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39" r:id="rId1"/>
  </p:sldMasterIdLst>
  <p:notesMasterIdLst>
    <p:notesMasterId r:id="rId35"/>
  </p:notesMasterIdLst>
  <p:handoutMasterIdLst>
    <p:handoutMasterId r:id="rId36"/>
  </p:handoutMasterIdLst>
  <p:sldIdLst>
    <p:sldId id="1508" r:id="rId2"/>
    <p:sldId id="1637" r:id="rId3"/>
    <p:sldId id="1685" r:id="rId4"/>
    <p:sldId id="1608" r:id="rId5"/>
    <p:sldId id="1651" r:id="rId6"/>
    <p:sldId id="1652" r:id="rId7"/>
    <p:sldId id="1653" r:id="rId8"/>
    <p:sldId id="1682" r:id="rId9"/>
    <p:sldId id="1649" r:id="rId10"/>
    <p:sldId id="1650" r:id="rId11"/>
    <p:sldId id="1683" r:id="rId12"/>
    <p:sldId id="1626" r:id="rId13"/>
    <p:sldId id="1627" r:id="rId14"/>
    <p:sldId id="1619" r:id="rId15"/>
    <p:sldId id="1616" r:id="rId16"/>
    <p:sldId id="1657" r:id="rId17"/>
    <p:sldId id="1658" r:id="rId18"/>
    <p:sldId id="1659" r:id="rId19"/>
    <p:sldId id="1660" r:id="rId20"/>
    <p:sldId id="1675" r:id="rId21"/>
    <p:sldId id="1676" r:id="rId22"/>
    <p:sldId id="1677" r:id="rId23"/>
    <p:sldId id="1678" r:id="rId24"/>
    <p:sldId id="1661" r:id="rId25"/>
    <p:sldId id="1664" r:id="rId26"/>
    <p:sldId id="1645" r:id="rId27"/>
    <p:sldId id="1673" r:id="rId28"/>
    <p:sldId id="1684" r:id="rId29"/>
    <p:sldId id="1671" r:id="rId30"/>
    <p:sldId id="1679" r:id="rId31"/>
    <p:sldId id="1647" r:id="rId32"/>
    <p:sldId id="1525" r:id="rId33"/>
    <p:sldId id="1648" r:id="rId34"/>
  </p:sldIdLst>
  <p:sldSz cx="12436475" cy="6994525"/>
  <p:notesSz cx="7104063" cy="10234613"/>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a:srgbClr val="8EB4E3"/>
    <a:srgbClr val="4F81BD"/>
    <a:srgbClr val="FFCCFF"/>
    <a:srgbClr val="FCFCFE"/>
    <a:srgbClr val="F2F9FE"/>
    <a:srgbClr val="F2F4FE"/>
    <a:srgbClr val="EEF2FC"/>
    <a:srgbClr val="E9DEEE"/>
    <a:srgbClr val="D9E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69231" autoAdjust="0"/>
  </p:normalViewPr>
  <p:slideViewPr>
    <p:cSldViewPr>
      <p:cViewPr varScale="1">
        <p:scale>
          <a:sx n="90" d="100"/>
          <a:sy n="90" d="100"/>
        </p:scale>
        <p:origin x="100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94" y="7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4023993" y="2"/>
            <a:ext cx="3078427" cy="511731"/>
          </a:xfrm>
          <a:prstGeom prst="rect">
            <a:avLst/>
          </a:prstGeom>
        </p:spPr>
        <p:txBody>
          <a:bodyPr vert="horz" lIns="99075" tIns="49538" rIns="99075" bIns="49538" rtlCol="0"/>
          <a:lstStyle>
            <a:lvl1pPr algn="r">
              <a:defRPr sz="1300"/>
            </a:lvl1pPr>
          </a:lstStyle>
          <a:p>
            <a:fld id="{DC73D06B-6BDD-48EC-BE8B-ACFF90F54E3E}" type="datetime8">
              <a:rPr lang="en-US" altLang="ja-JP" smtClean="0">
                <a:latin typeface="Segoe UI" pitchFamily="34" charset="0"/>
              </a:rPr>
              <a:t>11/6/2016 3:43 PM</a:t>
            </a:fld>
            <a:endParaRPr lang="en-US" dirty="0">
              <a:latin typeface="Segoe UI" pitchFamily="34" charset="0"/>
            </a:endParaRPr>
          </a:p>
        </p:txBody>
      </p:sp>
      <p:sp>
        <p:nvSpPr>
          <p:cNvPr id="8" name="Footer Placeholder 7"/>
          <p:cNvSpPr>
            <a:spLocks noGrp="1"/>
          </p:cNvSpPr>
          <p:nvPr>
            <p:ph type="ftr" sz="quarter" idx="2"/>
          </p:nvPr>
        </p:nvSpPr>
        <p:spPr>
          <a:xfrm>
            <a:off x="1" y="9721106"/>
            <a:ext cx="6002933" cy="372084"/>
          </a:xfrm>
          <a:prstGeom prst="rect">
            <a:avLst/>
          </a:prstGeom>
        </p:spPr>
        <p:txBody>
          <a:bodyPr vert="horz" lIns="99075" tIns="49538" rIns="99075" bIns="49538" rtlCol="0" anchor="b"/>
          <a:lstStyle>
            <a:lvl1pPr algn="l">
              <a:defRPr sz="1300"/>
            </a:lvl1pPr>
          </a:lstStyle>
          <a:p>
            <a:pPr marL="431735" defTabSz="990426"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91093" y="9721108"/>
            <a:ext cx="1111326" cy="511731"/>
          </a:xfrm>
          <a:prstGeom prst="rect">
            <a:avLst/>
          </a:prstGeom>
        </p:spPr>
        <p:txBody>
          <a:bodyPr vert="horz" lIns="99075" tIns="49538" rIns="99075" bIns="49538"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41288" y="768350"/>
            <a:ext cx="682148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10" name="Footer Placeholder 9"/>
          <p:cNvSpPr>
            <a:spLocks noGrp="1"/>
          </p:cNvSpPr>
          <p:nvPr>
            <p:ph type="ftr" sz="quarter" idx="4"/>
          </p:nvPr>
        </p:nvSpPr>
        <p:spPr>
          <a:xfrm>
            <a:off x="0" y="9722882"/>
            <a:ext cx="6133174" cy="398420"/>
          </a:xfrm>
          <a:prstGeom prst="rect">
            <a:avLst/>
          </a:prstGeom>
        </p:spPr>
        <p:txBody>
          <a:bodyPr vert="horz" lIns="99075" tIns="49538" rIns="99075" bIns="49538" rtlCol="0" anchor="b"/>
          <a:lstStyle>
            <a:lvl1pPr marL="619220" indent="0" algn="l">
              <a:defRPr sz="1300"/>
            </a:lvl1p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4023993" y="2"/>
            <a:ext cx="3078427" cy="511731"/>
          </a:xfrm>
          <a:prstGeom prst="rect">
            <a:avLst/>
          </a:prstGeom>
        </p:spPr>
        <p:txBody>
          <a:bodyPr vert="horz" lIns="99075" tIns="49538" rIns="99075" bIns="49538" rtlCol="0"/>
          <a:lstStyle>
            <a:lvl1pPr algn="r">
              <a:defRPr sz="1300">
                <a:latin typeface="Segoe UI" pitchFamily="34" charset="0"/>
              </a:defRPr>
            </a:lvl1pPr>
          </a:lstStyle>
          <a:p>
            <a:fld id="{35F63945-09EF-4D56-AA6D-C1F6374BA98A}" type="datetime8">
              <a:rPr lang="en-US" altLang="ja-JP" smtClean="0"/>
              <a:t>11/6/2016 3:43 PM</a:t>
            </a:fld>
            <a:endParaRPr lang="en-US" dirty="0"/>
          </a:p>
        </p:txBody>
      </p:sp>
      <p:sp>
        <p:nvSpPr>
          <p:cNvPr id="12" name="Notes Placeholder 11"/>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21335" y="9721108"/>
            <a:ext cx="981085" cy="511731"/>
          </a:xfrm>
          <a:prstGeom prst="rect">
            <a:avLst/>
          </a:prstGeom>
        </p:spPr>
        <p:txBody>
          <a:bodyPr vert="horz" lIns="99075" tIns="49538" rIns="99075" bIns="49538"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本ハンズオンは</a:t>
            </a:r>
            <a:r>
              <a:rPr kumimoji="1" lang="en-US" altLang="ja-JP" dirty="0" smtClean="0"/>
              <a:t>2016.10.28</a:t>
            </a:r>
            <a:r>
              <a:rPr kumimoji="1" lang="ja-JP" altLang="en-US" baseline="0" dirty="0" smtClean="0"/>
              <a:t>に実施された「</a:t>
            </a:r>
            <a:r>
              <a:rPr kumimoji="1" lang="en-US" altLang="ja-JP" baseline="0" dirty="0" smtClean="0"/>
              <a:t>JXUGC #18 Xamarin.Forms </a:t>
            </a:r>
            <a:r>
              <a:rPr kumimoji="1" lang="ja-JP" altLang="en-US" baseline="0" dirty="0" smtClean="0"/>
              <a:t>＆ </a:t>
            </a:r>
            <a:r>
              <a:rPr kumimoji="1" lang="en-US" altLang="ja-JP" baseline="0" dirty="0" smtClean="0"/>
              <a:t>Prism </a:t>
            </a:r>
            <a:r>
              <a:rPr kumimoji="1" lang="ja-JP" altLang="en-US" baseline="0" dirty="0" smtClean="0"/>
              <a:t>＆ </a:t>
            </a:r>
            <a:r>
              <a:rPr kumimoji="1" lang="en-US" altLang="ja-JP" baseline="0" dirty="0" smtClean="0"/>
              <a:t>Azure Mobile Apps </a:t>
            </a:r>
            <a:r>
              <a:rPr kumimoji="1" lang="ja-JP" altLang="en-US" baseline="0" dirty="0" smtClean="0"/>
              <a:t>を使いこなそう」にて発表した資料と、ライブコーディングが元の資料となっています。</a:t>
            </a:r>
            <a:endParaRPr kumimoji="1" lang="en-US" altLang="ja-JP" baseline="0" dirty="0" smtClean="0"/>
          </a:p>
          <a:p>
            <a:r>
              <a:rPr kumimoji="1" lang="ja-JP" altLang="en-US" baseline="0" dirty="0" smtClean="0"/>
              <a:t>まずはこの資料にざっと目を通したうえで、ハンズオンを進めてください。</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673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プリズムは利用者に</a:t>
            </a:r>
            <a:endParaRPr kumimoji="1" lang="en-US" altLang="ja-JP" dirty="0"/>
          </a:p>
          <a:p>
            <a:r>
              <a:rPr kumimoji="1" lang="en-US" altLang="ja-JP" dirty="0"/>
              <a:t>MVVM</a:t>
            </a:r>
            <a:r>
              <a:rPr kumimoji="1" lang="ja-JP" altLang="en-US" dirty="0"/>
              <a:t>の</a:t>
            </a:r>
            <a:r>
              <a:rPr kumimoji="1" lang="en-US" altLang="ja-JP" dirty="0"/>
              <a:t>Support</a:t>
            </a:r>
            <a:r>
              <a:rPr kumimoji="1" lang="ja-JP" altLang="en-US" dirty="0" err="1"/>
              <a:t>を提</a:t>
            </a:r>
            <a:r>
              <a:rPr kumimoji="1" lang="ja-JP" altLang="en-US" dirty="0"/>
              <a:t>供します。</a:t>
            </a:r>
            <a:endParaRPr kumimoji="1" lang="en-US" altLang="ja-JP" dirty="0"/>
          </a:p>
          <a:p>
            <a:r>
              <a:rPr kumimoji="1" lang="ja-JP" altLang="en-US" dirty="0"/>
              <a:t>・</a:t>
            </a:r>
            <a:r>
              <a:rPr kumimoji="1" lang="en-US" altLang="ja-JP" dirty="0"/>
              <a:t>Commanding</a:t>
            </a:r>
          </a:p>
          <a:p>
            <a:r>
              <a:rPr kumimoji="1" lang="ja-JP" altLang="en-US" dirty="0"/>
              <a:t>・</a:t>
            </a:r>
            <a:r>
              <a:rPr kumimoji="1" lang="en-US" altLang="ja-JP" dirty="0"/>
              <a:t>Messaging</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ja-JP" altLang="en-US" dirty="0"/>
              <a:t> </a:t>
            </a:r>
            <a:r>
              <a:rPr kumimoji="1" lang="en-US" altLang="ja-JP" dirty="0"/>
              <a:t>Injection</a:t>
            </a:r>
          </a:p>
          <a:p>
            <a:r>
              <a:rPr kumimoji="1" lang="ja-JP" altLang="en-US" dirty="0"/>
              <a:t>そして</a:t>
            </a:r>
            <a:r>
              <a:rPr kumimoji="1" lang="en-US" altLang="ja-JP" dirty="0"/>
              <a:t>Logging</a:t>
            </a:r>
            <a:r>
              <a:rPr kumimoji="1" lang="ja-JP" altLang="en-US" dirty="0"/>
              <a:t>です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0863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1010626">
              <a:spcAft>
                <a:spcPts val="368"/>
              </a:spcAft>
              <a:defRPr/>
            </a:pPr>
            <a:r>
              <a:rPr kumimoji="1" lang="ja-JP" altLang="en-US" dirty="0" smtClean="0"/>
              <a:t>さて、実のところ</a:t>
            </a:r>
            <a:r>
              <a:rPr kumimoji="1" lang="en-US" altLang="ja-JP" dirty="0" smtClean="0"/>
              <a:t>Prism</a:t>
            </a:r>
            <a:r>
              <a:rPr kumimoji="1" lang="ja-JP" altLang="en-US" dirty="0" smtClean="0"/>
              <a:t>が難しそうというのは</a:t>
            </a:r>
          </a:p>
          <a:p>
            <a:pPr defTabSz="1010626">
              <a:spcAft>
                <a:spcPts val="368"/>
              </a:spcAft>
              <a:defRPr/>
            </a:pPr>
            <a:r>
              <a:rPr kumimoji="1" lang="ja-JP" altLang="en-US" dirty="0" smtClean="0"/>
              <a:t>半分正しく、半分誤りです</a:t>
            </a:r>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341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は</a:t>
            </a:r>
            <a:r>
              <a:rPr kumimoji="1" lang="en-US" altLang="ja-JP" dirty="0"/>
              <a:t>MVVM Light</a:t>
            </a:r>
            <a:r>
              <a:rPr kumimoji="1" lang="ja-JP" altLang="en-US" dirty="0"/>
              <a:t>と比較すると、非常に広い範囲をサポートしています。</a:t>
            </a:r>
            <a:endParaRPr kumimoji="1" lang="en-US" altLang="ja-JP" dirty="0"/>
          </a:p>
          <a:p>
            <a:r>
              <a:rPr kumimoji="1" lang="ja-JP" altLang="en-US" dirty="0"/>
              <a:t>しかも一部は確かに使いこなすのが難しいです。</a:t>
            </a:r>
          </a:p>
          <a:p>
            <a:r>
              <a:rPr kumimoji="1" lang="ja-JP" altLang="en-US" dirty="0" smtClean="0"/>
              <a:t>アーリーアダプターの方は</a:t>
            </a:r>
            <a:r>
              <a:rPr kumimoji="1" lang="ja-JP" altLang="en-US" dirty="0"/>
              <a:t>大変苦労されたと思います。</a:t>
            </a:r>
            <a:endParaRPr kumimoji="1" lang="en-US" altLang="ja-JP" dirty="0"/>
          </a:p>
          <a:p>
            <a:endParaRPr kumimoji="1" lang="en-US" altLang="ja-JP" dirty="0"/>
          </a:p>
          <a:p>
            <a:r>
              <a:rPr kumimoji="1" lang="ja-JP" altLang="en-US" dirty="0"/>
              <a:t>しかし現在は、状況が異なります。</a:t>
            </a:r>
          </a:p>
          <a:p>
            <a:r>
              <a:rPr kumimoji="1" lang="ja-JP" altLang="en-US" dirty="0" smtClean="0"/>
              <a:t>現在は日本語</a:t>
            </a:r>
            <a:r>
              <a:rPr kumimoji="1" lang="ja-JP" altLang="en-US" dirty="0"/>
              <a:t>の情報もだいぶ揃ってきています。</a:t>
            </a:r>
            <a:endParaRPr kumimoji="1" lang="en-US" altLang="ja-JP" dirty="0"/>
          </a:p>
          <a:p>
            <a:r>
              <a:rPr kumimoji="1" lang="ja-JP" altLang="en-US" dirty="0"/>
              <a:t>そして実は多くの機能は簡単に利用することができます。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94330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そして大切なの</a:t>
            </a:r>
            <a:r>
              <a:rPr kumimoji="1" lang="ja-JP" altLang="en-US" dirty="0" smtClean="0"/>
              <a:t>は、</a:t>
            </a:r>
            <a:r>
              <a:rPr kumimoji="1" lang="en-US" altLang="ja-JP" dirty="0" smtClean="0"/>
              <a:t>MVVM </a:t>
            </a:r>
            <a:r>
              <a:rPr kumimoji="1" lang="en-US" altLang="ja-JP" dirty="0"/>
              <a:t>Light</a:t>
            </a:r>
            <a:r>
              <a:rPr kumimoji="1" lang="ja-JP" altLang="en-US" dirty="0"/>
              <a:t>には含まれて</a:t>
            </a:r>
            <a:r>
              <a:rPr kumimoji="1" lang="ja-JP" altLang="en-US" dirty="0" smtClean="0"/>
              <a:t>いなくて、実は</a:t>
            </a:r>
            <a:r>
              <a:rPr kumimoji="1" lang="ja-JP" altLang="en-US" dirty="0"/>
              <a:t>使うと幸せになれるという機能</a:t>
            </a:r>
            <a:r>
              <a:rPr kumimoji="1" lang="ja-JP" altLang="en-US" dirty="0" smtClean="0"/>
              <a:t>が</a:t>
            </a:r>
            <a:endParaRPr kumimoji="1" lang="en-US" altLang="ja-JP" dirty="0" smtClean="0"/>
          </a:p>
          <a:p>
            <a:r>
              <a:rPr kumimoji="1" lang="ja-JP" altLang="en-US" dirty="0" smtClean="0"/>
              <a:t>特に</a:t>
            </a:r>
            <a:r>
              <a:rPr kumimoji="1" lang="en-US" altLang="ja-JP" dirty="0" smtClean="0"/>
              <a:t>Xamarin</a:t>
            </a:r>
            <a:r>
              <a:rPr kumimoji="1" lang="ja-JP" altLang="en-US" dirty="0" smtClean="0"/>
              <a:t>向けの</a:t>
            </a:r>
            <a:r>
              <a:rPr kumimoji="1" lang="en-US" altLang="ja-JP" dirty="0" smtClean="0"/>
              <a:t>Prism</a:t>
            </a:r>
            <a:r>
              <a:rPr kumimoji="1" lang="en-US" altLang="ja-JP" baseline="0" dirty="0" smtClean="0"/>
              <a:t> for Xamarin.Forms</a:t>
            </a:r>
            <a:r>
              <a:rPr kumimoji="1" lang="ja-JP" altLang="en-US" baseline="0" dirty="0" smtClean="0"/>
              <a:t>に、</a:t>
            </a:r>
            <a:r>
              <a:rPr kumimoji="1" lang="ja-JP" altLang="en-US" dirty="0" smtClean="0"/>
              <a:t>特</a:t>
            </a:r>
            <a:r>
              <a:rPr kumimoji="1" lang="ja-JP" altLang="en-US" dirty="0"/>
              <a:t>に多く</a:t>
            </a:r>
            <a:r>
              <a:rPr kumimoji="1" lang="ja-JP" altLang="en-US" dirty="0" smtClean="0"/>
              <a:t>あると</a:t>
            </a:r>
            <a:r>
              <a:rPr kumimoji="1" lang="ja-JP" altLang="en-US" dirty="0"/>
              <a:t>いうこと</a:t>
            </a:r>
            <a:r>
              <a:rPr kumimoji="1" lang="ja-JP" altLang="en-US" dirty="0" smtClean="0"/>
              <a:t>です。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6658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具体的には</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en-US" altLang="ja-JP" baseline="0" dirty="0"/>
              <a:t> Injection</a:t>
            </a:r>
            <a:endParaRPr kumimoji="1" lang="en-US" altLang="ja-JP" dirty="0"/>
          </a:p>
          <a:p>
            <a:r>
              <a:rPr kumimoji="1" lang="ja-JP" altLang="en-US" dirty="0"/>
              <a:t>この辺りが非常に</a:t>
            </a:r>
            <a:r>
              <a:rPr kumimoji="1" lang="ja-JP" altLang="en-US" baseline="0" dirty="0"/>
              <a:t>強力です。</a:t>
            </a:r>
          </a:p>
          <a:p>
            <a:pPr defTabSz="1010626">
              <a:spcAft>
                <a:spcPts val="368"/>
              </a:spcAft>
              <a:defRPr/>
            </a:pPr>
            <a:endParaRPr kumimoji="1" lang="ja-JP" altLang="en-US" dirty="0"/>
          </a:p>
          <a:p>
            <a:pPr defTabSz="1010626">
              <a:spcAft>
                <a:spcPts val="368"/>
              </a:spcAft>
              <a:defRPr/>
            </a:pPr>
            <a:r>
              <a:rPr kumimoji="1" lang="ja-JP" altLang="en-US" dirty="0" smtClean="0"/>
              <a:t>ただ私は、こう</a:t>
            </a:r>
            <a:r>
              <a:rPr kumimoji="1" lang="ja-JP" altLang="en-US" dirty="0"/>
              <a:t>いった個別の機能よりも大切なもの</a:t>
            </a:r>
            <a:r>
              <a:rPr kumimoji="1" lang="ja-JP" altLang="en-US" dirty="0" smtClean="0"/>
              <a:t>が</a:t>
            </a:r>
            <a:r>
              <a:rPr kumimoji="1" lang="en-US" altLang="ja-JP" dirty="0" smtClean="0"/>
              <a:t>Prism</a:t>
            </a:r>
            <a:r>
              <a:rPr kumimoji="1" lang="ja-JP" altLang="en-US" dirty="0"/>
              <a:t>には含まれていると考えています。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0116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a:t>
            </a:r>
            <a:r>
              <a:rPr kumimoji="1" lang="en-US" altLang="ja-JP" dirty="0"/>
              <a:t>Prism</a:t>
            </a:r>
            <a:r>
              <a:rPr kumimoji="1" lang="ja-JP" altLang="en-US" dirty="0"/>
              <a:t>が</a:t>
            </a:r>
            <a:endParaRPr kumimoji="1" lang="en-US" altLang="ja-JP" dirty="0"/>
          </a:p>
          <a:p>
            <a:r>
              <a:rPr kumimoji="1" lang="ja-JP" altLang="en-US" dirty="0"/>
              <a:t>・ガイダンスであり</a:t>
            </a:r>
            <a:endParaRPr kumimoji="1" lang="en-US" altLang="ja-JP" dirty="0"/>
          </a:p>
          <a:p>
            <a:r>
              <a:rPr kumimoji="1" lang="ja-JP" altLang="en-US" dirty="0"/>
              <a:t>・パターンやプラクティスの集合</a:t>
            </a:r>
            <a:endParaRPr kumimoji="1" lang="en-US" altLang="ja-JP" dirty="0"/>
          </a:p>
          <a:p>
            <a:r>
              <a:rPr kumimoji="1" lang="ja-JP" altLang="en-US" dirty="0"/>
              <a:t>であるということです。</a:t>
            </a:r>
          </a:p>
          <a:p>
            <a:r>
              <a:rPr kumimoji="1" lang="ja-JP" altLang="en-US" dirty="0"/>
              <a:t>そしてそれらが、みなさんのアプリ</a:t>
            </a:r>
            <a:r>
              <a:rPr kumimoji="1" lang="ja-JP" altLang="en-US" dirty="0" smtClean="0"/>
              <a:t>にテスタビリティ</a:t>
            </a:r>
            <a:r>
              <a:rPr kumimoji="1" lang="ja-JP" altLang="en-US" dirty="0"/>
              <a:t>やメンテナンスビリティをあたえてくれる</a:t>
            </a:r>
          </a:p>
          <a:p>
            <a:endParaRPr kumimoji="1" lang="ja-JP" altLang="en-US" dirty="0"/>
          </a:p>
          <a:p>
            <a:r>
              <a:rPr kumimoji="1" lang="ja-JP" altLang="en-US" dirty="0"/>
              <a:t>これこそが</a:t>
            </a:r>
            <a:r>
              <a:rPr kumimoji="1" lang="en-US" altLang="ja-JP" dirty="0"/>
              <a:t>Prism</a:t>
            </a:r>
            <a:r>
              <a:rPr kumimoji="1" lang="ja-JP" altLang="en-US" dirty="0"/>
              <a:t>の真価だと思っています。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58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アプリのデザインというと</a:t>
            </a:r>
            <a:endParaRPr kumimoji="1" lang="en-US" altLang="ja-JP" dirty="0"/>
          </a:p>
          <a:p>
            <a:r>
              <a:rPr kumimoji="1" lang="en-US" altLang="ja-JP" dirty="0"/>
              <a:t>MVVM</a:t>
            </a:r>
            <a:r>
              <a:rPr kumimoji="1" lang="ja-JP" altLang="en-US" dirty="0"/>
              <a:t>ばかりがフォーカスされがちです。</a:t>
            </a:r>
            <a:endParaRPr kumimoji="1" lang="en-US" altLang="ja-JP" dirty="0"/>
          </a:p>
          <a:p>
            <a:r>
              <a:rPr kumimoji="1" lang="ja-JP" altLang="en-US" dirty="0"/>
              <a:t>これには理由があって、プレゼンテーション層は</a:t>
            </a:r>
            <a:endParaRPr kumimoji="1" lang="en-US" altLang="ja-JP" dirty="0"/>
          </a:p>
          <a:p>
            <a:r>
              <a:rPr kumimoji="1" lang="ja-JP" altLang="en-US" dirty="0"/>
              <a:t>・専門性が高かったり</a:t>
            </a:r>
            <a:endParaRPr kumimoji="1" lang="en-US" altLang="ja-JP" dirty="0"/>
          </a:p>
          <a:p>
            <a:r>
              <a:rPr kumimoji="1" lang="ja-JP" altLang="en-US" dirty="0"/>
              <a:t>・テストが困難だったりすることが</a:t>
            </a:r>
          </a:p>
          <a:p>
            <a:r>
              <a:rPr kumimoji="1" lang="ja-JP" altLang="en-US" dirty="0"/>
              <a:t>多いからです。</a:t>
            </a:r>
          </a:p>
          <a:p>
            <a:r>
              <a:rPr kumimoji="1" lang="ja-JP" altLang="en-US" dirty="0"/>
              <a:t>そして、一般論として議論しやすいからでもあります。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3636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ところが、実際のアプリケーションの比率をみると</a:t>
            </a:r>
            <a:endParaRPr kumimoji="1" lang="en-US" altLang="ja-JP" dirty="0"/>
          </a:p>
          <a:p>
            <a:pPr defTabSz="1010626">
              <a:spcAft>
                <a:spcPts val="368"/>
              </a:spcAft>
              <a:defRPr/>
            </a:pPr>
            <a:r>
              <a:rPr kumimoji="1" lang="ja-JP" altLang="en-US" dirty="0"/>
              <a:t>ちゃんと</a:t>
            </a:r>
            <a:r>
              <a:rPr kumimoji="1" lang="en-US" altLang="ja-JP" dirty="0"/>
              <a:t>MVVM</a:t>
            </a:r>
            <a:r>
              <a:rPr kumimoji="1" lang="ja-JP" altLang="en-US" dirty="0"/>
              <a:t>していれば</a:t>
            </a:r>
            <a:r>
              <a:rPr kumimoji="1" lang="en-US" altLang="ja-JP" dirty="0"/>
              <a:t>V</a:t>
            </a:r>
            <a:r>
              <a:rPr kumimoji="1" lang="ja-JP" altLang="en-US" dirty="0"/>
              <a:t>や</a:t>
            </a:r>
            <a:r>
              <a:rPr kumimoji="1" lang="en-US" altLang="ja-JP" dirty="0"/>
              <a:t>VM</a:t>
            </a:r>
            <a:r>
              <a:rPr kumimoji="1" lang="ja-JP" altLang="en-US" dirty="0"/>
              <a:t>より</a:t>
            </a:r>
            <a:endParaRPr kumimoji="1" lang="en-US" altLang="ja-JP" dirty="0"/>
          </a:p>
          <a:p>
            <a:pPr defTabSz="1010626">
              <a:spcAft>
                <a:spcPts val="368"/>
              </a:spcAft>
              <a:defRPr/>
            </a:pPr>
            <a:r>
              <a:rPr kumimoji="1" lang="en-US" altLang="ja-JP" dirty="0"/>
              <a:t>Model</a:t>
            </a:r>
            <a:r>
              <a:rPr kumimoji="1" lang="ja-JP" altLang="en-US" dirty="0"/>
              <a:t>の方が圧倒的に分厚くなります。</a:t>
            </a:r>
          </a:p>
          <a:p>
            <a:pPr defTabSz="1010626">
              <a:spcAft>
                <a:spcPts val="368"/>
              </a:spcAft>
              <a:defRPr/>
            </a:pPr>
            <a:endParaRPr kumimoji="1" lang="ja-JP" altLang="en-US" dirty="0"/>
          </a:p>
          <a:p>
            <a:pPr defTabSz="1010626">
              <a:spcAft>
                <a:spcPts val="368"/>
              </a:spcAft>
              <a:defRPr/>
            </a:pPr>
            <a:r>
              <a:rPr kumimoji="1" lang="ja-JP" altLang="en-US" dirty="0"/>
              <a:t>もちろん、例外として、ヘビーな</a:t>
            </a:r>
            <a:r>
              <a:rPr kumimoji="1" lang="en-US" altLang="ja-JP" dirty="0"/>
              <a:t>View</a:t>
            </a:r>
            <a:r>
              <a:rPr kumimoji="1" lang="ja-JP" altLang="en-US" dirty="0"/>
              <a:t>というのも存在します。</a:t>
            </a:r>
            <a:endParaRPr kumimoji="1" lang="en-US" altLang="ja-JP" dirty="0"/>
          </a:p>
          <a:p>
            <a:endParaRPr kumimoji="1" lang="en-US" altLang="ja-JP" dirty="0"/>
          </a:p>
          <a:p>
            <a:r>
              <a:rPr kumimoji="1" lang="ja-JP" altLang="en-US" dirty="0"/>
              <a:t>しかし基本は</a:t>
            </a:r>
            <a:r>
              <a:rPr kumimoji="1" lang="en-US" altLang="ja-JP" dirty="0"/>
              <a:t>View</a:t>
            </a:r>
            <a:r>
              <a:rPr kumimoji="1" lang="ja-JP" altLang="en-US" dirty="0"/>
              <a:t>や</a:t>
            </a:r>
            <a:r>
              <a:rPr kumimoji="1" lang="en-US" altLang="ja-JP" dirty="0" err="1"/>
              <a:t>ViewModel</a:t>
            </a:r>
            <a:r>
              <a:rPr kumimoji="1" lang="ja-JP" altLang="en-US" dirty="0"/>
              <a:t>というのは可能な限り薄く</a:t>
            </a:r>
            <a:r>
              <a:rPr kumimoji="1" lang="ja-JP" altLang="en-US" dirty="0" smtClean="0"/>
              <a:t>して</a:t>
            </a:r>
            <a:r>
              <a:rPr kumimoji="1" lang="en-US" altLang="ja-JP" dirty="0" smtClean="0"/>
              <a:t>Model</a:t>
            </a:r>
            <a:r>
              <a:rPr kumimoji="1" lang="ja-JP" altLang="en-US" dirty="0"/>
              <a:t>を厚く設計するべきです。</a:t>
            </a:r>
            <a:endParaRPr kumimoji="1" lang="en-US" altLang="ja-JP" dirty="0"/>
          </a:p>
          <a:p>
            <a:r>
              <a:rPr kumimoji="1" lang="ja-JP" altLang="en-US" dirty="0"/>
              <a:t>そもそも、それが</a:t>
            </a:r>
            <a:r>
              <a:rPr kumimoji="1" lang="en-US" altLang="ja-JP" dirty="0"/>
              <a:t>MVVM</a:t>
            </a:r>
            <a:r>
              <a:rPr kumimoji="1" lang="ja-JP" altLang="en-US" dirty="0"/>
              <a:t>も設計原則でもあります。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35459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さて、特に</a:t>
            </a:r>
            <a:r>
              <a:rPr kumimoji="1" lang="en-US" altLang="ja-JP" dirty="0"/>
              <a:t>Xamarin</a:t>
            </a:r>
            <a:r>
              <a:rPr kumimoji="1" lang="ja-JP" altLang="en-US" dirty="0" err="1" smtClean="0"/>
              <a:t>のような</a:t>
            </a:r>
            <a:r>
              <a:rPr kumimoji="1" lang="ja-JP" altLang="en-US" dirty="0" smtClean="0"/>
              <a:t>モバイル</a:t>
            </a:r>
            <a:r>
              <a:rPr kumimoji="1" lang="ja-JP" altLang="en-US" dirty="0"/>
              <a:t>でかつクロスプラットフォームの</a:t>
            </a:r>
            <a:r>
              <a:rPr kumimoji="1" lang="ja-JP" altLang="en-US" dirty="0" smtClean="0"/>
              <a:t>場合、実は</a:t>
            </a:r>
            <a:r>
              <a:rPr kumimoji="1" lang="ja-JP" altLang="en-US" dirty="0"/>
              <a:t>モデルの中にも</a:t>
            </a:r>
            <a:endParaRPr kumimoji="1" lang="en-US" altLang="ja-JP" dirty="0"/>
          </a:p>
          <a:p>
            <a:r>
              <a:rPr kumimoji="1" lang="ja-JP" altLang="en-US" dirty="0"/>
              <a:t>・専門性の高い領域や</a:t>
            </a:r>
            <a:endParaRPr kumimoji="1" lang="en-US" altLang="ja-JP" dirty="0"/>
          </a:p>
          <a:p>
            <a:r>
              <a:rPr kumimoji="1" lang="ja-JP" altLang="en-US" dirty="0"/>
              <a:t>・テストが難しい領域</a:t>
            </a:r>
            <a:endParaRPr kumimoji="1" lang="en-US" altLang="ja-JP" dirty="0"/>
          </a:p>
          <a:p>
            <a:r>
              <a:rPr kumimoji="1" lang="ja-JP" altLang="en-US" dirty="0"/>
              <a:t>が多数存在します。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0540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例えば</a:t>
            </a:r>
          </a:p>
          <a:p>
            <a:r>
              <a:rPr lang="ja-JP" altLang="en-US" dirty="0"/>
              <a:t>プラットフォーム依存領域</a:t>
            </a:r>
            <a:r>
              <a:rPr lang="ja-JP" altLang="en-US" dirty="0" smtClean="0"/>
              <a:t>や、時間、非同期処理、プッシュ</a:t>
            </a:r>
            <a:r>
              <a:rPr lang="ja-JP" altLang="en-US" dirty="0"/>
              <a:t>通知</a:t>
            </a:r>
            <a:endParaRPr lang="en-US" altLang="ja-JP" dirty="0"/>
          </a:p>
          <a:p>
            <a:r>
              <a:rPr lang="ja-JP" altLang="en-US" dirty="0"/>
              <a:t>位置情報や加速度、カメラといったデバイスやセンサー類</a:t>
            </a:r>
            <a:r>
              <a:rPr lang="ja-JP" altLang="en-US" dirty="0" smtClean="0"/>
              <a:t>です。</a:t>
            </a:r>
            <a:endParaRPr lang="en-US" altLang="ja-JP" dirty="0"/>
          </a:p>
          <a:p>
            <a:endParaRPr lang="en-US" altLang="ja-JP" dirty="0"/>
          </a:p>
          <a:p>
            <a:r>
              <a:rPr kumimoji="1" lang="ja-JP" altLang="en-US" dirty="0"/>
              <a:t>そしてこれらの課題は</a:t>
            </a:r>
            <a:r>
              <a:rPr kumimoji="1" lang="en-US" altLang="ja-JP" dirty="0"/>
              <a:t>MVVM</a:t>
            </a:r>
            <a:r>
              <a:rPr kumimoji="1" lang="ja-JP" altLang="en-US" dirty="0"/>
              <a:t>では解決できません</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8758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ja-JP" altLang="en-US" dirty="0" smtClean="0"/>
              <a:t>、本資料でお伝えしたい内容は次の</a:t>
            </a:r>
            <a:r>
              <a:rPr kumimoji="1" lang="en-US" altLang="ja-JP" dirty="0" smtClean="0"/>
              <a:t>2</a:t>
            </a:r>
            <a:r>
              <a:rPr kumimoji="1" lang="ja-JP" altLang="en-US" dirty="0" smtClean="0"/>
              <a:t>点です。</a:t>
            </a:r>
            <a:endParaRPr kumimoji="1" lang="en-US" altLang="ja-JP" dirty="0" smtClean="0"/>
          </a:p>
          <a:p>
            <a:r>
              <a:rPr kumimoji="1" lang="ja-JP" altLang="en-US" dirty="0" smtClean="0"/>
              <a:t>・</a:t>
            </a:r>
            <a:r>
              <a:rPr kumimoji="1" lang="ja-JP" altLang="en-US" dirty="0"/>
              <a:t>なぜ</a:t>
            </a:r>
            <a:r>
              <a:rPr kumimoji="1" lang="en-US" altLang="ja-JP" dirty="0"/>
              <a:t>Prism</a:t>
            </a:r>
            <a:r>
              <a:rPr kumimoji="1" lang="ja-JP" altLang="en-US" dirty="0"/>
              <a:t>を使うべきか？</a:t>
            </a:r>
            <a:endParaRPr kumimoji="1" lang="en-US" altLang="ja-JP" dirty="0"/>
          </a:p>
          <a:p>
            <a:r>
              <a:rPr kumimoji="1" lang="ja-JP" altLang="en-US" dirty="0"/>
              <a:t>・そして誰が</a:t>
            </a:r>
            <a:r>
              <a:rPr kumimoji="1" lang="en-US" altLang="ja-JP" dirty="0"/>
              <a:t>Prism</a:t>
            </a:r>
            <a:r>
              <a:rPr kumimoji="1" lang="ja-JP" altLang="en-US" dirty="0"/>
              <a:t>を使うべきか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4948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MVVM</a:t>
            </a:r>
            <a:r>
              <a:rPr kumimoji="1" lang="ja-JP" altLang="en-US" dirty="0"/>
              <a:t>は</a:t>
            </a:r>
            <a:r>
              <a:rPr kumimoji="1" lang="en-US" altLang="ja-JP" dirty="0"/>
              <a:t>XAML</a:t>
            </a:r>
            <a:r>
              <a:rPr kumimoji="1" lang="ja-JP" altLang="en-US" dirty="0"/>
              <a:t>アプリケーションを構築する</a:t>
            </a:r>
            <a:endParaRPr kumimoji="1" lang="en-US" altLang="ja-JP" dirty="0"/>
          </a:p>
          <a:p>
            <a:r>
              <a:rPr kumimoji="1" lang="ja-JP" altLang="en-US" dirty="0"/>
              <a:t>神器みたいに</a:t>
            </a:r>
            <a:r>
              <a:rPr kumimoji="1" lang="ja-JP" altLang="en-US" dirty="0" smtClean="0"/>
              <a:t>言われることが多いですが一体何なのでしょうか？</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1035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MVVM</a:t>
            </a:r>
            <a:r>
              <a:rPr kumimoji="1" lang="ja-JP" altLang="en-US" dirty="0" smtClean="0"/>
              <a:t>というのは、</a:t>
            </a:r>
            <a:r>
              <a:rPr kumimoji="1" lang="en-US" altLang="ja-JP" dirty="0" err="1" smtClean="0"/>
              <a:t>Presentaion</a:t>
            </a:r>
            <a:r>
              <a:rPr kumimoji="1" lang="en-US" altLang="ja-JP" dirty="0" smtClean="0"/>
              <a:t> Domain</a:t>
            </a:r>
            <a:r>
              <a:rPr kumimoji="1" lang="en-US" altLang="ja-JP" baseline="0" dirty="0" smtClean="0"/>
              <a:t> Separation</a:t>
            </a:r>
            <a:r>
              <a:rPr kumimoji="1" lang="ja-JP" altLang="en-US" baseline="0" dirty="0" smtClean="0"/>
              <a:t>（</a:t>
            </a:r>
            <a:r>
              <a:rPr kumimoji="1" lang="en-US" altLang="ja-JP" baseline="0" dirty="0" smtClean="0"/>
              <a:t>PDS</a:t>
            </a:r>
            <a:r>
              <a:rPr kumimoji="1" lang="ja-JP" altLang="en-US" baseline="0" dirty="0" smtClean="0"/>
              <a:t>）と呼ばれる</a:t>
            </a:r>
            <a:endParaRPr kumimoji="1" lang="en-US" altLang="ja-JP" baseline="0" dirty="0" smtClean="0"/>
          </a:p>
          <a:p>
            <a:r>
              <a:rPr kumimoji="1" lang="ja-JP" altLang="en-US" baseline="0" dirty="0" smtClean="0"/>
              <a:t>「プレゼンテーション層」と「それ以外」を分離するための仕組みの実現手段の一つです。  </a:t>
            </a:r>
            <a:endParaRPr kumimoji="1" lang="en-US" altLang="ja-JP" baseline="0" dirty="0" smtClean="0"/>
          </a:p>
          <a:p>
            <a:r>
              <a:rPr kumimoji="1" lang="en-US" altLang="ja-JP" baseline="0" dirty="0" smtClean="0"/>
              <a:t>PDS</a:t>
            </a:r>
            <a:r>
              <a:rPr kumimoji="1" lang="ja-JP" altLang="en-US" baseline="0" dirty="0" err="1" smtClean="0"/>
              <a:t>には</a:t>
            </a:r>
            <a:r>
              <a:rPr kumimoji="1" lang="en-US" altLang="ja-JP" baseline="0" dirty="0" smtClean="0"/>
              <a:t>MVVM</a:t>
            </a:r>
            <a:r>
              <a:rPr kumimoji="1" lang="ja-JP" altLang="en-US" baseline="0" dirty="0" smtClean="0"/>
              <a:t>以外にも、</a:t>
            </a:r>
            <a:r>
              <a:rPr kumimoji="1" lang="en-US" altLang="ja-JP" baseline="0" dirty="0" smtClean="0"/>
              <a:t>MVPVM</a:t>
            </a:r>
            <a:r>
              <a:rPr kumimoji="1" lang="ja-JP" altLang="en-US" baseline="0" dirty="0" smtClean="0"/>
              <a:t>や</a:t>
            </a:r>
            <a:r>
              <a:rPr kumimoji="1" lang="en-US" altLang="ja-JP" baseline="0" dirty="0" smtClean="0"/>
              <a:t>MVC</a:t>
            </a:r>
            <a:r>
              <a:rPr kumimoji="1" lang="ja-JP" altLang="en-US" baseline="0" dirty="0" smtClean="0"/>
              <a:t>など多数の「手段」が存在します。  </a:t>
            </a:r>
            <a:endParaRPr kumimoji="1" lang="en-US" altLang="ja-JP" baseline="0" dirty="0" smtClean="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5425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そして実のところ、</a:t>
            </a:r>
            <a:r>
              <a:rPr kumimoji="1" lang="en-US" altLang="ja-JP" dirty="0" smtClean="0"/>
              <a:t>PDS</a:t>
            </a:r>
            <a:r>
              <a:rPr kumimoji="1" lang="ja-JP" altLang="en-US" dirty="0" smtClean="0"/>
              <a:t>自体もそれを包括する</a:t>
            </a:r>
            <a:r>
              <a:rPr kumimoji="1" lang="en-US" altLang="ja-JP" dirty="0" err="1" smtClean="0"/>
              <a:t>Separaiton</a:t>
            </a:r>
            <a:r>
              <a:rPr kumimoji="1" lang="en-US" altLang="ja-JP" dirty="0" smtClean="0"/>
              <a:t> of </a:t>
            </a:r>
            <a:r>
              <a:rPr kumimoji="1" lang="en-US" altLang="ja-JP" dirty="0" err="1" smtClean="0"/>
              <a:t>Conserns</a:t>
            </a:r>
            <a:r>
              <a:rPr kumimoji="1" lang="ja-JP" altLang="en-US" dirty="0" smtClean="0"/>
              <a:t>（</a:t>
            </a:r>
            <a:r>
              <a:rPr kumimoji="1" lang="en-US" altLang="ja-JP" dirty="0" err="1" smtClean="0"/>
              <a:t>SoC</a:t>
            </a:r>
            <a:r>
              <a:rPr kumimoji="1" lang="ja-JP" altLang="en-US" dirty="0" smtClean="0"/>
              <a:t>）の一つの手段でしかありません。  </a:t>
            </a:r>
            <a:endParaRPr kumimoji="1" lang="en-US" altLang="ja-JP" dirty="0" smtClean="0"/>
          </a:p>
          <a:p>
            <a:r>
              <a:rPr kumimoji="1" lang="ja-JP" altLang="en-US" dirty="0" smtClean="0"/>
              <a:t>アプリケーションは一つの大きな塊で構築するより、小さく分けて開発して、それらを統合した方が良い。</a:t>
            </a:r>
            <a:endParaRPr kumimoji="1" lang="en-US" altLang="ja-JP" dirty="0" smtClean="0"/>
          </a:p>
          <a:p>
            <a:r>
              <a:rPr kumimoji="1" lang="ja-JP" altLang="en-US" dirty="0" smtClean="0"/>
              <a:t>この考え方は多くの方と共有できるのではないでしょうか？  </a:t>
            </a:r>
            <a:endParaRPr kumimoji="1" lang="en-US" altLang="ja-JP" dirty="0" smtClean="0"/>
          </a:p>
          <a:p>
            <a:r>
              <a:rPr kumimoji="1" lang="ja-JP" altLang="en-US" dirty="0" smtClean="0"/>
              <a:t>そして大雑把にいうと、</a:t>
            </a:r>
            <a:r>
              <a:rPr kumimoji="1" lang="en-US" altLang="ja-JP" dirty="0" err="1" smtClean="0"/>
              <a:t>SoC</a:t>
            </a:r>
            <a:r>
              <a:rPr kumimoji="1" lang="ja-JP" altLang="en-US" dirty="0" smtClean="0"/>
              <a:t>とは、その考え方の事です。</a:t>
            </a:r>
            <a:endParaRPr kumimoji="1" lang="en-US" altLang="ja-JP" dirty="0" smtClean="0"/>
          </a:p>
          <a:p>
            <a:endParaRPr kumimoji="1" lang="en-US" altLang="ja-JP" dirty="0" smtClean="0"/>
          </a:p>
          <a:p>
            <a:r>
              <a:rPr kumimoji="1" lang="ja-JP" altLang="en-US" dirty="0" smtClean="0"/>
              <a:t>つまり</a:t>
            </a:r>
            <a:endParaRPr kumimoji="1" lang="en-US" altLang="ja-JP" dirty="0" smtClean="0"/>
          </a:p>
          <a:p>
            <a:r>
              <a:rPr kumimoji="1" lang="ja-JP" altLang="en-US" dirty="0" smtClean="0"/>
              <a:t>・アプリケーションを分割して構築しようという</a:t>
            </a:r>
            <a:r>
              <a:rPr kumimoji="1" lang="en-US" altLang="ja-JP" dirty="0" err="1" smtClean="0"/>
              <a:t>SoC</a:t>
            </a:r>
            <a:r>
              <a:rPr kumimoji="1" lang="ja-JP" altLang="en-US" dirty="0" smtClean="0"/>
              <a:t>の考え方の内</a:t>
            </a:r>
            <a:endParaRPr kumimoji="1" lang="en-US" altLang="ja-JP" dirty="0" smtClean="0"/>
          </a:p>
          <a:p>
            <a:r>
              <a:rPr kumimoji="1" lang="ja-JP" altLang="en-US" dirty="0" smtClean="0"/>
              <a:t>・プレゼンテーション層のみに焦点を当</a:t>
            </a:r>
            <a:r>
              <a:rPr kumimoji="1" lang="ja-JP" altLang="en-US" dirty="0" err="1" smtClean="0"/>
              <a:t>た</a:t>
            </a:r>
            <a:r>
              <a:rPr kumimoji="1" lang="en-US" altLang="ja-JP" dirty="0" smtClean="0"/>
              <a:t>PDS</a:t>
            </a:r>
            <a:r>
              <a:rPr kumimoji="1" lang="ja-JP" altLang="en-US" dirty="0" smtClean="0"/>
              <a:t>という考え方の</a:t>
            </a:r>
            <a:endParaRPr kumimoji="1" lang="en-US" altLang="ja-JP" dirty="0" smtClean="0"/>
          </a:p>
          <a:p>
            <a:r>
              <a:rPr kumimoji="1" lang="ja-JP" altLang="en-US" dirty="0" smtClean="0"/>
              <a:t>・一つの手段が</a:t>
            </a:r>
            <a:r>
              <a:rPr kumimoji="1" lang="en-US" altLang="ja-JP" dirty="0" smtClean="0"/>
              <a:t>MVVM</a:t>
            </a:r>
            <a:r>
              <a:rPr kumimoji="1" lang="ja-JP" altLang="en-US" dirty="0" smtClean="0"/>
              <a:t>である</a:t>
            </a:r>
            <a:endParaRPr kumimoji="1" lang="en-US" altLang="ja-JP" dirty="0" smtClean="0"/>
          </a:p>
          <a:p>
            <a:endParaRPr kumimoji="1" lang="en-US" altLang="ja-JP" dirty="0" smtClean="0"/>
          </a:p>
          <a:p>
            <a:r>
              <a:rPr kumimoji="1" lang="ja-JP" altLang="en-US" dirty="0" smtClean="0"/>
              <a:t>という事です。</a:t>
            </a:r>
            <a:endParaRPr kumimoji="1" lang="en-US" altLang="ja-JP" dirty="0" smtClean="0"/>
          </a:p>
          <a:p>
            <a:r>
              <a:rPr kumimoji="1" lang="ja-JP" altLang="en-US" dirty="0" smtClean="0"/>
              <a:t>こういうと、</a:t>
            </a:r>
            <a:r>
              <a:rPr kumimoji="1" lang="en-US" altLang="ja-JP" dirty="0" smtClean="0"/>
              <a:t>MVVM</a:t>
            </a:r>
            <a:r>
              <a:rPr kumimoji="1" lang="ja-JP" altLang="en-US" dirty="0" smtClean="0"/>
              <a:t>というのはアプリやシステム構築のほんの一部分を解決する手段でしかないことが理解いただけるかと思います。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4890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a:t>
            </a:r>
            <a:r>
              <a:rPr kumimoji="1" lang="en-US" altLang="ja-JP" dirty="0" err="1" smtClean="0"/>
              <a:t>SoC</a:t>
            </a:r>
            <a:r>
              <a:rPr kumimoji="1" lang="ja-JP" altLang="en-US" dirty="0" smtClean="0"/>
              <a:t>を実現する手段として有名な概念に</a:t>
            </a:r>
            <a:endParaRPr kumimoji="1" lang="en-US" altLang="ja-JP" dirty="0" smtClean="0"/>
          </a:p>
          <a:p>
            <a:r>
              <a:rPr kumimoji="1" lang="ja-JP" altLang="en-US" dirty="0" smtClean="0"/>
              <a:t>・</a:t>
            </a:r>
            <a:r>
              <a:rPr kumimoji="1" lang="en-US" altLang="ja-JP" dirty="0" smtClean="0"/>
              <a:t>Inversion</a:t>
            </a:r>
            <a:r>
              <a:rPr kumimoji="1" lang="ja-JP" altLang="en-US" dirty="0" smtClean="0"/>
              <a:t> </a:t>
            </a:r>
            <a:r>
              <a:rPr kumimoji="1" lang="en-US" altLang="ja-JP" dirty="0" smtClean="0"/>
              <a:t>of Control</a:t>
            </a:r>
            <a:r>
              <a:rPr kumimoji="1" lang="ja-JP" altLang="en-US" dirty="0" smtClean="0"/>
              <a:t>（</a:t>
            </a:r>
            <a:r>
              <a:rPr kumimoji="1" lang="en-US" altLang="ja-JP" dirty="0" err="1" smtClean="0"/>
              <a:t>IoC</a:t>
            </a:r>
            <a:r>
              <a:rPr kumimoji="1" lang="ja-JP" altLang="en-US" dirty="0" smtClean="0"/>
              <a:t>）</a:t>
            </a:r>
            <a:endParaRPr kumimoji="1" lang="en-US" altLang="ja-JP" dirty="0" smtClean="0"/>
          </a:p>
          <a:p>
            <a:r>
              <a:rPr kumimoji="1" lang="ja-JP" altLang="en-US" dirty="0" smtClean="0"/>
              <a:t>というものが存在し、その</a:t>
            </a:r>
            <a:r>
              <a:rPr kumimoji="1" lang="en-US" altLang="ja-JP" dirty="0" err="1" smtClean="0"/>
              <a:t>IoC</a:t>
            </a:r>
            <a:r>
              <a:rPr kumimoji="1" lang="ja-JP" altLang="en-US" dirty="0" smtClean="0"/>
              <a:t>の実現手段のとして特に有名なのが</a:t>
            </a:r>
            <a:endParaRPr kumimoji="1" lang="en-US" altLang="ja-JP" dirty="0" smtClean="0"/>
          </a:p>
          <a:p>
            <a:r>
              <a:rPr kumimoji="1" lang="ja-JP" altLang="en-US" dirty="0" smtClean="0"/>
              <a:t>・</a:t>
            </a:r>
            <a:r>
              <a:rPr kumimoji="1" lang="en-US" altLang="ja-JP" dirty="0" smtClean="0"/>
              <a:t>Dependency</a:t>
            </a:r>
            <a:r>
              <a:rPr kumimoji="1" lang="ja-JP" altLang="en-US" dirty="0" smtClean="0"/>
              <a:t> </a:t>
            </a:r>
            <a:r>
              <a:rPr kumimoji="1" lang="en-US" altLang="ja-JP" dirty="0" smtClean="0"/>
              <a:t>Injection</a:t>
            </a:r>
            <a:r>
              <a:rPr kumimoji="1" lang="ja-JP" altLang="en-US" dirty="0" smtClean="0"/>
              <a:t>（</a:t>
            </a:r>
            <a:r>
              <a:rPr kumimoji="1" lang="en-US" altLang="ja-JP" dirty="0" smtClean="0"/>
              <a:t>DI</a:t>
            </a:r>
            <a:r>
              <a:rPr kumimoji="1" lang="ja-JP" altLang="en-US" dirty="0" smtClean="0"/>
              <a:t>）</a:t>
            </a:r>
            <a:endParaRPr kumimoji="1" lang="en-US" altLang="ja-JP" dirty="0" smtClean="0"/>
          </a:p>
          <a:p>
            <a:r>
              <a:rPr kumimoji="1" lang="ja-JP" altLang="en-US" dirty="0" smtClean="0"/>
              <a:t>・</a:t>
            </a:r>
            <a:r>
              <a:rPr kumimoji="1" lang="en-US" altLang="ja-JP" dirty="0" smtClean="0"/>
              <a:t>Service</a:t>
            </a:r>
            <a:r>
              <a:rPr kumimoji="1" lang="ja-JP" altLang="en-US" dirty="0" smtClean="0"/>
              <a:t> </a:t>
            </a:r>
            <a:r>
              <a:rPr kumimoji="1" lang="en-US" altLang="ja-JP" dirty="0" smtClean="0"/>
              <a:t>Locator</a:t>
            </a:r>
          </a:p>
          <a:p>
            <a:r>
              <a:rPr kumimoji="1" lang="ja-JP" altLang="en-US" dirty="0" smtClean="0"/>
              <a:t>の</a:t>
            </a:r>
            <a:r>
              <a:rPr kumimoji="1" lang="en-US" altLang="ja-JP" dirty="0" smtClean="0"/>
              <a:t>2</a:t>
            </a:r>
            <a:r>
              <a:rPr kumimoji="1" lang="ja-JP" altLang="en-US" dirty="0" smtClean="0"/>
              <a:t>種類があります。  </a:t>
            </a:r>
            <a:endParaRPr kumimoji="1" lang="en-US" altLang="ja-JP" dirty="0" smtClean="0"/>
          </a:p>
          <a:p>
            <a:r>
              <a:rPr kumimoji="1" lang="ja-JP" altLang="en-US" dirty="0" smtClean="0"/>
              <a:t>そして、</a:t>
            </a:r>
            <a:r>
              <a:rPr kumimoji="1" lang="en-US" altLang="ja-JP" dirty="0" smtClean="0"/>
              <a:t>Prism</a:t>
            </a:r>
            <a:r>
              <a:rPr kumimoji="1" lang="ja-JP" altLang="en-US" dirty="0" smtClean="0"/>
              <a:t>では</a:t>
            </a:r>
            <a:r>
              <a:rPr kumimoji="1" lang="en-US" altLang="ja-JP" dirty="0" smtClean="0"/>
              <a:t>DI</a:t>
            </a:r>
            <a:r>
              <a:rPr kumimoji="1" lang="ja-JP" altLang="en-US" dirty="0" smtClean="0"/>
              <a:t>を最大限に有効活用することで、</a:t>
            </a:r>
            <a:r>
              <a:rPr kumimoji="1" lang="en-US" altLang="ja-JP" dirty="0" smtClean="0"/>
              <a:t>MVVM</a:t>
            </a:r>
            <a:r>
              <a:rPr kumimoji="1" lang="ja-JP" altLang="en-US" dirty="0" smtClean="0"/>
              <a:t>にとどまらない、アプリケーション全体の課題解決に対するガイダンスを示してくれています。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590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a:t>
            </a:r>
            <a:r>
              <a:rPr kumimoji="1" lang="en-US" altLang="ja-JP" dirty="0" smtClean="0"/>
              <a:t>Prism</a:t>
            </a:r>
            <a:r>
              <a:rPr kumimoji="1" lang="ja-JP" altLang="en-US" dirty="0"/>
              <a:t>は単純に</a:t>
            </a:r>
            <a:r>
              <a:rPr kumimoji="1" lang="en-US" altLang="ja-JP" dirty="0"/>
              <a:t>MVVM</a:t>
            </a:r>
            <a:r>
              <a:rPr kumimoji="1" lang="ja-JP" altLang="en-US" dirty="0"/>
              <a:t>をサポートするだけで</a:t>
            </a:r>
            <a:r>
              <a:rPr kumimoji="1" lang="ja-JP" altLang="en-US" dirty="0" smtClean="0"/>
              <a:t>なく、こう</a:t>
            </a:r>
            <a:r>
              <a:rPr kumimoji="1" lang="ja-JP" altLang="en-US" dirty="0"/>
              <a:t>いった課題を解決</a:t>
            </a:r>
            <a:r>
              <a:rPr kumimoji="1" lang="ja-JP" altLang="en-US" dirty="0" smtClean="0"/>
              <a:t>するパターン</a:t>
            </a:r>
            <a:r>
              <a:rPr kumimoji="1" lang="ja-JP" altLang="en-US" dirty="0"/>
              <a:t>やプラクティスが包含されて</a:t>
            </a:r>
            <a:r>
              <a:rPr kumimoji="1" lang="ja-JP" altLang="en-US" dirty="0" smtClean="0"/>
              <a:t>いるわけです。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62656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だからこそ、私は</a:t>
            </a:r>
            <a:r>
              <a:rPr kumimoji="1" lang="en-US" altLang="ja-JP" dirty="0"/>
              <a:t>MVVM</a:t>
            </a:r>
            <a:r>
              <a:rPr kumimoji="1" lang="ja-JP" altLang="en-US" dirty="0"/>
              <a:t>初心者の方に</a:t>
            </a:r>
            <a:r>
              <a:rPr kumimoji="1" lang="ja-JP" altLang="en-US" dirty="0" smtClean="0"/>
              <a:t>こそ</a:t>
            </a:r>
            <a:r>
              <a:rPr kumimoji="1" lang="en-US" altLang="ja-JP" dirty="0" smtClean="0"/>
              <a:t>Prism</a:t>
            </a:r>
            <a:r>
              <a:rPr kumimoji="1" lang="ja-JP" altLang="en-US" dirty="0"/>
              <a:t>を使って欲しいと考えています。</a:t>
            </a:r>
          </a:p>
          <a:p>
            <a:endParaRPr kumimoji="1" lang="en-US" altLang="ja-JP" dirty="0"/>
          </a:p>
          <a:p>
            <a:r>
              <a:rPr kumimoji="1" lang="en-US" altLang="ja-JP" dirty="0"/>
              <a:t>MVVM Light</a:t>
            </a:r>
            <a:r>
              <a:rPr kumimoji="1" lang="ja-JP" altLang="en-US" dirty="0"/>
              <a:t>は確かにライトで取り組みやすいです。</a:t>
            </a:r>
          </a:p>
          <a:p>
            <a:r>
              <a:rPr kumimoji="1" lang="ja-JP" altLang="en-US" dirty="0"/>
              <a:t>しかし、その分、自分で決定し解決しないといけない問題も多数あります。</a:t>
            </a:r>
          </a:p>
          <a:p>
            <a:endParaRPr kumimoji="1" lang="ja-JP" altLang="en-US" dirty="0"/>
          </a:p>
          <a:p>
            <a:r>
              <a:rPr kumimoji="1" lang="ja-JP" altLang="en-US" dirty="0" smtClean="0"/>
              <a:t>まず</a:t>
            </a:r>
            <a:r>
              <a:rPr kumimoji="1" lang="en-US" altLang="ja-JP" dirty="0" smtClean="0"/>
              <a:t>Xamarin.Forms</a:t>
            </a:r>
            <a:r>
              <a:rPr kumimoji="1" lang="ja-JP" altLang="en-US" dirty="0"/>
              <a:t>を触ってみて、感触を理解</a:t>
            </a:r>
            <a:r>
              <a:rPr kumimoji="1" lang="ja-JP" altLang="en-US" dirty="0" smtClean="0"/>
              <a:t>できたら次</a:t>
            </a:r>
            <a:r>
              <a:rPr kumimoji="1" lang="ja-JP" altLang="en-US" dirty="0"/>
              <a:t>のステップとして、私は</a:t>
            </a:r>
            <a:r>
              <a:rPr kumimoji="1" lang="en-US" altLang="ja-JP" dirty="0"/>
              <a:t>Prism</a:t>
            </a:r>
            <a:r>
              <a:rPr kumimoji="1" lang="ja-JP" altLang="en-US" dirty="0"/>
              <a:t>をお勧めします。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0532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それではハンズオンに進みましょう</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700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ハンズオンですが、素</a:t>
            </a:r>
            <a:r>
              <a:rPr kumimoji="1" lang="ja-JP" altLang="en-US" dirty="0"/>
              <a:t>の</a:t>
            </a:r>
            <a:r>
              <a:rPr kumimoji="1" lang="en-US" altLang="ja-JP" dirty="0" err="1"/>
              <a:t>Xamarin.Forms</a:t>
            </a:r>
            <a:r>
              <a:rPr kumimoji="1" lang="ja-JP" altLang="en-US" dirty="0"/>
              <a:t>のみで作ったアプリ</a:t>
            </a:r>
            <a:r>
              <a:rPr kumimoji="1" lang="ja-JP" altLang="en-US" dirty="0" smtClean="0"/>
              <a:t>を</a:t>
            </a:r>
            <a:r>
              <a:rPr lang="en-US" altLang="ja-JP" dirty="0" smtClean="0"/>
              <a:t>Prism</a:t>
            </a:r>
            <a:r>
              <a:rPr lang="ja-JP" altLang="en-US" dirty="0"/>
              <a:t>を適用してリファクタリングします。</a:t>
            </a:r>
            <a:endParaRPr lang="en-US" altLang="ja-JP" dirty="0"/>
          </a:p>
          <a:p>
            <a:r>
              <a:rPr lang="ja-JP" altLang="en-US" dirty="0"/>
              <a:t>その際、</a:t>
            </a:r>
            <a:r>
              <a:rPr lang="en-US" altLang="ja-JP" dirty="0"/>
              <a:t>Test</a:t>
            </a:r>
            <a:r>
              <a:rPr lang="ja-JP" altLang="en-US" dirty="0"/>
              <a:t> </a:t>
            </a:r>
            <a:r>
              <a:rPr lang="en-US" altLang="ja-JP" dirty="0"/>
              <a:t>First</a:t>
            </a:r>
            <a:r>
              <a:rPr lang="ja-JP" altLang="en-US" dirty="0"/>
              <a:t>でいきます。</a:t>
            </a:r>
            <a:endParaRPr lang="en-US" altLang="ja-JP" dirty="0"/>
          </a:p>
          <a:p>
            <a:r>
              <a:rPr kumimoji="1" lang="ja-JP" altLang="en-US" dirty="0"/>
              <a:t>また</a:t>
            </a:r>
            <a:r>
              <a:rPr kumimoji="1" lang="en-US" altLang="ja-JP" dirty="0"/>
              <a:t>Test</a:t>
            </a:r>
            <a:r>
              <a:rPr kumimoji="1" lang="ja-JP" altLang="en-US" dirty="0"/>
              <a:t>では</a:t>
            </a:r>
            <a:r>
              <a:rPr kumimoji="1" lang="en-US" altLang="ja-JP" dirty="0" err="1"/>
              <a:t>Moq</a:t>
            </a:r>
            <a:r>
              <a:rPr kumimoji="1" lang="ja-JP" altLang="en-US" dirty="0"/>
              <a:t>というライブラリを利用します</a:t>
            </a:r>
          </a:p>
          <a:p>
            <a:r>
              <a:rPr kumimoji="1" lang="ja-JP" altLang="en-US" dirty="0"/>
              <a:t>これが非常に良くできたライブラリ</a:t>
            </a:r>
            <a:r>
              <a:rPr kumimoji="1" lang="ja-JP" altLang="en-US" dirty="0" smtClean="0"/>
              <a:t>なのでぜひ</a:t>
            </a:r>
            <a:r>
              <a:rPr kumimoji="1" lang="ja-JP" altLang="en-US" dirty="0"/>
              <a:t>皆さんに紹介したいと思います</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48619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さて、アプリケーション構成としては単純です。</a:t>
            </a:r>
            <a:endParaRPr kumimoji="1" lang="en-US" altLang="ja-JP" dirty="0" smtClean="0"/>
          </a:p>
          <a:p>
            <a:r>
              <a:rPr kumimoji="1" lang="ja-JP" altLang="en-US" dirty="0" smtClean="0"/>
              <a:t>アプリケーションを起動するとメニュー画面が表示されます。</a:t>
            </a:r>
            <a:endParaRPr kumimoji="1" lang="en-US" altLang="ja-JP" dirty="0" smtClean="0"/>
          </a:p>
          <a:p>
            <a:r>
              <a:rPr kumimoji="1" lang="ja-JP" altLang="en-US" dirty="0" smtClean="0"/>
              <a:t>メニューでボタンを押下すると、確認ダイアログが表示され、</a:t>
            </a:r>
            <a:r>
              <a:rPr kumimoji="1" lang="en-US" altLang="ja-JP" dirty="0" smtClean="0"/>
              <a:t>OK</a:t>
            </a:r>
            <a:r>
              <a:rPr kumimoji="1" lang="ja-JP" altLang="en-US" dirty="0" smtClean="0"/>
              <a:t>を押すと次画面へ遷移します。</a:t>
            </a:r>
            <a:endParaRPr kumimoji="1" lang="en-US" altLang="ja-JP" dirty="0" smtClean="0"/>
          </a:p>
          <a:p>
            <a:r>
              <a:rPr kumimoji="1" lang="ja-JP" altLang="en-US" dirty="0" smtClean="0"/>
              <a:t>次画面ではボタンを押下すると、テキストボックスに入力された文字列が音声として読み上げられるというアプリケーションです。</a:t>
            </a:r>
            <a:endParaRPr kumimoji="1" lang="en-US" altLang="ja-JP" dirty="0" smtClean="0"/>
          </a:p>
          <a:p>
            <a:r>
              <a:rPr kumimoji="1" lang="ja-JP" altLang="en-US" dirty="0" smtClean="0"/>
              <a:t>画面遷移には</a:t>
            </a:r>
            <a:r>
              <a:rPr kumimoji="1" lang="en-US" altLang="ja-JP" dirty="0" err="1" smtClean="0"/>
              <a:t>NavigationPage</a:t>
            </a:r>
            <a:r>
              <a:rPr kumimoji="1" lang="ja-JP" altLang="en-US" dirty="0" smtClean="0"/>
              <a:t>を利用しているため、実装上</a:t>
            </a:r>
            <a:r>
              <a:rPr kumimoji="1" lang="en-US" altLang="ja-JP" dirty="0" smtClean="0"/>
              <a:t>View</a:t>
            </a:r>
            <a:r>
              <a:rPr kumimoji="1" lang="ja-JP" altLang="en-US" smtClean="0"/>
              <a:t>は３つ存在します。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8655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まずアプリケーションには３つの</a:t>
            </a:r>
            <a:r>
              <a:rPr kumimoji="1" lang="en-US" altLang="ja-JP" dirty="0"/>
              <a:t>View</a:t>
            </a:r>
            <a:r>
              <a:rPr kumimoji="1" lang="ja-JP" altLang="en-US" dirty="0"/>
              <a:t>があります。</a:t>
            </a:r>
            <a:endParaRPr kumimoji="1" lang="en-US" altLang="ja-JP" dirty="0"/>
          </a:p>
          <a:p>
            <a:r>
              <a:rPr kumimoji="1" lang="ja-JP" altLang="en-US" dirty="0"/>
              <a:t>画面遷移に</a:t>
            </a:r>
            <a:r>
              <a:rPr kumimoji="1" lang="en-US" altLang="ja-JP" dirty="0" err="1"/>
              <a:t>NavigationPage</a:t>
            </a:r>
            <a:r>
              <a:rPr kumimoji="1" lang="ja-JP" altLang="en-US" dirty="0"/>
              <a:t>を利用するため、</a:t>
            </a:r>
            <a:r>
              <a:rPr kumimoji="1" lang="en-US" altLang="ja-JP" dirty="0" err="1"/>
              <a:t>Xamarin.Forms</a:t>
            </a:r>
            <a:r>
              <a:rPr kumimoji="1" lang="ja-JP" altLang="en-US" dirty="0" err="1"/>
              <a:t>の提</a:t>
            </a:r>
            <a:r>
              <a:rPr kumimoji="1" lang="ja-JP" altLang="en-US" dirty="0"/>
              <a:t>供する</a:t>
            </a:r>
            <a:r>
              <a:rPr kumimoji="1" lang="en-US" altLang="ja-JP" dirty="0" err="1"/>
              <a:t>NavigationPage</a:t>
            </a:r>
            <a:r>
              <a:rPr kumimoji="1" lang="ja-JP" altLang="en-US" dirty="0"/>
              <a:t>が一つ。</a:t>
            </a:r>
            <a:endParaRPr kumimoji="1" lang="en-US" altLang="ja-JP" dirty="0"/>
          </a:p>
          <a:p>
            <a:r>
              <a:rPr kumimoji="1" lang="ja-JP" altLang="en-US" dirty="0"/>
              <a:t>さらにメニューに該当する</a:t>
            </a:r>
            <a:r>
              <a:rPr kumimoji="1" lang="en-US" altLang="ja-JP" dirty="0" err="1"/>
              <a:t>MainPage</a:t>
            </a:r>
            <a:r>
              <a:rPr kumimoji="1" lang="ja-JP" altLang="en-US" dirty="0"/>
              <a:t>と、</a:t>
            </a:r>
            <a:r>
              <a:rPr kumimoji="1" lang="en-US" altLang="ja-JP" dirty="0" err="1"/>
              <a:t>TextSpeechPage</a:t>
            </a:r>
            <a:r>
              <a:rPr kumimoji="1" lang="ja-JP" altLang="en-US" dirty="0"/>
              <a:t>です。</a:t>
            </a:r>
            <a:endParaRPr kumimoji="1" lang="en-US" altLang="ja-JP" dirty="0"/>
          </a:p>
          <a:p>
            <a:r>
              <a:rPr kumimoji="1" lang="ja-JP" altLang="en-US" dirty="0"/>
              <a:t>そしてそれぞれに該当する</a:t>
            </a:r>
            <a:r>
              <a:rPr kumimoji="1" lang="en-US" altLang="ja-JP" dirty="0" err="1"/>
              <a:t>ViewModel</a:t>
            </a:r>
            <a:r>
              <a:rPr kumimoji="1" lang="ja-JP" altLang="en-US" dirty="0" err="1"/>
              <a:t>が存</a:t>
            </a:r>
            <a:r>
              <a:rPr kumimoji="1" lang="ja-JP" altLang="en-US" dirty="0"/>
              <a:t>在し、</a:t>
            </a:r>
            <a:r>
              <a:rPr kumimoji="1" lang="en-US" altLang="ja-JP" dirty="0" err="1"/>
              <a:t>TextSpeechPage</a:t>
            </a:r>
            <a:r>
              <a:rPr kumimoji="1" lang="ja-JP" altLang="en-US" dirty="0"/>
              <a:t>からは</a:t>
            </a:r>
            <a:r>
              <a:rPr kumimoji="1" lang="en-US" altLang="ja-JP" dirty="0" err="1"/>
              <a:t>ITextSpeechService</a:t>
            </a:r>
            <a:r>
              <a:rPr kumimoji="1" lang="ja-JP" altLang="en-US" dirty="0"/>
              <a:t>を通して</a:t>
            </a:r>
            <a:endParaRPr kumimoji="1" lang="en-US" altLang="ja-JP" dirty="0"/>
          </a:p>
          <a:p>
            <a:r>
              <a:rPr kumimoji="1" lang="ja-JP" altLang="en-US" dirty="0"/>
              <a:t>文字列から音声に変換します。</a:t>
            </a:r>
            <a:endParaRPr kumimoji="1" lang="en-US" altLang="ja-JP" dirty="0"/>
          </a:p>
          <a:p>
            <a:r>
              <a:rPr kumimoji="1" lang="en-US" altLang="ja-JP" dirty="0" err="1"/>
              <a:t>ITextSpeechService</a:t>
            </a:r>
            <a:r>
              <a:rPr kumimoji="1" lang="ja-JP" altLang="en-US" dirty="0"/>
              <a:t>の実態は、個々のプラットフォーム別に実装されており、</a:t>
            </a:r>
            <a:r>
              <a:rPr kumimoji="1" lang="en-US" altLang="ja-JP" dirty="0" err="1"/>
              <a:t>ViewModel</a:t>
            </a:r>
            <a:r>
              <a:rPr kumimoji="1" lang="ja-JP" altLang="en-US" dirty="0"/>
              <a:t>から</a:t>
            </a:r>
            <a:endParaRPr kumimoji="1" lang="en-US" altLang="ja-JP" dirty="0"/>
          </a:p>
          <a:p>
            <a:r>
              <a:rPr kumimoji="1" lang="en-US" altLang="ja-JP" dirty="0" err="1"/>
              <a:t>DependencyService</a:t>
            </a:r>
            <a:r>
              <a:rPr kumimoji="1" lang="ja-JP" altLang="en-US" dirty="0"/>
              <a:t>を通して利用しています。</a:t>
            </a:r>
            <a:endParaRPr kumimoji="1" lang="en-US" altLang="ja-JP" dirty="0"/>
          </a:p>
          <a:p>
            <a:endParaRPr kumimoji="1" lang="en-US" altLang="ja-JP" dirty="0"/>
          </a:p>
          <a:p>
            <a:r>
              <a:rPr kumimoji="1" lang="ja-JP" altLang="en-US" dirty="0"/>
              <a:t>一見、問題ないように見えますが、二つの設計上の課題があります。</a:t>
            </a:r>
            <a:endParaRPr kumimoji="1" lang="en-US" altLang="ja-JP" dirty="0"/>
          </a:p>
          <a:p>
            <a:r>
              <a:rPr kumimoji="1" lang="ja-JP" altLang="en-US" dirty="0"/>
              <a:t>それでは</a:t>
            </a:r>
            <a:r>
              <a:rPr kumimoji="1" lang="ja-JP" altLang="en-US" dirty="0" smtClean="0"/>
              <a:t>実際いよいよハンズオンに移動しましょう。  </a:t>
            </a:r>
            <a:endParaRPr kumimoji="1" lang="en-US" altLang="ja-JP" dirty="0" smtClean="0"/>
          </a:p>
          <a:p>
            <a:r>
              <a:rPr kumimoji="1" lang="en-US" altLang="ja-JP" dirty="0" smtClean="0"/>
              <a:t>https://github.com/jxug/PrismAndMoqHansOn/blob/master/docs/01.HandsOn-Overview.md</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7431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アジェンダはこちらです。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3:46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92531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というわけで、デモに行きます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99318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07105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15369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2001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Xamarin.Forms</a:t>
            </a:r>
            <a:r>
              <a:rPr kumimoji="1" lang="ja-JP" altLang="en-US" dirty="0" err="1" smtClean="0"/>
              <a:t>で開</a:t>
            </a:r>
            <a:r>
              <a:rPr kumimoji="1" lang="ja-JP" altLang="en-US" dirty="0"/>
              <a:t>発しようとした</a:t>
            </a:r>
            <a:r>
              <a:rPr kumimoji="1" lang="ja-JP" altLang="en-US" dirty="0" smtClean="0"/>
              <a:t>場合、特別</a:t>
            </a:r>
            <a:r>
              <a:rPr kumimoji="1" lang="ja-JP" altLang="en-US" dirty="0"/>
              <a:t>な理由がない</a:t>
            </a:r>
            <a:r>
              <a:rPr kumimoji="1" lang="ja-JP" altLang="en-US" dirty="0" smtClean="0"/>
              <a:t>限りは、</a:t>
            </a:r>
            <a:r>
              <a:rPr kumimoji="1" lang="en-US" altLang="ja-JP" dirty="0" smtClean="0"/>
              <a:t>MVVM</a:t>
            </a:r>
            <a:r>
              <a:rPr kumimoji="1" lang="ja-JP" altLang="en-US" dirty="0"/>
              <a:t>パターンを利用することになると思います。</a:t>
            </a:r>
          </a:p>
          <a:p>
            <a:r>
              <a:rPr kumimoji="1" lang="en-US" altLang="ja-JP" dirty="0" smtClean="0"/>
              <a:t>MVVM</a:t>
            </a:r>
            <a:r>
              <a:rPr kumimoji="1" lang="ja-JP" altLang="en-US" dirty="0" smtClean="0"/>
              <a:t>の利用系を、</a:t>
            </a:r>
            <a:r>
              <a:rPr kumimoji="1" lang="en-US" altLang="ja-JP" dirty="0" smtClean="0"/>
              <a:t>Xamarin.Forms</a:t>
            </a:r>
            <a:r>
              <a:rPr kumimoji="1" lang="ja-JP" altLang="en-US" dirty="0"/>
              <a:t>単独</a:t>
            </a:r>
            <a:r>
              <a:rPr kumimoji="1" lang="ja-JP" altLang="en-US" dirty="0" smtClean="0"/>
              <a:t>で実現するのはなかなか</a:t>
            </a:r>
            <a:r>
              <a:rPr kumimoji="1" lang="ja-JP" altLang="en-US" dirty="0"/>
              <a:t>大変な話でもあります</a:t>
            </a:r>
            <a:r>
              <a:rPr kumimoji="1" lang="ja-JP" altLang="en-US" dirty="0" smtClean="0"/>
              <a:t>。</a:t>
            </a:r>
            <a:endParaRPr kumimoji="1" lang="en-US" altLang="ja-JP" dirty="0" smtClean="0"/>
          </a:p>
          <a:p>
            <a:r>
              <a:rPr kumimoji="1" lang="ja-JP" altLang="en-US" dirty="0" smtClean="0"/>
              <a:t>これは</a:t>
            </a:r>
            <a:r>
              <a:rPr kumimoji="1" lang="en-US" altLang="ja-JP" dirty="0" smtClean="0"/>
              <a:t>Xamarin.Forms</a:t>
            </a:r>
            <a:r>
              <a:rPr kumimoji="1" lang="ja-JP" altLang="en-US" dirty="0" smtClean="0"/>
              <a:t>機能不足であるということではなく、担うレイヤーが異なることが要因です。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216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特につらいのは、</a:t>
            </a:r>
            <a:r>
              <a:rPr kumimoji="1" lang="en-US" altLang="ja-JP" dirty="0"/>
              <a:t>VM</a:t>
            </a:r>
            <a:r>
              <a:rPr kumimoji="1" lang="ja-JP" altLang="en-US" dirty="0"/>
              <a:t>から</a:t>
            </a:r>
            <a:r>
              <a:rPr kumimoji="1" lang="en-US" altLang="ja-JP" dirty="0"/>
              <a:t>View</a:t>
            </a:r>
            <a:r>
              <a:rPr kumimoji="1" lang="ja-JP" altLang="en-US" dirty="0"/>
              <a:t>を操作するケースです。</a:t>
            </a:r>
            <a:endParaRPr kumimoji="1" lang="en-US" altLang="ja-JP" dirty="0"/>
          </a:p>
          <a:p>
            <a:r>
              <a:rPr kumimoji="1" lang="ja-JP" altLang="en-US" dirty="0"/>
              <a:t>画面遷移や、確認ダイアログ・選択ダイアログなどです。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635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このため通常は何かライブラリ使おうという話になります。</a:t>
            </a:r>
            <a:endParaRPr kumimoji="1" lang="en-US" altLang="ja-JP" dirty="0"/>
          </a:p>
          <a:p>
            <a:r>
              <a:rPr kumimoji="1" lang="en-US" altLang="ja-JP" dirty="0"/>
              <a:t>Xamarin</a:t>
            </a:r>
            <a:r>
              <a:rPr kumimoji="1" lang="ja-JP" altLang="en-US" dirty="0"/>
              <a:t>の場合</a:t>
            </a:r>
            <a:r>
              <a:rPr kumimoji="1" lang="ja-JP" altLang="en-US" dirty="0" smtClean="0"/>
              <a:t>は代表的</a:t>
            </a:r>
            <a:r>
              <a:rPr kumimoji="1" lang="ja-JP" altLang="en-US" dirty="0"/>
              <a:t>な選択肢として</a:t>
            </a:r>
            <a:endParaRPr kumimoji="1" lang="en-US" altLang="ja-JP" dirty="0"/>
          </a:p>
          <a:p>
            <a:r>
              <a:rPr kumimoji="1" lang="ja-JP" altLang="en-US" dirty="0" smtClean="0"/>
              <a:t>・</a:t>
            </a:r>
            <a:r>
              <a:rPr kumimoji="1" lang="en-US" altLang="ja-JP" dirty="0" smtClean="0"/>
              <a:t>Prism</a:t>
            </a:r>
            <a:r>
              <a:rPr kumimoji="1" lang="ja-JP" altLang="en-US" dirty="0"/>
              <a:t>か</a:t>
            </a:r>
            <a:endParaRPr kumimoji="1" lang="en-US" altLang="ja-JP" dirty="0"/>
          </a:p>
          <a:p>
            <a:r>
              <a:rPr kumimoji="1" lang="ja-JP" altLang="en-US" dirty="0" smtClean="0"/>
              <a:t>・</a:t>
            </a:r>
            <a:r>
              <a:rPr kumimoji="1" lang="en-US" altLang="ja-JP" dirty="0" smtClean="0"/>
              <a:t>MVVM Light</a:t>
            </a:r>
          </a:p>
          <a:p>
            <a:r>
              <a:rPr kumimoji="1" lang="ja-JP" altLang="en-US" dirty="0" smtClean="0"/>
              <a:t>の</a:t>
            </a:r>
            <a:r>
              <a:rPr kumimoji="1" lang="ja-JP" altLang="en-US" dirty="0"/>
              <a:t>何れかが多いと思います。</a:t>
            </a:r>
            <a:endParaRPr kumimoji="1" lang="en-US" altLang="ja-JP" dirty="0"/>
          </a:p>
          <a:p>
            <a:r>
              <a:rPr kumimoji="1" lang="ja-JP" altLang="en-US" dirty="0"/>
              <a:t>ではどちらを利用すべきでしょうか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3278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1010626">
              <a:spcAft>
                <a:spcPts val="368"/>
              </a:spcAft>
              <a:defRPr/>
            </a:pPr>
            <a:r>
              <a:rPr kumimoji="1" lang="en-US" altLang="ja-JP" dirty="0"/>
              <a:t>Prism</a:t>
            </a:r>
            <a:r>
              <a:rPr kumimoji="1" lang="ja-JP" altLang="en-US" dirty="0"/>
              <a:t>と</a:t>
            </a:r>
            <a:r>
              <a:rPr kumimoji="1" lang="en-US" altLang="ja-JP" dirty="0"/>
              <a:t>MVVM</a:t>
            </a:r>
            <a:r>
              <a:rPr kumimoji="1" lang="ja-JP" altLang="en-US" dirty="0"/>
              <a:t> </a:t>
            </a:r>
            <a:r>
              <a:rPr kumimoji="1" lang="en-US" altLang="ja-JP" dirty="0"/>
              <a:t>Light</a:t>
            </a:r>
            <a:r>
              <a:rPr kumimoji="1" lang="ja-JP" altLang="en-US" dirty="0"/>
              <a:t>を比較した</a:t>
            </a:r>
            <a:r>
              <a:rPr kumimoji="1" lang="ja-JP" altLang="en-US" dirty="0" smtClean="0"/>
              <a:t>場合、多く</a:t>
            </a:r>
            <a:r>
              <a:rPr kumimoji="1" lang="ja-JP" altLang="en-US" dirty="0"/>
              <a:t>の方はこう思っているのではないでしょうか？</a:t>
            </a:r>
          </a:p>
          <a:p>
            <a:pPr defTabSz="1010626">
              <a:spcAft>
                <a:spcPts val="368"/>
              </a:spcAft>
              <a:defRPr/>
            </a:pPr>
            <a:endParaRPr kumimoji="1" lang="ja-JP" altLang="en-US" dirty="0"/>
          </a:p>
          <a:p>
            <a:pPr defTabSz="1010626">
              <a:spcAft>
                <a:spcPts val="368"/>
              </a:spcAft>
              <a:defRPr/>
            </a:pPr>
            <a:r>
              <a:rPr kumimoji="1" lang="ja-JP" altLang="en-US" dirty="0" smtClean="0"/>
              <a:t>・</a:t>
            </a:r>
            <a:r>
              <a:rPr kumimoji="1" lang="en-US" altLang="ja-JP" dirty="0" smtClean="0"/>
              <a:t>Prism</a:t>
            </a:r>
            <a:r>
              <a:rPr kumimoji="1" lang="ja-JP" altLang="en-US" dirty="0"/>
              <a:t>は凄いんだけど難しそうだな</a:t>
            </a:r>
            <a:endParaRPr kumimoji="1" lang="en-US" altLang="ja-JP" dirty="0"/>
          </a:p>
          <a:p>
            <a:pPr defTabSz="1010626">
              <a:spcAft>
                <a:spcPts val="368"/>
              </a:spcAft>
              <a:defRPr/>
            </a:pPr>
            <a:r>
              <a:rPr kumimoji="1" lang="ja-JP" altLang="en-US" dirty="0" smtClean="0"/>
              <a:t>・</a:t>
            </a:r>
            <a:r>
              <a:rPr kumimoji="1" lang="en-US" altLang="ja-JP" dirty="0" smtClean="0"/>
              <a:t>MVVM</a:t>
            </a:r>
            <a:r>
              <a:rPr kumimoji="1" lang="ja-JP" altLang="en-US" dirty="0" smtClean="0"/>
              <a:t> </a:t>
            </a:r>
            <a:r>
              <a:rPr kumimoji="1" lang="en-US" altLang="ja-JP" dirty="0"/>
              <a:t>Light</a:t>
            </a:r>
            <a:r>
              <a:rPr kumimoji="1" lang="ja-JP" altLang="en-US" dirty="0"/>
              <a:t>の方が簡単</a:t>
            </a:r>
            <a:r>
              <a:rPr kumimoji="1" lang="ja-JP" altLang="en-US" dirty="0" smtClean="0"/>
              <a:t>そうだ、ライト</a:t>
            </a:r>
            <a:r>
              <a:rPr kumimoji="1" lang="ja-JP" altLang="en-US" dirty="0"/>
              <a:t>っていうし</a:t>
            </a:r>
            <a:endParaRPr kumimoji="1" lang="en-US" altLang="ja-JP" dirty="0"/>
          </a:p>
          <a:p>
            <a:pPr defTabSz="1010626">
              <a:spcAft>
                <a:spcPts val="368"/>
              </a:spcAft>
              <a:defRPr/>
            </a:pPr>
            <a:endParaRPr kumimoji="1" lang="en-US" altLang="ja-JP" dirty="0"/>
          </a:p>
          <a:p>
            <a:pPr defTabSz="1010626">
              <a:spcAft>
                <a:spcPts val="368"/>
              </a:spcAft>
              <a:defRPr/>
            </a:pPr>
            <a:r>
              <a:rPr kumimoji="1" lang="ja-JP" altLang="en-US" dirty="0"/>
              <a:t>実は私</a:t>
            </a:r>
            <a:r>
              <a:rPr kumimoji="1" lang="ja-JP" altLang="en-US" dirty="0" smtClean="0"/>
              <a:t>も、昔</a:t>
            </a:r>
            <a:r>
              <a:rPr kumimoji="1" lang="ja-JP" altLang="en-US" dirty="0"/>
              <a:t>全く同じ勘違いをしていました。</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0469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では何が勘違いなのか？</a:t>
            </a:r>
            <a:endParaRPr kumimoji="1" lang="en-US" altLang="ja-JP" dirty="0" smtClean="0"/>
          </a:p>
          <a:p>
            <a:r>
              <a:rPr kumimoji="1" lang="ja-JP" altLang="en-US" dirty="0" smtClean="0"/>
              <a:t>そこ理解していただくためにまずは、</a:t>
            </a:r>
            <a:r>
              <a:rPr kumimoji="1" lang="en-US" altLang="ja-JP" dirty="0" smtClean="0"/>
              <a:t>Prism</a:t>
            </a:r>
            <a:r>
              <a:rPr kumimoji="1" lang="ja-JP" altLang="en-US" dirty="0" smtClean="0"/>
              <a:t>とは何か、簡単にお話ししたいと思います。</a:t>
            </a:r>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9579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製作者である</a:t>
            </a:r>
            <a:r>
              <a:rPr kumimoji="1" lang="en-US" altLang="ja-JP" dirty="0"/>
              <a:t>Brian</a:t>
            </a:r>
            <a:r>
              <a:rPr kumimoji="1" lang="ja-JP" altLang="en-US" dirty="0"/>
              <a:t> </a:t>
            </a:r>
            <a:r>
              <a:rPr kumimoji="1" lang="en-US" altLang="ja-JP" dirty="0" err="1"/>
              <a:t>Lagnus</a:t>
            </a:r>
            <a:r>
              <a:rPr kumimoji="1" lang="ja-JP" altLang="en-US" dirty="0"/>
              <a:t>氏は次のようにおっしゃっています。</a:t>
            </a:r>
            <a:endParaRPr kumimoji="1" lang="en-US" altLang="ja-JP" dirty="0"/>
          </a:p>
          <a:p>
            <a:r>
              <a:rPr kumimoji="1" lang="ja-JP" altLang="en-US" dirty="0"/>
              <a:t>プリズムは</a:t>
            </a:r>
            <a:r>
              <a:rPr kumimoji="1" lang="en-US" altLang="ja-JP" dirty="0"/>
              <a:t>XAML</a:t>
            </a:r>
            <a:r>
              <a:rPr kumimoji="1" lang="ja-JP" altLang="en-US" dirty="0"/>
              <a:t>アプリケーションフレームワークです。</a:t>
            </a:r>
            <a:endParaRPr kumimoji="1" lang="en-US" altLang="ja-JP" dirty="0"/>
          </a:p>
          <a:p>
            <a:r>
              <a:rPr kumimoji="1" lang="ja-JP" altLang="en-US" dirty="0"/>
              <a:t>そして、プリズムはガイダンスであり、パターンやプラクティスの集合でもあります。</a:t>
            </a:r>
            <a:endParaRPr kumimoji="1" lang="en-US" altLang="ja-JP" dirty="0"/>
          </a:p>
          <a:p>
            <a:r>
              <a:rPr kumimoji="1" lang="ja-JP" altLang="en-US" dirty="0"/>
              <a:t>プリズムを使うと、アプリケーションは自然</a:t>
            </a:r>
            <a:r>
              <a:rPr kumimoji="1" lang="ja-JP" altLang="en-US" dirty="0" smtClean="0"/>
              <a:t>とテスト</a:t>
            </a:r>
            <a:r>
              <a:rPr kumimoji="1" lang="ja-JP" altLang="en-US" dirty="0"/>
              <a:t>しやすく、変更も容易になります。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3:43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516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title"/>
          </p:nvPr>
        </p:nvSpPr>
        <p:spPr>
          <a:xfrm>
            <a:off x="3913981" y="295274"/>
            <a:ext cx="8250222" cy="3490020"/>
          </a:xfrm>
        </p:spPr>
        <p:txBody>
          <a:bodyPr/>
          <a:lstStyle>
            <a:lvl1pPr>
              <a:defRPr sz="6000"/>
            </a:lvl1pPr>
          </a:lstStyle>
          <a:p>
            <a:r>
              <a:rPr kumimoji="1" lang="ja-JP" altLang="en-US"/>
              <a:t>マスター タイトルの書式設定</a:t>
            </a:r>
            <a:endParaRPr kumimoji="1" lang="ja-JP" altLang="en-US" dirty="0"/>
          </a:p>
        </p:txBody>
      </p:sp>
      <p:sp>
        <p:nvSpPr>
          <p:cNvPr id="9" name="Text Placeholder 5"/>
          <p:cNvSpPr>
            <a:spLocks noGrp="1"/>
          </p:cNvSpPr>
          <p:nvPr>
            <p:ph type="body" sz="quarter" idx="10"/>
          </p:nvPr>
        </p:nvSpPr>
        <p:spPr>
          <a:xfrm>
            <a:off x="6434260" y="3785294"/>
            <a:ext cx="5727577" cy="2654756"/>
          </a:xfrm>
        </p:spPr>
        <p:txBody>
          <a:bodyPr>
            <a:normAutofit/>
          </a:bodyPr>
          <a:lstStyle>
            <a:lvl1pPr marL="0" indent="0">
              <a:buNone/>
              <a:defRPr sz="3600">
                <a:solidFill>
                  <a:schemeClr val="tx1">
                    <a:lumMod val="65000"/>
                    <a:lumOff val="35000"/>
                  </a:schemeClr>
                </a:soli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p:txBody>
      </p:sp>
      <p:pic>
        <p:nvPicPr>
          <p:cNvPr id="5" name="図 4"/>
          <p:cNvPicPr>
            <a:picLocks noChangeAspect="1"/>
          </p:cNvPicPr>
          <p:nvPr userDrawn="1"/>
        </p:nvPicPr>
        <p:blipFill>
          <a:blip r:embed="rId2"/>
          <a:stretch>
            <a:fillRect/>
          </a:stretch>
        </p:blipFill>
        <p:spPr>
          <a:xfrm>
            <a:off x="-1" y="3129171"/>
            <a:ext cx="5282133" cy="3861240"/>
          </a:xfrm>
          <a:prstGeom prst="rect">
            <a:avLst/>
          </a:prstGeom>
        </p:spPr>
      </p:pic>
    </p:spTree>
    <p:extLst>
      <p:ext uri="{BB962C8B-B14F-4D97-AF65-F5344CB8AC3E}">
        <p14:creationId xmlns:p14="http://schemas.microsoft.com/office/powerpoint/2010/main" val="1315567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s 2 Columns">
    <p:bg>
      <p:bgPr>
        <a:solidFill>
          <a:srgbClr val="F8F8F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8" name="Text Placeholder 5"/>
          <p:cNvSpPr>
            <a:spLocks noGrp="1"/>
          </p:cNvSpPr>
          <p:nvPr>
            <p:ph type="body" sz="quarter" idx="11"/>
          </p:nvPr>
        </p:nvSpPr>
        <p:spPr>
          <a:xfrm>
            <a:off x="62182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10" name="図 9"/>
          <p:cNvPicPr>
            <a:picLocks noChangeAspect="1"/>
          </p:cNvPicPr>
          <p:nvPr userDrawn="1"/>
        </p:nvPicPr>
        <p:blipFill>
          <a:blip r:embed="rId2"/>
          <a:stretch>
            <a:fillRect/>
          </a:stretch>
        </p:blipFill>
        <p:spPr>
          <a:xfrm>
            <a:off x="0" y="6129528"/>
            <a:ext cx="1177677" cy="860882"/>
          </a:xfrm>
          <a:prstGeom prst="rect">
            <a:avLst/>
          </a:prstGeom>
        </p:spPr>
      </p:pic>
      <p:sp>
        <p:nvSpPr>
          <p:cNvPr id="9"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92138315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917" userDrawn="1">
          <p15:clr>
            <a:srgbClr val="FBAE40"/>
          </p15:clr>
        </p15:guide>
        <p15:guide id="2" orient="horz" pos="22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164732"/>
          </a:xfrm>
        </p:spPr>
        <p:txBody>
          <a:bodyPr lIns="360000" tIns="360000" rIns="360000" bIns="360000" spcCol="0">
            <a:normAutofit/>
          </a:bodyPr>
          <a:lstStyle>
            <a:lvl1pPr indent="-576000">
              <a:lnSpc>
                <a:spcPct val="100000"/>
              </a:lnSpc>
              <a:spcBef>
                <a:spcPts val="600"/>
              </a:spcBef>
              <a:defRPr sz="4000">
                <a:solidFill>
                  <a:schemeClr val="tx2"/>
                </a:solidFill>
                <a:latin typeface="+mj-ea"/>
                <a:ea typeface="+mj-ea"/>
              </a:defRPr>
            </a:lvl1pPr>
            <a:lvl2pPr marL="720000" indent="-396000">
              <a:lnSpc>
                <a:spcPct val="100000"/>
              </a:lnSpc>
              <a:defRPr>
                <a:latin typeface="+mn-ea"/>
                <a:ea typeface="+mn-ea"/>
              </a:defRPr>
            </a:lvl2pPr>
            <a:lvl3pPr marL="900000" indent="-360000">
              <a:lnSpc>
                <a:spcPct val="100000"/>
              </a:lnSpc>
              <a:defRPr sz="2800">
                <a:latin typeface="+mn-ea"/>
                <a:ea typeface="+mn-ea"/>
              </a:defRPr>
            </a:lvl3pPr>
            <a:lvl4pPr marL="1152000" indent="-360000">
              <a:lnSpc>
                <a:spcPct val="100000"/>
              </a:lnSpc>
              <a:defRPr sz="2400">
                <a:latin typeface="+mn-ea"/>
                <a:ea typeface="+mn-ea"/>
              </a:defRPr>
            </a:lvl4pPr>
            <a:lvl5pPr marL="1368000" indent="-360000">
              <a:lnSpc>
                <a:spcPct val="100000"/>
              </a:lnSpc>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9" name="図 8"/>
          <p:cNvPicPr>
            <a:picLocks noChangeAspect="1"/>
          </p:cNvPicPr>
          <p:nvPr userDrawn="1"/>
        </p:nvPicPr>
        <p:blipFill>
          <a:blip r:embed="rId2"/>
          <a:stretch>
            <a:fillRect/>
          </a:stretch>
        </p:blipFill>
        <p:spPr>
          <a:xfrm>
            <a:off x="0" y="6129528"/>
            <a:ext cx="1177677" cy="860882"/>
          </a:xfrm>
          <a:prstGeom prst="rect">
            <a:avLst/>
          </a:prstGeom>
        </p:spPr>
      </p:pic>
      <p:sp>
        <p:nvSpPr>
          <p:cNvPr id="11"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93078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5"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6" name="図 5"/>
          <p:cNvPicPr>
            <a:picLocks noChangeAspect="1"/>
          </p:cNvPicPr>
          <p:nvPr userDrawn="1"/>
        </p:nvPicPr>
        <p:blipFill>
          <a:blip r:embed="rId2"/>
          <a:stretch>
            <a:fillRect/>
          </a:stretch>
        </p:blipFill>
        <p:spPr>
          <a:xfrm>
            <a:off x="0" y="6129528"/>
            <a:ext cx="1177677" cy="860882"/>
          </a:xfrm>
          <a:prstGeom prst="rect">
            <a:avLst/>
          </a:prstGeom>
        </p:spPr>
      </p:pic>
      <p:sp>
        <p:nvSpPr>
          <p:cNvPr id="7"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056959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a:t>
            </a:fld>
            <a:endParaRPr kumimoji="1" lang="ja-JP" altLang="en-US" dirty="0"/>
          </a:p>
        </p:txBody>
      </p:sp>
    </p:spTree>
    <p:extLst>
      <p:ext uri="{BB962C8B-B14F-4D97-AF65-F5344CB8AC3E}">
        <p14:creationId xmlns:p14="http://schemas.microsoft.com/office/powerpoint/2010/main" val="322299130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rgbClr val="3498DB"/>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a:t>
            </a:fld>
            <a:endParaRPr kumimoji="1" lang="ja-JP" altLang="en-US" dirty="0"/>
          </a:p>
        </p:txBody>
      </p:sp>
      <p:sp>
        <p:nvSpPr>
          <p:cNvPr id="4" name="Title 4"/>
          <p:cNvSpPr>
            <a:spLocks noGrp="1"/>
          </p:cNvSpPr>
          <p:nvPr>
            <p:ph type="title"/>
          </p:nvPr>
        </p:nvSpPr>
        <p:spPr>
          <a:xfrm>
            <a:off x="745629" y="904974"/>
            <a:ext cx="10945216" cy="2645767"/>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5" name="コンテンツ プレースホルダー 5"/>
          <p:cNvSpPr>
            <a:spLocks noGrp="1"/>
          </p:cNvSpPr>
          <p:nvPr>
            <p:ph sz="quarter" idx="11"/>
          </p:nvPr>
        </p:nvSpPr>
        <p:spPr>
          <a:xfrm>
            <a:off x="745629" y="3550740"/>
            <a:ext cx="10945216" cy="2610817"/>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335345164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673622" y="544935"/>
            <a:ext cx="11089232" cy="5904654"/>
          </a:xfrm>
        </p:spPr>
        <p:txBody>
          <a:bodyPr anchor="ctr" anchorCtr="0"/>
          <a:lstStyle>
            <a:lvl1pPr algn="l">
              <a:defRPr sz="8800">
                <a:solidFill>
                  <a:schemeClr val="tx1"/>
                </a:soli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41062790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516473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10601526" y="6521598"/>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5" name="テキスト ボックス 4"/>
          <p:cNvSpPr txBox="1"/>
          <p:nvPr userDrawn="1"/>
        </p:nvSpPr>
        <p:spPr>
          <a:xfrm>
            <a:off x="4357637" y="6393403"/>
            <a:ext cx="3721212" cy="54476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800" dirty="0">
                <a:solidFill>
                  <a:srgbClr val="4F81BD"/>
                </a:solidFill>
              </a:rPr>
              <a:t>©</a:t>
            </a:r>
            <a:r>
              <a:rPr kumimoji="1" lang="ja-JP" altLang="en-US" sz="1800" dirty="0">
                <a:solidFill>
                  <a:srgbClr val="4F81BD"/>
                </a:solidFill>
              </a:rPr>
              <a:t> </a:t>
            </a:r>
            <a:r>
              <a:rPr kumimoji="1" lang="en-US" altLang="ja-JP" sz="1800" dirty="0">
                <a:solidFill>
                  <a:srgbClr val="4F81BD"/>
                </a:solidFill>
              </a:rPr>
              <a:t>2016 Japan Xamarin User Group</a:t>
            </a:r>
            <a:endParaRPr kumimoji="1" lang="ja-JP" altLang="en-US" sz="1800" dirty="0" err="1">
              <a:solidFill>
                <a:srgbClr val="4F81BD"/>
              </a:solidFill>
            </a:endParaRPr>
          </a:p>
        </p:txBody>
      </p:sp>
    </p:spTree>
    <p:extLst>
      <p:ext uri="{BB962C8B-B14F-4D97-AF65-F5344CB8AC3E}">
        <p14:creationId xmlns:p14="http://schemas.microsoft.com/office/powerpoint/2010/main" val="2948838993"/>
      </p:ext>
    </p:extLst>
  </p:cSld>
  <p:clrMap bg1="lt1" tx1="dk1" bg2="lt2" tx2="dk2" accent1="accent1" accent2="accent2" accent3="accent3" accent4="accent4" accent5="accent5" accent6="accent6" hlink="hlink" folHlink="folHlink"/>
  <p:sldLayoutIdLst>
    <p:sldLayoutId id="2147484340" r:id="rId1"/>
    <p:sldLayoutId id="2147484345" r:id="rId2"/>
    <p:sldLayoutId id="2147484342" r:id="rId3"/>
    <p:sldLayoutId id="2147484343" r:id="rId4"/>
    <p:sldLayoutId id="2147484350" r:id="rId5"/>
    <p:sldLayoutId id="2147484349" r:id="rId6"/>
    <p:sldLayoutId id="2147484348" r:id="rId7"/>
  </p:sldLayoutIdLst>
  <p:transition>
    <p:fade/>
  </p:transition>
  <p:hf hdr="0" ftr="0" dt="0"/>
  <p:txStyles>
    <p:titleStyle>
      <a:lvl1pPr algn="l" defTabSz="932742" rtl="0" eaLnBrk="1" latinLnBrk="0" hangingPunct="1">
        <a:lnSpc>
          <a:spcPct val="90000"/>
        </a:lnSpc>
        <a:spcBef>
          <a:spcPct val="0"/>
        </a:spcBef>
        <a:buNone/>
        <a:defRPr kumimoji="1" lang="en-US" sz="4800" b="0" kern="1200" cap="none" spc="-102" baseline="0" dirty="0" smtClean="0">
          <a:ln w="3175">
            <a:noFill/>
          </a:ln>
          <a:solidFill>
            <a:schemeClr val="accent1"/>
          </a:solidFill>
          <a:effectLst/>
          <a:latin typeface="+mj-ea"/>
          <a:ea typeface="+mj-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nuits.jp/entry/2016/08/22/17385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16287" y="231438"/>
            <a:ext cx="8250222" cy="3490020"/>
          </a:xfrm>
        </p:spPr>
        <p:txBody>
          <a:bodyPr/>
          <a:lstStyle/>
          <a:p>
            <a:r>
              <a:rPr lang="en-US" altLang="ja-JP" dirty="0"/>
              <a:t>Why</a:t>
            </a:r>
            <a:br>
              <a:rPr lang="en-US" altLang="ja-JP" dirty="0"/>
            </a:br>
            <a:r>
              <a:rPr lang="en-US" altLang="ja-JP" dirty="0"/>
              <a:t>Prism for </a:t>
            </a:r>
            <a:r>
              <a:rPr lang="en-US" altLang="ja-JP" dirty="0" err="1"/>
              <a:t>Xamarin.Forms</a:t>
            </a:r>
            <a:endParaRPr lang="ja-JP" altLang="en-US" sz="4400" dirty="0"/>
          </a:p>
        </p:txBody>
      </p:sp>
      <p:sp>
        <p:nvSpPr>
          <p:cNvPr id="2" name="テキスト プレースホルダー 1"/>
          <p:cNvSpPr>
            <a:spLocks noGrp="1"/>
          </p:cNvSpPr>
          <p:nvPr>
            <p:ph type="body" sz="quarter" idx="10"/>
          </p:nvPr>
        </p:nvSpPr>
        <p:spPr/>
        <p:txBody>
          <a:bodyPr anchor="b"/>
          <a:lstStyle/>
          <a:p>
            <a:pPr algn="r"/>
            <a:r>
              <a:rPr lang="en-US" altLang="ja-JP" dirty="0"/>
              <a:t>2016.10.28</a:t>
            </a:r>
            <a:r>
              <a:rPr lang="ja-JP" altLang="en-US" dirty="0"/>
              <a:t> </a:t>
            </a:r>
            <a:r>
              <a:rPr lang="en-US" altLang="ja-JP" dirty="0"/>
              <a:t>JXUGC #18</a:t>
            </a:r>
            <a:endParaRPr kumimoji="1" lang="ja-JP" altLang="en-US" dirty="0"/>
          </a:p>
        </p:txBody>
      </p:sp>
      <p:pic>
        <p:nvPicPr>
          <p:cNvPr id="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326" y="32838"/>
            <a:ext cx="3496511" cy="3496511"/>
          </a:xfrm>
          <a:prstGeom prst="rect">
            <a:avLst/>
          </a:prstGeom>
        </p:spPr>
      </p:pic>
    </p:spTree>
    <p:extLst>
      <p:ext uri="{BB962C8B-B14F-4D97-AF65-F5344CB8AC3E}">
        <p14:creationId xmlns:p14="http://schemas.microsoft.com/office/powerpoint/2010/main" val="3527015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r>
              <a:rPr lang="en-US" altLang="ja-JP"/>
              <a:t>MVVM Support</a:t>
            </a:r>
          </a:p>
          <a:p>
            <a:r>
              <a:rPr lang="en-US" altLang="ja-JP"/>
              <a:t>Commanding</a:t>
            </a:r>
          </a:p>
          <a:p>
            <a:r>
              <a:rPr lang="en-US" altLang="ja-JP"/>
              <a:t>Messaging</a:t>
            </a:r>
          </a:p>
          <a:p>
            <a:r>
              <a:rPr lang="en-US" altLang="ja-JP"/>
              <a:t>Navigation</a:t>
            </a:r>
          </a:p>
          <a:p>
            <a:r>
              <a:rPr lang="en-US" altLang="ja-JP"/>
              <a:t>Page Dialog Service</a:t>
            </a:r>
          </a:p>
          <a:p>
            <a:r>
              <a:rPr lang="en-US" altLang="ja-JP"/>
              <a:t>Dependency Injection</a:t>
            </a:r>
          </a:p>
          <a:p>
            <a:r>
              <a:rPr lang="en-US" altLang="ja-JP"/>
              <a:t>Logging</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10</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do you get?</a:t>
            </a:r>
            <a:endParaRPr lang="ja-JP" altLang="en-US" dirty="0"/>
          </a:p>
        </p:txBody>
      </p:sp>
    </p:spTree>
    <p:extLst>
      <p:ext uri="{BB962C8B-B14F-4D97-AF65-F5344CB8AC3E}">
        <p14:creationId xmlns:p14="http://schemas.microsoft.com/office/powerpoint/2010/main" val="7401951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11</a:t>
            </a:fld>
            <a:endParaRPr kumimoji="1" lang="ja-JP" altLang="en-US" dirty="0"/>
          </a:p>
        </p:txBody>
      </p:sp>
      <p:sp>
        <p:nvSpPr>
          <p:cNvPr id="5" name="タイトル 4"/>
          <p:cNvSpPr>
            <a:spLocks noGrp="1"/>
          </p:cNvSpPr>
          <p:nvPr>
            <p:ph type="title"/>
          </p:nvPr>
        </p:nvSpPr>
        <p:spPr/>
        <p:txBody>
          <a:bodyPr/>
          <a:lstStyle/>
          <a:p>
            <a:r>
              <a:rPr kumimoji="1" lang="en-US" altLang="ja-JP" dirty="0" smtClean="0"/>
              <a:t>Agenda</a:t>
            </a:r>
            <a:endParaRPr kumimoji="1" lang="ja-JP" altLang="en-US" dirty="0"/>
          </a:p>
        </p:txBody>
      </p:sp>
      <p:sp>
        <p:nvSpPr>
          <p:cNvPr id="6" name="コンテンツ プレースホルダー 5"/>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t>Introduction</a:t>
            </a:r>
          </a:p>
          <a:p>
            <a:pPr marL="571500" indent="-571500">
              <a:buFont typeface="Arial" panose="020B0604020202020204" pitchFamily="34" charset="0"/>
              <a:buChar char="•"/>
            </a:pPr>
            <a:r>
              <a:rPr lang="en-US" altLang="ja-JP" dirty="0"/>
              <a:t>What is Prism? &amp; What do you get?</a:t>
            </a:r>
          </a:p>
          <a:p>
            <a:pPr marL="571500" indent="-571500">
              <a:buFont typeface="Arial" panose="020B0604020202020204" pitchFamily="34" charset="0"/>
              <a:buChar char="•"/>
            </a:pPr>
            <a:r>
              <a:rPr lang="en-US" altLang="ja-JP" dirty="0">
                <a:solidFill>
                  <a:schemeClr val="bg1"/>
                </a:solidFill>
              </a:rPr>
              <a:t>Why Prism for Xamarin.Forms?</a:t>
            </a:r>
          </a:p>
          <a:p>
            <a:pPr marL="571500" indent="-571500">
              <a:buFont typeface="Arial" panose="020B0604020202020204" pitchFamily="34" charset="0"/>
              <a:buChar char="•"/>
            </a:pPr>
            <a:r>
              <a:rPr kumimoji="1" lang="en-US" altLang="ja-JP" dirty="0" smtClean="0"/>
              <a:t>Hands-On</a:t>
            </a:r>
            <a:endParaRPr kumimoji="1" lang="ja-JP" altLang="en-US" dirty="0"/>
          </a:p>
        </p:txBody>
      </p:sp>
    </p:spTree>
    <p:extLst>
      <p:ext uri="{BB962C8B-B14F-4D97-AF65-F5344CB8AC3E}">
        <p14:creationId xmlns:p14="http://schemas.microsoft.com/office/powerpoint/2010/main" val="21219068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12</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pic>
        <p:nvPicPr>
          <p:cNvPr id="7" name="図 6"/>
          <p:cNvPicPr>
            <a:picLocks noChangeAspect="1"/>
          </p:cNvPicPr>
          <p:nvPr/>
        </p:nvPicPr>
        <p:blipFill>
          <a:blip r:embed="rId3"/>
          <a:stretch>
            <a:fillRect/>
          </a:stretch>
        </p:blipFill>
        <p:spPr>
          <a:xfrm>
            <a:off x="3728766" y="1435478"/>
            <a:ext cx="4978942" cy="4719476"/>
          </a:xfrm>
          <a:prstGeom prst="rect">
            <a:avLst/>
          </a:prstGeom>
        </p:spPr>
      </p:pic>
    </p:spTree>
    <p:extLst>
      <p:ext uri="{BB962C8B-B14F-4D97-AF65-F5344CB8AC3E}">
        <p14:creationId xmlns:p14="http://schemas.microsoft.com/office/powerpoint/2010/main" val="17821060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728766" y="1435478"/>
            <a:ext cx="4978942" cy="4719476"/>
          </a:xfrm>
          <a:prstGeom prst="rect">
            <a:avLst/>
          </a:prstGeom>
        </p:spPr>
      </p:pic>
      <p:sp>
        <p:nvSpPr>
          <p:cNvPr id="6" name="テキスト プレースホルダー 5"/>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13</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spTree>
    <p:extLst>
      <p:ext uri="{BB962C8B-B14F-4D97-AF65-F5344CB8AC3E}">
        <p14:creationId xmlns:p14="http://schemas.microsoft.com/office/powerpoint/2010/main" val="19489895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pPr marL="571500" indent="-571500">
              <a:buFont typeface="Arial" panose="020B0604020202020204" pitchFamily="34" charset="0"/>
              <a:buChar char="•"/>
            </a:pPr>
            <a:r>
              <a:rPr lang="en-US" altLang="ja-JP" dirty="0">
                <a:solidFill>
                  <a:srgbClr val="8EB4E3"/>
                </a:solidFill>
              </a:rPr>
              <a:t>MVVM Support</a:t>
            </a:r>
          </a:p>
          <a:p>
            <a:pPr marL="571500" indent="-571500">
              <a:buFont typeface="Arial" panose="020B0604020202020204" pitchFamily="34" charset="0"/>
              <a:buChar char="•"/>
            </a:pPr>
            <a:r>
              <a:rPr lang="en-US" altLang="ja-JP" dirty="0">
                <a:solidFill>
                  <a:srgbClr val="8EB4E3"/>
                </a:solidFill>
              </a:rPr>
              <a:t>Commanding</a:t>
            </a:r>
          </a:p>
          <a:p>
            <a:pPr marL="571500" indent="-571500">
              <a:buFont typeface="Arial" panose="020B0604020202020204" pitchFamily="34" charset="0"/>
              <a:buChar char="•"/>
            </a:pPr>
            <a:r>
              <a:rPr lang="en-US" altLang="ja-JP" dirty="0">
                <a:solidFill>
                  <a:srgbClr val="8EB4E3"/>
                </a:solidFill>
              </a:rPr>
              <a:t>Messaging</a:t>
            </a:r>
          </a:p>
          <a:p>
            <a:pPr marL="571500" indent="-571500">
              <a:buFont typeface="Arial" panose="020B0604020202020204" pitchFamily="34" charset="0"/>
              <a:buChar char="•"/>
            </a:pPr>
            <a:r>
              <a:rPr lang="en-US" altLang="ja-JP" dirty="0">
                <a:solidFill>
                  <a:srgbClr val="FF0000"/>
                </a:solidFill>
              </a:rPr>
              <a:t>Navigation</a:t>
            </a:r>
          </a:p>
          <a:p>
            <a:pPr marL="571500" indent="-571500">
              <a:buFont typeface="Arial" panose="020B0604020202020204" pitchFamily="34" charset="0"/>
              <a:buChar char="•"/>
            </a:pPr>
            <a:r>
              <a:rPr lang="en-US" altLang="ja-JP" dirty="0">
                <a:solidFill>
                  <a:srgbClr val="FF0000"/>
                </a:solidFill>
              </a:rPr>
              <a:t>Page Dialog Service</a:t>
            </a:r>
          </a:p>
          <a:p>
            <a:pPr marL="571500" indent="-571500">
              <a:buFont typeface="Arial" panose="020B0604020202020204" pitchFamily="34" charset="0"/>
              <a:buChar char="•"/>
            </a:pPr>
            <a:r>
              <a:rPr lang="en-US" altLang="ja-JP" dirty="0">
                <a:solidFill>
                  <a:srgbClr val="FF0000"/>
                </a:solidFill>
              </a:rPr>
              <a:t>Dependency Injection</a:t>
            </a:r>
          </a:p>
          <a:p>
            <a:pPr marL="571500" indent="-571500">
              <a:buFont typeface="Arial" panose="020B0604020202020204" pitchFamily="34" charset="0"/>
              <a:buChar char="•"/>
            </a:pPr>
            <a:r>
              <a:rPr lang="en-US" altLang="ja-JP" dirty="0">
                <a:solidFill>
                  <a:srgbClr val="8EB4E3"/>
                </a:solidFill>
              </a:rPr>
              <a:t>Logging</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14</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do you get?</a:t>
            </a:r>
            <a:endParaRPr kumimoji="1" lang="ja-JP" altLang="en-US" dirty="0"/>
          </a:p>
        </p:txBody>
      </p:sp>
    </p:spTree>
    <p:extLst>
      <p:ext uri="{BB962C8B-B14F-4D97-AF65-F5344CB8AC3E}">
        <p14:creationId xmlns:p14="http://schemas.microsoft.com/office/powerpoint/2010/main" val="31207193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pPr marL="571500" indent="-571500">
              <a:buFont typeface="Arial" panose="020B0604020202020204" pitchFamily="34" charset="0"/>
              <a:buChar char="•"/>
            </a:pPr>
            <a:r>
              <a:rPr lang="en-US" altLang="ja-JP" dirty="0">
                <a:solidFill>
                  <a:srgbClr val="8EB4E3"/>
                </a:solidFill>
              </a:rPr>
              <a:t>XAML Application Framework</a:t>
            </a:r>
          </a:p>
          <a:p>
            <a:pPr marL="571500" indent="-571500">
              <a:buFont typeface="Arial" panose="020B0604020202020204" pitchFamily="34" charset="0"/>
              <a:buChar char="•"/>
            </a:pPr>
            <a:r>
              <a:rPr lang="en-US" altLang="ja-JP" dirty="0">
                <a:solidFill>
                  <a:srgbClr val="FF0000"/>
                </a:solidFill>
              </a:rPr>
              <a:t>Guidance</a:t>
            </a:r>
          </a:p>
          <a:p>
            <a:pPr marL="571500" indent="-571500">
              <a:buFont typeface="Arial" panose="020B0604020202020204" pitchFamily="34" charset="0"/>
              <a:buChar char="•"/>
            </a:pPr>
            <a:r>
              <a:rPr lang="en-US" altLang="ja-JP" dirty="0">
                <a:solidFill>
                  <a:srgbClr val="FF0000"/>
                </a:solidFill>
              </a:rPr>
              <a:t>Patterns &amp; Practices</a:t>
            </a:r>
          </a:p>
          <a:p>
            <a:pPr marL="571500" indent="-571500">
              <a:buFont typeface="Arial" panose="020B0604020202020204" pitchFamily="34" charset="0"/>
              <a:buChar char="•"/>
            </a:pPr>
            <a:r>
              <a:rPr lang="en-US" altLang="ja-JP" dirty="0">
                <a:solidFill>
                  <a:srgbClr val="FF0000"/>
                </a:solidFill>
              </a:rPr>
              <a:t>Testable &amp; Maintainable</a:t>
            </a:r>
          </a:p>
          <a:p>
            <a:pPr marL="571500" indent="-571500">
              <a:buFont typeface="Arial" panose="020B0604020202020204" pitchFamily="34" charset="0"/>
              <a:buChar char="•"/>
            </a:pPr>
            <a:r>
              <a:rPr lang="en-US" altLang="ja-JP" dirty="0">
                <a:solidFill>
                  <a:srgbClr val="8EB4E3"/>
                </a:solidFill>
              </a:rPr>
              <a:t>Open Source</a:t>
            </a:r>
          </a:p>
          <a:p>
            <a:pPr marL="571500" indent="-571500">
              <a:buFont typeface="Arial" panose="020B0604020202020204" pitchFamily="34" charset="0"/>
              <a:buChar char="•"/>
            </a:pPr>
            <a:r>
              <a:rPr lang="en-US" altLang="ja-JP" dirty="0">
                <a:solidFill>
                  <a:srgbClr val="8EB4E3"/>
                </a:solidFill>
              </a:rPr>
              <a:t>.NET Foundation</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15</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is Prism?</a:t>
            </a:r>
            <a:endParaRPr kumimoji="1" lang="ja-JP" altLang="en-US" dirty="0"/>
          </a:p>
        </p:txBody>
      </p:sp>
    </p:spTree>
    <p:extLst>
      <p:ext uri="{BB962C8B-B14F-4D97-AF65-F5344CB8AC3E}">
        <p14:creationId xmlns:p14="http://schemas.microsoft.com/office/powerpoint/2010/main" val="10569810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16</a:t>
            </a:fld>
            <a:endParaRPr kumimoji="1" lang="ja-JP" altLang="en-US" dirty="0"/>
          </a:p>
        </p:txBody>
      </p:sp>
      <p:sp>
        <p:nvSpPr>
          <p:cNvPr id="4" name="タイトル 3"/>
          <p:cNvSpPr>
            <a:spLocks noGrp="1"/>
          </p:cNvSpPr>
          <p:nvPr>
            <p:ph type="title"/>
          </p:nvPr>
        </p:nvSpPr>
        <p:spPr/>
        <p:txBody>
          <a:bodyPr/>
          <a:lstStyle/>
          <a:p>
            <a:r>
              <a:rPr lang="ja-JP" altLang="en-US" dirty="0"/>
              <a:t>よく見かける</a:t>
            </a:r>
            <a:r>
              <a:rPr lang="en-US" altLang="ja-JP" dirty="0"/>
              <a:t>MVVM</a:t>
            </a:r>
            <a:r>
              <a:rPr lang="ja-JP" altLang="en-US" dirty="0"/>
              <a:t>の図</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3922523" y="1318797"/>
            <a:ext cx="288032" cy="692985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2820130"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10770166" y="3619525"/>
            <a:ext cx="297718" cy="2338080"/>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9650514"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14346805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17</a:t>
            </a:fld>
            <a:endParaRPr kumimoji="1" lang="ja-JP" altLang="en-US" dirty="0"/>
          </a:p>
        </p:txBody>
      </p:sp>
      <p:sp>
        <p:nvSpPr>
          <p:cNvPr id="4" name="タイトル 3"/>
          <p:cNvSpPr>
            <a:spLocks noGrp="1"/>
          </p:cNvSpPr>
          <p:nvPr>
            <p:ph type="title"/>
          </p:nvPr>
        </p:nvSpPr>
        <p:spPr/>
        <p:txBody>
          <a:bodyPr/>
          <a:lstStyle/>
          <a:p>
            <a:r>
              <a:rPr kumimoji="1" lang="ja-JP" altLang="en-US" dirty="0"/>
              <a:t>実際の割合</a:t>
            </a:r>
          </a:p>
        </p:txBody>
      </p:sp>
      <p:sp>
        <p:nvSpPr>
          <p:cNvPr id="5" name="正方形/長方形 4"/>
          <p:cNvSpPr/>
          <p:nvPr/>
        </p:nvSpPr>
        <p:spPr bwMode="auto">
          <a:xfrm>
            <a:off x="601613"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3787049"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6955402" y="2129110"/>
            <a:ext cx="5129653"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1609725"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609725"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47780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778077"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726279"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4887288"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48946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1726279"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2545828" y="2695491"/>
            <a:ext cx="288035" cy="4176462"/>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1443436" y="4937425"/>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9372875" y="2222234"/>
            <a:ext cx="297720" cy="513266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8273819" y="4927740"/>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31385248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0" indent="0">
              <a:buNone/>
            </a:pPr>
            <a:r>
              <a:rPr lang="en-US" altLang="ja-JP" dirty="0"/>
              <a:t>Model</a:t>
            </a:r>
            <a:r>
              <a:rPr lang="ja-JP" altLang="en-US" dirty="0" err="1"/>
              <a:t>にも</a:t>
            </a:r>
            <a:endParaRPr lang="en-US" altLang="ja-JP" dirty="0"/>
          </a:p>
          <a:p>
            <a:r>
              <a:rPr lang="ja-JP" altLang="en-US" dirty="0"/>
              <a:t>専門性の高い領域</a:t>
            </a:r>
            <a:endParaRPr lang="en-US" altLang="ja-JP" dirty="0"/>
          </a:p>
          <a:p>
            <a:r>
              <a:rPr lang="ja-JP" altLang="en-US" dirty="0"/>
              <a:t>テストが難しい領域</a:t>
            </a:r>
            <a:endParaRPr lang="en-US" altLang="ja-JP" dirty="0"/>
          </a:p>
          <a:p>
            <a:pPr marL="0" indent="0">
              <a:buNone/>
            </a:pPr>
            <a:r>
              <a:rPr lang="ja-JP" altLang="en-US" dirty="0"/>
              <a:t>が多数存在します</a:t>
            </a:r>
            <a:endParaRPr lang="en-US" altLang="ja-JP" dirty="0"/>
          </a:p>
        </p:txBody>
      </p:sp>
      <p:sp>
        <p:nvSpPr>
          <p:cNvPr id="4" name="タイトル 3"/>
          <p:cNvSpPr>
            <a:spLocks noGrp="1"/>
          </p:cNvSpPr>
          <p:nvPr>
            <p:ph type="title"/>
          </p:nvPr>
        </p:nvSpPr>
        <p:spPr/>
        <p:txBody>
          <a:bodyPr/>
          <a:lstStyle/>
          <a:p>
            <a:r>
              <a:rPr kumimoji="1" lang="ja-JP" altLang="en-US" dirty="0"/>
              <a:t>モバイル＆クロスプラットフォーム開発</a:t>
            </a:r>
          </a:p>
        </p:txBody>
      </p:sp>
    </p:spTree>
    <p:extLst>
      <p:ext uri="{BB962C8B-B14F-4D97-AF65-F5344CB8AC3E}">
        <p14:creationId xmlns:p14="http://schemas.microsoft.com/office/powerpoint/2010/main" val="5851124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571500" indent="-571500">
              <a:buFont typeface="Arial" panose="020B0604020202020204" pitchFamily="34" charset="0"/>
              <a:buChar char="•"/>
            </a:pPr>
            <a:r>
              <a:rPr lang="ja-JP" altLang="en-US" dirty="0"/>
              <a:t>プラットフォーム依存領域</a:t>
            </a:r>
            <a:endParaRPr lang="en-US" altLang="ja-JP" dirty="0"/>
          </a:p>
          <a:p>
            <a:pPr marL="571500" indent="-571500">
              <a:buFont typeface="Arial" panose="020B0604020202020204" pitchFamily="34" charset="0"/>
              <a:buChar char="•"/>
            </a:pPr>
            <a:r>
              <a:rPr lang="ja-JP" altLang="en-US" dirty="0"/>
              <a:t>時間</a:t>
            </a:r>
            <a:endParaRPr lang="en-US" altLang="ja-JP" dirty="0"/>
          </a:p>
          <a:p>
            <a:pPr marL="571500" indent="-571500">
              <a:buFont typeface="Arial" panose="020B0604020202020204" pitchFamily="34" charset="0"/>
              <a:buChar char="•"/>
            </a:pPr>
            <a:r>
              <a:rPr lang="ja-JP" altLang="en-US" dirty="0"/>
              <a:t>非同期処理</a:t>
            </a:r>
            <a:endParaRPr lang="en-US" altLang="ja-JP" dirty="0"/>
          </a:p>
          <a:p>
            <a:pPr marL="571500" indent="-571500">
              <a:buFont typeface="Arial" panose="020B0604020202020204" pitchFamily="34" charset="0"/>
              <a:buChar char="•"/>
            </a:pPr>
            <a:r>
              <a:rPr lang="ja-JP" altLang="en-US" dirty="0"/>
              <a:t>プッシュ通知</a:t>
            </a:r>
            <a:endParaRPr lang="en-US" altLang="ja-JP" dirty="0"/>
          </a:p>
          <a:p>
            <a:pPr marL="571500" indent="-571500">
              <a:buFont typeface="Arial" panose="020B0604020202020204" pitchFamily="34" charset="0"/>
              <a:buChar char="•"/>
            </a:pPr>
            <a:r>
              <a:rPr lang="ja-JP" altLang="en-US" dirty="0"/>
              <a:t>センサー類（位置情報、加速度、カメラ）</a:t>
            </a:r>
            <a:endParaRPr lang="en-US" altLang="ja-JP" dirty="0"/>
          </a:p>
        </p:txBody>
      </p:sp>
      <p:sp>
        <p:nvSpPr>
          <p:cNvPr id="4" name="タイトル 3"/>
          <p:cNvSpPr>
            <a:spLocks noGrp="1"/>
          </p:cNvSpPr>
          <p:nvPr>
            <p:ph type="title"/>
          </p:nvPr>
        </p:nvSpPr>
        <p:spPr/>
        <p:txBody>
          <a:bodyPr/>
          <a:lstStyle/>
          <a:p>
            <a:r>
              <a:rPr lang="ja-JP" altLang="en-US" sz="4400" dirty="0"/>
              <a:t>モバイルクロスプラットフォームは課題の山</a:t>
            </a:r>
            <a:endParaRPr kumimoji="1" lang="ja-JP" altLang="en-US" sz="4400" dirty="0"/>
          </a:p>
        </p:txBody>
      </p:sp>
    </p:spTree>
    <p:extLst>
      <p:ext uri="{BB962C8B-B14F-4D97-AF65-F5344CB8AC3E}">
        <p14:creationId xmlns:p14="http://schemas.microsoft.com/office/powerpoint/2010/main" val="1417581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pPr marL="0" indent="0">
              <a:buNone/>
            </a:pPr>
            <a:r>
              <a:rPr lang="ja-JP" altLang="en-US" dirty="0"/>
              <a:t>次のふたつを理解していただくこと</a:t>
            </a:r>
            <a:endParaRPr lang="en-US" altLang="ja-JP" dirty="0"/>
          </a:p>
          <a:p>
            <a:r>
              <a:rPr lang="ja-JP" altLang="en-US" dirty="0"/>
              <a:t>なぜ</a:t>
            </a:r>
            <a:r>
              <a:rPr lang="en-US" altLang="ja-JP" dirty="0"/>
              <a:t>Prism</a:t>
            </a:r>
            <a:r>
              <a:rPr lang="ja-JP" altLang="en-US" dirty="0"/>
              <a:t>を使うべきか？</a:t>
            </a:r>
            <a:endParaRPr lang="en-US" altLang="ja-JP" dirty="0"/>
          </a:p>
          <a:p>
            <a:r>
              <a:rPr lang="ja-JP" altLang="en-US" dirty="0"/>
              <a:t>だれが</a:t>
            </a:r>
            <a:r>
              <a:rPr lang="en-US" altLang="ja-JP" dirty="0"/>
              <a:t>Prism</a:t>
            </a:r>
            <a:r>
              <a:rPr lang="ja-JP" altLang="en-US" dirty="0"/>
              <a:t>を使うべきか？</a:t>
            </a:r>
            <a:endParaRPr kumimoji="1" lang="en-US" altLang="ja-JP" dirty="0"/>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a:t>
            </a:fld>
            <a:endParaRPr kumimoji="1" lang="ja-JP" altLang="en-US" dirty="0"/>
          </a:p>
        </p:txBody>
      </p:sp>
      <p:sp>
        <p:nvSpPr>
          <p:cNvPr id="4" name="タイトル 3"/>
          <p:cNvSpPr>
            <a:spLocks noGrp="1"/>
          </p:cNvSpPr>
          <p:nvPr>
            <p:ph type="title"/>
          </p:nvPr>
        </p:nvSpPr>
        <p:spPr/>
        <p:txBody>
          <a:bodyPr/>
          <a:lstStyle/>
          <a:p>
            <a:r>
              <a:rPr kumimoji="1" lang="en-US" altLang="ja-JP" dirty="0"/>
              <a:t>Today’s Goal</a:t>
            </a:r>
            <a:endParaRPr kumimoji="1" lang="ja-JP" altLang="en-US" dirty="0"/>
          </a:p>
        </p:txBody>
      </p:sp>
    </p:spTree>
    <p:extLst>
      <p:ext uri="{BB962C8B-B14F-4D97-AF65-F5344CB8AC3E}">
        <p14:creationId xmlns:p14="http://schemas.microsoft.com/office/powerpoint/2010/main" val="32458983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20</a:t>
            </a:fld>
            <a:endParaRPr kumimoji="1" lang="ja-JP" altLang="en-US" dirty="0"/>
          </a:p>
        </p:txBody>
      </p:sp>
      <p:sp>
        <p:nvSpPr>
          <p:cNvPr id="4" name="タイトル 3"/>
          <p:cNvSpPr>
            <a:spLocks noGrp="1"/>
          </p:cNvSpPr>
          <p:nvPr>
            <p:ph type="title"/>
          </p:nvPr>
        </p:nvSpPr>
        <p:spPr/>
        <p:txBody>
          <a:bodyPr/>
          <a:lstStyle/>
          <a:p>
            <a:r>
              <a:rPr kumimoji="1" lang="en-US" altLang="ja-JP" dirty="0"/>
              <a:t>MVVM is </a:t>
            </a:r>
            <a:r>
              <a:rPr kumimoji="1" lang="ja-JP" altLang="en-US" dirty="0"/>
              <a:t>何？</a:t>
            </a:r>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94824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21</a:t>
            </a:fld>
            <a:endParaRPr kumimoji="1" lang="ja-JP" altLang="en-US" dirty="0"/>
          </a:p>
        </p:txBody>
      </p:sp>
      <p:sp>
        <p:nvSpPr>
          <p:cNvPr id="4" name="タイトル 3"/>
          <p:cNvSpPr>
            <a:spLocks noGrp="1"/>
          </p:cNvSpPr>
          <p:nvPr>
            <p:ph type="title"/>
          </p:nvPr>
        </p:nvSpPr>
        <p:spPr/>
        <p:txBody>
          <a:bodyPr/>
          <a:lstStyle/>
          <a:p>
            <a:r>
              <a:rPr lang="en-US" altLang="ja-JP" dirty="0"/>
              <a:t>MVVM</a:t>
            </a:r>
            <a:r>
              <a:rPr kumimoji="1" lang="en-US" altLang="ja-JP" dirty="0"/>
              <a:t> is</a:t>
            </a:r>
            <a:r>
              <a:rPr lang="ja-JP" altLang="en-US" dirty="0"/>
              <a:t> </a:t>
            </a:r>
            <a:r>
              <a:rPr lang="en-US" altLang="ja-JP" dirty="0"/>
              <a:t>PDS</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75891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22</a:t>
            </a:fld>
            <a:endParaRPr kumimoji="1" lang="ja-JP" altLang="en-US" dirty="0"/>
          </a:p>
        </p:txBody>
      </p:sp>
      <p:sp>
        <p:nvSpPr>
          <p:cNvPr id="4" name="タイトル 3"/>
          <p:cNvSpPr>
            <a:spLocks noGrp="1"/>
          </p:cNvSpPr>
          <p:nvPr>
            <p:ph type="title"/>
          </p:nvPr>
        </p:nvSpPr>
        <p:spPr/>
        <p:txBody>
          <a:bodyPr/>
          <a:lstStyle/>
          <a:p>
            <a:r>
              <a:rPr lang="en-US" altLang="ja-JP" dirty="0"/>
              <a:t>PDS</a:t>
            </a:r>
            <a:r>
              <a:rPr kumimoji="1" lang="en-US" altLang="ja-JP" dirty="0"/>
              <a:t> is</a:t>
            </a:r>
            <a:r>
              <a:rPr kumimoji="1" lang="ja-JP" altLang="en-US" dirty="0"/>
              <a:t> </a:t>
            </a:r>
            <a:r>
              <a:rPr kumimoji="1" lang="en-US" altLang="ja-JP" dirty="0"/>
              <a:t>SoC</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06728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23</a:t>
            </a:fld>
            <a:endParaRPr kumimoji="1" lang="ja-JP" altLang="en-US" dirty="0"/>
          </a:p>
        </p:txBody>
      </p:sp>
      <p:sp>
        <p:nvSpPr>
          <p:cNvPr id="4" name="タイトル 3"/>
          <p:cNvSpPr>
            <a:spLocks noGrp="1"/>
          </p:cNvSpPr>
          <p:nvPr>
            <p:ph type="title"/>
          </p:nvPr>
        </p:nvSpPr>
        <p:spPr/>
        <p:txBody>
          <a:bodyPr/>
          <a:lstStyle/>
          <a:p>
            <a:r>
              <a:rPr kumimoji="1" lang="en-US" altLang="ja-JP" dirty="0" err="1" smtClean="0"/>
              <a:t>SoC</a:t>
            </a:r>
            <a:r>
              <a:rPr kumimoji="1" lang="en-US" altLang="ja-JP" dirty="0" smtClean="0"/>
              <a:t> Overview</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四角形: 角を丸くする 13"/>
          <p:cNvSpPr/>
          <p:nvPr/>
        </p:nvSpPr>
        <p:spPr bwMode="auto">
          <a:xfrm>
            <a:off x="817637" y="2489150"/>
            <a:ext cx="4572508" cy="3629311"/>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solidFill>
                  <a:srgbClr val="4F81BD"/>
                </a:solidFill>
                <a:ea typeface="Segoe UI" pitchFamily="34" charset="0"/>
                <a:cs typeface="Segoe UI" pitchFamily="34" charset="0"/>
              </a:rPr>
              <a:t>Inversion of Control</a:t>
            </a:r>
            <a:r>
              <a:rPr kumimoji="1" lang="ja-JP" altLang="en-US" sz="2400" dirty="0">
                <a:solidFill>
                  <a:srgbClr val="4F81BD"/>
                </a:solidFill>
                <a:ea typeface="Segoe UI" pitchFamily="34" charset="0"/>
                <a:cs typeface="Segoe UI" pitchFamily="34" charset="0"/>
              </a:rPr>
              <a:t>：</a:t>
            </a:r>
            <a:r>
              <a:rPr kumimoji="1" lang="en-US" altLang="ja-JP" sz="2400" dirty="0" err="1">
                <a:solidFill>
                  <a:srgbClr val="4F81BD"/>
                </a:solidFill>
                <a:ea typeface="Segoe UI" pitchFamily="34" charset="0"/>
                <a:cs typeface="Segoe UI" pitchFamily="34" charset="0"/>
              </a:rPr>
              <a:t>IoC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正方形/長方形 14"/>
          <p:cNvSpPr/>
          <p:nvPr/>
        </p:nvSpPr>
        <p:spPr bwMode="auto">
          <a:xfrm>
            <a:off x="1321693" y="336595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Dependency Injection</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a:gradFill>
                  <a:gsLst>
                    <a:gs pos="0">
                      <a:srgbClr val="FFFFFF"/>
                    </a:gs>
                    <a:gs pos="100000">
                      <a:srgbClr val="FFFFFF"/>
                    </a:gs>
                  </a:gsLst>
                  <a:lin ang="5400000" scaled="0"/>
                </a:gradFill>
                <a:ea typeface="Segoe UI" pitchFamily="34" charset="0"/>
                <a:cs typeface="Segoe UI" pitchFamily="34" charset="0"/>
              </a:rPr>
              <a:t>DI</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正方形/長方形 15"/>
          <p:cNvSpPr/>
          <p:nvPr/>
        </p:nvSpPr>
        <p:spPr bwMode="auto">
          <a:xfrm>
            <a:off x="1321693" y="472418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Service Locator</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err="1">
                <a:gradFill>
                  <a:gsLst>
                    <a:gs pos="0">
                      <a:srgbClr val="FFFFFF"/>
                    </a:gs>
                    <a:gs pos="100000">
                      <a:srgbClr val="FFFFFF"/>
                    </a:gs>
                  </a:gsLst>
                  <a:lin ang="5400000" scaled="0"/>
                </a:gradFill>
                <a:ea typeface="Segoe UI" pitchFamily="34" charset="0"/>
                <a:cs typeface="Segoe UI" pitchFamily="34" charset="0"/>
              </a:rPr>
              <a:t>DependencyService</a:t>
            </a: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2339060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571500" indent="-571500"/>
            <a:r>
              <a:rPr lang="en-US" altLang="ja-JP" dirty="0"/>
              <a:t>Prism</a:t>
            </a:r>
            <a:r>
              <a:rPr lang="ja-JP" altLang="en-US" dirty="0"/>
              <a:t>は</a:t>
            </a:r>
            <a:r>
              <a:rPr lang="en-US" altLang="ja-JP" dirty="0"/>
              <a:t>MVVM</a:t>
            </a:r>
            <a:r>
              <a:rPr lang="ja-JP" altLang="en-US" dirty="0"/>
              <a:t>の課題だけでなく、これらの課題に対しても、ガイダンスを提供します</a:t>
            </a:r>
            <a:endParaRPr lang="en-US" altLang="ja-JP" dirty="0"/>
          </a:p>
          <a:p>
            <a:pPr marL="571500" indent="-571500"/>
            <a:r>
              <a:rPr lang="en-US" altLang="ja-JP" dirty="0"/>
              <a:t>Prism</a:t>
            </a:r>
            <a:r>
              <a:rPr lang="ja-JP" altLang="en-US" dirty="0"/>
              <a:t>はアプリケーションを開発する上での、パターンとプラクティスの集合です</a:t>
            </a:r>
            <a:endParaRPr lang="en-US" altLang="ja-JP" dirty="0"/>
          </a:p>
          <a:p>
            <a:pPr marL="571500" indent="-571500"/>
            <a:r>
              <a:rPr lang="ja-JP" altLang="en-US" dirty="0"/>
              <a:t>そしてこれらは、テスト容易性と保守容易性を提供します</a:t>
            </a:r>
            <a:endParaRPr lang="en-US" altLang="ja-JP" dirty="0"/>
          </a:p>
        </p:txBody>
      </p:sp>
      <p:sp>
        <p:nvSpPr>
          <p:cNvPr id="4" name="タイトル 3"/>
          <p:cNvSpPr>
            <a:spLocks noGrp="1"/>
          </p:cNvSpPr>
          <p:nvPr>
            <p:ph type="title"/>
          </p:nvPr>
        </p:nvSpPr>
        <p:spPr/>
        <p:txBody>
          <a:bodyPr/>
          <a:lstStyle/>
          <a:p>
            <a:r>
              <a:rPr kumimoji="1" lang="en-US" altLang="ja-JP" dirty="0"/>
              <a:t>Why</a:t>
            </a:r>
            <a:r>
              <a:rPr kumimoji="1" lang="ja-JP" altLang="en-US" dirty="0"/>
              <a:t> </a:t>
            </a:r>
            <a:r>
              <a:rPr lang="en-US" altLang="ja-JP" dirty="0"/>
              <a:t>Prism for </a:t>
            </a:r>
            <a:r>
              <a:rPr lang="en-US" altLang="ja-JP" dirty="0" err="1"/>
              <a:t>Xamarin.Forms</a:t>
            </a:r>
            <a:endParaRPr kumimoji="1" lang="ja-JP" altLang="en-US" dirty="0"/>
          </a:p>
        </p:txBody>
      </p:sp>
    </p:spTree>
    <p:extLst>
      <p:ext uri="{BB962C8B-B14F-4D97-AF65-F5344CB8AC3E}">
        <p14:creationId xmlns:p14="http://schemas.microsoft.com/office/powerpoint/2010/main" val="26846573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0" indent="0">
              <a:buNone/>
            </a:pPr>
            <a:r>
              <a:rPr lang="ja-JP" altLang="en-US" dirty="0"/>
              <a:t>「</a:t>
            </a:r>
            <a:r>
              <a:rPr lang="en-US" altLang="ja-JP" dirty="0"/>
              <a:t>MVVM</a:t>
            </a:r>
            <a:r>
              <a:rPr lang="ja-JP" altLang="en-US" dirty="0"/>
              <a:t>初めてやるけど、</a:t>
            </a:r>
            <a:r>
              <a:rPr lang="en-US" altLang="ja-JP" dirty="0"/>
              <a:t>Prism</a:t>
            </a:r>
            <a:r>
              <a:rPr lang="ja-JP" altLang="en-US" dirty="0" err="1"/>
              <a:t>って</a:t>
            </a:r>
            <a:r>
              <a:rPr lang="ja-JP" altLang="en-US" dirty="0"/>
              <a:t>難しそう」</a:t>
            </a:r>
            <a:endParaRPr lang="en-US" altLang="ja-JP" dirty="0"/>
          </a:p>
          <a:p>
            <a:pPr marL="0" indent="0">
              <a:buNone/>
            </a:pPr>
            <a:r>
              <a:rPr lang="ja-JP" altLang="en-US" dirty="0"/>
              <a:t>という人ほど、使うべきです。</a:t>
            </a:r>
            <a:endParaRPr lang="en-US" altLang="ja-JP" dirty="0"/>
          </a:p>
        </p:txBody>
      </p:sp>
      <p:sp>
        <p:nvSpPr>
          <p:cNvPr id="4" name="タイトル 3"/>
          <p:cNvSpPr>
            <a:spLocks noGrp="1"/>
          </p:cNvSpPr>
          <p:nvPr>
            <p:ph type="title"/>
          </p:nvPr>
        </p:nvSpPr>
        <p:spPr/>
        <p:txBody>
          <a:bodyPr/>
          <a:lstStyle/>
          <a:p>
            <a:r>
              <a:rPr lang="ja-JP" altLang="en-US" dirty="0"/>
              <a:t>だれが</a:t>
            </a:r>
            <a:r>
              <a:rPr lang="en-US" altLang="ja-JP" dirty="0"/>
              <a:t>Prism</a:t>
            </a:r>
            <a:r>
              <a:rPr lang="ja-JP" altLang="en-US" dirty="0"/>
              <a:t>を使うべきか？</a:t>
            </a:r>
            <a:endParaRPr kumimoji="1" lang="ja-JP" altLang="en-US" dirty="0"/>
          </a:p>
        </p:txBody>
      </p:sp>
    </p:spTree>
    <p:extLst>
      <p:ext uri="{BB962C8B-B14F-4D97-AF65-F5344CB8AC3E}">
        <p14:creationId xmlns:p14="http://schemas.microsoft.com/office/powerpoint/2010/main" val="2971957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26</a:t>
            </a:fld>
            <a:endParaRPr kumimoji="1" lang="ja-JP" altLang="en-US" dirty="0"/>
          </a:p>
        </p:txBody>
      </p:sp>
    </p:spTree>
    <p:extLst>
      <p:ext uri="{BB962C8B-B14F-4D97-AF65-F5344CB8AC3E}">
        <p14:creationId xmlns:p14="http://schemas.microsoft.com/office/powerpoint/2010/main" val="36356323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kumimoji="1" lang="ja-JP" altLang="en-US" dirty="0"/>
              <a:t>素の</a:t>
            </a:r>
            <a:r>
              <a:rPr kumimoji="1" lang="en-US" altLang="ja-JP" dirty="0" err="1"/>
              <a:t>Xamarin.Forms</a:t>
            </a:r>
            <a:r>
              <a:rPr kumimoji="1" lang="ja-JP" altLang="en-US" dirty="0"/>
              <a:t>のみで作ったアプリを</a:t>
            </a:r>
            <a:r>
              <a:rPr lang="en-US" altLang="ja-JP" dirty="0"/>
              <a:t/>
            </a:r>
            <a:br>
              <a:rPr lang="en-US" altLang="ja-JP" dirty="0"/>
            </a:br>
            <a:r>
              <a:rPr lang="ja-JP" altLang="en-US" dirty="0"/>
              <a:t>  </a:t>
            </a:r>
            <a:r>
              <a:rPr lang="en-US" altLang="ja-JP" dirty="0"/>
              <a:t>Prism</a:t>
            </a:r>
            <a:r>
              <a:rPr lang="ja-JP" altLang="en-US" dirty="0"/>
              <a:t>を適用してリファクタリングします</a:t>
            </a:r>
            <a:endParaRPr lang="en-US" altLang="ja-JP" dirty="0"/>
          </a:p>
          <a:p>
            <a:r>
              <a:rPr lang="en-US" altLang="ja-JP" dirty="0"/>
              <a:t>TDD</a:t>
            </a:r>
            <a:r>
              <a:rPr lang="ja-JP" altLang="en-US" dirty="0"/>
              <a:t>（</a:t>
            </a:r>
            <a:r>
              <a:rPr lang="en-US" altLang="ja-JP" dirty="0"/>
              <a:t>Test First</a:t>
            </a:r>
            <a:r>
              <a:rPr lang="ja-JP" altLang="en-US" dirty="0"/>
              <a:t>）でいきます</a:t>
            </a:r>
            <a:endParaRPr lang="en-US" altLang="ja-JP" dirty="0"/>
          </a:p>
          <a:p>
            <a:r>
              <a:rPr kumimoji="1" lang="en-US" altLang="ja-JP" dirty="0"/>
              <a:t>Test</a:t>
            </a:r>
            <a:r>
              <a:rPr kumimoji="1" lang="ja-JP" altLang="en-US" dirty="0"/>
              <a:t>では</a:t>
            </a:r>
            <a:r>
              <a:rPr kumimoji="1" lang="en-US" altLang="ja-JP" dirty="0"/>
              <a:t>Moq</a:t>
            </a:r>
            <a:r>
              <a:rPr kumimoji="1" lang="ja-JP" altLang="en-US" dirty="0"/>
              <a:t>を利用します</a:t>
            </a:r>
            <a:endParaRPr kumimoji="1" lang="en-US" altLang="ja-JP" dirty="0"/>
          </a:p>
          <a:p>
            <a:r>
              <a:rPr kumimoji="1" lang="en-US" altLang="ja-JP" dirty="0"/>
              <a:t>ReSharper</a:t>
            </a:r>
            <a:r>
              <a:rPr lang="ja-JP" altLang="en-US" dirty="0"/>
              <a:t>先生最高！</a:t>
            </a:r>
            <a:endParaRPr kumimoji="1" lang="ja-JP" altLang="en-US" dirty="0"/>
          </a:p>
        </p:txBody>
      </p:sp>
      <p:sp>
        <p:nvSpPr>
          <p:cNvPr id="3" name="タイトル 2"/>
          <p:cNvSpPr>
            <a:spLocks noGrp="1"/>
          </p:cNvSpPr>
          <p:nvPr>
            <p:ph type="title"/>
          </p:nvPr>
        </p:nvSpPr>
        <p:spPr/>
        <p:txBody>
          <a:bodyPr/>
          <a:lstStyle/>
          <a:p>
            <a:r>
              <a:rPr lang="ja-JP" altLang="en-US" dirty="0"/>
              <a:t>ハンズオン</a:t>
            </a:r>
            <a:r>
              <a:rPr kumimoji="1" lang="ja-JP" altLang="en-US" dirty="0"/>
              <a:t>概要</a:t>
            </a:r>
          </a:p>
        </p:txBody>
      </p:sp>
    </p:spTree>
    <p:extLst>
      <p:ext uri="{BB962C8B-B14F-4D97-AF65-F5344CB8AC3E}">
        <p14:creationId xmlns:p14="http://schemas.microsoft.com/office/powerpoint/2010/main" val="25733816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28</a:t>
            </a:fld>
            <a:endParaRPr kumimoji="1" lang="ja-JP" altLang="en-US" dirty="0"/>
          </a:p>
        </p:txBody>
      </p:sp>
      <p:sp>
        <p:nvSpPr>
          <p:cNvPr id="4" name="タイトル 3"/>
          <p:cNvSpPr>
            <a:spLocks noGrp="1"/>
          </p:cNvSpPr>
          <p:nvPr>
            <p:ph type="title"/>
          </p:nvPr>
        </p:nvSpPr>
        <p:spPr/>
        <p:txBody>
          <a:bodyPr/>
          <a:lstStyle/>
          <a:p>
            <a:r>
              <a:rPr kumimoji="1" lang="en-US" altLang="ja-JP" dirty="0" smtClean="0"/>
              <a:t>Hands-On</a:t>
            </a:r>
            <a:r>
              <a:rPr lang="ja-JP" altLang="en-US" dirty="0" smtClean="0"/>
              <a:t>アプリケーション</a:t>
            </a:r>
            <a:r>
              <a:rPr lang="ja-JP" altLang="en-US" dirty="0"/>
              <a:t>概要</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741" y="1625054"/>
            <a:ext cx="2314324" cy="466135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093" y="1625054"/>
            <a:ext cx="2314324" cy="46613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0445" y="1621642"/>
            <a:ext cx="2314324" cy="4661359"/>
          </a:xfrm>
          <a:prstGeom prst="rect">
            <a:avLst/>
          </a:prstGeom>
        </p:spPr>
      </p:pic>
      <p:sp>
        <p:nvSpPr>
          <p:cNvPr id="8" name="二等辺三角形 7"/>
          <p:cNvSpPr/>
          <p:nvPr/>
        </p:nvSpPr>
        <p:spPr bwMode="auto">
          <a:xfrm rot="5400000">
            <a:off x="4171043" y="3700293"/>
            <a:ext cx="648072" cy="5040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二等辺三角形 8"/>
          <p:cNvSpPr/>
          <p:nvPr/>
        </p:nvSpPr>
        <p:spPr bwMode="auto">
          <a:xfrm rot="5400000">
            <a:off x="7339395" y="3700293"/>
            <a:ext cx="648072" cy="5040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794295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29</a:t>
            </a:fld>
            <a:endParaRPr kumimoji="1" lang="ja-JP" altLang="en-US" dirty="0"/>
          </a:p>
        </p:txBody>
      </p:sp>
      <p:sp>
        <p:nvSpPr>
          <p:cNvPr id="4" name="タイトル 3"/>
          <p:cNvSpPr>
            <a:spLocks noGrp="1"/>
          </p:cNvSpPr>
          <p:nvPr>
            <p:ph type="title"/>
          </p:nvPr>
        </p:nvSpPr>
        <p:spPr/>
        <p:txBody>
          <a:bodyPr/>
          <a:lstStyle/>
          <a:p>
            <a:r>
              <a:rPr lang="ja-JP" altLang="en-US" dirty="0"/>
              <a:t>ハンズオン</a:t>
            </a:r>
            <a:r>
              <a:rPr kumimoji="1" lang="ja-JP" altLang="en-US" dirty="0"/>
              <a:t>アプリクラス構成</a:t>
            </a:r>
          </a:p>
        </p:txBody>
      </p:sp>
      <p:pic>
        <p:nvPicPr>
          <p:cNvPr id="2" name="図 1"/>
          <p:cNvPicPr>
            <a:picLocks noChangeAspect="1"/>
          </p:cNvPicPr>
          <p:nvPr/>
        </p:nvPicPr>
        <p:blipFill>
          <a:blip r:embed="rId3"/>
          <a:stretch>
            <a:fillRect/>
          </a:stretch>
        </p:blipFill>
        <p:spPr>
          <a:xfrm>
            <a:off x="1393701" y="1242568"/>
            <a:ext cx="10189669" cy="5308749"/>
          </a:xfrm>
          <a:prstGeom prst="rect">
            <a:avLst/>
          </a:prstGeom>
        </p:spPr>
      </p:pic>
    </p:spTree>
    <p:extLst>
      <p:ext uri="{BB962C8B-B14F-4D97-AF65-F5344CB8AC3E}">
        <p14:creationId xmlns:p14="http://schemas.microsoft.com/office/powerpoint/2010/main" val="788165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3</a:t>
            </a:fld>
            <a:endParaRPr kumimoji="1" lang="ja-JP" altLang="en-US" dirty="0"/>
          </a:p>
        </p:txBody>
      </p:sp>
      <p:sp>
        <p:nvSpPr>
          <p:cNvPr id="5" name="タイトル 4"/>
          <p:cNvSpPr>
            <a:spLocks noGrp="1"/>
          </p:cNvSpPr>
          <p:nvPr>
            <p:ph type="title"/>
          </p:nvPr>
        </p:nvSpPr>
        <p:spPr/>
        <p:txBody>
          <a:bodyPr/>
          <a:lstStyle/>
          <a:p>
            <a:r>
              <a:rPr kumimoji="1" lang="en-US" altLang="ja-JP" dirty="0" smtClean="0"/>
              <a:t>Agenda</a:t>
            </a:r>
            <a:endParaRPr kumimoji="1" lang="ja-JP" altLang="en-US" dirty="0"/>
          </a:p>
        </p:txBody>
      </p:sp>
      <p:sp>
        <p:nvSpPr>
          <p:cNvPr id="6" name="コンテンツ プレースホルダー 5"/>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solidFill>
                  <a:schemeClr val="bg1"/>
                </a:solidFill>
              </a:rPr>
              <a:t>Introduction</a:t>
            </a:r>
          </a:p>
          <a:p>
            <a:pPr marL="571500" indent="-571500">
              <a:buFont typeface="Arial" panose="020B0604020202020204" pitchFamily="34" charset="0"/>
              <a:buChar char="•"/>
            </a:pPr>
            <a:r>
              <a:rPr lang="en-US" altLang="ja-JP" dirty="0"/>
              <a:t>What is Prism? &amp; What do you get?</a:t>
            </a:r>
          </a:p>
          <a:p>
            <a:pPr marL="571500" indent="-571500">
              <a:buFont typeface="Arial" panose="020B0604020202020204" pitchFamily="34" charset="0"/>
              <a:buChar char="•"/>
            </a:pPr>
            <a:r>
              <a:rPr lang="en-US" altLang="ja-JP" dirty="0"/>
              <a:t>Why Prism for Xamarin.Forms?</a:t>
            </a:r>
          </a:p>
          <a:p>
            <a:pPr marL="571500" indent="-571500">
              <a:buFont typeface="Arial" panose="020B0604020202020204" pitchFamily="34" charset="0"/>
              <a:buChar char="•"/>
            </a:pPr>
            <a:r>
              <a:rPr lang="en-US" altLang="ja-JP" dirty="0"/>
              <a:t>DEMO</a:t>
            </a:r>
            <a:endParaRPr kumimoji="1" lang="ja-JP" altLang="en-US" dirty="0"/>
          </a:p>
        </p:txBody>
      </p:sp>
    </p:spTree>
    <p:extLst>
      <p:ext uri="{BB962C8B-B14F-4D97-AF65-F5344CB8AC3E}">
        <p14:creationId xmlns:p14="http://schemas.microsoft.com/office/powerpoint/2010/main" val="39430582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30</a:t>
            </a:fld>
            <a:endParaRPr kumimoji="1" lang="ja-JP" altLang="en-US" dirty="0"/>
          </a:p>
        </p:txBody>
      </p:sp>
    </p:spTree>
    <p:extLst>
      <p:ext uri="{BB962C8B-B14F-4D97-AF65-F5344CB8AC3E}">
        <p14:creationId xmlns:p14="http://schemas.microsoft.com/office/powerpoint/2010/main" val="13191624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a:bodyPr>
          <a:lstStyle/>
          <a:p>
            <a:pPr marL="0" indent="0">
              <a:buNone/>
            </a:pPr>
            <a:r>
              <a:rPr kumimoji="1" lang="ja-JP" altLang="en-US" sz="3200" dirty="0"/>
              <a:t>いい入門サイト</a:t>
            </a:r>
            <a:r>
              <a:rPr lang="ja-JP" altLang="en-US" sz="3200" dirty="0"/>
              <a:t>をたまたま知ってます</a:t>
            </a:r>
            <a:r>
              <a:rPr kumimoji="1" lang="ja-JP" altLang="en-US" sz="3200" dirty="0"/>
              <a:t>！</a:t>
            </a:r>
            <a:endParaRPr kumimoji="1" lang="en-US" altLang="ja-JP" dirty="0"/>
          </a:p>
          <a:p>
            <a:pPr marL="0" indent="0">
              <a:buNone/>
            </a:pPr>
            <a:r>
              <a:rPr lang="en-US" altLang="ja-JP" dirty="0"/>
              <a:t>【</a:t>
            </a:r>
            <a:r>
              <a:rPr lang="en-US" altLang="ja-JP" dirty="0" err="1"/>
              <a:t>Xamarin】Prism.Forms</a:t>
            </a:r>
            <a:r>
              <a:rPr lang="ja-JP" altLang="en-US" dirty="0"/>
              <a:t>入門</a:t>
            </a:r>
            <a:endParaRPr lang="en-US" altLang="ja-JP" dirty="0"/>
          </a:p>
          <a:p>
            <a:pPr marL="0" indent="0">
              <a:buNone/>
            </a:pPr>
            <a:r>
              <a:rPr lang="en-US" altLang="ja-JP" sz="3200" u="sng" dirty="0">
                <a:hlinkClick r:id="rId3"/>
              </a:rPr>
              <a:t>http://www.nuits.jp/entry/2016/08/22/173858</a:t>
            </a:r>
            <a:endParaRPr lang="en-US" altLang="ja-JP" sz="3200" u="sng" dirty="0"/>
          </a:p>
          <a:p>
            <a:pPr marL="0" indent="0">
              <a:buNone/>
            </a:pPr>
            <a:endParaRPr kumimoji="1" lang="en-US" altLang="ja-JP" sz="3200" u="sng" dirty="0"/>
          </a:p>
          <a:p>
            <a:pPr marL="0" indent="0" algn="r">
              <a:buNone/>
            </a:pPr>
            <a:r>
              <a:rPr lang="en-US" altLang="ja-JP" sz="3200" dirty="0"/>
              <a:t>Xamarin</a:t>
            </a:r>
            <a:r>
              <a:rPr lang="ja-JP" altLang="en-US" sz="3200" dirty="0"/>
              <a:t>関わらず多数の日本語の</a:t>
            </a:r>
            <a:r>
              <a:rPr lang="en-US" altLang="ja-JP" sz="3200" dirty="0"/>
              <a:t>Prism</a:t>
            </a:r>
            <a:r>
              <a:rPr lang="ja-JP" altLang="en-US" sz="3200" dirty="0"/>
              <a:t>情報があります</a:t>
            </a:r>
            <a:endParaRPr lang="en-US" altLang="ja-JP" sz="3200" dirty="0"/>
          </a:p>
          <a:p>
            <a:pPr marL="0" indent="0" algn="r">
              <a:buNone/>
            </a:pPr>
            <a:r>
              <a:rPr lang="en-US" altLang="ja-JP" dirty="0"/>
              <a:t>Prism</a:t>
            </a:r>
            <a:r>
              <a:rPr lang="ja-JP" altLang="en-US" dirty="0"/>
              <a:t>自習用リポジトリ</a:t>
            </a:r>
            <a:endParaRPr lang="en-US" altLang="ja-JP" sz="3200" dirty="0"/>
          </a:p>
          <a:p>
            <a:pPr marL="0" indent="0" algn="r">
              <a:buNone/>
            </a:pPr>
            <a:r>
              <a:rPr lang="en-US" altLang="ja-JP" sz="3200" u="sng" dirty="0"/>
              <a:t>https://github.com/runceel/PrismEdu</a:t>
            </a:r>
            <a:endParaRPr kumimoji="1" lang="ja-JP" altLang="en-US" sz="3200" u="sng"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31</a:t>
            </a:fld>
            <a:endParaRPr kumimoji="1" lang="ja-JP" altLang="en-US" dirty="0"/>
          </a:p>
        </p:txBody>
      </p:sp>
      <p:sp>
        <p:nvSpPr>
          <p:cNvPr id="4" name="タイトル 3"/>
          <p:cNvSpPr>
            <a:spLocks noGrp="1"/>
          </p:cNvSpPr>
          <p:nvPr>
            <p:ph type="title"/>
          </p:nvPr>
        </p:nvSpPr>
        <p:spPr/>
        <p:txBody>
          <a:bodyPr/>
          <a:lstStyle/>
          <a:p>
            <a:r>
              <a:rPr lang="ja-JP" altLang="en-US" dirty="0"/>
              <a:t>まとめ</a:t>
            </a:r>
            <a:endParaRPr kumimoji="1" lang="ja-JP" altLang="en-US" dirty="0"/>
          </a:p>
        </p:txBody>
      </p:sp>
      <p:pic>
        <p:nvPicPr>
          <p:cNvPr id="2" name="図 1"/>
          <p:cNvPicPr>
            <a:picLocks noChangeAspect="1"/>
          </p:cNvPicPr>
          <p:nvPr/>
        </p:nvPicPr>
        <p:blipFill>
          <a:blip r:embed="rId4"/>
          <a:stretch>
            <a:fillRect/>
          </a:stretch>
        </p:blipFill>
        <p:spPr>
          <a:xfrm>
            <a:off x="9530605" y="1337022"/>
            <a:ext cx="2160240" cy="2160240"/>
          </a:xfrm>
          <a:prstGeom prst="rect">
            <a:avLst/>
          </a:prstGeom>
        </p:spPr>
      </p:pic>
      <p:pic>
        <p:nvPicPr>
          <p:cNvPr id="5" name="図 4"/>
          <p:cNvPicPr>
            <a:picLocks noChangeAspect="1"/>
          </p:cNvPicPr>
          <p:nvPr/>
        </p:nvPicPr>
        <p:blipFill>
          <a:blip r:embed="rId5"/>
          <a:stretch>
            <a:fillRect/>
          </a:stretch>
        </p:blipFill>
        <p:spPr>
          <a:xfrm>
            <a:off x="1321693" y="4588817"/>
            <a:ext cx="2160240" cy="2160240"/>
          </a:xfrm>
          <a:prstGeom prst="rect">
            <a:avLst/>
          </a:prstGeom>
        </p:spPr>
      </p:pic>
    </p:spTree>
    <p:extLst>
      <p:ext uri="{BB962C8B-B14F-4D97-AF65-F5344CB8AC3E}">
        <p14:creationId xmlns:p14="http://schemas.microsoft.com/office/powerpoint/2010/main" val="41762608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#Xamarin</a:t>
            </a:r>
            <a:r>
              <a:rPr lang="ja-JP" altLang="en-US" dirty="0"/>
              <a:t>はいいぞ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32</a:t>
            </a:fld>
            <a:endParaRPr kumimoji="1" lang="ja-JP" altLang="en-US" dirty="0"/>
          </a:p>
        </p:txBody>
      </p:sp>
    </p:spTree>
    <p:extLst>
      <p:ext uri="{BB962C8B-B14F-4D97-AF65-F5344CB8AC3E}">
        <p14:creationId xmlns:p14="http://schemas.microsoft.com/office/powerpoint/2010/main" val="4829942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1347243" y="658071"/>
            <a:ext cx="11089232" cy="5904654"/>
          </a:xfrm>
        </p:spPr>
        <p:txBody>
          <a:bodyPr/>
          <a:lstStyle/>
          <a:p>
            <a:r>
              <a:rPr lang="en-US" altLang="ja-JP" dirty="0"/>
              <a:t>#Prism</a:t>
            </a:r>
            <a:r>
              <a:rPr lang="ja-JP" altLang="en-US" dirty="0"/>
              <a:t>もいいぞ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33</a:t>
            </a:fld>
            <a:endParaRPr kumimoji="1" lang="ja-JP" altLang="en-US" dirty="0"/>
          </a:p>
        </p:txBody>
      </p:sp>
    </p:spTree>
    <p:extLst>
      <p:ext uri="{BB962C8B-B14F-4D97-AF65-F5344CB8AC3E}">
        <p14:creationId xmlns:p14="http://schemas.microsoft.com/office/powerpoint/2010/main" val="3194321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p>
        </p:txBody>
      </p:sp>
      <p:sp>
        <p:nvSpPr>
          <p:cNvPr id="4" name="タイトル 3"/>
          <p:cNvSpPr>
            <a:spLocks noGrp="1"/>
          </p:cNvSpPr>
          <p:nvPr>
            <p:ph type="title"/>
          </p:nvPr>
        </p:nvSpPr>
        <p:spPr/>
        <p:txBody>
          <a:bodyPr/>
          <a:lstStyle/>
          <a:p>
            <a:r>
              <a:rPr lang="en-US" altLang="ja-JP" dirty="0"/>
              <a:t>Introduction</a:t>
            </a:r>
            <a:endParaRPr kumimoji="1" lang="ja-JP" altLang="en-US" dirty="0"/>
          </a:p>
        </p:txBody>
      </p:sp>
    </p:spTree>
    <p:extLst>
      <p:ext uri="{BB962C8B-B14F-4D97-AF65-F5344CB8AC3E}">
        <p14:creationId xmlns:p14="http://schemas.microsoft.com/office/powerpoint/2010/main" val="37251313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5</a:t>
            </a:fld>
            <a:endParaRPr kumimoji="1" lang="ja-JP" altLang="en-US" dirty="0"/>
          </a:p>
        </p:txBody>
      </p:sp>
      <p:sp>
        <p:nvSpPr>
          <p:cNvPr id="4" name="タイトル 3"/>
          <p:cNvSpPr>
            <a:spLocks noGrp="1"/>
          </p:cNvSpPr>
          <p:nvPr>
            <p:ph type="title"/>
          </p:nvPr>
        </p:nvSpPr>
        <p:spPr/>
        <p:txBody>
          <a:bodyPr/>
          <a:lstStyle/>
          <a:p>
            <a:r>
              <a:rPr lang="en-US" altLang="ja-JP" dirty="0"/>
              <a:t>MVVM</a:t>
            </a:r>
            <a:r>
              <a:rPr lang="ja-JP" altLang="en-US" dirty="0"/>
              <a:t> </a:t>
            </a:r>
            <a:r>
              <a:rPr lang="en-US" altLang="ja-JP" dirty="0"/>
              <a:t>Pattern</a:t>
            </a:r>
            <a:r>
              <a:rPr lang="ja-JP" altLang="en-US" dirty="0"/>
              <a:t>で、辛くなりやすいところ</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cxnSp>
        <p:nvCxnSpPr>
          <p:cNvPr id="6" name="コネクタ: 曲線 5"/>
          <p:cNvCxnSpPr>
            <a:stCxn id="8" idx="2"/>
            <a:endCxn id="5" idx="2"/>
          </p:cNvCxnSpPr>
          <p:nvPr/>
        </p:nvCxnSpPr>
        <p:spPr>
          <a:xfrm rot="5400000">
            <a:off x="4066540" y="2084564"/>
            <a:ext cx="12700" cy="4553589"/>
          </a:xfrm>
          <a:prstGeom prst="curvedConnector3">
            <a:avLst>
              <a:gd name="adj1" fmla="val 9060016"/>
            </a:avLst>
          </a:prstGeom>
          <a:ln w="22225">
            <a:solidFill>
              <a:srgbClr val="FF0000"/>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371225" y="5153446"/>
            <a:ext cx="3511308"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画面遷移</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確認ダイアログ</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選択ダイアログ</a:t>
            </a:r>
            <a:endParaRPr kumimoji="1" lang="en-US" altLang="ja-JP" sz="2400" dirty="0">
              <a:solidFill>
                <a:srgbClr val="FF0000"/>
              </a:solidFill>
            </a:endParaRPr>
          </a:p>
        </p:txBody>
      </p:sp>
    </p:spTree>
    <p:extLst>
      <p:ext uri="{BB962C8B-B14F-4D97-AF65-F5344CB8AC3E}">
        <p14:creationId xmlns:p14="http://schemas.microsoft.com/office/powerpoint/2010/main" val="1378421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endParaRPr kumimoji="1" lang="en-US" altLang="ja-JP" dirty="0"/>
          </a:p>
          <a:p>
            <a:pPr marL="571500" indent="-571500">
              <a:buFont typeface="Yu Gothic UI Light" panose="020B0300000000000000" pitchFamily="50" charset="-128"/>
              <a:buChar char="→"/>
            </a:pPr>
            <a:r>
              <a:rPr kumimoji="1" lang="en-US" altLang="ja-JP" dirty="0"/>
              <a:t>MVVM</a:t>
            </a:r>
            <a:r>
              <a:rPr kumimoji="1" lang="ja-JP" altLang="en-US" dirty="0"/>
              <a:t>支援ライブラリつかいたい！</a:t>
            </a:r>
            <a:r>
              <a:rPr kumimoji="1" lang="en-US" altLang="ja-JP" dirty="0"/>
              <a:t/>
            </a:r>
            <a:br>
              <a:rPr kumimoji="1" lang="en-US" altLang="ja-JP" dirty="0"/>
            </a:br>
            <a:endParaRPr kumimoji="1" lang="en-US" altLang="ja-JP" dirty="0"/>
          </a:p>
          <a:p>
            <a:pPr marL="0" indent="0" algn="ctr">
              <a:buNone/>
            </a:pPr>
            <a:r>
              <a:rPr kumimoji="1" lang="en-US" altLang="ja-JP" sz="6000" dirty="0"/>
              <a:t>Prism or MVVM Light Toolkit</a:t>
            </a:r>
            <a:r>
              <a:rPr kumimoji="1" lang="ja-JP" altLang="en-US" sz="6000" dirty="0"/>
              <a:t>？</a:t>
            </a:r>
            <a:endParaRPr kumimoji="1" lang="ja-JP" altLang="en-US" dirty="0"/>
          </a:p>
        </p:txBody>
      </p:sp>
      <p:sp>
        <p:nvSpPr>
          <p:cNvPr id="4" name="タイトル 3"/>
          <p:cNvSpPr>
            <a:spLocks noGrp="1"/>
          </p:cNvSpPr>
          <p:nvPr>
            <p:ph type="title"/>
          </p:nvPr>
        </p:nvSpPr>
        <p:spPr/>
        <p:txBody>
          <a:bodyPr/>
          <a:lstStyle/>
          <a:p>
            <a:r>
              <a:rPr lang="ja-JP" altLang="en-US" dirty="0"/>
              <a:t>何つかおう？</a:t>
            </a:r>
            <a:endParaRPr kumimoji="1" lang="ja-JP" altLang="en-US" dirty="0"/>
          </a:p>
        </p:txBody>
      </p:sp>
    </p:spTree>
    <p:extLst>
      <p:ext uri="{BB962C8B-B14F-4D97-AF65-F5344CB8AC3E}">
        <p14:creationId xmlns:p14="http://schemas.microsoft.com/office/powerpoint/2010/main" val="1751684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endParaRPr lang="en-US" altLang="ja-JP" dirty="0"/>
          </a:p>
          <a:p>
            <a:pPr marL="571500" indent="-571500">
              <a:buFont typeface="Arial" panose="020B0604020202020204" pitchFamily="34" charset="0"/>
              <a:buChar char="•"/>
            </a:pPr>
            <a:endParaRPr lang="en-US" altLang="ja-JP" dirty="0"/>
          </a:p>
          <a:p>
            <a:pPr marL="571500" indent="-571500">
              <a:buFont typeface="Arial" panose="020B0604020202020204" pitchFamily="34" charset="0"/>
              <a:buChar char="•"/>
            </a:pPr>
            <a:endParaRPr lang="en-US" altLang="ja-JP"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7</a:t>
            </a:fld>
            <a:endParaRPr kumimoji="1" lang="ja-JP" altLang="en-US" dirty="0"/>
          </a:p>
        </p:txBody>
      </p:sp>
      <p:sp>
        <p:nvSpPr>
          <p:cNvPr id="4" name="タイトル 3"/>
          <p:cNvSpPr>
            <a:spLocks noGrp="1"/>
          </p:cNvSpPr>
          <p:nvPr>
            <p:ph type="title"/>
          </p:nvPr>
        </p:nvSpPr>
        <p:spPr/>
        <p:txBody>
          <a:bodyPr/>
          <a:lstStyle/>
          <a:p>
            <a:r>
              <a:rPr kumimoji="1" lang="en-US" altLang="ja-JP" dirty="0"/>
              <a:t>Prism or MVVM Light Toolkit</a:t>
            </a:r>
            <a:endParaRPr kumimoji="1" lang="ja-JP" altLang="en-US" dirty="0"/>
          </a:p>
        </p:txBody>
      </p:sp>
      <p:sp>
        <p:nvSpPr>
          <p:cNvPr id="5" name="思考の吹き出し: 雲形 4"/>
          <p:cNvSpPr/>
          <p:nvPr/>
        </p:nvSpPr>
        <p:spPr bwMode="auto">
          <a:xfrm>
            <a:off x="6238853" y="1841078"/>
            <a:ext cx="5379984" cy="3024336"/>
          </a:xfrm>
          <a:prstGeom prst="cloud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Prism</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凄いんだろうけどむずかしそう</a:t>
            </a:r>
          </a:p>
        </p:txBody>
      </p:sp>
      <p:sp>
        <p:nvSpPr>
          <p:cNvPr id="6" name="思考の吹き出し: 雲形 5"/>
          <p:cNvSpPr/>
          <p:nvPr/>
        </p:nvSpPr>
        <p:spPr bwMode="auto">
          <a:xfrm>
            <a:off x="601613" y="3281238"/>
            <a:ext cx="5866658" cy="2988332"/>
          </a:xfrm>
          <a:prstGeom prst="cloudCallout">
            <a:avLst>
              <a:gd name="adj1" fmla="val 57998"/>
              <a:gd name="adj2" fmla="val 3173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MVVM</a:t>
            </a:r>
            <a:r>
              <a:rPr kumimoji="1" lang="ja-JP" altLang="en-US" sz="3200" dirty="0">
                <a:gradFill>
                  <a:gsLst>
                    <a:gs pos="0">
                      <a:srgbClr val="FFFFFF"/>
                    </a:gs>
                    <a:gs pos="100000">
                      <a:srgbClr val="FFFFFF"/>
                    </a:gs>
                  </a:gsLst>
                  <a:lin ang="5400000" scaled="0"/>
                </a:gradFill>
                <a:ea typeface="Segoe UI" pitchFamily="34" charset="0"/>
                <a:cs typeface="Segoe UI" pitchFamily="34" charset="0"/>
              </a:rPr>
              <a:t> </a:t>
            </a:r>
            <a:r>
              <a:rPr kumimoji="1" lang="en-US" altLang="ja-JP" sz="3200" dirty="0">
                <a:gradFill>
                  <a:gsLst>
                    <a:gs pos="0">
                      <a:srgbClr val="FFFFFF"/>
                    </a:gs>
                    <a:gs pos="100000">
                      <a:srgbClr val="FFFFFF"/>
                    </a:gs>
                  </a:gsLst>
                  <a:lin ang="5400000" scaled="0"/>
                </a:gradFill>
                <a:ea typeface="Segoe UI" pitchFamily="34" charset="0"/>
                <a:cs typeface="Segoe UI" pitchFamily="34" charset="0"/>
              </a:rPr>
              <a:t>Light Toolkit</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シンプルで分かりやすくて取り組みやすそう</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15357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fld id="{BA547519-0BEB-4367-A945-810145453CE0}" type="slidenum">
              <a:rPr kumimoji="1" lang="ja-JP" altLang="en-US" smtClean="0"/>
              <a:pPr/>
              <a:t>8</a:t>
            </a:fld>
            <a:endParaRPr kumimoji="1" lang="ja-JP" altLang="en-US" dirty="0"/>
          </a:p>
        </p:txBody>
      </p:sp>
      <p:sp>
        <p:nvSpPr>
          <p:cNvPr id="3" name="タイトル 2"/>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3"/>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t>Introduction</a:t>
            </a:r>
          </a:p>
          <a:p>
            <a:pPr marL="571500" indent="-571500">
              <a:buFont typeface="Arial" panose="020B0604020202020204" pitchFamily="34" charset="0"/>
              <a:buChar char="•"/>
            </a:pPr>
            <a:r>
              <a:rPr lang="en-US" altLang="ja-JP" dirty="0">
                <a:solidFill>
                  <a:schemeClr val="bg1"/>
                </a:solidFill>
              </a:rPr>
              <a:t>What is Prism? &amp; What do you get?</a:t>
            </a:r>
          </a:p>
          <a:p>
            <a:pPr marL="571500" indent="-571500">
              <a:buFont typeface="Arial" panose="020B0604020202020204" pitchFamily="34" charset="0"/>
              <a:buChar char="•"/>
            </a:pPr>
            <a:r>
              <a:rPr lang="en-US" altLang="ja-JP" dirty="0"/>
              <a:t>Why Prism for Xamarin.Forms?</a:t>
            </a:r>
          </a:p>
          <a:p>
            <a:pPr marL="571500" indent="-571500">
              <a:buFont typeface="Arial" panose="020B0604020202020204" pitchFamily="34" charset="0"/>
              <a:buChar char="•"/>
            </a:pPr>
            <a:r>
              <a:rPr kumimoji="1" lang="en-US" altLang="ja-JP" dirty="0" smtClean="0"/>
              <a:t>Hands-On</a:t>
            </a:r>
            <a:endParaRPr kumimoji="1" lang="ja-JP" altLang="en-US" dirty="0"/>
          </a:p>
        </p:txBody>
      </p:sp>
    </p:spTree>
    <p:extLst>
      <p:ext uri="{BB962C8B-B14F-4D97-AF65-F5344CB8AC3E}">
        <p14:creationId xmlns:p14="http://schemas.microsoft.com/office/powerpoint/2010/main" val="30095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r>
              <a:rPr lang="en-US" altLang="ja-JP"/>
              <a:t>XAML Application Framework</a:t>
            </a:r>
          </a:p>
          <a:p>
            <a:r>
              <a:rPr lang="en-US" altLang="ja-JP"/>
              <a:t>Guidance</a:t>
            </a:r>
          </a:p>
          <a:p>
            <a:r>
              <a:rPr lang="en-US" altLang="ja-JP"/>
              <a:t>Patterns &amp; Practices</a:t>
            </a:r>
          </a:p>
          <a:p>
            <a:r>
              <a:rPr lang="en-US" altLang="ja-JP"/>
              <a:t>Testable &amp; Maintainable</a:t>
            </a:r>
          </a:p>
          <a:p>
            <a:r>
              <a:rPr lang="en-US" altLang="ja-JP"/>
              <a:t>Open Source</a:t>
            </a:r>
          </a:p>
          <a:p>
            <a:r>
              <a:rPr lang="en-US" altLang="ja-JP"/>
              <a:t>.NET Foundation</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9</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is Prism?</a:t>
            </a:r>
            <a:endParaRPr lang="ja-JP" altLang="en-US" dirty="0"/>
          </a:p>
        </p:txBody>
      </p:sp>
    </p:spTree>
    <p:extLst>
      <p:ext uri="{BB962C8B-B14F-4D97-AF65-F5344CB8AC3E}">
        <p14:creationId xmlns:p14="http://schemas.microsoft.com/office/powerpoint/2010/main" val="4371963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JXUG">
  <a:themeElements>
    <a:clrScheme name="JXUG">
      <a:dk1>
        <a:srgbClr val="1F1F1F"/>
      </a:dk1>
      <a:lt1>
        <a:sysClr val="window" lastClr="FFFFFF"/>
      </a:lt1>
      <a:dk2>
        <a:srgbClr val="1F497D"/>
      </a:dk2>
      <a:lt2>
        <a:srgbClr val="EAECEE"/>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5F497A"/>
      </a:folHlink>
    </a:clrScheme>
    <a:fontScheme name="Yu Gothic UI Light">
      <a:majorFont>
        <a:latin typeface="Yu Gothic UI Light"/>
        <a:ea typeface="Yu Gothic UI Light"/>
        <a:cs typeface=""/>
      </a:majorFont>
      <a:minorFont>
        <a:latin typeface="Yu Gothic UI Light"/>
        <a:ea typeface="Yu Gothic UI Light"/>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XUG" id="{58F48618-8DBE-44FC-8A37-515C30D83DF0}" vid="{52D2B051-3C77-4338-B5FB-B9BA1BD89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3033</Words>
  <Application>Microsoft Office PowerPoint</Application>
  <PresentationFormat>ユーザー設定</PresentationFormat>
  <Paragraphs>427</Paragraphs>
  <Slides>33</Slides>
  <Notes>33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Yu Gothic UI Light</vt:lpstr>
      <vt:lpstr>Arial</vt:lpstr>
      <vt:lpstr>Segoe UI</vt:lpstr>
      <vt:lpstr>Segoe UI Light</vt:lpstr>
      <vt:lpstr>JXUG</vt:lpstr>
      <vt:lpstr>Why Prism for Xamarin.Forms</vt:lpstr>
      <vt:lpstr>Today’s Goal</vt:lpstr>
      <vt:lpstr>Agenda</vt:lpstr>
      <vt:lpstr>Introduction</vt:lpstr>
      <vt:lpstr>MVVM Patternで、辛くなりやすいところ</vt:lpstr>
      <vt:lpstr>何つかおう？</vt:lpstr>
      <vt:lpstr>Prism or MVVM Light Toolkit</vt:lpstr>
      <vt:lpstr>Agenda</vt:lpstr>
      <vt:lpstr>What is Prism?</vt:lpstr>
      <vt:lpstr>What do you get?</vt:lpstr>
      <vt:lpstr>Agenda</vt:lpstr>
      <vt:lpstr>Prism &amp; MVVM Light Toolkit</vt:lpstr>
      <vt:lpstr>Prism &amp; MVVM Light Toolkit</vt:lpstr>
      <vt:lpstr>What do you get?</vt:lpstr>
      <vt:lpstr>What is Prism?</vt:lpstr>
      <vt:lpstr>よく見かけるMVVMの図</vt:lpstr>
      <vt:lpstr>実際の割合</vt:lpstr>
      <vt:lpstr>モバイル＆クロスプラットフォーム開発</vt:lpstr>
      <vt:lpstr>モバイルクロスプラットフォームは課題の山</vt:lpstr>
      <vt:lpstr>MVVM is 何？</vt:lpstr>
      <vt:lpstr>MVVM is PDS</vt:lpstr>
      <vt:lpstr>PDS is SoC</vt:lpstr>
      <vt:lpstr>SoC Overview</vt:lpstr>
      <vt:lpstr>Why Prism for Xamarin.Forms</vt:lpstr>
      <vt:lpstr>だれがPrismを使うべきか？</vt:lpstr>
      <vt:lpstr>#Hands-On</vt:lpstr>
      <vt:lpstr>ハンズオン概要</vt:lpstr>
      <vt:lpstr>Hands-Onアプリケーション概要</vt:lpstr>
      <vt:lpstr>ハンズオンアプリクラス構成</vt:lpstr>
      <vt:lpstr>#Hands-On</vt:lpstr>
      <vt:lpstr>まとめ</vt:lpstr>
      <vt:lpstr>#Xamarinはいいぞ</vt:lpstr>
      <vt:lpstr>#Prismもいいぞ</vt:lpstr>
    </vt:vector>
  </TitlesOfParts>
  <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2016-11-01T08:53:31Z</dcterms:created>
  <dcterms:modified xsi:type="dcterms:W3CDTF">2016-11-06T06:48:57Z</dcterms:modified>
  <cp:category/>
</cp:coreProperties>
</file>