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notesMasterIdLst>
    <p:notesMasterId r:id="rId17"/>
  </p:notesMasterIdLst>
  <p:handoutMasterIdLst>
    <p:handoutMasterId r:id="rId18"/>
  </p:handoutMasterIdLst>
  <p:sldIdLst>
    <p:sldId id="322" r:id="rId3"/>
    <p:sldId id="324" r:id="rId4"/>
    <p:sldId id="326" r:id="rId5"/>
    <p:sldId id="262" r:id="rId6"/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03" r:id="rId15"/>
    <p:sldId id="329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D2D"/>
    <a:srgbClr val="1ED4DE"/>
    <a:srgbClr val="1C7DE1"/>
    <a:srgbClr val="D44206"/>
    <a:srgbClr val="E62949"/>
    <a:srgbClr val="F97304"/>
    <a:srgbClr val="F07624"/>
    <a:srgbClr val="03749C"/>
    <a:srgbClr val="14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64" autoAdjust="0"/>
  </p:normalViewPr>
  <p:slideViewPr>
    <p:cSldViewPr showGuides="1">
      <p:cViewPr varScale="1">
        <p:scale>
          <a:sx n="92" d="100"/>
          <a:sy n="92" d="100"/>
        </p:scale>
        <p:origin x="-75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8AB6-ADD9-49CD-9A32-B6428353983A}" type="datetimeFigureOut">
              <a:rPr lang="en-MY" smtClean="0"/>
              <a:t>15/7/2019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4277-FDD2-4645-85BB-143131F3F0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065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4277-FDD2-4645-85BB-143131F3F08C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5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" y="1275606"/>
            <a:ext cx="9144000" cy="2520280"/>
          </a:xfrm>
          <a:prstGeom prst="roundRect">
            <a:avLst/>
          </a:prstGeom>
          <a:solidFill>
            <a:srgbClr val="144973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65" y="2067694"/>
            <a:ext cx="9144000" cy="884466"/>
          </a:xfrm>
        </p:spPr>
        <p:txBody>
          <a:bodyPr/>
          <a:lstStyle/>
          <a:p>
            <a:r>
              <a:rPr lang="en-MY" sz="3200" dirty="0" smtClean="0">
                <a:solidFill>
                  <a:schemeClr val="bg1"/>
                </a:solidFill>
                <a:latin typeface="Jokerman" panose="04090605060D06020702" pitchFamily="82" charset="0"/>
              </a:rPr>
              <a:t>HEAT AND MASS TRANSFER IN MHD FLOW OVER AN EXPONENTIALLY STRETCHING </a:t>
            </a:r>
            <a:br>
              <a:rPr lang="en-MY" sz="3200" dirty="0" smtClean="0">
                <a:solidFill>
                  <a:schemeClr val="bg1"/>
                </a:solidFill>
                <a:latin typeface="Jokerman" panose="04090605060D06020702" pitchFamily="82" charset="0"/>
              </a:rPr>
            </a:br>
            <a:r>
              <a:rPr lang="en-MY" sz="3200" dirty="0" smtClean="0">
                <a:solidFill>
                  <a:schemeClr val="bg1"/>
                </a:solidFill>
                <a:latin typeface="Jokerman" panose="04090605060D06020702" pitchFamily="82" charset="0"/>
              </a:rPr>
              <a:t>SHEET IN A THERMALLY </a:t>
            </a:r>
            <a:br>
              <a:rPr lang="en-MY" sz="3200" dirty="0" smtClean="0">
                <a:solidFill>
                  <a:schemeClr val="bg1"/>
                </a:solidFill>
                <a:latin typeface="Jokerman" panose="04090605060D06020702" pitchFamily="82" charset="0"/>
              </a:rPr>
            </a:br>
            <a:r>
              <a:rPr lang="en-MY" sz="3200" dirty="0" smtClean="0">
                <a:solidFill>
                  <a:schemeClr val="bg1"/>
                </a:solidFill>
                <a:latin typeface="Jokerman" panose="04090605060D06020702" pitchFamily="82" charset="0"/>
              </a:rPr>
              <a:t>STRATIFIED MEDIUM</a:t>
            </a:r>
            <a:endParaRPr lang="en-MY" sz="3200" dirty="0">
              <a:solidFill>
                <a:schemeClr val="bg1"/>
              </a:solidFill>
              <a:latin typeface="Jokerman" panose="04090605060D0602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71" y="-524594"/>
            <a:ext cx="9156308" cy="2655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2880827"/>
            <a:ext cx="9144000" cy="2651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6176" y="4850064"/>
            <a:ext cx="331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>
                <a:latin typeface="Jokerman" panose="04090605060D06020702" pitchFamily="82" charset="0"/>
              </a:rPr>
              <a:t>Prepared by: </a:t>
            </a:r>
            <a:r>
              <a:rPr lang="en-MY" sz="1400" dirty="0" err="1" smtClean="0">
                <a:latin typeface="Jokerman" panose="04090605060D06020702" pitchFamily="82" charset="0"/>
              </a:rPr>
              <a:t>Nur</a:t>
            </a:r>
            <a:r>
              <a:rPr lang="en-MY" sz="1400" dirty="0" smtClean="0">
                <a:latin typeface="Jokerman" panose="04090605060D06020702" pitchFamily="82" charset="0"/>
              </a:rPr>
              <a:t> Iman </a:t>
            </a:r>
            <a:r>
              <a:rPr lang="en-MY" sz="1400" dirty="0" err="1" smtClean="0">
                <a:latin typeface="Jokerman" panose="04090605060D06020702" pitchFamily="82" charset="0"/>
              </a:rPr>
              <a:t>Nazirah</a:t>
            </a:r>
            <a:r>
              <a:rPr lang="en-MY" sz="1400" dirty="0" smtClean="0">
                <a:latin typeface="Jokerman" panose="04090605060D06020702" pitchFamily="82" charset="0"/>
              </a:rPr>
              <a:t> </a:t>
            </a:r>
            <a:endParaRPr lang="en-MY" sz="1400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0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6"/>
              <p:cNvSpPr txBox="1">
                <a:spLocks noChangeArrowheads="1"/>
              </p:cNvSpPr>
              <p:nvPr/>
            </p:nvSpPr>
            <p:spPr bwMode="auto">
              <a:xfrm>
                <a:off x="4547467" y="104775"/>
                <a:ext cx="4407535" cy="2266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7467" y="104775"/>
                <a:ext cx="4407535" cy="2266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53427" y="124594"/>
                <a:ext cx="4407535" cy="19431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𝜂𝜙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27" y="124594"/>
                <a:ext cx="4407535" cy="1943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53427" y="2062499"/>
                <a:ext cx="4407535" cy="25254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𝜙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𝜙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27" y="2062499"/>
                <a:ext cx="4407535" cy="25254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2051720" y="828675"/>
                <a:ext cx="5942330" cy="3486150"/>
              </a:xfrm>
              <a:prstGeom prst="rect">
                <a:avLst/>
              </a:prstGeom>
              <a:solidFill>
                <a:srgbClr val="1ED4D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𝒖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𝑪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𝒙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𝒗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𝑪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𝑫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𝑪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𝜼𝝓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MY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𝝊</m:t>
                                          </m:r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𝑼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𝜼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𝒇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𝜼</m:t>
                                      </m:r>
                                    </m:e>
                                  </m:d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𝝊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𝑫</m:t>
                      </m:r>
                      <m:sSub>
                        <m:sSub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𝟑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𝟑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𝝓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𝜼𝝓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𝜼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𝑫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𝒗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𝑫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𝑺𝒄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𝝓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</m:oMathPara>
                </a14:m>
                <a:endParaRPr lang="en-MY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828675"/>
                <a:ext cx="5942330" cy="3486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22868" y="148287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043" y="411508"/>
            <a:ext cx="2736304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Boundary Conditions</a:t>
            </a:r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t="39374" r="37113" b="49010"/>
          <a:stretch/>
        </p:blipFill>
        <p:spPr bwMode="auto">
          <a:xfrm>
            <a:off x="3779912" y="148287"/>
            <a:ext cx="5097863" cy="84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-7698" y="1419622"/>
                <a:ext cx="2698893" cy="10659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𝑢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𝑈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98" y="1419622"/>
                <a:ext cx="2698893" cy="10659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0" y="2485608"/>
                <a:ext cx="2690081" cy="18780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𝑣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𝑉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𝜐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MY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𝑣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𝑆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85608"/>
                <a:ext cx="2690081" cy="18780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2691195" y="1436471"/>
                <a:ext cx="3384375" cy="17812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200" i="1" dirty="0" smtClean="0">
                  <a:solidFill>
                    <a:srgbClr val="000000"/>
                  </a:solidFill>
                  <a:effectLst/>
                  <a:latin typeface="Cambria Math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[(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𝑐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𝑐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1−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𝑆𝑡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1195" y="1436471"/>
                <a:ext cx="3384375" cy="17812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9"/>
              <p:cNvSpPr txBox="1">
                <a:spLocks noChangeArrowheads="1"/>
              </p:cNvSpPr>
              <p:nvPr/>
            </p:nvSpPr>
            <p:spPr bwMode="auto">
              <a:xfrm>
                <a:off x="2690081" y="3219822"/>
                <a:ext cx="3384376" cy="1162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𝐶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5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081" y="3219822"/>
                <a:ext cx="3384376" cy="11627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523" y="1159472"/>
            <a:ext cx="1224136" cy="276999"/>
          </a:xfrm>
          <a:prstGeom prst="rect">
            <a:avLst/>
          </a:prstGeom>
          <a:solidFill>
            <a:srgbClr val="F4BD2D"/>
          </a:solidFill>
        </p:spPr>
        <p:txBody>
          <a:bodyPr wrap="square" rtlCol="0">
            <a:spAutoFit/>
          </a:bodyPr>
          <a:lstStyle/>
          <a:p>
            <a:r>
              <a:rPr lang="en-MY" sz="1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y=0</a:t>
            </a:r>
            <a:endParaRPr lang="en-MY" sz="12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6815892" y="1142123"/>
                <a:ext cx="1733550" cy="9570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𝑢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0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5892" y="1142123"/>
                <a:ext cx="1733550" cy="9570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6328840" y="2099207"/>
                <a:ext cx="2707653" cy="1153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∞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8840" y="2099207"/>
                <a:ext cx="2707653" cy="11531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88"/>
              <p:cNvSpPr txBox="1">
                <a:spLocks noChangeArrowheads="1"/>
              </p:cNvSpPr>
              <p:nvPr/>
            </p:nvSpPr>
            <p:spPr bwMode="auto">
              <a:xfrm>
                <a:off x="6084703" y="3252366"/>
                <a:ext cx="3059297" cy="14796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𝐶</m:t>
                      </m:r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∞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Text 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703" y="3252366"/>
                <a:ext cx="3059297" cy="1479623"/>
              </a:xfrm>
              <a:prstGeom prst="rect">
                <a:avLst/>
              </a:prstGeom>
              <a:blipFill rotWithShape="1">
                <a:blip r:embed="rId10"/>
                <a:stretch>
                  <a:fillRect b="-532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91756" y="1159472"/>
                <a:ext cx="1224136" cy="276999"/>
              </a:xfrm>
              <a:prstGeom prst="rect">
                <a:avLst/>
              </a:prstGeom>
              <a:solidFill>
                <a:srgbClr val="F4BD2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MY" sz="1200" i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When y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1200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→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Times New Roman"/>
                      </a:rPr>
                      <m:t>∞</m:t>
                    </m:r>
                  </m:oMath>
                </a14:m>
                <a:endParaRPr lang="en-MY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756" y="1159472"/>
                <a:ext cx="122413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163564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SG" sz="4000" b="1" dirty="0" smtClean="0">
                <a:ln/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RESULTS</a:t>
            </a:r>
            <a:endParaRPr lang="en-SG" sz="4000" b="1" dirty="0">
              <a:ln/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534"/>
          <a:stretch/>
        </p:blipFill>
        <p:spPr>
          <a:xfrm>
            <a:off x="5076056" y="39146"/>
            <a:ext cx="3245249" cy="234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08764">
            <a:off x="4709572" y="2694865"/>
            <a:ext cx="2287489" cy="2101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831813"/>
            <a:ext cx="1825052" cy="18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2546"/>
            <a:ext cx="4064179" cy="3240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-92546"/>
            <a:ext cx="4064179" cy="3240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27014"/>
            <a:ext cx="4064179" cy="32403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l="29666" t="12828" r="29687" b="32070"/>
          <a:stretch/>
        </p:blipFill>
        <p:spPr bwMode="auto">
          <a:xfrm>
            <a:off x="107504" y="146827"/>
            <a:ext cx="2880320" cy="1943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/>
          <a:srcRect l="30929" t="13968" r="29648" b="32440"/>
          <a:stretch/>
        </p:blipFill>
        <p:spPr bwMode="auto">
          <a:xfrm>
            <a:off x="6228184" y="173533"/>
            <a:ext cx="2808312" cy="1916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/>
          <a:srcRect l="29648" t="12828" r="31090" b="31585"/>
          <a:stretch/>
        </p:blipFill>
        <p:spPr bwMode="auto">
          <a:xfrm>
            <a:off x="3203848" y="2181361"/>
            <a:ext cx="2808312" cy="1974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58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60" y="-20538"/>
            <a:ext cx="4320480" cy="850582"/>
          </a:xfrm>
          <a:prstGeom prst="rect">
            <a:avLst/>
          </a:prstGeom>
          <a:solidFill>
            <a:srgbClr val="14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3200" b="1" dirty="0" smtClean="0">
                <a:latin typeface="Algerian" panose="04020705040A02060702" pitchFamily="82" charset="0"/>
              </a:rPr>
              <a:t>Introduction</a:t>
            </a:r>
            <a:r>
              <a:rPr lang="en-MY" altLang="ko-KR" dirty="0" smtClean="0"/>
              <a:t> 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90" y="2604778"/>
            <a:ext cx="1041280" cy="2248835"/>
            <a:chOff x="230456" y="178899"/>
            <a:chExt cx="1263133" cy="2654943"/>
          </a:xfrm>
          <a:solidFill>
            <a:srgbClr val="144973"/>
          </a:solidFill>
        </p:grpSpPr>
        <p:grpSp>
          <p:nvGrpSpPr>
            <p:cNvPr id="22" name="Group 21"/>
            <p:cNvGrpSpPr/>
            <p:nvPr/>
          </p:nvGrpSpPr>
          <p:grpSpPr>
            <a:xfrm>
              <a:off x="230456" y="1244036"/>
              <a:ext cx="1242069" cy="527090"/>
              <a:chOff x="3809653" y="11876"/>
              <a:chExt cx="1650216" cy="812260"/>
            </a:xfrm>
            <a:grpFill/>
          </p:grpSpPr>
          <p:sp>
            <p:nvSpPr>
              <p:cNvPr id="35" name="Isosceles Triangle 34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34427" y="705990"/>
              <a:ext cx="1242069" cy="527090"/>
              <a:chOff x="3809653" y="11876"/>
              <a:chExt cx="1650216" cy="812260"/>
            </a:xfrm>
            <a:grpFill/>
          </p:grpSpPr>
          <p:sp>
            <p:nvSpPr>
              <p:cNvPr id="33" name="Isosceles Triangle 32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1520" y="178899"/>
              <a:ext cx="1242069" cy="527090"/>
              <a:chOff x="3809653" y="11876"/>
              <a:chExt cx="1650216" cy="812260"/>
            </a:xfrm>
            <a:grpFill/>
          </p:grpSpPr>
          <p:sp>
            <p:nvSpPr>
              <p:cNvPr id="31" name="Isosceles Triangle 30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1520" y="1779662"/>
              <a:ext cx="1242069" cy="527090"/>
              <a:chOff x="3809653" y="11876"/>
              <a:chExt cx="1650216" cy="812260"/>
            </a:xfrm>
            <a:grpFill/>
          </p:grpSpPr>
          <p:sp>
            <p:nvSpPr>
              <p:cNvPr id="29" name="Isosceles Triangle 28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51520" y="2306752"/>
              <a:ext cx="1242069" cy="527090"/>
              <a:chOff x="3809653" y="11876"/>
              <a:chExt cx="1650216" cy="812260"/>
            </a:xfrm>
            <a:grpFill/>
          </p:grpSpPr>
          <p:sp>
            <p:nvSpPr>
              <p:cNvPr id="27" name="Isosceles Triangle 26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8326" y="331751"/>
            <a:ext cx="1041280" cy="2248835"/>
            <a:chOff x="38326" y="331751"/>
            <a:chExt cx="1041280" cy="2248835"/>
          </a:xfrm>
        </p:grpSpPr>
        <p:grpSp>
          <p:nvGrpSpPr>
            <p:cNvPr id="7" name="Group 6"/>
            <p:cNvGrpSpPr/>
            <p:nvPr/>
          </p:nvGrpSpPr>
          <p:grpSpPr>
            <a:xfrm>
              <a:off x="38326" y="1233961"/>
              <a:ext cx="1023916" cy="446465"/>
              <a:chOff x="3809653" y="11876"/>
              <a:chExt cx="1650216" cy="812260"/>
            </a:xfrm>
            <a:solidFill>
              <a:srgbClr val="144973"/>
            </a:solidFill>
          </p:grpSpPr>
          <p:sp>
            <p:nvSpPr>
              <p:cNvPr id="20" name="Isosceles Triangle 19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1600" y="778217"/>
              <a:ext cx="1023916" cy="446465"/>
              <a:chOff x="3809653" y="11876"/>
              <a:chExt cx="1650216" cy="812260"/>
            </a:xfrm>
            <a:solidFill>
              <a:srgbClr val="144973"/>
            </a:solidFill>
          </p:grpSpPr>
          <p:sp>
            <p:nvSpPr>
              <p:cNvPr id="18" name="Isosceles Triangle 17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690" y="331751"/>
              <a:ext cx="1023916" cy="446465"/>
              <a:chOff x="3809653" y="11876"/>
              <a:chExt cx="1650216" cy="812260"/>
            </a:xfrm>
            <a:solidFill>
              <a:srgbClr val="144973"/>
            </a:solidFill>
          </p:grpSpPr>
          <p:sp>
            <p:nvSpPr>
              <p:cNvPr id="16" name="Isosceles Triangle 15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90" y="1687657"/>
              <a:ext cx="1023916" cy="446465"/>
              <a:chOff x="3809653" y="11876"/>
              <a:chExt cx="1650216" cy="812260"/>
            </a:xfrm>
            <a:solidFill>
              <a:srgbClr val="144973"/>
            </a:solidFill>
          </p:grpSpPr>
          <p:sp>
            <p:nvSpPr>
              <p:cNvPr id="14" name="Isosceles Triangle 13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90" y="2134121"/>
              <a:ext cx="1023916" cy="446465"/>
              <a:chOff x="3809653" y="11876"/>
              <a:chExt cx="1650216" cy="812260"/>
            </a:xfrm>
            <a:solidFill>
              <a:srgbClr val="144973"/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3809653" y="11876"/>
                <a:ext cx="1650216" cy="812260"/>
              </a:xfrm>
              <a:prstGeom prst="triangle">
                <a:avLst/>
              </a:prstGeom>
              <a:grp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0800000">
                <a:off x="4104409" y="111835"/>
                <a:ext cx="1060704" cy="554360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1475656" y="1304838"/>
            <a:ext cx="3168352" cy="3102309"/>
          </a:xfrm>
          <a:prstGeom prst="rect">
            <a:avLst/>
          </a:prstGeom>
          <a:solidFill>
            <a:srgbClr val="D44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1288904"/>
            <a:ext cx="32403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1600" dirty="0" smtClean="0">
                <a:solidFill>
                  <a:schemeClr val="bg1"/>
                </a:solidFill>
              </a:rPr>
              <a:t>MHD is applied in a process of</a:t>
            </a:r>
            <a:br>
              <a:rPr lang="en-MY" sz="1600" dirty="0" smtClean="0">
                <a:solidFill>
                  <a:schemeClr val="bg1"/>
                </a:solidFill>
              </a:rPr>
            </a:br>
            <a:r>
              <a:rPr lang="en-MY" sz="1600" dirty="0" smtClean="0">
                <a:solidFill>
                  <a:schemeClr val="bg1"/>
                </a:solidFill>
              </a:rPr>
              <a:t>cooling nuclear.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MY" sz="1600" dirty="0" smtClean="0">
                <a:solidFill>
                  <a:schemeClr val="bg1"/>
                </a:solidFill>
              </a:rPr>
              <a:t>Applied in magnetic field is </a:t>
            </a:r>
          </a:p>
          <a:p>
            <a:pPr algn="just"/>
            <a:r>
              <a:rPr lang="en-MY" sz="1600" dirty="0" smtClean="0">
                <a:solidFill>
                  <a:schemeClr val="bg1"/>
                </a:solidFill>
              </a:rPr>
              <a:t>     important in controlling the </a:t>
            </a:r>
          </a:p>
          <a:p>
            <a:pPr algn="just"/>
            <a:r>
              <a:rPr lang="en-MY" sz="1600" dirty="0">
                <a:solidFill>
                  <a:schemeClr val="bg1"/>
                </a:solidFill>
              </a:rPr>
              <a:t> </a:t>
            </a:r>
            <a:r>
              <a:rPr lang="en-MY" sz="1600" dirty="0" smtClean="0">
                <a:solidFill>
                  <a:schemeClr val="bg1"/>
                </a:solidFill>
              </a:rPr>
              <a:t>    heat and mass transfer in fluid</a:t>
            </a:r>
          </a:p>
          <a:p>
            <a:pPr algn="just"/>
            <a:r>
              <a:rPr lang="en-MY" sz="1600" dirty="0">
                <a:solidFill>
                  <a:schemeClr val="bg1"/>
                </a:solidFill>
              </a:rPr>
              <a:t> </a:t>
            </a:r>
            <a:r>
              <a:rPr lang="en-MY" sz="1600" dirty="0" smtClean="0">
                <a:solidFill>
                  <a:schemeClr val="bg1"/>
                </a:solidFill>
              </a:rPr>
              <a:t>    flow.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1600" dirty="0" smtClean="0">
                <a:solidFill>
                  <a:schemeClr val="bg1"/>
                </a:solidFill>
              </a:rPr>
              <a:t>A thermally stratified medium </a:t>
            </a:r>
          </a:p>
          <a:p>
            <a:r>
              <a:rPr lang="en-MY" sz="1600" dirty="0">
                <a:solidFill>
                  <a:schemeClr val="bg1"/>
                </a:solidFill>
              </a:rPr>
              <a:t> </a:t>
            </a:r>
            <a:r>
              <a:rPr lang="en-MY" sz="1600" dirty="0" smtClean="0">
                <a:solidFill>
                  <a:schemeClr val="bg1"/>
                </a:solidFill>
              </a:rPr>
              <a:t>    is layering of bodies based on</a:t>
            </a:r>
          </a:p>
          <a:p>
            <a:r>
              <a:rPr lang="en-MY" sz="1600" dirty="0">
                <a:solidFill>
                  <a:schemeClr val="bg1"/>
                </a:solidFill>
              </a:rPr>
              <a:t> </a:t>
            </a:r>
            <a:r>
              <a:rPr lang="en-MY" sz="1600" dirty="0" smtClean="0">
                <a:solidFill>
                  <a:schemeClr val="bg1"/>
                </a:solidFill>
              </a:rPr>
              <a:t>    temperature difference.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1600" dirty="0" smtClean="0">
                <a:solidFill>
                  <a:schemeClr val="bg1"/>
                </a:solidFill>
              </a:rPr>
              <a:t>Figure 1 shows the flow of an</a:t>
            </a:r>
          </a:p>
          <a:p>
            <a:r>
              <a:rPr lang="en-MY" sz="1600" dirty="0" smtClean="0">
                <a:solidFill>
                  <a:schemeClr val="bg1"/>
                </a:solidFill>
              </a:rPr>
              <a:t>     incompressible viscous </a:t>
            </a:r>
          </a:p>
          <a:p>
            <a:r>
              <a:rPr lang="en-MY" sz="1600" dirty="0">
                <a:solidFill>
                  <a:schemeClr val="bg1"/>
                </a:solidFill>
              </a:rPr>
              <a:t> </a:t>
            </a:r>
            <a:r>
              <a:rPr lang="en-MY" sz="1600" dirty="0" smtClean="0">
                <a:solidFill>
                  <a:schemeClr val="bg1"/>
                </a:solidFill>
              </a:rPr>
              <a:t>    </a:t>
            </a:r>
            <a:r>
              <a:rPr lang="en-MY" sz="1600" dirty="0" err="1" smtClean="0">
                <a:solidFill>
                  <a:schemeClr val="bg1"/>
                </a:solidFill>
              </a:rPr>
              <a:t>elecrtrically</a:t>
            </a:r>
            <a:r>
              <a:rPr lang="en-MY" sz="1600" dirty="0" smtClean="0">
                <a:solidFill>
                  <a:schemeClr val="bg1"/>
                </a:solidFill>
              </a:rPr>
              <a:t> conducting fluid.</a:t>
            </a:r>
          </a:p>
          <a:p>
            <a:endParaRPr lang="en-MY" sz="1600" dirty="0" smtClean="0">
              <a:solidFill>
                <a:schemeClr val="bg1"/>
              </a:solidFill>
            </a:endParaRPr>
          </a:p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3" t="41047" r="41594" b="20648"/>
          <a:stretch/>
        </p:blipFill>
        <p:spPr bwMode="auto">
          <a:xfrm>
            <a:off x="4860032" y="1349649"/>
            <a:ext cx="4117928" cy="303676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D44206"/>
            </a:solidFill>
          </a:ln>
        </p:spPr>
      </p:pic>
    </p:spTree>
    <p:extLst>
      <p:ext uri="{BB962C8B-B14F-4D97-AF65-F5344CB8AC3E}">
        <p14:creationId xmlns:p14="http://schemas.microsoft.com/office/powerpoint/2010/main" val="3559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347769" y="132822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To derive the similarity transformations. 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366762" y="1909425"/>
            <a:ext cx="484531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To investigate the researcher paper on how they solve the problem.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109189" y="3303124"/>
            <a:ext cx="1141145" cy="901463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5"/>
            <a:ext cx="5629158" cy="901463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5736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18390" y="2607301"/>
            <a:ext cx="484531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To solve the PDE equation, we need to reduce the higher order to ODE.  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370764" y="3303125"/>
            <a:ext cx="4845318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cs typeface="Arial" pitchFamily="34" charset="0"/>
              </a:rPr>
              <a:t>To solve the ODE equation by using numerical method which is </a:t>
            </a:r>
            <a:r>
              <a:rPr lang="en-US" altLang="ko-KR" sz="1600" b="1" dirty="0" err="1" smtClean="0">
                <a:cs typeface="Arial" pitchFamily="34" charset="0"/>
              </a:rPr>
              <a:t>Runge</a:t>
            </a:r>
            <a:r>
              <a:rPr lang="en-US" altLang="ko-KR" sz="1600" b="1" dirty="0" smtClean="0">
                <a:cs typeface="Arial" pitchFamily="34" charset="0"/>
              </a:rPr>
              <a:t> </a:t>
            </a:r>
            <a:r>
              <a:rPr lang="en-US" altLang="ko-KR" sz="1600" b="1" dirty="0" err="1" smtClean="0">
                <a:cs typeface="Arial" pitchFamily="34" charset="0"/>
              </a:rPr>
              <a:t>Kutta</a:t>
            </a:r>
            <a:r>
              <a:rPr lang="en-US" altLang="ko-KR" sz="1600" b="1" dirty="0" smtClean="0">
                <a:cs typeface="Arial" pitchFamily="34" charset="0"/>
              </a:rPr>
              <a:t> Method with </a:t>
            </a:r>
            <a:r>
              <a:rPr lang="en-US" altLang="ko-KR" sz="1600" b="1" dirty="0" err="1" smtClean="0">
                <a:cs typeface="Arial" pitchFamily="34" charset="0"/>
              </a:rPr>
              <a:t>Matlab</a:t>
            </a:r>
            <a:r>
              <a:rPr lang="en-US" altLang="ko-KR" sz="1600" b="1" dirty="0" smtClean="0">
                <a:cs typeface="Arial" pitchFamily="34" charset="0"/>
              </a:rPr>
              <a:t> software.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7361" y="16600"/>
            <a:ext cx="5112568" cy="850582"/>
          </a:xfrm>
          <a:prstGeom prst="rect">
            <a:avLst/>
          </a:prstGeom>
          <a:solidFill>
            <a:srgbClr val="14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3200" b="1" dirty="0" smtClean="0">
                <a:latin typeface="Algerian" panose="04020705040A02060702" pitchFamily="82" charset="0"/>
              </a:rPr>
              <a:t>objective</a:t>
            </a:r>
            <a:r>
              <a:rPr lang="en-MY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68929" y="1164798"/>
            <a:ext cx="6648933" cy="1552788"/>
            <a:chOff x="1994822" y="1168566"/>
            <a:chExt cx="6648933" cy="1552788"/>
          </a:xfrm>
        </p:grpSpPr>
        <p:sp>
          <p:nvSpPr>
            <p:cNvPr id="9" name="Chevron 8"/>
            <p:cNvSpPr/>
            <p:nvPr/>
          </p:nvSpPr>
          <p:spPr>
            <a:xfrm>
              <a:off x="1994822" y="1554936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3710291" y="1566146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5222372" y="1554936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rgbClr val="F973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93396" y="2911503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accent3"/>
                </a:solidFill>
                <a:cs typeface="Arial" pitchFamily="34" charset="0"/>
              </a:rPr>
              <a:t>Bc’s</a:t>
            </a:r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4110" y="2738579"/>
            <a:ext cx="1012018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  <a:cs typeface="Arial" pitchFamily="34" charset="0"/>
              </a:rPr>
              <a:t>PDE to ODE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7095" y="2766607"/>
            <a:ext cx="1654056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Similarity transformation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54123" y="2444257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80119" y="2444257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85272" y="2481590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88344" y="2444257"/>
            <a:ext cx="0" cy="322350"/>
          </a:xfrm>
          <a:prstGeom prst="line">
            <a:avLst/>
          </a:prstGeom>
          <a:ln w="38100">
            <a:solidFill>
              <a:srgbClr val="F973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14950" y="280394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07624"/>
                </a:solidFill>
                <a:cs typeface="Arial" pitchFamily="34" charset="0"/>
              </a:rPr>
              <a:t>Runge</a:t>
            </a:r>
            <a:r>
              <a:rPr lang="en-US" altLang="ko-KR" b="1" dirty="0" smtClean="0">
                <a:solidFill>
                  <a:srgbClr val="F07624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rgbClr val="F07624"/>
                </a:solidFill>
                <a:cs typeface="Arial" pitchFamily="34" charset="0"/>
              </a:rPr>
              <a:t>Kutta</a:t>
            </a:r>
            <a:endParaRPr lang="en-US" altLang="ko-KR" b="1" dirty="0">
              <a:solidFill>
                <a:srgbClr val="F07624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70495" y="0"/>
            <a:ext cx="4320480" cy="850582"/>
          </a:xfrm>
          <a:prstGeom prst="rect">
            <a:avLst/>
          </a:prstGeom>
          <a:solidFill>
            <a:srgbClr val="14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altLang="ko-KR" sz="3200" b="1" dirty="0" err="1" smtClean="0">
                <a:latin typeface="Algerian" panose="04020705040A02060702" pitchFamily="82" charset="0"/>
              </a:rPr>
              <a:t>methodolgy</a:t>
            </a:r>
            <a:r>
              <a:rPr lang="en-MY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9512" y="405907"/>
            <a:ext cx="1428225" cy="772664"/>
          </a:xfrm>
          <a:prstGeom prst="chevron">
            <a:avLst>
              <a:gd name="adj" fmla="val 4485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5338710" y="2338178"/>
                <a:ext cx="3540125" cy="24845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𝑣</m:t>
                      </m:r>
                      <m:r>
                        <m:rPr>
                          <m:aln/>
                        </m:rP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𝜕𝜓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=−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𝜐</m:t>
                                  </m:r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[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𝜂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m:oMathPara>
                </a14:m>
                <a:endParaRPr lang="en-MY" sz="105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8710" y="2338178"/>
                <a:ext cx="3540125" cy="24845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31434" y="669127"/>
            <a:ext cx="2736304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Similarity transformation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00463" y="2522409"/>
            <a:ext cx="504056" cy="36004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3118086" y="1285424"/>
                <a:ext cx="2057400" cy="15970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𝑦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8086" y="1285424"/>
                <a:ext cx="2057400" cy="1597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-13341" y="1824125"/>
            <a:ext cx="2598256" cy="2108327"/>
            <a:chOff x="308609" y="1476727"/>
            <a:chExt cx="2598256" cy="2108327"/>
          </a:xfrm>
        </p:grpSpPr>
        <p:sp>
          <p:nvSpPr>
            <p:cNvPr id="3" name="Rectangle 2"/>
            <p:cNvSpPr/>
            <p:nvPr/>
          </p:nvSpPr>
          <p:spPr>
            <a:xfrm>
              <a:off x="308609" y="1476727"/>
              <a:ext cx="2598256" cy="2108327"/>
            </a:xfrm>
            <a:prstGeom prst="rect">
              <a:avLst/>
            </a:prstGeom>
            <a:solidFill>
              <a:srgbClr val="1C7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Y" sz="14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66830" y="1550049"/>
              <a:ext cx="1739387" cy="1921396"/>
              <a:chOff x="566830" y="1550049"/>
              <a:chExt cx="1739387" cy="192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893624" y="1550049"/>
                    <a:ext cx="1189365" cy="637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𝜂</m:t>
                          </m:r>
                          <m: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MY" sz="1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𝜐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endParaRPr lang="en-MY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624" y="1550049"/>
                    <a:ext cx="1189365" cy="6379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735531" y="2157346"/>
                    <a:ext cx="1570686" cy="3581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𝜓</m:t>
                          </m:r>
                          <m: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sSup>
                            <m:sSupPr>
                              <m:ctrlP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MY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31" y="2157346"/>
                    <a:ext cx="1570686" cy="35817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2190" y="2530890"/>
                    <a:ext cx="1448666" cy="4753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sz="1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MY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190" y="2530890"/>
                    <a:ext cx="1448666" cy="47538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66830" y="2994648"/>
                    <a:ext cx="1739387" cy="476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sz="12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MY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MY" sz="1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MY" sz="1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MY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0" y="2994648"/>
                    <a:ext cx="1739387" cy="4767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"/>
              <p:cNvSpPr txBox="1">
                <a:spLocks noChangeArrowheads="1"/>
              </p:cNvSpPr>
              <p:nvPr/>
            </p:nvSpPr>
            <p:spPr bwMode="auto">
              <a:xfrm>
                <a:off x="5364088" y="54773"/>
                <a:ext cx="2514600" cy="22475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𝑢</m:t>
                      </m:r>
                      <m:r>
                        <m:rPr>
                          <m:aln/>
                        </m:rP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𝜕𝜓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den>
                      </m:f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  <m:f>
                        <m:f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  <m:rad>
                        <m:radPr>
                          <m:degHide m:val="on"/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4773"/>
                <a:ext cx="2514600" cy="22475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"/>
              <p:cNvSpPr txBox="1">
                <a:spLocks noChangeArrowheads="1"/>
              </p:cNvSpPr>
              <p:nvPr/>
            </p:nvSpPr>
            <p:spPr bwMode="auto">
              <a:xfrm>
                <a:off x="3104519" y="3020330"/>
                <a:ext cx="2070966" cy="15970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𝜂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MY" sz="12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𝑦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4519" y="3020330"/>
                <a:ext cx="2070966" cy="15970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179512" y="411509"/>
                <a:ext cx="4034055" cy="31705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𝑢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𝜕𝜂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{(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1509"/>
                <a:ext cx="4034055" cy="3170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4213567" y="423823"/>
                <a:ext cx="4822930" cy="3158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𝑣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[−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𝜐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𝜂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𝜐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𝜂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𝜐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{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𝜂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=−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3567" y="423823"/>
                <a:ext cx="4822930" cy="31582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551476" y="3865537"/>
                <a:ext cx="5942965" cy="1028700"/>
              </a:xfrm>
              <a:prstGeom prst="rect">
                <a:avLst/>
              </a:prstGeom>
              <a:solidFill>
                <a:srgbClr val="1C7DE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𝒖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𝒙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𝒗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𝑳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𝑳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</m:oMathPara>
                </a14:m>
                <a:endParaRPr lang="en-MY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1476" y="3865537"/>
                <a:ext cx="5942965" cy="1028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2628900" cy="20676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𝑢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m:oMathPara>
                </a14:m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Cambria Math"/>
                    <a:ea typeface="Calibri"/>
                    <a:cs typeface="Times New Roman"/>
                  </a:rPr>
                  <a:t/>
                </a:r>
                <a:br>
                  <a:rPr lang="en-US" sz="1200" i="1" dirty="0">
                    <a:solidFill>
                      <a:srgbClr val="000000"/>
                    </a:solidFill>
                    <a:effectLst/>
                    <a:latin typeface="Cambria Math"/>
                    <a:ea typeface="Calibri"/>
                    <a:cs typeface="Times New Roman"/>
                  </a:rPr>
                </a:b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Cambria Math"/>
                    <a:ea typeface="Calibri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 =</m:t>
                    </m:r>
                    <m:sSub>
                      <m:sSub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𝑈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MY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𝐿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′</m:t>
                        </m:r>
                        <m:d>
                          <m:dPr>
                            <m:ctrlPr>
                              <a:rPr lang="en-MY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𝜂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Cambria Math"/>
                    <a:ea typeface="Times New Roman"/>
                    <a:cs typeface="Times New Roman"/>
                  </a:rPr>
                  <a:t/>
                </a:r>
                <a:br>
                  <a:rPr lang="en-US" sz="1200" i="1" dirty="0">
                    <a:solidFill>
                      <a:srgbClr val="000000"/>
                    </a:solidFill>
                    <a:effectLst/>
                    <a:latin typeface="Cambria Math"/>
                    <a:ea typeface="Times New Roman"/>
                    <a:cs typeface="Times New Roman"/>
                  </a:rPr>
                </a:b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Cambria Math"/>
                    <a:ea typeface="Times New Roman"/>
                    <a:cs typeface="Times New Roman"/>
                  </a:rPr>
                  <a:t>  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𝑈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MY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𝜐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MY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𝐿</m:t>
                            </m:r>
                          </m:den>
                        </m:f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′′</m:t>
                    </m:r>
                    <m:d>
                      <m:dPr>
                        <m:ctrlPr>
                          <a:rPr lang="en-MY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</m:d>
                  </m:oMath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"/>
                <a:ext cx="2628900" cy="2067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0" y="2270805"/>
                <a:ext cx="2628900" cy="2376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𝑢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70805"/>
                <a:ext cx="2628900" cy="2376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2843808" y="267494"/>
                <a:ext cx="5942330" cy="4227934"/>
              </a:xfrm>
              <a:prstGeom prst="rect">
                <a:avLst/>
              </a:prstGeom>
              <a:solidFill>
                <a:srgbClr val="1ED4D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𝒖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𝒖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𝒙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𝒗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𝒖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𝒗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𝒖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𝛔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𝒖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</m:den>
                      </m:f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𝒇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𝒇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MY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𝝊</m:t>
                                          </m:r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𝑼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𝑳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𝜼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𝒇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𝜼</m:t>
                                      </m:r>
                                    </m:e>
                                  </m:d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MY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𝑼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𝝊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𝟑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𝝊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𝛔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𝑳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</m:den>
                      </m:f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𝜼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𝟐</m:t>
                      </m:r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𝒇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𝜼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𝑳𝑩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𝝈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𝟐</m:t>
                      </m:r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𝒇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𝑴𝒇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</m:oMathPara>
                </a14:m>
                <a:endParaRPr lang="en-MY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267494"/>
                <a:ext cx="5942330" cy="4227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164465" y="123478"/>
                <a:ext cx="4047496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𝑐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𝑏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𝜂𝜃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𝑐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𝜂𝜃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m:oMathPara>
                </a14:m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65" y="123478"/>
                <a:ext cx="4047496" cy="2247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164464" y="2547196"/>
                <a:ext cx="4047498" cy="21050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𝑐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/>
                </a:r>
                <a:br>
                  <a:rPr lang="en-US" sz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</a:b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64" y="2547196"/>
                <a:ext cx="4047498" cy="2105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72000" y="142687"/>
                <a:ext cx="3499911" cy="22286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2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𝜕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den>
                      </m:f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𝜐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𝑏</m:t>
                      </m:r>
                      <m:sSup>
                        <m:sSup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</m:d>
                      <m:f>
                        <m:fPr>
                          <m:ctrlPr>
                            <a:rPr lang="en-MY" sz="1200" i="1">
                              <a:solidFill>
                                <a:srgbClr val="000000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𝜐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/>
                </a:r>
                <a:br>
                  <a:rPr lang="en-US" sz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</a:b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42687"/>
                <a:ext cx="3499911" cy="22286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1"/>
              <p:cNvSpPr txBox="1">
                <a:spLocks noChangeArrowheads="1"/>
              </p:cNvSpPr>
              <p:nvPr/>
            </p:nvSpPr>
            <p:spPr bwMode="auto">
              <a:xfrm>
                <a:off x="1907704" y="843558"/>
                <a:ext cx="5962650" cy="3024336"/>
              </a:xfrm>
              <a:prstGeom prst="rect">
                <a:avLst/>
              </a:prstGeom>
              <a:solidFill>
                <a:srgbClr val="1ED4D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𝒖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𝒙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𝒗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𝜿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 </m:t>
                          </m:r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  <m:sSup>
                            <m:sSup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𝑳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𝜽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𝜼𝜽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𝜼</m:t>
                                  </m:r>
                                </m:e>
                              </m:d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𝒗</m:t>
                                  </m:r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 [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𝜼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](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𝒃</m:t>
                      </m:r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𝝊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𝜿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𝒃</m:t>
                      </m:r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𝟑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𝝊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𝒃</m:t>
                      </m:r>
                      <m:sSup>
                        <m:sSup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𝟑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𝑳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𝜽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𝜼𝜽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𝜼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[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𝜼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𝒌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𝒗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𝒗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𝝆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𝜿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𝒄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𝒃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</m:t>
                      </m:r>
                      <m:r>
                        <m:rPr>
                          <m:aln/>
                        </m:rP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𝝁</m:t>
                          </m:r>
                          <m:sSub>
                            <m:sSubPr>
                              <m:ctrlPr>
                                <a:rPr lang="en-MY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Times New Roman"/>
                            </a:rPr>
                            <m:t>𝜿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𝒄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𝒃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𝐏𝐫</m:t>
                      </m:r>
                      <m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⁡{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𝜽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r>
                        <a:rPr lang="en-MY" sz="1200" b="1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𝑺𝒕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𝒇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′</m:t>
                      </m:r>
                      <m:d>
                        <m:dPr>
                          <m:ctrlPr>
                            <a:rPr lang="en-MY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𝜼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}=</m:t>
                      </m:r>
                      <m:r>
                        <a:rPr lang="en-US" sz="1200" b="1" i="1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𝟎</m:t>
                      </m:r>
                    </m:oMath>
                  </m:oMathPara>
                </a14:m>
                <a:endParaRPr lang="en-MY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 </a:t>
                </a:r>
                <a:endParaRPr lang="en-MY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843558"/>
                <a:ext cx="5962650" cy="30243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854</Words>
  <Application>Microsoft Office PowerPoint</Application>
  <PresentationFormat>On-screen Show (16:9)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Contents Slide Master</vt:lpstr>
      <vt:lpstr>Section Break Slide Master</vt:lpstr>
      <vt:lpstr>HEAT AND MASS TRANSFER IN MHD FLOW OVER AN EXPONENTIALLY STRETCHING  SHEET IN A THERMALLY  STRATIFIED MEDIUM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197</cp:revision>
  <dcterms:created xsi:type="dcterms:W3CDTF">2016-12-01T00:32:25Z</dcterms:created>
  <dcterms:modified xsi:type="dcterms:W3CDTF">2019-07-15T06:40:16Z</dcterms:modified>
</cp:coreProperties>
</file>