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339850" y="1869350"/>
            <a:ext cx="324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339850" y="3423620"/>
            <a:ext cx="336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C# Data Structures &amp; Functions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339850" y="4248267"/>
            <a:ext cx="218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Spring 2025 – Week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339849" y="4597576"/>
            <a:ext cx="218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59FB9-5F42-0B4A-18C0-A39E7945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88" y="1278053"/>
            <a:ext cx="5566276" cy="39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D455E-26B8-0442-EF75-70EF7D7D5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A03FC1-7551-C682-4978-6FFBEE11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1968E-7C0D-4EB3-1F6E-FA52661193D4}"/>
              </a:ext>
            </a:extLst>
          </p:cNvPr>
          <p:cNvSpPr txBox="1"/>
          <p:nvPr/>
        </p:nvSpPr>
        <p:spPr>
          <a:xfrm>
            <a:off x="815825" y="304560"/>
            <a:ext cx="811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HashSet&lt;T&gt;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11FC6-175A-8FB9-A2F4-18E15394E445}"/>
              </a:ext>
            </a:extLst>
          </p:cNvPr>
          <p:cNvSpPr txBox="1"/>
          <p:nvPr/>
        </p:nvSpPr>
        <p:spPr>
          <a:xfrm>
            <a:off x="815825" y="1135557"/>
            <a:ext cx="9045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HashSet </a:t>
            </a:r>
            <a:r>
              <a:rPr lang="en-US" sz="1600" dirty="0">
                <a:latin typeface="-apple-system"/>
              </a:rPr>
              <a:t>is a collection that stores </a:t>
            </a:r>
            <a:r>
              <a:rPr lang="en-US" sz="1600" b="1" dirty="0">
                <a:latin typeface="-apple-system"/>
              </a:rPr>
              <a:t>unique elements</a:t>
            </a:r>
            <a:r>
              <a:rPr lang="en-US" sz="1600" dirty="0">
                <a:latin typeface="-apple-system"/>
              </a:rPr>
              <a:t>, meaning it does not allow duplicate values. 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It does not guarantee any specific order of elements.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Supports mathematical set operations such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-apple-system"/>
              </a:rPr>
              <a:t>UnionWith</a:t>
            </a:r>
            <a:r>
              <a:rPr lang="en-US" sz="1600" b="1" dirty="0">
                <a:latin typeface="-apple-system"/>
              </a:rPr>
              <a:t>(): </a:t>
            </a:r>
            <a:r>
              <a:rPr lang="en-US" sz="1600" dirty="0">
                <a:latin typeface="-apple-system"/>
              </a:rPr>
              <a:t>Combines two sets, removing duplicates.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-apple-system"/>
              </a:rPr>
              <a:t>IntersectWith</a:t>
            </a:r>
            <a:r>
              <a:rPr lang="en-US" sz="1600" b="1" dirty="0">
                <a:latin typeface="-apple-system"/>
              </a:rPr>
              <a:t>(): </a:t>
            </a:r>
            <a:r>
              <a:rPr lang="en-US" sz="1600" dirty="0">
                <a:latin typeface="-apple-system"/>
              </a:rPr>
              <a:t>Keeps only elements that exist in both sets.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-apple-system"/>
              </a:rPr>
              <a:t>ExceptWith</a:t>
            </a:r>
            <a:r>
              <a:rPr lang="en-US" sz="1600" b="1" dirty="0">
                <a:latin typeface="-apple-system"/>
              </a:rPr>
              <a:t>(): </a:t>
            </a:r>
            <a:r>
              <a:rPr lang="en-US" sz="1600" dirty="0">
                <a:latin typeface="-apple-system"/>
              </a:rPr>
              <a:t>Removes elements present in another set.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-apple-system"/>
              </a:rPr>
              <a:t>SymmetricExceptWith</a:t>
            </a:r>
            <a:r>
              <a:rPr lang="en-US" sz="1600" b="1" dirty="0">
                <a:latin typeface="-apple-system"/>
              </a:rPr>
              <a:t>():</a:t>
            </a:r>
            <a:r>
              <a:rPr lang="en-US" sz="1600" dirty="0">
                <a:latin typeface="-apple-system"/>
              </a:rPr>
              <a:t> Keeps elements that are unique between two sets.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9A01E9-646E-C766-9D0E-9F8D4222E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33175"/>
              </p:ext>
            </p:extLst>
          </p:nvPr>
        </p:nvGraphicFramePr>
        <p:xfrm>
          <a:off x="908050" y="3429000"/>
          <a:ext cx="10604500" cy="31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967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number of elements in the HashSet.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50441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an element to the HashSet.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all elements from the HashSet.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848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Contains()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a specific element exists in the HashSet.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37021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CopyTo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(array)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all elements of the HashSet into a specified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10181"/>
                  </a:ext>
                </a:extLst>
              </a:tr>
              <a:tr h="504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 specific element from the HashSet.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94348"/>
                  </a:ext>
                </a:extLst>
              </a:tr>
            </a:tbl>
          </a:graphicData>
        </a:graphic>
      </p:graphicFrame>
      <p:pic>
        <p:nvPicPr>
          <p:cNvPr id="5" name="Picture 4" descr="A group of colorful shapes&#10;&#10;Description automatically generated">
            <a:extLst>
              <a:ext uri="{FF2B5EF4-FFF2-40B4-BE49-F238E27FC236}">
                <a16:creationId xmlns:a16="http://schemas.microsoft.com/office/drawing/2014/main" id="{C076C9B1-99D6-48CA-F730-F4C22187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971226"/>
            <a:ext cx="2292350" cy="204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0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27C80-BB25-95AB-6463-A07D97166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357BA6-B2A1-436A-3F9E-BB234987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CCE80-EDB0-EB2B-FBA6-452DA8756EB0}"/>
              </a:ext>
            </a:extLst>
          </p:cNvPr>
          <p:cNvSpPr txBox="1"/>
          <p:nvPr/>
        </p:nvSpPr>
        <p:spPr>
          <a:xfrm>
            <a:off x="815825" y="469660"/>
            <a:ext cx="811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E4053-72BC-D56E-65EB-9D9FAA6093D3}"/>
              </a:ext>
            </a:extLst>
          </p:cNvPr>
          <p:cNvSpPr txBox="1"/>
          <p:nvPr/>
        </p:nvSpPr>
        <p:spPr>
          <a:xfrm>
            <a:off x="815825" y="1494610"/>
            <a:ext cx="10664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Sometimes, you want to perform the same task multiple times in a program.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latin typeface="-apple-system"/>
                <a:ea typeface="Roboto" panose="02000000000000000000" pitchFamily="2" charset="0"/>
              </a:rPr>
              <a:t>I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f you find yourself writing the same statements over and over again, you can turn those statements into a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Functions help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organize code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improve reusability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and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make debugging easier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Defining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Calling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To use a function, call it by its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name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provide required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Function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Void functions (no return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Functions with return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Functions optional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 </a:t>
            </a: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D7289-7526-3F16-BD2E-310002FE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7" y="2581446"/>
            <a:ext cx="452500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2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5ADE5-71A0-A7E6-17D0-485A8A84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301B21-E633-0B23-DC9D-06F7FB31D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F8BAC-10B5-8CB0-D87D-BEDACD629E80}"/>
              </a:ext>
            </a:extLst>
          </p:cNvPr>
          <p:cNvSpPr txBox="1"/>
          <p:nvPr/>
        </p:nvSpPr>
        <p:spPr>
          <a:xfrm>
            <a:off x="815825" y="539596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Tuples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76D57-4778-16DF-2E28-079CED3D81BB}"/>
              </a:ext>
            </a:extLst>
          </p:cNvPr>
          <p:cNvSpPr txBox="1"/>
          <p:nvPr/>
        </p:nvSpPr>
        <p:spPr>
          <a:xfrm>
            <a:off x="815825" y="1694357"/>
            <a:ext cx="106014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tuple is typically created by placing 2 or more expressions separated by commas, within a set of parentheses.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tuple, like any other expression, can be used in various ways: for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assignments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initializing fields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or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variables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returning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values from methods, and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passing as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Tuples can also be tested for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equality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73CE43-9BDB-43C9-2EAD-656F4EC3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44" y="2093173"/>
            <a:ext cx="4036661" cy="12723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FFCD93-C8EC-F952-4907-E1459B51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44" y="4117795"/>
            <a:ext cx="5015205" cy="19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75BEA-DD0B-D7A6-F32D-ED95E7CF2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6B8452-79C4-0F2B-1D5D-968C79E94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07105-8270-E50A-0BA3-0D65E85D689B}"/>
              </a:ext>
            </a:extLst>
          </p:cNvPr>
          <p:cNvSpPr txBox="1"/>
          <p:nvPr/>
        </p:nvSpPr>
        <p:spPr>
          <a:xfrm>
            <a:off x="961875" y="953512"/>
            <a:ext cx="102585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Fields are extracted using </a:t>
            </a:r>
            <a:r>
              <a:rPr lang="en-US" sz="1600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dot (.)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syntax.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By default, the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first field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is </a:t>
            </a:r>
            <a:r>
              <a:rPr lang="en-US" sz="1600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Item1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the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second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Item2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Naming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Field names Item1 etc. don’t make for a readable code. There are 2 ways provide names to the fields: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In the type declaration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In the expression that creates 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B1DD5-4E89-D779-699C-7B83734D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86" y="1563612"/>
            <a:ext cx="3875414" cy="891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2383C-9218-F410-3F36-9A75F3AC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68" y="3530600"/>
            <a:ext cx="3586482" cy="1073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834280-57A0-A18B-27BF-7B2923BCE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238" y="4981302"/>
            <a:ext cx="3150812" cy="11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2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E090F-A957-9705-0F97-D240E1D5E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84D5BC-51CE-4C80-CE1C-4CD97C15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DC78B-CC7B-5D9E-5B5F-704D248C5706}"/>
              </a:ext>
            </a:extLst>
          </p:cNvPr>
          <p:cNvSpPr txBox="1"/>
          <p:nvPr/>
        </p:nvSpPr>
        <p:spPr>
          <a:xfrm>
            <a:off x="815825" y="902712"/>
            <a:ext cx="10645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Deconstruction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Sometimes it is convenient to take a tuple and assign the fields to multiple variables and initialize them if appropriate.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04221-366F-4449-D845-BE030645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15" y="1574723"/>
            <a:ext cx="7821424" cy="11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F1515-99D8-FB25-AE74-512AADE7F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768BD0-7709-7047-E7A9-C2075B58E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958C7-39BA-E5C6-D90E-D0F98A3976E3}"/>
              </a:ext>
            </a:extLst>
          </p:cNvPr>
          <p:cNvSpPr txBox="1"/>
          <p:nvPr/>
        </p:nvSpPr>
        <p:spPr>
          <a:xfrm>
            <a:off x="815825" y="450696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Arrays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7132D-AEF2-8302-C4F2-450F57AC5BC8}"/>
              </a:ext>
            </a:extLst>
          </p:cNvPr>
          <p:cNvSpPr txBox="1"/>
          <p:nvPr/>
        </p:nvSpPr>
        <p:spPr>
          <a:xfrm>
            <a:off x="815825" y="1332407"/>
            <a:ext cx="90457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An array is a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fixed-size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strongly typed collection of elements of the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same data type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Arrays are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zero-based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meaning the first element is at index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They are part of the 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System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namespace and are instances of the </a:t>
            </a:r>
            <a:r>
              <a:rPr lang="en-US" sz="1600" b="1" dirty="0" err="1">
                <a:latin typeface="-apple-system"/>
                <a:ea typeface="Roboto" panose="02000000000000000000" pitchFamily="2" charset="0"/>
              </a:rPr>
              <a:t>System.Array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32B76F-9AE4-8A7B-9EFD-3E3EF5905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0819"/>
              </p:ext>
            </p:extLst>
          </p:nvPr>
        </p:nvGraphicFramePr>
        <p:xfrm>
          <a:off x="908050" y="2775685"/>
          <a:ext cx="10604500" cy="330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1630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total number of elements in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3449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start, count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Sets a range of elements in the array to their default values (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null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false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etc.).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50732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Copy(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source, 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dest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length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elements from one array to another. Both arrays must have compatible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79564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CopyTo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destArray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index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the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entire array 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 another array starting at a specified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07964"/>
                  </a:ext>
                </a:extLst>
              </a:tr>
              <a:tr h="50732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Exists(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predicate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any element in the array satisfies the given condition (predicate).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94468"/>
                  </a:ext>
                </a:extLst>
              </a:tr>
              <a:tr h="50732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Sort(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Sorts the array in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ascending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874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A283703-B431-A0EC-FC60-25F1104F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47" y="1018908"/>
            <a:ext cx="3269006" cy="16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5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90CA6-0259-F2A6-1BC4-F1E47D4EF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FF0BFC-A83C-50D8-1894-31CA12C69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E72542-1EC1-A00E-4A9A-8DFE77014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82441"/>
              </p:ext>
            </p:extLst>
          </p:nvPr>
        </p:nvGraphicFramePr>
        <p:xfrm>
          <a:off x="974713" y="1522035"/>
          <a:ext cx="10239526" cy="328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63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119763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30127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52722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predicate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first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element that matches a given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64248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FindAll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predicate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all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elements that match a given condition as a new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79564"/>
                  </a:ext>
                </a:extLst>
              </a:tr>
              <a:tr h="52722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FindIndex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predicate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of the first element that matches a given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07964"/>
                  </a:ext>
                </a:extLst>
              </a:tr>
              <a:tr h="64248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IndexOf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first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index of a specified value (or -1 if not found).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94468"/>
                  </a:ext>
                </a:extLst>
              </a:tr>
              <a:tr h="64248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TrueForAll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predicate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true if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all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elements satisfy a given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6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51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9AAA7D-36A1-BB68-1AEE-9E740F33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A5B401-5A32-CD73-BBA8-89E652950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09AD6-D4B1-8ADC-5F46-ED1905E995F3}"/>
              </a:ext>
            </a:extLst>
          </p:cNvPr>
          <p:cNvSpPr txBox="1"/>
          <p:nvPr/>
        </p:nvSpPr>
        <p:spPr>
          <a:xfrm>
            <a:off x="815825" y="203046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List&lt;T&gt;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9D862-A67D-8129-EEF5-CC18F81DC8A1}"/>
              </a:ext>
            </a:extLst>
          </p:cNvPr>
          <p:cNvSpPr txBox="1"/>
          <p:nvPr/>
        </p:nvSpPr>
        <p:spPr>
          <a:xfrm>
            <a:off x="815825" y="1084757"/>
            <a:ext cx="90457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List represents a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dynamically-sized array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allowing you to store objects of a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specific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Unlike arrays, lists in can grow or shrink in size as elements are added or removed, making them more flexible than static arrays.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696D3D-3483-B5BB-9D76-BC1ED82B7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73466"/>
              </p:ext>
            </p:extLst>
          </p:nvPr>
        </p:nvGraphicFramePr>
        <p:xfrm>
          <a:off x="908050" y="2528035"/>
          <a:ext cx="10604500" cy="370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1630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Capacity refers to the number of elements the list can hold before resizing.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3449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 is the actual number of elements currently stored.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an element is present in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an item to the end of the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AddRange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multiple elements to the end of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all elements from the list, making it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848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the first occurrence of a specified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3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75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BE61E1-D19F-4E42-56E9-E26C69653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A6F649-3C8F-BDFE-51AB-AE874FB1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13AA8F-6BD6-B968-D4EB-487A9750D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88182"/>
              </p:ext>
            </p:extLst>
          </p:nvPr>
        </p:nvGraphicFramePr>
        <p:xfrm>
          <a:off x="908050" y="134085"/>
          <a:ext cx="10604500" cy="652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1630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RemoveAt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an element at a specific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3449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RemoveAll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all elements that match a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Inserts an element at a specific index in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InsertRange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Inserts a collection of elements at a specific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CopyTo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the elements of the list to an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Exists()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any element in the list satisfies a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848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the first occurrence of a specified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37021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Finds the first element matching a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93730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FindAll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Finds all elements that match a condition and returns them in a new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99632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FindIndex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Finds the index of the first element matching a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40993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IndexOf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Finds the index of the first occurrence of a specified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08529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Sorts the elements in ascending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64474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ToArray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Converts the list into an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8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19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FFE98-06B2-F3C3-670D-11774344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51E9DC-B1AA-061D-0E8C-924133ED5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275B-6C61-54EC-6FF6-FBD740248CA9}"/>
              </a:ext>
            </a:extLst>
          </p:cNvPr>
          <p:cNvSpPr txBox="1"/>
          <p:nvPr/>
        </p:nvSpPr>
        <p:spPr>
          <a:xfrm>
            <a:off x="815825" y="203046"/>
            <a:ext cx="811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Dictionary&lt;</a:t>
            </a:r>
            <a:r>
              <a:rPr lang="en-US" sz="4800" dirty="0" err="1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TKey</a:t>
            </a:r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, TValue&gt;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AB77-E321-D3EB-4403-5D8C2D17E6DE}"/>
              </a:ext>
            </a:extLst>
          </p:cNvPr>
          <p:cNvSpPr txBox="1"/>
          <p:nvPr/>
        </p:nvSpPr>
        <p:spPr>
          <a:xfrm>
            <a:off x="815825" y="1021257"/>
            <a:ext cx="9045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Dictionary is a collection that stores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key-value pairs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providing fast lookups, additions, and removals based on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Each key in a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Dictionary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must be unique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Values are accessed efficiently using their associated keys.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The dictionary resizes itself as elements are added.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64CB2C-D42B-61E4-3DC9-94ACBA588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50184"/>
              </p:ext>
            </p:extLst>
          </p:nvPr>
        </p:nvGraphicFramePr>
        <p:xfrm>
          <a:off x="908050" y="2602846"/>
          <a:ext cx="10604500" cy="406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967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number of key-value pairs in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a collection containing all the keys in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a collection containing all the values in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  <a:tr h="50441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Add(</a:t>
                      </a:r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TKey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key, TValue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 key-value pair to the dictionary; throws an exception if the key already exists.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all key-value pairs from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848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ContainsKey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TKey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the specified key exists in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37021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ContainsValue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(TValue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the specified value exists in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10181"/>
                  </a:ext>
                </a:extLst>
              </a:tr>
              <a:tr h="504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Remove(</a:t>
                      </a:r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TKey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the key-value pair associated with the given key; returns true if successful, and false if the key is not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94348"/>
                  </a:ext>
                </a:extLst>
              </a:tr>
            </a:tbl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22C5BC-FE6A-DC20-2B6A-041F635E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9" b="27150"/>
          <a:stretch/>
        </p:blipFill>
        <p:spPr>
          <a:xfrm>
            <a:off x="9358462" y="224155"/>
            <a:ext cx="2746289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5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1146</Words>
  <Application>Microsoft Office PowerPoint</Application>
  <PresentationFormat>Widescreen</PresentationFormat>
  <Paragraphs>185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Noferesti, Iman</dc:creator>
  <cp:lastModifiedBy>Noferesti, Iman</cp:lastModifiedBy>
  <cp:revision>9</cp:revision>
  <dcterms:created xsi:type="dcterms:W3CDTF">2025-01-16T16:11:19Z</dcterms:created>
  <dcterms:modified xsi:type="dcterms:W3CDTF">2025-02-05T03:59:16Z</dcterms:modified>
</cp:coreProperties>
</file>