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82" r:id="rId4"/>
    <p:sldId id="283" r:id="rId5"/>
    <p:sldId id="284" r:id="rId6"/>
    <p:sldId id="287" r:id="rId7"/>
    <p:sldId id="288" r:id="rId8"/>
    <p:sldId id="286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EDA04-E515-4E9C-819B-8FA9D92BB5E2}" v="11" dt="2025-02-24T21:03:5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1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F8CCB-8899-4472-C717-DE454057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A309DF-17DC-0BD3-8A1D-7EF8307E3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D5664-986A-4849-CAF6-13736B6DA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C93DB-2612-36B8-9BE9-0DC0C6FCB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2BAA8-D2B3-BDBD-5EAC-1FB5E9C9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9916F-92D6-89C4-BDB2-7C38819A8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385E8-985F-6C53-56D9-3FF9D1700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48619-7B87-3846-C551-22F3C4038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CACBB-3175-D2F4-5181-141E4BF01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1EDE5-D7E0-0FD3-6488-844C35B22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5DBF4-0AB3-B88B-1495-AACE7B074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7ED4E-70CF-5D0C-B959-9D7067027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1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cube with a white number&#10;&#10;AI-generated content may be incorrect.">
            <a:extLst>
              <a:ext uri="{FF2B5EF4-FFF2-40B4-BE49-F238E27FC236}">
                <a16:creationId xmlns:a16="http://schemas.microsoft.com/office/drawing/2014/main" id="{095FF9F6-ABB5-12F0-DEA4-112B739D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9" b="91358" l="9983" r="89974">
                        <a14:foregroundMark x1="50955" y1="9336" x2="48220" y2="10108"/>
                        <a14:foregroundMark x1="50304" y1="90201" x2="49219" y2="91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96" y="1500299"/>
            <a:ext cx="6192357" cy="3483201"/>
          </a:xfrm>
          <a:prstGeom prst="rect">
            <a:avLst/>
          </a:prstGeom>
          <a:effectLst>
            <a:outerShdw blurRad="165100" dir="5400000" sx="90000" sy="-19000" rotWithShape="0">
              <a:prstClr val="black">
                <a:alpha val="22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364468" y="1575281"/>
            <a:ext cx="3855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364467" y="3576082"/>
            <a:ext cx="369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Sounds &amp; Animations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364468" y="4283968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Week 7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364468" y="4653300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680830" y="396523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Unity Audio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680829" y="1294070"/>
            <a:ext cx="5922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Unity has a strong sound system that helps developers add music, voiceovers, and sound effects to their games and apps. The main parts of this system are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AudioSource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AudioClip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and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AudioListener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which work together to create a good listening experience.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DB073-AE87-8E0B-C4EF-A655DA7A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17" y="863786"/>
            <a:ext cx="3828718" cy="5130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88370-E686-082C-3903-341EB1CD0823}"/>
              </a:ext>
            </a:extLst>
          </p:cNvPr>
          <p:cNvSpPr txBox="1"/>
          <p:nvPr/>
        </p:nvSpPr>
        <p:spPr>
          <a:xfrm>
            <a:off x="680829" y="2381412"/>
            <a:ext cx="592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1. </a:t>
            </a:r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AudioSource</a:t>
            </a:r>
            <a:endParaRPr lang="en-US" sz="1600" b="1" dirty="0">
              <a:solidFill>
                <a:schemeClr val="accent2"/>
              </a:solidFill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It is a part of Unity that plays a sound clip in the game or app scene.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A9806-C8DA-7C38-A1BB-543ECE88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29" y="2912722"/>
            <a:ext cx="6179582" cy="66941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650AFF-D3C6-BFE0-64E8-C0474FD9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66049"/>
              </p:ext>
            </p:extLst>
          </p:nvPr>
        </p:nvGraphicFramePr>
        <p:xfrm>
          <a:off x="784045" y="3507621"/>
          <a:ext cx="5938808" cy="27121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Properties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clip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audio file to play (</a:t>
                      </a:r>
                      <a:r>
                        <a:rPr lang="en-US" sz="1400" b="1" dirty="0" err="1"/>
                        <a:t>AudioClip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loop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to loop the clip (</a:t>
                      </a:r>
                      <a:r>
                        <a:rPr lang="en-US" sz="1400" b="1" dirty="0"/>
                        <a:t>bool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playOnAwake</a:t>
                      </a:r>
                      <a:endParaRPr lang="en-US" sz="1500" b="1" dirty="0"/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to play automatically when the scene starts (</a:t>
                      </a:r>
                      <a:r>
                        <a:rPr lang="en-US" sz="1400" b="1" dirty="0"/>
                        <a:t>bool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volume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 level (</a:t>
                      </a:r>
                      <a:r>
                        <a:rPr lang="en-US" sz="1400" b="1" dirty="0"/>
                        <a:t>0.0 to 1.0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1785550099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pitch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Playback speed (</a:t>
                      </a:r>
                      <a:r>
                        <a:rPr lang="en-US" sz="1400" b="1" dirty="0"/>
                        <a:t>-3.0 to 3.0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318314810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mute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audio is muted (</a:t>
                      </a:r>
                      <a:r>
                        <a:rPr lang="en-US" sz="1400" b="1" dirty="0"/>
                        <a:t>bool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6796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49648-302B-5F21-FFB0-E3BB2ACA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07DB60-B08D-07DA-0089-6B4CFB07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77F86-EA90-415E-01BF-950D0C8246A2}"/>
              </a:ext>
            </a:extLst>
          </p:cNvPr>
          <p:cNvSpPr txBox="1"/>
          <p:nvPr/>
        </p:nvSpPr>
        <p:spPr>
          <a:xfrm>
            <a:off x="680830" y="396523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Unity Audio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0E7C5-3CD0-24EA-3527-A8280024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17" y="863786"/>
            <a:ext cx="3828718" cy="513042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5C0C4E-765D-AF8C-2712-E3AE6AEBF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67900"/>
              </p:ext>
            </p:extLst>
          </p:nvPr>
        </p:nvGraphicFramePr>
        <p:xfrm>
          <a:off x="784045" y="1423194"/>
          <a:ext cx="5938808" cy="2209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Methods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 playback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Stop()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Stop playback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Pause()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Pause playback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UnPause</a:t>
                      </a:r>
                      <a:r>
                        <a:rPr lang="en-US" sz="1500" b="1" dirty="0"/>
                        <a:t>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UnPause</a:t>
                      </a:r>
                      <a:r>
                        <a:rPr lang="en-US" sz="1400" dirty="0"/>
                        <a:t> playback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1785550099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PlayOneShot</a:t>
                      </a:r>
                      <a:r>
                        <a:rPr lang="en-US" sz="1500" b="1" dirty="0"/>
                        <a:t>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Play a sound without interrupting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3183148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BEB01E-DD21-DC43-7459-A11502D3BF2E}"/>
              </a:ext>
            </a:extLst>
          </p:cNvPr>
          <p:cNvSpPr txBox="1"/>
          <p:nvPr/>
        </p:nvSpPr>
        <p:spPr>
          <a:xfrm>
            <a:off x="680829" y="3790393"/>
            <a:ext cx="5922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2. </a:t>
            </a:r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AudioClip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	</a:t>
            </a:r>
          </a:p>
          <a:p>
            <a:r>
              <a:rPr lang="en-US" sz="1600" dirty="0"/>
              <a:t>It is a sound file that holds the real audio data used in a game or app.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0A058-7D85-DBFD-F5AC-0D5D12B7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29" y="4719466"/>
            <a:ext cx="6661588" cy="703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59B8C-FD66-FF0B-3B7A-D197023AA2EC}"/>
              </a:ext>
            </a:extLst>
          </p:cNvPr>
          <p:cNvSpPr txBox="1"/>
          <p:nvPr/>
        </p:nvSpPr>
        <p:spPr>
          <a:xfrm>
            <a:off x="680829" y="5469931"/>
            <a:ext cx="5922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3. </a:t>
            </a:r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AudioListener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	</a:t>
            </a:r>
          </a:p>
          <a:p>
            <a:r>
              <a:rPr lang="en-US" sz="1600" dirty="0"/>
              <a:t>It is the spot where sounds are heard in a game, usually on the main camera.</a:t>
            </a:r>
          </a:p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Only one </a:t>
            </a:r>
            <a:r>
              <a:rPr lang="en-US" sz="1600" b="1" dirty="0" err="1">
                <a:latin typeface="-apple-system"/>
                <a:ea typeface="Roboto" panose="02000000000000000000" pitchFamily="2" charset="0"/>
              </a:rPr>
              <a:t>AudioListener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 should be active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at a time.</a:t>
            </a:r>
          </a:p>
        </p:txBody>
      </p:sp>
    </p:spTree>
    <p:extLst>
      <p:ext uri="{BB962C8B-B14F-4D97-AF65-F5344CB8AC3E}">
        <p14:creationId xmlns:p14="http://schemas.microsoft.com/office/powerpoint/2010/main" val="185028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57B0D-03D3-8B53-F70A-5DF068A9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34" y="138302"/>
            <a:ext cx="5795633" cy="6581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FABFF-88BC-BE4A-C251-FB7D48885B16}"/>
              </a:ext>
            </a:extLst>
          </p:cNvPr>
          <p:cNvSpPr txBox="1"/>
          <p:nvPr/>
        </p:nvSpPr>
        <p:spPr>
          <a:xfrm>
            <a:off x="744135" y="2705725"/>
            <a:ext cx="3877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Sample Script Example</a:t>
            </a:r>
          </a:p>
        </p:txBody>
      </p:sp>
    </p:spTree>
    <p:extLst>
      <p:ext uri="{BB962C8B-B14F-4D97-AF65-F5344CB8AC3E}">
        <p14:creationId xmlns:p14="http://schemas.microsoft.com/office/powerpoint/2010/main" val="3517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6545A-28DE-62A7-0F11-3ED0A9233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D717D6-1CE3-F662-918E-9850ADD0F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EFCB5-39C0-F936-7B29-4186E069CF12}"/>
              </a:ext>
            </a:extLst>
          </p:cNvPr>
          <p:cNvSpPr txBox="1"/>
          <p:nvPr/>
        </p:nvSpPr>
        <p:spPr>
          <a:xfrm>
            <a:off x="680829" y="375409"/>
            <a:ext cx="6130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Unity Particle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C1A2-C251-933E-3ECC-99B149BD56FC}"/>
              </a:ext>
            </a:extLst>
          </p:cNvPr>
          <p:cNvSpPr txBox="1"/>
          <p:nvPr/>
        </p:nvSpPr>
        <p:spPr>
          <a:xfrm>
            <a:off x="680829" y="1520258"/>
            <a:ext cx="5922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Particle Systems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are used to create complex visual effects like fire, smoke, sparks, snow, and magic effects. They work by generating and controlling a large number of small particles over time.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EFA430-530F-2CD1-C8DA-ECAD2E6D1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2978"/>
              </p:ext>
            </p:extLst>
          </p:nvPr>
        </p:nvGraphicFramePr>
        <p:xfrm>
          <a:off x="784045" y="2499916"/>
          <a:ext cx="5938808" cy="15861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Properties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emission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Controls the rate and burst of particles.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main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Manages core properties like lifetime, speed, size, color, and gravity.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752A2D-7654-50D6-7669-5BAEC400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92939"/>
              </p:ext>
            </p:extLst>
          </p:nvPr>
        </p:nvGraphicFramePr>
        <p:xfrm>
          <a:off x="784045" y="4250370"/>
          <a:ext cx="5938808" cy="1975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Methods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Starts the particle system.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Stop()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Stops the particle system.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Pause()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Pauses the particle system without clearing it.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Clear()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Clears all active particles.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178555009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36E662CE-D038-8945-49D6-0D1C0404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859" y="252308"/>
            <a:ext cx="3169073" cy="63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6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1E8A8-2709-365F-E9FC-0202B600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503"/>
            <a:ext cx="4476624" cy="6126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182AA-5A82-0E88-51C6-DF5E0A4B87BA}"/>
              </a:ext>
            </a:extLst>
          </p:cNvPr>
          <p:cNvSpPr txBox="1"/>
          <p:nvPr/>
        </p:nvSpPr>
        <p:spPr>
          <a:xfrm>
            <a:off x="982674" y="2705724"/>
            <a:ext cx="3877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Sample Script Example</a:t>
            </a:r>
          </a:p>
        </p:txBody>
      </p:sp>
    </p:spTree>
    <p:extLst>
      <p:ext uri="{BB962C8B-B14F-4D97-AF65-F5344CB8AC3E}">
        <p14:creationId xmlns:p14="http://schemas.microsoft.com/office/powerpoint/2010/main" val="71067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EAC6-0A70-1743-5882-4B6E3DAF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ACB18C-9719-6BF7-F337-ABD041BFD5BB}"/>
              </a:ext>
            </a:extLst>
          </p:cNvPr>
          <p:cNvSpPr txBox="1"/>
          <p:nvPr/>
        </p:nvSpPr>
        <p:spPr>
          <a:xfrm>
            <a:off x="919717" y="2705724"/>
            <a:ext cx="3877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Sample Script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D1B49-861A-FFD9-67BF-738E1248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891" y="278296"/>
            <a:ext cx="5482392" cy="63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5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B2E22A-2EDA-0DDF-AA3D-56B4FB89E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545FE0-0676-F40C-88AD-9108A5A4A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1B302-3B23-A247-4FA6-80C6827A92AF}"/>
              </a:ext>
            </a:extLst>
          </p:cNvPr>
          <p:cNvSpPr txBox="1"/>
          <p:nvPr/>
        </p:nvSpPr>
        <p:spPr>
          <a:xfrm>
            <a:off x="680830" y="134996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Unity Animation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EBB90-A960-5E95-900D-B621BAAFC097}"/>
              </a:ext>
            </a:extLst>
          </p:cNvPr>
          <p:cNvSpPr txBox="1"/>
          <p:nvPr/>
        </p:nvSpPr>
        <p:spPr>
          <a:xfrm>
            <a:off x="680829" y="904437"/>
            <a:ext cx="592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Animator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in Unity works with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Animator Controller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control how a character or object moves. It defines different actions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(e.g., idle, walk, jump)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Transitions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between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Conditions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(based on parameters)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F4C9C9-3BF6-13D7-98DD-D25EE75EAC04}"/>
              </a:ext>
            </a:extLst>
          </p:cNvPr>
          <p:cNvGraphicFramePr>
            <a:graphicFrameLocks noGrp="1"/>
          </p:cNvGraphicFramePr>
          <p:nvPr/>
        </p:nvGraphicFramePr>
        <p:xfrm>
          <a:off x="680829" y="2232517"/>
          <a:ext cx="5938808" cy="12388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Properties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applyRootMotion</a:t>
                      </a:r>
                      <a:endParaRPr lang="en-US" sz="1500" b="1" dirty="0"/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movement from animation to </a:t>
                      </a:r>
                      <a:r>
                        <a:rPr lang="en-US" sz="1400" dirty="0" err="1"/>
                        <a:t>GameObject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speed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Multiplies playback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885D765-1508-9400-AE68-D7AE9CBB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501" y="3506492"/>
            <a:ext cx="4588918" cy="311137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001B4-D6B7-521F-DFF2-F19F4F8F2B0F}"/>
              </a:ext>
            </a:extLst>
          </p:cNvPr>
          <p:cNvGraphicFramePr>
            <a:graphicFrameLocks noGrp="1"/>
          </p:cNvGraphicFramePr>
          <p:nvPr/>
        </p:nvGraphicFramePr>
        <p:xfrm>
          <a:off x="664416" y="3537393"/>
          <a:ext cx="5938808" cy="30804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Methods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SetTrigger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Fires a trigger parameter to cause a transition.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ResetTrigger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Resets a trigger.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SetBool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name, bool value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Sets a 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 parameter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SetFloat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name, float value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a float 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550099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SetInteger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name, int value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Sets an integer parameter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021943428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GetBool</a:t>
                      </a:r>
                      <a:r>
                        <a:rPr lang="en-US" sz="1500" b="1" dirty="0"/>
                        <a:t>, </a:t>
                      </a:r>
                      <a:r>
                        <a:rPr lang="en-US" sz="1500" b="1" dirty="0" err="1"/>
                        <a:t>GetFloat</a:t>
                      </a:r>
                      <a:r>
                        <a:rPr lang="en-US" sz="1500" b="1" dirty="0"/>
                        <a:t>, </a:t>
                      </a:r>
                      <a:r>
                        <a:rPr lang="en-US" sz="1500" b="1" dirty="0" err="1"/>
                        <a:t>GetInteger</a:t>
                      </a:r>
                      <a:endParaRPr lang="en-US" sz="1500" b="1" dirty="0"/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Gets parameter values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318314810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Play(</a:t>
                      </a:r>
                      <a:r>
                        <a:rPr lang="en-US" sz="1500" b="0" dirty="0"/>
                        <a:t>string </a:t>
                      </a:r>
                      <a:r>
                        <a:rPr lang="en-US" sz="1500" b="0" dirty="0" err="1"/>
                        <a:t>stateName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Plays a specific state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766921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1F64887-5189-2074-7B36-AC8D545F7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502" y="1002415"/>
            <a:ext cx="4588918" cy="18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5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C5723-2B0E-2B35-26FD-ABBEC3C8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622" y="348488"/>
            <a:ext cx="6069904" cy="6161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E690E-527C-7473-BF60-B50046D5F8F2}"/>
              </a:ext>
            </a:extLst>
          </p:cNvPr>
          <p:cNvSpPr txBox="1"/>
          <p:nvPr/>
        </p:nvSpPr>
        <p:spPr>
          <a:xfrm>
            <a:off x="744135" y="2705725"/>
            <a:ext cx="3877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Sample Script Example</a:t>
            </a:r>
          </a:p>
        </p:txBody>
      </p:sp>
    </p:spTree>
    <p:extLst>
      <p:ext uri="{BB962C8B-B14F-4D97-AF65-F5344CB8AC3E}">
        <p14:creationId xmlns:p14="http://schemas.microsoft.com/office/powerpoint/2010/main" val="19299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8457</TotalTime>
  <Words>477</Words>
  <Application>Microsoft Office PowerPoint</Application>
  <PresentationFormat>Widescreen</PresentationFormat>
  <Paragraphs>93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Noferesti, Iman</cp:lastModifiedBy>
  <cp:revision>35</cp:revision>
  <dcterms:created xsi:type="dcterms:W3CDTF">2025-01-16T16:11:19Z</dcterms:created>
  <dcterms:modified xsi:type="dcterms:W3CDTF">2025-05-08T17:28:18Z</dcterms:modified>
</cp:coreProperties>
</file>