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81" r:id="rId3"/>
    <p:sldId id="290" r:id="rId4"/>
    <p:sldId id="289" r:id="rId5"/>
    <p:sldId id="291" r:id="rId6"/>
    <p:sldId id="292" r:id="rId7"/>
    <p:sldId id="293" r:id="rId8"/>
    <p:sldId id="294" r:id="rId9"/>
    <p:sldId id="295" r:id="rId10"/>
    <p:sldId id="296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F2E"/>
    <a:srgbClr val="FEA6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9EDA04-E515-4E9C-819B-8FA9D92BB5E2}" v="11" dt="2025-02-24T21:03:5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9B377-86EE-4AF0-A001-639995B6794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E01B5-D52E-4147-A8F7-F79E80A74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40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B17E-7123-9006-6431-861F4E826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99987-E5E0-6773-BAB9-F84A5343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6DF65-97B5-F14F-7EC3-F2D32231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EC9D1-295C-46F2-29F0-52131D0F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CD0F7-9496-A46B-B74E-84252268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6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8628-C830-1590-24A2-0F6DCDAC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9325A-ED80-07E5-4170-101B3489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703A0-3FAA-7150-EF13-2ECFA2DC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456E-C330-8A70-FCF9-0FA886E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32E3-48F7-DF9D-FC6B-E999370D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4C445-CFF7-180C-61E8-DC59B8AAD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486D1-DFA8-EBDB-3F54-A2739AA6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9CA5D-5F05-43F4-0ECD-BC590EF4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2511-856D-809C-EB45-8F8E00E9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1A1A-4690-94F7-F62D-D825AA55D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4A5A-D4F9-8DCE-6FF8-62B2146F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45EE-65DE-2575-9BFF-F195F42F2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B61-E0A4-8C0E-F1E8-D6045B67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0D2A2-0185-A371-1549-45018D98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B6DAF-90F0-577A-44DD-F8FE034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6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612A-6EDB-8B06-1BE8-769B678D3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AB0A2-2FCC-9E10-F938-0F7C9912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829D-6BC7-4AE6-1A24-C82F498D0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D6A6-8EDF-9438-8013-19D9B4E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818CA-392C-CD69-4DC1-276DE977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5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3C3AD-9EF7-092A-E4E2-DF7E3BB0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7D637-3E72-82FF-CA90-1CABDA2AF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E4525-5659-A1C3-2B1E-92CF8C88C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ADF44-40E9-6E23-B2C4-1181315E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C08BE-F1D8-DAA0-868E-24D122DD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BE012-14E0-D4C3-13FA-91E06884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F59D-B9FB-763F-291E-FF94F9E4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D262D-E73A-B695-8DBD-EF8E6E758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6E198-C119-ED30-1235-5645C8B33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60847-99EC-32C1-0625-B655BEAD5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DA94A-FC17-709F-8CAD-B6D7CD36B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75897C-4E80-413D-5A05-5219B39B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B000F-1F2C-5FCE-8B13-4E9261CD3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C1C69-B27D-67D4-BC1B-AC0ED0C93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0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7CB0-B87C-AAF7-674D-00C00F10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0C74E0-CF06-52E8-E6FE-D4372464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730A0-C2E6-350F-63BC-75A15FE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5280-B8C1-73F6-57AB-63265C52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80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1DF2CF-ED7A-9EFC-73B8-C4EC06AC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727A2-00A1-A835-1852-D1D3D07F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6254B-033E-F644-A70C-151D0793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2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BC07-711D-66CF-DB58-BFD584E24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D6A42-7D82-96F8-3C24-0E79B75AE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06C39-5255-5899-525A-C6FBA25D9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8EC3E-218D-64DB-E2A1-64ACB4F8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470DC-AD32-3E7A-E4E9-E48476038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DE3F5-01EE-9F32-FA6C-1A48AE20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37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0659F-2355-FBE9-FE66-EF544E37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430F0-DC16-1983-D726-6A33D8CB1B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C2E41-6EE2-FA9F-34AB-EF94A0F7D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184E5-1968-93A4-DB7A-8C220A10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7E91B-50AC-0CEA-38DE-0ACEB8AB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7AD8D-155B-D4EE-2CCD-1A6AB9E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79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9720B-80F2-C027-F9ED-37A04B6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FB6B2-1E3C-2867-A801-99CF7156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909A5-1E02-644C-A0B7-ECF4CDB30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BA91D-CA13-43C7-BDE8-E1CE1C707EA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7AEC0-5039-E0DD-14D4-6DAB32290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4634-B67B-1597-59DE-D2F7A9250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279BE-1FFC-4149-A490-CEA7011C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99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unity3d.com/ScriptReference/Input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ScriptReference/Physic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ack and white cube with a white number&#10;&#10;AI-generated content may be incorrect.">
            <a:extLst>
              <a:ext uri="{FF2B5EF4-FFF2-40B4-BE49-F238E27FC236}">
                <a16:creationId xmlns:a16="http://schemas.microsoft.com/office/drawing/2014/main" id="{095FF9F6-ABB5-12F0-DEA4-112B739D1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259" b="91358" l="9983" r="89974">
                        <a14:foregroundMark x1="50955" y1="9336" x2="48220" y2="10108"/>
                        <a14:foregroundMark x1="50304" y1="90201" x2="49219" y2="913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6096" y="1500299"/>
            <a:ext cx="6192357" cy="3483201"/>
          </a:xfrm>
          <a:prstGeom prst="rect">
            <a:avLst/>
          </a:prstGeom>
          <a:effectLst>
            <a:outerShdw blurRad="165100" dir="5400000" sx="90000" sy="-19000" rotWithShape="0">
              <a:prstClr val="black">
                <a:alpha val="22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82A78-5950-0814-B675-EC3F5BE7384D}"/>
              </a:ext>
            </a:extLst>
          </p:cNvPr>
          <p:cNvSpPr txBox="1"/>
          <p:nvPr/>
        </p:nvSpPr>
        <p:spPr>
          <a:xfrm>
            <a:off x="1364468" y="1575281"/>
            <a:ext cx="38555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Roboto Black" panose="02000000000000000000" pitchFamily="2" charset="0"/>
                <a:ea typeface="Roboto Black" panose="02000000000000000000" pitchFamily="2" charset="0"/>
              </a:rPr>
              <a:t>Unity For Academia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25595-22CA-7C51-B4CD-ACCB228E4313}"/>
              </a:ext>
            </a:extLst>
          </p:cNvPr>
          <p:cNvSpPr txBox="1"/>
          <p:nvPr/>
        </p:nvSpPr>
        <p:spPr>
          <a:xfrm>
            <a:off x="1364467" y="3576082"/>
            <a:ext cx="32472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Roboto Medium" panose="02000000000000000000" pitchFamily="2" charset="0"/>
                <a:ea typeface="Roboto Medium" panose="02000000000000000000" pitchFamily="2" charset="0"/>
              </a:rPr>
              <a:t>Input &amp; Interaction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AEF28-561C-4E7A-5CBD-26E8C023C5AE}"/>
              </a:ext>
            </a:extLst>
          </p:cNvPr>
          <p:cNvSpPr txBox="1"/>
          <p:nvPr/>
        </p:nvSpPr>
        <p:spPr>
          <a:xfrm>
            <a:off x="1364468" y="4283968"/>
            <a:ext cx="29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Spring 2025 – Week 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A81468-01E4-203A-6907-D210C8968862}"/>
              </a:ext>
            </a:extLst>
          </p:cNvPr>
          <p:cNvSpPr txBox="1"/>
          <p:nvPr/>
        </p:nvSpPr>
        <p:spPr>
          <a:xfrm>
            <a:off x="1364468" y="4653300"/>
            <a:ext cx="2455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Iman Noferesti</a:t>
            </a:r>
          </a:p>
        </p:txBody>
      </p:sp>
    </p:spTree>
    <p:extLst>
      <p:ext uri="{BB962C8B-B14F-4D97-AF65-F5344CB8AC3E}">
        <p14:creationId xmlns:p14="http://schemas.microsoft.com/office/powerpoint/2010/main" val="3015470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EF3204-2401-4B25-B95B-1EA944D89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4950CE-82A4-99EF-FCEC-EE05EDD64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AC030-5EC0-C26B-8E5E-796C996A2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14" y="3746499"/>
            <a:ext cx="4048690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D4D5C-A33A-2C24-FC25-10FC28AC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06" y="1219035"/>
            <a:ext cx="4047498" cy="2260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C73162-3A7E-4F38-2CB0-3043B6952DD8}"/>
              </a:ext>
            </a:extLst>
          </p:cNvPr>
          <p:cNvSpPr txBox="1"/>
          <p:nvPr/>
        </p:nvSpPr>
        <p:spPr>
          <a:xfrm>
            <a:off x="436301" y="551289"/>
            <a:ext cx="685662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-apple-system"/>
                <a:ea typeface="Roboto" panose="02000000000000000000" pitchFamily="2" charset="0"/>
              </a:rPr>
              <a:t>Colliders:</a:t>
            </a: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Colliders are used to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outline the shape of an object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for handling physical collisions.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type of a collider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is determined by how its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GameObject's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Collider and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components are configured. This setup defines the collider's behavior and its interactions with other colliders.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Static colliders: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The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GameObject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has a collider but no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 colliders: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The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GameObject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has a collider and a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Dynamic colliders: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is dynamic (that is, it has 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Is Kinematic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disabled).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Kinematic colliders: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is kinematic (that is, it has 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Is Kinematic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enabled).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Trigger collider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is a specialized type of collider that doesn't engage in physical collisions with other colliders. Instead, they </a:t>
            </a:r>
            <a:r>
              <a:rPr lang="en-US" sz="1600" b="1" dirty="0">
                <a:latin typeface="-apple-system"/>
                <a:ea typeface="Roboto" panose="02000000000000000000" pitchFamily="2" charset="0"/>
              </a:rPr>
              <a:t>detect other Colliders that pass through them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and call functions that you can use to initiate events.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For a trigger collider to function,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at least one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of the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GameObjects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involved in the interaction needs to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have a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component. To convert a collider into a trigger collider, simply activate 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Is Trigger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property within the Collider component's settings.</a:t>
            </a:r>
          </a:p>
        </p:txBody>
      </p:sp>
    </p:spTree>
    <p:extLst>
      <p:ext uri="{BB962C8B-B14F-4D97-AF65-F5344CB8AC3E}">
        <p14:creationId xmlns:p14="http://schemas.microsoft.com/office/powerpoint/2010/main" val="303955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3B5368-C131-5813-C79A-CCFAEBF4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A9D6772-D26F-571E-5BAF-BD5202F60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E7CDD-F27E-2F8F-DFC9-4044D403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414" y="3746499"/>
            <a:ext cx="4048690" cy="16861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2CF6A8-7DD1-0F26-E100-27844E0D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606" y="1219035"/>
            <a:ext cx="4047498" cy="2260765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DD2616-E768-DED7-6E32-BF3425BC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093080"/>
              </p:ext>
            </p:extLst>
          </p:nvPr>
        </p:nvGraphicFramePr>
        <p:xfrm>
          <a:off x="497680" y="2728442"/>
          <a:ext cx="6975286" cy="186113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9619">
                  <a:extLst>
                    <a:ext uri="{9D8B030D-6E8A-4147-A177-3AD203B41FA5}">
                      <a16:colId xmlns:a16="http://schemas.microsoft.com/office/drawing/2014/main" val="994374665"/>
                    </a:ext>
                  </a:extLst>
                </a:gridCol>
                <a:gridCol w="5325667">
                  <a:extLst>
                    <a:ext uri="{9D8B030D-6E8A-4147-A177-3AD203B41FA5}">
                      <a16:colId xmlns:a16="http://schemas.microsoft.com/office/drawing/2014/main" val="310780969"/>
                    </a:ext>
                  </a:extLst>
                </a:gridCol>
              </a:tblGrid>
              <a:tr h="299429">
                <a:tc>
                  <a:txBody>
                    <a:bodyPr/>
                    <a:lstStyle/>
                    <a:p>
                      <a:r>
                        <a:rPr lang="en-US" sz="16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07082"/>
                  </a:ext>
                </a:extLst>
              </a:tr>
              <a:tr h="861371">
                <a:tc>
                  <a:txBody>
                    <a:bodyPr/>
                    <a:lstStyle/>
                    <a:p>
                      <a:r>
                        <a:rPr lang="en-US" sz="1600" b="1" dirty="0"/>
                        <a:t>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Enabled Colliders will collide with other Colliders, disabled Colliders won't.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60276"/>
                  </a:ext>
                </a:extLst>
              </a:tr>
              <a:tr h="664486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isTrigger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Specify if this collider is configured as a trigger.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73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1848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C296B-E5E1-ADE1-2B9D-B6F27C84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D2E417-22A1-8DED-4923-1AE5BFEC9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0121A-D9E7-BC4C-7F67-F3E6E7BE957E}"/>
              </a:ext>
            </a:extLst>
          </p:cNvPr>
          <p:cNvSpPr txBox="1"/>
          <p:nvPr/>
        </p:nvSpPr>
        <p:spPr>
          <a:xfrm>
            <a:off x="680830" y="495420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Input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470A7-9020-CAF3-E750-1B9268EA3EE0}"/>
              </a:ext>
            </a:extLst>
          </p:cNvPr>
          <p:cNvSpPr txBox="1"/>
          <p:nvPr/>
        </p:nvSpPr>
        <p:spPr>
          <a:xfrm>
            <a:off x="680829" y="1392967"/>
            <a:ext cx="11192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Input Manager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is Unity's older input framework. It allows you to configure </a:t>
            </a:r>
            <a:r>
              <a:rPr lang="en-US" sz="1600" dirty="0">
                <a:latin typeface="-apple-system"/>
                <a:ea typeface="Roboto" panose="02000000000000000000" pitchFamily="2" charset="0"/>
                <a:hlinkClick r:id="rId2"/>
              </a:rPr>
              <a:t>input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axes like movement or buttons through a dedicated settings menu.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You configure inputs in the Unity Editor under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Edit -&gt; Project Settings -&gt; Input Manager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Inputs are assigned as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"axes"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(e.g., horizontal/vertical movement) 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buttons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(e.g., jump or fire).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EC2656-E7EF-D4C0-5AD6-BEE06832D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7301" y="2657828"/>
            <a:ext cx="8339138" cy="34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042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33F50B-C80A-8EA3-1CD2-1204BDC17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7125"/>
              </p:ext>
            </p:extLst>
          </p:nvPr>
        </p:nvGraphicFramePr>
        <p:xfrm>
          <a:off x="1637401" y="523875"/>
          <a:ext cx="9350376" cy="5484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926">
                  <a:extLst>
                    <a:ext uri="{9D8B030D-6E8A-4147-A177-3AD203B41FA5}">
                      <a16:colId xmlns:a16="http://schemas.microsoft.com/office/drawing/2014/main" val="3754762013"/>
                    </a:ext>
                  </a:extLst>
                </a:gridCol>
                <a:gridCol w="7410450">
                  <a:extLst>
                    <a:ext uri="{9D8B030D-6E8A-4147-A177-3AD203B41FA5}">
                      <a16:colId xmlns:a16="http://schemas.microsoft.com/office/drawing/2014/main" val="2985861186"/>
                    </a:ext>
                  </a:extLst>
                </a:gridCol>
              </a:tblGrid>
              <a:tr h="292815">
                <a:tc>
                  <a:txBody>
                    <a:bodyPr/>
                    <a:lstStyle/>
                    <a:p>
                      <a:r>
                        <a:rPr lang="en-US" sz="1700" dirty="0"/>
                        <a:t>Name</a:t>
                      </a:r>
                    </a:p>
                  </a:txBody>
                  <a:tcPr marL="84628" marR="84628" marT="42314" marB="42314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Description</a:t>
                      </a:r>
                    </a:p>
                  </a:txBody>
                  <a:tcPr marL="84628" marR="84628" marT="42314" marB="42314"/>
                </a:tc>
                <a:extLst>
                  <a:ext uri="{0D108BD9-81ED-4DB2-BD59-A6C34878D82A}">
                    <a16:rowId xmlns:a16="http://schemas.microsoft.com/office/drawing/2014/main" val="2403878272"/>
                  </a:ext>
                </a:extLst>
              </a:tr>
              <a:tr h="457344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1600" dirty="0"/>
                    </a:p>
                  </a:txBody>
                  <a:tcPr marL="84628" marR="84628" marT="42314" marB="423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Axis name. You can use this to access the axis from scripts.</a:t>
                      </a:r>
                    </a:p>
                  </a:txBody>
                  <a:tcPr marL="84628" marR="84628" marT="42314" marB="42314"/>
                </a:tc>
                <a:extLst>
                  <a:ext uri="{0D108BD9-81ED-4DB2-BD59-A6C34878D82A}">
                    <a16:rowId xmlns:a16="http://schemas.microsoft.com/office/drawing/2014/main" val="2590319457"/>
                  </a:ext>
                </a:extLst>
              </a:tr>
              <a:tr h="487567">
                <a:tc>
                  <a:txBody>
                    <a:bodyPr/>
                    <a:lstStyle/>
                    <a:p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Negative Button, Positive Button</a:t>
                      </a:r>
                      <a:endParaRPr lang="en-US" sz="1600" dirty="0"/>
                    </a:p>
                  </a:txBody>
                  <a:tcPr marL="84628" marR="84628" marT="42314" marB="423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The controls used to move an axis in the negative or positive direction can include keyboard keys, joystick buttons, or mouse buttons.</a:t>
                      </a:r>
                    </a:p>
                  </a:txBody>
                  <a:tcPr marL="84628" marR="84628" marT="42314" marB="42314"/>
                </a:tc>
                <a:extLst>
                  <a:ext uri="{0D108BD9-81ED-4DB2-BD59-A6C34878D82A}">
                    <a16:rowId xmlns:a16="http://schemas.microsoft.com/office/drawing/2014/main" val="3479329559"/>
                  </a:ext>
                </a:extLst>
              </a:tr>
              <a:tr h="566528">
                <a:tc>
                  <a:txBody>
                    <a:bodyPr/>
                    <a:lstStyle/>
                    <a:p>
                      <a:r>
                        <a:rPr lang="en-US" sz="1600" b="1" dirty="0"/>
                        <a:t>Gravity</a:t>
                      </a:r>
                    </a:p>
                  </a:txBody>
                  <a:tcPr marL="84628" marR="84628" marT="42314" marB="423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Defines how quickly the axis returns to its neutral position, measured in units per second, when there is no input applied.</a:t>
                      </a:r>
                    </a:p>
                  </a:txBody>
                  <a:tcPr marL="84628" marR="84628" marT="42314" marB="42314"/>
                </a:tc>
                <a:extLst>
                  <a:ext uri="{0D108BD9-81ED-4DB2-BD59-A6C34878D82A}">
                    <a16:rowId xmlns:a16="http://schemas.microsoft.com/office/drawing/2014/main" val="2690239357"/>
                  </a:ext>
                </a:extLst>
              </a:tr>
              <a:tr h="695302">
                <a:tc>
                  <a:txBody>
                    <a:bodyPr/>
                    <a:lstStyle/>
                    <a:p>
                      <a:r>
                        <a:rPr lang="en-US" sz="1600" b="1" dirty="0"/>
                        <a:t>Dead</a:t>
                      </a:r>
                    </a:p>
                  </a:txBody>
                  <a:tcPr marL="84628" marR="84628" marT="42314" marB="42314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the distance an analog stick must be moved before the application detects the input. </a:t>
                      </a:r>
                    </a:p>
                    <a:p>
                      <a:r>
                        <a:rPr lang="en-US" sz="1600" dirty="0"/>
                        <a:t>Any input within this threshold from analog devices will be ignored during runtime.</a:t>
                      </a:r>
                    </a:p>
                  </a:txBody>
                  <a:tcPr marL="84628" marR="84628" marT="42314" marB="42314"/>
                </a:tc>
                <a:extLst>
                  <a:ext uri="{0D108BD9-81ED-4DB2-BD59-A6C34878D82A}">
                    <a16:rowId xmlns:a16="http://schemas.microsoft.com/office/drawing/2014/main" val="2630669121"/>
                  </a:ext>
                </a:extLst>
              </a:tr>
              <a:tr h="566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Sensitivity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23813" marB="238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Defines the rate, measured in units per second, at which the axis adjusts toward the target value. This applies exclusively to digital input devices.</a:t>
                      </a:r>
                    </a:p>
                  </a:txBody>
                  <a:tcPr marL="47625" marR="47625" marT="23813" marB="23813"/>
                </a:tc>
                <a:extLst>
                  <a:ext uri="{0D108BD9-81ED-4DB2-BD59-A6C34878D82A}">
                    <a16:rowId xmlns:a16="http://schemas.microsoft.com/office/drawing/2014/main" val="645906532"/>
                  </a:ext>
                </a:extLst>
              </a:tr>
              <a:tr h="566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Snap</a:t>
                      </a:r>
                    </a:p>
                  </a:txBody>
                  <a:tcPr marL="47625" marR="47625" marT="23813" marB="238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/>
                        <a:t>When activated, pressing a button assigned to the opposite direction will automatically reset the axis value to zero.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23813" marB="23813"/>
                </a:tc>
                <a:extLst>
                  <a:ext uri="{0D108BD9-81ED-4DB2-BD59-A6C34878D82A}">
                    <a16:rowId xmlns:a16="http://schemas.microsoft.com/office/drawing/2014/main" val="4092767794"/>
                  </a:ext>
                </a:extLst>
              </a:tr>
              <a:tr h="871513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endParaRPr lang="en-US" sz="1600" b="1" dirty="0">
                        <a:effectLst/>
                      </a:endParaRPr>
                    </a:p>
                  </a:txBody>
                  <a:tcPr marL="47625" marR="47625" marT="23813" marB="238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The type of input that controls the axis. Select from these values: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- Key or Mouse button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- Mouse Movement</a:t>
                      </a:r>
                    </a:p>
                    <a:p>
                      <a:pPr algn="l" fontAlgn="t"/>
                      <a:r>
                        <a:rPr lang="en-US" sz="1600" dirty="0">
                          <a:effectLst/>
                        </a:rPr>
                        <a:t>- Joystick Axis</a:t>
                      </a:r>
                    </a:p>
                  </a:txBody>
                  <a:tcPr marL="47625" marR="47625" marT="23813" marB="23813"/>
                </a:tc>
                <a:extLst>
                  <a:ext uri="{0D108BD9-81ED-4DB2-BD59-A6C34878D82A}">
                    <a16:rowId xmlns:a16="http://schemas.microsoft.com/office/drawing/2014/main" val="1995053551"/>
                  </a:ext>
                </a:extLst>
              </a:tr>
              <a:tr h="56652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Axis</a:t>
                      </a:r>
                      <a:endParaRPr lang="en-US" sz="1600" b="1" dirty="0">
                        <a:effectLst/>
                      </a:endParaRPr>
                    </a:p>
                  </a:txBody>
                  <a:tcPr marL="47625" marR="47625" marT="23813" marB="23813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axis of a connected device that controls this axis.</a:t>
                      </a:r>
                      <a:endParaRPr lang="en-US" sz="1600" dirty="0">
                        <a:effectLst/>
                      </a:endParaRPr>
                    </a:p>
                  </a:txBody>
                  <a:tcPr marL="47625" marR="47625" marT="23813" marB="23813"/>
                </a:tc>
                <a:extLst>
                  <a:ext uri="{0D108BD9-81ED-4DB2-BD59-A6C34878D82A}">
                    <a16:rowId xmlns:a16="http://schemas.microsoft.com/office/drawing/2014/main" val="337816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06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BCECAD-5B96-6565-6A64-8CEE93852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CC6794-AB9B-D64C-EE68-87852FA6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0443DD-8901-EF50-9B96-6E981343BCB3}"/>
              </a:ext>
            </a:extLst>
          </p:cNvPr>
          <p:cNvSpPr txBox="1"/>
          <p:nvPr/>
        </p:nvSpPr>
        <p:spPr>
          <a:xfrm>
            <a:off x="1604755" y="1128750"/>
            <a:ext cx="92870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To access an axis, use </a:t>
            </a:r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Input.GetAxis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()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with one of these built-in options: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Horizontal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Vertical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: Associated with joystick movement, as well as the A, W, S, D keys and arrow keys.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Mouse X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Mouse 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: Linked to the movement of the mouse (delta).</a:t>
            </a:r>
          </a:p>
          <a:p>
            <a:endParaRPr lang="en-US" sz="1600" b="1" dirty="0">
              <a:solidFill>
                <a:schemeClr val="accent2"/>
              </a:solidFill>
              <a:latin typeface="-apple-system"/>
              <a:ea typeface="Roboto" panose="02000000000000000000" pitchFamily="2" charset="0"/>
            </a:endParaRPr>
          </a:p>
          <a:p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GetKey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()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</a:t>
            </a:r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GetKeyDown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()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and </a:t>
            </a:r>
            <a:r>
              <a:rPr lang="en-US" sz="1600" b="1" dirty="0" err="1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GetKeyUp</a:t>
            </a:r>
            <a:r>
              <a:rPr lang="en-US" sz="1600" b="1" dirty="0">
                <a:solidFill>
                  <a:schemeClr val="accent2"/>
                </a:solidFill>
                <a:latin typeface="-apple-system"/>
                <a:ea typeface="Roboto" panose="02000000000000000000" pitchFamily="2" charset="0"/>
              </a:rPr>
              <a:t>()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are 3 methods widely used to detect keyboard input.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GetKey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()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detects if a specific key is being held down.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Returns true every frame while the key is pressed.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Use this for continuous actions, like moving a character when a key is held.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GetKeyDown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()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detects the moment a key is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initially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pressed down.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Returns true only in the exact frame the key is pressed.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Use this for triggering actions that happen once per key press, like jumping.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GetKeyUp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()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detects when a key is released.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Returns true only in the exact frame the key is released.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Use this for actions triggered upon key release.</a:t>
            </a:r>
          </a:p>
        </p:txBody>
      </p:sp>
    </p:spTree>
    <p:extLst>
      <p:ext uri="{BB962C8B-B14F-4D97-AF65-F5344CB8AC3E}">
        <p14:creationId xmlns:p14="http://schemas.microsoft.com/office/powerpoint/2010/main" val="170547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DB3620-4205-F128-9513-0406EE55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493" y="0"/>
            <a:ext cx="8765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29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C6B9B-87BF-7982-F16E-FDF113A87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EC4D7F-E077-F2C0-511B-7E94AF4CF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38852-95FE-EFCD-4D2D-9C021996255A}"/>
              </a:ext>
            </a:extLst>
          </p:cNvPr>
          <p:cNvSpPr txBox="1"/>
          <p:nvPr/>
        </p:nvSpPr>
        <p:spPr>
          <a:xfrm>
            <a:off x="680830" y="495420"/>
            <a:ext cx="56437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4661F4-9CF8-AF3B-953F-C6942BB342D6}"/>
              </a:ext>
            </a:extLst>
          </p:cNvPr>
          <p:cNvSpPr txBox="1"/>
          <p:nvPr/>
        </p:nvSpPr>
        <p:spPr>
          <a:xfrm>
            <a:off x="680829" y="1392967"/>
            <a:ext cx="1119208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Unity enables you to simulate physics in your project, ensuring objects move accurately and react appropriately to collisions, gravity, and other forces.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r>
              <a:rPr lang="en-US" b="1" dirty="0" err="1"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b="1" dirty="0">
                <a:latin typeface="-apple-system"/>
                <a:ea typeface="Roboto" panose="02000000000000000000" pitchFamily="2" charset="0"/>
              </a:rPr>
              <a:t> Physics:</a:t>
            </a:r>
          </a:p>
          <a:p>
            <a:r>
              <a:rPr lang="en-US" sz="1600" dirty="0">
                <a:latin typeface="-apple-system"/>
                <a:ea typeface="Roboto" panose="02000000000000000000" pitchFamily="2" charset="0"/>
              </a:rPr>
              <a:t>In physics simulation,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rigidbodies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enable physics-based behavior such as movement, gravity, and collision.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If paired with a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Collider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it interacts with other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GameObjects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that also have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Colliders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The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offers a </a:t>
            </a:r>
            <a:r>
              <a:rPr lang="en-US" sz="1600" dirty="0">
                <a:latin typeface="-apple-system"/>
                <a:ea typeface="Roboto" panose="02000000000000000000" pitchFamily="2" charset="0"/>
                <a:hlinkClick r:id="rId2"/>
              </a:rPr>
              <a:t>scripting API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to apply forces and manage motion realistically. To achieve accurate physics, avoid directly altering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Transform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properties like position and rotation; instead, apply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forces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and let the physics engine compute the results.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Physics-based movement operates in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global space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rather than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local space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 When a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GameObject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with a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moves using physics, it acts independently of its parent or child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GameObjects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For scripting, using the </a:t>
            </a:r>
            <a:r>
              <a:rPr lang="en-US" sz="1600" b="1" dirty="0" err="1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FixedUpdate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()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method is recommended over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Update() 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when applying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forces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as physics calculations occur at consistent time intervals that may not align with frame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-apple-system"/>
              <a:ea typeface="Roboto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-apple-system"/>
                <a:ea typeface="Roboto" panose="02000000000000000000" pitchFamily="2" charset="0"/>
              </a:rPr>
              <a:t>In certain cases, when physics-based motion isn't desired but a </a:t>
            </a:r>
            <a:r>
              <a:rPr lang="en-US" sz="1600" dirty="0" err="1">
                <a:latin typeface="-apple-system"/>
                <a:ea typeface="Roboto" panose="02000000000000000000" pitchFamily="2" charset="0"/>
              </a:rPr>
              <a:t>Rigidbody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is needed for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trigger detection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, you can use </a:t>
            </a:r>
            <a:r>
              <a:rPr lang="en-US" sz="1600" b="1" dirty="0">
                <a:solidFill>
                  <a:schemeClr val="accent5"/>
                </a:solidFill>
                <a:latin typeface="-apple-system"/>
                <a:ea typeface="Roboto" panose="02000000000000000000" pitchFamily="2" charset="0"/>
              </a:rPr>
              <a:t>kinematic motion.</a:t>
            </a:r>
            <a:r>
              <a:rPr lang="en-US" sz="1600" dirty="0">
                <a:latin typeface="-apple-system"/>
                <a:ea typeface="Roboto" panose="02000000000000000000" pitchFamily="2" charset="0"/>
              </a:rPr>
              <a:t> This type of motion is script-driven and not controlled by the physics engine.</a:t>
            </a:r>
          </a:p>
          <a:p>
            <a:endParaRPr lang="en-US" sz="1600" dirty="0">
              <a:latin typeface="-apple-system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720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6304D3-FDFD-FCB2-E46C-98ED4D279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A1FA2E-5A10-4F35-5C62-0CA63399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0CDD4-CD3F-26CB-CCF8-48CF68B1E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396" y="987006"/>
            <a:ext cx="3827005" cy="488398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633212-0FDB-A62B-1BAC-281F11E87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23032"/>
              </p:ext>
            </p:extLst>
          </p:nvPr>
        </p:nvGraphicFramePr>
        <p:xfrm>
          <a:off x="497680" y="842471"/>
          <a:ext cx="6975286" cy="517305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0167">
                  <a:extLst>
                    <a:ext uri="{9D8B030D-6E8A-4147-A177-3AD203B41FA5}">
                      <a16:colId xmlns:a16="http://schemas.microsoft.com/office/drawing/2014/main" val="994374665"/>
                    </a:ext>
                  </a:extLst>
                </a:gridCol>
                <a:gridCol w="5305119">
                  <a:extLst>
                    <a:ext uri="{9D8B030D-6E8A-4147-A177-3AD203B41FA5}">
                      <a16:colId xmlns:a16="http://schemas.microsoft.com/office/drawing/2014/main" val="310780969"/>
                    </a:ext>
                  </a:extLst>
                </a:gridCol>
              </a:tblGrid>
              <a:tr h="299429">
                <a:tc>
                  <a:txBody>
                    <a:bodyPr/>
                    <a:lstStyle/>
                    <a:p>
                      <a:r>
                        <a:rPr lang="en-US" sz="16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07082"/>
                  </a:ext>
                </a:extLst>
              </a:tr>
              <a:tr h="861371">
                <a:tc>
                  <a:txBody>
                    <a:bodyPr/>
                    <a:lstStyle/>
                    <a:p>
                      <a:r>
                        <a:rPr lang="en-US" sz="1400" b="1" dirty="0"/>
                        <a:t>mass</a:t>
                      </a:r>
                    </a:p>
                    <a:p>
                      <a:endParaRPr lang="en-US" sz="1400" b="1" dirty="0"/>
                    </a:p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mass of a </a:t>
                      </a:r>
                      <a:r>
                        <a:rPr lang="en-US" sz="1400" dirty="0" err="1"/>
                        <a:t>GameObject</a:t>
                      </a:r>
                      <a:r>
                        <a:rPr lang="en-US" sz="1400" dirty="0"/>
                        <a:t> is specified in kilograms, with a default value of 1. </a:t>
                      </a:r>
                    </a:p>
                    <a:p>
                      <a:r>
                        <a:rPr lang="en-US" sz="1400" dirty="0"/>
                        <a:t>Similar to real-world physics, the mass does not influence the rate at which an object falls due to gravity.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60276"/>
                  </a:ext>
                </a:extLst>
              </a:tr>
              <a:tr h="66448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linearDamping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decay rate of a </a:t>
                      </a:r>
                      <a:r>
                        <a:rPr lang="en-US" sz="1400" dirty="0" err="1"/>
                        <a:t>Rigidbody's</a:t>
                      </a:r>
                      <a:r>
                        <a:rPr lang="en-US" sz="1400" dirty="0"/>
                        <a:t> linear velocity represents the gradual reduction of its speed over time, mimicking the effects of drag, air resistance, or friction.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73602"/>
                  </a:ext>
                </a:extLst>
              </a:tr>
              <a:tr h="861371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angularDamping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decay rate of a </a:t>
                      </a:r>
                      <a:r>
                        <a:rPr lang="en-US" sz="1400" dirty="0" err="1"/>
                        <a:t>Rigidbody's</a:t>
                      </a:r>
                      <a:r>
                        <a:rPr lang="en-US" sz="1400" dirty="0"/>
                        <a:t> rotational velocity determines the gradual reduction in its angular speed over time. </a:t>
                      </a:r>
                    </a:p>
                    <a:p>
                      <a:r>
                        <a:rPr lang="en-US" sz="1400" dirty="0"/>
                        <a:t>This simulates effects such as drag, air resistance, or friction acting against the object's rotation.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71861"/>
                  </a:ext>
                </a:extLst>
              </a:tr>
              <a:tr h="105825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automaticCenterOfMass</a:t>
                      </a:r>
                      <a:endParaRPr lang="en-US" sz="1400" b="1" dirty="0"/>
                    </a:p>
                    <a:p>
                      <a:endParaRPr lang="en-US" sz="1400" b="1" dirty="0"/>
                    </a:p>
                    <a:p>
                      <a:r>
                        <a:rPr lang="en-US" sz="1400" b="1" dirty="0" err="1"/>
                        <a:t>centerOfMass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By enabling Automatic Center of Mass, the physics system calculates the </a:t>
                      </a:r>
                      <a:r>
                        <a:rPr lang="en-US" sz="1400" dirty="0" err="1"/>
                        <a:t>Rigidbody’s</a:t>
                      </a:r>
                      <a:r>
                        <a:rPr lang="en-US" sz="1400" dirty="0"/>
                        <a:t> center of mass automatically, based on its shape and scale. </a:t>
                      </a:r>
                    </a:p>
                    <a:p>
                      <a:r>
                        <a:rPr lang="en-US" sz="1400" dirty="0"/>
                        <a:t>If disabled, you can manually specify the X, Y, and Z coordinates to define the center of mass according to your preferences.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93908"/>
                  </a:ext>
                </a:extLst>
              </a:tr>
              <a:tr h="1058256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useGravity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You can enable or disable the effects of gravity on a </a:t>
                      </a:r>
                      <a:r>
                        <a:rPr lang="en-US" sz="1400" dirty="0" err="1"/>
                        <a:t>Rigidbody</a:t>
                      </a:r>
                      <a:r>
                        <a:rPr lang="en-US" sz="1400" dirty="0"/>
                        <a:t>. When enabled, the physics system applies a force that moves the </a:t>
                      </a:r>
                      <a:r>
                        <a:rPr lang="en-US" sz="1400" dirty="0" err="1"/>
                        <a:t>GameObject</a:t>
                      </a:r>
                      <a:r>
                        <a:rPr lang="en-US" sz="1400" dirty="0"/>
                        <a:t> in the direction of simulated gravity, which, by default, is along the negative y-axis.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417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54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DCAF4-F024-FC2B-A3F5-913771B63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93F4BA-9C9E-2D7B-5858-3292CEF99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9DA7B9-05E5-B453-FDF4-57D640552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396" y="987006"/>
            <a:ext cx="3827005" cy="488398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613EF6-F62B-C9F6-1607-DBDA9EF3A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97805"/>
              </p:ext>
            </p:extLst>
          </p:nvPr>
        </p:nvGraphicFramePr>
        <p:xfrm>
          <a:off x="497680" y="441960"/>
          <a:ext cx="6975286" cy="597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49619">
                  <a:extLst>
                    <a:ext uri="{9D8B030D-6E8A-4147-A177-3AD203B41FA5}">
                      <a16:colId xmlns:a16="http://schemas.microsoft.com/office/drawing/2014/main" val="994374665"/>
                    </a:ext>
                  </a:extLst>
                </a:gridCol>
                <a:gridCol w="5325667">
                  <a:extLst>
                    <a:ext uri="{9D8B030D-6E8A-4147-A177-3AD203B41FA5}">
                      <a16:colId xmlns:a16="http://schemas.microsoft.com/office/drawing/2014/main" val="310780969"/>
                    </a:ext>
                  </a:extLst>
                </a:gridCol>
              </a:tblGrid>
              <a:tr h="299429">
                <a:tc>
                  <a:txBody>
                    <a:bodyPr/>
                    <a:lstStyle/>
                    <a:p>
                      <a:r>
                        <a:rPr lang="en-US" sz="16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07082"/>
                  </a:ext>
                </a:extLst>
              </a:tr>
              <a:tr h="861371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isKinematic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Toggle between physics-based and kinematic movement for the </a:t>
                      </a:r>
                      <a:r>
                        <a:rPr lang="en-US" sz="1600" dirty="0" err="1"/>
                        <a:t>GameObject</a:t>
                      </a:r>
                      <a:r>
                        <a:rPr lang="en-US" sz="1600" dirty="0"/>
                        <a:t>.</a:t>
                      </a:r>
                    </a:p>
                    <a:p>
                      <a:r>
                        <a:rPr lang="en-US" sz="1600" dirty="0"/>
                        <a:t>When enabled, the </a:t>
                      </a:r>
                      <a:r>
                        <a:rPr lang="en-US" sz="1600" dirty="0" err="1"/>
                        <a:t>GameObject</a:t>
                      </a:r>
                      <a:r>
                        <a:rPr lang="en-US" sz="1600" dirty="0"/>
                        <a:t> is exempt from physics forces, meaning the physics system cannot move or rotate it. Instead, its motion and rotation are managed exclusively through changes to its </a:t>
                      </a:r>
                      <a:r>
                        <a:rPr lang="en-US" sz="1600" b="1" dirty="0"/>
                        <a:t>Transform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60276"/>
                  </a:ext>
                </a:extLst>
              </a:tr>
              <a:tr h="664486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collisionDetectionMode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Define how the physics system detects collisions between this </a:t>
                      </a:r>
                      <a:r>
                        <a:rPr lang="en-US" sz="1600" dirty="0" err="1"/>
                        <a:t>Rigidbody’s</a:t>
                      </a:r>
                      <a:r>
                        <a:rPr lang="en-US" sz="1600" dirty="0"/>
                        <a:t> collider and other colliders in the scene.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Discrete: </a:t>
                      </a:r>
                      <a:r>
                        <a:rPr lang="en-US" sz="1600" dirty="0"/>
                        <a:t>If this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 is not involved in any fast-moving collisions.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Continuous Speculative: </a:t>
                      </a:r>
                      <a:r>
                        <a:rPr lang="en-US" sz="1600" dirty="0"/>
                        <a:t>If collision accuracy is not important for this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Continuous Dynamic: </a:t>
                      </a:r>
                      <a:r>
                        <a:rPr lang="en-US" sz="1600" dirty="0"/>
                        <a:t>If this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 is involved in fast-moving collisions with any colliders except for those that are set to Discrete collision detection.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Continuous:</a:t>
                      </a:r>
                      <a:r>
                        <a:rPr lang="en-US" sz="1600" dirty="0"/>
                        <a:t> If this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 is involved in fast-moving collisions with static colliders.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73602"/>
                  </a:ext>
                </a:extLst>
              </a:tr>
              <a:tr h="664486">
                <a:tc>
                  <a:txBody>
                    <a:bodyPr/>
                    <a:lstStyle/>
                    <a:p>
                      <a:r>
                        <a:rPr lang="en-US" sz="1600" b="1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Place restrictions on the </a:t>
                      </a:r>
                      <a:r>
                        <a:rPr lang="en-US" sz="1600" dirty="0" err="1"/>
                        <a:t>Rigidbody’s</a:t>
                      </a:r>
                      <a:r>
                        <a:rPr lang="en-US" sz="1600" dirty="0"/>
                        <a:t> movement.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Freeze Position: </a:t>
                      </a:r>
                      <a:r>
                        <a:rPr lang="en-US" sz="1600" dirty="0"/>
                        <a:t>Stops the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 moving in the world X, Y and Z axes selectively.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Freeze Rotation: </a:t>
                      </a:r>
                      <a:r>
                        <a:rPr lang="en-US" sz="1600" dirty="0"/>
                        <a:t>Stops the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 rotating around the local X, Y and Z axes selectively.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15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08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812FB9-13CA-1E20-9C61-83C28F045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2933BB-730C-320C-37C3-1A0611A3E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E4E37-DC03-51D6-D4A2-812E71BED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396" y="987006"/>
            <a:ext cx="3827005" cy="488398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E8BE97-C4BD-BF95-3329-3F9CF106E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84488"/>
              </p:ext>
            </p:extLst>
          </p:nvPr>
        </p:nvGraphicFramePr>
        <p:xfrm>
          <a:off x="497680" y="274319"/>
          <a:ext cx="6975286" cy="6309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94149">
                  <a:extLst>
                    <a:ext uri="{9D8B030D-6E8A-4147-A177-3AD203B41FA5}">
                      <a16:colId xmlns:a16="http://schemas.microsoft.com/office/drawing/2014/main" val="994374665"/>
                    </a:ext>
                  </a:extLst>
                </a:gridCol>
                <a:gridCol w="4781137">
                  <a:extLst>
                    <a:ext uri="{9D8B030D-6E8A-4147-A177-3AD203B41FA5}">
                      <a16:colId xmlns:a16="http://schemas.microsoft.com/office/drawing/2014/main" val="310780969"/>
                    </a:ext>
                  </a:extLst>
                </a:gridCol>
              </a:tblGrid>
              <a:tr h="299429"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407082"/>
                  </a:ext>
                </a:extLst>
              </a:tr>
              <a:tr h="861371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AddForce</a:t>
                      </a:r>
                      <a:endParaRPr lang="en-US" sz="1600" b="1" dirty="0"/>
                    </a:p>
                    <a:p>
                      <a:r>
                        <a:rPr lang="fr-FR" sz="1600" b="0" dirty="0"/>
                        <a:t>(</a:t>
                      </a:r>
                      <a:r>
                        <a:rPr lang="fr-FR" sz="1600" b="0" dirty="0">
                          <a:solidFill>
                            <a:srgbClr val="0070C0"/>
                          </a:solidFill>
                        </a:rPr>
                        <a:t>Vector3</a:t>
                      </a:r>
                      <a:r>
                        <a:rPr lang="fr-FR" sz="1600" b="0" dirty="0"/>
                        <a:t> force, </a:t>
                      </a:r>
                      <a:r>
                        <a:rPr lang="fr-FR" sz="1600" b="0" dirty="0" err="1">
                          <a:solidFill>
                            <a:srgbClr val="0070C0"/>
                          </a:solidFill>
                        </a:rPr>
                        <a:t>ForceMode</a:t>
                      </a:r>
                      <a:r>
                        <a:rPr lang="fr-FR" sz="1600" b="0" dirty="0"/>
                        <a:t> mode = </a:t>
                      </a:r>
                      <a:r>
                        <a:rPr lang="fr-FR" sz="1600" b="0" dirty="0" err="1"/>
                        <a:t>ForceMode.Force</a:t>
                      </a:r>
                      <a:r>
                        <a:rPr lang="fr-FR" sz="1600" b="0" dirty="0"/>
                        <a:t>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Adds a force to the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ForceMode.Force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ForceMode.Acceleration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ForceMode.Impulse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ForceMode.VelocityChange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960276"/>
                  </a:ext>
                </a:extLst>
              </a:tr>
              <a:tr h="664486"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AddRelativeForce</a:t>
                      </a:r>
                      <a:endParaRPr lang="fr-FR" sz="1600" b="1" dirty="0"/>
                    </a:p>
                    <a:p>
                      <a:r>
                        <a:rPr lang="fr-FR" sz="1600" b="0" dirty="0"/>
                        <a:t>(</a:t>
                      </a:r>
                      <a:r>
                        <a:rPr lang="fr-FR" sz="1600" b="0" dirty="0">
                          <a:solidFill>
                            <a:srgbClr val="0070C0"/>
                          </a:solidFill>
                        </a:rPr>
                        <a:t>Vector3</a:t>
                      </a:r>
                      <a:r>
                        <a:rPr lang="fr-FR" sz="1600" b="0" dirty="0"/>
                        <a:t> force, </a:t>
                      </a:r>
                      <a:r>
                        <a:rPr lang="fr-FR" sz="1600" b="0" dirty="0" err="1">
                          <a:solidFill>
                            <a:srgbClr val="0070C0"/>
                          </a:solidFill>
                        </a:rPr>
                        <a:t>ForceMode</a:t>
                      </a:r>
                      <a:r>
                        <a:rPr lang="fr-FR" sz="1600" b="0" dirty="0"/>
                        <a:t> mode = </a:t>
                      </a:r>
                      <a:r>
                        <a:rPr lang="fr-FR" sz="1600" b="0" dirty="0" err="1"/>
                        <a:t>ForceMode.Force</a:t>
                      </a:r>
                      <a:r>
                        <a:rPr lang="fr-FR" sz="1600" b="0" dirty="0"/>
                        <a:t>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Adds a force to the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 relative to its coordinate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ForceMode.Force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ForceMode.Acceleration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ForceMode.Impulse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ForceMode.VelocityChange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573602"/>
                  </a:ext>
                </a:extLst>
              </a:tr>
              <a:tr h="664486"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AddTorque</a:t>
                      </a:r>
                      <a:endParaRPr lang="fr-FR" sz="1600" b="1" dirty="0"/>
                    </a:p>
                    <a:p>
                      <a:r>
                        <a:rPr lang="fr-FR" sz="1600" b="0" dirty="0"/>
                        <a:t>(</a:t>
                      </a:r>
                      <a:r>
                        <a:rPr lang="fr-FR" sz="1600" b="0" dirty="0">
                          <a:solidFill>
                            <a:srgbClr val="0070C0"/>
                          </a:solidFill>
                        </a:rPr>
                        <a:t>Vector3</a:t>
                      </a:r>
                      <a:r>
                        <a:rPr lang="fr-FR" sz="1600" b="0" dirty="0"/>
                        <a:t> torque, </a:t>
                      </a:r>
                      <a:r>
                        <a:rPr lang="fr-FR" sz="1600" b="0" dirty="0" err="1">
                          <a:solidFill>
                            <a:srgbClr val="0070C0"/>
                          </a:solidFill>
                        </a:rPr>
                        <a:t>ForceMode</a:t>
                      </a:r>
                      <a:r>
                        <a:rPr lang="fr-FR" sz="1600" b="0" dirty="0"/>
                        <a:t> mode = </a:t>
                      </a:r>
                      <a:r>
                        <a:rPr lang="fr-FR" sz="1600" b="0" dirty="0" err="1"/>
                        <a:t>ForceMode.Force</a:t>
                      </a:r>
                      <a:r>
                        <a:rPr lang="fr-FR" sz="1600" b="0" dirty="0"/>
                        <a:t>)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Adds a torque to the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ForceMode.Force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ForceMode.Acceleration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ForceMode.Impulse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ForceMode.VelocityChange</a:t>
                      </a: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015985"/>
                  </a:ext>
                </a:extLst>
              </a:tr>
              <a:tr h="664486">
                <a:tc>
                  <a:txBody>
                    <a:bodyPr/>
                    <a:lstStyle/>
                    <a:p>
                      <a:r>
                        <a:rPr lang="fr-FR" sz="1600" b="1" dirty="0" err="1"/>
                        <a:t>AddRelativeTorque</a:t>
                      </a:r>
                      <a:endParaRPr lang="fr-FR" sz="1600" b="1" dirty="0"/>
                    </a:p>
                    <a:p>
                      <a:r>
                        <a:rPr lang="fr-FR" sz="1600" b="0" dirty="0"/>
                        <a:t>(</a:t>
                      </a:r>
                      <a:r>
                        <a:rPr lang="fr-FR" sz="1600" b="0" dirty="0">
                          <a:solidFill>
                            <a:srgbClr val="0070C0"/>
                          </a:solidFill>
                        </a:rPr>
                        <a:t>Vector3</a:t>
                      </a:r>
                      <a:r>
                        <a:rPr lang="fr-FR" sz="1600" b="0" dirty="0"/>
                        <a:t> torque, </a:t>
                      </a:r>
                      <a:r>
                        <a:rPr lang="fr-FR" sz="1600" b="0" dirty="0" err="1">
                          <a:solidFill>
                            <a:srgbClr val="0070C0"/>
                          </a:solidFill>
                        </a:rPr>
                        <a:t>ForceMode</a:t>
                      </a:r>
                      <a:r>
                        <a:rPr lang="fr-FR" sz="1600" b="0" dirty="0"/>
                        <a:t> mode = </a:t>
                      </a:r>
                      <a:r>
                        <a:rPr lang="fr-FR" sz="1600" b="0" dirty="0" err="1"/>
                        <a:t>ForceMode.Force</a:t>
                      </a:r>
                      <a:r>
                        <a:rPr lang="fr-FR" sz="1600" b="0" dirty="0"/>
                        <a:t>)</a:t>
                      </a:r>
                      <a:endParaRPr lang="en-US" sz="1600" b="0" dirty="0"/>
                    </a:p>
                    <a:p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dirty="0"/>
                        <a:t>Adds a torque to the </a:t>
                      </a:r>
                      <a:r>
                        <a:rPr lang="en-US" sz="1600" dirty="0" err="1"/>
                        <a:t>rigidbody</a:t>
                      </a:r>
                      <a:r>
                        <a:rPr lang="en-US" sz="1600" dirty="0"/>
                        <a:t> relative to its coordinate system.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ForceMode.Force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ForceMode.Acceleration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ForceMode.Impulse</a:t>
                      </a:r>
                      <a:endParaRPr lang="en-US" sz="16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/>
                        <a:t>ForceMode.VelocityChange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64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25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7290</TotalTime>
  <Words>1404</Words>
  <Application>Microsoft Office PowerPoint</Application>
  <PresentationFormat>Widescreen</PresentationFormat>
  <Paragraphs>142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Roboto</vt:lpstr>
      <vt:lpstr>Roboto Black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Noferesti, Iman</dc:creator>
  <cp:lastModifiedBy>Noferesti, Iman</cp:lastModifiedBy>
  <cp:revision>28</cp:revision>
  <dcterms:created xsi:type="dcterms:W3CDTF">2025-01-16T16:11:19Z</dcterms:created>
  <dcterms:modified xsi:type="dcterms:W3CDTF">2025-03-27T18:39:24Z</dcterms:modified>
</cp:coreProperties>
</file>