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3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E01B5-D52E-4147-A8F7-F79E80A746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606048" y="2042624"/>
            <a:ext cx="3641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606048" y="3693194"/>
            <a:ext cx="3776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C# Classes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606047" y="4251795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3 &amp;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606047" y="4601104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  <p:pic>
        <p:nvPicPr>
          <p:cNvPr id="5" name="Picture 4" descr="A purple folder with icons and symbols&#10;&#10;AI-generated content may be incorrect.">
            <a:extLst>
              <a:ext uri="{FF2B5EF4-FFF2-40B4-BE49-F238E27FC236}">
                <a16:creationId xmlns:a16="http://schemas.microsoft.com/office/drawing/2014/main" id="{E612B590-ACCC-BC94-44F2-86E68D9A3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964" y="619976"/>
            <a:ext cx="8648119" cy="577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3608D-5D6A-F6B0-8436-83D31C2D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C8A239-49CE-790B-5F6F-2F4C7FCE2F49}"/>
              </a:ext>
            </a:extLst>
          </p:cNvPr>
          <p:cNvSpPr txBox="1"/>
          <p:nvPr/>
        </p:nvSpPr>
        <p:spPr>
          <a:xfrm>
            <a:off x="815825" y="1221287"/>
            <a:ext cx="10163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Instead of exposing fields directly, it's best practice to use properties with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get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and </a:t>
            </a: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set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methods to control data access.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8F22A9-DDF2-C577-5DB2-C9E29CE2DA88}"/>
              </a:ext>
            </a:extLst>
          </p:cNvPr>
          <p:cNvSpPr txBox="1"/>
          <p:nvPr/>
        </p:nvSpPr>
        <p:spPr>
          <a:xfrm>
            <a:off x="815825" y="274551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2462A5-BE18-A045-C873-A74233398EA2}"/>
              </a:ext>
            </a:extLst>
          </p:cNvPr>
          <p:cNvCxnSpPr>
            <a:cxnSpLocks/>
          </p:cNvCxnSpPr>
          <p:nvPr/>
        </p:nvCxnSpPr>
        <p:spPr>
          <a:xfrm>
            <a:off x="5575789" y="2026174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A2B070-035C-6470-9565-B11BCB01A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26" y="1745037"/>
            <a:ext cx="2992970" cy="4838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70A14-4285-6C4A-E343-7B243D49D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011" y="3070155"/>
            <a:ext cx="4209252" cy="21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2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8A74C-449A-E4A6-B82A-923D5B92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2CAC80-40F8-04BB-2D5D-BB39D801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790A3-87B7-12CE-10B5-7F422E4F17EA}"/>
              </a:ext>
            </a:extLst>
          </p:cNvPr>
          <p:cNvSpPr txBox="1"/>
          <p:nvPr/>
        </p:nvSpPr>
        <p:spPr>
          <a:xfrm>
            <a:off x="815826" y="1221287"/>
            <a:ext cx="55054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Static members 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belong to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class itself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, rather than 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instance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of the class. </a:t>
            </a:r>
          </a:p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This means that they are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shared across all instances 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of the class and can be accessed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</a:rPr>
              <a:t>without creating an object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  <a:ea typeface="Roboto" panose="02000000000000000000" pitchFamily="2" charset="0"/>
            </a:endParaRP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Static members include: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static field is shared across all instances of a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All instances access the same value of the field.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B6349-3C16-619B-E750-ED6254F646A0}"/>
              </a:ext>
            </a:extLst>
          </p:cNvPr>
          <p:cNvSpPr txBox="1"/>
          <p:nvPr/>
        </p:nvSpPr>
        <p:spPr>
          <a:xfrm>
            <a:off x="815825" y="274551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Static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877EC-AEE8-6462-9304-24EF59FA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07" y="472109"/>
            <a:ext cx="5762013" cy="6023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276F7-9FAE-2929-1884-3EC33D356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3950117"/>
            <a:ext cx="4519629" cy="23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F997E-C287-D4DD-01BD-2E3AC389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92BFFB-357C-2871-291E-3357937CA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24056-5327-D345-0280-017F9F30B241}"/>
              </a:ext>
            </a:extLst>
          </p:cNvPr>
          <p:cNvSpPr txBox="1"/>
          <p:nvPr/>
        </p:nvSpPr>
        <p:spPr>
          <a:xfrm>
            <a:off x="815826" y="1007582"/>
            <a:ext cx="6196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method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can be called without creating an instance of the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can only access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other static members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of the class.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88CE6-F75D-37C1-D5F0-6FC3C8247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02" y="3428999"/>
            <a:ext cx="5163271" cy="2019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E8DAD0-E02F-193A-EBCF-55C5E410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75" y="341193"/>
            <a:ext cx="3935440" cy="61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9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ABD66-D295-BB49-65CA-E96FD7D1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3AE055-CBAB-8000-12E3-3D829D892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3AEA6-2F76-ED5F-AA26-7403FF3E172B}"/>
              </a:ext>
            </a:extLst>
          </p:cNvPr>
          <p:cNvSpPr txBox="1"/>
          <p:nvPr/>
        </p:nvSpPr>
        <p:spPr>
          <a:xfrm>
            <a:off x="815826" y="542386"/>
            <a:ext cx="70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constructor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initializes static members of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runs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only once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when the class is first used, and it does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not take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F5A18-CA40-B5D6-B21E-169FFF9B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6" y="1915769"/>
            <a:ext cx="3940312" cy="425716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1E884B-E51A-DEBE-77C0-B06D22A1CAC0}"/>
              </a:ext>
            </a:extLst>
          </p:cNvPr>
          <p:cNvCxnSpPr>
            <a:cxnSpLocks/>
          </p:cNvCxnSpPr>
          <p:nvPr/>
        </p:nvCxnSpPr>
        <p:spPr>
          <a:xfrm>
            <a:off x="5678929" y="2058452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CA4A9F8-0567-BBA7-BD88-8512C5CF3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980" y="3158388"/>
            <a:ext cx="5066326" cy="16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8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AA126-0529-BADB-4128-3CBA54BF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5C5226-42B4-46FC-4BB0-A0E95952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8F4B-5FF7-3AC4-B50E-0042DABC4F93}"/>
              </a:ext>
            </a:extLst>
          </p:cNvPr>
          <p:cNvSpPr txBox="1"/>
          <p:nvPr/>
        </p:nvSpPr>
        <p:spPr>
          <a:xfrm>
            <a:off x="815826" y="542386"/>
            <a:ext cx="707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Static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class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contains only static members.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It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cannot be instantiated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or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non-static members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079B59-25AA-4B96-395E-4EE73731A41D}"/>
              </a:ext>
            </a:extLst>
          </p:cNvPr>
          <p:cNvCxnSpPr>
            <a:cxnSpLocks/>
          </p:cNvCxnSpPr>
          <p:nvPr/>
        </p:nvCxnSpPr>
        <p:spPr>
          <a:xfrm>
            <a:off x="5920229" y="1713612"/>
            <a:ext cx="0" cy="4376382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B1176E5-444B-AECC-BEA5-132E45EE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3" y="1713612"/>
            <a:ext cx="4643333" cy="4376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833210-B23A-69E8-C8E1-F462A2F8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19" y="3087792"/>
            <a:ext cx="5613866" cy="16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3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5ADE5-71A0-A7E6-17D0-485A8A84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F8BAC-10B5-8CB0-D87D-BEDACD629E80}"/>
              </a:ext>
            </a:extLst>
          </p:cNvPr>
          <p:cNvSpPr txBox="1"/>
          <p:nvPr/>
        </p:nvSpPr>
        <p:spPr>
          <a:xfrm>
            <a:off x="838199" y="727164"/>
            <a:ext cx="4571999" cy="760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+mj-cs"/>
              </a:rPr>
              <a:t>What is a Class?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76D57-4778-16DF-2E28-079CED3D81BB}"/>
              </a:ext>
            </a:extLst>
          </p:cNvPr>
          <p:cNvSpPr txBox="1"/>
          <p:nvPr/>
        </p:nvSpPr>
        <p:spPr>
          <a:xfrm>
            <a:off x="838199" y="1746528"/>
            <a:ext cx="5157216" cy="3776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-apple-system"/>
              </a:rPr>
              <a:t>A class is a </a:t>
            </a:r>
            <a:r>
              <a:rPr lang="en-US" sz="1400" b="1" dirty="0">
                <a:latin typeface="-apple-system"/>
              </a:rPr>
              <a:t>blueprint</a:t>
            </a:r>
            <a:r>
              <a:rPr lang="en-US" sz="1400" dirty="0">
                <a:latin typeface="-apple-system"/>
              </a:rPr>
              <a:t> for creating objects. It defines </a:t>
            </a:r>
            <a:r>
              <a:rPr lang="en-US" sz="1400" b="1" dirty="0">
                <a:latin typeface="-apple-system"/>
              </a:rPr>
              <a:t>properties</a:t>
            </a:r>
            <a:r>
              <a:rPr lang="en-US" sz="1400" dirty="0">
                <a:latin typeface="-apple-system"/>
              </a:rPr>
              <a:t> (variables), </a:t>
            </a:r>
            <a:r>
              <a:rPr lang="en-US" sz="1400" b="1" dirty="0">
                <a:latin typeface="-apple-system"/>
              </a:rPr>
              <a:t>methods</a:t>
            </a:r>
            <a:r>
              <a:rPr lang="en-US" sz="1400" dirty="0">
                <a:latin typeface="-apple-system"/>
              </a:rPr>
              <a:t> (functions), and </a:t>
            </a:r>
            <a:r>
              <a:rPr lang="en-US" sz="1400" b="1" dirty="0">
                <a:latin typeface="-apple-system"/>
              </a:rPr>
              <a:t>constructors</a:t>
            </a:r>
            <a:r>
              <a:rPr lang="en-US" sz="1400" dirty="0">
                <a:latin typeface="-apple-system"/>
              </a:rPr>
              <a:t> that determine the behavior of </a:t>
            </a:r>
            <a:r>
              <a:rPr lang="en-US" sz="1400" b="1" dirty="0">
                <a:latin typeface="-apple-system"/>
              </a:rPr>
              <a:t>objects</a:t>
            </a:r>
            <a:r>
              <a:rPr lang="en-US" sz="1400" dirty="0">
                <a:latin typeface="-apple-system"/>
              </a:rPr>
              <a:t> created from that class.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Think of a class in like a cake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recipe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gives you a blueprint for creating a delicious cake.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It includes a list of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ingredients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(properties/variables),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instructions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 on how to combine and bake those ingredients (methods/functions), and the </a:t>
            </a:r>
            <a:r>
              <a:rPr lang="en-US" sz="1400" b="1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steps to get started </a:t>
            </a:r>
            <a:r>
              <a:rPr lang="en-US" sz="1400" i="1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(constructors).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i="1" dirty="0">
              <a:latin typeface="-apple-system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When you follow the recipe, you can create multiple cakes, all based on that same recipe. Each cake will have the same characteristics because they come from the same class.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latin typeface="-apple-system"/>
              </a:rPr>
              <a:t>But you can also add your own personal touch to each cake by tweaking the recipe a bit, just like you can customize objects in C# by setting different values for the properties.</a:t>
            </a:r>
            <a:endParaRPr lang="en-US" sz="1400" dirty="0">
              <a:latin typeface="-apple-system"/>
            </a:endParaRPr>
          </a:p>
        </p:txBody>
      </p:sp>
      <p:pic>
        <p:nvPicPr>
          <p:cNvPr id="4" name="Picture 3" descr="A group of cupcakes with frosting&#10;&#10;AI-generated content may be incorrect.">
            <a:extLst>
              <a:ext uri="{FF2B5EF4-FFF2-40B4-BE49-F238E27FC236}">
                <a16:creationId xmlns:a16="http://schemas.microsoft.com/office/drawing/2014/main" id="{AC4C62E3-EEA4-4011-B68A-FF5EF462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" r="-4" b="-4"/>
          <a:stretch/>
        </p:blipFill>
        <p:spPr>
          <a:xfrm>
            <a:off x="6190488" y="566928"/>
            <a:ext cx="5157216" cy="528619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089CB41-F399-4AEB-980C-5BFB1049C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C967B-3DD6-463D-9DB9-6E4419AE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96768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723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815825" y="539596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Basics of a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9B01F-AF21-5C9D-E6F9-BE57A497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53"/>
          <a:stretch/>
        </p:blipFill>
        <p:spPr>
          <a:xfrm>
            <a:off x="6841451" y="1938111"/>
            <a:ext cx="5502443" cy="3957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815826" y="1699327"/>
            <a:ext cx="8472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Defining a class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To define a new class, you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class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keyword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followed by the </a:t>
            </a:r>
            <a:r>
              <a:rPr lang="en-US" sz="1600" i="0" u="sng" dirty="0">
                <a:solidFill>
                  <a:srgbClr val="212529"/>
                </a:solidFill>
                <a:effectLst/>
                <a:latin typeface="-apple-system"/>
              </a:rPr>
              <a:t>class name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By convention, a class name is in the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Pascal case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, such as </a:t>
            </a:r>
            <a:r>
              <a:rPr lang="en-US" sz="160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-apple-system"/>
              </a:rPr>
              <a:t>SalesPerson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Creating Objects (Instances)</a:t>
            </a:r>
          </a:p>
          <a:p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To use a class, you need to create an object (or instance) of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12529"/>
                </a:solidFill>
                <a:latin typeface="-apple-system"/>
              </a:rPr>
              <a:t>To create a new object from a class, you need to use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</a:rPr>
              <a:t>new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keyword.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60B48E-C062-EA35-6D6D-6D20794A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52" y="2579187"/>
            <a:ext cx="1684775" cy="1202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F44E4E-95CF-36C2-E07D-56671CE4A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252" y="4791810"/>
            <a:ext cx="3025282" cy="129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55CB5-E958-BA8D-C878-015ED1696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DA4ADF-AFAE-3242-6A7E-227FF68A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6D34E-9D24-0CD6-8074-D66840769432}"/>
              </a:ext>
            </a:extLst>
          </p:cNvPr>
          <p:cNvSpPr txBox="1"/>
          <p:nvPr/>
        </p:nvSpPr>
        <p:spPr>
          <a:xfrm>
            <a:off x="815825" y="456928"/>
            <a:ext cx="106014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Fields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are variables inside a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-apple-system"/>
                <a:ea typeface="Roboto" panose="02000000000000000000" pitchFamily="2" charset="0"/>
              </a:rPr>
              <a:t>Properties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provide controlled access to fields.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Access Modifiers</a:t>
            </a:r>
            <a:endParaRPr lang="en-US" sz="16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Access to members can be restricted through access modifiers, the two most common ones being: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12529"/>
                </a:solidFill>
                <a:latin typeface="-apple-system"/>
              </a:rPr>
              <a:t>Public:</a:t>
            </a:r>
            <a:r>
              <a:rPr lang="en-US" sz="1600" dirty="0">
                <a:solidFill>
                  <a:srgbClr val="212529"/>
                </a:solidFill>
                <a:latin typeface="-apple-system"/>
              </a:rPr>
              <a:t> The member can be accessed by any code (no restrictions).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Private: </a:t>
            </a:r>
            <a:r>
              <a:rPr lang="en-US" sz="1600" i="0" dirty="0">
                <a:solidFill>
                  <a:srgbClr val="212529"/>
                </a:solidFill>
                <a:effectLst/>
                <a:latin typeface="-apple-system"/>
              </a:rPr>
              <a:t>The member can only be accessed by code in the same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Naming Conventions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Public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PascalCase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Private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fields are defined in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camelCase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prefixed with an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underscore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-apple-system"/>
                <a:ea typeface="Roboto" panose="02000000000000000000" pitchFamily="2" charset="0"/>
              </a:rPr>
              <a:t>_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)</a:t>
            </a:r>
            <a:endParaRPr lang="en-US" sz="160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7BCB3-5754-1E82-B3C4-3514C8123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1395227"/>
            <a:ext cx="5029902" cy="26578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D6726C-3C68-CD78-41A2-CA7ABD2C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75" y="502919"/>
            <a:ext cx="5358616" cy="32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0044D-5375-5BC5-2F5F-29F0E755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FBD9BD-87EF-505D-6762-E4A91CC0E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ADAD1-9346-5444-DD01-6B65E86B0D58}"/>
              </a:ext>
            </a:extLst>
          </p:cNvPr>
          <p:cNvSpPr txBox="1"/>
          <p:nvPr/>
        </p:nvSpPr>
        <p:spPr>
          <a:xfrm>
            <a:off x="815825" y="866006"/>
            <a:ext cx="106014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Fields and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can optionally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assign an initial value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a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If a field does not specify an initial value, it will be set to its </a:t>
            </a:r>
            <a:r>
              <a:rPr lang="en-US" sz="1600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type’s default value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An instance's field values can be 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accessed and updated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using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dot-notation (.)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CF6A7-3EB6-BE83-C732-9C6D50ED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2623448"/>
            <a:ext cx="4304268" cy="3146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FF4C69-7BA8-92E1-1C92-63F8C1860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208" y="2779977"/>
            <a:ext cx="3514875" cy="283362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883706-2955-A463-130A-6163F93DC525}"/>
              </a:ext>
            </a:extLst>
          </p:cNvPr>
          <p:cNvCxnSpPr>
            <a:cxnSpLocks/>
          </p:cNvCxnSpPr>
          <p:nvPr/>
        </p:nvCxnSpPr>
        <p:spPr>
          <a:xfrm>
            <a:off x="6407150" y="2523628"/>
            <a:ext cx="0" cy="335915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47F23-CEBA-0019-1347-9B59DCFB8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0C0616-F749-0181-6F9B-57CC1C7E1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768B2-5D03-BA64-F348-A26CE37ADE92}"/>
              </a:ext>
            </a:extLst>
          </p:cNvPr>
          <p:cNvSpPr txBox="1"/>
          <p:nvPr/>
        </p:nvSpPr>
        <p:spPr>
          <a:xfrm>
            <a:off x="815825" y="456928"/>
            <a:ext cx="10601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method is a function inside a class that defines an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u="sng" dirty="0">
                <a:latin typeface="-apple-system"/>
                <a:ea typeface="Roboto" panose="02000000000000000000" pitchFamily="2" charset="0"/>
              </a:rPr>
              <a:t>Private fields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are usually updated as a side-effect of calling a method.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63DE-9FD2-9459-00C4-C591AD378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412542"/>
            <a:ext cx="4459035" cy="486501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B85CB9-40FE-2466-3149-EB846975EF5D}"/>
              </a:ext>
            </a:extLst>
          </p:cNvPr>
          <p:cNvCxnSpPr/>
          <p:nvPr/>
        </p:nvCxnSpPr>
        <p:spPr>
          <a:xfrm>
            <a:off x="6096000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0AD94F-0A1E-E5E0-7667-D5FDAEFE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30" y="2892619"/>
            <a:ext cx="4578715" cy="209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F2A4C-5A41-C247-EF2E-F9888F4E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BD40CE-0516-0C06-9A4B-A794BFAE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42000-B3BA-0A97-EF4F-4EF545851254}"/>
              </a:ext>
            </a:extLst>
          </p:cNvPr>
          <p:cNvSpPr txBox="1"/>
          <p:nvPr/>
        </p:nvSpPr>
        <p:spPr>
          <a:xfrm>
            <a:off x="815825" y="456928"/>
            <a:ext cx="10601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Within a class, the 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this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keyword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will refer to the current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This is especially useful if a parameter has the same name as a field.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CE50AB6-038B-0C10-71DF-0A267D73D55B}"/>
              </a:ext>
            </a:extLst>
          </p:cNvPr>
          <p:cNvCxnSpPr/>
          <p:nvPr/>
        </p:nvCxnSpPr>
        <p:spPr>
          <a:xfrm>
            <a:off x="6339385" y="1564942"/>
            <a:ext cx="0" cy="4735774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7BF2BDA-63B7-BFAD-67D2-BCBDE12BA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25" y="1144291"/>
            <a:ext cx="4856315" cy="5293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608E25-A1E7-A5D8-68D9-A3124C591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631" y="2355849"/>
            <a:ext cx="4263913" cy="28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6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B9B12-FF17-DE0F-7FA0-62A0EEA51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265C4-5B52-30FD-23F9-1C2A223D0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1BFE8-214B-2BBA-A58E-25FF15A55F6D}"/>
              </a:ext>
            </a:extLst>
          </p:cNvPr>
          <p:cNvSpPr txBox="1"/>
          <p:nvPr/>
        </p:nvSpPr>
        <p:spPr>
          <a:xfrm>
            <a:off x="815825" y="1030063"/>
            <a:ext cx="70454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is a special method whose name is the same as the 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  <a:ea typeface="Roboto" panose="02000000000000000000" pitchFamily="2" charset="0"/>
              </a:rPr>
              <a:t>class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name. 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 constructor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doesn’t have the return type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Typically, you use a constructor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initialize the new object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by assigning values to the object’s properties.</a:t>
            </a:r>
          </a:p>
          <a:p>
            <a:endParaRPr lang="en-US" sz="1600" b="1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Default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 constructor that takes </a:t>
            </a:r>
            <a:r>
              <a:rPr lang="en-US" sz="1600" u="sng" dirty="0">
                <a:solidFill>
                  <a:schemeClr val="accent5"/>
                </a:solidFill>
              </a:rPr>
              <a:t>no parameters</a:t>
            </a:r>
            <a:r>
              <a:rPr lang="en-US" sz="16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no constructor is defined, C# automatically provides a default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-apple-system"/>
                <a:ea typeface="Roboto" panose="02000000000000000000" pitchFamily="2" charset="0"/>
              </a:rPr>
              <a:t>Define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Like regular methods,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constructors</a:t>
            </a:r>
            <a:r>
              <a:rPr lang="en-US" sz="1600" u="sng" dirty="0"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u="sng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can have parameters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Arguments can be passed to constructors just like passing arguments</a:t>
            </a:r>
          </a:p>
          <a:p>
            <a:pPr lvl="1"/>
            <a:r>
              <a:rPr lang="en-US" sz="1600" dirty="0">
                <a:latin typeface="-apple-system"/>
                <a:ea typeface="Roboto" panose="02000000000000000000" pitchFamily="2" charset="0"/>
              </a:rPr>
              <a:t>      to regular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Once you define a custom constructor, the C# compiler 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doesn’t implicitly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add the </a:t>
            </a:r>
            <a:r>
              <a:rPr lang="en-US" sz="1600" b="0" i="0" dirty="0" err="1">
                <a:solidFill>
                  <a:schemeClr val="accent5"/>
                </a:solidFill>
                <a:effectLst/>
                <a:latin typeface="-apple-system"/>
              </a:rPr>
              <a:t>parameterless</a:t>
            </a:r>
            <a:r>
              <a:rPr lang="en-US" sz="1600" b="0" i="0" dirty="0">
                <a:solidFill>
                  <a:schemeClr val="accent5"/>
                </a:solidFill>
                <a:effectLst/>
                <a:latin typeface="-apple-system"/>
              </a:rPr>
              <a:t> constructor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the class.</a:t>
            </a:r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C34507-66E7-35F3-744B-B75909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0" y="165100"/>
            <a:ext cx="3901381" cy="6527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0260077-E02B-9DD4-7596-52E851A3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25" y="4981911"/>
            <a:ext cx="6523544" cy="15650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77208E-B92B-7125-91A8-BB8AD9C941F7}"/>
              </a:ext>
            </a:extLst>
          </p:cNvPr>
          <p:cNvSpPr txBox="1"/>
          <p:nvPr/>
        </p:nvSpPr>
        <p:spPr>
          <a:xfrm>
            <a:off x="815825" y="210573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6061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E5A44-498B-AA7F-2546-76E4CB2C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AE373A-7C4F-C378-B28D-701528F92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C7F46-0ECD-6053-C94E-88FEB2B718C6}"/>
              </a:ext>
            </a:extLst>
          </p:cNvPr>
          <p:cNvSpPr txBox="1"/>
          <p:nvPr/>
        </p:nvSpPr>
        <p:spPr>
          <a:xfrm>
            <a:off x="815825" y="1681897"/>
            <a:ext cx="70454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2529"/>
                </a:solidFill>
                <a:latin typeface="-apple-system"/>
              </a:rPr>
              <a:t>Encapsulation r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efers to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restricting direct access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to certain details of an object and only allowing controlled interaction through public methods or properties.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Encapsulation is implemented using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access modifiers 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and </a:t>
            </a:r>
            <a:r>
              <a:rPr lang="en-US" sz="1600" b="0" i="0" u="sng" dirty="0">
                <a:solidFill>
                  <a:schemeClr val="accent5"/>
                </a:solidFill>
                <a:effectLst/>
                <a:latin typeface="-apple-system"/>
              </a:rPr>
              <a:t>properties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 (</a:t>
            </a:r>
            <a:r>
              <a:rPr lang="en-US" sz="1600" b="1" i="0" dirty="0">
                <a:solidFill>
                  <a:srgbClr val="212529"/>
                </a:solidFill>
                <a:effectLst/>
                <a:latin typeface="-apple-system"/>
              </a:rPr>
              <a:t>getters &amp; setters</a:t>
            </a:r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) to control data access.</a:t>
            </a:r>
          </a:p>
          <a:p>
            <a:endParaRPr lang="en-US" sz="1600" dirty="0">
              <a:solidFill>
                <a:srgbClr val="212529"/>
              </a:solidFill>
              <a:latin typeface="-apple-system"/>
            </a:endParaRPr>
          </a:p>
          <a:p>
            <a:r>
              <a:rPr lang="en-US" sz="1600" b="0" i="0" dirty="0">
                <a:solidFill>
                  <a:srgbClr val="212529"/>
                </a:solidFill>
                <a:effectLst/>
                <a:latin typeface="-apple-system"/>
              </a:rPr>
              <a:t>C# main access modifiers to control the visibility of class members: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4A743C-7439-5D37-1A6B-99AC98F9D0AA}"/>
              </a:ext>
            </a:extLst>
          </p:cNvPr>
          <p:cNvSpPr txBox="1"/>
          <p:nvPr/>
        </p:nvSpPr>
        <p:spPr>
          <a:xfrm>
            <a:off x="815825" y="539750"/>
            <a:ext cx="5278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Encapsulation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B07CA8-E90A-0D27-4514-21AEC5A54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39351"/>
              </p:ext>
            </p:extLst>
          </p:nvPr>
        </p:nvGraphicFramePr>
        <p:xfrm>
          <a:off x="2030476" y="3806097"/>
          <a:ext cx="812800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571997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25654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from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only within the same class. (Default for fields)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688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-apple-system"/>
                        </a:rPr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-apple-system"/>
                        </a:rPr>
                        <a:t>Accessible within the same class and derived (child) classes.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68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11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4816</TotalTime>
  <Words>818</Words>
  <Application>Microsoft Office PowerPoint</Application>
  <PresentationFormat>Widescreen</PresentationFormat>
  <Paragraphs>109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Calibri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18</cp:revision>
  <dcterms:created xsi:type="dcterms:W3CDTF">2025-01-16T16:11:19Z</dcterms:created>
  <dcterms:modified xsi:type="dcterms:W3CDTF">2025-02-20T19:57:32Z</dcterms:modified>
</cp:coreProperties>
</file>