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0" r:id="rId12"/>
    <p:sldId id="291" r:id="rId13"/>
    <p:sldId id="294" r:id="rId14"/>
    <p:sldId id="295" r:id="rId15"/>
    <p:sldId id="292" r:id="rId16"/>
    <p:sldId id="293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F2E"/>
    <a:srgbClr val="FEA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B17E-7123-9006-6431-861F4E826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99987-E5E0-6773-BAB9-F84A53438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6DF65-97B5-F14F-7EC3-F2D32231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EC9D1-295C-46F2-29F0-52131D0F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CD0F7-9496-A46B-B74E-84252268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6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8628-C830-1590-24A2-0F6DCDA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9325A-ED80-07E5-4170-101B3489B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03A0-3FAA-7150-EF13-2ECFA2DC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456E-C330-8A70-FCF9-0FA886E9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32E3-48F7-DF9D-FC6B-E999370D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4C445-CFF7-180C-61E8-DC59B8AAD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486D1-DFA8-EBDB-3F54-A2739AA69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9CA5D-5F05-43F4-0ECD-BC590EF4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62511-856D-809C-EB45-8F8E00E9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81A1A-4690-94F7-F62D-D825AA55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4A5A-D4F9-8DCE-6FF8-62B2146F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45EE-65DE-2575-9BFF-F195F42F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79B61-E0A4-8C0E-F1E8-D6045B67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0D2A2-0185-A371-1549-45018D98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B6DAF-90F0-577A-44DD-F8FE034A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6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612A-6EDB-8B06-1BE8-769B678D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AB0A2-2FCC-9E10-F938-0F7C9912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829D-6BC7-4AE6-1A24-C82F498D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D6A6-8EDF-9438-8013-19D9B4EA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18CA-392C-CD69-4DC1-276DE977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C3AD-9EF7-092A-E4E2-DF7E3BB0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D637-3E72-82FF-CA90-1CABDA2AF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E4525-5659-A1C3-2B1E-92CF8C88C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ADF44-40E9-6E23-B2C4-1181315E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C08BE-F1D8-DAA0-868E-24D122DD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BE012-14E0-D4C3-13FA-91E06884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4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F59D-B9FB-763F-291E-FF94F9E4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D262D-E73A-B695-8DBD-EF8E6E75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6E198-C119-ED30-1235-5645C8B33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60847-99EC-32C1-0625-B655BEAD5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DA94A-FC17-709F-8CAD-B6D7CD36B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5897C-4E80-413D-5A05-5219B39B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B000F-1F2C-5FCE-8B13-4E9261CD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C1C69-B27D-67D4-BC1B-AC0ED0C9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7CB0-B87C-AAF7-674D-00C00F10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C74E0-CF06-52E8-E6FE-D4372464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730A0-C2E6-350F-63BC-75A15FEA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35280-B8C1-73F6-57AB-63265C52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8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DF2CF-ED7A-9EFC-73B8-C4EC06AC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727A2-00A1-A835-1852-D1D3D07F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6254B-033E-F644-A70C-151D0793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2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BC07-711D-66CF-DB58-BFD584E2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6A42-7D82-96F8-3C24-0E79B75AE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06C39-5255-5899-525A-C6FBA25D9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8EC3E-218D-64DB-E2A1-64ACB4F8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470DC-AD32-3E7A-E4E9-E4847603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DE3F5-01EE-9F32-FA6C-1A48AE20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3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659F-2355-FBE9-FE66-EF544E37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430F0-DC16-1983-D726-6A33D8CB1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C2E41-6EE2-FA9F-34AB-EF94A0F7D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184E5-1968-93A4-DB7A-8C220A10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E91B-50AC-0CEA-38DE-0ACEB8AB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7AD8D-155B-D4EE-2CCD-1A6AB9EC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7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9720B-80F2-C027-F9ED-37A04B65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FB6B2-1E3C-2867-A801-99CF7156C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909A5-1E02-644C-A0B7-ECF4CDB30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BA91D-CA13-43C7-BDE8-E1CE1C707EA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7AEC0-5039-E0DD-14D4-6DAB32290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4634-B67B-1597-59DE-D2F7A9250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9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182A78-5950-0814-B675-EC3F5BE7384D}"/>
              </a:ext>
            </a:extLst>
          </p:cNvPr>
          <p:cNvSpPr txBox="1"/>
          <p:nvPr/>
        </p:nvSpPr>
        <p:spPr>
          <a:xfrm>
            <a:off x="1339850" y="1869350"/>
            <a:ext cx="3244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 Black" panose="02000000000000000000" pitchFamily="2" charset="0"/>
                <a:ea typeface="Roboto Black" panose="02000000000000000000" pitchFamily="2" charset="0"/>
              </a:rPr>
              <a:t>Unity For Academia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25595-22CA-7C51-B4CD-ACCB228E4313}"/>
              </a:ext>
            </a:extLst>
          </p:cNvPr>
          <p:cNvSpPr txBox="1"/>
          <p:nvPr/>
        </p:nvSpPr>
        <p:spPr>
          <a:xfrm>
            <a:off x="1339850" y="3423620"/>
            <a:ext cx="3365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Medium" panose="02000000000000000000" pitchFamily="2" charset="0"/>
                <a:ea typeface="Roboto Medium" panose="02000000000000000000" pitchFamily="2" charset="0"/>
              </a:rPr>
              <a:t>C# Data Structures &amp; Functions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AEF28-561C-4E7A-5CBD-26E8C023C5AE}"/>
              </a:ext>
            </a:extLst>
          </p:cNvPr>
          <p:cNvSpPr txBox="1"/>
          <p:nvPr/>
        </p:nvSpPr>
        <p:spPr>
          <a:xfrm>
            <a:off x="1339850" y="4248267"/>
            <a:ext cx="2187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Spring 2025 – Week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81468-01E4-203A-6907-D210C8968862}"/>
              </a:ext>
            </a:extLst>
          </p:cNvPr>
          <p:cNvSpPr txBox="1"/>
          <p:nvPr/>
        </p:nvSpPr>
        <p:spPr>
          <a:xfrm>
            <a:off x="1339849" y="4597576"/>
            <a:ext cx="2187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Iman Noferesti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59FB9-5F42-0B4A-18C0-A39E79451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88" y="1278053"/>
            <a:ext cx="5566276" cy="397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7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FD455E-26B8-0442-EF75-70EF7D7D5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A03FC1-7551-C682-4978-6FFBEE11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1968E-7C0D-4EB3-1F6E-FA52661193D4}"/>
              </a:ext>
            </a:extLst>
          </p:cNvPr>
          <p:cNvSpPr txBox="1"/>
          <p:nvPr/>
        </p:nvSpPr>
        <p:spPr>
          <a:xfrm>
            <a:off x="815825" y="304560"/>
            <a:ext cx="8118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HashSet&lt;T&gt;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11FC6-175A-8FB9-A2F4-18E15394E445}"/>
              </a:ext>
            </a:extLst>
          </p:cNvPr>
          <p:cNvSpPr txBox="1"/>
          <p:nvPr/>
        </p:nvSpPr>
        <p:spPr>
          <a:xfrm>
            <a:off x="815825" y="1135557"/>
            <a:ext cx="90457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A HashSet </a:t>
            </a:r>
            <a:r>
              <a:rPr lang="en-US" sz="1600" dirty="0">
                <a:latin typeface="-apple-system"/>
              </a:rPr>
              <a:t>is a collection that stores </a:t>
            </a:r>
            <a:r>
              <a:rPr lang="en-US" sz="1600" b="1" dirty="0">
                <a:latin typeface="-apple-system"/>
              </a:rPr>
              <a:t>unique elements</a:t>
            </a:r>
            <a:r>
              <a:rPr lang="en-US" sz="1600" dirty="0">
                <a:latin typeface="-apple-system"/>
              </a:rPr>
              <a:t>, meaning it does not allow duplicate values. </a:t>
            </a: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</a:rPr>
              <a:t>It does not guarantee any specific order of elements.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</a:rPr>
              <a:t>Supports mathematical set operations such as: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-apple-system"/>
              </a:rPr>
              <a:t>UnionWith</a:t>
            </a:r>
            <a:r>
              <a:rPr lang="en-US" sz="1600" b="1" dirty="0">
                <a:latin typeface="-apple-system"/>
              </a:rPr>
              <a:t>(): </a:t>
            </a:r>
            <a:r>
              <a:rPr lang="en-US" sz="1600" dirty="0">
                <a:latin typeface="-apple-system"/>
              </a:rPr>
              <a:t>Combines two sets, removing duplicates.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-apple-system"/>
              </a:rPr>
              <a:t>IntersectWith</a:t>
            </a:r>
            <a:r>
              <a:rPr lang="en-US" sz="1600" b="1" dirty="0">
                <a:latin typeface="-apple-system"/>
              </a:rPr>
              <a:t>(): </a:t>
            </a:r>
            <a:r>
              <a:rPr lang="en-US" sz="1600" dirty="0">
                <a:latin typeface="-apple-system"/>
              </a:rPr>
              <a:t>Keeps only elements that exist in both sets.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-apple-system"/>
              </a:rPr>
              <a:t>ExceptWith</a:t>
            </a:r>
            <a:r>
              <a:rPr lang="en-US" sz="1600" b="1" dirty="0">
                <a:latin typeface="-apple-system"/>
              </a:rPr>
              <a:t>(): </a:t>
            </a:r>
            <a:r>
              <a:rPr lang="en-US" sz="1600" dirty="0">
                <a:latin typeface="-apple-system"/>
              </a:rPr>
              <a:t>Removes elements present in another set.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-apple-system"/>
              </a:rPr>
              <a:t>SymmetricExceptWith</a:t>
            </a:r>
            <a:r>
              <a:rPr lang="en-US" sz="1600" b="1" dirty="0">
                <a:latin typeface="-apple-system"/>
              </a:rPr>
              <a:t>():</a:t>
            </a:r>
            <a:r>
              <a:rPr lang="en-US" sz="1600" dirty="0">
                <a:latin typeface="-apple-system"/>
              </a:rPr>
              <a:t> Keeps elements that are unique between two sets.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Properties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9A01E9-646E-C766-9D0E-9F8D4222E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433175"/>
              </p:ext>
            </p:extLst>
          </p:nvPr>
        </p:nvGraphicFramePr>
        <p:xfrm>
          <a:off x="908050" y="3429000"/>
          <a:ext cx="10604500" cy="31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0">
                  <a:extLst>
                    <a:ext uri="{9D8B030D-6E8A-4147-A177-3AD203B41FA5}">
                      <a16:colId xmlns:a16="http://schemas.microsoft.com/office/drawing/2014/main" val="3479775401"/>
                    </a:ext>
                  </a:extLst>
                </a:gridCol>
                <a:gridCol w="5302250">
                  <a:extLst>
                    <a:ext uri="{9D8B030D-6E8A-4147-A177-3AD203B41FA5}">
                      <a16:colId xmlns:a16="http://schemas.microsoft.com/office/drawing/2014/main" val="954773244"/>
                    </a:ext>
                  </a:extLst>
                </a:gridCol>
              </a:tblGrid>
              <a:tr h="2967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Property /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4397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Returns the number of elements in the HashSet.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17005"/>
                  </a:ext>
                </a:extLst>
              </a:tr>
              <a:tr h="50441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Adds an element to the HashSet.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95998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Removes all elements from the HashSet.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933848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Contains()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Checks if a specific element exists in the HashSet.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937021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CopyTo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(array)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Copies all elements of the HashSet into a specified array.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10181"/>
                  </a:ext>
                </a:extLst>
              </a:tr>
              <a:tr h="504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Removes a specific element from the HashSet.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94348"/>
                  </a:ext>
                </a:extLst>
              </a:tr>
            </a:tbl>
          </a:graphicData>
        </a:graphic>
      </p:graphicFrame>
      <p:pic>
        <p:nvPicPr>
          <p:cNvPr id="5" name="Picture 4" descr="A group of colorful shapes&#10;&#10;Description automatically generated">
            <a:extLst>
              <a:ext uri="{FF2B5EF4-FFF2-40B4-BE49-F238E27FC236}">
                <a16:creationId xmlns:a16="http://schemas.microsoft.com/office/drawing/2014/main" id="{C076C9B1-99D6-48CA-F730-F4C22187B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0" y="971226"/>
            <a:ext cx="2292350" cy="204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0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D62F4C-79A2-091B-9621-0C86FAFDD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F7C8ED-8593-CE69-0F92-194E9471A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AC60BF-2672-3BA1-E7EF-B685E5BD77C8}"/>
              </a:ext>
            </a:extLst>
          </p:cNvPr>
          <p:cNvSpPr txBox="1"/>
          <p:nvPr/>
        </p:nvSpPr>
        <p:spPr>
          <a:xfrm>
            <a:off x="815825" y="426681"/>
            <a:ext cx="8118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LinkedList&lt;T&gt;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7187E5-4DD7-A764-4C06-26B6FE066A7D}"/>
              </a:ext>
            </a:extLst>
          </p:cNvPr>
          <p:cNvSpPr txBox="1"/>
          <p:nvPr/>
        </p:nvSpPr>
        <p:spPr>
          <a:xfrm>
            <a:off x="815825" y="1244892"/>
            <a:ext cx="106045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A LinkedList is a way of storing data where </a:t>
            </a:r>
            <a:r>
              <a:rPr lang="en-US" sz="1600" u="sng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each item (called a node)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is connected to the next one, like a chain. Each node holds two things: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Data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(the actual value).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A </a:t>
            </a:r>
            <a:r>
              <a:rPr lang="en-US" sz="1600" b="1" dirty="0">
                <a:latin typeface="-apple-system"/>
                <a:ea typeface="Roboto" panose="02000000000000000000" pitchFamily="2" charset="0"/>
              </a:rPr>
              <a:t>pointer (reference) to the next node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(and in a doubly linked list, also a reference to the previous node).</a:t>
            </a:r>
          </a:p>
          <a:p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r>
              <a:rPr lang="en-US" sz="1600" b="1" dirty="0">
                <a:latin typeface="-apple-system"/>
                <a:ea typeface="Roboto" panose="02000000000000000000" pitchFamily="2" charset="0"/>
              </a:rPr>
              <a:t>Properties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A9CE1E-6F3B-3645-15B0-C75F4DA91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952005"/>
              </p:ext>
            </p:extLst>
          </p:nvPr>
        </p:nvGraphicFramePr>
        <p:xfrm>
          <a:off x="792226" y="3652635"/>
          <a:ext cx="10604500" cy="262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0">
                  <a:extLst>
                    <a:ext uri="{9D8B030D-6E8A-4147-A177-3AD203B41FA5}">
                      <a16:colId xmlns:a16="http://schemas.microsoft.com/office/drawing/2014/main" val="3479775401"/>
                    </a:ext>
                  </a:extLst>
                </a:gridCol>
                <a:gridCol w="5302250">
                  <a:extLst>
                    <a:ext uri="{9D8B030D-6E8A-4147-A177-3AD203B41FA5}">
                      <a16:colId xmlns:a16="http://schemas.microsoft.com/office/drawing/2014/main" val="954773244"/>
                    </a:ext>
                  </a:extLst>
                </a:gridCol>
              </a:tblGrid>
              <a:tr h="2967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Property /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4397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Gets the number of nodes in the LinkedList.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17005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Gets the first node of the LinkedList.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414833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Gets the last node of the LinkedList.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49462"/>
                  </a:ext>
                </a:extLst>
              </a:tr>
              <a:tr h="504414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AddAfter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accent5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LinkedListNode</a:t>
                      </a:r>
                      <a:r>
                        <a:rPr lang="en-US" sz="1400" b="0" dirty="0">
                          <a:solidFill>
                            <a:schemeClr val="accent5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&lt;T&gt; node</a:t>
                      </a:r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T value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Adds a new node with the specified value after the given node.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95998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AddBefore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accent5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LinkedListNode</a:t>
                      </a:r>
                      <a:r>
                        <a:rPr lang="en-US" sz="1400" b="0" dirty="0">
                          <a:solidFill>
                            <a:schemeClr val="accent5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&lt;T&gt; node</a:t>
                      </a:r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T value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Adds a new node with the specified value before the given node.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93384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9548FB3-0654-B12F-4EE8-8A27796E2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952" y="2411607"/>
            <a:ext cx="4310745" cy="111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5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242DA8-223F-69D1-3155-08C791005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D62A0-8E6F-78D3-AA73-6D5E0734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CD6A20-5D0F-6F10-45D8-C68432C5E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02862"/>
              </p:ext>
            </p:extLst>
          </p:nvPr>
        </p:nvGraphicFramePr>
        <p:xfrm>
          <a:off x="908050" y="675768"/>
          <a:ext cx="10604500" cy="5334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0">
                  <a:extLst>
                    <a:ext uri="{9D8B030D-6E8A-4147-A177-3AD203B41FA5}">
                      <a16:colId xmlns:a16="http://schemas.microsoft.com/office/drawing/2014/main" val="3479775401"/>
                    </a:ext>
                  </a:extLst>
                </a:gridCol>
                <a:gridCol w="5302250">
                  <a:extLst>
                    <a:ext uri="{9D8B030D-6E8A-4147-A177-3AD203B41FA5}">
                      <a16:colId xmlns:a16="http://schemas.microsoft.com/office/drawing/2014/main" val="954773244"/>
                    </a:ext>
                  </a:extLst>
                </a:gridCol>
              </a:tblGrid>
              <a:tr h="28250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Property /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4397"/>
                  </a:ext>
                </a:extLst>
              </a:tr>
              <a:tr h="416306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AddFirst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 value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Adds a new node with the specified value at the beginning of the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513449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AddLast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 value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Adds a new node with the specified value at the end of the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17005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Removes all nodes from the LinkedList.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414833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Contains(</a:t>
                      </a:r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 value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Checks whether the specified value exists in the LinkedList. Returns true if found, otherwise false.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49462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CopyTo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T[ ] array, int index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Copies the entire LinkedList&lt;T&gt; to an array starting at the specified index.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95998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Find(</a:t>
                      </a:r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 value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Finds the first node containing the specified value. Returns null if not found.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933848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FindLast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 value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Finds the last node containing the specified value. Returns null if not found.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937021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Remove(</a:t>
                      </a:r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 value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Removes the first occurrence of the specified value from the LinkedList.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93730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RemoveFirst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Removes the first node of the LinkedList.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599632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RemoveLast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Removes the last node of the LinkedList.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40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61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A59487-D9A1-C6DA-DD21-673DB263C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82E1C2B-18AF-6356-9205-510F707FC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085E8-DA47-61CF-7E2A-946650863DF4}"/>
              </a:ext>
            </a:extLst>
          </p:cNvPr>
          <p:cNvSpPr txBox="1"/>
          <p:nvPr/>
        </p:nvSpPr>
        <p:spPr>
          <a:xfrm>
            <a:off x="815825" y="851228"/>
            <a:ext cx="8118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Stack&lt;T&gt;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7F324-4B5E-04AE-0EBA-D4912CC62785}"/>
              </a:ext>
            </a:extLst>
          </p:cNvPr>
          <p:cNvSpPr txBox="1"/>
          <p:nvPr/>
        </p:nvSpPr>
        <p:spPr>
          <a:xfrm>
            <a:off x="792227" y="1754346"/>
            <a:ext cx="67711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A stack is a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Last In, First Out (LIFO)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collection, meaning the last item added is the first one to be removed. </a:t>
            </a:r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r>
              <a:rPr lang="en-US" sz="1600" b="1" dirty="0">
                <a:latin typeface="-apple-system"/>
                <a:ea typeface="Roboto" panose="02000000000000000000" pitchFamily="2" charset="0"/>
              </a:rPr>
              <a:t>Properties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E9A0EA-7DF2-EDEC-92F1-44169448370D}"/>
              </a:ext>
            </a:extLst>
          </p:cNvPr>
          <p:cNvGraphicFramePr>
            <a:graphicFrameLocks noGrp="1"/>
          </p:cNvGraphicFramePr>
          <p:nvPr/>
        </p:nvGraphicFramePr>
        <p:xfrm>
          <a:off x="792226" y="3781844"/>
          <a:ext cx="10604500" cy="2249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0">
                  <a:extLst>
                    <a:ext uri="{9D8B030D-6E8A-4147-A177-3AD203B41FA5}">
                      <a16:colId xmlns:a16="http://schemas.microsoft.com/office/drawing/2014/main" val="3479775401"/>
                    </a:ext>
                  </a:extLst>
                </a:gridCol>
                <a:gridCol w="5302250">
                  <a:extLst>
                    <a:ext uri="{9D8B030D-6E8A-4147-A177-3AD203B41FA5}">
                      <a16:colId xmlns:a16="http://schemas.microsoft.com/office/drawing/2014/main" val="954773244"/>
                    </a:ext>
                  </a:extLst>
                </a:gridCol>
              </a:tblGrid>
              <a:tr h="2967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Property /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4397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Gets the number of elements in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17005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Removes all elements from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414833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Contains(</a:t>
                      </a:r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 item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Checks if a specific item exists in the stack, returning true if found.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49462"/>
                  </a:ext>
                </a:extLst>
              </a:tr>
              <a:tr h="504414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CopyTo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 [ ] array, int index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Copies the elements of the stack into an existing array starting at the specified index.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9599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8060D0E-2E94-192E-DDA5-5C91C014B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457" y="951003"/>
            <a:ext cx="3449718" cy="251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45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82FD4D-61C2-FE57-76A8-F112C8D97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F8973B-E8EE-72F2-20DE-FBEFE5CB8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1DC760-3DE6-06AE-F23C-EC3DF4713172}"/>
              </a:ext>
            </a:extLst>
          </p:cNvPr>
          <p:cNvGraphicFramePr>
            <a:graphicFrameLocks noGrp="1"/>
          </p:cNvGraphicFramePr>
          <p:nvPr/>
        </p:nvGraphicFramePr>
        <p:xfrm>
          <a:off x="792226" y="2107003"/>
          <a:ext cx="10604500" cy="2161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0">
                  <a:extLst>
                    <a:ext uri="{9D8B030D-6E8A-4147-A177-3AD203B41FA5}">
                      <a16:colId xmlns:a16="http://schemas.microsoft.com/office/drawing/2014/main" val="3479775401"/>
                    </a:ext>
                  </a:extLst>
                </a:gridCol>
                <a:gridCol w="5302250">
                  <a:extLst>
                    <a:ext uri="{9D8B030D-6E8A-4147-A177-3AD203B41FA5}">
                      <a16:colId xmlns:a16="http://schemas.microsoft.com/office/drawing/2014/main" val="954773244"/>
                    </a:ext>
                  </a:extLst>
                </a:gridCol>
              </a:tblGrid>
              <a:tr h="28250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Property /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4397"/>
                  </a:ext>
                </a:extLst>
              </a:tr>
              <a:tr h="41630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Returns the item at the top of the stack without removing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513449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Removes and returns the item at the top of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17005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Push(T item)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Adds an item to the top of the stack.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414833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ToArray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Copies the stack elements into a new array in LIFO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49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292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B524A2-6003-E98E-AD4C-94C33F873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8AC3A5-C960-2B95-FA3B-12B416660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58722-D51A-B6F2-DC47-64477AA48D0D}"/>
              </a:ext>
            </a:extLst>
          </p:cNvPr>
          <p:cNvSpPr txBox="1"/>
          <p:nvPr/>
        </p:nvSpPr>
        <p:spPr>
          <a:xfrm>
            <a:off x="771095" y="851228"/>
            <a:ext cx="8118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Queue&lt;T&gt;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9E820-B6AD-E4FB-234E-9B4B5499B0A1}"/>
              </a:ext>
            </a:extLst>
          </p:cNvPr>
          <p:cNvSpPr txBox="1"/>
          <p:nvPr/>
        </p:nvSpPr>
        <p:spPr>
          <a:xfrm>
            <a:off x="792227" y="1754346"/>
            <a:ext cx="51960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A Queue is a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FIFO (First-In, First-Out)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data structure that stores elements in the order they were added. </a:t>
            </a:r>
          </a:p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This means that the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first element added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to the queue will be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the first one removed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</a:t>
            </a:r>
          </a:p>
          <a:p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r>
              <a:rPr lang="en-US" sz="1600" b="1" dirty="0">
                <a:latin typeface="-apple-system"/>
                <a:ea typeface="Roboto" panose="02000000000000000000" pitchFamily="2" charset="0"/>
              </a:rPr>
              <a:t>Properties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061E3A-EF8B-1B0B-5DFA-56FA839A2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16095"/>
              </p:ext>
            </p:extLst>
          </p:nvPr>
        </p:nvGraphicFramePr>
        <p:xfrm>
          <a:off x="792226" y="3781844"/>
          <a:ext cx="10604500" cy="2249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0">
                  <a:extLst>
                    <a:ext uri="{9D8B030D-6E8A-4147-A177-3AD203B41FA5}">
                      <a16:colId xmlns:a16="http://schemas.microsoft.com/office/drawing/2014/main" val="3479775401"/>
                    </a:ext>
                  </a:extLst>
                </a:gridCol>
                <a:gridCol w="5302250">
                  <a:extLst>
                    <a:ext uri="{9D8B030D-6E8A-4147-A177-3AD203B41FA5}">
                      <a16:colId xmlns:a16="http://schemas.microsoft.com/office/drawing/2014/main" val="954773244"/>
                    </a:ext>
                  </a:extLst>
                </a:gridCol>
              </a:tblGrid>
              <a:tr h="2967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Property /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4397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Gets the number of elements in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17005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Removes all elements from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414833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Contains(</a:t>
                      </a:r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 item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Checks if the specified item exists in the queue and returns true or false.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49462"/>
                  </a:ext>
                </a:extLst>
              </a:tr>
              <a:tr h="504414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CopyTo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 [ ] array, int index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Copies the queue elements to an existing array starting at the specified index.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9599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E9510601-1DE5-42ED-20AC-776299FA7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326" y="1442673"/>
            <a:ext cx="5850775" cy="178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00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9A4FDA-506F-7D6E-23A7-FD7AC9DF4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AF2BD7-4592-3038-E78E-5F6763DFB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01279E-8D81-51E3-C94F-0A0788BF0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0834"/>
              </p:ext>
            </p:extLst>
          </p:nvPr>
        </p:nvGraphicFramePr>
        <p:xfrm>
          <a:off x="792226" y="2107003"/>
          <a:ext cx="10604500" cy="2199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0">
                  <a:extLst>
                    <a:ext uri="{9D8B030D-6E8A-4147-A177-3AD203B41FA5}">
                      <a16:colId xmlns:a16="http://schemas.microsoft.com/office/drawing/2014/main" val="3479775401"/>
                    </a:ext>
                  </a:extLst>
                </a:gridCol>
                <a:gridCol w="5302250">
                  <a:extLst>
                    <a:ext uri="{9D8B030D-6E8A-4147-A177-3AD203B41FA5}">
                      <a16:colId xmlns:a16="http://schemas.microsoft.com/office/drawing/2014/main" val="954773244"/>
                    </a:ext>
                  </a:extLst>
                </a:gridCol>
              </a:tblGrid>
              <a:tr h="28250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Property /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4397"/>
                  </a:ext>
                </a:extLst>
              </a:tr>
              <a:tr h="41630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Enqueue</a:t>
                      </a:r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(T item)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Adds an item to the end of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513449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Dequeue()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Removes and returns the item at the front of the queue.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17005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Returns the item at the front of the queue without removing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414833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ToArray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Copies the elements of the queue into a new array without modifying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49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263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027C80-BB25-95AB-6463-A07D97166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8357BA6-B2A1-436A-3F9E-BB234987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CCE80-EDB0-EB2B-FBA6-452DA8756EB0}"/>
              </a:ext>
            </a:extLst>
          </p:cNvPr>
          <p:cNvSpPr txBox="1"/>
          <p:nvPr/>
        </p:nvSpPr>
        <p:spPr>
          <a:xfrm>
            <a:off x="815825" y="469660"/>
            <a:ext cx="8118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E4053-72BC-D56E-65EB-9D9FAA6093D3}"/>
              </a:ext>
            </a:extLst>
          </p:cNvPr>
          <p:cNvSpPr txBox="1"/>
          <p:nvPr/>
        </p:nvSpPr>
        <p:spPr>
          <a:xfrm>
            <a:off x="815825" y="1494610"/>
            <a:ext cx="106649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Sometimes, you want to perform the same task multiple times in a program.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529"/>
                </a:solidFill>
                <a:latin typeface="-apple-system"/>
                <a:ea typeface="Roboto" panose="02000000000000000000" pitchFamily="2" charset="0"/>
              </a:rPr>
              <a:t>I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f you find yourself writing the same statements over and over again, you can turn those statements into a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Functions help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organize code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improve reusability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and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make debugging easier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Defining 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Calling a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To use a function, call it by its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name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and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provide required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Function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Void functions (no return values)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Functions with return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Functions optional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 </a:t>
            </a:r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D7289-7526-3F16-BD2E-310002FE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97" y="2581446"/>
            <a:ext cx="4525006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2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5ADE5-71A0-A7E6-17D0-485A8A847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301B21-E633-0B23-DC9D-06F7FB31D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F8BAC-10B5-8CB0-D87D-BEDACD629E80}"/>
              </a:ext>
            </a:extLst>
          </p:cNvPr>
          <p:cNvSpPr txBox="1"/>
          <p:nvPr/>
        </p:nvSpPr>
        <p:spPr>
          <a:xfrm>
            <a:off x="815825" y="539596"/>
            <a:ext cx="527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Tuples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76D57-4778-16DF-2E28-079CED3D81BB}"/>
              </a:ext>
            </a:extLst>
          </p:cNvPr>
          <p:cNvSpPr txBox="1"/>
          <p:nvPr/>
        </p:nvSpPr>
        <p:spPr>
          <a:xfrm>
            <a:off x="815825" y="1694357"/>
            <a:ext cx="106014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A tuple is typically created by placing 2 or more expressions separated by commas, within a set of parentheses.</a:t>
            </a: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A tuple, like any other expression, can be used in various ways: for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assignments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initializing fields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or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variables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returning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values from methods, and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passing as parameters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 Tuples can also be tested for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equality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</a:t>
            </a: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73CE43-9BDB-43C9-2EAD-656F4EC3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44" y="2093173"/>
            <a:ext cx="4036661" cy="12723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FFCD93-C8EC-F952-4907-E1459B518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44" y="4117795"/>
            <a:ext cx="5015205" cy="198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3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675BEA-DD0B-D7A6-F32D-ED95E7CF2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6B8452-79C4-0F2B-1D5D-968C79E94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07105-8270-E50A-0BA3-0D65E85D689B}"/>
              </a:ext>
            </a:extLst>
          </p:cNvPr>
          <p:cNvSpPr txBox="1"/>
          <p:nvPr/>
        </p:nvSpPr>
        <p:spPr>
          <a:xfrm>
            <a:off x="961875" y="953512"/>
            <a:ext cx="1025857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Fields are extracted using </a:t>
            </a:r>
            <a:r>
              <a:rPr lang="en-US" sz="1600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dot (.)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syntax.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By default, the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first field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is </a:t>
            </a:r>
            <a:r>
              <a:rPr lang="en-US" sz="1600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Item1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the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second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Item2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Naming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Field names Item1 etc. don’t make for a readable code. There are 2 ways provide names to the fields: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In the type declaration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In the expression that creates it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0B1DD5-4E89-D779-699C-7B83734D7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86" y="1563612"/>
            <a:ext cx="3875414" cy="891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62383C-9218-F410-3F36-9A75F3AC7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868" y="3530600"/>
            <a:ext cx="3586482" cy="10737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834280-57A0-A18B-27BF-7B2923BCE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238" y="4981302"/>
            <a:ext cx="3150812" cy="118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2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8E090F-A957-9705-0F97-D240E1D5E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84D5BC-51CE-4C80-CE1C-4CD97C15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DC78B-CC7B-5D9E-5B5F-704D248C5706}"/>
              </a:ext>
            </a:extLst>
          </p:cNvPr>
          <p:cNvSpPr txBox="1"/>
          <p:nvPr/>
        </p:nvSpPr>
        <p:spPr>
          <a:xfrm>
            <a:off x="815825" y="902712"/>
            <a:ext cx="106459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Deconstruction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Sometimes it is convenient to take a tuple and assign the fields to multiple variables and initialize them if appropriate.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B04221-366F-4449-D845-BE0306452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15" y="1574723"/>
            <a:ext cx="7821424" cy="11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4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3F1515-99D8-FB25-AE74-512AADE7F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768BD0-7709-7047-E7A9-C2075B58E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958C7-39BA-E5C6-D90E-D0F98A3976E3}"/>
              </a:ext>
            </a:extLst>
          </p:cNvPr>
          <p:cNvSpPr txBox="1"/>
          <p:nvPr/>
        </p:nvSpPr>
        <p:spPr>
          <a:xfrm>
            <a:off x="815825" y="450696"/>
            <a:ext cx="527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Arrays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7132D-AEF2-8302-C4F2-450F57AC5BC8}"/>
              </a:ext>
            </a:extLst>
          </p:cNvPr>
          <p:cNvSpPr txBox="1"/>
          <p:nvPr/>
        </p:nvSpPr>
        <p:spPr>
          <a:xfrm>
            <a:off x="815825" y="1332407"/>
            <a:ext cx="90457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An array is a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fixed-size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strongly typed collection of elements of the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same data type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Arrays are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zero-based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meaning the first element is at index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They are part of the </a:t>
            </a:r>
            <a:r>
              <a:rPr lang="en-US" sz="1600" b="1" dirty="0">
                <a:latin typeface="-apple-system"/>
                <a:ea typeface="Roboto" panose="02000000000000000000" pitchFamily="2" charset="0"/>
              </a:rPr>
              <a:t>System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namespace and are instances of the </a:t>
            </a:r>
            <a:r>
              <a:rPr lang="en-US" sz="1600" b="1" dirty="0" err="1">
                <a:latin typeface="-apple-system"/>
                <a:ea typeface="Roboto" panose="02000000000000000000" pitchFamily="2" charset="0"/>
              </a:rPr>
              <a:t>System.Array</a:t>
            </a:r>
            <a:r>
              <a:rPr lang="en-US" sz="1600" b="1" dirty="0">
                <a:latin typeface="-apple-system"/>
                <a:ea typeface="Roboto" panose="02000000000000000000" pitchFamily="2" charset="0"/>
              </a:rPr>
              <a:t>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Properties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32B76F-9AE4-8A7B-9EFD-3E3EF5905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00819"/>
              </p:ext>
            </p:extLst>
          </p:nvPr>
        </p:nvGraphicFramePr>
        <p:xfrm>
          <a:off x="908050" y="2775685"/>
          <a:ext cx="10604500" cy="3301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0">
                  <a:extLst>
                    <a:ext uri="{9D8B030D-6E8A-4147-A177-3AD203B41FA5}">
                      <a16:colId xmlns:a16="http://schemas.microsoft.com/office/drawing/2014/main" val="3479775401"/>
                    </a:ext>
                  </a:extLst>
                </a:gridCol>
                <a:gridCol w="5302250">
                  <a:extLst>
                    <a:ext uri="{9D8B030D-6E8A-4147-A177-3AD203B41FA5}">
                      <a16:colId xmlns:a16="http://schemas.microsoft.com/office/drawing/2014/main" val="954773244"/>
                    </a:ext>
                  </a:extLst>
                </a:gridCol>
              </a:tblGrid>
              <a:tr h="28250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Property /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4397"/>
                  </a:ext>
                </a:extLst>
              </a:tr>
              <a:tr h="41630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Returns the total number of elements in the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513449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Clear(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array, start, count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Sets a range of elements in the array to their default values (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null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false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etc.).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17005"/>
                  </a:ext>
                </a:extLst>
              </a:tr>
              <a:tr h="50732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Copy(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source, </a:t>
                      </a:r>
                      <a:r>
                        <a:rPr lang="en-US" sz="14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dest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length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Copies elements from one array to another. Both arrays must have compatible types.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79564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CopyTo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1400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destArray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, index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Copies the 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entire array 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 another array starting at a specified index.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07964"/>
                  </a:ext>
                </a:extLst>
              </a:tr>
              <a:tr h="50732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Exists(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array, predicate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Checks if any element in the array satisfies the given condition (predicate).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94468"/>
                  </a:ext>
                </a:extLst>
              </a:tr>
              <a:tr h="50732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Sort(</a:t>
                      </a:r>
                      <a:r>
                        <a:rPr lang="en-US" sz="1400" b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array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Sorts the array in 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ascending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78746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A283703-B431-A0EC-FC60-25F1104F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447" y="1018908"/>
            <a:ext cx="3269006" cy="162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5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C90CA6-0259-F2A6-1BC4-F1E47D4EF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FF0BFC-A83C-50D8-1894-31CA12C69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E72542-1EC1-A00E-4A9A-8DFE77014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182441"/>
              </p:ext>
            </p:extLst>
          </p:nvPr>
        </p:nvGraphicFramePr>
        <p:xfrm>
          <a:off x="974713" y="1522035"/>
          <a:ext cx="10239526" cy="328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763">
                  <a:extLst>
                    <a:ext uri="{9D8B030D-6E8A-4147-A177-3AD203B41FA5}">
                      <a16:colId xmlns:a16="http://schemas.microsoft.com/office/drawing/2014/main" val="3479775401"/>
                    </a:ext>
                  </a:extLst>
                </a:gridCol>
                <a:gridCol w="5119763">
                  <a:extLst>
                    <a:ext uri="{9D8B030D-6E8A-4147-A177-3AD203B41FA5}">
                      <a16:colId xmlns:a16="http://schemas.microsoft.com/office/drawing/2014/main" val="954773244"/>
                    </a:ext>
                  </a:extLst>
                </a:gridCol>
              </a:tblGrid>
              <a:tr h="30127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Property /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4397"/>
                  </a:ext>
                </a:extLst>
              </a:tr>
              <a:tr h="52722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Find(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array, predicate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Returns the 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first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element that matches a given condition.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17005"/>
                  </a:ext>
                </a:extLst>
              </a:tr>
              <a:tr h="64248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FindAll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array, predicate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Returns 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all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elements that match a given condition as a new array.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79564"/>
                  </a:ext>
                </a:extLst>
              </a:tr>
              <a:tr h="527223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FindIndex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array, predicate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Returns the 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of the first element that matches a given condition.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07964"/>
                  </a:ext>
                </a:extLst>
              </a:tr>
              <a:tr h="64248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IndexOf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array, value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Returns the 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first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index of a specified value (or -1 if not found).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94468"/>
                  </a:ext>
                </a:extLst>
              </a:tr>
              <a:tr h="64248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TrueForAll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array, predicate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Returns true if 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all</a:t>
                      </a: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elements satisfy a given condition.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262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51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9AAA7D-36A1-BB68-1AEE-9E740F338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A5B401-5A32-CD73-BBA8-89E652950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09AD6-D4B1-8ADC-5F46-ED1905E995F3}"/>
              </a:ext>
            </a:extLst>
          </p:cNvPr>
          <p:cNvSpPr txBox="1"/>
          <p:nvPr/>
        </p:nvSpPr>
        <p:spPr>
          <a:xfrm>
            <a:off x="815825" y="203046"/>
            <a:ext cx="527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List&lt;T&gt;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9D862-A67D-8129-EEF5-CC18F81DC8A1}"/>
              </a:ext>
            </a:extLst>
          </p:cNvPr>
          <p:cNvSpPr txBox="1"/>
          <p:nvPr/>
        </p:nvSpPr>
        <p:spPr>
          <a:xfrm>
            <a:off x="815825" y="1084757"/>
            <a:ext cx="90457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A List represents a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dynamically-sized array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allowing you to store objects of a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specific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Unlike arrays, lists in can grow or shrink in size as elements are added or removed, making them more flexible than static arrays.</a:t>
            </a: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Properties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696D3D-3483-B5BB-9D76-BC1ED82B7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73466"/>
              </p:ext>
            </p:extLst>
          </p:nvPr>
        </p:nvGraphicFramePr>
        <p:xfrm>
          <a:off x="908050" y="2528035"/>
          <a:ext cx="10604500" cy="3704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0">
                  <a:extLst>
                    <a:ext uri="{9D8B030D-6E8A-4147-A177-3AD203B41FA5}">
                      <a16:colId xmlns:a16="http://schemas.microsoft.com/office/drawing/2014/main" val="3479775401"/>
                    </a:ext>
                  </a:extLst>
                </a:gridCol>
                <a:gridCol w="5302250">
                  <a:extLst>
                    <a:ext uri="{9D8B030D-6E8A-4147-A177-3AD203B41FA5}">
                      <a16:colId xmlns:a16="http://schemas.microsoft.com/office/drawing/2014/main" val="954773244"/>
                    </a:ext>
                  </a:extLst>
                </a:gridCol>
              </a:tblGrid>
              <a:tr h="28250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Property /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4397"/>
                  </a:ext>
                </a:extLst>
              </a:tr>
              <a:tr h="416306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Capacity refers to the number of elements the list can hold before resizing.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513449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 is the actual number of elements currently stored.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17005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Contains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Checks if an element is present in the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414833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Adds an item to the end of the list.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49462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AddRange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Adds multiple elements to the end of the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95998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Removes all elements from the list, making it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933848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Removes the first occurrence of a specified element.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93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75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BE61E1-D19F-4E42-56E9-E26C69653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A6F649-3C8F-BDFE-51AB-AE874FB1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13AA8F-6BD6-B968-D4EB-487A9750D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88182"/>
              </p:ext>
            </p:extLst>
          </p:nvPr>
        </p:nvGraphicFramePr>
        <p:xfrm>
          <a:off x="908050" y="134085"/>
          <a:ext cx="10604500" cy="6522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0">
                  <a:extLst>
                    <a:ext uri="{9D8B030D-6E8A-4147-A177-3AD203B41FA5}">
                      <a16:colId xmlns:a16="http://schemas.microsoft.com/office/drawing/2014/main" val="3479775401"/>
                    </a:ext>
                  </a:extLst>
                </a:gridCol>
                <a:gridCol w="5302250">
                  <a:extLst>
                    <a:ext uri="{9D8B030D-6E8A-4147-A177-3AD203B41FA5}">
                      <a16:colId xmlns:a16="http://schemas.microsoft.com/office/drawing/2014/main" val="954773244"/>
                    </a:ext>
                  </a:extLst>
                </a:gridCol>
              </a:tblGrid>
              <a:tr h="28250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Property /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4397"/>
                  </a:ext>
                </a:extLst>
              </a:tr>
              <a:tr h="416306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RemoveAt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Removes an element at a specific index.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513449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RemoveAll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Removes all elements that match a condition.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17005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Insert()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Inserts an element at a specific index in the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414833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InsertRange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Inserts a collection of elements at a specific index.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49462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CopyTo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Copies the elements of the list to an array.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95998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Exists()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Checks if any element in the list satisfies a condition.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933848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Removes the first occurrence of a specified element.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937021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Finds the first element matching a condition.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93730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FindAll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Finds all elements that match a condition and returns them in a new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599632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FindIndex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Finds the index of the first element matching a condition.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40993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IndexOf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Finds the index of the first occurrence of a specified element.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08529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Sorts the elements in ascending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764474"/>
                  </a:ext>
                </a:extLst>
              </a:tr>
              <a:tr h="48026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ToArray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Converts the list into an array.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782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197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FFFE98-06B2-F3C3-670D-117743446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51E9DC-B1AA-061D-0E8C-924133ED5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D275B-6C61-54EC-6FF6-FBD740248CA9}"/>
              </a:ext>
            </a:extLst>
          </p:cNvPr>
          <p:cNvSpPr txBox="1"/>
          <p:nvPr/>
        </p:nvSpPr>
        <p:spPr>
          <a:xfrm>
            <a:off x="815825" y="203046"/>
            <a:ext cx="8118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Dictionary&lt;</a:t>
            </a:r>
            <a:r>
              <a:rPr lang="en-US" sz="4800" dirty="0" err="1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TKey</a:t>
            </a:r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, TValue&gt;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4AB77-E321-D3EB-4403-5D8C2D17E6DE}"/>
              </a:ext>
            </a:extLst>
          </p:cNvPr>
          <p:cNvSpPr txBox="1"/>
          <p:nvPr/>
        </p:nvSpPr>
        <p:spPr>
          <a:xfrm>
            <a:off x="815825" y="1021257"/>
            <a:ext cx="9045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A Dictionary is a collection that stores </a:t>
            </a:r>
            <a:r>
              <a:rPr lang="en-US" sz="1600" u="sng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key-value pairs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providing fast lookups, additions, and removals based on keys.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</a:rPr>
              <a:t>Each key in a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Dictionary </a:t>
            </a:r>
            <a:r>
              <a:rPr lang="en-US" sz="1600" u="sng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must be unique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</a:rPr>
              <a:t>Values are accessed efficiently using their associated keys.</a:t>
            </a: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</a:rPr>
              <a:t>The dictionary resizes itself as elements are added.</a:t>
            </a: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Properties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B64CB2C-D42B-61E4-3DC9-94ACBA588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950184"/>
              </p:ext>
            </p:extLst>
          </p:nvPr>
        </p:nvGraphicFramePr>
        <p:xfrm>
          <a:off x="908050" y="2602846"/>
          <a:ext cx="10604500" cy="4066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2250">
                  <a:extLst>
                    <a:ext uri="{9D8B030D-6E8A-4147-A177-3AD203B41FA5}">
                      <a16:colId xmlns:a16="http://schemas.microsoft.com/office/drawing/2014/main" val="3479775401"/>
                    </a:ext>
                  </a:extLst>
                </a:gridCol>
                <a:gridCol w="5302250">
                  <a:extLst>
                    <a:ext uri="{9D8B030D-6E8A-4147-A177-3AD203B41FA5}">
                      <a16:colId xmlns:a16="http://schemas.microsoft.com/office/drawing/2014/main" val="954773244"/>
                    </a:ext>
                  </a:extLst>
                </a:gridCol>
              </a:tblGrid>
              <a:tr h="29671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Property /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4397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Returns the number of key-value pairs in the dictionary.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117005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Returns a collection containing all the keys in the dictionary.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414833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Returns a collection containing all the values in the dictionary.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49462"/>
                  </a:ext>
                </a:extLst>
              </a:tr>
              <a:tr h="50441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Add(</a:t>
                      </a:r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TKey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key, TValue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Adds a key-value pair to the dictionary; throws an exception if the key already exists.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95998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Clear()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Removes all key-value pairs from the dictionary.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933848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ContainsKey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</a:t>
                      </a:r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TKey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Checks if the specified key exists in the dictionary.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937021"/>
                  </a:ext>
                </a:extLst>
              </a:tr>
              <a:tr h="4542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ContainsValue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(TValue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Checks if the specified value exists in the dictionary.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010181"/>
                  </a:ext>
                </a:extLst>
              </a:tr>
              <a:tr h="5044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Remove(</a:t>
                      </a:r>
                      <a:r>
                        <a:rPr lang="en-US" sz="1400" b="1" dirty="0" err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TKey</a:t>
                      </a:r>
                      <a:r>
                        <a:rPr lang="en-US" sz="1400" b="1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Removes the key-value pair associated with the given key; returns true if successful, and false if the key is not found.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694348"/>
                  </a:ext>
                </a:extLst>
              </a:tr>
            </a:tbl>
          </a:graphicData>
        </a:graphic>
      </p:graphicFrame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022C5BC-FE6A-DC20-2B6A-041F635E9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9" b="27150"/>
          <a:stretch/>
        </p:blipFill>
        <p:spPr>
          <a:xfrm>
            <a:off x="9358462" y="224155"/>
            <a:ext cx="2746289" cy="23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52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1819</Words>
  <Application>Microsoft Office PowerPoint</Application>
  <PresentationFormat>Widescreen</PresentationFormat>
  <Paragraphs>285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-apple-system</vt:lpstr>
      <vt:lpstr>Aptos</vt:lpstr>
      <vt:lpstr>Aptos Display</vt:lpstr>
      <vt:lpstr>Arial</vt:lpstr>
      <vt:lpstr>Roboto</vt:lpstr>
      <vt:lpstr>Roboto Black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Noferesti, Iman</dc:creator>
  <cp:lastModifiedBy>Noferesti, Iman</cp:lastModifiedBy>
  <cp:revision>11</cp:revision>
  <dcterms:created xsi:type="dcterms:W3CDTF">2025-01-16T16:11:19Z</dcterms:created>
  <dcterms:modified xsi:type="dcterms:W3CDTF">2025-02-13T15:16:44Z</dcterms:modified>
</cp:coreProperties>
</file>