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4" r:id="rId5"/>
    <p:sldId id="286" r:id="rId6"/>
    <p:sldId id="287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EDA04-E515-4E9C-819B-8FA9D92BB5E2}" v="11" dt="2025-02-24T21:03:5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B377-86EE-4AF0-A001-639995B6794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1B5-D52E-4147-A8F7-F79E80A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1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71624-30F8-6718-EFBA-A15D2B77F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41622-49D5-68EC-3DAC-414D3289B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CAE95-21AC-93CF-6F2E-A806420A3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BC28D-EA2F-F43D-7BD4-F0E7B692B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2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AFF9A-1C9E-AB32-64E8-10C68D07B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2E31C-CEDF-82B0-132F-67942B6A7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37CC2-8B08-8681-8952-D34BF7EAB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6B000-853D-2AFE-BC4E-5CCB69395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78C77-39E0-B75D-40A7-88171E57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681B25-18A4-857A-AACD-E83A1A18B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5DCFB-78CB-4279-2EE6-E7DABEA29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FC18A-F852-46CF-43B1-F2055113A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83835-16F5-8148-491F-C8837757F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F082E-1987-568B-0C35-34356C55C6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9D49F0-D925-EEFD-D4EC-0BFC13BAF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3658-B359-D05C-3824-4386F3842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9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DA6A1-162B-AF2C-026D-E2253081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1236C-6A4A-14E2-706B-484B2C63F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6DECA-FEC7-1D46-5A82-8BDD5AF7D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66729-C01E-B168-F6DB-D66709774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and white cube with a white number&#10;&#10;AI-generated content may be incorrect.">
            <a:extLst>
              <a:ext uri="{FF2B5EF4-FFF2-40B4-BE49-F238E27FC236}">
                <a16:creationId xmlns:a16="http://schemas.microsoft.com/office/drawing/2014/main" id="{095FF9F6-ABB5-12F0-DEA4-112B739D1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9" b="91358" l="9983" r="89974">
                        <a14:foregroundMark x1="50955" y1="9336" x2="48220" y2="10108"/>
                        <a14:foregroundMark x1="50304" y1="90201" x2="49219" y2="91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96" y="1500299"/>
            <a:ext cx="6192357" cy="3483201"/>
          </a:xfrm>
          <a:prstGeom prst="rect">
            <a:avLst/>
          </a:prstGeom>
          <a:effectLst>
            <a:outerShdw blurRad="165100" dir="5400000" sx="90000" sy="-19000" rotWithShape="0">
              <a:prstClr val="black">
                <a:alpha val="22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364468" y="1575281"/>
            <a:ext cx="3855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364467" y="3576082"/>
            <a:ext cx="324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User Interface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364468" y="4283968"/>
            <a:ext cx="29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2025 –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Week 8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364468" y="4653300"/>
            <a:ext cx="245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C296B-E5E1-ADE1-2B9D-B6F27C84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2E417-22A1-8DED-4923-1AE5BFEC9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21A-D9E7-BC4C-7F67-F3E6E7BE957E}"/>
              </a:ext>
            </a:extLst>
          </p:cNvPr>
          <p:cNvSpPr txBox="1"/>
          <p:nvPr/>
        </p:nvSpPr>
        <p:spPr>
          <a:xfrm>
            <a:off x="680830" y="396523"/>
            <a:ext cx="5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Canvas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470A7-9020-CAF3-E750-1B9268EA3EE0}"/>
              </a:ext>
            </a:extLst>
          </p:cNvPr>
          <p:cNvSpPr txBox="1"/>
          <p:nvPr/>
        </p:nvSpPr>
        <p:spPr>
          <a:xfrm>
            <a:off x="680829" y="1294070"/>
            <a:ext cx="59223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Canvas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is where all UI elements belong. It's a Game Object with a Canvas component, and any UI elements need to be its children.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Creating a new UI element will automatically create a Canvas.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Scene View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the Canvas appears as 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rectangle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allowing you to place UI elements efficiently without constantly referencing the Game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UI elements within the Canvas are displayed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based on their order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in the Hierarchy.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To adjust the layering of elements, you can rearrange them in the Hierarchy by dragging.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Alternatively, you can use scripting methods like </a:t>
            </a:r>
            <a:r>
              <a:rPr lang="en-US" sz="1600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SetAsFirstSibling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SetAsLastSibling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and </a:t>
            </a:r>
            <a:r>
              <a:rPr lang="en-US" sz="1600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SetSiblingIndex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on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Transform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component to control their order.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135205-6FB7-63E2-0C01-C603A8F7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85" y="4980656"/>
            <a:ext cx="3644900" cy="156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48B1D4-52F9-0A84-C0D3-3EE365664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430" y="942321"/>
            <a:ext cx="4924261" cy="56043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580C77-2A55-3FE2-5894-BB6C9BA2293C}"/>
              </a:ext>
            </a:extLst>
          </p:cNvPr>
          <p:cNvSpPr/>
          <p:nvPr/>
        </p:nvSpPr>
        <p:spPr>
          <a:xfrm>
            <a:off x="7005430" y="1235487"/>
            <a:ext cx="2334014" cy="19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10AFE9-F32B-A419-C710-899479EBC897}"/>
              </a:ext>
            </a:extLst>
          </p:cNvPr>
          <p:cNvSpPr/>
          <p:nvPr/>
        </p:nvSpPr>
        <p:spPr>
          <a:xfrm>
            <a:off x="7283450" y="4521200"/>
            <a:ext cx="1949450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5F4831-AD93-B9E1-8F83-60EB9BED6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89F530D-7B8D-D8A0-3C02-C56E9BDAC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31831-9943-6BF8-9632-3F6B9AEA6E17}"/>
              </a:ext>
            </a:extLst>
          </p:cNvPr>
          <p:cNvSpPr txBox="1"/>
          <p:nvPr/>
        </p:nvSpPr>
        <p:spPr>
          <a:xfrm>
            <a:off x="680830" y="205031"/>
            <a:ext cx="5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Rect</a:t>
            </a:r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A223A-A23D-6E1F-8882-9821AB0E1115}"/>
              </a:ext>
            </a:extLst>
          </p:cNvPr>
          <p:cNvSpPr txBox="1"/>
          <p:nvPr/>
        </p:nvSpPr>
        <p:spPr>
          <a:xfrm>
            <a:off x="680829" y="1102578"/>
            <a:ext cx="592239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The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Rect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 Transform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is a new transform component that is used for all UI elements instead of the regular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Transform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-apple-system"/>
                <a:ea typeface="Roboto" panose="02000000000000000000" pitchFamily="2" charset="0"/>
              </a:rPr>
              <a:t>Rect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Transforms have </a:t>
            </a:r>
            <a:r>
              <a:rPr lang="en-US" sz="1600" b="1" dirty="0">
                <a:solidFill>
                  <a:schemeClr val="accent4"/>
                </a:solidFill>
                <a:latin typeface="-apple-system"/>
                <a:ea typeface="Roboto" panose="02000000000000000000" pitchFamily="2" charset="0"/>
              </a:rPr>
              <a:t>position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b="1" dirty="0">
                <a:solidFill>
                  <a:schemeClr val="accent4"/>
                </a:solidFill>
                <a:latin typeface="-apple-system"/>
                <a:ea typeface="Roboto" panose="02000000000000000000" pitchFamily="2" charset="0"/>
              </a:rPr>
              <a:t>rotation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and </a:t>
            </a:r>
            <a:r>
              <a:rPr lang="en-US" sz="1600" b="1" dirty="0">
                <a:solidFill>
                  <a:schemeClr val="accent4"/>
                </a:solidFill>
                <a:latin typeface="-apple-system"/>
                <a:ea typeface="Roboto" panose="02000000000000000000" pitchFamily="2" charset="0"/>
              </a:rPr>
              <a:t>scale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just like regular Transforms, but it also has a </a:t>
            </a:r>
            <a:r>
              <a:rPr lang="en-US" sz="1600" b="1" dirty="0">
                <a:solidFill>
                  <a:schemeClr val="accent4"/>
                </a:solidFill>
                <a:latin typeface="-apple-system"/>
                <a:ea typeface="Roboto" panose="02000000000000000000" pitchFamily="2" charset="0"/>
              </a:rPr>
              <a:t>width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</a:t>
            </a:r>
            <a:r>
              <a:rPr lang="en-US" sz="1600" b="1" dirty="0">
                <a:solidFill>
                  <a:schemeClr val="accent4"/>
                </a:solidFill>
                <a:latin typeface="-apple-system"/>
                <a:ea typeface="Roboto" panose="02000000000000000000" pitchFamily="2" charset="0"/>
              </a:rPr>
              <a:t>height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used to specify the dimensions of the rectangle.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The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Rect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 Tool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(keyboard shortcut: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) lets you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move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resize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and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rotate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UI elements.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To </a:t>
            </a:r>
            <a:r>
              <a:rPr lang="en-US" sz="1600" dirty="0">
                <a:solidFill>
                  <a:schemeClr val="accent4"/>
                </a:solidFill>
                <a:latin typeface="-apple-system"/>
                <a:ea typeface="Roboto" panose="02000000000000000000" pitchFamily="2" charset="0"/>
              </a:rPr>
              <a:t>move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 element, click inside its rectangle and drag.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For </a:t>
            </a:r>
            <a:r>
              <a:rPr lang="en-US" sz="1600" dirty="0">
                <a:solidFill>
                  <a:schemeClr val="accent4"/>
                </a:solidFill>
                <a:latin typeface="-apple-system"/>
                <a:ea typeface="Roboto" panose="02000000000000000000" pitchFamily="2" charset="0"/>
              </a:rPr>
              <a:t>resizing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drag the edges or corners.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To </a:t>
            </a:r>
            <a:r>
              <a:rPr lang="en-US" sz="1600" dirty="0">
                <a:solidFill>
                  <a:schemeClr val="accent4"/>
                </a:solidFill>
                <a:latin typeface="-apple-system"/>
                <a:ea typeface="Roboto" panose="02000000000000000000" pitchFamily="2" charset="0"/>
              </a:rPr>
              <a:t>rotate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hover near a corner until the cursor changes to a rotation symbol, then click and drag to rotate in either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r>
              <a:rPr lang="en-US" sz="1600" dirty="0" err="1">
                <a:latin typeface="-apple-system"/>
                <a:ea typeface="Roboto" panose="02000000000000000000" pitchFamily="2" charset="0"/>
              </a:rPr>
              <a:t>Rect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Transforms use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anchors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for layout, which appear as four triangular handles in the Scene View and are detailed in the Inspector. 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The child UI object can be anchored to its parent Canvas in multiple ways and thus can be moved or stretched in parallel if the canvas position or scale changes.</a:t>
            </a:r>
            <a:endParaRPr lang="fa-IR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ECADA7-A8BC-BD26-645A-D682C539F5A7}"/>
              </a:ext>
            </a:extLst>
          </p:cNvPr>
          <p:cNvGrpSpPr/>
          <p:nvPr/>
        </p:nvGrpSpPr>
        <p:grpSpPr>
          <a:xfrm>
            <a:off x="6860131" y="1233354"/>
            <a:ext cx="847843" cy="1914792"/>
            <a:chOff x="6802378" y="1294070"/>
            <a:chExt cx="847843" cy="19147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900CDC-4C88-AFEC-6599-24E2D45E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2378" y="1294070"/>
              <a:ext cx="847843" cy="191479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13D667-F894-9D92-EA04-0E244A00D7B4}"/>
                </a:ext>
              </a:extLst>
            </p:cNvPr>
            <p:cNvSpPr/>
            <p:nvPr/>
          </p:nvSpPr>
          <p:spPr>
            <a:xfrm>
              <a:off x="6826250" y="2749550"/>
              <a:ext cx="387350" cy="215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7E0A2EC-589D-BCCE-6FDF-640259C81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115" y="1233354"/>
            <a:ext cx="4130925" cy="1915065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97DAE4-4295-A264-2873-A48B98A55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15" y="3255077"/>
            <a:ext cx="4130925" cy="30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68E8BA-DFF0-AE89-C938-E93086AA6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802F89-3F61-DADD-79A6-D1C7C938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CCB9E-229C-BAB6-666C-30A7476D44FA}"/>
              </a:ext>
            </a:extLst>
          </p:cNvPr>
          <p:cNvSpPr txBox="1"/>
          <p:nvPr/>
        </p:nvSpPr>
        <p:spPr>
          <a:xfrm>
            <a:off x="2850702" y="1182691"/>
            <a:ext cx="6490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Common UI Components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4C0314-FF99-0231-1FB6-C8A8F9D58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16709"/>
              </p:ext>
            </p:extLst>
          </p:nvPr>
        </p:nvGraphicFramePr>
        <p:xfrm>
          <a:off x="2032000" y="2674987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Text 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TextMeshPro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readable 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Clickable UI element with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 sprite or texture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Slider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Lets users choose a value from a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5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input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1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26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128DD-2B51-2089-2AE7-E0C0FDFC0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FD82C4-5DF4-D712-AE9F-179823003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00C7E-E433-E977-A336-B5CA5EDF8149}"/>
              </a:ext>
            </a:extLst>
          </p:cNvPr>
          <p:cNvSpPr txBox="1"/>
          <p:nvPr/>
        </p:nvSpPr>
        <p:spPr>
          <a:xfrm>
            <a:off x="2520518" y="919832"/>
            <a:ext cx="6974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Common UI Script Classes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64E832-2992-501F-0AA0-EF74B4506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44830"/>
              </p:ext>
            </p:extLst>
          </p:nvPr>
        </p:nvGraphicFramePr>
        <p:xfrm>
          <a:off x="2032000" y="2237916"/>
          <a:ext cx="8128000" cy="357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Text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.text </a:t>
                      </a:r>
                      <a:r>
                        <a:rPr lang="en-US" dirty="0"/>
                        <a:t>for display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.interactable</a:t>
                      </a:r>
                    </a:p>
                    <a:p>
                      <a:r>
                        <a:rPr lang="en-US" b="1" dirty="0"/>
                        <a:t>.</a:t>
                      </a:r>
                      <a:r>
                        <a:rPr lang="en-US" b="1" dirty="0" err="1"/>
                        <a:t>onClick.AddListener</a:t>
                      </a:r>
                      <a:r>
                        <a:rPr lang="en-US" b="1" dirty="0"/>
                        <a:t>() </a:t>
                      </a:r>
                      <a:r>
                        <a:rPr lang="en-US" dirty="0"/>
                        <a:t>to handle clicks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.sprite </a:t>
                      </a:r>
                    </a:p>
                    <a:p>
                      <a:r>
                        <a:rPr lang="en-US" b="1" dirty="0"/>
                        <a:t>.color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Slider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.value .</a:t>
                      </a:r>
                      <a:r>
                        <a:rPr lang="en-US" b="1" dirty="0" err="1"/>
                        <a:t>onValueChanged.AddListener</a:t>
                      </a:r>
                      <a:r>
                        <a:rPr lang="en-US" b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5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b="1" dirty="0"/>
                        <a:t>text</a:t>
                      </a:r>
                    </a:p>
                    <a:p>
                      <a:r>
                        <a:rPr lang="en-US" b="1" dirty="0"/>
                        <a:t>.</a:t>
                      </a:r>
                      <a:r>
                        <a:rPr lang="en-US" b="1" dirty="0" err="1"/>
                        <a:t>onValueChanged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1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39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F0132-C7F1-E16B-F197-F27487AE6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325251-821B-A8C8-BFAE-FC819BF8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95D24-B97E-C2B4-6B0F-C7CEA9EED3AB}"/>
              </a:ext>
            </a:extLst>
          </p:cNvPr>
          <p:cNvSpPr txBox="1"/>
          <p:nvPr/>
        </p:nvSpPr>
        <p:spPr>
          <a:xfrm>
            <a:off x="985018" y="2705725"/>
            <a:ext cx="2688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Common UI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82BF1-BD9B-4CAC-FDDF-30524D49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77" y="918812"/>
            <a:ext cx="639216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4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240E5F-26C7-58C6-D63F-B1BF7179A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B0C184-0B81-DB09-C8BF-59038AE6C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63976-F601-1051-9EAC-38A451662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976" y="57754"/>
            <a:ext cx="7407318" cy="6742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2505A-1389-0944-BCCC-850116E34039}"/>
              </a:ext>
            </a:extLst>
          </p:cNvPr>
          <p:cNvSpPr txBox="1"/>
          <p:nvPr/>
        </p:nvSpPr>
        <p:spPr>
          <a:xfrm>
            <a:off x="406551" y="2367171"/>
            <a:ext cx="37341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Access and Control UI via Script</a:t>
            </a:r>
          </a:p>
        </p:txBody>
      </p:sp>
    </p:spTree>
    <p:extLst>
      <p:ext uri="{BB962C8B-B14F-4D97-AF65-F5344CB8AC3E}">
        <p14:creationId xmlns:p14="http://schemas.microsoft.com/office/powerpoint/2010/main" val="254954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7834</TotalTime>
  <Words>406</Words>
  <Application>Microsoft Office PowerPoint</Application>
  <PresentationFormat>Widescreen</PresentationFormat>
  <Paragraphs>63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Noferesti, Iman</dc:creator>
  <cp:lastModifiedBy>Noferesti, Iman</cp:lastModifiedBy>
  <cp:revision>31</cp:revision>
  <dcterms:created xsi:type="dcterms:W3CDTF">2025-01-16T16:11:19Z</dcterms:created>
  <dcterms:modified xsi:type="dcterms:W3CDTF">2025-05-09T15:32:28Z</dcterms:modified>
</cp:coreProperties>
</file>