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F72"/>
    <a:srgbClr val="5190A1"/>
    <a:srgbClr val="5FADCD"/>
    <a:srgbClr val="838E6C"/>
    <a:srgbClr val="876F57"/>
    <a:srgbClr val="C7B8AA"/>
    <a:srgbClr val="8CA3BE"/>
    <a:srgbClr val="7B6650"/>
    <a:srgbClr val="8CA3BD"/>
    <a:srgbClr val="EFE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4"/>
    <p:restoredTop sz="96429"/>
  </p:normalViewPr>
  <p:slideViewPr>
    <p:cSldViewPr snapToGrid="0" snapToObjects="1">
      <p:cViewPr>
        <p:scale>
          <a:sx n="135" d="100"/>
          <a:sy n="135" d="100"/>
        </p:scale>
        <p:origin x="4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A0CB-F7E8-3A41-87AB-4347A827432F}" type="datetimeFigureOut">
              <a:rPr lang="en-IR" smtClean="0"/>
              <a:t>8/24/2024 R</a:t>
            </a:fld>
            <a:endParaRPr lang="en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02186-7335-AB4E-B3C7-44C6368B427D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20324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CFFC00-B42F-034D-AC7E-E879F55820A8}"/>
              </a:ext>
            </a:extLst>
          </p:cNvPr>
          <p:cNvSpPr/>
          <p:nvPr/>
        </p:nvSpPr>
        <p:spPr>
          <a:xfrm>
            <a:off x="719025" y="3155835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8CA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   2018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5A6194-9D66-EF4E-8B2B-E358F08A1426}"/>
              </a:ext>
            </a:extLst>
          </p:cNvPr>
          <p:cNvSpPr/>
          <p:nvPr/>
        </p:nvSpPr>
        <p:spPr>
          <a:xfrm>
            <a:off x="2130476" y="3155830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C7B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   2019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4A555C-329A-474C-A0E0-0A92E7C42A5D}"/>
              </a:ext>
            </a:extLst>
          </p:cNvPr>
          <p:cNvSpPr/>
          <p:nvPr/>
        </p:nvSpPr>
        <p:spPr>
          <a:xfrm>
            <a:off x="3539837" y="3156840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87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7EF927-B2A7-2041-BAA9-8B19DE3F5CD6}"/>
              </a:ext>
            </a:extLst>
          </p:cNvPr>
          <p:cNvSpPr/>
          <p:nvPr/>
        </p:nvSpPr>
        <p:spPr>
          <a:xfrm>
            <a:off x="4921464" y="3158981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264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E9CAF25-944D-B044-9517-74FB863BA2FA}"/>
              </a:ext>
            </a:extLst>
          </p:cNvPr>
          <p:cNvSpPr/>
          <p:nvPr/>
        </p:nvSpPr>
        <p:spPr>
          <a:xfrm>
            <a:off x="6330825" y="3155830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838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310048-BAA8-444D-A214-04050B8CCD56}"/>
              </a:ext>
            </a:extLst>
          </p:cNvPr>
          <p:cNvSpPr/>
          <p:nvPr/>
        </p:nvSpPr>
        <p:spPr>
          <a:xfrm>
            <a:off x="762634" y="3197231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A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B1EA13-3D67-5F44-B623-0FD0FCEEDF84}"/>
              </a:ext>
            </a:extLst>
          </p:cNvPr>
          <p:cNvSpPr/>
          <p:nvPr/>
        </p:nvSpPr>
        <p:spPr>
          <a:xfrm>
            <a:off x="762634" y="372105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A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0F2FAF-5B7C-CD44-827F-D86454318736}"/>
              </a:ext>
            </a:extLst>
          </p:cNvPr>
          <p:cNvSpPr/>
          <p:nvPr/>
        </p:nvSpPr>
        <p:spPr>
          <a:xfrm>
            <a:off x="762634" y="452031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A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B0B3E-429E-FA46-85B5-EEEC02C30EB5}"/>
              </a:ext>
            </a:extLst>
          </p:cNvPr>
          <p:cNvSpPr/>
          <p:nvPr/>
        </p:nvSpPr>
        <p:spPr>
          <a:xfrm>
            <a:off x="756816" y="530742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A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A7E4CF-F414-6A40-B106-3EFF99F472E2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860322" y="3384690"/>
            <a:ext cx="0" cy="336369"/>
          </a:xfrm>
          <a:prstGeom prst="line">
            <a:avLst/>
          </a:prstGeom>
          <a:ln w="19050">
            <a:solidFill>
              <a:srgbClr val="8CA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D27370-7F5D-444D-8590-D41814EA6FC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60322" y="3908518"/>
            <a:ext cx="0" cy="611799"/>
          </a:xfrm>
          <a:prstGeom prst="line">
            <a:avLst/>
          </a:prstGeom>
          <a:ln w="19050">
            <a:solidFill>
              <a:srgbClr val="8CA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F19015-7088-094A-8F35-2E0ED1053D0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854504" y="4707776"/>
            <a:ext cx="5818" cy="599647"/>
          </a:xfrm>
          <a:prstGeom prst="line">
            <a:avLst/>
          </a:prstGeom>
          <a:ln w="19050">
            <a:solidFill>
              <a:srgbClr val="8CA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792C4A-807C-E542-8447-E4CD9AC74212}"/>
              </a:ext>
            </a:extLst>
          </p:cNvPr>
          <p:cNvSpPr/>
          <p:nvPr/>
        </p:nvSpPr>
        <p:spPr>
          <a:xfrm>
            <a:off x="3581125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76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0C7027-B603-5440-9017-CC9FADC6D37F}"/>
              </a:ext>
            </a:extLst>
          </p:cNvPr>
          <p:cNvSpPr/>
          <p:nvPr/>
        </p:nvSpPr>
        <p:spPr>
          <a:xfrm>
            <a:off x="3581125" y="3741371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76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0098C-C93B-8842-BA09-6385C89FE91E}"/>
              </a:ext>
            </a:extLst>
          </p:cNvPr>
          <p:cNvSpPr/>
          <p:nvPr/>
        </p:nvSpPr>
        <p:spPr>
          <a:xfrm>
            <a:off x="3575307" y="477736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76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A4A78-3A50-6844-BBD5-7B18A7B602B7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3678813" y="3379946"/>
            <a:ext cx="0" cy="361425"/>
          </a:xfrm>
          <a:prstGeom prst="line">
            <a:avLst/>
          </a:prstGeom>
          <a:ln w="19050">
            <a:solidFill>
              <a:srgbClr val="876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1AD493-D644-6C44-B220-554C1C5A356E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 flipH="1">
            <a:off x="3672995" y="3928830"/>
            <a:ext cx="5818" cy="848533"/>
          </a:xfrm>
          <a:prstGeom prst="line">
            <a:avLst/>
          </a:prstGeom>
          <a:ln w="19050">
            <a:solidFill>
              <a:srgbClr val="876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3AD021A-B61B-9744-8C9B-08E8E4FD2EAA}"/>
              </a:ext>
            </a:extLst>
          </p:cNvPr>
          <p:cNvSpPr/>
          <p:nvPr/>
        </p:nvSpPr>
        <p:spPr>
          <a:xfrm>
            <a:off x="2171995" y="39356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7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028ACE-5309-BC44-9A9F-9DC1D4D01F49}"/>
              </a:ext>
            </a:extLst>
          </p:cNvPr>
          <p:cNvSpPr/>
          <p:nvPr/>
        </p:nvSpPr>
        <p:spPr>
          <a:xfrm>
            <a:off x="2171995" y="133063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7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455F99-2237-CE48-9102-D98B27471E1B}"/>
              </a:ext>
            </a:extLst>
          </p:cNvPr>
          <p:cNvSpPr/>
          <p:nvPr/>
        </p:nvSpPr>
        <p:spPr>
          <a:xfrm>
            <a:off x="2166177" y="215095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7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24E1F3-3CA1-014E-988E-1CFACC3B13EE}"/>
              </a:ext>
            </a:extLst>
          </p:cNvPr>
          <p:cNvSpPr/>
          <p:nvPr/>
        </p:nvSpPr>
        <p:spPr>
          <a:xfrm>
            <a:off x="2166177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7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6B902B-47DE-304B-929E-ECA42C70E15D}"/>
              </a:ext>
            </a:extLst>
          </p:cNvPr>
          <p:cNvCxnSpPr>
            <a:cxnSpLocks/>
          </p:cNvCxnSpPr>
          <p:nvPr/>
        </p:nvCxnSpPr>
        <p:spPr>
          <a:xfrm>
            <a:off x="2269683" y="581022"/>
            <a:ext cx="0" cy="749611"/>
          </a:xfrm>
          <a:prstGeom prst="line">
            <a:avLst/>
          </a:prstGeom>
          <a:ln w="19050">
            <a:solidFill>
              <a:srgbClr val="C7B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646671-4590-9348-B685-F70773753493}"/>
              </a:ext>
            </a:extLst>
          </p:cNvPr>
          <p:cNvCxnSpPr>
            <a:cxnSpLocks/>
          </p:cNvCxnSpPr>
          <p:nvPr/>
        </p:nvCxnSpPr>
        <p:spPr>
          <a:xfrm flipH="1">
            <a:off x="2263865" y="1518092"/>
            <a:ext cx="5818" cy="632865"/>
          </a:xfrm>
          <a:prstGeom prst="line">
            <a:avLst/>
          </a:prstGeom>
          <a:ln w="19050">
            <a:solidFill>
              <a:srgbClr val="C7B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EBA011-7C49-784B-89BE-E0F1665474E6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2263865" y="2338416"/>
            <a:ext cx="0" cy="854071"/>
          </a:xfrm>
          <a:prstGeom prst="line">
            <a:avLst/>
          </a:prstGeom>
          <a:ln w="19050">
            <a:solidFill>
              <a:srgbClr val="C7B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0C493B-B838-7B4B-84F3-D2E7D9A63254}"/>
              </a:ext>
            </a:extLst>
          </p:cNvPr>
          <p:cNvSpPr/>
          <p:nvPr/>
        </p:nvSpPr>
        <p:spPr>
          <a:xfrm>
            <a:off x="4976920" y="48844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26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666C32-EC5E-9048-A034-FE7EAF22754B}"/>
              </a:ext>
            </a:extLst>
          </p:cNvPr>
          <p:cNvSpPr/>
          <p:nvPr/>
        </p:nvSpPr>
        <p:spPr>
          <a:xfrm>
            <a:off x="4976920" y="153030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26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D9ABA7-03A5-D740-BC81-4F5FF50A1F37}"/>
              </a:ext>
            </a:extLst>
          </p:cNvPr>
          <p:cNvSpPr/>
          <p:nvPr/>
        </p:nvSpPr>
        <p:spPr>
          <a:xfrm>
            <a:off x="4971102" y="233211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26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AB811B-E025-7745-A6E1-4CD6E91BAED5}"/>
              </a:ext>
            </a:extLst>
          </p:cNvPr>
          <p:cNvSpPr/>
          <p:nvPr/>
        </p:nvSpPr>
        <p:spPr>
          <a:xfrm>
            <a:off x="4971102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26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190DB0-2B29-5948-A118-F76B84AE448F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5074608" y="675908"/>
            <a:ext cx="0" cy="854395"/>
          </a:xfrm>
          <a:prstGeom prst="line">
            <a:avLst/>
          </a:prstGeom>
          <a:ln w="19050">
            <a:solidFill>
              <a:srgbClr val="26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14DDB7-7578-774A-8D6B-7D27D0481B80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 flipH="1">
            <a:off x="5068790" y="1717762"/>
            <a:ext cx="5818" cy="614357"/>
          </a:xfrm>
          <a:prstGeom prst="line">
            <a:avLst/>
          </a:prstGeom>
          <a:ln w="19050">
            <a:solidFill>
              <a:srgbClr val="26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66B6E2-1873-314A-819C-DF294ABC8B7F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5068790" y="2519578"/>
            <a:ext cx="0" cy="672909"/>
          </a:xfrm>
          <a:prstGeom prst="line">
            <a:avLst/>
          </a:prstGeom>
          <a:ln w="19050">
            <a:solidFill>
              <a:srgbClr val="26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5BDDA06-303D-1147-8165-65560D9A8944}"/>
              </a:ext>
            </a:extLst>
          </p:cNvPr>
          <p:cNvSpPr/>
          <p:nvPr/>
        </p:nvSpPr>
        <p:spPr>
          <a:xfrm>
            <a:off x="6380073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38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BA0264-C6CA-CB47-BAD8-C2EFACA058F0}"/>
              </a:ext>
            </a:extLst>
          </p:cNvPr>
          <p:cNvSpPr/>
          <p:nvPr/>
        </p:nvSpPr>
        <p:spPr>
          <a:xfrm>
            <a:off x="6380073" y="3724118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38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51EF68-EE84-B84D-A0AE-F90A7B8DD1CB}"/>
              </a:ext>
            </a:extLst>
          </p:cNvPr>
          <p:cNvSpPr/>
          <p:nvPr/>
        </p:nvSpPr>
        <p:spPr>
          <a:xfrm>
            <a:off x="6374255" y="476875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38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2FAA02-FBDB-574A-B4D2-F41F90907F85}"/>
              </a:ext>
            </a:extLst>
          </p:cNvPr>
          <p:cNvSpPr/>
          <p:nvPr/>
        </p:nvSpPr>
        <p:spPr>
          <a:xfrm>
            <a:off x="6374255" y="567792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38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493D09-9D64-C64F-943C-F7EC7C20D73E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6477761" y="3379946"/>
            <a:ext cx="0" cy="344172"/>
          </a:xfrm>
          <a:prstGeom prst="line">
            <a:avLst/>
          </a:prstGeom>
          <a:ln w="19050">
            <a:solidFill>
              <a:srgbClr val="838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E695AD-367F-8044-8211-E5D2F61ED6DD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 flipH="1">
            <a:off x="6471943" y="3911577"/>
            <a:ext cx="5818" cy="857182"/>
          </a:xfrm>
          <a:prstGeom prst="line">
            <a:avLst/>
          </a:prstGeom>
          <a:ln w="19050">
            <a:solidFill>
              <a:srgbClr val="838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8B59D9-CF54-2348-859C-DADA65D80D08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6471943" y="4956218"/>
            <a:ext cx="0" cy="721705"/>
          </a:xfrm>
          <a:prstGeom prst="line">
            <a:avLst/>
          </a:prstGeom>
          <a:ln w="19050">
            <a:solidFill>
              <a:srgbClr val="838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611F628-8D18-304B-B043-E57C866A5138}"/>
              </a:ext>
            </a:extLst>
          </p:cNvPr>
          <p:cNvSpPr/>
          <p:nvPr/>
        </p:nvSpPr>
        <p:spPr>
          <a:xfrm>
            <a:off x="7740186" y="3155830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5F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2023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6307EDD-C5AE-8942-9E15-7FCD17AF9538}"/>
              </a:ext>
            </a:extLst>
          </p:cNvPr>
          <p:cNvSpPr/>
          <p:nvPr/>
        </p:nvSpPr>
        <p:spPr>
          <a:xfrm>
            <a:off x="9171695" y="3157385"/>
            <a:ext cx="2422207" cy="270000"/>
          </a:xfrm>
          <a:prstGeom prst="roundRect">
            <a:avLst>
              <a:gd name="adj" fmla="val 50000"/>
            </a:avLst>
          </a:prstGeom>
          <a:solidFill>
            <a:srgbClr val="519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3093A0-6BA9-5D46-8A9E-39C55F0E3F30}"/>
              </a:ext>
            </a:extLst>
          </p:cNvPr>
          <p:cNvSpPr/>
          <p:nvPr/>
        </p:nvSpPr>
        <p:spPr>
          <a:xfrm>
            <a:off x="7804074" y="1130196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FA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4EF93-988D-054E-8A34-E9C419A90150}"/>
              </a:ext>
            </a:extLst>
          </p:cNvPr>
          <p:cNvSpPr/>
          <p:nvPr/>
        </p:nvSpPr>
        <p:spPr>
          <a:xfrm>
            <a:off x="7805010" y="2554726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FA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46CD61-3916-9B41-879A-A5FA9CEEE5AD}"/>
              </a:ext>
            </a:extLst>
          </p:cNvPr>
          <p:cNvSpPr/>
          <p:nvPr/>
        </p:nvSpPr>
        <p:spPr>
          <a:xfrm>
            <a:off x="7798256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FA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F44632-B604-774B-A55A-12477900B2F5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>
            <a:off x="7901762" y="1317655"/>
            <a:ext cx="936" cy="1237071"/>
          </a:xfrm>
          <a:prstGeom prst="line">
            <a:avLst/>
          </a:prstGeom>
          <a:ln w="19050">
            <a:solidFill>
              <a:srgbClr val="5FA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B3E7B6-19C8-AE48-AEA3-AEF3B31C68A9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 flipH="1">
            <a:off x="7895944" y="2742185"/>
            <a:ext cx="6754" cy="450302"/>
          </a:xfrm>
          <a:prstGeom prst="line">
            <a:avLst/>
          </a:prstGeom>
          <a:ln w="19050">
            <a:solidFill>
              <a:srgbClr val="5FA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2E4522E-3C08-0449-8FB1-FDE28B2EFAA2}"/>
              </a:ext>
            </a:extLst>
          </p:cNvPr>
          <p:cNvSpPr/>
          <p:nvPr/>
        </p:nvSpPr>
        <p:spPr>
          <a:xfrm>
            <a:off x="9216819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19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8FE1ED4-B6E2-4047-AFBA-769DCA1344D9}"/>
              </a:ext>
            </a:extLst>
          </p:cNvPr>
          <p:cNvSpPr/>
          <p:nvPr/>
        </p:nvSpPr>
        <p:spPr>
          <a:xfrm>
            <a:off x="9216819" y="370686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19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ED78AD8-26DE-AE4B-8D5C-582B88F18337}"/>
              </a:ext>
            </a:extLst>
          </p:cNvPr>
          <p:cNvSpPr/>
          <p:nvPr/>
        </p:nvSpPr>
        <p:spPr>
          <a:xfrm>
            <a:off x="9211001" y="4954874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19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B9F0B8-7476-F745-9156-4442EA85DB86}"/>
              </a:ext>
            </a:extLst>
          </p:cNvPr>
          <p:cNvCxnSpPr>
            <a:stCxn id="60" idx="4"/>
            <a:endCxn id="61" idx="0"/>
          </p:cNvCxnSpPr>
          <p:nvPr/>
        </p:nvCxnSpPr>
        <p:spPr>
          <a:xfrm>
            <a:off x="9314507" y="3379946"/>
            <a:ext cx="0" cy="326923"/>
          </a:xfrm>
          <a:prstGeom prst="line">
            <a:avLst/>
          </a:prstGeom>
          <a:ln w="19050">
            <a:solidFill>
              <a:srgbClr val="519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EC8271-E71B-344C-82E7-7BE9F29A7D70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 flipH="1">
            <a:off x="9308689" y="3894328"/>
            <a:ext cx="5818" cy="1060546"/>
          </a:xfrm>
          <a:prstGeom prst="line">
            <a:avLst/>
          </a:prstGeom>
          <a:ln w="19050">
            <a:solidFill>
              <a:srgbClr val="519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BE393D-AAD4-6F4C-A80D-BA048BB232D2}"/>
              </a:ext>
            </a:extLst>
          </p:cNvPr>
          <p:cNvSpPr txBox="1"/>
          <p:nvPr/>
        </p:nvSpPr>
        <p:spPr>
          <a:xfrm>
            <a:off x="116905" y="568517"/>
            <a:ext cx="201921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IR" sz="3200" b="1" dirty="0">
                <a:solidFill>
                  <a:srgbClr val="8CA3BD"/>
                </a:solidFill>
                <a:latin typeface="Copperplate Gothic Bold" panose="020E0705020206020404" pitchFamily="34" charset="77"/>
              </a:rPr>
              <a:t>M</a:t>
            </a:r>
            <a:r>
              <a:rPr lang="en-IR" sz="3200" b="1" dirty="0">
                <a:solidFill>
                  <a:srgbClr val="C7B8AA"/>
                </a:solidFill>
                <a:latin typeface="Copperplate Gothic Bold" panose="020E0705020206020404" pitchFamily="34" charset="77"/>
              </a:rPr>
              <a:t>y 	</a:t>
            </a:r>
            <a:r>
              <a:rPr lang="en-IR" sz="3200" b="1" dirty="0">
                <a:solidFill>
                  <a:srgbClr val="7B6650"/>
                </a:solidFill>
                <a:latin typeface="Copperplate Gothic Bold" panose="020E0705020206020404" pitchFamily="34" charset="77"/>
              </a:rPr>
              <a:t>S</a:t>
            </a:r>
            <a:r>
              <a:rPr lang="en-IR" sz="3200" b="1" dirty="0">
                <a:solidFill>
                  <a:srgbClr val="002060"/>
                </a:solidFill>
                <a:latin typeface="Copperplate Gothic Bold" panose="020E0705020206020404" pitchFamily="34" charset="77"/>
              </a:rPr>
              <a:t>t</a:t>
            </a:r>
            <a:r>
              <a:rPr lang="en-IR" sz="3200" b="1" dirty="0">
                <a:solidFill>
                  <a:srgbClr val="838E6C"/>
                </a:solidFill>
                <a:latin typeface="Copperplate Gothic Bold" panose="020E0705020206020404" pitchFamily="34" charset="77"/>
              </a:rPr>
              <a:t>o</a:t>
            </a:r>
            <a:r>
              <a:rPr lang="en-IR" sz="3200" b="1" dirty="0">
                <a:solidFill>
                  <a:srgbClr val="5FADCD"/>
                </a:solidFill>
                <a:latin typeface="Copperplate Gothic Bold" panose="020E0705020206020404" pitchFamily="34" charset="77"/>
              </a:rPr>
              <a:t>r</a:t>
            </a:r>
            <a:r>
              <a:rPr lang="en-IR" sz="3200" b="1" dirty="0">
                <a:solidFill>
                  <a:srgbClr val="5190A1"/>
                </a:solidFill>
                <a:latin typeface="Copperplate Gothic Bold" panose="020E0705020206020404" pitchFamily="34" charset="77"/>
              </a:rPr>
              <a:t>y</a:t>
            </a:r>
            <a:r>
              <a:rPr lang="en-IR" sz="3200" b="1" dirty="0">
                <a:latin typeface="Copperplate Gothic Bold" panose="020E0705020206020404" pitchFamily="34" charset="7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FF05A-CF29-DA43-9A2A-90DFBE9882E5}"/>
              </a:ext>
            </a:extLst>
          </p:cNvPr>
          <p:cNvSpPr txBox="1"/>
          <p:nvPr/>
        </p:nvSpPr>
        <p:spPr>
          <a:xfrm>
            <a:off x="7983772" y="1036034"/>
            <a:ext cx="77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1400" dirty="0">
                <a:latin typeface="Chalkboard SE" panose="03050602040202020205" pitchFamily="66" charset="77"/>
              </a:rPr>
              <a:t>QECO</a:t>
            </a:r>
            <a:endParaRPr lang="en-US" sz="1400" dirty="0">
              <a:latin typeface="Chalkboard SE" panose="03050602040202020205" pitchFamily="66" charset="77"/>
              <a:ea typeface="Tamil Sangam MN" pitchFamily="2" charset="0"/>
              <a:cs typeface="Tamil Sangam MN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6EB31-DF7B-8647-A2CD-8184C995485D}"/>
              </a:ext>
            </a:extLst>
          </p:cNvPr>
          <p:cNvSpPr txBox="1"/>
          <p:nvPr/>
        </p:nvSpPr>
        <p:spPr>
          <a:xfrm>
            <a:off x="976972" y="3666731"/>
            <a:ext cx="239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BSc. Industrial Engineering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7344A7-4809-F94E-BDDB-60237FD09C58}"/>
              </a:ext>
            </a:extLst>
          </p:cNvPr>
          <p:cNvSpPr txBox="1"/>
          <p:nvPr/>
        </p:nvSpPr>
        <p:spPr>
          <a:xfrm>
            <a:off x="971796" y="4460343"/>
            <a:ext cx="1936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Server Administration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DFD986-74C3-2840-977B-6B2DFFF5F77B}"/>
              </a:ext>
            </a:extLst>
          </p:cNvPr>
          <p:cNvSpPr txBox="1"/>
          <p:nvPr/>
        </p:nvSpPr>
        <p:spPr>
          <a:xfrm>
            <a:off x="976972" y="4719332"/>
            <a:ext cx="251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Gain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practical experiences in </a:t>
            </a:r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Linux, Python, Virtualization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0F8CB8-C582-9946-9F4E-9740CA112529}"/>
              </a:ext>
            </a:extLst>
          </p:cNvPr>
          <p:cNvSpPr txBox="1"/>
          <p:nvPr/>
        </p:nvSpPr>
        <p:spPr>
          <a:xfrm>
            <a:off x="957068" y="3942066"/>
            <a:ext cx="260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Got interested in Optimization Problems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797B71-A4B9-5447-95FE-DDEB45C0253F}"/>
              </a:ext>
            </a:extLst>
          </p:cNvPr>
          <p:cNvSpPr txBox="1"/>
          <p:nvPr/>
        </p:nvSpPr>
        <p:spPr>
          <a:xfrm>
            <a:off x="970208" y="5255889"/>
            <a:ext cx="249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Enroll in courses in CS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0713AA-7A22-0446-8716-F690B821B901}"/>
              </a:ext>
            </a:extLst>
          </p:cNvPr>
          <p:cNvSpPr txBox="1"/>
          <p:nvPr/>
        </p:nvSpPr>
        <p:spPr>
          <a:xfrm>
            <a:off x="977066" y="5520117"/>
            <a:ext cx="251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Algorithm Design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Operation System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Computer Networks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B05159-BD76-8644-ADE2-FFFCFD489FF4}"/>
              </a:ext>
            </a:extLst>
          </p:cNvPr>
          <p:cNvSpPr txBox="1"/>
          <p:nvPr/>
        </p:nvSpPr>
        <p:spPr>
          <a:xfrm>
            <a:off x="2339090" y="344846"/>
            <a:ext cx="1384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Redirect to 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12550-EEEC-DD47-82DA-A1FCF4EACB27}"/>
              </a:ext>
            </a:extLst>
          </p:cNvPr>
          <p:cNvSpPr txBox="1"/>
          <p:nvPr/>
        </p:nvSpPr>
        <p:spPr>
          <a:xfrm>
            <a:off x="2356535" y="566807"/>
            <a:ext cx="260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Study for the university entrance exam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* Achieve R 55 of 60000 student</a:t>
            </a:r>
            <a:endParaRPr lang="en-US" sz="1200" dirty="0">
              <a:latin typeface="Avenir Book" panose="02000503020000020003" pitchFamily="2" charset="0"/>
              <a:ea typeface="Tamil Sangam MN" pitchFamily="2" charset="0"/>
              <a:cs typeface="Tamil Sangam MN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44BDD3-1351-7045-9298-A69865ACA996}"/>
              </a:ext>
            </a:extLst>
          </p:cNvPr>
          <p:cNvSpPr txBox="1"/>
          <p:nvPr/>
        </p:nvSpPr>
        <p:spPr>
          <a:xfrm>
            <a:off x="2349875" y="1286107"/>
            <a:ext cx="240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halkboard SE" panose="03050602040202020205" pitchFamily="66" charset="77"/>
              </a:rPr>
              <a:t>MSc. Computer Engineering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D41A89-04EF-1A4D-B7BE-DD6812590719}"/>
              </a:ext>
            </a:extLst>
          </p:cNvPr>
          <p:cNvSpPr txBox="1"/>
          <p:nvPr/>
        </p:nvSpPr>
        <p:spPr>
          <a:xfrm>
            <a:off x="6532527" y="5597747"/>
            <a:ext cx="2031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Chalkboard SE" panose="03050602040202020205" pitchFamily="66" charset="77"/>
              </a:rPr>
              <a:t>Master Thesis Defense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9471C-C20B-FA45-9CB6-8ACBA07793D8}"/>
              </a:ext>
            </a:extLst>
          </p:cNvPr>
          <p:cNvSpPr txBox="1"/>
          <p:nvPr/>
        </p:nvSpPr>
        <p:spPr>
          <a:xfrm>
            <a:off x="6549854" y="5839187"/>
            <a:ext cx="1652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* </a:t>
            </a:r>
            <a:r>
              <a:rPr lang="en-US" sz="1200" dirty="0">
                <a:solidFill>
                  <a:srgbClr val="222222"/>
                </a:solidFill>
                <a:latin typeface="Avenir Book" panose="02000503020000020003" pitchFamily="2" charset="0"/>
              </a:rPr>
              <a:t>A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chieve great score</a:t>
            </a:r>
            <a:endParaRPr lang="en-IR" sz="1200" dirty="0">
              <a:latin typeface="Avenir Book" panose="02000503020000020003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4D2BA4-979B-8845-A910-A7BCF790E155}"/>
              </a:ext>
            </a:extLst>
          </p:cNvPr>
          <p:cNvSpPr txBox="1"/>
          <p:nvPr/>
        </p:nvSpPr>
        <p:spPr>
          <a:xfrm>
            <a:off x="2322149" y="2064834"/>
            <a:ext cx="16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Chalkboard SE" panose="03050602040202020205" pitchFamily="66" charset="77"/>
              </a:rPr>
              <a:t>Get interested in: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FCD7CD-A072-E047-887A-59397AA48026}"/>
              </a:ext>
            </a:extLst>
          </p:cNvPr>
          <p:cNvSpPr txBox="1"/>
          <p:nvPr/>
        </p:nvSpPr>
        <p:spPr>
          <a:xfrm>
            <a:off x="2340911" y="2294581"/>
            <a:ext cx="2076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Avenir Book" panose="02000503020000020003" pitchFamily="2" charset="0"/>
              </a:rPr>
              <a:t>Distributed Systems </a:t>
            </a:r>
          </a:p>
          <a:p>
            <a:r>
              <a:rPr lang="en-US" sz="1400" dirty="0">
                <a:latin typeface="Avenir Book" panose="02000503020000020003" pitchFamily="2" charset="0"/>
              </a:rPr>
              <a:t>Wireless Networking</a:t>
            </a:r>
          </a:p>
          <a:p>
            <a:r>
              <a:rPr lang="en-US" sz="1400" dirty="0">
                <a:latin typeface="Avenir Book" panose="02000503020000020003" pitchFamily="2" charset="0"/>
              </a:rPr>
              <a:t>Performance Evaluation</a:t>
            </a:r>
            <a:endParaRPr lang="en-IR" sz="1400" dirty="0">
              <a:latin typeface="Avenir Book" panose="02000503020000020003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BC18A5-CAD6-0448-8DA4-689F381DF76E}"/>
              </a:ext>
            </a:extLst>
          </p:cNvPr>
          <p:cNvSpPr txBox="1"/>
          <p:nvPr/>
        </p:nvSpPr>
        <p:spPr>
          <a:xfrm>
            <a:off x="3751780" y="3695629"/>
            <a:ext cx="196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Get start to Research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A92C22F-D8AC-5F41-9A7E-098DB5FE359A}"/>
              </a:ext>
            </a:extLst>
          </p:cNvPr>
          <p:cNvSpPr txBox="1"/>
          <p:nvPr/>
        </p:nvSpPr>
        <p:spPr>
          <a:xfrm>
            <a:off x="3741592" y="3902486"/>
            <a:ext cx="2756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Define my Master Thesis on: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A distributed resource allocation algorithm in MEC with DRL</a:t>
            </a:r>
            <a:endParaRPr lang="en-US" sz="1200" dirty="0">
              <a:latin typeface="Avenir Book" panose="02000503020000020003" pitchFamily="2" charset="0"/>
              <a:ea typeface="Tamil Sangam MN" pitchFamily="2" charset="0"/>
              <a:cs typeface="Tamil Sangam MN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546C4A-23AC-914E-A629-E0ADB5A55F3A}"/>
              </a:ext>
            </a:extLst>
          </p:cNvPr>
          <p:cNvSpPr txBox="1"/>
          <p:nvPr/>
        </p:nvSpPr>
        <p:spPr>
          <a:xfrm>
            <a:off x="3752065" y="4717203"/>
            <a:ext cx="169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Research Assistant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3FEA0E-1142-3046-A06E-2927117D5A01}"/>
              </a:ext>
            </a:extLst>
          </p:cNvPr>
          <p:cNvSpPr txBox="1"/>
          <p:nvPr/>
        </p:nvSpPr>
        <p:spPr>
          <a:xfrm>
            <a:off x="3753854" y="4991560"/>
            <a:ext cx="2756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Join to the Performance and Dependability Laboratory (PDL) at SUT</a:t>
            </a:r>
            <a:endParaRPr lang="en-US" sz="1200" dirty="0">
              <a:latin typeface="Avenir Book" panose="02000503020000020003" pitchFamily="2" charset="0"/>
              <a:ea typeface="Tamil Sangam MN" pitchFamily="2" charset="0"/>
              <a:cs typeface="Tamil Sangam MN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853A837-5627-0248-9AF5-DF0815777C68}"/>
              </a:ext>
            </a:extLst>
          </p:cNvPr>
          <p:cNvSpPr txBox="1"/>
          <p:nvPr/>
        </p:nvSpPr>
        <p:spPr>
          <a:xfrm>
            <a:off x="2339090" y="1551856"/>
            <a:ext cx="2698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</a:rPr>
              <a:t>*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Sharif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</a:rPr>
              <a:t>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niversity of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</a:rPr>
              <a:t>Technology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(R1)</a:t>
            </a:r>
          </a:p>
          <a:p>
            <a:r>
              <a:rPr lang="en-IR" sz="1200" dirty="0">
                <a:latin typeface="Avenir Book" panose="02000503020000020003" pitchFamily="2" charset="0"/>
              </a:rPr>
              <a:t>* Supervisor: Prof. Ali Movaghar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B543D-0739-7B44-B5AE-7F02B68E2DFE}"/>
              </a:ext>
            </a:extLst>
          </p:cNvPr>
          <p:cNvSpPr txBox="1"/>
          <p:nvPr/>
        </p:nvSpPr>
        <p:spPr>
          <a:xfrm>
            <a:off x="5164925" y="425370"/>
            <a:ext cx="16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Teaching Assistant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E9B4F-3B29-CB45-915A-A6E66FC23827}"/>
              </a:ext>
            </a:extLst>
          </p:cNvPr>
          <p:cNvSpPr txBox="1"/>
          <p:nvPr/>
        </p:nvSpPr>
        <p:spPr>
          <a:xfrm>
            <a:off x="5149463" y="691101"/>
            <a:ext cx="2692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Performance Evaluation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Wireless Networking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Verification of Reactive Systems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6D07A3-DBC1-0A4F-8B6E-6C137C4500E7}"/>
              </a:ext>
            </a:extLst>
          </p:cNvPr>
          <p:cNvSpPr txBox="1"/>
          <p:nvPr/>
        </p:nvSpPr>
        <p:spPr>
          <a:xfrm>
            <a:off x="5150857" y="1467492"/>
            <a:ext cx="1894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effectLst/>
                <a:latin typeface="Chalkboard SE" panose="03050602040202020205" pitchFamily="66" charset="77"/>
              </a:rPr>
              <a:t>Summer Internship  </a:t>
            </a:r>
            <a:endParaRPr lang="en-US" sz="1400" dirty="0">
              <a:effectLst/>
              <a:latin typeface="Chalkboard SE" panose="03050602040202020205" pitchFamily="66" charset="7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D79FC8C-3E53-974A-954D-6695A26841CB}"/>
              </a:ext>
            </a:extLst>
          </p:cNvPr>
          <p:cNvSpPr txBox="1"/>
          <p:nvPr/>
        </p:nvSpPr>
        <p:spPr>
          <a:xfrm>
            <a:off x="5165320" y="1716593"/>
            <a:ext cx="2644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Interactive Learning </a:t>
            </a:r>
          </a:p>
          <a:p>
            <a:r>
              <a:rPr lang="en-IR" sz="1200" dirty="0">
                <a:latin typeface="Avenir Book" panose="02000503020000020003" pitchFamily="2" charset="0"/>
              </a:rPr>
              <a:t>* </a:t>
            </a:r>
            <a:r>
              <a:rPr lang="en-US" sz="1200" dirty="0">
                <a:latin typeface="Avenir Book" panose="02000503020000020003" pitchFamily="2" charset="0"/>
              </a:rPr>
              <a:t>Instructor</a:t>
            </a:r>
            <a:r>
              <a:rPr lang="en-IR" sz="1200" dirty="0">
                <a:latin typeface="Avenir Book" panose="02000503020000020003" pitchFamily="2" charset="0"/>
              </a:rPr>
              <a:t>: Prof. Majid Nili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2BBAA-BB0F-E843-89C5-49E43F3EA332}"/>
              </a:ext>
            </a:extLst>
          </p:cNvPr>
          <p:cNvSpPr txBox="1"/>
          <p:nvPr/>
        </p:nvSpPr>
        <p:spPr>
          <a:xfrm>
            <a:off x="5129164" y="2277235"/>
            <a:ext cx="277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Simulation of MEC Environment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82676-72BF-CC44-99A0-F1C5052384A8}"/>
              </a:ext>
            </a:extLst>
          </p:cNvPr>
          <p:cNvSpPr txBox="1"/>
          <p:nvPr/>
        </p:nvSpPr>
        <p:spPr>
          <a:xfrm>
            <a:off x="5101732" y="2554875"/>
            <a:ext cx="271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* For Delay and Energy Optimization</a:t>
            </a:r>
          </a:p>
          <a:p>
            <a:r>
              <a:rPr lang="en-IR" sz="1200" dirty="0">
                <a:latin typeface="Avenir Book" panose="02000503020000020003" pitchFamily="2" charset="0"/>
              </a:rPr>
              <a:t>* Desceret Event on Python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1E56D-9668-2145-8E32-678F53773E0D}"/>
              </a:ext>
            </a:extLst>
          </p:cNvPr>
          <p:cNvSpPr txBox="1"/>
          <p:nvPr/>
        </p:nvSpPr>
        <p:spPr>
          <a:xfrm>
            <a:off x="6535654" y="3656987"/>
            <a:ext cx="1691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Deep Q-Networks 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7D9835-13CE-C649-8A42-CD60825C38A9}"/>
              </a:ext>
            </a:extLst>
          </p:cNvPr>
          <p:cNvSpPr txBox="1"/>
          <p:nvPr/>
        </p:nvSpPr>
        <p:spPr>
          <a:xfrm>
            <a:off x="6527028" y="3906655"/>
            <a:ext cx="26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for Distributed Computation Offloading Decision Making, </a:t>
            </a:r>
          </a:p>
          <a:p>
            <a:r>
              <a:rPr lang="en-US" sz="1400" dirty="0">
                <a:latin typeface="Avenir Book" panose="02000503020000020003" pitchFamily="2" charset="0"/>
              </a:rPr>
              <a:t>based on MDP</a:t>
            </a:r>
            <a:endParaRPr lang="en-IR" sz="1400" dirty="0">
              <a:latin typeface="Avenir Book" panose="02000503020000020003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86926B-B833-B846-8979-2A6C2FE4678C}"/>
              </a:ext>
            </a:extLst>
          </p:cNvPr>
          <p:cNvSpPr txBox="1"/>
          <p:nvPr/>
        </p:nvSpPr>
        <p:spPr>
          <a:xfrm>
            <a:off x="6535832" y="4737418"/>
            <a:ext cx="233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Long Short Term Memory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0A3126-7D3D-044A-8154-838F1561ABDC}"/>
              </a:ext>
            </a:extLst>
          </p:cNvPr>
          <p:cNvSpPr txBox="1"/>
          <p:nvPr/>
        </p:nvSpPr>
        <p:spPr>
          <a:xfrm>
            <a:off x="6514204" y="4993169"/>
            <a:ext cx="2599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venir Book" panose="02000503020000020003" pitchFamily="2" charset="0"/>
              </a:rPr>
              <a:t>To Forecast Edge Servers load, based on Time Series Analysis</a:t>
            </a:r>
            <a:endParaRPr lang="en-IR" sz="1350" dirty="0">
              <a:latin typeface="Avenir Book" panose="02000503020000020003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F4D925-E91A-0944-A31A-BE4392B395B1}"/>
              </a:ext>
            </a:extLst>
          </p:cNvPr>
          <p:cNvSpPr txBox="1"/>
          <p:nvPr/>
        </p:nvSpPr>
        <p:spPr>
          <a:xfrm>
            <a:off x="7993632" y="1306963"/>
            <a:ext cx="349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A </a:t>
            </a:r>
            <a:r>
              <a:rPr lang="en-US" sz="1400" dirty="0" err="1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QoE</a:t>
            </a:r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-Oriented Computation Offloading Algorithm based on DRL for MEC”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85FB6C-335A-BC48-B090-291BA71FBE26}"/>
              </a:ext>
            </a:extLst>
          </p:cNvPr>
          <p:cNvSpPr txBox="1"/>
          <p:nvPr/>
        </p:nvSpPr>
        <p:spPr>
          <a:xfrm>
            <a:off x="7968781" y="2489024"/>
            <a:ext cx="69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TOEFL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409232-9B24-324A-8F43-92ABE3B7E0E0}"/>
              </a:ext>
            </a:extLst>
          </p:cNvPr>
          <p:cNvSpPr txBox="1"/>
          <p:nvPr/>
        </p:nvSpPr>
        <p:spPr>
          <a:xfrm>
            <a:off x="7964553" y="2737840"/>
            <a:ext cx="352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* </a:t>
            </a:r>
            <a:r>
              <a:rPr lang="en-US" sz="1200" dirty="0">
                <a:solidFill>
                  <a:srgbClr val="222222"/>
                </a:solidFill>
                <a:latin typeface="Avenir Book" panose="02000503020000020003" pitchFamily="2" charset="0"/>
              </a:rPr>
              <a:t>A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chieve score of 108/120 (R30, L28, S22, W28)</a:t>
            </a:r>
            <a:endParaRPr lang="en-IR" sz="1200" dirty="0">
              <a:latin typeface="Avenir Book" panose="02000503020000020003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64027D-575C-BD44-A346-3782FF05274E}"/>
              </a:ext>
            </a:extLst>
          </p:cNvPr>
          <p:cNvSpPr txBox="1"/>
          <p:nvPr/>
        </p:nvSpPr>
        <p:spPr>
          <a:xfrm>
            <a:off x="8015864" y="1797561"/>
            <a:ext cx="3318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* An Expand on my Master Thesis</a:t>
            </a:r>
          </a:p>
          <a:p>
            <a:r>
              <a:rPr lang="en-US" sz="1200" dirty="0">
                <a:latin typeface="Avenir Book" panose="02000503020000020003" pitchFamily="2" charset="0"/>
              </a:rPr>
              <a:t>* </a:t>
            </a:r>
            <a:r>
              <a:rPr lang="en-IR" sz="1200" dirty="0">
                <a:latin typeface="Avenir Book" panose="02000503020000020003" pitchFamily="2" charset="0"/>
              </a:rPr>
              <a:t>Supervisor: </a:t>
            </a:r>
            <a:r>
              <a:rPr lang="en-US" sz="1200" dirty="0">
                <a:latin typeface="Avenir Book" panose="02000503020000020003" pitchFamily="2" charset="0"/>
              </a:rPr>
              <a:t>A. </a:t>
            </a:r>
            <a:r>
              <a:rPr lang="en-US" sz="1200" dirty="0" err="1">
                <a:latin typeface="Avenir Book" panose="02000503020000020003" pitchFamily="2" charset="0"/>
              </a:rPr>
              <a:t>Movaghar</a:t>
            </a:r>
            <a:r>
              <a:rPr lang="en-US" sz="1200" dirty="0">
                <a:latin typeface="Avenir Book" panose="02000503020000020003" pitchFamily="2" charset="0"/>
              </a:rPr>
              <a:t>,</a:t>
            </a:r>
            <a:r>
              <a:rPr lang="en-IR" sz="1200" dirty="0">
                <a:latin typeface="Avenir Book" panose="02000503020000020003" pitchFamily="2" charset="0"/>
              </a:rPr>
              <a:t> </a:t>
            </a:r>
            <a:r>
              <a:rPr lang="en-US" sz="1200" dirty="0">
                <a:latin typeface="Avenir Book" panose="02000503020000020003" pitchFamily="2" charset="0"/>
              </a:rPr>
              <a:t>H. Shah-Mansouri </a:t>
            </a:r>
          </a:p>
          <a:p>
            <a:r>
              <a:rPr lang="en-IR" sz="1200" dirty="0">
                <a:latin typeface="Avenir Book" panose="02000503020000020003" pitchFamily="2" charset="0"/>
              </a:rPr>
              <a:t>* </a:t>
            </a:r>
            <a:r>
              <a:rPr lang="en-US" sz="12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Accepted Paper in IEEE TNSE, 2024.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7C732CD-38F9-E542-954E-4B0D25C14C3A}"/>
              </a:ext>
            </a:extLst>
          </p:cNvPr>
          <p:cNvSpPr txBox="1"/>
          <p:nvPr/>
        </p:nvSpPr>
        <p:spPr>
          <a:xfrm>
            <a:off x="9386866" y="3631285"/>
            <a:ext cx="1542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Multi-Agent DRL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B6359F-4636-CA4C-BE42-00E53BBC6E8D}"/>
              </a:ext>
            </a:extLst>
          </p:cNvPr>
          <p:cNvSpPr txBox="1"/>
          <p:nvPr/>
        </p:nvSpPr>
        <p:spPr>
          <a:xfrm>
            <a:off x="9359433" y="3888469"/>
            <a:ext cx="2752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Energy-Efficient Cooperative Task Offloading in Heterogeneous MEC</a:t>
            </a:r>
            <a:endParaRPr lang="en-IR" sz="1400" dirty="0">
              <a:latin typeface="Avenir Book" panose="02000503020000020003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AF873F-BAA0-674C-AD78-0CAB14E2B7B3}"/>
              </a:ext>
            </a:extLst>
          </p:cNvPr>
          <p:cNvSpPr txBox="1"/>
          <p:nvPr/>
        </p:nvSpPr>
        <p:spPr>
          <a:xfrm>
            <a:off x="9386314" y="5627674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* work in progress</a:t>
            </a:r>
            <a:endParaRPr lang="en-IR" sz="1200" dirty="0">
              <a:latin typeface="Avenir Book" panose="02000503020000020003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EF1A61-FECF-EC4B-95EB-B091FEA68AF5}"/>
              </a:ext>
            </a:extLst>
          </p:cNvPr>
          <p:cNvSpPr txBox="1"/>
          <p:nvPr/>
        </p:nvSpPr>
        <p:spPr>
          <a:xfrm>
            <a:off x="9379082" y="4900814"/>
            <a:ext cx="1368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Federated DRL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2B2EE3-B1B3-7647-AC3D-3182B72E8AD6}"/>
              </a:ext>
            </a:extLst>
          </p:cNvPr>
          <p:cNvSpPr txBox="1"/>
          <p:nvPr/>
        </p:nvSpPr>
        <p:spPr>
          <a:xfrm>
            <a:off x="9360794" y="5146899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Improve Interdependent</a:t>
            </a:r>
          </a:p>
          <a:p>
            <a:r>
              <a:rPr lang="en-US" sz="1400" dirty="0">
                <a:latin typeface="Avenir Book" panose="02000503020000020003" pitchFamily="2" charset="0"/>
              </a:rPr>
              <a:t>Task Offloading in MEC</a:t>
            </a:r>
            <a:endParaRPr lang="en-IR" sz="1400" dirty="0">
              <a:latin typeface="Avenir Book" panose="02000503020000020003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0E52B3-0B83-4E40-AA31-51587A68D536}"/>
              </a:ext>
            </a:extLst>
          </p:cNvPr>
          <p:cNvSpPr txBox="1"/>
          <p:nvPr/>
        </p:nvSpPr>
        <p:spPr>
          <a:xfrm>
            <a:off x="9394748" y="4574488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* work in progress</a:t>
            </a:r>
            <a:endParaRPr lang="en-IR" sz="1200" dirty="0">
              <a:latin typeface="Avenir Book" panose="02000503020000020003" pitchFamily="2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F8E2F5-AF6F-EE47-B97A-6C681FB20DCF}"/>
              </a:ext>
            </a:extLst>
          </p:cNvPr>
          <p:cNvGrpSpPr/>
          <p:nvPr/>
        </p:nvGrpSpPr>
        <p:grpSpPr>
          <a:xfrm>
            <a:off x="170178" y="1084038"/>
            <a:ext cx="1861814" cy="72010"/>
            <a:chOff x="170178" y="1084038"/>
            <a:chExt cx="1861814" cy="72010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0D964C9D-7304-614B-8EF6-F15EC940404E}"/>
                </a:ext>
              </a:extLst>
            </p:cNvPr>
            <p:cNvSpPr/>
            <p:nvPr/>
          </p:nvSpPr>
          <p:spPr>
            <a:xfrm>
              <a:off x="170178" y="108404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CA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>
                  <a:latin typeface="X Davat" panose="02000400000000000000" pitchFamily="2" charset="-78"/>
                  <a:cs typeface="X Davat" panose="02000400000000000000" pitchFamily="2" charset="-78"/>
                </a:rPr>
                <a:t>   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4098ED18-C2CC-B541-BEEA-074B87CF3DFB}"/>
                </a:ext>
              </a:extLst>
            </p:cNvPr>
            <p:cNvSpPr/>
            <p:nvPr/>
          </p:nvSpPr>
          <p:spPr>
            <a:xfrm>
              <a:off x="380002" y="1084043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C7B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>
                  <a:latin typeface="X Davat" panose="02000400000000000000" pitchFamily="2" charset="-78"/>
                  <a:cs typeface="X Davat" panose="02000400000000000000" pitchFamily="2" charset="-78"/>
                </a:rPr>
                <a:t>   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824E9E21-46B1-6544-A1BD-FCAC2EDAE8CC}"/>
                </a:ext>
              </a:extLst>
            </p:cNvPr>
            <p:cNvSpPr/>
            <p:nvPr/>
          </p:nvSpPr>
          <p:spPr>
            <a:xfrm>
              <a:off x="63609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7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F05CF2F0-B074-6F4C-A457-AA5F8B7F2F6C}"/>
                </a:ext>
              </a:extLst>
            </p:cNvPr>
            <p:cNvSpPr/>
            <p:nvPr/>
          </p:nvSpPr>
          <p:spPr>
            <a:xfrm>
              <a:off x="904682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264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AD20C2AF-C235-5947-B406-F910589F0DDC}"/>
                </a:ext>
              </a:extLst>
            </p:cNvPr>
            <p:cNvSpPr/>
            <p:nvPr/>
          </p:nvSpPr>
          <p:spPr>
            <a:xfrm>
              <a:off x="116077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38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F41FA77A-CC18-504D-8C71-FA636A3DB5BD}"/>
                </a:ext>
              </a:extLst>
            </p:cNvPr>
            <p:cNvSpPr/>
            <p:nvPr/>
          </p:nvSpPr>
          <p:spPr>
            <a:xfrm>
              <a:off x="141589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5FA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6E7B10A4-2AB3-3C4B-BC9F-0B919DF5D614}"/>
                </a:ext>
              </a:extLst>
            </p:cNvPr>
            <p:cNvSpPr/>
            <p:nvPr/>
          </p:nvSpPr>
          <p:spPr>
            <a:xfrm>
              <a:off x="1671992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519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8C2DF75E-9471-C24B-82F5-CF0EBC981A7C}"/>
              </a:ext>
            </a:extLst>
          </p:cNvPr>
          <p:cNvSpPr/>
          <p:nvPr/>
        </p:nvSpPr>
        <p:spPr>
          <a:xfrm>
            <a:off x="7807626" y="488701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FA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13BAB5-7585-B041-9651-B40B8E98B689}"/>
              </a:ext>
            </a:extLst>
          </p:cNvPr>
          <p:cNvCxnSpPr>
            <a:cxnSpLocks/>
            <a:stCxn id="100" idx="4"/>
            <a:endCxn id="53" idx="0"/>
          </p:cNvCxnSpPr>
          <p:nvPr/>
        </p:nvCxnSpPr>
        <p:spPr>
          <a:xfrm flipH="1">
            <a:off x="7901762" y="676160"/>
            <a:ext cx="3552" cy="454036"/>
          </a:xfrm>
          <a:prstGeom prst="line">
            <a:avLst/>
          </a:prstGeom>
          <a:ln w="19050">
            <a:solidFill>
              <a:srgbClr val="5FA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5B80F81-0D70-B74C-8B92-69A466355102}"/>
              </a:ext>
            </a:extLst>
          </p:cNvPr>
          <p:cNvSpPr txBox="1"/>
          <p:nvPr/>
        </p:nvSpPr>
        <p:spPr>
          <a:xfrm>
            <a:off x="7993631" y="430986"/>
            <a:ext cx="169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Research Engineer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D46205B-0A15-4A40-BE65-20A351F0A09D}"/>
              </a:ext>
            </a:extLst>
          </p:cNvPr>
          <p:cNvSpPr txBox="1"/>
          <p:nvPr/>
        </p:nvSpPr>
        <p:spPr>
          <a:xfrm>
            <a:off x="8003101" y="670148"/>
            <a:ext cx="380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Join to the Edge-AI Laboratory at SUT</a:t>
            </a:r>
            <a:endParaRPr lang="en-US" sz="1200" dirty="0">
              <a:latin typeface="Avenir Book" panose="02000503020000020003" pitchFamily="2" charset="0"/>
              <a:ea typeface="Tamil Sangam MN" pitchFamily="2" charset="0"/>
              <a:cs typeface="Tamil Sang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36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638</TotalTime>
  <Words>290</Words>
  <Application>Microsoft Macintosh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Book</vt:lpstr>
      <vt:lpstr>Calibri</vt:lpstr>
      <vt:lpstr>Chalkboard SE</vt:lpstr>
      <vt:lpstr>Copperplate Gothic Bold</vt:lpstr>
      <vt:lpstr>Gill Sans MT</vt:lpstr>
      <vt:lpstr>X Davat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Rahmati</dc:creator>
  <cp:lastModifiedBy>Iman Rahmati</cp:lastModifiedBy>
  <cp:revision>2</cp:revision>
  <dcterms:created xsi:type="dcterms:W3CDTF">2024-08-23T14:50:21Z</dcterms:created>
  <dcterms:modified xsi:type="dcterms:W3CDTF">2024-08-24T14:06:46Z</dcterms:modified>
</cp:coreProperties>
</file>