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0" r:id="rId1"/>
  </p:sldMasterIdLst>
  <p:notesMasterIdLst>
    <p:notesMasterId r:id="rId24"/>
  </p:notesMasterIdLst>
  <p:sldIdLst>
    <p:sldId id="256" r:id="rId2"/>
    <p:sldId id="272" r:id="rId3"/>
    <p:sldId id="277" r:id="rId4"/>
    <p:sldId id="273" r:id="rId5"/>
    <p:sldId id="275" r:id="rId6"/>
    <p:sldId id="278" r:id="rId7"/>
    <p:sldId id="276" r:id="rId8"/>
    <p:sldId id="257" r:id="rId9"/>
    <p:sldId id="262" r:id="rId10"/>
    <p:sldId id="258" r:id="rId11"/>
    <p:sldId id="263" r:id="rId12"/>
    <p:sldId id="264" r:id="rId13"/>
    <p:sldId id="265" r:id="rId14"/>
    <p:sldId id="259" r:id="rId15"/>
    <p:sldId id="266" r:id="rId16"/>
    <p:sldId id="267" r:id="rId17"/>
    <p:sldId id="268" r:id="rId18"/>
    <p:sldId id="260" r:id="rId19"/>
    <p:sldId id="269" r:id="rId20"/>
    <p:sldId id="261" r:id="rId21"/>
    <p:sldId id="27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HU User" initials="S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6-20T20:00:01.237" idx="2">
    <p:pos x="19" y="1"/>
    <p:text>Two sets are independent, or disjoint, if their intersection is empty.  
Independent set of a graph is also called a stable set.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7EF59-FA2E-44B1-89DB-32FA68D1D22E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EF69C-2D0B-42A6-BE7E-B1FEC028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81285-5E95-4353-BE31-FDCBDFB16C61}" type="slidenum">
              <a:rPr lang="de-DE"/>
              <a:pPr/>
              <a:t>6</a:t>
            </a:fld>
            <a:endParaRPr lang="de-DE"/>
          </a:p>
        </p:txBody>
      </p:sp>
      <p:sp>
        <p:nvSpPr>
          <p:cNvPr id="21524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215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3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676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5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1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0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0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8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44AA51B-93CE-4924-907F-94C91A253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fa-IR" sz="4800" b="1" dirty="0"/>
              <a:t>مرور روش های فرا ابتکاری برای یافتن ماکزیمم مجموعه مستقل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>
            <a:normAutofit fontScale="25000" lnSpcReduction="20000"/>
          </a:bodyPr>
          <a:lstStyle/>
          <a:p>
            <a:endParaRPr lang="fa-IR" dirty="0" smtClean="0"/>
          </a:p>
          <a:p>
            <a:endParaRPr lang="fa-IR" dirty="0"/>
          </a:p>
          <a:p>
            <a:r>
              <a:rPr lang="fa-IR" sz="9600" dirty="0"/>
              <a:t>ایمان رضایی پور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88650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تابع برازندگی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endParaRPr lang="fa-IR" u="sng" dirty="0"/>
              </a:p>
              <a:p>
                <a:pPr algn="r" rtl="1"/>
                <a:endParaRPr lang="fa-IR" u="sng" dirty="0" smtClean="0"/>
              </a:p>
              <a:p>
                <a:pPr algn="r" rtl="1"/>
                <a:endParaRPr lang="fa-IR" u="sng" dirty="0"/>
              </a:p>
              <a:p>
                <a:pPr algn="r" rtl="1"/>
                <a:endParaRPr lang="fa-IR" u="sng" dirty="0" smtClean="0"/>
              </a:p>
              <a:p>
                <a:pPr algn="r" rt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a-IR"/>
                      <m:t>ϕ</m:t>
                    </m:r>
                  </m:oMath>
                </a14:m>
                <a:r>
                  <a:rPr lang="fa-IR" dirty="0"/>
                  <a:t> تابع تاوان و </a:t>
                </a:r>
                <a:r>
                  <a:rPr lang="en-US" dirty="0"/>
                  <a:t>r</a:t>
                </a:r>
                <a:r>
                  <a:rPr lang="fa-IR" dirty="0"/>
                  <a:t> ضریب تاوان </a:t>
                </a:r>
                <a:endParaRPr lang="fa-IR" u="sng" dirty="0" smtClean="0"/>
              </a:p>
              <a:p>
                <a:pPr algn="r" rtl="1"/>
                <a:endParaRPr lang="fa-IR" u="sng" dirty="0"/>
              </a:p>
              <a:p>
                <a:pPr algn="r" rtl="1"/>
                <a:endParaRPr lang="fa-IR" u="sng" dirty="0" smtClean="0"/>
              </a:p>
              <a:p>
                <a:pPr algn="r" rtl="1"/>
                <a:endParaRPr lang="fa-IR" u="sng" dirty="0"/>
              </a:p>
              <a:p>
                <a:pPr algn="r" rtl="1"/>
                <a:endParaRPr lang="fa-IR" u="sng" dirty="0" smtClean="0"/>
              </a:p>
              <a:p>
                <a:pPr algn="r" rtl="1"/>
                <a:endParaRPr lang="fa-IR" u="sn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16" y="3243897"/>
            <a:ext cx="4036700" cy="8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34" y="4216399"/>
            <a:ext cx="4028382" cy="729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36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875" y="921398"/>
            <a:ext cx="8118379" cy="2787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57" y="3709116"/>
            <a:ext cx="8064697" cy="10858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781836" y="5076152"/>
            <a:ext cx="8722775" cy="128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 smtClean="0"/>
              <a:t>هر دو گراف (</a:t>
            </a:r>
            <a:r>
              <a:rPr lang="en-US" sz="2400" dirty="0"/>
              <a:t>offspring</a:t>
            </a:r>
            <a:r>
              <a:rPr lang="fa-IR" sz="2400" dirty="0" smtClean="0"/>
              <a:t>) دارای نقاط متصل هستند که جواب صحیح مجموعه مستقل حساب نمی شوند</a:t>
            </a:r>
          </a:p>
        </p:txBody>
      </p:sp>
    </p:spTree>
    <p:extLst>
      <p:ext uri="{BB962C8B-B14F-4D97-AF65-F5344CB8AC3E}">
        <p14:creationId xmlns:p14="http://schemas.microsoft.com/office/powerpoint/2010/main" val="40342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81836" y="5076152"/>
            <a:ext cx="8722775" cy="128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 smtClean="0"/>
              <a:t>هر دو گراف (</a:t>
            </a:r>
            <a:r>
              <a:rPr lang="en-US" sz="2400" dirty="0"/>
              <a:t>offspring</a:t>
            </a:r>
            <a:r>
              <a:rPr lang="fa-IR" sz="2400" dirty="0" smtClean="0"/>
              <a:t>) که در شکل قبلی با عملگر تقاطع (</a:t>
            </a:r>
            <a:r>
              <a:rPr lang="en-US" sz="2400" dirty="0" smtClean="0"/>
              <a:t>Crossover</a:t>
            </a:r>
            <a:r>
              <a:rPr lang="fa-IR" sz="2400" dirty="0" smtClean="0"/>
              <a:t>) به جواب صحیح مجموعه مستقل تبدیل شدند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556" y="862885"/>
            <a:ext cx="8064697" cy="2565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56" y="3554368"/>
            <a:ext cx="8064697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81836" y="5076152"/>
            <a:ext cx="8722775" cy="128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 smtClean="0"/>
              <a:t>گراف (</a:t>
            </a:r>
            <a:r>
              <a:rPr lang="en-US" sz="2400" dirty="0"/>
              <a:t>offspring</a:t>
            </a:r>
            <a:r>
              <a:rPr lang="fa-IR" sz="2400" dirty="0" smtClean="0"/>
              <a:t>) اول شکل صحیح مجموعه مستقل است ولی شکل دوم نیست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556" y="927279"/>
            <a:ext cx="8064697" cy="24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جمعیت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اندازه جمعیت:</a:t>
            </a:r>
          </a:p>
          <a:p>
            <a:pPr lvl="1" algn="r" rtl="1"/>
            <a:r>
              <a:rPr lang="fa-IR" dirty="0" smtClean="0"/>
              <a:t>میانگین کل حالات موجود</a:t>
            </a:r>
          </a:p>
          <a:p>
            <a:pPr lvl="1" algn="r" rtl="1"/>
            <a:r>
              <a:rPr lang="fa-IR" dirty="0" smtClean="0"/>
              <a:t>جمعیت </a:t>
            </a:r>
            <a:r>
              <a:rPr lang="fa-IR" dirty="0"/>
              <a:t>اولیه تصادفی با ایجاد اعداد تصادفی دوتایی 0 یا 1 برای زمان </a:t>
            </a:r>
            <a:r>
              <a:rPr lang="en-US" dirty="0" smtClean="0"/>
              <a:t>n</a:t>
            </a:r>
            <a:endParaRPr lang="fa-IR" dirty="0" smtClean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28" y="3696237"/>
            <a:ext cx="6297769" cy="2369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62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جمعیت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/>
              <a:t>راه های ایجاد جمعیت:</a:t>
            </a:r>
          </a:p>
          <a:p>
            <a:pPr lvl="1" algn="r" rtl="1">
              <a:lnSpc>
                <a:spcPct val="150000"/>
              </a:lnSpc>
            </a:pPr>
            <a:r>
              <a:rPr lang="fa-IR" sz="2200" dirty="0" smtClean="0"/>
              <a:t>تصادفی</a:t>
            </a:r>
          </a:p>
          <a:p>
            <a:pPr lvl="2" algn="r" rtl="1">
              <a:lnSpc>
                <a:spcPct val="150000"/>
              </a:lnSpc>
            </a:pPr>
            <a:r>
              <a:rPr lang="fa-IR" sz="2200" dirty="0" smtClean="0"/>
              <a:t>انتخاب یک عدد تصادفی بین 0 تا 1</a:t>
            </a:r>
          </a:p>
          <a:p>
            <a:pPr lvl="2" algn="r" rtl="1">
              <a:lnSpc>
                <a:spcPct val="150000"/>
              </a:lnSpc>
            </a:pPr>
            <a:r>
              <a:rPr lang="fa-IR" sz="2200" dirty="0" smtClean="0"/>
              <a:t>بالای 0.5 تبدیل به 1	و	پایین تر از 0.5 تبدیل به 0</a:t>
            </a:r>
          </a:p>
          <a:p>
            <a:pPr lvl="1" algn="r" rtl="1">
              <a:lnSpc>
                <a:spcPct val="150000"/>
              </a:lnSpc>
            </a:pPr>
            <a:r>
              <a:rPr lang="fa-IR" sz="2200" dirty="0" smtClean="0"/>
              <a:t>مکاشفه ای</a:t>
            </a:r>
          </a:p>
          <a:p>
            <a:pPr lvl="2" algn="r" rtl="1">
              <a:lnSpc>
                <a:spcPct val="150000"/>
              </a:lnSpc>
            </a:pPr>
            <a:r>
              <a:rPr lang="fa-IR" sz="2200" dirty="0" smtClean="0"/>
              <a:t>هر جواب باید بالای میانگین تابع برازندگی باشد</a:t>
            </a:r>
          </a:p>
          <a:p>
            <a:pPr algn="r" rt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8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جمعیت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2194560"/>
            <a:ext cx="10694831" cy="402412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/>
              <a:t>هر جواب بدست آمده (کروموزوم) الزاما جواب صحیح مجموعه مستقل نیست (</a:t>
            </a:r>
            <a:r>
              <a:rPr lang="en-US" dirty="0" smtClean="0"/>
              <a:t>infeasible</a:t>
            </a:r>
            <a:r>
              <a:rPr lang="fa-IR" dirty="0" smtClean="0"/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/>
              <a:t>این مورد اهمیت چندانی ندارد زیرا با چند عمل تقاطع و جهش به جواب صحیح مجموعه مستقل (</a:t>
            </a:r>
            <a:r>
              <a:rPr lang="en-US" dirty="0"/>
              <a:t>feasible</a:t>
            </a:r>
            <a:r>
              <a:rPr lang="fa-IR" sz="2200" dirty="0" smtClean="0"/>
              <a:t>) تبدیل خواهد شد</a:t>
            </a:r>
          </a:p>
          <a:p>
            <a:pPr algn="r" rtl="1">
              <a:lnSpc>
                <a:spcPct val="150000"/>
              </a:lnSpc>
            </a:pPr>
            <a:endParaRPr lang="fa-IR" sz="2200" dirty="0" smtClean="0"/>
          </a:p>
          <a:p>
            <a:pPr algn="r" rtl="1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44" y="4081596"/>
            <a:ext cx="6189123" cy="22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انتخاب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عملگر انتخاب (</a:t>
            </a:r>
            <a:r>
              <a:rPr lang="en-US" dirty="0"/>
              <a:t>reproduction</a:t>
            </a:r>
            <a:r>
              <a:rPr lang="fa-IR" dirty="0" smtClean="0"/>
              <a:t>) برای بدست آوردن مجموعه جواب های خوب از جمعیت اولیه است</a:t>
            </a:r>
          </a:p>
          <a:p>
            <a:pPr marL="0" indent="0" algn="r" rtl="1">
              <a:buNone/>
            </a:pPr>
            <a:endParaRPr lang="fa-IR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نخبه سالاری:</a:t>
            </a:r>
          </a:p>
          <a:p>
            <a:pPr lvl="1" algn="r" rtl="1"/>
            <a:r>
              <a:rPr lang="fa-IR" dirty="0" smtClean="0"/>
              <a:t>جایگزینی بهترین جواب های نسل قبل با بدترین های نسل حاضر</a:t>
            </a:r>
          </a:p>
          <a:p>
            <a:pPr lvl="1" algn="r" rtl="1"/>
            <a:r>
              <a:rPr lang="fa-IR" dirty="0" smtClean="0"/>
              <a:t>جواب ها بسته به تابع برازندگی دارای رتبه خواهند بود</a:t>
            </a:r>
          </a:p>
          <a:p>
            <a:pPr lvl="1" algn="r" rtl="1"/>
            <a:r>
              <a:rPr lang="fa-IR" dirty="0" smtClean="0"/>
              <a:t>امکان تصحیح جواب های غلط وجود دارد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تورنمنت:</a:t>
            </a:r>
          </a:p>
          <a:p>
            <a:pPr lvl="1" algn="r" rtl="1"/>
            <a:r>
              <a:rPr lang="fa-IR" dirty="0"/>
              <a:t>انتخاب دوره دوتایی یکنواخت با احتمال 0.5 صورت گرفت</a:t>
            </a:r>
          </a:p>
          <a:p>
            <a:pPr lvl="1" algn="r" rt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33207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تقاطع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نویسندگان </a:t>
            </a:r>
            <a:r>
              <a:rPr lang="fa-IR" dirty="0"/>
              <a:t>از پیوند نقطه ای منفرد استفاده </a:t>
            </a:r>
            <a:r>
              <a:rPr lang="fa-IR" dirty="0" smtClean="0"/>
              <a:t>کردند</a:t>
            </a:r>
          </a:p>
          <a:p>
            <a:pPr algn="r" rtl="1"/>
            <a:r>
              <a:rPr lang="fa-IR" dirty="0"/>
              <a:t>. احتمال پیوند به </a:t>
            </a:r>
            <a:r>
              <a:rPr lang="fa-IR" dirty="0" smtClean="0"/>
              <a:t>صورت</a:t>
            </a:r>
          </a:p>
          <a:p>
            <a:pPr algn="r" rtl="1"/>
            <a:endParaRPr lang="fa-IR" dirty="0"/>
          </a:p>
          <a:p>
            <a:pPr marL="0" indent="0" algn="r" rtl="1">
              <a:buNone/>
            </a:pPr>
            <a:r>
              <a:rPr lang="fa-IR" dirty="0" smtClean="0"/>
              <a:t> </a:t>
            </a:r>
          </a:p>
          <a:p>
            <a:pPr algn="r" rtl="1"/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35" y="2728979"/>
            <a:ext cx="863122" cy="34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84" y="3078050"/>
            <a:ext cx="5986544" cy="33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fa-IR" dirty="0"/>
          </a:p>
          <a:p>
            <a:pPr marL="0" indent="0" algn="r" rtl="1">
              <a:buNone/>
            </a:pPr>
            <a:r>
              <a:rPr lang="fa-IR" dirty="0" smtClean="0"/>
              <a:t> 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43" y="1025077"/>
            <a:ext cx="8646812" cy="54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مجموعه مستقل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60000"/>
              </a:lnSpc>
            </a:pPr>
            <a:r>
              <a:rPr lang="fa-IR" dirty="0" smtClean="0"/>
              <a:t>یک مجموعه مستقل از گراف </a:t>
            </a:r>
            <a:r>
              <a:rPr lang="en-US" dirty="0" smtClean="0"/>
              <a:t>G</a:t>
            </a:r>
            <a:r>
              <a:rPr lang="fa-IR" dirty="0" smtClean="0"/>
              <a:t> به زیر مجموعه ای از راس ها گفته می شود که هیچ دو راس از طریق لبه ها به هم متصل نباشند</a:t>
            </a:r>
          </a:p>
          <a:p>
            <a:pPr algn="r" rtl="1">
              <a:lnSpc>
                <a:spcPct val="160000"/>
              </a:lnSpc>
            </a:pPr>
            <a:endParaRPr lang="fa-IR" dirty="0" smtClean="0"/>
          </a:p>
          <a:p>
            <a:pPr marL="0" indent="0" rtl="1">
              <a:lnSpc>
                <a:spcPct val="160000"/>
              </a:lnSpc>
              <a:buNone/>
            </a:pPr>
            <a:r>
              <a:rPr lang="el-GR" dirty="0" smtClean="0"/>
              <a:t>α</a:t>
            </a:r>
            <a:r>
              <a:rPr lang="en-US" dirty="0"/>
              <a:t>(G)=</a:t>
            </a:r>
            <a:r>
              <a:rPr lang="en-US" dirty="0" smtClean="0"/>
              <a:t>3</a:t>
            </a:r>
            <a:endParaRPr lang="fa-IR" dirty="0" smtClean="0"/>
          </a:p>
          <a:p>
            <a:pPr algn="r" rtl="1">
              <a:lnSpc>
                <a:spcPct val="160000"/>
              </a:lnSpc>
            </a:pPr>
            <a:endParaRPr lang="fa-IR" dirty="0" smtClean="0"/>
          </a:p>
          <a:p>
            <a:pPr algn="r" rtl="1">
              <a:lnSpc>
                <a:spcPct val="160000"/>
              </a:lnSpc>
            </a:pPr>
            <a:r>
              <a:rPr lang="fa-IR" dirty="0" smtClean="0"/>
              <a:t>شماره </a:t>
            </a:r>
            <a:r>
              <a:rPr lang="en-US" dirty="0" smtClean="0"/>
              <a:t>a(G)</a:t>
            </a:r>
            <a:r>
              <a:rPr lang="fa-IR" dirty="0" smtClean="0"/>
              <a:t> کاردینالیتی بیشترین مجموعه مستقل است</a:t>
            </a:r>
            <a:endParaRPr lang="en-US" dirty="0"/>
          </a:p>
        </p:txBody>
      </p:sp>
      <p:cxnSp>
        <p:nvCxnSpPr>
          <p:cNvPr id="4114" name="AutoShape 18"/>
          <p:cNvCxnSpPr>
            <a:cxnSpLocks noChangeShapeType="1"/>
            <a:stCxn id="4104" idx="0"/>
            <a:endCxn id="4109" idx="2"/>
          </p:cNvCxnSpPr>
          <p:nvPr/>
        </p:nvCxnSpPr>
        <p:spPr bwMode="auto">
          <a:xfrm flipV="1">
            <a:off x="6324600" y="3886200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2" name="AutoShape 26"/>
          <p:cNvCxnSpPr>
            <a:cxnSpLocks noChangeShapeType="1"/>
            <a:stCxn id="4119" idx="0"/>
            <a:endCxn id="4108" idx="2"/>
          </p:cNvCxnSpPr>
          <p:nvPr/>
        </p:nvCxnSpPr>
        <p:spPr bwMode="auto">
          <a:xfrm flipV="1">
            <a:off x="5791200" y="3352800"/>
            <a:ext cx="3810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3" name="AutoShape 27"/>
          <p:cNvCxnSpPr>
            <a:cxnSpLocks noChangeShapeType="1"/>
            <a:stCxn id="4119" idx="0"/>
            <a:endCxn id="4109" idx="2"/>
          </p:cNvCxnSpPr>
          <p:nvPr/>
        </p:nvCxnSpPr>
        <p:spPr bwMode="auto">
          <a:xfrm flipV="1">
            <a:off x="5791200" y="38862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5" name="AutoShape 29"/>
          <p:cNvCxnSpPr>
            <a:cxnSpLocks noChangeShapeType="1"/>
            <a:stCxn id="4105" idx="0"/>
            <a:endCxn id="4108" idx="2"/>
          </p:cNvCxnSpPr>
          <p:nvPr/>
        </p:nvCxnSpPr>
        <p:spPr bwMode="auto">
          <a:xfrm flipV="1">
            <a:off x="5257800" y="3352800"/>
            <a:ext cx="914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1" name="AutoShape 5"/>
          <p:cNvCxnSpPr>
            <a:cxnSpLocks noChangeShapeType="1"/>
            <a:stCxn id="4109" idx="2"/>
            <a:endCxn id="4105" idx="0"/>
          </p:cNvCxnSpPr>
          <p:nvPr/>
        </p:nvCxnSpPr>
        <p:spPr bwMode="auto">
          <a:xfrm flipH="1">
            <a:off x="5257800" y="38862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AutoShape 6"/>
          <p:cNvCxnSpPr>
            <a:cxnSpLocks noChangeShapeType="1"/>
            <a:stCxn id="4109" idx="2"/>
            <a:endCxn id="4106" idx="6"/>
          </p:cNvCxnSpPr>
          <p:nvPr/>
        </p:nvCxnSpPr>
        <p:spPr bwMode="auto">
          <a:xfrm flipH="1">
            <a:off x="4953000" y="3886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" name="Oval 20"/>
          <p:cNvSpPr>
            <a:spLocks noChangeArrowheads="1"/>
          </p:cNvSpPr>
          <p:nvPr/>
        </p:nvSpPr>
        <p:spPr bwMode="auto">
          <a:xfrm rot="-3605273">
            <a:off x="4229100" y="3238500"/>
            <a:ext cx="1447800" cy="762000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20" name="AutoShape 24"/>
          <p:cNvCxnSpPr>
            <a:cxnSpLocks noChangeShapeType="1"/>
            <a:stCxn id="4119" idx="0"/>
            <a:endCxn id="4106" idx="6"/>
          </p:cNvCxnSpPr>
          <p:nvPr/>
        </p:nvCxnSpPr>
        <p:spPr bwMode="auto">
          <a:xfrm flipH="1" flipV="1">
            <a:off x="4953000" y="388620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6172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51054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46482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49530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61722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4770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10" name="AutoShape 14"/>
          <p:cNvCxnSpPr>
            <a:cxnSpLocks noChangeShapeType="1"/>
            <a:stCxn id="4107" idx="6"/>
            <a:endCxn id="4108" idx="2"/>
          </p:cNvCxnSpPr>
          <p:nvPr/>
        </p:nvCxnSpPr>
        <p:spPr bwMode="auto">
          <a:xfrm>
            <a:off x="5257800" y="3352800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1" name="AutoShape 15"/>
          <p:cNvCxnSpPr>
            <a:cxnSpLocks noChangeShapeType="1"/>
            <a:stCxn id="4107" idx="6"/>
            <a:endCxn id="4109" idx="2"/>
          </p:cNvCxnSpPr>
          <p:nvPr/>
        </p:nvCxnSpPr>
        <p:spPr bwMode="auto">
          <a:xfrm>
            <a:off x="5257800" y="3352800"/>
            <a:ext cx="1219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2" name="AutoShape 16"/>
          <p:cNvCxnSpPr>
            <a:cxnSpLocks noChangeShapeType="1"/>
            <a:stCxn id="4108" idx="2"/>
            <a:endCxn id="4106" idx="6"/>
          </p:cNvCxnSpPr>
          <p:nvPr/>
        </p:nvCxnSpPr>
        <p:spPr bwMode="auto">
          <a:xfrm flipH="1">
            <a:off x="4953000" y="3352800"/>
            <a:ext cx="1219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3" name="AutoShape 17"/>
          <p:cNvCxnSpPr>
            <a:cxnSpLocks noChangeShapeType="1"/>
            <a:stCxn id="4106" idx="6"/>
            <a:endCxn id="4105" idx="0"/>
          </p:cNvCxnSpPr>
          <p:nvPr/>
        </p:nvCxnSpPr>
        <p:spPr bwMode="auto">
          <a:xfrm>
            <a:off x="4953000" y="3886200"/>
            <a:ext cx="3048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AutoShape 19"/>
          <p:cNvCxnSpPr>
            <a:cxnSpLocks noChangeShapeType="1"/>
            <a:stCxn id="4104" idx="0"/>
            <a:endCxn id="4107" idx="6"/>
          </p:cNvCxnSpPr>
          <p:nvPr/>
        </p:nvCxnSpPr>
        <p:spPr bwMode="auto">
          <a:xfrm flipH="1" flipV="1">
            <a:off x="5257800" y="3352800"/>
            <a:ext cx="10668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4800600" y="4267200"/>
            <a:ext cx="1905000" cy="762000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 rot="-18014645">
            <a:off x="5753100" y="3238500"/>
            <a:ext cx="1447800" cy="762000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638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21" name="AutoShape 25"/>
          <p:cNvCxnSpPr>
            <a:cxnSpLocks noChangeShapeType="1"/>
            <a:stCxn id="4119" idx="0"/>
            <a:endCxn id="4107" idx="6"/>
          </p:cNvCxnSpPr>
          <p:nvPr/>
        </p:nvCxnSpPr>
        <p:spPr bwMode="auto">
          <a:xfrm flipH="1" flipV="1">
            <a:off x="5257800" y="3352800"/>
            <a:ext cx="533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4" name="AutoShape 28"/>
          <p:cNvCxnSpPr>
            <a:cxnSpLocks noChangeShapeType="1"/>
            <a:stCxn id="4105" idx="0"/>
            <a:endCxn id="4107" idx="6"/>
          </p:cNvCxnSpPr>
          <p:nvPr/>
        </p:nvCxnSpPr>
        <p:spPr bwMode="auto">
          <a:xfrm flipV="1">
            <a:off x="5257800" y="3352800"/>
            <a:ext cx="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6" name="AutoShape 30"/>
          <p:cNvCxnSpPr>
            <a:cxnSpLocks noChangeShapeType="1"/>
            <a:stCxn id="4104" idx="0"/>
            <a:endCxn id="4108" idx="2"/>
          </p:cNvCxnSpPr>
          <p:nvPr/>
        </p:nvCxnSpPr>
        <p:spPr bwMode="auto">
          <a:xfrm flipH="1" flipV="1">
            <a:off x="6172200" y="3352800"/>
            <a:ext cx="152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7" name="AutoShape 31"/>
          <p:cNvCxnSpPr>
            <a:cxnSpLocks noChangeShapeType="1"/>
            <a:stCxn id="4104" idx="0"/>
            <a:endCxn id="4106" idx="6"/>
          </p:cNvCxnSpPr>
          <p:nvPr/>
        </p:nvCxnSpPr>
        <p:spPr bwMode="auto">
          <a:xfrm flipH="1" flipV="1">
            <a:off x="4953000" y="3886200"/>
            <a:ext cx="1371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39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" grpId="0" animBg="1"/>
      <p:bldP spid="4117" grpId="0" animBg="1"/>
      <p:bldP spid="41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جهش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/>
                  <a:t>تبدیل هر بیت به 0 یا 1 با احتمال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18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51" y="3226694"/>
            <a:ext cx="7811099" cy="7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نتیجه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078" y="2057401"/>
            <a:ext cx="6659653" cy="2158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37" y="4215753"/>
            <a:ext cx="7987923" cy="21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2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ایمان رضایی پور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536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ماکزیمم مجموعه </a:t>
            </a:r>
            <a:r>
              <a:rPr lang="fa-IR" dirty="0"/>
              <a:t>مستقل</a:t>
            </a:r>
            <a:endParaRPr lang="en-US" altLang="zh-TW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2333625"/>
            <a:ext cx="4259263" cy="4781550"/>
          </a:xfrm>
        </p:spPr>
        <p:txBody>
          <a:bodyPr/>
          <a:lstStyle/>
          <a:p>
            <a:r>
              <a:rPr lang="fa-IR" altLang="zh-TW" dirty="0" smtClean="0"/>
              <a:t>یک مجموعه مستقل</a:t>
            </a:r>
            <a:endParaRPr lang="en-US" altLang="zh-TW" dirty="0"/>
          </a:p>
          <a:p>
            <a:pPr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●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cs typeface="Arial" panose="020B0604020202020204" pitchFamily="34" charset="0"/>
              </a:rPr>
              <a:t>●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  <a:endParaRPr lang="en-US" altLang="zh-TW" dirty="0">
              <a:solidFill>
                <a:srgbClr val="660066"/>
              </a:solidFill>
              <a:cs typeface="Arial" panose="020B0604020202020204" pitchFamily="34" charset="0"/>
            </a:endParaRPr>
          </a:p>
          <a:p>
            <a:r>
              <a:rPr lang="fa-IR" altLang="zh-TW" dirty="0" smtClean="0">
                <a:cs typeface="Arial" panose="020B0604020202020204" pitchFamily="34" charset="0"/>
              </a:rPr>
              <a:t>یک مجموعه مستقل دیگر</a:t>
            </a:r>
            <a:endParaRPr lang="en-US" altLang="zh-TW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TW" dirty="0">
                <a:cs typeface="Arial" panose="020B0604020202020204" pitchFamily="34" charset="0"/>
              </a:rPr>
              <a:t>	</a:t>
            </a:r>
            <a:r>
              <a:rPr lang="en-US" altLang="zh-TW" dirty="0">
                <a:solidFill>
                  <a:srgbClr val="00B050"/>
                </a:solidFill>
                <a:cs typeface="Arial" panose="020B0604020202020204" pitchFamily="34" charset="0"/>
              </a:rPr>
              <a:t>●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●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</a:p>
          <a:p>
            <a:r>
              <a:rPr lang="fa-IR" altLang="zh-TW" dirty="0" smtClean="0">
                <a:cs typeface="Arial" panose="020B0604020202020204" pitchFamily="34" charset="0"/>
              </a:rPr>
              <a:t>ماکزیمم مجموعه مستقل</a:t>
            </a:r>
            <a:endParaRPr lang="en-US" altLang="zh-TW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TW" dirty="0">
                <a:cs typeface="Arial" panose="020B0604020202020204" pitchFamily="34" charset="0"/>
              </a:rPr>
              <a:t>	 </a:t>
            </a:r>
            <a:r>
              <a:rPr lang="en-US" altLang="zh-TW" dirty="0">
                <a:solidFill>
                  <a:srgbClr val="00B050"/>
                </a:solidFill>
                <a:cs typeface="Arial" panose="020B0604020202020204" pitchFamily="34" charset="0"/>
              </a:rPr>
              <a:t>●</a:t>
            </a:r>
            <a:r>
              <a:rPr lang="en-US" altLang="zh-TW" dirty="0">
                <a:solidFill>
                  <a:schemeClr val="hlink"/>
                </a:solidFill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●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CCFF"/>
                </a:solidFill>
                <a:cs typeface="Arial" panose="020B0604020202020204" pitchFamily="34" charset="0"/>
              </a:rPr>
              <a:t>●</a:t>
            </a:r>
          </a:p>
        </p:txBody>
      </p: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7248525" y="2852738"/>
            <a:ext cx="2376488" cy="2303462"/>
            <a:chOff x="3243" y="1661"/>
            <a:chExt cx="1497" cy="1451"/>
          </a:xfrm>
        </p:grpSpPr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3833" y="1661"/>
              <a:ext cx="136" cy="136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3243" y="2024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604" y="1979"/>
              <a:ext cx="136" cy="13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3424" y="270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4059" y="2976"/>
              <a:ext cx="136" cy="1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4604" y="2614"/>
              <a:ext cx="136" cy="136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 flipH="1">
              <a:off x="3379" y="1752"/>
              <a:ext cx="454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4694" y="2115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H="1">
              <a:off x="3560" y="2069"/>
              <a:ext cx="1044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 flipH="1">
              <a:off x="3560" y="2704"/>
              <a:ext cx="1044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3334" y="2160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 flipH="1">
              <a:off x="4150" y="2704"/>
              <a:ext cx="45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8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مساله های مرتبط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Clique</a:t>
            </a:r>
            <a:r>
              <a:rPr lang="fa-IR" dirty="0" smtClean="0"/>
              <a:t>: زیر گراف کامل از </a:t>
            </a:r>
            <a:r>
              <a:rPr lang="en-US" dirty="0" smtClean="0"/>
              <a:t>G</a:t>
            </a:r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r>
              <a:rPr lang="en-US" dirty="0" smtClean="0"/>
              <a:t>Vertex Cover</a:t>
            </a:r>
            <a:r>
              <a:rPr lang="fa-IR" dirty="0" smtClean="0"/>
              <a:t>: زیر مجموعه ای از راس های </a:t>
            </a:r>
            <a:r>
              <a:rPr lang="en-US" dirty="0" smtClean="0"/>
              <a:t>G</a:t>
            </a:r>
            <a:r>
              <a:rPr lang="fa-IR" dirty="0" smtClean="0"/>
              <a:t> که دارای حداقل یک یا دو اتصال برای هر لبه باشد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7" y="2342345"/>
            <a:ext cx="1320555" cy="1633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4757402"/>
            <a:ext cx="1277692" cy="18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6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451" y="257580"/>
            <a:ext cx="8229600" cy="1143000"/>
          </a:xfrm>
        </p:spPr>
        <p:txBody>
          <a:bodyPr/>
          <a:lstStyle/>
          <a:p>
            <a:r>
              <a:rPr lang="fa-IR" dirty="0"/>
              <a:t>مساله های مرتبط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0451" y="1214048"/>
            <a:ext cx="8229600" cy="5364163"/>
          </a:xfrm>
        </p:spPr>
        <p:txBody>
          <a:bodyPr/>
          <a:lstStyle/>
          <a:p>
            <a:pPr>
              <a:buFontTx/>
              <a:buNone/>
            </a:pPr>
            <a:endParaRPr lang="en-US" sz="2800" dirty="0"/>
          </a:p>
          <a:p>
            <a:r>
              <a:rPr lang="en-US" sz="2800" b="1" dirty="0"/>
              <a:t>Maximum Clique Problem</a:t>
            </a:r>
            <a:r>
              <a:rPr lang="en-US" sz="2800" dirty="0"/>
              <a:t> in     .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   G=                                 =                                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Minimum Vertex Cover Problem</a:t>
            </a:r>
            <a:r>
              <a:rPr lang="en-US" sz="2800" dirty="0"/>
              <a:t> in </a:t>
            </a:r>
            <a:r>
              <a:rPr lang="en-US" sz="2800" i="1" dirty="0"/>
              <a:t>G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   G=                                G=</a:t>
            </a:r>
          </a:p>
          <a:p>
            <a:endParaRPr lang="en-US" sz="2800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13830356"/>
              </p:ext>
            </p:extLst>
          </p:nvPr>
        </p:nvGraphicFramePr>
        <p:xfrm>
          <a:off x="8488251" y="1631328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251" y="1631328"/>
                        <a:ext cx="412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30" name="AutoShape 86"/>
          <p:cNvCxnSpPr>
            <a:cxnSpLocks noChangeAspect="1" noChangeShapeType="1"/>
            <a:stCxn id="6243" idx="0"/>
            <a:endCxn id="6248" idx="2"/>
          </p:cNvCxnSpPr>
          <p:nvPr/>
        </p:nvCxnSpPr>
        <p:spPr bwMode="auto">
          <a:xfrm flipV="1">
            <a:off x="5803789" y="2800755"/>
            <a:ext cx="13335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2" name="AutoShape 88"/>
          <p:cNvCxnSpPr>
            <a:cxnSpLocks noChangeAspect="1" noChangeShapeType="1"/>
            <a:stCxn id="6256" idx="0"/>
            <a:endCxn id="6247" idx="2"/>
          </p:cNvCxnSpPr>
          <p:nvPr/>
        </p:nvCxnSpPr>
        <p:spPr bwMode="auto">
          <a:xfrm flipV="1">
            <a:off x="5310077" y="2364194"/>
            <a:ext cx="358775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3" name="AutoShape 89"/>
          <p:cNvCxnSpPr>
            <a:cxnSpLocks noChangeAspect="1" noChangeShapeType="1"/>
            <a:stCxn id="6256" idx="0"/>
            <a:endCxn id="6248" idx="2"/>
          </p:cNvCxnSpPr>
          <p:nvPr/>
        </p:nvCxnSpPr>
        <p:spPr bwMode="auto">
          <a:xfrm flipV="1">
            <a:off x="5310077" y="2800756"/>
            <a:ext cx="627063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4" name="AutoShape 90"/>
          <p:cNvCxnSpPr>
            <a:cxnSpLocks noChangeAspect="1" noChangeShapeType="1"/>
            <a:stCxn id="6244" idx="0"/>
            <a:endCxn id="6247" idx="2"/>
          </p:cNvCxnSpPr>
          <p:nvPr/>
        </p:nvCxnSpPr>
        <p:spPr bwMode="auto">
          <a:xfrm flipV="1">
            <a:off x="4862401" y="2364193"/>
            <a:ext cx="806450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" name="AutoShape 92"/>
          <p:cNvCxnSpPr>
            <a:cxnSpLocks noChangeAspect="1" noChangeShapeType="1"/>
            <a:stCxn id="6248" idx="2"/>
            <a:endCxn id="6244" idx="0"/>
          </p:cNvCxnSpPr>
          <p:nvPr/>
        </p:nvCxnSpPr>
        <p:spPr bwMode="auto">
          <a:xfrm flipH="1">
            <a:off x="4862401" y="2800755"/>
            <a:ext cx="1074738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" name="AutoShape 93"/>
          <p:cNvCxnSpPr>
            <a:cxnSpLocks noChangeAspect="1" noChangeShapeType="1"/>
            <a:stCxn id="6248" idx="2"/>
            <a:endCxn id="6245" idx="6"/>
          </p:cNvCxnSpPr>
          <p:nvPr/>
        </p:nvCxnSpPr>
        <p:spPr bwMode="auto">
          <a:xfrm flipH="1">
            <a:off x="4594115" y="2800755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1" name="AutoShape 97"/>
          <p:cNvCxnSpPr>
            <a:cxnSpLocks noChangeAspect="1" noChangeShapeType="1"/>
            <a:stCxn id="6256" idx="0"/>
            <a:endCxn id="6245" idx="6"/>
          </p:cNvCxnSpPr>
          <p:nvPr/>
        </p:nvCxnSpPr>
        <p:spPr bwMode="auto">
          <a:xfrm flipH="1" flipV="1">
            <a:off x="4594114" y="2800756"/>
            <a:ext cx="715962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3" name="Oval 99"/>
          <p:cNvSpPr>
            <a:spLocks noChangeAspect="1" noChangeArrowheads="1"/>
          </p:cNvSpPr>
          <p:nvPr/>
        </p:nvSpPr>
        <p:spPr bwMode="auto">
          <a:xfrm>
            <a:off x="5668851" y="3296055"/>
            <a:ext cx="268288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4" name="Oval 100"/>
          <p:cNvSpPr>
            <a:spLocks noChangeAspect="1" noChangeArrowheads="1"/>
          </p:cNvSpPr>
          <p:nvPr/>
        </p:nvSpPr>
        <p:spPr bwMode="auto">
          <a:xfrm>
            <a:off x="4727465" y="3296055"/>
            <a:ext cx="268287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5" name="Oval 101"/>
          <p:cNvSpPr>
            <a:spLocks noChangeAspect="1" noChangeArrowheads="1"/>
          </p:cNvSpPr>
          <p:nvPr/>
        </p:nvSpPr>
        <p:spPr bwMode="auto">
          <a:xfrm>
            <a:off x="4324240" y="26737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" name="Oval 102"/>
          <p:cNvSpPr>
            <a:spLocks noChangeAspect="1" noChangeArrowheads="1"/>
          </p:cNvSpPr>
          <p:nvPr/>
        </p:nvSpPr>
        <p:spPr bwMode="auto">
          <a:xfrm>
            <a:off x="4594115" y="2238781"/>
            <a:ext cx="268287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" name="Oval 103"/>
          <p:cNvSpPr>
            <a:spLocks noChangeAspect="1" noChangeArrowheads="1"/>
          </p:cNvSpPr>
          <p:nvPr/>
        </p:nvSpPr>
        <p:spPr bwMode="auto">
          <a:xfrm>
            <a:off x="5668851" y="2238781"/>
            <a:ext cx="268288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" name="Oval 104"/>
          <p:cNvSpPr>
            <a:spLocks noChangeAspect="1" noChangeArrowheads="1"/>
          </p:cNvSpPr>
          <p:nvPr/>
        </p:nvSpPr>
        <p:spPr bwMode="auto">
          <a:xfrm>
            <a:off x="5937140" y="26737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9" name="AutoShape 105"/>
          <p:cNvCxnSpPr>
            <a:cxnSpLocks noChangeAspect="1" noChangeShapeType="1"/>
            <a:stCxn id="6246" idx="6"/>
            <a:endCxn id="6247" idx="2"/>
          </p:cNvCxnSpPr>
          <p:nvPr/>
        </p:nvCxnSpPr>
        <p:spPr bwMode="auto">
          <a:xfrm>
            <a:off x="4862401" y="2362605"/>
            <a:ext cx="806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" name="AutoShape 106"/>
          <p:cNvCxnSpPr>
            <a:cxnSpLocks noChangeAspect="1" noChangeShapeType="1"/>
            <a:stCxn id="6246" idx="6"/>
            <a:endCxn id="6248" idx="2"/>
          </p:cNvCxnSpPr>
          <p:nvPr/>
        </p:nvCxnSpPr>
        <p:spPr bwMode="auto">
          <a:xfrm>
            <a:off x="4862401" y="2362606"/>
            <a:ext cx="1074738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1" name="AutoShape 107"/>
          <p:cNvCxnSpPr>
            <a:cxnSpLocks noChangeAspect="1" noChangeShapeType="1"/>
            <a:stCxn id="6247" idx="2"/>
            <a:endCxn id="6245" idx="6"/>
          </p:cNvCxnSpPr>
          <p:nvPr/>
        </p:nvCxnSpPr>
        <p:spPr bwMode="auto">
          <a:xfrm flipH="1">
            <a:off x="4594115" y="2362606"/>
            <a:ext cx="1074737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2" name="AutoShape 108"/>
          <p:cNvCxnSpPr>
            <a:cxnSpLocks noChangeAspect="1" noChangeShapeType="1"/>
            <a:stCxn id="6245" idx="6"/>
            <a:endCxn id="6244" idx="0"/>
          </p:cNvCxnSpPr>
          <p:nvPr/>
        </p:nvCxnSpPr>
        <p:spPr bwMode="auto">
          <a:xfrm>
            <a:off x="4594115" y="2797581"/>
            <a:ext cx="268287" cy="498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3" name="AutoShape 109"/>
          <p:cNvCxnSpPr>
            <a:cxnSpLocks noChangeAspect="1" noChangeShapeType="1"/>
            <a:stCxn id="6243" idx="0"/>
            <a:endCxn id="6246" idx="6"/>
          </p:cNvCxnSpPr>
          <p:nvPr/>
        </p:nvCxnSpPr>
        <p:spPr bwMode="auto">
          <a:xfrm flipH="1" flipV="1">
            <a:off x="4862401" y="2362605"/>
            <a:ext cx="941388" cy="933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4" name="Oval 110"/>
          <p:cNvSpPr>
            <a:spLocks noChangeAspect="1" noChangeArrowheads="1"/>
          </p:cNvSpPr>
          <p:nvPr/>
        </p:nvSpPr>
        <p:spPr bwMode="auto">
          <a:xfrm>
            <a:off x="4440126" y="3089680"/>
            <a:ext cx="1682750" cy="806450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" name="Oval 112"/>
          <p:cNvSpPr>
            <a:spLocks noChangeAspect="1" noChangeArrowheads="1"/>
          </p:cNvSpPr>
          <p:nvPr/>
        </p:nvSpPr>
        <p:spPr bwMode="auto">
          <a:xfrm>
            <a:off x="5173552" y="3548468"/>
            <a:ext cx="269875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57" name="AutoShape 113"/>
          <p:cNvCxnSpPr>
            <a:cxnSpLocks noChangeAspect="1" noChangeShapeType="1"/>
            <a:stCxn id="6256" idx="0"/>
            <a:endCxn id="6246" idx="6"/>
          </p:cNvCxnSpPr>
          <p:nvPr/>
        </p:nvCxnSpPr>
        <p:spPr bwMode="auto">
          <a:xfrm flipH="1" flipV="1">
            <a:off x="4862402" y="2364194"/>
            <a:ext cx="447675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8" name="AutoShape 114"/>
          <p:cNvCxnSpPr>
            <a:cxnSpLocks noChangeAspect="1" noChangeShapeType="1"/>
            <a:stCxn id="6244" idx="0"/>
            <a:endCxn id="6246" idx="6"/>
          </p:cNvCxnSpPr>
          <p:nvPr/>
        </p:nvCxnSpPr>
        <p:spPr bwMode="auto">
          <a:xfrm flipV="1">
            <a:off x="4862401" y="2364193"/>
            <a:ext cx="0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9" name="AutoShape 115"/>
          <p:cNvCxnSpPr>
            <a:cxnSpLocks noChangeAspect="1" noChangeShapeType="1"/>
            <a:stCxn id="6243" idx="0"/>
            <a:endCxn id="6247" idx="2"/>
          </p:cNvCxnSpPr>
          <p:nvPr/>
        </p:nvCxnSpPr>
        <p:spPr bwMode="auto">
          <a:xfrm flipH="1" flipV="1">
            <a:off x="5668851" y="2364193"/>
            <a:ext cx="134938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0" name="AutoShape 116"/>
          <p:cNvCxnSpPr>
            <a:cxnSpLocks noChangeAspect="1" noChangeShapeType="1"/>
          </p:cNvCxnSpPr>
          <p:nvPr/>
        </p:nvCxnSpPr>
        <p:spPr bwMode="auto">
          <a:xfrm flipH="1" flipV="1">
            <a:off x="4624277" y="2815044"/>
            <a:ext cx="1209675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328" name="Object 184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41696577"/>
              </p:ext>
            </p:extLst>
          </p:nvPr>
        </p:nvGraphicFramePr>
        <p:xfrm>
          <a:off x="6888051" y="2633733"/>
          <a:ext cx="433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51" y="2633733"/>
                        <a:ext cx="433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6" name="Oval 162"/>
          <p:cNvSpPr>
            <a:spLocks noChangeAspect="1" noChangeArrowheads="1"/>
          </p:cNvSpPr>
          <p:nvPr/>
        </p:nvSpPr>
        <p:spPr bwMode="auto">
          <a:xfrm>
            <a:off x="9181990" y="3372255"/>
            <a:ext cx="268287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07" name="Oval 163"/>
          <p:cNvSpPr>
            <a:spLocks noChangeAspect="1" noChangeArrowheads="1"/>
          </p:cNvSpPr>
          <p:nvPr/>
        </p:nvSpPr>
        <p:spPr bwMode="auto">
          <a:xfrm>
            <a:off x="8240601" y="3372255"/>
            <a:ext cx="268288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08" name="Oval 164"/>
          <p:cNvSpPr>
            <a:spLocks noChangeAspect="1" noChangeArrowheads="1"/>
          </p:cNvSpPr>
          <p:nvPr/>
        </p:nvSpPr>
        <p:spPr bwMode="auto">
          <a:xfrm>
            <a:off x="7837377" y="27499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09" name="Oval 165"/>
          <p:cNvSpPr>
            <a:spLocks noChangeAspect="1" noChangeArrowheads="1"/>
          </p:cNvSpPr>
          <p:nvPr/>
        </p:nvSpPr>
        <p:spPr bwMode="auto">
          <a:xfrm>
            <a:off x="8107251" y="2314981"/>
            <a:ext cx="268288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10" name="Oval 166"/>
          <p:cNvSpPr>
            <a:spLocks noChangeAspect="1" noChangeArrowheads="1"/>
          </p:cNvSpPr>
          <p:nvPr/>
        </p:nvSpPr>
        <p:spPr bwMode="auto">
          <a:xfrm>
            <a:off x="9181990" y="2314981"/>
            <a:ext cx="268287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11" name="Oval 167"/>
          <p:cNvSpPr>
            <a:spLocks noChangeAspect="1" noChangeArrowheads="1"/>
          </p:cNvSpPr>
          <p:nvPr/>
        </p:nvSpPr>
        <p:spPr bwMode="auto">
          <a:xfrm>
            <a:off x="9450277" y="27499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18" name="Oval 174"/>
          <p:cNvSpPr>
            <a:spLocks noChangeAspect="1" noChangeArrowheads="1"/>
          </p:cNvSpPr>
          <p:nvPr/>
        </p:nvSpPr>
        <p:spPr bwMode="auto">
          <a:xfrm>
            <a:off x="8723202" y="3689755"/>
            <a:ext cx="269875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23" name="AutoShape 179"/>
          <p:cNvCxnSpPr>
            <a:cxnSpLocks noChangeAspect="1" noChangeShapeType="1"/>
            <a:stCxn id="6307" idx="5"/>
            <a:endCxn id="6318" idx="1"/>
          </p:cNvCxnSpPr>
          <p:nvPr/>
        </p:nvCxnSpPr>
        <p:spPr bwMode="auto">
          <a:xfrm>
            <a:off x="8469201" y="3584980"/>
            <a:ext cx="293688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4" name="AutoShape 180"/>
          <p:cNvCxnSpPr>
            <a:cxnSpLocks noChangeAspect="1" noChangeShapeType="1"/>
            <a:stCxn id="6318" idx="7"/>
            <a:endCxn id="6306" idx="3"/>
          </p:cNvCxnSpPr>
          <p:nvPr/>
        </p:nvCxnSpPr>
        <p:spPr bwMode="auto">
          <a:xfrm flipV="1">
            <a:off x="8951802" y="3584980"/>
            <a:ext cx="269875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5" name="AutoShape 181"/>
          <p:cNvCxnSpPr>
            <a:cxnSpLocks noChangeAspect="1" noChangeShapeType="1"/>
            <a:stCxn id="6307" idx="6"/>
            <a:endCxn id="6306" idx="2"/>
          </p:cNvCxnSpPr>
          <p:nvPr/>
        </p:nvCxnSpPr>
        <p:spPr bwMode="auto">
          <a:xfrm>
            <a:off x="8508889" y="3497668"/>
            <a:ext cx="673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6" name="AutoShape 182"/>
          <p:cNvCxnSpPr>
            <a:cxnSpLocks noChangeAspect="1" noChangeShapeType="1"/>
            <a:stCxn id="6308" idx="0"/>
            <a:endCxn id="6309" idx="3"/>
          </p:cNvCxnSpPr>
          <p:nvPr/>
        </p:nvCxnSpPr>
        <p:spPr bwMode="auto">
          <a:xfrm flipV="1">
            <a:off x="7972315" y="2529293"/>
            <a:ext cx="174625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7" name="AutoShape 183"/>
          <p:cNvCxnSpPr>
            <a:cxnSpLocks noChangeAspect="1" noChangeShapeType="1"/>
            <a:stCxn id="6310" idx="5"/>
            <a:endCxn id="6311" idx="0"/>
          </p:cNvCxnSpPr>
          <p:nvPr/>
        </p:nvCxnSpPr>
        <p:spPr bwMode="auto">
          <a:xfrm>
            <a:off x="9410589" y="2529293"/>
            <a:ext cx="176212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30" name="Oval 186"/>
          <p:cNvSpPr>
            <a:spLocks noChangeAspect="1" noChangeArrowheads="1"/>
          </p:cNvSpPr>
          <p:nvPr/>
        </p:nvSpPr>
        <p:spPr bwMode="auto">
          <a:xfrm>
            <a:off x="7989776" y="3230968"/>
            <a:ext cx="1682750" cy="806450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35" name="AutoShape 191"/>
          <p:cNvCxnSpPr>
            <a:cxnSpLocks noChangeAspect="1" noChangeShapeType="1"/>
            <a:stCxn id="6342" idx="0"/>
            <a:endCxn id="6347" idx="2"/>
          </p:cNvCxnSpPr>
          <p:nvPr/>
        </p:nvCxnSpPr>
        <p:spPr bwMode="auto">
          <a:xfrm flipV="1">
            <a:off x="5887926" y="5315355"/>
            <a:ext cx="13335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36" name="AutoShape 192"/>
          <p:cNvCxnSpPr>
            <a:cxnSpLocks noChangeAspect="1" noChangeShapeType="1"/>
            <a:stCxn id="6354" idx="0"/>
            <a:endCxn id="6346" idx="2"/>
          </p:cNvCxnSpPr>
          <p:nvPr/>
        </p:nvCxnSpPr>
        <p:spPr bwMode="auto">
          <a:xfrm flipV="1">
            <a:off x="5394215" y="4878794"/>
            <a:ext cx="358775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37" name="AutoShape 193"/>
          <p:cNvCxnSpPr>
            <a:cxnSpLocks noChangeAspect="1" noChangeShapeType="1"/>
            <a:stCxn id="6354" idx="0"/>
            <a:endCxn id="6347" idx="2"/>
          </p:cNvCxnSpPr>
          <p:nvPr/>
        </p:nvCxnSpPr>
        <p:spPr bwMode="auto">
          <a:xfrm flipV="1">
            <a:off x="5394214" y="5315356"/>
            <a:ext cx="627062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38" name="AutoShape 194"/>
          <p:cNvCxnSpPr>
            <a:cxnSpLocks noChangeAspect="1" noChangeShapeType="1"/>
            <a:stCxn id="6343" idx="0"/>
            <a:endCxn id="6346" idx="2"/>
          </p:cNvCxnSpPr>
          <p:nvPr/>
        </p:nvCxnSpPr>
        <p:spPr bwMode="auto">
          <a:xfrm flipV="1">
            <a:off x="4946539" y="4878793"/>
            <a:ext cx="806450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39" name="AutoShape 195"/>
          <p:cNvCxnSpPr>
            <a:cxnSpLocks noChangeAspect="1" noChangeShapeType="1"/>
            <a:stCxn id="6347" idx="2"/>
            <a:endCxn id="6343" idx="0"/>
          </p:cNvCxnSpPr>
          <p:nvPr/>
        </p:nvCxnSpPr>
        <p:spPr bwMode="auto">
          <a:xfrm flipH="1">
            <a:off x="4946540" y="5315355"/>
            <a:ext cx="1074737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0" name="AutoShape 196"/>
          <p:cNvCxnSpPr>
            <a:cxnSpLocks noChangeAspect="1" noChangeShapeType="1"/>
            <a:stCxn id="6347" idx="2"/>
            <a:endCxn id="6344" idx="6"/>
          </p:cNvCxnSpPr>
          <p:nvPr/>
        </p:nvCxnSpPr>
        <p:spPr bwMode="auto">
          <a:xfrm flipH="1">
            <a:off x="4678252" y="5315355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1" name="AutoShape 197"/>
          <p:cNvCxnSpPr>
            <a:cxnSpLocks noChangeAspect="1" noChangeShapeType="1"/>
            <a:stCxn id="6354" idx="0"/>
            <a:endCxn id="6344" idx="6"/>
          </p:cNvCxnSpPr>
          <p:nvPr/>
        </p:nvCxnSpPr>
        <p:spPr bwMode="auto">
          <a:xfrm flipH="1" flipV="1">
            <a:off x="4678252" y="5315356"/>
            <a:ext cx="715963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2" name="Oval 198"/>
          <p:cNvSpPr>
            <a:spLocks noChangeAspect="1" noChangeArrowheads="1"/>
          </p:cNvSpPr>
          <p:nvPr/>
        </p:nvSpPr>
        <p:spPr bwMode="auto">
          <a:xfrm>
            <a:off x="5752990" y="5810655"/>
            <a:ext cx="268287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3" name="Oval 199"/>
          <p:cNvSpPr>
            <a:spLocks noChangeAspect="1" noChangeArrowheads="1"/>
          </p:cNvSpPr>
          <p:nvPr/>
        </p:nvSpPr>
        <p:spPr bwMode="auto">
          <a:xfrm>
            <a:off x="4811601" y="5810655"/>
            <a:ext cx="268288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4" name="Oval 200"/>
          <p:cNvSpPr>
            <a:spLocks noChangeAspect="1" noChangeArrowheads="1"/>
          </p:cNvSpPr>
          <p:nvPr/>
        </p:nvSpPr>
        <p:spPr bwMode="auto">
          <a:xfrm>
            <a:off x="4408377" y="51883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5" name="Oval 201"/>
          <p:cNvSpPr>
            <a:spLocks noChangeAspect="1" noChangeArrowheads="1"/>
          </p:cNvSpPr>
          <p:nvPr/>
        </p:nvSpPr>
        <p:spPr bwMode="auto">
          <a:xfrm>
            <a:off x="4678251" y="4753381"/>
            <a:ext cx="268288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6" name="Oval 202"/>
          <p:cNvSpPr>
            <a:spLocks noChangeAspect="1" noChangeArrowheads="1"/>
          </p:cNvSpPr>
          <p:nvPr/>
        </p:nvSpPr>
        <p:spPr bwMode="auto">
          <a:xfrm>
            <a:off x="5752990" y="4753381"/>
            <a:ext cx="268287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7" name="Oval 203"/>
          <p:cNvSpPr>
            <a:spLocks noChangeAspect="1" noChangeArrowheads="1"/>
          </p:cNvSpPr>
          <p:nvPr/>
        </p:nvSpPr>
        <p:spPr bwMode="auto">
          <a:xfrm>
            <a:off x="6021277" y="51883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48" name="AutoShape 204"/>
          <p:cNvCxnSpPr>
            <a:cxnSpLocks noChangeAspect="1" noChangeShapeType="1"/>
            <a:stCxn id="6345" idx="6"/>
            <a:endCxn id="6346" idx="2"/>
          </p:cNvCxnSpPr>
          <p:nvPr/>
        </p:nvCxnSpPr>
        <p:spPr bwMode="auto">
          <a:xfrm>
            <a:off x="4946539" y="4877205"/>
            <a:ext cx="806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" name="AutoShape 205"/>
          <p:cNvCxnSpPr>
            <a:cxnSpLocks noChangeAspect="1" noChangeShapeType="1"/>
            <a:stCxn id="6345" idx="6"/>
            <a:endCxn id="6347" idx="2"/>
          </p:cNvCxnSpPr>
          <p:nvPr/>
        </p:nvCxnSpPr>
        <p:spPr bwMode="auto">
          <a:xfrm>
            <a:off x="4946540" y="4877206"/>
            <a:ext cx="1074737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" name="AutoShape 206"/>
          <p:cNvCxnSpPr>
            <a:cxnSpLocks noChangeAspect="1" noChangeShapeType="1"/>
            <a:stCxn id="6346" idx="2"/>
            <a:endCxn id="6344" idx="6"/>
          </p:cNvCxnSpPr>
          <p:nvPr/>
        </p:nvCxnSpPr>
        <p:spPr bwMode="auto">
          <a:xfrm flipH="1">
            <a:off x="4678251" y="4877206"/>
            <a:ext cx="1074738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" name="AutoShape 207"/>
          <p:cNvCxnSpPr>
            <a:cxnSpLocks noChangeAspect="1" noChangeShapeType="1"/>
            <a:stCxn id="6344" idx="6"/>
            <a:endCxn id="6343" idx="0"/>
          </p:cNvCxnSpPr>
          <p:nvPr/>
        </p:nvCxnSpPr>
        <p:spPr bwMode="auto">
          <a:xfrm>
            <a:off x="4678251" y="5312181"/>
            <a:ext cx="268288" cy="498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" name="AutoShape 208"/>
          <p:cNvCxnSpPr>
            <a:cxnSpLocks noChangeAspect="1" noChangeShapeType="1"/>
            <a:stCxn id="6342" idx="0"/>
            <a:endCxn id="6345" idx="6"/>
          </p:cNvCxnSpPr>
          <p:nvPr/>
        </p:nvCxnSpPr>
        <p:spPr bwMode="auto">
          <a:xfrm flipH="1" flipV="1">
            <a:off x="4946540" y="4877205"/>
            <a:ext cx="941387" cy="933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3" name="Oval 209"/>
          <p:cNvSpPr>
            <a:spLocks noChangeAspect="1" noChangeArrowheads="1"/>
          </p:cNvSpPr>
          <p:nvPr/>
        </p:nvSpPr>
        <p:spPr bwMode="auto">
          <a:xfrm>
            <a:off x="4524264" y="5604280"/>
            <a:ext cx="1682750" cy="806450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" name="Oval 210"/>
          <p:cNvSpPr>
            <a:spLocks noChangeAspect="1" noChangeArrowheads="1"/>
          </p:cNvSpPr>
          <p:nvPr/>
        </p:nvSpPr>
        <p:spPr bwMode="auto">
          <a:xfrm>
            <a:off x="5257690" y="6063068"/>
            <a:ext cx="269875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55" name="AutoShape 211"/>
          <p:cNvCxnSpPr>
            <a:cxnSpLocks noChangeAspect="1" noChangeShapeType="1"/>
            <a:stCxn id="6354" idx="0"/>
            <a:endCxn id="6345" idx="6"/>
          </p:cNvCxnSpPr>
          <p:nvPr/>
        </p:nvCxnSpPr>
        <p:spPr bwMode="auto">
          <a:xfrm flipH="1" flipV="1">
            <a:off x="4946540" y="4878794"/>
            <a:ext cx="447675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6" name="AutoShape 212"/>
          <p:cNvCxnSpPr>
            <a:cxnSpLocks noChangeAspect="1" noChangeShapeType="1"/>
            <a:stCxn id="6343" idx="0"/>
            <a:endCxn id="6345" idx="6"/>
          </p:cNvCxnSpPr>
          <p:nvPr/>
        </p:nvCxnSpPr>
        <p:spPr bwMode="auto">
          <a:xfrm flipV="1">
            <a:off x="4946539" y="4878793"/>
            <a:ext cx="0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7" name="AutoShape 213"/>
          <p:cNvCxnSpPr>
            <a:cxnSpLocks noChangeAspect="1" noChangeShapeType="1"/>
            <a:stCxn id="6342" idx="0"/>
            <a:endCxn id="6346" idx="2"/>
          </p:cNvCxnSpPr>
          <p:nvPr/>
        </p:nvCxnSpPr>
        <p:spPr bwMode="auto">
          <a:xfrm flipH="1" flipV="1">
            <a:off x="5752990" y="4878793"/>
            <a:ext cx="134937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8" name="AutoShape 214"/>
          <p:cNvCxnSpPr>
            <a:cxnSpLocks noChangeAspect="1" noChangeShapeType="1"/>
          </p:cNvCxnSpPr>
          <p:nvPr/>
        </p:nvCxnSpPr>
        <p:spPr bwMode="auto">
          <a:xfrm flipH="1" flipV="1">
            <a:off x="4708415" y="5329644"/>
            <a:ext cx="1209675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9" name="AutoShape 215"/>
          <p:cNvCxnSpPr>
            <a:cxnSpLocks noChangeAspect="1" noChangeShapeType="1"/>
            <a:stCxn id="6366" idx="0"/>
            <a:endCxn id="6371" idx="2"/>
          </p:cNvCxnSpPr>
          <p:nvPr/>
        </p:nvCxnSpPr>
        <p:spPr bwMode="auto">
          <a:xfrm flipV="1">
            <a:off x="9461389" y="5353455"/>
            <a:ext cx="13335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0" name="AutoShape 216"/>
          <p:cNvCxnSpPr>
            <a:cxnSpLocks noChangeAspect="1" noChangeShapeType="1"/>
            <a:stCxn id="6378" idx="0"/>
            <a:endCxn id="6370" idx="2"/>
          </p:cNvCxnSpPr>
          <p:nvPr/>
        </p:nvCxnSpPr>
        <p:spPr bwMode="auto">
          <a:xfrm flipV="1">
            <a:off x="8967677" y="4916894"/>
            <a:ext cx="358775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1" name="AutoShape 217"/>
          <p:cNvCxnSpPr>
            <a:cxnSpLocks noChangeAspect="1" noChangeShapeType="1"/>
            <a:stCxn id="6378" idx="0"/>
            <a:endCxn id="6371" idx="2"/>
          </p:cNvCxnSpPr>
          <p:nvPr/>
        </p:nvCxnSpPr>
        <p:spPr bwMode="auto">
          <a:xfrm flipV="1">
            <a:off x="8967677" y="5353456"/>
            <a:ext cx="627063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2" name="AutoShape 218"/>
          <p:cNvCxnSpPr>
            <a:cxnSpLocks noChangeAspect="1" noChangeShapeType="1"/>
            <a:stCxn id="6367" idx="0"/>
            <a:endCxn id="6370" idx="2"/>
          </p:cNvCxnSpPr>
          <p:nvPr/>
        </p:nvCxnSpPr>
        <p:spPr bwMode="auto">
          <a:xfrm flipV="1">
            <a:off x="8520001" y="4916893"/>
            <a:ext cx="806450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3" name="AutoShape 219"/>
          <p:cNvCxnSpPr>
            <a:cxnSpLocks noChangeAspect="1" noChangeShapeType="1"/>
            <a:stCxn id="6371" idx="2"/>
            <a:endCxn id="6367" idx="0"/>
          </p:cNvCxnSpPr>
          <p:nvPr/>
        </p:nvCxnSpPr>
        <p:spPr bwMode="auto">
          <a:xfrm flipH="1">
            <a:off x="8520001" y="5353455"/>
            <a:ext cx="1074738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4" name="AutoShape 220"/>
          <p:cNvCxnSpPr>
            <a:cxnSpLocks noChangeAspect="1" noChangeShapeType="1"/>
            <a:stCxn id="6371" idx="2"/>
            <a:endCxn id="6368" idx="6"/>
          </p:cNvCxnSpPr>
          <p:nvPr/>
        </p:nvCxnSpPr>
        <p:spPr bwMode="auto">
          <a:xfrm flipH="1">
            <a:off x="8251715" y="5353455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5" name="AutoShape 221"/>
          <p:cNvCxnSpPr>
            <a:cxnSpLocks noChangeAspect="1" noChangeShapeType="1"/>
            <a:stCxn id="6378" idx="0"/>
            <a:endCxn id="6368" idx="6"/>
          </p:cNvCxnSpPr>
          <p:nvPr/>
        </p:nvCxnSpPr>
        <p:spPr bwMode="auto">
          <a:xfrm flipH="1" flipV="1">
            <a:off x="8251714" y="5353456"/>
            <a:ext cx="715962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66" name="Oval 222"/>
          <p:cNvSpPr>
            <a:spLocks noChangeAspect="1" noChangeArrowheads="1"/>
          </p:cNvSpPr>
          <p:nvPr/>
        </p:nvSpPr>
        <p:spPr bwMode="auto">
          <a:xfrm>
            <a:off x="9326451" y="5848755"/>
            <a:ext cx="268288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" name="Oval 223"/>
          <p:cNvSpPr>
            <a:spLocks noChangeAspect="1" noChangeArrowheads="1"/>
          </p:cNvSpPr>
          <p:nvPr/>
        </p:nvSpPr>
        <p:spPr bwMode="auto">
          <a:xfrm>
            <a:off x="8385065" y="5848755"/>
            <a:ext cx="268287" cy="249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8" name="Oval 224"/>
          <p:cNvSpPr>
            <a:spLocks noChangeAspect="1" noChangeArrowheads="1"/>
          </p:cNvSpPr>
          <p:nvPr/>
        </p:nvSpPr>
        <p:spPr bwMode="auto">
          <a:xfrm>
            <a:off x="7981840" y="52264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9" name="Oval 225"/>
          <p:cNvSpPr>
            <a:spLocks noChangeAspect="1" noChangeArrowheads="1"/>
          </p:cNvSpPr>
          <p:nvPr/>
        </p:nvSpPr>
        <p:spPr bwMode="auto">
          <a:xfrm>
            <a:off x="8251715" y="4791481"/>
            <a:ext cx="268287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70" name="Oval 226"/>
          <p:cNvSpPr>
            <a:spLocks noChangeAspect="1" noChangeArrowheads="1"/>
          </p:cNvSpPr>
          <p:nvPr/>
        </p:nvSpPr>
        <p:spPr bwMode="auto">
          <a:xfrm>
            <a:off x="9326451" y="4791481"/>
            <a:ext cx="268288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71" name="Oval 227"/>
          <p:cNvSpPr>
            <a:spLocks noChangeAspect="1" noChangeArrowheads="1"/>
          </p:cNvSpPr>
          <p:nvPr/>
        </p:nvSpPr>
        <p:spPr bwMode="auto">
          <a:xfrm>
            <a:off x="9594740" y="5226456"/>
            <a:ext cx="269875" cy="250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72" name="AutoShape 228"/>
          <p:cNvCxnSpPr>
            <a:cxnSpLocks noChangeAspect="1" noChangeShapeType="1"/>
            <a:stCxn id="6369" idx="6"/>
            <a:endCxn id="6370" idx="2"/>
          </p:cNvCxnSpPr>
          <p:nvPr/>
        </p:nvCxnSpPr>
        <p:spPr bwMode="auto">
          <a:xfrm>
            <a:off x="8520001" y="4915305"/>
            <a:ext cx="806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73" name="AutoShape 229"/>
          <p:cNvCxnSpPr>
            <a:cxnSpLocks noChangeAspect="1" noChangeShapeType="1"/>
            <a:stCxn id="6369" idx="6"/>
            <a:endCxn id="6371" idx="2"/>
          </p:cNvCxnSpPr>
          <p:nvPr/>
        </p:nvCxnSpPr>
        <p:spPr bwMode="auto">
          <a:xfrm>
            <a:off x="8520001" y="4915306"/>
            <a:ext cx="1074738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74" name="AutoShape 230"/>
          <p:cNvCxnSpPr>
            <a:cxnSpLocks noChangeAspect="1" noChangeShapeType="1"/>
            <a:stCxn id="6370" idx="2"/>
            <a:endCxn id="6368" idx="6"/>
          </p:cNvCxnSpPr>
          <p:nvPr/>
        </p:nvCxnSpPr>
        <p:spPr bwMode="auto">
          <a:xfrm flipH="1">
            <a:off x="8251715" y="4915306"/>
            <a:ext cx="1074737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75" name="AutoShape 231"/>
          <p:cNvCxnSpPr>
            <a:cxnSpLocks noChangeAspect="1" noChangeShapeType="1"/>
            <a:stCxn id="6368" idx="6"/>
            <a:endCxn id="6367" idx="0"/>
          </p:cNvCxnSpPr>
          <p:nvPr/>
        </p:nvCxnSpPr>
        <p:spPr bwMode="auto">
          <a:xfrm>
            <a:off x="8251715" y="5350281"/>
            <a:ext cx="268287" cy="498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76" name="AutoShape 232"/>
          <p:cNvCxnSpPr>
            <a:cxnSpLocks noChangeAspect="1" noChangeShapeType="1"/>
            <a:stCxn id="6366" idx="0"/>
            <a:endCxn id="6369" idx="6"/>
          </p:cNvCxnSpPr>
          <p:nvPr/>
        </p:nvCxnSpPr>
        <p:spPr bwMode="auto">
          <a:xfrm flipH="1" flipV="1">
            <a:off x="8520001" y="4915305"/>
            <a:ext cx="941388" cy="933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78" name="Oval 234"/>
          <p:cNvSpPr>
            <a:spLocks noChangeAspect="1" noChangeArrowheads="1"/>
          </p:cNvSpPr>
          <p:nvPr/>
        </p:nvSpPr>
        <p:spPr bwMode="auto">
          <a:xfrm>
            <a:off x="8831152" y="6101168"/>
            <a:ext cx="269875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79" name="AutoShape 235"/>
          <p:cNvCxnSpPr>
            <a:cxnSpLocks noChangeAspect="1" noChangeShapeType="1"/>
            <a:stCxn id="6378" idx="0"/>
            <a:endCxn id="6369" idx="6"/>
          </p:cNvCxnSpPr>
          <p:nvPr/>
        </p:nvCxnSpPr>
        <p:spPr bwMode="auto">
          <a:xfrm flipH="1" flipV="1">
            <a:off x="8520002" y="4916894"/>
            <a:ext cx="447675" cy="1184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80" name="AutoShape 236"/>
          <p:cNvCxnSpPr>
            <a:cxnSpLocks noChangeAspect="1" noChangeShapeType="1"/>
            <a:stCxn id="6367" idx="0"/>
            <a:endCxn id="6369" idx="6"/>
          </p:cNvCxnSpPr>
          <p:nvPr/>
        </p:nvCxnSpPr>
        <p:spPr bwMode="auto">
          <a:xfrm flipV="1">
            <a:off x="8520001" y="4916893"/>
            <a:ext cx="0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81" name="AutoShape 237"/>
          <p:cNvCxnSpPr>
            <a:cxnSpLocks noChangeAspect="1" noChangeShapeType="1"/>
            <a:stCxn id="6366" idx="0"/>
            <a:endCxn id="6370" idx="2"/>
          </p:cNvCxnSpPr>
          <p:nvPr/>
        </p:nvCxnSpPr>
        <p:spPr bwMode="auto">
          <a:xfrm flipH="1" flipV="1">
            <a:off x="9326451" y="4916893"/>
            <a:ext cx="134938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82" name="AutoShape 238"/>
          <p:cNvCxnSpPr>
            <a:cxnSpLocks noChangeAspect="1" noChangeShapeType="1"/>
          </p:cNvCxnSpPr>
          <p:nvPr/>
        </p:nvCxnSpPr>
        <p:spPr bwMode="auto">
          <a:xfrm flipH="1" flipV="1">
            <a:off x="8281877" y="5367744"/>
            <a:ext cx="1209675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83" name="Oval 239"/>
          <p:cNvSpPr>
            <a:spLocks noChangeArrowheads="1"/>
          </p:cNvSpPr>
          <p:nvPr/>
        </p:nvSpPr>
        <p:spPr bwMode="auto">
          <a:xfrm>
            <a:off x="7878651" y="510898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85" name="Oval 241"/>
          <p:cNvSpPr>
            <a:spLocks noChangeArrowheads="1"/>
          </p:cNvSpPr>
          <p:nvPr/>
        </p:nvSpPr>
        <p:spPr bwMode="auto">
          <a:xfrm>
            <a:off x="8145351" y="470258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86" name="Oval 242"/>
          <p:cNvSpPr>
            <a:spLocks noChangeArrowheads="1"/>
          </p:cNvSpPr>
          <p:nvPr/>
        </p:nvSpPr>
        <p:spPr bwMode="auto">
          <a:xfrm>
            <a:off x="9224851" y="470258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87" name="Oval 243"/>
          <p:cNvSpPr>
            <a:spLocks noChangeArrowheads="1"/>
          </p:cNvSpPr>
          <p:nvPr/>
        </p:nvSpPr>
        <p:spPr bwMode="auto">
          <a:xfrm>
            <a:off x="9491551" y="514708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4" grpId="0" animBg="1"/>
      <p:bldP spid="6330" grpId="0" animBg="1"/>
      <p:bldP spid="6353" grpId="0" animBg="1"/>
      <p:bldP spid="6383" grpId="0" animBg="1"/>
      <p:bldP spid="6385" grpId="0" animBg="1"/>
      <p:bldP spid="6386" grpId="0" animBg="1"/>
      <p:bldP spid="63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fa-IR" dirty="0" smtClean="0"/>
              <a:t> و</a:t>
            </a:r>
            <a:r>
              <a:rPr lang="en-US" dirty="0" smtClean="0"/>
              <a:t>Maximum</a:t>
            </a:r>
            <a:endParaRPr lang="en-US" dirty="0"/>
          </a:p>
        </p:txBody>
      </p:sp>
      <p:grpSp>
        <p:nvGrpSpPr>
          <p:cNvPr id="2150449" name="Group 49"/>
          <p:cNvGrpSpPr>
            <a:grpSpLocks/>
          </p:cNvGrpSpPr>
          <p:nvPr/>
        </p:nvGrpSpPr>
        <p:grpSpPr bwMode="auto">
          <a:xfrm>
            <a:off x="2006601" y="2614613"/>
            <a:ext cx="3375025" cy="3211512"/>
            <a:chOff x="304" y="1647"/>
            <a:chExt cx="2126" cy="2023"/>
          </a:xfrm>
        </p:grpSpPr>
        <p:sp>
          <p:nvSpPr>
            <p:cNvPr id="2150404" name="Oval 4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05" name="Oval 5"/>
            <p:cNvSpPr>
              <a:spLocks noChangeArrowheads="1"/>
            </p:cNvSpPr>
            <p:nvPr/>
          </p:nvSpPr>
          <p:spPr bwMode="auto">
            <a:xfrm>
              <a:off x="576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06" name="Line 6"/>
            <p:cNvSpPr>
              <a:spLocks noChangeShapeType="1"/>
            </p:cNvSpPr>
            <p:nvPr/>
          </p:nvSpPr>
          <p:spPr bwMode="auto">
            <a:xfrm>
              <a:off x="768" y="2448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09" name="Oval 9"/>
            <p:cNvSpPr>
              <a:spLocks noChangeArrowheads="1"/>
            </p:cNvSpPr>
            <p:nvPr/>
          </p:nvSpPr>
          <p:spPr bwMode="auto">
            <a:xfrm>
              <a:off x="1200" y="3072"/>
              <a:ext cx="192" cy="19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10" name="Oval 10"/>
            <p:cNvSpPr>
              <a:spLocks noChangeArrowheads="1"/>
            </p:cNvSpPr>
            <p:nvPr/>
          </p:nvSpPr>
          <p:spPr bwMode="auto">
            <a:xfrm>
              <a:off x="576" y="3072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11" name="Line 11"/>
            <p:cNvSpPr>
              <a:spLocks noChangeShapeType="1"/>
            </p:cNvSpPr>
            <p:nvPr/>
          </p:nvSpPr>
          <p:spPr bwMode="auto">
            <a:xfrm>
              <a:off x="768" y="3168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12" name="Line 12"/>
            <p:cNvSpPr>
              <a:spLocks noChangeShapeType="1"/>
            </p:cNvSpPr>
            <p:nvPr/>
          </p:nvSpPr>
          <p:spPr bwMode="auto">
            <a:xfrm>
              <a:off x="672" y="2544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13" name="Line 13"/>
            <p:cNvSpPr>
              <a:spLocks noChangeShapeType="1"/>
            </p:cNvSpPr>
            <p:nvPr/>
          </p:nvSpPr>
          <p:spPr bwMode="auto">
            <a:xfrm>
              <a:off x="1301" y="2559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14" name="Line 14"/>
            <p:cNvSpPr>
              <a:spLocks noChangeShapeType="1"/>
            </p:cNvSpPr>
            <p:nvPr/>
          </p:nvSpPr>
          <p:spPr bwMode="auto">
            <a:xfrm flipH="1">
              <a:off x="754" y="2514"/>
              <a:ext cx="477" cy="581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18" name="Oval 18"/>
            <p:cNvSpPr>
              <a:spLocks noChangeArrowheads="1"/>
            </p:cNvSpPr>
            <p:nvPr/>
          </p:nvSpPr>
          <p:spPr bwMode="auto">
            <a:xfrm>
              <a:off x="1824" y="1647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19" name="Oval 19"/>
            <p:cNvSpPr>
              <a:spLocks noChangeArrowheads="1"/>
            </p:cNvSpPr>
            <p:nvPr/>
          </p:nvSpPr>
          <p:spPr bwMode="auto">
            <a:xfrm>
              <a:off x="1200" y="1647"/>
              <a:ext cx="192" cy="19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20" name="Line 20"/>
            <p:cNvSpPr>
              <a:spLocks noChangeShapeType="1"/>
            </p:cNvSpPr>
            <p:nvPr/>
          </p:nvSpPr>
          <p:spPr bwMode="auto">
            <a:xfrm>
              <a:off x="1392" y="1743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22" name="Oval 22"/>
            <p:cNvSpPr>
              <a:spLocks noChangeArrowheads="1"/>
            </p:cNvSpPr>
            <p:nvPr/>
          </p:nvSpPr>
          <p:spPr bwMode="auto">
            <a:xfrm>
              <a:off x="1824" y="2367"/>
              <a:ext cx="192" cy="19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24" name="Line 24"/>
            <p:cNvSpPr>
              <a:spLocks noChangeShapeType="1"/>
            </p:cNvSpPr>
            <p:nvPr/>
          </p:nvSpPr>
          <p:spPr bwMode="auto">
            <a:xfrm>
              <a:off x="1392" y="2463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25" name="Line 25"/>
            <p:cNvSpPr>
              <a:spLocks noChangeShapeType="1"/>
            </p:cNvSpPr>
            <p:nvPr/>
          </p:nvSpPr>
          <p:spPr bwMode="auto">
            <a:xfrm>
              <a:off x="1296" y="1839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26" name="Line 26"/>
            <p:cNvSpPr>
              <a:spLocks noChangeShapeType="1"/>
            </p:cNvSpPr>
            <p:nvPr/>
          </p:nvSpPr>
          <p:spPr bwMode="auto">
            <a:xfrm>
              <a:off x="1925" y="1854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27" name="Line 27"/>
            <p:cNvSpPr>
              <a:spLocks noChangeShapeType="1"/>
            </p:cNvSpPr>
            <p:nvPr/>
          </p:nvSpPr>
          <p:spPr bwMode="auto">
            <a:xfrm flipH="1">
              <a:off x="1378" y="1809"/>
              <a:ext cx="477" cy="581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29" name="Text Box 29"/>
            <p:cNvSpPr txBox="1">
              <a:spLocks noChangeArrowheads="1"/>
            </p:cNvSpPr>
            <p:nvPr/>
          </p:nvSpPr>
          <p:spPr bwMode="auto">
            <a:xfrm>
              <a:off x="304" y="3420"/>
              <a:ext cx="2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sz="2000" dirty="0">
                  <a:latin typeface="Arial" panose="020B0604020202020204" pitchFamily="34" charset="0"/>
                </a:rPr>
                <a:t>a </a:t>
              </a:r>
              <a:r>
                <a:rPr lang="en-US" sz="20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maximum</a:t>
              </a:r>
              <a:r>
                <a:rPr lang="en-US" sz="2000" dirty="0">
                  <a:latin typeface="Arial" panose="020B0604020202020204" pitchFamily="34" charset="0"/>
                </a:rPr>
                <a:t> independent set</a:t>
              </a:r>
            </a:p>
          </p:txBody>
        </p:sp>
      </p:grpSp>
      <p:grpSp>
        <p:nvGrpSpPr>
          <p:cNvPr id="2150448" name="Group 48"/>
          <p:cNvGrpSpPr>
            <a:grpSpLocks/>
          </p:cNvGrpSpPr>
          <p:nvPr/>
        </p:nvGrpSpPr>
        <p:grpSpPr bwMode="auto">
          <a:xfrm>
            <a:off x="6197600" y="2590801"/>
            <a:ext cx="3219450" cy="3211513"/>
            <a:chOff x="2944" y="1632"/>
            <a:chExt cx="2028" cy="2023"/>
          </a:xfrm>
        </p:grpSpPr>
        <p:sp>
          <p:nvSpPr>
            <p:cNvPr id="2150430" name="Oval 30"/>
            <p:cNvSpPr>
              <a:spLocks noChangeArrowheads="1"/>
            </p:cNvSpPr>
            <p:nvPr/>
          </p:nvSpPr>
          <p:spPr bwMode="auto">
            <a:xfrm>
              <a:off x="3840" y="2337"/>
              <a:ext cx="192" cy="19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1" name="Oval 31"/>
            <p:cNvSpPr>
              <a:spLocks noChangeArrowheads="1"/>
            </p:cNvSpPr>
            <p:nvPr/>
          </p:nvSpPr>
          <p:spPr bwMode="auto">
            <a:xfrm>
              <a:off x="3216" y="2337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2" name="Line 32"/>
            <p:cNvSpPr>
              <a:spLocks noChangeShapeType="1"/>
            </p:cNvSpPr>
            <p:nvPr/>
          </p:nvSpPr>
          <p:spPr bwMode="auto">
            <a:xfrm>
              <a:off x="3408" y="2433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3" name="Oval 33"/>
            <p:cNvSpPr>
              <a:spLocks noChangeArrowheads="1"/>
            </p:cNvSpPr>
            <p:nvPr/>
          </p:nvSpPr>
          <p:spPr bwMode="auto">
            <a:xfrm>
              <a:off x="3840" y="3057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4" name="Oval 34"/>
            <p:cNvSpPr>
              <a:spLocks noChangeArrowheads="1"/>
            </p:cNvSpPr>
            <p:nvPr/>
          </p:nvSpPr>
          <p:spPr bwMode="auto">
            <a:xfrm>
              <a:off x="3216" y="3057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5" name="Line 35"/>
            <p:cNvSpPr>
              <a:spLocks noChangeShapeType="1"/>
            </p:cNvSpPr>
            <p:nvPr/>
          </p:nvSpPr>
          <p:spPr bwMode="auto">
            <a:xfrm>
              <a:off x="3408" y="3153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6" name="Line 36"/>
            <p:cNvSpPr>
              <a:spLocks noChangeShapeType="1"/>
            </p:cNvSpPr>
            <p:nvPr/>
          </p:nvSpPr>
          <p:spPr bwMode="auto">
            <a:xfrm>
              <a:off x="3312" y="2529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7" name="Line 37"/>
            <p:cNvSpPr>
              <a:spLocks noChangeShapeType="1"/>
            </p:cNvSpPr>
            <p:nvPr/>
          </p:nvSpPr>
          <p:spPr bwMode="auto">
            <a:xfrm>
              <a:off x="3941" y="2544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8" name="Line 38"/>
            <p:cNvSpPr>
              <a:spLocks noChangeShapeType="1"/>
            </p:cNvSpPr>
            <p:nvPr/>
          </p:nvSpPr>
          <p:spPr bwMode="auto">
            <a:xfrm flipH="1">
              <a:off x="3394" y="2499"/>
              <a:ext cx="477" cy="581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39" name="Oval 39"/>
            <p:cNvSpPr>
              <a:spLocks noChangeArrowheads="1"/>
            </p:cNvSpPr>
            <p:nvPr/>
          </p:nvSpPr>
          <p:spPr bwMode="auto">
            <a:xfrm>
              <a:off x="4464" y="1632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0" name="Oval 40"/>
            <p:cNvSpPr>
              <a:spLocks noChangeArrowheads="1"/>
            </p:cNvSpPr>
            <p:nvPr/>
          </p:nvSpPr>
          <p:spPr bwMode="auto">
            <a:xfrm>
              <a:off x="3840" y="1632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1" name="Line 41"/>
            <p:cNvSpPr>
              <a:spLocks noChangeShapeType="1"/>
            </p:cNvSpPr>
            <p:nvPr/>
          </p:nvSpPr>
          <p:spPr bwMode="auto">
            <a:xfrm>
              <a:off x="4032" y="1728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2" name="Oval 42"/>
            <p:cNvSpPr>
              <a:spLocks noChangeArrowheads="1"/>
            </p:cNvSpPr>
            <p:nvPr/>
          </p:nvSpPr>
          <p:spPr bwMode="auto">
            <a:xfrm>
              <a:off x="4464" y="2352"/>
              <a:ext cx="192" cy="192"/>
            </a:xfrm>
            <a:prstGeom prst="ellips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3" name="Line 43"/>
            <p:cNvSpPr>
              <a:spLocks noChangeShapeType="1"/>
            </p:cNvSpPr>
            <p:nvPr/>
          </p:nvSpPr>
          <p:spPr bwMode="auto">
            <a:xfrm>
              <a:off x="4032" y="2448"/>
              <a:ext cx="432" cy="0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4" name="Line 44"/>
            <p:cNvSpPr>
              <a:spLocks noChangeShapeType="1"/>
            </p:cNvSpPr>
            <p:nvPr/>
          </p:nvSpPr>
          <p:spPr bwMode="auto">
            <a:xfrm>
              <a:off x="3936" y="1824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5" name="Line 45"/>
            <p:cNvSpPr>
              <a:spLocks noChangeShapeType="1"/>
            </p:cNvSpPr>
            <p:nvPr/>
          </p:nvSpPr>
          <p:spPr bwMode="auto">
            <a:xfrm>
              <a:off x="4565" y="1839"/>
              <a:ext cx="0" cy="528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6" name="Line 46"/>
            <p:cNvSpPr>
              <a:spLocks noChangeShapeType="1"/>
            </p:cNvSpPr>
            <p:nvPr/>
          </p:nvSpPr>
          <p:spPr bwMode="auto">
            <a:xfrm flipH="1">
              <a:off x="4018" y="1794"/>
              <a:ext cx="477" cy="581"/>
            </a:xfrm>
            <a:prstGeom prst="line">
              <a:avLst/>
            </a:prstGeom>
            <a:noFill/>
            <a:ln w="38100">
              <a:solidFill>
                <a:srgbClr val="FF8D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47" name="Text Box 47"/>
            <p:cNvSpPr txBox="1">
              <a:spLocks noChangeArrowheads="1"/>
            </p:cNvSpPr>
            <p:nvPr/>
          </p:nvSpPr>
          <p:spPr bwMode="auto">
            <a:xfrm>
              <a:off x="2944" y="3405"/>
              <a:ext cx="2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sz="2000">
                  <a:latin typeface="Arial" panose="020B0604020202020204" pitchFamily="34" charset="0"/>
                </a:rPr>
                <a:t>a </a:t>
              </a:r>
              <a:r>
                <a:rPr lang="en-US" sz="2000">
                  <a:solidFill>
                    <a:schemeClr val="accent2"/>
                  </a:solidFill>
                  <a:latin typeface="Arial" panose="020B0604020202020204" pitchFamily="34" charset="0"/>
                </a:rPr>
                <a:t>maximal</a:t>
              </a:r>
              <a:r>
                <a:rPr lang="en-US" sz="2000">
                  <a:latin typeface="Arial" panose="020B0604020202020204" pitchFamily="34" charset="0"/>
                </a:rPr>
                <a:t> independent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4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کاربردها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شبکه های کامپیوتری</a:t>
            </a:r>
          </a:p>
          <a:p>
            <a:pPr algn="r" rtl="1"/>
            <a:r>
              <a:rPr lang="fa-IR" dirty="0" smtClean="0"/>
              <a:t>مانیتورینگ</a:t>
            </a:r>
          </a:p>
          <a:p>
            <a:pPr algn="r" rtl="1"/>
            <a:r>
              <a:rPr lang="fa-IR" dirty="0" smtClean="0"/>
              <a:t>خدمات شهری</a:t>
            </a:r>
          </a:p>
          <a:p>
            <a:pPr algn="r" rtl="1"/>
            <a:r>
              <a:rPr lang="fa-IR" dirty="0" smtClean="0"/>
              <a:t>برنامه ریزی</a:t>
            </a:r>
            <a:endParaRPr lang="en-US" dirty="0"/>
          </a:p>
        </p:txBody>
      </p:sp>
      <p:pic>
        <p:nvPicPr>
          <p:cNvPr id="8" name="Picture 5" descr="MCj028536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8082"/>
            <a:ext cx="181927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Cj021523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39" y="2805082"/>
            <a:ext cx="1814513" cy="16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Cj02379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3" y="4793329"/>
            <a:ext cx="1289050" cy="106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MCj021205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7" y="4872037"/>
            <a:ext cx="1817688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ژنتیک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/>
              <a:t>الگوریتم ژنتیک (</a:t>
            </a:r>
            <a:r>
              <a:rPr lang="en-US" dirty="0"/>
              <a:t>GA</a:t>
            </a:r>
            <a:r>
              <a:rPr lang="fa-IR" dirty="0"/>
              <a:t>) تکنیک جستجو مبتنی بر انتخاب طبیعی </a:t>
            </a:r>
            <a:r>
              <a:rPr lang="fa-IR" dirty="0" smtClean="0"/>
              <a:t>است</a:t>
            </a:r>
          </a:p>
          <a:p>
            <a:pPr algn="r" rtl="1">
              <a:lnSpc>
                <a:spcPct val="150000"/>
              </a:lnSpc>
            </a:pPr>
            <a:r>
              <a:rPr lang="fa-IR" dirty="0"/>
              <a:t>اپراتورهای اصلی آن شامل انتخاب ، زایش  و موتاسیون  می </a:t>
            </a:r>
            <a:r>
              <a:rPr lang="fa-IR" dirty="0" smtClean="0"/>
              <a:t>گردد</a:t>
            </a:r>
          </a:p>
          <a:p>
            <a:pPr algn="r" rtl="1">
              <a:lnSpc>
                <a:spcPct val="150000"/>
              </a:lnSpc>
            </a:pPr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9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748" y="927278"/>
            <a:ext cx="8178085" cy="51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324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1403</TotalTime>
  <Words>402</Words>
  <Application>Microsoft Office PowerPoint</Application>
  <PresentationFormat>Widescreen</PresentationFormat>
  <Paragraphs>93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PMingLiU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Vapor Trail</vt:lpstr>
      <vt:lpstr>MathType 5.0 Equation</vt:lpstr>
      <vt:lpstr>مرور روش های فرا ابتکاری برای یافتن ماکزیمم مجموعه مستقل</vt:lpstr>
      <vt:lpstr>مجموعه مستقل</vt:lpstr>
      <vt:lpstr>ماکزیمم مجموعه مستقل</vt:lpstr>
      <vt:lpstr>مساله های مرتبط</vt:lpstr>
      <vt:lpstr>مساله های مرتبط</vt:lpstr>
      <vt:lpstr>Maximal  وMaximum</vt:lpstr>
      <vt:lpstr>کاربردها</vt:lpstr>
      <vt:lpstr>الگوریتم ژنتیک</vt:lpstr>
      <vt:lpstr>PowerPoint Presentation</vt:lpstr>
      <vt:lpstr>تابع برازندگی</vt:lpstr>
      <vt:lpstr>PowerPoint Presentation</vt:lpstr>
      <vt:lpstr>PowerPoint Presentation</vt:lpstr>
      <vt:lpstr>PowerPoint Presentation</vt:lpstr>
      <vt:lpstr>جمعیت اولیه</vt:lpstr>
      <vt:lpstr>جمعیت اولیه</vt:lpstr>
      <vt:lpstr>جمعیت اولیه</vt:lpstr>
      <vt:lpstr>انتخاب</vt:lpstr>
      <vt:lpstr>تقاطع</vt:lpstr>
      <vt:lpstr>PowerPoint Presentation</vt:lpstr>
      <vt:lpstr>جهش</vt:lpstr>
      <vt:lpstr>نتیجه</vt:lpstr>
      <vt:lpstr>با تشکر</vt:lpstr>
    </vt:vector>
  </TitlesOfParts>
  <Company>Iman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Rezaeipour</dc:creator>
  <cp:lastModifiedBy>Iman Rezaeipour</cp:lastModifiedBy>
  <cp:revision>19</cp:revision>
  <dcterms:created xsi:type="dcterms:W3CDTF">2015-01-01T07:15:57Z</dcterms:created>
  <dcterms:modified xsi:type="dcterms:W3CDTF">2015-01-02T06:39:11Z</dcterms:modified>
</cp:coreProperties>
</file>