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8"/>
  </p:notesMasterIdLst>
  <p:sldIdLst>
    <p:sldId id="299" r:id="rId2"/>
    <p:sldId id="256" r:id="rId3"/>
    <p:sldId id="259" r:id="rId4"/>
    <p:sldId id="282" r:id="rId5"/>
    <p:sldId id="260" r:id="rId6"/>
    <p:sldId id="293" r:id="rId7"/>
    <p:sldId id="294" r:id="rId8"/>
    <p:sldId id="295" r:id="rId9"/>
    <p:sldId id="296" r:id="rId10"/>
    <p:sldId id="261" r:id="rId11"/>
    <p:sldId id="263" r:id="rId12"/>
    <p:sldId id="264" r:id="rId13"/>
    <p:sldId id="265" r:id="rId14"/>
    <p:sldId id="266" r:id="rId15"/>
    <p:sldId id="267" r:id="rId16"/>
    <p:sldId id="268" r:id="rId17"/>
    <p:sldId id="269" r:id="rId18"/>
    <p:sldId id="270" r:id="rId19"/>
    <p:sldId id="272" r:id="rId20"/>
    <p:sldId id="273" r:id="rId21"/>
    <p:sldId id="283" r:id="rId22"/>
    <p:sldId id="275" r:id="rId23"/>
    <p:sldId id="276" r:id="rId24"/>
    <p:sldId id="284" r:id="rId25"/>
    <p:sldId id="278" r:id="rId26"/>
    <p:sldId id="279" r:id="rId27"/>
    <p:sldId id="280" r:id="rId28"/>
    <p:sldId id="287" r:id="rId29"/>
    <p:sldId id="288" r:id="rId30"/>
    <p:sldId id="289" r:id="rId31"/>
    <p:sldId id="290" r:id="rId32"/>
    <p:sldId id="291" r:id="rId33"/>
    <p:sldId id="298" r:id="rId34"/>
    <p:sldId id="297" r:id="rId35"/>
    <p:sldId id="300"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939169-67AF-4934-8DF9-9607B29795B1}" type="datetimeFigureOut">
              <a:rPr lang="en-US" smtClean="0"/>
              <a:t>2/27/2015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692845-D40F-4958-9646-2BDBD0A20B13}" type="slidenum">
              <a:rPr lang="en-US" smtClean="0"/>
              <a:t>‹#›</a:t>
            </a:fld>
            <a:endParaRPr lang="en-US"/>
          </a:p>
        </p:txBody>
      </p:sp>
    </p:spTree>
    <p:extLst>
      <p:ext uri="{BB962C8B-B14F-4D97-AF65-F5344CB8AC3E}">
        <p14:creationId xmlns:p14="http://schemas.microsoft.com/office/powerpoint/2010/main" val="59532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fld id="{BF84B199-EFE5-4850-A5B1-4DE3AFEE57C2}" type="slidenum">
              <a:rPr lang="en-US" smtClean="0"/>
              <a:t>1</a:t>
            </a:fld>
            <a:fld id="{BD3CD35F-A9A8-409F-B543-E25119F7D54A}" type="slidenum">
              <a:rPr lang="en-US" smtClean="0"/>
              <a:t>1</a:t>
            </a:fld>
            <a:endParaRPr lang="en-US" dirty="0"/>
          </a:p>
        </p:txBody>
      </p:sp>
      <p:sp>
        <p:nvSpPr>
          <p:cNvPr id="4" name="Slide Number Placeholder 3"/>
          <p:cNvSpPr>
            <a:spLocks noGrp="1"/>
          </p:cNvSpPr>
          <p:nvPr>
            <p:ph type="sldNum" sz="quarter" idx="10"/>
          </p:nvPr>
        </p:nvSpPr>
        <p:spPr/>
        <p:txBody>
          <a:bodyPr/>
          <a:lstStyle/>
          <a:p>
            <a:fld id="{AE692845-D40F-4958-9646-2BDBD0A20B13}" type="slidenum">
              <a:rPr lang="en-US" smtClean="0"/>
              <a:t>1</a:t>
            </a:fld>
            <a:endParaRPr lang="en-US"/>
          </a:p>
        </p:txBody>
      </p:sp>
    </p:spTree>
    <p:extLst>
      <p:ext uri="{BB962C8B-B14F-4D97-AF65-F5344CB8AC3E}">
        <p14:creationId xmlns:p14="http://schemas.microsoft.com/office/powerpoint/2010/main" val="361639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692845-D40F-4958-9646-2BDBD0A20B13}" type="slidenum">
              <a:rPr lang="en-US" smtClean="0"/>
              <a:t>2</a:t>
            </a:fld>
            <a:endParaRPr lang="en-US"/>
          </a:p>
        </p:txBody>
      </p:sp>
    </p:spTree>
    <p:extLst>
      <p:ext uri="{BB962C8B-B14F-4D97-AF65-F5344CB8AC3E}">
        <p14:creationId xmlns:p14="http://schemas.microsoft.com/office/powerpoint/2010/main" val="3845384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692845-D40F-4958-9646-2BDBD0A20B13}" type="slidenum">
              <a:rPr lang="en-US" smtClean="0"/>
              <a:t>3</a:t>
            </a:fld>
            <a:endParaRPr lang="en-US"/>
          </a:p>
        </p:txBody>
      </p:sp>
    </p:spTree>
    <p:extLst>
      <p:ext uri="{BB962C8B-B14F-4D97-AF65-F5344CB8AC3E}">
        <p14:creationId xmlns:p14="http://schemas.microsoft.com/office/powerpoint/2010/main" val="619413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92845-D40F-4958-9646-2BDBD0A20B13}" type="slidenum">
              <a:rPr lang="en-US" smtClean="0"/>
              <a:t>4</a:t>
            </a:fld>
            <a:endParaRPr lang="en-US"/>
          </a:p>
        </p:txBody>
      </p:sp>
    </p:spTree>
    <p:extLst>
      <p:ext uri="{BB962C8B-B14F-4D97-AF65-F5344CB8AC3E}">
        <p14:creationId xmlns:p14="http://schemas.microsoft.com/office/powerpoint/2010/main" val="806795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fld id="{6485937B-922E-4603-A21E-CD21C95595C9}" type="slidenum">
              <a:rPr lang="en-US" smtClean="0"/>
              <a:t>10</a:t>
            </a:fld>
            <a:endParaRPr lang="en-US" dirty="0"/>
          </a:p>
        </p:txBody>
      </p:sp>
      <p:sp>
        <p:nvSpPr>
          <p:cNvPr id="4" name="Slide Number Placeholder 3"/>
          <p:cNvSpPr>
            <a:spLocks noGrp="1"/>
          </p:cNvSpPr>
          <p:nvPr>
            <p:ph type="sldNum" sz="quarter" idx="10"/>
          </p:nvPr>
        </p:nvSpPr>
        <p:spPr/>
        <p:txBody>
          <a:bodyPr/>
          <a:lstStyle/>
          <a:p>
            <a:fld id="{AE692845-D40F-4958-9646-2BDBD0A20B13}" type="slidenum">
              <a:rPr lang="en-US" smtClean="0"/>
              <a:t>10</a:t>
            </a:fld>
            <a:endParaRPr lang="en-US"/>
          </a:p>
        </p:txBody>
      </p:sp>
    </p:spTree>
    <p:extLst>
      <p:ext uri="{BB962C8B-B14F-4D97-AF65-F5344CB8AC3E}">
        <p14:creationId xmlns:p14="http://schemas.microsoft.com/office/powerpoint/2010/main" val="38718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8AB0344-0421-4A06-89EC-D1A590D175AD}" type="datetime1">
              <a:rPr lang="en-US" smtClean="0"/>
              <a:t>2/27/2015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DAF22FD-8E7E-43E8-BDC7-210E793C378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D422D0-3F57-4D77-9E4E-302E38D41C41}" type="datetime1">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F22FD-8E7E-43E8-BDC7-210E793C37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65BE0B-53DE-4352-AEC4-3289833D835D}" type="datetime1">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F22FD-8E7E-43E8-BDC7-210E793C37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lvl1pPr algn="l">
              <a:defRPr/>
            </a:lvl1pPr>
          </a:lstStyle>
          <a:p>
            <a:fld id="{3C4AD0A8-5C9A-4652-A1CC-82BAE094406E}" type="datetime1">
              <a:rPr lang="en-US" smtClean="0"/>
              <a:t>2/27/2015</a:t>
            </a:fld>
            <a:endParaRPr lang="en-US" dirty="0"/>
          </a:p>
        </p:txBody>
      </p:sp>
      <p:sp>
        <p:nvSpPr>
          <p:cNvPr id="5" name="Footer Placeholder 4"/>
          <p:cNvSpPr>
            <a:spLocks noGrp="1"/>
          </p:cNvSpPr>
          <p:nvPr>
            <p:ph type="ftr" sz="quarter" idx="11"/>
          </p:nvPr>
        </p:nvSpPr>
        <p:spPr/>
        <p:txBody>
          <a:bodyPr/>
          <a:lstStyle>
            <a:lvl1pPr algn="ctr">
              <a:defRPr sz="1600">
                <a:cs typeface="B Nazanin" pitchFamily="2" charset="-78"/>
              </a:defRPr>
            </a:lvl1pPr>
          </a:lstStyle>
          <a:p>
            <a:endParaRPr lang="en-US" dirty="0"/>
          </a:p>
        </p:txBody>
      </p:sp>
      <p:sp>
        <p:nvSpPr>
          <p:cNvPr id="6" name="Slide Number Placeholder 5"/>
          <p:cNvSpPr>
            <a:spLocks noGrp="1"/>
          </p:cNvSpPr>
          <p:nvPr>
            <p:ph type="sldNum" sz="quarter" idx="12"/>
          </p:nvPr>
        </p:nvSpPr>
        <p:spPr/>
        <p:txBody>
          <a:bodyPr/>
          <a:lstStyle/>
          <a:p>
            <a:r>
              <a:rPr lang="fa-IR" dirty="0" smtClean="0"/>
              <a:t>/ 34</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B81C55-E498-44C8-9681-B6BA5EE64916}" type="datetime1">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F22FD-8E7E-43E8-BDC7-210E793C378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D948C3-9A88-4A53-A30C-1020DDFA5446}" type="datetime1">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F22FD-8E7E-43E8-BDC7-210E793C37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F024F6C-921C-423F-B5B6-D34E72A273F3}" type="datetime1">
              <a:rPr lang="en-US" smtClean="0"/>
              <a:t>2/27/2015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F22FD-8E7E-43E8-BDC7-210E793C37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06210A-1B23-4911-B7FE-D1444991741D}" type="datetime1">
              <a:rPr lang="en-US" smtClean="0"/>
              <a:t>2/27/2015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F22FD-8E7E-43E8-BDC7-210E793C37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D7373-6C59-4372-97A0-FB113C18A8D2}" type="datetime1">
              <a:rPr lang="en-US" smtClean="0"/>
              <a:t>2/27/2015</a:t>
            </a:fld>
            <a:endParaRPr lang="en-US" dirty="0"/>
          </a:p>
        </p:txBody>
      </p:sp>
      <p:sp>
        <p:nvSpPr>
          <p:cNvPr id="3" name="Footer Placeholder 2"/>
          <p:cNvSpPr>
            <a:spLocks noGrp="1"/>
          </p:cNvSpPr>
          <p:nvPr>
            <p:ph type="ftr" sz="quarter" idx="11"/>
          </p:nvPr>
        </p:nvSpPr>
        <p:spPr/>
        <p:txBody>
          <a:bodyPr/>
          <a:lstStyle>
            <a:lvl1pPr algn="ctr">
              <a:defRPr sz="1600">
                <a:cs typeface="B Nazanin" pitchFamily="2" charset="-78"/>
              </a:defRPr>
            </a:lvl1pPr>
          </a:lstStyle>
          <a:p>
            <a:endParaRPr lang="en-US" dirty="0"/>
          </a:p>
        </p:txBody>
      </p:sp>
      <p:sp>
        <p:nvSpPr>
          <p:cNvPr id="4" name="Slide Number Placeholder 3"/>
          <p:cNvSpPr>
            <a:spLocks noGrp="1"/>
          </p:cNvSpPr>
          <p:nvPr>
            <p:ph type="sldNum" sz="quarter" idx="12"/>
          </p:nvPr>
        </p:nvSpPr>
        <p:spPr/>
        <p:txBody>
          <a:bodyPr/>
          <a:lstStyle/>
          <a:p>
            <a:r>
              <a:rPr lang="fa-IR" dirty="0" smtClean="0"/>
              <a:t>/ 34</a:t>
            </a:r>
            <a:fld id="{BDAF22FD-8E7E-43E8-BDC7-210E793C378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E579E2-D6DA-460E-8098-66CB12EF52A4}" type="datetime1">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F22FD-8E7E-43E8-BDC7-210E793C37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9065CF-3ED8-4B6A-87FF-6F6DDB49BA53}" type="datetime1">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DAF22FD-8E7E-43E8-BDC7-210E793C378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84C2B0C-4082-49F0-A5A7-D481DA1107C6}" type="datetime1">
              <a:rPr lang="en-US" smtClean="0"/>
              <a:t>2/27/2015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AF22FD-8E7E-43E8-BDC7-210E793C378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3.emf"/><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Iman\Downloads\Compressed\besmellah-new\besmellah\097.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90600" y="762000"/>
            <a:ext cx="6934200" cy="5562600"/>
          </a:xfrm>
          <a:prstGeom prst="rect">
            <a:avLst/>
          </a:prstGeom>
          <a:noFill/>
          <a:ln>
            <a:noFill/>
          </a:ln>
        </p:spPr>
      </p:pic>
      <p:sp>
        <p:nvSpPr>
          <p:cNvPr id="6" name="Slide Number Placeholder 5"/>
          <p:cNvSpPr>
            <a:spLocks noGrp="1"/>
          </p:cNvSpPr>
          <p:nvPr>
            <p:ph type="sldNum" sz="quarter" idx="12"/>
          </p:nvPr>
        </p:nvSpPr>
        <p:spPr/>
        <p:txBody>
          <a:bodyPr/>
          <a:lstStyle/>
          <a:p>
            <a:r>
              <a:rPr lang="fa-IR" dirty="0" smtClean="0"/>
              <a:t> </a:t>
            </a:r>
            <a:endParaRPr lang="en-US" dirty="0"/>
          </a:p>
        </p:txBody>
      </p:sp>
    </p:spTree>
    <p:extLst>
      <p:ext uri="{BB962C8B-B14F-4D97-AF65-F5344CB8AC3E}">
        <p14:creationId xmlns:p14="http://schemas.microsoft.com/office/powerpoint/2010/main" val="634426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ar-SA" sz="4000" b="1" dirty="0">
                <a:latin typeface="Arial" pitchFamily="34" charset="0"/>
                <a:cs typeface="B Nazanin" pitchFamily="2" charset="-78"/>
              </a:rPr>
              <a:t>معرفی </a:t>
            </a:r>
            <a:r>
              <a:rPr lang="ar-SA" sz="4000" b="1" dirty="0" smtClean="0">
                <a:latin typeface="Arial" pitchFamily="34" charset="0"/>
                <a:cs typeface="B Nazanin" pitchFamily="2" charset="-78"/>
              </a:rPr>
              <a:t>روش‌ها</a:t>
            </a:r>
            <a:r>
              <a:rPr lang="fa-IR" sz="4000" b="1" dirty="0">
                <a:latin typeface="Arial" pitchFamily="34" charset="0"/>
                <a:cs typeface="B Nazanin" pitchFamily="2" charset="-78"/>
              </a:rPr>
              <a:t>ی</a:t>
            </a:r>
            <a:r>
              <a:rPr lang="ar-SA" sz="4000" b="1" dirty="0" smtClean="0">
                <a:latin typeface="Arial" pitchFamily="34" charset="0"/>
                <a:cs typeface="B Nazanin" pitchFamily="2" charset="-78"/>
              </a:rPr>
              <a:t> تشخیص</a:t>
            </a:r>
            <a:r>
              <a:rPr lang="fa-IR" sz="4000" b="1" dirty="0" smtClean="0">
                <a:latin typeface="Arial" pitchFamily="34" charset="0"/>
                <a:cs typeface="B Nazanin" pitchFamily="2" charset="-78"/>
              </a:rPr>
              <a:t/>
            </a:r>
            <a:br>
              <a:rPr lang="fa-IR" sz="4000" b="1" dirty="0" smtClean="0">
                <a:latin typeface="Arial" pitchFamily="34" charset="0"/>
                <a:cs typeface="B Nazanin" pitchFamily="2" charset="-78"/>
              </a:rPr>
            </a:br>
            <a:endParaRPr lang="en-US" sz="4000" b="1" dirty="0">
              <a:latin typeface="Arial" pitchFamily="34" charset="0"/>
              <a:cs typeface="B Nazanin" pitchFamily="2" charset="-78"/>
            </a:endParaRPr>
          </a:p>
        </p:txBody>
      </p:sp>
      <p:sp>
        <p:nvSpPr>
          <p:cNvPr id="3" name="Content Placeholder 2"/>
          <p:cNvSpPr>
            <a:spLocks noGrp="1"/>
          </p:cNvSpPr>
          <p:nvPr>
            <p:ph idx="1"/>
          </p:nvPr>
        </p:nvSpPr>
        <p:spPr/>
        <p:txBody>
          <a:bodyPr>
            <a:normAutofit/>
          </a:bodyPr>
          <a:lstStyle/>
          <a:p>
            <a:pPr marL="0" indent="0" algn="just" rtl="1">
              <a:buNone/>
            </a:pPr>
            <a:r>
              <a:rPr lang="ar-SA" sz="2000" dirty="0" smtClean="0">
                <a:cs typeface="B Nazanin" pitchFamily="2" charset="-78"/>
              </a:rPr>
              <a:t>به</a:t>
            </a:r>
            <a:r>
              <a:rPr lang="fa-IR" sz="2000" dirty="0" smtClean="0">
                <a:cs typeface="B Nazanin" pitchFamily="2" charset="-78"/>
              </a:rPr>
              <a:t> </a:t>
            </a:r>
            <a:r>
              <a:rPr lang="ar-SA" sz="2000" dirty="0" smtClean="0">
                <a:cs typeface="B Nazanin" pitchFamily="2" charset="-78"/>
              </a:rPr>
              <a:t>‌طور </a:t>
            </a:r>
            <a:r>
              <a:rPr lang="ar-SA" sz="2000" dirty="0">
                <a:cs typeface="B Nazanin" pitchFamily="2" charset="-78"/>
              </a:rPr>
              <a:t>تقریبی، روش‌های تشخیص جامعه را می‌توان به چهار گروه تقسیم کرد که البته این چندان انحصاری نیست و ممکن است قابل تغییر باشد</a:t>
            </a:r>
            <a:r>
              <a:rPr lang="ar-SA" sz="2000" dirty="0" smtClean="0">
                <a:cs typeface="B Nazanin" pitchFamily="2" charset="-78"/>
              </a:rPr>
              <a:t>.</a:t>
            </a:r>
            <a:endParaRPr lang="fa-IR" sz="2000" dirty="0" smtClean="0">
              <a:cs typeface="B Nazanin" pitchFamily="2" charset="-78"/>
            </a:endParaRPr>
          </a:p>
          <a:p>
            <a:pPr marL="0" indent="0" algn="just" rtl="1">
              <a:buNone/>
            </a:pPr>
            <a:endParaRPr lang="fa-IR" sz="2000" dirty="0">
              <a:cs typeface="B Nazanin" pitchFamily="2" charset="-78"/>
            </a:endParaRPr>
          </a:p>
          <a:p>
            <a:pPr marL="0" indent="0" algn="just" rtl="1">
              <a:buNone/>
            </a:pPr>
            <a:r>
              <a:rPr lang="ar-SA" sz="2000" dirty="0">
                <a:cs typeface="B Nazanin" pitchFamily="2" charset="-78"/>
              </a:rPr>
              <a:t>به‌طورکلی این چهار گروه عبارتند از: </a:t>
            </a:r>
            <a:endParaRPr lang="fa-IR" sz="2000" dirty="0" smtClean="0">
              <a:cs typeface="B Nazanin" pitchFamily="2" charset="-78"/>
            </a:endParaRPr>
          </a:p>
          <a:p>
            <a:pPr marL="0" indent="0" algn="just" rtl="1">
              <a:buNone/>
            </a:pPr>
            <a:endParaRPr lang="fa-IR" sz="2000" dirty="0" smtClean="0">
              <a:cs typeface="B Nazanin" pitchFamily="2" charset="-78"/>
            </a:endParaRPr>
          </a:p>
          <a:p>
            <a:pPr marL="0" indent="0" algn="just" rtl="1">
              <a:buNone/>
            </a:pPr>
            <a:r>
              <a:rPr lang="ar-SA" sz="2000" b="1" dirty="0" smtClean="0">
                <a:cs typeface="B Nazanin" pitchFamily="2" charset="-78"/>
              </a:rPr>
              <a:t>جامعه </a:t>
            </a:r>
            <a:r>
              <a:rPr lang="ar-SA" sz="2000" b="1" dirty="0">
                <a:cs typeface="B Nazanin" pitchFamily="2" charset="-78"/>
              </a:rPr>
              <a:t>گره- </a:t>
            </a:r>
            <a:r>
              <a:rPr lang="ar-SA" sz="2000" b="1" dirty="0" smtClean="0">
                <a:cs typeface="B Nazanin" pitchFamily="2" charset="-78"/>
              </a:rPr>
              <a:t>محور</a:t>
            </a:r>
            <a:r>
              <a:rPr lang="fa-IR" sz="2000" b="1" dirty="0" smtClean="0">
                <a:cs typeface="B Nazanin" pitchFamily="2" charset="-78"/>
              </a:rPr>
              <a:t>،</a:t>
            </a:r>
            <a:r>
              <a:rPr lang="ar-SA" sz="2000" b="1" dirty="0" smtClean="0">
                <a:cs typeface="B Nazanin" pitchFamily="2" charset="-78"/>
              </a:rPr>
              <a:t> </a:t>
            </a:r>
            <a:r>
              <a:rPr lang="ar-SA" sz="2000" dirty="0">
                <a:cs typeface="B Nazanin" pitchFamily="2" charset="-78"/>
              </a:rPr>
              <a:t>که در آن هر گره در یک گروه، برخی ویژگی‌های خاص را دارا می‌باشد. </a:t>
            </a:r>
            <a:endParaRPr lang="fa-IR" sz="2000" dirty="0" smtClean="0">
              <a:cs typeface="B Nazanin" pitchFamily="2" charset="-78"/>
            </a:endParaRPr>
          </a:p>
          <a:p>
            <a:pPr marL="0" indent="0" algn="just" rtl="1">
              <a:buNone/>
            </a:pPr>
            <a:r>
              <a:rPr lang="ar-SA" sz="2000" b="1" dirty="0" smtClean="0">
                <a:cs typeface="B Nazanin" pitchFamily="2" charset="-78"/>
              </a:rPr>
              <a:t>جامعه </a:t>
            </a:r>
            <a:r>
              <a:rPr lang="ar-SA" sz="2000" b="1" dirty="0">
                <a:cs typeface="B Nazanin" pitchFamily="2" charset="-78"/>
              </a:rPr>
              <a:t>گروه- </a:t>
            </a:r>
            <a:r>
              <a:rPr lang="ar-SA" sz="2000" b="1" dirty="0" smtClean="0">
                <a:cs typeface="B Nazanin" pitchFamily="2" charset="-78"/>
              </a:rPr>
              <a:t>محور</a:t>
            </a:r>
            <a:r>
              <a:rPr lang="fa-IR" sz="2000" b="1" dirty="0" smtClean="0">
                <a:cs typeface="B Nazanin" pitchFamily="2" charset="-78"/>
              </a:rPr>
              <a:t>،</a:t>
            </a:r>
            <a:r>
              <a:rPr lang="ar-SA" sz="2000" b="1" dirty="0" smtClean="0">
                <a:cs typeface="B Nazanin" pitchFamily="2" charset="-78"/>
              </a:rPr>
              <a:t> </a:t>
            </a:r>
            <a:r>
              <a:rPr lang="ar-SA" sz="2000" dirty="0" smtClean="0">
                <a:cs typeface="B Nazanin" pitchFamily="2" charset="-78"/>
              </a:rPr>
              <a:t>که </a:t>
            </a:r>
            <a:r>
              <a:rPr lang="ar-SA" sz="2000" dirty="0">
                <a:cs typeface="B Nazanin" pitchFamily="2" charset="-78"/>
              </a:rPr>
              <a:t>در آن روابط درون گروه را به صورت کلی بررسی می‌کنیم. این گروه می‌تواند ویژگی‌های مشخص و معینی را برقرار سازد بدون آنکه روی سطح گره متمرکز شود. </a:t>
            </a:r>
            <a:endParaRPr lang="fa-IR" sz="2000" dirty="0" smtClean="0">
              <a:cs typeface="B Nazanin" pitchFamily="2" charset="-78"/>
            </a:endParaRPr>
          </a:p>
          <a:p>
            <a:pPr marL="0" indent="0" algn="just" rtl="1">
              <a:buNone/>
            </a:pPr>
            <a:r>
              <a:rPr lang="ar-SA" sz="2000" b="1" dirty="0" smtClean="0">
                <a:cs typeface="B Nazanin" pitchFamily="2" charset="-78"/>
              </a:rPr>
              <a:t>جامعه </a:t>
            </a:r>
            <a:r>
              <a:rPr lang="ar-SA" sz="2000" b="1" dirty="0">
                <a:cs typeface="B Nazanin" pitchFamily="2" charset="-78"/>
              </a:rPr>
              <a:t>شبکه- </a:t>
            </a:r>
            <a:r>
              <a:rPr lang="ar-SA" sz="2000" b="1" dirty="0" smtClean="0">
                <a:cs typeface="B Nazanin" pitchFamily="2" charset="-78"/>
              </a:rPr>
              <a:t>محور</a:t>
            </a:r>
            <a:r>
              <a:rPr lang="fa-IR" sz="2000" b="1" dirty="0" smtClean="0">
                <a:cs typeface="B Nazanin" pitchFamily="2" charset="-78"/>
              </a:rPr>
              <a:t>،</a:t>
            </a:r>
            <a:r>
              <a:rPr lang="ar-SA" sz="2000" b="1" dirty="0" smtClean="0">
                <a:cs typeface="B Nazanin" pitchFamily="2" charset="-78"/>
              </a:rPr>
              <a:t> </a:t>
            </a:r>
            <a:r>
              <a:rPr lang="ar-SA" sz="2000" dirty="0">
                <a:cs typeface="B Nazanin" pitchFamily="2" charset="-78"/>
              </a:rPr>
              <a:t>که کلیت شبکه موجود را در نهایت به چندین دستة مجزا و منفک از یکدیگر، تقسیم می کند. </a:t>
            </a:r>
            <a:endParaRPr lang="fa-IR" sz="2000" dirty="0" smtClean="0">
              <a:cs typeface="B Nazanin" pitchFamily="2" charset="-78"/>
            </a:endParaRPr>
          </a:p>
          <a:p>
            <a:pPr marL="0" indent="0" algn="just" rtl="1">
              <a:buNone/>
            </a:pPr>
            <a:r>
              <a:rPr lang="ar-SA" sz="2000" b="1" dirty="0" smtClean="0">
                <a:cs typeface="B Nazanin" pitchFamily="2" charset="-78"/>
              </a:rPr>
              <a:t>شبکه </a:t>
            </a:r>
            <a:r>
              <a:rPr lang="ar-SA" sz="2000" b="1" dirty="0">
                <a:cs typeface="B Nazanin" pitchFamily="2" charset="-78"/>
              </a:rPr>
              <a:t>مبتنی بر سلسله </a:t>
            </a:r>
            <a:r>
              <a:rPr lang="ar-SA" sz="2000" b="1" dirty="0" smtClean="0">
                <a:cs typeface="B Nazanin" pitchFamily="2" charset="-78"/>
              </a:rPr>
              <a:t>مراتب</a:t>
            </a:r>
            <a:r>
              <a:rPr lang="fa-IR" sz="2000" b="1" dirty="0" smtClean="0">
                <a:cs typeface="B Nazanin" pitchFamily="2" charset="-78"/>
              </a:rPr>
              <a:t>،</a:t>
            </a:r>
            <a:r>
              <a:rPr lang="ar-SA" sz="2000" b="1" dirty="0" smtClean="0">
                <a:cs typeface="B Nazanin" pitchFamily="2" charset="-78"/>
              </a:rPr>
              <a:t> </a:t>
            </a:r>
            <a:r>
              <a:rPr lang="ar-SA" sz="2000" dirty="0">
                <a:cs typeface="B Nazanin" pitchFamily="2" charset="-78"/>
              </a:rPr>
              <a:t>که یک ساختار سلسله مراتبی از جوامع را به وجود می‌آورد.</a:t>
            </a:r>
            <a:endParaRPr lang="en-US" sz="2000" dirty="0">
              <a:cs typeface="B Nazanin" pitchFamily="2" charset="-78"/>
            </a:endParaRPr>
          </a:p>
          <a:p>
            <a:pPr marL="0" indent="0" algn="r" rtl="1">
              <a:buNone/>
            </a:pPr>
            <a:endParaRPr lang="en-US" sz="2000" dirty="0">
              <a:cs typeface="B Nazanin" pitchFamily="2" charset="-78"/>
            </a:endParaRPr>
          </a:p>
          <a:p>
            <a:pPr marL="0" indent="0" algn="r" rtl="1">
              <a:buNone/>
            </a:pPr>
            <a:endParaRPr lang="en-US" sz="2000"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9</a:t>
            </a:r>
            <a:endParaRPr lang="en-US" dirty="0"/>
          </a:p>
        </p:txBody>
      </p:sp>
    </p:spTree>
    <p:extLst>
      <p:ext uri="{BB962C8B-B14F-4D97-AF65-F5344CB8AC3E}">
        <p14:creationId xmlns:p14="http://schemas.microsoft.com/office/powerpoint/2010/main" val="1170935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pPr lvl="2" algn="r" rtl="0">
              <a:spcBef>
                <a:spcPct val="0"/>
              </a:spcBef>
            </a:pPr>
            <a:r>
              <a:rPr lang="ar-SA" sz="3600" b="1" kern="1200" dirty="0">
                <a:solidFill>
                  <a:schemeClr val="tx2"/>
                </a:solidFill>
                <a:latin typeface="Arial" pitchFamily="34" charset="0"/>
                <a:ea typeface="+mj-ea"/>
                <a:cs typeface="B Nazanin" pitchFamily="2" charset="-78"/>
              </a:rPr>
              <a:t>تشخیص</a:t>
            </a:r>
            <a:r>
              <a:rPr lang="ar-SA" sz="3600" b="1" dirty="0">
                <a:latin typeface="Arial" pitchFamily="34" charset="0"/>
                <a:cs typeface="B Nazanin" pitchFamily="2" charset="-78"/>
              </a:rPr>
              <a:t> </a:t>
            </a:r>
            <a:r>
              <a:rPr lang="ar-SA" sz="3600" b="1" kern="1200" dirty="0">
                <a:solidFill>
                  <a:schemeClr val="tx2"/>
                </a:solidFill>
                <a:latin typeface="Arial" pitchFamily="34" charset="0"/>
                <a:ea typeface="+mj-ea"/>
                <a:cs typeface="B Nazanin" pitchFamily="2" charset="-78"/>
              </a:rPr>
              <a:t>جامعه</a:t>
            </a:r>
            <a:r>
              <a:rPr lang="ar-SA" sz="3600" b="1" dirty="0">
                <a:latin typeface="Arial" pitchFamily="34" charset="0"/>
                <a:cs typeface="B Nazanin" pitchFamily="2" charset="-78"/>
              </a:rPr>
              <a:t> </a:t>
            </a:r>
            <a:r>
              <a:rPr lang="ar-SA" sz="3600" b="1" kern="1200" dirty="0">
                <a:solidFill>
                  <a:schemeClr val="tx2"/>
                </a:solidFill>
                <a:latin typeface="Arial" pitchFamily="34" charset="0"/>
                <a:ea typeface="+mj-ea"/>
                <a:cs typeface="B Nazanin" pitchFamily="2" charset="-78"/>
              </a:rPr>
              <a:t>گره-</a:t>
            </a:r>
            <a:r>
              <a:rPr lang="ar-SA" sz="3600" b="1" dirty="0">
                <a:latin typeface="Arial" pitchFamily="34" charset="0"/>
                <a:cs typeface="B Nazanin" pitchFamily="2" charset="-78"/>
              </a:rPr>
              <a:t> </a:t>
            </a:r>
            <a:r>
              <a:rPr lang="ar-SA" sz="3600" b="1" kern="1200" dirty="0">
                <a:solidFill>
                  <a:schemeClr val="tx2"/>
                </a:solidFill>
                <a:latin typeface="Arial" pitchFamily="34" charset="0"/>
                <a:ea typeface="+mj-ea"/>
                <a:cs typeface="B Nazanin" pitchFamily="2" charset="-78"/>
              </a:rPr>
              <a:t>محور</a:t>
            </a:r>
            <a:r>
              <a:rPr lang="en-US" sz="3600" b="1" dirty="0">
                <a:latin typeface="Arial" pitchFamily="34" charset="0"/>
                <a:cs typeface="B Nazanin" pitchFamily="2" charset="-78"/>
              </a:rPr>
              <a:t/>
            </a:r>
            <a:br>
              <a:rPr lang="en-US" sz="3600" b="1" dirty="0">
                <a:latin typeface="Arial" pitchFamily="34" charset="0"/>
                <a:cs typeface="B Nazanin" pitchFamily="2" charset="-78"/>
              </a:rPr>
            </a:br>
            <a:endParaRPr lang="en-US" sz="3600" dirty="0">
              <a:latin typeface="Arial" pitchFamily="34" charset="0"/>
              <a:cs typeface="B Nazanin" pitchFamily="2" charset="-78"/>
            </a:endParaRPr>
          </a:p>
        </p:txBody>
      </p:sp>
      <p:sp>
        <p:nvSpPr>
          <p:cNvPr id="3" name="Content Placeholder 2"/>
          <p:cNvSpPr>
            <a:spLocks noGrp="1"/>
          </p:cNvSpPr>
          <p:nvPr>
            <p:ph idx="1"/>
          </p:nvPr>
        </p:nvSpPr>
        <p:spPr/>
        <p:txBody>
          <a:bodyPr>
            <a:normAutofit/>
          </a:bodyPr>
          <a:lstStyle/>
          <a:p>
            <a:pPr lvl="0" algn="just" rtl="1">
              <a:lnSpc>
                <a:spcPct val="150000"/>
              </a:lnSpc>
              <a:buClr>
                <a:schemeClr val="tx1"/>
              </a:buClr>
              <a:buFont typeface="Arial" pitchFamily="34" charset="0"/>
              <a:buChar char="•"/>
            </a:pPr>
            <a:r>
              <a:rPr lang="ar-SA" sz="2000" dirty="0">
                <a:cs typeface="B Nazanin" pitchFamily="2" charset="-78"/>
              </a:rPr>
              <a:t>مشارکت متقابل کامل:  </a:t>
            </a:r>
            <a:r>
              <a:rPr lang="en-US" sz="2000" dirty="0">
                <a:cs typeface="B Nazanin" pitchFamily="2" charset="-78"/>
              </a:rPr>
              <a:t>Cliques</a:t>
            </a:r>
          </a:p>
          <a:p>
            <a:pPr lvl="0" algn="just" rtl="1">
              <a:lnSpc>
                <a:spcPct val="150000"/>
              </a:lnSpc>
              <a:buClr>
                <a:schemeClr val="tx1"/>
              </a:buClr>
              <a:buFont typeface="Arial" pitchFamily="34" charset="0"/>
              <a:buChar char="•"/>
            </a:pPr>
            <a:r>
              <a:rPr lang="ar-SA" sz="2000" dirty="0">
                <a:cs typeface="B Nazanin" pitchFamily="2" charset="-78"/>
              </a:rPr>
              <a:t>دسترسی پذیری اعضا: </a:t>
            </a:r>
            <a:r>
              <a:rPr lang="en-US" sz="2000" dirty="0">
                <a:cs typeface="B Nazanin" pitchFamily="2" charset="-78"/>
              </a:rPr>
              <a:t>k-clique, k-clan, k-club</a:t>
            </a:r>
          </a:p>
          <a:p>
            <a:pPr lvl="0" algn="just" rtl="1">
              <a:lnSpc>
                <a:spcPct val="150000"/>
              </a:lnSpc>
              <a:buClr>
                <a:schemeClr val="tx1"/>
              </a:buClr>
              <a:buFont typeface="Arial" pitchFamily="34" charset="0"/>
              <a:buChar char="•"/>
            </a:pPr>
            <a:r>
              <a:rPr lang="ar-SA" sz="2000" dirty="0">
                <a:cs typeface="B Nazanin" pitchFamily="2" charset="-78"/>
              </a:rPr>
              <a:t>درجه گره: </a:t>
            </a:r>
            <a:r>
              <a:rPr lang="en-US" sz="2000" dirty="0">
                <a:cs typeface="B Nazanin" pitchFamily="2" charset="-78"/>
              </a:rPr>
              <a:t>k-</a:t>
            </a:r>
            <a:r>
              <a:rPr lang="en-US" sz="2000" dirty="0" err="1">
                <a:cs typeface="B Nazanin" pitchFamily="2" charset="-78"/>
              </a:rPr>
              <a:t>plex</a:t>
            </a:r>
            <a:r>
              <a:rPr lang="en-US" sz="2000" dirty="0">
                <a:cs typeface="B Nazanin" pitchFamily="2" charset="-78"/>
              </a:rPr>
              <a:t>, k-core </a:t>
            </a:r>
          </a:p>
          <a:p>
            <a:pPr lvl="0" algn="just" rtl="1">
              <a:lnSpc>
                <a:spcPct val="150000"/>
              </a:lnSpc>
              <a:buClr>
                <a:schemeClr val="tx1"/>
              </a:buClr>
              <a:buFont typeface="Arial" pitchFamily="34" charset="0"/>
              <a:buChar char="•"/>
            </a:pPr>
            <a:r>
              <a:rPr lang="ar-SA" sz="2000" dirty="0">
                <a:cs typeface="B Nazanin" pitchFamily="2" charset="-78"/>
              </a:rPr>
              <a:t>تناوب نسبی توازی های داخلی- خارجی: مجموعه‌های </a:t>
            </a:r>
            <a:r>
              <a:rPr lang="en-US" sz="2000" dirty="0">
                <a:cs typeface="B Nazanin" pitchFamily="2" charset="-78"/>
              </a:rPr>
              <a:t>LS</a:t>
            </a:r>
            <a:r>
              <a:rPr lang="ar-SA" sz="2000" dirty="0">
                <a:cs typeface="B Nazanin" pitchFamily="2" charset="-78"/>
              </a:rPr>
              <a:t>، مجموعه‌های </a:t>
            </a:r>
            <a:r>
              <a:rPr lang="en-US" sz="2000" dirty="0" smtClean="0">
                <a:cs typeface="B Nazanin" pitchFamily="2" charset="-78"/>
              </a:rPr>
              <a:t>Lambda</a:t>
            </a:r>
            <a:endParaRPr lang="en-US" sz="2000"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1</a:t>
            </a:r>
            <a:r>
              <a:rPr lang="fa-IR" dirty="0"/>
              <a:t>0</a:t>
            </a:r>
            <a:endParaRPr lang="en-US" dirty="0"/>
          </a:p>
        </p:txBody>
      </p:sp>
    </p:spTree>
    <p:extLst>
      <p:ext uri="{BB962C8B-B14F-4D97-AF65-F5344CB8AC3E}">
        <p14:creationId xmlns:p14="http://schemas.microsoft.com/office/powerpoint/2010/main" val="98173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algn="just" rtl="1"/>
            <a:r>
              <a:rPr lang="ar-SA" sz="3600" b="1" dirty="0">
                <a:cs typeface="B Nazanin" pitchFamily="2" charset="-78"/>
              </a:rPr>
              <a:t>مشارکت متقابل </a:t>
            </a:r>
            <a:r>
              <a:rPr lang="ar-SA" sz="3600" b="1" dirty="0" smtClean="0">
                <a:cs typeface="B Nazanin" pitchFamily="2" charset="-78"/>
              </a:rPr>
              <a:t>کامل: </a:t>
            </a:r>
            <a:r>
              <a:rPr lang="en-US" sz="3600" b="1" dirty="0">
                <a:cs typeface="B Nazanin" pitchFamily="2" charset="-78"/>
              </a:rPr>
              <a:t>Clique</a:t>
            </a:r>
            <a:endParaRPr lang="en-US" sz="3600" b="1" dirty="0">
              <a:solidFill>
                <a:schemeClr val="accent4">
                  <a:lumMod val="50000"/>
                </a:schemeClr>
              </a:solidFill>
              <a:latin typeface="Arial" pitchFamily="34" charset="0"/>
              <a:cs typeface="B Nazanin" pitchFamily="2" charset="-78"/>
            </a:endParaRPr>
          </a:p>
        </p:txBody>
      </p:sp>
      <p:sp>
        <p:nvSpPr>
          <p:cNvPr id="3" name="Content Placeholder 2"/>
          <p:cNvSpPr>
            <a:spLocks noGrp="1"/>
          </p:cNvSpPr>
          <p:nvPr>
            <p:ph idx="1"/>
          </p:nvPr>
        </p:nvSpPr>
        <p:spPr>
          <a:xfrm>
            <a:off x="457200" y="2057400"/>
            <a:ext cx="8229600" cy="4389120"/>
          </a:xfrm>
        </p:spPr>
        <p:txBody>
          <a:bodyPr>
            <a:normAutofit/>
          </a:bodyPr>
          <a:lstStyle/>
          <a:p>
            <a:pPr marL="0" indent="0" algn="just" rtl="1">
              <a:lnSpc>
                <a:spcPct val="150000"/>
              </a:lnSpc>
              <a:buClr>
                <a:schemeClr val="tx1"/>
              </a:buClr>
              <a:buNone/>
            </a:pPr>
            <a:r>
              <a:rPr lang="ar-SA" sz="2000" dirty="0">
                <a:cs typeface="B Nazanin" pitchFamily="2" charset="-78"/>
              </a:rPr>
              <a:t>کلمه </a:t>
            </a:r>
            <a:r>
              <a:rPr lang="en-US" sz="2000" dirty="0">
                <a:cs typeface="B Nazanin" pitchFamily="2" charset="-78"/>
              </a:rPr>
              <a:t>Clique  </a:t>
            </a:r>
            <a:r>
              <a:rPr lang="fa-IR" sz="2000" dirty="0" smtClean="0">
                <a:cs typeface="B Nazanin" pitchFamily="2" charset="-78"/>
              </a:rPr>
              <a:t> </a:t>
            </a:r>
            <a:r>
              <a:rPr lang="ar-SA" sz="2000" dirty="0" smtClean="0">
                <a:cs typeface="B Nazanin" pitchFamily="2" charset="-78"/>
              </a:rPr>
              <a:t>بصورتی </a:t>
            </a:r>
            <a:r>
              <a:rPr lang="ar-SA" sz="2000" dirty="0">
                <a:cs typeface="B Nazanin" pitchFamily="2" charset="-78"/>
              </a:rPr>
              <a:t>که در تئوری گراف ها مورد استفاده قرار می‌گیرد، از تحقیقات انجام شده توسط لوس و پری (1949) به وجود آمد که از زیر - گراف های کامل برای مدلسازی کلیک ها (گروه افرادی که یکدیگر را می شناسند)، در شبکه های اجتماعی استفاده کردند. در ریاضیات و در زمینه نظریه گراف، </a:t>
            </a:r>
            <a:r>
              <a:rPr lang="ar-SA" sz="2000" b="1" dirty="0">
                <a:cs typeface="B Nazanin" pitchFamily="2" charset="-78"/>
              </a:rPr>
              <a:t>یک کلیک در یک گراف بدون جهت، یک زیر مجموعه از رئوس است که هر دو رأس این زیر مجموعه به وسیله یک لبه (یال) به هم متصل </a:t>
            </a:r>
            <a:r>
              <a:rPr lang="ar-SA" sz="2000" b="1" dirty="0" smtClean="0">
                <a:cs typeface="B Nazanin" pitchFamily="2" charset="-78"/>
              </a:rPr>
              <a:t>شده‌اند</a:t>
            </a:r>
            <a:r>
              <a:rPr lang="en-US" sz="2000" b="1" dirty="0" smtClean="0">
                <a:cs typeface="B Nazanin" pitchFamily="2" charset="-78"/>
              </a:rPr>
              <a:t>.</a:t>
            </a:r>
            <a:endParaRPr lang="en-US" sz="2000" b="1"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1</a:t>
            </a:r>
            <a:r>
              <a:rPr lang="fa-IR" dirty="0"/>
              <a:t>1</a:t>
            </a:r>
            <a:endParaRPr lang="en-US" dirty="0"/>
          </a:p>
        </p:txBody>
      </p:sp>
    </p:spTree>
    <p:extLst>
      <p:ext uri="{BB962C8B-B14F-4D97-AF65-F5344CB8AC3E}">
        <p14:creationId xmlns:p14="http://schemas.microsoft.com/office/powerpoint/2010/main" val="26974774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3600" b="1" dirty="0" smtClean="0">
                <a:cs typeface="B Nazanin" pitchFamily="2" charset="-78"/>
              </a:rPr>
              <a:t> </a:t>
            </a:r>
            <a:r>
              <a:rPr lang="fa-IR" sz="3600" b="1" dirty="0" smtClean="0">
                <a:cs typeface="B Nazanin" pitchFamily="2" charset="-78"/>
              </a:rPr>
              <a:t>نمونه ای از</a:t>
            </a:r>
            <a:r>
              <a:rPr lang="en-US" sz="3600" b="1" dirty="0" smtClean="0">
                <a:cs typeface="B Nazanin" pitchFamily="2" charset="-78"/>
              </a:rPr>
              <a:t>Clique </a:t>
            </a:r>
            <a:endParaRPr lang="en-US" sz="3600" b="1" dirty="0">
              <a:cs typeface="B Nazanin" pitchFamily="2" charset="-78"/>
            </a:endParaRPr>
          </a:p>
        </p:txBody>
      </p:sp>
      <p:sp>
        <p:nvSpPr>
          <p:cNvPr id="3" name="Content Placeholder 2"/>
          <p:cNvSpPr>
            <a:spLocks noGrp="1"/>
          </p:cNvSpPr>
          <p:nvPr>
            <p:ph idx="1"/>
          </p:nvPr>
        </p:nvSpPr>
        <p:spPr/>
        <p:txBody>
          <a:bodyPr/>
          <a:lstStyle/>
          <a:p>
            <a:pPr marL="0" indent="0" algn="just" rtl="1">
              <a:buNone/>
            </a:pPr>
            <a:endParaRPr lang="en-US" sz="2400" dirty="0"/>
          </a:p>
          <a:p>
            <a:pPr marL="0" indent="0" algn="just" rtl="1">
              <a:buNone/>
            </a:pPr>
            <a:r>
              <a:rPr lang="ar-SA" sz="2400" dirty="0"/>
              <a:t> </a:t>
            </a:r>
            <a:endParaRPr lang="en-US" sz="2400" dirty="0"/>
          </a:p>
          <a:p>
            <a:pPr marL="0" indent="0" algn="just" rtl="1">
              <a:buNone/>
            </a:pPr>
            <a:endParaRPr lang="en-US" sz="2400" dirty="0"/>
          </a:p>
        </p:txBody>
      </p:sp>
      <p:pic>
        <p:nvPicPr>
          <p:cNvPr id="4" name="Picture 3"/>
          <p:cNvPicPr/>
          <p:nvPr/>
        </p:nvPicPr>
        <p:blipFill>
          <a:blip r:embed="rId2"/>
          <a:srcRect/>
          <a:stretch>
            <a:fillRect/>
          </a:stretch>
        </p:blipFill>
        <p:spPr bwMode="auto">
          <a:xfrm>
            <a:off x="1905000" y="2667000"/>
            <a:ext cx="4953000" cy="1676400"/>
          </a:xfrm>
          <a:prstGeom prst="rect">
            <a:avLst/>
          </a:prstGeom>
          <a:noFill/>
          <a:ln w="9525">
            <a:noFill/>
            <a:miter lim="800000"/>
            <a:headEnd/>
            <a:tailEnd/>
          </a:ln>
        </p:spPr>
      </p:pic>
      <p:sp>
        <p:nvSpPr>
          <p:cNvPr id="5" name="Rectangle 4"/>
          <p:cNvSpPr/>
          <p:nvPr/>
        </p:nvSpPr>
        <p:spPr>
          <a:xfrm>
            <a:off x="2473137" y="5029200"/>
            <a:ext cx="4273926" cy="369332"/>
          </a:xfrm>
          <a:prstGeom prst="rect">
            <a:avLst/>
          </a:prstGeom>
        </p:spPr>
        <p:txBody>
          <a:bodyPr wrap="none">
            <a:spAutoFit/>
          </a:bodyPr>
          <a:lstStyle/>
          <a:p>
            <a:pPr algn="just" rtl="1"/>
            <a:r>
              <a:rPr lang="ar-SA" dirty="0">
                <a:cs typeface="B Nazanin" pitchFamily="2" charset="-78"/>
              </a:rPr>
              <a:t>شکل 3: گره های 5، 6 و 8 یک کلیک </a:t>
            </a:r>
            <a:r>
              <a:rPr lang="fa-IR" dirty="0" smtClean="0">
                <a:cs typeface="B Nazanin" pitchFamily="2" charset="-78"/>
              </a:rPr>
              <a:t> </a:t>
            </a:r>
            <a:r>
              <a:rPr lang="ar-SA" dirty="0" smtClean="0">
                <a:cs typeface="B Nazanin" pitchFamily="2" charset="-78"/>
              </a:rPr>
              <a:t>را </a:t>
            </a:r>
            <a:r>
              <a:rPr lang="ar-SA" dirty="0">
                <a:cs typeface="B Nazanin" pitchFamily="2" charset="-78"/>
              </a:rPr>
              <a:t>تشکیل می دهند</a:t>
            </a:r>
            <a:endParaRPr lang="en-US" i="1" dirty="0">
              <a:cs typeface="B Nazanin" pitchFamily="2" charset="-78"/>
            </a:endParaRPr>
          </a:p>
        </p:txBody>
      </p:sp>
      <p:sp>
        <p:nvSpPr>
          <p:cNvPr id="9" name="Slide Number Placeholder 8"/>
          <p:cNvSpPr>
            <a:spLocks noGrp="1"/>
          </p:cNvSpPr>
          <p:nvPr>
            <p:ph type="sldNum" sz="quarter" idx="12"/>
          </p:nvPr>
        </p:nvSpPr>
        <p:spPr/>
        <p:txBody>
          <a:bodyPr/>
          <a:lstStyle/>
          <a:p>
            <a:r>
              <a:rPr lang="fa-IR" dirty="0"/>
              <a:t>34/ </a:t>
            </a:r>
            <a:r>
              <a:rPr lang="fa-IR" dirty="0" smtClean="0"/>
              <a:t>1</a:t>
            </a:r>
            <a:r>
              <a:rPr lang="fa-IR" dirty="0"/>
              <a:t>2</a:t>
            </a:r>
            <a:endParaRPr lang="en-US" dirty="0"/>
          </a:p>
        </p:txBody>
      </p:sp>
    </p:spTree>
    <p:extLst>
      <p:ext uri="{BB962C8B-B14F-4D97-AF65-F5344CB8AC3E}">
        <p14:creationId xmlns:p14="http://schemas.microsoft.com/office/powerpoint/2010/main" val="3940667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914400"/>
          </a:xfrm>
        </p:spPr>
        <p:txBody>
          <a:bodyPr>
            <a:noAutofit/>
          </a:bodyPr>
          <a:lstStyle/>
          <a:p>
            <a:pPr algn="r"/>
            <a:r>
              <a:rPr lang="ar-SA" sz="3600" dirty="0">
                <a:cs typeface="B Nazanin" pitchFamily="2" charset="-78"/>
              </a:rPr>
              <a:t>یافتن کلیک ماکزیمم به این صورت است:</a:t>
            </a:r>
            <a:r>
              <a:rPr lang="en-US" sz="3600" dirty="0">
                <a:cs typeface="B Nazanin" pitchFamily="2" charset="-78"/>
              </a:rPr>
              <a:t/>
            </a:r>
            <a:br>
              <a:rPr lang="en-US" sz="3600" dirty="0">
                <a:cs typeface="B Nazanin" pitchFamily="2" charset="-78"/>
              </a:rPr>
            </a:br>
            <a:endParaRPr lang="en-US" sz="3600" dirty="0">
              <a:cs typeface="B Nazanin" pitchFamily="2" charset="-78"/>
            </a:endParaRPr>
          </a:p>
        </p:txBody>
      </p:sp>
      <p:sp>
        <p:nvSpPr>
          <p:cNvPr id="3" name="Content Placeholder 2"/>
          <p:cNvSpPr>
            <a:spLocks noGrp="1"/>
          </p:cNvSpPr>
          <p:nvPr>
            <p:ph idx="1"/>
          </p:nvPr>
        </p:nvSpPr>
        <p:spPr/>
        <p:txBody>
          <a:bodyPr>
            <a:normAutofit lnSpcReduction="10000"/>
          </a:bodyPr>
          <a:lstStyle/>
          <a:p>
            <a:pPr algn="just" rtl="1">
              <a:lnSpc>
                <a:spcPct val="150000"/>
              </a:lnSpc>
              <a:buClr>
                <a:schemeClr val="tx1"/>
              </a:buClr>
              <a:buFont typeface="Arial" pitchFamily="34" charset="0"/>
              <a:buChar char="•"/>
            </a:pPr>
            <a:r>
              <a:rPr lang="ar-SA" sz="2000" dirty="0">
                <a:cs typeface="B Nazanin" pitchFamily="2" charset="-78"/>
              </a:rPr>
              <a:t> </a:t>
            </a:r>
            <a:r>
              <a:rPr lang="ar-SA" sz="2000" dirty="0" smtClean="0">
                <a:cs typeface="B Nazanin" pitchFamily="2" charset="-78"/>
              </a:rPr>
              <a:t>در </a:t>
            </a:r>
            <a:r>
              <a:rPr lang="ar-SA" sz="2000" dirty="0">
                <a:cs typeface="B Nazanin" pitchFamily="2" charset="-78"/>
              </a:rPr>
              <a:t>یک کلیک با اندازه </a:t>
            </a:r>
            <a:r>
              <a:rPr lang="en-US" sz="2000" dirty="0">
                <a:cs typeface="B Nazanin" pitchFamily="2" charset="-78"/>
              </a:rPr>
              <a:t>k</a:t>
            </a:r>
            <a:r>
              <a:rPr lang="ar-SA" sz="2000" dirty="0">
                <a:cs typeface="B Nazanin" pitchFamily="2" charset="-78"/>
              </a:rPr>
              <a:t> ، هر گره دارای درجه </a:t>
            </a:r>
            <a:r>
              <a:rPr lang="en-US" sz="2000" dirty="0">
                <a:cs typeface="B Nazanin" pitchFamily="2" charset="-78"/>
              </a:rPr>
              <a:t>k-1 </a:t>
            </a:r>
            <a:r>
              <a:rPr lang="ar-SA" sz="2000" dirty="0">
                <a:cs typeface="B Nazanin" pitchFamily="2" charset="-78"/>
              </a:rPr>
              <a:t>≥ می‌باشد. </a:t>
            </a:r>
            <a:endParaRPr lang="en-US" sz="2000" dirty="0">
              <a:cs typeface="B Nazanin" pitchFamily="2" charset="-78"/>
            </a:endParaRPr>
          </a:p>
          <a:p>
            <a:pPr algn="just" rtl="1">
              <a:lnSpc>
                <a:spcPct val="150000"/>
              </a:lnSpc>
              <a:buClr>
                <a:schemeClr val="tx1"/>
              </a:buClr>
              <a:buFont typeface="Arial" pitchFamily="34" charset="0"/>
              <a:buChar char="•"/>
            </a:pPr>
            <a:r>
              <a:rPr lang="ar-SA" sz="2000" dirty="0">
                <a:cs typeface="B Nazanin" pitchFamily="2" charset="-78"/>
              </a:rPr>
              <a:t>گره‌های دارای درجه </a:t>
            </a:r>
            <a:r>
              <a:rPr lang="en-US" sz="2000" dirty="0">
                <a:cs typeface="B Nazanin" pitchFamily="2" charset="-78"/>
              </a:rPr>
              <a:t>&lt; k-1</a:t>
            </a:r>
            <a:r>
              <a:rPr lang="ar-SA" sz="2000" dirty="0">
                <a:cs typeface="B Nazanin" pitchFamily="2" charset="-78"/>
              </a:rPr>
              <a:t> در کلیک ماکزیمم گنجانده نمی شوند. </a:t>
            </a:r>
            <a:endParaRPr lang="en-US" sz="2000" dirty="0">
              <a:cs typeface="B Nazanin" pitchFamily="2" charset="-78"/>
            </a:endParaRPr>
          </a:p>
          <a:p>
            <a:pPr algn="just" rtl="1">
              <a:lnSpc>
                <a:spcPct val="150000"/>
              </a:lnSpc>
              <a:buClr>
                <a:schemeClr val="tx1"/>
              </a:buClr>
              <a:buFont typeface="Arial" pitchFamily="34" charset="0"/>
              <a:buChar char="•"/>
            </a:pPr>
            <a:r>
              <a:rPr lang="ar-SA" sz="2000" dirty="0">
                <a:cs typeface="B Nazanin" pitchFamily="2" charset="-78"/>
              </a:rPr>
              <a:t>روش کار به این صورت است که شیوه هرس کردن به شکل بازگشتی اعمال می‌شود: </a:t>
            </a:r>
            <a:endParaRPr lang="en-US" sz="2000" dirty="0">
              <a:cs typeface="B Nazanin" pitchFamily="2" charset="-78"/>
            </a:endParaRPr>
          </a:p>
          <a:p>
            <a:pPr algn="just" rtl="1">
              <a:lnSpc>
                <a:spcPct val="150000"/>
              </a:lnSpc>
              <a:buClr>
                <a:schemeClr val="tx1"/>
              </a:buClr>
              <a:buFont typeface="Arial" pitchFamily="34" charset="0"/>
              <a:buChar char="•"/>
            </a:pPr>
            <a:r>
              <a:rPr lang="ar-SA" sz="2000" dirty="0">
                <a:cs typeface="B Nazanin" pitchFamily="2" charset="-78"/>
              </a:rPr>
              <a:t>زیر مجموعه ای از شبکه (زیر- شبکه) را از یک شبکه مشخص انتخاب می‌کنیم و یک کلیک را در آن، مثلاً از طریق روش حریص می‌یابیم.</a:t>
            </a:r>
            <a:endParaRPr lang="en-US" sz="2000" dirty="0">
              <a:cs typeface="B Nazanin" pitchFamily="2" charset="-78"/>
            </a:endParaRPr>
          </a:p>
          <a:p>
            <a:pPr algn="just" rtl="1">
              <a:lnSpc>
                <a:spcPct val="150000"/>
              </a:lnSpc>
              <a:buClr>
                <a:schemeClr val="tx1"/>
              </a:buClr>
              <a:buFont typeface="Arial" pitchFamily="34" charset="0"/>
              <a:buChar char="•"/>
            </a:pPr>
            <a:r>
              <a:rPr lang="ar-SA" sz="2000" dirty="0">
                <a:cs typeface="B Nazanin" pitchFamily="2" charset="-78"/>
              </a:rPr>
              <a:t>فرض کنیم که کلیک بالا دارای اندازه </a:t>
            </a:r>
            <a:r>
              <a:rPr lang="en-US" sz="2000" dirty="0">
                <a:cs typeface="B Nazanin" pitchFamily="2" charset="-78"/>
              </a:rPr>
              <a:t>k</a:t>
            </a:r>
            <a:r>
              <a:rPr lang="ar-SA" sz="2000" dirty="0">
                <a:cs typeface="B Nazanin" pitchFamily="2" charset="-78"/>
              </a:rPr>
              <a:t> باشد؛ به منظور یافتن یک کلیک بزرگتر، همه گره های دارای درجه  </a:t>
            </a:r>
            <a:r>
              <a:rPr lang="en-US" sz="2000" dirty="0">
                <a:cs typeface="B Nazanin" pitchFamily="2" charset="-78"/>
              </a:rPr>
              <a:t>k-1 </a:t>
            </a:r>
            <a:r>
              <a:rPr lang="ar-SA" sz="2000" dirty="0">
                <a:cs typeface="B Nazanin" pitchFamily="2" charset="-78"/>
              </a:rPr>
              <a:t>≥ باید حذف شوند. </a:t>
            </a:r>
            <a:endParaRPr lang="en-US" sz="2000" dirty="0">
              <a:cs typeface="B Nazanin" pitchFamily="2" charset="-78"/>
            </a:endParaRPr>
          </a:p>
          <a:p>
            <a:pPr algn="just" rtl="1">
              <a:lnSpc>
                <a:spcPct val="150000"/>
              </a:lnSpc>
              <a:buClr>
                <a:schemeClr val="tx1"/>
              </a:buClr>
              <a:buFont typeface="Arial" pitchFamily="34" charset="0"/>
              <a:buChar char="•"/>
            </a:pPr>
            <a:r>
              <a:rPr lang="ar-SA" sz="2000" dirty="0">
                <a:cs typeface="B Nazanin" pitchFamily="2" charset="-78"/>
              </a:rPr>
              <a:t>این کار تکرار می شود تا شبکه به حد کافی کوچک گردد.</a:t>
            </a:r>
            <a:endParaRPr lang="en-US" sz="2000" dirty="0">
              <a:cs typeface="B Nazanin" pitchFamily="2" charset="-78"/>
            </a:endParaRPr>
          </a:p>
          <a:p>
            <a:pPr algn="just" rtl="1">
              <a:lnSpc>
                <a:spcPct val="150000"/>
              </a:lnSpc>
              <a:buClr>
                <a:schemeClr val="tx1"/>
              </a:buClr>
              <a:buFont typeface="Arial" pitchFamily="34" charset="0"/>
              <a:buChar char="•"/>
            </a:pPr>
            <a:r>
              <a:rPr lang="ar-SA" sz="2000" dirty="0">
                <a:cs typeface="B Nazanin" pitchFamily="2" charset="-78"/>
              </a:rPr>
              <a:t>چندین گره هرس می‌شوند و شبکه اجتماعی از توزیع قانون توان برای درجات گره ها استفاده می‌کند. </a:t>
            </a:r>
            <a:endParaRPr lang="en-US" sz="2000" dirty="0">
              <a:cs typeface="B Nazanin" pitchFamily="2" charset="-78"/>
            </a:endParaRPr>
          </a:p>
          <a:p>
            <a:pPr algn="just" rtl="1">
              <a:lnSpc>
                <a:spcPct val="150000"/>
              </a:lnSpc>
              <a:buClr>
                <a:schemeClr val="tx1"/>
              </a:buClr>
              <a:buFont typeface="Arial" pitchFamily="34" charset="0"/>
              <a:buChar char="•"/>
            </a:pPr>
            <a:endParaRPr lang="en-US" sz="2000"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1</a:t>
            </a:r>
            <a:r>
              <a:rPr lang="fa-IR" dirty="0"/>
              <a:t>3</a:t>
            </a:r>
            <a:endParaRPr lang="en-US" dirty="0"/>
          </a:p>
        </p:txBody>
      </p:sp>
    </p:spTree>
    <p:extLst>
      <p:ext uri="{BB962C8B-B14F-4D97-AF65-F5344CB8AC3E}">
        <p14:creationId xmlns:p14="http://schemas.microsoft.com/office/powerpoint/2010/main" val="1392805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rtl="1"/>
            <a:r>
              <a:rPr lang="ar-SA" sz="3600" b="1" dirty="0">
                <a:cs typeface="B Nazanin" pitchFamily="2" charset="-78"/>
              </a:rPr>
              <a:t>دسترسی پذیری </a:t>
            </a:r>
            <a:r>
              <a:rPr lang="ar-SA" sz="3600" b="1" dirty="0" smtClean="0">
                <a:cs typeface="B Nazanin" pitchFamily="2" charset="-78"/>
              </a:rPr>
              <a:t>اعضا: </a:t>
            </a:r>
            <a:r>
              <a:rPr lang="en-US" sz="3600" b="1" dirty="0">
                <a:cs typeface="B Nazanin" pitchFamily="2" charset="-78"/>
              </a:rPr>
              <a:t>k-clique, k-club</a:t>
            </a:r>
          </a:p>
        </p:txBody>
      </p:sp>
      <p:sp>
        <p:nvSpPr>
          <p:cNvPr id="3" name="Content Placeholder 2"/>
          <p:cNvSpPr>
            <a:spLocks noGrp="1"/>
          </p:cNvSpPr>
          <p:nvPr>
            <p:ph idx="1"/>
          </p:nvPr>
        </p:nvSpPr>
        <p:spPr/>
        <p:txBody>
          <a:bodyPr>
            <a:normAutofit/>
          </a:bodyPr>
          <a:lstStyle/>
          <a:p>
            <a:pPr marL="0" indent="0" algn="just" rtl="1">
              <a:lnSpc>
                <a:spcPct val="150000"/>
              </a:lnSpc>
              <a:buNone/>
            </a:pPr>
            <a:r>
              <a:rPr lang="ar-SA" sz="2000" b="1" dirty="0">
                <a:cs typeface="B Nazanin" pitchFamily="2" charset="-78"/>
              </a:rPr>
              <a:t> </a:t>
            </a:r>
            <a:r>
              <a:rPr lang="ar-SA" sz="2000" dirty="0" smtClean="0">
                <a:cs typeface="B Nazanin" pitchFamily="2" charset="-78"/>
              </a:rPr>
              <a:t>یک </a:t>
            </a:r>
            <a:r>
              <a:rPr lang="ar-SA" sz="2000" dirty="0">
                <a:cs typeface="B Nazanin" pitchFamily="2" charset="-78"/>
              </a:rPr>
              <a:t>زیرگراف ماکزیمال که در آن بزرگ‌ترین فاصله ژئودزیک بین گره ها برابر با </a:t>
            </a:r>
            <a:r>
              <a:rPr lang="en-US" sz="2000" dirty="0">
                <a:cs typeface="B Nazanin" pitchFamily="2" charset="-78"/>
              </a:rPr>
              <a:t>≤k</a:t>
            </a:r>
            <a:r>
              <a:rPr lang="ar-SA" sz="2000" dirty="0">
                <a:cs typeface="B Nazanin" pitchFamily="2" charset="-78"/>
              </a:rPr>
              <a:t> می باشد. یک </a:t>
            </a:r>
            <a:r>
              <a:rPr lang="en-US" sz="2000" dirty="0">
                <a:cs typeface="B Nazanin" pitchFamily="2" charset="-78"/>
              </a:rPr>
              <a:t>k-clique</a:t>
            </a:r>
            <a:r>
              <a:rPr lang="ar-SA" sz="2000" dirty="0">
                <a:cs typeface="B Nazanin" pitchFamily="2" charset="-78"/>
              </a:rPr>
              <a:t> می‌تواند دارای قطر بزرگ‌تر از </a:t>
            </a:r>
            <a:r>
              <a:rPr lang="en-US" sz="2000" dirty="0">
                <a:cs typeface="B Nazanin" pitchFamily="2" charset="-78"/>
              </a:rPr>
              <a:t>k</a:t>
            </a:r>
            <a:r>
              <a:rPr lang="ar-SA" sz="2000" dirty="0">
                <a:cs typeface="B Nazanin" pitchFamily="2" charset="-78"/>
              </a:rPr>
              <a:t> در زیرگراف باشد؛ مثلأ </a:t>
            </a:r>
            <a:r>
              <a:rPr lang="en-US" sz="2000" dirty="0">
                <a:cs typeface="B Nazanin" pitchFamily="2" charset="-78"/>
              </a:rPr>
              <a:t>2-clique </a:t>
            </a:r>
            <a:r>
              <a:rPr lang="en-US" sz="2000" dirty="0" smtClean="0">
                <a:cs typeface="B Nazanin" pitchFamily="2" charset="-78"/>
              </a:rPr>
              <a:t>{4</a:t>
            </a:r>
            <a:r>
              <a:rPr lang="en-US" sz="2000" dirty="0">
                <a:cs typeface="B Nazanin" pitchFamily="2" charset="-78"/>
              </a:rPr>
              <a:t>, 10, 1, 6}</a:t>
            </a:r>
            <a:r>
              <a:rPr lang="ar-SA" sz="2000" dirty="0" smtClean="0">
                <a:cs typeface="B Nazanin" pitchFamily="2" charset="-78"/>
              </a:rPr>
              <a:t>.</a:t>
            </a:r>
            <a:endParaRPr lang="fa-IR" sz="2000" dirty="0" smtClean="0">
              <a:cs typeface="B Nazanin" pitchFamily="2" charset="-78"/>
            </a:endParaRPr>
          </a:p>
          <a:p>
            <a:pPr marL="0" indent="0" algn="just" rtl="1">
              <a:lnSpc>
                <a:spcPct val="150000"/>
              </a:lnSpc>
              <a:buNone/>
            </a:pPr>
            <a:r>
              <a:rPr lang="ar-SA" sz="2000" b="1" dirty="0" smtClean="0">
                <a:cs typeface="B Nazanin" pitchFamily="2" charset="-78"/>
              </a:rPr>
              <a:t>نمونه </a:t>
            </a:r>
            <a:r>
              <a:rPr lang="en-US" sz="2000" b="1" dirty="0" smtClean="0">
                <a:cs typeface="B Nazanin" pitchFamily="2" charset="-78"/>
              </a:rPr>
              <a:t>k-clique</a:t>
            </a:r>
            <a:r>
              <a:rPr lang="fa-IR" sz="2000" b="1" i="1" dirty="0" smtClean="0">
                <a:cs typeface="B Nazanin" pitchFamily="2" charset="-78"/>
              </a:rPr>
              <a:t>:</a:t>
            </a:r>
            <a:endParaRPr lang="en-US" sz="2000" b="1" i="1" dirty="0">
              <a:cs typeface="B Nazanin" pitchFamily="2" charset="-78"/>
            </a:endParaRPr>
          </a:p>
          <a:p>
            <a:pPr marL="0" indent="0" algn="just" rtl="1">
              <a:lnSpc>
                <a:spcPct val="150000"/>
              </a:lnSpc>
              <a:buNone/>
            </a:pPr>
            <a:endParaRPr lang="fa-IR" sz="2000" dirty="0" smtClean="0">
              <a:cs typeface="B Nazanin" pitchFamily="2" charset="-78"/>
            </a:endParaRPr>
          </a:p>
          <a:p>
            <a:pPr marL="0" indent="0" algn="just" rtl="1">
              <a:lnSpc>
                <a:spcPct val="150000"/>
              </a:lnSpc>
              <a:buNone/>
            </a:pPr>
            <a:r>
              <a:rPr lang="ar-SA" sz="2000" dirty="0" smtClean="0">
                <a:cs typeface="B Nazanin" pitchFamily="2" charset="-78"/>
              </a:rPr>
              <a:t> </a:t>
            </a:r>
            <a:endParaRPr lang="fa-IR" sz="2000" dirty="0">
              <a:cs typeface="B Nazanin" pitchFamily="2" charset="-78"/>
            </a:endParaRPr>
          </a:p>
          <a:p>
            <a:pPr marL="0" indent="0" algn="just" rtl="1">
              <a:lnSpc>
                <a:spcPct val="150000"/>
              </a:lnSpc>
              <a:buNone/>
            </a:pPr>
            <a:endParaRPr lang="en-US" sz="2000" dirty="0">
              <a:cs typeface="B Nazanin" pitchFamily="2" charset="-78"/>
            </a:endParaRPr>
          </a:p>
        </p:txBody>
      </p:sp>
      <p:pic>
        <p:nvPicPr>
          <p:cNvPr id="7" name="Picture 6"/>
          <p:cNvPicPr/>
          <p:nvPr/>
        </p:nvPicPr>
        <p:blipFill>
          <a:blip r:embed="rId2"/>
          <a:srcRect/>
          <a:stretch>
            <a:fillRect/>
          </a:stretch>
        </p:blipFill>
        <p:spPr bwMode="auto">
          <a:xfrm>
            <a:off x="886690" y="3117273"/>
            <a:ext cx="5818909" cy="2064327"/>
          </a:xfrm>
          <a:prstGeom prst="rect">
            <a:avLst/>
          </a:prstGeom>
          <a:noFill/>
          <a:ln w="9525">
            <a:noFill/>
            <a:miter lim="800000"/>
            <a:headEnd/>
            <a:tailEnd/>
          </a:ln>
        </p:spPr>
      </p:pic>
      <p:sp>
        <p:nvSpPr>
          <p:cNvPr id="6" name="Rectangle 5"/>
          <p:cNvSpPr/>
          <p:nvPr/>
        </p:nvSpPr>
        <p:spPr>
          <a:xfrm>
            <a:off x="858981" y="4953000"/>
            <a:ext cx="7543800" cy="1338828"/>
          </a:xfrm>
          <a:prstGeom prst="rect">
            <a:avLst/>
          </a:prstGeom>
        </p:spPr>
        <p:txBody>
          <a:bodyPr wrap="square">
            <a:spAutoFit/>
          </a:bodyPr>
          <a:lstStyle/>
          <a:p>
            <a:pPr algn="just" rtl="1">
              <a:lnSpc>
                <a:spcPct val="150000"/>
              </a:lnSpc>
            </a:pPr>
            <a:r>
              <a:rPr lang="en-US" b="1" dirty="0">
                <a:cs typeface="B Nazanin" pitchFamily="2" charset="-78"/>
              </a:rPr>
              <a:t>k-club</a:t>
            </a:r>
            <a:endParaRPr lang="en-US" dirty="0">
              <a:cs typeface="B Nazanin" pitchFamily="2" charset="-78"/>
            </a:endParaRPr>
          </a:p>
          <a:p>
            <a:pPr algn="just" rtl="1">
              <a:lnSpc>
                <a:spcPct val="150000"/>
              </a:lnSpc>
            </a:pPr>
            <a:r>
              <a:rPr lang="ar-SA" dirty="0">
                <a:cs typeface="B Nazanin" pitchFamily="2" charset="-78"/>
              </a:rPr>
              <a:t>یک زیر ساختار با قطر </a:t>
            </a:r>
            <a:r>
              <a:rPr lang="en-US" dirty="0">
                <a:cs typeface="B Nazanin" pitchFamily="2" charset="-78"/>
              </a:rPr>
              <a:t>≤k </a:t>
            </a:r>
          </a:p>
          <a:p>
            <a:pPr algn="just" rtl="1">
              <a:lnSpc>
                <a:spcPct val="150000"/>
              </a:lnSpc>
            </a:pPr>
            <a:r>
              <a:rPr lang="ar-SA" dirty="0">
                <a:cs typeface="B Nazanin" pitchFamily="2" charset="-78"/>
              </a:rPr>
              <a:t>مثال : </a:t>
            </a:r>
            <a:r>
              <a:rPr lang="en-US" dirty="0">
                <a:cs typeface="B Nazanin" pitchFamily="2" charset="-78"/>
              </a:rPr>
              <a:t>{1,2,5,6,8,9}, {12, 4, 10, 1}</a:t>
            </a:r>
            <a:r>
              <a:rPr lang="ar-SA" dirty="0">
                <a:cs typeface="B Nazanin" pitchFamily="2" charset="-78"/>
              </a:rPr>
              <a:t> بصورت 2-کلاب هستند.</a:t>
            </a:r>
            <a:endParaRPr lang="en-US" dirty="0">
              <a:cs typeface="B Nazanin" pitchFamily="2" charset="-78"/>
            </a:endParaRPr>
          </a:p>
        </p:txBody>
      </p:sp>
      <p:sp>
        <p:nvSpPr>
          <p:cNvPr id="9" name="Slide Number Placeholder 8"/>
          <p:cNvSpPr>
            <a:spLocks noGrp="1"/>
          </p:cNvSpPr>
          <p:nvPr>
            <p:ph type="sldNum" sz="quarter" idx="12"/>
          </p:nvPr>
        </p:nvSpPr>
        <p:spPr/>
        <p:txBody>
          <a:bodyPr/>
          <a:lstStyle/>
          <a:p>
            <a:r>
              <a:rPr lang="fa-IR" dirty="0"/>
              <a:t>34/ </a:t>
            </a:r>
            <a:r>
              <a:rPr lang="fa-IR" dirty="0" smtClean="0"/>
              <a:t>1</a:t>
            </a:r>
            <a:r>
              <a:rPr lang="fa-IR" dirty="0"/>
              <a:t>4</a:t>
            </a:r>
            <a:endParaRPr lang="en-US" dirty="0"/>
          </a:p>
        </p:txBody>
      </p:sp>
    </p:spTree>
    <p:extLst>
      <p:ext uri="{BB962C8B-B14F-4D97-AF65-F5344CB8AC3E}">
        <p14:creationId xmlns:p14="http://schemas.microsoft.com/office/powerpoint/2010/main" val="2598093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3" algn="r" rtl="1">
              <a:spcBef>
                <a:spcPct val="0"/>
              </a:spcBef>
            </a:pPr>
            <a:r>
              <a:rPr lang="ar-SA" sz="3600" b="1" kern="1200" dirty="0">
                <a:solidFill>
                  <a:schemeClr val="tx2"/>
                </a:solidFill>
                <a:latin typeface="+mj-lt"/>
                <a:ea typeface="+mj-ea"/>
                <a:cs typeface="B Nazanin" pitchFamily="2" charset="-78"/>
              </a:rPr>
              <a:t>درجات</a:t>
            </a:r>
            <a:r>
              <a:rPr lang="ar-SA" sz="3600" b="1" dirty="0">
                <a:cs typeface="B Nazanin" pitchFamily="2" charset="-78"/>
              </a:rPr>
              <a:t> </a:t>
            </a:r>
            <a:r>
              <a:rPr lang="ar-SA" sz="3600" b="1" kern="1200" dirty="0" smtClean="0">
                <a:solidFill>
                  <a:schemeClr val="tx2"/>
                </a:solidFill>
                <a:latin typeface="+mj-lt"/>
                <a:ea typeface="+mj-ea"/>
                <a:cs typeface="B Nazanin" pitchFamily="2" charset="-78"/>
              </a:rPr>
              <a:t>گره</a:t>
            </a:r>
            <a:r>
              <a:rPr lang="en-US" sz="3600" b="1" kern="1200" dirty="0" smtClean="0">
                <a:solidFill>
                  <a:schemeClr val="tx2"/>
                </a:solidFill>
                <a:latin typeface="+mj-lt"/>
                <a:ea typeface="+mj-ea"/>
                <a:cs typeface="B Nazanin" pitchFamily="2" charset="-78"/>
              </a:rPr>
              <a:t>:</a:t>
            </a:r>
            <a:r>
              <a:rPr lang="ar-SA" sz="3600" b="1" dirty="0" smtClean="0">
                <a:cs typeface="B Nazanin" pitchFamily="2" charset="-78"/>
              </a:rPr>
              <a:t> </a:t>
            </a:r>
            <a:r>
              <a:rPr lang="en-US" sz="3600" b="1" kern="1200" dirty="0" smtClean="0">
                <a:solidFill>
                  <a:schemeClr val="tx2"/>
                </a:solidFill>
                <a:latin typeface="+mj-lt"/>
                <a:ea typeface="+mj-ea"/>
                <a:cs typeface="B Nazanin" pitchFamily="2" charset="-78"/>
              </a:rPr>
              <a:t>k-core</a:t>
            </a:r>
            <a:r>
              <a:rPr lang="fa-IR" sz="3600" b="1" kern="1200" dirty="0" smtClean="0">
                <a:solidFill>
                  <a:schemeClr val="tx2"/>
                </a:solidFill>
                <a:latin typeface="+mj-lt"/>
                <a:ea typeface="+mj-ea"/>
                <a:cs typeface="B Nazanin" pitchFamily="2" charset="-78"/>
              </a:rPr>
              <a:t>،</a:t>
            </a:r>
            <a:r>
              <a:rPr lang="en-US" sz="3600" b="1" dirty="0" smtClean="0">
                <a:cs typeface="B Nazanin" pitchFamily="2" charset="-78"/>
              </a:rPr>
              <a:t> </a:t>
            </a:r>
            <a:r>
              <a:rPr lang="en-US" sz="3600" b="1" kern="1200" dirty="0">
                <a:solidFill>
                  <a:schemeClr val="tx2"/>
                </a:solidFill>
                <a:latin typeface="+mj-lt"/>
                <a:ea typeface="+mj-ea"/>
                <a:cs typeface="B Nazanin" pitchFamily="2" charset="-78"/>
              </a:rPr>
              <a:t>k-</a:t>
            </a:r>
            <a:r>
              <a:rPr lang="en-US" sz="3600" b="1" kern="1200" dirty="0" err="1">
                <a:solidFill>
                  <a:schemeClr val="tx2"/>
                </a:solidFill>
                <a:latin typeface="+mj-lt"/>
                <a:ea typeface="+mj-ea"/>
                <a:cs typeface="B Nazanin" pitchFamily="2" charset="-78"/>
              </a:rPr>
              <a:t>plex</a:t>
            </a:r>
            <a:r>
              <a:rPr lang="en-US" sz="3600" b="1" dirty="0">
                <a:cs typeface="B Nazanin" pitchFamily="2" charset="-78"/>
              </a:rPr>
              <a:t> </a:t>
            </a:r>
            <a:br>
              <a:rPr lang="en-US" sz="3600" b="1" dirty="0">
                <a:cs typeface="B Nazanin" pitchFamily="2" charset="-78"/>
              </a:rPr>
            </a:br>
            <a:endParaRPr lang="en-US" sz="3600" b="1" dirty="0">
              <a:cs typeface="B Nazanin" pitchFamily="2" charset="-78"/>
            </a:endParaRPr>
          </a:p>
        </p:txBody>
      </p:sp>
      <p:sp>
        <p:nvSpPr>
          <p:cNvPr id="3" name="Content Placeholder 2"/>
          <p:cNvSpPr>
            <a:spLocks noGrp="1"/>
          </p:cNvSpPr>
          <p:nvPr>
            <p:ph idx="1"/>
          </p:nvPr>
        </p:nvSpPr>
        <p:spPr>
          <a:xfrm>
            <a:off x="152400" y="1600200"/>
            <a:ext cx="8839200" cy="5105400"/>
          </a:xfrm>
        </p:spPr>
        <p:txBody>
          <a:bodyPr>
            <a:normAutofit fontScale="47500" lnSpcReduction="20000"/>
          </a:bodyPr>
          <a:lstStyle/>
          <a:p>
            <a:pPr marL="0" indent="0" algn="just" rtl="1">
              <a:buNone/>
            </a:pPr>
            <a:endParaRPr lang="fa-IR" sz="3600" b="1" dirty="0" smtClean="0">
              <a:cs typeface="B Nazanin" pitchFamily="2" charset="-78"/>
            </a:endParaRPr>
          </a:p>
          <a:p>
            <a:pPr marL="0" indent="0" algn="just" rtl="1">
              <a:buNone/>
            </a:pPr>
            <a:r>
              <a:rPr lang="ar-SA" sz="3600" b="1" dirty="0" smtClean="0">
                <a:cs typeface="B Nazanin" pitchFamily="2" charset="-78"/>
              </a:rPr>
              <a:t>درجه </a:t>
            </a:r>
            <a:r>
              <a:rPr lang="ar-SA" sz="3600" b="1" dirty="0">
                <a:cs typeface="B Nazanin" pitchFamily="2" charset="-78"/>
              </a:rPr>
              <a:t>یک گره عبارت است از تعداد لبه‌های متصل به </a:t>
            </a:r>
            <a:r>
              <a:rPr lang="ar-SA" sz="3600" b="1" dirty="0" smtClean="0">
                <a:cs typeface="B Nazanin" pitchFamily="2" charset="-78"/>
              </a:rPr>
              <a:t>گره.بر </a:t>
            </a:r>
            <a:r>
              <a:rPr lang="ar-SA" sz="3600" b="1" dirty="0">
                <a:cs typeface="B Nazanin" pitchFamily="2" charset="-78"/>
              </a:rPr>
              <a:t>حسب ماتریس مجاورت </a:t>
            </a:r>
            <a:r>
              <a:rPr lang="en-US" sz="3600" b="1" dirty="0">
                <a:cs typeface="B Nazanin" pitchFamily="2" charset="-78"/>
              </a:rPr>
              <a:t>A</a:t>
            </a:r>
            <a:r>
              <a:rPr lang="ar-SA" sz="3600" b="1" dirty="0">
                <a:cs typeface="B Nazanin" pitchFamily="2" charset="-78"/>
              </a:rPr>
              <a:t> </a:t>
            </a:r>
            <a:r>
              <a:rPr lang="fa-IR" sz="3600" b="1" dirty="0">
                <a:cs typeface="B Nazanin" pitchFamily="2" charset="-78"/>
              </a:rPr>
              <a:t>.</a:t>
            </a:r>
            <a:endParaRPr lang="fa-IR" sz="3600" b="1" dirty="0" smtClean="0">
              <a:cs typeface="B Nazanin" pitchFamily="2" charset="-78"/>
            </a:endParaRPr>
          </a:p>
          <a:p>
            <a:pPr marL="0" indent="0" algn="just" rtl="1">
              <a:buNone/>
            </a:pPr>
            <a:r>
              <a:rPr lang="ar-SA" sz="3600" dirty="0" smtClean="0">
                <a:cs typeface="B Nazanin" pitchFamily="2" charset="-78"/>
              </a:rPr>
              <a:t> </a:t>
            </a:r>
            <a:endParaRPr lang="fa-IR" sz="3600" dirty="0" smtClean="0">
              <a:cs typeface="B Nazanin" pitchFamily="2" charset="-78"/>
            </a:endParaRPr>
          </a:p>
          <a:p>
            <a:pPr marL="0" indent="0" algn="just" rtl="1">
              <a:buNone/>
            </a:pPr>
            <a:r>
              <a:rPr lang="ar-SA" sz="3600" dirty="0" smtClean="0">
                <a:cs typeface="B Nazanin" pitchFamily="2" charset="-78"/>
              </a:rPr>
              <a:t>درجه </a:t>
            </a:r>
            <a:r>
              <a:rPr lang="ar-SA" sz="3600" dirty="0">
                <a:cs typeface="B Nazanin" pitchFamily="2" charset="-78"/>
              </a:rPr>
              <a:t>یک </a:t>
            </a:r>
            <a:r>
              <a:rPr lang="ar-SA" sz="3600" dirty="0" smtClean="0">
                <a:cs typeface="B Nazanin" pitchFamily="2" charset="-78"/>
              </a:rPr>
              <a:t>گره </a:t>
            </a:r>
            <a:r>
              <a:rPr lang="ar-SA" sz="3600" dirty="0">
                <a:cs typeface="B Nazanin" pitchFamily="2" charset="-78"/>
              </a:rPr>
              <a:t>دارای اندیس </a:t>
            </a:r>
            <a:r>
              <a:rPr lang="en-US" sz="3600" dirty="0">
                <a:cs typeface="B Nazanin" pitchFamily="2" charset="-78"/>
              </a:rPr>
              <a:t>i</a:t>
            </a:r>
            <a:r>
              <a:rPr lang="ar-SA" sz="3600" dirty="0">
                <a:cs typeface="B Nazanin" pitchFamily="2" charset="-78"/>
              </a:rPr>
              <a:t> در </a:t>
            </a:r>
            <a:r>
              <a:rPr lang="ar-SA" sz="3600" dirty="0" smtClean="0">
                <a:cs typeface="B Nazanin" pitchFamily="2" charset="-78"/>
              </a:rPr>
              <a:t>یک </a:t>
            </a:r>
            <a:r>
              <a:rPr lang="ar-SA" sz="3800" b="1" dirty="0">
                <a:cs typeface="B Nazanin" pitchFamily="2" charset="-78"/>
              </a:rPr>
              <a:t>شبکه غیر جهت دار </a:t>
            </a:r>
            <a:r>
              <a:rPr lang="ar-SA" sz="3600" dirty="0">
                <a:cs typeface="B Nazanin" pitchFamily="2" charset="-78"/>
              </a:rPr>
              <a:t>بصورت زیر است</a:t>
            </a:r>
            <a:r>
              <a:rPr lang="ar-SA" sz="3600" dirty="0" smtClean="0">
                <a:cs typeface="B Nazanin" pitchFamily="2" charset="-78"/>
              </a:rPr>
              <a:t>:</a:t>
            </a:r>
            <a:endParaRPr lang="fa-IR" sz="3600" dirty="0" smtClean="0">
              <a:cs typeface="B Nazanin" pitchFamily="2" charset="-78"/>
            </a:endParaRPr>
          </a:p>
          <a:p>
            <a:pPr marL="0" indent="0" algn="just" rtl="1">
              <a:buNone/>
            </a:pPr>
            <a:endParaRPr lang="en-US" sz="3600" dirty="0">
              <a:cs typeface="B Nazanin" pitchFamily="2" charset="-78"/>
            </a:endParaRPr>
          </a:p>
          <a:p>
            <a:pPr marL="0" indent="0" rtl="1">
              <a:buNone/>
            </a:pPr>
            <a:r>
              <a:rPr lang="en-US" sz="3800" i="1" dirty="0" err="1">
                <a:cs typeface="B Nazanin" pitchFamily="2" charset="-78"/>
              </a:rPr>
              <a:t>ki</a:t>
            </a:r>
            <a:r>
              <a:rPr lang="en-US" sz="3800" dirty="0">
                <a:cs typeface="B Nazanin" pitchFamily="2" charset="-78"/>
              </a:rPr>
              <a:t>=∑</a:t>
            </a:r>
            <a:r>
              <a:rPr lang="en-US" sz="3800" baseline="-25000" dirty="0" err="1">
                <a:cs typeface="B Nazanin" pitchFamily="2" charset="-78"/>
              </a:rPr>
              <a:t>j</a:t>
            </a:r>
            <a:r>
              <a:rPr lang="en-US" sz="3800" dirty="0" err="1">
                <a:cs typeface="B Nazanin" pitchFamily="2" charset="-78"/>
              </a:rPr>
              <a:t>aij</a:t>
            </a:r>
            <a:r>
              <a:rPr lang="en-US" sz="3800" dirty="0">
                <a:cs typeface="B Nazanin" pitchFamily="2" charset="-78"/>
              </a:rPr>
              <a:t>,</a:t>
            </a:r>
          </a:p>
          <a:p>
            <a:pPr marL="0" indent="0" algn="just" rtl="1">
              <a:buNone/>
            </a:pPr>
            <a:r>
              <a:rPr lang="ar-SA" sz="2400" dirty="0">
                <a:cs typeface="B Nazanin" pitchFamily="2" charset="-78"/>
              </a:rPr>
              <a:t> </a:t>
            </a:r>
            <a:endParaRPr lang="en-US" sz="2400" dirty="0">
              <a:cs typeface="B Nazanin" pitchFamily="2" charset="-78"/>
            </a:endParaRPr>
          </a:p>
          <a:p>
            <a:pPr marL="0" indent="0" algn="just" rtl="1">
              <a:buNone/>
            </a:pPr>
            <a:r>
              <a:rPr lang="ar-SA" sz="3300" b="1" dirty="0">
                <a:cs typeface="B Nazanin" pitchFamily="2" charset="-78"/>
              </a:rPr>
              <a:t>که مجموع آن عبارت است از همه گره ها در شبکه. </a:t>
            </a:r>
            <a:endParaRPr lang="en-US" sz="3300" b="1" dirty="0">
              <a:cs typeface="B Nazanin" pitchFamily="2" charset="-78"/>
            </a:endParaRPr>
          </a:p>
          <a:p>
            <a:pPr marL="0" indent="0" algn="just" rtl="1">
              <a:buNone/>
            </a:pPr>
            <a:r>
              <a:rPr lang="ar-SA" sz="2400" dirty="0">
                <a:cs typeface="B Nazanin" pitchFamily="2" charset="-78"/>
              </a:rPr>
              <a:t> </a:t>
            </a:r>
            <a:endParaRPr lang="en-US" sz="2400" dirty="0">
              <a:cs typeface="B Nazanin" pitchFamily="2" charset="-78"/>
            </a:endParaRPr>
          </a:p>
          <a:p>
            <a:pPr marL="0" indent="0" algn="just" rtl="1">
              <a:buNone/>
            </a:pPr>
            <a:r>
              <a:rPr lang="ar-SA" sz="3200" dirty="0">
                <a:cs typeface="B Nazanin" pitchFamily="2" charset="-78"/>
              </a:rPr>
              <a:t>در یک </a:t>
            </a:r>
            <a:r>
              <a:rPr lang="ar-SA" sz="3800" b="1" dirty="0">
                <a:cs typeface="B Nazanin" pitchFamily="2" charset="-78"/>
              </a:rPr>
              <a:t>شبکه جهت دار</a:t>
            </a:r>
            <a:r>
              <a:rPr lang="ar-SA" sz="3200" dirty="0">
                <a:cs typeface="B Nazanin" pitchFamily="2" charset="-78"/>
              </a:rPr>
              <a:t>، </a:t>
            </a:r>
            <a:r>
              <a:rPr lang="ar-SA" sz="3800" dirty="0">
                <a:cs typeface="B Nazanin" pitchFamily="2" charset="-78"/>
              </a:rPr>
              <a:t>هر گره دارای دو درجه می‌باشد. درجه خارجی، تعداد لبه‌های خارجی انشعابی از هر گره است</a:t>
            </a:r>
            <a:r>
              <a:rPr lang="ar-SA" sz="3800" b="1" dirty="0">
                <a:cs typeface="B Nazanin" pitchFamily="2" charset="-78"/>
              </a:rPr>
              <a:t>:</a:t>
            </a:r>
            <a:endParaRPr lang="en-US" sz="3800" b="1" dirty="0">
              <a:cs typeface="B Nazanin" pitchFamily="2" charset="-78"/>
            </a:endParaRPr>
          </a:p>
          <a:p>
            <a:pPr marL="0" indent="0" rtl="1">
              <a:buNone/>
            </a:pPr>
            <a:endParaRPr lang="en-US" sz="2900" i="1" dirty="0" smtClean="0">
              <a:cs typeface="B Nazanin" pitchFamily="2" charset="-78"/>
            </a:endParaRPr>
          </a:p>
          <a:p>
            <a:pPr marL="0" indent="0" rtl="1">
              <a:buNone/>
            </a:pPr>
            <a:r>
              <a:rPr lang="en-US" sz="3800" i="1" dirty="0" err="1" smtClean="0">
                <a:cs typeface="B Nazanin" pitchFamily="2" charset="-78"/>
              </a:rPr>
              <a:t>k</a:t>
            </a:r>
            <a:r>
              <a:rPr lang="en-US" sz="3800" baseline="30000" dirty="0" err="1" smtClean="0">
                <a:cs typeface="B Nazanin" pitchFamily="2" charset="-78"/>
              </a:rPr>
              <a:t>out</a:t>
            </a:r>
            <a:r>
              <a:rPr lang="en-US" sz="3800" i="1" baseline="-25000" dirty="0" err="1" smtClean="0">
                <a:cs typeface="B Nazanin" pitchFamily="2" charset="-78"/>
              </a:rPr>
              <a:t>i</a:t>
            </a:r>
            <a:r>
              <a:rPr lang="en-US" sz="3800" dirty="0">
                <a:cs typeface="B Nazanin" pitchFamily="2" charset="-78"/>
              </a:rPr>
              <a:t>=∑</a:t>
            </a:r>
            <a:r>
              <a:rPr lang="en-US" sz="3800" i="1" baseline="-25000" dirty="0" err="1">
                <a:cs typeface="B Nazanin" pitchFamily="2" charset="-78"/>
              </a:rPr>
              <a:t>j</a:t>
            </a:r>
            <a:r>
              <a:rPr lang="en-US" sz="3800" i="1" dirty="0" err="1">
                <a:cs typeface="B Nazanin" pitchFamily="2" charset="-78"/>
              </a:rPr>
              <a:t>a</a:t>
            </a:r>
            <a:r>
              <a:rPr lang="en-US" sz="3800" i="1" baseline="-25000" dirty="0" err="1">
                <a:cs typeface="B Nazanin" pitchFamily="2" charset="-78"/>
              </a:rPr>
              <a:t>ji</a:t>
            </a:r>
            <a:r>
              <a:rPr lang="en-US" sz="3800" dirty="0">
                <a:cs typeface="B Nazanin" pitchFamily="2" charset="-78"/>
              </a:rPr>
              <a:t>,</a:t>
            </a:r>
          </a:p>
          <a:p>
            <a:pPr marL="0" indent="0" algn="just" rtl="1">
              <a:buNone/>
            </a:pPr>
            <a:r>
              <a:rPr lang="en-US" sz="3800" b="1" dirty="0">
                <a:cs typeface="B Nazanin" pitchFamily="2" charset="-78"/>
              </a:rPr>
              <a:t> </a:t>
            </a:r>
          </a:p>
          <a:p>
            <a:pPr marL="0" indent="0" algn="just" rtl="1">
              <a:buNone/>
            </a:pPr>
            <a:r>
              <a:rPr lang="ar-SA" sz="3800" dirty="0" smtClean="0">
                <a:cs typeface="B Nazanin" pitchFamily="2" charset="-78"/>
              </a:rPr>
              <a:t>درجه </a:t>
            </a:r>
            <a:r>
              <a:rPr lang="ar-SA" sz="3800" dirty="0">
                <a:cs typeface="B Nazanin" pitchFamily="2" charset="-78"/>
              </a:rPr>
              <a:t>داخلی تعداد لبه‌های ورودی به داخل یک گره است: </a:t>
            </a:r>
            <a:endParaRPr lang="en-US" sz="3800" dirty="0">
              <a:cs typeface="B Nazanin" pitchFamily="2" charset="-78"/>
            </a:endParaRPr>
          </a:p>
          <a:p>
            <a:pPr marL="0" indent="0" rtl="1">
              <a:buNone/>
            </a:pPr>
            <a:r>
              <a:rPr lang="en-US" sz="3800" i="1" dirty="0" err="1">
                <a:cs typeface="B Nazanin" pitchFamily="2" charset="-78"/>
              </a:rPr>
              <a:t>k</a:t>
            </a:r>
            <a:r>
              <a:rPr lang="en-US" sz="3800" baseline="30000" dirty="0" err="1">
                <a:cs typeface="B Nazanin" pitchFamily="2" charset="-78"/>
              </a:rPr>
              <a:t>in</a:t>
            </a:r>
            <a:r>
              <a:rPr lang="en-US" sz="3800" i="1" baseline="-25000" dirty="0" err="1">
                <a:cs typeface="B Nazanin" pitchFamily="2" charset="-78"/>
              </a:rPr>
              <a:t>i</a:t>
            </a:r>
            <a:r>
              <a:rPr lang="en-US" sz="3800" dirty="0">
                <a:cs typeface="B Nazanin" pitchFamily="2" charset="-78"/>
              </a:rPr>
              <a:t>=∑</a:t>
            </a:r>
            <a:r>
              <a:rPr lang="en-US" sz="3800" i="1" baseline="-25000" dirty="0" err="1">
                <a:cs typeface="B Nazanin" pitchFamily="2" charset="-78"/>
              </a:rPr>
              <a:t>j</a:t>
            </a:r>
            <a:r>
              <a:rPr lang="en-US" sz="3800" i="1" dirty="0" err="1">
                <a:cs typeface="B Nazanin" pitchFamily="2" charset="-78"/>
              </a:rPr>
              <a:t>a</a:t>
            </a:r>
            <a:r>
              <a:rPr lang="en-US" sz="3800" i="1" baseline="-25000" dirty="0" err="1">
                <a:cs typeface="B Nazanin" pitchFamily="2" charset="-78"/>
              </a:rPr>
              <a:t>ij</a:t>
            </a:r>
            <a:r>
              <a:rPr lang="en-US" sz="3800" dirty="0">
                <a:cs typeface="B Nazanin" pitchFamily="2" charset="-78"/>
              </a:rPr>
              <a:t>.</a:t>
            </a:r>
          </a:p>
          <a:p>
            <a:pPr marL="0" indent="0" algn="just" rtl="1">
              <a:buNone/>
            </a:pPr>
            <a:r>
              <a:rPr lang="ar-SA" sz="2400" dirty="0">
                <a:cs typeface="B Nazanin" pitchFamily="2" charset="-78"/>
              </a:rPr>
              <a:t> </a:t>
            </a:r>
            <a:endParaRPr lang="en-US" sz="2400" dirty="0">
              <a:cs typeface="B Nazanin" pitchFamily="2" charset="-78"/>
            </a:endParaRPr>
          </a:p>
          <a:p>
            <a:pPr marL="0" indent="0" algn="just" rtl="1">
              <a:buNone/>
            </a:pPr>
            <a:endParaRPr lang="fa-IR" sz="3600" b="1" dirty="0" smtClean="0">
              <a:cs typeface="B Nazanin" pitchFamily="2" charset="-78"/>
            </a:endParaRPr>
          </a:p>
          <a:p>
            <a:pPr marL="0" indent="0" algn="just" rtl="1">
              <a:buNone/>
            </a:pPr>
            <a:r>
              <a:rPr lang="ar-SA" sz="3600" b="1" dirty="0" smtClean="0">
                <a:cs typeface="B Nazanin" pitchFamily="2" charset="-78"/>
              </a:rPr>
              <a:t>درجه </a:t>
            </a:r>
            <a:r>
              <a:rPr lang="ar-SA" sz="3600" b="1" dirty="0">
                <a:cs typeface="B Nazanin" pitchFamily="2" charset="-78"/>
              </a:rPr>
              <a:t>کلی گره‌، مجموع درجات ورودی و خروجی است:</a:t>
            </a:r>
            <a:endParaRPr lang="en-US" sz="3600" b="1" dirty="0">
              <a:cs typeface="B Nazanin" pitchFamily="2" charset="-78"/>
            </a:endParaRPr>
          </a:p>
          <a:p>
            <a:pPr marL="0" indent="0" rtl="1">
              <a:buNone/>
            </a:pPr>
            <a:r>
              <a:rPr lang="en-US" sz="3800" i="1" dirty="0" err="1">
                <a:cs typeface="B Nazanin" pitchFamily="2" charset="-78"/>
              </a:rPr>
              <a:t>k</a:t>
            </a:r>
            <a:r>
              <a:rPr lang="en-US" sz="3800" baseline="30000" dirty="0" err="1">
                <a:cs typeface="B Nazanin" pitchFamily="2" charset="-78"/>
              </a:rPr>
              <a:t>tot</a:t>
            </a:r>
            <a:r>
              <a:rPr lang="en-US" sz="3800" i="1" baseline="-25000" dirty="0" err="1">
                <a:cs typeface="B Nazanin" pitchFamily="2" charset="-78"/>
              </a:rPr>
              <a:t>i</a:t>
            </a:r>
            <a:r>
              <a:rPr lang="en-US" sz="3800" dirty="0">
                <a:cs typeface="B Nazanin" pitchFamily="2" charset="-78"/>
              </a:rPr>
              <a:t>=</a:t>
            </a:r>
            <a:r>
              <a:rPr lang="en-US" sz="3800" i="1" dirty="0" err="1">
                <a:cs typeface="B Nazanin" pitchFamily="2" charset="-78"/>
              </a:rPr>
              <a:t>k</a:t>
            </a:r>
            <a:r>
              <a:rPr lang="en-US" sz="3800" baseline="30000" dirty="0" err="1">
                <a:cs typeface="B Nazanin" pitchFamily="2" charset="-78"/>
              </a:rPr>
              <a:t>in</a:t>
            </a:r>
            <a:r>
              <a:rPr lang="en-US" sz="3800" i="1" baseline="-25000" dirty="0" err="1">
                <a:cs typeface="B Nazanin" pitchFamily="2" charset="-78"/>
              </a:rPr>
              <a:t>i</a:t>
            </a:r>
            <a:r>
              <a:rPr lang="en-US" sz="3800" dirty="0" err="1">
                <a:cs typeface="B Nazanin" pitchFamily="2" charset="-78"/>
              </a:rPr>
              <a:t>+</a:t>
            </a:r>
            <a:r>
              <a:rPr lang="en-US" sz="3800" i="1" dirty="0" err="1">
                <a:cs typeface="B Nazanin" pitchFamily="2" charset="-78"/>
              </a:rPr>
              <a:t>k</a:t>
            </a:r>
            <a:r>
              <a:rPr lang="en-US" sz="3800" baseline="30000" dirty="0" err="1">
                <a:cs typeface="B Nazanin" pitchFamily="2" charset="-78"/>
              </a:rPr>
              <a:t>out</a:t>
            </a:r>
            <a:r>
              <a:rPr lang="en-US" sz="3800" i="1" dirty="0" err="1">
                <a:cs typeface="B Nazanin" pitchFamily="2" charset="-78"/>
              </a:rPr>
              <a:t>i</a:t>
            </a:r>
            <a:r>
              <a:rPr lang="en-US" sz="3800" dirty="0">
                <a:cs typeface="B Nazanin" pitchFamily="2" charset="-78"/>
              </a:rPr>
              <a:t>.</a:t>
            </a:r>
          </a:p>
          <a:p>
            <a:pPr marL="0" indent="0" algn="just" rtl="1">
              <a:buNone/>
            </a:pPr>
            <a:endParaRPr lang="fa-IR" sz="2400" dirty="0" smtClean="0">
              <a:cs typeface="B Nazanin" pitchFamily="2" charset="-78"/>
            </a:endParaRPr>
          </a:p>
        </p:txBody>
      </p:sp>
      <p:sp>
        <p:nvSpPr>
          <p:cNvPr id="4" name="TextBox 3"/>
          <p:cNvSpPr txBox="1"/>
          <p:nvPr/>
        </p:nvSpPr>
        <p:spPr>
          <a:xfrm>
            <a:off x="4114800" y="2971800"/>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2"/>
          </p:nvPr>
        </p:nvSpPr>
        <p:spPr/>
        <p:txBody>
          <a:bodyPr/>
          <a:lstStyle/>
          <a:p>
            <a:r>
              <a:rPr lang="fa-IR" dirty="0"/>
              <a:t>34/ </a:t>
            </a:r>
            <a:r>
              <a:rPr lang="fa-IR" dirty="0" smtClean="0"/>
              <a:t>1</a:t>
            </a:r>
            <a:r>
              <a:rPr lang="fa-IR" dirty="0"/>
              <a:t>5</a:t>
            </a:r>
            <a:endParaRPr lang="en-US" dirty="0"/>
          </a:p>
        </p:txBody>
      </p:sp>
    </p:spTree>
    <p:extLst>
      <p:ext uri="{BB962C8B-B14F-4D97-AF65-F5344CB8AC3E}">
        <p14:creationId xmlns:p14="http://schemas.microsoft.com/office/powerpoint/2010/main" val="4133191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r" rtl="1"/>
            <a:r>
              <a:rPr lang="ar-SA" sz="3600" b="1" dirty="0">
                <a:cs typeface="B Nazanin" pitchFamily="2" charset="-78"/>
              </a:rPr>
              <a:t>برای این شبکه جهت دار، درجه ها عبارتند </a:t>
            </a:r>
            <a:r>
              <a:rPr lang="ar-SA" sz="3600" b="1" dirty="0" smtClean="0">
                <a:cs typeface="B Nazanin" pitchFamily="2" charset="-78"/>
              </a:rPr>
              <a:t>از</a:t>
            </a:r>
            <a:r>
              <a:rPr lang="fa-IR" sz="3600" b="1" dirty="0" smtClean="0">
                <a:cs typeface="B Nazanin" pitchFamily="2" charset="-78"/>
              </a:rPr>
              <a:t>:</a:t>
            </a:r>
            <a:endParaRPr lang="en-US" sz="3600" b="1" dirty="0">
              <a:cs typeface="B Nazanin" pitchFamily="2" charset="-78"/>
            </a:endParaRPr>
          </a:p>
        </p:txBody>
      </p:sp>
      <p:pic>
        <p:nvPicPr>
          <p:cNvPr id="4" name="Content Placeholder 3" descr="Small directed network with numbered nodes and labeled edges"/>
          <p:cNvPicPr>
            <a:picLocks noGrp="1"/>
          </p:cNvPicPr>
          <p:nvPr>
            <p:ph idx="1"/>
          </p:nvPr>
        </p:nvPicPr>
        <p:blipFill>
          <a:blip r:embed="rId2"/>
          <a:srcRect/>
          <a:stretch>
            <a:fillRect/>
          </a:stretch>
        </p:blipFill>
        <p:spPr bwMode="auto">
          <a:xfrm>
            <a:off x="2590800" y="2071255"/>
            <a:ext cx="3587282" cy="2438400"/>
          </a:xfrm>
          <a:prstGeom prst="rect">
            <a:avLst/>
          </a:prstGeom>
          <a:noFill/>
          <a:ln w="9525">
            <a:noFill/>
            <a:miter lim="800000"/>
            <a:headEnd/>
            <a:tailEnd/>
          </a:ln>
        </p:spPr>
      </p:pic>
      <p:sp>
        <p:nvSpPr>
          <p:cNvPr id="5" name="Rectangle 4"/>
          <p:cNvSpPr/>
          <p:nvPr/>
        </p:nvSpPr>
        <p:spPr>
          <a:xfrm>
            <a:off x="83127" y="4724400"/>
            <a:ext cx="8839200" cy="1477328"/>
          </a:xfrm>
          <a:prstGeom prst="rect">
            <a:avLst/>
          </a:prstGeom>
        </p:spPr>
        <p:txBody>
          <a:bodyPr wrap="square">
            <a:spAutoFit/>
          </a:bodyPr>
          <a:lstStyle/>
          <a:p>
            <a:pPr rtl="1"/>
            <a:r>
              <a:rPr lang="ar-SA" dirty="0"/>
              <a:t> </a:t>
            </a:r>
            <a:endParaRPr lang="en-US" i="1" dirty="0"/>
          </a:p>
          <a:p>
            <a:r>
              <a:rPr lang="en-US" i="1" dirty="0"/>
              <a:t>kin1=0, kout1=2, ktot1=2</a:t>
            </a:r>
            <a:r>
              <a:rPr lang="ar-SA" dirty="0"/>
              <a:t> ، </a:t>
            </a:r>
            <a:r>
              <a:rPr lang="en-US" i="1" dirty="0"/>
              <a:t>kin2=2, kout2=1, ktot2=3</a:t>
            </a:r>
            <a:r>
              <a:rPr lang="en-US" dirty="0"/>
              <a:t> </a:t>
            </a:r>
            <a:r>
              <a:rPr lang="en-US" i="1" dirty="0"/>
              <a:t>, kin3=0, kout3=1, ktot3=1</a:t>
            </a:r>
            <a:r>
              <a:rPr lang="en-US" dirty="0"/>
              <a:t> </a:t>
            </a:r>
            <a:r>
              <a:rPr lang="en-US" i="1" dirty="0"/>
              <a:t>, kin4=1,</a:t>
            </a:r>
            <a:r>
              <a:rPr lang="en-US" dirty="0"/>
              <a:t> </a:t>
            </a:r>
            <a:r>
              <a:rPr lang="en-US" i="1" dirty="0"/>
              <a:t>kout4=0, ktot4=1</a:t>
            </a:r>
            <a:r>
              <a:rPr lang="en-US" dirty="0"/>
              <a:t> </a:t>
            </a:r>
            <a:r>
              <a:rPr lang="en-US" i="1" dirty="0"/>
              <a:t>,</a:t>
            </a:r>
            <a:r>
              <a:rPr lang="en-US" dirty="0"/>
              <a:t> </a:t>
            </a:r>
            <a:r>
              <a:rPr lang="en-US" i="1" dirty="0"/>
              <a:t>kin5=2, kout5=0, ktot5=2</a:t>
            </a:r>
            <a:r>
              <a:rPr lang="en-US" dirty="0"/>
              <a:t> </a:t>
            </a:r>
            <a:r>
              <a:rPr lang="en-US" i="1" dirty="0"/>
              <a:t>, kin6=3, kout6=2, ktot6=5</a:t>
            </a:r>
            <a:r>
              <a:rPr lang="en-US" dirty="0"/>
              <a:t> </a:t>
            </a:r>
            <a:r>
              <a:rPr lang="en-US" i="1" dirty="0"/>
              <a:t>, kin7=3, kout7=3, ktot7=6</a:t>
            </a:r>
            <a:r>
              <a:rPr lang="en-US" dirty="0"/>
              <a:t> </a:t>
            </a:r>
            <a:r>
              <a:rPr lang="en-US" i="1" dirty="0"/>
              <a:t>,</a:t>
            </a:r>
            <a:r>
              <a:rPr lang="en-US" dirty="0"/>
              <a:t> </a:t>
            </a:r>
            <a:r>
              <a:rPr lang="en-US" i="1" dirty="0"/>
              <a:t>kin8=0, kout8=2, ktot8=2</a:t>
            </a:r>
            <a:r>
              <a:rPr lang="en-US" dirty="0"/>
              <a:t> </a:t>
            </a:r>
            <a:r>
              <a:rPr lang="en-US" i="1" dirty="0"/>
              <a:t>,</a:t>
            </a:r>
            <a:r>
              <a:rPr lang="en-US" dirty="0"/>
              <a:t> </a:t>
            </a:r>
            <a:r>
              <a:rPr lang="en-US" i="1" dirty="0"/>
              <a:t> kin9=2, kout9=1, ktot9=3</a:t>
            </a:r>
            <a:r>
              <a:rPr lang="en-US" dirty="0"/>
              <a:t> </a:t>
            </a:r>
            <a:r>
              <a:rPr lang="en-US" i="1" dirty="0"/>
              <a:t>, kin10=0, kout10=1, ktot10=1.</a:t>
            </a:r>
          </a:p>
        </p:txBody>
      </p:sp>
      <p:sp>
        <p:nvSpPr>
          <p:cNvPr id="9" name="Slide Number Placeholder 8"/>
          <p:cNvSpPr>
            <a:spLocks noGrp="1"/>
          </p:cNvSpPr>
          <p:nvPr>
            <p:ph type="sldNum" sz="quarter" idx="12"/>
          </p:nvPr>
        </p:nvSpPr>
        <p:spPr/>
        <p:txBody>
          <a:bodyPr/>
          <a:lstStyle/>
          <a:p>
            <a:r>
              <a:rPr lang="fa-IR" dirty="0"/>
              <a:t>34/ </a:t>
            </a:r>
            <a:r>
              <a:rPr lang="fa-IR" dirty="0" smtClean="0"/>
              <a:t>1</a:t>
            </a:r>
            <a:r>
              <a:rPr lang="fa-IR" dirty="0"/>
              <a:t>6</a:t>
            </a:r>
            <a:endParaRPr lang="en-US" dirty="0"/>
          </a:p>
        </p:txBody>
      </p:sp>
    </p:spTree>
    <p:extLst>
      <p:ext uri="{BB962C8B-B14F-4D97-AF65-F5344CB8AC3E}">
        <p14:creationId xmlns:p14="http://schemas.microsoft.com/office/powerpoint/2010/main" val="2556735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sz="3600" b="1" dirty="0">
                <a:cs typeface="B Nazanin" pitchFamily="2" charset="-78"/>
              </a:rPr>
              <a:t>برای این شبکه غیرجهت دار، درجه ها عبارتند از</a:t>
            </a:r>
            <a:endParaRPr lang="en-US" sz="3600" b="1" dirty="0">
              <a:cs typeface="B Nazanin" pitchFamily="2" charset="-78"/>
            </a:endParaRPr>
          </a:p>
        </p:txBody>
      </p:sp>
      <p:pic>
        <p:nvPicPr>
          <p:cNvPr id="5" name="Content Placeholder 4" descr="Small undirected network with numbered nodes and labeled edges"/>
          <p:cNvPicPr>
            <a:picLocks noGrp="1"/>
          </p:cNvPicPr>
          <p:nvPr>
            <p:ph idx="1"/>
          </p:nvPr>
        </p:nvPicPr>
        <p:blipFill>
          <a:blip r:embed="rId2"/>
          <a:srcRect/>
          <a:stretch>
            <a:fillRect/>
          </a:stretch>
        </p:blipFill>
        <p:spPr bwMode="auto">
          <a:xfrm>
            <a:off x="2743200" y="2286000"/>
            <a:ext cx="3145327" cy="2590800"/>
          </a:xfrm>
          <a:prstGeom prst="rect">
            <a:avLst/>
          </a:prstGeom>
          <a:noFill/>
          <a:ln w="9525">
            <a:noFill/>
            <a:miter lim="800000"/>
            <a:headEnd/>
            <a:tailEnd/>
          </a:ln>
        </p:spPr>
      </p:pic>
      <p:sp>
        <p:nvSpPr>
          <p:cNvPr id="4" name="Rectangle 3"/>
          <p:cNvSpPr/>
          <p:nvPr/>
        </p:nvSpPr>
        <p:spPr>
          <a:xfrm>
            <a:off x="914400" y="5410200"/>
            <a:ext cx="7619999" cy="369332"/>
          </a:xfrm>
          <a:prstGeom prst="rect">
            <a:avLst/>
          </a:prstGeom>
        </p:spPr>
        <p:txBody>
          <a:bodyPr wrap="square">
            <a:spAutoFit/>
          </a:bodyPr>
          <a:lstStyle/>
          <a:p>
            <a:r>
              <a:rPr lang="en-US" i="1" dirty="0"/>
              <a:t>k1=1, k2=3, k3=1, k4=1, k5=2, k6=5, k7=3, k8=3, k9=2, and k10=1.</a:t>
            </a:r>
          </a:p>
        </p:txBody>
      </p:sp>
      <p:sp>
        <p:nvSpPr>
          <p:cNvPr id="9" name="Slide Number Placeholder 8"/>
          <p:cNvSpPr>
            <a:spLocks noGrp="1"/>
          </p:cNvSpPr>
          <p:nvPr>
            <p:ph type="sldNum" sz="quarter" idx="12"/>
          </p:nvPr>
        </p:nvSpPr>
        <p:spPr/>
        <p:txBody>
          <a:bodyPr/>
          <a:lstStyle/>
          <a:p>
            <a:r>
              <a:rPr lang="fa-IR" dirty="0"/>
              <a:t>34/ </a:t>
            </a:r>
            <a:r>
              <a:rPr lang="fa-IR" dirty="0" smtClean="0"/>
              <a:t>1</a:t>
            </a:r>
            <a:r>
              <a:rPr lang="fa-IR" dirty="0"/>
              <a:t>7</a:t>
            </a:r>
            <a:endParaRPr lang="en-US" dirty="0"/>
          </a:p>
        </p:txBody>
      </p:sp>
    </p:spTree>
    <p:extLst>
      <p:ext uri="{BB962C8B-B14F-4D97-AF65-F5344CB8AC3E}">
        <p14:creationId xmlns:p14="http://schemas.microsoft.com/office/powerpoint/2010/main" val="2080563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a:t>k-core</a:t>
            </a:r>
            <a:endParaRPr lang="en-US" dirty="0"/>
          </a:p>
        </p:txBody>
      </p:sp>
      <p:sp>
        <p:nvSpPr>
          <p:cNvPr id="3" name="Content Placeholder 2"/>
          <p:cNvSpPr>
            <a:spLocks noGrp="1"/>
          </p:cNvSpPr>
          <p:nvPr>
            <p:ph idx="1"/>
          </p:nvPr>
        </p:nvSpPr>
        <p:spPr>
          <a:xfrm>
            <a:off x="152400" y="1905000"/>
            <a:ext cx="8686800" cy="5455920"/>
          </a:xfrm>
        </p:spPr>
        <p:txBody>
          <a:bodyPr>
            <a:normAutofit/>
          </a:bodyPr>
          <a:lstStyle/>
          <a:p>
            <a:pPr marL="0" indent="0" algn="just" rtl="1">
              <a:lnSpc>
                <a:spcPct val="150000"/>
              </a:lnSpc>
              <a:buNone/>
            </a:pPr>
            <a:r>
              <a:rPr lang="ar-SA" sz="2000" dirty="0">
                <a:cs typeface="B Nazanin" pitchFamily="2" charset="-78"/>
              </a:rPr>
              <a:t>یک زیر ساخت که هر گره بواسطه آن به حداقل </a:t>
            </a:r>
            <a:r>
              <a:rPr lang="en-US" sz="2000" dirty="0">
                <a:cs typeface="B Nazanin" pitchFamily="2" charset="-78"/>
              </a:rPr>
              <a:t>k</a:t>
            </a:r>
            <a:r>
              <a:rPr lang="ar-SA" sz="2000" dirty="0">
                <a:cs typeface="B Nazanin" pitchFamily="2" charset="-78"/>
              </a:rPr>
              <a:t> عضو در گروه متصل می شود. در نتیجه، تجزیه </a:t>
            </a:r>
            <a:r>
              <a:rPr lang="en-US" sz="2000" dirty="0">
                <a:cs typeface="B Nazanin" pitchFamily="2" charset="-78"/>
              </a:rPr>
              <a:t>k-core</a:t>
            </a:r>
            <a:r>
              <a:rPr lang="ar-SA" sz="2000" dirty="0">
                <a:cs typeface="B Nazanin" pitchFamily="2" charset="-78"/>
              </a:rPr>
              <a:t> هسته‌های داخلی را به شکل پیوسته شناسایی می‌کند و شبکه‌ها را لایه به لایه تغذیه می‌نماید و ساختار </a:t>
            </a:r>
            <a:r>
              <a:rPr lang="en-US" sz="2000" dirty="0">
                <a:cs typeface="B Nazanin" pitchFamily="2" charset="-78"/>
              </a:rPr>
              <a:t>k</a:t>
            </a:r>
            <a:r>
              <a:rPr lang="ar-SA" sz="2000" dirty="0">
                <a:cs typeface="B Nazanin" pitchFamily="2" charset="-78"/>
              </a:rPr>
              <a:t>- پوسته را از خارجی ترین پوسته به داخلی ترین آن‌ها نمایش </a:t>
            </a:r>
            <a:r>
              <a:rPr lang="ar-SA" sz="2000" dirty="0" smtClean="0">
                <a:cs typeface="B Nazanin" pitchFamily="2" charset="-78"/>
              </a:rPr>
              <a:t>می‌دهد</a:t>
            </a:r>
            <a:r>
              <a:rPr lang="fa-IR" sz="2000" dirty="0" smtClean="0">
                <a:cs typeface="B Nazanin" pitchFamily="2" charset="-78"/>
              </a:rPr>
              <a:t>.</a:t>
            </a:r>
            <a:r>
              <a:rPr lang="ar-SA" sz="2000" dirty="0" smtClean="0">
                <a:cs typeface="B Nazanin" pitchFamily="2" charset="-78"/>
              </a:rPr>
              <a:t> </a:t>
            </a:r>
            <a:endParaRPr lang="fa-IR" sz="2000" dirty="0" smtClean="0">
              <a:cs typeface="B Nazanin" pitchFamily="2" charset="-78"/>
            </a:endParaRPr>
          </a:p>
          <a:p>
            <a:pPr marL="0" indent="0" algn="just" rtl="1">
              <a:lnSpc>
                <a:spcPct val="150000"/>
              </a:lnSpc>
              <a:buNone/>
            </a:pPr>
            <a:endParaRPr lang="fa-IR" sz="2000" dirty="0" smtClean="0">
              <a:cs typeface="B Nazanin" pitchFamily="2" charset="-78"/>
            </a:endParaRPr>
          </a:p>
        </p:txBody>
      </p:sp>
      <p:pic>
        <p:nvPicPr>
          <p:cNvPr id="5" name="Picture 4"/>
          <p:cNvPicPr/>
          <p:nvPr/>
        </p:nvPicPr>
        <p:blipFill>
          <a:blip r:embed="rId2"/>
          <a:srcRect/>
          <a:stretch>
            <a:fillRect/>
          </a:stretch>
        </p:blipFill>
        <p:spPr bwMode="auto">
          <a:xfrm>
            <a:off x="1447800" y="3467100"/>
            <a:ext cx="5791200" cy="2057400"/>
          </a:xfrm>
          <a:prstGeom prst="rect">
            <a:avLst/>
          </a:prstGeom>
          <a:noFill/>
          <a:ln w="9525">
            <a:noFill/>
            <a:miter lim="800000"/>
            <a:headEnd/>
            <a:tailEnd/>
          </a:ln>
        </p:spPr>
      </p:pic>
      <p:sp>
        <p:nvSpPr>
          <p:cNvPr id="4" name="Rectangle 3"/>
          <p:cNvSpPr/>
          <p:nvPr/>
        </p:nvSpPr>
        <p:spPr>
          <a:xfrm>
            <a:off x="658091" y="5715000"/>
            <a:ext cx="8001000" cy="646331"/>
          </a:xfrm>
          <a:prstGeom prst="rect">
            <a:avLst/>
          </a:prstGeom>
        </p:spPr>
        <p:txBody>
          <a:bodyPr wrap="square">
            <a:spAutoFit/>
          </a:bodyPr>
          <a:lstStyle/>
          <a:p>
            <a:pPr algn="just" rtl="1"/>
            <a:r>
              <a:rPr lang="ar-SA" dirty="0">
                <a:cs typeface="B Nazanin" pitchFamily="2" charset="-78"/>
              </a:rPr>
              <a:t>طرح تجزیه </a:t>
            </a:r>
            <a:r>
              <a:rPr lang="en-US" i="1" dirty="0">
                <a:cs typeface="B Nazanin" pitchFamily="2" charset="-78"/>
              </a:rPr>
              <a:t>k-core</a:t>
            </a:r>
            <a:r>
              <a:rPr lang="ar-SA" dirty="0">
                <a:cs typeface="B Nazanin" pitchFamily="2" charset="-78"/>
              </a:rPr>
              <a:t> برای یک گراف کوچک. هر خط بسته نشانگر مجموعه ای از رئوس متعلق به یک </a:t>
            </a:r>
            <a:r>
              <a:rPr lang="en-US" i="1" dirty="0">
                <a:cs typeface="B Nazanin" pitchFamily="2" charset="-78"/>
              </a:rPr>
              <a:t>k-core</a:t>
            </a:r>
            <a:r>
              <a:rPr lang="ar-SA" dirty="0">
                <a:cs typeface="B Nazanin" pitchFamily="2" charset="-78"/>
              </a:rPr>
              <a:t> مشخص </a:t>
            </a:r>
            <a:r>
              <a:rPr lang="ar-SA" dirty="0" smtClean="0">
                <a:cs typeface="B Nazanin" pitchFamily="2" charset="-78"/>
              </a:rPr>
              <a:t>است</a:t>
            </a:r>
            <a:r>
              <a:rPr lang="fa-IR" dirty="0" smtClean="0">
                <a:cs typeface="B Nazanin" pitchFamily="2" charset="-78"/>
              </a:rPr>
              <a:t>.</a:t>
            </a:r>
            <a:r>
              <a:rPr lang="ar-SA" dirty="0" smtClean="0">
                <a:cs typeface="B Nazanin" pitchFamily="2" charset="-78"/>
              </a:rPr>
              <a:t> </a:t>
            </a:r>
            <a:endParaRPr lang="fa-IR" dirty="0">
              <a:cs typeface="B Nazanin" pitchFamily="2" charset="-78"/>
            </a:endParaRPr>
          </a:p>
        </p:txBody>
      </p:sp>
      <p:sp>
        <p:nvSpPr>
          <p:cNvPr id="9" name="Slide Number Placeholder 8"/>
          <p:cNvSpPr>
            <a:spLocks noGrp="1"/>
          </p:cNvSpPr>
          <p:nvPr>
            <p:ph type="sldNum" sz="quarter" idx="12"/>
          </p:nvPr>
        </p:nvSpPr>
        <p:spPr/>
        <p:txBody>
          <a:bodyPr/>
          <a:lstStyle/>
          <a:p>
            <a:r>
              <a:rPr lang="fa-IR" dirty="0"/>
              <a:t>34/ </a:t>
            </a:r>
            <a:r>
              <a:rPr lang="fa-IR" dirty="0" smtClean="0"/>
              <a:t>1</a:t>
            </a:r>
            <a:r>
              <a:rPr lang="fa-IR" dirty="0"/>
              <a:t>8</a:t>
            </a:r>
            <a:endParaRPr lang="en-US" dirty="0"/>
          </a:p>
        </p:txBody>
      </p:sp>
    </p:spTree>
    <p:extLst>
      <p:ext uri="{BB962C8B-B14F-4D97-AF65-F5344CB8AC3E}">
        <p14:creationId xmlns:p14="http://schemas.microsoft.com/office/powerpoint/2010/main" val="957251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371600"/>
            <a:ext cx="8763000" cy="1828800"/>
          </a:xfrm>
        </p:spPr>
        <p:txBody>
          <a:bodyPr>
            <a:normAutofit/>
          </a:bodyPr>
          <a:lstStyle/>
          <a:p>
            <a:r>
              <a:rPr lang="fa-IR" sz="5400" dirty="0">
                <a:solidFill>
                  <a:schemeClr val="bg1"/>
                </a:solidFill>
                <a:cs typeface="B Nazanin" pitchFamily="2" charset="-78"/>
              </a:rPr>
              <a:t>کشف انجمن در شبکه </a:t>
            </a:r>
            <a:r>
              <a:rPr lang="fa-IR" sz="5400" dirty="0" smtClean="0">
                <a:solidFill>
                  <a:schemeClr val="bg1"/>
                </a:solidFill>
                <a:cs typeface="B Nazanin" pitchFamily="2" charset="-78"/>
              </a:rPr>
              <a:t>های اجتماعی</a:t>
            </a:r>
            <a:endParaRPr lang="en-US" sz="5400" dirty="0">
              <a:solidFill>
                <a:schemeClr val="bg1"/>
              </a:solidFill>
            </a:endParaRPr>
          </a:p>
        </p:txBody>
      </p:sp>
      <p:sp>
        <p:nvSpPr>
          <p:cNvPr id="3" name="Subtitle 2"/>
          <p:cNvSpPr>
            <a:spLocks noGrp="1"/>
          </p:cNvSpPr>
          <p:nvPr>
            <p:ph type="subTitle" idx="1"/>
          </p:nvPr>
        </p:nvSpPr>
        <p:spPr>
          <a:xfrm>
            <a:off x="228600" y="5029200"/>
            <a:ext cx="7854696" cy="866336"/>
          </a:xfrm>
        </p:spPr>
        <p:txBody>
          <a:bodyPr/>
          <a:lstStyle/>
          <a:p>
            <a:pPr algn="l"/>
            <a:r>
              <a:rPr lang="fa-IR" sz="3200" dirty="0">
                <a:solidFill>
                  <a:schemeClr val="bg1"/>
                </a:solidFill>
                <a:cs typeface="B Nazanin" pitchFamily="2" charset="-78"/>
              </a:rPr>
              <a:t>رزا شفاف</a:t>
            </a:r>
            <a:endParaRPr lang="en-US" sz="3200" dirty="0">
              <a:solidFill>
                <a:schemeClr val="bg1"/>
              </a:solidFill>
              <a:cs typeface="B Nazanin" pitchFamily="2" charset="-78"/>
            </a:endParaRPr>
          </a:p>
          <a:p>
            <a:pPr algn="r" rtl="1"/>
            <a:endParaRPr lang="en-US" dirty="0"/>
          </a:p>
        </p:txBody>
      </p:sp>
      <p:sp>
        <p:nvSpPr>
          <p:cNvPr id="8" name="Slide Number Placeholder 7"/>
          <p:cNvSpPr>
            <a:spLocks noGrp="1"/>
          </p:cNvSpPr>
          <p:nvPr>
            <p:ph type="sldNum" sz="quarter" idx="12"/>
          </p:nvPr>
        </p:nvSpPr>
        <p:spPr/>
        <p:txBody>
          <a:bodyPr/>
          <a:lstStyle/>
          <a:p>
            <a:pPr rtl="1"/>
            <a:r>
              <a:rPr lang="fa-IR" dirty="0" smtClean="0"/>
              <a:t>34/ </a:t>
            </a:r>
            <a:r>
              <a:rPr lang="fa-IR" dirty="0"/>
              <a:t>1</a:t>
            </a:r>
            <a:endParaRPr lang="en-US" dirty="0"/>
          </a:p>
        </p:txBody>
      </p:sp>
    </p:spTree>
    <p:extLst>
      <p:ext uri="{BB962C8B-B14F-4D97-AF65-F5344CB8AC3E}">
        <p14:creationId xmlns:p14="http://schemas.microsoft.com/office/powerpoint/2010/main" val="3976987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077200" cy="1313688"/>
          </a:xfrm>
        </p:spPr>
        <p:txBody>
          <a:bodyPr>
            <a:noAutofit/>
          </a:bodyPr>
          <a:lstStyle/>
          <a:p>
            <a:pPr algn="r" rtl="1"/>
            <a:r>
              <a:rPr lang="en-US" sz="3600" b="1" dirty="0" smtClean="0">
                <a:cs typeface="B Nazanin" pitchFamily="2" charset="-78"/>
              </a:rPr>
              <a:t/>
            </a:r>
            <a:br>
              <a:rPr lang="en-US" sz="3600" b="1" dirty="0" smtClean="0">
                <a:cs typeface="B Nazanin" pitchFamily="2" charset="-78"/>
              </a:rPr>
            </a:br>
            <a:r>
              <a:rPr lang="en-US" sz="3600" b="1" dirty="0">
                <a:cs typeface="B Nazanin" pitchFamily="2" charset="-78"/>
              </a:rPr>
              <a:t/>
            </a:r>
            <a:br>
              <a:rPr lang="en-US" sz="3600" b="1" dirty="0">
                <a:cs typeface="B Nazanin" pitchFamily="2" charset="-78"/>
              </a:rPr>
            </a:br>
            <a:r>
              <a:rPr lang="en-US" sz="3600" b="1" dirty="0" smtClean="0">
                <a:cs typeface="B Nazanin" pitchFamily="2" charset="-78"/>
              </a:rPr>
              <a:t/>
            </a:r>
            <a:br>
              <a:rPr lang="en-US" sz="3600" b="1" dirty="0" smtClean="0">
                <a:cs typeface="B Nazanin" pitchFamily="2" charset="-78"/>
              </a:rPr>
            </a:br>
            <a:r>
              <a:rPr lang="ar-SA" sz="3600" b="1" dirty="0" smtClean="0">
                <a:cs typeface="B Nazanin" pitchFamily="2" charset="-78"/>
              </a:rPr>
              <a:t>مجموعه </a:t>
            </a:r>
            <a:r>
              <a:rPr lang="ar-SA" sz="3600" b="1" dirty="0">
                <a:cs typeface="B Nazanin" pitchFamily="2" charset="-78"/>
              </a:rPr>
              <a:t>های </a:t>
            </a:r>
            <a:r>
              <a:rPr lang="en-US" sz="3600" b="1" dirty="0">
                <a:cs typeface="B Nazanin" pitchFamily="2" charset="-78"/>
              </a:rPr>
              <a:t>LS </a:t>
            </a:r>
            <a:r>
              <a:rPr lang="ar-SA" sz="3600" b="1" dirty="0">
                <a:cs typeface="B Nazanin" pitchFamily="2" charset="-78"/>
              </a:rPr>
              <a:t> و مجموعه های </a:t>
            </a:r>
            <a:r>
              <a:rPr lang="en-US" sz="3600" b="1" dirty="0">
                <a:cs typeface="B Nazanin" pitchFamily="2" charset="-78"/>
              </a:rPr>
              <a:t>Lambda </a:t>
            </a:r>
            <a:br>
              <a:rPr lang="en-US" sz="3600" b="1" dirty="0">
                <a:cs typeface="B Nazanin" pitchFamily="2" charset="-78"/>
              </a:rPr>
            </a:br>
            <a:endParaRPr lang="en-US" sz="3600" dirty="0">
              <a:cs typeface="B Nazanin" pitchFamily="2" charset="-78"/>
            </a:endParaRPr>
          </a:p>
        </p:txBody>
      </p:sp>
      <p:sp>
        <p:nvSpPr>
          <p:cNvPr id="3" name="Content Placeholder 2"/>
          <p:cNvSpPr>
            <a:spLocks noGrp="1"/>
          </p:cNvSpPr>
          <p:nvPr>
            <p:ph idx="1"/>
          </p:nvPr>
        </p:nvSpPr>
        <p:spPr>
          <a:xfrm>
            <a:off x="457200" y="2209800"/>
            <a:ext cx="8153400" cy="4114800"/>
          </a:xfrm>
        </p:spPr>
        <p:txBody>
          <a:bodyPr>
            <a:normAutofit/>
          </a:bodyPr>
          <a:lstStyle/>
          <a:p>
            <a:pPr marL="0" indent="0" algn="r" rtl="1">
              <a:lnSpc>
                <a:spcPct val="150000"/>
              </a:lnSpc>
              <a:buNone/>
            </a:pPr>
            <a:r>
              <a:rPr lang="ar-SA" sz="2000" dirty="0">
                <a:cs typeface="B Nazanin" pitchFamily="2" charset="-78"/>
              </a:rPr>
              <a:t>یک مجموعه </a:t>
            </a:r>
            <a:r>
              <a:rPr lang="en-US" sz="2000" dirty="0">
                <a:cs typeface="B Nazanin" pitchFamily="2" charset="-78"/>
              </a:rPr>
              <a:t>LS</a:t>
            </a:r>
            <a:r>
              <a:rPr lang="ar-SA" sz="2000" dirty="0">
                <a:cs typeface="B Nazanin" pitchFamily="2" charset="-78"/>
              </a:rPr>
              <a:t> را می توان در حقیقت اتحاد زیر مجموعه های آن دانست و این اتحاد "بهتر" از هر زیر مجموعه ای </a:t>
            </a:r>
            <a:r>
              <a:rPr lang="ar-SA" sz="2000" dirty="0" smtClean="0">
                <a:cs typeface="B Nazanin" pitchFamily="2" charset="-78"/>
              </a:rPr>
              <a:t>است</a:t>
            </a:r>
            <a:r>
              <a:rPr lang="fa-IR" sz="2000" dirty="0" smtClean="0">
                <a:cs typeface="B Nazanin" pitchFamily="2" charset="-78"/>
              </a:rPr>
              <a:t>،</a:t>
            </a:r>
            <a:r>
              <a:rPr lang="ar-SA" sz="2000" dirty="0" smtClean="0">
                <a:cs typeface="B Nazanin" pitchFamily="2" charset="-78"/>
              </a:rPr>
              <a:t> </a:t>
            </a:r>
            <a:r>
              <a:rPr lang="ar-SA" sz="2000" dirty="0">
                <a:cs typeface="B Nazanin" pitchFamily="2" charset="-78"/>
              </a:rPr>
              <a:t>زیرا ارتباطات کمتری با خارج </a:t>
            </a:r>
            <a:r>
              <a:rPr lang="ar-SA" sz="2000" dirty="0" smtClean="0">
                <a:cs typeface="B Nazanin" pitchFamily="2" charset="-78"/>
              </a:rPr>
              <a:t>دارد</a:t>
            </a:r>
            <a:r>
              <a:rPr lang="fa-IR" sz="2000" dirty="0" smtClean="0">
                <a:cs typeface="B Nazanin" pitchFamily="2" charset="-78"/>
              </a:rPr>
              <a:t>.</a:t>
            </a:r>
            <a:endParaRPr lang="fa-IR" sz="2000" dirty="0">
              <a:cs typeface="B Nazanin" pitchFamily="2" charset="-78"/>
            </a:endParaRPr>
          </a:p>
          <a:p>
            <a:pPr marL="0" indent="0" algn="r" rtl="1">
              <a:lnSpc>
                <a:spcPct val="150000"/>
              </a:lnSpc>
              <a:buNone/>
            </a:pPr>
            <a:r>
              <a:rPr lang="ar-SA" sz="2000" dirty="0">
                <a:cs typeface="B Nazanin" pitchFamily="2" charset="-78"/>
              </a:rPr>
              <a:t>یک مجموعه </a:t>
            </a:r>
            <a:r>
              <a:rPr lang="en-US" sz="2000" dirty="0">
                <a:cs typeface="B Nazanin" pitchFamily="2" charset="-78"/>
              </a:rPr>
              <a:t>Lambda</a:t>
            </a:r>
            <a:r>
              <a:rPr lang="ar-SA" sz="2000" dirty="0">
                <a:cs typeface="B Nazanin" pitchFamily="2" charset="-78"/>
              </a:rPr>
              <a:t> عبارت است از یک زیر مجموعه ماکزیمم که دارای مسیرهای مستقل از لبه </a:t>
            </a:r>
            <a:r>
              <a:rPr lang="ar-SA" sz="2000" dirty="0" smtClean="0">
                <a:cs typeface="B Nazanin" pitchFamily="2" charset="-78"/>
              </a:rPr>
              <a:t>در </a:t>
            </a:r>
            <a:r>
              <a:rPr lang="ar-SA" sz="2000" dirty="0">
                <a:cs typeface="B Nazanin" pitchFamily="2" charset="-78"/>
              </a:rPr>
              <a:t>ارتباط با یکدیگر نسبت به مولفه های خارجی می </a:t>
            </a:r>
            <a:r>
              <a:rPr lang="ar-SA" sz="2000" dirty="0" smtClean="0">
                <a:cs typeface="B Nazanin" pitchFamily="2" charset="-78"/>
              </a:rPr>
              <a:t>باشند</a:t>
            </a:r>
            <a:r>
              <a:rPr lang="fa-IR" sz="2000" dirty="0" smtClean="0">
                <a:cs typeface="B Nazanin" pitchFamily="2" charset="-78"/>
              </a:rPr>
              <a:t>.</a:t>
            </a:r>
          </a:p>
          <a:p>
            <a:pPr marL="0" indent="0" algn="r" rtl="1">
              <a:lnSpc>
                <a:spcPct val="150000"/>
              </a:lnSpc>
              <a:buNone/>
            </a:pPr>
            <a:endParaRPr lang="fa-IR" sz="2000" dirty="0" smtClean="0">
              <a:cs typeface="B Nazanin" pitchFamily="2" charset="-78"/>
            </a:endParaRPr>
          </a:p>
          <a:p>
            <a:pPr marL="0" indent="0" algn="r" rtl="1">
              <a:lnSpc>
                <a:spcPct val="150000"/>
              </a:lnSpc>
              <a:buNone/>
            </a:pPr>
            <a:endParaRPr lang="en-US" sz="2000" dirty="0">
              <a:cs typeface="B Nazanin" pitchFamily="2" charset="-78"/>
            </a:endParaRPr>
          </a:p>
        </p:txBody>
      </p:sp>
      <p:pic>
        <p:nvPicPr>
          <p:cNvPr id="6" name="Picture 5"/>
          <p:cNvPicPr/>
          <p:nvPr/>
        </p:nvPicPr>
        <p:blipFill>
          <a:blip r:embed="rId2"/>
          <a:srcRect/>
          <a:stretch>
            <a:fillRect/>
          </a:stretch>
        </p:blipFill>
        <p:spPr bwMode="auto">
          <a:xfrm>
            <a:off x="2044382" y="4267200"/>
            <a:ext cx="4750435" cy="1542415"/>
          </a:xfrm>
          <a:prstGeom prst="rect">
            <a:avLst/>
          </a:prstGeom>
          <a:noFill/>
          <a:ln w="9525">
            <a:noFill/>
            <a:miter lim="800000"/>
            <a:headEnd/>
            <a:tailEnd/>
          </a:ln>
        </p:spPr>
      </p:pic>
      <p:sp>
        <p:nvSpPr>
          <p:cNvPr id="9" name="Rectangle 8"/>
          <p:cNvSpPr/>
          <p:nvPr/>
        </p:nvSpPr>
        <p:spPr>
          <a:xfrm>
            <a:off x="914400" y="5994281"/>
            <a:ext cx="7010400" cy="369332"/>
          </a:xfrm>
          <a:prstGeom prst="rect">
            <a:avLst/>
          </a:prstGeom>
        </p:spPr>
        <p:txBody>
          <a:bodyPr wrap="square">
            <a:spAutoFit/>
          </a:bodyPr>
          <a:lstStyle/>
          <a:p>
            <a:pPr algn="ctr" rtl="1"/>
            <a:r>
              <a:rPr lang="ar-SA" dirty="0">
                <a:cs typeface="B Nazanin" pitchFamily="2" charset="-78"/>
              </a:rPr>
              <a:t>خوشه بندی سلسله مراتبی ارتباطات لبه که هر خوشه یک مجموعه لامبدا با </a:t>
            </a:r>
            <a:r>
              <a:rPr lang="ar-SA" dirty="0" smtClean="0">
                <a:cs typeface="B Nazanin" pitchFamily="2" charset="-78"/>
              </a:rPr>
              <a:t>ارتباط</a:t>
            </a:r>
            <a:r>
              <a:rPr lang="fa-IR" dirty="0">
                <a:cs typeface="B Nazanin" pitchFamily="2" charset="-78"/>
              </a:rPr>
              <a:t> </a:t>
            </a:r>
            <a:r>
              <a:rPr lang="fa-IR" dirty="0" smtClean="0">
                <a:cs typeface="B Nazanin" pitchFamily="2" charset="-78"/>
              </a:rPr>
              <a:t> </a:t>
            </a:r>
            <a:r>
              <a:rPr lang="el-GR" dirty="0" smtClean="0">
                <a:cs typeface="B Nazanin" pitchFamily="2" charset="-78"/>
              </a:rPr>
              <a:t>λ</a:t>
            </a:r>
            <a:r>
              <a:rPr lang="ar-SA" dirty="0" smtClean="0">
                <a:cs typeface="B Nazanin" pitchFamily="2" charset="-78"/>
              </a:rPr>
              <a:t> </a:t>
            </a:r>
            <a:r>
              <a:rPr lang="fa-IR" dirty="0" smtClean="0">
                <a:cs typeface="B Nazanin" pitchFamily="2" charset="-78"/>
              </a:rPr>
              <a:t>است.</a:t>
            </a:r>
            <a:endParaRPr lang="en-US" dirty="0">
              <a:cs typeface="B Nazanin" pitchFamily="2" charset="-78"/>
            </a:endParaRPr>
          </a:p>
        </p:txBody>
      </p:sp>
      <p:sp>
        <p:nvSpPr>
          <p:cNvPr id="11" name="Slide Number Placeholder 10"/>
          <p:cNvSpPr>
            <a:spLocks noGrp="1"/>
          </p:cNvSpPr>
          <p:nvPr>
            <p:ph type="sldNum" sz="quarter" idx="12"/>
          </p:nvPr>
        </p:nvSpPr>
        <p:spPr/>
        <p:txBody>
          <a:bodyPr/>
          <a:lstStyle/>
          <a:p>
            <a:r>
              <a:rPr lang="fa-IR" dirty="0"/>
              <a:t>34/ </a:t>
            </a:r>
            <a:r>
              <a:rPr lang="fa-IR" dirty="0" smtClean="0"/>
              <a:t>1</a:t>
            </a:r>
            <a:r>
              <a:rPr lang="fa-IR" dirty="0"/>
              <a:t>9</a:t>
            </a:r>
            <a:endParaRPr lang="en-US" dirty="0"/>
          </a:p>
        </p:txBody>
      </p:sp>
    </p:spTree>
    <p:extLst>
      <p:ext uri="{BB962C8B-B14F-4D97-AF65-F5344CB8AC3E}">
        <p14:creationId xmlns:p14="http://schemas.microsoft.com/office/powerpoint/2010/main" val="1955457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14400"/>
            <a:ext cx="7973291" cy="1200329"/>
          </a:xfrm>
          <a:prstGeom prst="rect">
            <a:avLst/>
          </a:prstGeom>
        </p:spPr>
        <p:txBody>
          <a:bodyPr wrap="square">
            <a:spAutoFit/>
          </a:bodyPr>
          <a:lstStyle/>
          <a:p>
            <a:pPr algn="r" rtl="1"/>
            <a:r>
              <a:rPr lang="ar-SA" sz="3600" b="1" dirty="0">
                <a:solidFill>
                  <a:schemeClr val="tx2"/>
                </a:solidFill>
                <a:cs typeface="B Nazanin" pitchFamily="2" charset="-78"/>
              </a:rPr>
              <a:t>تشخیص جامعه گروه محور</a:t>
            </a:r>
            <a:r>
              <a:rPr lang="en-US" sz="3600" b="1" dirty="0">
                <a:solidFill>
                  <a:schemeClr val="tx2"/>
                </a:solidFill>
                <a:cs typeface="B Nazanin" pitchFamily="2" charset="-78"/>
              </a:rPr>
              <a:t/>
            </a:r>
            <a:br>
              <a:rPr lang="en-US" sz="3600" b="1" dirty="0">
                <a:solidFill>
                  <a:schemeClr val="tx2"/>
                </a:solidFill>
                <a:cs typeface="B Nazanin" pitchFamily="2" charset="-78"/>
              </a:rPr>
            </a:br>
            <a:endParaRPr lang="en-US" sz="3600" dirty="0">
              <a:solidFill>
                <a:schemeClr val="tx2"/>
              </a:solidFill>
              <a:cs typeface="B Nazanin" pitchFamily="2" charset="-78"/>
            </a:endParaRPr>
          </a:p>
        </p:txBody>
      </p:sp>
      <p:sp>
        <p:nvSpPr>
          <p:cNvPr id="3" name="Rectangle 2"/>
          <p:cNvSpPr/>
          <p:nvPr/>
        </p:nvSpPr>
        <p:spPr>
          <a:xfrm>
            <a:off x="2299855" y="1219200"/>
            <a:ext cx="6477000" cy="2308324"/>
          </a:xfrm>
          <a:prstGeom prst="rect">
            <a:avLst/>
          </a:prstGeom>
        </p:spPr>
        <p:txBody>
          <a:bodyPr wrap="square">
            <a:spAutoFit/>
          </a:bodyPr>
          <a:lstStyle/>
          <a:p>
            <a:pPr marL="514350" lvl="3" indent="-514350" algn="r" rtl="1">
              <a:lnSpc>
                <a:spcPct val="150000"/>
              </a:lnSpc>
              <a:buSzPct val="95000"/>
              <a:buFont typeface="Arial" pitchFamily="34" charset="0"/>
              <a:buChar char="•"/>
            </a:pPr>
            <a:endParaRPr lang="fa-IR" sz="3200" b="1" dirty="0">
              <a:cs typeface="B Nazanin" pitchFamily="2" charset="-78"/>
            </a:endParaRPr>
          </a:p>
          <a:p>
            <a:pPr marL="514350" lvl="3" indent="-514350" algn="r" rtl="1">
              <a:lnSpc>
                <a:spcPct val="150000"/>
              </a:lnSpc>
              <a:buSzPct val="95000"/>
              <a:buFont typeface="Arial" pitchFamily="34" charset="0"/>
              <a:buChar char="•"/>
            </a:pPr>
            <a:r>
              <a:rPr lang="ar-SA" sz="3200" dirty="0" smtClean="0">
                <a:cs typeface="B Nazanin" pitchFamily="2" charset="-78"/>
              </a:rPr>
              <a:t>شبه- کلیک ها (</a:t>
            </a:r>
            <a:r>
              <a:rPr lang="en-US" sz="3200" dirty="0" smtClean="0">
                <a:cs typeface="B Nazanin" pitchFamily="2" charset="-78"/>
              </a:rPr>
              <a:t>Quasi Clique</a:t>
            </a:r>
            <a:r>
              <a:rPr lang="ar-SA" sz="3200" dirty="0" smtClean="0">
                <a:cs typeface="B Nazanin" pitchFamily="2" charset="-78"/>
              </a:rPr>
              <a:t>)</a:t>
            </a:r>
          </a:p>
          <a:p>
            <a:pPr marL="514350" indent="-514350" algn="r" rtl="1">
              <a:lnSpc>
                <a:spcPct val="150000"/>
              </a:lnSpc>
              <a:buFont typeface="Arial" pitchFamily="34" charset="0"/>
              <a:buChar char="•"/>
            </a:pPr>
            <a:r>
              <a:rPr lang="ar-SA" sz="3200" dirty="0" smtClean="0">
                <a:cs typeface="B Nazanin" pitchFamily="2" charset="-78"/>
              </a:rPr>
              <a:t>پیرایش (هرس کردن) بازگشتی </a:t>
            </a:r>
            <a:endParaRPr lang="en-US" sz="3200"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20</a:t>
            </a:r>
            <a:endParaRPr lang="en-US" dirty="0"/>
          </a:p>
        </p:txBody>
      </p:sp>
    </p:spTree>
    <p:extLst>
      <p:ext uri="{BB962C8B-B14F-4D97-AF65-F5344CB8AC3E}">
        <p14:creationId xmlns:p14="http://schemas.microsoft.com/office/powerpoint/2010/main" val="1439628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752600"/>
            <a:ext cx="8191500" cy="4876800"/>
          </a:xfrm>
        </p:spPr>
        <p:txBody>
          <a:bodyPr>
            <a:normAutofit/>
          </a:bodyPr>
          <a:lstStyle/>
          <a:p>
            <a:pPr marL="0" indent="0" algn="just" rtl="1">
              <a:lnSpc>
                <a:spcPct val="150000"/>
              </a:lnSpc>
              <a:buNone/>
            </a:pPr>
            <a:r>
              <a:rPr lang="ar-SA" sz="2000" dirty="0">
                <a:cs typeface="B Nazanin" pitchFamily="2" charset="-78"/>
              </a:rPr>
              <a:t>شبه- کلیک ها در حقیقت زیر گراف هایی با چگالی لبه مشخص هستند. دو مسئله بهینه‌سازی مرتبط با شبه کلیک به طور طبیعی بوجود می آیند.</a:t>
            </a:r>
            <a:endParaRPr lang="en-US" sz="2000" dirty="0">
              <a:cs typeface="B Nazanin" pitchFamily="2" charset="-78"/>
            </a:endParaRPr>
          </a:p>
          <a:p>
            <a:pPr marL="0" indent="0" algn="just" rtl="1">
              <a:lnSpc>
                <a:spcPct val="150000"/>
              </a:lnSpc>
              <a:buNone/>
            </a:pPr>
            <a:r>
              <a:rPr lang="ar-SA" sz="2000" dirty="0">
                <a:cs typeface="B Nazanin" pitchFamily="2" charset="-78"/>
              </a:rPr>
              <a:t>در اولی، ما چگالی لبه را تنظیم می کنیم و به دنبال شبه-کلیک حالت کاردینال ماکزیمم، حداقل با چگالی لبة تعیین‌شده هستیم</a:t>
            </a:r>
            <a:r>
              <a:rPr lang="ar-SA" sz="2000" b="1" dirty="0">
                <a:cs typeface="B Nazanin" pitchFamily="2" charset="-78"/>
              </a:rPr>
              <a:t>.</a:t>
            </a:r>
            <a:r>
              <a:rPr lang="ar-SA" sz="2000" dirty="0">
                <a:cs typeface="B Nazanin" pitchFamily="2" charset="-78"/>
              </a:rPr>
              <a:t> در دیگری ما یک لبه کاردینال تثبیت شده را مشخص می کنیم و سپس به دنبال شبه- کلیک چگالی لبه ماکزیمم خواهیم بود.</a:t>
            </a:r>
            <a:endParaRPr lang="en-US" sz="2000" dirty="0">
              <a:cs typeface="B Nazanin" pitchFamily="2" charset="-78"/>
            </a:endParaRPr>
          </a:p>
          <a:p>
            <a:pPr marL="0" indent="0" algn="just" rtl="1">
              <a:lnSpc>
                <a:spcPct val="150000"/>
              </a:lnSpc>
              <a:buNone/>
            </a:pPr>
            <a:r>
              <a:rPr lang="ar-SA" sz="2000" dirty="0" smtClean="0">
                <a:cs typeface="B Nazanin" pitchFamily="2" charset="-78"/>
              </a:rPr>
              <a:t>یک </a:t>
            </a:r>
            <a:r>
              <a:rPr lang="ar-SA" sz="2000" dirty="0">
                <a:cs typeface="B Nazanin" pitchFamily="2" charset="-78"/>
              </a:rPr>
              <a:t>زیر گراف با </a:t>
            </a:r>
            <a:r>
              <a:rPr lang="en-US" sz="2000" dirty="0" err="1">
                <a:cs typeface="B Nazanin" pitchFamily="2" charset="-78"/>
              </a:rPr>
              <a:t>Vs</a:t>
            </a:r>
            <a:r>
              <a:rPr lang="ar-SA" sz="2000" dirty="0">
                <a:cs typeface="B Nazanin" pitchFamily="2" charset="-78"/>
              </a:rPr>
              <a:t> گره و </a:t>
            </a:r>
            <a:r>
              <a:rPr lang="en-US" sz="2000" dirty="0" err="1">
                <a:cs typeface="B Nazanin" pitchFamily="2" charset="-78"/>
              </a:rPr>
              <a:t>Es</a:t>
            </a:r>
            <a:r>
              <a:rPr lang="ar-SA" sz="2000" dirty="0">
                <a:cs typeface="B Nazanin" pitchFamily="2" charset="-78"/>
              </a:rPr>
              <a:t> لبه ، در صورتی شبه-کلیک </a:t>
            </a:r>
            <a:r>
              <a:rPr lang="en-US" sz="2000" dirty="0">
                <a:cs typeface="B Nazanin" pitchFamily="2" charset="-78"/>
              </a:rPr>
              <a:t>γ</a:t>
            </a:r>
            <a:r>
              <a:rPr lang="ar-SA" sz="2000" dirty="0">
                <a:cs typeface="B Nazanin" pitchFamily="2" charset="-78"/>
              </a:rPr>
              <a:t>-چگال است که :</a:t>
            </a:r>
            <a:endParaRPr lang="en-US" sz="2000" dirty="0">
              <a:cs typeface="B Nazanin" pitchFamily="2" charset="-78"/>
            </a:endParaRPr>
          </a:p>
          <a:p>
            <a:pPr marL="0" indent="0" algn="just" rtl="1">
              <a:lnSpc>
                <a:spcPct val="150000"/>
              </a:lnSpc>
              <a:buNone/>
            </a:pPr>
            <a:endParaRPr lang="en-US" sz="2000" dirty="0">
              <a:cs typeface="B Nazanin" pitchFamily="2" charset="-78"/>
            </a:endParaRPr>
          </a:p>
        </p:txBody>
      </p:sp>
      <p:pic>
        <p:nvPicPr>
          <p:cNvPr id="4" name="Picture 3"/>
          <p:cNvPicPr/>
          <p:nvPr/>
        </p:nvPicPr>
        <p:blipFill>
          <a:blip r:embed="rId2"/>
          <a:srcRect/>
          <a:stretch>
            <a:fillRect/>
          </a:stretch>
        </p:blipFill>
        <p:spPr bwMode="auto">
          <a:xfrm>
            <a:off x="2971800" y="5105400"/>
            <a:ext cx="2971800" cy="914400"/>
          </a:xfrm>
          <a:prstGeom prst="rect">
            <a:avLst/>
          </a:prstGeom>
          <a:noFill/>
          <a:ln w="9525">
            <a:noFill/>
            <a:miter lim="800000"/>
            <a:headEnd/>
            <a:tailEnd/>
          </a:ln>
        </p:spPr>
      </p:pic>
      <p:sp>
        <p:nvSpPr>
          <p:cNvPr id="5" name="Rectangle 4"/>
          <p:cNvSpPr/>
          <p:nvPr/>
        </p:nvSpPr>
        <p:spPr>
          <a:xfrm>
            <a:off x="0" y="762000"/>
            <a:ext cx="8915400" cy="646331"/>
          </a:xfrm>
          <a:prstGeom prst="rect">
            <a:avLst/>
          </a:prstGeom>
        </p:spPr>
        <p:txBody>
          <a:bodyPr wrap="square">
            <a:spAutoFit/>
          </a:bodyPr>
          <a:lstStyle/>
          <a:p>
            <a:pPr marL="0" lvl="3" algn="r" rtl="1">
              <a:buSzPct val="95000"/>
            </a:pPr>
            <a:r>
              <a:rPr lang="ar-SA" sz="3600" b="1" dirty="0">
                <a:solidFill>
                  <a:schemeClr val="tx2"/>
                </a:solidFill>
                <a:cs typeface="B Nazanin" pitchFamily="2" charset="-78"/>
              </a:rPr>
              <a:t>شبه- کلیک ها (</a:t>
            </a:r>
            <a:r>
              <a:rPr lang="en-US" sz="3600" b="1" dirty="0">
                <a:solidFill>
                  <a:schemeClr val="tx2"/>
                </a:solidFill>
                <a:cs typeface="B Nazanin" pitchFamily="2" charset="-78"/>
              </a:rPr>
              <a:t>Quasi Clique</a:t>
            </a:r>
            <a:r>
              <a:rPr lang="ar-SA" sz="3600" b="1" dirty="0">
                <a:solidFill>
                  <a:schemeClr val="tx2"/>
                </a:solidFill>
                <a:cs typeface="B Nazanin" pitchFamily="2" charset="-78"/>
              </a:rPr>
              <a:t>)</a:t>
            </a:r>
          </a:p>
        </p:txBody>
      </p:sp>
      <p:sp>
        <p:nvSpPr>
          <p:cNvPr id="9" name="Slide Number Placeholder 8"/>
          <p:cNvSpPr>
            <a:spLocks noGrp="1"/>
          </p:cNvSpPr>
          <p:nvPr>
            <p:ph type="sldNum" sz="quarter" idx="12"/>
          </p:nvPr>
        </p:nvSpPr>
        <p:spPr/>
        <p:txBody>
          <a:bodyPr/>
          <a:lstStyle/>
          <a:p>
            <a:r>
              <a:rPr lang="fa-IR" dirty="0"/>
              <a:t>34/ </a:t>
            </a:r>
            <a:r>
              <a:rPr lang="fa-IR" dirty="0" smtClean="0"/>
              <a:t>21</a:t>
            </a:r>
            <a:endParaRPr lang="en-US" dirty="0"/>
          </a:p>
        </p:txBody>
      </p:sp>
    </p:spTree>
    <p:extLst>
      <p:ext uri="{BB962C8B-B14F-4D97-AF65-F5344CB8AC3E}">
        <p14:creationId xmlns:p14="http://schemas.microsoft.com/office/powerpoint/2010/main" val="952439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990600"/>
            <a:ext cx="8229600" cy="1143000"/>
          </a:xfrm>
        </p:spPr>
        <p:txBody>
          <a:bodyPr>
            <a:normAutofit/>
          </a:bodyPr>
          <a:lstStyle/>
          <a:p>
            <a:pPr algn="r"/>
            <a:r>
              <a:rPr lang="ar-SA" sz="3600" b="1" dirty="0">
                <a:cs typeface="B Nazanin" pitchFamily="2" charset="-78"/>
              </a:rPr>
              <a:t>پیرایش (هرس کردن) بازگشتی </a:t>
            </a:r>
            <a:r>
              <a:rPr lang="en-US" sz="3600" b="1" dirty="0">
                <a:cs typeface="B Nazanin" pitchFamily="2" charset="-78"/>
              </a:rPr>
              <a:t/>
            </a:r>
            <a:br>
              <a:rPr lang="en-US" sz="3600" b="1" dirty="0">
                <a:cs typeface="B Nazanin" pitchFamily="2" charset="-78"/>
              </a:rPr>
            </a:br>
            <a:endParaRPr lang="en-US" sz="3600" b="1" dirty="0">
              <a:cs typeface="B Nazanin" pitchFamily="2" charset="-78"/>
            </a:endParaRPr>
          </a:p>
        </p:txBody>
      </p:sp>
      <p:sp>
        <p:nvSpPr>
          <p:cNvPr id="3" name="Content Placeholder 2"/>
          <p:cNvSpPr>
            <a:spLocks noGrp="1"/>
          </p:cNvSpPr>
          <p:nvPr>
            <p:ph idx="4294967295"/>
          </p:nvPr>
        </p:nvSpPr>
        <p:spPr>
          <a:xfrm>
            <a:off x="304800" y="1828800"/>
            <a:ext cx="8229600" cy="4389437"/>
          </a:xfrm>
        </p:spPr>
        <p:txBody>
          <a:bodyPr>
            <a:normAutofit/>
          </a:bodyPr>
          <a:lstStyle/>
          <a:p>
            <a:pPr marL="0" indent="0" algn="just" rtl="1">
              <a:buNone/>
            </a:pPr>
            <a:r>
              <a:rPr lang="ar-SA" sz="2000" dirty="0">
                <a:cs typeface="B Nazanin" pitchFamily="2" charset="-78"/>
              </a:rPr>
              <a:t>هدف از پیرایش بازگشتی، تعیین مقادیر کانتوره ها در عمیق‌ترین سطح درخت است (یعنی موردی که به گذر کنونی از داده‌ها اضافه شده باشد)، و می‌توان بازگشت را به گره‌هایی از درخت محدود کرد که دارای نسلی در عمیق‌ترین سطح کنونی باشند. مشاهده گره‌های دیگر ضروری نیست، زیرا تغییری در گره‌ ها و یا نسل‌ها و آن‌ها پدید نمی‌آید، تنها گره‌های عمیق‌ترین سطح کنونی درخت تغییر می‌کنند.</a:t>
            </a:r>
            <a:endParaRPr lang="en-US" sz="2000" dirty="0">
              <a:cs typeface="B Nazanin" pitchFamily="2" charset="-78"/>
            </a:endParaRPr>
          </a:p>
          <a:p>
            <a:pPr marL="0" indent="0" algn="just" rtl="1">
              <a:buNone/>
            </a:pPr>
            <a:endParaRPr lang="en-US" sz="2000" dirty="0" smtClean="0">
              <a:cs typeface="B Nazanin" pitchFamily="2" charset="-78"/>
            </a:endParaRPr>
          </a:p>
          <a:p>
            <a:pPr marL="0" indent="0" algn="just" rtl="1">
              <a:buNone/>
            </a:pPr>
            <a:r>
              <a:rPr lang="ar-SA" sz="2000" dirty="0" smtClean="0">
                <a:cs typeface="B Nazanin" pitchFamily="2" charset="-78"/>
              </a:rPr>
              <a:t>روش </a:t>
            </a:r>
            <a:r>
              <a:rPr lang="ar-SA" sz="2000" dirty="0">
                <a:cs typeface="B Nazanin" pitchFamily="2" charset="-78"/>
              </a:rPr>
              <a:t>کار به این صورت است که یک زیر گراف را نمونه برداری می‌کنیم، یک شبه کلیک </a:t>
            </a:r>
            <a:r>
              <a:rPr lang="en-US" sz="2000" dirty="0">
                <a:cs typeface="B Nazanin" pitchFamily="2" charset="-78"/>
              </a:rPr>
              <a:t>γ</a:t>
            </a:r>
            <a:r>
              <a:rPr lang="ar-SA" sz="2000" dirty="0">
                <a:cs typeface="B Nazanin" pitchFamily="2" charset="-78"/>
              </a:rPr>
              <a:t>-چگال را می‌یابیم. اندازه </a:t>
            </a:r>
            <a:r>
              <a:rPr lang="ar-SA" sz="2000" dirty="0" smtClean="0">
                <a:cs typeface="B Nazanin" pitchFamily="2" charset="-78"/>
              </a:rPr>
              <a:t>بر</a:t>
            </a:r>
            <a:r>
              <a:rPr lang="fa-IR" sz="2000" dirty="0" smtClean="0">
                <a:cs typeface="B Nazanin" pitchFamily="2" charset="-78"/>
              </a:rPr>
              <a:t>آ</a:t>
            </a:r>
            <a:r>
              <a:rPr lang="ar-SA" sz="2000" dirty="0" smtClean="0">
                <a:cs typeface="B Nazanin" pitchFamily="2" charset="-78"/>
              </a:rPr>
              <a:t>یند</a:t>
            </a:r>
            <a:r>
              <a:rPr lang="ar-SA" sz="2000" dirty="0">
                <a:cs typeface="B Nazanin" pitchFamily="2" charset="-78"/>
              </a:rPr>
              <a:t>، برابر خواهد بود با </a:t>
            </a:r>
            <a:r>
              <a:rPr lang="en-US" sz="2000" dirty="0">
                <a:cs typeface="B Nazanin" pitchFamily="2" charset="-78"/>
              </a:rPr>
              <a:t>k</a:t>
            </a:r>
            <a:r>
              <a:rPr lang="ar-SA" sz="2000" dirty="0">
                <a:cs typeface="B Nazanin" pitchFamily="2" charset="-78"/>
              </a:rPr>
              <a:t>. گره‌های دارای ویژگی‌های زیر را حذف می‌کنیم</a:t>
            </a:r>
            <a:r>
              <a:rPr lang="ar-SA" sz="2000" dirty="0" smtClean="0">
                <a:cs typeface="B Nazanin" pitchFamily="2" charset="-78"/>
              </a:rPr>
              <a:t>:</a:t>
            </a:r>
            <a:endParaRPr lang="fa-IR" sz="2000" dirty="0" smtClean="0">
              <a:cs typeface="B Nazanin" pitchFamily="2" charset="-78"/>
            </a:endParaRPr>
          </a:p>
          <a:p>
            <a:pPr marL="0" indent="0" algn="just" rtl="1">
              <a:buNone/>
            </a:pPr>
            <a:endParaRPr lang="en-US" sz="2000" dirty="0">
              <a:cs typeface="B Nazanin" pitchFamily="2" charset="-78"/>
            </a:endParaRPr>
          </a:p>
          <a:p>
            <a:pPr algn="just" rtl="1">
              <a:buClrTx/>
            </a:pPr>
            <a:r>
              <a:rPr lang="ar-SA" sz="2000" dirty="0">
                <a:cs typeface="B Nazanin" pitchFamily="2" charset="-78"/>
              </a:rPr>
              <a:t>که درجه آن‌ها </a:t>
            </a:r>
            <a:r>
              <a:rPr lang="en-US" sz="2000" dirty="0">
                <a:cs typeface="B Nazanin" pitchFamily="2" charset="-78"/>
              </a:rPr>
              <a:t>&lt; </a:t>
            </a:r>
            <a:r>
              <a:rPr lang="en-US" sz="2000" dirty="0" err="1">
                <a:cs typeface="B Nazanin" pitchFamily="2" charset="-78"/>
              </a:rPr>
              <a:t>kγ</a:t>
            </a:r>
            <a:r>
              <a:rPr lang="ar-SA" sz="2000" dirty="0">
                <a:cs typeface="B Nazanin" pitchFamily="2" charset="-78"/>
              </a:rPr>
              <a:t> است.</a:t>
            </a:r>
            <a:endParaRPr lang="en-US" sz="2000" dirty="0">
              <a:cs typeface="B Nazanin" pitchFamily="2" charset="-78"/>
            </a:endParaRPr>
          </a:p>
          <a:p>
            <a:pPr algn="just" rtl="1">
              <a:buClrTx/>
            </a:pPr>
            <a:r>
              <a:rPr lang="ar-SA" sz="2000" dirty="0">
                <a:cs typeface="B Nazanin" pitchFamily="2" charset="-78"/>
              </a:rPr>
              <a:t>که همه همسایه‌های آن‌ها دارای درجه </a:t>
            </a:r>
            <a:r>
              <a:rPr lang="en-US" sz="2000" dirty="0">
                <a:cs typeface="B Nazanin" pitchFamily="2" charset="-78"/>
              </a:rPr>
              <a:t>&lt; </a:t>
            </a:r>
            <a:r>
              <a:rPr lang="en-US" sz="2000" dirty="0" err="1">
                <a:cs typeface="B Nazanin" pitchFamily="2" charset="-78"/>
              </a:rPr>
              <a:t>kγ</a:t>
            </a:r>
            <a:r>
              <a:rPr lang="ar-SA" sz="2000" dirty="0">
                <a:cs typeface="B Nazanin" pitchFamily="2" charset="-78"/>
              </a:rPr>
              <a:t> </a:t>
            </a:r>
            <a:r>
              <a:rPr lang="ar-SA" sz="2000" dirty="0" smtClean="0">
                <a:cs typeface="B Nazanin" pitchFamily="2" charset="-78"/>
              </a:rPr>
              <a:t>هستند</a:t>
            </a:r>
            <a:r>
              <a:rPr lang="fa-IR" sz="2000" dirty="0" smtClean="0">
                <a:cs typeface="B Nazanin" pitchFamily="2" charset="-78"/>
              </a:rPr>
              <a:t>.</a:t>
            </a:r>
            <a:endParaRPr lang="en-US" sz="2000" dirty="0">
              <a:cs typeface="B Nazanin" pitchFamily="2" charset="-78"/>
            </a:endParaRPr>
          </a:p>
          <a:p>
            <a:pPr marL="0" indent="0" algn="just" rtl="1">
              <a:buNone/>
            </a:pPr>
            <a:endParaRPr lang="en-US" sz="2000"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22</a:t>
            </a:r>
            <a:endParaRPr lang="en-US" dirty="0"/>
          </a:p>
        </p:txBody>
      </p:sp>
    </p:spTree>
    <p:extLst>
      <p:ext uri="{BB962C8B-B14F-4D97-AF65-F5344CB8AC3E}">
        <p14:creationId xmlns:p14="http://schemas.microsoft.com/office/powerpoint/2010/main" val="550547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838200"/>
            <a:ext cx="6656165" cy="646331"/>
          </a:xfrm>
          <a:prstGeom prst="rect">
            <a:avLst/>
          </a:prstGeom>
        </p:spPr>
        <p:txBody>
          <a:bodyPr wrap="square">
            <a:spAutoFit/>
          </a:bodyPr>
          <a:lstStyle/>
          <a:p>
            <a:pPr lvl="2" algn="r"/>
            <a:r>
              <a:rPr lang="ar-SA" sz="3600" b="1" dirty="0">
                <a:solidFill>
                  <a:schemeClr val="tx2"/>
                </a:solidFill>
                <a:cs typeface="B Nazanin" pitchFamily="2" charset="-78"/>
              </a:rPr>
              <a:t>تشخیص جامعه شبکه محور</a:t>
            </a:r>
            <a:endParaRPr lang="en-US" sz="3600" b="1" dirty="0">
              <a:solidFill>
                <a:schemeClr val="tx2"/>
              </a:solidFill>
              <a:cs typeface="B Nazanin" pitchFamily="2" charset="-78"/>
            </a:endParaRPr>
          </a:p>
        </p:txBody>
      </p:sp>
      <p:sp>
        <p:nvSpPr>
          <p:cNvPr id="3" name="Rectangle 2"/>
          <p:cNvSpPr/>
          <p:nvPr/>
        </p:nvSpPr>
        <p:spPr>
          <a:xfrm>
            <a:off x="762000" y="1625171"/>
            <a:ext cx="8153400" cy="5016758"/>
          </a:xfrm>
          <a:prstGeom prst="rect">
            <a:avLst/>
          </a:prstGeom>
        </p:spPr>
        <p:txBody>
          <a:bodyPr wrap="square">
            <a:spAutoFit/>
          </a:bodyPr>
          <a:lstStyle/>
          <a:p>
            <a:pPr algn="just" rtl="1"/>
            <a:r>
              <a:rPr lang="ar-SA" sz="2000" dirty="0">
                <a:cs typeface="B Nazanin" pitchFamily="2" charset="-78"/>
              </a:rPr>
              <a:t>در یک تعریف عمومی می توان گفت که کشف شبکه- محور مربوط است به مشارکت به عنوان یک جامعه پیچیده دائمأ در حال تکامل از افراد، دستگاه ها، اطلاعات و سرویس های مرتبط شده به یکدیگر برای بهینه سازی مدیریت منابع و ارائه اطلاعات سطح بالاتر در مورد پیشامد ها و شرایط مورد نیاز در جهت افزایش قابلیت های تصمیم </a:t>
            </a:r>
            <a:r>
              <a:rPr lang="ar-SA" sz="2000" dirty="0" smtClean="0">
                <a:cs typeface="B Nazanin" pitchFamily="2" charset="-78"/>
              </a:rPr>
              <a:t>گیری</a:t>
            </a:r>
            <a:endParaRPr lang="en-US" sz="2000" dirty="0" smtClean="0">
              <a:cs typeface="B Nazanin" pitchFamily="2" charset="-78"/>
            </a:endParaRPr>
          </a:p>
          <a:p>
            <a:pPr algn="just" rtl="1"/>
            <a:endParaRPr lang="en-US" sz="2000" dirty="0">
              <a:cs typeface="B Nazanin" pitchFamily="2" charset="-78"/>
            </a:endParaRPr>
          </a:p>
          <a:p>
            <a:pPr algn="just" rtl="1"/>
            <a:r>
              <a:rPr lang="ar-SA" sz="2000" dirty="0">
                <a:cs typeface="B Nazanin" pitchFamily="2" charset="-78"/>
              </a:rPr>
              <a:t>هدف از این روش تشخیص، افراز شبکه به مجموعه‌های منفصل است. در این روش، گروه بندی بر اساس اصول زیر انجام می‌شود</a:t>
            </a:r>
            <a:r>
              <a:rPr lang="ar-SA" sz="2000" dirty="0" smtClean="0">
                <a:cs typeface="B Nazanin" pitchFamily="2" charset="-78"/>
              </a:rPr>
              <a:t>:</a:t>
            </a:r>
            <a:endParaRPr lang="en-US" sz="2000" dirty="0" smtClean="0">
              <a:cs typeface="B Nazanin" pitchFamily="2" charset="-78"/>
            </a:endParaRPr>
          </a:p>
          <a:p>
            <a:pPr algn="just" rtl="1"/>
            <a:endParaRPr lang="en-US" sz="2000" dirty="0">
              <a:cs typeface="B Nazanin" pitchFamily="2" charset="-78"/>
            </a:endParaRPr>
          </a:p>
          <a:p>
            <a:pPr marL="342900" lvl="0" indent="-342900" algn="just" rtl="1">
              <a:lnSpc>
                <a:spcPct val="150000"/>
              </a:lnSpc>
              <a:buFont typeface="Arial" pitchFamily="34" charset="0"/>
              <a:buChar char="•"/>
            </a:pPr>
            <a:r>
              <a:rPr lang="ar-SA" sz="2000" b="1" dirty="0">
                <a:cs typeface="B Nazanin" pitchFamily="2" charset="-78"/>
              </a:rPr>
              <a:t>شباهت گرهی</a:t>
            </a:r>
            <a:endParaRPr lang="en-US" sz="2000" b="1" dirty="0">
              <a:cs typeface="B Nazanin" pitchFamily="2" charset="-78"/>
            </a:endParaRPr>
          </a:p>
          <a:p>
            <a:pPr marL="342900" lvl="0" indent="-342900" algn="just" rtl="1">
              <a:lnSpc>
                <a:spcPct val="150000"/>
              </a:lnSpc>
              <a:buFont typeface="Arial" pitchFamily="34" charset="0"/>
              <a:buChar char="•"/>
            </a:pPr>
            <a:r>
              <a:rPr lang="ar-SA" sz="2000" b="1" dirty="0">
                <a:cs typeface="B Nazanin" pitchFamily="2" charset="-78"/>
              </a:rPr>
              <a:t>مدل فضای متأخر</a:t>
            </a:r>
            <a:endParaRPr lang="en-US" sz="2000" b="1" dirty="0">
              <a:cs typeface="B Nazanin" pitchFamily="2" charset="-78"/>
            </a:endParaRPr>
          </a:p>
          <a:p>
            <a:pPr marL="342900" lvl="0" indent="-342900" algn="just" rtl="1">
              <a:lnSpc>
                <a:spcPct val="150000"/>
              </a:lnSpc>
              <a:buFont typeface="Arial" pitchFamily="34" charset="0"/>
              <a:buChar char="•"/>
            </a:pPr>
            <a:r>
              <a:rPr lang="ar-SA" sz="2000" b="1" dirty="0">
                <a:cs typeface="B Nazanin" pitchFamily="2" charset="-78"/>
              </a:rPr>
              <a:t>تقریب مدل بلوکی</a:t>
            </a:r>
            <a:endParaRPr lang="en-US" sz="2000" b="1" dirty="0">
              <a:cs typeface="B Nazanin" pitchFamily="2" charset="-78"/>
            </a:endParaRPr>
          </a:p>
          <a:p>
            <a:pPr marL="342900" lvl="0" indent="-342900" algn="just" rtl="1">
              <a:lnSpc>
                <a:spcPct val="150000"/>
              </a:lnSpc>
              <a:buFont typeface="Arial" pitchFamily="34" charset="0"/>
              <a:buChar char="•"/>
            </a:pPr>
            <a:r>
              <a:rPr lang="ar-SA" sz="2000" b="1" dirty="0">
                <a:cs typeface="B Nazanin" pitchFamily="2" charset="-78"/>
              </a:rPr>
              <a:t>حداکثر سازی مدولاریته</a:t>
            </a:r>
            <a:endParaRPr lang="en-US" sz="2000" b="1" dirty="0">
              <a:cs typeface="B Nazanin" pitchFamily="2" charset="-78"/>
            </a:endParaRPr>
          </a:p>
          <a:p>
            <a:pPr algn="just" rtl="1"/>
            <a:r>
              <a:rPr lang="en-US" sz="2000" dirty="0"/>
              <a:t> </a:t>
            </a:r>
          </a:p>
          <a:p>
            <a:pPr algn="just" rtl="1"/>
            <a:endParaRPr lang="en-US" sz="2000"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23</a:t>
            </a:r>
            <a:endParaRPr lang="en-US" dirty="0"/>
          </a:p>
        </p:txBody>
      </p:sp>
    </p:spTree>
    <p:extLst>
      <p:ext uri="{BB962C8B-B14F-4D97-AF65-F5344CB8AC3E}">
        <p14:creationId xmlns:p14="http://schemas.microsoft.com/office/powerpoint/2010/main" val="296582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5800" y="1066800"/>
            <a:ext cx="3943826" cy="646331"/>
          </a:xfrm>
          <a:prstGeom prst="rect">
            <a:avLst/>
          </a:prstGeom>
        </p:spPr>
        <p:txBody>
          <a:bodyPr wrap="square">
            <a:spAutoFit/>
          </a:bodyPr>
          <a:lstStyle/>
          <a:p>
            <a:pPr algn="r" rtl="1"/>
            <a:r>
              <a:rPr lang="ar-SA" sz="3600" b="1" dirty="0">
                <a:solidFill>
                  <a:schemeClr val="tx2"/>
                </a:solidFill>
                <a:cs typeface="B Nazanin" pitchFamily="2" charset="-78"/>
              </a:rPr>
              <a:t>روش شباهت گرهی</a:t>
            </a:r>
            <a:endParaRPr lang="en-US" sz="3600" b="1" dirty="0">
              <a:solidFill>
                <a:schemeClr val="tx2"/>
              </a:solidFill>
              <a:cs typeface="B Nazanin" pitchFamily="2" charset="-78"/>
            </a:endParaRPr>
          </a:p>
        </p:txBody>
      </p:sp>
      <p:sp>
        <p:nvSpPr>
          <p:cNvPr id="5" name="Rectangle 4"/>
          <p:cNvSpPr/>
          <p:nvPr/>
        </p:nvSpPr>
        <p:spPr>
          <a:xfrm>
            <a:off x="609600" y="1828800"/>
            <a:ext cx="7696200" cy="3797193"/>
          </a:xfrm>
          <a:prstGeom prst="rect">
            <a:avLst/>
          </a:prstGeom>
        </p:spPr>
        <p:txBody>
          <a:bodyPr wrap="square">
            <a:spAutoFit/>
          </a:bodyPr>
          <a:lstStyle/>
          <a:p>
            <a:pPr marL="342900" indent="-342900" algn="just" rtl="1">
              <a:lnSpc>
                <a:spcPct val="150000"/>
              </a:lnSpc>
              <a:buFont typeface="Arial" pitchFamily="34" charset="0"/>
              <a:buChar char="•"/>
            </a:pPr>
            <a:r>
              <a:rPr lang="ar-SA" dirty="0">
                <a:cs typeface="B Nazanin" pitchFamily="2" charset="-78"/>
              </a:rPr>
              <a:t>ویژگی‌های زیر در روش شباهت گرهی برقرار خواهند بود:</a:t>
            </a:r>
            <a:endParaRPr lang="en-US" dirty="0">
              <a:cs typeface="B Nazanin" pitchFamily="2" charset="-78"/>
            </a:endParaRPr>
          </a:p>
          <a:p>
            <a:pPr marL="342900" lvl="0" indent="-342900" algn="just" rtl="1">
              <a:lnSpc>
                <a:spcPct val="150000"/>
              </a:lnSpc>
              <a:buFont typeface="Arial" pitchFamily="34" charset="0"/>
              <a:buChar char="•"/>
            </a:pPr>
            <a:r>
              <a:rPr lang="ar-SA" dirty="0">
                <a:cs typeface="B Nazanin" pitchFamily="2" charset="-78"/>
              </a:rPr>
              <a:t>اگر گراف با خودش مقایسه شود، هر گره باید مشابه خودش باشد. این یک ویژگی طبیعی برای همه معیارهای شباهت است.</a:t>
            </a:r>
            <a:endParaRPr lang="en-US" dirty="0">
              <a:cs typeface="B Nazanin" pitchFamily="2" charset="-78"/>
            </a:endParaRPr>
          </a:p>
          <a:p>
            <a:pPr marL="342900" lvl="0" indent="-342900" algn="just" rtl="1">
              <a:lnSpc>
                <a:spcPct val="150000"/>
              </a:lnSpc>
              <a:buFont typeface="Arial" pitchFamily="34" charset="0"/>
              <a:buChar char="•"/>
            </a:pPr>
            <a:r>
              <a:rPr lang="ar-SA" dirty="0">
                <a:cs typeface="B Nazanin" pitchFamily="2" charset="-78"/>
              </a:rPr>
              <a:t>نمرات شباهت باید دارای دامنه ثابت باشند، شباهت یک گره به خودش همیشه دارای مقدار ماکزیمم است. این مشخصه برای معیارهای شباهت به صورت کلی کاملاً اختیاری است که در یک دامنه ثابت قرار داشته باشند.</a:t>
            </a:r>
            <a:endParaRPr lang="en-US" dirty="0">
              <a:cs typeface="B Nazanin" pitchFamily="2" charset="-78"/>
            </a:endParaRPr>
          </a:p>
          <a:p>
            <a:pPr marL="342900" lvl="0" indent="-342900" algn="just" rtl="1">
              <a:lnSpc>
                <a:spcPct val="150000"/>
              </a:lnSpc>
              <a:buFont typeface="Arial" pitchFamily="34" charset="0"/>
              <a:buChar char="•"/>
            </a:pPr>
            <a:r>
              <a:rPr lang="ar-SA" dirty="0">
                <a:cs typeface="B Nazanin" pitchFamily="2" charset="-78"/>
              </a:rPr>
              <a:t>نمره شباهت‌ باید خود معنادار باشد. به واسطه نرمال سازی ماتریس شباهت، نمره شباهت </a:t>
            </a:r>
            <a:r>
              <a:rPr lang="en-US" dirty="0" err="1">
                <a:cs typeface="B Nazanin" pitchFamily="2" charset="-78"/>
              </a:rPr>
              <a:t>x</a:t>
            </a:r>
            <a:r>
              <a:rPr lang="en-US" baseline="-25000" dirty="0" err="1">
                <a:cs typeface="B Nazanin" pitchFamily="2" charset="-78"/>
              </a:rPr>
              <a:t>ij</a:t>
            </a:r>
            <a:r>
              <a:rPr lang="en-US" i="1" dirty="0">
                <a:cs typeface="B Nazanin" pitchFamily="2" charset="-78"/>
              </a:rPr>
              <a:t> </a:t>
            </a:r>
            <a:r>
              <a:rPr lang="ar-SA" dirty="0">
                <a:cs typeface="B Nazanin" pitchFamily="2" charset="-78"/>
              </a:rPr>
              <a:t> تنها در صورتی می تواند تغییر کند که نمرات دیگر شباهت نیز به همان شکل تغییر کنند.</a:t>
            </a:r>
            <a:endParaRPr lang="en-US" dirty="0">
              <a:cs typeface="B Nazanin" pitchFamily="2" charset="-78"/>
            </a:endParaRPr>
          </a:p>
          <a:p>
            <a:pPr marL="342900" indent="-342900" algn="just" rtl="1">
              <a:lnSpc>
                <a:spcPct val="150000"/>
              </a:lnSpc>
              <a:buFont typeface="Arial" pitchFamily="34" charset="0"/>
              <a:buChar char="•"/>
            </a:pPr>
            <a:r>
              <a:rPr lang="ar-SA" dirty="0">
                <a:cs typeface="B Nazanin" pitchFamily="2" charset="-78"/>
              </a:rPr>
              <a:t>اگر دو گره دارای لبه های ورودی یا خروجی نباشند، آن‌ها را باید مشابه در نظر گرفت. </a:t>
            </a:r>
            <a:endParaRPr lang="en-US" dirty="0">
              <a:cs typeface="B Nazanin" pitchFamily="2" charset="-78"/>
            </a:endParaRPr>
          </a:p>
        </p:txBody>
      </p:sp>
      <p:sp>
        <p:nvSpPr>
          <p:cNvPr id="9" name="Slide Number Placeholder 8"/>
          <p:cNvSpPr>
            <a:spLocks noGrp="1"/>
          </p:cNvSpPr>
          <p:nvPr>
            <p:ph type="sldNum" sz="quarter" idx="12"/>
          </p:nvPr>
        </p:nvSpPr>
        <p:spPr/>
        <p:txBody>
          <a:bodyPr/>
          <a:lstStyle/>
          <a:p>
            <a:r>
              <a:rPr lang="fa-IR" dirty="0"/>
              <a:t>34/ </a:t>
            </a:r>
            <a:r>
              <a:rPr lang="fa-IR" dirty="0" smtClean="0"/>
              <a:t>24</a:t>
            </a:r>
            <a:endParaRPr lang="en-US" dirty="0"/>
          </a:p>
        </p:txBody>
      </p:sp>
    </p:spTree>
    <p:extLst>
      <p:ext uri="{BB962C8B-B14F-4D97-AF65-F5344CB8AC3E}">
        <p14:creationId xmlns:p14="http://schemas.microsoft.com/office/powerpoint/2010/main" val="2997413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61566" y="1142999"/>
            <a:ext cx="3805850" cy="646331"/>
          </a:xfrm>
          <a:prstGeom prst="rect">
            <a:avLst/>
          </a:prstGeom>
        </p:spPr>
        <p:txBody>
          <a:bodyPr wrap="none">
            <a:spAutoFit/>
          </a:bodyPr>
          <a:lstStyle/>
          <a:p>
            <a:pPr lvl="2" algn="r"/>
            <a:r>
              <a:rPr lang="ar-SA" sz="3600" b="1" dirty="0">
                <a:solidFill>
                  <a:schemeClr val="tx2"/>
                </a:solidFill>
                <a:cs typeface="B Nazanin" pitchFamily="2" charset="-78"/>
              </a:rPr>
              <a:t>مدل‌ فضای متاخر</a:t>
            </a:r>
            <a:endParaRPr lang="en-US" sz="3600" b="1" dirty="0">
              <a:solidFill>
                <a:schemeClr val="tx2"/>
              </a:solidFill>
              <a:cs typeface="B Nazanin" pitchFamily="2" charset="-78"/>
            </a:endParaRPr>
          </a:p>
        </p:txBody>
      </p:sp>
      <p:sp>
        <p:nvSpPr>
          <p:cNvPr id="5" name="Rectangle 4"/>
          <p:cNvSpPr/>
          <p:nvPr/>
        </p:nvSpPr>
        <p:spPr>
          <a:xfrm>
            <a:off x="556458" y="2057400"/>
            <a:ext cx="7810216" cy="1015663"/>
          </a:xfrm>
          <a:prstGeom prst="rect">
            <a:avLst/>
          </a:prstGeom>
        </p:spPr>
        <p:txBody>
          <a:bodyPr wrap="square">
            <a:spAutoFit/>
          </a:bodyPr>
          <a:lstStyle/>
          <a:p>
            <a:pPr algn="r" rtl="1"/>
            <a:r>
              <a:rPr lang="ar-SA" sz="2000" dirty="0">
                <a:cs typeface="B Nazanin" pitchFamily="2" charset="-78"/>
              </a:rPr>
              <a:t>مورد دیگری در روش های تشخیص جامعه در شبکه های اجتماعی عبارت است از مدل‌های فضای </a:t>
            </a:r>
            <a:r>
              <a:rPr lang="ar-SA" sz="2000" dirty="0" smtClean="0">
                <a:cs typeface="B Nazanin" pitchFamily="2" charset="-78"/>
              </a:rPr>
              <a:t>متاخر</a:t>
            </a:r>
            <a:r>
              <a:rPr lang="fa-IR" sz="2000" dirty="0" smtClean="0">
                <a:cs typeface="B Nazanin" pitchFamily="2" charset="-78"/>
              </a:rPr>
              <a:t>،</a:t>
            </a:r>
            <a:r>
              <a:rPr lang="ar-SA" sz="2000" dirty="0" smtClean="0">
                <a:cs typeface="B Nazanin" pitchFamily="2" charset="-78"/>
              </a:rPr>
              <a:t> </a:t>
            </a:r>
            <a:r>
              <a:rPr lang="ar-SA" sz="2000" dirty="0">
                <a:cs typeface="B Nazanin" pitchFamily="2" charset="-78"/>
              </a:rPr>
              <a:t>که گره های موجود در یک شبکه را به یک فضای دارای بعد کمتر تبدیل می کنند به گونه‌ای که فاصله یا شباهت میان گره‌ها، در فضای اقلیدسی حفظ شود. </a:t>
            </a:r>
            <a:endParaRPr lang="en-US" sz="2000" dirty="0">
              <a:cs typeface="B Nazanin" pitchFamily="2" charset="-78"/>
            </a:endParaRPr>
          </a:p>
        </p:txBody>
      </p:sp>
      <p:sp>
        <p:nvSpPr>
          <p:cNvPr id="9" name="Slide Number Placeholder 8"/>
          <p:cNvSpPr>
            <a:spLocks noGrp="1"/>
          </p:cNvSpPr>
          <p:nvPr>
            <p:ph type="sldNum" sz="quarter" idx="12"/>
          </p:nvPr>
        </p:nvSpPr>
        <p:spPr/>
        <p:txBody>
          <a:bodyPr/>
          <a:lstStyle/>
          <a:p>
            <a:r>
              <a:rPr lang="fa-IR" dirty="0"/>
              <a:t>34/ </a:t>
            </a:r>
            <a:r>
              <a:rPr lang="fa-IR" dirty="0" smtClean="0"/>
              <a:t>25</a:t>
            </a:r>
            <a:endParaRPr lang="en-US" dirty="0"/>
          </a:p>
        </p:txBody>
      </p:sp>
    </p:spTree>
    <p:extLst>
      <p:ext uri="{BB962C8B-B14F-4D97-AF65-F5344CB8AC3E}">
        <p14:creationId xmlns:p14="http://schemas.microsoft.com/office/powerpoint/2010/main" val="2340832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9654" y="1295400"/>
            <a:ext cx="3929281" cy="646331"/>
          </a:xfrm>
          <a:prstGeom prst="rect">
            <a:avLst/>
          </a:prstGeom>
        </p:spPr>
        <p:txBody>
          <a:bodyPr wrap="none">
            <a:spAutoFit/>
          </a:bodyPr>
          <a:lstStyle/>
          <a:p>
            <a:pPr lvl="2" algn="r"/>
            <a:r>
              <a:rPr lang="ar-SA" sz="3600" b="1" dirty="0">
                <a:solidFill>
                  <a:schemeClr val="tx2"/>
                </a:solidFill>
                <a:cs typeface="B Nazanin" pitchFamily="2" charset="-78"/>
              </a:rPr>
              <a:t>تقریب مدل بلوکی</a:t>
            </a:r>
            <a:endParaRPr lang="en-US" sz="3600" b="1" dirty="0">
              <a:solidFill>
                <a:schemeClr val="tx2"/>
              </a:solidFill>
              <a:cs typeface="B Nazanin" pitchFamily="2" charset="-78"/>
            </a:endParaRPr>
          </a:p>
        </p:txBody>
      </p:sp>
      <p:sp>
        <p:nvSpPr>
          <p:cNvPr id="5" name="Rectangle 4"/>
          <p:cNvSpPr/>
          <p:nvPr/>
        </p:nvSpPr>
        <p:spPr>
          <a:xfrm>
            <a:off x="419099" y="2362200"/>
            <a:ext cx="8153400" cy="707886"/>
          </a:xfrm>
          <a:prstGeom prst="rect">
            <a:avLst/>
          </a:prstGeom>
        </p:spPr>
        <p:txBody>
          <a:bodyPr wrap="square">
            <a:spAutoFit/>
          </a:bodyPr>
          <a:lstStyle/>
          <a:p>
            <a:pPr algn="r" rtl="1"/>
            <a:r>
              <a:rPr lang="ar-SA" sz="2000" dirty="0">
                <a:cs typeface="B Nazanin" pitchFamily="2" charset="-78"/>
              </a:rPr>
              <a:t>هدف از این روش، حداقل سازی فاصله میان یک ماتریس فعل و انفعال و یک ساختار </a:t>
            </a:r>
            <a:r>
              <a:rPr lang="ar-SA" sz="2000" dirty="0" smtClean="0">
                <a:cs typeface="B Nazanin" pitchFamily="2" charset="-78"/>
              </a:rPr>
              <a:t>بلوکی</a:t>
            </a:r>
            <a:r>
              <a:rPr lang="fa-IR" sz="2000" dirty="0" smtClean="0">
                <a:cs typeface="B Nazanin" pitchFamily="2" charset="-78"/>
              </a:rPr>
              <a:t> </a:t>
            </a:r>
            <a:r>
              <a:rPr lang="ar-SA" sz="2000" dirty="0" smtClean="0">
                <a:cs typeface="B Nazanin" pitchFamily="2" charset="-78"/>
              </a:rPr>
              <a:t>میباشد</a:t>
            </a:r>
            <a:r>
              <a:rPr lang="ar-SA" sz="2000" dirty="0">
                <a:cs typeface="B Nazanin" pitchFamily="2" charset="-78"/>
              </a:rPr>
              <a:t>. آن را به صورت زیر نشان </a:t>
            </a:r>
            <a:r>
              <a:rPr lang="ar-SA" sz="2000" dirty="0" smtClean="0">
                <a:cs typeface="B Nazanin" pitchFamily="2" charset="-78"/>
              </a:rPr>
              <a:t>می‌دهیم</a:t>
            </a:r>
            <a:r>
              <a:rPr lang="fa-IR" sz="2000" dirty="0" smtClean="0">
                <a:cs typeface="B Nazanin" pitchFamily="2" charset="-78"/>
              </a:rPr>
              <a:t>:</a:t>
            </a:r>
            <a:endParaRPr lang="en-US" sz="2000" dirty="0">
              <a:cs typeface="B Nazanin" pitchFamily="2" charset="-78"/>
            </a:endParaRPr>
          </a:p>
        </p:txBody>
      </p:sp>
      <p:pic>
        <p:nvPicPr>
          <p:cNvPr id="7" name="Picture 6"/>
          <p:cNvPicPr/>
          <p:nvPr/>
        </p:nvPicPr>
        <p:blipFill>
          <a:blip r:embed="rId2"/>
          <a:srcRect/>
          <a:stretch>
            <a:fillRect/>
          </a:stretch>
        </p:blipFill>
        <p:spPr bwMode="auto">
          <a:xfrm>
            <a:off x="1165383" y="3657600"/>
            <a:ext cx="6660833" cy="1752600"/>
          </a:xfrm>
          <a:prstGeom prst="rect">
            <a:avLst/>
          </a:prstGeom>
          <a:noFill/>
          <a:ln w="9525">
            <a:noFill/>
            <a:miter lim="800000"/>
            <a:headEnd/>
            <a:tailEnd/>
          </a:ln>
        </p:spPr>
      </p:pic>
      <p:sp>
        <p:nvSpPr>
          <p:cNvPr id="6" name="Rectangle 5"/>
          <p:cNvSpPr/>
          <p:nvPr/>
        </p:nvSpPr>
        <p:spPr>
          <a:xfrm>
            <a:off x="1268491" y="5715000"/>
            <a:ext cx="6454616" cy="584775"/>
          </a:xfrm>
          <a:prstGeom prst="rect">
            <a:avLst/>
          </a:prstGeom>
        </p:spPr>
        <p:txBody>
          <a:bodyPr wrap="square">
            <a:spAutoFit/>
          </a:bodyPr>
          <a:lstStyle/>
          <a:p>
            <a:pPr algn="ctr" rtl="1"/>
            <a:r>
              <a:rPr lang="ar-SA" sz="1600" dirty="0">
                <a:cs typeface="B Nazanin" pitchFamily="2" charset="-78"/>
              </a:rPr>
              <a:t>شکل سمت چپ نشان دهنده ماتریس فعل و انفعال شبکه می‌باشد و شکل سمت راست ساختار بلوکی را نمایش می‌دهد.</a:t>
            </a:r>
            <a:endParaRPr lang="en-US" sz="1600" dirty="0">
              <a:cs typeface="B Nazanin" pitchFamily="2" charset="-78"/>
            </a:endParaRPr>
          </a:p>
        </p:txBody>
      </p:sp>
      <p:sp>
        <p:nvSpPr>
          <p:cNvPr id="11" name="Slide Number Placeholder 10"/>
          <p:cNvSpPr>
            <a:spLocks noGrp="1"/>
          </p:cNvSpPr>
          <p:nvPr>
            <p:ph type="sldNum" sz="quarter" idx="12"/>
          </p:nvPr>
        </p:nvSpPr>
        <p:spPr/>
        <p:txBody>
          <a:bodyPr/>
          <a:lstStyle/>
          <a:p>
            <a:r>
              <a:rPr lang="fa-IR" dirty="0"/>
              <a:t>34/ </a:t>
            </a:r>
            <a:r>
              <a:rPr lang="fa-IR" dirty="0" smtClean="0"/>
              <a:t>26</a:t>
            </a:r>
            <a:endParaRPr lang="en-US" dirty="0"/>
          </a:p>
        </p:txBody>
      </p:sp>
    </p:spTree>
    <p:extLst>
      <p:ext uri="{BB962C8B-B14F-4D97-AF65-F5344CB8AC3E}">
        <p14:creationId xmlns:p14="http://schemas.microsoft.com/office/powerpoint/2010/main" val="28063765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pPr lvl="2" algn="r" rtl="1">
              <a:spcBef>
                <a:spcPct val="0"/>
              </a:spcBef>
            </a:pPr>
            <a:r>
              <a:rPr lang="ar-SA" sz="3600" b="1" dirty="0">
                <a:solidFill>
                  <a:schemeClr val="tx2"/>
                </a:solidFill>
                <a:cs typeface="B Nazanin" pitchFamily="2" charset="-78"/>
              </a:rPr>
              <a:t>حداکثر سازی مدولاریته</a:t>
            </a:r>
            <a:r>
              <a:rPr lang="en-US" sz="3600" b="1" dirty="0">
                <a:solidFill>
                  <a:schemeClr val="tx2"/>
                </a:solidFill>
                <a:cs typeface="B Nazanin" pitchFamily="2" charset="-78"/>
              </a:rPr>
              <a:t/>
            </a:r>
            <a:br>
              <a:rPr lang="en-US" sz="3600" b="1" dirty="0">
                <a:solidFill>
                  <a:schemeClr val="tx2"/>
                </a:solidFill>
                <a:cs typeface="B Nazanin" pitchFamily="2" charset="-78"/>
              </a:rPr>
            </a:br>
            <a:endParaRPr lang="en-US" sz="3600" dirty="0">
              <a:solidFill>
                <a:schemeClr val="tx2"/>
              </a:solidFill>
              <a:cs typeface="B Nazanin" pitchFamily="2" charset="-78"/>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0999" y="1853364"/>
                <a:ext cx="8229600" cy="4389120"/>
              </a:xfrm>
            </p:spPr>
            <p:txBody>
              <a:bodyPr>
                <a:normAutofit/>
              </a:bodyPr>
              <a:lstStyle/>
              <a:p>
                <a:pPr marL="0" indent="0" algn="just" rtl="1">
                  <a:buNone/>
                </a:pPr>
                <a:r>
                  <a:rPr lang="ar-SA" sz="2000" dirty="0" smtClean="0">
                    <a:cs typeface="B Nazanin" pitchFamily="2" charset="-78"/>
                  </a:rPr>
                  <a:t>مدولاریته به اندازه‌گیری فعل و انفعالات گروهی در مقایسه با ارتباطات رندوم مورد انتظار در گروه</a:t>
                </a:r>
                <a:r>
                  <a:rPr lang="fa-IR" sz="2000" dirty="0" smtClean="0">
                    <a:cs typeface="B Nazanin" pitchFamily="2" charset="-78"/>
                  </a:rPr>
                  <a:t> </a:t>
                </a:r>
                <a:r>
                  <a:rPr lang="ar-SA" sz="2000" dirty="0" smtClean="0">
                    <a:cs typeface="B Nazanin" pitchFamily="2" charset="-78"/>
                  </a:rPr>
                  <a:t>می‌پردازد. در یک شبکه دارای </a:t>
                </a:r>
                <a:r>
                  <a:rPr lang="en-US" sz="2000" dirty="0">
                    <a:cs typeface="B Nazanin" pitchFamily="2" charset="-78"/>
                  </a:rPr>
                  <a:t>m</a:t>
                </a:r>
                <a:r>
                  <a:rPr lang="ar-SA" sz="2000" dirty="0">
                    <a:cs typeface="B Nazanin" pitchFamily="2" charset="-78"/>
                  </a:rPr>
                  <a:t> لبة (بال)، برای دو گره دارای </a:t>
                </a:r>
                <a:r>
                  <a:rPr lang="ar-SA" sz="2000" dirty="0" smtClean="0">
                    <a:cs typeface="B Nazanin" pitchFamily="2" charset="-78"/>
                  </a:rPr>
                  <a:t>درجه‌های</a:t>
                </a:r>
                <a:r>
                  <a:rPr lang="en-US" sz="2000" dirty="0" smtClean="0">
                    <a:cs typeface="B Nazanin" pitchFamily="2" charset="-78"/>
                  </a:rPr>
                  <a:t> </a:t>
                </a:r>
                <a:r>
                  <a:rPr lang="ar-SA" sz="2000" dirty="0" smtClean="0">
                    <a:cs typeface="B Nazanin" pitchFamily="2" charset="-78"/>
                  </a:rPr>
                  <a:t> </a:t>
                </a:r>
                <a14:m>
                  <m:oMath xmlns:m="http://schemas.openxmlformats.org/officeDocument/2006/math">
                    <m:sSub>
                      <m:sSubPr>
                        <m:ctrlPr>
                          <a:rPr lang="ar-SA" sz="2000" i="1" smtClean="0">
                            <a:latin typeface="Cambria Math"/>
                            <a:cs typeface="B Nazanin" pitchFamily="2" charset="-78"/>
                          </a:rPr>
                        </m:ctrlPr>
                      </m:sSubPr>
                      <m:e>
                        <m:r>
                          <a:rPr lang="en-US" sz="2000" b="0" i="1" smtClean="0">
                            <a:latin typeface="Cambria Math"/>
                            <a:cs typeface="B Nazanin" pitchFamily="2" charset="-78"/>
                          </a:rPr>
                          <m:t>𝑑</m:t>
                        </m:r>
                      </m:e>
                      <m:sub>
                        <m:r>
                          <a:rPr lang="en-US" sz="2000" b="0" i="1" smtClean="0">
                            <a:latin typeface="Cambria Math"/>
                            <a:cs typeface="B Nazanin" pitchFamily="2" charset="-78"/>
                          </a:rPr>
                          <m:t>𝑖</m:t>
                        </m:r>
                      </m:sub>
                    </m:sSub>
                  </m:oMath>
                </a14:m>
                <a:r>
                  <a:rPr lang="ar-SA" sz="2000" dirty="0" smtClean="0">
                    <a:cs typeface="B Nazanin" pitchFamily="2" charset="-78"/>
                  </a:rPr>
                  <a:t> و</a:t>
                </a:r>
                <a:r>
                  <a:rPr lang="fa-IR" sz="2000" dirty="0">
                    <a:cs typeface="B Nazanin" pitchFamily="2" charset="-78"/>
                  </a:rPr>
                  <a:t> </a:t>
                </a:r>
                <a14:m>
                  <m:oMath xmlns:m="http://schemas.openxmlformats.org/officeDocument/2006/math">
                    <m:sSub>
                      <m:sSubPr>
                        <m:ctrlPr>
                          <a:rPr lang="fa-IR" sz="2000" i="1" smtClean="0">
                            <a:latin typeface="Cambria Math"/>
                            <a:cs typeface="B Nazanin" pitchFamily="2" charset="-78"/>
                          </a:rPr>
                        </m:ctrlPr>
                      </m:sSubPr>
                      <m:e>
                        <m:r>
                          <a:rPr lang="en-US" sz="2000" b="0" i="1" smtClean="0">
                            <a:latin typeface="Cambria Math"/>
                            <a:cs typeface="B Nazanin" pitchFamily="2" charset="-78"/>
                          </a:rPr>
                          <m:t>𝑑</m:t>
                        </m:r>
                      </m:e>
                      <m:sub>
                        <m:r>
                          <a:rPr lang="en-US" sz="2000" b="0" i="1" smtClean="0">
                            <a:latin typeface="Cambria Math"/>
                            <a:cs typeface="B Nazanin" pitchFamily="2" charset="-78"/>
                          </a:rPr>
                          <m:t>𝑗</m:t>
                        </m:r>
                      </m:sub>
                    </m:sSub>
                  </m:oMath>
                </a14:m>
                <a:r>
                  <a:rPr lang="ar-SA" sz="2000" dirty="0" smtClean="0">
                    <a:cs typeface="B Nazanin" pitchFamily="2" charset="-78"/>
                  </a:rPr>
                  <a:t> </a:t>
                </a:r>
                <a:r>
                  <a:rPr lang="ar-SA" sz="2000" dirty="0">
                    <a:cs typeface="B Nazanin" pitchFamily="2" charset="-78"/>
                  </a:rPr>
                  <a:t>، ارتباطات مورد انتظار بین آن‌ها به صورت زیر هستند</a:t>
                </a:r>
                <a:r>
                  <a:rPr lang="ar-SA" sz="2000" b="1" dirty="0">
                    <a:cs typeface="B Nazanin" pitchFamily="2" charset="-78"/>
                  </a:rPr>
                  <a:t> </a:t>
                </a:r>
                <a:r>
                  <a:rPr lang="ar-SA" sz="2000" b="1" dirty="0" smtClean="0">
                    <a:cs typeface="B Nazanin" pitchFamily="2" charset="-78"/>
                  </a:rPr>
                  <a:t>:</a:t>
                </a:r>
                <a:endParaRPr lang="fa-IR" sz="2000" b="1" dirty="0" smtClean="0">
                  <a:cs typeface="B Nazanin" pitchFamily="2" charset="-78"/>
                </a:endParaRPr>
              </a:p>
              <a:p>
                <a:pPr marL="0" indent="0" algn="r" rtl="1">
                  <a:buNone/>
                </a:pPr>
                <a:endParaRPr lang="en-US" sz="2000" dirty="0">
                  <a:cs typeface="B Nazanin"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0999" y="1853364"/>
                <a:ext cx="8229600" cy="4389120"/>
              </a:xfrm>
              <a:blipFill rotWithShape="1">
                <a:blip r:embed="rId2"/>
                <a:stretch>
                  <a:fillRect l="-1481" t="-694" r="-815"/>
                </a:stretch>
              </a:blipFill>
            </p:spPr>
            <p:txBody>
              <a:bodyPr/>
              <a:lstStyle/>
              <a:p>
                <a:r>
                  <a:rPr lang="en-US">
                    <a:noFill/>
                  </a:rPr>
                  <a:t> </a:t>
                </a:r>
              </a:p>
            </p:txBody>
          </p:sp>
        </mc:Fallback>
      </mc:AlternateContent>
      <p:pic>
        <p:nvPicPr>
          <p:cNvPr id="5" name="Picture 4"/>
          <p:cNvPicPr/>
          <p:nvPr/>
        </p:nvPicPr>
        <p:blipFill>
          <a:blip r:embed="rId3"/>
          <a:srcRect/>
          <a:stretch>
            <a:fillRect/>
          </a:stretch>
        </p:blipFill>
        <p:spPr bwMode="auto">
          <a:xfrm>
            <a:off x="1044169" y="2993468"/>
            <a:ext cx="3027219" cy="587932"/>
          </a:xfrm>
          <a:prstGeom prst="rect">
            <a:avLst/>
          </a:prstGeom>
          <a:noFill/>
          <a:ln w="9525">
            <a:noFill/>
            <a:miter lim="800000"/>
            <a:headEnd/>
            <a:tailEnd/>
          </a:ln>
        </p:spPr>
      </p:pic>
      <p:sp>
        <p:nvSpPr>
          <p:cNvPr id="6" name="Rectangle 5"/>
          <p:cNvSpPr/>
          <p:nvPr/>
        </p:nvSpPr>
        <p:spPr>
          <a:xfrm>
            <a:off x="5964065" y="4011747"/>
            <a:ext cx="3103735" cy="400110"/>
          </a:xfrm>
          <a:prstGeom prst="rect">
            <a:avLst/>
          </a:prstGeom>
        </p:spPr>
        <p:txBody>
          <a:bodyPr wrap="none">
            <a:spAutoFit/>
          </a:bodyPr>
          <a:lstStyle/>
          <a:p>
            <a:pPr algn="just" rtl="1"/>
            <a:r>
              <a:rPr lang="ar-SA" sz="2000" dirty="0">
                <a:cs typeface="B Nazanin" pitchFamily="2" charset="-78"/>
              </a:rPr>
              <a:t>سودمندی فعل و انفعال در یک گروه </a:t>
            </a:r>
            <a:r>
              <a:rPr lang="ar-SA" sz="2000" b="1" dirty="0">
                <a:cs typeface="B Nazanin" pitchFamily="2" charset="-78"/>
              </a:rPr>
              <a:t>:</a:t>
            </a:r>
            <a:endParaRPr lang="en-US" sz="2000" dirty="0">
              <a:cs typeface="B Nazanin" pitchFamily="2" charset="-78"/>
            </a:endParaRPr>
          </a:p>
        </p:txBody>
      </p:sp>
      <p:pic>
        <p:nvPicPr>
          <p:cNvPr id="7" name="Picture 6"/>
          <p:cNvPicPr/>
          <p:nvPr/>
        </p:nvPicPr>
        <p:blipFill>
          <a:blip r:embed="rId4"/>
          <a:srcRect/>
          <a:stretch>
            <a:fillRect/>
          </a:stretch>
        </p:blipFill>
        <p:spPr bwMode="auto">
          <a:xfrm>
            <a:off x="533400" y="3981641"/>
            <a:ext cx="3193474" cy="932785"/>
          </a:xfrm>
          <a:prstGeom prst="rect">
            <a:avLst/>
          </a:prstGeom>
          <a:noFill/>
          <a:ln w="9525">
            <a:noFill/>
            <a:miter lim="800000"/>
            <a:headEnd/>
            <a:tailEnd/>
          </a:ln>
        </p:spPr>
      </p:pic>
      <p:pic>
        <p:nvPicPr>
          <p:cNvPr id="12" name="Picture 11"/>
          <p:cNvPicPr/>
          <p:nvPr/>
        </p:nvPicPr>
        <p:blipFill>
          <a:blip r:embed="rId5"/>
          <a:srcRect/>
          <a:stretch>
            <a:fillRect/>
          </a:stretch>
        </p:blipFill>
        <p:spPr bwMode="auto">
          <a:xfrm>
            <a:off x="349656" y="4959925"/>
            <a:ext cx="3721732" cy="189807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13" name="Rectangle 12"/>
              <p:cNvSpPr/>
              <p:nvPr/>
            </p:nvSpPr>
            <p:spPr>
              <a:xfrm>
                <a:off x="4572000" y="5410200"/>
                <a:ext cx="4495800" cy="830997"/>
              </a:xfrm>
              <a:prstGeom prst="rect">
                <a:avLst/>
              </a:prstGeom>
            </p:spPr>
            <p:txBody>
              <a:bodyPr wrap="square">
                <a:spAutoFit/>
              </a:bodyPr>
              <a:lstStyle/>
              <a:p>
                <a:pPr algn="r" rtl="1"/>
                <a:r>
                  <a:rPr lang="ar-SA" sz="2400" dirty="0" smtClean="0">
                    <a:cs typeface="B Nazanin" pitchFamily="2" charset="-78"/>
                  </a:rPr>
                  <a:t>تعداد </a:t>
                </a:r>
                <a:r>
                  <a:rPr lang="ar-SA" sz="2400" dirty="0">
                    <a:cs typeface="B Nazanin" pitchFamily="2" charset="-78"/>
                  </a:rPr>
                  <a:t>مورد انتظار لبه‌های بین 6 و 9 به‌صورت زیر </a:t>
                </a:r>
                <a:r>
                  <a:rPr lang="ar-SA" sz="2400" dirty="0" smtClean="0">
                    <a:cs typeface="B Nazanin" pitchFamily="2" charset="-78"/>
                  </a:rPr>
                  <a:t>است:  </a:t>
                </a:r>
                <a:r>
                  <a:rPr lang="en-US" sz="2400" i="1" dirty="0" smtClean="0">
                    <a:cs typeface="B Nazanin" pitchFamily="2" charset="-78"/>
                  </a:rPr>
                  <a:t> </a:t>
                </a:r>
                <a:r>
                  <a:rPr lang="en-US" sz="2400" dirty="0" smtClean="0">
                    <a:cs typeface="B Nazanin" pitchFamily="2" charset="-78"/>
                  </a:rPr>
                  <a:t>5</a:t>
                </a:r>
                <a14:m>
                  <m:oMath xmlns:m="http://schemas.openxmlformats.org/officeDocument/2006/math">
                    <m:r>
                      <a:rPr lang="en-US" sz="2400" i="1" dirty="0" smtClean="0">
                        <a:latin typeface="Cambria Math"/>
                        <a:ea typeface="Cambria Math"/>
                        <a:cs typeface="B Nazanin" pitchFamily="2" charset="-78"/>
                      </a:rPr>
                      <m:t>×</m:t>
                    </m:r>
                  </m:oMath>
                </a14:m>
                <a:r>
                  <a:rPr lang="en-US" sz="2400" dirty="0" smtClean="0">
                    <a:cs typeface="B Nazanin" pitchFamily="2" charset="-78"/>
                  </a:rPr>
                  <a:t>3</a:t>
                </a:r>
                <a:r>
                  <a:rPr lang="en-US" sz="2400" i="1" dirty="0">
                    <a:cs typeface="B Nazanin" pitchFamily="2" charset="-78"/>
                  </a:rPr>
                  <a:t>/(</a:t>
                </a:r>
                <a:r>
                  <a:rPr lang="en-US" sz="2400" i="1" dirty="0" smtClean="0">
                    <a:cs typeface="B Nazanin" pitchFamily="2" charset="-78"/>
                  </a:rPr>
                  <a:t>2</a:t>
                </a:r>
                <a14:m>
                  <m:oMath xmlns:m="http://schemas.openxmlformats.org/officeDocument/2006/math">
                    <m:r>
                      <a:rPr lang="en-US" sz="2400" i="1" smtClean="0">
                        <a:latin typeface="Cambria Math"/>
                        <a:ea typeface="Cambria Math"/>
                        <a:cs typeface="B Nazanin" pitchFamily="2" charset="-78"/>
                      </a:rPr>
                      <m:t>×</m:t>
                    </m:r>
                  </m:oMath>
                </a14:m>
                <a:r>
                  <a:rPr lang="en-US" sz="2400" i="1" dirty="0" smtClean="0">
                    <a:cs typeface="B Nazanin" pitchFamily="2" charset="-78"/>
                  </a:rPr>
                  <a:t>17</a:t>
                </a:r>
                <a:r>
                  <a:rPr lang="en-US" sz="2400" i="1" dirty="0">
                    <a:cs typeface="B Nazanin" pitchFamily="2" charset="-78"/>
                  </a:rPr>
                  <a:t>)=15/34</a:t>
                </a:r>
                <a:r>
                  <a:rPr lang="ar-SA" sz="2400" i="1" dirty="0">
                    <a:cs typeface="B Nazanin" pitchFamily="2" charset="-78"/>
                  </a:rPr>
                  <a:t> </a:t>
                </a:r>
                <a:endParaRPr lang="en-US" sz="2400" i="1" dirty="0">
                  <a:cs typeface="B Nazanin" pitchFamily="2" charset="-78"/>
                </a:endParaRPr>
              </a:p>
            </p:txBody>
          </p:sp>
        </mc:Choice>
        <mc:Fallback xmlns="">
          <p:sp>
            <p:nvSpPr>
              <p:cNvPr id="13" name="Rectangle 12"/>
              <p:cNvSpPr>
                <a:spLocks noRot="1" noChangeAspect="1" noMove="1" noResize="1" noEditPoints="1" noAdjustHandles="1" noChangeArrowheads="1" noChangeShapeType="1" noTextEdit="1"/>
              </p:cNvSpPr>
              <p:nvPr/>
            </p:nvSpPr>
            <p:spPr>
              <a:xfrm>
                <a:off x="4572000" y="5410200"/>
                <a:ext cx="4495800" cy="830997"/>
              </a:xfrm>
              <a:prstGeom prst="rect">
                <a:avLst/>
              </a:prstGeom>
              <a:blipFill rotWithShape="1">
                <a:blip r:embed="rId6"/>
                <a:stretch>
                  <a:fillRect t="-5882" r="-1897" b="-17647"/>
                </a:stretch>
              </a:blipFill>
            </p:spPr>
            <p:txBody>
              <a:bodyPr/>
              <a:lstStyle/>
              <a:p>
                <a:r>
                  <a:rPr lang="en-US">
                    <a:noFill/>
                  </a:rPr>
                  <a:t> </a:t>
                </a:r>
              </a:p>
            </p:txBody>
          </p:sp>
        </mc:Fallback>
      </mc:AlternateContent>
      <p:sp>
        <p:nvSpPr>
          <p:cNvPr id="15" name="Slide Number Placeholder 14"/>
          <p:cNvSpPr>
            <a:spLocks noGrp="1"/>
          </p:cNvSpPr>
          <p:nvPr>
            <p:ph type="sldNum" sz="quarter" idx="12"/>
          </p:nvPr>
        </p:nvSpPr>
        <p:spPr/>
        <p:txBody>
          <a:bodyPr/>
          <a:lstStyle/>
          <a:p>
            <a:r>
              <a:rPr lang="fa-IR" dirty="0"/>
              <a:t>34/ </a:t>
            </a:r>
            <a:r>
              <a:rPr lang="fa-IR" dirty="0" smtClean="0"/>
              <a:t>27</a:t>
            </a:r>
            <a:endParaRPr lang="en-US" dirty="0"/>
          </a:p>
        </p:txBody>
      </p:sp>
    </p:spTree>
    <p:extLst>
      <p:ext uri="{BB962C8B-B14F-4D97-AF65-F5344CB8AC3E}">
        <p14:creationId xmlns:p14="http://schemas.microsoft.com/office/powerpoint/2010/main" val="3117421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pPr algn="r" rtl="1"/>
            <a:r>
              <a:rPr lang="ar-SA" sz="3600" b="1" dirty="0">
                <a:cs typeface="B Nazanin" pitchFamily="2" charset="-78"/>
              </a:rPr>
              <a:t>تشخیص جامعه بر مبنای سلسله ‌مراتب</a:t>
            </a:r>
            <a:endParaRPr lang="en-US" sz="3600" b="1" dirty="0">
              <a:cs typeface="B Nazanin" pitchFamily="2" charset="-78"/>
            </a:endParaRPr>
          </a:p>
        </p:txBody>
      </p:sp>
      <p:sp>
        <p:nvSpPr>
          <p:cNvPr id="3" name="Content Placeholder 2"/>
          <p:cNvSpPr>
            <a:spLocks noGrp="1"/>
          </p:cNvSpPr>
          <p:nvPr>
            <p:ph idx="1"/>
          </p:nvPr>
        </p:nvSpPr>
        <p:spPr>
          <a:xfrm>
            <a:off x="304800" y="1524000"/>
            <a:ext cx="8686800" cy="5334000"/>
          </a:xfrm>
        </p:spPr>
        <p:txBody>
          <a:bodyPr>
            <a:noAutofit/>
          </a:bodyPr>
          <a:lstStyle/>
          <a:p>
            <a:pPr marL="0" indent="0" algn="just" rtl="1">
              <a:lnSpc>
                <a:spcPct val="120000"/>
              </a:lnSpc>
              <a:buNone/>
            </a:pPr>
            <a:r>
              <a:rPr lang="ar-SA" sz="1800" dirty="0">
                <a:cs typeface="B Nazanin" pitchFamily="2" charset="-78"/>
              </a:rPr>
              <a:t>هدف از تشخیص جامعه بر مبنای سلسله ‌مراتب عبارت خواهد بود از ایجاد یک ساختار سلسله مراتبی بر اساس توپولوژی شبکه که می تواند در نهایت آنالیز را در سطوح مختلف دقت (رزولوشن های گوناگون) تسهیل نماید.</a:t>
            </a:r>
            <a:endParaRPr lang="en-US" sz="1800" dirty="0">
              <a:cs typeface="B Nazanin" pitchFamily="2" charset="-78"/>
            </a:endParaRPr>
          </a:p>
          <a:p>
            <a:pPr marL="0" indent="0" algn="just" rtl="1">
              <a:lnSpc>
                <a:spcPct val="120000"/>
              </a:lnSpc>
              <a:buNone/>
            </a:pPr>
            <a:endParaRPr lang="fa-IR" sz="1800" dirty="0" smtClean="0">
              <a:cs typeface="B Nazanin" pitchFamily="2" charset="-78"/>
            </a:endParaRPr>
          </a:p>
          <a:p>
            <a:pPr marL="0" indent="0" algn="just" rtl="1">
              <a:lnSpc>
                <a:spcPct val="120000"/>
              </a:lnSpc>
              <a:buNone/>
            </a:pPr>
            <a:r>
              <a:rPr lang="ar-SA" sz="1800" dirty="0" smtClean="0">
                <a:cs typeface="B Nazanin" pitchFamily="2" charset="-78"/>
              </a:rPr>
              <a:t>روش </a:t>
            </a:r>
            <a:r>
              <a:rPr lang="ar-SA" sz="1800" dirty="0">
                <a:cs typeface="B Nazanin" pitchFamily="2" charset="-78"/>
              </a:rPr>
              <a:t>های معرف اینگونه تشخیص عبارتند از:</a:t>
            </a:r>
            <a:endParaRPr lang="en-US" sz="1800" dirty="0">
              <a:cs typeface="B Nazanin" pitchFamily="2" charset="-78"/>
            </a:endParaRPr>
          </a:p>
          <a:p>
            <a:pPr marL="0" lvl="0" indent="0" algn="just" rtl="1">
              <a:lnSpc>
                <a:spcPct val="120000"/>
              </a:lnSpc>
              <a:buNone/>
            </a:pPr>
            <a:r>
              <a:rPr lang="ar-SA" sz="1800" b="1" dirty="0">
                <a:cs typeface="B Nazanin" pitchFamily="2" charset="-78"/>
              </a:rPr>
              <a:t>روش خوشه بندی سلسله‌مراتبی </a:t>
            </a:r>
            <a:r>
              <a:rPr lang="ar-SA" sz="1800" b="1" dirty="0" smtClean="0">
                <a:cs typeface="B Nazanin" pitchFamily="2" charset="-78"/>
              </a:rPr>
              <a:t>مقسم</a:t>
            </a:r>
            <a:r>
              <a:rPr lang="fa-IR" sz="1800" dirty="0" smtClean="0">
                <a:cs typeface="B Nazanin" pitchFamily="2" charset="-78"/>
              </a:rPr>
              <a:t>: </a:t>
            </a:r>
            <a:r>
              <a:rPr lang="ar-SA" sz="1800" dirty="0" smtClean="0">
                <a:cs typeface="B Nazanin" pitchFamily="2" charset="-78"/>
              </a:rPr>
              <a:t>این روش، گره‌ها را در چندین مجموعه قرار می‌دهد. در آن، هر مجموعه به مجموعه‌های کوچک‌تر تقسیم می‌شود</a:t>
            </a:r>
            <a:r>
              <a:rPr lang="fa-IR" sz="1800" dirty="0" smtClean="0"/>
              <a:t>.</a:t>
            </a:r>
            <a:endParaRPr lang="en-US" sz="1800" dirty="0">
              <a:cs typeface="B Nazanin" pitchFamily="2" charset="-78"/>
            </a:endParaRPr>
          </a:p>
          <a:p>
            <a:pPr marL="0" indent="0" algn="just" rtl="1">
              <a:lnSpc>
                <a:spcPct val="120000"/>
              </a:lnSpc>
              <a:buNone/>
            </a:pPr>
            <a:endParaRPr lang="fa-IR" sz="1800" dirty="0" smtClean="0">
              <a:cs typeface="B Nazanin" pitchFamily="2" charset="-78"/>
            </a:endParaRPr>
          </a:p>
          <a:p>
            <a:pPr marL="0" indent="0" algn="just" rtl="1">
              <a:lnSpc>
                <a:spcPct val="120000"/>
              </a:lnSpc>
              <a:buNone/>
            </a:pPr>
            <a:r>
              <a:rPr lang="ar-SA" sz="1800" b="1" dirty="0" smtClean="0">
                <a:cs typeface="B Nazanin" pitchFamily="2" charset="-78"/>
              </a:rPr>
              <a:t>روش </a:t>
            </a:r>
            <a:r>
              <a:rPr lang="ar-SA" sz="1800" b="1" dirty="0">
                <a:cs typeface="B Nazanin" pitchFamily="2" charset="-78"/>
              </a:rPr>
              <a:t>خوشه بندی سلسله‌مراتبی </a:t>
            </a:r>
            <a:r>
              <a:rPr lang="ar-SA" sz="1800" b="1" dirty="0" smtClean="0">
                <a:cs typeface="B Nazanin" pitchFamily="2" charset="-78"/>
              </a:rPr>
              <a:t>تجمعی</a:t>
            </a:r>
            <a:r>
              <a:rPr lang="fa-IR" sz="1800" dirty="0" smtClean="0">
                <a:cs typeface="B Nazanin" pitchFamily="2" charset="-78"/>
              </a:rPr>
              <a:t>: </a:t>
            </a:r>
            <a:r>
              <a:rPr lang="ar-SA" sz="1800" dirty="0" smtClean="0">
                <a:cs typeface="B Nazanin" pitchFamily="2" charset="-78"/>
              </a:rPr>
              <a:t>در </a:t>
            </a:r>
            <a:r>
              <a:rPr lang="ar-SA" sz="1800" dirty="0">
                <a:cs typeface="B Nazanin" pitchFamily="2" charset="-78"/>
              </a:rPr>
              <a:t>ابتدا هر گره را به عنوان یک جامعه مقدار دهی می‌کند. دو جامعه که تأمین کننده شاخص‌های زیر باشند را انتخاب می‌کند و آن‌ها را در یکدیگر ادغام کرده و به صورت جوامع بزرگ‌تری درمی‌آورد</a:t>
            </a:r>
            <a:r>
              <a:rPr lang="ar-SA" sz="1800" dirty="0" smtClean="0">
                <a:cs typeface="B Nazanin" pitchFamily="2" charset="-78"/>
              </a:rPr>
              <a:t>.</a:t>
            </a:r>
            <a:endParaRPr lang="fa-IR" sz="1800" dirty="0" smtClean="0">
              <a:cs typeface="B Nazanin" pitchFamily="2" charset="-78"/>
            </a:endParaRPr>
          </a:p>
          <a:p>
            <a:pPr marL="0" indent="0" algn="just" rtl="1">
              <a:lnSpc>
                <a:spcPct val="120000"/>
              </a:lnSpc>
              <a:buNone/>
            </a:pPr>
            <a:r>
              <a:rPr lang="ar-SA" sz="1800" dirty="0" smtClean="0">
                <a:cs typeface="B Nazanin" pitchFamily="2" charset="-78"/>
              </a:rPr>
              <a:t> </a:t>
            </a:r>
            <a:endParaRPr lang="fa-IR" sz="1800" dirty="0" smtClean="0">
              <a:cs typeface="B Nazanin" pitchFamily="2" charset="-78"/>
            </a:endParaRPr>
          </a:p>
          <a:p>
            <a:pPr lvl="0" algn="r" rtl="1">
              <a:lnSpc>
                <a:spcPct val="120000"/>
              </a:lnSpc>
              <a:buClr>
                <a:schemeClr val="tx1"/>
              </a:buClr>
            </a:pPr>
            <a:r>
              <a:rPr lang="ar-SA" sz="1800" dirty="0">
                <a:cs typeface="B Nazanin" pitchFamily="2" charset="-78"/>
              </a:rPr>
              <a:t>حداکثر افزایش مدولاریته</a:t>
            </a:r>
            <a:endParaRPr lang="en-US" sz="1800" dirty="0">
              <a:cs typeface="B Nazanin" pitchFamily="2" charset="-78"/>
            </a:endParaRPr>
          </a:p>
          <a:p>
            <a:pPr lvl="0" algn="r" rtl="1">
              <a:lnSpc>
                <a:spcPct val="120000"/>
              </a:lnSpc>
              <a:buClr>
                <a:schemeClr val="tx1"/>
              </a:buClr>
            </a:pPr>
            <a:r>
              <a:rPr lang="ar-SA" sz="1800" dirty="0">
                <a:cs typeface="B Nazanin" pitchFamily="2" charset="-78"/>
              </a:rPr>
              <a:t>حداکثر شباهت گرهی</a:t>
            </a:r>
            <a:endParaRPr lang="en-US" sz="1800" dirty="0">
              <a:cs typeface="B Nazanin" pitchFamily="2" charset="-78"/>
            </a:endParaRPr>
          </a:p>
          <a:p>
            <a:pPr marL="0" indent="0" algn="just" rtl="1">
              <a:buNone/>
            </a:pPr>
            <a:endParaRPr lang="en-US" sz="1800" dirty="0">
              <a:cs typeface="B Nazanin" pitchFamily="2" charset="-78"/>
            </a:endParaRPr>
          </a:p>
          <a:p>
            <a:pPr marL="0" indent="0" algn="r" rtl="1">
              <a:buNone/>
            </a:pPr>
            <a:r>
              <a:rPr lang="ar-SA" sz="1800" dirty="0" smtClean="0">
                <a:cs typeface="B Nazanin" pitchFamily="2" charset="-78"/>
              </a:rPr>
              <a:t> </a:t>
            </a:r>
            <a:endParaRPr lang="en-US" sz="1800"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28</a:t>
            </a:r>
            <a:endParaRPr lang="en-US" dirty="0"/>
          </a:p>
        </p:txBody>
      </p:sp>
    </p:spTree>
    <p:extLst>
      <p:ext uri="{BB962C8B-B14F-4D97-AF65-F5344CB8AC3E}">
        <p14:creationId xmlns:p14="http://schemas.microsoft.com/office/powerpoint/2010/main" val="134824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4000" b="1" dirty="0" smtClean="0">
                <a:latin typeface="Arial" pitchFamily="34" charset="0"/>
                <a:cs typeface="B Nazanin" pitchFamily="2" charset="-78"/>
              </a:rPr>
              <a:t>مقدمه</a:t>
            </a:r>
            <a:endParaRPr lang="en-US" sz="4000" b="1" dirty="0">
              <a:latin typeface="Arial" pitchFamily="34" charset="0"/>
              <a:cs typeface="B Nazanin" pitchFamily="2" charset="-78"/>
            </a:endParaRPr>
          </a:p>
        </p:txBody>
      </p:sp>
      <p:sp>
        <p:nvSpPr>
          <p:cNvPr id="3" name="Content Placeholder 2"/>
          <p:cNvSpPr>
            <a:spLocks noGrp="1"/>
          </p:cNvSpPr>
          <p:nvPr>
            <p:ph idx="1"/>
          </p:nvPr>
        </p:nvSpPr>
        <p:spPr>
          <a:xfrm>
            <a:off x="457200" y="2133600"/>
            <a:ext cx="8229600" cy="3505200"/>
          </a:xfrm>
        </p:spPr>
        <p:txBody>
          <a:bodyPr>
            <a:normAutofit/>
          </a:bodyPr>
          <a:lstStyle/>
          <a:p>
            <a:pPr marL="0" indent="0" algn="just" rtl="1">
              <a:lnSpc>
                <a:spcPct val="150000"/>
              </a:lnSpc>
              <a:buNone/>
            </a:pPr>
            <a:r>
              <a:rPr lang="ar-SA" sz="2000" dirty="0">
                <a:cs typeface="B Nazanin" pitchFamily="2" charset="-78"/>
              </a:rPr>
              <a:t>معنای عمومی جامعه در شبکه‌های اجتماعی، گرد آمدن تعدادی گره (کاربران، مقالات و …) می‌باشد به گونه‌ای که اعضای این جامعه بیشترین تعاملات را با یکدیگر داشته باشند و روابط خارج از جامعه آن‌ها کمترین مقدار را به خود اختصاص دهد. پس از تفکیک شبکه به جوامع مختلف، می‌توان با توجه به شباهت‌های گروه‌هایی که به وجود آمده‌اند، به مطالعة آن‌ها </a:t>
            </a:r>
            <a:r>
              <a:rPr lang="ar-SA" sz="2000" dirty="0" smtClean="0">
                <a:cs typeface="B Nazanin" pitchFamily="2" charset="-78"/>
              </a:rPr>
              <a:t>پرداخت</a:t>
            </a:r>
            <a:r>
              <a:rPr lang="fa-IR" sz="2000" dirty="0" smtClean="0">
                <a:cs typeface="B Nazanin" pitchFamily="2" charset="-78"/>
              </a:rPr>
              <a:t>،</a:t>
            </a:r>
            <a:r>
              <a:rPr lang="ar-SA" sz="2000" dirty="0" smtClean="0">
                <a:cs typeface="B Nazanin" pitchFamily="2" charset="-78"/>
              </a:rPr>
              <a:t> </a:t>
            </a:r>
            <a:r>
              <a:rPr lang="ar-SA" sz="2000" dirty="0">
                <a:cs typeface="B Nazanin" pitchFamily="2" charset="-78"/>
              </a:rPr>
              <a:t>به بیان دیگر می‌توان از تکنیک </a:t>
            </a:r>
            <a:r>
              <a:rPr lang="ar-SA" sz="2000" dirty="0" smtClean="0">
                <a:cs typeface="B Nazanin" pitchFamily="2" charset="-78"/>
              </a:rPr>
              <a:t>تقسیم</a:t>
            </a:r>
            <a:r>
              <a:rPr lang="fa-IR" sz="2000" dirty="0" smtClean="0">
                <a:cs typeface="B Nazanin" pitchFamily="2" charset="-78"/>
              </a:rPr>
              <a:t> </a:t>
            </a:r>
            <a:r>
              <a:rPr lang="ar-SA" sz="2000" dirty="0" smtClean="0">
                <a:cs typeface="B Nazanin" pitchFamily="2" charset="-78"/>
              </a:rPr>
              <a:t>‌بندی </a:t>
            </a:r>
            <a:r>
              <a:rPr lang="ar-SA" sz="2000" dirty="0">
                <a:cs typeface="B Nazanin" pitchFamily="2" charset="-78"/>
              </a:rPr>
              <a:t>و غلبه برای مطالعه شبکه استفاده نمود. از طرفی پس از شناخت جامعه و بر اساس ویژگی‌ها و دلایلی که افراد در آن‌ها گرد هم آمده‌اند، می‌توان سایر مطالعات و ارائه خدمات با کیفیت </a:t>
            </a:r>
            <a:r>
              <a:rPr lang="ar-SA" sz="2000" dirty="0" smtClean="0">
                <a:cs typeface="B Nazanin" pitchFamily="2" charset="-78"/>
              </a:rPr>
              <a:t>بهتری</a:t>
            </a:r>
            <a:r>
              <a:rPr lang="en-US" sz="2000" dirty="0" smtClean="0">
                <a:cs typeface="B Nazanin" pitchFamily="2" charset="-78"/>
              </a:rPr>
              <a:t> </a:t>
            </a:r>
            <a:r>
              <a:rPr lang="fa-IR" sz="2000" dirty="0" smtClean="0">
                <a:cs typeface="B Nazanin" pitchFamily="2" charset="-78"/>
              </a:rPr>
              <a:t>را</a:t>
            </a:r>
            <a:r>
              <a:rPr lang="ar-SA" sz="2000" dirty="0" smtClean="0">
                <a:cs typeface="B Nazanin" pitchFamily="2" charset="-78"/>
              </a:rPr>
              <a:t> </a:t>
            </a:r>
            <a:r>
              <a:rPr lang="ar-SA" sz="2000" dirty="0">
                <a:cs typeface="B Nazanin" pitchFamily="2" charset="-78"/>
              </a:rPr>
              <a:t>انجام داد. </a:t>
            </a:r>
            <a:endParaRPr lang="en-US" sz="2000"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2</a:t>
            </a:r>
            <a:endParaRPr lang="en-US" dirty="0"/>
          </a:p>
        </p:txBody>
      </p:sp>
    </p:spTree>
    <p:extLst>
      <p:ext uri="{BB962C8B-B14F-4D97-AF65-F5344CB8AC3E}">
        <p14:creationId xmlns:p14="http://schemas.microsoft.com/office/powerpoint/2010/main" val="4077591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3" algn="r" rtl="1">
              <a:spcBef>
                <a:spcPct val="0"/>
              </a:spcBef>
            </a:pPr>
            <a:r>
              <a:rPr lang="fa-IR" sz="3600" b="1" dirty="0">
                <a:solidFill>
                  <a:schemeClr val="tx2"/>
                </a:solidFill>
                <a:cs typeface="B Nazanin" pitchFamily="2" charset="-78"/>
              </a:rPr>
              <a:t>شبکه‌های اجتماعی صریح و ضمنی</a:t>
            </a:r>
            <a:r>
              <a:rPr lang="en-US" sz="3600" b="1" dirty="0">
                <a:solidFill>
                  <a:schemeClr val="tx2"/>
                </a:solidFill>
                <a:cs typeface="B Nazanin" pitchFamily="2" charset="-78"/>
              </a:rPr>
              <a:t/>
            </a:r>
            <a:br>
              <a:rPr lang="en-US" sz="3600" b="1" dirty="0">
                <a:solidFill>
                  <a:schemeClr val="tx2"/>
                </a:solidFill>
                <a:cs typeface="B Nazanin" pitchFamily="2" charset="-78"/>
              </a:rPr>
            </a:br>
            <a:endParaRPr lang="en-US" sz="3600" dirty="0">
              <a:solidFill>
                <a:schemeClr val="tx2"/>
              </a:solidFill>
              <a:cs typeface="B Nazanin" pitchFamily="2" charset="-78"/>
            </a:endParaRPr>
          </a:p>
        </p:txBody>
      </p:sp>
      <p:sp>
        <p:nvSpPr>
          <p:cNvPr id="3" name="Content Placeholder 2"/>
          <p:cNvSpPr>
            <a:spLocks noGrp="1"/>
          </p:cNvSpPr>
          <p:nvPr>
            <p:ph idx="1"/>
          </p:nvPr>
        </p:nvSpPr>
        <p:spPr>
          <a:xfrm>
            <a:off x="457200" y="1828800"/>
            <a:ext cx="8229600" cy="4495800"/>
          </a:xfrm>
        </p:spPr>
        <p:txBody>
          <a:bodyPr>
            <a:noAutofit/>
          </a:bodyPr>
          <a:lstStyle/>
          <a:p>
            <a:pPr marL="0" indent="0" algn="just" rtl="1">
              <a:buNone/>
            </a:pPr>
            <a:r>
              <a:rPr lang="ar-SA" sz="2000" dirty="0">
                <a:cs typeface="B Nazanin" pitchFamily="2" charset="-78"/>
              </a:rPr>
              <a:t>شبکه‌های اجتماعی آنلاین می‌توانند به طور گسترده به شبکه‌های اجتماعی صریح و ضمنی تقسیم بندی شوند:</a:t>
            </a:r>
            <a:endParaRPr lang="en-US" sz="2000" dirty="0">
              <a:cs typeface="B Nazanin" pitchFamily="2" charset="-78"/>
            </a:endParaRPr>
          </a:p>
          <a:p>
            <a:pPr marL="0" lvl="2" indent="0" algn="just" rtl="1">
              <a:buClr>
                <a:schemeClr val="accent3"/>
              </a:buClr>
              <a:buSzPct val="95000"/>
              <a:buNone/>
            </a:pPr>
            <a:r>
              <a:rPr lang="ar-SA" sz="2000" b="1" dirty="0">
                <a:cs typeface="B Nazanin" pitchFamily="2" charset="-78"/>
              </a:rPr>
              <a:t>شبکه‌های اجتماعی </a:t>
            </a:r>
            <a:r>
              <a:rPr lang="ar-SA" sz="2000" b="1" dirty="0" smtClean="0">
                <a:cs typeface="B Nazanin" pitchFamily="2" charset="-78"/>
              </a:rPr>
              <a:t>صریح</a:t>
            </a:r>
            <a:r>
              <a:rPr lang="fa-IR" sz="2000" b="1" dirty="0" smtClean="0">
                <a:cs typeface="B Nazanin" pitchFamily="2" charset="-78"/>
              </a:rPr>
              <a:t>:</a:t>
            </a:r>
            <a:endParaRPr lang="en-US" sz="2000" b="1" dirty="0">
              <a:cs typeface="B Nazanin" pitchFamily="2" charset="-78"/>
            </a:endParaRPr>
          </a:p>
          <a:p>
            <a:pPr marL="0" indent="0" algn="just" rtl="1">
              <a:buNone/>
            </a:pPr>
            <a:r>
              <a:rPr lang="ar-SA" sz="2000" dirty="0">
                <a:cs typeface="B Nazanin" pitchFamily="2" charset="-78"/>
              </a:rPr>
              <a:t>شبکه‌های اجتماعی صریح (مانند فیسبوک، لینکداین، توییتر، و مای اسپیس) جایی هستند که در آن کاربران، شبکه را به واسطه ارتباط صریح با سایر کاربران، احتمالاً، اما نه ضرورتاً، بر مبنای علایق مشترک به‌ وجود می‌آورند.</a:t>
            </a:r>
            <a:endParaRPr lang="en-US" sz="2000" dirty="0">
              <a:cs typeface="B Nazanin" pitchFamily="2" charset="-78"/>
            </a:endParaRPr>
          </a:p>
          <a:p>
            <a:pPr marL="0" lvl="2" indent="0" algn="just" rtl="1">
              <a:buClr>
                <a:schemeClr val="accent3"/>
              </a:buClr>
              <a:buSzPct val="95000"/>
              <a:buNone/>
            </a:pPr>
            <a:r>
              <a:rPr lang="ar-SA" sz="2000" b="1" dirty="0">
                <a:cs typeface="B Nazanin" pitchFamily="2" charset="-78"/>
              </a:rPr>
              <a:t>شبکه‌های اجتماعی </a:t>
            </a:r>
            <a:r>
              <a:rPr lang="ar-SA" sz="2000" b="1" dirty="0" smtClean="0">
                <a:cs typeface="B Nazanin" pitchFamily="2" charset="-78"/>
              </a:rPr>
              <a:t>ضمنی</a:t>
            </a:r>
            <a:r>
              <a:rPr lang="fa-IR" sz="2000" b="1" dirty="0" smtClean="0">
                <a:cs typeface="B Nazanin" pitchFamily="2" charset="-78"/>
              </a:rPr>
              <a:t>:</a:t>
            </a:r>
            <a:endParaRPr lang="en-US" sz="2000" b="1" dirty="0">
              <a:cs typeface="B Nazanin" pitchFamily="2" charset="-78"/>
            </a:endParaRPr>
          </a:p>
          <a:p>
            <a:pPr marL="0" indent="0" algn="just" rtl="1">
              <a:buNone/>
            </a:pPr>
            <a:r>
              <a:rPr lang="ar-SA" sz="2000" dirty="0" smtClean="0">
                <a:cs typeface="B Nazanin" pitchFamily="2" charset="-78"/>
              </a:rPr>
              <a:t>شبکه‌های </a:t>
            </a:r>
            <a:r>
              <a:rPr lang="ar-SA" sz="2000" dirty="0">
                <a:cs typeface="B Nazanin" pitchFamily="2" charset="-78"/>
              </a:rPr>
              <a:t>اجتماعی ضمنی (مانند لاست-اف ام، اوت-برین، و کالر) شبکه‌هایی هستند که در آن‌ها کاربر به واسطه علایق و توجهاتی که دارد تعریف می‌شود و ارتباطات (ضمنی) بین کاربران، توسط خودشان، صریحاً به‌وجود نمی‌آید، بلکه صرفاً بر مبنای علایق و رفتار آنلاین آن‌ها تشکیل می‌شود. یک شبکه اجتماعی ضمنی می‌تواند موقتی باشد و تنها تا زمانی که لازم است باقی بماند، دقیقاً برخلاف اغلب شبکه‌های </a:t>
            </a:r>
            <a:r>
              <a:rPr lang="ar-SA" sz="2000" dirty="0" smtClean="0">
                <a:cs typeface="B Nazanin" pitchFamily="2" charset="-78"/>
              </a:rPr>
              <a:t>صریح</a:t>
            </a:r>
            <a:r>
              <a:rPr lang="fa-IR" sz="2000" dirty="0" smtClean="0">
                <a:cs typeface="B Nazanin" pitchFamily="2" charset="-78"/>
              </a:rPr>
              <a:t>.</a:t>
            </a:r>
            <a:endParaRPr lang="en-US" sz="2000" dirty="0">
              <a:cs typeface="B Nazanin" pitchFamily="2" charset="-78"/>
            </a:endParaRPr>
          </a:p>
          <a:p>
            <a:pPr marL="0" indent="0" algn="just" rtl="1">
              <a:buNone/>
            </a:pPr>
            <a:endParaRPr lang="en-US" sz="2000"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29</a:t>
            </a:r>
            <a:endParaRPr lang="en-US" dirty="0"/>
          </a:p>
        </p:txBody>
      </p:sp>
    </p:spTree>
    <p:extLst>
      <p:ext uri="{BB962C8B-B14F-4D97-AF65-F5344CB8AC3E}">
        <p14:creationId xmlns:p14="http://schemas.microsoft.com/office/powerpoint/2010/main" val="3462308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spcBef>
                <a:spcPct val="0"/>
              </a:spcBef>
            </a:pPr>
            <a:r>
              <a:rPr lang="fa-IR" sz="3600" b="1" dirty="0">
                <a:solidFill>
                  <a:schemeClr val="tx2"/>
                </a:solidFill>
                <a:cs typeface="B Nazanin" pitchFamily="2" charset="-78"/>
              </a:rPr>
              <a:t>الگوریتم ها</a:t>
            </a:r>
            <a:r>
              <a:rPr lang="en-US" sz="3600" b="1" dirty="0">
                <a:solidFill>
                  <a:schemeClr val="tx2"/>
                </a:solidFill>
                <a:cs typeface="B Nazanin" pitchFamily="2" charset="-78"/>
              </a:rPr>
              <a:t/>
            </a:r>
            <a:br>
              <a:rPr lang="en-US" sz="3600" b="1" dirty="0">
                <a:solidFill>
                  <a:schemeClr val="tx2"/>
                </a:solidFill>
                <a:cs typeface="B Nazanin" pitchFamily="2" charset="-78"/>
              </a:rPr>
            </a:br>
            <a:endParaRPr lang="en-US" sz="3600" dirty="0">
              <a:solidFill>
                <a:schemeClr val="tx2"/>
              </a:solidFill>
              <a:cs typeface="B Nazanin" pitchFamily="2" charset="-78"/>
            </a:endParaRPr>
          </a:p>
        </p:txBody>
      </p:sp>
      <p:sp>
        <p:nvSpPr>
          <p:cNvPr id="3" name="Content Placeholder 2"/>
          <p:cNvSpPr>
            <a:spLocks noGrp="1"/>
          </p:cNvSpPr>
          <p:nvPr>
            <p:ph idx="1"/>
          </p:nvPr>
        </p:nvSpPr>
        <p:spPr/>
        <p:txBody>
          <a:bodyPr/>
          <a:lstStyle/>
          <a:p>
            <a:pPr marL="0" lvl="2" indent="0" algn="r" rtl="1">
              <a:buClrTx/>
              <a:buSzPct val="95000"/>
              <a:buNone/>
            </a:pPr>
            <a:r>
              <a:rPr lang="en-US" sz="2000" b="1" dirty="0">
                <a:cs typeface="B Nazanin" pitchFamily="2" charset="-78"/>
              </a:rPr>
              <a:t>breadth-first search (</a:t>
            </a:r>
            <a:r>
              <a:rPr lang="en-US" sz="2000" b="1" dirty="0" smtClean="0">
                <a:cs typeface="B Nazanin" pitchFamily="2" charset="-78"/>
              </a:rPr>
              <a:t>BFS)</a:t>
            </a:r>
            <a:r>
              <a:rPr lang="fa-IR" sz="2000" b="1" dirty="0" smtClean="0">
                <a:cs typeface="B Nazanin" pitchFamily="2" charset="-78"/>
              </a:rPr>
              <a:t>:</a:t>
            </a:r>
          </a:p>
          <a:p>
            <a:pPr marL="0" lvl="2" indent="0" algn="just" rtl="1">
              <a:buClr>
                <a:schemeClr val="accent3"/>
              </a:buClr>
              <a:buSzPct val="95000"/>
              <a:buNone/>
            </a:pPr>
            <a:r>
              <a:rPr lang="ar-SA" sz="1800" dirty="0">
                <a:cs typeface="B Nazanin" pitchFamily="2" charset="-78"/>
              </a:rPr>
              <a:t>در تئوری گراف، </a:t>
            </a:r>
            <a:r>
              <a:rPr lang="en-US" sz="1800" b="1" dirty="0">
                <a:cs typeface="B Nazanin" pitchFamily="2" charset="-78"/>
              </a:rPr>
              <a:t>breadth-first search</a:t>
            </a:r>
            <a:r>
              <a:rPr lang="ar-SA" sz="1800" dirty="0">
                <a:cs typeface="B Nazanin" pitchFamily="2" charset="-78"/>
              </a:rPr>
              <a:t> یا </a:t>
            </a:r>
            <a:r>
              <a:rPr lang="en-US" sz="1800" dirty="0">
                <a:cs typeface="B Nazanin" pitchFamily="2" charset="-78"/>
              </a:rPr>
              <a:t>BFS</a:t>
            </a:r>
            <a:r>
              <a:rPr lang="ar-SA" sz="1800" dirty="0">
                <a:cs typeface="B Nazanin" pitchFamily="2" charset="-78"/>
              </a:rPr>
              <a:t> یک استراتژی برای جستجو در یک گراف می باشد و مربوط به زمانی است که جستجو اساساً محدود به دو عملکرد باشد: </a:t>
            </a:r>
            <a:r>
              <a:rPr lang="en-US" sz="1800" dirty="0">
                <a:cs typeface="B Nazanin" pitchFamily="2" charset="-78"/>
              </a:rPr>
              <a:t>a</a:t>
            </a:r>
            <a:r>
              <a:rPr lang="ar-SA" sz="1800" dirty="0">
                <a:cs typeface="B Nazanin" pitchFamily="2" charset="-78"/>
              </a:rPr>
              <a:t>. بازدید و بازبینی یک گره از یک گراف، </a:t>
            </a:r>
            <a:r>
              <a:rPr lang="en-US" sz="1800" dirty="0">
                <a:cs typeface="B Nazanin" pitchFamily="2" charset="-78"/>
              </a:rPr>
              <a:t>b</a:t>
            </a:r>
            <a:r>
              <a:rPr lang="ar-SA" sz="1800" dirty="0">
                <a:cs typeface="B Nazanin" pitchFamily="2" charset="-78"/>
              </a:rPr>
              <a:t>. دسترسی پیدا کردن برای مشاهده گره‌هایی که در مجاورت گرهی هستند که به تازگی بازدید شده است. </a:t>
            </a:r>
            <a:r>
              <a:rPr lang="en-US" sz="1800" dirty="0">
                <a:cs typeface="B Nazanin" pitchFamily="2" charset="-78"/>
              </a:rPr>
              <a:t>BFS</a:t>
            </a:r>
            <a:r>
              <a:rPr lang="ar-SA" sz="1800" dirty="0">
                <a:cs typeface="B Nazanin" pitchFamily="2" charset="-78"/>
              </a:rPr>
              <a:t> در یک گره ریشه آغاز می‌شود و همه گره‌های مجاور را بازدید می‌کند. سپس برای هر یک از این گره‌های مجاور به ترتیب، گره‌های مجاور آن‌ها را که مشاهده نشده بودند بررسی می‌کند و همین‌طور الی آخر</a:t>
            </a:r>
            <a:r>
              <a:rPr lang="ar-SA" sz="1800" dirty="0" smtClean="0">
                <a:cs typeface="B Nazanin" pitchFamily="2" charset="-78"/>
              </a:rPr>
              <a:t>.</a:t>
            </a:r>
            <a:endParaRPr lang="fa-IR" sz="1800" dirty="0" smtClean="0">
              <a:cs typeface="B Nazanin" pitchFamily="2" charset="-78"/>
            </a:endParaRPr>
          </a:p>
          <a:p>
            <a:pPr marL="0" lvl="2" indent="0" algn="just" rtl="1">
              <a:buClr>
                <a:schemeClr val="accent3"/>
              </a:buClr>
              <a:buSzPct val="95000"/>
              <a:buNone/>
            </a:pPr>
            <a:endParaRPr lang="en-US" sz="1800" dirty="0">
              <a:cs typeface="B Nazanin" pitchFamily="2" charset="-78"/>
            </a:endParaRPr>
          </a:p>
          <a:p>
            <a:pPr marL="274320" lvl="2" indent="-274320" algn="l">
              <a:buClr>
                <a:schemeClr val="accent3"/>
              </a:buClr>
              <a:buSzPct val="95000"/>
            </a:pPr>
            <a:endParaRPr lang="en-US" sz="2000" b="1" dirty="0">
              <a:cs typeface="B Nazanin" pitchFamily="2" charset="-78"/>
            </a:endParaRPr>
          </a:p>
          <a:p>
            <a:pPr marL="274320" lvl="2" indent="-274320">
              <a:buClr>
                <a:schemeClr val="accent3"/>
              </a:buClr>
              <a:buSzPct val="95000"/>
            </a:pPr>
            <a:endParaRPr lang="en-US" sz="2000" b="1" dirty="0"/>
          </a:p>
          <a:p>
            <a:pPr marL="0" lvl="2" indent="0">
              <a:buClr>
                <a:schemeClr val="accent3"/>
              </a:buClr>
              <a:buSzPct val="95000"/>
              <a:buNone/>
            </a:pPr>
            <a:endParaRPr lang="en-US" sz="2000" b="1" dirty="0"/>
          </a:p>
        </p:txBody>
      </p:sp>
      <p:pic>
        <p:nvPicPr>
          <p:cNvPr id="6" name="Picture 5" descr="Order in which the nodes get expanded"/>
          <p:cNvPicPr/>
          <p:nvPr/>
        </p:nvPicPr>
        <p:blipFill>
          <a:blip r:embed="rId2"/>
          <a:srcRect/>
          <a:stretch>
            <a:fillRect/>
          </a:stretch>
        </p:blipFill>
        <p:spPr bwMode="auto">
          <a:xfrm>
            <a:off x="228600" y="3990109"/>
            <a:ext cx="3801110" cy="2432685"/>
          </a:xfrm>
          <a:prstGeom prst="rect">
            <a:avLst/>
          </a:prstGeom>
          <a:noFill/>
          <a:ln w="9525">
            <a:noFill/>
            <a:miter lim="800000"/>
            <a:headEnd/>
            <a:tailEnd/>
          </a:ln>
        </p:spPr>
      </p:pic>
      <p:sp>
        <p:nvSpPr>
          <p:cNvPr id="7" name="Rectangle 6"/>
          <p:cNvSpPr/>
          <p:nvPr/>
        </p:nvSpPr>
        <p:spPr>
          <a:xfrm>
            <a:off x="4419600" y="5203593"/>
            <a:ext cx="4572000" cy="646331"/>
          </a:xfrm>
          <a:prstGeom prst="rect">
            <a:avLst/>
          </a:prstGeom>
        </p:spPr>
        <p:txBody>
          <a:bodyPr>
            <a:spAutoFit/>
          </a:bodyPr>
          <a:lstStyle/>
          <a:p>
            <a:pPr algn="r" rtl="1"/>
            <a:r>
              <a:rPr lang="ar-SA" dirty="0">
                <a:cs typeface="B Nazanin" pitchFamily="2" charset="-78"/>
              </a:rPr>
              <a:t>ترتیب مورد انتظار برای گره‌ها در الگوریتم </a:t>
            </a:r>
            <a:r>
              <a:rPr lang="en-US" b="1" dirty="0">
                <a:cs typeface="B Nazanin" pitchFamily="2" charset="-78"/>
              </a:rPr>
              <a:t>breadth-first search</a:t>
            </a:r>
            <a:endParaRPr lang="en-US" dirty="0">
              <a:cs typeface="B Nazanin" pitchFamily="2" charset="-78"/>
            </a:endParaRPr>
          </a:p>
        </p:txBody>
      </p:sp>
      <p:sp>
        <p:nvSpPr>
          <p:cNvPr id="9" name="Slide Number Placeholder 8"/>
          <p:cNvSpPr>
            <a:spLocks noGrp="1"/>
          </p:cNvSpPr>
          <p:nvPr>
            <p:ph type="sldNum" sz="quarter" idx="12"/>
          </p:nvPr>
        </p:nvSpPr>
        <p:spPr/>
        <p:txBody>
          <a:bodyPr/>
          <a:lstStyle/>
          <a:p>
            <a:r>
              <a:rPr lang="fa-IR" dirty="0"/>
              <a:t>34/ </a:t>
            </a:r>
            <a:r>
              <a:rPr lang="fa-IR" dirty="0" smtClean="0"/>
              <a:t>30</a:t>
            </a:r>
            <a:endParaRPr lang="en-US" dirty="0"/>
          </a:p>
        </p:txBody>
      </p:sp>
    </p:spTree>
    <p:extLst>
      <p:ext uri="{BB962C8B-B14F-4D97-AF65-F5344CB8AC3E}">
        <p14:creationId xmlns:p14="http://schemas.microsoft.com/office/powerpoint/2010/main" val="3163991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spcBef>
                <a:spcPct val="0"/>
              </a:spcBef>
            </a:pPr>
            <a:r>
              <a:rPr lang="fa-IR" sz="3600" b="1" dirty="0" smtClean="0">
                <a:solidFill>
                  <a:schemeClr val="tx2"/>
                </a:solidFill>
                <a:cs typeface="B Nazanin" pitchFamily="2" charset="-78"/>
              </a:rPr>
              <a:t>الگوریتم ها</a:t>
            </a:r>
            <a:r>
              <a:rPr lang="en-US" sz="3600" b="1" dirty="0" smtClean="0">
                <a:solidFill>
                  <a:schemeClr val="tx2"/>
                </a:solidFill>
                <a:cs typeface="B Nazanin" pitchFamily="2" charset="-78"/>
              </a:rPr>
              <a:t/>
            </a:r>
            <a:br>
              <a:rPr lang="en-US" sz="3600" b="1" dirty="0" smtClean="0">
                <a:solidFill>
                  <a:schemeClr val="tx2"/>
                </a:solidFill>
                <a:cs typeface="B Nazanin" pitchFamily="2" charset="-78"/>
              </a:rPr>
            </a:br>
            <a:endParaRPr lang="en-US" sz="3600" dirty="0">
              <a:solidFill>
                <a:schemeClr val="tx2"/>
              </a:solidFill>
              <a:cs typeface="B Nazanin" pitchFamily="2" charset="-78"/>
            </a:endParaRPr>
          </a:p>
        </p:txBody>
      </p:sp>
      <p:sp>
        <p:nvSpPr>
          <p:cNvPr id="3" name="Content Placeholder 2"/>
          <p:cNvSpPr>
            <a:spLocks noGrp="1"/>
          </p:cNvSpPr>
          <p:nvPr>
            <p:ph idx="1"/>
          </p:nvPr>
        </p:nvSpPr>
        <p:spPr>
          <a:xfrm>
            <a:off x="457200" y="1676400"/>
            <a:ext cx="8229600" cy="4648200"/>
          </a:xfrm>
        </p:spPr>
        <p:txBody>
          <a:bodyPr>
            <a:normAutofit/>
          </a:bodyPr>
          <a:lstStyle/>
          <a:p>
            <a:pPr marL="0" lvl="2" indent="0" algn="just" rtl="1">
              <a:buClrTx/>
              <a:buSzPct val="95000"/>
              <a:buNone/>
            </a:pPr>
            <a:r>
              <a:rPr lang="en-US" sz="2000" b="1" dirty="0">
                <a:cs typeface="B Nazanin" pitchFamily="2" charset="-78"/>
              </a:rPr>
              <a:t>Depth-first search (DFS</a:t>
            </a:r>
            <a:r>
              <a:rPr lang="en-US" sz="2000" b="1" dirty="0" smtClean="0">
                <a:cs typeface="B Nazanin" pitchFamily="2" charset="-78"/>
              </a:rPr>
              <a:t>)</a:t>
            </a:r>
            <a:r>
              <a:rPr lang="fa-IR" sz="2000" b="1" dirty="0" smtClean="0">
                <a:cs typeface="B Nazanin" pitchFamily="2" charset="-78"/>
              </a:rPr>
              <a:t>:</a:t>
            </a:r>
          </a:p>
          <a:p>
            <a:pPr marL="0" indent="0" algn="just" rtl="1">
              <a:buNone/>
            </a:pPr>
            <a:r>
              <a:rPr lang="en-US" sz="2000" b="1" dirty="0">
                <a:cs typeface="B Nazanin" pitchFamily="2" charset="-78"/>
              </a:rPr>
              <a:t>Depth-first search</a:t>
            </a:r>
            <a:r>
              <a:rPr lang="en-US" sz="2000" dirty="0">
                <a:cs typeface="B Nazanin" pitchFamily="2" charset="-78"/>
              </a:rPr>
              <a:t> (</a:t>
            </a:r>
            <a:r>
              <a:rPr lang="en-US" sz="2000" b="1" dirty="0">
                <a:cs typeface="B Nazanin" pitchFamily="2" charset="-78"/>
              </a:rPr>
              <a:t>DFS</a:t>
            </a:r>
            <a:r>
              <a:rPr lang="en-US" sz="2000" dirty="0">
                <a:cs typeface="B Nazanin" pitchFamily="2" charset="-78"/>
              </a:rPr>
              <a:t>)</a:t>
            </a:r>
            <a:r>
              <a:rPr lang="ar-SA" sz="2000" dirty="0">
                <a:cs typeface="B Nazanin" pitchFamily="2" charset="-78"/>
              </a:rPr>
              <a:t> </a:t>
            </a:r>
            <a:r>
              <a:rPr lang="ar-SA" sz="1800" dirty="0">
                <a:cs typeface="B Nazanin" pitchFamily="2" charset="-78"/>
              </a:rPr>
              <a:t>یک الگوریتم برای پیمایش جستجوی ساختارهای داده ای گراف یا درخت است که در ریشه آغاز می‌شود (از طریق گزینش یک گره اختیاری به عنوان ریشه در خصوص یک گراف) و در امتداد هر شاخه پیش از ردگیری معکوس اکتشافی را انجام می‌دهد.</a:t>
            </a:r>
            <a:endParaRPr lang="en-US" sz="1800" dirty="0">
              <a:cs typeface="B Nazanin" pitchFamily="2" charset="-78"/>
            </a:endParaRPr>
          </a:p>
          <a:p>
            <a:pPr marL="0" lvl="2" indent="0" algn="just" rtl="1">
              <a:buClrTx/>
              <a:buSzPct val="95000"/>
              <a:buNone/>
            </a:pPr>
            <a:endParaRPr lang="fa-IR" sz="2000" b="1" dirty="0">
              <a:cs typeface="B Nazanin" pitchFamily="2" charset="-78"/>
            </a:endParaRPr>
          </a:p>
          <a:p>
            <a:pPr algn="just" rtl="1">
              <a:buFont typeface="Arial" pitchFamily="34" charset="0"/>
              <a:buChar char="•"/>
            </a:pPr>
            <a:endParaRPr lang="en-US" sz="2000" dirty="0">
              <a:cs typeface="B Nazanin" pitchFamily="2" charset="-78"/>
            </a:endParaRPr>
          </a:p>
        </p:txBody>
      </p:sp>
      <p:pic>
        <p:nvPicPr>
          <p:cNvPr id="6" name="Picture 5" descr="Order in which the nodes get expanded"/>
          <p:cNvPicPr/>
          <p:nvPr/>
        </p:nvPicPr>
        <p:blipFill>
          <a:blip r:embed="rId2"/>
          <a:srcRect/>
          <a:stretch>
            <a:fillRect/>
          </a:stretch>
        </p:blipFill>
        <p:spPr bwMode="auto">
          <a:xfrm>
            <a:off x="2635045" y="3352800"/>
            <a:ext cx="3846195" cy="2460625"/>
          </a:xfrm>
          <a:prstGeom prst="rect">
            <a:avLst/>
          </a:prstGeom>
          <a:noFill/>
          <a:ln w="9525">
            <a:noFill/>
            <a:miter lim="800000"/>
            <a:headEnd/>
            <a:tailEnd/>
          </a:ln>
        </p:spPr>
      </p:pic>
      <p:sp>
        <p:nvSpPr>
          <p:cNvPr id="7" name="Rectangle 6"/>
          <p:cNvSpPr/>
          <p:nvPr/>
        </p:nvSpPr>
        <p:spPr>
          <a:xfrm>
            <a:off x="3886200" y="6063734"/>
            <a:ext cx="1763624" cy="369332"/>
          </a:xfrm>
          <a:prstGeom prst="rect">
            <a:avLst/>
          </a:prstGeom>
        </p:spPr>
        <p:txBody>
          <a:bodyPr wrap="none">
            <a:spAutoFit/>
          </a:bodyPr>
          <a:lstStyle/>
          <a:p>
            <a:r>
              <a:rPr lang="ar-SA" dirty="0">
                <a:cs typeface="B Nazanin" pitchFamily="2" charset="-78"/>
              </a:rPr>
              <a:t>ترتیب مشاهده گره‌ها </a:t>
            </a:r>
            <a:endParaRPr lang="en-US" dirty="0">
              <a:cs typeface="B Nazanin" pitchFamily="2" charset="-78"/>
            </a:endParaRPr>
          </a:p>
        </p:txBody>
      </p:sp>
      <p:sp>
        <p:nvSpPr>
          <p:cNvPr id="9" name="Slide Number Placeholder 8"/>
          <p:cNvSpPr>
            <a:spLocks noGrp="1"/>
          </p:cNvSpPr>
          <p:nvPr>
            <p:ph type="sldNum" sz="quarter" idx="12"/>
          </p:nvPr>
        </p:nvSpPr>
        <p:spPr/>
        <p:txBody>
          <a:bodyPr/>
          <a:lstStyle/>
          <a:p>
            <a:r>
              <a:rPr lang="fa-IR" dirty="0"/>
              <a:t>34/ </a:t>
            </a:r>
            <a:r>
              <a:rPr lang="fa-IR" dirty="0" smtClean="0"/>
              <a:t>31</a:t>
            </a:r>
            <a:endParaRPr lang="en-US" dirty="0"/>
          </a:p>
        </p:txBody>
      </p:sp>
    </p:spTree>
    <p:extLst>
      <p:ext uri="{BB962C8B-B14F-4D97-AF65-F5344CB8AC3E}">
        <p14:creationId xmlns:p14="http://schemas.microsoft.com/office/powerpoint/2010/main" val="1676784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spcBef>
                <a:spcPct val="0"/>
              </a:spcBef>
            </a:pPr>
            <a:r>
              <a:rPr lang="fa-IR" sz="3600" b="1" dirty="0" smtClean="0">
                <a:solidFill>
                  <a:schemeClr val="tx2"/>
                </a:solidFill>
                <a:cs typeface="B Nazanin" pitchFamily="2" charset="-78"/>
              </a:rPr>
              <a:t>الگوریتم ها</a:t>
            </a:r>
            <a:r>
              <a:rPr lang="en-US" sz="3600" b="1" dirty="0" smtClean="0">
                <a:solidFill>
                  <a:schemeClr val="tx2"/>
                </a:solidFill>
                <a:cs typeface="B Nazanin" pitchFamily="2" charset="-78"/>
              </a:rPr>
              <a:t/>
            </a:r>
            <a:br>
              <a:rPr lang="en-US" sz="3600" b="1" dirty="0" smtClean="0">
                <a:solidFill>
                  <a:schemeClr val="tx2"/>
                </a:solidFill>
                <a:cs typeface="B Nazanin" pitchFamily="2" charset="-78"/>
              </a:rPr>
            </a:br>
            <a:endParaRPr lang="en-US" sz="3600" dirty="0">
              <a:solidFill>
                <a:schemeClr val="tx2"/>
              </a:solidFill>
              <a:cs typeface="B Nazanin" pitchFamily="2" charset="-78"/>
            </a:endParaRPr>
          </a:p>
        </p:txBody>
      </p:sp>
      <p:sp>
        <p:nvSpPr>
          <p:cNvPr id="3" name="Content Placeholder 2"/>
          <p:cNvSpPr>
            <a:spLocks noGrp="1"/>
          </p:cNvSpPr>
          <p:nvPr>
            <p:ph idx="1"/>
          </p:nvPr>
        </p:nvSpPr>
        <p:spPr/>
        <p:txBody>
          <a:bodyPr>
            <a:normAutofit/>
          </a:bodyPr>
          <a:lstStyle/>
          <a:p>
            <a:pPr marL="0" indent="0" algn="just" rtl="1">
              <a:buClrTx/>
              <a:buNone/>
            </a:pPr>
            <a:r>
              <a:rPr lang="en-US" sz="2000" b="1" dirty="0"/>
              <a:t>random </a:t>
            </a:r>
            <a:r>
              <a:rPr lang="en-US" sz="2000" b="1" dirty="0" smtClean="0"/>
              <a:t>walks</a:t>
            </a:r>
            <a:r>
              <a:rPr lang="fa-IR" sz="2000" b="1" dirty="0" smtClean="0"/>
              <a:t>:</a:t>
            </a:r>
          </a:p>
          <a:p>
            <a:pPr marL="0" indent="0" algn="just" rtl="1">
              <a:buNone/>
            </a:pPr>
            <a:r>
              <a:rPr lang="ar-SA" sz="2000" dirty="0" smtClean="0">
                <a:cs typeface="B Nazanin" pitchFamily="2" charset="-78"/>
              </a:rPr>
              <a:t>یک </a:t>
            </a:r>
            <a:r>
              <a:rPr lang="en-US" sz="2000" dirty="0">
                <a:cs typeface="B Nazanin" pitchFamily="2" charset="-78"/>
              </a:rPr>
              <a:t>random walks</a:t>
            </a:r>
            <a:r>
              <a:rPr lang="ar-SA" sz="2000" dirty="0">
                <a:cs typeface="B Nazanin" pitchFamily="2" charset="-78"/>
              </a:rPr>
              <a:t> عبارتست از فرمول ریاضی یک مسیر که متشکل </a:t>
            </a:r>
            <a:r>
              <a:rPr lang="fa-IR" sz="2000" dirty="0">
                <a:cs typeface="B Nazanin" pitchFamily="2" charset="-78"/>
              </a:rPr>
              <a:t>از </a:t>
            </a:r>
            <a:r>
              <a:rPr lang="ar-SA" sz="2000" dirty="0">
                <a:cs typeface="B Nazanin" pitchFamily="2" charset="-78"/>
              </a:rPr>
              <a:t>مراحل انجام </a:t>
            </a:r>
            <a:r>
              <a:rPr lang="ar-SA" sz="2000" dirty="0" smtClean="0">
                <a:cs typeface="B Nazanin" pitchFamily="2" charset="-78"/>
              </a:rPr>
              <a:t>است. </a:t>
            </a:r>
            <a:r>
              <a:rPr lang="ar-SA" sz="2000" dirty="0">
                <a:cs typeface="B Nazanin" pitchFamily="2" charset="-78"/>
              </a:rPr>
              <a:t>برای مثال، مسیر دنبال شده توسط یک مولکول هنگام حرکت ویژگی گاز یا مایع، مسیر جستجوی یک حیوان به دنبال آذوقه، قیمت نوسانی سهام و وضعیت مالی یک قمارباز که می‌توانند به عنوان «پیاده‌روی رندوم» مدل سازی شوند، هرچند که ممکن است حقیقتاً رندوم </a:t>
            </a:r>
            <a:r>
              <a:rPr lang="ar-SA" sz="2000" dirty="0" smtClean="0">
                <a:cs typeface="B Nazanin" pitchFamily="2" charset="-78"/>
              </a:rPr>
              <a:t>نباشند</a:t>
            </a:r>
            <a:r>
              <a:rPr lang="fa-IR" sz="2000" dirty="0" smtClean="0">
                <a:cs typeface="B Nazanin" pitchFamily="2" charset="-78"/>
              </a:rPr>
              <a:t>.</a:t>
            </a:r>
          </a:p>
          <a:p>
            <a:pPr marL="0" lvl="2" indent="0" algn="just" rtl="1">
              <a:buClr>
                <a:schemeClr val="accent3"/>
              </a:buClr>
              <a:buSzPct val="95000"/>
              <a:buNone/>
            </a:pPr>
            <a:endParaRPr lang="en-US" sz="2000" b="1" dirty="0" smtClean="0"/>
          </a:p>
          <a:p>
            <a:pPr marL="0" lvl="2" indent="0" algn="just" rtl="1">
              <a:buClr>
                <a:schemeClr val="accent3"/>
              </a:buClr>
              <a:buSzPct val="95000"/>
              <a:buNone/>
            </a:pPr>
            <a:r>
              <a:rPr lang="en-US" sz="2000" b="1" dirty="0" smtClean="0"/>
              <a:t>Louvain</a:t>
            </a:r>
            <a:r>
              <a:rPr lang="fa-IR" sz="2000" b="1" dirty="0" smtClean="0"/>
              <a:t>:</a:t>
            </a:r>
            <a:endParaRPr lang="fa-IR" sz="2000" dirty="0">
              <a:cs typeface="B Nazanin" pitchFamily="2" charset="-78"/>
            </a:endParaRPr>
          </a:p>
          <a:p>
            <a:pPr marL="0" indent="0" algn="just" rtl="1">
              <a:buNone/>
            </a:pPr>
            <a:r>
              <a:rPr lang="ar-SA" sz="2000" dirty="0">
                <a:cs typeface="B Nazanin" pitchFamily="2" charset="-78"/>
              </a:rPr>
              <a:t>این روش مبتنی است بر مفهوم آگاهانه مدولاریته شبکه. این روش امکان محاسبه پربازده رتبه‌بندی یک گوشه را در شبکه‌های بزرگ در زمان تقریباً خطی فراهم می‌آورد. پس از محاسبه رتبه‌بندی مرکزیت ، این الگوریتم به محاسبه مجاورت جفت به جفت بین گره‌های شبکه می‌پردازد؛ و در نهایت، ساختار جامعه را با اتخاذ یک استراتژی مدرن و شناخته شده روش </a:t>
            </a:r>
            <a:r>
              <a:rPr lang="en-US" sz="2000" dirty="0">
                <a:cs typeface="B Nazanin" pitchFamily="2" charset="-78"/>
              </a:rPr>
              <a:t>Louvain</a:t>
            </a:r>
            <a:r>
              <a:rPr lang="ar-SA" sz="2000" dirty="0">
                <a:cs typeface="B Nazanin" pitchFamily="2" charset="-78"/>
              </a:rPr>
              <a:t> با حداکثر سازی صحیح مدولاسیون شبکه کشف می‌کند. آزمایشات انجام شده نشان می‌دهند که این الگوریتم عملکرد بهتری نسبت به روش‌های دیگر دارد. </a:t>
            </a:r>
            <a:endParaRPr lang="en-US" sz="2000" dirty="0">
              <a:cs typeface="B Nazanin" pitchFamily="2" charset="-78"/>
            </a:endParaRPr>
          </a:p>
        </p:txBody>
      </p:sp>
      <p:sp>
        <p:nvSpPr>
          <p:cNvPr id="5" name="Slide Number Placeholder 4"/>
          <p:cNvSpPr>
            <a:spLocks noGrp="1"/>
          </p:cNvSpPr>
          <p:nvPr>
            <p:ph type="sldNum" sz="quarter" idx="12"/>
          </p:nvPr>
        </p:nvSpPr>
        <p:spPr/>
        <p:txBody>
          <a:bodyPr/>
          <a:lstStyle/>
          <a:p>
            <a:r>
              <a:rPr lang="fa-IR" dirty="0"/>
              <a:t>34/ </a:t>
            </a:r>
            <a:r>
              <a:rPr lang="fa-IR" dirty="0" smtClean="0"/>
              <a:t>32</a:t>
            </a:r>
            <a:endParaRPr lang="en-US" dirty="0"/>
          </a:p>
        </p:txBody>
      </p:sp>
    </p:spTree>
    <p:extLst>
      <p:ext uri="{BB962C8B-B14F-4D97-AF65-F5344CB8AC3E}">
        <p14:creationId xmlns:p14="http://schemas.microsoft.com/office/powerpoint/2010/main" val="4079686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r" rtl="1">
              <a:spcBef>
                <a:spcPct val="0"/>
              </a:spcBef>
            </a:pPr>
            <a:r>
              <a:rPr lang="fa-IR" sz="3600" b="1" dirty="0">
                <a:solidFill>
                  <a:schemeClr val="tx2"/>
                </a:solidFill>
                <a:cs typeface="B Nazanin" pitchFamily="2" charset="-78"/>
              </a:rPr>
              <a:t>نتیجه گیری</a:t>
            </a:r>
            <a:r>
              <a:rPr lang="en-US" sz="3600" b="1" dirty="0">
                <a:solidFill>
                  <a:schemeClr val="tx2"/>
                </a:solidFill>
                <a:cs typeface="B Nazanin" pitchFamily="2" charset="-78"/>
              </a:rPr>
              <a:t/>
            </a:r>
            <a:br>
              <a:rPr lang="en-US" sz="3600" b="1" dirty="0">
                <a:solidFill>
                  <a:schemeClr val="tx2"/>
                </a:solidFill>
                <a:cs typeface="B Nazanin" pitchFamily="2" charset="-78"/>
              </a:rPr>
            </a:br>
            <a:endParaRPr lang="en-US" sz="3600" dirty="0">
              <a:solidFill>
                <a:schemeClr val="tx2"/>
              </a:solidFill>
              <a:cs typeface="B Nazanin" pitchFamily="2" charset="-78"/>
            </a:endParaRPr>
          </a:p>
        </p:txBody>
      </p:sp>
      <p:sp>
        <p:nvSpPr>
          <p:cNvPr id="3" name="Content Placeholder 2"/>
          <p:cNvSpPr>
            <a:spLocks noGrp="1"/>
          </p:cNvSpPr>
          <p:nvPr>
            <p:ph idx="1"/>
          </p:nvPr>
        </p:nvSpPr>
        <p:spPr/>
        <p:txBody>
          <a:bodyPr>
            <a:normAutofit/>
          </a:bodyPr>
          <a:lstStyle/>
          <a:p>
            <a:pPr marL="0" indent="0" algn="just" rtl="1">
              <a:buNone/>
            </a:pPr>
            <a:r>
              <a:rPr lang="ar-SA" sz="2000" dirty="0">
                <a:cs typeface="B Nazanin" pitchFamily="2" charset="-78"/>
              </a:rPr>
              <a:t>در این مقاله ما به بررسی روش‌های مدرن پرداختیم. این پیشرفت‌ها مشخص می‌کنند که چگونه می‌توان دانش و اطلاعات را در میان کاربران شبکه‌های اجتماعی تقسیم کرد. تحقیقات بیشتری در این حوزه با توجه به توان سازماندهی و علاقه تجاری به این دانش مورد نیاز است. روش های بیشتری باید ایجاد شوند و انتظار می رود که ابزارهای نرم افزاری مرتبط با آن ها بوجود بیایند</a:t>
            </a:r>
            <a:r>
              <a:rPr lang="ar-SA" sz="2000" dirty="0" smtClean="0">
                <a:cs typeface="B Nazanin" pitchFamily="2" charset="-78"/>
              </a:rPr>
              <a:t>.</a:t>
            </a:r>
            <a:r>
              <a:rPr lang="ar-SA" sz="2000" dirty="0">
                <a:cs typeface="B Nazanin" pitchFamily="2" charset="-78"/>
              </a:rPr>
              <a:t> به‌طور کلی می‌توانیم این گونه جمع‌بندی کنیم که در این مقاله یک بازبینی نسبتأ جامع از الگوریتم های کشف جامعه به انجام رسید. هدف از این مقاله نیز همین بود: ارائه راهنمایی در خصوص روش‌های کشف جامعه در شبکه‌های اجتماعی. برای انجام این کار، ابتدا به تعریف جامعه پرداختیم و آنطور که از تنوع تعاریف برمی آید، هنوز یک تعریف کلی پذیرفته‌شده در این مورد وجود </a:t>
            </a:r>
            <a:r>
              <a:rPr lang="ar-SA" sz="2000" dirty="0" smtClean="0">
                <a:cs typeface="B Nazanin" pitchFamily="2" charset="-78"/>
              </a:rPr>
              <a:t>ندارد</a:t>
            </a:r>
            <a:r>
              <a:rPr lang="fa-IR" sz="2000" dirty="0">
                <a:cs typeface="B Nazanin" pitchFamily="2" charset="-78"/>
              </a:rPr>
              <a:t>.</a:t>
            </a:r>
            <a:endParaRPr lang="en-US" sz="2000" dirty="0">
              <a:cs typeface="B Nazanin" pitchFamily="2" charset="-78"/>
            </a:endParaRPr>
          </a:p>
          <a:p>
            <a:pPr marL="0" indent="0" algn="r" rtl="1">
              <a:buNone/>
            </a:pPr>
            <a:endParaRPr lang="en-US" sz="2000" dirty="0">
              <a:cs typeface="B Nazanin" pitchFamily="2" charset="-78"/>
            </a:endParaRPr>
          </a:p>
        </p:txBody>
      </p:sp>
      <p:sp>
        <p:nvSpPr>
          <p:cNvPr id="5" name="Slide Number Placeholder 4"/>
          <p:cNvSpPr>
            <a:spLocks noGrp="1"/>
          </p:cNvSpPr>
          <p:nvPr>
            <p:ph type="sldNum" sz="quarter" idx="12"/>
          </p:nvPr>
        </p:nvSpPr>
        <p:spPr/>
        <p:txBody>
          <a:bodyPr/>
          <a:lstStyle/>
          <a:p>
            <a:r>
              <a:rPr lang="fa-IR" dirty="0"/>
              <a:t>34/ </a:t>
            </a:r>
            <a:r>
              <a:rPr lang="fa-IR" dirty="0" smtClean="0"/>
              <a:t>33</a:t>
            </a:r>
            <a:endParaRPr lang="en-US" dirty="0"/>
          </a:p>
        </p:txBody>
      </p:sp>
    </p:spTree>
    <p:extLst>
      <p:ext uri="{BB962C8B-B14F-4D97-AF65-F5344CB8AC3E}">
        <p14:creationId xmlns:p14="http://schemas.microsoft.com/office/powerpoint/2010/main" val="1017669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13876"/>
          </a:xfrm>
        </p:spPr>
        <p:txBody>
          <a:bodyPr>
            <a:normAutofit/>
          </a:bodyPr>
          <a:lstStyle/>
          <a:p>
            <a:pPr algn="r" rtl="1"/>
            <a:r>
              <a:rPr lang="fa-IR" sz="3600" b="1" dirty="0" smtClean="0">
                <a:cs typeface="B Nazanin" pitchFamily="2" charset="-78"/>
              </a:rPr>
              <a:t>کارهای آتی</a:t>
            </a:r>
            <a:endParaRPr lang="en-US" sz="3600" dirty="0"/>
          </a:p>
        </p:txBody>
      </p:sp>
      <p:sp>
        <p:nvSpPr>
          <p:cNvPr id="3" name="Content Placeholder 2"/>
          <p:cNvSpPr>
            <a:spLocks noGrp="1"/>
          </p:cNvSpPr>
          <p:nvPr>
            <p:ph idx="1"/>
          </p:nvPr>
        </p:nvSpPr>
        <p:spPr>
          <a:xfrm>
            <a:off x="457200" y="2133600"/>
            <a:ext cx="8229600" cy="4389120"/>
          </a:xfrm>
        </p:spPr>
        <p:txBody>
          <a:bodyPr>
            <a:normAutofit/>
          </a:bodyPr>
          <a:lstStyle/>
          <a:p>
            <a:pPr marL="0" indent="0" algn="just" rtl="1">
              <a:buNone/>
            </a:pPr>
            <a:r>
              <a:rPr lang="ar-SA" sz="2000" dirty="0">
                <a:cs typeface="B Nazanin" pitchFamily="2" charset="-78"/>
              </a:rPr>
              <a:t>یکی از مسائلی که هنوز مورد بررسی قرار نگرفته است، مطالعه تداخل میان تعاریفی است که از جامعه ارائه شده است. ارتباطات بسیاری در میان تعاریف مختلف و الگوریتم‌های گوناگون وجود دارد</a:t>
            </a:r>
            <a:r>
              <a:rPr lang="fa-IR" sz="2000" dirty="0">
                <a:cs typeface="B Nazanin" pitchFamily="2" charset="-78"/>
              </a:rPr>
              <a:t>، </a:t>
            </a:r>
            <a:r>
              <a:rPr lang="ar-SA" sz="2000" dirty="0">
                <a:cs typeface="B Nazanin" pitchFamily="2" charset="-78"/>
              </a:rPr>
              <a:t>یک ویژگی جالب توجه دیگر نیز می‌تواند وجود سازماندهی های سلسله مراتبی و هم‌پوشانی ساختار جامعه به شکل هم‌زمان باشد زیرا این دو ویژگی، دیگر به عنوان ویژگی‌های منحصر به فرد شناخته نمی‌شوند. </a:t>
            </a:r>
            <a:endParaRPr lang="en-US" sz="2000" dirty="0">
              <a:cs typeface="B Nazanin" pitchFamily="2" charset="-78"/>
            </a:endParaRPr>
          </a:p>
          <a:p>
            <a:pPr marL="0" indent="0" algn="just" rtl="1">
              <a:buNone/>
            </a:pPr>
            <a:endParaRPr lang="en-US" sz="2000" dirty="0">
              <a:cs typeface="B Nazanin" pitchFamily="2" charset="-78"/>
            </a:endParaRPr>
          </a:p>
        </p:txBody>
      </p:sp>
      <p:sp>
        <p:nvSpPr>
          <p:cNvPr id="4" name="Slide Number Placeholder 3"/>
          <p:cNvSpPr>
            <a:spLocks noGrp="1"/>
          </p:cNvSpPr>
          <p:nvPr>
            <p:ph type="sldNum" sz="quarter" idx="12"/>
          </p:nvPr>
        </p:nvSpPr>
        <p:spPr/>
        <p:txBody>
          <a:bodyPr/>
          <a:lstStyle/>
          <a:p>
            <a:r>
              <a:rPr lang="fa-IR" dirty="0"/>
              <a:t>34/ </a:t>
            </a:r>
            <a:r>
              <a:rPr lang="fa-IR" dirty="0" smtClean="0"/>
              <a:t>34</a:t>
            </a:r>
            <a:endParaRPr lang="en-US" dirty="0"/>
          </a:p>
        </p:txBody>
      </p:sp>
    </p:spTree>
    <p:extLst>
      <p:ext uri="{BB962C8B-B14F-4D97-AF65-F5344CB8AC3E}">
        <p14:creationId xmlns:p14="http://schemas.microsoft.com/office/powerpoint/2010/main" val="4254787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5400" b="1" dirty="0" smtClean="0">
                <a:cs typeface="B Nazanin" pitchFamily="2" charset="-78"/>
              </a:rPr>
              <a:t>با تشکر</a:t>
            </a:r>
            <a:endParaRPr lang="en-US" sz="5400" b="1" dirty="0">
              <a:cs typeface="B Nazanin" pitchFamily="2" charset="-78"/>
            </a:endParaRPr>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fa-IR" dirty="0" smtClean="0"/>
          </a:p>
          <a:p>
            <a:pPr marL="0" indent="0" algn="ctr">
              <a:buNone/>
            </a:pPr>
            <a:endParaRPr lang="fa-IR" dirty="0"/>
          </a:p>
          <a:p>
            <a:pPr marL="0" indent="0" algn="ctr">
              <a:buNone/>
            </a:pPr>
            <a:endParaRPr lang="fa-IR" dirty="0" smtClean="0"/>
          </a:p>
          <a:p>
            <a:pPr marL="0" indent="0" algn="ctr">
              <a:buNone/>
            </a:pPr>
            <a:endParaRPr lang="en-US" dirty="0"/>
          </a:p>
          <a:p>
            <a:pPr marL="0" indent="0" algn="ctr">
              <a:buNone/>
            </a:pPr>
            <a:r>
              <a:rPr lang="en-US" sz="2800" b="1" dirty="0" smtClean="0">
                <a:solidFill>
                  <a:schemeClr val="tx2"/>
                </a:solidFill>
              </a:rPr>
              <a:t>Roza  Shaffaf</a:t>
            </a:r>
            <a:endParaRPr lang="fa-IR" sz="2800" b="1" dirty="0" smtClean="0">
              <a:solidFill>
                <a:schemeClr val="tx2"/>
              </a:solidFill>
            </a:endParaRPr>
          </a:p>
          <a:p>
            <a:pPr marL="0" indent="0" algn="ctr">
              <a:buNone/>
            </a:pPr>
            <a:endParaRPr lang="en-US" sz="2800" b="1" dirty="0">
              <a:solidFill>
                <a:schemeClr val="tx2"/>
              </a:solidFill>
            </a:endParaRPr>
          </a:p>
        </p:txBody>
      </p:sp>
    </p:spTree>
    <p:extLst>
      <p:ext uri="{BB962C8B-B14F-4D97-AF65-F5344CB8AC3E}">
        <p14:creationId xmlns:p14="http://schemas.microsoft.com/office/powerpoint/2010/main" val="2073817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4000" b="1" dirty="0" smtClean="0">
                <a:latin typeface="Arial" pitchFamily="34" charset="0"/>
                <a:cs typeface="B Nazanin" pitchFamily="2" charset="-78"/>
              </a:rPr>
              <a:t>هدف</a:t>
            </a:r>
            <a:endParaRPr lang="en-US" sz="4000" b="1" dirty="0">
              <a:latin typeface="Arial" pitchFamily="34" charset="0"/>
              <a:cs typeface="B Nazanin" pitchFamily="2" charset="-78"/>
            </a:endParaRPr>
          </a:p>
        </p:txBody>
      </p:sp>
      <p:sp>
        <p:nvSpPr>
          <p:cNvPr id="3" name="Content Placeholder 2"/>
          <p:cNvSpPr>
            <a:spLocks noGrp="1"/>
          </p:cNvSpPr>
          <p:nvPr>
            <p:ph idx="1"/>
          </p:nvPr>
        </p:nvSpPr>
        <p:spPr>
          <a:xfrm>
            <a:off x="457200" y="2362200"/>
            <a:ext cx="8229600" cy="3505200"/>
          </a:xfrm>
        </p:spPr>
        <p:txBody>
          <a:bodyPr>
            <a:normAutofit/>
          </a:bodyPr>
          <a:lstStyle/>
          <a:p>
            <a:pPr marL="0" indent="0" algn="just" rtl="1">
              <a:lnSpc>
                <a:spcPct val="150000"/>
              </a:lnSpc>
              <a:buNone/>
            </a:pPr>
            <a:r>
              <a:rPr lang="ar-SA" sz="2000" dirty="0">
                <a:cs typeface="B Nazanin" pitchFamily="2" charset="-78"/>
              </a:rPr>
              <a:t>پیش از هر چیز باید بدانیم که هدف از تشخیص جامعه در شبکه‌های اجتماعی چه خواهد بود. در ابتدا، به منظور درک فعل و انفعالات اجتماعی، بسیار ضروری است که این ساختارهای اجتماعی یا «جوامع» را شناسایی کنیم. ساختار جوامع معمولأ نشان دهنده ویژگیهای جذاب مشترک در میان اعضا، مانند سرگرمی‌های مشترک، تفریحات، فعالیت‌های اجتماعی یا رتبه (جایگاه) </a:t>
            </a:r>
            <a:r>
              <a:rPr lang="ar-SA" sz="2000" dirty="0" smtClean="0">
                <a:cs typeface="B Nazanin" pitchFamily="2" charset="-78"/>
              </a:rPr>
              <a:t>می‌باشد</a:t>
            </a:r>
            <a:r>
              <a:rPr lang="en-US" sz="2000" dirty="0" smtClean="0">
                <a:cs typeface="B Nazanin" pitchFamily="2" charset="-78"/>
              </a:rPr>
              <a:t>.</a:t>
            </a:r>
            <a:endParaRPr lang="en-US" sz="2000" dirty="0">
              <a:cs typeface="B Nazanin" pitchFamily="2" charset="-78"/>
            </a:endParaRPr>
          </a:p>
        </p:txBody>
      </p:sp>
      <p:sp>
        <p:nvSpPr>
          <p:cNvPr id="7" name="Slide Number Placeholder 6"/>
          <p:cNvSpPr>
            <a:spLocks noGrp="1"/>
          </p:cNvSpPr>
          <p:nvPr>
            <p:ph type="sldNum" sz="quarter" idx="12"/>
          </p:nvPr>
        </p:nvSpPr>
        <p:spPr/>
        <p:txBody>
          <a:bodyPr/>
          <a:lstStyle/>
          <a:p>
            <a:r>
              <a:rPr lang="fa-IR" dirty="0"/>
              <a:t>34/ </a:t>
            </a:r>
            <a:r>
              <a:rPr lang="fa-IR" dirty="0" smtClean="0"/>
              <a:t>3</a:t>
            </a:r>
            <a:endParaRPr lang="en-US" dirty="0"/>
          </a:p>
        </p:txBody>
      </p:sp>
    </p:spTree>
    <p:extLst>
      <p:ext uri="{BB962C8B-B14F-4D97-AF65-F5344CB8AC3E}">
        <p14:creationId xmlns:p14="http://schemas.microsoft.com/office/powerpoint/2010/main" val="1079257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237488"/>
          </a:xfrm>
        </p:spPr>
        <p:txBody>
          <a:bodyPr>
            <a:noAutofit/>
          </a:bodyPr>
          <a:lstStyle/>
          <a:p>
            <a:pPr algn="r" rtl="1"/>
            <a:r>
              <a:rPr lang="fa-IR" sz="3200" b="1" dirty="0">
                <a:latin typeface="Arial" pitchFamily="34" charset="0"/>
                <a:cs typeface="B Nazanin" pitchFamily="2" charset="-78"/>
              </a:rPr>
              <a:t>آخرین پیشرفت ها در زمینه یابی های تشخیص جامعه</a:t>
            </a:r>
            <a:r>
              <a:rPr lang="en-US" sz="3200" b="1" dirty="0">
                <a:cs typeface="B Nazanin" pitchFamily="2" charset="-78"/>
              </a:rPr>
              <a:t/>
            </a:r>
            <a:br>
              <a:rPr lang="en-US" sz="3200" b="1" dirty="0">
                <a:cs typeface="B Nazanin" pitchFamily="2" charset="-78"/>
              </a:rPr>
            </a:br>
            <a:endParaRPr lang="en-US" sz="3200" dirty="0">
              <a:latin typeface="Arial" pitchFamily="34" charset="0"/>
              <a:cs typeface="B Nazanin" pitchFamily="2" charset="-78"/>
            </a:endParaRPr>
          </a:p>
        </p:txBody>
      </p:sp>
      <p:sp>
        <p:nvSpPr>
          <p:cNvPr id="3" name="Content Placeholder 2"/>
          <p:cNvSpPr>
            <a:spLocks noGrp="1"/>
          </p:cNvSpPr>
          <p:nvPr>
            <p:ph idx="1"/>
          </p:nvPr>
        </p:nvSpPr>
        <p:spPr/>
        <p:txBody>
          <a:bodyPr>
            <a:normAutofit/>
          </a:bodyPr>
          <a:lstStyle/>
          <a:p>
            <a:pPr marL="342900" lvl="2" indent="-342900" algn="r" rtl="1">
              <a:lnSpc>
                <a:spcPct val="150000"/>
              </a:lnSpc>
              <a:buClr>
                <a:schemeClr val="tx1"/>
              </a:buClr>
              <a:buSzPct val="95000"/>
              <a:buFont typeface="Arial" pitchFamily="34" charset="0"/>
              <a:buChar char="•"/>
            </a:pPr>
            <a:r>
              <a:rPr lang="ar-SA" sz="2000" b="1" dirty="0">
                <a:cs typeface="B Nazanin" pitchFamily="2" charset="-78"/>
              </a:rPr>
              <a:t>زمینه یابی اول، انجام شده توسط فورتوناتو</a:t>
            </a:r>
            <a:endParaRPr lang="en-US" sz="2000" b="1" dirty="0">
              <a:cs typeface="B Nazanin" pitchFamily="2" charset="-78"/>
            </a:endParaRPr>
          </a:p>
          <a:p>
            <a:pPr marL="342900" lvl="2" indent="-342900" algn="r" rtl="1">
              <a:lnSpc>
                <a:spcPct val="150000"/>
              </a:lnSpc>
              <a:buClr>
                <a:schemeClr val="tx1"/>
              </a:buClr>
              <a:buSzPct val="95000"/>
              <a:buFont typeface="Arial" pitchFamily="34" charset="0"/>
              <a:buChar char="•"/>
            </a:pPr>
            <a:r>
              <a:rPr lang="ar-SA" sz="2000" b="1" dirty="0">
                <a:cs typeface="B Nazanin" pitchFamily="2" charset="-78"/>
              </a:rPr>
              <a:t>زمینه یابی دوم، انجام شده توسط پورتر</a:t>
            </a:r>
            <a:endParaRPr lang="en-US" sz="2000" b="1" dirty="0">
              <a:cs typeface="B Nazanin" pitchFamily="2" charset="-78"/>
            </a:endParaRPr>
          </a:p>
          <a:p>
            <a:pPr marL="342900" lvl="2" indent="-342900" algn="r" rtl="1">
              <a:lnSpc>
                <a:spcPct val="150000"/>
              </a:lnSpc>
              <a:buClr>
                <a:schemeClr val="tx1"/>
              </a:buClr>
              <a:buSzPct val="95000"/>
              <a:buFont typeface="Arial" pitchFamily="34" charset="0"/>
              <a:buChar char="•"/>
            </a:pPr>
            <a:r>
              <a:rPr lang="fa-IR" sz="2000" b="1" dirty="0" smtClean="0">
                <a:cs typeface="B Nazanin" pitchFamily="2" charset="-78"/>
              </a:rPr>
              <a:t>ز</a:t>
            </a:r>
            <a:r>
              <a:rPr lang="ar-SA" sz="2000" b="1" dirty="0" smtClean="0">
                <a:cs typeface="B Nazanin" pitchFamily="2" charset="-78"/>
              </a:rPr>
              <a:t>مینه </a:t>
            </a:r>
            <a:r>
              <a:rPr lang="ar-SA" sz="2000" b="1" dirty="0">
                <a:cs typeface="B Nazanin" pitchFamily="2" charset="-78"/>
              </a:rPr>
              <a:t>یابی سوم، انجام شده توسط </a:t>
            </a:r>
            <a:r>
              <a:rPr lang="ar-SA" sz="2000" b="1" dirty="0" smtClean="0">
                <a:cs typeface="B Nazanin" pitchFamily="2" charset="-78"/>
              </a:rPr>
              <a:t>یانگ</a:t>
            </a:r>
            <a:endParaRPr lang="en-US" sz="2000" b="1" dirty="0">
              <a:cs typeface="B Nazanin" pitchFamily="2" charset="-78"/>
            </a:endParaRPr>
          </a:p>
          <a:p>
            <a:pPr marL="342900" lvl="2" indent="-342900" algn="r" rtl="1">
              <a:lnSpc>
                <a:spcPct val="150000"/>
              </a:lnSpc>
              <a:buClr>
                <a:schemeClr val="tx1"/>
              </a:buClr>
              <a:buSzPct val="95000"/>
              <a:buFont typeface="Arial" pitchFamily="34" charset="0"/>
              <a:buChar char="•"/>
            </a:pPr>
            <a:r>
              <a:rPr lang="ar-SA" sz="2000" b="1" dirty="0">
                <a:cs typeface="B Nazanin" pitchFamily="2" charset="-78"/>
              </a:rPr>
              <a:t>زمینه یابی چهارم، انجام شده توسط گولهاس و لمان</a:t>
            </a:r>
            <a:endParaRPr lang="en-US" sz="2000" b="1" dirty="0">
              <a:cs typeface="B Nazanin" pitchFamily="2" charset="-78"/>
            </a:endParaRPr>
          </a:p>
          <a:p>
            <a:pPr marL="342900" lvl="2" indent="-342900" algn="r" rtl="1">
              <a:lnSpc>
                <a:spcPct val="150000"/>
              </a:lnSpc>
              <a:buClr>
                <a:schemeClr val="tx1"/>
              </a:buClr>
              <a:buSzPct val="95000"/>
              <a:buFont typeface="Arial" pitchFamily="34" charset="0"/>
              <a:buChar char="•"/>
            </a:pPr>
            <a:r>
              <a:rPr lang="ar-SA" sz="2000" b="1" dirty="0">
                <a:cs typeface="B Nazanin" pitchFamily="2" charset="-78"/>
              </a:rPr>
              <a:t>زمینه یابی پنجم، انجام شده توسط پنز</a:t>
            </a:r>
            <a:endParaRPr lang="en-US" sz="2000" b="1" dirty="0">
              <a:cs typeface="B Nazanin" pitchFamily="2" charset="-78"/>
            </a:endParaRPr>
          </a:p>
          <a:p>
            <a:pPr marL="342900" lvl="2" indent="-342900" algn="r" rtl="1">
              <a:lnSpc>
                <a:spcPct val="150000"/>
              </a:lnSpc>
              <a:buClr>
                <a:schemeClr val="tx1"/>
              </a:buClr>
              <a:buSzPct val="95000"/>
              <a:buFont typeface="Arial" pitchFamily="34" charset="0"/>
              <a:buChar char="•"/>
            </a:pPr>
            <a:r>
              <a:rPr lang="ar-SA" sz="2000" b="1" dirty="0">
                <a:cs typeface="B Nazanin" pitchFamily="2" charset="-78"/>
              </a:rPr>
              <a:t>زمینه یابی ششم، انجام شده توسط پاپادوپولس</a:t>
            </a:r>
            <a:endParaRPr lang="en-US" sz="2000" b="1" dirty="0">
              <a:cs typeface="B Nazanin" pitchFamily="2" charset="-78"/>
            </a:endParaRPr>
          </a:p>
          <a:p>
            <a:pPr marL="342900" lvl="2" indent="-342900" algn="r" rtl="1">
              <a:lnSpc>
                <a:spcPct val="150000"/>
              </a:lnSpc>
              <a:buClr>
                <a:schemeClr val="tx1"/>
              </a:buClr>
              <a:buSzPct val="95000"/>
              <a:buFont typeface="Arial" pitchFamily="34" charset="0"/>
              <a:buChar char="•"/>
            </a:pPr>
            <a:r>
              <a:rPr lang="ar-SA" sz="2000" b="1" dirty="0">
                <a:cs typeface="B Nazanin" pitchFamily="2" charset="-78"/>
              </a:rPr>
              <a:t>هفتمین و آخرین زمینه یابی توسط دنون</a:t>
            </a:r>
            <a:endParaRPr lang="en-US" sz="2000" b="1" dirty="0">
              <a:cs typeface="B Nazanin" pitchFamily="2" charset="-78"/>
            </a:endParaRPr>
          </a:p>
          <a:p>
            <a:pPr algn="r" rtl="1">
              <a:lnSpc>
                <a:spcPct val="150000"/>
              </a:lnSpc>
              <a:buClr>
                <a:schemeClr val="tx1"/>
              </a:buClr>
              <a:buFont typeface="Arial" pitchFamily="34" charset="0"/>
              <a:buChar char="•"/>
            </a:pPr>
            <a:endParaRPr lang="fa-IR" sz="2000" dirty="0" smtClean="0"/>
          </a:p>
        </p:txBody>
      </p:sp>
      <p:sp>
        <p:nvSpPr>
          <p:cNvPr id="7" name="Slide Number Placeholder 6"/>
          <p:cNvSpPr>
            <a:spLocks noGrp="1"/>
          </p:cNvSpPr>
          <p:nvPr>
            <p:ph type="sldNum" sz="quarter" idx="12"/>
          </p:nvPr>
        </p:nvSpPr>
        <p:spPr/>
        <p:txBody>
          <a:bodyPr/>
          <a:lstStyle/>
          <a:p>
            <a:r>
              <a:rPr lang="fa-IR" dirty="0"/>
              <a:t>34/ </a:t>
            </a:r>
            <a:r>
              <a:rPr lang="fa-IR" dirty="0" smtClean="0"/>
              <a:t>4</a:t>
            </a:r>
            <a:endParaRPr lang="en-US" dirty="0"/>
          </a:p>
        </p:txBody>
      </p:sp>
    </p:spTree>
    <p:extLst>
      <p:ext uri="{BB962C8B-B14F-4D97-AF65-F5344CB8AC3E}">
        <p14:creationId xmlns:p14="http://schemas.microsoft.com/office/powerpoint/2010/main" val="1182226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r" rtl="1">
              <a:spcBef>
                <a:spcPct val="0"/>
              </a:spcBef>
            </a:pPr>
            <a:r>
              <a:rPr lang="fa-IR" sz="3200" b="1" dirty="0" smtClean="0">
                <a:solidFill>
                  <a:schemeClr val="tx2"/>
                </a:solidFill>
                <a:latin typeface="Arial" pitchFamily="34" charset="0"/>
                <a:cs typeface="B Nazanin" pitchFamily="2" charset="-78"/>
              </a:rPr>
              <a:t>آخرین پیشرفت ها در زمینه یابی های تشخیص جامعه</a:t>
            </a:r>
            <a:r>
              <a:rPr lang="en-US" sz="3200" b="1" dirty="0" smtClean="0">
                <a:cs typeface="B Nazanin" pitchFamily="2" charset="-78"/>
              </a:rPr>
              <a:t/>
            </a:r>
            <a:br>
              <a:rPr lang="en-US" sz="3200" b="1" dirty="0" smtClean="0">
                <a:cs typeface="B Nazanin" pitchFamily="2" charset="-78"/>
              </a:rPr>
            </a:br>
            <a:endParaRPr lang="en-US" sz="3200" dirty="0">
              <a:solidFill>
                <a:schemeClr val="tx2"/>
              </a:solidFill>
            </a:endParaRPr>
          </a:p>
        </p:txBody>
      </p:sp>
      <p:sp>
        <p:nvSpPr>
          <p:cNvPr id="3" name="Content Placeholder 2"/>
          <p:cNvSpPr>
            <a:spLocks noGrp="1"/>
          </p:cNvSpPr>
          <p:nvPr>
            <p:ph idx="1"/>
          </p:nvPr>
        </p:nvSpPr>
        <p:spPr/>
        <p:txBody>
          <a:bodyPr>
            <a:normAutofit/>
          </a:bodyPr>
          <a:lstStyle/>
          <a:p>
            <a:pPr marL="0" indent="0" algn="r" rtl="1">
              <a:buNone/>
            </a:pPr>
            <a:r>
              <a:rPr lang="ar-SA" sz="2000" b="1" dirty="0">
                <a:solidFill>
                  <a:schemeClr val="tx2"/>
                </a:solidFill>
                <a:cs typeface="B Nazanin" pitchFamily="2" charset="-78"/>
              </a:rPr>
              <a:t>زمینه یابی اول، انجام شده توسط </a:t>
            </a:r>
            <a:r>
              <a:rPr lang="ar-SA" sz="2000" b="1" dirty="0" smtClean="0">
                <a:solidFill>
                  <a:schemeClr val="tx2"/>
                </a:solidFill>
                <a:cs typeface="B Nazanin" pitchFamily="2" charset="-78"/>
              </a:rPr>
              <a:t>فورتوناتو</a:t>
            </a:r>
            <a:r>
              <a:rPr lang="fa-IR" sz="2000" b="1" dirty="0" smtClean="0">
                <a:solidFill>
                  <a:schemeClr val="tx2"/>
                </a:solidFill>
                <a:cs typeface="B Nazanin" pitchFamily="2" charset="-78"/>
              </a:rPr>
              <a:t>:</a:t>
            </a:r>
            <a:r>
              <a:rPr lang="en-US" sz="2000" b="1" dirty="0">
                <a:solidFill>
                  <a:schemeClr val="tx2"/>
                </a:solidFill>
                <a:cs typeface="B Nazanin" pitchFamily="2" charset="-78"/>
              </a:rPr>
              <a:t/>
            </a:r>
            <a:br>
              <a:rPr lang="en-US" sz="2000" b="1" dirty="0">
                <a:solidFill>
                  <a:schemeClr val="tx2"/>
                </a:solidFill>
                <a:cs typeface="B Nazanin" pitchFamily="2" charset="-78"/>
              </a:rPr>
            </a:br>
            <a:endParaRPr lang="en-US" sz="2000" dirty="0">
              <a:cs typeface="B Nazanin" pitchFamily="2" charset="-78"/>
            </a:endParaRPr>
          </a:p>
          <a:p>
            <a:pPr marL="0" indent="0" algn="r" rtl="1">
              <a:buNone/>
            </a:pPr>
            <a:r>
              <a:rPr lang="ar-SA" sz="2000" dirty="0" smtClean="0">
                <a:cs typeface="B Nazanin" pitchFamily="2" charset="-78"/>
              </a:rPr>
              <a:t>اولین </a:t>
            </a:r>
            <a:r>
              <a:rPr lang="ar-SA" sz="2000" dirty="0">
                <a:cs typeface="B Nazanin" pitchFamily="2" charset="-78"/>
              </a:rPr>
              <a:t>مورد از این هفت مطالعه اصلی توسط فورتوناتو نسبت به بسیاری از روش های تشخیص جامعه، جامع می باشد و مبتنی بر یک نمایش گرافیکی می باشد</a:t>
            </a:r>
            <a:r>
              <a:rPr lang="en-US" sz="2000" dirty="0">
                <a:cs typeface="B Nazanin" pitchFamily="2" charset="-78"/>
              </a:rPr>
              <a:t>.</a:t>
            </a:r>
            <a:r>
              <a:rPr lang="ar-SA" sz="2000" dirty="0">
                <a:cs typeface="B Nazanin" pitchFamily="2" charset="-78"/>
              </a:rPr>
              <a:t> این زمینه یابی مروری موثر از این زمینه را فراهم می کند و به توصیف پایه روش تشخیص جامعه، اتخاذ یک دیدگاه فیزیک آماری و به طور خاص بر تکنیک های طراحی شده توسط فیزیکدانان آماری تمرکز می </a:t>
            </a:r>
            <a:r>
              <a:rPr lang="ar-SA" sz="2000" dirty="0" smtClean="0">
                <a:cs typeface="B Nazanin" pitchFamily="2" charset="-78"/>
              </a:rPr>
              <a:t>کند</a:t>
            </a:r>
            <a:r>
              <a:rPr lang="fa-IR" sz="2000" dirty="0" smtClean="0">
                <a:cs typeface="B Nazanin" pitchFamily="2" charset="-78"/>
              </a:rPr>
              <a:t>.</a:t>
            </a:r>
          </a:p>
          <a:p>
            <a:pPr marL="0" indent="0" algn="r" rtl="1">
              <a:buNone/>
            </a:pPr>
            <a:endParaRPr lang="fa-IR" sz="2000" dirty="0">
              <a:cs typeface="B Nazanin" pitchFamily="2" charset="-78"/>
            </a:endParaRPr>
          </a:p>
          <a:p>
            <a:pPr marL="0" lvl="2" indent="0" algn="r" rtl="1">
              <a:buClr>
                <a:schemeClr val="accent3"/>
              </a:buClr>
              <a:buSzPct val="95000"/>
              <a:buNone/>
            </a:pPr>
            <a:r>
              <a:rPr lang="ar-SA" sz="2000" b="1" dirty="0">
                <a:solidFill>
                  <a:schemeClr val="tx2"/>
                </a:solidFill>
                <a:cs typeface="B Nazanin" pitchFamily="2" charset="-78"/>
              </a:rPr>
              <a:t>زمینه یابی دوم، انجام شده توسط </a:t>
            </a:r>
            <a:r>
              <a:rPr lang="ar-SA" sz="2000" b="1" dirty="0" smtClean="0">
                <a:solidFill>
                  <a:schemeClr val="tx2"/>
                </a:solidFill>
                <a:cs typeface="B Nazanin" pitchFamily="2" charset="-78"/>
              </a:rPr>
              <a:t>پورتر</a:t>
            </a:r>
            <a:r>
              <a:rPr lang="fa-IR" sz="2000" b="1" dirty="0" smtClean="0">
                <a:solidFill>
                  <a:schemeClr val="tx2"/>
                </a:solidFill>
                <a:cs typeface="B Nazanin" pitchFamily="2" charset="-78"/>
              </a:rPr>
              <a:t>:</a:t>
            </a:r>
          </a:p>
          <a:p>
            <a:pPr marL="0" lvl="2" indent="0" algn="r" rtl="1">
              <a:buClr>
                <a:schemeClr val="accent3"/>
              </a:buClr>
              <a:buSzPct val="95000"/>
              <a:buNone/>
            </a:pPr>
            <a:r>
              <a:rPr lang="ar-SA" sz="2000" dirty="0">
                <a:cs typeface="B Nazanin" pitchFamily="2" charset="-78"/>
              </a:rPr>
              <a:t>زمینه یابی دوم، که توسط پورتر انجام شده فقط شامل رویکردهای تقسیم بندی گراف می باشد و بینشی به تکنیک های گرافیکی از طریق اشاره به اولین زمینه یابی ارائه میدهد. </a:t>
            </a:r>
            <a:endParaRPr lang="en-US" sz="2000" b="1" dirty="0">
              <a:solidFill>
                <a:schemeClr val="tx2"/>
              </a:solidFill>
              <a:cs typeface="B Nazanin" pitchFamily="2" charset="-78"/>
            </a:endParaRPr>
          </a:p>
          <a:p>
            <a:pPr marL="0" indent="0" algn="r" rtl="1">
              <a:buNone/>
            </a:pPr>
            <a:endParaRPr lang="en-US" sz="2000" dirty="0">
              <a:cs typeface="B Nazanin" pitchFamily="2" charset="-78"/>
            </a:endParaRPr>
          </a:p>
        </p:txBody>
      </p:sp>
      <p:sp>
        <p:nvSpPr>
          <p:cNvPr id="5" name="Slide Number Placeholder 4"/>
          <p:cNvSpPr>
            <a:spLocks noGrp="1"/>
          </p:cNvSpPr>
          <p:nvPr>
            <p:ph type="sldNum" sz="quarter" idx="12"/>
          </p:nvPr>
        </p:nvSpPr>
        <p:spPr/>
        <p:txBody>
          <a:bodyPr/>
          <a:lstStyle/>
          <a:p>
            <a:r>
              <a:rPr lang="fa-IR" dirty="0"/>
              <a:t>34/ </a:t>
            </a:r>
            <a:r>
              <a:rPr lang="fa-IR" dirty="0" smtClean="0"/>
              <a:t>5</a:t>
            </a:r>
            <a:endParaRPr lang="en-US" dirty="0"/>
          </a:p>
        </p:txBody>
      </p:sp>
    </p:spTree>
    <p:extLst>
      <p:ext uri="{BB962C8B-B14F-4D97-AF65-F5344CB8AC3E}">
        <p14:creationId xmlns:p14="http://schemas.microsoft.com/office/powerpoint/2010/main" val="1421276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r" rtl="1">
              <a:spcBef>
                <a:spcPct val="0"/>
              </a:spcBef>
            </a:pPr>
            <a:r>
              <a:rPr lang="fa-IR" sz="3200" b="1" dirty="0" smtClean="0">
                <a:solidFill>
                  <a:schemeClr val="tx2"/>
                </a:solidFill>
                <a:latin typeface="Arial" pitchFamily="34" charset="0"/>
                <a:cs typeface="B Nazanin" pitchFamily="2" charset="-78"/>
              </a:rPr>
              <a:t>آخرین پیشرفت ها در زمینه یابی های تشخیص جامعه</a:t>
            </a:r>
            <a:r>
              <a:rPr lang="en-US" sz="3200" b="1" dirty="0" smtClean="0">
                <a:cs typeface="B Nazanin" pitchFamily="2" charset="-78"/>
              </a:rPr>
              <a:t/>
            </a:r>
            <a:br>
              <a:rPr lang="en-US" sz="3200" b="1" dirty="0" smtClean="0">
                <a:cs typeface="B Nazanin" pitchFamily="2" charset="-78"/>
              </a:rPr>
            </a:br>
            <a:endParaRPr lang="en-US" sz="3200" dirty="0">
              <a:solidFill>
                <a:schemeClr val="tx2"/>
              </a:solidFill>
            </a:endParaRPr>
          </a:p>
        </p:txBody>
      </p:sp>
      <p:sp>
        <p:nvSpPr>
          <p:cNvPr id="3" name="Content Placeholder 2"/>
          <p:cNvSpPr>
            <a:spLocks noGrp="1"/>
          </p:cNvSpPr>
          <p:nvPr>
            <p:ph idx="1"/>
          </p:nvPr>
        </p:nvSpPr>
        <p:spPr>
          <a:xfrm>
            <a:off x="457200" y="1905000"/>
            <a:ext cx="8229600" cy="4389120"/>
          </a:xfrm>
        </p:spPr>
        <p:txBody>
          <a:bodyPr>
            <a:normAutofit/>
          </a:bodyPr>
          <a:lstStyle/>
          <a:p>
            <a:pPr marL="0" lvl="2" indent="0" algn="r" rtl="1">
              <a:buClr>
                <a:schemeClr val="accent3"/>
              </a:buClr>
              <a:buSzPct val="95000"/>
              <a:buNone/>
            </a:pPr>
            <a:r>
              <a:rPr lang="fa-IR" sz="2000" b="1" dirty="0">
                <a:solidFill>
                  <a:schemeClr val="tx2"/>
                </a:solidFill>
                <a:cs typeface="B Nazanin" pitchFamily="2" charset="-78"/>
              </a:rPr>
              <a:t>ز</a:t>
            </a:r>
            <a:r>
              <a:rPr lang="ar-SA" sz="2000" b="1" dirty="0">
                <a:solidFill>
                  <a:schemeClr val="tx2"/>
                </a:solidFill>
                <a:cs typeface="B Nazanin" pitchFamily="2" charset="-78"/>
              </a:rPr>
              <a:t>مینه یابی سوم، انجام شده توسط </a:t>
            </a:r>
            <a:r>
              <a:rPr lang="ar-SA" sz="2000" b="1" dirty="0" smtClean="0">
                <a:solidFill>
                  <a:schemeClr val="tx2"/>
                </a:solidFill>
                <a:cs typeface="B Nazanin" pitchFamily="2" charset="-78"/>
              </a:rPr>
              <a:t>یانگ</a:t>
            </a:r>
            <a:r>
              <a:rPr lang="en-US" sz="2000" b="1" dirty="0" smtClean="0">
                <a:solidFill>
                  <a:schemeClr val="tx2"/>
                </a:solidFill>
                <a:cs typeface="B Nazanin" pitchFamily="2" charset="-78"/>
              </a:rPr>
              <a:t>:</a:t>
            </a:r>
            <a:endParaRPr lang="fa-IR" sz="2000" b="1" dirty="0" smtClean="0">
              <a:solidFill>
                <a:schemeClr val="tx2"/>
              </a:solidFill>
              <a:cs typeface="B Nazanin" pitchFamily="2" charset="-78"/>
            </a:endParaRPr>
          </a:p>
          <a:p>
            <a:pPr marL="0" indent="0" algn="r" rtl="1">
              <a:buNone/>
            </a:pPr>
            <a:r>
              <a:rPr lang="ar-SA" sz="2000" dirty="0">
                <a:cs typeface="B Nazanin" pitchFamily="2" charset="-78"/>
              </a:rPr>
              <a:t>زمینه یابی سوم توسط یانگ، نسبت به تمام تکنیک های مبتنی بر </a:t>
            </a:r>
            <a:r>
              <a:rPr lang="ar-SA" sz="2000" dirty="0" smtClean="0">
                <a:cs typeface="B Nazanin" pitchFamily="2" charset="-78"/>
              </a:rPr>
              <a:t>نمایش</a:t>
            </a:r>
            <a:r>
              <a:rPr lang="fa-IR" sz="2000" dirty="0" smtClean="0">
                <a:cs typeface="B Nazanin" pitchFamily="2" charset="-78"/>
              </a:rPr>
              <a:t> </a:t>
            </a:r>
            <a:r>
              <a:rPr lang="ar-SA" sz="2000" dirty="0" smtClean="0">
                <a:cs typeface="B Nazanin" pitchFamily="2" charset="-78"/>
              </a:rPr>
              <a:t>گرافیکی </a:t>
            </a:r>
            <a:r>
              <a:rPr lang="ar-SA" sz="2000" dirty="0">
                <a:cs typeface="B Nazanin" pitchFamily="2" charset="-78"/>
              </a:rPr>
              <a:t>جامع است و یک مرور خوبی از طریق طبقه بندی تمام تکنیک ها در ساختار درختی، بر حسب 3 طبقه ایجاد می </a:t>
            </a:r>
            <a:r>
              <a:rPr lang="ar-SA" sz="2000" dirty="0" smtClean="0">
                <a:cs typeface="B Nazanin" pitchFamily="2" charset="-78"/>
              </a:rPr>
              <a:t>کند:</a:t>
            </a:r>
            <a:endParaRPr lang="fa-IR" sz="2000" dirty="0" smtClean="0">
              <a:cs typeface="B Nazanin" pitchFamily="2" charset="-78"/>
            </a:endParaRPr>
          </a:p>
          <a:p>
            <a:pPr marL="0" indent="0" algn="r" rtl="1">
              <a:buNone/>
            </a:pPr>
            <a:endParaRPr lang="en-US" sz="2000" dirty="0">
              <a:cs typeface="B Nazanin" pitchFamily="2" charset="-78"/>
            </a:endParaRPr>
          </a:p>
          <a:p>
            <a:pPr algn="r" rtl="1">
              <a:buClrTx/>
            </a:pPr>
            <a:r>
              <a:rPr lang="ar-SA" sz="2000" dirty="0">
                <a:cs typeface="B Nazanin" pitchFamily="2" charset="-78"/>
              </a:rPr>
              <a:t>الگوریتم های مبتنی بر بهینه سازی</a:t>
            </a:r>
            <a:endParaRPr lang="en-US" sz="2000" b="1" dirty="0">
              <a:cs typeface="B Nazanin" pitchFamily="2" charset="-78"/>
            </a:endParaRPr>
          </a:p>
          <a:p>
            <a:pPr algn="r" rtl="1">
              <a:buClrTx/>
            </a:pPr>
            <a:r>
              <a:rPr lang="ar-SA" sz="2000" dirty="0">
                <a:cs typeface="B Nazanin" pitchFamily="2" charset="-78"/>
              </a:rPr>
              <a:t>الگوریتم های اکتشافی</a:t>
            </a:r>
            <a:endParaRPr lang="en-US" sz="2000" b="1" dirty="0">
              <a:cs typeface="B Nazanin" pitchFamily="2" charset="-78"/>
            </a:endParaRPr>
          </a:p>
          <a:p>
            <a:pPr algn="r" rtl="1">
              <a:buClrTx/>
            </a:pPr>
            <a:r>
              <a:rPr lang="ar-SA" sz="2000" dirty="0">
                <a:cs typeface="B Nazanin" pitchFamily="2" charset="-78"/>
              </a:rPr>
              <a:t>الگوریتم های مبتنی بر شباهت و روش های </a:t>
            </a:r>
            <a:r>
              <a:rPr lang="ar-SA" sz="2000" dirty="0" smtClean="0">
                <a:cs typeface="B Nazanin" pitchFamily="2" charset="-78"/>
              </a:rPr>
              <a:t>پیوندی</a:t>
            </a:r>
            <a:endParaRPr lang="fa-IR" sz="2000" dirty="0" smtClean="0">
              <a:cs typeface="B Nazanin" pitchFamily="2" charset="-78"/>
            </a:endParaRPr>
          </a:p>
          <a:p>
            <a:pPr algn="r" rtl="1">
              <a:buClrTx/>
            </a:pPr>
            <a:endParaRPr lang="fa-IR" sz="2000" b="1" dirty="0">
              <a:cs typeface="B Nazanin" pitchFamily="2" charset="-78"/>
            </a:endParaRPr>
          </a:p>
          <a:p>
            <a:pPr marL="0" lvl="2" indent="0" algn="r" rtl="1">
              <a:buClrTx/>
              <a:buSzPct val="95000"/>
              <a:buNone/>
            </a:pPr>
            <a:r>
              <a:rPr lang="ar-SA" sz="2000" b="1" dirty="0">
                <a:solidFill>
                  <a:schemeClr val="tx2"/>
                </a:solidFill>
                <a:cs typeface="B Nazanin" pitchFamily="2" charset="-78"/>
              </a:rPr>
              <a:t>زمینه یابی چهارم، انجام شده توسط گولهاس و </a:t>
            </a:r>
            <a:r>
              <a:rPr lang="ar-SA" sz="2000" b="1" dirty="0" smtClean="0">
                <a:solidFill>
                  <a:schemeClr val="tx2"/>
                </a:solidFill>
                <a:cs typeface="B Nazanin" pitchFamily="2" charset="-78"/>
              </a:rPr>
              <a:t>لمان</a:t>
            </a:r>
            <a:r>
              <a:rPr lang="fa-IR" sz="2000" b="1" dirty="0">
                <a:solidFill>
                  <a:schemeClr val="tx2"/>
                </a:solidFill>
                <a:cs typeface="B Nazanin" pitchFamily="2" charset="-78"/>
              </a:rPr>
              <a:t>:</a:t>
            </a:r>
            <a:endParaRPr lang="fa-IR" sz="2000" dirty="0" smtClean="0">
              <a:solidFill>
                <a:schemeClr val="tx2"/>
              </a:solidFill>
              <a:cs typeface="B Nazanin" pitchFamily="2" charset="-78"/>
            </a:endParaRPr>
          </a:p>
          <a:p>
            <a:pPr marL="0" indent="0" algn="r" rtl="1">
              <a:buClrTx/>
              <a:buNone/>
            </a:pPr>
            <a:endParaRPr lang="fa-IR" sz="2000" dirty="0" smtClean="0">
              <a:cs typeface="B Nazanin" pitchFamily="2" charset="-78"/>
            </a:endParaRPr>
          </a:p>
          <a:p>
            <a:pPr marL="0" indent="0" algn="r" rtl="1">
              <a:buClrTx/>
              <a:buNone/>
            </a:pPr>
            <a:r>
              <a:rPr lang="ar-SA" sz="2000" dirty="0" smtClean="0">
                <a:cs typeface="B Nazanin" pitchFamily="2" charset="-78"/>
              </a:rPr>
              <a:t>چهارمین </a:t>
            </a:r>
            <a:r>
              <a:rPr lang="ar-SA" sz="2000" dirty="0">
                <a:cs typeface="B Nazanin" pitchFamily="2" charset="-78"/>
              </a:rPr>
              <a:t>زمینه یابی از گولهاس و لمان یک زمینه یابی جزئی است که روش های تشخیص جامعه سلسله مراتبی را تجزیه و تحلیل می کند و تعدادی راهنمایی برای رویکردهای آتی فراهم می کند</a:t>
            </a:r>
            <a:r>
              <a:rPr lang="ar-SA" sz="2000" b="1" dirty="0">
                <a:cs typeface="B Nazanin" pitchFamily="2" charset="-78"/>
              </a:rPr>
              <a:t>.</a:t>
            </a:r>
            <a:endParaRPr lang="en-US" sz="2000" dirty="0">
              <a:cs typeface="B Nazanin" pitchFamily="2" charset="-78"/>
            </a:endParaRPr>
          </a:p>
          <a:p>
            <a:pPr algn="r" rtl="1">
              <a:buClrTx/>
            </a:pPr>
            <a:endParaRPr lang="en-US" sz="2000" b="1" dirty="0">
              <a:cs typeface="B Nazanin" pitchFamily="2" charset="-78"/>
            </a:endParaRPr>
          </a:p>
          <a:p>
            <a:pPr marL="0" lvl="2" indent="0" algn="r" rtl="1">
              <a:buClr>
                <a:schemeClr val="accent3"/>
              </a:buClr>
              <a:buSzPct val="95000"/>
              <a:buNone/>
            </a:pPr>
            <a:endParaRPr lang="en-US" sz="2000" b="1" dirty="0">
              <a:solidFill>
                <a:schemeClr val="tx2"/>
              </a:solidFill>
              <a:cs typeface="B Nazanin" pitchFamily="2" charset="-78"/>
            </a:endParaRPr>
          </a:p>
          <a:p>
            <a:pPr marL="0" indent="0" algn="r" rtl="1">
              <a:buNone/>
            </a:pPr>
            <a:endParaRPr lang="en-US" sz="2000" dirty="0">
              <a:cs typeface="B Nazanin" pitchFamily="2" charset="-78"/>
            </a:endParaRPr>
          </a:p>
        </p:txBody>
      </p:sp>
      <p:sp>
        <p:nvSpPr>
          <p:cNvPr id="5" name="Slide Number Placeholder 4"/>
          <p:cNvSpPr>
            <a:spLocks noGrp="1"/>
          </p:cNvSpPr>
          <p:nvPr>
            <p:ph type="sldNum" sz="quarter" idx="12"/>
          </p:nvPr>
        </p:nvSpPr>
        <p:spPr/>
        <p:txBody>
          <a:bodyPr/>
          <a:lstStyle/>
          <a:p>
            <a:r>
              <a:rPr lang="fa-IR" dirty="0"/>
              <a:t>34/ </a:t>
            </a:r>
            <a:r>
              <a:rPr lang="fa-IR" dirty="0" smtClean="0"/>
              <a:t>6</a:t>
            </a:r>
            <a:endParaRPr lang="en-US" dirty="0"/>
          </a:p>
        </p:txBody>
      </p:sp>
    </p:spTree>
    <p:extLst>
      <p:ext uri="{BB962C8B-B14F-4D97-AF65-F5344CB8AC3E}">
        <p14:creationId xmlns:p14="http://schemas.microsoft.com/office/powerpoint/2010/main" val="3449454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r" rtl="1">
              <a:spcBef>
                <a:spcPct val="0"/>
              </a:spcBef>
            </a:pPr>
            <a:r>
              <a:rPr lang="fa-IR" sz="3200" b="1" dirty="0" smtClean="0">
                <a:solidFill>
                  <a:schemeClr val="tx2"/>
                </a:solidFill>
                <a:latin typeface="Arial" pitchFamily="34" charset="0"/>
                <a:cs typeface="B Nazanin" pitchFamily="2" charset="-78"/>
              </a:rPr>
              <a:t>آخرین پیشرفت ها در زمینه یابی های تشخیص جامعه</a:t>
            </a:r>
            <a:r>
              <a:rPr lang="en-US" sz="3200" b="1" dirty="0" smtClean="0">
                <a:cs typeface="B Nazanin" pitchFamily="2" charset="-78"/>
              </a:rPr>
              <a:t/>
            </a:r>
            <a:br>
              <a:rPr lang="en-US" sz="3200" b="1" dirty="0" smtClean="0">
                <a:cs typeface="B Nazanin" pitchFamily="2" charset="-78"/>
              </a:rPr>
            </a:br>
            <a:endParaRPr lang="en-US" sz="3200" dirty="0">
              <a:solidFill>
                <a:schemeClr val="tx2"/>
              </a:solidFill>
            </a:endParaRPr>
          </a:p>
        </p:txBody>
      </p:sp>
      <p:sp>
        <p:nvSpPr>
          <p:cNvPr id="3" name="Content Placeholder 2"/>
          <p:cNvSpPr>
            <a:spLocks noGrp="1"/>
          </p:cNvSpPr>
          <p:nvPr>
            <p:ph idx="1"/>
          </p:nvPr>
        </p:nvSpPr>
        <p:spPr>
          <a:xfrm>
            <a:off x="457200" y="1905000"/>
            <a:ext cx="8229600" cy="4389120"/>
          </a:xfrm>
        </p:spPr>
        <p:txBody>
          <a:bodyPr>
            <a:noAutofit/>
          </a:bodyPr>
          <a:lstStyle/>
          <a:p>
            <a:pPr marL="0" lvl="2" indent="0" algn="r" rtl="1">
              <a:buClr>
                <a:schemeClr val="accent3"/>
              </a:buClr>
              <a:buSzPct val="95000"/>
              <a:buNone/>
            </a:pPr>
            <a:r>
              <a:rPr lang="ar-SA" sz="2000" b="1" dirty="0">
                <a:solidFill>
                  <a:schemeClr val="tx2"/>
                </a:solidFill>
                <a:cs typeface="B Nazanin" pitchFamily="2" charset="-78"/>
              </a:rPr>
              <a:t>زمینه یابی پنجم، انجام شده توسط </a:t>
            </a:r>
            <a:r>
              <a:rPr lang="ar-SA" sz="2000" b="1" dirty="0" smtClean="0">
                <a:solidFill>
                  <a:schemeClr val="tx2"/>
                </a:solidFill>
                <a:cs typeface="B Nazanin" pitchFamily="2" charset="-78"/>
              </a:rPr>
              <a:t>پنز</a:t>
            </a:r>
            <a:r>
              <a:rPr lang="fa-IR" sz="2000" b="1" dirty="0" smtClean="0">
                <a:solidFill>
                  <a:schemeClr val="tx2"/>
                </a:solidFill>
                <a:cs typeface="B Nazanin" pitchFamily="2" charset="-78"/>
              </a:rPr>
              <a:t>:</a:t>
            </a:r>
            <a:endParaRPr lang="en-US" sz="2000" b="1" dirty="0">
              <a:solidFill>
                <a:schemeClr val="tx2"/>
              </a:solidFill>
              <a:cs typeface="B Nazanin" pitchFamily="2" charset="-78"/>
            </a:endParaRPr>
          </a:p>
          <a:p>
            <a:pPr marL="0" indent="0" algn="r" rtl="1">
              <a:buNone/>
            </a:pPr>
            <a:endParaRPr lang="fa-IR" sz="1600" dirty="0" smtClean="0">
              <a:cs typeface="B Nazanin" pitchFamily="2" charset="-78"/>
            </a:endParaRPr>
          </a:p>
          <a:p>
            <a:pPr marL="0" indent="0" algn="just" rtl="1">
              <a:buNone/>
            </a:pPr>
            <a:r>
              <a:rPr lang="ar-SA" sz="1800" dirty="0" smtClean="0">
                <a:cs typeface="B Nazanin" pitchFamily="2" charset="-78"/>
              </a:rPr>
              <a:t>آنها </a:t>
            </a:r>
            <a:r>
              <a:rPr lang="ar-SA" sz="1800" dirty="0">
                <a:cs typeface="B Nazanin" pitchFamily="2" charset="-78"/>
              </a:rPr>
              <a:t>را به 5 دسته طبقه بندی می کند </a:t>
            </a:r>
            <a:r>
              <a:rPr lang="ar-SA" sz="1800" b="1" dirty="0">
                <a:cs typeface="B Nazanin" pitchFamily="2" charset="-78"/>
              </a:rPr>
              <a:t>:</a:t>
            </a:r>
            <a:endParaRPr lang="en-US" sz="1800" dirty="0">
              <a:cs typeface="B Nazanin" pitchFamily="2" charset="-78"/>
            </a:endParaRPr>
          </a:p>
          <a:p>
            <a:pPr algn="just" rtl="1">
              <a:buClrTx/>
            </a:pPr>
            <a:r>
              <a:rPr lang="ar-SA" sz="1800" dirty="0">
                <a:cs typeface="B Nazanin" pitchFamily="2" charset="-78"/>
              </a:rPr>
              <a:t>رویکردهای کلاسیک </a:t>
            </a:r>
            <a:endParaRPr lang="en-US" sz="1800" dirty="0" smtClean="0">
              <a:cs typeface="B Nazanin" pitchFamily="2" charset="-78"/>
            </a:endParaRPr>
          </a:p>
          <a:p>
            <a:pPr algn="just" rtl="1">
              <a:buClrTx/>
            </a:pPr>
            <a:r>
              <a:rPr lang="ar-SA" sz="1800" dirty="0" smtClean="0">
                <a:cs typeface="B Nazanin" pitchFamily="2" charset="-78"/>
              </a:rPr>
              <a:t>رویکردهای </a:t>
            </a:r>
            <a:r>
              <a:rPr lang="ar-SA" sz="1800" dirty="0">
                <a:cs typeface="B Nazanin" pitchFamily="2" charset="-78"/>
              </a:rPr>
              <a:t>مجزایی که تلاش در تقسیم بندی گراف به جوامع مختلف با حذف لبه های متصل کننده جوامع مجزا دارند. </a:t>
            </a:r>
            <a:endParaRPr lang="en-US" sz="1800" dirty="0" smtClean="0">
              <a:cs typeface="B Nazanin" pitchFamily="2" charset="-78"/>
            </a:endParaRPr>
          </a:p>
          <a:p>
            <a:pPr algn="just" rtl="1">
              <a:buClrTx/>
            </a:pPr>
            <a:r>
              <a:rPr lang="ar-SA" sz="1800" dirty="0" smtClean="0">
                <a:cs typeface="B Nazanin" pitchFamily="2" charset="-78"/>
              </a:rPr>
              <a:t>رویکردهای </a:t>
            </a:r>
            <a:r>
              <a:rPr lang="ar-SA" sz="1800" dirty="0">
                <a:cs typeface="B Nazanin" pitchFamily="2" charset="-78"/>
              </a:rPr>
              <a:t>تراکمی </a:t>
            </a:r>
            <a:endParaRPr lang="en-US" sz="1800" dirty="0" smtClean="0">
              <a:cs typeface="B Nazanin" pitchFamily="2" charset="-78"/>
            </a:endParaRPr>
          </a:p>
          <a:p>
            <a:pPr algn="just" rtl="1">
              <a:buClrTx/>
            </a:pPr>
            <a:r>
              <a:rPr lang="ar-SA" sz="1800" dirty="0" smtClean="0">
                <a:cs typeface="B Nazanin" pitchFamily="2" charset="-78"/>
              </a:rPr>
              <a:t>الگوریتم </a:t>
            </a:r>
            <a:r>
              <a:rPr lang="ar-SA" sz="1800" dirty="0">
                <a:cs typeface="B Nazanin" pitchFamily="2" charset="-78"/>
              </a:rPr>
              <a:t>های نوع رندوم واک و سایر روش های مبتنی بر زمان متوسط که نیاز به دستیابی به راس دارند.</a:t>
            </a:r>
            <a:endParaRPr lang="en-US" sz="1800" b="1" dirty="0">
              <a:cs typeface="B Nazanin" pitchFamily="2" charset="-78"/>
            </a:endParaRPr>
          </a:p>
          <a:p>
            <a:pPr algn="just" rtl="1">
              <a:buClrTx/>
            </a:pPr>
            <a:r>
              <a:rPr lang="ar-SA" sz="1800" dirty="0">
                <a:cs typeface="B Nazanin" pitchFamily="2" charset="-78"/>
              </a:rPr>
              <a:t>و نهایتا، گروه وسیعی از رویکردهای متفرقه</a:t>
            </a:r>
            <a:endParaRPr lang="en-US" sz="1800" b="1" dirty="0">
              <a:cs typeface="B Nazanin" pitchFamily="2" charset="-78"/>
            </a:endParaRPr>
          </a:p>
          <a:p>
            <a:pPr marL="0" indent="0" algn="just" rtl="1">
              <a:buNone/>
            </a:pPr>
            <a:r>
              <a:rPr lang="ar-SA" sz="1800" dirty="0">
                <a:cs typeface="B Nazanin" pitchFamily="2" charset="-78"/>
              </a:rPr>
              <a:t> </a:t>
            </a:r>
            <a:endParaRPr lang="en-US" sz="1800" dirty="0">
              <a:cs typeface="B Nazanin" pitchFamily="2" charset="-78"/>
            </a:endParaRPr>
          </a:p>
          <a:p>
            <a:pPr marL="0" indent="0" algn="just" rtl="1">
              <a:buNone/>
            </a:pPr>
            <a:r>
              <a:rPr lang="ar-SA" sz="1800" dirty="0">
                <a:cs typeface="B Nazanin" pitchFamily="2" charset="-78"/>
              </a:rPr>
              <a:t>زمینه یابی پنز تنها رویکردهای تقسیم بندی گراف را آزمایش کرده است.</a:t>
            </a:r>
            <a:endParaRPr lang="en-US" sz="1800" dirty="0">
              <a:cs typeface="B Nazanin" pitchFamily="2" charset="-78"/>
            </a:endParaRPr>
          </a:p>
          <a:p>
            <a:pPr marL="0" indent="0" algn="r" rtl="1">
              <a:buNone/>
            </a:pPr>
            <a:endParaRPr lang="en-US" sz="1600" dirty="0">
              <a:cs typeface="B Nazanin" pitchFamily="2" charset="-78"/>
            </a:endParaRPr>
          </a:p>
        </p:txBody>
      </p:sp>
      <p:sp>
        <p:nvSpPr>
          <p:cNvPr id="5" name="Slide Number Placeholder 4"/>
          <p:cNvSpPr>
            <a:spLocks noGrp="1"/>
          </p:cNvSpPr>
          <p:nvPr>
            <p:ph type="sldNum" sz="quarter" idx="12"/>
          </p:nvPr>
        </p:nvSpPr>
        <p:spPr/>
        <p:txBody>
          <a:bodyPr/>
          <a:lstStyle/>
          <a:p>
            <a:r>
              <a:rPr lang="fa-IR" dirty="0"/>
              <a:t>34/ </a:t>
            </a:r>
            <a:r>
              <a:rPr lang="fa-IR" dirty="0" smtClean="0"/>
              <a:t>7</a:t>
            </a:r>
            <a:endParaRPr lang="en-US" dirty="0"/>
          </a:p>
        </p:txBody>
      </p:sp>
    </p:spTree>
    <p:extLst>
      <p:ext uri="{BB962C8B-B14F-4D97-AF65-F5344CB8AC3E}">
        <p14:creationId xmlns:p14="http://schemas.microsoft.com/office/powerpoint/2010/main" val="2081332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r" rtl="1">
              <a:spcBef>
                <a:spcPct val="0"/>
              </a:spcBef>
            </a:pPr>
            <a:r>
              <a:rPr lang="fa-IR" sz="3200" b="1" dirty="0" smtClean="0">
                <a:solidFill>
                  <a:schemeClr val="tx2"/>
                </a:solidFill>
                <a:latin typeface="Arial" pitchFamily="34" charset="0"/>
                <a:cs typeface="B Nazanin" pitchFamily="2" charset="-78"/>
              </a:rPr>
              <a:t>آخرین پیشرفت ها در زمینه یابی های تشخیص جامعه</a:t>
            </a:r>
            <a:r>
              <a:rPr lang="en-US" sz="3200" b="1" dirty="0" smtClean="0">
                <a:cs typeface="B Nazanin" pitchFamily="2" charset="-78"/>
              </a:rPr>
              <a:t/>
            </a:r>
            <a:br>
              <a:rPr lang="en-US" sz="3200" b="1" dirty="0" smtClean="0">
                <a:cs typeface="B Nazanin" pitchFamily="2" charset="-78"/>
              </a:rPr>
            </a:br>
            <a:endParaRPr lang="en-US" sz="3200" dirty="0">
              <a:solidFill>
                <a:schemeClr val="tx2"/>
              </a:solidFill>
            </a:endParaRPr>
          </a:p>
        </p:txBody>
      </p:sp>
      <p:sp>
        <p:nvSpPr>
          <p:cNvPr id="3" name="Content Placeholder 2"/>
          <p:cNvSpPr>
            <a:spLocks noGrp="1"/>
          </p:cNvSpPr>
          <p:nvPr>
            <p:ph idx="1"/>
          </p:nvPr>
        </p:nvSpPr>
        <p:spPr>
          <a:xfrm>
            <a:off x="457200" y="1905000"/>
            <a:ext cx="8229600" cy="4389120"/>
          </a:xfrm>
        </p:spPr>
        <p:txBody>
          <a:bodyPr>
            <a:noAutofit/>
          </a:bodyPr>
          <a:lstStyle/>
          <a:p>
            <a:pPr marL="0" lvl="2" indent="0" algn="r" rtl="1">
              <a:buClr>
                <a:schemeClr val="accent3"/>
              </a:buClr>
              <a:buSzPct val="95000"/>
              <a:buNone/>
            </a:pPr>
            <a:r>
              <a:rPr lang="ar-SA" sz="2000" b="1" dirty="0">
                <a:solidFill>
                  <a:schemeClr val="tx2"/>
                </a:solidFill>
                <a:cs typeface="B Nazanin" pitchFamily="2" charset="-78"/>
              </a:rPr>
              <a:t>زمینه یابی ششم، انجام شده توسط </a:t>
            </a:r>
            <a:r>
              <a:rPr lang="ar-SA" sz="2000" b="1" dirty="0" smtClean="0">
                <a:solidFill>
                  <a:schemeClr val="tx2"/>
                </a:solidFill>
                <a:cs typeface="B Nazanin" pitchFamily="2" charset="-78"/>
              </a:rPr>
              <a:t>پاپادوپولس</a:t>
            </a:r>
            <a:r>
              <a:rPr lang="fa-IR" sz="2000" b="1" dirty="0" smtClean="0">
                <a:solidFill>
                  <a:schemeClr val="tx2"/>
                </a:solidFill>
                <a:cs typeface="B Nazanin" pitchFamily="2" charset="-78"/>
              </a:rPr>
              <a:t>:</a:t>
            </a:r>
            <a:endParaRPr lang="en-US" sz="2000" b="1" dirty="0">
              <a:solidFill>
                <a:schemeClr val="tx2"/>
              </a:solidFill>
              <a:cs typeface="B Nazanin" pitchFamily="2" charset="-78"/>
            </a:endParaRPr>
          </a:p>
          <a:p>
            <a:pPr marL="0" indent="0" algn="r" rtl="1">
              <a:buNone/>
            </a:pPr>
            <a:r>
              <a:rPr lang="ar-SA" sz="1800" dirty="0" smtClean="0">
                <a:cs typeface="B Nazanin" pitchFamily="2" charset="-78"/>
              </a:rPr>
              <a:t>تکنیک </a:t>
            </a:r>
            <a:r>
              <a:rPr lang="ar-SA" sz="1800" dirty="0">
                <a:cs typeface="B Nazanin" pitchFamily="2" charset="-78"/>
              </a:rPr>
              <a:t>های تشخیص جامعه را به 5 دسته طبقه بندی می کند </a:t>
            </a:r>
            <a:r>
              <a:rPr lang="ar-SA" sz="1800" b="1" dirty="0">
                <a:cs typeface="B Nazanin" pitchFamily="2" charset="-78"/>
              </a:rPr>
              <a:t>:</a:t>
            </a:r>
            <a:endParaRPr lang="en-US" sz="1800" dirty="0">
              <a:cs typeface="B Nazanin" pitchFamily="2" charset="-78"/>
            </a:endParaRPr>
          </a:p>
          <a:p>
            <a:pPr algn="r" rtl="1">
              <a:buClrTx/>
            </a:pPr>
            <a:r>
              <a:rPr lang="ar-SA" sz="1800" dirty="0" smtClean="0">
                <a:cs typeface="B Nazanin" pitchFamily="2" charset="-78"/>
              </a:rPr>
              <a:t>کشف </a:t>
            </a:r>
            <a:r>
              <a:rPr lang="ar-SA" sz="1800" dirty="0">
                <a:cs typeface="B Nazanin" pitchFamily="2" charset="-78"/>
              </a:rPr>
              <a:t>زیرگراف منسجم</a:t>
            </a:r>
            <a:endParaRPr lang="en-US" sz="1800" b="1" dirty="0">
              <a:cs typeface="B Nazanin" pitchFamily="2" charset="-78"/>
            </a:endParaRPr>
          </a:p>
          <a:p>
            <a:pPr algn="r" rtl="1">
              <a:buClrTx/>
            </a:pPr>
            <a:r>
              <a:rPr lang="ar-SA" sz="1800" dirty="0">
                <a:cs typeface="B Nazanin" pitchFamily="2" charset="-78"/>
              </a:rPr>
              <a:t>خوشه بندی راس</a:t>
            </a:r>
            <a:endParaRPr lang="en-US" sz="1800" b="1" dirty="0">
              <a:cs typeface="B Nazanin" pitchFamily="2" charset="-78"/>
            </a:endParaRPr>
          </a:p>
          <a:p>
            <a:pPr algn="r" rtl="1">
              <a:buClrTx/>
            </a:pPr>
            <a:r>
              <a:rPr lang="ar-SA" sz="1800" dirty="0">
                <a:cs typeface="B Nazanin" pitchFamily="2" charset="-78"/>
              </a:rPr>
              <a:t>بهینه سازی کیفیت جامعه</a:t>
            </a:r>
            <a:endParaRPr lang="en-US" sz="1800" b="1" dirty="0">
              <a:cs typeface="B Nazanin" pitchFamily="2" charset="-78"/>
            </a:endParaRPr>
          </a:p>
          <a:p>
            <a:pPr algn="r" rtl="1">
              <a:buClrTx/>
            </a:pPr>
            <a:r>
              <a:rPr lang="ar-SA" sz="1800" dirty="0">
                <a:cs typeface="B Nazanin" pitchFamily="2" charset="-78"/>
              </a:rPr>
              <a:t>تقسیم کننده</a:t>
            </a:r>
            <a:endParaRPr lang="en-US" sz="1800" b="1" dirty="0">
              <a:cs typeface="B Nazanin" pitchFamily="2" charset="-78"/>
            </a:endParaRPr>
          </a:p>
          <a:p>
            <a:pPr algn="r" rtl="1">
              <a:buClrTx/>
            </a:pPr>
            <a:r>
              <a:rPr lang="ar-SA" sz="1800" dirty="0">
                <a:cs typeface="B Nazanin" pitchFamily="2" charset="-78"/>
              </a:rPr>
              <a:t>روش های مبتنی بر </a:t>
            </a:r>
            <a:r>
              <a:rPr lang="ar-SA" sz="1800" dirty="0" smtClean="0">
                <a:cs typeface="B Nazanin" pitchFamily="2" charset="-78"/>
              </a:rPr>
              <a:t>مدل</a:t>
            </a:r>
            <a:endParaRPr lang="fa-IR" sz="1800" dirty="0" smtClean="0">
              <a:cs typeface="B Nazanin" pitchFamily="2" charset="-78"/>
            </a:endParaRPr>
          </a:p>
          <a:p>
            <a:pPr marL="0" indent="0" algn="r" rtl="1">
              <a:buClrTx/>
              <a:buNone/>
            </a:pPr>
            <a:endParaRPr lang="fa-IR" sz="1800" dirty="0" smtClean="0">
              <a:cs typeface="B Nazanin" pitchFamily="2" charset="-78"/>
            </a:endParaRPr>
          </a:p>
          <a:p>
            <a:pPr marL="0" lvl="2" indent="0" algn="r" rtl="1">
              <a:buClrTx/>
              <a:buSzPct val="95000"/>
              <a:buNone/>
            </a:pPr>
            <a:endParaRPr lang="fa-IR" sz="2000" b="1" dirty="0" smtClean="0">
              <a:solidFill>
                <a:schemeClr val="tx2"/>
              </a:solidFill>
              <a:cs typeface="B Nazanin" pitchFamily="2" charset="-78"/>
            </a:endParaRPr>
          </a:p>
          <a:p>
            <a:pPr marL="0" lvl="2" indent="0" algn="r" rtl="1">
              <a:buClrTx/>
              <a:buSzPct val="95000"/>
              <a:buNone/>
            </a:pPr>
            <a:r>
              <a:rPr lang="ar-SA" sz="2000" b="1" dirty="0" smtClean="0">
                <a:solidFill>
                  <a:schemeClr val="tx2"/>
                </a:solidFill>
                <a:cs typeface="B Nazanin" pitchFamily="2" charset="-78"/>
              </a:rPr>
              <a:t>هفتمین </a:t>
            </a:r>
            <a:r>
              <a:rPr lang="ar-SA" sz="2000" b="1" dirty="0">
                <a:solidFill>
                  <a:schemeClr val="tx2"/>
                </a:solidFill>
                <a:cs typeface="B Nazanin" pitchFamily="2" charset="-78"/>
              </a:rPr>
              <a:t>و آخرین زمینه یابی توسط </a:t>
            </a:r>
            <a:r>
              <a:rPr lang="ar-SA" sz="2000" b="1" dirty="0" smtClean="0">
                <a:solidFill>
                  <a:schemeClr val="tx2"/>
                </a:solidFill>
                <a:cs typeface="B Nazanin" pitchFamily="2" charset="-78"/>
              </a:rPr>
              <a:t>دنون</a:t>
            </a:r>
            <a:r>
              <a:rPr lang="fa-IR" sz="2000" b="1" dirty="0" smtClean="0">
                <a:solidFill>
                  <a:schemeClr val="tx2"/>
                </a:solidFill>
                <a:cs typeface="B Nazanin" pitchFamily="2" charset="-78"/>
              </a:rPr>
              <a:t>:</a:t>
            </a:r>
            <a:endParaRPr lang="fa-IR" sz="2000" dirty="0" smtClean="0">
              <a:cs typeface="B Nazanin" pitchFamily="2" charset="-78"/>
            </a:endParaRPr>
          </a:p>
          <a:p>
            <a:pPr marL="0" indent="0" algn="r" rtl="1">
              <a:buClrTx/>
              <a:buNone/>
            </a:pPr>
            <a:r>
              <a:rPr lang="ar-SA" sz="2000" dirty="0" smtClean="0">
                <a:cs typeface="B Nazanin" pitchFamily="2" charset="-78"/>
              </a:rPr>
              <a:t>بر </a:t>
            </a:r>
            <a:r>
              <a:rPr lang="ar-SA" sz="2000" dirty="0">
                <a:cs typeface="B Nazanin" pitchFamily="2" charset="-78"/>
              </a:rPr>
              <a:t>عملکرد هر نوع از الگوریتم ها متمرکز می </a:t>
            </a:r>
            <a:r>
              <a:rPr lang="ar-SA" sz="2000" dirty="0" smtClean="0">
                <a:cs typeface="B Nazanin" pitchFamily="2" charset="-78"/>
              </a:rPr>
              <a:t>باشد</a:t>
            </a:r>
            <a:r>
              <a:rPr lang="fa-IR" sz="2000" dirty="0" smtClean="0">
                <a:cs typeface="B Nazanin" pitchFamily="2" charset="-78"/>
              </a:rPr>
              <a:t>.</a:t>
            </a:r>
            <a:endParaRPr lang="en-US" sz="2000" b="1" dirty="0">
              <a:cs typeface="B Nazanin" pitchFamily="2" charset="-78"/>
            </a:endParaRPr>
          </a:p>
          <a:p>
            <a:pPr marL="0" indent="0" algn="r" rtl="1">
              <a:buNone/>
            </a:pPr>
            <a:endParaRPr lang="en-US" sz="1600" dirty="0">
              <a:cs typeface="B Nazanin" pitchFamily="2" charset="-78"/>
            </a:endParaRPr>
          </a:p>
        </p:txBody>
      </p:sp>
      <p:sp>
        <p:nvSpPr>
          <p:cNvPr id="5" name="Slide Number Placeholder 4"/>
          <p:cNvSpPr>
            <a:spLocks noGrp="1"/>
          </p:cNvSpPr>
          <p:nvPr>
            <p:ph type="sldNum" sz="quarter" idx="12"/>
          </p:nvPr>
        </p:nvSpPr>
        <p:spPr/>
        <p:txBody>
          <a:bodyPr/>
          <a:lstStyle/>
          <a:p>
            <a:r>
              <a:rPr lang="fa-IR" dirty="0"/>
              <a:t>34/ </a:t>
            </a:r>
            <a:r>
              <a:rPr lang="fa-IR" dirty="0" smtClean="0"/>
              <a:t>8</a:t>
            </a:r>
            <a:endParaRPr lang="en-US" dirty="0"/>
          </a:p>
        </p:txBody>
      </p:sp>
    </p:spTree>
    <p:extLst>
      <p:ext uri="{BB962C8B-B14F-4D97-AF65-F5344CB8AC3E}">
        <p14:creationId xmlns:p14="http://schemas.microsoft.com/office/powerpoint/2010/main" val="29896952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523</TotalTime>
  <Words>2779</Words>
  <Application>Microsoft Office PowerPoint</Application>
  <PresentationFormat>On-screen Show (4:3)</PresentationFormat>
  <Paragraphs>252</Paragraphs>
  <Slides>36</Slides>
  <Notes>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PowerPoint Presentation</vt:lpstr>
      <vt:lpstr>کشف انجمن در شبکه های اجتماعی</vt:lpstr>
      <vt:lpstr>مقدمه</vt:lpstr>
      <vt:lpstr>هدف</vt:lpstr>
      <vt:lpstr>آخرین پیشرفت ها در زمینه یابی های تشخیص جامعه </vt:lpstr>
      <vt:lpstr>آخرین پیشرفت ها در زمینه یابی های تشخیص جامعه </vt:lpstr>
      <vt:lpstr>آخرین پیشرفت ها در زمینه یابی های تشخیص جامعه </vt:lpstr>
      <vt:lpstr>آخرین پیشرفت ها در زمینه یابی های تشخیص جامعه </vt:lpstr>
      <vt:lpstr>آخرین پیشرفت ها در زمینه یابی های تشخیص جامعه </vt:lpstr>
      <vt:lpstr>معرفی روش‌های تشخیص </vt:lpstr>
      <vt:lpstr>تشخیص جامعه گره- محور </vt:lpstr>
      <vt:lpstr>مشارکت متقابل کامل: Clique</vt:lpstr>
      <vt:lpstr> نمونه ای ازClique </vt:lpstr>
      <vt:lpstr>یافتن کلیک ماکزیمم به این صورت است: </vt:lpstr>
      <vt:lpstr>دسترسی پذیری اعضا: k-clique, k-club</vt:lpstr>
      <vt:lpstr>درجات گره: k-core، k-plex  </vt:lpstr>
      <vt:lpstr>برای این شبکه جهت دار، درجه ها عبارتند از:</vt:lpstr>
      <vt:lpstr>برای این شبکه غیرجهت دار، درجه ها عبارتند از</vt:lpstr>
      <vt:lpstr>k-core</vt:lpstr>
      <vt:lpstr>   مجموعه های LS  و مجموعه های Lambda  </vt:lpstr>
      <vt:lpstr>PowerPoint Presentation</vt:lpstr>
      <vt:lpstr>PowerPoint Presentation</vt:lpstr>
      <vt:lpstr>پیرایش (هرس کردن) بازگشتی  </vt:lpstr>
      <vt:lpstr>PowerPoint Presentation</vt:lpstr>
      <vt:lpstr>PowerPoint Presentation</vt:lpstr>
      <vt:lpstr>PowerPoint Presentation</vt:lpstr>
      <vt:lpstr>PowerPoint Presentation</vt:lpstr>
      <vt:lpstr>حداکثر سازی مدولاریته </vt:lpstr>
      <vt:lpstr>تشخیص جامعه بر مبنای سلسله ‌مراتب</vt:lpstr>
      <vt:lpstr>شبکه‌های اجتماعی صریح و ضمنی </vt:lpstr>
      <vt:lpstr>الگوریتم ها </vt:lpstr>
      <vt:lpstr>الگوریتم ها </vt:lpstr>
      <vt:lpstr>الگوریتم ها </vt:lpstr>
      <vt:lpstr>نتیجه گیری </vt:lpstr>
      <vt:lpstr>کارهای آتی</vt:lpstr>
      <vt:lpstr>با تشکر</vt:lpstr>
    </vt:vector>
  </TitlesOfParts>
  <Company>Roza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Roza Shaffaf</dc:creator>
  <cp:lastModifiedBy>Roza Shaffaf</cp:lastModifiedBy>
  <cp:revision>100</cp:revision>
  <dcterms:created xsi:type="dcterms:W3CDTF">2015-02-19T18:25:22Z</dcterms:created>
  <dcterms:modified xsi:type="dcterms:W3CDTF">2015-02-27T09:55:04Z</dcterms:modified>
</cp:coreProperties>
</file>