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1"/>
  </p:notesMasterIdLst>
  <p:sldIdLst>
    <p:sldId id="256" r:id="rId2"/>
    <p:sldId id="258" r:id="rId3"/>
    <p:sldId id="260" r:id="rId4"/>
    <p:sldId id="261" r:id="rId5"/>
    <p:sldId id="286" r:id="rId6"/>
    <p:sldId id="269" r:id="rId7"/>
    <p:sldId id="282" r:id="rId8"/>
    <p:sldId id="268" r:id="rId9"/>
    <p:sldId id="291" r:id="rId10"/>
    <p:sldId id="271" r:id="rId11"/>
    <p:sldId id="292" r:id="rId12"/>
    <p:sldId id="275" r:id="rId13"/>
    <p:sldId id="293" r:id="rId14"/>
    <p:sldId id="294" r:id="rId15"/>
    <p:sldId id="276" r:id="rId16"/>
    <p:sldId id="295" r:id="rId17"/>
    <p:sldId id="296" r:id="rId18"/>
    <p:sldId id="279" r:id="rId19"/>
    <p:sldId id="298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70097" autoAdjust="0"/>
  </p:normalViewPr>
  <p:slideViewPr>
    <p:cSldViewPr>
      <p:cViewPr varScale="1">
        <p:scale>
          <a:sx n="139" d="100"/>
          <a:sy n="139" d="100"/>
        </p:scale>
        <p:origin x="-8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42896-FB09-4DEB-82F9-5C2DB33713AE}" type="datetimeFigureOut">
              <a:rPr kumimoji="1" lang="ja-JP" altLang="en-US" smtClean="0"/>
              <a:pPr/>
              <a:t>2011/7/11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E34B9-94AD-4AEE-B00D-218CFCC4D2F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E34B9-94AD-4AEE-B00D-218CFCC4D2F4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E34B9-94AD-4AEE-B00D-218CFCC4D2F4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E34B9-94AD-4AEE-B00D-218CFCC4D2F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E34B9-94AD-4AEE-B00D-218CFCC4D2F4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E34B9-94AD-4AEE-B00D-218CFCC4D2F4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E34B9-94AD-4AEE-B00D-218CFCC4D2F4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E34B9-94AD-4AEE-B00D-218CFCC4D2F4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E34B9-94AD-4AEE-B00D-218CFCC4D2F4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角丸四角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2011/7/11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2011/7/11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2011/7/11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2011/7/11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角丸四角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2011/7/11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2011/7/11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2011/7/11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2011/7/11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2011/7/11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角丸四角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2011/7/11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2011/7/11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正方形/長方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角丸四角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2011/7/11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47564" y="3429000"/>
            <a:ext cx="7848872" cy="1296144"/>
          </a:xfrm>
        </p:spPr>
        <p:txBody>
          <a:bodyPr>
            <a:normAutofit/>
          </a:bodyPr>
          <a:lstStyle/>
          <a:p>
            <a:r>
              <a:rPr kumimoji="1" lang="en-US" altLang="ja-JP" dirty="0" err="1" smtClean="0">
                <a:solidFill>
                  <a:schemeClr val="tx1"/>
                </a:solidFill>
              </a:rPr>
              <a:t>Toshiki</a:t>
            </a:r>
            <a:r>
              <a:rPr kumimoji="1" lang="en-US" altLang="ja-JP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Saitoh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sz="2000" dirty="0" smtClean="0"/>
              <a:t>ERATO, Minato Project, JST </a:t>
            </a:r>
            <a:endParaRPr kumimoji="1" lang="ja-JP" altLang="en-US" sz="2000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1484784"/>
            <a:ext cx="9070776" cy="1728192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 smtClean="0"/>
              <a:t>Subgraph</a:t>
            </a:r>
            <a:r>
              <a:rPr kumimoji="1" lang="en-US" altLang="ja-JP" sz="3200" dirty="0" smtClean="0"/>
              <a:t> Isomorphism in Graph Classes</a:t>
            </a:r>
            <a:endParaRPr kumimoji="1"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71600" y="4675783"/>
            <a:ext cx="720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/>
              <a:t>Joint work with </a:t>
            </a:r>
          </a:p>
          <a:p>
            <a:pPr algn="ctr"/>
            <a:r>
              <a:rPr kumimoji="1" lang="en-US" altLang="ja-JP" sz="2400" dirty="0" err="1" smtClean="0"/>
              <a:t>Yota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Otachi</a:t>
            </a:r>
            <a:r>
              <a:rPr kumimoji="1" lang="en-US" altLang="ja-JP" sz="2400" dirty="0" smtClean="0"/>
              <a:t>, </a:t>
            </a:r>
            <a:r>
              <a:rPr kumimoji="1" lang="en-US" altLang="ja-JP" sz="2400" dirty="0" err="1" smtClean="0"/>
              <a:t>Shuji</a:t>
            </a:r>
            <a:r>
              <a:rPr kumimoji="1" lang="en-US" altLang="ja-JP" sz="2400" dirty="0" smtClean="0"/>
              <a:t> Kijima, and </a:t>
            </a:r>
            <a:r>
              <a:rPr kumimoji="1" lang="en-US" altLang="ja-JP" sz="2400" dirty="0" err="1" smtClean="0"/>
              <a:t>Takeaki</a:t>
            </a:r>
            <a:r>
              <a:rPr kumimoji="1" lang="en-US" altLang="ja-JP" sz="2400" dirty="0" smtClean="0"/>
              <a:t> Uno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5556" y="5985284"/>
            <a:ext cx="8137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The 14</a:t>
            </a:r>
            <a:r>
              <a:rPr lang="en-US" altLang="ja-JP" baseline="30000" dirty="0" smtClean="0"/>
              <a:t>th</a:t>
            </a:r>
            <a:r>
              <a:rPr lang="en-US" altLang="ja-JP" dirty="0" smtClean="0"/>
              <a:t> Korea-Japan Joint Workshop on Algorithms and Computation</a:t>
            </a:r>
          </a:p>
          <a:p>
            <a:pPr algn="ctr"/>
            <a:r>
              <a:rPr lang="en-US" altLang="ja-JP" dirty="0" smtClean="0"/>
              <a:t>8-9, July, 2011 (</a:t>
            </a:r>
            <a:r>
              <a:rPr lang="en-US" altLang="ja-JP" dirty="0" err="1" smtClean="0"/>
              <a:t>Busan</a:t>
            </a:r>
            <a:r>
              <a:rPr lang="en-US" altLang="ja-JP" dirty="0" smtClean="0"/>
              <a:t>, Korea)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2352" y="116632"/>
            <a:ext cx="8482136" cy="864096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Proof </a:t>
            </a:r>
            <a:r>
              <a:rPr kumimoji="1" lang="en-US" altLang="ja-JP" dirty="0" smtClean="0">
                <a:solidFill>
                  <a:schemeClr val="accent2"/>
                </a:solidFill>
              </a:rPr>
              <a:t>(</a:t>
            </a:r>
            <a:r>
              <a:rPr kumimoji="1" lang="en-US" altLang="ja-JP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kumimoji="1" lang="en-US" altLang="ja-JP" dirty="0" smtClean="0">
                <a:solidFill>
                  <a:schemeClr val="accent2"/>
                </a:solidFill>
              </a:rPr>
              <a:t> and </a:t>
            </a:r>
            <a:r>
              <a:rPr kumimoji="1" lang="en-US" altLang="ja-JP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1" lang="en-US" altLang="ja-JP" dirty="0" smtClean="0">
                <a:solidFill>
                  <a:schemeClr val="accent2"/>
                </a:solidFill>
              </a:rPr>
              <a:t> are disconnected)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>
            <a:off x="0" y="4221088"/>
            <a:ext cx="91794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グループ化 41"/>
          <p:cNvGrpSpPr/>
          <p:nvPr/>
        </p:nvGrpSpPr>
        <p:grpSpPr>
          <a:xfrm>
            <a:off x="107504" y="908720"/>
            <a:ext cx="8244916" cy="3259524"/>
            <a:chOff x="107504" y="908720"/>
            <a:chExt cx="8244916" cy="3259524"/>
          </a:xfrm>
        </p:grpSpPr>
        <p:grpSp>
          <p:nvGrpSpPr>
            <p:cNvPr id="41" name="グループ化 40"/>
            <p:cNvGrpSpPr/>
            <p:nvPr/>
          </p:nvGrpSpPr>
          <p:grpSpPr>
            <a:xfrm>
              <a:off x="971600" y="1844824"/>
              <a:ext cx="7380820" cy="1584176"/>
              <a:chOff x="971600" y="1844824"/>
              <a:chExt cx="7380820" cy="1584176"/>
            </a:xfrm>
          </p:grpSpPr>
          <p:sp>
            <p:nvSpPr>
              <p:cNvPr id="5" name="円/楕円 4"/>
              <p:cNvSpPr/>
              <p:nvPr/>
            </p:nvSpPr>
            <p:spPr>
              <a:xfrm>
                <a:off x="971600" y="1844824"/>
                <a:ext cx="1080120" cy="158417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円/楕円 5"/>
              <p:cNvSpPr/>
              <p:nvPr/>
            </p:nvSpPr>
            <p:spPr>
              <a:xfrm>
                <a:off x="2627784" y="1844824"/>
                <a:ext cx="1080120" cy="158417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円/楕円 6"/>
              <p:cNvSpPr/>
              <p:nvPr/>
            </p:nvSpPr>
            <p:spPr>
              <a:xfrm>
                <a:off x="7272300" y="1844824"/>
                <a:ext cx="1080120" cy="158417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テキスト ボックス 7"/>
              <p:cNvSpPr txBox="1"/>
              <p:nvPr/>
            </p:nvSpPr>
            <p:spPr>
              <a:xfrm>
                <a:off x="6088522" y="2268161"/>
                <a:ext cx="4997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3200" dirty="0" smtClean="0"/>
                  <a:t>…</a:t>
                </a:r>
                <a:endParaRPr kumimoji="1" lang="ja-JP" altLang="en-US" sz="3200" dirty="0"/>
              </a:p>
            </p:txBody>
          </p:sp>
          <p:sp>
            <p:nvSpPr>
              <p:cNvPr id="9" name="円/楕円 8"/>
              <p:cNvSpPr/>
              <p:nvPr/>
            </p:nvSpPr>
            <p:spPr>
              <a:xfrm>
                <a:off x="4355976" y="1844824"/>
                <a:ext cx="1080120" cy="158417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" name="テキスト ボックス 17"/>
            <p:cNvSpPr txBox="1"/>
            <p:nvPr/>
          </p:nvSpPr>
          <p:spPr>
            <a:xfrm>
              <a:off x="3635896" y="908720"/>
              <a:ext cx="2232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0070C0"/>
                  </a:solidFill>
                </a:rPr>
                <a:t>Cliques of size </a:t>
              </a:r>
              <a:r>
                <a:rPr kumimoji="1" lang="en-US" altLang="ja-JP" sz="2000" i="1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kumimoji="1" lang="ja-JP" altLang="en-US" sz="20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" name="直線矢印コネクタ 18"/>
            <p:cNvCxnSpPr/>
            <p:nvPr/>
          </p:nvCxnSpPr>
          <p:spPr>
            <a:xfrm rot="10800000" flipV="1">
              <a:off x="1763688" y="1340767"/>
              <a:ext cx="1872208" cy="40243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 rot="10800000" flipV="1">
              <a:off x="3527884" y="1340768"/>
              <a:ext cx="684076" cy="432048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/>
            <p:nvPr/>
          </p:nvCxnSpPr>
          <p:spPr>
            <a:xfrm rot="16200000" flipH="1">
              <a:off x="4608004" y="1520788"/>
              <a:ext cx="432048" cy="72008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/>
            <p:nvPr/>
          </p:nvCxnSpPr>
          <p:spPr>
            <a:xfrm>
              <a:off x="5652120" y="1340768"/>
              <a:ext cx="2016224" cy="504056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107504" y="1052736"/>
              <a:ext cx="57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i="1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kumimoji="1" lang="ja-JP" altLang="en-US" sz="28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左中かっこ 38"/>
            <p:cNvSpPr/>
            <p:nvPr/>
          </p:nvSpPr>
          <p:spPr>
            <a:xfrm rot="16200000">
              <a:off x="4391980" y="-63388"/>
              <a:ext cx="504056" cy="7200800"/>
            </a:xfrm>
            <a:prstGeom prst="leftBrace">
              <a:avLst>
                <a:gd name="adj1" fmla="val 8333"/>
                <a:gd name="adj2" fmla="val 50000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4427984" y="3645024"/>
              <a:ext cx="57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kumimoji="1" lang="ja-JP" altLang="en-US" sz="28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7" name="グループ化 46"/>
          <p:cNvGrpSpPr/>
          <p:nvPr/>
        </p:nvGrpSpPr>
        <p:grpSpPr>
          <a:xfrm>
            <a:off x="107504" y="4293096"/>
            <a:ext cx="8424936" cy="2304256"/>
            <a:chOff x="107504" y="4221088"/>
            <a:chExt cx="8424936" cy="2304256"/>
          </a:xfrm>
        </p:grpSpPr>
        <p:sp>
          <p:nvSpPr>
            <p:cNvPr id="33" name="テキスト ボックス 32"/>
            <p:cNvSpPr txBox="1"/>
            <p:nvPr/>
          </p:nvSpPr>
          <p:spPr>
            <a:xfrm>
              <a:off x="107504" y="4221088"/>
              <a:ext cx="57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i="1" dirty="0" smtClean="0">
                  <a:latin typeface="Times New Roman" pitchFamily="18" charset="0"/>
                  <a:cs typeface="Times New Roman" pitchFamily="18" charset="0"/>
                </a:rPr>
                <a:t>H</a:t>
              </a:r>
              <a:endParaRPr kumimoji="1" lang="ja-JP" altLang="en-US" sz="28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円/楕円 33"/>
            <p:cNvSpPr/>
            <p:nvPr/>
          </p:nvSpPr>
          <p:spPr>
            <a:xfrm>
              <a:off x="1115616" y="5445224"/>
              <a:ext cx="576064" cy="72008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2915816" y="5373216"/>
              <a:ext cx="576064" cy="79208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7920372" y="5445224"/>
              <a:ext cx="576064" cy="72008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/>
          </p:nvSpPr>
          <p:spPr>
            <a:xfrm>
              <a:off x="4716016" y="5517232"/>
              <a:ext cx="576064" cy="648072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6372200" y="5508521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1187624" y="6093296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ja-JP" sz="2000" baseline="-25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1" lang="ja-JP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2987824" y="6093296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ja-JP" sz="2000" baseline="-25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1" lang="ja-JP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4860032" y="6093296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ja-JP" sz="2000" baseline="-25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kumimoji="1" lang="ja-JP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7956376" y="6125234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ja-JP" sz="2000" baseline="-25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ja-JP" sz="2000" i="1" baseline="-25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endParaRPr kumimoji="1" lang="ja-JP" altLang="en-US" sz="20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4175956" y="4577062"/>
              <a:ext cx="11521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0070C0"/>
                  </a:solidFill>
                </a:rPr>
                <a:t>Cliques</a:t>
              </a:r>
              <a:endParaRPr kumimoji="1" lang="ja-JP" altLang="en-US" sz="20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3" name="直線矢印コネクタ 52"/>
            <p:cNvCxnSpPr>
              <a:stCxn id="52" idx="1"/>
            </p:cNvCxnSpPr>
            <p:nvPr/>
          </p:nvCxnSpPr>
          <p:spPr>
            <a:xfrm rot="10800000" flipV="1">
              <a:off x="1619672" y="4777116"/>
              <a:ext cx="2556284" cy="596099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矢印コネクタ 53"/>
            <p:cNvCxnSpPr/>
            <p:nvPr/>
          </p:nvCxnSpPr>
          <p:spPr>
            <a:xfrm rot="10800000" flipV="1">
              <a:off x="3347864" y="4905164"/>
              <a:ext cx="900100" cy="396044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矢印コネクタ 55"/>
            <p:cNvCxnSpPr/>
            <p:nvPr/>
          </p:nvCxnSpPr>
          <p:spPr>
            <a:xfrm>
              <a:off x="5256076" y="4761148"/>
              <a:ext cx="2628292" cy="612068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矢印コネクタ 64"/>
            <p:cNvCxnSpPr>
              <a:stCxn id="52" idx="2"/>
            </p:cNvCxnSpPr>
            <p:nvPr/>
          </p:nvCxnSpPr>
          <p:spPr>
            <a:xfrm rot="16200000" flipH="1">
              <a:off x="4644008" y="5085184"/>
              <a:ext cx="396044" cy="18002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グループ化 77"/>
          <p:cNvGrpSpPr/>
          <p:nvPr/>
        </p:nvGrpSpPr>
        <p:grpSpPr>
          <a:xfrm>
            <a:off x="1187624" y="5661248"/>
            <a:ext cx="432048" cy="360040"/>
            <a:chOff x="791580" y="4689140"/>
            <a:chExt cx="684076" cy="612068"/>
          </a:xfrm>
        </p:grpSpPr>
        <p:sp>
          <p:nvSpPr>
            <p:cNvPr id="50" name="円/楕円 49"/>
            <p:cNvSpPr/>
            <p:nvPr/>
          </p:nvSpPr>
          <p:spPr>
            <a:xfrm>
              <a:off x="791580" y="5049180"/>
              <a:ext cx="216024" cy="25202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円/楕円 50"/>
            <p:cNvSpPr/>
            <p:nvPr/>
          </p:nvSpPr>
          <p:spPr>
            <a:xfrm>
              <a:off x="1259632" y="5049180"/>
              <a:ext cx="216024" cy="25202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円/楕円 54"/>
            <p:cNvSpPr/>
            <p:nvPr/>
          </p:nvSpPr>
          <p:spPr>
            <a:xfrm>
              <a:off x="1043608" y="4689140"/>
              <a:ext cx="216024" cy="25202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7" name="直線コネクタ 56"/>
            <p:cNvCxnSpPr>
              <a:stCxn id="55" idx="5"/>
              <a:endCxn id="51" idx="0"/>
            </p:cNvCxnSpPr>
            <p:nvPr/>
          </p:nvCxnSpPr>
          <p:spPr>
            <a:xfrm rot="16200000" flipH="1">
              <a:off x="1225360" y="4906895"/>
              <a:ext cx="144921" cy="1396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55" idx="3"/>
              <a:endCxn id="50" idx="0"/>
            </p:cNvCxnSpPr>
            <p:nvPr/>
          </p:nvCxnSpPr>
          <p:spPr>
            <a:xfrm rot="5400000">
              <a:off x="914958" y="4888893"/>
              <a:ext cx="144921" cy="1756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>
              <a:stCxn id="51" idx="2"/>
              <a:endCxn id="50" idx="6"/>
            </p:cNvCxnSpPr>
            <p:nvPr/>
          </p:nvCxnSpPr>
          <p:spPr>
            <a:xfrm rot="10800000">
              <a:off x="1007604" y="5175194"/>
              <a:ext cx="25202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グループ化 78"/>
          <p:cNvGrpSpPr/>
          <p:nvPr/>
        </p:nvGrpSpPr>
        <p:grpSpPr>
          <a:xfrm>
            <a:off x="1043608" y="2060848"/>
            <a:ext cx="936104" cy="1080120"/>
            <a:chOff x="2267744" y="4653136"/>
            <a:chExt cx="936104" cy="1116124"/>
          </a:xfrm>
        </p:grpSpPr>
        <p:sp>
          <p:nvSpPr>
            <p:cNvPr id="80" name="円/楕円 79"/>
            <p:cNvSpPr/>
            <p:nvPr/>
          </p:nvSpPr>
          <p:spPr>
            <a:xfrm>
              <a:off x="2267744" y="5062381"/>
              <a:ext cx="216024" cy="2388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円/楕円 80"/>
            <p:cNvSpPr/>
            <p:nvPr/>
          </p:nvSpPr>
          <p:spPr>
            <a:xfrm>
              <a:off x="2843808" y="5546035"/>
              <a:ext cx="216024" cy="2232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円/楕円 81"/>
            <p:cNvSpPr/>
            <p:nvPr/>
          </p:nvSpPr>
          <p:spPr>
            <a:xfrm>
              <a:off x="2987824" y="5062381"/>
              <a:ext cx="216024" cy="2388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円/楕円 82"/>
            <p:cNvSpPr/>
            <p:nvPr/>
          </p:nvSpPr>
          <p:spPr>
            <a:xfrm>
              <a:off x="2627784" y="4653136"/>
              <a:ext cx="216024" cy="25202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4" name="直線コネクタ 83"/>
            <p:cNvCxnSpPr>
              <a:stCxn id="83" idx="5"/>
              <a:endCxn id="82" idx="1"/>
            </p:cNvCxnSpPr>
            <p:nvPr/>
          </p:nvCxnSpPr>
          <p:spPr>
            <a:xfrm rot="16200000" flipH="1">
              <a:off x="2801266" y="4879162"/>
              <a:ext cx="229101" cy="2072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>
              <a:stCxn id="83" idx="4"/>
              <a:endCxn id="81" idx="0"/>
            </p:cNvCxnSpPr>
            <p:nvPr/>
          </p:nvCxnSpPr>
          <p:spPr>
            <a:xfrm rot="16200000" flipH="1">
              <a:off x="2523372" y="5117588"/>
              <a:ext cx="640871" cy="216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>
              <a:stCxn id="82" idx="4"/>
              <a:endCxn id="81" idx="7"/>
            </p:cNvCxnSpPr>
            <p:nvPr/>
          </p:nvCxnSpPr>
          <p:spPr>
            <a:xfrm rot="5400000">
              <a:off x="2923257" y="5406147"/>
              <a:ext cx="277518" cy="676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>
              <a:stCxn id="80" idx="5"/>
              <a:endCxn id="81" idx="1"/>
            </p:cNvCxnSpPr>
            <p:nvPr/>
          </p:nvCxnSpPr>
          <p:spPr>
            <a:xfrm rot="16200000" flipH="1">
              <a:off x="2507542" y="5210823"/>
              <a:ext cx="312493" cy="4233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/>
            <p:cNvCxnSpPr>
              <a:stCxn id="80" idx="6"/>
              <a:endCxn id="82" idx="2"/>
            </p:cNvCxnSpPr>
            <p:nvPr/>
          </p:nvCxnSpPr>
          <p:spPr>
            <a:xfrm>
              <a:off x="2483768" y="518179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>
              <a:stCxn id="83" idx="3"/>
              <a:endCxn id="80" idx="7"/>
            </p:cNvCxnSpPr>
            <p:nvPr/>
          </p:nvCxnSpPr>
          <p:spPr>
            <a:xfrm rot="5400000">
              <a:off x="2441226" y="4879162"/>
              <a:ext cx="229101" cy="2072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円/楕円 89"/>
            <p:cNvSpPr/>
            <p:nvPr/>
          </p:nvSpPr>
          <p:spPr>
            <a:xfrm>
              <a:off x="2411760" y="5546035"/>
              <a:ext cx="216024" cy="2232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1" name="直線コネクタ 90"/>
            <p:cNvCxnSpPr>
              <a:stCxn id="80" idx="4"/>
              <a:endCxn id="90" idx="1"/>
            </p:cNvCxnSpPr>
            <p:nvPr/>
          </p:nvCxnSpPr>
          <p:spPr>
            <a:xfrm rot="16200000" flipH="1">
              <a:off x="2270817" y="5406147"/>
              <a:ext cx="277518" cy="676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>
              <a:stCxn id="90" idx="6"/>
              <a:endCxn id="81" idx="2"/>
            </p:cNvCxnSpPr>
            <p:nvPr/>
          </p:nvCxnSpPr>
          <p:spPr>
            <a:xfrm>
              <a:off x="2627784" y="5657648"/>
              <a:ext cx="2160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>
              <a:stCxn id="90" idx="7"/>
              <a:endCxn id="82" idx="3"/>
            </p:cNvCxnSpPr>
            <p:nvPr/>
          </p:nvCxnSpPr>
          <p:spPr>
            <a:xfrm rot="5400000" flipH="1" flipV="1">
              <a:off x="2651558" y="5210824"/>
              <a:ext cx="312493" cy="4233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>
              <a:stCxn id="90" idx="0"/>
              <a:endCxn id="83" idx="4"/>
            </p:cNvCxnSpPr>
            <p:nvPr/>
          </p:nvCxnSpPr>
          <p:spPr>
            <a:xfrm rot="5400000" flipH="1" flipV="1">
              <a:off x="2307348" y="5117588"/>
              <a:ext cx="640871" cy="216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2352" y="116632"/>
            <a:ext cx="8482136" cy="864096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Proof </a:t>
            </a:r>
            <a:r>
              <a:rPr kumimoji="1" lang="en-US" altLang="ja-JP" dirty="0" smtClean="0">
                <a:solidFill>
                  <a:schemeClr val="accent2"/>
                </a:solidFill>
              </a:rPr>
              <a:t>(</a:t>
            </a:r>
            <a:r>
              <a:rPr lang="en-US" altLang="ja-JP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ja-JP" dirty="0" smtClean="0">
                <a:solidFill>
                  <a:schemeClr val="accent2"/>
                </a:solidFill>
              </a:rPr>
              <a:t> and </a:t>
            </a:r>
            <a:r>
              <a:rPr lang="en-US" altLang="ja-JP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ja-JP" dirty="0" smtClean="0">
                <a:solidFill>
                  <a:schemeClr val="accent2"/>
                </a:solidFill>
              </a:rPr>
              <a:t> are disconnected)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971600" y="1412776"/>
            <a:ext cx="1368152" cy="2016224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016514" y="2204864"/>
            <a:ext cx="499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…</a:t>
            </a:r>
            <a:endParaRPr kumimoji="1" lang="ja-JP" altLang="en-US" sz="3200" dirty="0"/>
          </a:p>
        </p:txBody>
      </p:sp>
      <p:cxnSp>
        <p:nvCxnSpPr>
          <p:cNvPr id="11" name="直線コネクタ 10"/>
          <p:cNvCxnSpPr/>
          <p:nvPr/>
        </p:nvCxnSpPr>
        <p:spPr>
          <a:xfrm>
            <a:off x="0" y="4221088"/>
            <a:ext cx="91794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107504" y="105273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kumimoji="1" lang="ja-JP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7504" y="429309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endParaRPr kumimoji="1" lang="ja-JP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円/楕円 34"/>
          <p:cNvSpPr/>
          <p:nvPr/>
        </p:nvSpPr>
        <p:spPr>
          <a:xfrm>
            <a:off x="2843808" y="5229200"/>
            <a:ext cx="648072" cy="1080120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7884368" y="5445224"/>
            <a:ext cx="612068" cy="792088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4644008" y="5445224"/>
            <a:ext cx="648072" cy="864096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372200" y="5652537"/>
            <a:ext cx="499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…</a:t>
            </a:r>
            <a:endParaRPr kumimoji="1" lang="ja-JP" altLang="en-US" sz="32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43608" y="6341258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ja-JP" sz="2000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kumimoji="1" lang="ja-JP" altLang="en-US" sz="2000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2555776" y="1412776"/>
            <a:ext cx="1440160" cy="2016224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4211960" y="1412776"/>
            <a:ext cx="1440160" cy="2016224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/>
        </p:nvSpPr>
        <p:spPr>
          <a:xfrm>
            <a:off x="6948264" y="1412776"/>
            <a:ext cx="1440160" cy="2016224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239852" y="800708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0070C0"/>
                </a:solidFill>
              </a:rPr>
              <a:t>Cliques of size </a:t>
            </a:r>
            <a:r>
              <a:rPr kumimoji="1" lang="en-US" altLang="ja-JP" sz="2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BM</a:t>
            </a:r>
            <a:r>
              <a:rPr kumimoji="1" lang="en-US" altLang="ja-JP" sz="20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kumimoji="1" lang="en-US" altLang="ja-JP" sz="2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kumimoji="1" lang="en-US" altLang="ja-JP" sz="20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ja-JP" sz="2000" baseline="30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kumimoji="1" lang="ja-JP" altLang="en-US" sz="2000" baseline="30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5496" y="3789040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ja-JP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ja-JP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=7</a:t>
            </a:r>
            <a:r>
              <a:rPr kumimoji="1" lang="en-US" altLang="ja-JP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sz="2400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en-US" altLang="ja-JP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kumimoji="1" lang="ja-JP" altLang="en-US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843808" y="634125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ja-JP" sz="2000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kumimoji="1" lang="ja-JP" altLang="en-US" sz="2000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716016" y="630932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ja-JP" sz="2000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kumimoji="1" lang="ja-JP" altLang="en-US" sz="2000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812360" y="630932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ja-JP" sz="2000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ja-JP" sz="2000" i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kumimoji="1" lang="ja-JP" altLang="en-US" sz="2000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820472" y="-26804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ja-JP" sz="800" dirty="0" smtClean="0">
                <a:latin typeface="Times New Roman" pitchFamily="18" charset="0"/>
                <a:cs typeface="Times New Roman" pitchFamily="18" charset="0"/>
              </a:rPr>
              <a:t>&gt;2</a:t>
            </a:r>
            <a:endParaRPr kumimoji="1" lang="ja-JP" alt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円/楕円 45"/>
          <p:cNvSpPr/>
          <p:nvPr/>
        </p:nvSpPr>
        <p:spPr>
          <a:xfrm>
            <a:off x="2015716" y="1916832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2015716" y="2132856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2015716" y="2780928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 rot="5400000">
            <a:off x="1806225" y="2198332"/>
            <a:ext cx="499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…</a:t>
            </a:r>
            <a:endParaRPr kumimoji="1" lang="ja-JP" altLang="en-US" sz="3200" dirty="0"/>
          </a:p>
        </p:txBody>
      </p:sp>
      <p:sp>
        <p:nvSpPr>
          <p:cNvPr id="59" name="左中かっこ 58"/>
          <p:cNvSpPr/>
          <p:nvPr/>
        </p:nvSpPr>
        <p:spPr>
          <a:xfrm>
            <a:off x="1691680" y="1880828"/>
            <a:ext cx="288032" cy="108012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/>
          <p:cNvSpPr/>
          <p:nvPr/>
        </p:nvSpPr>
        <p:spPr>
          <a:xfrm>
            <a:off x="2663788" y="1916832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/>
        </p:nvSpPr>
        <p:spPr>
          <a:xfrm>
            <a:off x="2663788" y="2132856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/>
        </p:nvSpPr>
        <p:spPr>
          <a:xfrm>
            <a:off x="2663788" y="2780928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/>
        </p:nvSpPr>
        <p:spPr>
          <a:xfrm rot="5400000">
            <a:off x="2454297" y="2198332"/>
            <a:ext cx="499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…</a:t>
            </a:r>
            <a:endParaRPr kumimoji="1" lang="ja-JP" altLang="en-US" sz="3200" dirty="0"/>
          </a:p>
        </p:txBody>
      </p:sp>
      <p:sp>
        <p:nvSpPr>
          <p:cNvPr id="85" name="円/楕円 84"/>
          <p:cNvSpPr/>
          <p:nvPr/>
        </p:nvSpPr>
        <p:spPr>
          <a:xfrm>
            <a:off x="3716616" y="1916832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/楕円 85"/>
          <p:cNvSpPr/>
          <p:nvPr/>
        </p:nvSpPr>
        <p:spPr>
          <a:xfrm>
            <a:off x="3716616" y="2132856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/楕円 86"/>
          <p:cNvSpPr/>
          <p:nvPr/>
        </p:nvSpPr>
        <p:spPr>
          <a:xfrm>
            <a:off x="3716616" y="2780928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テキスト ボックス 87"/>
          <p:cNvSpPr txBox="1"/>
          <p:nvPr/>
        </p:nvSpPr>
        <p:spPr>
          <a:xfrm rot="5400000">
            <a:off x="3498413" y="2198332"/>
            <a:ext cx="499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…</a:t>
            </a:r>
            <a:endParaRPr kumimoji="1" lang="ja-JP" altLang="en-US" sz="3200" dirty="0"/>
          </a:p>
        </p:txBody>
      </p:sp>
      <p:sp>
        <p:nvSpPr>
          <p:cNvPr id="90" name="円/楕円 89"/>
          <p:cNvSpPr/>
          <p:nvPr/>
        </p:nvSpPr>
        <p:spPr>
          <a:xfrm>
            <a:off x="4355976" y="1916832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円/楕円 90"/>
          <p:cNvSpPr/>
          <p:nvPr/>
        </p:nvSpPr>
        <p:spPr>
          <a:xfrm>
            <a:off x="4355976" y="2132856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円/楕円 91"/>
          <p:cNvSpPr/>
          <p:nvPr/>
        </p:nvSpPr>
        <p:spPr>
          <a:xfrm>
            <a:off x="4355976" y="2780928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/>
          <p:cNvSpPr txBox="1"/>
          <p:nvPr/>
        </p:nvSpPr>
        <p:spPr>
          <a:xfrm rot="5400000">
            <a:off x="4137773" y="2202685"/>
            <a:ext cx="499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…</a:t>
            </a:r>
            <a:endParaRPr kumimoji="1" lang="ja-JP" altLang="en-US" sz="3200" dirty="0"/>
          </a:p>
        </p:txBody>
      </p:sp>
      <p:sp>
        <p:nvSpPr>
          <p:cNvPr id="109" name="円/楕円 108"/>
          <p:cNvSpPr/>
          <p:nvPr/>
        </p:nvSpPr>
        <p:spPr>
          <a:xfrm>
            <a:off x="7299591" y="1916832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円/楕円 109"/>
          <p:cNvSpPr/>
          <p:nvPr/>
        </p:nvSpPr>
        <p:spPr>
          <a:xfrm>
            <a:off x="7299591" y="2132856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円/楕円 110"/>
          <p:cNvSpPr/>
          <p:nvPr/>
        </p:nvSpPr>
        <p:spPr>
          <a:xfrm>
            <a:off x="7299591" y="2780928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テキスト ボックス 111"/>
          <p:cNvSpPr txBox="1"/>
          <p:nvPr/>
        </p:nvSpPr>
        <p:spPr>
          <a:xfrm rot="5400000">
            <a:off x="7098813" y="2162328"/>
            <a:ext cx="499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…</a:t>
            </a:r>
            <a:endParaRPr kumimoji="1" lang="ja-JP" altLang="en-US" sz="3200" dirty="0"/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1043608" y="2247255"/>
            <a:ext cx="798235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ja-JP" sz="24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sz="2400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1" lang="ja-JP" altLang="en-US" dirty="0"/>
          </a:p>
        </p:txBody>
      </p:sp>
      <p:sp>
        <p:nvSpPr>
          <p:cNvPr id="126" name="円/楕円 125"/>
          <p:cNvSpPr/>
          <p:nvPr/>
        </p:nvSpPr>
        <p:spPr>
          <a:xfrm>
            <a:off x="5211359" y="1916832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円/楕円 126"/>
          <p:cNvSpPr/>
          <p:nvPr/>
        </p:nvSpPr>
        <p:spPr>
          <a:xfrm>
            <a:off x="5211359" y="2132856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円/楕円 127"/>
          <p:cNvSpPr/>
          <p:nvPr/>
        </p:nvSpPr>
        <p:spPr>
          <a:xfrm>
            <a:off x="5211359" y="2780928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テキスト ボックス 128"/>
          <p:cNvSpPr txBox="1"/>
          <p:nvPr/>
        </p:nvSpPr>
        <p:spPr>
          <a:xfrm rot="5400000">
            <a:off x="5010581" y="2162328"/>
            <a:ext cx="499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…</a:t>
            </a:r>
            <a:endParaRPr kumimoji="1" lang="ja-JP" altLang="en-US" sz="3200" dirty="0"/>
          </a:p>
        </p:txBody>
      </p:sp>
      <p:sp>
        <p:nvSpPr>
          <p:cNvPr id="54" name="円/楕円 53"/>
          <p:cNvSpPr/>
          <p:nvPr/>
        </p:nvSpPr>
        <p:spPr>
          <a:xfrm>
            <a:off x="1043608" y="5373216"/>
            <a:ext cx="648072" cy="936104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左中かっこ 99"/>
          <p:cNvSpPr/>
          <p:nvPr/>
        </p:nvSpPr>
        <p:spPr>
          <a:xfrm rot="5400000">
            <a:off x="1529662" y="710698"/>
            <a:ext cx="288032" cy="1188132"/>
          </a:xfrm>
          <a:prstGeom prst="leftBrace">
            <a:avLst>
              <a:gd name="adj1" fmla="val 90500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1259632" y="800708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BM</a:t>
            </a:r>
            <a:r>
              <a:rPr lang="en-US" altLang="ja-JP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ja-JP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ja-JP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baseline="30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ja-JP" altLang="en-US" baseline="30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左中かっこ 101"/>
          <p:cNvSpPr/>
          <p:nvPr/>
        </p:nvSpPr>
        <p:spPr>
          <a:xfrm rot="5400000">
            <a:off x="7542330" y="746702"/>
            <a:ext cx="288032" cy="1188132"/>
          </a:xfrm>
          <a:prstGeom prst="leftBrace">
            <a:avLst>
              <a:gd name="adj1" fmla="val 90500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7164288" y="836712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BM</a:t>
            </a:r>
            <a:r>
              <a:rPr lang="en-US" altLang="ja-JP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ja-JP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ja-JP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baseline="30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ja-JP" altLang="en-US" baseline="30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左中かっこ 103"/>
          <p:cNvSpPr/>
          <p:nvPr/>
        </p:nvSpPr>
        <p:spPr>
          <a:xfrm rot="5400000">
            <a:off x="4535996" y="-711460"/>
            <a:ext cx="288032" cy="4104456"/>
          </a:xfrm>
          <a:prstGeom prst="leftBrace">
            <a:avLst>
              <a:gd name="adj1" fmla="val 90500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2352" y="116632"/>
            <a:ext cx="8482136" cy="864096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Proof </a:t>
            </a:r>
            <a:r>
              <a:rPr kumimoji="1" lang="en-US" altLang="ja-JP" dirty="0" smtClean="0">
                <a:solidFill>
                  <a:schemeClr val="accent2"/>
                </a:solidFill>
              </a:rPr>
              <a:t>(</a:t>
            </a:r>
            <a:r>
              <a:rPr kumimoji="1" lang="en-US" altLang="ja-JP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kumimoji="1" lang="en-US" altLang="ja-JP" dirty="0" smtClean="0">
                <a:solidFill>
                  <a:schemeClr val="accent2"/>
                </a:solidFill>
              </a:rPr>
              <a:t> </a:t>
            </a:r>
            <a:r>
              <a:rPr kumimoji="1" lang="en-US" altLang="ja-JP" smtClean="0">
                <a:solidFill>
                  <a:schemeClr val="accent2"/>
                </a:solidFill>
              </a:rPr>
              <a:t>is connected</a:t>
            </a:r>
            <a:r>
              <a:rPr kumimoji="1" lang="en-US" altLang="ja-JP" dirty="0" smtClean="0">
                <a:solidFill>
                  <a:schemeClr val="accent2"/>
                </a:solidFill>
              </a:rPr>
              <a:t>)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971600" y="1412776"/>
            <a:ext cx="1368152" cy="2016224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0" y="4221088"/>
            <a:ext cx="91794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107504" y="105273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kumimoji="1" lang="ja-JP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7504" y="429309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endParaRPr kumimoji="1" lang="ja-JP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円/楕円 34"/>
          <p:cNvSpPr/>
          <p:nvPr/>
        </p:nvSpPr>
        <p:spPr>
          <a:xfrm>
            <a:off x="2843808" y="5229200"/>
            <a:ext cx="648072" cy="1080120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7884368" y="5445224"/>
            <a:ext cx="612068" cy="792088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4644008" y="5445224"/>
            <a:ext cx="648072" cy="864096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372200" y="5652537"/>
            <a:ext cx="499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…</a:t>
            </a:r>
            <a:endParaRPr kumimoji="1" lang="ja-JP" altLang="en-US" sz="32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43608" y="6341258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ja-JP" sz="2000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kumimoji="1" lang="ja-JP" altLang="en-US" sz="2000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2555776" y="1412776"/>
            <a:ext cx="1440160" cy="2016224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4211960" y="1412776"/>
            <a:ext cx="1440160" cy="2016224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/>
        </p:nvSpPr>
        <p:spPr>
          <a:xfrm>
            <a:off x="6948264" y="1412776"/>
            <a:ext cx="1440160" cy="2016224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491880" y="908720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0070C0"/>
                </a:solidFill>
              </a:rPr>
              <a:t>Cliques of size </a:t>
            </a:r>
            <a:r>
              <a:rPr kumimoji="1" lang="en-US" altLang="ja-JP" sz="2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BM</a:t>
            </a:r>
            <a:r>
              <a:rPr kumimoji="1" lang="en-US" altLang="ja-JP" sz="20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kumimoji="1" lang="en-US" altLang="ja-JP" sz="2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kumimoji="1" lang="en-US" altLang="ja-JP" sz="20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ja-JP" sz="2000" baseline="30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kumimoji="1" lang="ja-JP" altLang="en-US" sz="2000" baseline="30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5496" y="3789040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ja-JP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ja-JP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=7</a:t>
            </a:r>
            <a:r>
              <a:rPr kumimoji="1" lang="en-US" altLang="ja-JP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sz="2400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en-US" altLang="ja-JP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kumimoji="1" lang="ja-JP" altLang="en-US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843808" y="634125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ja-JP" sz="2000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kumimoji="1" lang="ja-JP" altLang="en-US" sz="2000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716016" y="630932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ja-JP" sz="2000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kumimoji="1" lang="ja-JP" altLang="en-US" sz="2000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812360" y="630932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ja-JP" sz="2000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ja-JP" sz="2000" i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kumimoji="1" lang="ja-JP" altLang="en-US" sz="2000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820472" y="-26804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ja-JP" sz="800" dirty="0" smtClean="0">
                <a:latin typeface="Times New Roman" pitchFamily="18" charset="0"/>
                <a:cs typeface="Times New Roman" pitchFamily="18" charset="0"/>
              </a:rPr>
              <a:t>&gt;2</a:t>
            </a:r>
            <a:endParaRPr kumimoji="1" lang="ja-JP" alt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3" name="直線矢印コネクタ 82"/>
          <p:cNvCxnSpPr/>
          <p:nvPr/>
        </p:nvCxnSpPr>
        <p:spPr>
          <a:xfrm rot="10800000">
            <a:off x="2555776" y="3140968"/>
            <a:ext cx="1008112" cy="50405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直線矢印コネクタ 121"/>
          <p:cNvCxnSpPr/>
          <p:nvPr/>
        </p:nvCxnSpPr>
        <p:spPr>
          <a:xfrm rot="16200000" flipV="1">
            <a:off x="3905926" y="3230978"/>
            <a:ext cx="576064" cy="25202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直線矢印コネクタ 122"/>
          <p:cNvCxnSpPr/>
          <p:nvPr/>
        </p:nvCxnSpPr>
        <p:spPr>
          <a:xfrm flipV="1">
            <a:off x="5868144" y="3140968"/>
            <a:ext cx="1080120" cy="57606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3" name="グループ化 102"/>
          <p:cNvGrpSpPr/>
          <p:nvPr/>
        </p:nvGrpSpPr>
        <p:grpSpPr>
          <a:xfrm>
            <a:off x="1043608" y="1844824"/>
            <a:ext cx="6597443" cy="1152128"/>
            <a:chOff x="1043608" y="1844824"/>
            <a:chExt cx="6597443" cy="1152128"/>
          </a:xfrm>
        </p:grpSpPr>
        <p:sp>
          <p:nvSpPr>
            <p:cNvPr id="8" name="テキスト ボックス 7"/>
            <p:cNvSpPr txBox="1"/>
            <p:nvPr/>
          </p:nvSpPr>
          <p:spPr>
            <a:xfrm>
              <a:off x="6016514" y="2204864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1907704" y="1844824"/>
              <a:ext cx="1008112" cy="115212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2015716" y="191683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2015716" y="21328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/楕円 47"/>
            <p:cNvSpPr/>
            <p:nvPr/>
          </p:nvSpPr>
          <p:spPr>
            <a:xfrm>
              <a:off x="2015716" y="2780928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 rot="5400000">
              <a:off x="1806225" y="2198332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  <p:sp>
          <p:nvSpPr>
            <p:cNvPr id="59" name="左中かっこ 58"/>
            <p:cNvSpPr/>
            <p:nvPr/>
          </p:nvSpPr>
          <p:spPr>
            <a:xfrm>
              <a:off x="1691680" y="1880828"/>
              <a:ext cx="288032" cy="1080120"/>
            </a:xfrm>
            <a:prstGeom prst="leftBrac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/>
          </p:nvSpPr>
          <p:spPr>
            <a:xfrm>
              <a:off x="2663788" y="191683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/>
            <p:cNvSpPr/>
            <p:nvPr/>
          </p:nvSpPr>
          <p:spPr>
            <a:xfrm>
              <a:off x="2663788" y="21328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/>
            <p:cNvSpPr/>
            <p:nvPr/>
          </p:nvSpPr>
          <p:spPr>
            <a:xfrm>
              <a:off x="2663788" y="2780928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テキスト ボックス 71"/>
            <p:cNvSpPr txBox="1"/>
            <p:nvPr/>
          </p:nvSpPr>
          <p:spPr>
            <a:xfrm rot="5400000">
              <a:off x="2454297" y="2198332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  <p:cxnSp>
          <p:nvCxnSpPr>
            <p:cNvPr id="74" name="直線コネクタ 73"/>
            <p:cNvCxnSpPr>
              <a:stCxn id="46" idx="6"/>
              <a:endCxn id="65" idx="2"/>
            </p:cNvCxnSpPr>
            <p:nvPr/>
          </p:nvCxnSpPr>
          <p:spPr>
            <a:xfrm>
              <a:off x="2159732" y="1988840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>
              <a:stCxn id="46" idx="5"/>
              <a:endCxn id="70" idx="2"/>
            </p:cNvCxnSpPr>
            <p:nvPr/>
          </p:nvCxnSpPr>
          <p:spPr>
            <a:xfrm rot="16200000" flipH="1">
              <a:off x="2318661" y="1859736"/>
              <a:ext cx="165107" cy="52514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>
              <a:stCxn id="46" idx="5"/>
              <a:endCxn id="71" idx="1"/>
            </p:cNvCxnSpPr>
            <p:nvPr/>
          </p:nvCxnSpPr>
          <p:spPr>
            <a:xfrm rot="16200000" flipH="1">
              <a:off x="2030629" y="2147769"/>
              <a:ext cx="762262" cy="5462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>
              <a:stCxn id="47" idx="6"/>
              <a:endCxn id="65" idx="6"/>
            </p:cNvCxnSpPr>
            <p:nvPr/>
          </p:nvCxnSpPr>
          <p:spPr>
            <a:xfrm flipV="1">
              <a:off x="2159732" y="1988840"/>
              <a:ext cx="648072" cy="2160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>
              <a:stCxn id="47" idx="6"/>
              <a:endCxn id="70" idx="2"/>
            </p:cNvCxnSpPr>
            <p:nvPr/>
          </p:nvCxnSpPr>
          <p:spPr>
            <a:xfrm>
              <a:off x="2159732" y="2204864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>
              <a:stCxn id="47" idx="6"/>
              <a:endCxn id="71" idx="5"/>
            </p:cNvCxnSpPr>
            <p:nvPr/>
          </p:nvCxnSpPr>
          <p:spPr>
            <a:xfrm>
              <a:off x="2159732" y="2204864"/>
              <a:ext cx="626981" cy="6989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線コネクタ 79"/>
            <p:cNvCxnSpPr>
              <a:stCxn id="48" idx="6"/>
              <a:endCxn id="65" idx="3"/>
            </p:cNvCxnSpPr>
            <p:nvPr/>
          </p:nvCxnSpPr>
          <p:spPr>
            <a:xfrm flipV="1">
              <a:off x="2159732" y="2039757"/>
              <a:ext cx="525147" cy="81317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>
              <a:stCxn id="48" idx="6"/>
              <a:endCxn id="70" idx="3"/>
            </p:cNvCxnSpPr>
            <p:nvPr/>
          </p:nvCxnSpPr>
          <p:spPr>
            <a:xfrm flipV="1">
              <a:off x="2159732" y="2255781"/>
              <a:ext cx="525147" cy="59715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>
              <a:stCxn id="48" idx="6"/>
              <a:endCxn id="71" idx="2"/>
            </p:cNvCxnSpPr>
            <p:nvPr/>
          </p:nvCxnSpPr>
          <p:spPr>
            <a:xfrm>
              <a:off x="2159732" y="2852936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正方形/長方形 83"/>
            <p:cNvSpPr/>
            <p:nvPr/>
          </p:nvSpPr>
          <p:spPr>
            <a:xfrm>
              <a:off x="3591180" y="1844824"/>
              <a:ext cx="1008112" cy="115212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円/楕円 84"/>
            <p:cNvSpPr/>
            <p:nvPr/>
          </p:nvSpPr>
          <p:spPr>
            <a:xfrm>
              <a:off x="3699192" y="191683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円/楕円 85"/>
            <p:cNvSpPr/>
            <p:nvPr/>
          </p:nvSpPr>
          <p:spPr>
            <a:xfrm>
              <a:off x="3699192" y="21328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円/楕円 86"/>
            <p:cNvSpPr/>
            <p:nvPr/>
          </p:nvSpPr>
          <p:spPr>
            <a:xfrm>
              <a:off x="3699192" y="2780928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テキスト ボックス 87"/>
            <p:cNvSpPr txBox="1"/>
            <p:nvPr/>
          </p:nvSpPr>
          <p:spPr>
            <a:xfrm rot="5400000">
              <a:off x="3489701" y="2198332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  <p:sp>
          <p:nvSpPr>
            <p:cNvPr id="90" name="円/楕円 89"/>
            <p:cNvSpPr/>
            <p:nvPr/>
          </p:nvSpPr>
          <p:spPr>
            <a:xfrm>
              <a:off x="4347264" y="191683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円/楕円 90"/>
            <p:cNvSpPr/>
            <p:nvPr/>
          </p:nvSpPr>
          <p:spPr>
            <a:xfrm>
              <a:off x="4347264" y="21328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/楕円 91"/>
            <p:cNvSpPr/>
            <p:nvPr/>
          </p:nvSpPr>
          <p:spPr>
            <a:xfrm>
              <a:off x="4347264" y="2780928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テキスト ボックス 92"/>
            <p:cNvSpPr txBox="1"/>
            <p:nvPr/>
          </p:nvSpPr>
          <p:spPr>
            <a:xfrm rot="5400000">
              <a:off x="4137773" y="2202685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  <p:cxnSp>
          <p:nvCxnSpPr>
            <p:cNvPr id="94" name="直線コネクタ 93"/>
            <p:cNvCxnSpPr>
              <a:stCxn id="85" idx="6"/>
              <a:endCxn id="90" idx="2"/>
            </p:cNvCxnSpPr>
            <p:nvPr/>
          </p:nvCxnSpPr>
          <p:spPr>
            <a:xfrm>
              <a:off x="3843208" y="1988840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>
              <a:stCxn id="85" idx="5"/>
              <a:endCxn id="91" idx="2"/>
            </p:cNvCxnSpPr>
            <p:nvPr/>
          </p:nvCxnSpPr>
          <p:spPr>
            <a:xfrm rot="16200000" flipH="1">
              <a:off x="4002137" y="1859736"/>
              <a:ext cx="165107" cy="52514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線コネクタ 95"/>
            <p:cNvCxnSpPr>
              <a:stCxn id="85" idx="5"/>
              <a:endCxn id="92" idx="1"/>
            </p:cNvCxnSpPr>
            <p:nvPr/>
          </p:nvCxnSpPr>
          <p:spPr>
            <a:xfrm rot="16200000" flipH="1">
              <a:off x="3714105" y="2147769"/>
              <a:ext cx="762262" cy="5462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>
              <a:stCxn id="86" idx="6"/>
              <a:endCxn id="90" idx="6"/>
            </p:cNvCxnSpPr>
            <p:nvPr/>
          </p:nvCxnSpPr>
          <p:spPr>
            <a:xfrm flipV="1">
              <a:off x="3843208" y="1988840"/>
              <a:ext cx="648072" cy="2160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>
              <a:stCxn id="86" idx="6"/>
              <a:endCxn id="91" idx="2"/>
            </p:cNvCxnSpPr>
            <p:nvPr/>
          </p:nvCxnSpPr>
          <p:spPr>
            <a:xfrm>
              <a:off x="3843208" y="2204864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>
              <a:stCxn id="86" idx="6"/>
              <a:endCxn id="92" idx="5"/>
            </p:cNvCxnSpPr>
            <p:nvPr/>
          </p:nvCxnSpPr>
          <p:spPr>
            <a:xfrm>
              <a:off x="3843208" y="2204864"/>
              <a:ext cx="626981" cy="6989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>
              <a:stCxn id="87" idx="6"/>
              <a:endCxn id="90" idx="3"/>
            </p:cNvCxnSpPr>
            <p:nvPr/>
          </p:nvCxnSpPr>
          <p:spPr>
            <a:xfrm flipV="1">
              <a:off x="3843208" y="2039757"/>
              <a:ext cx="525147" cy="81317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>
              <a:stCxn id="87" idx="6"/>
              <a:endCxn id="91" idx="3"/>
            </p:cNvCxnSpPr>
            <p:nvPr/>
          </p:nvCxnSpPr>
          <p:spPr>
            <a:xfrm flipV="1">
              <a:off x="3843208" y="2255781"/>
              <a:ext cx="525147" cy="59715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線コネクタ 101"/>
            <p:cNvCxnSpPr>
              <a:stCxn id="87" idx="6"/>
              <a:endCxn id="92" idx="2"/>
            </p:cNvCxnSpPr>
            <p:nvPr/>
          </p:nvCxnSpPr>
          <p:spPr>
            <a:xfrm>
              <a:off x="3843208" y="2852936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正方形/長方形 103"/>
            <p:cNvSpPr/>
            <p:nvPr/>
          </p:nvSpPr>
          <p:spPr>
            <a:xfrm>
              <a:off x="6543507" y="1844824"/>
              <a:ext cx="1008112" cy="115212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円/楕円 104"/>
            <p:cNvSpPr/>
            <p:nvPr/>
          </p:nvSpPr>
          <p:spPr>
            <a:xfrm>
              <a:off x="6651519" y="191683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円/楕円 105"/>
            <p:cNvSpPr/>
            <p:nvPr/>
          </p:nvSpPr>
          <p:spPr>
            <a:xfrm>
              <a:off x="6651519" y="21328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円/楕円 106"/>
            <p:cNvSpPr/>
            <p:nvPr/>
          </p:nvSpPr>
          <p:spPr>
            <a:xfrm>
              <a:off x="6651519" y="2780928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テキスト ボックス 107"/>
            <p:cNvSpPr txBox="1"/>
            <p:nvPr/>
          </p:nvSpPr>
          <p:spPr>
            <a:xfrm rot="5400000">
              <a:off x="6450741" y="2162328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  <p:sp>
          <p:nvSpPr>
            <p:cNvPr id="109" name="円/楕円 108"/>
            <p:cNvSpPr/>
            <p:nvPr/>
          </p:nvSpPr>
          <p:spPr>
            <a:xfrm>
              <a:off x="7299591" y="191683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円/楕円 109"/>
            <p:cNvSpPr/>
            <p:nvPr/>
          </p:nvSpPr>
          <p:spPr>
            <a:xfrm>
              <a:off x="7299591" y="21328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円/楕円 110"/>
            <p:cNvSpPr/>
            <p:nvPr/>
          </p:nvSpPr>
          <p:spPr>
            <a:xfrm>
              <a:off x="7299591" y="2780928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テキスト ボックス 111"/>
            <p:cNvSpPr txBox="1"/>
            <p:nvPr/>
          </p:nvSpPr>
          <p:spPr>
            <a:xfrm rot="5400000">
              <a:off x="7098813" y="2162328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  <p:cxnSp>
          <p:nvCxnSpPr>
            <p:cNvPr id="113" name="直線コネクタ 112"/>
            <p:cNvCxnSpPr>
              <a:stCxn id="105" idx="6"/>
              <a:endCxn id="109" idx="2"/>
            </p:cNvCxnSpPr>
            <p:nvPr/>
          </p:nvCxnSpPr>
          <p:spPr>
            <a:xfrm>
              <a:off x="6795535" y="1988840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>
              <a:stCxn id="105" idx="5"/>
              <a:endCxn id="110" idx="2"/>
            </p:cNvCxnSpPr>
            <p:nvPr/>
          </p:nvCxnSpPr>
          <p:spPr>
            <a:xfrm rot="16200000" flipH="1">
              <a:off x="6954464" y="1859736"/>
              <a:ext cx="165107" cy="52514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コネクタ 114"/>
            <p:cNvCxnSpPr>
              <a:stCxn id="105" idx="5"/>
              <a:endCxn id="111" idx="1"/>
            </p:cNvCxnSpPr>
            <p:nvPr/>
          </p:nvCxnSpPr>
          <p:spPr>
            <a:xfrm rot="16200000" flipH="1">
              <a:off x="6666432" y="2147769"/>
              <a:ext cx="762262" cy="5462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コネクタ 115"/>
            <p:cNvCxnSpPr>
              <a:stCxn id="106" idx="6"/>
              <a:endCxn id="109" idx="6"/>
            </p:cNvCxnSpPr>
            <p:nvPr/>
          </p:nvCxnSpPr>
          <p:spPr>
            <a:xfrm flipV="1">
              <a:off x="6795535" y="1988840"/>
              <a:ext cx="648072" cy="2160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コネクタ 116"/>
            <p:cNvCxnSpPr>
              <a:stCxn id="106" idx="6"/>
              <a:endCxn id="110" idx="2"/>
            </p:cNvCxnSpPr>
            <p:nvPr/>
          </p:nvCxnSpPr>
          <p:spPr>
            <a:xfrm>
              <a:off x="6795535" y="2204864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コネクタ 117"/>
            <p:cNvCxnSpPr>
              <a:stCxn id="106" idx="6"/>
              <a:endCxn id="111" idx="5"/>
            </p:cNvCxnSpPr>
            <p:nvPr/>
          </p:nvCxnSpPr>
          <p:spPr>
            <a:xfrm>
              <a:off x="6795535" y="2204864"/>
              <a:ext cx="626981" cy="6989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>
              <a:stCxn id="107" idx="6"/>
              <a:endCxn id="109" idx="3"/>
            </p:cNvCxnSpPr>
            <p:nvPr/>
          </p:nvCxnSpPr>
          <p:spPr>
            <a:xfrm flipV="1">
              <a:off x="6795535" y="2039757"/>
              <a:ext cx="525147" cy="81317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>
              <a:stCxn id="107" idx="6"/>
              <a:endCxn id="110" idx="3"/>
            </p:cNvCxnSpPr>
            <p:nvPr/>
          </p:nvCxnSpPr>
          <p:spPr>
            <a:xfrm flipV="1">
              <a:off x="6795535" y="2255781"/>
              <a:ext cx="525147" cy="59715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>
              <a:stCxn id="107" idx="6"/>
              <a:endCxn id="111" idx="2"/>
            </p:cNvCxnSpPr>
            <p:nvPr/>
          </p:nvCxnSpPr>
          <p:spPr>
            <a:xfrm>
              <a:off x="6795535" y="2852936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テキスト ボックス 123"/>
            <p:cNvSpPr txBox="1"/>
            <p:nvPr/>
          </p:nvSpPr>
          <p:spPr>
            <a:xfrm>
              <a:off x="1043608" y="2247255"/>
              <a:ext cx="798235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ja-JP" sz="24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ja-JP" sz="2400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ja-JP" sz="2400" i="1" baseline="30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1" lang="ja-JP" altLang="en-US" dirty="0"/>
            </a:p>
          </p:txBody>
        </p:sp>
        <p:sp>
          <p:nvSpPr>
            <p:cNvPr id="125" name="正方形/長方形 124"/>
            <p:cNvSpPr/>
            <p:nvPr/>
          </p:nvSpPr>
          <p:spPr>
            <a:xfrm>
              <a:off x="5103347" y="1844824"/>
              <a:ext cx="1008112" cy="115212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円/楕円 125"/>
            <p:cNvSpPr/>
            <p:nvPr/>
          </p:nvSpPr>
          <p:spPr>
            <a:xfrm>
              <a:off x="5211359" y="191683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円/楕円 126"/>
            <p:cNvSpPr/>
            <p:nvPr/>
          </p:nvSpPr>
          <p:spPr>
            <a:xfrm>
              <a:off x="5211359" y="21328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円/楕円 127"/>
            <p:cNvSpPr/>
            <p:nvPr/>
          </p:nvSpPr>
          <p:spPr>
            <a:xfrm>
              <a:off x="5211359" y="2780928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テキスト ボックス 128"/>
            <p:cNvSpPr txBox="1"/>
            <p:nvPr/>
          </p:nvSpPr>
          <p:spPr>
            <a:xfrm rot="5400000">
              <a:off x="5010581" y="2162328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  <p:sp>
          <p:nvSpPr>
            <p:cNvPr id="130" name="円/楕円 129"/>
            <p:cNvSpPr/>
            <p:nvPr/>
          </p:nvSpPr>
          <p:spPr>
            <a:xfrm>
              <a:off x="5859431" y="191683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円/楕円 130"/>
            <p:cNvSpPr/>
            <p:nvPr/>
          </p:nvSpPr>
          <p:spPr>
            <a:xfrm>
              <a:off x="5859431" y="21328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円/楕円 131"/>
            <p:cNvSpPr/>
            <p:nvPr/>
          </p:nvSpPr>
          <p:spPr>
            <a:xfrm>
              <a:off x="5859431" y="2780928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テキスト ボックス 132"/>
            <p:cNvSpPr txBox="1"/>
            <p:nvPr/>
          </p:nvSpPr>
          <p:spPr>
            <a:xfrm rot="5400000">
              <a:off x="5658653" y="2162328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  <p:cxnSp>
          <p:nvCxnSpPr>
            <p:cNvPr id="134" name="直線コネクタ 133"/>
            <p:cNvCxnSpPr>
              <a:stCxn id="126" idx="6"/>
              <a:endCxn id="130" idx="2"/>
            </p:cNvCxnSpPr>
            <p:nvPr/>
          </p:nvCxnSpPr>
          <p:spPr>
            <a:xfrm>
              <a:off x="5355375" y="1988840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線コネクタ 134"/>
            <p:cNvCxnSpPr>
              <a:stCxn id="126" idx="5"/>
              <a:endCxn id="131" idx="2"/>
            </p:cNvCxnSpPr>
            <p:nvPr/>
          </p:nvCxnSpPr>
          <p:spPr>
            <a:xfrm rot="16200000" flipH="1">
              <a:off x="5514304" y="1859736"/>
              <a:ext cx="165107" cy="52514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線コネクタ 135"/>
            <p:cNvCxnSpPr>
              <a:stCxn id="126" idx="5"/>
              <a:endCxn id="132" idx="1"/>
            </p:cNvCxnSpPr>
            <p:nvPr/>
          </p:nvCxnSpPr>
          <p:spPr>
            <a:xfrm rot="16200000" flipH="1">
              <a:off x="5226272" y="2147769"/>
              <a:ext cx="762262" cy="5462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線コネクタ 136"/>
            <p:cNvCxnSpPr>
              <a:stCxn id="127" idx="6"/>
              <a:endCxn id="130" idx="6"/>
            </p:cNvCxnSpPr>
            <p:nvPr/>
          </p:nvCxnSpPr>
          <p:spPr>
            <a:xfrm flipV="1">
              <a:off x="5355375" y="1988840"/>
              <a:ext cx="648072" cy="2160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線コネクタ 137"/>
            <p:cNvCxnSpPr>
              <a:stCxn id="127" idx="6"/>
              <a:endCxn id="131" idx="2"/>
            </p:cNvCxnSpPr>
            <p:nvPr/>
          </p:nvCxnSpPr>
          <p:spPr>
            <a:xfrm>
              <a:off x="5355375" y="2204864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>
              <a:stCxn id="127" idx="6"/>
              <a:endCxn id="132" idx="5"/>
            </p:cNvCxnSpPr>
            <p:nvPr/>
          </p:nvCxnSpPr>
          <p:spPr>
            <a:xfrm>
              <a:off x="5355375" y="2204864"/>
              <a:ext cx="626981" cy="6989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>
              <a:stCxn id="128" idx="6"/>
              <a:endCxn id="130" idx="3"/>
            </p:cNvCxnSpPr>
            <p:nvPr/>
          </p:nvCxnSpPr>
          <p:spPr>
            <a:xfrm flipV="1">
              <a:off x="5355375" y="2039757"/>
              <a:ext cx="525147" cy="81317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線コネクタ 140"/>
            <p:cNvCxnSpPr>
              <a:stCxn id="128" idx="6"/>
              <a:endCxn id="131" idx="3"/>
            </p:cNvCxnSpPr>
            <p:nvPr/>
          </p:nvCxnSpPr>
          <p:spPr>
            <a:xfrm flipV="1">
              <a:off x="5355375" y="2255781"/>
              <a:ext cx="525147" cy="59715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線コネクタ 141"/>
            <p:cNvCxnSpPr>
              <a:stCxn id="128" idx="6"/>
              <a:endCxn id="132" idx="2"/>
            </p:cNvCxnSpPr>
            <p:nvPr/>
          </p:nvCxnSpPr>
          <p:spPr>
            <a:xfrm>
              <a:off x="5355375" y="2852936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3" name="テキスト ボックス 142"/>
          <p:cNvSpPr txBox="1"/>
          <p:nvPr/>
        </p:nvSpPr>
        <p:spPr>
          <a:xfrm>
            <a:off x="3167844" y="3717032"/>
            <a:ext cx="327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chemeClr val="accent2"/>
                </a:solidFill>
              </a:rPr>
              <a:t>Cliques of size </a:t>
            </a:r>
            <a:r>
              <a:rPr lang="en-US" altLang="ja-JP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ja-JP" sz="2400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sz="2400" baseline="30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kumimoji="1" lang="ja-JP" altLang="en-US" sz="2400" dirty="0">
              <a:solidFill>
                <a:schemeClr val="accent2"/>
              </a:solidFill>
            </a:endParaRPr>
          </a:p>
        </p:txBody>
      </p:sp>
      <p:cxnSp>
        <p:nvCxnSpPr>
          <p:cNvPr id="147" name="直線矢印コネクタ 146"/>
          <p:cNvCxnSpPr/>
          <p:nvPr/>
        </p:nvCxnSpPr>
        <p:spPr>
          <a:xfrm rot="5400000" flipH="1" flipV="1">
            <a:off x="5148064" y="3212976"/>
            <a:ext cx="504056" cy="36004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4" name="円/楕円 143"/>
          <p:cNvSpPr/>
          <p:nvPr/>
        </p:nvSpPr>
        <p:spPr>
          <a:xfrm>
            <a:off x="1043608" y="5373216"/>
            <a:ext cx="648072" cy="936104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2352" y="116632"/>
            <a:ext cx="8482136" cy="864096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Proof </a:t>
            </a:r>
            <a:r>
              <a:rPr kumimoji="1" lang="en-US" altLang="ja-JP" dirty="0" smtClean="0">
                <a:solidFill>
                  <a:schemeClr val="accent2"/>
                </a:solidFill>
              </a:rPr>
              <a:t>(</a:t>
            </a:r>
            <a:r>
              <a:rPr kumimoji="1" lang="en-US" altLang="ja-JP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kumimoji="1" lang="en-US" altLang="ja-JP" dirty="0" smtClean="0">
                <a:solidFill>
                  <a:schemeClr val="accent2"/>
                </a:solidFill>
              </a:rPr>
              <a:t> </a:t>
            </a:r>
            <a:r>
              <a:rPr kumimoji="1" lang="en-US" altLang="ja-JP" smtClean="0">
                <a:solidFill>
                  <a:schemeClr val="accent2"/>
                </a:solidFill>
              </a:rPr>
              <a:t>is connected</a:t>
            </a:r>
            <a:r>
              <a:rPr kumimoji="1" lang="en-US" altLang="ja-JP" dirty="0" smtClean="0">
                <a:solidFill>
                  <a:schemeClr val="accent2"/>
                </a:solidFill>
              </a:rPr>
              <a:t>)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971600" y="1412776"/>
            <a:ext cx="1368152" cy="2016224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016514" y="2204864"/>
            <a:ext cx="499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…</a:t>
            </a:r>
            <a:endParaRPr kumimoji="1" lang="ja-JP" altLang="en-US" sz="3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07504" y="105273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kumimoji="1" lang="ja-JP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2555776" y="1412776"/>
            <a:ext cx="1440160" cy="2016224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4211960" y="1412776"/>
            <a:ext cx="1440160" cy="2016224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/>
        </p:nvSpPr>
        <p:spPr>
          <a:xfrm>
            <a:off x="6948264" y="1412776"/>
            <a:ext cx="1440160" cy="2016224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491880" y="908720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0070C0"/>
                </a:solidFill>
              </a:rPr>
              <a:t>Cliques of size </a:t>
            </a:r>
            <a:r>
              <a:rPr kumimoji="1" lang="en-US" altLang="ja-JP" sz="2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BM</a:t>
            </a:r>
            <a:r>
              <a:rPr kumimoji="1" lang="en-US" altLang="ja-JP" sz="20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kumimoji="1" lang="en-US" altLang="ja-JP" sz="2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kumimoji="1" lang="en-US" altLang="ja-JP" sz="20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ja-JP" sz="2000" baseline="30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kumimoji="1" lang="ja-JP" altLang="en-US" sz="2000" baseline="30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5496" y="3789040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ja-JP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ja-JP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=7</a:t>
            </a:r>
            <a:r>
              <a:rPr kumimoji="1" lang="en-US" altLang="ja-JP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sz="2400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en-US" altLang="ja-JP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kumimoji="1" lang="ja-JP" altLang="en-US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820472" y="-26804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ja-JP" sz="800" dirty="0" smtClean="0">
                <a:latin typeface="Times New Roman" pitchFamily="18" charset="0"/>
                <a:cs typeface="Times New Roman" pitchFamily="18" charset="0"/>
              </a:rPr>
              <a:t>&gt;2</a:t>
            </a:r>
            <a:endParaRPr kumimoji="1" lang="ja-JP" alt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3" name="直線矢印コネクタ 82"/>
          <p:cNvCxnSpPr/>
          <p:nvPr/>
        </p:nvCxnSpPr>
        <p:spPr>
          <a:xfrm rot="10800000">
            <a:off x="2555776" y="3140968"/>
            <a:ext cx="1008112" cy="50405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直線矢印コネクタ 121"/>
          <p:cNvCxnSpPr/>
          <p:nvPr/>
        </p:nvCxnSpPr>
        <p:spPr>
          <a:xfrm rot="16200000" flipV="1">
            <a:off x="3905926" y="3230978"/>
            <a:ext cx="576064" cy="25202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直線矢印コネクタ 122"/>
          <p:cNvCxnSpPr/>
          <p:nvPr/>
        </p:nvCxnSpPr>
        <p:spPr>
          <a:xfrm flipV="1">
            <a:off x="5868144" y="3140968"/>
            <a:ext cx="1080120" cy="57606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1907704" y="1844824"/>
            <a:ext cx="1008112" cy="11521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2015716" y="1916832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2015716" y="2132856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2015716" y="2780928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 rot="5400000">
            <a:off x="1806225" y="2198332"/>
            <a:ext cx="499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…</a:t>
            </a:r>
            <a:endParaRPr kumimoji="1" lang="ja-JP" altLang="en-US" sz="3200" dirty="0"/>
          </a:p>
        </p:txBody>
      </p:sp>
      <p:sp>
        <p:nvSpPr>
          <p:cNvPr id="59" name="左中かっこ 58"/>
          <p:cNvSpPr/>
          <p:nvPr/>
        </p:nvSpPr>
        <p:spPr>
          <a:xfrm>
            <a:off x="1691680" y="1880828"/>
            <a:ext cx="288032" cy="108012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/>
          <p:cNvSpPr/>
          <p:nvPr/>
        </p:nvSpPr>
        <p:spPr>
          <a:xfrm>
            <a:off x="2663788" y="1916832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/>
        </p:nvSpPr>
        <p:spPr>
          <a:xfrm>
            <a:off x="2663788" y="2132856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/>
        </p:nvSpPr>
        <p:spPr>
          <a:xfrm>
            <a:off x="2663788" y="2780928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/>
        </p:nvSpPr>
        <p:spPr>
          <a:xfrm rot="5400000">
            <a:off x="2454297" y="2198332"/>
            <a:ext cx="499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…</a:t>
            </a:r>
            <a:endParaRPr kumimoji="1" lang="ja-JP" altLang="en-US" sz="3200" dirty="0"/>
          </a:p>
        </p:txBody>
      </p:sp>
      <p:cxnSp>
        <p:nvCxnSpPr>
          <p:cNvPr id="74" name="直線コネクタ 73"/>
          <p:cNvCxnSpPr>
            <a:stCxn id="46" idx="6"/>
            <a:endCxn id="65" idx="2"/>
          </p:cNvCxnSpPr>
          <p:nvPr/>
        </p:nvCxnSpPr>
        <p:spPr>
          <a:xfrm>
            <a:off x="2159732" y="1988840"/>
            <a:ext cx="5040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46" idx="5"/>
            <a:endCxn id="70" idx="2"/>
          </p:cNvCxnSpPr>
          <p:nvPr/>
        </p:nvCxnSpPr>
        <p:spPr>
          <a:xfrm rot="16200000" flipH="1">
            <a:off x="2318661" y="1859736"/>
            <a:ext cx="165107" cy="5251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46" idx="5"/>
            <a:endCxn id="71" idx="1"/>
          </p:cNvCxnSpPr>
          <p:nvPr/>
        </p:nvCxnSpPr>
        <p:spPr>
          <a:xfrm rot="16200000" flipH="1">
            <a:off x="2030629" y="2147769"/>
            <a:ext cx="762262" cy="5462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47" idx="6"/>
            <a:endCxn id="65" idx="6"/>
          </p:cNvCxnSpPr>
          <p:nvPr/>
        </p:nvCxnSpPr>
        <p:spPr>
          <a:xfrm flipV="1">
            <a:off x="2159732" y="1988840"/>
            <a:ext cx="648072" cy="2160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47" idx="6"/>
            <a:endCxn id="70" idx="2"/>
          </p:cNvCxnSpPr>
          <p:nvPr/>
        </p:nvCxnSpPr>
        <p:spPr>
          <a:xfrm>
            <a:off x="2159732" y="2204864"/>
            <a:ext cx="5040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/>
          <p:cNvCxnSpPr>
            <a:stCxn id="47" idx="6"/>
            <a:endCxn id="71" idx="5"/>
          </p:cNvCxnSpPr>
          <p:nvPr/>
        </p:nvCxnSpPr>
        <p:spPr>
          <a:xfrm>
            <a:off x="2159732" y="2204864"/>
            <a:ext cx="626981" cy="6989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コネクタ 79"/>
          <p:cNvCxnSpPr>
            <a:stCxn id="48" idx="6"/>
            <a:endCxn id="65" idx="3"/>
          </p:cNvCxnSpPr>
          <p:nvPr/>
        </p:nvCxnSpPr>
        <p:spPr>
          <a:xfrm flipV="1">
            <a:off x="2159732" y="2039757"/>
            <a:ext cx="525147" cy="8131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stCxn id="48" idx="6"/>
            <a:endCxn id="70" idx="3"/>
          </p:cNvCxnSpPr>
          <p:nvPr/>
        </p:nvCxnSpPr>
        <p:spPr>
          <a:xfrm flipV="1">
            <a:off x="2159732" y="2255781"/>
            <a:ext cx="525147" cy="5971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コネクタ 81"/>
          <p:cNvCxnSpPr>
            <a:stCxn id="48" idx="6"/>
            <a:endCxn id="71" idx="2"/>
          </p:cNvCxnSpPr>
          <p:nvPr/>
        </p:nvCxnSpPr>
        <p:spPr>
          <a:xfrm>
            <a:off x="2159732" y="2852936"/>
            <a:ext cx="5040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正方形/長方形 83"/>
          <p:cNvSpPr/>
          <p:nvPr/>
        </p:nvSpPr>
        <p:spPr>
          <a:xfrm>
            <a:off x="3591180" y="1844824"/>
            <a:ext cx="1008112" cy="11521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/楕円 84"/>
          <p:cNvSpPr/>
          <p:nvPr/>
        </p:nvSpPr>
        <p:spPr>
          <a:xfrm>
            <a:off x="3699192" y="1916832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/楕円 85"/>
          <p:cNvSpPr/>
          <p:nvPr/>
        </p:nvSpPr>
        <p:spPr>
          <a:xfrm>
            <a:off x="3699192" y="2132856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/楕円 86"/>
          <p:cNvSpPr/>
          <p:nvPr/>
        </p:nvSpPr>
        <p:spPr>
          <a:xfrm>
            <a:off x="3699192" y="2780928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テキスト ボックス 87"/>
          <p:cNvSpPr txBox="1"/>
          <p:nvPr/>
        </p:nvSpPr>
        <p:spPr>
          <a:xfrm rot="5400000">
            <a:off x="3489701" y="2198332"/>
            <a:ext cx="499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…</a:t>
            </a:r>
            <a:endParaRPr kumimoji="1" lang="ja-JP" altLang="en-US" sz="3200" dirty="0"/>
          </a:p>
        </p:txBody>
      </p:sp>
      <p:sp>
        <p:nvSpPr>
          <p:cNvPr id="90" name="円/楕円 89"/>
          <p:cNvSpPr/>
          <p:nvPr/>
        </p:nvSpPr>
        <p:spPr>
          <a:xfrm>
            <a:off x="4347264" y="1916832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円/楕円 90"/>
          <p:cNvSpPr/>
          <p:nvPr/>
        </p:nvSpPr>
        <p:spPr>
          <a:xfrm>
            <a:off x="4347264" y="2132856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円/楕円 91"/>
          <p:cNvSpPr/>
          <p:nvPr/>
        </p:nvSpPr>
        <p:spPr>
          <a:xfrm>
            <a:off x="4347264" y="2780928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/>
          <p:cNvSpPr txBox="1"/>
          <p:nvPr/>
        </p:nvSpPr>
        <p:spPr>
          <a:xfrm rot="5400000">
            <a:off x="4137773" y="2202685"/>
            <a:ext cx="499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…</a:t>
            </a:r>
            <a:endParaRPr kumimoji="1" lang="ja-JP" altLang="en-US" sz="3200" dirty="0"/>
          </a:p>
        </p:txBody>
      </p:sp>
      <p:cxnSp>
        <p:nvCxnSpPr>
          <p:cNvPr id="94" name="直線コネクタ 93"/>
          <p:cNvCxnSpPr>
            <a:stCxn id="85" idx="6"/>
            <a:endCxn id="90" idx="2"/>
          </p:cNvCxnSpPr>
          <p:nvPr/>
        </p:nvCxnSpPr>
        <p:spPr>
          <a:xfrm>
            <a:off x="3843208" y="1988840"/>
            <a:ext cx="5040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コネクタ 94"/>
          <p:cNvCxnSpPr>
            <a:stCxn id="85" idx="5"/>
            <a:endCxn id="91" idx="2"/>
          </p:cNvCxnSpPr>
          <p:nvPr/>
        </p:nvCxnSpPr>
        <p:spPr>
          <a:xfrm rot="16200000" flipH="1">
            <a:off x="4002137" y="1859736"/>
            <a:ext cx="165107" cy="5251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85" idx="5"/>
            <a:endCxn id="92" idx="1"/>
          </p:cNvCxnSpPr>
          <p:nvPr/>
        </p:nvCxnSpPr>
        <p:spPr>
          <a:xfrm rot="16200000" flipH="1">
            <a:off x="3714105" y="2147769"/>
            <a:ext cx="762262" cy="5462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stCxn id="86" idx="6"/>
            <a:endCxn id="90" idx="6"/>
          </p:cNvCxnSpPr>
          <p:nvPr/>
        </p:nvCxnSpPr>
        <p:spPr>
          <a:xfrm flipV="1">
            <a:off x="3843208" y="1988840"/>
            <a:ext cx="648072" cy="2160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コネクタ 97"/>
          <p:cNvCxnSpPr>
            <a:stCxn id="86" idx="6"/>
            <a:endCxn id="91" idx="2"/>
          </p:cNvCxnSpPr>
          <p:nvPr/>
        </p:nvCxnSpPr>
        <p:spPr>
          <a:xfrm>
            <a:off x="3843208" y="2204864"/>
            <a:ext cx="5040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コネクタ 98"/>
          <p:cNvCxnSpPr>
            <a:stCxn id="86" idx="6"/>
            <a:endCxn id="92" idx="5"/>
          </p:cNvCxnSpPr>
          <p:nvPr/>
        </p:nvCxnSpPr>
        <p:spPr>
          <a:xfrm>
            <a:off x="3843208" y="2204864"/>
            <a:ext cx="626981" cy="6989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>
            <a:stCxn id="87" idx="6"/>
            <a:endCxn id="90" idx="3"/>
          </p:cNvCxnSpPr>
          <p:nvPr/>
        </p:nvCxnSpPr>
        <p:spPr>
          <a:xfrm flipV="1">
            <a:off x="3843208" y="2039757"/>
            <a:ext cx="525147" cy="8131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87" idx="6"/>
            <a:endCxn id="91" idx="3"/>
          </p:cNvCxnSpPr>
          <p:nvPr/>
        </p:nvCxnSpPr>
        <p:spPr>
          <a:xfrm flipV="1">
            <a:off x="3843208" y="2255781"/>
            <a:ext cx="525147" cy="5971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>
            <a:stCxn id="87" idx="6"/>
            <a:endCxn id="92" idx="2"/>
          </p:cNvCxnSpPr>
          <p:nvPr/>
        </p:nvCxnSpPr>
        <p:spPr>
          <a:xfrm>
            <a:off x="3843208" y="2852936"/>
            <a:ext cx="5040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正方形/長方形 103"/>
          <p:cNvSpPr/>
          <p:nvPr/>
        </p:nvSpPr>
        <p:spPr>
          <a:xfrm>
            <a:off x="6543507" y="1844824"/>
            <a:ext cx="1008112" cy="11521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円/楕円 104"/>
          <p:cNvSpPr/>
          <p:nvPr/>
        </p:nvSpPr>
        <p:spPr>
          <a:xfrm>
            <a:off x="6651519" y="1916832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円/楕円 105"/>
          <p:cNvSpPr/>
          <p:nvPr/>
        </p:nvSpPr>
        <p:spPr>
          <a:xfrm>
            <a:off x="6651519" y="2132856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円/楕円 106"/>
          <p:cNvSpPr/>
          <p:nvPr/>
        </p:nvSpPr>
        <p:spPr>
          <a:xfrm>
            <a:off x="6651519" y="2780928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テキスト ボックス 107"/>
          <p:cNvSpPr txBox="1"/>
          <p:nvPr/>
        </p:nvSpPr>
        <p:spPr>
          <a:xfrm rot="5400000">
            <a:off x="6450741" y="2162328"/>
            <a:ext cx="499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…</a:t>
            </a:r>
            <a:endParaRPr kumimoji="1" lang="ja-JP" altLang="en-US" sz="3200" dirty="0"/>
          </a:p>
        </p:txBody>
      </p:sp>
      <p:sp>
        <p:nvSpPr>
          <p:cNvPr id="109" name="円/楕円 108"/>
          <p:cNvSpPr/>
          <p:nvPr/>
        </p:nvSpPr>
        <p:spPr>
          <a:xfrm>
            <a:off x="7299591" y="1916832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円/楕円 109"/>
          <p:cNvSpPr/>
          <p:nvPr/>
        </p:nvSpPr>
        <p:spPr>
          <a:xfrm>
            <a:off x="7299591" y="2132856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円/楕円 110"/>
          <p:cNvSpPr/>
          <p:nvPr/>
        </p:nvSpPr>
        <p:spPr>
          <a:xfrm>
            <a:off x="7299591" y="2780928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テキスト ボックス 111"/>
          <p:cNvSpPr txBox="1"/>
          <p:nvPr/>
        </p:nvSpPr>
        <p:spPr>
          <a:xfrm rot="5400000">
            <a:off x="7098813" y="2162328"/>
            <a:ext cx="499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…</a:t>
            </a:r>
            <a:endParaRPr kumimoji="1" lang="ja-JP" altLang="en-US" sz="3200" dirty="0"/>
          </a:p>
        </p:txBody>
      </p:sp>
      <p:cxnSp>
        <p:nvCxnSpPr>
          <p:cNvPr id="113" name="直線コネクタ 112"/>
          <p:cNvCxnSpPr>
            <a:stCxn id="105" idx="6"/>
            <a:endCxn id="109" idx="2"/>
          </p:cNvCxnSpPr>
          <p:nvPr/>
        </p:nvCxnSpPr>
        <p:spPr>
          <a:xfrm>
            <a:off x="6795535" y="1988840"/>
            <a:ext cx="5040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105" idx="5"/>
            <a:endCxn id="110" idx="2"/>
          </p:cNvCxnSpPr>
          <p:nvPr/>
        </p:nvCxnSpPr>
        <p:spPr>
          <a:xfrm rot="16200000" flipH="1">
            <a:off x="6954464" y="1859736"/>
            <a:ext cx="165107" cy="5251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>
            <a:stCxn id="105" idx="5"/>
            <a:endCxn id="111" idx="1"/>
          </p:cNvCxnSpPr>
          <p:nvPr/>
        </p:nvCxnSpPr>
        <p:spPr>
          <a:xfrm rot="16200000" flipH="1">
            <a:off x="6666432" y="2147769"/>
            <a:ext cx="762262" cy="5462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>
            <a:stCxn id="106" idx="6"/>
            <a:endCxn id="109" idx="6"/>
          </p:cNvCxnSpPr>
          <p:nvPr/>
        </p:nvCxnSpPr>
        <p:spPr>
          <a:xfrm flipV="1">
            <a:off x="6795535" y="1988840"/>
            <a:ext cx="648072" cy="2160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>
            <a:stCxn id="106" idx="6"/>
            <a:endCxn id="110" idx="2"/>
          </p:cNvCxnSpPr>
          <p:nvPr/>
        </p:nvCxnSpPr>
        <p:spPr>
          <a:xfrm>
            <a:off x="6795535" y="2204864"/>
            <a:ext cx="5040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>
            <a:stCxn id="106" idx="6"/>
            <a:endCxn id="111" idx="5"/>
          </p:cNvCxnSpPr>
          <p:nvPr/>
        </p:nvCxnSpPr>
        <p:spPr>
          <a:xfrm>
            <a:off x="6795535" y="2204864"/>
            <a:ext cx="626981" cy="6989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>
            <a:stCxn id="107" idx="6"/>
            <a:endCxn id="109" idx="3"/>
          </p:cNvCxnSpPr>
          <p:nvPr/>
        </p:nvCxnSpPr>
        <p:spPr>
          <a:xfrm flipV="1">
            <a:off x="6795535" y="2039757"/>
            <a:ext cx="525147" cy="8131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stCxn id="107" idx="6"/>
            <a:endCxn id="110" idx="3"/>
          </p:cNvCxnSpPr>
          <p:nvPr/>
        </p:nvCxnSpPr>
        <p:spPr>
          <a:xfrm flipV="1">
            <a:off x="6795535" y="2255781"/>
            <a:ext cx="525147" cy="5971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>
            <a:stCxn id="107" idx="6"/>
            <a:endCxn id="111" idx="2"/>
          </p:cNvCxnSpPr>
          <p:nvPr/>
        </p:nvCxnSpPr>
        <p:spPr>
          <a:xfrm>
            <a:off x="6795535" y="2852936"/>
            <a:ext cx="5040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テキスト ボックス 123"/>
          <p:cNvSpPr txBox="1"/>
          <p:nvPr/>
        </p:nvSpPr>
        <p:spPr>
          <a:xfrm>
            <a:off x="1043608" y="2247255"/>
            <a:ext cx="798235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ja-JP" sz="24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sz="2400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1" lang="ja-JP" altLang="en-US" dirty="0"/>
          </a:p>
        </p:txBody>
      </p:sp>
      <p:sp>
        <p:nvSpPr>
          <p:cNvPr id="125" name="正方形/長方形 124"/>
          <p:cNvSpPr/>
          <p:nvPr/>
        </p:nvSpPr>
        <p:spPr>
          <a:xfrm>
            <a:off x="5103347" y="1844824"/>
            <a:ext cx="1008112" cy="11521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円/楕円 125"/>
          <p:cNvSpPr/>
          <p:nvPr/>
        </p:nvSpPr>
        <p:spPr>
          <a:xfrm>
            <a:off x="5211359" y="1916832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円/楕円 126"/>
          <p:cNvSpPr/>
          <p:nvPr/>
        </p:nvSpPr>
        <p:spPr>
          <a:xfrm>
            <a:off x="5211359" y="2132856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円/楕円 127"/>
          <p:cNvSpPr/>
          <p:nvPr/>
        </p:nvSpPr>
        <p:spPr>
          <a:xfrm>
            <a:off x="5211359" y="2780928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テキスト ボックス 128"/>
          <p:cNvSpPr txBox="1"/>
          <p:nvPr/>
        </p:nvSpPr>
        <p:spPr>
          <a:xfrm rot="5400000">
            <a:off x="5010581" y="2162328"/>
            <a:ext cx="499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…</a:t>
            </a:r>
            <a:endParaRPr kumimoji="1" lang="ja-JP" altLang="en-US" sz="3200" dirty="0"/>
          </a:p>
        </p:txBody>
      </p:sp>
      <p:sp>
        <p:nvSpPr>
          <p:cNvPr id="130" name="円/楕円 129"/>
          <p:cNvSpPr/>
          <p:nvPr/>
        </p:nvSpPr>
        <p:spPr>
          <a:xfrm>
            <a:off x="5859431" y="1916832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円/楕円 130"/>
          <p:cNvSpPr/>
          <p:nvPr/>
        </p:nvSpPr>
        <p:spPr>
          <a:xfrm>
            <a:off x="5859431" y="2132856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円/楕円 131"/>
          <p:cNvSpPr/>
          <p:nvPr/>
        </p:nvSpPr>
        <p:spPr>
          <a:xfrm>
            <a:off x="5859431" y="2780928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テキスト ボックス 132"/>
          <p:cNvSpPr txBox="1"/>
          <p:nvPr/>
        </p:nvSpPr>
        <p:spPr>
          <a:xfrm rot="5400000">
            <a:off x="5658653" y="2162328"/>
            <a:ext cx="499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…</a:t>
            </a:r>
            <a:endParaRPr kumimoji="1" lang="ja-JP" altLang="en-US" sz="3200" dirty="0"/>
          </a:p>
        </p:txBody>
      </p:sp>
      <p:cxnSp>
        <p:nvCxnSpPr>
          <p:cNvPr id="134" name="直線コネクタ 133"/>
          <p:cNvCxnSpPr>
            <a:stCxn id="126" idx="6"/>
            <a:endCxn id="130" idx="2"/>
          </p:cNvCxnSpPr>
          <p:nvPr/>
        </p:nvCxnSpPr>
        <p:spPr>
          <a:xfrm>
            <a:off x="5355375" y="1988840"/>
            <a:ext cx="5040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26" idx="5"/>
            <a:endCxn id="131" idx="2"/>
          </p:cNvCxnSpPr>
          <p:nvPr/>
        </p:nvCxnSpPr>
        <p:spPr>
          <a:xfrm rot="16200000" flipH="1">
            <a:off x="5514304" y="1859736"/>
            <a:ext cx="165107" cy="5251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>
            <a:stCxn id="126" idx="5"/>
            <a:endCxn id="132" idx="1"/>
          </p:cNvCxnSpPr>
          <p:nvPr/>
        </p:nvCxnSpPr>
        <p:spPr>
          <a:xfrm rot="16200000" flipH="1">
            <a:off x="5226272" y="2147769"/>
            <a:ext cx="762262" cy="5462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>
            <a:stCxn id="127" idx="6"/>
            <a:endCxn id="130" idx="6"/>
          </p:cNvCxnSpPr>
          <p:nvPr/>
        </p:nvCxnSpPr>
        <p:spPr>
          <a:xfrm flipV="1">
            <a:off x="5355375" y="1988840"/>
            <a:ext cx="648072" cy="2160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線コネクタ 137"/>
          <p:cNvCxnSpPr>
            <a:stCxn id="127" idx="6"/>
            <a:endCxn id="131" idx="2"/>
          </p:cNvCxnSpPr>
          <p:nvPr/>
        </p:nvCxnSpPr>
        <p:spPr>
          <a:xfrm>
            <a:off x="5355375" y="2204864"/>
            <a:ext cx="5040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27" idx="6"/>
            <a:endCxn id="132" idx="5"/>
          </p:cNvCxnSpPr>
          <p:nvPr/>
        </p:nvCxnSpPr>
        <p:spPr>
          <a:xfrm>
            <a:off x="5355375" y="2204864"/>
            <a:ext cx="626981" cy="6989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コネクタ 139"/>
          <p:cNvCxnSpPr>
            <a:stCxn id="128" idx="6"/>
            <a:endCxn id="130" idx="3"/>
          </p:cNvCxnSpPr>
          <p:nvPr/>
        </p:nvCxnSpPr>
        <p:spPr>
          <a:xfrm flipV="1">
            <a:off x="5355375" y="2039757"/>
            <a:ext cx="525147" cy="8131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>
            <a:stCxn id="128" idx="6"/>
            <a:endCxn id="131" idx="3"/>
          </p:cNvCxnSpPr>
          <p:nvPr/>
        </p:nvCxnSpPr>
        <p:spPr>
          <a:xfrm flipV="1">
            <a:off x="5355375" y="2255781"/>
            <a:ext cx="525147" cy="5971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>
            <a:stCxn id="128" idx="6"/>
            <a:endCxn id="132" idx="2"/>
          </p:cNvCxnSpPr>
          <p:nvPr/>
        </p:nvCxnSpPr>
        <p:spPr>
          <a:xfrm>
            <a:off x="5355375" y="2852936"/>
            <a:ext cx="5040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テキスト ボックス 142"/>
          <p:cNvSpPr txBox="1"/>
          <p:nvPr/>
        </p:nvSpPr>
        <p:spPr>
          <a:xfrm>
            <a:off x="3167844" y="3717032"/>
            <a:ext cx="327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chemeClr val="accent2"/>
                </a:solidFill>
              </a:rPr>
              <a:t>Cliques of size </a:t>
            </a:r>
            <a:r>
              <a:rPr lang="en-US" altLang="ja-JP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ja-JP" sz="2400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sz="2400" baseline="30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kumimoji="1" lang="ja-JP" altLang="en-US" sz="2400" dirty="0">
              <a:solidFill>
                <a:schemeClr val="accent2"/>
              </a:solidFill>
            </a:endParaRPr>
          </a:p>
        </p:txBody>
      </p:sp>
      <p:cxnSp>
        <p:nvCxnSpPr>
          <p:cNvPr id="147" name="直線矢印コネクタ 146"/>
          <p:cNvCxnSpPr/>
          <p:nvPr/>
        </p:nvCxnSpPr>
        <p:spPr>
          <a:xfrm rot="5400000" flipH="1" flipV="1">
            <a:off x="5148064" y="3212976"/>
            <a:ext cx="504056" cy="36004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9" name="グループ化 238"/>
          <p:cNvGrpSpPr/>
          <p:nvPr/>
        </p:nvGrpSpPr>
        <p:grpSpPr>
          <a:xfrm>
            <a:off x="1187624" y="4617132"/>
            <a:ext cx="7008448" cy="2052228"/>
            <a:chOff x="1187624" y="4617132"/>
            <a:chExt cx="7008448" cy="2052228"/>
          </a:xfrm>
        </p:grpSpPr>
        <p:grpSp>
          <p:nvGrpSpPr>
            <p:cNvPr id="145" name="グループ化 110"/>
            <p:cNvGrpSpPr/>
            <p:nvPr/>
          </p:nvGrpSpPr>
          <p:grpSpPr>
            <a:xfrm>
              <a:off x="1187624" y="4653136"/>
              <a:ext cx="671744" cy="900100"/>
              <a:chOff x="1187624" y="4689140"/>
              <a:chExt cx="671744" cy="900100"/>
            </a:xfrm>
          </p:grpSpPr>
          <p:cxnSp>
            <p:nvCxnSpPr>
              <p:cNvPr id="166" name="直線コネクタ 165"/>
              <p:cNvCxnSpPr/>
              <p:nvPr/>
            </p:nvCxnSpPr>
            <p:spPr>
              <a:xfrm>
                <a:off x="1196565" y="4689140"/>
                <a:ext cx="6628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コネクタ 166"/>
              <p:cNvCxnSpPr/>
              <p:nvPr/>
            </p:nvCxnSpPr>
            <p:spPr>
              <a:xfrm>
                <a:off x="1196565" y="4869160"/>
                <a:ext cx="6628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/>
              <p:cNvCxnSpPr/>
              <p:nvPr/>
            </p:nvCxnSpPr>
            <p:spPr>
              <a:xfrm>
                <a:off x="1196565" y="5085184"/>
                <a:ext cx="6628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テキスト ボックス 168"/>
              <p:cNvSpPr txBox="1"/>
              <p:nvPr/>
            </p:nvSpPr>
            <p:spPr>
              <a:xfrm rot="5400000">
                <a:off x="1230161" y="5006646"/>
                <a:ext cx="4997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3200" dirty="0" smtClean="0"/>
                  <a:t>…</a:t>
                </a:r>
                <a:endParaRPr kumimoji="1" lang="ja-JP" altLang="en-US" sz="3200" dirty="0"/>
              </a:p>
            </p:txBody>
          </p:sp>
          <p:cxnSp>
            <p:nvCxnSpPr>
              <p:cNvPr id="170" name="直線コネクタ 169"/>
              <p:cNvCxnSpPr/>
              <p:nvPr/>
            </p:nvCxnSpPr>
            <p:spPr>
              <a:xfrm>
                <a:off x="1196565" y="5589240"/>
                <a:ext cx="6628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グループ化 111"/>
            <p:cNvGrpSpPr/>
            <p:nvPr/>
          </p:nvGrpSpPr>
          <p:grpSpPr>
            <a:xfrm>
              <a:off x="2856140" y="4653136"/>
              <a:ext cx="671744" cy="900100"/>
              <a:chOff x="1187624" y="4689140"/>
              <a:chExt cx="671744" cy="900100"/>
            </a:xfrm>
          </p:grpSpPr>
          <p:cxnSp>
            <p:nvCxnSpPr>
              <p:cNvPr id="161" name="直線コネクタ 160"/>
              <p:cNvCxnSpPr/>
              <p:nvPr/>
            </p:nvCxnSpPr>
            <p:spPr>
              <a:xfrm>
                <a:off x="1196565" y="4689140"/>
                <a:ext cx="6628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>
                <a:off x="1196565" y="4869160"/>
                <a:ext cx="6628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線コネクタ 162"/>
              <p:cNvCxnSpPr/>
              <p:nvPr/>
            </p:nvCxnSpPr>
            <p:spPr>
              <a:xfrm>
                <a:off x="1196565" y="5085184"/>
                <a:ext cx="6628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テキスト ボックス 163"/>
              <p:cNvSpPr txBox="1"/>
              <p:nvPr/>
            </p:nvSpPr>
            <p:spPr>
              <a:xfrm rot="5400000">
                <a:off x="1230161" y="5006646"/>
                <a:ext cx="4997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3200" dirty="0" smtClean="0"/>
                  <a:t>…</a:t>
                </a:r>
                <a:endParaRPr kumimoji="1" lang="ja-JP" altLang="en-US" sz="3200" dirty="0"/>
              </a:p>
            </p:txBody>
          </p:sp>
          <p:cxnSp>
            <p:nvCxnSpPr>
              <p:cNvPr id="165" name="直線コネクタ 164"/>
              <p:cNvCxnSpPr/>
              <p:nvPr/>
            </p:nvCxnSpPr>
            <p:spPr>
              <a:xfrm>
                <a:off x="1196565" y="5589240"/>
                <a:ext cx="6628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グループ化 117"/>
            <p:cNvGrpSpPr/>
            <p:nvPr/>
          </p:nvGrpSpPr>
          <p:grpSpPr>
            <a:xfrm>
              <a:off x="4644008" y="4653136"/>
              <a:ext cx="671744" cy="900100"/>
              <a:chOff x="1187624" y="4689140"/>
              <a:chExt cx="671744" cy="900100"/>
            </a:xfrm>
          </p:grpSpPr>
          <p:cxnSp>
            <p:nvCxnSpPr>
              <p:cNvPr id="156" name="直線コネクタ 155"/>
              <p:cNvCxnSpPr/>
              <p:nvPr/>
            </p:nvCxnSpPr>
            <p:spPr>
              <a:xfrm>
                <a:off x="1196565" y="4689140"/>
                <a:ext cx="6628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線コネクタ 156"/>
              <p:cNvCxnSpPr/>
              <p:nvPr/>
            </p:nvCxnSpPr>
            <p:spPr>
              <a:xfrm>
                <a:off x="1196565" y="4869160"/>
                <a:ext cx="6628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線コネクタ 157"/>
              <p:cNvCxnSpPr/>
              <p:nvPr/>
            </p:nvCxnSpPr>
            <p:spPr>
              <a:xfrm>
                <a:off x="1196565" y="5085184"/>
                <a:ext cx="6628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テキスト ボックス 158"/>
              <p:cNvSpPr txBox="1"/>
              <p:nvPr/>
            </p:nvSpPr>
            <p:spPr>
              <a:xfrm rot="5400000">
                <a:off x="1230161" y="5006646"/>
                <a:ext cx="4997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3200" dirty="0" smtClean="0"/>
                  <a:t>…</a:t>
                </a:r>
                <a:endParaRPr kumimoji="1" lang="ja-JP" altLang="en-US" sz="3200" dirty="0"/>
              </a:p>
            </p:txBody>
          </p:sp>
          <p:cxnSp>
            <p:nvCxnSpPr>
              <p:cNvPr id="160" name="直線コネクタ 159"/>
              <p:cNvCxnSpPr/>
              <p:nvPr/>
            </p:nvCxnSpPr>
            <p:spPr>
              <a:xfrm>
                <a:off x="1196565" y="5589240"/>
                <a:ext cx="6628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グループ化 123"/>
            <p:cNvGrpSpPr/>
            <p:nvPr/>
          </p:nvGrpSpPr>
          <p:grpSpPr>
            <a:xfrm>
              <a:off x="7524328" y="4617132"/>
              <a:ext cx="671744" cy="900100"/>
              <a:chOff x="1187624" y="4689140"/>
              <a:chExt cx="671744" cy="900100"/>
            </a:xfrm>
          </p:grpSpPr>
          <p:cxnSp>
            <p:nvCxnSpPr>
              <p:cNvPr id="151" name="直線コネクタ 150"/>
              <p:cNvCxnSpPr/>
              <p:nvPr/>
            </p:nvCxnSpPr>
            <p:spPr>
              <a:xfrm>
                <a:off x="1196565" y="4689140"/>
                <a:ext cx="6628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線コネクタ 151"/>
              <p:cNvCxnSpPr/>
              <p:nvPr/>
            </p:nvCxnSpPr>
            <p:spPr>
              <a:xfrm>
                <a:off x="1196565" y="4869160"/>
                <a:ext cx="6628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>
                <a:off x="1196565" y="5085184"/>
                <a:ext cx="6628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テキスト ボックス 153"/>
              <p:cNvSpPr txBox="1"/>
              <p:nvPr/>
            </p:nvSpPr>
            <p:spPr>
              <a:xfrm rot="5400000">
                <a:off x="1230161" y="5006646"/>
                <a:ext cx="4997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3200" dirty="0" smtClean="0"/>
                  <a:t>…</a:t>
                </a:r>
                <a:endParaRPr kumimoji="1" lang="ja-JP" altLang="en-US" sz="3200" dirty="0"/>
              </a:p>
            </p:txBody>
          </p:sp>
          <p:cxnSp>
            <p:nvCxnSpPr>
              <p:cNvPr id="155" name="直線コネクタ 154"/>
              <p:cNvCxnSpPr/>
              <p:nvPr/>
            </p:nvCxnSpPr>
            <p:spPr>
              <a:xfrm>
                <a:off x="1196565" y="5589240"/>
                <a:ext cx="6628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0" name="テキスト ボックス 149"/>
            <p:cNvSpPr txBox="1"/>
            <p:nvPr/>
          </p:nvSpPr>
          <p:spPr>
            <a:xfrm>
              <a:off x="6228184" y="5119600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  <p:grpSp>
          <p:nvGrpSpPr>
            <p:cNvPr id="189" name="グループ化 188"/>
            <p:cNvGrpSpPr/>
            <p:nvPr/>
          </p:nvGrpSpPr>
          <p:grpSpPr>
            <a:xfrm>
              <a:off x="2352084" y="6165304"/>
              <a:ext cx="1031784" cy="499702"/>
              <a:chOff x="2244072" y="6241666"/>
              <a:chExt cx="815760" cy="499702"/>
            </a:xfrm>
          </p:grpSpPr>
          <p:cxnSp>
            <p:nvCxnSpPr>
              <p:cNvPr id="183" name="直線コネクタ 182"/>
              <p:cNvCxnSpPr/>
              <p:nvPr/>
            </p:nvCxnSpPr>
            <p:spPr>
              <a:xfrm>
                <a:off x="2244072" y="6309320"/>
                <a:ext cx="8157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テキスト ボックス 183"/>
              <p:cNvSpPr txBox="1"/>
              <p:nvPr/>
            </p:nvSpPr>
            <p:spPr>
              <a:xfrm rot="5400000">
                <a:off x="2339452" y="6260684"/>
                <a:ext cx="4997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 smtClean="0"/>
                  <a:t>…</a:t>
                </a:r>
                <a:endParaRPr kumimoji="1" lang="ja-JP" altLang="en-US" sz="2400" dirty="0"/>
              </a:p>
            </p:txBody>
          </p:sp>
          <p:cxnSp>
            <p:nvCxnSpPr>
              <p:cNvPr id="185" name="直線コネクタ 184"/>
              <p:cNvCxnSpPr/>
              <p:nvPr/>
            </p:nvCxnSpPr>
            <p:spPr>
              <a:xfrm>
                <a:off x="2244072" y="6669360"/>
                <a:ext cx="8157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グループ化 214"/>
            <p:cNvGrpSpPr/>
            <p:nvPr/>
          </p:nvGrpSpPr>
          <p:grpSpPr>
            <a:xfrm>
              <a:off x="1547664" y="5625244"/>
              <a:ext cx="1031784" cy="499702"/>
              <a:chOff x="2244072" y="6241666"/>
              <a:chExt cx="815760" cy="499702"/>
            </a:xfrm>
          </p:grpSpPr>
          <p:cxnSp>
            <p:nvCxnSpPr>
              <p:cNvPr id="216" name="直線コネクタ 215"/>
              <p:cNvCxnSpPr/>
              <p:nvPr/>
            </p:nvCxnSpPr>
            <p:spPr>
              <a:xfrm>
                <a:off x="2244072" y="6309320"/>
                <a:ext cx="8157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テキスト ボックス 216"/>
              <p:cNvSpPr txBox="1"/>
              <p:nvPr/>
            </p:nvSpPr>
            <p:spPr>
              <a:xfrm rot="5400000">
                <a:off x="2339452" y="6260684"/>
                <a:ext cx="4997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 smtClean="0"/>
                  <a:t>…</a:t>
                </a:r>
                <a:endParaRPr kumimoji="1" lang="ja-JP" altLang="en-US" sz="2400" dirty="0"/>
              </a:p>
            </p:txBody>
          </p:sp>
          <p:cxnSp>
            <p:nvCxnSpPr>
              <p:cNvPr id="218" name="直線コネクタ 217"/>
              <p:cNvCxnSpPr/>
              <p:nvPr/>
            </p:nvCxnSpPr>
            <p:spPr>
              <a:xfrm>
                <a:off x="2244072" y="6669360"/>
                <a:ext cx="8157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グループ化 218"/>
            <p:cNvGrpSpPr/>
            <p:nvPr/>
          </p:nvGrpSpPr>
          <p:grpSpPr>
            <a:xfrm>
              <a:off x="3972264" y="6169658"/>
              <a:ext cx="1031784" cy="499702"/>
              <a:chOff x="2244072" y="6241666"/>
              <a:chExt cx="815760" cy="499702"/>
            </a:xfrm>
          </p:grpSpPr>
          <p:cxnSp>
            <p:nvCxnSpPr>
              <p:cNvPr id="220" name="直線コネクタ 219"/>
              <p:cNvCxnSpPr/>
              <p:nvPr/>
            </p:nvCxnSpPr>
            <p:spPr>
              <a:xfrm>
                <a:off x="2244072" y="6309320"/>
                <a:ext cx="8157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テキスト ボックス 220"/>
              <p:cNvSpPr txBox="1"/>
              <p:nvPr/>
            </p:nvSpPr>
            <p:spPr>
              <a:xfrm rot="5400000">
                <a:off x="2339452" y="6260684"/>
                <a:ext cx="4997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 smtClean="0"/>
                  <a:t>…</a:t>
                </a:r>
                <a:endParaRPr kumimoji="1" lang="ja-JP" altLang="en-US" sz="2400" dirty="0"/>
              </a:p>
            </p:txBody>
          </p:sp>
          <p:cxnSp>
            <p:nvCxnSpPr>
              <p:cNvPr id="222" name="直線コネクタ 221"/>
              <p:cNvCxnSpPr/>
              <p:nvPr/>
            </p:nvCxnSpPr>
            <p:spPr>
              <a:xfrm>
                <a:off x="2244072" y="6669360"/>
                <a:ext cx="8157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3" name="グループ化 222"/>
            <p:cNvGrpSpPr/>
            <p:nvPr/>
          </p:nvGrpSpPr>
          <p:grpSpPr>
            <a:xfrm>
              <a:off x="3167844" y="5629598"/>
              <a:ext cx="1031784" cy="499702"/>
              <a:chOff x="2244072" y="6241666"/>
              <a:chExt cx="815760" cy="499702"/>
            </a:xfrm>
          </p:grpSpPr>
          <p:cxnSp>
            <p:nvCxnSpPr>
              <p:cNvPr id="224" name="直線コネクタ 223"/>
              <p:cNvCxnSpPr/>
              <p:nvPr/>
            </p:nvCxnSpPr>
            <p:spPr>
              <a:xfrm>
                <a:off x="2244072" y="6309320"/>
                <a:ext cx="8157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テキスト ボックス 224"/>
              <p:cNvSpPr txBox="1"/>
              <p:nvPr/>
            </p:nvSpPr>
            <p:spPr>
              <a:xfrm rot="5400000">
                <a:off x="2339452" y="6260684"/>
                <a:ext cx="4997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 smtClean="0"/>
                  <a:t>…</a:t>
                </a:r>
                <a:endParaRPr kumimoji="1" lang="ja-JP" altLang="en-US" sz="2400" dirty="0"/>
              </a:p>
            </p:txBody>
          </p:sp>
          <p:cxnSp>
            <p:nvCxnSpPr>
              <p:cNvPr id="226" name="直線コネクタ 225"/>
              <p:cNvCxnSpPr/>
              <p:nvPr/>
            </p:nvCxnSpPr>
            <p:spPr>
              <a:xfrm>
                <a:off x="2244072" y="6669360"/>
                <a:ext cx="8157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7" name="グループ化 226"/>
            <p:cNvGrpSpPr/>
            <p:nvPr/>
          </p:nvGrpSpPr>
          <p:grpSpPr>
            <a:xfrm>
              <a:off x="5556440" y="6169658"/>
              <a:ext cx="1031784" cy="499702"/>
              <a:chOff x="2244072" y="6241666"/>
              <a:chExt cx="815760" cy="499702"/>
            </a:xfrm>
          </p:grpSpPr>
          <p:cxnSp>
            <p:nvCxnSpPr>
              <p:cNvPr id="228" name="直線コネクタ 227"/>
              <p:cNvCxnSpPr/>
              <p:nvPr/>
            </p:nvCxnSpPr>
            <p:spPr>
              <a:xfrm>
                <a:off x="2244072" y="6309320"/>
                <a:ext cx="8157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テキスト ボックス 228"/>
              <p:cNvSpPr txBox="1"/>
              <p:nvPr/>
            </p:nvSpPr>
            <p:spPr>
              <a:xfrm rot="5400000">
                <a:off x="2339452" y="6260684"/>
                <a:ext cx="4997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 smtClean="0"/>
                  <a:t>…</a:t>
                </a:r>
                <a:endParaRPr kumimoji="1" lang="ja-JP" altLang="en-US" sz="2400" dirty="0"/>
              </a:p>
            </p:txBody>
          </p:sp>
          <p:cxnSp>
            <p:nvCxnSpPr>
              <p:cNvPr id="230" name="直線コネクタ 229"/>
              <p:cNvCxnSpPr/>
              <p:nvPr/>
            </p:nvCxnSpPr>
            <p:spPr>
              <a:xfrm>
                <a:off x="2244072" y="6669360"/>
                <a:ext cx="8157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" name="グループ化 230"/>
            <p:cNvGrpSpPr/>
            <p:nvPr/>
          </p:nvGrpSpPr>
          <p:grpSpPr>
            <a:xfrm>
              <a:off x="4811696" y="5629598"/>
              <a:ext cx="1031784" cy="499702"/>
              <a:chOff x="2244072" y="6241666"/>
              <a:chExt cx="815760" cy="499702"/>
            </a:xfrm>
          </p:grpSpPr>
          <p:cxnSp>
            <p:nvCxnSpPr>
              <p:cNvPr id="232" name="直線コネクタ 231"/>
              <p:cNvCxnSpPr/>
              <p:nvPr/>
            </p:nvCxnSpPr>
            <p:spPr>
              <a:xfrm>
                <a:off x="2244072" y="6309320"/>
                <a:ext cx="8157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テキスト ボックス 232"/>
              <p:cNvSpPr txBox="1"/>
              <p:nvPr/>
            </p:nvSpPr>
            <p:spPr>
              <a:xfrm rot="5400000">
                <a:off x="2339452" y="6260684"/>
                <a:ext cx="4997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 smtClean="0"/>
                  <a:t>…</a:t>
                </a:r>
                <a:endParaRPr kumimoji="1" lang="ja-JP" altLang="en-US" sz="2400" dirty="0"/>
              </a:p>
            </p:txBody>
          </p:sp>
          <p:cxnSp>
            <p:nvCxnSpPr>
              <p:cNvPr id="234" name="直線コネクタ 233"/>
              <p:cNvCxnSpPr/>
              <p:nvPr/>
            </p:nvCxnSpPr>
            <p:spPr>
              <a:xfrm>
                <a:off x="2244072" y="6669360"/>
                <a:ext cx="8157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" name="グループ化 234"/>
            <p:cNvGrpSpPr/>
            <p:nvPr/>
          </p:nvGrpSpPr>
          <p:grpSpPr>
            <a:xfrm>
              <a:off x="7020272" y="6165304"/>
              <a:ext cx="1031784" cy="499702"/>
              <a:chOff x="2244072" y="6241666"/>
              <a:chExt cx="815760" cy="499702"/>
            </a:xfrm>
          </p:grpSpPr>
          <p:cxnSp>
            <p:nvCxnSpPr>
              <p:cNvPr id="236" name="直線コネクタ 235"/>
              <p:cNvCxnSpPr/>
              <p:nvPr/>
            </p:nvCxnSpPr>
            <p:spPr>
              <a:xfrm>
                <a:off x="2244072" y="6309320"/>
                <a:ext cx="8157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テキスト ボックス 236"/>
              <p:cNvSpPr txBox="1"/>
              <p:nvPr/>
            </p:nvSpPr>
            <p:spPr>
              <a:xfrm rot="5400000">
                <a:off x="2339452" y="6260684"/>
                <a:ext cx="4997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 smtClean="0"/>
                  <a:t>…</a:t>
                </a:r>
                <a:endParaRPr kumimoji="1" lang="ja-JP" altLang="en-US" sz="2400" dirty="0"/>
              </a:p>
            </p:txBody>
          </p:sp>
          <p:cxnSp>
            <p:nvCxnSpPr>
              <p:cNvPr id="238" name="直線コネクタ 237"/>
              <p:cNvCxnSpPr/>
              <p:nvPr/>
            </p:nvCxnSpPr>
            <p:spPr>
              <a:xfrm>
                <a:off x="2244072" y="6669360"/>
                <a:ext cx="8157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1" name="テキスト ボックス 170"/>
          <p:cNvSpPr txBox="1"/>
          <p:nvPr/>
        </p:nvSpPr>
        <p:spPr>
          <a:xfrm>
            <a:off x="539552" y="5661248"/>
            <a:ext cx="798235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ja-JP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ja-JP" sz="2400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sz="2400" i="1" baseline="30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72" name="左中かっこ 171"/>
          <p:cNvSpPr/>
          <p:nvPr/>
        </p:nvSpPr>
        <p:spPr>
          <a:xfrm>
            <a:off x="1151620" y="5625244"/>
            <a:ext cx="288032" cy="504056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215516" y="4833156"/>
            <a:ext cx="798235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ja-JP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BM</a:t>
            </a:r>
            <a:endParaRPr kumimoji="1" lang="ja-JP" altLang="en-US" i="1" dirty="0">
              <a:solidFill>
                <a:srgbClr val="0070C0"/>
              </a:solidFill>
            </a:endParaRPr>
          </a:p>
        </p:txBody>
      </p:sp>
      <p:sp>
        <p:nvSpPr>
          <p:cNvPr id="174" name="左中かっこ 173"/>
          <p:cNvSpPr/>
          <p:nvPr/>
        </p:nvSpPr>
        <p:spPr>
          <a:xfrm>
            <a:off x="899592" y="4545124"/>
            <a:ext cx="288032" cy="1044116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2352" y="116632"/>
            <a:ext cx="8482136" cy="864096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Proof </a:t>
            </a:r>
            <a:r>
              <a:rPr kumimoji="1" lang="en-US" altLang="ja-JP" dirty="0" smtClean="0">
                <a:solidFill>
                  <a:schemeClr val="accent2"/>
                </a:solidFill>
              </a:rPr>
              <a:t>(</a:t>
            </a:r>
            <a:r>
              <a:rPr kumimoji="1" lang="en-US" altLang="ja-JP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kumimoji="1" lang="en-US" altLang="ja-JP" dirty="0" smtClean="0">
                <a:solidFill>
                  <a:schemeClr val="accent2"/>
                </a:solidFill>
              </a:rPr>
              <a:t> </a:t>
            </a:r>
            <a:r>
              <a:rPr kumimoji="1" lang="en-US" altLang="ja-JP" smtClean="0">
                <a:solidFill>
                  <a:schemeClr val="accent2"/>
                </a:solidFill>
              </a:rPr>
              <a:t>is connected</a:t>
            </a:r>
            <a:r>
              <a:rPr kumimoji="1" lang="en-US" altLang="ja-JP" dirty="0" smtClean="0">
                <a:solidFill>
                  <a:schemeClr val="accent2"/>
                </a:solidFill>
              </a:rPr>
              <a:t>)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971600" y="1412776"/>
            <a:ext cx="1368152" cy="2016224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0" y="4221088"/>
            <a:ext cx="91794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107504" y="105273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kumimoji="1" lang="ja-JP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7504" y="429309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endParaRPr kumimoji="1" lang="ja-JP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円/楕円 33"/>
          <p:cNvSpPr/>
          <p:nvPr/>
        </p:nvSpPr>
        <p:spPr>
          <a:xfrm>
            <a:off x="1043608" y="5373216"/>
            <a:ext cx="648072" cy="936104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2843808" y="5229200"/>
            <a:ext cx="648072" cy="1080120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7884368" y="5445224"/>
            <a:ext cx="612068" cy="792088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4644008" y="5445224"/>
            <a:ext cx="648072" cy="864096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372200" y="5652537"/>
            <a:ext cx="499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…</a:t>
            </a:r>
            <a:endParaRPr kumimoji="1" lang="ja-JP" altLang="en-US" sz="32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43608" y="6341258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ja-JP" sz="2000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kumimoji="1" lang="ja-JP" altLang="en-US" sz="2000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2555776" y="1412776"/>
            <a:ext cx="1440160" cy="2016224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4211960" y="1412776"/>
            <a:ext cx="1440160" cy="2016224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/>
        </p:nvSpPr>
        <p:spPr>
          <a:xfrm>
            <a:off x="6948264" y="1412776"/>
            <a:ext cx="1440160" cy="2016224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491880" y="908720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0070C0"/>
                </a:solidFill>
              </a:rPr>
              <a:t>Cliques of size </a:t>
            </a:r>
            <a:r>
              <a:rPr kumimoji="1" lang="en-US" altLang="ja-JP" sz="2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BM</a:t>
            </a:r>
            <a:r>
              <a:rPr kumimoji="1" lang="en-US" altLang="ja-JP" sz="20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kumimoji="1" lang="en-US" altLang="ja-JP" sz="2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kumimoji="1" lang="en-US" altLang="ja-JP" sz="20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ja-JP" sz="2000" baseline="30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kumimoji="1" lang="ja-JP" altLang="en-US" sz="2000" baseline="30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5496" y="3789040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ja-JP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ja-JP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=7</a:t>
            </a:r>
            <a:r>
              <a:rPr kumimoji="1" lang="en-US" altLang="ja-JP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sz="2400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en-US" altLang="ja-JP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kumimoji="1" lang="ja-JP" altLang="en-US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843808" y="634125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ja-JP" sz="2000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kumimoji="1" lang="ja-JP" altLang="en-US" sz="2000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716016" y="630932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ja-JP" sz="2000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kumimoji="1" lang="ja-JP" altLang="en-US" sz="2000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812360" y="630932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ja-JP" sz="2000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ja-JP" sz="2000" i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kumimoji="1" lang="ja-JP" altLang="en-US" sz="2000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820472" y="-26804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ja-JP" sz="800" dirty="0" smtClean="0">
                <a:latin typeface="Times New Roman" pitchFamily="18" charset="0"/>
                <a:cs typeface="Times New Roman" pitchFamily="18" charset="0"/>
              </a:rPr>
              <a:t>&gt;2</a:t>
            </a:r>
            <a:endParaRPr kumimoji="1" lang="ja-JP" alt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3" name="直線矢印コネクタ 82"/>
          <p:cNvCxnSpPr/>
          <p:nvPr/>
        </p:nvCxnSpPr>
        <p:spPr>
          <a:xfrm rot="10800000">
            <a:off x="2555776" y="3140968"/>
            <a:ext cx="1008112" cy="50405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直線矢印コネクタ 121"/>
          <p:cNvCxnSpPr/>
          <p:nvPr/>
        </p:nvCxnSpPr>
        <p:spPr>
          <a:xfrm rot="16200000" flipV="1">
            <a:off x="3905926" y="3230978"/>
            <a:ext cx="576064" cy="25202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直線矢印コネクタ 122"/>
          <p:cNvCxnSpPr/>
          <p:nvPr/>
        </p:nvCxnSpPr>
        <p:spPr>
          <a:xfrm flipV="1">
            <a:off x="5868144" y="3140968"/>
            <a:ext cx="1080120" cy="57606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3" name="グループ化 102"/>
          <p:cNvGrpSpPr/>
          <p:nvPr/>
        </p:nvGrpSpPr>
        <p:grpSpPr>
          <a:xfrm>
            <a:off x="1043608" y="1844824"/>
            <a:ext cx="6597443" cy="1152128"/>
            <a:chOff x="1043608" y="1844824"/>
            <a:chExt cx="6597443" cy="1152128"/>
          </a:xfrm>
        </p:grpSpPr>
        <p:sp>
          <p:nvSpPr>
            <p:cNvPr id="8" name="テキスト ボックス 7"/>
            <p:cNvSpPr txBox="1"/>
            <p:nvPr/>
          </p:nvSpPr>
          <p:spPr>
            <a:xfrm>
              <a:off x="6016514" y="2204864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1907704" y="1844824"/>
              <a:ext cx="1008112" cy="115212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2015716" y="191683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2015716" y="21328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/楕円 47"/>
            <p:cNvSpPr/>
            <p:nvPr/>
          </p:nvSpPr>
          <p:spPr>
            <a:xfrm>
              <a:off x="2015716" y="2780928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 rot="5400000">
              <a:off x="1806225" y="2198332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  <p:sp>
          <p:nvSpPr>
            <p:cNvPr id="59" name="左中かっこ 58"/>
            <p:cNvSpPr/>
            <p:nvPr/>
          </p:nvSpPr>
          <p:spPr>
            <a:xfrm>
              <a:off x="1691680" y="1880828"/>
              <a:ext cx="288032" cy="1080120"/>
            </a:xfrm>
            <a:prstGeom prst="leftBrac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/>
          </p:nvSpPr>
          <p:spPr>
            <a:xfrm>
              <a:off x="2663788" y="191683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/>
            <p:cNvSpPr/>
            <p:nvPr/>
          </p:nvSpPr>
          <p:spPr>
            <a:xfrm>
              <a:off x="2663788" y="21328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/>
            <p:cNvSpPr/>
            <p:nvPr/>
          </p:nvSpPr>
          <p:spPr>
            <a:xfrm>
              <a:off x="2663788" y="2780928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テキスト ボックス 71"/>
            <p:cNvSpPr txBox="1"/>
            <p:nvPr/>
          </p:nvSpPr>
          <p:spPr>
            <a:xfrm rot="5400000">
              <a:off x="2454297" y="2198332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  <p:cxnSp>
          <p:nvCxnSpPr>
            <p:cNvPr id="74" name="直線コネクタ 73"/>
            <p:cNvCxnSpPr>
              <a:stCxn id="46" idx="6"/>
              <a:endCxn id="65" idx="2"/>
            </p:cNvCxnSpPr>
            <p:nvPr/>
          </p:nvCxnSpPr>
          <p:spPr>
            <a:xfrm>
              <a:off x="2159732" y="1988840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>
              <a:stCxn id="46" idx="5"/>
              <a:endCxn id="70" idx="2"/>
            </p:cNvCxnSpPr>
            <p:nvPr/>
          </p:nvCxnSpPr>
          <p:spPr>
            <a:xfrm rot="16200000" flipH="1">
              <a:off x="2318661" y="1859736"/>
              <a:ext cx="165107" cy="52514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>
              <a:stCxn id="46" idx="5"/>
              <a:endCxn id="71" idx="1"/>
            </p:cNvCxnSpPr>
            <p:nvPr/>
          </p:nvCxnSpPr>
          <p:spPr>
            <a:xfrm rot="16200000" flipH="1">
              <a:off x="2030629" y="2147769"/>
              <a:ext cx="762262" cy="5462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>
              <a:stCxn id="47" idx="6"/>
              <a:endCxn id="65" idx="6"/>
            </p:cNvCxnSpPr>
            <p:nvPr/>
          </p:nvCxnSpPr>
          <p:spPr>
            <a:xfrm flipV="1">
              <a:off x="2159732" y="1988840"/>
              <a:ext cx="648072" cy="2160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>
              <a:stCxn id="47" idx="6"/>
              <a:endCxn id="70" idx="2"/>
            </p:cNvCxnSpPr>
            <p:nvPr/>
          </p:nvCxnSpPr>
          <p:spPr>
            <a:xfrm>
              <a:off x="2159732" y="2204864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>
              <a:stCxn id="47" idx="6"/>
              <a:endCxn id="71" idx="5"/>
            </p:cNvCxnSpPr>
            <p:nvPr/>
          </p:nvCxnSpPr>
          <p:spPr>
            <a:xfrm>
              <a:off x="2159732" y="2204864"/>
              <a:ext cx="626981" cy="6989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線コネクタ 79"/>
            <p:cNvCxnSpPr>
              <a:stCxn id="48" idx="6"/>
              <a:endCxn id="65" idx="3"/>
            </p:cNvCxnSpPr>
            <p:nvPr/>
          </p:nvCxnSpPr>
          <p:spPr>
            <a:xfrm flipV="1">
              <a:off x="2159732" y="2039757"/>
              <a:ext cx="525147" cy="81317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>
              <a:stCxn id="48" idx="6"/>
              <a:endCxn id="70" idx="3"/>
            </p:cNvCxnSpPr>
            <p:nvPr/>
          </p:nvCxnSpPr>
          <p:spPr>
            <a:xfrm flipV="1">
              <a:off x="2159732" y="2255781"/>
              <a:ext cx="525147" cy="59715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>
              <a:stCxn id="48" idx="6"/>
              <a:endCxn id="71" idx="2"/>
            </p:cNvCxnSpPr>
            <p:nvPr/>
          </p:nvCxnSpPr>
          <p:spPr>
            <a:xfrm>
              <a:off x="2159732" y="2852936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正方形/長方形 83"/>
            <p:cNvSpPr/>
            <p:nvPr/>
          </p:nvSpPr>
          <p:spPr>
            <a:xfrm>
              <a:off x="3591180" y="1844824"/>
              <a:ext cx="1008112" cy="115212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円/楕円 84"/>
            <p:cNvSpPr/>
            <p:nvPr/>
          </p:nvSpPr>
          <p:spPr>
            <a:xfrm>
              <a:off x="3699192" y="191683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円/楕円 85"/>
            <p:cNvSpPr/>
            <p:nvPr/>
          </p:nvSpPr>
          <p:spPr>
            <a:xfrm>
              <a:off x="3699192" y="21328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円/楕円 86"/>
            <p:cNvSpPr/>
            <p:nvPr/>
          </p:nvSpPr>
          <p:spPr>
            <a:xfrm>
              <a:off x="3699192" y="2780928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テキスト ボックス 87"/>
            <p:cNvSpPr txBox="1"/>
            <p:nvPr/>
          </p:nvSpPr>
          <p:spPr>
            <a:xfrm rot="5400000">
              <a:off x="3489701" y="2198332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  <p:sp>
          <p:nvSpPr>
            <p:cNvPr id="90" name="円/楕円 89"/>
            <p:cNvSpPr/>
            <p:nvPr/>
          </p:nvSpPr>
          <p:spPr>
            <a:xfrm>
              <a:off x="4347264" y="191683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円/楕円 90"/>
            <p:cNvSpPr/>
            <p:nvPr/>
          </p:nvSpPr>
          <p:spPr>
            <a:xfrm>
              <a:off x="4347264" y="21328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/楕円 91"/>
            <p:cNvSpPr/>
            <p:nvPr/>
          </p:nvSpPr>
          <p:spPr>
            <a:xfrm>
              <a:off x="4347264" y="2780928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テキスト ボックス 92"/>
            <p:cNvSpPr txBox="1"/>
            <p:nvPr/>
          </p:nvSpPr>
          <p:spPr>
            <a:xfrm rot="5400000">
              <a:off x="4137773" y="2202685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  <p:cxnSp>
          <p:nvCxnSpPr>
            <p:cNvPr id="94" name="直線コネクタ 93"/>
            <p:cNvCxnSpPr>
              <a:stCxn id="85" idx="6"/>
              <a:endCxn id="90" idx="2"/>
            </p:cNvCxnSpPr>
            <p:nvPr/>
          </p:nvCxnSpPr>
          <p:spPr>
            <a:xfrm>
              <a:off x="3843208" y="1988840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>
              <a:stCxn id="85" idx="5"/>
              <a:endCxn id="91" idx="2"/>
            </p:cNvCxnSpPr>
            <p:nvPr/>
          </p:nvCxnSpPr>
          <p:spPr>
            <a:xfrm rot="16200000" flipH="1">
              <a:off x="4002137" y="1859736"/>
              <a:ext cx="165107" cy="52514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線コネクタ 95"/>
            <p:cNvCxnSpPr>
              <a:stCxn id="85" idx="5"/>
              <a:endCxn id="92" idx="1"/>
            </p:cNvCxnSpPr>
            <p:nvPr/>
          </p:nvCxnSpPr>
          <p:spPr>
            <a:xfrm rot="16200000" flipH="1">
              <a:off x="3714105" y="2147769"/>
              <a:ext cx="762262" cy="5462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>
              <a:stCxn id="86" idx="6"/>
              <a:endCxn id="90" idx="6"/>
            </p:cNvCxnSpPr>
            <p:nvPr/>
          </p:nvCxnSpPr>
          <p:spPr>
            <a:xfrm flipV="1">
              <a:off x="3843208" y="1988840"/>
              <a:ext cx="648072" cy="2160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>
              <a:stCxn id="86" idx="6"/>
              <a:endCxn id="91" idx="2"/>
            </p:cNvCxnSpPr>
            <p:nvPr/>
          </p:nvCxnSpPr>
          <p:spPr>
            <a:xfrm>
              <a:off x="3843208" y="2204864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>
              <a:stCxn id="86" idx="6"/>
              <a:endCxn id="92" idx="5"/>
            </p:cNvCxnSpPr>
            <p:nvPr/>
          </p:nvCxnSpPr>
          <p:spPr>
            <a:xfrm>
              <a:off x="3843208" y="2204864"/>
              <a:ext cx="626981" cy="6989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>
              <a:stCxn id="87" idx="6"/>
              <a:endCxn id="90" idx="3"/>
            </p:cNvCxnSpPr>
            <p:nvPr/>
          </p:nvCxnSpPr>
          <p:spPr>
            <a:xfrm flipV="1">
              <a:off x="3843208" y="2039757"/>
              <a:ext cx="525147" cy="81317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>
              <a:stCxn id="87" idx="6"/>
              <a:endCxn id="91" idx="3"/>
            </p:cNvCxnSpPr>
            <p:nvPr/>
          </p:nvCxnSpPr>
          <p:spPr>
            <a:xfrm flipV="1">
              <a:off x="3843208" y="2255781"/>
              <a:ext cx="525147" cy="59715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線コネクタ 101"/>
            <p:cNvCxnSpPr>
              <a:stCxn id="87" idx="6"/>
              <a:endCxn id="92" idx="2"/>
            </p:cNvCxnSpPr>
            <p:nvPr/>
          </p:nvCxnSpPr>
          <p:spPr>
            <a:xfrm>
              <a:off x="3843208" y="2852936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正方形/長方形 103"/>
            <p:cNvSpPr/>
            <p:nvPr/>
          </p:nvSpPr>
          <p:spPr>
            <a:xfrm>
              <a:off x="6543507" y="1844824"/>
              <a:ext cx="1008112" cy="115212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円/楕円 104"/>
            <p:cNvSpPr/>
            <p:nvPr/>
          </p:nvSpPr>
          <p:spPr>
            <a:xfrm>
              <a:off x="6651519" y="191683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円/楕円 105"/>
            <p:cNvSpPr/>
            <p:nvPr/>
          </p:nvSpPr>
          <p:spPr>
            <a:xfrm>
              <a:off x="6651519" y="21328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円/楕円 106"/>
            <p:cNvSpPr/>
            <p:nvPr/>
          </p:nvSpPr>
          <p:spPr>
            <a:xfrm>
              <a:off x="6651519" y="2780928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テキスト ボックス 107"/>
            <p:cNvSpPr txBox="1"/>
            <p:nvPr/>
          </p:nvSpPr>
          <p:spPr>
            <a:xfrm rot="5400000">
              <a:off x="6450741" y="2162328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  <p:sp>
          <p:nvSpPr>
            <p:cNvPr id="109" name="円/楕円 108"/>
            <p:cNvSpPr/>
            <p:nvPr/>
          </p:nvSpPr>
          <p:spPr>
            <a:xfrm>
              <a:off x="7299591" y="191683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円/楕円 109"/>
            <p:cNvSpPr/>
            <p:nvPr/>
          </p:nvSpPr>
          <p:spPr>
            <a:xfrm>
              <a:off x="7299591" y="21328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円/楕円 110"/>
            <p:cNvSpPr/>
            <p:nvPr/>
          </p:nvSpPr>
          <p:spPr>
            <a:xfrm>
              <a:off x="7299591" y="2780928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テキスト ボックス 111"/>
            <p:cNvSpPr txBox="1"/>
            <p:nvPr/>
          </p:nvSpPr>
          <p:spPr>
            <a:xfrm rot="5400000">
              <a:off x="7098813" y="2162328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  <p:cxnSp>
          <p:nvCxnSpPr>
            <p:cNvPr id="113" name="直線コネクタ 112"/>
            <p:cNvCxnSpPr>
              <a:stCxn id="105" idx="6"/>
              <a:endCxn id="109" idx="2"/>
            </p:cNvCxnSpPr>
            <p:nvPr/>
          </p:nvCxnSpPr>
          <p:spPr>
            <a:xfrm>
              <a:off x="6795535" y="1988840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>
              <a:stCxn id="105" idx="5"/>
              <a:endCxn id="110" idx="2"/>
            </p:cNvCxnSpPr>
            <p:nvPr/>
          </p:nvCxnSpPr>
          <p:spPr>
            <a:xfrm rot="16200000" flipH="1">
              <a:off x="6954464" y="1859736"/>
              <a:ext cx="165107" cy="52514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コネクタ 114"/>
            <p:cNvCxnSpPr>
              <a:stCxn id="105" idx="5"/>
              <a:endCxn id="111" idx="1"/>
            </p:cNvCxnSpPr>
            <p:nvPr/>
          </p:nvCxnSpPr>
          <p:spPr>
            <a:xfrm rot="16200000" flipH="1">
              <a:off x="6666432" y="2147769"/>
              <a:ext cx="762262" cy="5462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コネクタ 115"/>
            <p:cNvCxnSpPr>
              <a:stCxn id="106" idx="6"/>
              <a:endCxn id="109" idx="6"/>
            </p:cNvCxnSpPr>
            <p:nvPr/>
          </p:nvCxnSpPr>
          <p:spPr>
            <a:xfrm flipV="1">
              <a:off x="6795535" y="1988840"/>
              <a:ext cx="648072" cy="2160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コネクタ 116"/>
            <p:cNvCxnSpPr>
              <a:stCxn id="106" idx="6"/>
              <a:endCxn id="110" idx="2"/>
            </p:cNvCxnSpPr>
            <p:nvPr/>
          </p:nvCxnSpPr>
          <p:spPr>
            <a:xfrm>
              <a:off x="6795535" y="2204864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コネクタ 117"/>
            <p:cNvCxnSpPr>
              <a:stCxn id="106" idx="6"/>
              <a:endCxn id="111" idx="5"/>
            </p:cNvCxnSpPr>
            <p:nvPr/>
          </p:nvCxnSpPr>
          <p:spPr>
            <a:xfrm>
              <a:off x="6795535" y="2204864"/>
              <a:ext cx="626981" cy="6989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>
              <a:stCxn id="107" idx="6"/>
              <a:endCxn id="109" idx="3"/>
            </p:cNvCxnSpPr>
            <p:nvPr/>
          </p:nvCxnSpPr>
          <p:spPr>
            <a:xfrm flipV="1">
              <a:off x="6795535" y="2039757"/>
              <a:ext cx="525147" cy="81317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>
              <a:stCxn id="107" idx="6"/>
              <a:endCxn id="110" idx="3"/>
            </p:cNvCxnSpPr>
            <p:nvPr/>
          </p:nvCxnSpPr>
          <p:spPr>
            <a:xfrm flipV="1">
              <a:off x="6795535" y="2255781"/>
              <a:ext cx="525147" cy="59715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>
              <a:stCxn id="107" idx="6"/>
              <a:endCxn id="111" idx="2"/>
            </p:cNvCxnSpPr>
            <p:nvPr/>
          </p:nvCxnSpPr>
          <p:spPr>
            <a:xfrm>
              <a:off x="6795535" y="2852936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テキスト ボックス 123"/>
            <p:cNvSpPr txBox="1"/>
            <p:nvPr/>
          </p:nvSpPr>
          <p:spPr>
            <a:xfrm>
              <a:off x="1043608" y="2247255"/>
              <a:ext cx="798235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ja-JP" sz="24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ja-JP" sz="2400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ja-JP" sz="2400" i="1" baseline="30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1" lang="ja-JP" altLang="en-US" dirty="0"/>
            </a:p>
          </p:txBody>
        </p:sp>
        <p:sp>
          <p:nvSpPr>
            <p:cNvPr id="125" name="正方形/長方形 124"/>
            <p:cNvSpPr/>
            <p:nvPr/>
          </p:nvSpPr>
          <p:spPr>
            <a:xfrm>
              <a:off x="5103347" y="1844824"/>
              <a:ext cx="1008112" cy="115212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円/楕円 125"/>
            <p:cNvSpPr/>
            <p:nvPr/>
          </p:nvSpPr>
          <p:spPr>
            <a:xfrm>
              <a:off x="5211359" y="191683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円/楕円 126"/>
            <p:cNvSpPr/>
            <p:nvPr/>
          </p:nvSpPr>
          <p:spPr>
            <a:xfrm>
              <a:off x="5211359" y="21328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円/楕円 127"/>
            <p:cNvSpPr/>
            <p:nvPr/>
          </p:nvSpPr>
          <p:spPr>
            <a:xfrm>
              <a:off x="5211359" y="2780928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テキスト ボックス 128"/>
            <p:cNvSpPr txBox="1"/>
            <p:nvPr/>
          </p:nvSpPr>
          <p:spPr>
            <a:xfrm rot="5400000">
              <a:off x="5010581" y="2162328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  <p:sp>
          <p:nvSpPr>
            <p:cNvPr id="130" name="円/楕円 129"/>
            <p:cNvSpPr/>
            <p:nvPr/>
          </p:nvSpPr>
          <p:spPr>
            <a:xfrm>
              <a:off x="5859431" y="191683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円/楕円 130"/>
            <p:cNvSpPr/>
            <p:nvPr/>
          </p:nvSpPr>
          <p:spPr>
            <a:xfrm>
              <a:off x="5859431" y="21328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円/楕円 131"/>
            <p:cNvSpPr/>
            <p:nvPr/>
          </p:nvSpPr>
          <p:spPr>
            <a:xfrm>
              <a:off x="5859431" y="2780928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テキスト ボックス 132"/>
            <p:cNvSpPr txBox="1"/>
            <p:nvPr/>
          </p:nvSpPr>
          <p:spPr>
            <a:xfrm rot="5400000">
              <a:off x="5658653" y="2162328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  <p:cxnSp>
          <p:nvCxnSpPr>
            <p:cNvPr id="134" name="直線コネクタ 133"/>
            <p:cNvCxnSpPr>
              <a:stCxn id="126" idx="6"/>
              <a:endCxn id="130" idx="2"/>
            </p:cNvCxnSpPr>
            <p:nvPr/>
          </p:nvCxnSpPr>
          <p:spPr>
            <a:xfrm>
              <a:off x="5355375" y="1988840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線コネクタ 134"/>
            <p:cNvCxnSpPr>
              <a:stCxn id="126" idx="5"/>
              <a:endCxn id="131" idx="2"/>
            </p:cNvCxnSpPr>
            <p:nvPr/>
          </p:nvCxnSpPr>
          <p:spPr>
            <a:xfrm rot="16200000" flipH="1">
              <a:off x="5514304" y="1859736"/>
              <a:ext cx="165107" cy="52514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線コネクタ 135"/>
            <p:cNvCxnSpPr>
              <a:stCxn id="126" idx="5"/>
              <a:endCxn id="132" idx="1"/>
            </p:cNvCxnSpPr>
            <p:nvPr/>
          </p:nvCxnSpPr>
          <p:spPr>
            <a:xfrm rot="16200000" flipH="1">
              <a:off x="5226272" y="2147769"/>
              <a:ext cx="762262" cy="5462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線コネクタ 136"/>
            <p:cNvCxnSpPr>
              <a:stCxn id="127" idx="6"/>
              <a:endCxn id="130" idx="6"/>
            </p:cNvCxnSpPr>
            <p:nvPr/>
          </p:nvCxnSpPr>
          <p:spPr>
            <a:xfrm flipV="1">
              <a:off x="5355375" y="1988840"/>
              <a:ext cx="648072" cy="2160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線コネクタ 137"/>
            <p:cNvCxnSpPr>
              <a:stCxn id="127" idx="6"/>
              <a:endCxn id="131" idx="2"/>
            </p:cNvCxnSpPr>
            <p:nvPr/>
          </p:nvCxnSpPr>
          <p:spPr>
            <a:xfrm>
              <a:off x="5355375" y="2204864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>
              <a:stCxn id="127" idx="6"/>
              <a:endCxn id="132" idx="5"/>
            </p:cNvCxnSpPr>
            <p:nvPr/>
          </p:nvCxnSpPr>
          <p:spPr>
            <a:xfrm>
              <a:off x="5355375" y="2204864"/>
              <a:ext cx="626981" cy="6989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>
              <a:stCxn id="128" idx="6"/>
              <a:endCxn id="130" idx="3"/>
            </p:cNvCxnSpPr>
            <p:nvPr/>
          </p:nvCxnSpPr>
          <p:spPr>
            <a:xfrm flipV="1">
              <a:off x="5355375" y="2039757"/>
              <a:ext cx="525147" cy="81317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線コネクタ 140"/>
            <p:cNvCxnSpPr>
              <a:stCxn id="128" idx="6"/>
              <a:endCxn id="131" idx="3"/>
            </p:cNvCxnSpPr>
            <p:nvPr/>
          </p:nvCxnSpPr>
          <p:spPr>
            <a:xfrm flipV="1">
              <a:off x="5355375" y="2255781"/>
              <a:ext cx="525147" cy="59715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線コネクタ 141"/>
            <p:cNvCxnSpPr>
              <a:stCxn id="128" idx="6"/>
              <a:endCxn id="132" idx="2"/>
            </p:cNvCxnSpPr>
            <p:nvPr/>
          </p:nvCxnSpPr>
          <p:spPr>
            <a:xfrm>
              <a:off x="5355375" y="2852936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3" name="テキスト ボックス 142"/>
          <p:cNvSpPr txBox="1"/>
          <p:nvPr/>
        </p:nvSpPr>
        <p:spPr>
          <a:xfrm>
            <a:off x="3167844" y="3717032"/>
            <a:ext cx="327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chemeClr val="accent2"/>
                </a:solidFill>
              </a:rPr>
              <a:t>Cliques of size </a:t>
            </a:r>
            <a:r>
              <a:rPr lang="en-US" altLang="ja-JP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ja-JP" sz="2400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sz="2400" baseline="30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kumimoji="1" lang="ja-JP" altLang="en-US" sz="2400" dirty="0">
              <a:solidFill>
                <a:schemeClr val="accent2"/>
              </a:solidFill>
            </a:endParaRPr>
          </a:p>
        </p:txBody>
      </p:sp>
      <p:cxnSp>
        <p:nvCxnSpPr>
          <p:cNvPr id="147" name="直線矢印コネクタ 146"/>
          <p:cNvCxnSpPr/>
          <p:nvPr/>
        </p:nvCxnSpPr>
        <p:spPr>
          <a:xfrm rot="5400000" flipH="1" flipV="1">
            <a:off x="5148064" y="3212976"/>
            <a:ext cx="504056" cy="36004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円/楕円 35"/>
          <p:cNvSpPr/>
          <p:nvPr/>
        </p:nvSpPr>
        <p:spPr>
          <a:xfrm>
            <a:off x="7884368" y="5445224"/>
            <a:ext cx="612068" cy="792088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2352" y="116632"/>
            <a:ext cx="8482136" cy="864096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Proof </a:t>
            </a:r>
            <a:r>
              <a:rPr kumimoji="1" lang="en-US" altLang="ja-JP" dirty="0" smtClean="0">
                <a:solidFill>
                  <a:schemeClr val="accent2"/>
                </a:solidFill>
              </a:rPr>
              <a:t>(</a:t>
            </a:r>
            <a:r>
              <a:rPr kumimoji="1" lang="en-US" altLang="ja-JP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 </a:t>
            </a:r>
            <a:r>
              <a:rPr kumimoji="1" lang="en-US" altLang="ja-JP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kumimoji="1" lang="en-US" altLang="ja-JP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1" lang="en-US" altLang="ja-JP" dirty="0" smtClean="0">
                <a:solidFill>
                  <a:schemeClr val="accent2"/>
                </a:solidFill>
              </a:rPr>
              <a:t> are connected)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971600" y="1412776"/>
            <a:ext cx="1368152" cy="2016224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0" y="4221088"/>
            <a:ext cx="91794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107504" y="105273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kumimoji="1" lang="ja-JP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7504" y="429309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endParaRPr kumimoji="1" lang="ja-JP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円/楕円 33"/>
          <p:cNvSpPr/>
          <p:nvPr/>
        </p:nvSpPr>
        <p:spPr>
          <a:xfrm>
            <a:off x="1043608" y="5373216"/>
            <a:ext cx="648072" cy="936104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2843808" y="5229200"/>
            <a:ext cx="648072" cy="1080120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4644008" y="5445224"/>
            <a:ext cx="648072" cy="864096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372200" y="5652537"/>
            <a:ext cx="499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…</a:t>
            </a:r>
            <a:endParaRPr kumimoji="1" lang="ja-JP" altLang="en-US" sz="32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43608" y="6341258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ja-JP" sz="2000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kumimoji="1" lang="ja-JP" altLang="en-US" sz="2000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2555776" y="1412776"/>
            <a:ext cx="1440160" cy="2016224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4211960" y="1412776"/>
            <a:ext cx="1440160" cy="2016224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/>
        </p:nvSpPr>
        <p:spPr>
          <a:xfrm>
            <a:off x="6948264" y="1412776"/>
            <a:ext cx="1440160" cy="2016224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491880" y="908720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0070C0"/>
                </a:solidFill>
              </a:rPr>
              <a:t>Cliques of size </a:t>
            </a:r>
            <a:r>
              <a:rPr kumimoji="1" lang="en-US" altLang="ja-JP" sz="2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BM</a:t>
            </a:r>
            <a:r>
              <a:rPr kumimoji="1" lang="en-US" altLang="ja-JP" sz="20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kumimoji="1" lang="en-US" altLang="ja-JP" sz="2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kumimoji="1" lang="en-US" altLang="ja-JP" sz="20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ja-JP" sz="2000" baseline="30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kumimoji="1" lang="ja-JP" altLang="en-US" sz="2000" baseline="30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5496" y="3789040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ja-JP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ja-JP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=7</a:t>
            </a:r>
            <a:r>
              <a:rPr kumimoji="1" lang="en-US" altLang="ja-JP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sz="2400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en-US" altLang="ja-JP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kumimoji="1" lang="ja-JP" altLang="en-US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843808" y="634125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ja-JP" sz="2000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kumimoji="1" lang="ja-JP" altLang="en-US" sz="2000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716016" y="630932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ja-JP" sz="2000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kumimoji="1" lang="ja-JP" altLang="en-US" sz="2000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812360" y="630932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ja-JP" sz="2000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ja-JP" sz="2000" i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kumimoji="1" lang="ja-JP" altLang="en-US" sz="2000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820472" y="-26804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ja-JP" sz="800" dirty="0" smtClean="0">
                <a:latin typeface="Times New Roman" pitchFamily="18" charset="0"/>
                <a:cs typeface="Times New Roman" pitchFamily="18" charset="0"/>
              </a:rPr>
              <a:t>&gt;2</a:t>
            </a:r>
            <a:endParaRPr kumimoji="1" lang="ja-JP" alt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3" name="直線矢印コネクタ 82"/>
          <p:cNvCxnSpPr/>
          <p:nvPr/>
        </p:nvCxnSpPr>
        <p:spPr>
          <a:xfrm rot="10800000">
            <a:off x="2555776" y="3140968"/>
            <a:ext cx="1008112" cy="50405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直線矢印コネクタ 121"/>
          <p:cNvCxnSpPr/>
          <p:nvPr/>
        </p:nvCxnSpPr>
        <p:spPr>
          <a:xfrm rot="16200000" flipV="1">
            <a:off x="3905926" y="3230978"/>
            <a:ext cx="576064" cy="25202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直線矢印コネクタ 122"/>
          <p:cNvCxnSpPr/>
          <p:nvPr/>
        </p:nvCxnSpPr>
        <p:spPr>
          <a:xfrm flipV="1">
            <a:off x="5868144" y="3140968"/>
            <a:ext cx="1080120" cy="57606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3" name="テキスト ボックス 142"/>
          <p:cNvSpPr txBox="1"/>
          <p:nvPr/>
        </p:nvSpPr>
        <p:spPr>
          <a:xfrm>
            <a:off x="3167844" y="3717032"/>
            <a:ext cx="327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chemeClr val="accent2"/>
                </a:solidFill>
              </a:rPr>
              <a:t>Cliques of size </a:t>
            </a:r>
            <a:r>
              <a:rPr lang="en-US" altLang="ja-JP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ja-JP" sz="2400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sz="2400" baseline="30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kumimoji="1" lang="ja-JP" altLang="en-US" sz="2400" dirty="0">
              <a:solidFill>
                <a:schemeClr val="accent2"/>
              </a:solidFill>
            </a:endParaRPr>
          </a:p>
        </p:txBody>
      </p:sp>
      <p:cxnSp>
        <p:nvCxnSpPr>
          <p:cNvPr id="147" name="直線矢印コネクタ 146"/>
          <p:cNvCxnSpPr/>
          <p:nvPr/>
        </p:nvCxnSpPr>
        <p:spPr>
          <a:xfrm rot="5400000" flipH="1" flipV="1">
            <a:off x="5148064" y="3212976"/>
            <a:ext cx="504056" cy="36004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77" name="グループ化 176"/>
          <p:cNvGrpSpPr/>
          <p:nvPr/>
        </p:nvGrpSpPr>
        <p:grpSpPr>
          <a:xfrm>
            <a:off x="1367644" y="5580529"/>
            <a:ext cx="1692188" cy="584775"/>
            <a:chOff x="1367644" y="5580529"/>
            <a:chExt cx="1692188" cy="584775"/>
          </a:xfrm>
        </p:grpSpPr>
        <p:sp>
          <p:nvSpPr>
            <p:cNvPr id="103" name="正方形/長方形 102"/>
            <p:cNvSpPr/>
            <p:nvPr/>
          </p:nvSpPr>
          <p:spPr>
            <a:xfrm>
              <a:off x="1367644" y="5589240"/>
              <a:ext cx="1692188" cy="4320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円/楕円 143"/>
            <p:cNvSpPr/>
            <p:nvPr/>
          </p:nvSpPr>
          <p:spPr>
            <a:xfrm>
              <a:off x="2843808" y="57332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円/楕円 144"/>
            <p:cNvSpPr/>
            <p:nvPr/>
          </p:nvSpPr>
          <p:spPr>
            <a:xfrm>
              <a:off x="1475656" y="57332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6" name="直線コネクタ 145"/>
            <p:cNvCxnSpPr>
              <a:stCxn id="145" idx="6"/>
              <a:endCxn id="151" idx="6"/>
            </p:cNvCxnSpPr>
            <p:nvPr/>
          </p:nvCxnSpPr>
          <p:spPr>
            <a:xfrm>
              <a:off x="1619672" y="5805264"/>
              <a:ext cx="43204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円/楕円 149"/>
            <p:cNvSpPr/>
            <p:nvPr/>
          </p:nvSpPr>
          <p:spPr>
            <a:xfrm>
              <a:off x="1691680" y="57332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円/楕円 150"/>
            <p:cNvSpPr/>
            <p:nvPr/>
          </p:nvSpPr>
          <p:spPr>
            <a:xfrm>
              <a:off x="1907704" y="57332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テキスト ボックス 151"/>
            <p:cNvSpPr txBox="1"/>
            <p:nvPr/>
          </p:nvSpPr>
          <p:spPr>
            <a:xfrm>
              <a:off x="2128082" y="5580529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  <p:cxnSp>
          <p:nvCxnSpPr>
            <p:cNvPr id="153" name="直線コネクタ 152"/>
            <p:cNvCxnSpPr>
              <a:endCxn id="144" idx="2"/>
            </p:cNvCxnSpPr>
            <p:nvPr/>
          </p:nvCxnSpPr>
          <p:spPr>
            <a:xfrm>
              <a:off x="2627784" y="5805264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直線コネクタ 153"/>
            <p:cNvCxnSpPr/>
            <p:nvPr/>
          </p:nvCxnSpPr>
          <p:spPr>
            <a:xfrm>
              <a:off x="2015716" y="5805264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5" name="直線矢印コネクタ 154"/>
          <p:cNvCxnSpPr/>
          <p:nvPr/>
        </p:nvCxnSpPr>
        <p:spPr>
          <a:xfrm rot="10800000" flipV="1">
            <a:off x="2303748" y="4869160"/>
            <a:ext cx="1044116" cy="61845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7" name="直線矢印コネクタ 166"/>
          <p:cNvCxnSpPr/>
          <p:nvPr/>
        </p:nvCxnSpPr>
        <p:spPr>
          <a:xfrm rot="5400000">
            <a:off x="3851920" y="5085184"/>
            <a:ext cx="720080" cy="14401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78" name="グループ化 177"/>
          <p:cNvGrpSpPr/>
          <p:nvPr/>
        </p:nvGrpSpPr>
        <p:grpSpPr>
          <a:xfrm>
            <a:off x="3203848" y="5580529"/>
            <a:ext cx="1692188" cy="584775"/>
            <a:chOff x="3203848" y="5580529"/>
            <a:chExt cx="1692188" cy="584775"/>
          </a:xfrm>
        </p:grpSpPr>
        <p:sp>
          <p:nvSpPr>
            <p:cNvPr id="168" name="正方形/長方形 167"/>
            <p:cNvSpPr/>
            <p:nvPr/>
          </p:nvSpPr>
          <p:spPr>
            <a:xfrm>
              <a:off x="3203848" y="5589240"/>
              <a:ext cx="1692188" cy="4320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" name="円/楕円 168"/>
            <p:cNvSpPr/>
            <p:nvPr/>
          </p:nvSpPr>
          <p:spPr>
            <a:xfrm>
              <a:off x="4680012" y="57332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円/楕円 169"/>
            <p:cNvSpPr/>
            <p:nvPr/>
          </p:nvSpPr>
          <p:spPr>
            <a:xfrm>
              <a:off x="3311860" y="57332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1" name="直線コネクタ 170"/>
            <p:cNvCxnSpPr>
              <a:stCxn id="170" idx="6"/>
              <a:endCxn id="173" idx="6"/>
            </p:cNvCxnSpPr>
            <p:nvPr/>
          </p:nvCxnSpPr>
          <p:spPr>
            <a:xfrm>
              <a:off x="3455876" y="5805264"/>
              <a:ext cx="43204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円/楕円 171"/>
            <p:cNvSpPr/>
            <p:nvPr/>
          </p:nvSpPr>
          <p:spPr>
            <a:xfrm>
              <a:off x="3527884" y="57332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3" name="円/楕円 172"/>
            <p:cNvSpPr/>
            <p:nvPr/>
          </p:nvSpPr>
          <p:spPr>
            <a:xfrm>
              <a:off x="3743908" y="57332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4" name="直線コネクタ 173"/>
            <p:cNvCxnSpPr>
              <a:endCxn id="169" idx="2"/>
            </p:cNvCxnSpPr>
            <p:nvPr/>
          </p:nvCxnSpPr>
          <p:spPr>
            <a:xfrm>
              <a:off x="4463988" y="5805264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直線コネクタ 174"/>
            <p:cNvCxnSpPr/>
            <p:nvPr/>
          </p:nvCxnSpPr>
          <p:spPr>
            <a:xfrm>
              <a:off x="3851920" y="5805264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6" name="テキスト ボックス 175"/>
            <p:cNvSpPr txBox="1"/>
            <p:nvPr/>
          </p:nvSpPr>
          <p:spPr>
            <a:xfrm>
              <a:off x="3995936" y="5580529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</p:grpSp>
      <p:cxnSp>
        <p:nvCxnSpPr>
          <p:cNvPr id="181" name="直線矢印コネクタ 180"/>
          <p:cNvCxnSpPr/>
          <p:nvPr/>
        </p:nvCxnSpPr>
        <p:spPr>
          <a:xfrm rot="16200000" flipH="1">
            <a:off x="4860032" y="4941168"/>
            <a:ext cx="720080" cy="43204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94" name="グループ化 193"/>
          <p:cNvGrpSpPr/>
          <p:nvPr/>
        </p:nvGrpSpPr>
        <p:grpSpPr>
          <a:xfrm>
            <a:off x="5076056" y="5589240"/>
            <a:ext cx="1080120" cy="432048"/>
            <a:chOff x="5076056" y="5589240"/>
            <a:chExt cx="1080120" cy="432048"/>
          </a:xfrm>
        </p:grpSpPr>
        <p:sp>
          <p:nvSpPr>
            <p:cNvPr id="184" name="正方形/長方形 183"/>
            <p:cNvSpPr/>
            <p:nvPr/>
          </p:nvSpPr>
          <p:spPr>
            <a:xfrm>
              <a:off x="5076056" y="5589240"/>
              <a:ext cx="1080120" cy="4320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円/楕円 159"/>
            <p:cNvSpPr/>
            <p:nvPr/>
          </p:nvSpPr>
          <p:spPr>
            <a:xfrm>
              <a:off x="5148064" y="57332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1" name="直線コネクタ 160"/>
            <p:cNvCxnSpPr>
              <a:stCxn id="160" idx="6"/>
            </p:cNvCxnSpPr>
            <p:nvPr/>
          </p:nvCxnSpPr>
          <p:spPr>
            <a:xfrm>
              <a:off x="5292080" y="5805264"/>
              <a:ext cx="36004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5" name="グループ化 194"/>
          <p:cNvGrpSpPr/>
          <p:nvPr/>
        </p:nvGrpSpPr>
        <p:grpSpPr>
          <a:xfrm>
            <a:off x="7020272" y="5589240"/>
            <a:ext cx="1080120" cy="432048"/>
            <a:chOff x="7020272" y="5589240"/>
            <a:chExt cx="1080120" cy="432048"/>
          </a:xfrm>
        </p:grpSpPr>
        <p:sp>
          <p:nvSpPr>
            <p:cNvPr id="185" name="正方形/長方形 184"/>
            <p:cNvSpPr/>
            <p:nvPr/>
          </p:nvSpPr>
          <p:spPr>
            <a:xfrm>
              <a:off x="7020272" y="5589240"/>
              <a:ext cx="1080120" cy="4320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円/楕円 147"/>
            <p:cNvSpPr/>
            <p:nvPr/>
          </p:nvSpPr>
          <p:spPr>
            <a:xfrm>
              <a:off x="7884368" y="57332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9" name="直線コネクタ 148"/>
            <p:cNvCxnSpPr>
              <a:endCxn id="148" idx="2"/>
            </p:cNvCxnSpPr>
            <p:nvPr/>
          </p:nvCxnSpPr>
          <p:spPr>
            <a:xfrm>
              <a:off x="7524328" y="5805264"/>
              <a:ext cx="36004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6" name="直線矢印コネクタ 185"/>
          <p:cNvCxnSpPr/>
          <p:nvPr/>
        </p:nvCxnSpPr>
        <p:spPr>
          <a:xfrm>
            <a:off x="6084168" y="4869160"/>
            <a:ext cx="1368152" cy="64807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9" name="テキスト ボックス 188"/>
          <p:cNvSpPr txBox="1"/>
          <p:nvPr/>
        </p:nvSpPr>
        <p:spPr>
          <a:xfrm>
            <a:off x="3203848" y="4407495"/>
            <a:ext cx="327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chemeClr val="accent2"/>
                </a:solidFill>
              </a:rPr>
              <a:t>Paths of length </a:t>
            </a:r>
            <a:r>
              <a:rPr lang="en-US" altLang="ja-JP" sz="2400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kumimoji="1" lang="ja-JP" altLang="en-US" sz="2400" dirty="0">
              <a:solidFill>
                <a:schemeClr val="accent2"/>
              </a:solidFill>
            </a:endParaRPr>
          </a:p>
        </p:txBody>
      </p:sp>
      <p:grpSp>
        <p:nvGrpSpPr>
          <p:cNvPr id="157" name="グループ化 156"/>
          <p:cNvGrpSpPr/>
          <p:nvPr/>
        </p:nvGrpSpPr>
        <p:grpSpPr>
          <a:xfrm>
            <a:off x="1043608" y="1844824"/>
            <a:ext cx="6597443" cy="1152128"/>
            <a:chOff x="1043608" y="1844824"/>
            <a:chExt cx="6597443" cy="1152128"/>
          </a:xfrm>
        </p:grpSpPr>
        <p:sp>
          <p:nvSpPr>
            <p:cNvPr id="124" name="テキスト ボックス 123"/>
            <p:cNvSpPr txBox="1"/>
            <p:nvPr/>
          </p:nvSpPr>
          <p:spPr>
            <a:xfrm>
              <a:off x="1043608" y="2247255"/>
              <a:ext cx="798235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ja-JP" sz="24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ja-JP" sz="2400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ja-JP" sz="2400" i="1" baseline="30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1" lang="ja-JP" altLang="en-US" dirty="0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6016514" y="2204864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1907704" y="1844824"/>
              <a:ext cx="1008112" cy="115212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2015716" y="191683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/>
          </p:nvSpPr>
          <p:spPr>
            <a:xfrm>
              <a:off x="2663788" y="191683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/>
            <p:cNvSpPr/>
            <p:nvPr/>
          </p:nvSpPr>
          <p:spPr>
            <a:xfrm>
              <a:off x="2663788" y="21328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/>
            <p:cNvSpPr/>
            <p:nvPr/>
          </p:nvSpPr>
          <p:spPr>
            <a:xfrm>
              <a:off x="2663788" y="2780928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テキスト ボックス 71"/>
            <p:cNvSpPr txBox="1"/>
            <p:nvPr/>
          </p:nvSpPr>
          <p:spPr>
            <a:xfrm rot="5400000">
              <a:off x="2454297" y="2198332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  <p:cxnSp>
          <p:nvCxnSpPr>
            <p:cNvPr id="74" name="直線コネクタ 73"/>
            <p:cNvCxnSpPr>
              <a:stCxn id="46" idx="6"/>
              <a:endCxn id="65" idx="2"/>
            </p:cNvCxnSpPr>
            <p:nvPr/>
          </p:nvCxnSpPr>
          <p:spPr>
            <a:xfrm>
              <a:off x="2159732" y="1988840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>
              <a:stCxn id="46" idx="5"/>
              <a:endCxn id="70" idx="2"/>
            </p:cNvCxnSpPr>
            <p:nvPr/>
          </p:nvCxnSpPr>
          <p:spPr>
            <a:xfrm rot="16200000" flipH="1">
              <a:off x="2318661" y="1859736"/>
              <a:ext cx="165107" cy="52514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>
              <a:stCxn id="46" idx="5"/>
              <a:endCxn id="71" idx="1"/>
            </p:cNvCxnSpPr>
            <p:nvPr/>
          </p:nvCxnSpPr>
          <p:spPr>
            <a:xfrm rot="16200000" flipH="1">
              <a:off x="2030629" y="2147769"/>
              <a:ext cx="762262" cy="5462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>
              <a:stCxn id="47" idx="6"/>
              <a:endCxn id="65" idx="6"/>
            </p:cNvCxnSpPr>
            <p:nvPr/>
          </p:nvCxnSpPr>
          <p:spPr>
            <a:xfrm flipV="1">
              <a:off x="2159732" y="1988840"/>
              <a:ext cx="648072" cy="2160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>
              <a:stCxn id="47" idx="6"/>
              <a:endCxn id="70" idx="2"/>
            </p:cNvCxnSpPr>
            <p:nvPr/>
          </p:nvCxnSpPr>
          <p:spPr>
            <a:xfrm>
              <a:off x="2159732" y="2204864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>
              <a:stCxn id="47" idx="6"/>
              <a:endCxn id="71" idx="5"/>
            </p:cNvCxnSpPr>
            <p:nvPr/>
          </p:nvCxnSpPr>
          <p:spPr>
            <a:xfrm>
              <a:off x="2159732" y="2204864"/>
              <a:ext cx="626981" cy="6989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線コネクタ 79"/>
            <p:cNvCxnSpPr>
              <a:stCxn id="48" idx="6"/>
              <a:endCxn id="65" idx="3"/>
            </p:cNvCxnSpPr>
            <p:nvPr/>
          </p:nvCxnSpPr>
          <p:spPr>
            <a:xfrm flipV="1">
              <a:off x="2159732" y="2039757"/>
              <a:ext cx="525147" cy="81317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>
              <a:stCxn id="48" idx="6"/>
              <a:endCxn id="70" idx="3"/>
            </p:cNvCxnSpPr>
            <p:nvPr/>
          </p:nvCxnSpPr>
          <p:spPr>
            <a:xfrm flipV="1">
              <a:off x="2159732" y="2255781"/>
              <a:ext cx="525147" cy="59715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>
              <a:stCxn id="48" idx="6"/>
              <a:endCxn id="71" idx="2"/>
            </p:cNvCxnSpPr>
            <p:nvPr/>
          </p:nvCxnSpPr>
          <p:spPr>
            <a:xfrm>
              <a:off x="2159732" y="2852936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正方形/長方形 83"/>
            <p:cNvSpPr/>
            <p:nvPr/>
          </p:nvSpPr>
          <p:spPr>
            <a:xfrm>
              <a:off x="3591180" y="1844824"/>
              <a:ext cx="1008112" cy="115212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円/楕円 84"/>
            <p:cNvSpPr/>
            <p:nvPr/>
          </p:nvSpPr>
          <p:spPr>
            <a:xfrm>
              <a:off x="3699192" y="191683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円/楕円 85"/>
            <p:cNvSpPr/>
            <p:nvPr/>
          </p:nvSpPr>
          <p:spPr>
            <a:xfrm>
              <a:off x="3699192" y="21328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円/楕円 86"/>
            <p:cNvSpPr/>
            <p:nvPr/>
          </p:nvSpPr>
          <p:spPr>
            <a:xfrm>
              <a:off x="3699192" y="2780928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テキスト ボックス 87"/>
            <p:cNvSpPr txBox="1"/>
            <p:nvPr/>
          </p:nvSpPr>
          <p:spPr>
            <a:xfrm rot="5400000">
              <a:off x="3489701" y="2198332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  <p:sp>
          <p:nvSpPr>
            <p:cNvPr id="90" name="円/楕円 89"/>
            <p:cNvSpPr/>
            <p:nvPr/>
          </p:nvSpPr>
          <p:spPr>
            <a:xfrm>
              <a:off x="4347264" y="191683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円/楕円 90"/>
            <p:cNvSpPr/>
            <p:nvPr/>
          </p:nvSpPr>
          <p:spPr>
            <a:xfrm>
              <a:off x="4347264" y="21328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/楕円 91"/>
            <p:cNvSpPr/>
            <p:nvPr/>
          </p:nvSpPr>
          <p:spPr>
            <a:xfrm>
              <a:off x="4347264" y="2780928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テキスト ボックス 92"/>
            <p:cNvSpPr txBox="1"/>
            <p:nvPr/>
          </p:nvSpPr>
          <p:spPr>
            <a:xfrm rot="5400000">
              <a:off x="4137773" y="2202685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  <p:cxnSp>
          <p:nvCxnSpPr>
            <p:cNvPr id="94" name="直線コネクタ 93"/>
            <p:cNvCxnSpPr>
              <a:stCxn id="85" idx="6"/>
              <a:endCxn id="90" idx="2"/>
            </p:cNvCxnSpPr>
            <p:nvPr/>
          </p:nvCxnSpPr>
          <p:spPr>
            <a:xfrm>
              <a:off x="3843208" y="1988840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>
              <a:stCxn id="85" idx="5"/>
              <a:endCxn id="91" idx="2"/>
            </p:cNvCxnSpPr>
            <p:nvPr/>
          </p:nvCxnSpPr>
          <p:spPr>
            <a:xfrm rot="16200000" flipH="1">
              <a:off x="4002137" y="1859736"/>
              <a:ext cx="165107" cy="52514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線コネクタ 95"/>
            <p:cNvCxnSpPr>
              <a:stCxn id="85" idx="5"/>
              <a:endCxn id="92" idx="1"/>
            </p:cNvCxnSpPr>
            <p:nvPr/>
          </p:nvCxnSpPr>
          <p:spPr>
            <a:xfrm rot="16200000" flipH="1">
              <a:off x="3714105" y="2147769"/>
              <a:ext cx="762262" cy="5462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>
              <a:stCxn id="86" idx="6"/>
              <a:endCxn id="90" idx="6"/>
            </p:cNvCxnSpPr>
            <p:nvPr/>
          </p:nvCxnSpPr>
          <p:spPr>
            <a:xfrm flipV="1">
              <a:off x="3843208" y="1988840"/>
              <a:ext cx="648072" cy="2160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>
              <a:stCxn id="86" idx="6"/>
              <a:endCxn id="91" idx="2"/>
            </p:cNvCxnSpPr>
            <p:nvPr/>
          </p:nvCxnSpPr>
          <p:spPr>
            <a:xfrm>
              <a:off x="3843208" y="2204864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>
              <a:stCxn id="86" idx="6"/>
              <a:endCxn id="92" idx="5"/>
            </p:cNvCxnSpPr>
            <p:nvPr/>
          </p:nvCxnSpPr>
          <p:spPr>
            <a:xfrm>
              <a:off x="3843208" y="2204864"/>
              <a:ext cx="626981" cy="6989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>
              <a:stCxn id="87" idx="6"/>
              <a:endCxn id="90" idx="3"/>
            </p:cNvCxnSpPr>
            <p:nvPr/>
          </p:nvCxnSpPr>
          <p:spPr>
            <a:xfrm flipV="1">
              <a:off x="3843208" y="2039757"/>
              <a:ext cx="525147" cy="81317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>
              <a:stCxn id="87" idx="6"/>
              <a:endCxn id="91" idx="3"/>
            </p:cNvCxnSpPr>
            <p:nvPr/>
          </p:nvCxnSpPr>
          <p:spPr>
            <a:xfrm flipV="1">
              <a:off x="3843208" y="2255781"/>
              <a:ext cx="525147" cy="59715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線コネクタ 101"/>
            <p:cNvCxnSpPr>
              <a:stCxn id="87" idx="6"/>
              <a:endCxn id="92" idx="2"/>
            </p:cNvCxnSpPr>
            <p:nvPr/>
          </p:nvCxnSpPr>
          <p:spPr>
            <a:xfrm>
              <a:off x="3843208" y="2852936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正方形/長方形 103"/>
            <p:cNvSpPr/>
            <p:nvPr/>
          </p:nvSpPr>
          <p:spPr>
            <a:xfrm>
              <a:off x="6543507" y="1844824"/>
              <a:ext cx="1008112" cy="115212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円/楕円 104"/>
            <p:cNvSpPr/>
            <p:nvPr/>
          </p:nvSpPr>
          <p:spPr>
            <a:xfrm>
              <a:off x="6651519" y="191683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円/楕円 105"/>
            <p:cNvSpPr/>
            <p:nvPr/>
          </p:nvSpPr>
          <p:spPr>
            <a:xfrm>
              <a:off x="6651519" y="21328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円/楕円 106"/>
            <p:cNvSpPr/>
            <p:nvPr/>
          </p:nvSpPr>
          <p:spPr>
            <a:xfrm>
              <a:off x="6651519" y="2780928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テキスト ボックス 107"/>
            <p:cNvSpPr txBox="1"/>
            <p:nvPr/>
          </p:nvSpPr>
          <p:spPr>
            <a:xfrm rot="5400000">
              <a:off x="6450741" y="2162328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  <p:sp>
          <p:nvSpPr>
            <p:cNvPr id="109" name="円/楕円 108"/>
            <p:cNvSpPr/>
            <p:nvPr/>
          </p:nvSpPr>
          <p:spPr>
            <a:xfrm>
              <a:off x="7299591" y="191683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円/楕円 109"/>
            <p:cNvSpPr/>
            <p:nvPr/>
          </p:nvSpPr>
          <p:spPr>
            <a:xfrm>
              <a:off x="7299591" y="21328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円/楕円 110"/>
            <p:cNvSpPr/>
            <p:nvPr/>
          </p:nvSpPr>
          <p:spPr>
            <a:xfrm>
              <a:off x="7299591" y="2780928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テキスト ボックス 111"/>
            <p:cNvSpPr txBox="1"/>
            <p:nvPr/>
          </p:nvSpPr>
          <p:spPr>
            <a:xfrm rot="5400000">
              <a:off x="7098813" y="2162328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  <p:cxnSp>
          <p:nvCxnSpPr>
            <p:cNvPr id="113" name="直線コネクタ 112"/>
            <p:cNvCxnSpPr>
              <a:stCxn id="105" idx="6"/>
              <a:endCxn id="109" idx="2"/>
            </p:cNvCxnSpPr>
            <p:nvPr/>
          </p:nvCxnSpPr>
          <p:spPr>
            <a:xfrm>
              <a:off x="6795535" y="1988840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>
              <a:stCxn id="105" idx="5"/>
              <a:endCxn id="110" idx="2"/>
            </p:cNvCxnSpPr>
            <p:nvPr/>
          </p:nvCxnSpPr>
          <p:spPr>
            <a:xfrm rot="16200000" flipH="1">
              <a:off x="6954464" y="1859736"/>
              <a:ext cx="165107" cy="52514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コネクタ 114"/>
            <p:cNvCxnSpPr>
              <a:stCxn id="105" idx="5"/>
              <a:endCxn id="111" idx="1"/>
            </p:cNvCxnSpPr>
            <p:nvPr/>
          </p:nvCxnSpPr>
          <p:spPr>
            <a:xfrm rot="16200000" flipH="1">
              <a:off x="6666432" y="2147769"/>
              <a:ext cx="762262" cy="5462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コネクタ 115"/>
            <p:cNvCxnSpPr>
              <a:stCxn id="106" idx="6"/>
              <a:endCxn id="109" idx="6"/>
            </p:cNvCxnSpPr>
            <p:nvPr/>
          </p:nvCxnSpPr>
          <p:spPr>
            <a:xfrm flipV="1">
              <a:off x="6795535" y="1988840"/>
              <a:ext cx="648072" cy="2160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コネクタ 116"/>
            <p:cNvCxnSpPr>
              <a:stCxn id="106" idx="6"/>
              <a:endCxn id="110" idx="2"/>
            </p:cNvCxnSpPr>
            <p:nvPr/>
          </p:nvCxnSpPr>
          <p:spPr>
            <a:xfrm>
              <a:off x="6795535" y="2204864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コネクタ 117"/>
            <p:cNvCxnSpPr>
              <a:stCxn id="106" idx="6"/>
              <a:endCxn id="111" idx="5"/>
            </p:cNvCxnSpPr>
            <p:nvPr/>
          </p:nvCxnSpPr>
          <p:spPr>
            <a:xfrm>
              <a:off x="6795535" y="2204864"/>
              <a:ext cx="626981" cy="6989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>
              <a:stCxn id="107" idx="6"/>
              <a:endCxn id="109" idx="3"/>
            </p:cNvCxnSpPr>
            <p:nvPr/>
          </p:nvCxnSpPr>
          <p:spPr>
            <a:xfrm flipV="1">
              <a:off x="6795535" y="2039757"/>
              <a:ext cx="525147" cy="81317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>
              <a:stCxn id="107" idx="6"/>
              <a:endCxn id="110" idx="3"/>
            </p:cNvCxnSpPr>
            <p:nvPr/>
          </p:nvCxnSpPr>
          <p:spPr>
            <a:xfrm flipV="1">
              <a:off x="6795535" y="2255781"/>
              <a:ext cx="525147" cy="59715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>
              <a:stCxn id="107" idx="6"/>
              <a:endCxn id="111" idx="2"/>
            </p:cNvCxnSpPr>
            <p:nvPr/>
          </p:nvCxnSpPr>
          <p:spPr>
            <a:xfrm>
              <a:off x="6795535" y="2852936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正方形/長方形 124"/>
            <p:cNvSpPr/>
            <p:nvPr/>
          </p:nvSpPr>
          <p:spPr>
            <a:xfrm>
              <a:off x="5103347" y="1844824"/>
              <a:ext cx="1008112" cy="115212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円/楕円 125"/>
            <p:cNvSpPr/>
            <p:nvPr/>
          </p:nvSpPr>
          <p:spPr>
            <a:xfrm>
              <a:off x="5211359" y="191683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円/楕円 126"/>
            <p:cNvSpPr/>
            <p:nvPr/>
          </p:nvSpPr>
          <p:spPr>
            <a:xfrm>
              <a:off x="5211359" y="21328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円/楕円 127"/>
            <p:cNvSpPr/>
            <p:nvPr/>
          </p:nvSpPr>
          <p:spPr>
            <a:xfrm>
              <a:off x="5211359" y="2780928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テキスト ボックス 128"/>
            <p:cNvSpPr txBox="1"/>
            <p:nvPr/>
          </p:nvSpPr>
          <p:spPr>
            <a:xfrm rot="5400000">
              <a:off x="5001869" y="2162328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  <p:sp>
          <p:nvSpPr>
            <p:cNvPr id="130" name="円/楕円 129"/>
            <p:cNvSpPr/>
            <p:nvPr/>
          </p:nvSpPr>
          <p:spPr>
            <a:xfrm>
              <a:off x="5859431" y="191683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円/楕円 130"/>
            <p:cNvSpPr/>
            <p:nvPr/>
          </p:nvSpPr>
          <p:spPr>
            <a:xfrm>
              <a:off x="5859431" y="21328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円/楕円 131"/>
            <p:cNvSpPr/>
            <p:nvPr/>
          </p:nvSpPr>
          <p:spPr>
            <a:xfrm>
              <a:off x="5859431" y="2780928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テキスト ボックス 132"/>
            <p:cNvSpPr txBox="1"/>
            <p:nvPr/>
          </p:nvSpPr>
          <p:spPr>
            <a:xfrm rot="5400000">
              <a:off x="5658653" y="2162328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  <p:cxnSp>
          <p:nvCxnSpPr>
            <p:cNvPr id="134" name="直線コネクタ 133"/>
            <p:cNvCxnSpPr>
              <a:stCxn id="126" idx="6"/>
              <a:endCxn id="130" idx="2"/>
            </p:cNvCxnSpPr>
            <p:nvPr/>
          </p:nvCxnSpPr>
          <p:spPr>
            <a:xfrm>
              <a:off x="5355375" y="1988840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線コネクタ 134"/>
            <p:cNvCxnSpPr>
              <a:stCxn id="126" idx="5"/>
              <a:endCxn id="131" idx="2"/>
            </p:cNvCxnSpPr>
            <p:nvPr/>
          </p:nvCxnSpPr>
          <p:spPr>
            <a:xfrm rot="16200000" flipH="1">
              <a:off x="5514304" y="1859736"/>
              <a:ext cx="165107" cy="52514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線コネクタ 135"/>
            <p:cNvCxnSpPr>
              <a:stCxn id="126" idx="5"/>
              <a:endCxn id="132" idx="1"/>
            </p:cNvCxnSpPr>
            <p:nvPr/>
          </p:nvCxnSpPr>
          <p:spPr>
            <a:xfrm rot="16200000" flipH="1">
              <a:off x="5226272" y="2147769"/>
              <a:ext cx="762262" cy="5462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線コネクタ 136"/>
            <p:cNvCxnSpPr>
              <a:stCxn id="127" idx="6"/>
              <a:endCxn id="130" idx="6"/>
            </p:cNvCxnSpPr>
            <p:nvPr/>
          </p:nvCxnSpPr>
          <p:spPr>
            <a:xfrm flipV="1">
              <a:off x="5355375" y="1988840"/>
              <a:ext cx="648072" cy="2160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線コネクタ 137"/>
            <p:cNvCxnSpPr>
              <a:stCxn id="127" idx="6"/>
              <a:endCxn id="131" idx="2"/>
            </p:cNvCxnSpPr>
            <p:nvPr/>
          </p:nvCxnSpPr>
          <p:spPr>
            <a:xfrm>
              <a:off x="5355375" y="2204864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>
              <a:stCxn id="127" idx="6"/>
              <a:endCxn id="132" idx="5"/>
            </p:cNvCxnSpPr>
            <p:nvPr/>
          </p:nvCxnSpPr>
          <p:spPr>
            <a:xfrm>
              <a:off x="5355375" y="2204864"/>
              <a:ext cx="626981" cy="6989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>
              <a:stCxn id="128" idx="6"/>
              <a:endCxn id="130" idx="3"/>
            </p:cNvCxnSpPr>
            <p:nvPr/>
          </p:nvCxnSpPr>
          <p:spPr>
            <a:xfrm flipV="1">
              <a:off x="5355375" y="2039757"/>
              <a:ext cx="525147" cy="81317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線コネクタ 140"/>
            <p:cNvCxnSpPr>
              <a:stCxn id="128" idx="6"/>
              <a:endCxn id="131" idx="3"/>
            </p:cNvCxnSpPr>
            <p:nvPr/>
          </p:nvCxnSpPr>
          <p:spPr>
            <a:xfrm flipV="1">
              <a:off x="5355375" y="2255781"/>
              <a:ext cx="525147" cy="59715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線コネクタ 141"/>
            <p:cNvCxnSpPr>
              <a:stCxn id="128" idx="6"/>
              <a:endCxn id="132" idx="2"/>
            </p:cNvCxnSpPr>
            <p:nvPr/>
          </p:nvCxnSpPr>
          <p:spPr>
            <a:xfrm>
              <a:off x="5355375" y="2852936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テキスト ボックス 48"/>
            <p:cNvSpPr txBox="1"/>
            <p:nvPr/>
          </p:nvSpPr>
          <p:spPr>
            <a:xfrm rot="5400000">
              <a:off x="1806225" y="2198332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2015716" y="21328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/楕円 47"/>
            <p:cNvSpPr/>
            <p:nvPr/>
          </p:nvSpPr>
          <p:spPr>
            <a:xfrm>
              <a:off x="2015716" y="2780928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左中かっこ 58"/>
            <p:cNvSpPr/>
            <p:nvPr/>
          </p:nvSpPr>
          <p:spPr>
            <a:xfrm>
              <a:off x="1691680" y="1880828"/>
              <a:ext cx="288032" cy="1080120"/>
            </a:xfrm>
            <a:prstGeom prst="leftBrac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円/楕円 35"/>
          <p:cNvSpPr/>
          <p:nvPr/>
        </p:nvSpPr>
        <p:spPr>
          <a:xfrm>
            <a:off x="7884368" y="5445224"/>
            <a:ext cx="612068" cy="792088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2352" y="116632"/>
            <a:ext cx="8482136" cy="864096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Proof </a:t>
            </a:r>
            <a:r>
              <a:rPr kumimoji="1" lang="en-US" altLang="ja-JP" dirty="0" smtClean="0">
                <a:solidFill>
                  <a:schemeClr val="accent2"/>
                </a:solidFill>
              </a:rPr>
              <a:t>(</a:t>
            </a:r>
            <a:r>
              <a:rPr kumimoji="1" lang="en-US" altLang="ja-JP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 </a:t>
            </a:r>
            <a:r>
              <a:rPr kumimoji="1" lang="en-US" altLang="ja-JP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kumimoji="1" lang="en-US" altLang="ja-JP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1" lang="en-US" altLang="ja-JP" dirty="0" smtClean="0">
                <a:solidFill>
                  <a:schemeClr val="accent2"/>
                </a:solidFill>
              </a:rPr>
              <a:t> are connected)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7504" y="429309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endParaRPr kumimoji="1" lang="ja-JP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円/楕円 33"/>
          <p:cNvSpPr/>
          <p:nvPr/>
        </p:nvSpPr>
        <p:spPr>
          <a:xfrm>
            <a:off x="1043608" y="5373216"/>
            <a:ext cx="648072" cy="936104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2843808" y="5229200"/>
            <a:ext cx="648072" cy="1080120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4644008" y="5445224"/>
            <a:ext cx="648072" cy="864096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372200" y="5652537"/>
            <a:ext cx="499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…</a:t>
            </a:r>
            <a:endParaRPr kumimoji="1" lang="ja-JP" altLang="en-US" sz="32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43608" y="6341258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ja-JP" sz="2000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kumimoji="1" lang="ja-JP" altLang="en-US" sz="2000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5496" y="3789040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ja-JP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ja-JP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=7</a:t>
            </a:r>
            <a:r>
              <a:rPr kumimoji="1" lang="en-US" altLang="ja-JP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sz="2400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en-US" altLang="ja-JP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kumimoji="1" lang="ja-JP" altLang="en-US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843808" y="634125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ja-JP" sz="2000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kumimoji="1" lang="ja-JP" altLang="en-US" sz="2000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716016" y="630932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ja-JP" sz="2000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kumimoji="1" lang="ja-JP" altLang="en-US" sz="2000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812360" y="630932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ja-JP" sz="2000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ja-JP" sz="2000" i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kumimoji="1" lang="ja-JP" altLang="en-US" sz="2000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820472" y="-26804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ja-JP" sz="800" dirty="0" smtClean="0">
                <a:latin typeface="Times New Roman" pitchFamily="18" charset="0"/>
                <a:cs typeface="Times New Roman" pitchFamily="18" charset="0"/>
              </a:rPr>
              <a:t>&gt;2</a:t>
            </a:r>
            <a:endParaRPr kumimoji="1" lang="ja-JP" alt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グループ化 176"/>
          <p:cNvGrpSpPr/>
          <p:nvPr/>
        </p:nvGrpSpPr>
        <p:grpSpPr>
          <a:xfrm>
            <a:off x="1367644" y="5580529"/>
            <a:ext cx="1692188" cy="584775"/>
            <a:chOff x="1367644" y="5580529"/>
            <a:chExt cx="1692188" cy="584775"/>
          </a:xfrm>
        </p:grpSpPr>
        <p:sp>
          <p:nvSpPr>
            <p:cNvPr id="103" name="正方形/長方形 102"/>
            <p:cNvSpPr/>
            <p:nvPr/>
          </p:nvSpPr>
          <p:spPr>
            <a:xfrm>
              <a:off x="1367644" y="5589240"/>
              <a:ext cx="1692188" cy="4320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円/楕円 143"/>
            <p:cNvSpPr/>
            <p:nvPr/>
          </p:nvSpPr>
          <p:spPr>
            <a:xfrm>
              <a:off x="2843808" y="57332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円/楕円 144"/>
            <p:cNvSpPr/>
            <p:nvPr/>
          </p:nvSpPr>
          <p:spPr>
            <a:xfrm>
              <a:off x="1475656" y="57332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6" name="直線コネクタ 145"/>
            <p:cNvCxnSpPr>
              <a:stCxn id="145" idx="6"/>
              <a:endCxn id="151" idx="6"/>
            </p:cNvCxnSpPr>
            <p:nvPr/>
          </p:nvCxnSpPr>
          <p:spPr>
            <a:xfrm>
              <a:off x="1619672" y="5805264"/>
              <a:ext cx="43204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円/楕円 149"/>
            <p:cNvSpPr/>
            <p:nvPr/>
          </p:nvSpPr>
          <p:spPr>
            <a:xfrm>
              <a:off x="1691680" y="57332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円/楕円 150"/>
            <p:cNvSpPr/>
            <p:nvPr/>
          </p:nvSpPr>
          <p:spPr>
            <a:xfrm>
              <a:off x="1907704" y="57332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テキスト ボックス 151"/>
            <p:cNvSpPr txBox="1"/>
            <p:nvPr/>
          </p:nvSpPr>
          <p:spPr>
            <a:xfrm>
              <a:off x="2128082" y="5580529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  <p:cxnSp>
          <p:nvCxnSpPr>
            <p:cNvPr id="153" name="直線コネクタ 152"/>
            <p:cNvCxnSpPr>
              <a:endCxn id="144" idx="2"/>
            </p:cNvCxnSpPr>
            <p:nvPr/>
          </p:nvCxnSpPr>
          <p:spPr>
            <a:xfrm>
              <a:off x="2627784" y="5805264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直線コネクタ 153"/>
            <p:cNvCxnSpPr/>
            <p:nvPr/>
          </p:nvCxnSpPr>
          <p:spPr>
            <a:xfrm>
              <a:off x="2015716" y="5805264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5" name="直線矢印コネクタ 154"/>
          <p:cNvCxnSpPr/>
          <p:nvPr/>
        </p:nvCxnSpPr>
        <p:spPr>
          <a:xfrm rot="10800000" flipV="1">
            <a:off x="2303748" y="4869160"/>
            <a:ext cx="1044116" cy="61845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7" name="直線矢印コネクタ 166"/>
          <p:cNvCxnSpPr/>
          <p:nvPr/>
        </p:nvCxnSpPr>
        <p:spPr>
          <a:xfrm rot="5400000">
            <a:off x="3851920" y="5085184"/>
            <a:ext cx="720080" cy="14401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" name="グループ化 177"/>
          <p:cNvGrpSpPr/>
          <p:nvPr/>
        </p:nvGrpSpPr>
        <p:grpSpPr>
          <a:xfrm>
            <a:off x="3203848" y="5580529"/>
            <a:ext cx="1692188" cy="584775"/>
            <a:chOff x="3203848" y="5580529"/>
            <a:chExt cx="1692188" cy="584775"/>
          </a:xfrm>
        </p:grpSpPr>
        <p:sp>
          <p:nvSpPr>
            <p:cNvPr id="168" name="正方形/長方形 167"/>
            <p:cNvSpPr/>
            <p:nvPr/>
          </p:nvSpPr>
          <p:spPr>
            <a:xfrm>
              <a:off x="3203848" y="5589240"/>
              <a:ext cx="1692188" cy="4320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" name="円/楕円 168"/>
            <p:cNvSpPr/>
            <p:nvPr/>
          </p:nvSpPr>
          <p:spPr>
            <a:xfrm>
              <a:off x="4680012" y="57332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円/楕円 169"/>
            <p:cNvSpPr/>
            <p:nvPr/>
          </p:nvSpPr>
          <p:spPr>
            <a:xfrm>
              <a:off x="3311860" y="57332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1" name="直線コネクタ 170"/>
            <p:cNvCxnSpPr>
              <a:stCxn id="170" idx="6"/>
              <a:endCxn id="173" idx="6"/>
            </p:cNvCxnSpPr>
            <p:nvPr/>
          </p:nvCxnSpPr>
          <p:spPr>
            <a:xfrm>
              <a:off x="3455876" y="5805264"/>
              <a:ext cx="43204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円/楕円 171"/>
            <p:cNvSpPr/>
            <p:nvPr/>
          </p:nvSpPr>
          <p:spPr>
            <a:xfrm>
              <a:off x="3527884" y="57332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3" name="円/楕円 172"/>
            <p:cNvSpPr/>
            <p:nvPr/>
          </p:nvSpPr>
          <p:spPr>
            <a:xfrm>
              <a:off x="3743908" y="57332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4" name="直線コネクタ 173"/>
            <p:cNvCxnSpPr>
              <a:endCxn id="169" idx="2"/>
            </p:cNvCxnSpPr>
            <p:nvPr/>
          </p:nvCxnSpPr>
          <p:spPr>
            <a:xfrm>
              <a:off x="4463988" y="5805264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直線コネクタ 174"/>
            <p:cNvCxnSpPr/>
            <p:nvPr/>
          </p:nvCxnSpPr>
          <p:spPr>
            <a:xfrm>
              <a:off x="3851920" y="5805264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6" name="テキスト ボックス 175"/>
            <p:cNvSpPr txBox="1"/>
            <p:nvPr/>
          </p:nvSpPr>
          <p:spPr>
            <a:xfrm>
              <a:off x="3995936" y="5580529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</p:grpSp>
      <p:cxnSp>
        <p:nvCxnSpPr>
          <p:cNvPr id="181" name="直線矢印コネクタ 180"/>
          <p:cNvCxnSpPr/>
          <p:nvPr/>
        </p:nvCxnSpPr>
        <p:spPr>
          <a:xfrm rot="16200000" flipH="1">
            <a:off x="4860032" y="4941168"/>
            <a:ext cx="720080" cy="43204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7" name="グループ化 193"/>
          <p:cNvGrpSpPr/>
          <p:nvPr/>
        </p:nvGrpSpPr>
        <p:grpSpPr>
          <a:xfrm>
            <a:off x="5076056" y="5589240"/>
            <a:ext cx="1080120" cy="432048"/>
            <a:chOff x="5076056" y="5589240"/>
            <a:chExt cx="1080120" cy="432048"/>
          </a:xfrm>
        </p:grpSpPr>
        <p:sp>
          <p:nvSpPr>
            <p:cNvPr id="184" name="正方形/長方形 183"/>
            <p:cNvSpPr/>
            <p:nvPr/>
          </p:nvSpPr>
          <p:spPr>
            <a:xfrm>
              <a:off x="5076056" y="5589240"/>
              <a:ext cx="1080120" cy="4320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円/楕円 159"/>
            <p:cNvSpPr/>
            <p:nvPr/>
          </p:nvSpPr>
          <p:spPr>
            <a:xfrm>
              <a:off x="5148064" y="57332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1" name="直線コネクタ 160"/>
            <p:cNvCxnSpPr>
              <a:stCxn id="160" idx="6"/>
            </p:cNvCxnSpPr>
            <p:nvPr/>
          </p:nvCxnSpPr>
          <p:spPr>
            <a:xfrm>
              <a:off x="5292080" y="5805264"/>
              <a:ext cx="36004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グループ化 194"/>
          <p:cNvGrpSpPr/>
          <p:nvPr/>
        </p:nvGrpSpPr>
        <p:grpSpPr>
          <a:xfrm>
            <a:off x="7020272" y="5589240"/>
            <a:ext cx="1080120" cy="432048"/>
            <a:chOff x="7020272" y="5589240"/>
            <a:chExt cx="1080120" cy="432048"/>
          </a:xfrm>
        </p:grpSpPr>
        <p:sp>
          <p:nvSpPr>
            <p:cNvPr id="185" name="正方形/長方形 184"/>
            <p:cNvSpPr/>
            <p:nvPr/>
          </p:nvSpPr>
          <p:spPr>
            <a:xfrm>
              <a:off x="7020272" y="5589240"/>
              <a:ext cx="1080120" cy="4320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円/楕円 147"/>
            <p:cNvSpPr/>
            <p:nvPr/>
          </p:nvSpPr>
          <p:spPr>
            <a:xfrm>
              <a:off x="7884368" y="57332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9" name="直線コネクタ 148"/>
            <p:cNvCxnSpPr>
              <a:endCxn id="148" idx="2"/>
            </p:cNvCxnSpPr>
            <p:nvPr/>
          </p:nvCxnSpPr>
          <p:spPr>
            <a:xfrm>
              <a:off x="7524328" y="5805264"/>
              <a:ext cx="36004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6" name="直線矢印コネクタ 185"/>
          <p:cNvCxnSpPr/>
          <p:nvPr/>
        </p:nvCxnSpPr>
        <p:spPr>
          <a:xfrm>
            <a:off x="6084168" y="4869160"/>
            <a:ext cx="1368152" cy="64807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9" name="テキスト ボックス 188"/>
          <p:cNvSpPr txBox="1"/>
          <p:nvPr/>
        </p:nvSpPr>
        <p:spPr>
          <a:xfrm>
            <a:off x="3203848" y="4407495"/>
            <a:ext cx="327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chemeClr val="accent2"/>
                </a:solidFill>
              </a:rPr>
              <a:t>Paths of length </a:t>
            </a:r>
            <a:r>
              <a:rPr lang="en-US" altLang="ja-JP" sz="2400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kumimoji="1" lang="ja-JP" altLang="en-US" sz="2400" dirty="0">
              <a:solidFill>
                <a:schemeClr val="accent2"/>
              </a:solidFill>
            </a:endParaRPr>
          </a:p>
        </p:txBody>
      </p:sp>
      <p:grpSp>
        <p:nvGrpSpPr>
          <p:cNvPr id="266" name="グループ化 265"/>
          <p:cNvGrpSpPr/>
          <p:nvPr/>
        </p:nvGrpSpPr>
        <p:grpSpPr>
          <a:xfrm>
            <a:off x="503548" y="1700808"/>
            <a:ext cx="8316924" cy="1440160"/>
            <a:chOff x="503548" y="1268760"/>
            <a:chExt cx="8316924" cy="1440160"/>
          </a:xfrm>
        </p:grpSpPr>
        <p:grpSp>
          <p:nvGrpSpPr>
            <p:cNvPr id="157" name="グループ化 110"/>
            <p:cNvGrpSpPr/>
            <p:nvPr/>
          </p:nvGrpSpPr>
          <p:grpSpPr>
            <a:xfrm>
              <a:off x="899592" y="1304764"/>
              <a:ext cx="671744" cy="900100"/>
              <a:chOff x="1187624" y="4689140"/>
              <a:chExt cx="671744" cy="900100"/>
            </a:xfrm>
          </p:grpSpPr>
          <p:cxnSp>
            <p:nvCxnSpPr>
              <p:cNvPr id="222" name="直線コネクタ 221"/>
              <p:cNvCxnSpPr/>
              <p:nvPr/>
            </p:nvCxnSpPr>
            <p:spPr>
              <a:xfrm>
                <a:off x="1196565" y="4689140"/>
                <a:ext cx="6628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線コネクタ 222"/>
              <p:cNvCxnSpPr/>
              <p:nvPr/>
            </p:nvCxnSpPr>
            <p:spPr>
              <a:xfrm>
                <a:off x="1196565" y="4869160"/>
                <a:ext cx="6628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線コネクタ 223"/>
              <p:cNvCxnSpPr/>
              <p:nvPr/>
            </p:nvCxnSpPr>
            <p:spPr>
              <a:xfrm>
                <a:off x="1196565" y="5085184"/>
                <a:ext cx="6628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テキスト ボックス 224"/>
              <p:cNvSpPr txBox="1"/>
              <p:nvPr/>
            </p:nvSpPr>
            <p:spPr>
              <a:xfrm rot="5400000">
                <a:off x="1230161" y="5006646"/>
                <a:ext cx="4997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3200" dirty="0" smtClean="0"/>
                  <a:t>…</a:t>
                </a:r>
                <a:endParaRPr kumimoji="1" lang="ja-JP" altLang="en-US" sz="3200" dirty="0"/>
              </a:p>
            </p:txBody>
          </p:sp>
          <p:cxnSp>
            <p:nvCxnSpPr>
              <p:cNvPr id="226" name="直線コネクタ 225"/>
              <p:cNvCxnSpPr/>
              <p:nvPr/>
            </p:nvCxnSpPr>
            <p:spPr>
              <a:xfrm>
                <a:off x="1196565" y="5589240"/>
                <a:ext cx="6628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グループ化 111"/>
            <p:cNvGrpSpPr/>
            <p:nvPr/>
          </p:nvGrpSpPr>
          <p:grpSpPr>
            <a:xfrm>
              <a:off x="2568108" y="1304764"/>
              <a:ext cx="671744" cy="900100"/>
              <a:chOff x="1187624" y="4689140"/>
              <a:chExt cx="671744" cy="900100"/>
            </a:xfrm>
          </p:grpSpPr>
          <p:cxnSp>
            <p:nvCxnSpPr>
              <p:cNvPr id="217" name="直線コネクタ 216"/>
              <p:cNvCxnSpPr/>
              <p:nvPr/>
            </p:nvCxnSpPr>
            <p:spPr>
              <a:xfrm>
                <a:off x="1196565" y="4689140"/>
                <a:ext cx="6628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線コネクタ 217"/>
              <p:cNvCxnSpPr/>
              <p:nvPr/>
            </p:nvCxnSpPr>
            <p:spPr>
              <a:xfrm>
                <a:off x="1196565" y="4869160"/>
                <a:ext cx="6628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線コネクタ 218"/>
              <p:cNvCxnSpPr/>
              <p:nvPr/>
            </p:nvCxnSpPr>
            <p:spPr>
              <a:xfrm>
                <a:off x="1196565" y="5085184"/>
                <a:ext cx="6628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テキスト ボックス 219"/>
              <p:cNvSpPr txBox="1"/>
              <p:nvPr/>
            </p:nvSpPr>
            <p:spPr>
              <a:xfrm rot="5400000">
                <a:off x="1230161" y="5006646"/>
                <a:ext cx="4997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3200" dirty="0" smtClean="0"/>
                  <a:t>…</a:t>
                </a:r>
                <a:endParaRPr kumimoji="1" lang="ja-JP" altLang="en-US" sz="3200" dirty="0"/>
              </a:p>
            </p:txBody>
          </p:sp>
          <p:cxnSp>
            <p:nvCxnSpPr>
              <p:cNvPr id="221" name="直線コネクタ 220"/>
              <p:cNvCxnSpPr/>
              <p:nvPr/>
            </p:nvCxnSpPr>
            <p:spPr>
              <a:xfrm>
                <a:off x="1196565" y="5589240"/>
                <a:ext cx="6628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グループ化 117"/>
            <p:cNvGrpSpPr/>
            <p:nvPr/>
          </p:nvGrpSpPr>
          <p:grpSpPr>
            <a:xfrm>
              <a:off x="4355976" y="1304764"/>
              <a:ext cx="671744" cy="900100"/>
              <a:chOff x="1187624" y="4689140"/>
              <a:chExt cx="671744" cy="900100"/>
            </a:xfrm>
          </p:grpSpPr>
          <p:cxnSp>
            <p:nvCxnSpPr>
              <p:cNvPr id="212" name="直線コネクタ 211"/>
              <p:cNvCxnSpPr/>
              <p:nvPr/>
            </p:nvCxnSpPr>
            <p:spPr>
              <a:xfrm>
                <a:off x="1196565" y="4689140"/>
                <a:ext cx="6628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線コネクタ 212"/>
              <p:cNvCxnSpPr/>
              <p:nvPr/>
            </p:nvCxnSpPr>
            <p:spPr>
              <a:xfrm>
                <a:off x="1196565" y="4869160"/>
                <a:ext cx="6628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線コネクタ 213"/>
              <p:cNvCxnSpPr/>
              <p:nvPr/>
            </p:nvCxnSpPr>
            <p:spPr>
              <a:xfrm>
                <a:off x="1196565" y="5085184"/>
                <a:ext cx="6628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テキスト ボックス 214"/>
              <p:cNvSpPr txBox="1"/>
              <p:nvPr/>
            </p:nvSpPr>
            <p:spPr>
              <a:xfrm rot="5400000">
                <a:off x="1230161" y="5006646"/>
                <a:ext cx="4997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3200" dirty="0" smtClean="0"/>
                  <a:t>…</a:t>
                </a:r>
                <a:endParaRPr kumimoji="1" lang="ja-JP" altLang="en-US" sz="3200" dirty="0"/>
              </a:p>
            </p:txBody>
          </p:sp>
          <p:cxnSp>
            <p:nvCxnSpPr>
              <p:cNvPr id="216" name="直線コネクタ 215"/>
              <p:cNvCxnSpPr/>
              <p:nvPr/>
            </p:nvCxnSpPr>
            <p:spPr>
              <a:xfrm>
                <a:off x="1196565" y="5589240"/>
                <a:ext cx="6628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グループ化 123"/>
            <p:cNvGrpSpPr/>
            <p:nvPr/>
          </p:nvGrpSpPr>
          <p:grpSpPr>
            <a:xfrm>
              <a:off x="7236296" y="1268760"/>
              <a:ext cx="671744" cy="900100"/>
              <a:chOff x="1187624" y="4689140"/>
              <a:chExt cx="671744" cy="900100"/>
            </a:xfrm>
          </p:grpSpPr>
          <p:cxnSp>
            <p:nvCxnSpPr>
              <p:cNvPr id="207" name="直線コネクタ 206"/>
              <p:cNvCxnSpPr/>
              <p:nvPr/>
            </p:nvCxnSpPr>
            <p:spPr>
              <a:xfrm>
                <a:off x="1196565" y="4689140"/>
                <a:ext cx="6628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コネクタ 207"/>
              <p:cNvCxnSpPr/>
              <p:nvPr/>
            </p:nvCxnSpPr>
            <p:spPr>
              <a:xfrm>
                <a:off x="1196565" y="4869160"/>
                <a:ext cx="6628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線コネクタ 208"/>
              <p:cNvCxnSpPr/>
              <p:nvPr/>
            </p:nvCxnSpPr>
            <p:spPr>
              <a:xfrm>
                <a:off x="1196565" y="5085184"/>
                <a:ext cx="6628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テキスト ボックス 209"/>
              <p:cNvSpPr txBox="1"/>
              <p:nvPr/>
            </p:nvSpPr>
            <p:spPr>
              <a:xfrm rot="5400000">
                <a:off x="1230161" y="5006646"/>
                <a:ext cx="4997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3200" dirty="0" smtClean="0"/>
                  <a:t>…</a:t>
                </a:r>
                <a:endParaRPr kumimoji="1" lang="ja-JP" altLang="en-US" sz="3200" dirty="0"/>
              </a:p>
            </p:txBody>
          </p:sp>
          <p:cxnSp>
            <p:nvCxnSpPr>
              <p:cNvPr id="211" name="直線コネクタ 210"/>
              <p:cNvCxnSpPr/>
              <p:nvPr/>
            </p:nvCxnSpPr>
            <p:spPr>
              <a:xfrm>
                <a:off x="1196565" y="5589240"/>
                <a:ext cx="6628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テキスト ボックス 162"/>
            <p:cNvSpPr txBox="1"/>
            <p:nvPr/>
          </p:nvSpPr>
          <p:spPr>
            <a:xfrm>
              <a:off x="5940152" y="1771228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  <p:cxnSp>
          <p:nvCxnSpPr>
            <p:cNvPr id="227" name="直線矢印コネクタ 226"/>
            <p:cNvCxnSpPr/>
            <p:nvPr/>
          </p:nvCxnSpPr>
          <p:spPr>
            <a:xfrm>
              <a:off x="503548" y="2707332"/>
              <a:ext cx="8316924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2" name="グループ化 241"/>
            <p:cNvGrpSpPr/>
            <p:nvPr/>
          </p:nvGrpSpPr>
          <p:grpSpPr>
            <a:xfrm>
              <a:off x="1367644" y="2272806"/>
              <a:ext cx="1332148" cy="400110"/>
              <a:chOff x="1367644" y="2164794"/>
              <a:chExt cx="1332148" cy="400110"/>
            </a:xfrm>
          </p:grpSpPr>
          <p:cxnSp>
            <p:nvCxnSpPr>
              <p:cNvPr id="201" name="直線コネクタ 200"/>
              <p:cNvCxnSpPr/>
              <p:nvPr/>
            </p:nvCxnSpPr>
            <p:spPr>
              <a:xfrm>
                <a:off x="1367644" y="2384884"/>
                <a:ext cx="3600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テキスト ボックス 201"/>
              <p:cNvSpPr txBox="1"/>
              <p:nvPr/>
            </p:nvSpPr>
            <p:spPr>
              <a:xfrm>
                <a:off x="2123728" y="2164794"/>
                <a:ext cx="4997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000" dirty="0" smtClean="0"/>
                  <a:t>…</a:t>
                </a:r>
                <a:endParaRPr kumimoji="1" lang="ja-JP" altLang="en-US" sz="2000" dirty="0"/>
              </a:p>
            </p:txBody>
          </p:sp>
          <p:cxnSp>
            <p:nvCxnSpPr>
              <p:cNvPr id="237" name="直線コネクタ 236"/>
              <p:cNvCxnSpPr/>
              <p:nvPr/>
            </p:nvCxnSpPr>
            <p:spPr>
              <a:xfrm>
                <a:off x="1655676" y="2240868"/>
                <a:ext cx="2880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線コネクタ 238"/>
              <p:cNvCxnSpPr/>
              <p:nvPr/>
            </p:nvCxnSpPr>
            <p:spPr>
              <a:xfrm>
                <a:off x="1799692" y="2384884"/>
                <a:ext cx="2880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直線コネクタ 239"/>
              <p:cNvCxnSpPr/>
              <p:nvPr/>
            </p:nvCxnSpPr>
            <p:spPr>
              <a:xfrm>
                <a:off x="2015716" y="2240868"/>
                <a:ext cx="2880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線コネクタ 240"/>
              <p:cNvCxnSpPr/>
              <p:nvPr/>
            </p:nvCxnSpPr>
            <p:spPr>
              <a:xfrm>
                <a:off x="2411760" y="2420888"/>
                <a:ext cx="2880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4" name="グループ化 243"/>
            <p:cNvGrpSpPr/>
            <p:nvPr/>
          </p:nvGrpSpPr>
          <p:grpSpPr>
            <a:xfrm>
              <a:off x="3131840" y="2272806"/>
              <a:ext cx="1332148" cy="400110"/>
              <a:chOff x="1367644" y="2164794"/>
              <a:chExt cx="1332148" cy="400110"/>
            </a:xfrm>
          </p:grpSpPr>
          <p:cxnSp>
            <p:nvCxnSpPr>
              <p:cNvPr id="245" name="直線コネクタ 244"/>
              <p:cNvCxnSpPr/>
              <p:nvPr/>
            </p:nvCxnSpPr>
            <p:spPr>
              <a:xfrm>
                <a:off x="1367644" y="2384884"/>
                <a:ext cx="3600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テキスト ボックス 245"/>
              <p:cNvSpPr txBox="1"/>
              <p:nvPr/>
            </p:nvSpPr>
            <p:spPr>
              <a:xfrm>
                <a:off x="2123728" y="2164794"/>
                <a:ext cx="4997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000" dirty="0" smtClean="0"/>
                  <a:t>…</a:t>
                </a:r>
                <a:endParaRPr kumimoji="1" lang="ja-JP" altLang="en-US" sz="2000" dirty="0"/>
              </a:p>
            </p:txBody>
          </p:sp>
          <p:cxnSp>
            <p:nvCxnSpPr>
              <p:cNvPr id="247" name="直線コネクタ 246"/>
              <p:cNvCxnSpPr/>
              <p:nvPr/>
            </p:nvCxnSpPr>
            <p:spPr>
              <a:xfrm>
                <a:off x="1655676" y="2240868"/>
                <a:ext cx="2880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直線コネクタ 247"/>
              <p:cNvCxnSpPr/>
              <p:nvPr/>
            </p:nvCxnSpPr>
            <p:spPr>
              <a:xfrm>
                <a:off x="1799692" y="2384884"/>
                <a:ext cx="2880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直線コネクタ 248"/>
              <p:cNvCxnSpPr/>
              <p:nvPr/>
            </p:nvCxnSpPr>
            <p:spPr>
              <a:xfrm>
                <a:off x="2015716" y="2240868"/>
                <a:ext cx="2880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直線コネクタ 249"/>
              <p:cNvCxnSpPr/>
              <p:nvPr/>
            </p:nvCxnSpPr>
            <p:spPr>
              <a:xfrm>
                <a:off x="2411760" y="2420888"/>
                <a:ext cx="2880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5" name="グループ化 264"/>
            <p:cNvGrpSpPr/>
            <p:nvPr/>
          </p:nvGrpSpPr>
          <p:grpSpPr>
            <a:xfrm>
              <a:off x="4860032" y="2348880"/>
              <a:ext cx="2556284" cy="148082"/>
              <a:chOff x="4860032" y="2348880"/>
              <a:chExt cx="2556284" cy="148082"/>
            </a:xfrm>
          </p:grpSpPr>
          <p:cxnSp>
            <p:nvCxnSpPr>
              <p:cNvPr id="252" name="直線コネクタ 251"/>
              <p:cNvCxnSpPr/>
              <p:nvPr/>
            </p:nvCxnSpPr>
            <p:spPr>
              <a:xfrm>
                <a:off x="4860032" y="2496962"/>
                <a:ext cx="3600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線コネクタ 253"/>
              <p:cNvCxnSpPr/>
              <p:nvPr/>
            </p:nvCxnSpPr>
            <p:spPr>
              <a:xfrm>
                <a:off x="5148064" y="2352946"/>
                <a:ext cx="2880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直線コネクタ 262"/>
              <p:cNvCxnSpPr/>
              <p:nvPr/>
            </p:nvCxnSpPr>
            <p:spPr>
              <a:xfrm>
                <a:off x="6912260" y="2348880"/>
                <a:ext cx="2880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線コネクタ 263"/>
              <p:cNvCxnSpPr/>
              <p:nvPr/>
            </p:nvCxnSpPr>
            <p:spPr>
              <a:xfrm>
                <a:off x="7128284" y="2492896"/>
                <a:ext cx="2880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4" name="テキスト ボックス 93"/>
          <p:cNvSpPr txBox="1"/>
          <p:nvPr/>
        </p:nvSpPr>
        <p:spPr>
          <a:xfrm>
            <a:off x="0" y="1952836"/>
            <a:ext cx="798235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ja-JP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ja-JP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ja-JP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kumimoji="1" lang="ja-JP" altLang="en-US" i="1" dirty="0">
              <a:solidFill>
                <a:srgbClr val="0070C0"/>
              </a:solidFill>
            </a:endParaRPr>
          </a:p>
        </p:txBody>
      </p:sp>
      <p:sp>
        <p:nvSpPr>
          <p:cNvPr id="95" name="左中かっこ 94"/>
          <p:cNvSpPr/>
          <p:nvPr/>
        </p:nvSpPr>
        <p:spPr>
          <a:xfrm>
            <a:off x="684076" y="1664804"/>
            <a:ext cx="288032" cy="1044116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左中かっこ 95"/>
          <p:cNvSpPr/>
          <p:nvPr/>
        </p:nvSpPr>
        <p:spPr>
          <a:xfrm>
            <a:off x="1043608" y="2744924"/>
            <a:ext cx="288032" cy="260412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287524" y="270892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/>
                </a:solidFill>
              </a:rPr>
              <a:t>paths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円/楕円 35"/>
          <p:cNvSpPr/>
          <p:nvPr/>
        </p:nvSpPr>
        <p:spPr>
          <a:xfrm>
            <a:off x="7884368" y="5445224"/>
            <a:ext cx="612068" cy="792088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2352" y="116632"/>
            <a:ext cx="8482136" cy="864096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Proof </a:t>
            </a:r>
            <a:r>
              <a:rPr kumimoji="1" lang="en-US" altLang="ja-JP" dirty="0" smtClean="0">
                <a:solidFill>
                  <a:schemeClr val="accent2"/>
                </a:solidFill>
              </a:rPr>
              <a:t>(</a:t>
            </a:r>
            <a:r>
              <a:rPr kumimoji="1" lang="en-US" altLang="ja-JP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 </a:t>
            </a:r>
            <a:r>
              <a:rPr kumimoji="1" lang="en-US" altLang="ja-JP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kumimoji="1" lang="en-US" altLang="ja-JP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1" lang="en-US" altLang="ja-JP" dirty="0" smtClean="0">
                <a:solidFill>
                  <a:schemeClr val="accent2"/>
                </a:solidFill>
              </a:rPr>
              <a:t> are connected)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971600" y="1412776"/>
            <a:ext cx="1368152" cy="2016224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0" y="4221088"/>
            <a:ext cx="91794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107504" y="105273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kumimoji="1" lang="ja-JP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7504" y="429309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endParaRPr kumimoji="1" lang="ja-JP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円/楕円 33"/>
          <p:cNvSpPr/>
          <p:nvPr/>
        </p:nvSpPr>
        <p:spPr>
          <a:xfrm>
            <a:off x="1043608" y="5373216"/>
            <a:ext cx="648072" cy="936104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2843808" y="5229200"/>
            <a:ext cx="648072" cy="1080120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4644008" y="5445224"/>
            <a:ext cx="648072" cy="864096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372200" y="5652537"/>
            <a:ext cx="499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…</a:t>
            </a:r>
            <a:endParaRPr kumimoji="1" lang="ja-JP" altLang="en-US" sz="32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43608" y="6341258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ja-JP" sz="2000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kumimoji="1" lang="ja-JP" altLang="en-US" sz="2000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2555776" y="1412776"/>
            <a:ext cx="1440160" cy="2016224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4211960" y="1412776"/>
            <a:ext cx="1440160" cy="2016224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/>
        </p:nvSpPr>
        <p:spPr>
          <a:xfrm>
            <a:off x="6948264" y="1412776"/>
            <a:ext cx="1440160" cy="2016224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491880" y="908720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0070C0"/>
                </a:solidFill>
              </a:rPr>
              <a:t>Cliques of size </a:t>
            </a:r>
            <a:r>
              <a:rPr kumimoji="1" lang="en-US" altLang="ja-JP" sz="2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BM</a:t>
            </a:r>
            <a:r>
              <a:rPr kumimoji="1" lang="en-US" altLang="ja-JP" sz="20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kumimoji="1" lang="en-US" altLang="ja-JP" sz="2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kumimoji="1" lang="en-US" altLang="ja-JP" sz="20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ja-JP" sz="2000" baseline="30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kumimoji="1" lang="ja-JP" altLang="en-US" sz="2000" baseline="30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5496" y="3789040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ja-JP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ja-JP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=7</a:t>
            </a:r>
            <a:r>
              <a:rPr kumimoji="1" lang="en-US" altLang="ja-JP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sz="2400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en-US" altLang="ja-JP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kumimoji="1" lang="ja-JP" altLang="en-US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843808" y="634125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ja-JP" sz="2000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kumimoji="1" lang="ja-JP" altLang="en-US" sz="2000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716016" y="630932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ja-JP" sz="2000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kumimoji="1" lang="ja-JP" altLang="en-US" sz="2000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812360" y="630932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ja-JP" sz="2000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ja-JP" sz="2000" i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kumimoji="1" lang="ja-JP" altLang="en-US" sz="2000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820472" y="-26804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ja-JP" sz="800" dirty="0" smtClean="0">
                <a:latin typeface="Times New Roman" pitchFamily="18" charset="0"/>
                <a:cs typeface="Times New Roman" pitchFamily="18" charset="0"/>
              </a:rPr>
              <a:t>&gt;2</a:t>
            </a:r>
            <a:endParaRPr kumimoji="1" lang="ja-JP" alt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3" name="直線矢印コネクタ 82"/>
          <p:cNvCxnSpPr/>
          <p:nvPr/>
        </p:nvCxnSpPr>
        <p:spPr>
          <a:xfrm rot="10800000">
            <a:off x="2555776" y="3140968"/>
            <a:ext cx="1008112" cy="50405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直線矢印コネクタ 121"/>
          <p:cNvCxnSpPr/>
          <p:nvPr/>
        </p:nvCxnSpPr>
        <p:spPr>
          <a:xfrm rot="16200000" flipV="1">
            <a:off x="3905926" y="3230978"/>
            <a:ext cx="576064" cy="25202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直線矢印コネクタ 122"/>
          <p:cNvCxnSpPr/>
          <p:nvPr/>
        </p:nvCxnSpPr>
        <p:spPr>
          <a:xfrm flipV="1">
            <a:off x="5868144" y="3140968"/>
            <a:ext cx="1080120" cy="57606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左中かっこ 58"/>
          <p:cNvSpPr/>
          <p:nvPr/>
        </p:nvSpPr>
        <p:spPr>
          <a:xfrm>
            <a:off x="1691680" y="1880828"/>
            <a:ext cx="288032" cy="108012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1043608" y="2247255"/>
            <a:ext cx="798235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ja-JP" sz="24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sz="2400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1" lang="ja-JP" altLang="en-US" dirty="0"/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3167844" y="3717032"/>
            <a:ext cx="327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chemeClr val="accent2"/>
                </a:solidFill>
              </a:rPr>
              <a:t>Cliques of size </a:t>
            </a:r>
            <a:r>
              <a:rPr lang="en-US" altLang="ja-JP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ja-JP" sz="2400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sz="2400" baseline="30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kumimoji="1" lang="ja-JP" altLang="en-US" sz="2400" dirty="0">
              <a:solidFill>
                <a:schemeClr val="accent2"/>
              </a:solidFill>
            </a:endParaRPr>
          </a:p>
        </p:txBody>
      </p:sp>
      <p:cxnSp>
        <p:nvCxnSpPr>
          <p:cNvPr id="147" name="直線矢印コネクタ 146"/>
          <p:cNvCxnSpPr/>
          <p:nvPr/>
        </p:nvCxnSpPr>
        <p:spPr>
          <a:xfrm rot="5400000" flipH="1" flipV="1">
            <a:off x="5148064" y="3212976"/>
            <a:ext cx="504056" cy="36004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" name="グループ化 176"/>
          <p:cNvGrpSpPr/>
          <p:nvPr/>
        </p:nvGrpSpPr>
        <p:grpSpPr>
          <a:xfrm>
            <a:off x="1367644" y="5580529"/>
            <a:ext cx="1692188" cy="584775"/>
            <a:chOff x="1367644" y="5580529"/>
            <a:chExt cx="1692188" cy="584775"/>
          </a:xfrm>
        </p:grpSpPr>
        <p:sp>
          <p:nvSpPr>
            <p:cNvPr id="103" name="正方形/長方形 102"/>
            <p:cNvSpPr/>
            <p:nvPr/>
          </p:nvSpPr>
          <p:spPr>
            <a:xfrm>
              <a:off x="1367644" y="5589240"/>
              <a:ext cx="1692188" cy="4320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円/楕円 143"/>
            <p:cNvSpPr/>
            <p:nvPr/>
          </p:nvSpPr>
          <p:spPr>
            <a:xfrm>
              <a:off x="2843808" y="57332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円/楕円 144"/>
            <p:cNvSpPr/>
            <p:nvPr/>
          </p:nvSpPr>
          <p:spPr>
            <a:xfrm>
              <a:off x="1475656" y="57332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6" name="直線コネクタ 145"/>
            <p:cNvCxnSpPr>
              <a:stCxn id="145" idx="6"/>
              <a:endCxn id="151" idx="6"/>
            </p:cNvCxnSpPr>
            <p:nvPr/>
          </p:nvCxnSpPr>
          <p:spPr>
            <a:xfrm>
              <a:off x="1619672" y="5805264"/>
              <a:ext cx="43204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円/楕円 149"/>
            <p:cNvSpPr/>
            <p:nvPr/>
          </p:nvSpPr>
          <p:spPr>
            <a:xfrm>
              <a:off x="1691680" y="57332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円/楕円 150"/>
            <p:cNvSpPr/>
            <p:nvPr/>
          </p:nvSpPr>
          <p:spPr>
            <a:xfrm>
              <a:off x="1907704" y="57332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テキスト ボックス 151"/>
            <p:cNvSpPr txBox="1"/>
            <p:nvPr/>
          </p:nvSpPr>
          <p:spPr>
            <a:xfrm>
              <a:off x="2128082" y="5580529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  <p:cxnSp>
          <p:nvCxnSpPr>
            <p:cNvPr id="153" name="直線コネクタ 152"/>
            <p:cNvCxnSpPr>
              <a:endCxn id="144" idx="2"/>
            </p:cNvCxnSpPr>
            <p:nvPr/>
          </p:nvCxnSpPr>
          <p:spPr>
            <a:xfrm>
              <a:off x="2627784" y="5805264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直線コネクタ 153"/>
            <p:cNvCxnSpPr/>
            <p:nvPr/>
          </p:nvCxnSpPr>
          <p:spPr>
            <a:xfrm>
              <a:off x="2015716" y="5805264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5" name="直線矢印コネクタ 154"/>
          <p:cNvCxnSpPr/>
          <p:nvPr/>
        </p:nvCxnSpPr>
        <p:spPr>
          <a:xfrm rot="10800000" flipV="1">
            <a:off x="2303748" y="4869160"/>
            <a:ext cx="1044116" cy="61845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7" name="直線矢印コネクタ 166"/>
          <p:cNvCxnSpPr/>
          <p:nvPr/>
        </p:nvCxnSpPr>
        <p:spPr>
          <a:xfrm rot="5400000">
            <a:off x="3851920" y="5085184"/>
            <a:ext cx="720080" cy="14401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" name="グループ化 177"/>
          <p:cNvGrpSpPr/>
          <p:nvPr/>
        </p:nvGrpSpPr>
        <p:grpSpPr>
          <a:xfrm>
            <a:off x="3203848" y="5580529"/>
            <a:ext cx="1692188" cy="584775"/>
            <a:chOff x="3203848" y="5580529"/>
            <a:chExt cx="1692188" cy="584775"/>
          </a:xfrm>
        </p:grpSpPr>
        <p:sp>
          <p:nvSpPr>
            <p:cNvPr id="168" name="正方形/長方形 167"/>
            <p:cNvSpPr/>
            <p:nvPr/>
          </p:nvSpPr>
          <p:spPr>
            <a:xfrm>
              <a:off x="3203848" y="5589240"/>
              <a:ext cx="1692188" cy="4320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" name="円/楕円 168"/>
            <p:cNvSpPr/>
            <p:nvPr/>
          </p:nvSpPr>
          <p:spPr>
            <a:xfrm>
              <a:off x="4680012" y="57332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円/楕円 169"/>
            <p:cNvSpPr/>
            <p:nvPr/>
          </p:nvSpPr>
          <p:spPr>
            <a:xfrm>
              <a:off x="3311860" y="57332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1" name="直線コネクタ 170"/>
            <p:cNvCxnSpPr>
              <a:stCxn id="170" idx="6"/>
              <a:endCxn id="173" idx="6"/>
            </p:cNvCxnSpPr>
            <p:nvPr/>
          </p:nvCxnSpPr>
          <p:spPr>
            <a:xfrm>
              <a:off x="3455876" y="5805264"/>
              <a:ext cx="43204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円/楕円 171"/>
            <p:cNvSpPr/>
            <p:nvPr/>
          </p:nvSpPr>
          <p:spPr>
            <a:xfrm>
              <a:off x="3527884" y="57332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3" name="円/楕円 172"/>
            <p:cNvSpPr/>
            <p:nvPr/>
          </p:nvSpPr>
          <p:spPr>
            <a:xfrm>
              <a:off x="3743908" y="57332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4" name="直線コネクタ 173"/>
            <p:cNvCxnSpPr>
              <a:endCxn id="169" idx="2"/>
            </p:cNvCxnSpPr>
            <p:nvPr/>
          </p:nvCxnSpPr>
          <p:spPr>
            <a:xfrm>
              <a:off x="4463988" y="5805264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直線コネクタ 174"/>
            <p:cNvCxnSpPr/>
            <p:nvPr/>
          </p:nvCxnSpPr>
          <p:spPr>
            <a:xfrm>
              <a:off x="3851920" y="5805264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6" name="テキスト ボックス 175"/>
            <p:cNvSpPr txBox="1"/>
            <p:nvPr/>
          </p:nvSpPr>
          <p:spPr>
            <a:xfrm>
              <a:off x="3995936" y="5580529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</p:grpSp>
      <p:cxnSp>
        <p:nvCxnSpPr>
          <p:cNvPr id="181" name="直線矢印コネクタ 180"/>
          <p:cNvCxnSpPr/>
          <p:nvPr/>
        </p:nvCxnSpPr>
        <p:spPr>
          <a:xfrm rot="16200000" flipH="1">
            <a:off x="4860032" y="4941168"/>
            <a:ext cx="720080" cy="43204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7" name="グループ化 193"/>
          <p:cNvGrpSpPr/>
          <p:nvPr/>
        </p:nvGrpSpPr>
        <p:grpSpPr>
          <a:xfrm>
            <a:off x="5076056" y="5589240"/>
            <a:ext cx="1080120" cy="432048"/>
            <a:chOff x="5076056" y="5589240"/>
            <a:chExt cx="1080120" cy="432048"/>
          </a:xfrm>
        </p:grpSpPr>
        <p:sp>
          <p:nvSpPr>
            <p:cNvPr id="184" name="正方形/長方形 183"/>
            <p:cNvSpPr/>
            <p:nvPr/>
          </p:nvSpPr>
          <p:spPr>
            <a:xfrm>
              <a:off x="5076056" y="5589240"/>
              <a:ext cx="1080120" cy="4320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円/楕円 159"/>
            <p:cNvSpPr/>
            <p:nvPr/>
          </p:nvSpPr>
          <p:spPr>
            <a:xfrm>
              <a:off x="5148064" y="57332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1" name="直線コネクタ 160"/>
            <p:cNvCxnSpPr>
              <a:stCxn id="160" idx="6"/>
            </p:cNvCxnSpPr>
            <p:nvPr/>
          </p:nvCxnSpPr>
          <p:spPr>
            <a:xfrm>
              <a:off x="5292080" y="5805264"/>
              <a:ext cx="36004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グループ化 194"/>
          <p:cNvGrpSpPr/>
          <p:nvPr/>
        </p:nvGrpSpPr>
        <p:grpSpPr>
          <a:xfrm>
            <a:off x="7020272" y="5589240"/>
            <a:ext cx="1080120" cy="432048"/>
            <a:chOff x="7020272" y="5589240"/>
            <a:chExt cx="1080120" cy="432048"/>
          </a:xfrm>
        </p:grpSpPr>
        <p:sp>
          <p:nvSpPr>
            <p:cNvPr id="185" name="正方形/長方形 184"/>
            <p:cNvSpPr/>
            <p:nvPr/>
          </p:nvSpPr>
          <p:spPr>
            <a:xfrm>
              <a:off x="7020272" y="5589240"/>
              <a:ext cx="1080120" cy="4320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円/楕円 147"/>
            <p:cNvSpPr/>
            <p:nvPr/>
          </p:nvSpPr>
          <p:spPr>
            <a:xfrm>
              <a:off x="7884368" y="57332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9" name="直線コネクタ 148"/>
            <p:cNvCxnSpPr>
              <a:endCxn id="148" idx="2"/>
            </p:cNvCxnSpPr>
            <p:nvPr/>
          </p:nvCxnSpPr>
          <p:spPr>
            <a:xfrm>
              <a:off x="7524328" y="5805264"/>
              <a:ext cx="36004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6" name="直線矢印コネクタ 185"/>
          <p:cNvCxnSpPr/>
          <p:nvPr/>
        </p:nvCxnSpPr>
        <p:spPr>
          <a:xfrm>
            <a:off x="6084168" y="4869160"/>
            <a:ext cx="1368152" cy="64807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9" name="テキスト ボックス 188"/>
          <p:cNvSpPr txBox="1"/>
          <p:nvPr/>
        </p:nvSpPr>
        <p:spPr>
          <a:xfrm>
            <a:off x="3203848" y="4407495"/>
            <a:ext cx="327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chemeClr val="accent2"/>
                </a:solidFill>
              </a:rPr>
              <a:t>Paths of length </a:t>
            </a:r>
            <a:r>
              <a:rPr lang="en-US" altLang="ja-JP" sz="2400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kumimoji="1" lang="ja-JP" altLang="en-US" sz="2400" dirty="0">
              <a:solidFill>
                <a:schemeClr val="accent2"/>
              </a:solidFill>
            </a:endParaRPr>
          </a:p>
        </p:txBody>
      </p:sp>
      <p:grpSp>
        <p:nvGrpSpPr>
          <p:cNvPr id="158" name="グループ化 157"/>
          <p:cNvGrpSpPr/>
          <p:nvPr/>
        </p:nvGrpSpPr>
        <p:grpSpPr>
          <a:xfrm>
            <a:off x="1763688" y="1844824"/>
            <a:ext cx="5877363" cy="1152128"/>
            <a:chOff x="1763688" y="1844824"/>
            <a:chExt cx="5877363" cy="1152128"/>
          </a:xfrm>
        </p:grpSpPr>
        <p:sp>
          <p:nvSpPr>
            <p:cNvPr id="8" name="テキスト ボックス 7"/>
            <p:cNvSpPr txBox="1"/>
            <p:nvPr/>
          </p:nvSpPr>
          <p:spPr>
            <a:xfrm>
              <a:off x="6016514" y="2204864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1907704" y="1844824"/>
              <a:ext cx="1008112" cy="115212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2015716" y="191683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2015716" y="21328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/>
          </p:nvSpPr>
          <p:spPr>
            <a:xfrm>
              <a:off x="2663788" y="191683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/>
            <p:cNvSpPr/>
            <p:nvPr/>
          </p:nvSpPr>
          <p:spPr>
            <a:xfrm>
              <a:off x="2663788" y="21328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/>
            <p:cNvSpPr/>
            <p:nvPr/>
          </p:nvSpPr>
          <p:spPr>
            <a:xfrm>
              <a:off x="2663788" y="2780928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テキスト ボックス 71"/>
            <p:cNvSpPr txBox="1"/>
            <p:nvPr/>
          </p:nvSpPr>
          <p:spPr>
            <a:xfrm rot="5400000">
              <a:off x="2454297" y="2198332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  <p:cxnSp>
          <p:nvCxnSpPr>
            <p:cNvPr id="74" name="直線コネクタ 73"/>
            <p:cNvCxnSpPr>
              <a:stCxn id="46" idx="6"/>
              <a:endCxn id="65" idx="2"/>
            </p:cNvCxnSpPr>
            <p:nvPr/>
          </p:nvCxnSpPr>
          <p:spPr>
            <a:xfrm>
              <a:off x="2159732" y="1988840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>
              <a:stCxn id="46" idx="5"/>
              <a:endCxn id="70" idx="2"/>
            </p:cNvCxnSpPr>
            <p:nvPr/>
          </p:nvCxnSpPr>
          <p:spPr>
            <a:xfrm rot="16200000" flipH="1">
              <a:off x="2318661" y="1859736"/>
              <a:ext cx="165107" cy="52514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>
              <a:stCxn id="46" idx="5"/>
              <a:endCxn id="71" idx="1"/>
            </p:cNvCxnSpPr>
            <p:nvPr/>
          </p:nvCxnSpPr>
          <p:spPr>
            <a:xfrm rot="16200000" flipH="1">
              <a:off x="2030629" y="2147769"/>
              <a:ext cx="762262" cy="5462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>
              <a:stCxn id="47" idx="6"/>
              <a:endCxn id="65" idx="6"/>
            </p:cNvCxnSpPr>
            <p:nvPr/>
          </p:nvCxnSpPr>
          <p:spPr>
            <a:xfrm flipV="1">
              <a:off x="2159732" y="1988840"/>
              <a:ext cx="648072" cy="2160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>
              <a:stCxn id="47" idx="6"/>
              <a:endCxn id="70" idx="2"/>
            </p:cNvCxnSpPr>
            <p:nvPr/>
          </p:nvCxnSpPr>
          <p:spPr>
            <a:xfrm>
              <a:off x="2159732" y="2204864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>
              <a:stCxn id="47" idx="6"/>
              <a:endCxn id="71" idx="5"/>
            </p:cNvCxnSpPr>
            <p:nvPr/>
          </p:nvCxnSpPr>
          <p:spPr>
            <a:xfrm>
              <a:off x="2159732" y="2204864"/>
              <a:ext cx="626981" cy="6989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線コネクタ 79"/>
            <p:cNvCxnSpPr>
              <a:stCxn id="48" idx="6"/>
              <a:endCxn id="65" idx="3"/>
            </p:cNvCxnSpPr>
            <p:nvPr/>
          </p:nvCxnSpPr>
          <p:spPr>
            <a:xfrm flipV="1">
              <a:off x="2159732" y="2039757"/>
              <a:ext cx="525147" cy="81317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>
              <a:stCxn id="48" idx="6"/>
              <a:endCxn id="70" idx="3"/>
            </p:cNvCxnSpPr>
            <p:nvPr/>
          </p:nvCxnSpPr>
          <p:spPr>
            <a:xfrm flipV="1">
              <a:off x="2159732" y="2255781"/>
              <a:ext cx="525147" cy="59715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>
              <a:stCxn id="48" idx="6"/>
              <a:endCxn id="71" idx="2"/>
            </p:cNvCxnSpPr>
            <p:nvPr/>
          </p:nvCxnSpPr>
          <p:spPr>
            <a:xfrm>
              <a:off x="2159732" y="2852936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正方形/長方形 83"/>
            <p:cNvSpPr/>
            <p:nvPr/>
          </p:nvSpPr>
          <p:spPr>
            <a:xfrm>
              <a:off x="3591180" y="1844824"/>
              <a:ext cx="1008112" cy="115212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円/楕円 84"/>
            <p:cNvSpPr/>
            <p:nvPr/>
          </p:nvSpPr>
          <p:spPr>
            <a:xfrm>
              <a:off x="3699192" y="191683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円/楕円 85"/>
            <p:cNvSpPr/>
            <p:nvPr/>
          </p:nvSpPr>
          <p:spPr>
            <a:xfrm>
              <a:off x="3699192" y="21328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円/楕円 86"/>
            <p:cNvSpPr/>
            <p:nvPr/>
          </p:nvSpPr>
          <p:spPr>
            <a:xfrm>
              <a:off x="3699192" y="2780928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テキスト ボックス 87"/>
            <p:cNvSpPr txBox="1"/>
            <p:nvPr/>
          </p:nvSpPr>
          <p:spPr>
            <a:xfrm rot="5400000">
              <a:off x="3489701" y="2198332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  <p:sp>
          <p:nvSpPr>
            <p:cNvPr id="90" name="円/楕円 89"/>
            <p:cNvSpPr/>
            <p:nvPr/>
          </p:nvSpPr>
          <p:spPr>
            <a:xfrm>
              <a:off x="4347264" y="191683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円/楕円 90"/>
            <p:cNvSpPr/>
            <p:nvPr/>
          </p:nvSpPr>
          <p:spPr>
            <a:xfrm>
              <a:off x="4347264" y="21328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/楕円 91"/>
            <p:cNvSpPr/>
            <p:nvPr/>
          </p:nvSpPr>
          <p:spPr>
            <a:xfrm>
              <a:off x="4347264" y="2780928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テキスト ボックス 92"/>
            <p:cNvSpPr txBox="1"/>
            <p:nvPr/>
          </p:nvSpPr>
          <p:spPr>
            <a:xfrm rot="5400000">
              <a:off x="4137773" y="2202685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  <p:cxnSp>
          <p:nvCxnSpPr>
            <p:cNvPr id="94" name="直線コネクタ 93"/>
            <p:cNvCxnSpPr>
              <a:stCxn id="85" idx="6"/>
              <a:endCxn id="90" idx="2"/>
            </p:cNvCxnSpPr>
            <p:nvPr/>
          </p:nvCxnSpPr>
          <p:spPr>
            <a:xfrm>
              <a:off x="3843208" y="1988840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>
              <a:stCxn id="85" idx="5"/>
              <a:endCxn id="91" idx="2"/>
            </p:cNvCxnSpPr>
            <p:nvPr/>
          </p:nvCxnSpPr>
          <p:spPr>
            <a:xfrm rot="16200000" flipH="1">
              <a:off x="4002137" y="1859736"/>
              <a:ext cx="165107" cy="52514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線コネクタ 95"/>
            <p:cNvCxnSpPr>
              <a:stCxn id="85" idx="5"/>
              <a:endCxn id="92" idx="1"/>
            </p:cNvCxnSpPr>
            <p:nvPr/>
          </p:nvCxnSpPr>
          <p:spPr>
            <a:xfrm rot="16200000" flipH="1">
              <a:off x="3714105" y="2147769"/>
              <a:ext cx="762262" cy="5462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>
              <a:stCxn id="86" idx="6"/>
              <a:endCxn id="90" idx="6"/>
            </p:cNvCxnSpPr>
            <p:nvPr/>
          </p:nvCxnSpPr>
          <p:spPr>
            <a:xfrm flipV="1">
              <a:off x="3843208" y="1988840"/>
              <a:ext cx="648072" cy="2160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>
              <a:stCxn id="86" idx="6"/>
              <a:endCxn id="91" idx="2"/>
            </p:cNvCxnSpPr>
            <p:nvPr/>
          </p:nvCxnSpPr>
          <p:spPr>
            <a:xfrm>
              <a:off x="3843208" y="2204864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>
              <a:stCxn id="86" idx="6"/>
              <a:endCxn id="92" idx="5"/>
            </p:cNvCxnSpPr>
            <p:nvPr/>
          </p:nvCxnSpPr>
          <p:spPr>
            <a:xfrm>
              <a:off x="3843208" y="2204864"/>
              <a:ext cx="626981" cy="6989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>
              <a:stCxn id="87" idx="6"/>
              <a:endCxn id="90" idx="3"/>
            </p:cNvCxnSpPr>
            <p:nvPr/>
          </p:nvCxnSpPr>
          <p:spPr>
            <a:xfrm flipV="1">
              <a:off x="3843208" y="2039757"/>
              <a:ext cx="525147" cy="81317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>
              <a:stCxn id="87" idx="6"/>
              <a:endCxn id="91" idx="3"/>
            </p:cNvCxnSpPr>
            <p:nvPr/>
          </p:nvCxnSpPr>
          <p:spPr>
            <a:xfrm flipV="1">
              <a:off x="3843208" y="2255781"/>
              <a:ext cx="525147" cy="59715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線コネクタ 101"/>
            <p:cNvCxnSpPr>
              <a:stCxn id="87" idx="6"/>
              <a:endCxn id="92" idx="2"/>
            </p:cNvCxnSpPr>
            <p:nvPr/>
          </p:nvCxnSpPr>
          <p:spPr>
            <a:xfrm>
              <a:off x="3843208" y="2852936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正方形/長方形 103"/>
            <p:cNvSpPr/>
            <p:nvPr/>
          </p:nvSpPr>
          <p:spPr>
            <a:xfrm>
              <a:off x="6543507" y="1844824"/>
              <a:ext cx="1008112" cy="115212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円/楕円 104"/>
            <p:cNvSpPr/>
            <p:nvPr/>
          </p:nvSpPr>
          <p:spPr>
            <a:xfrm>
              <a:off x="6651519" y="191683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円/楕円 105"/>
            <p:cNvSpPr/>
            <p:nvPr/>
          </p:nvSpPr>
          <p:spPr>
            <a:xfrm>
              <a:off x="6651519" y="21328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円/楕円 106"/>
            <p:cNvSpPr/>
            <p:nvPr/>
          </p:nvSpPr>
          <p:spPr>
            <a:xfrm>
              <a:off x="6651519" y="2780928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テキスト ボックス 107"/>
            <p:cNvSpPr txBox="1"/>
            <p:nvPr/>
          </p:nvSpPr>
          <p:spPr>
            <a:xfrm rot="5400000">
              <a:off x="6450741" y="2162328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  <p:sp>
          <p:nvSpPr>
            <p:cNvPr id="109" name="円/楕円 108"/>
            <p:cNvSpPr/>
            <p:nvPr/>
          </p:nvSpPr>
          <p:spPr>
            <a:xfrm>
              <a:off x="7299591" y="191683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円/楕円 109"/>
            <p:cNvSpPr/>
            <p:nvPr/>
          </p:nvSpPr>
          <p:spPr>
            <a:xfrm>
              <a:off x="7299591" y="21328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円/楕円 110"/>
            <p:cNvSpPr/>
            <p:nvPr/>
          </p:nvSpPr>
          <p:spPr>
            <a:xfrm>
              <a:off x="7299591" y="2780928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テキスト ボックス 111"/>
            <p:cNvSpPr txBox="1"/>
            <p:nvPr/>
          </p:nvSpPr>
          <p:spPr>
            <a:xfrm rot="5400000">
              <a:off x="7098813" y="2162328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  <p:cxnSp>
          <p:nvCxnSpPr>
            <p:cNvPr id="113" name="直線コネクタ 112"/>
            <p:cNvCxnSpPr>
              <a:stCxn id="105" idx="6"/>
              <a:endCxn id="109" idx="2"/>
            </p:cNvCxnSpPr>
            <p:nvPr/>
          </p:nvCxnSpPr>
          <p:spPr>
            <a:xfrm>
              <a:off x="6795535" y="1988840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>
              <a:stCxn id="105" idx="5"/>
              <a:endCxn id="110" idx="2"/>
            </p:cNvCxnSpPr>
            <p:nvPr/>
          </p:nvCxnSpPr>
          <p:spPr>
            <a:xfrm rot="16200000" flipH="1">
              <a:off x="6954464" y="1859736"/>
              <a:ext cx="165107" cy="52514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コネクタ 114"/>
            <p:cNvCxnSpPr>
              <a:stCxn id="105" idx="5"/>
              <a:endCxn id="111" idx="1"/>
            </p:cNvCxnSpPr>
            <p:nvPr/>
          </p:nvCxnSpPr>
          <p:spPr>
            <a:xfrm rot="16200000" flipH="1">
              <a:off x="6666432" y="2147769"/>
              <a:ext cx="762262" cy="5462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コネクタ 115"/>
            <p:cNvCxnSpPr>
              <a:stCxn id="106" idx="6"/>
              <a:endCxn id="109" idx="6"/>
            </p:cNvCxnSpPr>
            <p:nvPr/>
          </p:nvCxnSpPr>
          <p:spPr>
            <a:xfrm flipV="1">
              <a:off x="6795535" y="1988840"/>
              <a:ext cx="648072" cy="2160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コネクタ 116"/>
            <p:cNvCxnSpPr>
              <a:stCxn id="106" idx="6"/>
              <a:endCxn id="110" idx="2"/>
            </p:cNvCxnSpPr>
            <p:nvPr/>
          </p:nvCxnSpPr>
          <p:spPr>
            <a:xfrm>
              <a:off x="6795535" y="2204864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コネクタ 117"/>
            <p:cNvCxnSpPr>
              <a:stCxn id="106" idx="6"/>
              <a:endCxn id="111" idx="5"/>
            </p:cNvCxnSpPr>
            <p:nvPr/>
          </p:nvCxnSpPr>
          <p:spPr>
            <a:xfrm>
              <a:off x="6795535" y="2204864"/>
              <a:ext cx="626981" cy="6989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>
              <a:stCxn id="107" idx="6"/>
              <a:endCxn id="109" idx="3"/>
            </p:cNvCxnSpPr>
            <p:nvPr/>
          </p:nvCxnSpPr>
          <p:spPr>
            <a:xfrm flipV="1">
              <a:off x="6795535" y="2039757"/>
              <a:ext cx="525147" cy="81317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>
              <a:stCxn id="107" idx="6"/>
              <a:endCxn id="110" idx="3"/>
            </p:cNvCxnSpPr>
            <p:nvPr/>
          </p:nvCxnSpPr>
          <p:spPr>
            <a:xfrm flipV="1">
              <a:off x="6795535" y="2255781"/>
              <a:ext cx="525147" cy="59715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>
              <a:stCxn id="107" idx="6"/>
              <a:endCxn id="111" idx="2"/>
            </p:cNvCxnSpPr>
            <p:nvPr/>
          </p:nvCxnSpPr>
          <p:spPr>
            <a:xfrm>
              <a:off x="6795535" y="2852936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正方形/長方形 124"/>
            <p:cNvSpPr/>
            <p:nvPr/>
          </p:nvSpPr>
          <p:spPr>
            <a:xfrm>
              <a:off x="5103347" y="1844824"/>
              <a:ext cx="1008112" cy="115212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円/楕円 125"/>
            <p:cNvSpPr/>
            <p:nvPr/>
          </p:nvSpPr>
          <p:spPr>
            <a:xfrm>
              <a:off x="5211359" y="191683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円/楕円 126"/>
            <p:cNvSpPr/>
            <p:nvPr/>
          </p:nvSpPr>
          <p:spPr>
            <a:xfrm>
              <a:off x="5211359" y="21328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円/楕円 127"/>
            <p:cNvSpPr/>
            <p:nvPr/>
          </p:nvSpPr>
          <p:spPr>
            <a:xfrm>
              <a:off x="5211359" y="2780928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テキスト ボックス 128"/>
            <p:cNvSpPr txBox="1"/>
            <p:nvPr/>
          </p:nvSpPr>
          <p:spPr>
            <a:xfrm rot="5400000">
              <a:off x="5037873" y="2162328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  <p:sp>
          <p:nvSpPr>
            <p:cNvPr id="130" name="円/楕円 129"/>
            <p:cNvSpPr/>
            <p:nvPr/>
          </p:nvSpPr>
          <p:spPr>
            <a:xfrm>
              <a:off x="5859431" y="191683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円/楕円 130"/>
            <p:cNvSpPr/>
            <p:nvPr/>
          </p:nvSpPr>
          <p:spPr>
            <a:xfrm>
              <a:off x="5859431" y="21328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円/楕円 131"/>
            <p:cNvSpPr/>
            <p:nvPr/>
          </p:nvSpPr>
          <p:spPr>
            <a:xfrm>
              <a:off x="5859431" y="2780928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テキスト ボックス 132"/>
            <p:cNvSpPr txBox="1"/>
            <p:nvPr/>
          </p:nvSpPr>
          <p:spPr>
            <a:xfrm rot="5400000">
              <a:off x="5685945" y="2162328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  <p:cxnSp>
          <p:nvCxnSpPr>
            <p:cNvPr id="134" name="直線コネクタ 133"/>
            <p:cNvCxnSpPr>
              <a:stCxn id="126" idx="6"/>
              <a:endCxn id="130" idx="2"/>
            </p:cNvCxnSpPr>
            <p:nvPr/>
          </p:nvCxnSpPr>
          <p:spPr>
            <a:xfrm>
              <a:off x="5355375" y="1988840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線コネクタ 134"/>
            <p:cNvCxnSpPr>
              <a:stCxn id="126" idx="5"/>
              <a:endCxn id="131" idx="2"/>
            </p:cNvCxnSpPr>
            <p:nvPr/>
          </p:nvCxnSpPr>
          <p:spPr>
            <a:xfrm rot="16200000" flipH="1">
              <a:off x="5514304" y="1859736"/>
              <a:ext cx="165107" cy="52514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線コネクタ 135"/>
            <p:cNvCxnSpPr>
              <a:stCxn id="126" idx="5"/>
              <a:endCxn id="132" idx="1"/>
            </p:cNvCxnSpPr>
            <p:nvPr/>
          </p:nvCxnSpPr>
          <p:spPr>
            <a:xfrm rot="16200000" flipH="1">
              <a:off x="5226272" y="2147769"/>
              <a:ext cx="762262" cy="5462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線コネクタ 136"/>
            <p:cNvCxnSpPr>
              <a:stCxn id="127" idx="6"/>
              <a:endCxn id="130" idx="6"/>
            </p:cNvCxnSpPr>
            <p:nvPr/>
          </p:nvCxnSpPr>
          <p:spPr>
            <a:xfrm flipV="1">
              <a:off x="5355375" y="1988840"/>
              <a:ext cx="648072" cy="2160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線コネクタ 137"/>
            <p:cNvCxnSpPr>
              <a:stCxn id="127" idx="6"/>
              <a:endCxn id="131" idx="2"/>
            </p:cNvCxnSpPr>
            <p:nvPr/>
          </p:nvCxnSpPr>
          <p:spPr>
            <a:xfrm>
              <a:off x="5355375" y="2204864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>
              <a:stCxn id="127" idx="6"/>
              <a:endCxn id="132" idx="5"/>
            </p:cNvCxnSpPr>
            <p:nvPr/>
          </p:nvCxnSpPr>
          <p:spPr>
            <a:xfrm>
              <a:off x="5355375" y="2204864"/>
              <a:ext cx="626981" cy="6989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>
              <a:stCxn id="128" idx="6"/>
              <a:endCxn id="130" idx="3"/>
            </p:cNvCxnSpPr>
            <p:nvPr/>
          </p:nvCxnSpPr>
          <p:spPr>
            <a:xfrm flipV="1">
              <a:off x="5355375" y="2039757"/>
              <a:ext cx="525147" cy="81317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線コネクタ 140"/>
            <p:cNvCxnSpPr>
              <a:stCxn id="128" idx="6"/>
              <a:endCxn id="131" idx="3"/>
            </p:cNvCxnSpPr>
            <p:nvPr/>
          </p:nvCxnSpPr>
          <p:spPr>
            <a:xfrm flipV="1">
              <a:off x="5355375" y="2255781"/>
              <a:ext cx="525147" cy="59715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線コネクタ 141"/>
            <p:cNvCxnSpPr>
              <a:stCxn id="128" idx="6"/>
              <a:endCxn id="132" idx="2"/>
            </p:cNvCxnSpPr>
            <p:nvPr/>
          </p:nvCxnSpPr>
          <p:spPr>
            <a:xfrm>
              <a:off x="5355375" y="2852936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テキスト ボックス 48"/>
            <p:cNvSpPr txBox="1"/>
            <p:nvPr/>
          </p:nvSpPr>
          <p:spPr>
            <a:xfrm rot="5400000">
              <a:off x="1806225" y="2198332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  <p:sp>
          <p:nvSpPr>
            <p:cNvPr id="48" name="円/楕円 47"/>
            <p:cNvSpPr/>
            <p:nvPr/>
          </p:nvSpPr>
          <p:spPr>
            <a:xfrm>
              <a:off x="2015716" y="2780928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円/楕円 35"/>
          <p:cNvSpPr/>
          <p:nvPr/>
        </p:nvSpPr>
        <p:spPr>
          <a:xfrm>
            <a:off x="7884368" y="5445224"/>
            <a:ext cx="612068" cy="792088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2352" y="116632"/>
            <a:ext cx="8482136" cy="864096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Proof </a:t>
            </a:r>
            <a:r>
              <a:rPr kumimoji="1" lang="en-US" altLang="ja-JP" dirty="0" smtClean="0">
                <a:solidFill>
                  <a:schemeClr val="accent2"/>
                </a:solidFill>
              </a:rPr>
              <a:t>(</a:t>
            </a:r>
            <a:r>
              <a:rPr kumimoji="1" lang="en-US" altLang="ja-JP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|V</a:t>
            </a:r>
            <a:r>
              <a:rPr kumimoji="1" lang="en-US" altLang="ja-JP" i="1" baseline="-25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kumimoji="1" lang="en-US" altLang="ja-JP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|=|V</a:t>
            </a:r>
            <a:r>
              <a:rPr kumimoji="1" lang="en-US" altLang="ja-JP" i="1" baseline="-25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1" lang="en-US" altLang="ja-JP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kumimoji="1" lang="en-US" altLang="ja-JP" dirty="0" smtClean="0">
                <a:solidFill>
                  <a:schemeClr val="accent2"/>
                </a:solidFill>
              </a:rPr>
              <a:t>)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971600" y="1412776"/>
            <a:ext cx="1368152" cy="2016224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0" y="4221088"/>
            <a:ext cx="91794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107504" y="105273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kumimoji="1" lang="ja-JP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7504" y="429309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endParaRPr kumimoji="1" lang="ja-JP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円/楕円 33"/>
          <p:cNvSpPr/>
          <p:nvPr/>
        </p:nvSpPr>
        <p:spPr>
          <a:xfrm>
            <a:off x="1043608" y="5373216"/>
            <a:ext cx="648072" cy="936104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2843808" y="5229200"/>
            <a:ext cx="648072" cy="1080120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4644008" y="5445224"/>
            <a:ext cx="648072" cy="864096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372200" y="5652537"/>
            <a:ext cx="499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…</a:t>
            </a:r>
            <a:endParaRPr kumimoji="1" lang="ja-JP" altLang="en-US" sz="32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43608" y="6341258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ja-JP" sz="2000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kumimoji="1" lang="ja-JP" altLang="en-US" sz="2000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2555776" y="1412776"/>
            <a:ext cx="1440160" cy="2016224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4211960" y="1412776"/>
            <a:ext cx="1440160" cy="2016224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/>
        </p:nvSpPr>
        <p:spPr>
          <a:xfrm>
            <a:off x="6948264" y="1412776"/>
            <a:ext cx="1440160" cy="2016224"/>
          </a:xfrm>
          <a:prstGeom prst="ellipse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491880" y="908720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0070C0"/>
                </a:solidFill>
              </a:rPr>
              <a:t>Cliques of size </a:t>
            </a:r>
            <a:r>
              <a:rPr kumimoji="1" lang="en-US" altLang="ja-JP" sz="2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BM</a:t>
            </a:r>
            <a:r>
              <a:rPr kumimoji="1" lang="en-US" altLang="ja-JP" sz="20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kumimoji="1" lang="en-US" altLang="ja-JP" sz="2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kumimoji="1" lang="en-US" altLang="ja-JP" sz="20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ja-JP" sz="2000" baseline="30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kumimoji="1" lang="ja-JP" altLang="en-US" sz="2000" baseline="30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5496" y="3789040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ja-JP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ja-JP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=7</a:t>
            </a:r>
            <a:r>
              <a:rPr kumimoji="1" lang="en-US" altLang="ja-JP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sz="2400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en-US" altLang="ja-JP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kumimoji="1" lang="ja-JP" altLang="en-US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843808" y="634125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ja-JP" sz="2000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kumimoji="1" lang="ja-JP" altLang="en-US" sz="2000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716016" y="630932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ja-JP" sz="2000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kumimoji="1" lang="ja-JP" altLang="en-US" sz="2000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812360" y="630932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ja-JP" sz="2000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ja-JP" sz="2000" i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kumimoji="1" lang="ja-JP" altLang="en-US" sz="2000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820472" y="-26804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ja-JP" sz="800" dirty="0" smtClean="0">
                <a:latin typeface="Times New Roman" pitchFamily="18" charset="0"/>
                <a:cs typeface="Times New Roman" pitchFamily="18" charset="0"/>
              </a:rPr>
              <a:t>&gt;2</a:t>
            </a:r>
            <a:endParaRPr kumimoji="1" lang="ja-JP" alt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3" name="直線矢印コネクタ 82"/>
          <p:cNvCxnSpPr/>
          <p:nvPr/>
        </p:nvCxnSpPr>
        <p:spPr>
          <a:xfrm rot="10800000">
            <a:off x="2555776" y="3140968"/>
            <a:ext cx="1008112" cy="50405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直線矢印コネクタ 121"/>
          <p:cNvCxnSpPr/>
          <p:nvPr/>
        </p:nvCxnSpPr>
        <p:spPr>
          <a:xfrm rot="16200000" flipV="1">
            <a:off x="3905926" y="3230978"/>
            <a:ext cx="576064" cy="25202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直線矢印コネクタ 122"/>
          <p:cNvCxnSpPr/>
          <p:nvPr/>
        </p:nvCxnSpPr>
        <p:spPr>
          <a:xfrm flipV="1">
            <a:off x="5868144" y="3140968"/>
            <a:ext cx="1080120" cy="57606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左中かっこ 58"/>
          <p:cNvSpPr/>
          <p:nvPr/>
        </p:nvSpPr>
        <p:spPr>
          <a:xfrm>
            <a:off x="1691680" y="1880828"/>
            <a:ext cx="288032" cy="108012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1043608" y="2247255"/>
            <a:ext cx="798235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ja-JP" sz="24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sz="2400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1" lang="ja-JP" altLang="en-US" dirty="0"/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3167844" y="3717032"/>
            <a:ext cx="327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chemeClr val="accent2"/>
                </a:solidFill>
              </a:rPr>
              <a:t>Cliques of size </a:t>
            </a:r>
            <a:r>
              <a:rPr lang="en-US" altLang="ja-JP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ja-JP" sz="2400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sz="2400" baseline="30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kumimoji="1" lang="ja-JP" altLang="en-US" sz="2400" dirty="0">
              <a:solidFill>
                <a:schemeClr val="accent2"/>
              </a:solidFill>
            </a:endParaRPr>
          </a:p>
        </p:txBody>
      </p:sp>
      <p:cxnSp>
        <p:nvCxnSpPr>
          <p:cNvPr id="147" name="直線矢印コネクタ 146"/>
          <p:cNvCxnSpPr/>
          <p:nvPr/>
        </p:nvCxnSpPr>
        <p:spPr>
          <a:xfrm rot="5400000" flipH="1" flipV="1">
            <a:off x="5148064" y="3212976"/>
            <a:ext cx="504056" cy="36004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" name="グループ化 176"/>
          <p:cNvGrpSpPr/>
          <p:nvPr/>
        </p:nvGrpSpPr>
        <p:grpSpPr>
          <a:xfrm>
            <a:off x="1367644" y="5580529"/>
            <a:ext cx="1692188" cy="584775"/>
            <a:chOff x="1367644" y="5580529"/>
            <a:chExt cx="1692188" cy="584775"/>
          </a:xfrm>
        </p:grpSpPr>
        <p:sp>
          <p:nvSpPr>
            <p:cNvPr id="103" name="正方形/長方形 102"/>
            <p:cNvSpPr/>
            <p:nvPr/>
          </p:nvSpPr>
          <p:spPr>
            <a:xfrm>
              <a:off x="1367644" y="5589240"/>
              <a:ext cx="1692188" cy="4320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円/楕円 143"/>
            <p:cNvSpPr/>
            <p:nvPr/>
          </p:nvSpPr>
          <p:spPr>
            <a:xfrm>
              <a:off x="2843808" y="57332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円/楕円 144"/>
            <p:cNvSpPr/>
            <p:nvPr/>
          </p:nvSpPr>
          <p:spPr>
            <a:xfrm>
              <a:off x="1475656" y="57332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6" name="直線コネクタ 145"/>
            <p:cNvCxnSpPr>
              <a:stCxn id="145" idx="6"/>
              <a:endCxn id="151" idx="6"/>
            </p:cNvCxnSpPr>
            <p:nvPr/>
          </p:nvCxnSpPr>
          <p:spPr>
            <a:xfrm>
              <a:off x="1619672" y="5805264"/>
              <a:ext cx="43204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円/楕円 149"/>
            <p:cNvSpPr/>
            <p:nvPr/>
          </p:nvSpPr>
          <p:spPr>
            <a:xfrm>
              <a:off x="1691680" y="57332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円/楕円 150"/>
            <p:cNvSpPr/>
            <p:nvPr/>
          </p:nvSpPr>
          <p:spPr>
            <a:xfrm>
              <a:off x="1907704" y="57332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テキスト ボックス 151"/>
            <p:cNvSpPr txBox="1"/>
            <p:nvPr/>
          </p:nvSpPr>
          <p:spPr>
            <a:xfrm>
              <a:off x="2128082" y="5580529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  <p:cxnSp>
          <p:nvCxnSpPr>
            <p:cNvPr id="153" name="直線コネクタ 152"/>
            <p:cNvCxnSpPr>
              <a:endCxn id="144" idx="2"/>
            </p:cNvCxnSpPr>
            <p:nvPr/>
          </p:nvCxnSpPr>
          <p:spPr>
            <a:xfrm>
              <a:off x="2627784" y="5805264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直線コネクタ 153"/>
            <p:cNvCxnSpPr/>
            <p:nvPr/>
          </p:nvCxnSpPr>
          <p:spPr>
            <a:xfrm>
              <a:off x="2015716" y="5805264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5" name="直線矢印コネクタ 154"/>
          <p:cNvCxnSpPr/>
          <p:nvPr/>
        </p:nvCxnSpPr>
        <p:spPr>
          <a:xfrm rot="10800000" flipV="1">
            <a:off x="2303748" y="4869160"/>
            <a:ext cx="1044116" cy="61845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7" name="直線矢印コネクタ 166"/>
          <p:cNvCxnSpPr/>
          <p:nvPr/>
        </p:nvCxnSpPr>
        <p:spPr>
          <a:xfrm rot="5400000">
            <a:off x="3851920" y="5085184"/>
            <a:ext cx="720080" cy="14401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" name="グループ化 177"/>
          <p:cNvGrpSpPr/>
          <p:nvPr/>
        </p:nvGrpSpPr>
        <p:grpSpPr>
          <a:xfrm>
            <a:off x="3203848" y="5580529"/>
            <a:ext cx="1692188" cy="584775"/>
            <a:chOff x="3203848" y="5580529"/>
            <a:chExt cx="1692188" cy="584775"/>
          </a:xfrm>
        </p:grpSpPr>
        <p:sp>
          <p:nvSpPr>
            <p:cNvPr id="168" name="正方形/長方形 167"/>
            <p:cNvSpPr/>
            <p:nvPr/>
          </p:nvSpPr>
          <p:spPr>
            <a:xfrm>
              <a:off x="3203848" y="5589240"/>
              <a:ext cx="1692188" cy="4320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" name="円/楕円 168"/>
            <p:cNvSpPr/>
            <p:nvPr/>
          </p:nvSpPr>
          <p:spPr>
            <a:xfrm>
              <a:off x="4680012" y="57332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円/楕円 169"/>
            <p:cNvSpPr/>
            <p:nvPr/>
          </p:nvSpPr>
          <p:spPr>
            <a:xfrm>
              <a:off x="3311860" y="57332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1" name="直線コネクタ 170"/>
            <p:cNvCxnSpPr>
              <a:stCxn id="170" idx="6"/>
              <a:endCxn id="173" idx="6"/>
            </p:cNvCxnSpPr>
            <p:nvPr/>
          </p:nvCxnSpPr>
          <p:spPr>
            <a:xfrm>
              <a:off x="3455876" y="5805264"/>
              <a:ext cx="43204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円/楕円 171"/>
            <p:cNvSpPr/>
            <p:nvPr/>
          </p:nvSpPr>
          <p:spPr>
            <a:xfrm>
              <a:off x="3527884" y="57332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3" name="円/楕円 172"/>
            <p:cNvSpPr/>
            <p:nvPr/>
          </p:nvSpPr>
          <p:spPr>
            <a:xfrm>
              <a:off x="3743908" y="57332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4" name="直線コネクタ 173"/>
            <p:cNvCxnSpPr>
              <a:endCxn id="169" idx="2"/>
            </p:cNvCxnSpPr>
            <p:nvPr/>
          </p:nvCxnSpPr>
          <p:spPr>
            <a:xfrm>
              <a:off x="4463988" y="5805264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直線コネクタ 174"/>
            <p:cNvCxnSpPr/>
            <p:nvPr/>
          </p:nvCxnSpPr>
          <p:spPr>
            <a:xfrm>
              <a:off x="3851920" y="5805264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6" name="テキスト ボックス 175"/>
            <p:cNvSpPr txBox="1"/>
            <p:nvPr/>
          </p:nvSpPr>
          <p:spPr>
            <a:xfrm>
              <a:off x="3995936" y="5580529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</p:grpSp>
      <p:cxnSp>
        <p:nvCxnSpPr>
          <p:cNvPr id="181" name="直線矢印コネクタ 180"/>
          <p:cNvCxnSpPr/>
          <p:nvPr/>
        </p:nvCxnSpPr>
        <p:spPr>
          <a:xfrm rot="16200000" flipH="1">
            <a:off x="4860032" y="4941168"/>
            <a:ext cx="720080" cy="43204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7" name="グループ化 193"/>
          <p:cNvGrpSpPr/>
          <p:nvPr/>
        </p:nvGrpSpPr>
        <p:grpSpPr>
          <a:xfrm>
            <a:off x="5076056" y="5589240"/>
            <a:ext cx="1080120" cy="432048"/>
            <a:chOff x="5076056" y="5589240"/>
            <a:chExt cx="1080120" cy="432048"/>
          </a:xfrm>
        </p:grpSpPr>
        <p:sp>
          <p:nvSpPr>
            <p:cNvPr id="184" name="正方形/長方形 183"/>
            <p:cNvSpPr/>
            <p:nvPr/>
          </p:nvSpPr>
          <p:spPr>
            <a:xfrm>
              <a:off x="5076056" y="5589240"/>
              <a:ext cx="1080120" cy="4320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円/楕円 159"/>
            <p:cNvSpPr/>
            <p:nvPr/>
          </p:nvSpPr>
          <p:spPr>
            <a:xfrm>
              <a:off x="5148064" y="57332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1" name="直線コネクタ 160"/>
            <p:cNvCxnSpPr>
              <a:stCxn id="160" idx="6"/>
            </p:cNvCxnSpPr>
            <p:nvPr/>
          </p:nvCxnSpPr>
          <p:spPr>
            <a:xfrm>
              <a:off x="5292080" y="5805264"/>
              <a:ext cx="36004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グループ化 194"/>
          <p:cNvGrpSpPr/>
          <p:nvPr/>
        </p:nvGrpSpPr>
        <p:grpSpPr>
          <a:xfrm>
            <a:off x="7020272" y="5589240"/>
            <a:ext cx="1080120" cy="432048"/>
            <a:chOff x="7020272" y="5589240"/>
            <a:chExt cx="1080120" cy="432048"/>
          </a:xfrm>
        </p:grpSpPr>
        <p:sp>
          <p:nvSpPr>
            <p:cNvPr id="185" name="正方形/長方形 184"/>
            <p:cNvSpPr/>
            <p:nvPr/>
          </p:nvSpPr>
          <p:spPr>
            <a:xfrm>
              <a:off x="7020272" y="5589240"/>
              <a:ext cx="1080120" cy="4320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円/楕円 147"/>
            <p:cNvSpPr/>
            <p:nvPr/>
          </p:nvSpPr>
          <p:spPr>
            <a:xfrm>
              <a:off x="7884368" y="57332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9" name="直線コネクタ 148"/>
            <p:cNvCxnSpPr>
              <a:endCxn id="148" idx="2"/>
            </p:cNvCxnSpPr>
            <p:nvPr/>
          </p:nvCxnSpPr>
          <p:spPr>
            <a:xfrm>
              <a:off x="7524328" y="5805264"/>
              <a:ext cx="36004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6" name="直線矢印コネクタ 185"/>
          <p:cNvCxnSpPr/>
          <p:nvPr/>
        </p:nvCxnSpPr>
        <p:spPr>
          <a:xfrm>
            <a:off x="6084168" y="4869160"/>
            <a:ext cx="1368152" cy="64807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9" name="テキスト ボックス 188"/>
          <p:cNvSpPr txBox="1"/>
          <p:nvPr/>
        </p:nvSpPr>
        <p:spPr>
          <a:xfrm>
            <a:off x="3203848" y="4407495"/>
            <a:ext cx="327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chemeClr val="accent2"/>
                </a:solidFill>
              </a:rPr>
              <a:t>Paths of length </a:t>
            </a:r>
            <a:r>
              <a:rPr lang="en-US" altLang="ja-JP" sz="2400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kumimoji="1" lang="ja-JP" altLang="en-US" sz="2400" dirty="0">
              <a:solidFill>
                <a:schemeClr val="accent2"/>
              </a:solidFill>
            </a:endParaRPr>
          </a:p>
        </p:txBody>
      </p:sp>
      <p:sp>
        <p:nvSpPr>
          <p:cNvPr id="179" name="正方形/長方形 178"/>
          <p:cNvSpPr/>
          <p:nvPr/>
        </p:nvSpPr>
        <p:spPr>
          <a:xfrm>
            <a:off x="179512" y="5589240"/>
            <a:ext cx="1080120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円/楕円 179"/>
          <p:cNvSpPr/>
          <p:nvPr/>
        </p:nvSpPr>
        <p:spPr>
          <a:xfrm>
            <a:off x="1043608" y="5733256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2" name="直線コネクタ 181"/>
          <p:cNvCxnSpPr>
            <a:endCxn id="180" idx="2"/>
          </p:cNvCxnSpPr>
          <p:nvPr/>
        </p:nvCxnSpPr>
        <p:spPr>
          <a:xfrm>
            <a:off x="683568" y="5805264"/>
            <a:ext cx="3600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テキスト ボックス 182"/>
          <p:cNvSpPr txBox="1"/>
          <p:nvPr/>
        </p:nvSpPr>
        <p:spPr>
          <a:xfrm>
            <a:off x="107504" y="5580529"/>
            <a:ext cx="499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…</a:t>
            </a:r>
            <a:endParaRPr kumimoji="1" lang="ja-JP" altLang="en-US" sz="3200" dirty="0"/>
          </a:p>
        </p:txBody>
      </p:sp>
      <p:sp>
        <p:nvSpPr>
          <p:cNvPr id="188" name="テキスト ボックス 187"/>
          <p:cNvSpPr txBox="1"/>
          <p:nvPr/>
        </p:nvSpPr>
        <p:spPr>
          <a:xfrm>
            <a:off x="251520" y="4797152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ja-JP" sz="24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sz="2400" baseline="30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ja-JP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ja-JP" sz="24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sz="2400" baseline="30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ja-JP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-3</a:t>
            </a:r>
            <a:r>
              <a:rPr lang="en-US" altLang="ja-JP" sz="24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+2</a:t>
            </a:r>
            <a:endParaRPr kumimoji="1" lang="ja-JP" altLang="en-US" sz="2400" dirty="0">
              <a:solidFill>
                <a:srgbClr val="00B050"/>
              </a:solidFill>
            </a:endParaRPr>
          </a:p>
        </p:txBody>
      </p:sp>
      <p:grpSp>
        <p:nvGrpSpPr>
          <p:cNvPr id="166" name="グループ化 165"/>
          <p:cNvGrpSpPr/>
          <p:nvPr/>
        </p:nvGrpSpPr>
        <p:grpSpPr>
          <a:xfrm>
            <a:off x="1763688" y="1844824"/>
            <a:ext cx="5877363" cy="1152128"/>
            <a:chOff x="1763688" y="1844824"/>
            <a:chExt cx="5877363" cy="1152128"/>
          </a:xfrm>
        </p:grpSpPr>
        <p:sp>
          <p:nvSpPr>
            <p:cNvPr id="8" name="テキスト ボックス 7"/>
            <p:cNvSpPr txBox="1"/>
            <p:nvPr/>
          </p:nvSpPr>
          <p:spPr>
            <a:xfrm>
              <a:off x="6016514" y="2204864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1907704" y="1844824"/>
              <a:ext cx="1008112" cy="115212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2015716" y="191683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/>
          </p:nvSpPr>
          <p:spPr>
            <a:xfrm>
              <a:off x="2663788" y="191683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/>
            <p:cNvSpPr/>
            <p:nvPr/>
          </p:nvSpPr>
          <p:spPr>
            <a:xfrm>
              <a:off x="2663788" y="21328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/>
            <p:cNvSpPr/>
            <p:nvPr/>
          </p:nvSpPr>
          <p:spPr>
            <a:xfrm>
              <a:off x="2663788" y="2780928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テキスト ボックス 71"/>
            <p:cNvSpPr txBox="1"/>
            <p:nvPr/>
          </p:nvSpPr>
          <p:spPr>
            <a:xfrm rot="5400000">
              <a:off x="2454297" y="2198332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  <p:cxnSp>
          <p:nvCxnSpPr>
            <p:cNvPr id="74" name="直線コネクタ 73"/>
            <p:cNvCxnSpPr>
              <a:stCxn id="46" idx="6"/>
              <a:endCxn id="65" idx="2"/>
            </p:cNvCxnSpPr>
            <p:nvPr/>
          </p:nvCxnSpPr>
          <p:spPr>
            <a:xfrm>
              <a:off x="2159732" y="1988840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>
              <a:stCxn id="46" idx="5"/>
              <a:endCxn id="70" idx="2"/>
            </p:cNvCxnSpPr>
            <p:nvPr/>
          </p:nvCxnSpPr>
          <p:spPr>
            <a:xfrm rot="16200000" flipH="1">
              <a:off x="2318661" y="1859736"/>
              <a:ext cx="165107" cy="52514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>
              <a:stCxn id="46" idx="5"/>
              <a:endCxn id="71" idx="1"/>
            </p:cNvCxnSpPr>
            <p:nvPr/>
          </p:nvCxnSpPr>
          <p:spPr>
            <a:xfrm rot="16200000" flipH="1">
              <a:off x="2030629" y="2147769"/>
              <a:ext cx="762262" cy="5462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>
              <a:stCxn id="47" idx="6"/>
              <a:endCxn id="65" idx="6"/>
            </p:cNvCxnSpPr>
            <p:nvPr/>
          </p:nvCxnSpPr>
          <p:spPr>
            <a:xfrm flipV="1">
              <a:off x="2159732" y="1988840"/>
              <a:ext cx="648072" cy="2160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>
              <a:stCxn id="47" idx="6"/>
              <a:endCxn id="70" idx="2"/>
            </p:cNvCxnSpPr>
            <p:nvPr/>
          </p:nvCxnSpPr>
          <p:spPr>
            <a:xfrm>
              <a:off x="2159732" y="2204864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>
              <a:stCxn id="47" idx="6"/>
              <a:endCxn id="71" idx="5"/>
            </p:cNvCxnSpPr>
            <p:nvPr/>
          </p:nvCxnSpPr>
          <p:spPr>
            <a:xfrm>
              <a:off x="2159732" y="2204864"/>
              <a:ext cx="626981" cy="6989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線コネクタ 79"/>
            <p:cNvCxnSpPr>
              <a:stCxn id="48" idx="6"/>
              <a:endCxn id="65" idx="3"/>
            </p:cNvCxnSpPr>
            <p:nvPr/>
          </p:nvCxnSpPr>
          <p:spPr>
            <a:xfrm flipV="1">
              <a:off x="2159732" y="2039757"/>
              <a:ext cx="525147" cy="81317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>
              <a:stCxn id="48" idx="6"/>
              <a:endCxn id="70" idx="3"/>
            </p:cNvCxnSpPr>
            <p:nvPr/>
          </p:nvCxnSpPr>
          <p:spPr>
            <a:xfrm flipV="1">
              <a:off x="2159732" y="2255781"/>
              <a:ext cx="525147" cy="59715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>
              <a:stCxn id="48" idx="6"/>
              <a:endCxn id="71" idx="2"/>
            </p:cNvCxnSpPr>
            <p:nvPr/>
          </p:nvCxnSpPr>
          <p:spPr>
            <a:xfrm>
              <a:off x="2159732" y="2852936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正方形/長方形 83"/>
            <p:cNvSpPr/>
            <p:nvPr/>
          </p:nvSpPr>
          <p:spPr>
            <a:xfrm>
              <a:off x="3591180" y="1844824"/>
              <a:ext cx="1008112" cy="115212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円/楕円 84"/>
            <p:cNvSpPr/>
            <p:nvPr/>
          </p:nvSpPr>
          <p:spPr>
            <a:xfrm>
              <a:off x="3699192" y="191683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円/楕円 85"/>
            <p:cNvSpPr/>
            <p:nvPr/>
          </p:nvSpPr>
          <p:spPr>
            <a:xfrm>
              <a:off x="3699192" y="21328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円/楕円 86"/>
            <p:cNvSpPr/>
            <p:nvPr/>
          </p:nvSpPr>
          <p:spPr>
            <a:xfrm>
              <a:off x="3699192" y="2780928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テキスト ボックス 87"/>
            <p:cNvSpPr txBox="1"/>
            <p:nvPr/>
          </p:nvSpPr>
          <p:spPr>
            <a:xfrm rot="5400000">
              <a:off x="3489701" y="2198332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  <p:sp>
          <p:nvSpPr>
            <p:cNvPr id="90" name="円/楕円 89"/>
            <p:cNvSpPr/>
            <p:nvPr/>
          </p:nvSpPr>
          <p:spPr>
            <a:xfrm>
              <a:off x="4347264" y="191683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円/楕円 90"/>
            <p:cNvSpPr/>
            <p:nvPr/>
          </p:nvSpPr>
          <p:spPr>
            <a:xfrm>
              <a:off x="4347264" y="21328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/楕円 91"/>
            <p:cNvSpPr/>
            <p:nvPr/>
          </p:nvSpPr>
          <p:spPr>
            <a:xfrm>
              <a:off x="4347264" y="2780928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テキスト ボックス 92"/>
            <p:cNvSpPr txBox="1"/>
            <p:nvPr/>
          </p:nvSpPr>
          <p:spPr>
            <a:xfrm rot="5400000">
              <a:off x="4137773" y="2202685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  <p:cxnSp>
          <p:nvCxnSpPr>
            <p:cNvPr id="94" name="直線コネクタ 93"/>
            <p:cNvCxnSpPr>
              <a:stCxn id="85" idx="6"/>
              <a:endCxn id="90" idx="2"/>
            </p:cNvCxnSpPr>
            <p:nvPr/>
          </p:nvCxnSpPr>
          <p:spPr>
            <a:xfrm>
              <a:off x="3843208" y="1988840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>
              <a:stCxn id="85" idx="5"/>
              <a:endCxn id="91" idx="2"/>
            </p:cNvCxnSpPr>
            <p:nvPr/>
          </p:nvCxnSpPr>
          <p:spPr>
            <a:xfrm rot="16200000" flipH="1">
              <a:off x="4002137" y="1859736"/>
              <a:ext cx="165107" cy="52514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線コネクタ 95"/>
            <p:cNvCxnSpPr>
              <a:stCxn id="85" idx="5"/>
              <a:endCxn id="92" idx="1"/>
            </p:cNvCxnSpPr>
            <p:nvPr/>
          </p:nvCxnSpPr>
          <p:spPr>
            <a:xfrm rot="16200000" flipH="1">
              <a:off x="3714105" y="2147769"/>
              <a:ext cx="762262" cy="5462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>
              <a:stCxn id="86" idx="6"/>
              <a:endCxn id="90" idx="6"/>
            </p:cNvCxnSpPr>
            <p:nvPr/>
          </p:nvCxnSpPr>
          <p:spPr>
            <a:xfrm flipV="1">
              <a:off x="3843208" y="1988840"/>
              <a:ext cx="648072" cy="2160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>
              <a:stCxn id="86" idx="6"/>
              <a:endCxn id="91" idx="2"/>
            </p:cNvCxnSpPr>
            <p:nvPr/>
          </p:nvCxnSpPr>
          <p:spPr>
            <a:xfrm>
              <a:off x="3843208" y="2204864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>
              <a:stCxn id="86" idx="6"/>
              <a:endCxn id="92" idx="5"/>
            </p:cNvCxnSpPr>
            <p:nvPr/>
          </p:nvCxnSpPr>
          <p:spPr>
            <a:xfrm>
              <a:off x="3843208" y="2204864"/>
              <a:ext cx="626981" cy="6989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>
              <a:stCxn id="87" idx="6"/>
              <a:endCxn id="90" idx="3"/>
            </p:cNvCxnSpPr>
            <p:nvPr/>
          </p:nvCxnSpPr>
          <p:spPr>
            <a:xfrm flipV="1">
              <a:off x="3843208" y="2039757"/>
              <a:ext cx="525147" cy="81317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>
              <a:stCxn id="87" idx="6"/>
              <a:endCxn id="91" idx="3"/>
            </p:cNvCxnSpPr>
            <p:nvPr/>
          </p:nvCxnSpPr>
          <p:spPr>
            <a:xfrm flipV="1">
              <a:off x="3843208" y="2255781"/>
              <a:ext cx="525147" cy="59715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線コネクタ 101"/>
            <p:cNvCxnSpPr>
              <a:stCxn id="87" idx="6"/>
              <a:endCxn id="92" idx="2"/>
            </p:cNvCxnSpPr>
            <p:nvPr/>
          </p:nvCxnSpPr>
          <p:spPr>
            <a:xfrm>
              <a:off x="3843208" y="2852936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正方形/長方形 103"/>
            <p:cNvSpPr/>
            <p:nvPr/>
          </p:nvSpPr>
          <p:spPr>
            <a:xfrm>
              <a:off x="6543507" y="1844824"/>
              <a:ext cx="1008112" cy="115212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円/楕円 104"/>
            <p:cNvSpPr/>
            <p:nvPr/>
          </p:nvSpPr>
          <p:spPr>
            <a:xfrm>
              <a:off x="6651519" y="191683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円/楕円 105"/>
            <p:cNvSpPr/>
            <p:nvPr/>
          </p:nvSpPr>
          <p:spPr>
            <a:xfrm>
              <a:off x="6651519" y="21328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円/楕円 106"/>
            <p:cNvSpPr/>
            <p:nvPr/>
          </p:nvSpPr>
          <p:spPr>
            <a:xfrm>
              <a:off x="6651519" y="2780928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テキスト ボックス 107"/>
            <p:cNvSpPr txBox="1"/>
            <p:nvPr/>
          </p:nvSpPr>
          <p:spPr>
            <a:xfrm rot="5400000">
              <a:off x="6450741" y="2162328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  <p:sp>
          <p:nvSpPr>
            <p:cNvPr id="109" name="円/楕円 108"/>
            <p:cNvSpPr/>
            <p:nvPr/>
          </p:nvSpPr>
          <p:spPr>
            <a:xfrm>
              <a:off x="7299591" y="191683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円/楕円 109"/>
            <p:cNvSpPr/>
            <p:nvPr/>
          </p:nvSpPr>
          <p:spPr>
            <a:xfrm>
              <a:off x="7299591" y="21328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円/楕円 110"/>
            <p:cNvSpPr/>
            <p:nvPr/>
          </p:nvSpPr>
          <p:spPr>
            <a:xfrm>
              <a:off x="7299591" y="2780928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テキスト ボックス 111"/>
            <p:cNvSpPr txBox="1"/>
            <p:nvPr/>
          </p:nvSpPr>
          <p:spPr>
            <a:xfrm rot="5400000">
              <a:off x="7098813" y="2162328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  <p:cxnSp>
          <p:nvCxnSpPr>
            <p:cNvPr id="113" name="直線コネクタ 112"/>
            <p:cNvCxnSpPr>
              <a:stCxn id="105" idx="6"/>
              <a:endCxn id="109" idx="2"/>
            </p:cNvCxnSpPr>
            <p:nvPr/>
          </p:nvCxnSpPr>
          <p:spPr>
            <a:xfrm>
              <a:off x="6795535" y="1988840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>
              <a:stCxn id="105" idx="5"/>
              <a:endCxn id="110" idx="2"/>
            </p:cNvCxnSpPr>
            <p:nvPr/>
          </p:nvCxnSpPr>
          <p:spPr>
            <a:xfrm rot="16200000" flipH="1">
              <a:off x="6954464" y="1859736"/>
              <a:ext cx="165107" cy="52514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コネクタ 114"/>
            <p:cNvCxnSpPr>
              <a:stCxn id="105" idx="5"/>
              <a:endCxn id="111" idx="1"/>
            </p:cNvCxnSpPr>
            <p:nvPr/>
          </p:nvCxnSpPr>
          <p:spPr>
            <a:xfrm rot="16200000" flipH="1">
              <a:off x="6666432" y="2147769"/>
              <a:ext cx="762262" cy="5462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コネクタ 115"/>
            <p:cNvCxnSpPr>
              <a:stCxn id="106" idx="6"/>
              <a:endCxn id="109" idx="6"/>
            </p:cNvCxnSpPr>
            <p:nvPr/>
          </p:nvCxnSpPr>
          <p:spPr>
            <a:xfrm flipV="1">
              <a:off x="6795535" y="1988840"/>
              <a:ext cx="648072" cy="2160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コネクタ 116"/>
            <p:cNvCxnSpPr>
              <a:stCxn id="106" idx="6"/>
              <a:endCxn id="110" idx="2"/>
            </p:cNvCxnSpPr>
            <p:nvPr/>
          </p:nvCxnSpPr>
          <p:spPr>
            <a:xfrm>
              <a:off x="6795535" y="2204864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コネクタ 117"/>
            <p:cNvCxnSpPr>
              <a:stCxn id="106" idx="6"/>
              <a:endCxn id="111" idx="5"/>
            </p:cNvCxnSpPr>
            <p:nvPr/>
          </p:nvCxnSpPr>
          <p:spPr>
            <a:xfrm>
              <a:off x="6795535" y="2204864"/>
              <a:ext cx="626981" cy="6989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>
              <a:stCxn id="107" idx="6"/>
              <a:endCxn id="109" idx="3"/>
            </p:cNvCxnSpPr>
            <p:nvPr/>
          </p:nvCxnSpPr>
          <p:spPr>
            <a:xfrm flipV="1">
              <a:off x="6795535" y="2039757"/>
              <a:ext cx="525147" cy="81317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>
              <a:stCxn id="107" idx="6"/>
              <a:endCxn id="110" idx="3"/>
            </p:cNvCxnSpPr>
            <p:nvPr/>
          </p:nvCxnSpPr>
          <p:spPr>
            <a:xfrm flipV="1">
              <a:off x="6795535" y="2255781"/>
              <a:ext cx="525147" cy="59715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>
              <a:stCxn id="107" idx="6"/>
              <a:endCxn id="111" idx="2"/>
            </p:cNvCxnSpPr>
            <p:nvPr/>
          </p:nvCxnSpPr>
          <p:spPr>
            <a:xfrm>
              <a:off x="6795535" y="2852936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正方形/長方形 124"/>
            <p:cNvSpPr/>
            <p:nvPr/>
          </p:nvSpPr>
          <p:spPr>
            <a:xfrm>
              <a:off x="5103347" y="1844824"/>
              <a:ext cx="1008112" cy="115212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円/楕円 125"/>
            <p:cNvSpPr/>
            <p:nvPr/>
          </p:nvSpPr>
          <p:spPr>
            <a:xfrm>
              <a:off x="5211359" y="191683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円/楕円 126"/>
            <p:cNvSpPr/>
            <p:nvPr/>
          </p:nvSpPr>
          <p:spPr>
            <a:xfrm>
              <a:off x="5211359" y="21328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円/楕円 127"/>
            <p:cNvSpPr/>
            <p:nvPr/>
          </p:nvSpPr>
          <p:spPr>
            <a:xfrm>
              <a:off x="5211359" y="2780928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テキスト ボックス 128"/>
            <p:cNvSpPr txBox="1"/>
            <p:nvPr/>
          </p:nvSpPr>
          <p:spPr>
            <a:xfrm rot="5400000">
              <a:off x="5037873" y="2162328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  <p:sp>
          <p:nvSpPr>
            <p:cNvPr id="130" name="円/楕円 129"/>
            <p:cNvSpPr/>
            <p:nvPr/>
          </p:nvSpPr>
          <p:spPr>
            <a:xfrm>
              <a:off x="5859431" y="191683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円/楕円 130"/>
            <p:cNvSpPr/>
            <p:nvPr/>
          </p:nvSpPr>
          <p:spPr>
            <a:xfrm>
              <a:off x="5859431" y="21328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円/楕円 131"/>
            <p:cNvSpPr/>
            <p:nvPr/>
          </p:nvSpPr>
          <p:spPr>
            <a:xfrm>
              <a:off x="5859431" y="2780928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テキスト ボックス 132"/>
            <p:cNvSpPr txBox="1"/>
            <p:nvPr/>
          </p:nvSpPr>
          <p:spPr>
            <a:xfrm rot="5400000">
              <a:off x="5685945" y="2162328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  <p:cxnSp>
          <p:nvCxnSpPr>
            <p:cNvPr id="134" name="直線コネクタ 133"/>
            <p:cNvCxnSpPr>
              <a:stCxn id="126" idx="6"/>
              <a:endCxn id="130" idx="2"/>
            </p:cNvCxnSpPr>
            <p:nvPr/>
          </p:nvCxnSpPr>
          <p:spPr>
            <a:xfrm>
              <a:off x="5355375" y="1988840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線コネクタ 134"/>
            <p:cNvCxnSpPr>
              <a:stCxn id="126" idx="5"/>
              <a:endCxn id="131" idx="2"/>
            </p:cNvCxnSpPr>
            <p:nvPr/>
          </p:nvCxnSpPr>
          <p:spPr>
            <a:xfrm rot="16200000" flipH="1">
              <a:off x="5514304" y="1859736"/>
              <a:ext cx="165107" cy="52514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線コネクタ 135"/>
            <p:cNvCxnSpPr>
              <a:stCxn id="126" idx="5"/>
              <a:endCxn id="132" idx="1"/>
            </p:cNvCxnSpPr>
            <p:nvPr/>
          </p:nvCxnSpPr>
          <p:spPr>
            <a:xfrm rot="16200000" flipH="1">
              <a:off x="5226272" y="2147769"/>
              <a:ext cx="762262" cy="5462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線コネクタ 136"/>
            <p:cNvCxnSpPr>
              <a:stCxn id="127" idx="6"/>
              <a:endCxn id="130" idx="6"/>
            </p:cNvCxnSpPr>
            <p:nvPr/>
          </p:nvCxnSpPr>
          <p:spPr>
            <a:xfrm flipV="1">
              <a:off x="5355375" y="1988840"/>
              <a:ext cx="648072" cy="2160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線コネクタ 137"/>
            <p:cNvCxnSpPr>
              <a:stCxn id="127" idx="6"/>
              <a:endCxn id="131" idx="2"/>
            </p:cNvCxnSpPr>
            <p:nvPr/>
          </p:nvCxnSpPr>
          <p:spPr>
            <a:xfrm>
              <a:off x="5355375" y="2204864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>
              <a:stCxn id="127" idx="6"/>
              <a:endCxn id="132" idx="5"/>
            </p:cNvCxnSpPr>
            <p:nvPr/>
          </p:nvCxnSpPr>
          <p:spPr>
            <a:xfrm>
              <a:off x="5355375" y="2204864"/>
              <a:ext cx="626981" cy="6989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>
              <a:stCxn id="128" idx="6"/>
              <a:endCxn id="130" idx="3"/>
            </p:cNvCxnSpPr>
            <p:nvPr/>
          </p:nvCxnSpPr>
          <p:spPr>
            <a:xfrm flipV="1">
              <a:off x="5355375" y="2039757"/>
              <a:ext cx="525147" cy="81317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線コネクタ 140"/>
            <p:cNvCxnSpPr>
              <a:stCxn id="128" idx="6"/>
              <a:endCxn id="131" idx="3"/>
            </p:cNvCxnSpPr>
            <p:nvPr/>
          </p:nvCxnSpPr>
          <p:spPr>
            <a:xfrm flipV="1">
              <a:off x="5355375" y="2255781"/>
              <a:ext cx="525147" cy="59715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線コネクタ 141"/>
            <p:cNvCxnSpPr>
              <a:stCxn id="128" idx="6"/>
              <a:endCxn id="132" idx="2"/>
            </p:cNvCxnSpPr>
            <p:nvPr/>
          </p:nvCxnSpPr>
          <p:spPr>
            <a:xfrm>
              <a:off x="5355375" y="2852936"/>
              <a:ext cx="50405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テキスト ボックス 48"/>
            <p:cNvSpPr txBox="1"/>
            <p:nvPr/>
          </p:nvSpPr>
          <p:spPr>
            <a:xfrm rot="5400000">
              <a:off x="1806225" y="2198332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2015716" y="2132856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/楕円 47"/>
            <p:cNvSpPr/>
            <p:nvPr/>
          </p:nvSpPr>
          <p:spPr>
            <a:xfrm>
              <a:off x="2015716" y="2780928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504" y="70992"/>
            <a:ext cx="3888432" cy="837728"/>
          </a:xfrm>
        </p:spPr>
        <p:txBody>
          <a:bodyPr anchor="ctr"/>
          <a:lstStyle/>
          <a:p>
            <a:r>
              <a:rPr lang="en-US" altLang="ja-JP" dirty="0" smtClean="0"/>
              <a:t>Conclusion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4067944" y="1448780"/>
            <a:ext cx="122413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dirty="0" err="1" smtClean="0">
                <a:solidFill>
                  <a:schemeClr val="tx1"/>
                </a:solidFill>
              </a:rPr>
              <a:t>Chordal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4319972" y="3104964"/>
            <a:ext cx="122413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Interval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96136" y="1592796"/>
            <a:ext cx="291581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Distance-hereditary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6444208" y="3104964"/>
            <a:ext cx="1440160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Ptolemaic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668344" y="2312876"/>
            <a:ext cx="1368152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000" dirty="0" err="1" smtClean="0">
                <a:solidFill>
                  <a:schemeClr val="tx1"/>
                </a:solidFill>
              </a:rPr>
              <a:t>Cograph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1619672" y="1124744"/>
            <a:ext cx="201622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Comparability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179512" y="3104964"/>
            <a:ext cx="1800200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Permutation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923928" y="188640"/>
            <a:ext cx="122413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Perfect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2447764" y="1844824"/>
            <a:ext cx="129614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Bipartite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644008" y="800708"/>
            <a:ext cx="1512168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HHD-free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6530607" y="3933056"/>
            <a:ext cx="2304689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000" b="1" dirty="0" smtClean="0">
                <a:solidFill>
                  <a:srgbClr val="0070C0"/>
                </a:solidFill>
              </a:rPr>
              <a:t>Trivially perfect</a:t>
            </a:r>
            <a:endParaRPr kumimoji="1" lang="ja-JP" altLang="en-US" sz="2000" b="1" dirty="0">
              <a:solidFill>
                <a:srgbClr val="0070C0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995936" y="3933056"/>
            <a:ext cx="2285970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 smtClean="0">
                <a:solidFill>
                  <a:srgbClr val="0070C0"/>
                </a:solidFill>
              </a:rPr>
              <a:t>Proper interval</a:t>
            </a:r>
            <a:endParaRPr kumimoji="1" lang="ja-JP" altLang="en-US" sz="2000" b="1" dirty="0">
              <a:solidFill>
                <a:srgbClr val="0070C0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732240" y="5085184"/>
            <a:ext cx="194421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000" b="1" dirty="0" smtClean="0">
                <a:solidFill>
                  <a:srgbClr val="00B050"/>
                </a:solidFill>
              </a:rPr>
              <a:t>Threshold</a:t>
            </a:r>
            <a:endParaRPr kumimoji="1" lang="ja-JP" altLang="en-US" sz="2000" b="1" dirty="0">
              <a:solidFill>
                <a:srgbClr val="00B050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215516" y="3897052"/>
            <a:ext cx="2880320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b="1" dirty="0" smtClean="0">
                <a:solidFill>
                  <a:srgbClr val="0070C0"/>
                </a:solidFill>
              </a:rPr>
              <a:t>Bipartite permutation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1907704" y="5121188"/>
            <a:ext cx="114323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000" b="1" dirty="0" smtClean="0">
                <a:solidFill>
                  <a:srgbClr val="00B050"/>
                </a:solidFill>
              </a:rPr>
              <a:t>Chain</a:t>
            </a:r>
            <a:endParaRPr kumimoji="1" lang="ja-JP" altLang="en-US" sz="2000" b="1" dirty="0">
              <a:solidFill>
                <a:srgbClr val="00B050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4424312" y="5085184"/>
            <a:ext cx="1623852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000" b="1" dirty="0" smtClean="0">
                <a:solidFill>
                  <a:srgbClr val="00B050"/>
                </a:solidFill>
              </a:rPr>
              <a:t>Co-chain</a:t>
            </a:r>
            <a:endParaRPr kumimoji="1" lang="ja-JP" altLang="en-US" sz="2000" b="1" dirty="0">
              <a:solidFill>
                <a:srgbClr val="00B050"/>
              </a:solidFill>
            </a:endParaRPr>
          </a:p>
        </p:txBody>
      </p:sp>
      <p:cxnSp>
        <p:nvCxnSpPr>
          <p:cNvPr id="23" name="直線矢印コネクタ 22"/>
          <p:cNvCxnSpPr>
            <a:stCxn id="12" idx="2"/>
            <a:endCxn id="14" idx="0"/>
          </p:cNvCxnSpPr>
          <p:nvPr/>
        </p:nvCxnSpPr>
        <p:spPr>
          <a:xfrm rot="16200000" flipH="1">
            <a:off x="4842030" y="242646"/>
            <a:ext cx="252028" cy="8640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2" idx="2"/>
            <a:endCxn id="10" idx="0"/>
          </p:cNvCxnSpPr>
          <p:nvPr/>
        </p:nvCxnSpPr>
        <p:spPr>
          <a:xfrm rot="5400000">
            <a:off x="3293858" y="-117394"/>
            <a:ext cx="576064" cy="19082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0" idx="2"/>
            <a:endCxn id="13" idx="0"/>
          </p:cNvCxnSpPr>
          <p:nvPr/>
        </p:nvCxnSpPr>
        <p:spPr>
          <a:xfrm rot="16200000" flipH="1">
            <a:off x="2681790" y="1430778"/>
            <a:ext cx="360040" cy="4680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10" idx="2"/>
            <a:endCxn id="11" idx="0"/>
          </p:cNvCxnSpPr>
          <p:nvPr/>
        </p:nvCxnSpPr>
        <p:spPr>
          <a:xfrm rot="5400000">
            <a:off x="1043608" y="1520788"/>
            <a:ext cx="1620180" cy="15481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14" idx="2"/>
            <a:endCxn id="4" idx="0"/>
          </p:cNvCxnSpPr>
          <p:nvPr/>
        </p:nvCxnSpPr>
        <p:spPr>
          <a:xfrm rot="5400000">
            <a:off x="4896036" y="944724"/>
            <a:ext cx="288032" cy="720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14" idx="2"/>
            <a:endCxn id="6" idx="0"/>
          </p:cNvCxnSpPr>
          <p:nvPr/>
        </p:nvCxnSpPr>
        <p:spPr>
          <a:xfrm rot="16200000" flipH="1">
            <a:off x="6111044" y="449796"/>
            <a:ext cx="432048" cy="1853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11" idx="2"/>
            <a:endCxn id="18" idx="0"/>
          </p:cNvCxnSpPr>
          <p:nvPr/>
        </p:nvCxnSpPr>
        <p:spPr>
          <a:xfrm rot="16200000" flipH="1">
            <a:off x="1151620" y="3392996"/>
            <a:ext cx="432048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13" idx="2"/>
            <a:endCxn id="18" idx="0"/>
          </p:cNvCxnSpPr>
          <p:nvPr/>
        </p:nvCxnSpPr>
        <p:spPr>
          <a:xfrm rot="5400000">
            <a:off x="1529662" y="2330878"/>
            <a:ext cx="1692188" cy="14401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18" idx="2"/>
            <a:endCxn id="19" idx="0"/>
          </p:cNvCxnSpPr>
          <p:nvPr/>
        </p:nvCxnSpPr>
        <p:spPr>
          <a:xfrm rot="16200000" flipH="1">
            <a:off x="1635451" y="4277317"/>
            <a:ext cx="864096" cy="8236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4" idx="2"/>
            <a:endCxn id="5" idx="0"/>
          </p:cNvCxnSpPr>
          <p:nvPr/>
        </p:nvCxnSpPr>
        <p:spPr>
          <a:xfrm rot="16200000" flipH="1">
            <a:off x="4157954" y="2330878"/>
            <a:ext cx="1296144" cy="2520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" idx="2"/>
            <a:endCxn id="7" idx="0"/>
          </p:cNvCxnSpPr>
          <p:nvPr/>
        </p:nvCxnSpPr>
        <p:spPr>
          <a:xfrm rot="5400000">
            <a:off x="6633102" y="2484022"/>
            <a:ext cx="1152128" cy="897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6" idx="2"/>
            <a:endCxn id="9" idx="0"/>
          </p:cNvCxnSpPr>
          <p:nvPr/>
        </p:nvCxnSpPr>
        <p:spPr>
          <a:xfrm rot="16200000" flipH="1">
            <a:off x="7623212" y="1583668"/>
            <a:ext cx="360040" cy="10983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5" idx="2"/>
            <a:endCxn id="16" idx="0"/>
          </p:cNvCxnSpPr>
          <p:nvPr/>
        </p:nvCxnSpPr>
        <p:spPr>
          <a:xfrm rot="16200000" flipH="1">
            <a:off x="4801454" y="3595589"/>
            <a:ext cx="468052" cy="2068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16" idx="2"/>
            <a:endCxn id="20" idx="0"/>
          </p:cNvCxnSpPr>
          <p:nvPr/>
        </p:nvCxnSpPr>
        <p:spPr>
          <a:xfrm rot="16200000" flipH="1">
            <a:off x="4791535" y="4640481"/>
            <a:ext cx="792088" cy="973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>
            <a:stCxn id="15" idx="2"/>
            <a:endCxn id="17" idx="0"/>
          </p:cNvCxnSpPr>
          <p:nvPr/>
        </p:nvCxnSpPr>
        <p:spPr>
          <a:xfrm rot="16200000" flipH="1">
            <a:off x="7297606" y="4678442"/>
            <a:ext cx="792088" cy="213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>
            <a:stCxn id="7" idx="2"/>
            <a:endCxn id="15" idx="0"/>
          </p:cNvCxnSpPr>
          <p:nvPr/>
        </p:nvCxnSpPr>
        <p:spPr>
          <a:xfrm rot="16200000" flipH="1">
            <a:off x="7189594" y="3439698"/>
            <a:ext cx="468052" cy="5186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9" idx="2"/>
            <a:endCxn id="15" idx="0"/>
          </p:cNvCxnSpPr>
          <p:nvPr/>
        </p:nvCxnSpPr>
        <p:spPr>
          <a:xfrm rot="5400000">
            <a:off x="7387616" y="2968252"/>
            <a:ext cx="1260140" cy="669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>
            <a:stCxn id="4" idx="2"/>
            <a:endCxn id="7" idx="0"/>
          </p:cNvCxnSpPr>
          <p:nvPr/>
        </p:nvCxnSpPr>
        <p:spPr>
          <a:xfrm rot="16200000" flipH="1">
            <a:off x="5274078" y="1214754"/>
            <a:ext cx="1296144" cy="24842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>
            <a:off x="0" y="2816932"/>
            <a:ext cx="914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0" y="1880828"/>
            <a:ext cx="151166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</a:rPr>
              <a:t>NP-hard (Known)</a:t>
            </a:r>
            <a:endParaRPr kumimoji="1" lang="ja-JP" altLang="en-US" sz="2400" dirty="0">
              <a:solidFill>
                <a:schemeClr val="accent2"/>
              </a:solidFill>
            </a:endParaRPr>
          </a:p>
        </p:txBody>
      </p:sp>
      <p:cxnSp>
        <p:nvCxnSpPr>
          <p:cNvPr id="101" name="直線コネクタ 100"/>
          <p:cNvCxnSpPr/>
          <p:nvPr/>
        </p:nvCxnSpPr>
        <p:spPr>
          <a:xfrm>
            <a:off x="0" y="4725144"/>
            <a:ext cx="91440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/>
          <p:cNvSpPr txBox="1"/>
          <p:nvPr/>
        </p:nvSpPr>
        <p:spPr>
          <a:xfrm>
            <a:off x="0" y="4329100"/>
            <a:ext cx="144016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ja-JP" sz="2400" dirty="0" smtClean="0">
                <a:solidFill>
                  <a:srgbClr val="0070C0"/>
                </a:solidFill>
              </a:rPr>
              <a:t>NP-hard</a:t>
            </a:r>
            <a:endParaRPr kumimoji="1" lang="ja-JP" altLang="en-US" sz="2400" dirty="0">
              <a:solidFill>
                <a:srgbClr val="0070C0"/>
              </a:solidFill>
            </a:endParaRPr>
          </a:p>
        </p:txBody>
      </p:sp>
      <p:sp>
        <p:nvSpPr>
          <p:cNvPr id="111" name="角丸四角形 110"/>
          <p:cNvSpPr/>
          <p:nvPr/>
        </p:nvSpPr>
        <p:spPr>
          <a:xfrm>
            <a:off x="2780692" y="6165304"/>
            <a:ext cx="96321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Tree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129" name="直線矢印コネクタ 128"/>
          <p:cNvCxnSpPr>
            <a:stCxn id="4" idx="2"/>
            <a:endCxn id="111" idx="0"/>
          </p:cNvCxnSpPr>
          <p:nvPr/>
        </p:nvCxnSpPr>
        <p:spPr>
          <a:xfrm rot="5400000">
            <a:off x="1792914" y="3278206"/>
            <a:ext cx="4356484" cy="14177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13" idx="2"/>
            <a:endCxn id="111" idx="0"/>
          </p:cNvCxnSpPr>
          <p:nvPr/>
        </p:nvCxnSpPr>
        <p:spPr>
          <a:xfrm rot="16200000" flipH="1">
            <a:off x="1198848" y="4101852"/>
            <a:ext cx="3960440" cy="1664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/>
          <p:cNvSpPr txBox="1"/>
          <p:nvPr/>
        </p:nvSpPr>
        <p:spPr>
          <a:xfrm>
            <a:off x="6228184" y="80628"/>
            <a:ext cx="2772308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2400" i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ja-JP" sz="2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2400" i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ja-JP" sz="2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: Connected</a:t>
            </a:r>
          </a:p>
          <a:p>
            <a:r>
              <a:rPr lang="en-US" altLang="ja-JP" sz="2400" i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ja-JP" sz="2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2400" i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ja-JP" altLang="en-US" sz="2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altLang="ja-JP" sz="2400" dirty="0" err="1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Graphclass</a:t>
            </a:r>
            <a:r>
              <a:rPr lang="en-US" altLang="ja-JP" sz="2400" dirty="0" smtClean="0">
                <a:solidFill>
                  <a:sysClr val="windowText" lastClr="000000"/>
                </a:solidFill>
                <a:latin typeface="Vijaya" pitchFamily="34" charset="0"/>
                <a:cs typeface="Vijaya" pitchFamily="34" charset="0"/>
              </a:rPr>
              <a:t> </a:t>
            </a:r>
            <a:r>
              <a:rPr lang="en-US" altLang="ja-JP" sz="2400" b="1" dirty="0" smtClean="0">
                <a:solidFill>
                  <a:sysClr val="windowText" lastClr="000000"/>
                </a:solidFill>
                <a:latin typeface="Vijaya" pitchFamily="34" charset="0"/>
                <a:cs typeface="Vijaya" pitchFamily="34" charset="0"/>
              </a:rPr>
              <a:t>C</a:t>
            </a:r>
            <a:endParaRPr lang="en-US" altLang="ja-JP" sz="2400" b="1" i="1" dirty="0" smtClean="0">
              <a:solidFill>
                <a:sysClr val="windowText" lastClr="000000"/>
              </a:solidFill>
              <a:latin typeface="Vijaya" pitchFamily="34" charset="0"/>
              <a:cs typeface="Vijaya" pitchFamily="34" charset="0"/>
            </a:endParaRPr>
          </a:p>
        </p:txBody>
      </p:sp>
      <p:cxnSp>
        <p:nvCxnSpPr>
          <p:cNvPr id="47" name="直線矢印コネクタ 46"/>
          <p:cNvCxnSpPr>
            <a:stCxn id="5" idx="2"/>
            <a:endCxn id="15" idx="0"/>
          </p:cNvCxnSpPr>
          <p:nvPr/>
        </p:nvCxnSpPr>
        <p:spPr>
          <a:xfrm rot="16200000" flipH="1">
            <a:off x="6073470" y="2323574"/>
            <a:ext cx="468052" cy="27509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-508" y="5733256"/>
            <a:ext cx="91440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0" y="5805264"/>
            <a:ext cx="2159732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</a:rPr>
              <a:t>Polynomial</a:t>
            </a:r>
          </a:p>
          <a:p>
            <a:r>
              <a:rPr lang="en-US" altLang="ja-JP" sz="2400" dirty="0" smtClean="0">
                <a:solidFill>
                  <a:schemeClr val="accent2"/>
                </a:solidFill>
              </a:rPr>
              <a:t>(Known)</a:t>
            </a:r>
            <a:endParaRPr kumimoji="1" lang="ja-JP" altLang="en-US" sz="2400" dirty="0">
              <a:solidFill>
                <a:schemeClr val="accent2"/>
              </a:solidFill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0" y="4725144"/>
            <a:ext cx="215973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ja-JP" sz="2400" dirty="0" smtClean="0">
                <a:solidFill>
                  <a:srgbClr val="00B050"/>
                </a:solidFill>
              </a:rPr>
              <a:t>Polynomial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 smtClean="0"/>
              <a:t>Subgraph</a:t>
            </a:r>
            <a:r>
              <a:rPr kumimoji="1" lang="en-US" altLang="ja-JP" dirty="0" smtClean="0"/>
              <a:t> Isomorphism Problem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914400" y="1196752"/>
            <a:ext cx="7772400" cy="2341240"/>
          </a:xfrm>
        </p:spPr>
        <p:txBody>
          <a:bodyPr>
            <a:normAutofit/>
          </a:bodyPr>
          <a:lstStyle/>
          <a:p>
            <a:r>
              <a:rPr kumimoji="1" lang="en-US" altLang="ja-JP" b="1" dirty="0" smtClean="0">
                <a:latin typeface="Times New Roman" pitchFamily="18" charset="0"/>
                <a:cs typeface="Times New Roman" pitchFamily="18" charset="0"/>
              </a:rPr>
              <a:t>Input: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 Two graphs </a:t>
            </a:r>
            <a:r>
              <a:rPr kumimoji="1" lang="en-US" altLang="ja-JP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=(</a:t>
            </a:r>
            <a:r>
              <a:rPr kumimoji="1" lang="en-US" altLang="ja-JP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1" lang="en-US" altLang="ja-JP" i="1" baseline="-250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ja-JP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ja-JP" i="1" baseline="-250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) and </a:t>
            </a:r>
            <a:r>
              <a:rPr kumimoji="1" lang="en-US" altLang="ja-JP" i="1" dirty="0" smtClean="0">
                <a:latin typeface="Times New Roman" pitchFamily="18" charset="0"/>
                <a:cs typeface="Times New Roman" pitchFamily="18" charset="0"/>
              </a:rPr>
              <a:t>H=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ja-JP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1" lang="en-US" altLang="ja-JP" i="1" baseline="-250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ja-JP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ja-JP" i="1" baseline="-250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ja-JP" i="1" baseline="-250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≦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ja-JP" i="1" baseline="-250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| and |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ja-JP" i="1" baseline="-250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≦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ja-JP" i="1" baseline="-250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|</a:t>
            </a:r>
          </a:p>
          <a:p>
            <a:r>
              <a:rPr kumimoji="1" lang="en-US" altLang="ja-JP" b="1" dirty="0" smtClean="0">
                <a:latin typeface="Times New Roman" pitchFamily="18" charset="0"/>
                <a:cs typeface="Times New Roman" pitchFamily="18" charset="0"/>
              </a:rPr>
              <a:t>Question: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kumimoji="1" lang="en-US" altLang="ja-JP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kumimoji="1" lang="en-US" altLang="ja-JP" dirty="0" err="1" smtClean="0">
                <a:latin typeface="Times New Roman" pitchFamily="18" charset="0"/>
                <a:cs typeface="Times New Roman" pitchFamily="18" charset="0"/>
              </a:rPr>
              <a:t>subgraph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 isomorphic 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ja-JP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lvl="1"/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Is there an injective map </a:t>
            </a:r>
            <a:r>
              <a:rPr lang="en-US" altLang="ja-JP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ja-JP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ja-JP" i="1" baseline="-25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altLang="ja-JP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ja-JP" i="1" baseline="-25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  <a:p>
            <a:pPr lvl="2"/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ja-JP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ja-JP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)}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altLang="ja-JP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ja-JP" i="1" baseline="-25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holds for any {</a:t>
            </a:r>
            <a:r>
              <a:rPr lang="en-US" altLang="ja-JP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altLang="ja-JP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ja-JP" i="1" baseline="-25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611560" y="3789040"/>
            <a:ext cx="1512168" cy="504056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Example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grpSp>
        <p:nvGrpSpPr>
          <p:cNvPr id="52" name="グループ化 51"/>
          <p:cNvGrpSpPr/>
          <p:nvPr/>
        </p:nvGrpSpPr>
        <p:grpSpPr>
          <a:xfrm>
            <a:off x="1475656" y="4437112"/>
            <a:ext cx="1296144" cy="2241540"/>
            <a:chOff x="1475656" y="4437112"/>
            <a:chExt cx="1296144" cy="2241540"/>
          </a:xfrm>
        </p:grpSpPr>
        <p:sp>
          <p:nvSpPr>
            <p:cNvPr id="7" name="円/楕円 6"/>
            <p:cNvSpPr/>
            <p:nvPr/>
          </p:nvSpPr>
          <p:spPr>
            <a:xfrm>
              <a:off x="1475656" y="4437112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2555776" y="4437112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1475656" y="5229200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/>
            <p:cNvSpPr/>
            <p:nvPr/>
          </p:nvSpPr>
          <p:spPr>
            <a:xfrm>
              <a:off x="2555776" y="5229200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1475656" y="602128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2555776" y="602128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/>
            <p:cNvCxnSpPr>
              <a:stCxn id="7" idx="4"/>
              <a:endCxn id="9" idx="0"/>
            </p:cNvCxnSpPr>
            <p:nvPr/>
          </p:nvCxnSpPr>
          <p:spPr>
            <a:xfrm rot="5400000">
              <a:off x="1295636" y="4941168"/>
              <a:ext cx="5760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>
              <a:stCxn id="8" idx="3"/>
              <a:endCxn id="9" idx="7"/>
            </p:cNvCxnSpPr>
            <p:nvPr/>
          </p:nvCxnSpPr>
          <p:spPr>
            <a:xfrm rot="5400000">
              <a:off x="1804060" y="4477484"/>
              <a:ext cx="639336" cy="9273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>
              <a:stCxn id="7" idx="6"/>
              <a:endCxn id="8" idx="2"/>
            </p:cNvCxnSpPr>
            <p:nvPr/>
          </p:nvCxnSpPr>
          <p:spPr>
            <a:xfrm>
              <a:off x="1691680" y="4545124"/>
              <a:ext cx="8640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>
              <a:stCxn id="10" idx="2"/>
              <a:endCxn id="9" idx="6"/>
            </p:cNvCxnSpPr>
            <p:nvPr/>
          </p:nvCxnSpPr>
          <p:spPr>
            <a:xfrm rot="10800000">
              <a:off x="1691680" y="5337212"/>
              <a:ext cx="8640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>
              <a:stCxn id="8" idx="4"/>
              <a:endCxn id="10" idx="0"/>
            </p:cNvCxnSpPr>
            <p:nvPr/>
          </p:nvCxnSpPr>
          <p:spPr>
            <a:xfrm rot="5400000">
              <a:off x="2375756" y="4941168"/>
              <a:ext cx="5760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>
              <a:stCxn id="10" idx="4"/>
              <a:endCxn id="12" idx="0"/>
            </p:cNvCxnSpPr>
            <p:nvPr/>
          </p:nvCxnSpPr>
          <p:spPr>
            <a:xfrm rot="5400000">
              <a:off x="2375756" y="5733256"/>
              <a:ext cx="5760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>
              <a:stCxn id="9" idx="4"/>
              <a:endCxn id="11" idx="0"/>
            </p:cNvCxnSpPr>
            <p:nvPr/>
          </p:nvCxnSpPr>
          <p:spPr>
            <a:xfrm rot="5400000">
              <a:off x="1295636" y="5733256"/>
              <a:ext cx="5760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>
              <a:stCxn id="12" idx="2"/>
              <a:endCxn id="11" idx="6"/>
            </p:cNvCxnSpPr>
            <p:nvPr/>
          </p:nvCxnSpPr>
          <p:spPr>
            <a:xfrm rot="10800000">
              <a:off x="1691680" y="6129300"/>
              <a:ext cx="8640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10" idx="3"/>
              <a:endCxn id="11" idx="7"/>
            </p:cNvCxnSpPr>
            <p:nvPr/>
          </p:nvCxnSpPr>
          <p:spPr>
            <a:xfrm rot="5400000">
              <a:off x="1804060" y="5269572"/>
              <a:ext cx="639336" cy="9273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/>
            <p:cNvCxnSpPr>
              <a:stCxn id="9" idx="5"/>
              <a:endCxn id="12" idx="1"/>
            </p:cNvCxnSpPr>
            <p:nvPr/>
          </p:nvCxnSpPr>
          <p:spPr>
            <a:xfrm rot="16200000" flipH="1">
              <a:off x="1804060" y="5269572"/>
              <a:ext cx="639336" cy="9273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/>
            <p:cNvSpPr txBox="1"/>
            <p:nvPr/>
          </p:nvSpPr>
          <p:spPr>
            <a:xfrm>
              <a:off x="1547664" y="630932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Graph </a:t>
              </a:r>
              <a:r>
                <a:rPr kumimoji="1" lang="en-US" altLang="ja-JP" i="1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3" name="グループ化 52"/>
          <p:cNvGrpSpPr/>
          <p:nvPr/>
        </p:nvGrpSpPr>
        <p:grpSpPr>
          <a:xfrm>
            <a:off x="4067944" y="4437112"/>
            <a:ext cx="1368152" cy="2241540"/>
            <a:chOff x="4067944" y="4437112"/>
            <a:chExt cx="1368152" cy="2241540"/>
          </a:xfrm>
        </p:grpSpPr>
        <p:sp>
          <p:nvSpPr>
            <p:cNvPr id="43" name="円/楕円 42"/>
            <p:cNvSpPr/>
            <p:nvPr/>
          </p:nvSpPr>
          <p:spPr>
            <a:xfrm>
              <a:off x="4067944" y="4437112"/>
              <a:ext cx="216024" cy="21602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/>
          </p:nvSpPr>
          <p:spPr>
            <a:xfrm>
              <a:off x="5148064" y="4437112"/>
              <a:ext cx="216024" cy="21602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4067944" y="5229200"/>
              <a:ext cx="216024" cy="21602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4067944" y="6021288"/>
              <a:ext cx="216024" cy="21602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/楕円 47"/>
            <p:cNvSpPr/>
            <p:nvPr/>
          </p:nvSpPr>
          <p:spPr>
            <a:xfrm>
              <a:off x="5148064" y="6021288"/>
              <a:ext cx="216024" cy="21602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" name="直線コネクタ 48"/>
            <p:cNvCxnSpPr>
              <a:stCxn id="43" idx="4"/>
              <a:endCxn id="45" idx="0"/>
            </p:cNvCxnSpPr>
            <p:nvPr/>
          </p:nvCxnSpPr>
          <p:spPr>
            <a:xfrm rot="5400000">
              <a:off x="3887924" y="4941168"/>
              <a:ext cx="5760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>
              <a:stCxn id="44" idx="3"/>
              <a:endCxn id="45" idx="7"/>
            </p:cNvCxnSpPr>
            <p:nvPr/>
          </p:nvCxnSpPr>
          <p:spPr>
            <a:xfrm rot="5400000">
              <a:off x="4396348" y="4477484"/>
              <a:ext cx="639336" cy="9273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>
              <a:stCxn id="43" idx="6"/>
              <a:endCxn id="44" idx="2"/>
            </p:cNvCxnSpPr>
            <p:nvPr/>
          </p:nvCxnSpPr>
          <p:spPr>
            <a:xfrm>
              <a:off x="4283968" y="4545124"/>
              <a:ext cx="8640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45" idx="4"/>
              <a:endCxn id="47" idx="0"/>
            </p:cNvCxnSpPr>
            <p:nvPr/>
          </p:nvCxnSpPr>
          <p:spPr>
            <a:xfrm rot="5400000">
              <a:off x="3887924" y="5733256"/>
              <a:ext cx="5760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45" idx="5"/>
              <a:endCxn id="48" idx="1"/>
            </p:cNvCxnSpPr>
            <p:nvPr/>
          </p:nvCxnSpPr>
          <p:spPr>
            <a:xfrm rot="16200000" flipH="1">
              <a:off x="4396348" y="5269572"/>
              <a:ext cx="639336" cy="9273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テキスト ボックス 58"/>
            <p:cNvSpPr txBox="1"/>
            <p:nvPr/>
          </p:nvSpPr>
          <p:spPr>
            <a:xfrm>
              <a:off x="4139952" y="6309320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Graph </a:t>
              </a:r>
              <a:r>
                <a:rPr kumimoji="1" lang="en-US" altLang="ja-JP" i="1" dirty="0" smtClean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kumimoji="1" lang="en-US" altLang="ja-JP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1" lang="ja-JP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4" name="グループ化 53"/>
          <p:cNvGrpSpPr/>
          <p:nvPr/>
        </p:nvGrpSpPr>
        <p:grpSpPr>
          <a:xfrm>
            <a:off x="6588224" y="4473116"/>
            <a:ext cx="1368152" cy="2241540"/>
            <a:chOff x="6588224" y="4473116"/>
            <a:chExt cx="1368152" cy="2241540"/>
          </a:xfrm>
        </p:grpSpPr>
        <p:sp>
          <p:nvSpPr>
            <p:cNvPr id="60" name="円/楕円 59"/>
            <p:cNvSpPr/>
            <p:nvPr/>
          </p:nvSpPr>
          <p:spPr>
            <a:xfrm>
              <a:off x="6588224" y="4473116"/>
              <a:ext cx="216024" cy="21602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/>
          </p:nvSpPr>
          <p:spPr>
            <a:xfrm>
              <a:off x="7668344" y="4473116"/>
              <a:ext cx="216024" cy="21602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/楕円 61"/>
            <p:cNvSpPr/>
            <p:nvPr/>
          </p:nvSpPr>
          <p:spPr>
            <a:xfrm>
              <a:off x="6588224" y="5265204"/>
              <a:ext cx="216024" cy="21602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/楕円 62"/>
            <p:cNvSpPr/>
            <p:nvPr/>
          </p:nvSpPr>
          <p:spPr>
            <a:xfrm>
              <a:off x="7668344" y="5265204"/>
              <a:ext cx="216024" cy="21602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/>
          </p:nvSpPr>
          <p:spPr>
            <a:xfrm>
              <a:off x="6588224" y="6057292"/>
              <a:ext cx="216024" cy="21602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/>
          </p:nvSpPr>
          <p:spPr>
            <a:xfrm>
              <a:off x="7668344" y="6057292"/>
              <a:ext cx="216024" cy="21602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6" name="直線コネクタ 65"/>
            <p:cNvCxnSpPr>
              <a:stCxn id="60" idx="4"/>
              <a:endCxn id="62" idx="0"/>
            </p:cNvCxnSpPr>
            <p:nvPr/>
          </p:nvCxnSpPr>
          <p:spPr>
            <a:xfrm rot="5400000">
              <a:off x="6408204" y="4977172"/>
              <a:ext cx="5760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>
              <a:stCxn id="61" idx="3"/>
              <a:endCxn id="62" idx="7"/>
            </p:cNvCxnSpPr>
            <p:nvPr/>
          </p:nvCxnSpPr>
          <p:spPr>
            <a:xfrm rot="5400000">
              <a:off x="6916628" y="4513488"/>
              <a:ext cx="639336" cy="9273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>
              <a:stCxn id="63" idx="2"/>
              <a:endCxn id="62" idx="6"/>
            </p:cNvCxnSpPr>
            <p:nvPr/>
          </p:nvCxnSpPr>
          <p:spPr>
            <a:xfrm rot="10800000">
              <a:off x="6804248" y="5373216"/>
              <a:ext cx="8640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>
              <a:stCxn id="61" idx="4"/>
              <a:endCxn id="63" idx="0"/>
            </p:cNvCxnSpPr>
            <p:nvPr/>
          </p:nvCxnSpPr>
          <p:spPr>
            <a:xfrm rot="5400000">
              <a:off x="7488324" y="4977172"/>
              <a:ext cx="5760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>
              <a:stCxn id="63" idx="4"/>
              <a:endCxn id="65" idx="0"/>
            </p:cNvCxnSpPr>
            <p:nvPr/>
          </p:nvCxnSpPr>
          <p:spPr>
            <a:xfrm rot="5400000">
              <a:off x="7488324" y="5769260"/>
              <a:ext cx="5760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>
              <a:stCxn id="62" idx="4"/>
              <a:endCxn id="64" idx="0"/>
            </p:cNvCxnSpPr>
            <p:nvPr/>
          </p:nvCxnSpPr>
          <p:spPr>
            <a:xfrm rot="5400000">
              <a:off x="6408204" y="5769260"/>
              <a:ext cx="5760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>
              <a:stCxn id="63" idx="3"/>
              <a:endCxn id="64" idx="7"/>
            </p:cNvCxnSpPr>
            <p:nvPr/>
          </p:nvCxnSpPr>
          <p:spPr>
            <a:xfrm rot="5400000">
              <a:off x="6916628" y="5305576"/>
              <a:ext cx="639336" cy="9273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>
              <a:stCxn id="62" idx="5"/>
              <a:endCxn id="65" idx="1"/>
            </p:cNvCxnSpPr>
            <p:nvPr/>
          </p:nvCxnSpPr>
          <p:spPr>
            <a:xfrm rot="16200000" flipH="1">
              <a:off x="6916628" y="5305576"/>
              <a:ext cx="639336" cy="9273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テキスト ボックス 75"/>
            <p:cNvSpPr txBox="1"/>
            <p:nvPr/>
          </p:nvSpPr>
          <p:spPr>
            <a:xfrm>
              <a:off x="6660232" y="634532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Graph </a:t>
              </a:r>
              <a:r>
                <a:rPr kumimoji="1" lang="en-US" altLang="ja-JP" i="1" dirty="0" smtClean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kumimoji="1" lang="en-US" altLang="ja-JP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1" lang="ja-JP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7" name="直線コネクタ 76"/>
            <p:cNvCxnSpPr>
              <a:stCxn id="60" idx="5"/>
              <a:endCxn id="63" idx="1"/>
            </p:cNvCxnSpPr>
            <p:nvPr/>
          </p:nvCxnSpPr>
          <p:spPr>
            <a:xfrm rot="16200000" flipH="1">
              <a:off x="6916628" y="4513488"/>
              <a:ext cx="639336" cy="9273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角丸四角形 80"/>
          <p:cNvSpPr/>
          <p:nvPr/>
        </p:nvSpPr>
        <p:spPr>
          <a:xfrm>
            <a:off x="4355976" y="3861048"/>
            <a:ext cx="8640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Yes</a:t>
            </a:r>
            <a:endParaRPr kumimoji="1" lang="ja-JP" altLang="en-US" sz="2800" dirty="0"/>
          </a:p>
        </p:txBody>
      </p:sp>
      <p:sp>
        <p:nvSpPr>
          <p:cNvPr id="82" name="角丸四角形 81"/>
          <p:cNvSpPr/>
          <p:nvPr/>
        </p:nvSpPr>
        <p:spPr>
          <a:xfrm>
            <a:off x="6804248" y="3861048"/>
            <a:ext cx="8640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No</a:t>
            </a:r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1" grpId="0" animBg="1"/>
      <p:bldP spid="8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 smtClean="0"/>
              <a:t>Subgraph</a:t>
            </a:r>
            <a:r>
              <a:rPr kumimoji="1" lang="en-US" altLang="ja-JP" dirty="0" smtClean="0"/>
              <a:t> Isomorphism Problem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914400" y="1196752"/>
            <a:ext cx="7772400" cy="2341240"/>
          </a:xfrm>
        </p:spPr>
        <p:txBody>
          <a:bodyPr>
            <a:normAutofit/>
          </a:bodyPr>
          <a:lstStyle/>
          <a:p>
            <a:r>
              <a:rPr kumimoji="1" lang="en-US" altLang="ja-JP" b="1" dirty="0" smtClean="0">
                <a:latin typeface="Times New Roman" pitchFamily="18" charset="0"/>
                <a:cs typeface="Times New Roman" pitchFamily="18" charset="0"/>
              </a:rPr>
              <a:t>Input: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 Two graphs </a:t>
            </a:r>
            <a:r>
              <a:rPr kumimoji="1" lang="en-US" altLang="ja-JP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=(</a:t>
            </a:r>
            <a:r>
              <a:rPr kumimoji="1" lang="en-US" altLang="ja-JP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1" lang="en-US" altLang="ja-JP" i="1" baseline="-250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ja-JP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ja-JP" i="1" baseline="-250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) and </a:t>
            </a:r>
            <a:r>
              <a:rPr kumimoji="1" lang="en-US" altLang="ja-JP" i="1" dirty="0" smtClean="0">
                <a:latin typeface="Times New Roman" pitchFamily="18" charset="0"/>
                <a:cs typeface="Times New Roman" pitchFamily="18" charset="0"/>
              </a:rPr>
              <a:t>H=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ja-JP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1" lang="en-US" altLang="ja-JP" i="1" baseline="-250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ja-JP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ja-JP" i="1" baseline="-250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ja-JP" i="1" baseline="-250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≦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ja-JP" i="1" baseline="-250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| and |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ja-JP" i="1" baseline="-250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≦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ja-JP" i="1" baseline="-250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|</a:t>
            </a:r>
          </a:p>
          <a:p>
            <a:r>
              <a:rPr kumimoji="1" lang="en-US" altLang="ja-JP" b="1" dirty="0" smtClean="0">
                <a:latin typeface="Times New Roman" pitchFamily="18" charset="0"/>
                <a:cs typeface="Times New Roman" pitchFamily="18" charset="0"/>
              </a:rPr>
              <a:t>Question: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kumimoji="1" lang="en-US" altLang="ja-JP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kumimoji="1" lang="en-US" altLang="ja-JP" dirty="0" err="1" smtClean="0">
                <a:latin typeface="Times New Roman" pitchFamily="18" charset="0"/>
                <a:cs typeface="Times New Roman" pitchFamily="18" charset="0"/>
              </a:rPr>
              <a:t>subgraph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 isomorphic 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kumimoji="1" lang="en-US" altLang="ja-JP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lvl="1"/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Is there an injective map </a:t>
            </a:r>
            <a:r>
              <a:rPr lang="en-US" altLang="ja-JP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ja-JP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ja-JP" i="1" baseline="-25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altLang="ja-JP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ja-JP" i="1" baseline="-25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  <a:p>
            <a:pPr lvl="2"/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ja-JP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ja-JP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)}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altLang="ja-JP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ja-JP" i="1" baseline="-25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holds for any {</a:t>
            </a:r>
            <a:r>
              <a:rPr lang="en-US" altLang="ja-JP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altLang="ja-JP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ja-JP" i="1" baseline="-25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971600" y="3933056"/>
            <a:ext cx="507656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kumimoji="1" lang="en-US" altLang="ja-JP" sz="2800" dirty="0" smtClean="0"/>
              <a:t>Application</a:t>
            </a:r>
          </a:p>
          <a:p>
            <a:pPr marL="457200" lvl="2">
              <a:buFont typeface="Arial" pitchFamily="34" charset="0"/>
              <a:buChar char="•"/>
            </a:pPr>
            <a:r>
              <a:rPr lang="en-US" altLang="ja-JP" sz="2400" dirty="0" smtClean="0"/>
              <a:t>LSI design</a:t>
            </a:r>
          </a:p>
          <a:p>
            <a:pPr marL="457200" lvl="2">
              <a:buFont typeface="Arial" pitchFamily="34" charset="0"/>
              <a:buChar char="•"/>
            </a:pPr>
            <a:r>
              <a:rPr lang="en-US" altLang="ja-JP" sz="2400" dirty="0" smtClean="0"/>
              <a:t>Pattern recognition</a:t>
            </a:r>
          </a:p>
          <a:p>
            <a:pPr marL="457200" lvl="2">
              <a:buFont typeface="Arial" pitchFamily="34" charset="0"/>
              <a:buChar char="•"/>
            </a:pPr>
            <a:r>
              <a:rPr lang="en-US" altLang="ja-JP" sz="2400" dirty="0" err="1" smtClean="0"/>
              <a:t>Bioinfomatics</a:t>
            </a:r>
            <a:endParaRPr lang="en-US" altLang="ja-JP" sz="2400" dirty="0" smtClean="0"/>
          </a:p>
          <a:p>
            <a:pPr marL="457200" lvl="2">
              <a:buFont typeface="Arial" pitchFamily="34" charset="0"/>
              <a:buChar char="•"/>
            </a:pPr>
            <a:r>
              <a:rPr lang="en-US" altLang="ja-JP" sz="2400" dirty="0" smtClean="0"/>
              <a:t>Computer vision, etc.</a:t>
            </a:r>
            <a:endParaRPr kumimoji="1"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971600" y="1160748"/>
            <a:ext cx="7560840" cy="5472608"/>
          </a:xfrm>
        </p:spPr>
        <p:txBody>
          <a:bodyPr>
            <a:normAutofit/>
          </a:bodyPr>
          <a:lstStyle/>
          <a:p>
            <a:r>
              <a:rPr lang="en-US" altLang="ja-JP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NP-complete</a:t>
            </a:r>
            <a:r>
              <a:rPr lang="en-US" altLang="ja-JP" sz="2800" dirty="0" smtClean="0">
                <a:latin typeface="Times New Roman" pitchFamily="18" charset="0"/>
                <a:cs typeface="Times New Roman" pitchFamily="18" charset="0"/>
              </a:rPr>
              <a:t> in general</a:t>
            </a:r>
          </a:p>
          <a:p>
            <a:pPr marL="548640" lvl="3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Contains</a:t>
            </a:r>
            <a:r>
              <a:rPr lang="en-US" altLang="ja-JP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maximum clique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Hamiltonian path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, etc.</a:t>
            </a:r>
          </a:p>
          <a:p>
            <a:pPr marL="548640" lvl="3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Graph classes</a:t>
            </a:r>
          </a:p>
          <a:p>
            <a:pPr marL="822960" lvl="4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ja-JP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Outerplanar</a:t>
            </a:r>
            <a:r>
              <a:rPr lang="en-US" altLang="ja-JP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graphs</a:t>
            </a:r>
          </a:p>
          <a:p>
            <a:pPr marL="822960" lvl="4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ja-JP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Cographs</a:t>
            </a:r>
            <a:endParaRPr lang="en-US" altLang="ja-JP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22960" lvl="4" indent="-274320">
              <a:spcBef>
                <a:spcPts val="580"/>
              </a:spcBef>
              <a:buClr>
                <a:schemeClr val="accent1"/>
              </a:buClr>
            </a:pPr>
            <a:endParaRPr lang="en-US" altLang="ja-JP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2800" dirty="0" smtClean="0">
                <a:latin typeface="Times New Roman" pitchFamily="18" charset="0"/>
                <a:cs typeface="Times New Roman" pitchFamily="18" charset="0"/>
              </a:rPr>
              <a:t>Polynomial time</a:t>
            </a:r>
          </a:p>
          <a:p>
            <a:pPr lvl="1"/>
            <a:r>
              <a:rPr lang="en-US" altLang="ja-JP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ja-JP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-connected partial </a:t>
            </a:r>
            <a:r>
              <a:rPr lang="en-US" altLang="ja-JP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ja-JP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-tree</a:t>
            </a:r>
          </a:p>
          <a:p>
            <a:pPr lvl="2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Tree (1-connected partial 1-tree)</a:t>
            </a:r>
          </a:p>
          <a:p>
            <a:pPr lvl="3"/>
            <a:r>
              <a:rPr lang="en-US" altLang="ja-JP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ja-JP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is forest and </a:t>
            </a:r>
            <a:r>
              <a:rPr lang="en-US" altLang="ja-JP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ja-JP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is tree </a:t>
            </a:r>
            <a:r>
              <a:rPr lang="ja-JP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⇒ </a:t>
            </a:r>
            <a:r>
              <a:rPr lang="en-US" altLang="ja-JP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NP-hard</a:t>
            </a:r>
            <a:endParaRPr kumimoji="1" lang="en-US" altLang="ja-JP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2-connected series-parallel graphs</a:t>
            </a: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914400" y="44624"/>
            <a:ext cx="7772400" cy="1143000"/>
          </a:xfrm>
          <a:prstGeom prst="rect">
            <a:avLst/>
          </a:prstGeom>
        </p:spPr>
        <p:txBody>
          <a:bodyPr bIns="91440" anchor="b" anchorCtr="0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Subgraph Isomorphism Problem</a:t>
            </a:r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504" y="70992"/>
            <a:ext cx="3888432" cy="837728"/>
          </a:xfrm>
        </p:spPr>
        <p:txBody>
          <a:bodyPr anchor="ctr"/>
          <a:lstStyle/>
          <a:p>
            <a:r>
              <a:rPr lang="en-US" altLang="ja-JP" dirty="0" smtClean="0"/>
              <a:t>Our results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4067944" y="1448780"/>
            <a:ext cx="122413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dirty="0" err="1" smtClean="0">
                <a:solidFill>
                  <a:schemeClr val="tx1"/>
                </a:solidFill>
              </a:rPr>
              <a:t>Chordal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4319972" y="3104964"/>
            <a:ext cx="122413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Interval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96136" y="1592796"/>
            <a:ext cx="291581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Distance-hereditary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6444208" y="3104964"/>
            <a:ext cx="1440160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Ptolemaic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668344" y="2312876"/>
            <a:ext cx="1368152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000" dirty="0" err="1" smtClean="0">
                <a:solidFill>
                  <a:schemeClr val="tx1"/>
                </a:solidFill>
              </a:rPr>
              <a:t>Cograph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1619672" y="1124744"/>
            <a:ext cx="201622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Comparability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179512" y="3104964"/>
            <a:ext cx="1800200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Permutation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923928" y="188640"/>
            <a:ext cx="122413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Perfect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2447764" y="1844824"/>
            <a:ext cx="129614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Bipartite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644008" y="800708"/>
            <a:ext cx="1512168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HHD-free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6588224" y="3933056"/>
            <a:ext cx="2160240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Trivially perfect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4067944" y="3933056"/>
            <a:ext cx="2232248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Proper interval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732240" y="5085184"/>
            <a:ext cx="194421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Threshold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287524" y="3897052"/>
            <a:ext cx="2699792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Bipartite permutation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1691680" y="5121188"/>
            <a:ext cx="96321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Chain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4535996" y="5085184"/>
            <a:ext cx="1368152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Co-chain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23" name="直線矢印コネクタ 22"/>
          <p:cNvCxnSpPr>
            <a:stCxn id="12" idx="2"/>
            <a:endCxn id="14" idx="0"/>
          </p:cNvCxnSpPr>
          <p:nvPr/>
        </p:nvCxnSpPr>
        <p:spPr>
          <a:xfrm rot="16200000" flipH="1">
            <a:off x="4842030" y="242646"/>
            <a:ext cx="252028" cy="8640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2" idx="2"/>
            <a:endCxn id="10" idx="0"/>
          </p:cNvCxnSpPr>
          <p:nvPr/>
        </p:nvCxnSpPr>
        <p:spPr>
          <a:xfrm rot="5400000">
            <a:off x="3293858" y="-117394"/>
            <a:ext cx="576064" cy="19082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0" idx="2"/>
            <a:endCxn id="13" idx="0"/>
          </p:cNvCxnSpPr>
          <p:nvPr/>
        </p:nvCxnSpPr>
        <p:spPr>
          <a:xfrm rot="16200000" flipH="1">
            <a:off x="2681790" y="1430778"/>
            <a:ext cx="360040" cy="4680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10" idx="2"/>
            <a:endCxn id="11" idx="0"/>
          </p:cNvCxnSpPr>
          <p:nvPr/>
        </p:nvCxnSpPr>
        <p:spPr>
          <a:xfrm rot="5400000">
            <a:off x="1043608" y="1520788"/>
            <a:ext cx="1620180" cy="15481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14" idx="2"/>
            <a:endCxn id="4" idx="0"/>
          </p:cNvCxnSpPr>
          <p:nvPr/>
        </p:nvCxnSpPr>
        <p:spPr>
          <a:xfrm rot="5400000">
            <a:off x="4896036" y="944724"/>
            <a:ext cx="288032" cy="720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14" idx="2"/>
            <a:endCxn id="6" idx="0"/>
          </p:cNvCxnSpPr>
          <p:nvPr/>
        </p:nvCxnSpPr>
        <p:spPr>
          <a:xfrm rot="16200000" flipH="1">
            <a:off x="6111044" y="449796"/>
            <a:ext cx="432048" cy="1853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11" idx="2"/>
            <a:endCxn id="18" idx="0"/>
          </p:cNvCxnSpPr>
          <p:nvPr/>
        </p:nvCxnSpPr>
        <p:spPr>
          <a:xfrm rot="16200000" flipH="1">
            <a:off x="1142492" y="3402124"/>
            <a:ext cx="432048" cy="5578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13" idx="2"/>
            <a:endCxn id="18" idx="0"/>
          </p:cNvCxnSpPr>
          <p:nvPr/>
        </p:nvCxnSpPr>
        <p:spPr>
          <a:xfrm rot="5400000">
            <a:off x="1520534" y="2321750"/>
            <a:ext cx="1692188" cy="14584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18" idx="2"/>
            <a:endCxn id="19" idx="0"/>
          </p:cNvCxnSpPr>
          <p:nvPr/>
        </p:nvCxnSpPr>
        <p:spPr>
          <a:xfrm rot="16200000" flipH="1">
            <a:off x="1473306" y="4421206"/>
            <a:ext cx="864096" cy="5358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4" idx="2"/>
            <a:endCxn id="5" idx="0"/>
          </p:cNvCxnSpPr>
          <p:nvPr/>
        </p:nvCxnSpPr>
        <p:spPr>
          <a:xfrm rot="16200000" flipH="1">
            <a:off x="4157954" y="2330878"/>
            <a:ext cx="1296144" cy="2520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" idx="2"/>
            <a:endCxn id="7" idx="0"/>
          </p:cNvCxnSpPr>
          <p:nvPr/>
        </p:nvCxnSpPr>
        <p:spPr>
          <a:xfrm rot="5400000">
            <a:off x="6633102" y="2484022"/>
            <a:ext cx="1152128" cy="897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6" idx="2"/>
            <a:endCxn id="9" idx="0"/>
          </p:cNvCxnSpPr>
          <p:nvPr/>
        </p:nvCxnSpPr>
        <p:spPr>
          <a:xfrm rot="16200000" flipH="1">
            <a:off x="7623212" y="1583668"/>
            <a:ext cx="360040" cy="10983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5" idx="2"/>
            <a:endCxn id="16" idx="0"/>
          </p:cNvCxnSpPr>
          <p:nvPr/>
        </p:nvCxnSpPr>
        <p:spPr>
          <a:xfrm rot="16200000" flipH="1">
            <a:off x="4824028" y="3573016"/>
            <a:ext cx="468052" cy="2520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16" idx="2"/>
            <a:endCxn id="20" idx="0"/>
          </p:cNvCxnSpPr>
          <p:nvPr/>
        </p:nvCxnSpPr>
        <p:spPr>
          <a:xfrm rot="16200000" flipH="1">
            <a:off x="4806026" y="4671138"/>
            <a:ext cx="792088" cy="360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>
            <a:stCxn id="15" idx="2"/>
            <a:endCxn id="17" idx="0"/>
          </p:cNvCxnSpPr>
          <p:nvPr/>
        </p:nvCxnSpPr>
        <p:spPr>
          <a:xfrm rot="16200000" flipH="1">
            <a:off x="7290302" y="4671138"/>
            <a:ext cx="792088" cy="360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>
            <a:stCxn id="7" idx="2"/>
            <a:endCxn id="15" idx="0"/>
          </p:cNvCxnSpPr>
          <p:nvPr/>
        </p:nvCxnSpPr>
        <p:spPr>
          <a:xfrm rot="16200000" flipH="1">
            <a:off x="7182290" y="3447002"/>
            <a:ext cx="468052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9" idx="2"/>
            <a:endCxn id="15" idx="0"/>
          </p:cNvCxnSpPr>
          <p:nvPr/>
        </p:nvCxnSpPr>
        <p:spPr>
          <a:xfrm rot="5400000">
            <a:off x="7380312" y="2960948"/>
            <a:ext cx="1260140" cy="6840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>
            <a:stCxn id="4" idx="2"/>
            <a:endCxn id="7" idx="0"/>
          </p:cNvCxnSpPr>
          <p:nvPr/>
        </p:nvCxnSpPr>
        <p:spPr>
          <a:xfrm rot="16200000" flipH="1">
            <a:off x="5274078" y="1214754"/>
            <a:ext cx="1296144" cy="24842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>
            <a:off x="0" y="2816932"/>
            <a:ext cx="914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0" y="1880828"/>
            <a:ext cx="151166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</a:rPr>
              <a:t>NP-hard (Known)</a:t>
            </a:r>
            <a:endParaRPr kumimoji="1" lang="ja-JP" altLang="en-US" sz="2400" dirty="0">
              <a:solidFill>
                <a:schemeClr val="accent2"/>
              </a:solidFill>
            </a:endParaRPr>
          </a:p>
        </p:txBody>
      </p:sp>
      <p:cxnSp>
        <p:nvCxnSpPr>
          <p:cNvPr id="101" name="直線コネクタ 100"/>
          <p:cNvCxnSpPr/>
          <p:nvPr/>
        </p:nvCxnSpPr>
        <p:spPr>
          <a:xfrm>
            <a:off x="0" y="4725144"/>
            <a:ext cx="91440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/>
          <p:cNvSpPr txBox="1"/>
          <p:nvPr/>
        </p:nvSpPr>
        <p:spPr>
          <a:xfrm>
            <a:off x="0" y="4329100"/>
            <a:ext cx="144016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ja-JP" sz="2400" dirty="0" smtClean="0">
                <a:solidFill>
                  <a:srgbClr val="0070C0"/>
                </a:solidFill>
              </a:rPr>
              <a:t>NP-hard</a:t>
            </a:r>
            <a:endParaRPr kumimoji="1" lang="ja-JP" altLang="en-US" sz="2400" dirty="0">
              <a:solidFill>
                <a:srgbClr val="0070C0"/>
              </a:solidFill>
            </a:endParaRPr>
          </a:p>
        </p:txBody>
      </p:sp>
      <p:sp>
        <p:nvSpPr>
          <p:cNvPr id="111" name="角丸四角形 110"/>
          <p:cNvSpPr/>
          <p:nvPr/>
        </p:nvSpPr>
        <p:spPr>
          <a:xfrm>
            <a:off x="2780692" y="6165304"/>
            <a:ext cx="96321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Tree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129" name="直線矢印コネクタ 128"/>
          <p:cNvCxnSpPr>
            <a:stCxn id="4" idx="2"/>
            <a:endCxn id="111" idx="0"/>
          </p:cNvCxnSpPr>
          <p:nvPr/>
        </p:nvCxnSpPr>
        <p:spPr>
          <a:xfrm rot="5400000">
            <a:off x="1792914" y="3278206"/>
            <a:ext cx="4356484" cy="14177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13" idx="2"/>
            <a:endCxn id="111" idx="0"/>
          </p:cNvCxnSpPr>
          <p:nvPr/>
        </p:nvCxnSpPr>
        <p:spPr>
          <a:xfrm rot="16200000" flipH="1">
            <a:off x="1198848" y="4101852"/>
            <a:ext cx="3960440" cy="1664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/>
          <p:cNvSpPr txBox="1"/>
          <p:nvPr/>
        </p:nvSpPr>
        <p:spPr>
          <a:xfrm>
            <a:off x="6228184" y="80628"/>
            <a:ext cx="2772308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2400" i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ja-JP" sz="2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2400" i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ja-JP" sz="2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: Connected</a:t>
            </a:r>
          </a:p>
          <a:p>
            <a:r>
              <a:rPr lang="en-US" altLang="ja-JP" sz="2400" i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ja-JP" sz="2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2400" i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ja-JP" altLang="en-US" sz="2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altLang="ja-JP" sz="2400" dirty="0" err="1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Graphclass</a:t>
            </a:r>
            <a:r>
              <a:rPr lang="en-US" altLang="ja-JP" sz="2400" dirty="0" smtClean="0">
                <a:solidFill>
                  <a:sysClr val="windowText" lastClr="000000"/>
                </a:solidFill>
                <a:latin typeface="Vijaya" pitchFamily="34" charset="0"/>
                <a:cs typeface="Vijaya" pitchFamily="34" charset="0"/>
              </a:rPr>
              <a:t> </a:t>
            </a:r>
            <a:r>
              <a:rPr lang="en-US" altLang="ja-JP" sz="2400" b="1" dirty="0" smtClean="0">
                <a:solidFill>
                  <a:sysClr val="windowText" lastClr="000000"/>
                </a:solidFill>
                <a:latin typeface="Vijaya" pitchFamily="34" charset="0"/>
                <a:cs typeface="Vijaya" pitchFamily="34" charset="0"/>
              </a:rPr>
              <a:t>C</a:t>
            </a:r>
            <a:endParaRPr lang="en-US" altLang="ja-JP" sz="2400" b="1" i="1" dirty="0" smtClean="0">
              <a:solidFill>
                <a:sysClr val="windowText" lastClr="000000"/>
              </a:solidFill>
              <a:latin typeface="Vijaya" pitchFamily="34" charset="0"/>
              <a:cs typeface="Vijaya" pitchFamily="34" charset="0"/>
            </a:endParaRPr>
          </a:p>
        </p:txBody>
      </p:sp>
      <p:cxnSp>
        <p:nvCxnSpPr>
          <p:cNvPr id="47" name="直線矢印コネクタ 46"/>
          <p:cNvCxnSpPr>
            <a:stCxn id="5" idx="2"/>
            <a:endCxn id="15" idx="0"/>
          </p:cNvCxnSpPr>
          <p:nvPr/>
        </p:nvCxnSpPr>
        <p:spPr>
          <a:xfrm rot="16200000" flipH="1">
            <a:off x="6066166" y="2330878"/>
            <a:ext cx="468052" cy="27363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-508" y="5733256"/>
            <a:ext cx="91440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0" y="5805264"/>
            <a:ext cx="2159732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</a:rPr>
              <a:t>Polynomial</a:t>
            </a:r>
          </a:p>
          <a:p>
            <a:r>
              <a:rPr lang="en-US" altLang="ja-JP" sz="2400" dirty="0" smtClean="0">
                <a:solidFill>
                  <a:schemeClr val="accent2"/>
                </a:solidFill>
              </a:rPr>
              <a:t>(Known)</a:t>
            </a:r>
            <a:endParaRPr kumimoji="1" lang="ja-JP" altLang="en-US" sz="2400" dirty="0">
              <a:solidFill>
                <a:schemeClr val="accent2"/>
              </a:solidFill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0" y="4725144"/>
            <a:ext cx="215973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ja-JP" sz="2400" dirty="0" smtClean="0">
                <a:solidFill>
                  <a:srgbClr val="00B050"/>
                </a:solidFill>
              </a:rPr>
              <a:t>Polynomial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00" grpId="0"/>
      <p:bldP spid="102" grpId="0"/>
      <p:bldP spid="53" grpId="0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Proper Interval Graphs (PIGs)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914400" y="1519808"/>
            <a:ext cx="7772400" cy="212521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kumimoji="1" lang="en-US" altLang="ja-JP" dirty="0" smtClean="0"/>
              <a:t>Have </a:t>
            </a:r>
            <a:r>
              <a:rPr kumimoji="1" lang="en-US" altLang="ja-JP" dirty="0" smtClean="0">
                <a:solidFill>
                  <a:srgbClr val="0070C0"/>
                </a:solidFill>
              </a:rPr>
              <a:t>proper</a:t>
            </a:r>
            <a:r>
              <a:rPr kumimoji="1" lang="en-US" altLang="ja-JP" dirty="0" smtClean="0">
                <a:solidFill>
                  <a:schemeClr val="accent2"/>
                </a:solidFill>
              </a:rPr>
              <a:t> interval representations</a:t>
            </a:r>
          </a:p>
          <a:p>
            <a:pPr lvl="1"/>
            <a:r>
              <a:rPr lang="en-US" altLang="ja-JP" dirty="0" smtClean="0">
                <a:solidFill>
                  <a:schemeClr val="tx1"/>
                </a:solidFill>
              </a:rPr>
              <a:t>Each interval corresponds to a vertex</a:t>
            </a:r>
          </a:p>
          <a:p>
            <a:pPr lvl="1"/>
            <a:r>
              <a:rPr lang="en-US" altLang="ja-JP" dirty="0" smtClean="0">
                <a:solidFill>
                  <a:schemeClr val="tx1"/>
                </a:solidFill>
              </a:rPr>
              <a:t>Two intervals intersect ⇔		corresponding two vertices are adjacent</a:t>
            </a:r>
          </a:p>
          <a:p>
            <a:pPr lvl="1"/>
            <a:r>
              <a:rPr lang="en-US" altLang="ja-JP" dirty="0" smtClean="0">
                <a:solidFill>
                  <a:srgbClr val="0070C0"/>
                </a:solidFill>
              </a:rPr>
              <a:t>No interval properly contains another</a:t>
            </a:r>
          </a:p>
        </p:txBody>
      </p:sp>
      <p:grpSp>
        <p:nvGrpSpPr>
          <p:cNvPr id="36" name="グループ化 35"/>
          <p:cNvGrpSpPr/>
          <p:nvPr/>
        </p:nvGrpSpPr>
        <p:grpSpPr>
          <a:xfrm>
            <a:off x="1151620" y="4365104"/>
            <a:ext cx="6912768" cy="1512168"/>
            <a:chOff x="1151620" y="4689140"/>
            <a:chExt cx="6912768" cy="1512168"/>
          </a:xfrm>
        </p:grpSpPr>
        <p:grpSp>
          <p:nvGrpSpPr>
            <p:cNvPr id="35" name="グループ化 34"/>
            <p:cNvGrpSpPr/>
            <p:nvPr/>
          </p:nvGrpSpPr>
          <p:grpSpPr>
            <a:xfrm>
              <a:off x="1799692" y="4689140"/>
              <a:ext cx="5616624" cy="1152128"/>
              <a:chOff x="1799692" y="4689140"/>
              <a:chExt cx="5616624" cy="1152128"/>
            </a:xfrm>
          </p:grpSpPr>
          <p:cxnSp>
            <p:nvCxnSpPr>
              <p:cNvPr id="41" name="直線コネクタ 40"/>
              <p:cNvCxnSpPr/>
              <p:nvPr/>
            </p:nvCxnSpPr>
            <p:spPr>
              <a:xfrm>
                <a:off x="2231740" y="5265204"/>
                <a:ext cx="12961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/>
              <p:cNvCxnSpPr/>
              <p:nvPr/>
            </p:nvCxnSpPr>
            <p:spPr>
              <a:xfrm>
                <a:off x="3239852" y="4689140"/>
                <a:ext cx="100811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/>
              <p:cNvCxnSpPr/>
              <p:nvPr/>
            </p:nvCxnSpPr>
            <p:spPr>
              <a:xfrm>
                <a:off x="4031940" y="5265204"/>
                <a:ext cx="151216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/>
              <p:cNvCxnSpPr/>
              <p:nvPr/>
            </p:nvCxnSpPr>
            <p:spPr>
              <a:xfrm>
                <a:off x="4752020" y="4689140"/>
                <a:ext cx="172819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/>
              <p:cNvCxnSpPr/>
              <p:nvPr/>
            </p:nvCxnSpPr>
            <p:spPr>
              <a:xfrm>
                <a:off x="1799692" y="4689140"/>
                <a:ext cx="122413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/>
              <p:cNvCxnSpPr/>
              <p:nvPr/>
            </p:nvCxnSpPr>
            <p:spPr>
              <a:xfrm>
                <a:off x="6048164" y="5265204"/>
                <a:ext cx="136815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/>
              <p:cNvCxnSpPr/>
              <p:nvPr/>
            </p:nvCxnSpPr>
            <p:spPr>
              <a:xfrm>
                <a:off x="2375756" y="5769260"/>
                <a:ext cx="122413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コネクタ 48"/>
              <p:cNvCxnSpPr/>
              <p:nvPr/>
            </p:nvCxnSpPr>
            <p:spPr>
              <a:xfrm>
                <a:off x="5256076" y="5841268"/>
                <a:ext cx="194421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直線コネクタ 72"/>
            <p:cNvCxnSpPr/>
            <p:nvPr/>
          </p:nvCxnSpPr>
          <p:spPr>
            <a:xfrm>
              <a:off x="1151620" y="6201308"/>
              <a:ext cx="6912768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テキスト ボックス 81"/>
          <p:cNvSpPr txBox="1"/>
          <p:nvPr/>
        </p:nvSpPr>
        <p:spPr>
          <a:xfrm>
            <a:off x="1169622" y="6228020"/>
            <a:ext cx="680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Proper interval graph and its proper interval representation</a:t>
            </a:r>
            <a:endParaRPr kumimoji="1" lang="ja-JP" altLang="en-US" dirty="0"/>
          </a:p>
        </p:txBody>
      </p:sp>
      <p:grpSp>
        <p:nvGrpSpPr>
          <p:cNvPr id="39" name="グループ化 38"/>
          <p:cNvGrpSpPr/>
          <p:nvPr/>
        </p:nvGrpSpPr>
        <p:grpSpPr>
          <a:xfrm>
            <a:off x="2231740" y="4221088"/>
            <a:ext cx="4608512" cy="1440160"/>
            <a:chOff x="2231740" y="4113076"/>
            <a:chExt cx="4608512" cy="1440160"/>
          </a:xfrm>
          <a:solidFill>
            <a:schemeClr val="bg1"/>
          </a:solidFill>
        </p:grpSpPr>
        <p:sp>
          <p:nvSpPr>
            <p:cNvPr id="59" name="円/楕円 58"/>
            <p:cNvSpPr/>
            <p:nvPr/>
          </p:nvSpPr>
          <p:spPr>
            <a:xfrm>
              <a:off x="5832140" y="5265204"/>
              <a:ext cx="288032" cy="288032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52"/>
            <p:cNvSpPr/>
            <p:nvPr/>
          </p:nvSpPr>
          <p:spPr>
            <a:xfrm>
              <a:off x="2951820" y="4689140"/>
              <a:ext cx="288032" cy="288032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円/楕円 50"/>
            <p:cNvSpPr/>
            <p:nvPr/>
          </p:nvSpPr>
          <p:spPr>
            <a:xfrm>
              <a:off x="3599892" y="4113076"/>
              <a:ext cx="288032" cy="288032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円/楕円 51"/>
            <p:cNvSpPr/>
            <p:nvPr/>
          </p:nvSpPr>
          <p:spPr>
            <a:xfrm>
              <a:off x="2231740" y="4113076"/>
              <a:ext cx="288032" cy="288032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円/楕円 53"/>
            <p:cNvSpPr/>
            <p:nvPr/>
          </p:nvSpPr>
          <p:spPr>
            <a:xfrm>
              <a:off x="2879812" y="5193196"/>
              <a:ext cx="288032" cy="288032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円/楕円 55"/>
            <p:cNvSpPr/>
            <p:nvPr/>
          </p:nvSpPr>
          <p:spPr>
            <a:xfrm>
              <a:off x="5688124" y="4113076"/>
              <a:ext cx="288032" cy="288032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円/楕円 56"/>
            <p:cNvSpPr/>
            <p:nvPr/>
          </p:nvSpPr>
          <p:spPr>
            <a:xfrm>
              <a:off x="4608004" y="4689140"/>
              <a:ext cx="288032" cy="288032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円/楕円 57"/>
            <p:cNvSpPr/>
            <p:nvPr/>
          </p:nvSpPr>
          <p:spPr>
            <a:xfrm>
              <a:off x="6552220" y="4689140"/>
              <a:ext cx="288032" cy="288032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0" name="直線コネクタ 59"/>
            <p:cNvCxnSpPr>
              <a:stCxn id="52" idx="5"/>
              <a:endCxn id="53" idx="1"/>
            </p:cNvCxnSpPr>
            <p:nvPr/>
          </p:nvCxnSpPr>
          <p:spPr>
            <a:xfrm rot="16200000" flipH="1">
              <a:off x="2549599" y="4286919"/>
              <a:ext cx="372394" cy="516410"/>
            </a:xfrm>
            <a:prstGeom prst="line">
              <a:avLst/>
            </a:prstGeom>
            <a:grp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1" name="直線コネクタ 60"/>
            <p:cNvCxnSpPr>
              <a:stCxn id="53" idx="7"/>
              <a:endCxn id="51" idx="3"/>
            </p:cNvCxnSpPr>
            <p:nvPr/>
          </p:nvCxnSpPr>
          <p:spPr>
            <a:xfrm rot="5400000" flipH="1" flipV="1">
              <a:off x="3233675" y="4322923"/>
              <a:ext cx="372394" cy="444402"/>
            </a:xfrm>
            <a:prstGeom prst="line">
              <a:avLst/>
            </a:prstGeom>
            <a:grp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2" name="直線コネクタ 61"/>
            <p:cNvCxnSpPr>
              <a:stCxn id="54" idx="0"/>
              <a:endCxn id="53" idx="4"/>
            </p:cNvCxnSpPr>
            <p:nvPr/>
          </p:nvCxnSpPr>
          <p:spPr>
            <a:xfrm rot="5400000" flipH="1" flipV="1">
              <a:off x="2951820" y="5049180"/>
              <a:ext cx="216024" cy="72008"/>
            </a:xfrm>
            <a:prstGeom prst="line">
              <a:avLst/>
            </a:prstGeom>
            <a:grp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3" name="直線コネクタ 62"/>
            <p:cNvCxnSpPr>
              <a:stCxn id="54" idx="1"/>
              <a:endCxn id="52" idx="4"/>
            </p:cNvCxnSpPr>
            <p:nvPr/>
          </p:nvCxnSpPr>
          <p:spPr>
            <a:xfrm rot="16200000" flipV="1">
              <a:off x="2231741" y="4545124"/>
              <a:ext cx="834269" cy="546237"/>
            </a:xfrm>
            <a:prstGeom prst="line">
              <a:avLst/>
            </a:prstGeom>
            <a:grp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4" name="直線コネクタ 63"/>
            <p:cNvCxnSpPr>
              <a:stCxn id="54" idx="7"/>
              <a:endCxn id="51" idx="4"/>
            </p:cNvCxnSpPr>
            <p:nvPr/>
          </p:nvCxnSpPr>
          <p:spPr>
            <a:xfrm rot="5400000" flipH="1" flipV="1">
              <a:off x="3017651" y="4509121"/>
              <a:ext cx="834269" cy="618245"/>
            </a:xfrm>
            <a:prstGeom prst="line">
              <a:avLst/>
            </a:prstGeom>
            <a:grp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5" name="直線コネクタ 64"/>
            <p:cNvCxnSpPr>
              <a:stCxn id="57" idx="1"/>
              <a:endCxn id="51" idx="5"/>
            </p:cNvCxnSpPr>
            <p:nvPr/>
          </p:nvCxnSpPr>
          <p:spPr>
            <a:xfrm rot="16200000" flipV="1">
              <a:off x="4061767" y="4142903"/>
              <a:ext cx="372394" cy="804442"/>
            </a:xfrm>
            <a:prstGeom prst="line">
              <a:avLst/>
            </a:prstGeom>
            <a:grp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8" name="直線コネクタ 67"/>
            <p:cNvCxnSpPr>
              <a:stCxn id="59" idx="2"/>
              <a:endCxn id="57" idx="5"/>
            </p:cNvCxnSpPr>
            <p:nvPr/>
          </p:nvCxnSpPr>
          <p:spPr>
            <a:xfrm rot="10800000">
              <a:off x="4853856" y="4934992"/>
              <a:ext cx="978285" cy="474229"/>
            </a:xfrm>
            <a:prstGeom prst="line">
              <a:avLst/>
            </a:prstGeom>
            <a:grp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9" name="直線コネクタ 68"/>
            <p:cNvCxnSpPr>
              <a:stCxn id="59" idx="0"/>
              <a:endCxn id="56" idx="4"/>
            </p:cNvCxnSpPr>
            <p:nvPr/>
          </p:nvCxnSpPr>
          <p:spPr>
            <a:xfrm rot="16200000" flipV="1">
              <a:off x="5472100" y="4761148"/>
              <a:ext cx="864096" cy="144016"/>
            </a:xfrm>
            <a:prstGeom prst="line">
              <a:avLst/>
            </a:prstGeom>
            <a:grp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0" name="直線コネクタ 69"/>
            <p:cNvCxnSpPr>
              <a:stCxn id="59" idx="7"/>
              <a:endCxn id="58" idx="3"/>
            </p:cNvCxnSpPr>
            <p:nvPr/>
          </p:nvCxnSpPr>
          <p:spPr>
            <a:xfrm rot="5400000" flipH="1" flipV="1">
              <a:off x="6149999" y="4862983"/>
              <a:ext cx="372394" cy="516410"/>
            </a:xfrm>
            <a:prstGeom prst="line">
              <a:avLst/>
            </a:prstGeom>
            <a:grp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1" name="直線コネクタ 70"/>
            <p:cNvCxnSpPr>
              <a:stCxn id="58" idx="1"/>
              <a:endCxn id="56" idx="5"/>
            </p:cNvCxnSpPr>
            <p:nvPr/>
          </p:nvCxnSpPr>
          <p:spPr>
            <a:xfrm rot="16200000" flipV="1">
              <a:off x="6077991" y="4214911"/>
              <a:ext cx="372394" cy="660426"/>
            </a:xfrm>
            <a:prstGeom prst="line">
              <a:avLst/>
            </a:prstGeom>
            <a:grp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2" name="直線コネクタ 71"/>
            <p:cNvCxnSpPr>
              <a:stCxn id="57" idx="7"/>
              <a:endCxn id="56" idx="3"/>
            </p:cNvCxnSpPr>
            <p:nvPr/>
          </p:nvCxnSpPr>
          <p:spPr>
            <a:xfrm rot="5400000" flipH="1" flipV="1">
              <a:off x="5105883" y="4106899"/>
              <a:ext cx="372394" cy="876450"/>
            </a:xfrm>
            <a:prstGeom prst="line">
              <a:avLst/>
            </a:prstGeom>
            <a:grp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Characterization of PIGs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108012" y="1124744"/>
            <a:ext cx="8928484" cy="2556284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/>
              <a:t>Every PIG has at most 2 </a:t>
            </a:r>
            <a:r>
              <a:rPr lang="en-US" altLang="ja-JP" dirty="0" err="1" smtClean="0"/>
              <a:t>Dyck</a:t>
            </a:r>
            <a:r>
              <a:rPr lang="en-US" altLang="ja-JP" dirty="0" smtClean="0"/>
              <a:t> paths.</a:t>
            </a:r>
          </a:p>
          <a:p>
            <a:pPr lvl="1"/>
            <a:r>
              <a:rPr lang="en-US" altLang="ja-JP" dirty="0" smtClean="0"/>
              <a:t>Two PIGs </a:t>
            </a:r>
            <a:r>
              <a:rPr lang="en-US" altLang="ja-JP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ja-JP" dirty="0" smtClean="0">
                <a:solidFill>
                  <a:srgbClr val="0000FF"/>
                </a:solidFill>
              </a:rPr>
              <a:t> and </a:t>
            </a:r>
            <a:r>
              <a:rPr lang="en-US" altLang="ja-JP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ja-JP" dirty="0" smtClean="0">
                <a:solidFill>
                  <a:srgbClr val="0000FF"/>
                </a:solidFill>
              </a:rPr>
              <a:t> are isomorphic</a:t>
            </a:r>
          </a:p>
          <a:p>
            <a:pPr lvl="1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⇔ </a:t>
            </a:r>
            <a:r>
              <a:rPr lang="ja-JP" altLang="en-US" dirty="0" smtClean="0">
                <a:solidFill>
                  <a:srgbClr val="00B050"/>
                </a:solidFill>
              </a:rPr>
              <a:t> </a:t>
            </a:r>
            <a:r>
              <a:rPr lang="en-US" altLang="ja-JP" dirty="0" smtClean="0"/>
              <a:t>the </a:t>
            </a:r>
            <a:r>
              <a:rPr lang="en-US" altLang="ja-JP" dirty="0" err="1" smtClean="0"/>
              <a:t>Dyck</a:t>
            </a:r>
            <a:r>
              <a:rPr lang="en-US" altLang="ja-JP" dirty="0" smtClean="0"/>
              <a:t> path of 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ja-JP" dirty="0" smtClean="0"/>
              <a:t> is equal to the </a:t>
            </a:r>
            <a:r>
              <a:rPr lang="en-US" altLang="ja-JP" dirty="0" err="1" smtClean="0"/>
              <a:t>Dyck</a:t>
            </a:r>
            <a:r>
              <a:rPr lang="en-US" altLang="ja-JP" dirty="0" smtClean="0"/>
              <a:t> path of 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ja-JP" dirty="0" smtClean="0"/>
              <a:t>.</a:t>
            </a:r>
          </a:p>
          <a:p>
            <a:pPr lvl="1"/>
            <a:r>
              <a:rPr kumimoji="1" lang="en-US" altLang="ja-JP" dirty="0" smtClean="0">
                <a:solidFill>
                  <a:srgbClr val="0000FF"/>
                </a:solidFill>
              </a:rPr>
              <a:t>A maximum clique </a:t>
            </a:r>
            <a:r>
              <a:rPr kumimoji="1" lang="en-US" altLang="ja-JP" dirty="0" smtClean="0"/>
              <a:t>of a PIG </a:t>
            </a:r>
            <a:r>
              <a:rPr kumimoji="1" lang="en-US" altLang="ja-JP" i="1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altLang="ja-JP" dirty="0" smtClean="0"/>
              <a:t>corresponds to</a:t>
            </a:r>
            <a:r>
              <a:rPr kumimoji="1" lang="en-US" altLang="ja-JP" dirty="0" smtClean="0"/>
              <a:t>              a highest point</a:t>
            </a:r>
            <a:r>
              <a:rPr kumimoji="1" lang="en-US" altLang="ja-JP" dirty="0" smtClean="0">
                <a:solidFill>
                  <a:srgbClr val="00B050"/>
                </a:solidFill>
              </a:rPr>
              <a:t> </a:t>
            </a:r>
            <a:r>
              <a:rPr kumimoji="1" lang="en-US" altLang="ja-JP" dirty="0" smtClean="0"/>
              <a:t>of a </a:t>
            </a:r>
            <a:r>
              <a:rPr kumimoji="1" lang="en-US" altLang="ja-JP" dirty="0" err="1" smtClean="0"/>
              <a:t>Dyck</a:t>
            </a:r>
            <a:r>
              <a:rPr kumimoji="1" lang="en-US" altLang="ja-JP" dirty="0" smtClean="0"/>
              <a:t> path.</a:t>
            </a:r>
          </a:p>
          <a:p>
            <a:r>
              <a:rPr kumimoji="1" lang="en-US" altLang="ja-JP" dirty="0" smtClean="0"/>
              <a:t>If a PIG </a:t>
            </a:r>
            <a:r>
              <a:rPr kumimoji="1" lang="en-US" altLang="ja-JP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kumimoji="1" lang="en-US" altLang="ja-JP" dirty="0" smtClean="0"/>
              <a:t> is connected, </a:t>
            </a:r>
            <a:r>
              <a:rPr kumimoji="1" lang="en-US" altLang="ja-JP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kumimoji="1" lang="en-US" altLang="ja-JP" dirty="0" smtClean="0"/>
              <a:t> contains a </a:t>
            </a:r>
            <a:r>
              <a:rPr kumimoji="1" lang="en-US" altLang="ja-JP" dirty="0" smtClean="0">
                <a:solidFill>
                  <a:srgbClr val="0000FF"/>
                </a:solidFill>
              </a:rPr>
              <a:t>Hamilton </a:t>
            </a:r>
            <a:r>
              <a:rPr lang="en-US" altLang="ja-JP" dirty="0" smtClean="0">
                <a:solidFill>
                  <a:srgbClr val="0000FF"/>
                </a:solidFill>
              </a:rPr>
              <a:t>p</a:t>
            </a:r>
            <a:r>
              <a:rPr kumimoji="1" lang="en-US" altLang="ja-JP" dirty="0" smtClean="0">
                <a:solidFill>
                  <a:srgbClr val="0000FF"/>
                </a:solidFill>
              </a:rPr>
              <a:t>ath</a:t>
            </a:r>
            <a:r>
              <a:rPr kumimoji="1" lang="en-US" altLang="ja-JP" dirty="0" smtClean="0"/>
              <a:t>.</a:t>
            </a:r>
            <a:endParaRPr lang="en-US" altLang="ja-JP" dirty="0" smtClean="0"/>
          </a:p>
        </p:txBody>
      </p:sp>
      <p:grpSp>
        <p:nvGrpSpPr>
          <p:cNvPr id="45" name="グループ化 44"/>
          <p:cNvGrpSpPr/>
          <p:nvPr/>
        </p:nvGrpSpPr>
        <p:grpSpPr>
          <a:xfrm>
            <a:off x="683568" y="3537012"/>
            <a:ext cx="8208912" cy="1296144"/>
            <a:chOff x="683568" y="3537012"/>
            <a:chExt cx="8208912" cy="1296144"/>
          </a:xfrm>
        </p:grpSpPr>
        <p:grpSp>
          <p:nvGrpSpPr>
            <p:cNvPr id="106" name="グループ化 105"/>
            <p:cNvGrpSpPr/>
            <p:nvPr/>
          </p:nvGrpSpPr>
          <p:grpSpPr>
            <a:xfrm>
              <a:off x="683568" y="3681028"/>
              <a:ext cx="2734266" cy="1116124"/>
              <a:chOff x="575556" y="3861048"/>
              <a:chExt cx="2734266" cy="1116124"/>
            </a:xfrm>
          </p:grpSpPr>
          <p:sp>
            <p:nvSpPr>
              <p:cNvPr id="49" name="円/楕円 48"/>
              <p:cNvSpPr/>
              <p:nvPr/>
            </p:nvSpPr>
            <p:spPr>
              <a:xfrm>
                <a:off x="1691001" y="3861048"/>
                <a:ext cx="249990" cy="237626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円/楕円 49"/>
              <p:cNvSpPr/>
              <p:nvPr/>
            </p:nvSpPr>
            <p:spPr>
              <a:xfrm>
                <a:off x="575556" y="3861048"/>
                <a:ext cx="249990" cy="237626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円/楕円 50"/>
              <p:cNvSpPr/>
              <p:nvPr/>
            </p:nvSpPr>
            <p:spPr>
              <a:xfrm>
                <a:off x="1117654" y="4221088"/>
                <a:ext cx="249990" cy="237626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円/楕円 51"/>
              <p:cNvSpPr/>
              <p:nvPr/>
            </p:nvSpPr>
            <p:spPr>
              <a:xfrm>
                <a:off x="1115616" y="4739546"/>
                <a:ext cx="249990" cy="237626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円/楕円 52"/>
              <p:cNvSpPr/>
              <p:nvPr/>
            </p:nvSpPr>
            <p:spPr>
              <a:xfrm>
                <a:off x="2591780" y="3861048"/>
                <a:ext cx="249990" cy="237626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円/楕円 53"/>
              <p:cNvSpPr/>
              <p:nvPr/>
            </p:nvSpPr>
            <p:spPr>
              <a:xfrm>
                <a:off x="2123728" y="4307498"/>
                <a:ext cx="249990" cy="237626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円/楕円 54"/>
              <p:cNvSpPr/>
              <p:nvPr/>
            </p:nvSpPr>
            <p:spPr>
              <a:xfrm>
                <a:off x="3059832" y="4307498"/>
                <a:ext cx="249990" cy="237626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円/楕円 55"/>
              <p:cNvSpPr/>
              <p:nvPr/>
            </p:nvSpPr>
            <p:spPr>
              <a:xfrm>
                <a:off x="2591780" y="4725144"/>
                <a:ext cx="249990" cy="237626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7" name="直線コネクタ 56"/>
              <p:cNvCxnSpPr>
                <a:stCxn id="50" idx="5"/>
                <a:endCxn id="51" idx="1"/>
              </p:cNvCxnSpPr>
              <p:nvPr/>
            </p:nvCxnSpPr>
            <p:spPr>
              <a:xfrm rot="16200000" flipH="1">
                <a:off x="875594" y="3977217"/>
                <a:ext cx="192012" cy="3653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58" name="直線コネクタ 57"/>
              <p:cNvCxnSpPr>
                <a:stCxn id="51" idx="7"/>
                <a:endCxn id="49" idx="3"/>
              </p:cNvCxnSpPr>
              <p:nvPr/>
            </p:nvCxnSpPr>
            <p:spPr>
              <a:xfrm rot="5400000" flipH="1" flipV="1">
                <a:off x="1433316" y="3961593"/>
                <a:ext cx="192012" cy="39657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59" name="直線コネクタ 58"/>
              <p:cNvCxnSpPr>
                <a:stCxn id="52" idx="0"/>
                <a:endCxn id="51" idx="4"/>
              </p:cNvCxnSpPr>
              <p:nvPr/>
            </p:nvCxnSpPr>
            <p:spPr>
              <a:xfrm rot="5400000" flipH="1" flipV="1">
                <a:off x="1101214" y="4598111"/>
                <a:ext cx="280832" cy="203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60" name="直線コネクタ 59"/>
              <p:cNvCxnSpPr>
                <a:stCxn id="52" idx="1"/>
                <a:endCxn id="50" idx="4"/>
              </p:cNvCxnSpPr>
              <p:nvPr/>
            </p:nvCxnSpPr>
            <p:spPr>
              <a:xfrm rot="16200000" flipV="1">
                <a:off x="588554" y="4210672"/>
                <a:ext cx="675671" cy="4516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61" name="直線コネクタ 60"/>
              <p:cNvCxnSpPr>
                <a:stCxn id="52" idx="7"/>
                <a:endCxn id="49" idx="4"/>
              </p:cNvCxnSpPr>
              <p:nvPr/>
            </p:nvCxnSpPr>
            <p:spPr>
              <a:xfrm rot="5400000" flipH="1" flipV="1">
                <a:off x="1234661" y="4193010"/>
                <a:ext cx="675671" cy="487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62" name="直線コネクタ 61"/>
              <p:cNvCxnSpPr>
                <a:stCxn id="54" idx="1"/>
                <a:endCxn id="49" idx="5"/>
              </p:cNvCxnSpPr>
              <p:nvPr/>
            </p:nvCxnSpPr>
            <p:spPr>
              <a:xfrm rot="16200000" flipV="1">
                <a:off x="1893149" y="4075107"/>
                <a:ext cx="278422" cy="25595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63" name="直線コネクタ 62"/>
              <p:cNvCxnSpPr>
                <a:stCxn id="56" idx="1"/>
                <a:endCxn id="54" idx="5"/>
              </p:cNvCxnSpPr>
              <p:nvPr/>
            </p:nvCxnSpPr>
            <p:spPr>
              <a:xfrm rot="16200000" flipV="1">
                <a:off x="2357940" y="4489493"/>
                <a:ext cx="249618" cy="29128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64" name="直線コネクタ 63"/>
              <p:cNvCxnSpPr>
                <a:stCxn id="56" idx="0"/>
                <a:endCxn id="53" idx="4"/>
              </p:cNvCxnSpPr>
              <p:nvPr/>
            </p:nvCxnSpPr>
            <p:spPr>
              <a:xfrm rot="5400000" flipH="1" flipV="1">
                <a:off x="2403540" y="4411909"/>
                <a:ext cx="62647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65" name="直線コネクタ 64"/>
              <p:cNvCxnSpPr>
                <a:stCxn id="56" idx="7"/>
                <a:endCxn id="55" idx="3"/>
              </p:cNvCxnSpPr>
              <p:nvPr/>
            </p:nvCxnSpPr>
            <p:spPr>
              <a:xfrm rot="5400000" flipH="1" flipV="1">
                <a:off x="2825992" y="4489493"/>
                <a:ext cx="249618" cy="29128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66" name="直線コネクタ 65"/>
              <p:cNvCxnSpPr>
                <a:stCxn id="55" idx="1"/>
                <a:endCxn id="53" idx="5"/>
              </p:cNvCxnSpPr>
              <p:nvPr/>
            </p:nvCxnSpPr>
            <p:spPr>
              <a:xfrm rot="16200000" flipV="1">
                <a:off x="2811590" y="4057445"/>
                <a:ext cx="278422" cy="29128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67" name="直線コネクタ 66"/>
              <p:cNvCxnSpPr>
                <a:stCxn id="54" idx="7"/>
                <a:endCxn id="53" idx="3"/>
              </p:cNvCxnSpPr>
              <p:nvPr/>
            </p:nvCxnSpPr>
            <p:spPr>
              <a:xfrm rot="5400000" flipH="1" flipV="1">
                <a:off x="2343538" y="4057445"/>
                <a:ext cx="278422" cy="29128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82" name="直線コネクタ 81"/>
              <p:cNvCxnSpPr>
                <a:stCxn id="50" idx="6"/>
                <a:endCxn id="49" idx="2"/>
              </p:cNvCxnSpPr>
              <p:nvPr/>
            </p:nvCxnSpPr>
            <p:spPr>
              <a:xfrm>
                <a:off x="825546" y="3979861"/>
                <a:ext cx="86545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</p:cxnSp>
        </p:grpSp>
        <p:grpSp>
          <p:nvGrpSpPr>
            <p:cNvPr id="105" name="グループ化 104"/>
            <p:cNvGrpSpPr/>
            <p:nvPr/>
          </p:nvGrpSpPr>
          <p:grpSpPr>
            <a:xfrm>
              <a:off x="5076056" y="3537012"/>
              <a:ext cx="3816424" cy="1296144"/>
              <a:chOff x="4175956" y="3356992"/>
              <a:chExt cx="7308812" cy="1872208"/>
            </a:xfrm>
          </p:grpSpPr>
          <p:cxnSp>
            <p:nvCxnSpPr>
              <p:cNvPr id="81" name="直線矢印コネクタ 80"/>
              <p:cNvCxnSpPr/>
              <p:nvPr/>
            </p:nvCxnSpPr>
            <p:spPr>
              <a:xfrm rot="5400000" flipH="1" flipV="1">
                <a:off x="4535996" y="4761148"/>
                <a:ext cx="468052" cy="46805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矢印コネクタ 85"/>
              <p:cNvCxnSpPr/>
              <p:nvPr/>
            </p:nvCxnSpPr>
            <p:spPr>
              <a:xfrm rot="5400000" flipH="1" flipV="1">
                <a:off x="5004048" y="4293096"/>
                <a:ext cx="468052" cy="46805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矢印コネクタ 86"/>
              <p:cNvCxnSpPr/>
              <p:nvPr/>
            </p:nvCxnSpPr>
            <p:spPr>
              <a:xfrm rot="5400000" flipH="1" flipV="1">
                <a:off x="5472100" y="3825044"/>
                <a:ext cx="468052" cy="46805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矢印コネクタ 87"/>
              <p:cNvCxnSpPr/>
              <p:nvPr/>
            </p:nvCxnSpPr>
            <p:spPr>
              <a:xfrm rot="5400000" flipH="1" flipV="1">
                <a:off x="5940152" y="3356992"/>
                <a:ext cx="468052" cy="46805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矢印コネクタ 88"/>
              <p:cNvCxnSpPr/>
              <p:nvPr/>
            </p:nvCxnSpPr>
            <p:spPr>
              <a:xfrm rot="16200000" flipH="1">
                <a:off x="7344308" y="4329100"/>
                <a:ext cx="468052" cy="46805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矢印コネクタ 89"/>
              <p:cNvCxnSpPr/>
              <p:nvPr/>
            </p:nvCxnSpPr>
            <p:spPr>
              <a:xfrm rot="16200000" flipH="1">
                <a:off x="6876255" y="3861049"/>
                <a:ext cx="468052" cy="46805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矢印コネクタ 90"/>
              <p:cNvCxnSpPr/>
              <p:nvPr/>
            </p:nvCxnSpPr>
            <p:spPr>
              <a:xfrm rot="16200000" flipH="1">
                <a:off x="6408203" y="3392996"/>
                <a:ext cx="468052" cy="46805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矢印コネクタ 91"/>
              <p:cNvCxnSpPr/>
              <p:nvPr/>
            </p:nvCxnSpPr>
            <p:spPr>
              <a:xfrm rot="5400000" flipH="1" flipV="1">
                <a:off x="7812360" y="4329100"/>
                <a:ext cx="468052" cy="46805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矢印コネクタ 93"/>
              <p:cNvCxnSpPr/>
              <p:nvPr/>
            </p:nvCxnSpPr>
            <p:spPr>
              <a:xfrm rot="16200000" flipH="1">
                <a:off x="8280412" y="4329101"/>
                <a:ext cx="468052" cy="46805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矢印コネクタ 94"/>
              <p:cNvCxnSpPr/>
              <p:nvPr/>
            </p:nvCxnSpPr>
            <p:spPr>
              <a:xfrm rot="5400000" flipH="1" flipV="1">
                <a:off x="8748464" y="4329100"/>
                <a:ext cx="468052" cy="46805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矢印コネクタ 95"/>
              <p:cNvCxnSpPr/>
              <p:nvPr/>
            </p:nvCxnSpPr>
            <p:spPr>
              <a:xfrm rot="5400000" flipH="1" flipV="1">
                <a:off x="9216516" y="3861048"/>
                <a:ext cx="468052" cy="46805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矢印コネクタ 96"/>
              <p:cNvCxnSpPr/>
              <p:nvPr/>
            </p:nvCxnSpPr>
            <p:spPr>
              <a:xfrm rot="16200000" flipH="1">
                <a:off x="10620672" y="4761148"/>
                <a:ext cx="468052" cy="46805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矢印コネクタ 97"/>
              <p:cNvCxnSpPr/>
              <p:nvPr/>
            </p:nvCxnSpPr>
            <p:spPr>
              <a:xfrm rot="16200000" flipH="1">
                <a:off x="10152619" y="4293097"/>
                <a:ext cx="468052" cy="46805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矢印コネクタ 98"/>
              <p:cNvCxnSpPr/>
              <p:nvPr/>
            </p:nvCxnSpPr>
            <p:spPr>
              <a:xfrm rot="16200000" flipH="1">
                <a:off x="9684567" y="3825044"/>
                <a:ext cx="468052" cy="46805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/>
              <p:cNvCxnSpPr/>
              <p:nvPr/>
            </p:nvCxnSpPr>
            <p:spPr>
              <a:xfrm>
                <a:off x="4175956" y="5229200"/>
                <a:ext cx="7308812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左右矢印 106"/>
            <p:cNvSpPr/>
            <p:nvPr/>
          </p:nvSpPr>
          <p:spPr>
            <a:xfrm>
              <a:off x="3743908" y="3825044"/>
              <a:ext cx="1332148" cy="648072"/>
            </a:xfrm>
            <a:prstGeom prst="left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8" name="テキスト ボックス 107"/>
          <p:cNvSpPr txBox="1"/>
          <p:nvPr/>
        </p:nvSpPr>
        <p:spPr>
          <a:xfrm>
            <a:off x="359532" y="5118283"/>
            <a:ext cx="86044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We thought that </a:t>
            </a:r>
          </a:p>
          <a:p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altLang="ja-JP" sz="2400" b="1" dirty="0" err="1" smtClean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kumimoji="1" lang="en-US" altLang="ja-JP" sz="2400" b="1" dirty="0" err="1" smtClean="0">
                <a:solidFill>
                  <a:schemeClr val="bg1">
                    <a:lumMod val="50000"/>
                  </a:schemeClr>
                </a:solidFill>
              </a:rPr>
              <a:t>ubgraph</a:t>
            </a:r>
            <a:r>
              <a:rPr kumimoji="1"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 isomorphism problem of PIGs </a:t>
            </a:r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is easy.</a:t>
            </a:r>
            <a:endParaRPr kumimoji="1" lang="ja-JP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2411760" y="5769260"/>
            <a:ext cx="43204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4800" dirty="0" smtClean="0"/>
              <a:t>NP-complete!</a:t>
            </a:r>
            <a:endParaRPr kumimoji="1" lang="ja-JP" altLang="en-US" sz="4800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1583668" y="605729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But, 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9" grpId="0" animBg="1"/>
      <p:bldP spid="1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kumimoji="1" lang="en-US" altLang="ja-JP" dirty="0" smtClean="0"/>
              <a:t>Problem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395536" y="1196752"/>
            <a:ext cx="8640960" cy="1548172"/>
          </a:xfrm>
        </p:spPr>
        <p:txBody>
          <a:bodyPr/>
          <a:lstStyle/>
          <a:p>
            <a:r>
              <a:rPr lang="en-US" altLang="ja-JP" b="1" dirty="0" smtClean="0">
                <a:latin typeface="Times New Roman" pitchFamily="18" charset="0"/>
                <a:cs typeface="Times New Roman" pitchFamily="18" charset="0"/>
              </a:rPr>
              <a:t>Input: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 Two proper interval graphs </a:t>
            </a:r>
            <a:r>
              <a:rPr lang="en-US" altLang="ja-JP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ja-JP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ja-JP" sz="2400" i="1" baseline="-250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2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ja-JP" sz="2400" i="1" baseline="-250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ja-JP" sz="2400" i="1" dirty="0" smtClean="0">
                <a:latin typeface="Times New Roman" pitchFamily="18" charset="0"/>
                <a:cs typeface="Times New Roman" pitchFamily="18" charset="0"/>
              </a:rPr>
              <a:t>H=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ja-JP" sz="2400" i="1" baseline="-250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2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ja-JP" sz="2400" i="1" baseline="-250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ja-JP" i="1" baseline="-250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≦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ja-JP" i="1" baseline="-250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| and |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ja-JP" i="1" baseline="-250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| &lt; |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ja-JP" i="1" baseline="-250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|</a:t>
            </a:r>
          </a:p>
          <a:p>
            <a:r>
              <a:rPr lang="en-US" altLang="ja-JP" b="1" dirty="0" smtClean="0">
                <a:latin typeface="Times New Roman" pitchFamily="18" charset="0"/>
                <a:cs typeface="Times New Roman" pitchFamily="18" charset="0"/>
              </a:rPr>
              <a:t>Question: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subgraph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 isomorphic to 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827584" y="1664804"/>
            <a:ext cx="1440160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ja-JP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ja-JP" sz="2400" i="1" baseline="-250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| = |</a:t>
            </a:r>
            <a:r>
              <a:rPr lang="en-US" altLang="ja-JP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ja-JP" sz="2400" i="1" baseline="-250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| </a:t>
            </a:r>
            <a:endParaRPr kumimoji="1" lang="ja-JP" altLang="en-US" sz="2400" dirty="0"/>
          </a:p>
        </p:txBody>
      </p:sp>
      <p:sp>
        <p:nvSpPr>
          <p:cNvPr id="6" name="角丸四角形吹き出し 5"/>
          <p:cNvSpPr/>
          <p:nvPr/>
        </p:nvSpPr>
        <p:spPr>
          <a:xfrm>
            <a:off x="4031940" y="800708"/>
            <a:ext cx="1944216" cy="432048"/>
          </a:xfrm>
          <a:prstGeom prst="wedgeRoundRectCallout">
            <a:avLst>
              <a:gd name="adj1" fmla="val -58318"/>
              <a:gd name="adj2" fmla="val 74472"/>
              <a:gd name="adj3" fmla="val 16667"/>
            </a:avLst>
          </a:prstGeom>
          <a:blipFill dpi="0" rotWithShape="1">
            <a:blip r:embed="rId2">
              <a:duotone>
                <a:schemeClr val="accent1">
                  <a:tint val="30000"/>
                  <a:satMod val="300000"/>
                </a:schemeClr>
                <a:schemeClr val="accent1">
                  <a:tint val="40000"/>
                  <a:satMod val="200000"/>
                </a:schemeClr>
              </a:duotone>
            </a:blip>
            <a:srcRect/>
            <a:tile tx="0" ty="0" sx="70000" sy="70000" flip="none" algn="ctr"/>
          </a:blip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400" dirty="0" smtClean="0"/>
              <a:t>Connected</a:t>
            </a:r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2483768" y="2852936"/>
            <a:ext cx="410445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4800" dirty="0" smtClean="0"/>
              <a:t>NP-complete</a:t>
            </a:r>
            <a:endParaRPr kumimoji="1" lang="ja-JP" altLang="en-US" sz="4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99692" y="3645024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Reduction from 3-partition problem</a:t>
            </a:r>
            <a:endParaRPr kumimoji="1" lang="ja-JP" altLang="en-US" sz="2400" dirty="0">
              <a:solidFill>
                <a:schemeClr val="bg1">
                  <a:lumMod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10" name="コンテンツ プレースホルダ 2"/>
          <p:cNvSpPr txBox="1">
            <a:spLocks/>
          </p:cNvSpPr>
          <p:nvPr/>
        </p:nvSpPr>
        <p:spPr>
          <a:xfrm>
            <a:off x="359532" y="4329100"/>
            <a:ext cx="8424936" cy="20162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rmAutofit fontScale="77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3-Partition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1" lang="en-US" altLang="ja-JP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Input:</a:t>
            </a:r>
            <a:r>
              <a:rPr kumimoji="1" lang="en-US" altLang="ja-JP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Set</a:t>
            </a:r>
            <a:r>
              <a:rPr kumimoji="1" lang="en-US" altLang="ja-JP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ja-JP" sz="26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 </a:t>
            </a:r>
            <a:r>
              <a:rPr kumimoji="1" lang="en-US" altLang="ja-JP" sz="26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of </a:t>
            </a:r>
            <a:r>
              <a:rPr kumimoji="1" lang="en-US" altLang="ja-JP" sz="2600" b="1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en-US" altLang="ja-JP" sz="2600" b="1" i="1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ja-JP" sz="26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elements, a bound </a:t>
            </a:r>
            <a:r>
              <a:rPr kumimoji="1" lang="en-US" altLang="ja-JP" sz="2600" b="1" i="1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ja-JP" altLang="en-US" sz="26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∈</a:t>
            </a:r>
            <a:r>
              <a:rPr kumimoji="1" lang="en-US" altLang="ja-JP" sz="26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Z</a:t>
            </a:r>
            <a:r>
              <a:rPr kumimoji="1" lang="en-US" altLang="ja-JP" sz="2600" b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+</a:t>
            </a:r>
            <a:r>
              <a:rPr kumimoji="1" lang="en-US" altLang="ja-JP" sz="26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and a size </a:t>
            </a:r>
            <a:r>
              <a:rPr kumimoji="1" lang="en-US" altLang="ja-JP" sz="2600" b="1" i="1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ja-JP" sz="2600" b="1" i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ja-JP" altLang="en-US" sz="26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∈</a:t>
            </a:r>
            <a:r>
              <a:rPr kumimoji="1" lang="en-US" altLang="ja-JP" sz="26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Z</a:t>
            </a:r>
            <a:r>
              <a:rPr kumimoji="1" lang="en-US" altLang="ja-JP" sz="2600" b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+</a:t>
            </a:r>
            <a:r>
              <a:rPr kumimoji="1" lang="en-US" altLang="ja-JP" sz="26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for each </a:t>
            </a:r>
            <a:r>
              <a:rPr kumimoji="1" lang="en-US" altLang="ja-JP" sz="26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ja-JP" altLang="en-US" sz="26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∈</a:t>
            </a:r>
            <a:r>
              <a:rPr kumimoji="1" lang="en-US" altLang="ja-JP" sz="26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marL="731520" lvl="1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altLang="ja-JP" sz="2600" noProof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altLang="ja-JP" sz="2600" i="1" noProof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ja-JP" sz="2600" i="1" baseline="-25000" noProof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ja-JP" sz="2600" noProof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satisfies that </a:t>
            </a:r>
            <a:r>
              <a:rPr lang="en-US" altLang="ja-JP" sz="2600" i="1" noProof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ja-JP" sz="2600" noProof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/4 &lt; </a:t>
            </a:r>
            <a:r>
              <a:rPr lang="en-US" altLang="ja-JP" sz="2600" i="1" noProof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ja-JP" sz="2600" i="1" baseline="-25000" noProof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ja-JP" sz="2600" noProof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altLang="ja-JP" sz="2600" i="1" noProof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ja-JP" sz="2600" noProof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/2</a:t>
            </a:r>
          </a:p>
          <a:p>
            <a:pPr marL="731520" lvl="1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1" lang="en-US" altLang="ja-JP" sz="2600" b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Σ</a:t>
            </a:r>
            <a:r>
              <a:rPr kumimoji="1" lang="en-US" altLang="ja-JP" sz="2600" b="0" i="1" u="none" strike="noStrike" kern="1200" cap="none" spc="0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ja-JP" altLang="en-US" sz="2600" b="0" u="none" strike="noStrike" kern="1200" cap="none" spc="0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altLang="ja-JP" sz="2600" i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ja-JP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6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ja-JP" sz="26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ja-JP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ja-JP" sz="26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mB</a:t>
            </a:r>
            <a:endParaRPr kumimoji="1" lang="en-US" altLang="ja-JP" sz="2600" b="0" i="1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altLang="ja-JP" sz="2600" b="1" dirty="0" smtClean="0">
                <a:latin typeface="Times New Roman" pitchFamily="18" charset="0"/>
                <a:cs typeface="Times New Roman" pitchFamily="18" charset="0"/>
              </a:rPr>
              <a:t>Question</a:t>
            </a:r>
            <a:r>
              <a:rPr kumimoji="1" lang="en-US" altLang="ja-JP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:</a:t>
            </a:r>
            <a:r>
              <a:rPr kumimoji="1" lang="en-US" altLang="ja-JP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Can </a:t>
            </a:r>
            <a:r>
              <a:rPr kumimoji="1" lang="en-US" altLang="ja-JP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ja-JP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be partitioned into</a:t>
            </a:r>
            <a:r>
              <a:rPr kumimoji="1" lang="en-US" altLang="ja-JP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ja-JP" sz="260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ja-JP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disjoint sets </a:t>
            </a:r>
            <a:r>
              <a:rPr kumimoji="1" lang="en-US" altLang="ja-JP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ja-JP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(1), ...</a:t>
            </a:r>
            <a:r>
              <a:rPr kumimoji="1" lang="en-US" altLang="ja-JP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, </a:t>
            </a:r>
            <a:r>
              <a:rPr kumimoji="1" lang="en-US" altLang="ja-JP" sz="26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ja-JP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ja-JP" sz="26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ja-JP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), 		for 1</a:t>
            </a:r>
            <a:r>
              <a:rPr kumimoji="1" lang="ja-JP" alt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≦</a:t>
            </a:r>
            <a:r>
              <a:rPr lang="en-US" altLang="ja-JP" sz="26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ja-JP" alt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≦</a:t>
            </a:r>
            <a:r>
              <a:rPr lang="en-US" altLang="ja-JP" sz="26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2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ja-JP" sz="2600" i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ja-JP" altLang="en-US" sz="26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altLang="ja-JP" sz="2600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ja-JP" sz="26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600" i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ja-JP" sz="26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ja-JP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6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ja-JP" sz="2600" i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ja-JP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ja-JP" sz="2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2352" y="116632"/>
            <a:ext cx="8482136" cy="864096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Proof </a:t>
            </a:r>
            <a:r>
              <a:rPr kumimoji="1" lang="en-US" altLang="ja-JP" dirty="0" smtClean="0">
                <a:solidFill>
                  <a:schemeClr val="accent2"/>
                </a:solidFill>
              </a:rPr>
              <a:t>(</a:t>
            </a:r>
            <a:r>
              <a:rPr kumimoji="1" lang="en-US" altLang="ja-JP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kumimoji="1" lang="en-US" altLang="ja-JP" dirty="0" smtClean="0">
                <a:solidFill>
                  <a:schemeClr val="accent2"/>
                </a:solidFill>
              </a:rPr>
              <a:t> and </a:t>
            </a:r>
            <a:r>
              <a:rPr kumimoji="1" lang="en-US" altLang="ja-JP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1" lang="en-US" altLang="ja-JP" dirty="0" smtClean="0">
                <a:solidFill>
                  <a:schemeClr val="accent2"/>
                </a:solidFill>
              </a:rPr>
              <a:t> are disconnected)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grpSp>
        <p:nvGrpSpPr>
          <p:cNvPr id="131" name="グループ化 130"/>
          <p:cNvGrpSpPr/>
          <p:nvPr/>
        </p:nvGrpSpPr>
        <p:grpSpPr>
          <a:xfrm>
            <a:off x="467544" y="4689140"/>
            <a:ext cx="8316924" cy="1081708"/>
            <a:chOff x="467544" y="4689140"/>
            <a:chExt cx="8316924" cy="1081708"/>
          </a:xfrm>
        </p:grpSpPr>
        <p:cxnSp>
          <p:nvCxnSpPr>
            <p:cNvPr id="100" name="直線矢印コネクタ 99"/>
            <p:cNvCxnSpPr/>
            <p:nvPr/>
          </p:nvCxnSpPr>
          <p:spPr>
            <a:xfrm>
              <a:off x="467544" y="5769260"/>
              <a:ext cx="8316924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グループ化 110"/>
            <p:cNvGrpSpPr/>
            <p:nvPr/>
          </p:nvGrpSpPr>
          <p:grpSpPr>
            <a:xfrm>
              <a:off x="1187624" y="4689140"/>
              <a:ext cx="671744" cy="900100"/>
              <a:chOff x="1187624" y="4689140"/>
              <a:chExt cx="671744" cy="900100"/>
            </a:xfrm>
          </p:grpSpPr>
          <p:cxnSp>
            <p:nvCxnSpPr>
              <p:cNvPr id="97" name="直線コネクタ 96"/>
              <p:cNvCxnSpPr/>
              <p:nvPr/>
            </p:nvCxnSpPr>
            <p:spPr>
              <a:xfrm>
                <a:off x="1196565" y="4689140"/>
                <a:ext cx="6628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/>
              <p:cNvCxnSpPr/>
              <p:nvPr/>
            </p:nvCxnSpPr>
            <p:spPr>
              <a:xfrm>
                <a:off x="1196565" y="4869160"/>
                <a:ext cx="6628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コネクタ 101"/>
              <p:cNvCxnSpPr/>
              <p:nvPr/>
            </p:nvCxnSpPr>
            <p:spPr>
              <a:xfrm>
                <a:off x="1196565" y="5085184"/>
                <a:ext cx="6628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テキスト ボックス 102"/>
              <p:cNvSpPr txBox="1"/>
              <p:nvPr/>
            </p:nvSpPr>
            <p:spPr>
              <a:xfrm rot="5400000">
                <a:off x="1230161" y="5006646"/>
                <a:ext cx="4997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3200" dirty="0" smtClean="0"/>
                  <a:t>…</a:t>
                </a:r>
                <a:endParaRPr kumimoji="1" lang="ja-JP" altLang="en-US" sz="3200" dirty="0"/>
              </a:p>
            </p:txBody>
          </p:sp>
          <p:cxnSp>
            <p:nvCxnSpPr>
              <p:cNvPr id="104" name="直線コネクタ 103"/>
              <p:cNvCxnSpPr/>
              <p:nvPr/>
            </p:nvCxnSpPr>
            <p:spPr>
              <a:xfrm>
                <a:off x="1196565" y="5589240"/>
                <a:ext cx="6628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グループ化 111"/>
            <p:cNvGrpSpPr/>
            <p:nvPr/>
          </p:nvGrpSpPr>
          <p:grpSpPr>
            <a:xfrm>
              <a:off x="2856140" y="4689140"/>
              <a:ext cx="671744" cy="900100"/>
              <a:chOff x="1187624" y="4689140"/>
              <a:chExt cx="671744" cy="900100"/>
            </a:xfrm>
          </p:grpSpPr>
          <p:cxnSp>
            <p:nvCxnSpPr>
              <p:cNvPr id="113" name="直線コネクタ 112"/>
              <p:cNvCxnSpPr/>
              <p:nvPr/>
            </p:nvCxnSpPr>
            <p:spPr>
              <a:xfrm>
                <a:off x="1196565" y="4689140"/>
                <a:ext cx="6628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コネクタ 113"/>
              <p:cNvCxnSpPr/>
              <p:nvPr/>
            </p:nvCxnSpPr>
            <p:spPr>
              <a:xfrm>
                <a:off x="1196565" y="4869160"/>
                <a:ext cx="6628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/>
              <p:cNvCxnSpPr/>
              <p:nvPr/>
            </p:nvCxnSpPr>
            <p:spPr>
              <a:xfrm>
                <a:off x="1196565" y="5085184"/>
                <a:ext cx="6628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テキスト ボックス 115"/>
              <p:cNvSpPr txBox="1"/>
              <p:nvPr/>
            </p:nvSpPr>
            <p:spPr>
              <a:xfrm rot="5400000">
                <a:off x="1230161" y="5006646"/>
                <a:ext cx="4997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3200" dirty="0" smtClean="0"/>
                  <a:t>…</a:t>
                </a:r>
                <a:endParaRPr kumimoji="1" lang="ja-JP" altLang="en-US" sz="3200" dirty="0"/>
              </a:p>
            </p:txBody>
          </p:sp>
          <p:cxnSp>
            <p:nvCxnSpPr>
              <p:cNvPr id="117" name="直線コネクタ 116"/>
              <p:cNvCxnSpPr/>
              <p:nvPr/>
            </p:nvCxnSpPr>
            <p:spPr>
              <a:xfrm>
                <a:off x="1196565" y="5589240"/>
                <a:ext cx="6628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グループ化 117"/>
            <p:cNvGrpSpPr/>
            <p:nvPr/>
          </p:nvGrpSpPr>
          <p:grpSpPr>
            <a:xfrm>
              <a:off x="4644008" y="4689140"/>
              <a:ext cx="671744" cy="900100"/>
              <a:chOff x="1187624" y="4689140"/>
              <a:chExt cx="671744" cy="900100"/>
            </a:xfrm>
          </p:grpSpPr>
          <p:cxnSp>
            <p:nvCxnSpPr>
              <p:cNvPr id="119" name="直線コネクタ 118"/>
              <p:cNvCxnSpPr/>
              <p:nvPr/>
            </p:nvCxnSpPr>
            <p:spPr>
              <a:xfrm>
                <a:off x="1196565" y="4689140"/>
                <a:ext cx="6628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コネクタ 119"/>
              <p:cNvCxnSpPr/>
              <p:nvPr/>
            </p:nvCxnSpPr>
            <p:spPr>
              <a:xfrm>
                <a:off x="1196565" y="4869160"/>
                <a:ext cx="6628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線コネクタ 120"/>
              <p:cNvCxnSpPr/>
              <p:nvPr/>
            </p:nvCxnSpPr>
            <p:spPr>
              <a:xfrm>
                <a:off x="1196565" y="5085184"/>
                <a:ext cx="6628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テキスト ボックス 121"/>
              <p:cNvSpPr txBox="1"/>
              <p:nvPr/>
            </p:nvSpPr>
            <p:spPr>
              <a:xfrm rot="5400000">
                <a:off x="1230161" y="5006646"/>
                <a:ext cx="4997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3200" dirty="0" smtClean="0"/>
                  <a:t>…</a:t>
                </a:r>
                <a:endParaRPr kumimoji="1" lang="ja-JP" altLang="en-US" sz="3200" dirty="0"/>
              </a:p>
            </p:txBody>
          </p:sp>
          <p:cxnSp>
            <p:nvCxnSpPr>
              <p:cNvPr id="123" name="直線コネクタ 122"/>
              <p:cNvCxnSpPr/>
              <p:nvPr/>
            </p:nvCxnSpPr>
            <p:spPr>
              <a:xfrm>
                <a:off x="1196565" y="5589240"/>
                <a:ext cx="6628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グループ化 123"/>
            <p:cNvGrpSpPr/>
            <p:nvPr/>
          </p:nvGrpSpPr>
          <p:grpSpPr>
            <a:xfrm>
              <a:off x="7524328" y="4689140"/>
              <a:ext cx="671744" cy="900100"/>
              <a:chOff x="1187624" y="4689140"/>
              <a:chExt cx="671744" cy="900100"/>
            </a:xfrm>
          </p:grpSpPr>
          <p:cxnSp>
            <p:nvCxnSpPr>
              <p:cNvPr id="125" name="直線コネクタ 124"/>
              <p:cNvCxnSpPr/>
              <p:nvPr/>
            </p:nvCxnSpPr>
            <p:spPr>
              <a:xfrm>
                <a:off x="1196565" y="4689140"/>
                <a:ext cx="6628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線コネクタ 125"/>
              <p:cNvCxnSpPr/>
              <p:nvPr/>
            </p:nvCxnSpPr>
            <p:spPr>
              <a:xfrm>
                <a:off x="1196565" y="4869160"/>
                <a:ext cx="6628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コネクタ 126"/>
              <p:cNvCxnSpPr/>
              <p:nvPr/>
            </p:nvCxnSpPr>
            <p:spPr>
              <a:xfrm>
                <a:off x="1196565" y="5085184"/>
                <a:ext cx="6628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テキスト ボックス 127"/>
              <p:cNvSpPr txBox="1"/>
              <p:nvPr/>
            </p:nvSpPr>
            <p:spPr>
              <a:xfrm rot="5400000">
                <a:off x="1230161" y="5006646"/>
                <a:ext cx="4997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3200" dirty="0" smtClean="0"/>
                  <a:t>…</a:t>
                </a:r>
                <a:endParaRPr kumimoji="1" lang="ja-JP" altLang="en-US" sz="3200" dirty="0"/>
              </a:p>
            </p:txBody>
          </p:sp>
          <p:cxnSp>
            <p:nvCxnSpPr>
              <p:cNvPr id="129" name="直線コネクタ 128"/>
              <p:cNvCxnSpPr/>
              <p:nvPr/>
            </p:nvCxnSpPr>
            <p:spPr>
              <a:xfrm>
                <a:off x="1196565" y="5589240"/>
                <a:ext cx="6628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0" name="テキスト ボックス 129"/>
            <p:cNvSpPr txBox="1"/>
            <p:nvPr/>
          </p:nvSpPr>
          <p:spPr>
            <a:xfrm>
              <a:off x="6228184" y="4833156"/>
              <a:ext cx="4997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…</a:t>
              </a:r>
              <a:endParaRPr kumimoji="1" lang="ja-JP" altLang="en-US" sz="3200" dirty="0"/>
            </a:p>
          </p:txBody>
        </p:sp>
      </p:grpSp>
      <p:grpSp>
        <p:nvGrpSpPr>
          <p:cNvPr id="84" name="グループ化 83"/>
          <p:cNvGrpSpPr/>
          <p:nvPr/>
        </p:nvGrpSpPr>
        <p:grpSpPr>
          <a:xfrm>
            <a:off x="107504" y="908720"/>
            <a:ext cx="8244916" cy="3259524"/>
            <a:chOff x="107504" y="908720"/>
            <a:chExt cx="8244916" cy="3259524"/>
          </a:xfrm>
        </p:grpSpPr>
        <p:grpSp>
          <p:nvGrpSpPr>
            <p:cNvPr id="3" name="グループ化 41"/>
            <p:cNvGrpSpPr/>
            <p:nvPr/>
          </p:nvGrpSpPr>
          <p:grpSpPr>
            <a:xfrm>
              <a:off x="107504" y="908720"/>
              <a:ext cx="8244916" cy="3259524"/>
              <a:chOff x="107504" y="908720"/>
              <a:chExt cx="8244916" cy="3259524"/>
            </a:xfrm>
          </p:grpSpPr>
          <p:grpSp>
            <p:nvGrpSpPr>
              <p:cNvPr id="4" name="グループ化 40"/>
              <p:cNvGrpSpPr/>
              <p:nvPr/>
            </p:nvGrpSpPr>
            <p:grpSpPr>
              <a:xfrm>
                <a:off x="971600" y="1844824"/>
                <a:ext cx="7380820" cy="1584176"/>
                <a:chOff x="971600" y="1844824"/>
                <a:chExt cx="7380820" cy="1584176"/>
              </a:xfrm>
            </p:grpSpPr>
            <p:sp>
              <p:nvSpPr>
                <p:cNvPr id="5" name="円/楕円 4"/>
                <p:cNvSpPr/>
                <p:nvPr/>
              </p:nvSpPr>
              <p:spPr>
                <a:xfrm>
                  <a:off x="971600" y="1844824"/>
                  <a:ext cx="1080120" cy="158417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" name="円/楕円 5"/>
                <p:cNvSpPr/>
                <p:nvPr/>
              </p:nvSpPr>
              <p:spPr>
                <a:xfrm>
                  <a:off x="2627784" y="1844824"/>
                  <a:ext cx="1080120" cy="158417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" name="円/楕円 6"/>
                <p:cNvSpPr/>
                <p:nvPr/>
              </p:nvSpPr>
              <p:spPr>
                <a:xfrm>
                  <a:off x="7272300" y="1844824"/>
                  <a:ext cx="1080120" cy="158417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" name="テキスト ボックス 7"/>
                <p:cNvSpPr txBox="1"/>
                <p:nvPr/>
              </p:nvSpPr>
              <p:spPr>
                <a:xfrm>
                  <a:off x="6088522" y="2268161"/>
                  <a:ext cx="49970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3200" dirty="0" smtClean="0"/>
                    <a:t>…</a:t>
                  </a:r>
                  <a:endParaRPr kumimoji="1" lang="ja-JP" altLang="en-US" sz="3200" dirty="0"/>
                </a:p>
              </p:txBody>
            </p:sp>
            <p:sp>
              <p:nvSpPr>
                <p:cNvPr id="9" name="円/楕円 8"/>
                <p:cNvSpPr/>
                <p:nvPr/>
              </p:nvSpPr>
              <p:spPr>
                <a:xfrm>
                  <a:off x="4355976" y="1844824"/>
                  <a:ext cx="1080120" cy="158417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8" name="テキスト ボックス 17"/>
              <p:cNvSpPr txBox="1"/>
              <p:nvPr/>
            </p:nvSpPr>
            <p:spPr>
              <a:xfrm>
                <a:off x="3635896" y="908720"/>
                <a:ext cx="22322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000" dirty="0" smtClean="0">
                    <a:solidFill>
                      <a:srgbClr val="0070C0"/>
                    </a:solidFill>
                  </a:rPr>
                  <a:t>Cliques of size </a:t>
                </a:r>
                <a:r>
                  <a:rPr kumimoji="1" lang="en-US" altLang="ja-JP" sz="2000" i="1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kumimoji="1" lang="ja-JP" altLang="en-US" sz="2000" i="1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9" name="直線矢印コネクタ 18"/>
              <p:cNvCxnSpPr/>
              <p:nvPr/>
            </p:nvCxnSpPr>
            <p:spPr>
              <a:xfrm rot="10800000" flipV="1">
                <a:off x="1763688" y="1340767"/>
                <a:ext cx="1872208" cy="402431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矢印コネクタ 19"/>
              <p:cNvCxnSpPr/>
              <p:nvPr/>
            </p:nvCxnSpPr>
            <p:spPr>
              <a:xfrm rot="10800000" flipV="1">
                <a:off x="3527884" y="1340768"/>
                <a:ext cx="684076" cy="432048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線矢印コネクタ 22"/>
              <p:cNvCxnSpPr/>
              <p:nvPr/>
            </p:nvCxnSpPr>
            <p:spPr>
              <a:xfrm rot="16200000" flipH="1">
                <a:off x="4608004" y="1520788"/>
                <a:ext cx="432048" cy="72008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線矢印コネクタ 25"/>
              <p:cNvCxnSpPr/>
              <p:nvPr/>
            </p:nvCxnSpPr>
            <p:spPr>
              <a:xfrm>
                <a:off x="5652120" y="1340768"/>
                <a:ext cx="2016224" cy="504056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テキスト ボックス 31"/>
              <p:cNvSpPr txBox="1"/>
              <p:nvPr/>
            </p:nvSpPr>
            <p:spPr>
              <a:xfrm>
                <a:off x="107504" y="1052736"/>
                <a:ext cx="576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i="1" dirty="0" smtClean="0">
                    <a:latin typeface="Times New Roman" pitchFamily="18" charset="0"/>
                    <a:cs typeface="Times New Roman" pitchFamily="18" charset="0"/>
                  </a:rPr>
                  <a:t>G</a:t>
                </a:r>
                <a:endParaRPr kumimoji="1" lang="ja-JP" altLang="en-US" sz="28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左中かっこ 38"/>
              <p:cNvSpPr/>
              <p:nvPr/>
            </p:nvSpPr>
            <p:spPr>
              <a:xfrm rot="16200000">
                <a:off x="4391980" y="-63388"/>
                <a:ext cx="504056" cy="7200800"/>
              </a:xfrm>
              <a:prstGeom prst="leftBrace">
                <a:avLst>
                  <a:gd name="adj1" fmla="val 8333"/>
                  <a:gd name="adj2" fmla="val 50000"/>
                </a:avLst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4427984" y="3645024"/>
                <a:ext cx="576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kumimoji="1" lang="ja-JP" altLang="en-US" sz="28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2" name="グループ化 61"/>
            <p:cNvGrpSpPr/>
            <p:nvPr/>
          </p:nvGrpSpPr>
          <p:grpSpPr>
            <a:xfrm>
              <a:off x="1043608" y="2060848"/>
              <a:ext cx="936104" cy="1080120"/>
              <a:chOff x="2267744" y="4653136"/>
              <a:chExt cx="936104" cy="1116124"/>
            </a:xfrm>
          </p:grpSpPr>
          <p:sp>
            <p:nvSpPr>
              <p:cNvPr id="63" name="円/楕円 62"/>
              <p:cNvSpPr/>
              <p:nvPr/>
            </p:nvSpPr>
            <p:spPr>
              <a:xfrm>
                <a:off x="2267744" y="5062381"/>
                <a:ext cx="216024" cy="23882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/>
              <p:cNvSpPr/>
              <p:nvPr/>
            </p:nvSpPr>
            <p:spPr>
              <a:xfrm>
                <a:off x="2843808" y="5546035"/>
                <a:ext cx="216024" cy="22322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円/楕円 65"/>
              <p:cNvSpPr/>
              <p:nvPr/>
            </p:nvSpPr>
            <p:spPr>
              <a:xfrm>
                <a:off x="2987824" y="5062381"/>
                <a:ext cx="216024" cy="23882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円/楕円 66"/>
              <p:cNvSpPr/>
              <p:nvPr/>
            </p:nvSpPr>
            <p:spPr>
              <a:xfrm>
                <a:off x="2627784" y="4653136"/>
                <a:ext cx="216024" cy="25202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8" name="直線コネクタ 67"/>
              <p:cNvCxnSpPr>
                <a:stCxn id="67" idx="5"/>
                <a:endCxn id="66" idx="1"/>
              </p:cNvCxnSpPr>
              <p:nvPr/>
            </p:nvCxnSpPr>
            <p:spPr>
              <a:xfrm rot="16200000" flipH="1">
                <a:off x="2801266" y="4879162"/>
                <a:ext cx="229101" cy="2072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/>
              <p:cNvCxnSpPr>
                <a:stCxn id="67" idx="4"/>
                <a:endCxn id="65" idx="0"/>
              </p:cNvCxnSpPr>
              <p:nvPr/>
            </p:nvCxnSpPr>
            <p:spPr>
              <a:xfrm rot="16200000" flipH="1">
                <a:off x="2523372" y="5117588"/>
                <a:ext cx="640871" cy="216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/>
              <p:cNvCxnSpPr>
                <a:stCxn id="66" idx="4"/>
                <a:endCxn id="65" idx="7"/>
              </p:cNvCxnSpPr>
              <p:nvPr/>
            </p:nvCxnSpPr>
            <p:spPr>
              <a:xfrm rot="5400000">
                <a:off x="2923257" y="5406147"/>
                <a:ext cx="277518" cy="676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/>
              <p:cNvCxnSpPr>
                <a:stCxn id="63" idx="5"/>
                <a:endCxn id="65" idx="1"/>
              </p:cNvCxnSpPr>
              <p:nvPr/>
            </p:nvCxnSpPr>
            <p:spPr>
              <a:xfrm rot="16200000" flipH="1">
                <a:off x="2507542" y="5210823"/>
                <a:ext cx="312493" cy="4233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/>
              <p:cNvCxnSpPr>
                <a:stCxn id="63" idx="6"/>
                <a:endCxn id="66" idx="2"/>
              </p:cNvCxnSpPr>
              <p:nvPr/>
            </p:nvCxnSpPr>
            <p:spPr>
              <a:xfrm>
                <a:off x="2483768" y="5181795"/>
                <a:ext cx="50405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/>
              <p:cNvCxnSpPr>
                <a:stCxn id="67" idx="3"/>
                <a:endCxn id="63" idx="7"/>
              </p:cNvCxnSpPr>
              <p:nvPr/>
            </p:nvCxnSpPr>
            <p:spPr>
              <a:xfrm rot="5400000">
                <a:off x="2441226" y="4879162"/>
                <a:ext cx="229101" cy="2072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円/楕円 76"/>
              <p:cNvSpPr/>
              <p:nvPr/>
            </p:nvSpPr>
            <p:spPr>
              <a:xfrm>
                <a:off x="2411760" y="5546035"/>
                <a:ext cx="216024" cy="22322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8" name="直線コネクタ 77"/>
              <p:cNvCxnSpPr>
                <a:stCxn id="63" idx="4"/>
                <a:endCxn id="77" idx="1"/>
              </p:cNvCxnSpPr>
              <p:nvPr/>
            </p:nvCxnSpPr>
            <p:spPr>
              <a:xfrm rot="16200000" flipH="1">
                <a:off x="2270817" y="5406147"/>
                <a:ext cx="277518" cy="676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/>
              <p:cNvCxnSpPr>
                <a:stCxn id="77" idx="6"/>
                <a:endCxn id="65" idx="2"/>
              </p:cNvCxnSpPr>
              <p:nvPr/>
            </p:nvCxnSpPr>
            <p:spPr>
              <a:xfrm>
                <a:off x="2627784" y="5657648"/>
                <a:ext cx="2160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/>
              <p:cNvCxnSpPr>
                <a:stCxn id="77" idx="7"/>
                <a:endCxn id="66" idx="3"/>
              </p:cNvCxnSpPr>
              <p:nvPr/>
            </p:nvCxnSpPr>
            <p:spPr>
              <a:xfrm rot="5400000" flipH="1" flipV="1">
                <a:off x="2651558" y="5210824"/>
                <a:ext cx="312493" cy="4233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コネクタ 81"/>
              <p:cNvCxnSpPr>
                <a:stCxn id="77" idx="0"/>
                <a:endCxn id="67" idx="4"/>
              </p:cNvCxnSpPr>
              <p:nvPr/>
            </p:nvCxnSpPr>
            <p:spPr>
              <a:xfrm rot="5400000" flipH="1" flipV="1">
                <a:off x="2307348" y="5117588"/>
                <a:ext cx="640871" cy="216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ジャパネスク">
  <a:themeElements>
    <a:clrScheme name="ジャパネスク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ジャパネスク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ジャパネスク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3371</TotalTime>
  <Words>873</Words>
  <Application>Microsoft Office PowerPoint</Application>
  <PresentationFormat>画面に合わせる (4:3)</PresentationFormat>
  <Paragraphs>344</Paragraphs>
  <Slides>19</Slides>
  <Notes>8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0" baseType="lpstr">
      <vt:lpstr>ジャパネスク</vt:lpstr>
      <vt:lpstr>Subgraph Isomorphism in Graph Classes</vt:lpstr>
      <vt:lpstr>Subgraph Isomorphism Problem</vt:lpstr>
      <vt:lpstr>Subgraph Isomorphism Problem</vt:lpstr>
      <vt:lpstr>スライド 4</vt:lpstr>
      <vt:lpstr>Our results</vt:lpstr>
      <vt:lpstr>Proper Interval Graphs (PIGs)</vt:lpstr>
      <vt:lpstr>Characterization of PIGs</vt:lpstr>
      <vt:lpstr>Problem</vt:lpstr>
      <vt:lpstr>Proof (G and H are disconnected)</vt:lpstr>
      <vt:lpstr>Proof (G and H are disconnected)</vt:lpstr>
      <vt:lpstr>Proof (G and H are disconnected)</vt:lpstr>
      <vt:lpstr>Proof (G is connected)</vt:lpstr>
      <vt:lpstr>Proof (G is connected)</vt:lpstr>
      <vt:lpstr>Proof (G is connected)</vt:lpstr>
      <vt:lpstr>Proof (G and H are connected)</vt:lpstr>
      <vt:lpstr>Proof (G and H are connected)</vt:lpstr>
      <vt:lpstr>Proof (G and H are connected)</vt:lpstr>
      <vt:lpstr>Proof (|VG|=|VH|)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Subgraph Isomorphism Problem for  Graph Classes</dc:title>
  <dc:creator>t-saitoh</dc:creator>
  <cp:lastModifiedBy>Toshiki Saitoh</cp:lastModifiedBy>
  <cp:revision>560</cp:revision>
  <dcterms:created xsi:type="dcterms:W3CDTF">2010-08-25T07:33:04Z</dcterms:created>
  <dcterms:modified xsi:type="dcterms:W3CDTF">2011-07-11T07:54:58Z</dcterms:modified>
</cp:coreProperties>
</file>