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9EFD1-CBB8-4346-B3DE-E581B1A7B2F5}" type="datetimeFigureOut">
              <a:rPr lang="en-US" smtClean="0"/>
              <a:t>12/7/2010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63DBF-1D5C-49E8-9238-B9D96A5685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3DBF-1D5C-49E8-9238-B9D96A56856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3DBF-1D5C-49E8-9238-B9D96A56856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3DBF-1D5C-49E8-9238-B9D96A56856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3DBF-1D5C-49E8-9238-B9D96A56856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3DBF-1D5C-49E8-9238-B9D96A56856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3DBF-1D5C-49E8-9238-B9D96A56856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3DBF-1D5C-49E8-9238-B9D96A56856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3DBF-1D5C-49E8-9238-B9D96A56856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3DBF-1D5C-49E8-9238-B9D96A56856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EA0A-CDEC-44E2-9629-899F6BE0DE19}" type="datetimeFigureOut">
              <a:rPr lang="en-US" smtClean="0"/>
              <a:t>12/7/2010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B064-1A71-48F5-852C-547721F0A51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EA0A-CDEC-44E2-9629-899F6BE0DE19}" type="datetimeFigureOut">
              <a:rPr lang="en-US" smtClean="0"/>
              <a:t>12/7/2010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B064-1A71-48F5-852C-547721F0A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EA0A-CDEC-44E2-9629-899F6BE0DE19}" type="datetimeFigureOut">
              <a:rPr lang="en-US" smtClean="0"/>
              <a:t>12/7/2010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B064-1A71-48F5-852C-547721F0A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EA0A-CDEC-44E2-9629-899F6BE0DE19}" type="datetimeFigureOut">
              <a:rPr lang="en-US" smtClean="0"/>
              <a:t>12/7/2010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B064-1A71-48F5-852C-547721F0A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EA0A-CDEC-44E2-9629-899F6BE0DE19}" type="datetimeFigureOut">
              <a:rPr lang="en-US" smtClean="0"/>
              <a:t>12/7/2010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B064-1A71-48F5-852C-547721F0A51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EA0A-CDEC-44E2-9629-899F6BE0DE19}" type="datetimeFigureOut">
              <a:rPr lang="en-US" smtClean="0"/>
              <a:t>12/7/2010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B064-1A71-48F5-852C-547721F0A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EA0A-CDEC-44E2-9629-899F6BE0DE19}" type="datetimeFigureOut">
              <a:rPr lang="en-US" smtClean="0"/>
              <a:t>12/7/2010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B064-1A71-48F5-852C-547721F0A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EA0A-CDEC-44E2-9629-899F6BE0DE19}" type="datetimeFigureOut">
              <a:rPr lang="en-US" smtClean="0"/>
              <a:t>12/7/2010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B064-1A71-48F5-852C-547721F0A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EA0A-CDEC-44E2-9629-899F6BE0DE19}" type="datetimeFigureOut">
              <a:rPr lang="en-US" smtClean="0"/>
              <a:t>12/7/2010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B064-1A71-48F5-852C-547721F0A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EA0A-CDEC-44E2-9629-899F6BE0DE19}" type="datetimeFigureOut">
              <a:rPr lang="en-US" smtClean="0"/>
              <a:t>12/7/2010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B064-1A71-48F5-852C-547721F0A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EA0A-CDEC-44E2-9629-899F6BE0DE19}" type="datetimeFigureOut">
              <a:rPr lang="en-US" smtClean="0"/>
              <a:t>12/7/2010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993B064-1A71-48F5-852C-547721F0A51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742EA0A-CDEC-44E2-9629-899F6BE0DE19}" type="datetimeFigureOut">
              <a:rPr lang="en-US" smtClean="0"/>
              <a:t>12/7/2010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993B064-1A71-48F5-852C-547721F0A51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Applying </a:t>
            </a:r>
            <a:r>
              <a:rPr lang="en-US" dirty="0" err="1" smtClean="0"/>
              <a:t>gSPAN</a:t>
            </a:r>
            <a:r>
              <a:rPr lang="en-US" dirty="0" smtClean="0"/>
              <a:t> on Social Network </a:t>
            </a:r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Abhik</a:t>
            </a:r>
            <a:r>
              <a:rPr lang="en-US" dirty="0" smtClean="0"/>
              <a:t> Ray</a:t>
            </a:r>
          </a:p>
          <a:p>
            <a:r>
              <a:rPr lang="en-US" dirty="0" smtClean="0"/>
              <a:t>WSU ID: 11199134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 of traditional data mining techniques to graph data.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Focus on extracting patterns from relationships between entities rather than from entities themselves.</a:t>
            </a:r>
          </a:p>
          <a:p>
            <a:endParaRPr lang="en-US" dirty="0" smtClean="0"/>
          </a:p>
          <a:p>
            <a:r>
              <a:rPr lang="en-US" dirty="0" smtClean="0"/>
              <a:t>Ex. of graph data are Social Networks (</a:t>
            </a:r>
            <a:r>
              <a:rPr lang="en-US" dirty="0" err="1" smtClean="0"/>
              <a:t>Facebook</a:t>
            </a:r>
            <a:r>
              <a:rPr lang="en-US" dirty="0" smtClean="0"/>
              <a:t>), Chemical Compounds, Biological Networks etc.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 </a:t>
            </a:r>
            <a:r>
              <a:rPr lang="en-US" dirty="0" err="1" smtClean="0"/>
              <a:t>S</a:t>
            </a:r>
            <a:r>
              <a:rPr lang="en-US" dirty="0" err="1" smtClean="0"/>
              <a:t>ubgraph</a:t>
            </a:r>
            <a:r>
              <a:rPr lang="en-US" dirty="0" smtClean="0"/>
              <a:t>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Extension of Frequent Pattern Discovery.</a:t>
            </a:r>
          </a:p>
          <a:p>
            <a:endParaRPr lang="en-US" dirty="0" smtClean="0"/>
          </a:p>
          <a:p>
            <a:r>
              <a:rPr lang="en-US" dirty="0" smtClean="0"/>
              <a:t>Unsupervised Data Mining Approach.</a:t>
            </a:r>
          </a:p>
          <a:p>
            <a:endParaRPr lang="en-US" dirty="0" smtClean="0"/>
          </a:p>
          <a:p>
            <a:r>
              <a:rPr lang="en-US" dirty="0" smtClean="0"/>
              <a:t>Given a set of graphs G</a:t>
            </a:r>
            <a:r>
              <a:rPr lang="en-US" baseline="-25000" dirty="0" smtClean="0"/>
              <a:t>D </a:t>
            </a:r>
            <a:r>
              <a:rPr lang="en-US" dirty="0" smtClean="0"/>
              <a:t> find all </a:t>
            </a:r>
            <a:r>
              <a:rPr lang="en-US" dirty="0" err="1" smtClean="0"/>
              <a:t>subgraphs</a:t>
            </a:r>
            <a:r>
              <a:rPr lang="en-US" dirty="0" smtClean="0"/>
              <a:t> that are present in this set above a given frequency threshold.</a:t>
            </a:r>
          </a:p>
          <a:p>
            <a:endParaRPr lang="en-US" dirty="0" smtClean="0"/>
          </a:p>
          <a:p>
            <a:r>
              <a:rPr lang="en-US" dirty="0" smtClean="0"/>
              <a:t>Two main paradigms:</a:t>
            </a:r>
          </a:p>
          <a:p>
            <a:pPr lvl="1"/>
            <a:r>
              <a:rPr lang="en-US" dirty="0" smtClean="0"/>
              <a:t>Candidate Generation Approach</a:t>
            </a:r>
          </a:p>
          <a:p>
            <a:pPr lvl="1"/>
            <a:r>
              <a:rPr lang="en-US" dirty="0" smtClean="0"/>
              <a:t>Pattern Growth Approach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gSpan</a:t>
            </a:r>
            <a:r>
              <a:rPr lang="en-US" dirty="0" smtClean="0"/>
              <a:t>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i="1" u="sng" dirty="0" smtClean="0"/>
              <a:t>g</a:t>
            </a:r>
            <a:r>
              <a:rPr lang="en-US" b="1" i="1" dirty="0" smtClean="0"/>
              <a:t>raph-based </a:t>
            </a:r>
            <a:r>
              <a:rPr lang="en-US" b="1" i="1" u="sng" dirty="0" smtClean="0"/>
              <a:t>S</a:t>
            </a:r>
            <a:r>
              <a:rPr lang="en-US" b="1" i="1" dirty="0" smtClean="0"/>
              <a:t>ubstructure </a:t>
            </a:r>
            <a:r>
              <a:rPr lang="en-US" b="1" i="1" u="sng" dirty="0" smtClean="0"/>
              <a:t>pa</a:t>
            </a:r>
            <a:r>
              <a:rPr lang="en-US" b="1" i="1" dirty="0" smtClean="0"/>
              <a:t>tter</a:t>
            </a:r>
            <a:r>
              <a:rPr lang="en-US" b="1" i="1" u="sng" dirty="0" smtClean="0"/>
              <a:t>n</a:t>
            </a:r>
            <a:r>
              <a:rPr lang="en-US" b="1" i="1" dirty="0" smtClean="0"/>
              <a:t> </a:t>
            </a:r>
            <a:r>
              <a:rPr lang="en-US" b="1" i="1" dirty="0" smtClean="0"/>
              <a:t>mining</a:t>
            </a:r>
          </a:p>
          <a:p>
            <a:r>
              <a:rPr lang="en-US" b="1" i="1" dirty="0" smtClean="0"/>
              <a:t>Backward extension: An edge is added between two nodes already present in the </a:t>
            </a:r>
            <a:r>
              <a:rPr lang="en-US" b="1" i="1" dirty="0" err="1" smtClean="0"/>
              <a:t>subgraph</a:t>
            </a:r>
            <a:r>
              <a:rPr lang="en-US" b="1" i="1" dirty="0" smtClean="0"/>
              <a:t> being considered.</a:t>
            </a:r>
          </a:p>
          <a:p>
            <a:r>
              <a:rPr lang="en-US" b="1" i="1" dirty="0" smtClean="0"/>
              <a:t>Forward extension: An edge is added between a node already in the </a:t>
            </a:r>
            <a:r>
              <a:rPr lang="en-US" b="1" i="1" dirty="0" err="1" smtClean="0"/>
              <a:t>subgraph</a:t>
            </a:r>
            <a:r>
              <a:rPr lang="en-US" b="1" i="1" dirty="0" smtClean="0"/>
              <a:t> and another not in the </a:t>
            </a:r>
            <a:r>
              <a:rPr lang="en-US" b="1" i="1" dirty="0" err="1" smtClean="0"/>
              <a:t>subgraph</a:t>
            </a:r>
            <a:r>
              <a:rPr lang="en-US" b="1" i="1" dirty="0" smtClean="0"/>
              <a:t>.</a:t>
            </a:r>
          </a:p>
          <a:p>
            <a:r>
              <a:rPr lang="en-US" b="1" i="1" dirty="0" smtClean="0"/>
              <a:t>General graph pattern growth proceeds by taking each discovered </a:t>
            </a:r>
            <a:r>
              <a:rPr lang="en-US" b="1" i="1" dirty="0" err="1" smtClean="0"/>
              <a:t>subgraph</a:t>
            </a:r>
            <a:r>
              <a:rPr lang="en-US" b="1" i="1" dirty="0" smtClean="0"/>
              <a:t> ‘g’ and performing extensions recursively until all frequent </a:t>
            </a:r>
            <a:r>
              <a:rPr lang="en-US" b="1" i="1" dirty="0" err="1" smtClean="0"/>
              <a:t>subgraphs</a:t>
            </a:r>
            <a:r>
              <a:rPr lang="en-US" b="1" i="1" dirty="0" smtClean="0"/>
              <a:t> which have ‘g’ embedded in them have been discovered.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Creates a DFS for a frequent </a:t>
            </a:r>
            <a:r>
              <a:rPr lang="en-US" dirty="0" err="1" smtClean="0"/>
              <a:t>subgraph</a:t>
            </a:r>
            <a:r>
              <a:rPr lang="en-US" dirty="0" smtClean="0"/>
              <a:t> from a seed vertex.</a:t>
            </a:r>
          </a:p>
          <a:p>
            <a:r>
              <a:rPr lang="en-US" dirty="0" smtClean="0"/>
              <a:t>Builds a </a:t>
            </a:r>
            <a:r>
              <a:rPr lang="en-US" dirty="0" smtClean="0"/>
              <a:t>linear order among the visited vertices by using </a:t>
            </a:r>
            <a:r>
              <a:rPr lang="en-US" dirty="0" smtClean="0"/>
              <a:t>subscripts.</a:t>
            </a:r>
          </a:p>
          <a:p>
            <a:r>
              <a:rPr lang="en-US" dirty="0" smtClean="0"/>
              <a:t>The starting vertex becomes v</a:t>
            </a:r>
            <a:r>
              <a:rPr lang="en-US" baseline="-25000" dirty="0" smtClean="0"/>
              <a:t>0 </a:t>
            </a:r>
            <a:r>
              <a:rPr lang="en-US" dirty="0" smtClean="0"/>
              <a:t>and the ending vertex becomes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n</a:t>
            </a:r>
            <a:r>
              <a:rPr lang="en-US" dirty="0" smtClean="0"/>
              <a:t>(also called rightmost vertex). The path from v</a:t>
            </a:r>
            <a:r>
              <a:rPr lang="en-US" baseline="-25000" dirty="0" smtClean="0"/>
              <a:t>0</a:t>
            </a:r>
            <a:r>
              <a:rPr lang="en-US" dirty="0" smtClean="0"/>
              <a:t> to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n</a:t>
            </a:r>
            <a:r>
              <a:rPr lang="en-US" dirty="0" smtClean="0"/>
              <a:t> is the rightmost path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new edge is now added between the rightmost vertex and any other vertex on the rightmost path or a new vertex is created and connected to any of the vertices on the rightmost path. </a:t>
            </a:r>
            <a:endParaRPr lang="en-US" dirty="0" smtClean="0"/>
          </a:p>
          <a:p>
            <a:r>
              <a:rPr lang="en-US" dirty="0" smtClean="0"/>
              <a:t>Duplicate generation is avoided by converting the DFS trees to DFS codes, choosing the minimum code and performing extensions only on that code.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Wiki Vote: Wikipedia Request For </a:t>
            </a:r>
            <a:r>
              <a:rPr lang="en-US" dirty="0" err="1" smtClean="0"/>
              <a:t>Adminship</a:t>
            </a:r>
            <a:r>
              <a:rPr lang="en-US" dirty="0" smtClean="0"/>
              <a:t> who-votes-on-whom dataset.</a:t>
            </a:r>
          </a:p>
          <a:p>
            <a:r>
              <a:rPr lang="en-US" dirty="0" smtClean="0"/>
              <a:t>0.005 random edge sample taken 100 times.</a:t>
            </a:r>
          </a:p>
          <a:p>
            <a:r>
              <a:rPr lang="en-US" dirty="0" smtClean="0"/>
              <a:t>Vertices in the samples sorted and renumbered in sequential order.</a:t>
            </a:r>
          </a:p>
          <a:p>
            <a:r>
              <a:rPr lang="en-US" dirty="0" smtClean="0"/>
              <a:t>Conversion to </a:t>
            </a:r>
            <a:r>
              <a:rPr lang="en-US" dirty="0" err="1" smtClean="0"/>
              <a:t>gSpan</a:t>
            </a:r>
            <a:r>
              <a:rPr lang="en-US" dirty="0" smtClean="0"/>
              <a:t> format</a:t>
            </a:r>
          </a:p>
          <a:p>
            <a:r>
              <a:rPr lang="en-US" dirty="0" err="1" smtClean="0"/>
              <a:t>gSpan</a:t>
            </a:r>
            <a:r>
              <a:rPr lang="en-US" dirty="0" smtClean="0"/>
              <a:t> run on dataset with 10% frequency.</a:t>
            </a:r>
          </a:p>
          <a:p>
            <a:r>
              <a:rPr lang="en-US" dirty="0" smtClean="0"/>
              <a:t>Top four </a:t>
            </a:r>
            <a:r>
              <a:rPr lang="en-US" dirty="0" err="1" smtClean="0"/>
              <a:t>subgraphs</a:t>
            </a:r>
            <a:r>
              <a:rPr lang="en-US" dirty="0" smtClean="0"/>
              <a:t> selected based on score, where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</a:t>
            </a:r>
            <a:r>
              <a:rPr lang="en-US" i="1" dirty="0" smtClean="0"/>
              <a:t>score</a:t>
            </a:r>
            <a:r>
              <a:rPr lang="en-US" i="1" baseline="-25000" dirty="0" smtClean="0"/>
              <a:t>d </a:t>
            </a:r>
            <a:r>
              <a:rPr lang="en-US" i="1" dirty="0" smtClean="0"/>
              <a:t> = </a:t>
            </a:r>
            <a:r>
              <a:rPr lang="en-US" i="1" dirty="0" err="1" smtClean="0"/>
              <a:t>order</a:t>
            </a:r>
            <a:r>
              <a:rPr lang="en-US" i="1" baseline="-25000" dirty="0" err="1" smtClean="0"/>
              <a:t>d</a:t>
            </a:r>
            <a:r>
              <a:rPr lang="en-US" i="1" baseline="-25000" dirty="0" smtClean="0"/>
              <a:t> </a:t>
            </a:r>
            <a:r>
              <a:rPr lang="en-US" i="1" dirty="0" smtClean="0"/>
              <a:t> * </a:t>
            </a:r>
            <a:r>
              <a:rPr lang="en-US" i="1" dirty="0" err="1" smtClean="0"/>
              <a:t>frequency</a:t>
            </a:r>
            <a:r>
              <a:rPr lang="en-US" i="1" baseline="-25000" dirty="0" err="1" smtClean="0"/>
              <a:t>d</a:t>
            </a:r>
            <a:r>
              <a:rPr lang="en-US" i="1" baseline="-25000" dirty="0" smtClean="0"/>
              <a:t> </a:t>
            </a:r>
            <a:r>
              <a:rPr lang="en-US" i="1" dirty="0" smtClean="0"/>
              <a:t> 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2209800" y="2057400"/>
            <a:ext cx="4495800" cy="2667000"/>
            <a:chOff x="1153" y="5918"/>
            <a:chExt cx="5786" cy="3037"/>
          </a:xfrm>
        </p:grpSpPr>
        <p:sp>
          <p:nvSpPr>
            <p:cNvPr id="1027" name="Oval 3"/>
            <p:cNvSpPr>
              <a:spLocks noChangeArrowheads="1"/>
            </p:cNvSpPr>
            <p:nvPr/>
          </p:nvSpPr>
          <p:spPr bwMode="auto">
            <a:xfrm>
              <a:off x="1153" y="6742"/>
              <a:ext cx="512" cy="5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9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28" name="Oval 4"/>
            <p:cNvSpPr>
              <a:spLocks noChangeArrowheads="1"/>
            </p:cNvSpPr>
            <p:nvPr/>
          </p:nvSpPr>
          <p:spPr bwMode="auto">
            <a:xfrm>
              <a:off x="3693" y="8441"/>
              <a:ext cx="512" cy="5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6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29" name="Oval 5"/>
            <p:cNvSpPr>
              <a:spLocks noChangeArrowheads="1"/>
            </p:cNvSpPr>
            <p:nvPr/>
          </p:nvSpPr>
          <p:spPr bwMode="auto">
            <a:xfrm>
              <a:off x="2038" y="6262"/>
              <a:ext cx="618" cy="5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0" name="Oval 6"/>
            <p:cNvSpPr>
              <a:spLocks noChangeArrowheads="1"/>
            </p:cNvSpPr>
            <p:nvPr/>
          </p:nvSpPr>
          <p:spPr bwMode="auto">
            <a:xfrm>
              <a:off x="2982" y="5918"/>
              <a:ext cx="512" cy="5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1" name="Oval 7"/>
            <p:cNvSpPr>
              <a:spLocks noChangeArrowheads="1"/>
            </p:cNvSpPr>
            <p:nvPr/>
          </p:nvSpPr>
          <p:spPr bwMode="auto">
            <a:xfrm>
              <a:off x="4466" y="5918"/>
              <a:ext cx="512" cy="5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2" name="Oval 8"/>
            <p:cNvSpPr>
              <a:spLocks noChangeArrowheads="1"/>
            </p:cNvSpPr>
            <p:nvPr/>
          </p:nvSpPr>
          <p:spPr bwMode="auto">
            <a:xfrm>
              <a:off x="5509" y="6262"/>
              <a:ext cx="512" cy="5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1814" y="7462"/>
              <a:ext cx="512" cy="5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8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2758" y="7976"/>
              <a:ext cx="512" cy="5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7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6427" y="6742"/>
              <a:ext cx="512" cy="5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603" y="7462"/>
              <a:ext cx="512" cy="5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4593" y="7976"/>
              <a:ext cx="512" cy="5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038" name="AutoShape 14"/>
            <p:cNvCxnSpPr>
              <a:cxnSpLocks noChangeShapeType="1"/>
            </p:cNvCxnSpPr>
            <p:nvPr/>
          </p:nvCxnSpPr>
          <p:spPr bwMode="auto">
            <a:xfrm>
              <a:off x="3494" y="6153"/>
              <a:ext cx="97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39" name="AutoShape 15"/>
            <p:cNvCxnSpPr>
              <a:cxnSpLocks noChangeShapeType="1"/>
            </p:cNvCxnSpPr>
            <p:nvPr/>
          </p:nvCxnSpPr>
          <p:spPr bwMode="auto">
            <a:xfrm>
              <a:off x="4978" y="6153"/>
              <a:ext cx="531" cy="2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40" name="AutoShape 16"/>
            <p:cNvCxnSpPr>
              <a:cxnSpLocks noChangeShapeType="1"/>
            </p:cNvCxnSpPr>
            <p:nvPr/>
          </p:nvCxnSpPr>
          <p:spPr bwMode="auto">
            <a:xfrm>
              <a:off x="6021" y="6602"/>
              <a:ext cx="406" cy="1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41" name="AutoShape 17"/>
            <p:cNvCxnSpPr>
              <a:cxnSpLocks noChangeShapeType="1"/>
            </p:cNvCxnSpPr>
            <p:nvPr/>
          </p:nvCxnSpPr>
          <p:spPr bwMode="auto">
            <a:xfrm flipH="1">
              <a:off x="6115" y="7256"/>
              <a:ext cx="487" cy="3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42" name="AutoShape 18"/>
            <p:cNvCxnSpPr>
              <a:cxnSpLocks noChangeShapeType="1"/>
            </p:cNvCxnSpPr>
            <p:nvPr/>
          </p:nvCxnSpPr>
          <p:spPr bwMode="auto">
            <a:xfrm flipH="1">
              <a:off x="5105" y="7836"/>
              <a:ext cx="498" cy="2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43" name="AutoShape 19"/>
            <p:cNvCxnSpPr>
              <a:cxnSpLocks noChangeShapeType="1"/>
            </p:cNvCxnSpPr>
            <p:nvPr/>
          </p:nvCxnSpPr>
          <p:spPr bwMode="auto">
            <a:xfrm flipH="1">
              <a:off x="4205" y="8322"/>
              <a:ext cx="388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44" name="AutoShape 20"/>
            <p:cNvCxnSpPr>
              <a:cxnSpLocks noChangeShapeType="1"/>
            </p:cNvCxnSpPr>
            <p:nvPr/>
          </p:nvCxnSpPr>
          <p:spPr bwMode="auto">
            <a:xfrm flipH="1" flipV="1">
              <a:off x="3270" y="8441"/>
              <a:ext cx="423" cy="1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2326" y="7531"/>
              <a:ext cx="2267" cy="548"/>
            </a:xfrm>
            <a:custGeom>
              <a:avLst/>
              <a:gdLst/>
              <a:ahLst/>
              <a:cxnLst>
                <a:cxn ang="0">
                  <a:pos x="2267" y="548"/>
                </a:cxn>
                <a:cxn ang="0">
                  <a:pos x="1367" y="62"/>
                </a:cxn>
                <a:cxn ang="0">
                  <a:pos x="0" y="174"/>
                </a:cxn>
              </a:cxnLst>
              <a:rect l="0" t="0" r="r" b="b"/>
              <a:pathLst>
                <a:path w="2267" h="548">
                  <a:moveTo>
                    <a:pt x="2267" y="548"/>
                  </a:moveTo>
                  <a:cubicBezTo>
                    <a:pt x="2006" y="336"/>
                    <a:pt x="1745" y="124"/>
                    <a:pt x="1367" y="62"/>
                  </a:cubicBezTo>
                  <a:cubicBezTo>
                    <a:pt x="989" y="0"/>
                    <a:pt x="228" y="155"/>
                    <a:pt x="0" y="17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1665" y="6944"/>
              <a:ext cx="2928" cy="1135"/>
            </a:xfrm>
            <a:custGeom>
              <a:avLst/>
              <a:gdLst/>
              <a:ahLst/>
              <a:cxnLst>
                <a:cxn ang="0">
                  <a:pos x="2928" y="1135"/>
                </a:cxn>
                <a:cxn ang="0">
                  <a:pos x="2300" y="181"/>
                </a:cxn>
                <a:cxn ang="0">
                  <a:pos x="0" y="50"/>
                </a:cxn>
              </a:cxnLst>
              <a:rect l="0" t="0" r="r" b="b"/>
              <a:pathLst>
                <a:path w="2928" h="1135">
                  <a:moveTo>
                    <a:pt x="2928" y="1135"/>
                  </a:moveTo>
                  <a:cubicBezTo>
                    <a:pt x="2858" y="748"/>
                    <a:pt x="2788" y="362"/>
                    <a:pt x="2300" y="181"/>
                  </a:cubicBezTo>
                  <a:cubicBezTo>
                    <a:pt x="1812" y="0"/>
                    <a:pt x="906" y="25"/>
                    <a:pt x="0" y="5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2656" y="6602"/>
              <a:ext cx="2947" cy="929"/>
            </a:xfrm>
            <a:custGeom>
              <a:avLst/>
              <a:gdLst/>
              <a:ahLst/>
              <a:cxnLst>
                <a:cxn ang="0">
                  <a:pos x="2947" y="929"/>
                </a:cxn>
                <a:cxn ang="0">
                  <a:pos x="1664" y="174"/>
                </a:cxn>
                <a:cxn ang="0">
                  <a:pos x="0" y="0"/>
                </a:cxn>
              </a:cxnLst>
              <a:rect l="0" t="0" r="r" b="b"/>
              <a:pathLst>
                <a:path w="2947" h="929">
                  <a:moveTo>
                    <a:pt x="2947" y="929"/>
                  </a:moveTo>
                  <a:cubicBezTo>
                    <a:pt x="2551" y="629"/>
                    <a:pt x="2155" y="329"/>
                    <a:pt x="1664" y="174"/>
                  </a:cubicBezTo>
                  <a:cubicBezTo>
                    <a:pt x="1173" y="19"/>
                    <a:pt x="586" y="9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62000" y="5257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Characteristics of social networks like triangle closing edges not found.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each sample is taken, throw away the edges in that sample from the main graph.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Extend </a:t>
            </a:r>
            <a:r>
              <a:rPr lang="en-US" dirty="0" err="1" smtClean="0"/>
              <a:t>gSpan</a:t>
            </a:r>
            <a:r>
              <a:rPr lang="en-US" dirty="0" smtClean="0"/>
              <a:t> to handle directed edges.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Use more sophisticated sampling techniques like Forest Fire Sampling Techniques.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???? Thank you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69</TotalTime>
  <Words>422</Words>
  <Application>Microsoft Office PowerPoint</Application>
  <PresentationFormat>On-screen Show (4:3)</PresentationFormat>
  <Paragraphs>67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Applying gSPAN on Social Network Graphs</vt:lpstr>
      <vt:lpstr>Graph Mining</vt:lpstr>
      <vt:lpstr>Frequent Subgraph Discovery</vt:lpstr>
      <vt:lpstr>gSpan Terminology</vt:lpstr>
      <vt:lpstr>gSpan</vt:lpstr>
      <vt:lpstr>Experiments</vt:lpstr>
      <vt:lpstr>Results</vt:lpstr>
      <vt:lpstr>Improvements</vt:lpstr>
      <vt:lpstr>???? Thank you</vt:lpstr>
    </vt:vector>
  </TitlesOfParts>
  <Company>XXXX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gSPAN on Social Network Graphs</dc:title>
  <dc:creator>Abhik Ray</dc:creator>
  <cp:lastModifiedBy>Abhik Ray</cp:lastModifiedBy>
  <cp:revision>5</cp:revision>
  <dcterms:created xsi:type="dcterms:W3CDTF">2010-12-07T10:45:10Z</dcterms:created>
  <dcterms:modified xsi:type="dcterms:W3CDTF">2010-12-07T11:55:07Z</dcterms:modified>
</cp:coreProperties>
</file>