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5D05-A52A-4FD7-B3FD-FEF3A7C6E470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8BAC6-272D-424D-AAFC-BA04BDFB17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8BAC6-272D-424D-AAFC-BA04BDFB17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4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FF5B-ED8E-4D73-9F5B-DE79637C7772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066A-D57C-406F-8421-DB538CB21CEA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5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652-1BB4-4A43-8259-83A873A2AB7A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3C5-E6E6-40AE-BA70-9E8B19ABC711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4890-2976-4573-989B-5584925F2B94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7A3D-D44A-441C-BF7D-13AA2798C696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3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6A17-AB36-467C-B650-F629C2C0AB21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3B4-97BD-466F-BF21-D1346E208EEB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9F1A-95E7-440E-9767-53DFD0CA7B36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7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F040-6A4D-40FC-9CB9-407BE3717717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345D-3D01-4C22-942B-020DDBB7E951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D67E-6951-4DCA-BD18-0468D0378ED3}" type="datetime1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761B-5142-45BE-BFB8-23242CCEC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i="1" u="sng" dirty="0"/>
              <a:t>Graph clustering</a:t>
            </a:r>
            <a:r>
              <a:rPr lang="en-US" i="1" dirty="0"/>
              <a:t>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and </a:t>
            </a:r>
            <a:r>
              <a:rPr lang="en-US" i="1" dirty="0"/>
              <a:t>possible applications to </a:t>
            </a:r>
            <a:r>
              <a:rPr lang="en-US" i="1" u="sng" dirty="0"/>
              <a:t>power system</a:t>
            </a:r>
            <a:r>
              <a:rPr lang="en-US" i="1" dirty="0"/>
              <a:t>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Saurav Mohapatra</a:t>
            </a:r>
          </a:p>
          <a:p>
            <a:r>
              <a:rPr lang="en-US" dirty="0" smtClean="0"/>
              <a:t>smohapa2@Illinois.edu</a:t>
            </a:r>
          </a:p>
          <a:p>
            <a:r>
              <a:rPr lang="en-US" dirty="0" smtClean="0"/>
              <a:t>CS 512</a:t>
            </a:r>
          </a:p>
          <a:p>
            <a:r>
              <a:rPr lang="en-US" dirty="0" smtClean="0"/>
              <a:t>Spring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9829"/>
            <a:ext cx="5181600" cy="48271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happens in one area usually has no relation to something far away</a:t>
            </a:r>
          </a:p>
          <a:p>
            <a:r>
              <a:rPr lang="en-US" dirty="0" smtClean="0"/>
              <a:t>Illustrated by this graph for random walk</a:t>
            </a:r>
          </a:p>
          <a:p>
            <a:pPr lvl="1"/>
            <a:r>
              <a:rPr lang="en-US" dirty="0" smtClean="0"/>
              <a:t>Probability of crossing over is pretty low </a:t>
            </a:r>
            <a:r>
              <a:rPr lang="en-US" dirty="0" smtClean="0">
                <a:sym typeface="Wingdings" panose="05000000000000000000" pitchFamily="2" charset="2"/>
              </a:rPr>
              <a:t> 2 distinct clusters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Use this idea to limit the search “radius” for </a:t>
            </a:r>
            <a:r>
              <a:rPr lang="en-US" dirty="0" smtClean="0">
                <a:sym typeface="Wingdings" panose="05000000000000000000" pitchFamily="2" charset="2"/>
              </a:rPr>
              <a:t>SimRank</a:t>
            </a:r>
            <a:r>
              <a:rPr lang="en-US" dirty="0" smtClean="0">
                <a:sym typeface="Wingdings" panose="05000000000000000000" pitchFamily="2" charset="2"/>
              </a:rPr>
              <a:t> based methods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i.e. do not need to conduct exhaustive comparison of all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21" y="2240869"/>
            <a:ext cx="6194086" cy="352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3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Bench Marking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standard rules to</a:t>
            </a:r>
            <a:br>
              <a:rPr lang="en-US" dirty="0" smtClean="0"/>
            </a:br>
            <a:r>
              <a:rPr lang="en-US" dirty="0" smtClean="0"/>
              <a:t>compare between clusters</a:t>
            </a:r>
            <a:br>
              <a:rPr lang="en-US" dirty="0" smtClean="0"/>
            </a:br>
            <a:r>
              <a:rPr lang="en-US" dirty="0" smtClean="0"/>
              <a:t>and judge which is right</a:t>
            </a:r>
          </a:p>
          <a:p>
            <a:r>
              <a:rPr lang="en-US" dirty="0" smtClean="0"/>
              <a:t>There are fairly general</a:t>
            </a:r>
            <a:br>
              <a:rPr lang="en-US" dirty="0" smtClean="0"/>
            </a:br>
            <a:r>
              <a:rPr lang="en-US" dirty="0" smtClean="0"/>
              <a:t>standards</a:t>
            </a:r>
          </a:p>
          <a:p>
            <a:endParaRPr lang="en-US" dirty="0" smtClean="0"/>
          </a:p>
          <a:p>
            <a:r>
              <a:rPr lang="en-US" dirty="0" smtClean="0"/>
              <a:t>I plan to use this to judge</a:t>
            </a:r>
            <a:br>
              <a:rPr lang="en-US" dirty="0" smtClean="0"/>
            </a:br>
            <a:r>
              <a:rPr lang="en-US" dirty="0" smtClean="0"/>
              <a:t>how well my clustering</a:t>
            </a:r>
            <a:br>
              <a:rPr lang="en-US" dirty="0" smtClean="0"/>
            </a:br>
            <a:r>
              <a:rPr lang="en-US" dirty="0" smtClean="0"/>
              <a:t>performs for my research</a:t>
            </a:r>
            <a:br>
              <a:rPr lang="en-US" dirty="0" smtClean="0"/>
            </a:br>
            <a:r>
              <a:rPr lang="en-US" dirty="0" smtClean="0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11</a:t>
            </a:fld>
            <a:endParaRPr lang="en-US" dirty="0"/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46" y="1027694"/>
            <a:ext cx="6282654" cy="547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6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12</a:t>
            </a:fld>
            <a:endParaRPr lang="en-US" dirty="0"/>
          </a:p>
        </p:txBody>
      </p:sp>
      <p:pic>
        <p:nvPicPr>
          <p:cNvPr id="11266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3752" r="13620" b="4557"/>
          <a:stretch/>
        </p:blipFill>
        <p:spPr bwMode="auto">
          <a:xfrm>
            <a:off x="0" y="1"/>
            <a:ext cx="12192000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59" y="3672114"/>
            <a:ext cx="53702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My research project</a:t>
            </a:r>
          </a:p>
          <a:p>
            <a:r>
              <a:rPr lang="en-US" sz="2400" dirty="0" smtClean="0"/>
              <a:t>Application to power system data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Network shown above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How does this </a:t>
            </a:r>
            <a:r>
              <a:rPr lang="en-US" sz="2400" dirty="0" smtClean="0"/>
              <a:t>dictate </a:t>
            </a:r>
            <a:r>
              <a:rPr lang="en-US" sz="2400" dirty="0" smtClean="0"/>
              <a:t>transient behavior?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Comparison of differential algebraic models with graph topology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00440" y="6261379"/>
            <a:ext cx="268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118-bus test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ddddddd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971"/>
          <a:stretch/>
        </p:blipFill>
        <p:spPr>
          <a:xfrm>
            <a:off x="271199" y="978190"/>
            <a:ext cx="8339401" cy="5762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51" y="190021"/>
            <a:ext cx="4729050" cy="838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995144" y="537288"/>
            <a:ext cx="797442" cy="3722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377916" y="931781"/>
            <a:ext cx="318977" cy="15137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70167" y="2424227"/>
            <a:ext cx="26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connectivity information is embedded in matrix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 for listening!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and Graph 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2-D data points</a:t>
            </a:r>
          </a:p>
          <a:p>
            <a:r>
              <a:rPr lang="en-US" dirty="0" smtClean="0"/>
              <a:t>Easy to see clusters</a:t>
            </a:r>
          </a:p>
          <a:p>
            <a:r>
              <a:rPr lang="en-US" dirty="0" smtClean="0"/>
              <a:t>K-means (circular)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vs. </a:t>
            </a:r>
            <a:r>
              <a:rPr lang="en-US" dirty="0" smtClean="0"/>
              <a:t>Dbscan</a:t>
            </a:r>
            <a:r>
              <a:rPr lang="en-US" dirty="0" smtClean="0"/>
              <a:t> (any shape)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Natural have some network structure OR can be explained by generative graph model</a:t>
            </a:r>
          </a:p>
          <a:p>
            <a:r>
              <a:rPr lang="en-US" dirty="0" smtClean="0"/>
              <a:t>Soft partitioning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78" y="4204494"/>
            <a:ext cx="22828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843" y="3675756"/>
            <a:ext cx="3733800" cy="29908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43" y="1524292"/>
            <a:ext cx="8556914" cy="495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of </a:t>
            </a:r>
            <a:r>
              <a:rPr lang="en-US" dirty="0" smtClean="0"/>
              <a:t>Laplacian</a:t>
            </a:r>
            <a:r>
              <a:rPr lang="en-US" dirty="0" smtClean="0"/>
              <a:t> matrix: L = I – A</a:t>
            </a:r>
            <a:br>
              <a:rPr lang="en-US" dirty="0" smtClean="0"/>
            </a:br>
            <a:r>
              <a:rPr lang="en-US" dirty="0" smtClean="0"/>
              <a:t>- more useful than just 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95"/>
          <a:stretch/>
        </p:blipFill>
        <p:spPr bwMode="auto">
          <a:xfrm>
            <a:off x="873183" y="2032000"/>
            <a:ext cx="10176271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ordering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numbered nodes, vs. Some ordered arrangements</a:t>
            </a:r>
          </a:p>
          <a:p>
            <a:r>
              <a:rPr lang="en-US" dirty="0" smtClean="0"/>
              <a:t>Important: These are sub-optimal</a:t>
            </a:r>
          </a:p>
          <a:p>
            <a:r>
              <a:rPr lang="en-US" dirty="0" smtClean="0"/>
              <a:t>Global optimality is hard to prove for non-trivial cases</a:t>
            </a:r>
          </a:p>
          <a:p>
            <a:r>
              <a:rPr lang="en-US" dirty="0" smtClean="0"/>
              <a:t>Close link with visualization</a:t>
            </a:r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"/>
          <a:stretch/>
        </p:blipFill>
        <p:spPr bwMode="auto">
          <a:xfrm>
            <a:off x="2213278" y="4001294"/>
            <a:ext cx="7765444" cy="244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91795"/>
            <a:ext cx="5181600" cy="4351338"/>
          </a:xfrm>
        </p:spPr>
        <p:txBody>
          <a:bodyPr/>
          <a:lstStyle/>
          <a:p>
            <a:r>
              <a:rPr lang="en-US" dirty="0" smtClean="0"/>
              <a:t>Random uniform graph</a:t>
            </a:r>
          </a:p>
          <a:p>
            <a:r>
              <a:rPr lang="en-US" dirty="0" smtClean="0"/>
              <a:t>Constant probability p of creating a edge between two nodes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91795"/>
            <a:ext cx="5181600" cy="4351338"/>
          </a:xfrm>
        </p:spPr>
        <p:txBody>
          <a:bodyPr/>
          <a:lstStyle/>
          <a:p>
            <a:r>
              <a:rPr lang="en-US" dirty="0" smtClean="0"/>
              <a:t>Relaxed caveman graph</a:t>
            </a:r>
          </a:p>
          <a:p>
            <a:r>
              <a:rPr lang="en-US" dirty="0" smtClean="0"/>
              <a:t>Need many more parameters than just probabilities, such as number of “caves”, their densities, relative separation, </a:t>
            </a:r>
            <a:r>
              <a:rPr lang="en-US" dirty="0" smtClean="0"/>
              <a:t>etc</a:t>
            </a:r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r="49106"/>
          <a:stretch>
            <a:fillRect/>
          </a:stretch>
        </p:blipFill>
        <p:spPr bwMode="auto">
          <a:xfrm>
            <a:off x="2042659" y="3584038"/>
            <a:ext cx="2772682" cy="289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7385447" y="3712400"/>
            <a:ext cx="2755106" cy="291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different kinds</a:t>
            </a:r>
          </a:p>
          <a:p>
            <a:pPr lvl="1"/>
            <a:r>
              <a:rPr lang="en-US" dirty="0" smtClean="0"/>
              <a:t>L-1, L-2, L-infinity in Euclidian space</a:t>
            </a:r>
          </a:p>
          <a:p>
            <a:pPr lvl="1"/>
            <a:r>
              <a:rPr lang="en-US" dirty="0" smtClean="0"/>
              <a:t>Jaccard</a:t>
            </a:r>
            <a:r>
              <a:rPr lang="en-US" dirty="0" smtClean="0"/>
              <a:t> coefficient</a:t>
            </a:r>
          </a:p>
          <a:p>
            <a:pPr lvl="1"/>
            <a:r>
              <a:rPr lang="en-US" dirty="0" smtClean="0"/>
              <a:t>Depending on the dimension, and size of data set, many definitions can be made, for example: distance between top-k maximum entries for a vector dimension 100</a:t>
            </a:r>
          </a:p>
          <a:p>
            <a:r>
              <a:rPr lang="en-US" dirty="0" smtClean="0"/>
              <a:t>However, these “rules” are usually abided by</a:t>
            </a:r>
            <a:endParaRPr lang="en-U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97" y="4697980"/>
            <a:ext cx="8081606" cy="189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– Hierarchical 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75683"/>
            <a:ext cx="5181600" cy="4351338"/>
          </a:xfrm>
        </p:spPr>
        <p:txBody>
          <a:bodyPr/>
          <a:lstStyle/>
          <a:p>
            <a:r>
              <a:rPr lang="en-US" dirty="0" smtClean="0"/>
              <a:t>Top down</a:t>
            </a:r>
          </a:p>
          <a:p>
            <a:pPr lvl="1"/>
            <a:r>
              <a:rPr lang="en-US" dirty="0" smtClean="0"/>
              <a:t>Break along minimum cut set, or some density measure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375683"/>
            <a:ext cx="5181600" cy="4351338"/>
          </a:xfrm>
        </p:spPr>
        <p:txBody>
          <a:bodyPr/>
          <a:lstStyle/>
          <a:p>
            <a:r>
              <a:rPr lang="en-US" dirty="0" smtClean="0"/>
              <a:t>Bottom up</a:t>
            </a:r>
          </a:p>
          <a:p>
            <a:pPr lvl="1"/>
            <a:r>
              <a:rPr lang="en-US" dirty="0" smtClean="0"/>
              <a:t>Group together nodes, with adjacent nodes until everything is one group</a:t>
            </a:r>
          </a:p>
          <a:p>
            <a:pPr lvl="1"/>
            <a:r>
              <a:rPr lang="en-US" dirty="0" smtClean="0"/>
              <a:t>Need to use heuristics and parameter tuning to avoid </a:t>
            </a:r>
            <a:r>
              <a:rPr lang="en-US" dirty="0" smtClean="0"/>
              <a:t>extremely </a:t>
            </a:r>
            <a:r>
              <a:rPr lang="en-US" dirty="0" smtClean="0"/>
              <a:t>uneven sized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8</a:t>
            </a:fld>
            <a:endParaRPr lang="en-US" dirty="0"/>
          </a:p>
        </p:txBody>
      </p:sp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8"/>
          <a:stretch>
            <a:fillRect/>
          </a:stretch>
        </p:blipFill>
        <p:spPr bwMode="auto">
          <a:xfrm>
            <a:off x="1676480" y="3358017"/>
            <a:ext cx="3505039" cy="29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5" t="16771"/>
          <a:stretch/>
        </p:blipFill>
        <p:spPr bwMode="auto">
          <a:xfrm>
            <a:off x="6244204" y="3933370"/>
            <a:ext cx="5037591" cy="242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potential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global clustering scheme</a:t>
            </a:r>
          </a:p>
          <a:p>
            <a:r>
              <a:rPr lang="en-US" dirty="0" smtClean="0"/>
              <a:t>Resistors are weighted edges</a:t>
            </a:r>
          </a:p>
          <a:p>
            <a:r>
              <a:rPr lang="en-US" dirty="0" smtClean="0"/>
              <a:t>Need to define source and sinks, to</a:t>
            </a:r>
            <a:br>
              <a:rPr lang="en-US" dirty="0" smtClean="0"/>
            </a:br>
            <a:r>
              <a:rPr lang="en-US" dirty="0" smtClean="0"/>
              <a:t>place a “battery”</a:t>
            </a:r>
          </a:p>
          <a:p>
            <a:r>
              <a:rPr lang="en-US" dirty="0" smtClean="0"/>
              <a:t>Depends on how the voltage naturally</a:t>
            </a:r>
            <a:br>
              <a:rPr lang="en-US" dirty="0" smtClean="0"/>
            </a:br>
            <a:r>
              <a:rPr lang="en-US" dirty="0" smtClean="0"/>
              <a:t>divides itself along the network</a:t>
            </a:r>
          </a:p>
          <a:p>
            <a:pPr lvl="1"/>
            <a:r>
              <a:rPr lang="en-US" dirty="0" smtClean="0"/>
              <a:t>CLUSTERS realized</a:t>
            </a:r>
          </a:p>
          <a:p>
            <a:endParaRPr lang="en-US" dirty="0"/>
          </a:p>
          <a:p>
            <a:r>
              <a:rPr lang="en-US" dirty="0" smtClean="0"/>
              <a:t>REPEAT for several combinations of</a:t>
            </a:r>
            <a:br>
              <a:rPr lang="en-US" dirty="0" smtClean="0"/>
            </a:br>
            <a:r>
              <a:rPr lang="en-US" dirty="0" smtClean="0"/>
              <a:t>sources and sinks to find common</a:t>
            </a:r>
            <a:br>
              <a:rPr lang="en-US" dirty="0" smtClean="0"/>
            </a:br>
            <a:r>
              <a:rPr lang="en-US" dirty="0" smtClean="0"/>
              <a:t>groups, and finally use voting/bagging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761B-5142-45BE-BFB8-23242CCECA91}" type="slidenum">
              <a:rPr lang="en-US" smtClean="0"/>
              <a:t>9</a:t>
            </a:fld>
            <a:endParaRPr lang="en-US" dirty="0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57" y="365125"/>
            <a:ext cx="4950782" cy="243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94" y="2658949"/>
            <a:ext cx="4509075" cy="36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1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369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  Graph clustering  and possible applications to power system data </vt:lpstr>
      <vt:lpstr>Clustering and Graph Clustering</vt:lpstr>
      <vt:lpstr>Some terminologies</vt:lpstr>
      <vt:lpstr>Eigenvalues of Laplacian matrix: L = I – A - more useful than just adjacency matrix</vt:lpstr>
      <vt:lpstr>Importance of ordering of nodes</vt:lpstr>
      <vt:lpstr>Generative models</vt:lpstr>
      <vt:lpstr>Similarity measures</vt:lpstr>
      <vt:lpstr>Global clustering – Hierarchical clustering</vt:lpstr>
      <vt:lpstr>Voltage potential based</vt:lpstr>
      <vt:lpstr>Local clustering </vt:lpstr>
      <vt:lpstr>Comparison and Bench Marking 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Mohapatra</dc:creator>
  <cp:lastModifiedBy>Saurav Mohapatra</cp:lastModifiedBy>
  <cp:revision>55</cp:revision>
  <dcterms:created xsi:type="dcterms:W3CDTF">2013-04-08T04:05:51Z</dcterms:created>
  <dcterms:modified xsi:type="dcterms:W3CDTF">2013-04-23T13:26:28Z</dcterms:modified>
</cp:coreProperties>
</file>