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71" r:id="rId2"/>
    <p:sldId id="376" r:id="rId3"/>
    <p:sldId id="373" r:id="rId4"/>
    <p:sldId id="375" r:id="rId5"/>
    <p:sldId id="377" r:id="rId6"/>
    <p:sldId id="378" r:id="rId7"/>
    <p:sldId id="379" r:id="rId8"/>
    <p:sldId id="380" r:id="rId9"/>
    <p:sldId id="332" r:id="rId10"/>
    <p:sldId id="333" r:id="rId11"/>
    <p:sldId id="334" r:id="rId12"/>
    <p:sldId id="381" r:id="rId13"/>
    <p:sldId id="336" r:id="rId14"/>
    <p:sldId id="337" r:id="rId15"/>
    <p:sldId id="338" r:id="rId16"/>
    <p:sldId id="339" r:id="rId17"/>
    <p:sldId id="340" r:id="rId18"/>
    <p:sldId id="382" r:id="rId19"/>
    <p:sldId id="341" r:id="rId20"/>
    <p:sldId id="342" r:id="rId21"/>
    <p:sldId id="343" r:id="rId22"/>
    <p:sldId id="344" r:id="rId23"/>
    <p:sldId id="345" r:id="rId24"/>
    <p:sldId id="346" r:id="rId25"/>
    <p:sldId id="347" r:id="rId26"/>
    <p:sldId id="348" r:id="rId27"/>
    <p:sldId id="349" r:id="rId28"/>
    <p:sldId id="350" r:id="rId29"/>
    <p:sldId id="351" r:id="rId30"/>
    <p:sldId id="383" r:id="rId31"/>
    <p:sldId id="384" r:id="rId32"/>
    <p:sldId id="385" r:id="rId33"/>
    <p:sldId id="386" r:id="rId34"/>
    <p:sldId id="353" r:id="rId35"/>
    <p:sldId id="387" r:id="rId36"/>
    <p:sldId id="354" r:id="rId37"/>
    <p:sldId id="355" r:id="rId38"/>
    <p:sldId id="388" r:id="rId39"/>
    <p:sldId id="356" r:id="rId40"/>
    <p:sldId id="357" r:id="rId41"/>
    <p:sldId id="358" r:id="rId42"/>
    <p:sldId id="359" r:id="rId43"/>
    <p:sldId id="360" r:id="rId44"/>
    <p:sldId id="361" r:id="rId45"/>
    <p:sldId id="362" r:id="rId46"/>
    <p:sldId id="363" r:id="rId47"/>
    <p:sldId id="364" r:id="rId48"/>
    <p:sldId id="365" r:id="rId49"/>
    <p:sldId id="366" r:id="rId50"/>
    <p:sldId id="367" r:id="rId51"/>
    <p:sldId id="368" r:id="rId52"/>
    <p:sldId id="369"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50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2040340" y="1235122"/>
            <a:ext cx="5257800" cy="4201150"/>
          </a:xfrm>
          <a:prstGeom prst="rect">
            <a:avLst/>
          </a:prstGeom>
          <a:solidFill>
            <a:schemeClr val="bg1"/>
          </a:solidFill>
        </p:spPr>
        <p:txBody>
          <a:bodyPr wrap="square" rtlCol="0">
            <a:spAutoFit/>
          </a:bodyPr>
          <a:lstStyle/>
          <a:p>
            <a:pPr algn="ctr">
              <a:lnSpc>
                <a:spcPct val="150000"/>
              </a:lnSpc>
            </a:pPr>
            <a:endParaRPr lang="fa-IR" sz="2800" dirty="0" smtClean="0">
              <a:solidFill>
                <a:srgbClr val="175800"/>
              </a:solidFill>
              <a:latin typeface="Arial Black" pitchFamily="34" charset="0"/>
            </a:endParaRPr>
          </a:p>
          <a:p>
            <a:pPr algn="ctr">
              <a:lnSpc>
                <a:spcPct val="150000"/>
              </a:lnSpc>
            </a:pPr>
            <a:r>
              <a:rPr lang="fa-IR" sz="6600" b="1" dirty="0" smtClean="0">
                <a:solidFill>
                  <a:srgbClr val="175800"/>
                </a:solidFill>
                <a:latin typeface="Arial Black" pitchFamily="34" charset="0"/>
                <a:cs typeface="B Ziba" pitchFamily="2" charset="-78"/>
              </a:rPr>
              <a:t>خانه متلب </a:t>
            </a:r>
          </a:p>
          <a:p>
            <a:pPr algn="ctr">
              <a:lnSpc>
                <a:spcPct val="150000"/>
              </a:lnSpc>
            </a:pPr>
            <a:r>
              <a:rPr lang="en-US" sz="2800" dirty="0" smtClean="0">
                <a:solidFill>
                  <a:srgbClr val="175800"/>
                </a:solidFill>
                <a:latin typeface="Century Schoolbook" pitchFamily="18" charset="0"/>
              </a:rPr>
              <a:t>Matlabhome.ir</a:t>
            </a:r>
          </a:p>
          <a:p>
            <a:pPr algn="ctr">
              <a:lnSpc>
                <a:spcPct val="150000"/>
              </a:lnSpc>
            </a:pPr>
            <a:r>
              <a:rPr lang="en-US" sz="2800" dirty="0" smtClean="0">
                <a:solidFill>
                  <a:srgbClr val="175800"/>
                </a:solidFill>
                <a:latin typeface="Century Schoolbook" pitchFamily="18" charset="0"/>
              </a:rPr>
              <a:t>09190090258</a:t>
            </a:r>
          </a:p>
          <a:p>
            <a:pPr algn="ctr">
              <a:lnSpc>
                <a:spcPct val="150000"/>
              </a:lnSpc>
            </a:pPr>
            <a:r>
              <a:rPr lang="en-US" sz="2800" dirty="0" smtClean="0">
                <a:solidFill>
                  <a:srgbClr val="175800"/>
                </a:solidFill>
                <a:latin typeface="Century Schoolbook" pitchFamily="18" charset="0"/>
              </a:rPr>
              <a:t>Matlab_net@yahoo.com</a:t>
            </a:r>
          </a:p>
        </p:txBody>
      </p:sp>
      <p:pic>
        <p:nvPicPr>
          <p:cNvPr id="1028" name="Picture 4" descr="C:\Users\shahab\Pictures\home\grou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9040" y="1235122"/>
            <a:ext cx="3200400" cy="1127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66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950" y="0"/>
            <a:ext cx="649605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90600"/>
            <a:ext cx="91440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743200"/>
            <a:ext cx="914400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71" y="5029200"/>
            <a:ext cx="8934450"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959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3"/>
                                        </p:tgtEl>
                                        <p:attrNameLst>
                                          <p:attrName>style.visibility</p:attrName>
                                        </p:attrNameLst>
                                      </p:cBhvr>
                                      <p:to>
                                        <p:strVal val="visible"/>
                                      </p:to>
                                    </p:set>
                                    <p:animEffect transition="in" filter="fade">
                                      <p:cBhvr>
                                        <p:cTn id="12"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126163"/>
          </a:xfrm>
        </p:spPr>
        <p:txBody>
          <a:bodyPr/>
          <a:lstStyle/>
          <a:p>
            <a:pPr marL="0" indent="0" algn="r" rtl="1">
              <a:lnSpc>
                <a:spcPct val="200000"/>
              </a:lnSpc>
              <a:buNone/>
            </a:pPr>
            <a:r>
              <a:rPr lang="fa-IR" dirty="0" smtClean="0">
                <a:solidFill>
                  <a:srgbClr val="FF0000"/>
                </a:solidFill>
              </a:rPr>
              <a:t>الگوریتم ژنتیک   </a:t>
            </a:r>
            <a:r>
              <a:rPr lang="fa-IR" dirty="0" smtClean="0"/>
              <a:t>معروف ترین و پر کار بردترین تکنیک جستجو فراابتکاری برای </a:t>
            </a:r>
            <a:r>
              <a:rPr lang="fa-IR" dirty="0"/>
              <a:t>یافتن راه‌حل تقریبی برای بهینه‌سازی و مسائل جستجو است. الگوریتم ژنتیک نوع خاصی از الگوریتم‌های تکامل است که از تکنیک‌های زیست‌شناسی فرگشتی مانند وراثت و جهش استفاده می‌کند. این الگوریتم برای اولین بار توسط جان هلند </a:t>
            </a:r>
            <a:r>
              <a:rPr lang="fa-IR" dirty="0" smtClean="0"/>
              <a:t>در سال 1970 معرفی </a:t>
            </a:r>
            <a:r>
              <a:rPr lang="fa-IR" dirty="0"/>
              <a:t>شد.</a:t>
            </a:r>
          </a:p>
        </p:txBody>
      </p:sp>
    </p:spTree>
    <p:extLst>
      <p:ext uri="{BB962C8B-B14F-4D97-AF65-F5344CB8AC3E}">
        <p14:creationId xmlns:p14="http://schemas.microsoft.com/office/powerpoint/2010/main" val="1099596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126163"/>
          </a:xfrm>
        </p:spPr>
        <p:txBody>
          <a:bodyPr/>
          <a:lstStyle/>
          <a:p>
            <a:pPr marL="0" indent="0" algn="r" rtl="1">
              <a:lnSpc>
                <a:spcPct val="200000"/>
              </a:lnSpc>
              <a:buNone/>
            </a:pPr>
            <a:r>
              <a:rPr lang="fa-IR" dirty="0" smtClean="0">
                <a:solidFill>
                  <a:srgbClr val="FF0000"/>
                </a:solidFill>
              </a:rPr>
              <a:t>الگوریتم ژنتیک </a:t>
            </a:r>
            <a:r>
              <a:rPr lang="fa-IR" dirty="0" smtClean="0"/>
              <a:t>به صورت ذاتی جز الگوریتم های گسسته و باینری میباشد.</a:t>
            </a:r>
          </a:p>
          <a:p>
            <a:pPr marL="0" indent="0" algn="r" rtl="1">
              <a:lnSpc>
                <a:spcPct val="200000"/>
              </a:lnSpc>
              <a:buNone/>
            </a:pPr>
            <a:r>
              <a:rPr lang="fa-IR" dirty="0" smtClean="0"/>
              <a:t>ولی ساختارش به شکلی میباشد که میتواند مسائل پیوسته را نیز حل کند از این رو پر اپشن ترین الگوریتم فراابتکاری است و به همین علت پر کاربردترین الگوریتم میباشد.</a:t>
            </a:r>
            <a:endParaRPr lang="fa-IR" dirty="0"/>
          </a:p>
        </p:txBody>
      </p:sp>
    </p:spTree>
    <p:extLst>
      <p:ext uri="{BB962C8B-B14F-4D97-AF65-F5344CB8AC3E}">
        <p14:creationId xmlns:p14="http://schemas.microsoft.com/office/powerpoint/2010/main" val="654268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09800"/>
            <a:ext cx="8229600" cy="1143000"/>
          </a:xfrm>
        </p:spPr>
        <p:txBody>
          <a:bodyPr>
            <a:noAutofit/>
          </a:bodyPr>
          <a:lstStyle/>
          <a:p>
            <a:pPr rtl="1"/>
            <a:r>
              <a:rPr lang="fa-IR" sz="8800" dirty="0" smtClean="0">
                <a:solidFill>
                  <a:srgbClr val="002060"/>
                </a:solidFill>
              </a:rPr>
              <a:t>ساختار الگوریتم</a:t>
            </a:r>
            <a:endParaRPr lang="fa-IR" sz="8800" dirty="0">
              <a:solidFill>
                <a:srgbClr val="002060"/>
              </a:solidFill>
            </a:endParaRPr>
          </a:p>
        </p:txBody>
      </p:sp>
    </p:spTree>
    <p:extLst>
      <p:ext uri="{BB962C8B-B14F-4D97-AF65-F5344CB8AC3E}">
        <p14:creationId xmlns:p14="http://schemas.microsoft.com/office/powerpoint/2010/main" val="10995965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smtClean="0">
                <a:solidFill>
                  <a:srgbClr val="FF0000"/>
                </a:solidFill>
              </a:rPr>
              <a:t>تعریف دیتای اولیه</a:t>
            </a:r>
            <a:endParaRPr lang="fa-IR" dirty="0">
              <a:solidFill>
                <a:srgbClr val="FF0000"/>
              </a:solidFill>
            </a:endParaRPr>
          </a:p>
        </p:txBody>
      </p:sp>
      <p:sp>
        <p:nvSpPr>
          <p:cNvPr id="3" name="Content Placeholder 2"/>
          <p:cNvSpPr>
            <a:spLocks noGrp="1"/>
          </p:cNvSpPr>
          <p:nvPr>
            <p:ph idx="1"/>
          </p:nvPr>
        </p:nvSpPr>
        <p:spPr/>
        <p:txBody>
          <a:bodyPr/>
          <a:lstStyle/>
          <a:p>
            <a:pPr marL="0" indent="0" algn="r" rtl="1">
              <a:buNone/>
            </a:pPr>
            <a:r>
              <a:rPr lang="fa-IR" dirty="0" smtClean="0"/>
              <a:t>باتوجه به ماهیت هر مساله این قسمت در ابتدای الگوریتم تعریف میشود</a:t>
            </a:r>
            <a:endParaRPr lang="fa-IR" dirty="0"/>
          </a:p>
        </p:txBody>
      </p:sp>
    </p:spTree>
    <p:extLst>
      <p:ext uri="{BB962C8B-B14F-4D97-AF65-F5344CB8AC3E}">
        <p14:creationId xmlns:p14="http://schemas.microsoft.com/office/powerpoint/2010/main" val="1099596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smtClean="0">
                <a:solidFill>
                  <a:srgbClr val="FF0000"/>
                </a:solidFill>
              </a:rPr>
              <a:t>تعریف پارامتر های الگوریتم</a:t>
            </a:r>
            <a:endParaRPr lang="fa-IR" dirty="0">
              <a:solidFill>
                <a:srgbClr val="FF0000"/>
              </a:solidFill>
            </a:endParaRPr>
          </a:p>
        </p:txBody>
      </p:sp>
      <p:sp>
        <p:nvSpPr>
          <p:cNvPr id="3" name="Content Placeholder 2"/>
          <p:cNvSpPr>
            <a:spLocks noGrp="1"/>
          </p:cNvSpPr>
          <p:nvPr>
            <p:ph idx="1"/>
          </p:nvPr>
        </p:nvSpPr>
        <p:spPr>
          <a:xfrm>
            <a:off x="0" y="1600200"/>
            <a:ext cx="9144000" cy="4525963"/>
          </a:xfrm>
        </p:spPr>
        <p:txBody>
          <a:bodyPr>
            <a:normAutofit lnSpcReduction="10000"/>
          </a:bodyPr>
          <a:lstStyle/>
          <a:p>
            <a:pPr marL="0" indent="0">
              <a:buNone/>
            </a:pPr>
            <a:r>
              <a:rPr lang="en-US" dirty="0" smtClean="0"/>
              <a:t>npop=10</a:t>
            </a:r>
            <a:r>
              <a:rPr lang="en-US" b="1" dirty="0" smtClean="0"/>
              <a:t>;</a:t>
            </a:r>
            <a:r>
              <a:rPr lang="en-US" b="1" dirty="0" smtClean="0">
                <a:solidFill>
                  <a:srgbClr val="00B050"/>
                </a:solidFill>
              </a:rPr>
              <a:t>     </a:t>
            </a:r>
            <a:r>
              <a:rPr lang="en-US" b="1" dirty="0">
                <a:solidFill>
                  <a:srgbClr val="00B050"/>
                </a:solidFill>
              </a:rPr>
              <a:t>% number of population</a:t>
            </a:r>
          </a:p>
          <a:p>
            <a:pPr marL="0" indent="0">
              <a:buNone/>
            </a:pPr>
            <a:r>
              <a:rPr lang="fa-IR" b="1" dirty="0" smtClean="0">
                <a:solidFill>
                  <a:srgbClr val="00B050"/>
                </a:solidFill>
              </a:rPr>
              <a:t> </a:t>
            </a:r>
            <a:endParaRPr lang="fa-IR" b="1" dirty="0">
              <a:solidFill>
                <a:srgbClr val="00B050"/>
              </a:solidFill>
            </a:endParaRPr>
          </a:p>
          <a:p>
            <a:pPr marL="0" indent="0">
              <a:buNone/>
            </a:pPr>
            <a:r>
              <a:rPr lang="en-US" dirty="0" smtClean="0"/>
              <a:t>pc=0.8;       </a:t>
            </a:r>
            <a:r>
              <a:rPr lang="en-US" b="1" dirty="0">
                <a:solidFill>
                  <a:srgbClr val="00B050"/>
                </a:solidFill>
              </a:rPr>
              <a:t>% percent of crossover</a:t>
            </a:r>
          </a:p>
          <a:p>
            <a:pPr marL="0" indent="0">
              <a:buNone/>
            </a:pPr>
            <a:r>
              <a:rPr lang="fa-IR" dirty="0" smtClean="0"/>
              <a:t> </a:t>
            </a:r>
            <a:endParaRPr lang="fa-IR" dirty="0"/>
          </a:p>
          <a:p>
            <a:pPr marL="0" indent="0">
              <a:buNone/>
            </a:pPr>
            <a:r>
              <a:rPr lang="en-US" dirty="0" smtClean="0"/>
              <a:t>pm=0.2;        </a:t>
            </a:r>
            <a:r>
              <a:rPr lang="en-US" b="1" dirty="0">
                <a:solidFill>
                  <a:srgbClr val="00B050"/>
                </a:solidFill>
              </a:rPr>
              <a:t>%  percent of mutation</a:t>
            </a:r>
          </a:p>
          <a:p>
            <a:pPr marL="0" indent="0">
              <a:buNone/>
            </a:pPr>
            <a:r>
              <a:rPr lang="fa-IR" dirty="0" smtClean="0"/>
              <a:t> </a:t>
            </a:r>
            <a:endParaRPr lang="fa-IR" dirty="0"/>
          </a:p>
          <a:p>
            <a:pPr marL="0" indent="0">
              <a:buNone/>
            </a:pPr>
            <a:r>
              <a:rPr lang="fa-IR" dirty="0"/>
              <a:t> </a:t>
            </a:r>
          </a:p>
          <a:p>
            <a:pPr marL="0" indent="0">
              <a:buNone/>
            </a:pPr>
            <a:r>
              <a:rPr lang="en-US" dirty="0" err="1"/>
              <a:t>maxiter</a:t>
            </a:r>
            <a:r>
              <a:rPr lang="en-US" dirty="0"/>
              <a:t>=100</a:t>
            </a:r>
            <a:r>
              <a:rPr lang="en-US" dirty="0" smtClean="0"/>
              <a:t>;   </a:t>
            </a:r>
            <a:r>
              <a:rPr lang="en-US" b="1" dirty="0">
                <a:solidFill>
                  <a:srgbClr val="00B050"/>
                </a:solidFill>
              </a:rPr>
              <a:t>% number of </a:t>
            </a:r>
            <a:r>
              <a:rPr lang="en-US" b="1" dirty="0" smtClean="0">
                <a:solidFill>
                  <a:srgbClr val="00B050"/>
                </a:solidFill>
              </a:rPr>
              <a:t>Iteration</a:t>
            </a:r>
            <a:endParaRPr lang="en-US" b="1" dirty="0">
              <a:solidFill>
                <a:srgbClr val="00B050"/>
              </a:solidFill>
            </a:endParaRPr>
          </a:p>
          <a:p>
            <a:pPr marL="0" indent="0">
              <a:buNone/>
            </a:pPr>
            <a:endParaRPr lang="en-US" dirty="0"/>
          </a:p>
          <a:p>
            <a:pPr marL="0" indent="0" algn="r" rtl="1">
              <a:buNone/>
            </a:pPr>
            <a:endParaRPr lang="fa-IR" dirty="0"/>
          </a:p>
        </p:txBody>
      </p:sp>
    </p:spTree>
    <p:extLst>
      <p:ext uri="{BB962C8B-B14F-4D97-AF65-F5344CB8AC3E}">
        <p14:creationId xmlns:p14="http://schemas.microsoft.com/office/powerpoint/2010/main" val="10995965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smtClean="0">
                <a:solidFill>
                  <a:srgbClr val="FF0000"/>
                </a:solidFill>
              </a:rPr>
              <a:t>تولید جمعیت اولیه تصادفی</a:t>
            </a:r>
            <a:endParaRPr lang="fa-IR" dirty="0">
              <a:solidFill>
                <a:srgbClr val="FF0000"/>
              </a:solidFill>
            </a:endParaRPr>
          </a:p>
        </p:txBody>
      </p:sp>
      <p:sp>
        <p:nvSpPr>
          <p:cNvPr id="3" name="Content Placeholder 2"/>
          <p:cNvSpPr>
            <a:spLocks noGrp="1"/>
          </p:cNvSpPr>
          <p:nvPr>
            <p:ph idx="1"/>
          </p:nvPr>
        </p:nvSpPr>
        <p:spPr/>
        <p:txBody>
          <a:bodyPr/>
          <a:lstStyle/>
          <a:p>
            <a:pPr marL="0" indent="0" algn="r" rtl="1">
              <a:buNone/>
            </a:pPr>
            <a:r>
              <a:rPr lang="fa-IR" dirty="0" smtClean="0"/>
              <a:t>با توجه به ساختار هر مساله فرق میکند</a:t>
            </a:r>
          </a:p>
          <a:p>
            <a:pPr marL="0" indent="0" algn="r" rtl="1">
              <a:buNone/>
            </a:pPr>
            <a:r>
              <a:rPr lang="fa-IR" dirty="0" smtClean="0"/>
              <a:t>به طور مثال برای مساله </a:t>
            </a:r>
            <a:r>
              <a:rPr lang="en-US" dirty="0" smtClean="0"/>
              <a:t>TSP</a:t>
            </a:r>
            <a:endParaRPr lang="fa-IR" dirty="0" smtClean="0"/>
          </a:p>
          <a:p>
            <a:pPr marL="0" indent="0" algn="r" rtl="1">
              <a:buNone/>
            </a:pPr>
            <a:endParaRPr lang="fa-IR" dirty="0" smtClean="0"/>
          </a:p>
          <a:p>
            <a:pPr marL="0" indent="0" algn="r" rtl="1">
              <a:buNone/>
            </a:pPr>
            <a:endParaRPr lang="fa-IR" dirty="0"/>
          </a:p>
        </p:txBody>
      </p:sp>
      <p:graphicFrame>
        <p:nvGraphicFramePr>
          <p:cNvPr id="5" name="Table 4"/>
          <p:cNvGraphicFramePr>
            <a:graphicFrameLocks noGrp="1"/>
          </p:cNvGraphicFramePr>
          <p:nvPr>
            <p:extLst>
              <p:ext uri="{D42A27DB-BD31-4B8C-83A1-F6EECF244321}">
                <p14:modId xmlns:p14="http://schemas.microsoft.com/office/powerpoint/2010/main" val="2598908208"/>
              </p:ext>
            </p:extLst>
          </p:nvPr>
        </p:nvGraphicFramePr>
        <p:xfrm>
          <a:off x="1600200" y="3505200"/>
          <a:ext cx="6096000" cy="579120"/>
        </p:xfrm>
        <a:graphic>
          <a:graphicData uri="http://schemas.openxmlformats.org/drawingml/2006/table">
            <a:tbl>
              <a:tblPr rtl="1" firstRow="1" bandRow="1">
                <a:tableStyleId>{5940675A-B579-460E-94D1-54222C63F5DA}</a:tableStyleId>
              </a:tblPr>
              <a:tblGrid>
                <a:gridCol w="1219200"/>
                <a:gridCol w="1219200"/>
                <a:gridCol w="1219200"/>
                <a:gridCol w="1219200"/>
                <a:gridCol w="1219200"/>
              </a:tblGrid>
              <a:tr h="370840">
                <a:tc>
                  <a:txBody>
                    <a:bodyPr/>
                    <a:lstStyle/>
                    <a:p>
                      <a:pPr algn="ctr" rtl="1"/>
                      <a:r>
                        <a:rPr lang="fa-IR" sz="3200" b="1" dirty="0" smtClean="0"/>
                        <a:t>2</a:t>
                      </a:r>
                      <a:endParaRPr lang="fa-IR" sz="3200" b="1" dirty="0"/>
                    </a:p>
                  </a:txBody>
                  <a:tcPr/>
                </a:tc>
                <a:tc>
                  <a:txBody>
                    <a:bodyPr/>
                    <a:lstStyle/>
                    <a:p>
                      <a:pPr algn="ctr" rtl="1"/>
                      <a:r>
                        <a:rPr lang="fa-IR" sz="3200" b="1" dirty="0" smtClean="0"/>
                        <a:t>3</a:t>
                      </a:r>
                      <a:endParaRPr lang="fa-IR" sz="3200" b="1" dirty="0"/>
                    </a:p>
                  </a:txBody>
                  <a:tcPr/>
                </a:tc>
                <a:tc>
                  <a:txBody>
                    <a:bodyPr/>
                    <a:lstStyle/>
                    <a:p>
                      <a:pPr algn="ctr" rtl="1"/>
                      <a:r>
                        <a:rPr lang="fa-IR" sz="3200" b="1" dirty="0" smtClean="0"/>
                        <a:t>4</a:t>
                      </a:r>
                      <a:endParaRPr lang="fa-IR" sz="3200" b="1" dirty="0"/>
                    </a:p>
                  </a:txBody>
                  <a:tcPr/>
                </a:tc>
                <a:tc>
                  <a:txBody>
                    <a:bodyPr/>
                    <a:lstStyle/>
                    <a:p>
                      <a:pPr algn="ctr" rtl="1"/>
                      <a:r>
                        <a:rPr lang="fa-IR" sz="3200" b="1" dirty="0" smtClean="0"/>
                        <a:t>1</a:t>
                      </a:r>
                      <a:endParaRPr lang="fa-IR" sz="3200" b="1" dirty="0"/>
                    </a:p>
                  </a:txBody>
                  <a:tcPr/>
                </a:tc>
                <a:tc>
                  <a:txBody>
                    <a:bodyPr/>
                    <a:lstStyle/>
                    <a:p>
                      <a:pPr algn="ctr" rtl="1"/>
                      <a:r>
                        <a:rPr lang="fa-IR" sz="3200" b="1" dirty="0" smtClean="0"/>
                        <a:t>5</a:t>
                      </a:r>
                      <a:endParaRPr lang="fa-IR" sz="3200" b="1" dirty="0"/>
                    </a:p>
                  </a:txBody>
                  <a:tcPr/>
                </a:tc>
              </a:tr>
            </a:tbl>
          </a:graphicData>
        </a:graphic>
      </p:graphicFrame>
      <p:sp>
        <p:nvSpPr>
          <p:cNvPr id="6" name="Right Arrow 5"/>
          <p:cNvSpPr/>
          <p:nvPr/>
        </p:nvSpPr>
        <p:spPr>
          <a:xfrm>
            <a:off x="152400" y="3352800"/>
            <a:ext cx="13716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a-IR" b="1" dirty="0" smtClean="0"/>
              <a:t>کروموزم</a:t>
            </a:r>
            <a:endParaRPr lang="fa-IR" b="1" dirty="0"/>
          </a:p>
        </p:txBody>
      </p:sp>
      <p:sp>
        <p:nvSpPr>
          <p:cNvPr id="7" name="Up Arrow 6"/>
          <p:cNvSpPr/>
          <p:nvPr/>
        </p:nvSpPr>
        <p:spPr>
          <a:xfrm>
            <a:off x="4267200" y="4191000"/>
            <a:ext cx="838200" cy="990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a-IR" b="1" dirty="0" smtClean="0"/>
              <a:t>ژن</a:t>
            </a:r>
            <a:endParaRPr lang="fa-IR" b="1" dirty="0"/>
          </a:p>
        </p:txBody>
      </p:sp>
      <p:graphicFrame>
        <p:nvGraphicFramePr>
          <p:cNvPr id="8" name="Table 7"/>
          <p:cNvGraphicFramePr>
            <a:graphicFrameLocks noGrp="1"/>
          </p:cNvGraphicFramePr>
          <p:nvPr>
            <p:extLst>
              <p:ext uri="{D42A27DB-BD31-4B8C-83A1-F6EECF244321}">
                <p14:modId xmlns:p14="http://schemas.microsoft.com/office/powerpoint/2010/main" val="1641955433"/>
              </p:ext>
            </p:extLst>
          </p:nvPr>
        </p:nvGraphicFramePr>
        <p:xfrm>
          <a:off x="1524000" y="5943600"/>
          <a:ext cx="3581400" cy="579120"/>
        </p:xfrm>
        <a:graphic>
          <a:graphicData uri="http://schemas.openxmlformats.org/drawingml/2006/table">
            <a:tbl>
              <a:tblPr rtl="1" firstRow="1" bandRow="1">
                <a:tableStyleId>{5940675A-B579-460E-94D1-54222C63F5DA}</a:tableStyleId>
              </a:tblPr>
              <a:tblGrid>
                <a:gridCol w="1790700"/>
                <a:gridCol w="1790700"/>
              </a:tblGrid>
              <a:tr h="370840">
                <a:tc>
                  <a:txBody>
                    <a:bodyPr/>
                    <a:lstStyle/>
                    <a:p>
                      <a:pPr algn="ctr" rtl="1"/>
                      <a:r>
                        <a:rPr lang="fa-IR" sz="3200" b="1" dirty="0" smtClean="0"/>
                        <a:t>321</a:t>
                      </a:r>
                      <a:endParaRPr lang="fa-IR" sz="3200" b="1" dirty="0"/>
                    </a:p>
                  </a:txBody>
                  <a:tcPr/>
                </a:tc>
                <a:tc>
                  <a:txBody>
                    <a:bodyPr/>
                    <a:lstStyle/>
                    <a:p>
                      <a:pPr algn="ctr" rtl="1"/>
                      <a:r>
                        <a:rPr lang="en-US" sz="3200" b="1" dirty="0" smtClean="0">
                          <a:solidFill>
                            <a:srgbClr val="FF0000"/>
                          </a:solidFill>
                        </a:rPr>
                        <a:t>Fitness</a:t>
                      </a:r>
                      <a:endParaRPr lang="fa-IR" sz="3200" b="1" dirty="0">
                        <a:solidFill>
                          <a:srgbClr val="FF0000"/>
                        </a:solidFill>
                      </a:endParaRPr>
                    </a:p>
                  </a:txBody>
                  <a:tcPr/>
                </a:tc>
              </a:tr>
            </a:tbl>
          </a:graphicData>
        </a:graphic>
      </p:graphicFrame>
    </p:spTree>
    <p:extLst>
      <p:ext uri="{BB962C8B-B14F-4D97-AF65-F5344CB8AC3E}">
        <p14:creationId xmlns:p14="http://schemas.microsoft.com/office/powerpoint/2010/main" val="109959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5800" y="6083587"/>
            <a:ext cx="8153400" cy="584775"/>
          </a:xfrm>
          <a:prstGeom prst="rect">
            <a:avLst/>
          </a:prstGeom>
        </p:spPr>
        <p:txBody>
          <a:bodyPr wrap="square">
            <a:spAutoFit/>
          </a:bodyPr>
          <a:lstStyle/>
          <a:p>
            <a:r>
              <a:rPr lang="en-US" sz="3200" dirty="0"/>
              <a:t>npop=10</a:t>
            </a:r>
            <a:r>
              <a:rPr lang="en-US" sz="3200" b="1" dirty="0"/>
              <a:t>;</a:t>
            </a:r>
            <a:r>
              <a:rPr lang="en-US" sz="3200" b="1" dirty="0">
                <a:solidFill>
                  <a:srgbClr val="00B050"/>
                </a:solidFill>
              </a:rPr>
              <a:t>     % number of population</a:t>
            </a:r>
          </a:p>
        </p:txBody>
      </p:sp>
      <p:graphicFrame>
        <p:nvGraphicFramePr>
          <p:cNvPr id="8" name="Table 7"/>
          <p:cNvGraphicFramePr>
            <a:graphicFrameLocks noGrp="1"/>
          </p:cNvGraphicFramePr>
          <p:nvPr>
            <p:extLst>
              <p:ext uri="{D42A27DB-BD31-4B8C-83A1-F6EECF244321}">
                <p14:modId xmlns:p14="http://schemas.microsoft.com/office/powerpoint/2010/main" val="49963988"/>
              </p:ext>
            </p:extLst>
          </p:nvPr>
        </p:nvGraphicFramePr>
        <p:xfrm>
          <a:off x="228600" y="152400"/>
          <a:ext cx="4800600" cy="5565800"/>
        </p:xfrm>
        <a:graphic>
          <a:graphicData uri="http://schemas.openxmlformats.org/drawingml/2006/table">
            <a:tbl>
              <a:tblPr>
                <a:tableStyleId>{616DA210-FB5B-4158-B5E0-FEB733F419BA}</a:tableStyleId>
              </a:tblPr>
              <a:tblGrid>
                <a:gridCol w="1524000"/>
                <a:gridCol w="685800"/>
                <a:gridCol w="533400"/>
                <a:gridCol w="685800"/>
                <a:gridCol w="685800"/>
                <a:gridCol w="685800"/>
              </a:tblGrid>
              <a:tr h="452596">
                <a:tc>
                  <a:txBody>
                    <a:bodyPr/>
                    <a:lstStyle/>
                    <a:p>
                      <a:pPr algn="ctr" fontAlgn="b"/>
                      <a:r>
                        <a:rPr lang="en-US" sz="3600" u="none" strike="noStrike" dirty="0">
                          <a:solidFill>
                            <a:srgbClr val="002060"/>
                          </a:solidFill>
                          <a:effectLst/>
                        </a:rPr>
                        <a:t>Pop1.x</a:t>
                      </a:r>
                      <a:endParaRPr lang="en-US" sz="3600" b="0" i="0" u="none" strike="noStrike" dirty="0">
                        <a:solidFill>
                          <a:srgbClr val="002060"/>
                        </a:solidFill>
                        <a:effectLst/>
                        <a:latin typeface="Arial"/>
                      </a:endParaRPr>
                    </a:p>
                  </a:txBody>
                  <a:tcPr marL="7940" marR="7940" marT="7940" marB="0" anchor="b"/>
                </a:tc>
                <a:tc>
                  <a:txBody>
                    <a:bodyPr/>
                    <a:lstStyle/>
                    <a:p>
                      <a:pPr algn="ctr" rtl="0" fontAlgn="b"/>
                      <a:r>
                        <a:rPr lang="fa-IR" sz="3600" u="none" strike="noStrike">
                          <a:effectLst/>
                        </a:rPr>
                        <a:t>3</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dirty="0">
                          <a:effectLst/>
                        </a:rPr>
                        <a:t>5</a:t>
                      </a:r>
                      <a:endParaRPr lang="fa-IR" sz="3600" b="0" i="0" u="none" strike="noStrike" dirty="0">
                        <a:solidFill>
                          <a:srgbClr val="000000"/>
                        </a:solidFill>
                        <a:effectLst/>
                        <a:latin typeface="Calibri"/>
                      </a:endParaRPr>
                    </a:p>
                  </a:txBody>
                  <a:tcPr marL="7940" marR="7940" marT="7940" marB="0" anchor="b"/>
                </a:tc>
                <a:tc>
                  <a:txBody>
                    <a:bodyPr/>
                    <a:lstStyle/>
                    <a:p>
                      <a:pPr algn="ctr" rtl="0" fontAlgn="b"/>
                      <a:r>
                        <a:rPr lang="fa-IR" sz="3600" u="none" strike="noStrike">
                          <a:effectLst/>
                        </a:rPr>
                        <a:t>1</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2</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4</a:t>
                      </a:r>
                      <a:endParaRPr lang="fa-IR" sz="3600" b="0" i="0" u="none" strike="noStrike">
                        <a:solidFill>
                          <a:srgbClr val="000000"/>
                        </a:solidFill>
                        <a:effectLst/>
                        <a:latin typeface="Calibri"/>
                      </a:endParaRPr>
                    </a:p>
                  </a:txBody>
                  <a:tcPr marL="7940" marR="7940" marT="7940" marB="0" anchor="b"/>
                </a:tc>
              </a:tr>
              <a:tr h="452596">
                <a:tc>
                  <a:txBody>
                    <a:bodyPr/>
                    <a:lstStyle/>
                    <a:p>
                      <a:pPr algn="ctr" fontAlgn="b"/>
                      <a:r>
                        <a:rPr lang="en-US" sz="3600" u="none" strike="noStrike" dirty="0">
                          <a:solidFill>
                            <a:srgbClr val="002060"/>
                          </a:solidFill>
                          <a:effectLst/>
                        </a:rPr>
                        <a:t>Pop2.x</a:t>
                      </a:r>
                      <a:endParaRPr lang="en-US" sz="3600" b="0" i="0" u="none" strike="noStrike" dirty="0">
                        <a:solidFill>
                          <a:srgbClr val="002060"/>
                        </a:solidFill>
                        <a:effectLst/>
                        <a:latin typeface="Arial"/>
                      </a:endParaRPr>
                    </a:p>
                  </a:txBody>
                  <a:tcPr marL="7940" marR="7940" marT="7940" marB="0" anchor="b"/>
                </a:tc>
                <a:tc>
                  <a:txBody>
                    <a:bodyPr/>
                    <a:lstStyle/>
                    <a:p>
                      <a:pPr algn="ctr" rtl="0" fontAlgn="b"/>
                      <a:r>
                        <a:rPr lang="fa-IR" sz="3600" u="none" strike="noStrike" dirty="0">
                          <a:effectLst/>
                        </a:rPr>
                        <a:t>1</a:t>
                      </a:r>
                      <a:endParaRPr lang="fa-IR" sz="3600" b="0" i="0" u="none" strike="noStrike" dirty="0">
                        <a:solidFill>
                          <a:srgbClr val="000000"/>
                        </a:solidFill>
                        <a:effectLst/>
                        <a:latin typeface="Calibri"/>
                      </a:endParaRPr>
                    </a:p>
                  </a:txBody>
                  <a:tcPr marL="7940" marR="7940" marT="7940" marB="0" anchor="b"/>
                </a:tc>
                <a:tc>
                  <a:txBody>
                    <a:bodyPr/>
                    <a:lstStyle/>
                    <a:p>
                      <a:pPr algn="ctr" rtl="0" fontAlgn="b"/>
                      <a:r>
                        <a:rPr lang="fa-IR" sz="3600" u="none" strike="noStrike">
                          <a:effectLst/>
                        </a:rPr>
                        <a:t>2</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3</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4</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5</a:t>
                      </a:r>
                      <a:endParaRPr lang="fa-IR" sz="3600" b="0" i="0" u="none" strike="noStrike">
                        <a:solidFill>
                          <a:srgbClr val="000000"/>
                        </a:solidFill>
                        <a:effectLst/>
                        <a:latin typeface="Calibri"/>
                      </a:endParaRPr>
                    </a:p>
                  </a:txBody>
                  <a:tcPr marL="7940" marR="7940" marT="7940" marB="0" anchor="b"/>
                </a:tc>
              </a:tr>
              <a:tr h="452596">
                <a:tc>
                  <a:txBody>
                    <a:bodyPr/>
                    <a:lstStyle/>
                    <a:p>
                      <a:pPr algn="ctr" fontAlgn="b"/>
                      <a:r>
                        <a:rPr lang="en-US" sz="3600" u="none" strike="noStrike" dirty="0">
                          <a:solidFill>
                            <a:srgbClr val="002060"/>
                          </a:solidFill>
                          <a:effectLst/>
                        </a:rPr>
                        <a:t>Pop3.x</a:t>
                      </a:r>
                      <a:endParaRPr lang="en-US" sz="3600" b="0" i="0" u="none" strike="noStrike" dirty="0">
                        <a:solidFill>
                          <a:srgbClr val="002060"/>
                        </a:solidFill>
                        <a:effectLst/>
                        <a:latin typeface="Arial"/>
                      </a:endParaRPr>
                    </a:p>
                  </a:txBody>
                  <a:tcPr marL="7940" marR="7940" marT="7940" marB="0" anchor="b"/>
                </a:tc>
                <a:tc>
                  <a:txBody>
                    <a:bodyPr/>
                    <a:lstStyle/>
                    <a:p>
                      <a:pPr algn="ctr" rtl="0" fontAlgn="b"/>
                      <a:r>
                        <a:rPr lang="fa-IR" sz="3600" u="none" strike="noStrike" dirty="0">
                          <a:effectLst/>
                        </a:rPr>
                        <a:t>1</a:t>
                      </a:r>
                      <a:endParaRPr lang="fa-IR" sz="3600" b="0" i="0" u="none" strike="noStrike" dirty="0">
                        <a:solidFill>
                          <a:srgbClr val="000000"/>
                        </a:solidFill>
                        <a:effectLst/>
                        <a:latin typeface="Calibri"/>
                      </a:endParaRPr>
                    </a:p>
                  </a:txBody>
                  <a:tcPr marL="7940" marR="7940" marT="7940" marB="0" anchor="b"/>
                </a:tc>
                <a:tc>
                  <a:txBody>
                    <a:bodyPr/>
                    <a:lstStyle/>
                    <a:p>
                      <a:pPr algn="ctr" rtl="0" fontAlgn="b"/>
                      <a:r>
                        <a:rPr lang="fa-IR" sz="3600" u="none" strike="noStrike" dirty="0">
                          <a:effectLst/>
                        </a:rPr>
                        <a:t>4</a:t>
                      </a:r>
                      <a:endParaRPr lang="fa-IR" sz="3600" b="0" i="0" u="none" strike="noStrike" dirty="0">
                        <a:solidFill>
                          <a:srgbClr val="000000"/>
                        </a:solidFill>
                        <a:effectLst/>
                        <a:latin typeface="Calibri"/>
                      </a:endParaRPr>
                    </a:p>
                  </a:txBody>
                  <a:tcPr marL="7940" marR="7940" marT="7940" marB="0" anchor="b"/>
                </a:tc>
                <a:tc>
                  <a:txBody>
                    <a:bodyPr/>
                    <a:lstStyle/>
                    <a:p>
                      <a:pPr algn="ctr" rtl="0" fontAlgn="b"/>
                      <a:r>
                        <a:rPr lang="fa-IR" sz="3600" u="none" strike="noStrike" dirty="0">
                          <a:effectLst/>
                        </a:rPr>
                        <a:t>5</a:t>
                      </a:r>
                      <a:endParaRPr lang="fa-IR" sz="3600" b="0" i="0" u="none" strike="noStrike" dirty="0">
                        <a:solidFill>
                          <a:srgbClr val="000000"/>
                        </a:solidFill>
                        <a:effectLst/>
                        <a:latin typeface="Calibri"/>
                      </a:endParaRPr>
                    </a:p>
                  </a:txBody>
                  <a:tcPr marL="7940" marR="7940" marT="7940" marB="0" anchor="b"/>
                </a:tc>
                <a:tc>
                  <a:txBody>
                    <a:bodyPr/>
                    <a:lstStyle/>
                    <a:p>
                      <a:pPr algn="ctr" rtl="0" fontAlgn="b"/>
                      <a:r>
                        <a:rPr lang="fa-IR" sz="3600" u="none" strike="noStrike" dirty="0">
                          <a:effectLst/>
                        </a:rPr>
                        <a:t>3</a:t>
                      </a:r>
                      <a:endParaRPr lang="fa-IR" sz="3600" b="0" i="0" u="none" strike="noStrike" dirty="0">
                        <a:solidFill>
                          <a:srgbClr val="000000"/>
                        </a:solidFill>
                        <a:effectLst/>
                        <a:latin typeface="Calibri"/>
                      </a:endParaRPr>
                    </a:p>
                  </a:txBody>
                  <a:tcPr marL="7940" marR="7940" marT="7940" marB="0" anchor="b"/>
                </a:tc>
                <a:tc>
                  <a:txBody>
                    <a:bodyPr/>
                    <a:lstStyle/>
                    <a:p>
                      <a:pPr algn="ctr" rtl="0" fontAlgn="b"/>
                      <a:r>
                        <a:rPr lang="fa-IR" sz="3600" u="none" strike="noStrike">
                          <a:effectLst/>
                        </a:rPr>
                        <a:t>2</a:t>
                      </a:r>
                      <a:endParaRPr lang="fa-IR" sz="3600" b="0" i="0" u="none" strike="noStrike">
                        <a:solidFill>
                          <a:srgbClr val="000000"/>
                        </a:solidFill>
                        <a:effectLst/>
                        <a:latin typeface="Calibri"/>
                      </a:endParaRPr>
                    </a:p>
                  </a:txBody>
                  <a:tcPr marL="7940" marR="7940" marT="7940" marB="0" anchor="b"/>
                </a:tc>
              </a:tr>
              <a:tr h="452596">
                <a:tc>
                  <a:txBody>
                    <a:bodyPr/>
                    <a:lstStyle/>
                    <a:p>
                      <a:pPr algn="ctr" fontAlgn="b"/>
                      <a:r>
                        <a:rPr lang="en-US" sz="3600" u="none" strike="noStrike" dirty="0">
                          <a:solidFill>
                            <a:srgbClr val="002060"/>
                          </a:solidFill>
                          <a:effectLst/>
                        </a:rPr>
                        <a:t>Pop4.x</a:t>
                      </a:r>
                      <a:endParaRPr lang="en-US" sz="3600" b="0" i="0" u="none" strike="noStrike" dirty="0">
                        <a:solidFill>
                          <a:srgbClr val="002060"/>
                        </a:solidFill>
                        <a:effectLst/>
                        <a:latin typeface="Arial"/>
                      </a:endParaRPr>
                    </a:p>
                  </a:txBody>
                  <a:tcPr marL="7940" marR="7940" marT="7940" marB="0" anchor="b"/>
                </a:tc>
                <a:tc>
                  <a:txBody>
                    <a:bodyPr/>
                    <a:lstStyle/>
                    <a:p>
                      <a:pPr algn="ctr" rtl="0" fontAlgn="b"/>
                      <a:r>
                        <a:rPr lang="fa-IR" sz="3600" u="none" strike="noStrike">
                          <a:effectLst/>
                        </a:rPr>
                        <a:t>1</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2</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4</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3</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5</a:t>
                      </a:r>
                      <a:endParaRPr lang="fa-IR" sz="3600" b="0" i="0" u="none" strike="noStrike">
                        <a:solidFill>
                          <a:srgbClr val="000000"/>
                        </a:solidFill>
                        <a:effectLst/>
                        <a:latin typeface="Calibri"/>
                      </a:endParaRPr>
                    </a:p>
                  </a:txBody>
                  <a:tcPr marL="7940" marR="7940" marT="7940" marB="0" anchor="b"/>
                </a:tc>
              </a:tr>
              <a:tr h="452596">
                <a:tc>
                  <a:txBody>
                    <a:bodyPr/>
                    <a:lstStyle/>
                    <a:p>
                      <a:pPr algn="ctr" fontAlgn="b"/>
                      <a:r>
                        <a:rPr lang="en-US" sz="3600" u="none" strike="noStrike" dirty="0">
                          <a:solidFill>
                            <a:srgbClr val="002060"/>
                          </a:solidFill>
                          <a:effectLst/>
                        </a:rPr>
                        <a:t>Pop5.x</a:t>
                      </a:r>
                      <a:endParaRPr lang="en-US" sz="3600" b="0" i="0" u="none" strike="noStrike" dirty="0">
                        <a:solidFill>
                          <a:srgbClr val="002060"/>
                        </a:solidFill>
                        <a:effectLst/>
                        <a:latin typeface="Arial"/>
                      </a:endParaRPr>
                    </a:p>
                  </a:txBody>
                  <a:tcPr marL="7940" marR="7940" marT="7940" marB="0" anchor="b"/>
                </a:tc>
                <a:tc>
                  <a:txBody>
                    <a:bodyPr/>
                    <a:lstStyle/>
                    <a:p>
                      <a:pPr algn="ctr" rtl="0" fontAlgn="b"/>
                      <a:r>
                        <a:rPr lang="fa-IR" sz="3600" u="none" strike="noStrike">
                          <a:effectLst/>
                        </a:rPr>
                        <a:t>2</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1</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5</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3</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4</a:t>
                      </a:r>
                      <a:endParaRPr lang="fa-IR" sz="3600" b="0" i="0" u="none" strike="noStrike">
                        <a:solidFill>
                          <a:srgbClr val="000000"/>
                        </a:solidFill>
                        <a:effectLst/>
                        <a:latin typeface="Calibri"/>
                      </a:endParaRPr>
                    </a:p>
                  </a:txBody>
                  <a:tcPr marL="7940" marR="7940" marT="7940" marB="0" anchor="b"/>
                </a:tc>
              </a:tr>
              <a:tr h="452596">
                <a:tc>
                  <a:txBody>
                    <a:bodyPr/>
                    <a:lstStyle/>
                    <a:p>
                      <a:pPr algn="ctr" fontAlgn="b"/>
                      <a:r>
                        <a:rPr lang="en-US" sz="3600" u="none" strike="noStrike" dirty="0">
                          <a:solidFill>
                            <a:srgbClr val="002060"/>
                          </a:solidFill>
                          <a:effectLst/>
                        </a:rPr>
                        <a:t>Pop6.x</a:t>
                      </a:r>
                      <a:endParaRPr lang="en-US" sz="3600" b="0" i="0" u="none" strike="noStrike" dirty="0">
                        <a:solidFill>
                          <a:srgbClr val="002060"/>
                        </a:solidFill>
                        <a:effectLst/>
                        <a:latin typeface="Arial"/>
                      </a:endParaRPr>
                    </a:p>
                  </a:txBody>
                  <a:tcPr marL="7940" marR="7940" marT="7940" marB="0" anchor="b"/>
                </a:tc>
                <a:tc>
                  <a:txBody>
                    <a:bodyPr/>
                    <a:lstStyle/>
                    <a:p>
                      <a:pPr algn="ctr" rtl="0" fontAlgn="b"/>
                      <a:r>
                        <a:rPr lang="fa-IR" sz="3600" u="none" strike="noStrike" dirty="0">
                          <a:effectLst/>
                        </a:rPr>
                        <a:t>5</a:t>
                      </a:r>
                      <a:endParaRPr lang="fa-IR" sz="3600" b="0" i="0" u="none" strike="noStrike" dirty="0">
                        <a:solidFill>
                          <a:srgbClr val="000000"/>
                        </a:solidFill>
                        <a:effectLst/>
                        <a:latin typeface="Calibri"/>
                      </a:endParaRPr>
                    </a:p>
                  </a:txBody>
                  <a:tcPr marL="7940" marR="7940" marT="7940" marB="0" anchor="b"/>
                </a:tc>
                <a:tc>
                  <a:txBody>
                    <a:bodyPr/>
                    <a:lstStyle/>
                    <a:p>
                      <a:pPr algn="ctr" rtl="0" fontAlgn="b"/>
                      <a:r>
                        <a:rPr lang="fa-IR" sz="3600" u="none" strike="noStrike">
                          <a:effectLst/>
                        </a:rPr>
                        <a:t>3</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4</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2</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1</a:t>
                      </a:r>
                      <a:endParaRPr lang="fa-IR" sz="3600" b="0" i="0" u="none" strike="noStrike">
                        <a:solidFill>
                          <a:srgbClr val="000000"/>
                        </a:solidFill>
                        <a:effectLst/>
                        <a:latin typeface="Calibri"/>
                      </a:endParaRPr>
                    </a:p>
                  </a:txBody>
                  <a:tcPr marL="7940" marR="7940" marT="7940" marB="0" anchor="b"/>
                </a:tc>
              </a:tr>
              <a:tr h="452596">
                <a:tc>
                  <a:txBody>
                    <a:bodyPr/>
                    <a:lstStyle/>
                    <a:p>
                      <a:pPr algn="ctr" fontAlgn="b"/>
                      <a:r>
                        <a:rPr lang="en-US" sz="3600" u="none" strike="noStrike" dirty="0">
                          <a:solidFill>
                            <a:srgbClr val="002060"/>
                          </a:solidFill>
                          <a:effectLst/>
                        </a:rPr>
                        <a:t>Pop7.x</a:t>
                      </a:r>
                      <a:endParaRPr lang="en-US" sz="3600" b="0" i="0" u="none" strike="noStrike" dirty="0">
                        <a:solidFill>
                          <a:srgbClr val="002060"/>
                        </a:solidFill>
                        <a:effectLst/>
                        <a:latin typeface="Arial"/>
                      </a:endParaRPr>
                    </a:p>
                  </a:txBody>
                  <a:tcPr marL="7940" marR="7940" marT="7940" marB="0" anchor="b"/>
                </a:tc>
                <a:tc>
                  <a:txBody>
                    <a:bodyPr/>
                    <a:lstStyle/>
                    <a:p>
                      <a:pPr algn="ctr" rtl="0" fontAlgn="b"/>
                      <a:r>
                        <a:rPr lang="fa-IR" sz="3600" u="none" strike="noStrike" dirty="0">
                          <a:effectLst/>
                        </a:rPr>
                        <a:t>2</a:t>
                      </a:r>
                      <a:endParaRPr lang="fa-IR" sz="3600" b="0" i="0" u="none" strike="noStrike" dirty="0">
                        <a:solidFill>
                          <a:srgbClr val="000000"/>
                        </a:solidFill>
                        <a:effectLst/>
                        <a:latin typeface="Calibri"/>
                      </a:endParaRPr>
                    </a:p>
                  </a:txBody>
                  <a:tcPr marL="7940" marR="7940" marT="7940" marB="0" anchor="b"/>
                </a:tc>
                <a:tc>
                  <a:txBody>
                    <a:bodyPr/>
                    <a:lstStyle/>
                    <a:p>
                      <a:pPr algn="ctr" rtl="0" fontAlgn="b"/>
                      <a:r>
                        <a:rPr lang="fa-IR" sz="3600" u="none" strike="noStrike" dirty="0">
                          <a:effectLst/>
                        </a:rPr>
                        <a:t>4</a:t>
                      </a:r>
                      <a:endParaRPr lang="fa-IR" sz="3600" b="0" i="0" u="none" strike="noStrike" dirty="0">
                        <a:solidFill>
                          <a:srgbClr val="000000"/>
                        </a:solidFill>
                        <a:effectLst/>
                        <a:latin typeface="Calibri"/>
                      </a:endParaRPr>
                    </a:p>
                  </a:txBody>
                  <a:tcPr marL="7940" marR="7940" marT="7940" marB="0" anchor="b"/>
                </a:tc>
                <a:tc>
                  <a:txBody>
                    <a:bodyPr/>
                    <a:lstStyle/>
                    <a:p>
                      <a:pPr algn="ctr" rtl="0" fontAlgn="b"/>
                      <a:r>
                        <a:rPr lang="fa-IR" sz="3600" u="none" strike="noStrike" dirty="0">
                          <a:effectLst/>
                        </a:rPr>
                        <a:t>5</a:t>
                      </a:r>
                      <a:endParaRPr lang="fa-IR" sz="3600" b="0" i="0" u="none" strike="noStrike" dirty="0">
                        <a:solidFill>
                          <a:srgbClr val="000000"/>
                        </a:solidFill>
                        <a:effectLst/>
                        <a:latin typeface="Calibri"/>
                      </a:endParaRPr>
                    </a:p>
                  </a:txBody>
                  <a:tcPr marL="7940" marR="7940" marT="7940" marB="0" anchor="b"/>
                </a:tc>
                <a:tc>
                  <a:txBody>
                    <a:bodyPr/>
                    <a:lstStyle/>
                    <a:p>
                      <a:pPr algn="ctr" rtl="0" fontAlgn="b"/>
                      <a:r>
                        <a:rPr lang="fa-IR" sz="3600" u="none" strike="noStrike" dirty="0">
                          <a:effectLst/>
                        </a:rPr>
                        <a:t>3</a:t>
                      </a:r>
                      <a:endParaRPr lang="fa-IR" sz="3600" b="0" i="0" u="none" strike="noStrike" dirty="0">
                        <a:solidFill>
                          <a:srgbClr val="000000"/>
                        </a:solidFill>
                        <a:effectLst/>
                        <a:latin typeface="Calibri"/>
                      </a:endParaRPr>
                    </a:p>
                  </a:txBody>
                  <a:tcPr marL="7940" marR="7940" marT="7940" marB="0" anchor="b"/>
                </a:tc>
                <a:tc>
                  <a:txBody>
                    <a:bodyPr/>
                    <a:lstStyle/>
                    <a:p>
                      <a:pPr algn="ctr" rtl="0" fontAlgn="b"/>
                      <a:r>
                        <a:rPr lang="fa-IR" sz="3600" u="none" strike="noStrike" dirty="0">
                          <a:effectLst/>
                        </a:rPr>
                        <a:t>1</a:t>
                      </a:r>
                      <a:endParaRPr lang="fa-IR" sz="3600" b="0" i="0" u="none" strike="noStrike" dirty="0">
                        <a:solidFill>
                          <a:srgbClr val="000000"/>
                        </a:solidFill>
                        <a:effectLst/>
                        <a:latin typeface="Calibri"/>
                      </a:endParaRPr>
                    </a:p>
                  </a:txBody>
                  <a:tcPr marL="7940" marR="7940" marT="7940" marB="0" anchor="b"/>
                </a:tc>
              </a:tr>
              <a:tr h="452596">
                <a:tc>
                  <a:txBody>
                    <a:bodyPr/>
                    <a:lstStyle/>
                    <a:p>
                      <a:pPr algn="ctr" fontAlgn="b"/>
                      <a:r>
                        <a:rPr lang="en-US" sz="3600" u="none" strike="noStrike" dirty="0">
                          <a:solidFill>
                            <a:srgbClr val="002060"/>
                          </a:solidFill>
                          <a:effectLst/>
                        </a:rPr>
                        <a:t>Pop8.x</a:t>
                      </a:r>
                      <a:endParaRPr lang="en-US" sz="3600" b="0" i="0" u="none" strike="noStrike" dirty="0">
                        <a:solidFill>
                          <a:srgbClr val="002060"/>
                        </a:solidFill>
                        <a:effectLst/>
                        <a:latin typeface="Arial"/>
                      </a:endParaRPr>
                    </a:p>
                  </a:txBody>
                  <a:tcPr marL="7940" marR="7940" marT="7940" marB="0" anchor="b"/>
                </a:tc>
                <a:tc>
                  <a:txBody>
                    <a:bodyPr/>
                    <a:lstStyle/>
                    <a:p>
                      <a:pPr algn="ctr" rtl="0" fontAlgn="b"/>
                      <a:r>
                        <a:rPr lang="fa-IR" sz="3600" u="none" strike="noStrike">
                          <a:effectLst/>
                        </a:rPr>
                        <a:t>5</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3</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2</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1</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4</a:t>
                      </a:r>
                      <a:endParaRPr lang="fa-IR" sz="3600" b="0" i="0" u="none" strike="noStrike">
                        <a:solidFill>
                          <a:srgbClr val="000000"/>
                        </a:solidFill>
                        <a:effectLst/>
                        <a:latin typeface="Calibri"/>
                      </a:endParaRPr>
                    </a:p>
                  </a:txBody>
                  <a:tcPr marL="7940" marR="7940" marT="7940" marB="0" anchor="b"/>
                </a:tc>
              </a:tr>
              <a:tr h="452596">
                <a:tc>
                  <a:txBody>
                    <a:bodyPr/>
                    <a:lstStyle/>
                    <a:p>
                      <a:pPr algn="ctr" fontAlgn="b"/>
                      <a:r>
                        <a:rPr lang="en-US" sz="3600" u="none" strike="noStrike" dirty="0">
                          <a:solidFill>
                            <a:srgbClr val="002060"/>
                          </a:solidFill>
                          <a:effectLst/>
                        </a:rPr>
                        <a:t>Pop9.x</a:t>
                      </a:r>
                      <a:endParaRPr lang="en-US" sz="3600" b="0" i="0" u="none" strike="noStrike" dirty="0">
                        <a:solidFill>
                          <a:srgbClr val="002060"/>
                        </a:solidFill>
                        <a:effectLst/>
                        <a:latin typeface="Arial"/>
                      </a:endParaRPr>
                    </a:p>
                  </a:txBody>
                  <a:tcPr marL="7940" marR="7940" marT="7940" marB="0" anchor="b"/>
                </a:tc>
                <a:tc>
                  <a:txBody>
                    <a:bodyPr/>
                    <a:lstStyle/>
                    <a:p>
                      <a:pPr algn="ctr" rtl="0" fontAlgn="b"/>
                      <a:r>
                        <a:rPr lang="fa-IR" sz="3600" u="none" strike="noStrike">
                          <a:effectLst/>
                        </a:rPr>
                        <a:t>5</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2</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1</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3</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4</a:t>
                      </a:r>
                      <a:endParaRPr lang="fa-IR" sz="3600" b="0" i="0" u="none" strike="noStrike">
                        <a:solidFill>
                          <a:srgbClr val="000000"/>
                        </a:solidFill>
                        <a:effectLst/>
                        <a:latin typeface="Calibri"/>
                      </a:endParaRPr>
                    </a:p>
                  </a:txBody>
                  <a:tcPr marL="7940" marR="7940" marT="7940" marB="0" anchor="b"/>
                </a:tc>
              </a:tr>
              <a:tr h="452596">
                <a:tc>
                  <a:txBody>
                    <a:bodyPr/>
                    <a:lstStyle/>
                    <a:p>
                      <a:pPr algn="ctr" fontAlgn="b"/>
                      <a:r>
                        <a:rPr lang="en-US" sz="3600" u="none" strike="noStrike" dirty="0">
                          <a:solidFill>
                            <a:srgbClr val="002060"/>
                          </a:solidFill>
                          <a:effectLst/>
                        </a:rPr>
                        <a:t>Pop10.x</a:t>
                      </a:r>
                      <a:endParaRPr lang="en-US" sz="3600" b="0" i="0" u="none" strike="noStrike" dirty="0">
                        <a:solidFill>
                          <a:srgbClr val="002060"/>
                        </a:solidFill>
                        <a:effectLst/>
                        <a:latin typeface="Arial"/>
                      </a:endParaRPr>
                    </a:p>
                  </a:txBody>
                  <a:tcPr marL="7940" marR="7940" marT="7940" marB="0" anchor="b"/>
                </a:tc>
                <a:tc>
                  <a:txBody>
                    <a:bodyPr/>
                    <a:lstStyle/>
                    <a:p>
                      <a:pPr algn="ctr" rtl="0" fontAlgn="b"/>
                      <a:r>
                        <a:rPr lang="fa-IR" sz="3600" u="none" strike="noStrike">
                          <a:effectLst/>
                        </a:rPr>
                        <a:t>2</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1</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3</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a:effectLst/>
                        </a:rPr>
                        <a:t>4</a:t>
                      </a:r>
                      <a:endParaRPr lang="fa-IR" sz="3600" b="0" i="0" u="none" strike="noStrike">
                        <a:solidFill>
                          <a:srgbClr val="000000"/>
                        </a:solidFill>
                        <a:effectLst/>
                        <a:latin typeface="Calibri"/>
                      </a:endParaRPr>
                    </a:p>
                  </a:txBody>
                  <a:tcPr marL="7940" marR="7940" marT="7940" marB="0" anchor="b"/>
                </a:tc>
                <a:tc>
                  <a:txBody>
                    <a:bodyPr/>
                    <a:lstStyle/>
                    <a:p>
                      <a:pPr algn="ctr" rtl="0" fontAlgn="b"/>
                      <a:r>
                        <a:rPr lang="fa-IR" sz="3600" u="none" strike="noStrike" dirty="0">
                          <a:effectLst/>
                        </a:rPr>
                        <a:t>5</a:t>
                      </a:r>
                      <a:endParaRPr lang="fa-IR" sz="3600" b="0" i="0" u="none" strike="noStrike" dirty="0">
                        <a:solidFill>
                          <a:srgbClr val="000000"/>
                        </a:solidFill>
                        <a:effectLst/>
                        <a:latin typeface="Calibri"/>
                      </a:endParaRPr>
                    </a:p>
                  </a:txBody>
                  <a:tcPr marL="7940" marR="7940" marT="7940" marB="0" anchor="b"/>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578839605"/>
              </p:ext>
            </p:extLst>
          </p:nvPr>
        </p:nvGraphicFramePr>
        <p:xfrm>
          <a:off x="5334000" y="152400"/>
          <a:ext cx="2438400" cy="5562600"/>
        </p:xfrm>
        <a:graphic>
          <a:graphicData uri="http://schemas.openxmlformats.org/drawingml/2006/table">
            <a:tbl>
              <a:tblPr>
                <a:tableStyleId>{8799B23B-EC83-4686-B30A-512413B5E67A}</a:tableStyleId>
              </a:tblPr>
              <a:tblGrid>
                <a:gridCol w="1625600"/>
                <a:gridCol w="812800"/>
              </a:tblGrid>
              <a:tr h="556260">
                <a:tc>
                  <a:txBody>
                    <a:bodyPr/>
                    <a:lstStyle/>
                    <a:p>
                      <a:pPr algn="ctr" fontAlgn="b"/>
                      <a:r>
                        <a:rPr lang="en-US" sz="3200" u="none" strike="noStrike" dirty="0">
                          <a:solidFill>
                            <a:srgbClr val="FF0000"/>
                          </a:solidFill>
                          <a:effectLst/>
                        </a:rPr>
                        <a:t>Pop1.fit</a:t>
                      </a:r>
                      <a:endParaRPr lang="en-US" sz="3200" b="0" i="0" u="none" strike="noStrike" dirty="0">
                        <a:solidFill>
                          <a:srgbClr val="FF0000"/>
                        </a:solidFill>
                        <a:effectLst/>
                        <a:latin typeface="Arial"/>
                      </a:endParaRPr>
                    </a:p>
                  </a:txBody>
                  <a:tcPr marL="7940" marR="7940" marT="7940" marB="0" anchor="b"/>
                </a:tc>
                <a:tc>
                  <a:txBody>
                    <a:bodyPr/>
                    <a:lstStyle/>
                    <a:p>
                      <a:pPr algn="ctr" fontAlgn="b"/>
                      <a:r>
                        <a:rPr lang="fa-IR" sz="3200" u="none" strike="noStrike" dirty="0">
                          <a:effectLst/>
                        </a:rPr>
                        <a:t>238</a:t>
                      </a:r>
                      <a:endParaRPr lang="fa-IR" sz="3200" b="0" i="0" u="none" strike="noStrike" dirty="0">
                        <a:solidFill>
                          <a:srgbClr val="000000"/>
                        </a:solidFill>
                        <a:effectLst/>
                        <a:latin typeface="Arial"/>
                      </a:endParaRPr>
                    </a:p>
                  </a:txBody>
                  <a:tcPr marL="7940" marR="7940" marT="7940" marB="0" anchor="b"/>
                </a:tc>
              </a:tr>
              <a:tr h="556260">
                <a:tc>
                  <a:txBody>
                    <a:bodyPr/>
                    <a:lstStyle/>
                    <a:p>
                      <a:pPr algn="ctr" fontAlgn="b"/>
                      <a:r>
                        <a:rPr lang="en-US" sz="3200" u="none" strike="noStrike" dirty="0">
                          <a:solidFill>
                            <a:srgbClr val="FF0000"/>
                          </a:solidFill>
                          <a:effectLst/>
                        </a:rPr>
                        <a:t>Pop2.fit</a:t>
                      </a:r>
                      <a:endParaRPr lang="en-US" sz="3200" b="0" i="0" u="none" strike="noStrike" dirty="0">
                        <a:solidFill>
                          <a:srgbClr val="FF0000"/>
                        </a:solidFill>
                        <a:effectLst/>
                        <a:latin typeface="Arial"/>
                      </a:endParaRPr>
                    </a:p>
                  </a:txBody>
                  <a:tcPr marL="7940" marR="7940" marT="7940" marB="0" anchor="b"/>
                </a:tc>
                <a:tc>
                  <a:txBody>
                    <a:bodyPr/>
                    <a:lstStyle/>
                    <a:p>
                      <a:pPr algn="ctr" fontAlgn="b"/>
                      <a:r>
                        <a:rPr lang="fa-IR" sz="3200" u="none" strike="noStrike">
                          <a:effectLst/>
                        </a:rPr>
                        <a:t>440</a:t>
                      </a:r>
                      <a:endParaRPr lang="fa-IR" sz="3200" b="0" i="0" u="none" strike="noStrike">
                        <a:solidFill>
                          <a:srgbClr val="000000"/>
                        </a:solidFill>
                        <a:effectLst/>
                        <a:latin typeface="Arial"/>
                      </a:endParaRPr>
                    </a:p>
                  </a:txBody>
                  <a:tcPr marL="7940" marR="7940" marT="7940" marB="0" anchor="b"/>
                </a:tc>
              </a:tr>
              <a:tr h="556260">
                <a:tc>
                  <a:txBody>
                    <a:bodyPr/>
                    <a:lstStyle/>
                    <a:p>
                      <a:pPr algn="ctr" fontAlgn="b"/>
                      <a:r>
                        <a:rPr lang="en-US" sz="3200" u="none" strike="noStrike" dirty="0">
                          <a:solidFill>
                            <a:srgbClr val="FF0000"/>
                          </a:solidFill>
                          <a:effectLst/>
                        </a:rPr>
                        <a:t>Pop3.fit</a:t>
                      </a:r>
                      <a:endParaRPr lang="en-US" sz="3200" b="0" i="0" u="none" strike="noStrike" dirty="0">
                        <a:solidFill>
                          <a:srgbClr val="FF0000"/>
                        </a:solidFill>
                        <a:effectLst/>
                        <a:latin typeface="Arial"/>
                      </a:endParaRPr>
                    </a:p>
                  </a:txBody>
                  <a:tcPr marL="7940" marR="7940" marT="7940" marB="0" anchor="b"/>
                </a:tc>
                <a:tc>
                  <a:txBody>
                    <a:bodyPr/>
                    <a:lstStyle/>
                    <a:p>
                      <a:pPr algn="ctr" fontAlgn="b"/>
                      <a:r>
                        <a:rPr lang="fa-IR" sz="3200" u="none" strike="noStrike">
                          <a:effectLst/>
                        </a:rPr>
                        <a:t>428</a:t>
                      </a:r>
                      <a:endParaRPr lang="fa-IR" sz="3200" b="0" i="0" u="none" strike="noStrike">
                        <a:solidFill>
                          <a:srgbClr val="000000"/>
                        </a:solidFill>
                        <a:effectLst/>
                        <a:latin typeface="Arial"/>
                      </a:endParaRPr>
                    </a:p>
                  </a:txBody>
                  <a:tcPr marL="7940" marR="7940" marT="7940" marB="0" anchor="b"/>
                </a:tc>
              </a:tr>
              <a:tr h="556260">
                <a:tc>
                  <a:txBody>
                    <a:bodyPr/>
                    <a:lstStyle/>
                    <a:p>
                      <a:pPr algn="ctr" fontAlgn="b"/>
                      <a:r>
                        <a:rPr lang="en-US" sz="3200" u="none" strike="noStrike" dirty="0">
                          <a:solidFill>
                            <a:srgbClr val="FF0000"/>
                          </a:solidFill>
                          <a:effectLst/>
                        </a:rPr>
                        <a:t>Pop4.fit</a:t>
                      </a:r>
                      <a:endParaRPr lang="en-US" sz="3200" b="0" i="0" u="none" strike="noStrike" dirty="0">
                        <a:solidFill>
                          <a:srgbClr val="FF0000"/>
                        </a:solidFill>
                        <a:effectLst/>
                        <a:latin typeface="Arial"/>
                      </a:endParaRPr>
                    </a:p>
                  </a:txBody>
                  <a:tcPr marL="7940" marR="7940" marT="7940" marB="0" anchor="b"/>
                </a:tc>
                <a:tc>
                  <a:txBody>
                    <a:bodyPr/>
                    <a:lstStyle/>
                    <a:p>
                      <a:pPr algn="ctr" fontAlgn="b"/>
                      <a:r>
                        <a:rPr lang="fa-IR" sz="3200" u="none" strike="noStrike" dirty="0">
                          <a:effectLst/>
                        </a:rPr>
                        <a:t>181</a:t>
                      </a:r>
                      <a:endParaRPr lang="fa-IR" sz="3200" b="0" i="0" u="none" strike="noStrike" dirty="0">
                        <a:solidFill>
                          <a:srgbClr val="000000"/>
                        </a:solidFill>
                        <a:effectLst/>
                        <a:latin typeface="Arial"/>
                      </a:endParaRPr>
                    </a:p>
                  </a:txBody>
                  <a:tcPr marL="7940" marR="7940" marT="7940" marB="0" anchor="b"/>
                </a:tc>
              </a:tr>
              <a:tr h="556260">
                <a:tc>
                  <a:txBody>
                    <a:bodyPr/>
                    <a:lstStyle/>
                    <a:p>
                      <a:pPr algn="ctr" fontAlgn="b"/>
                      <a:r>
                        <a:rPr lang="en-US" sz="3200" u="none" strike="noStrike" dirty="0">
                          <a:solidFill>
                            <a:srgbClr val="FF0000"/>
                          </a:solidFill>
                          <a:effectLst/>
                        </a:rPr>
                        <a:t>Pop5.fit</a:t>
                      </a:r>
                      <a:endParaRPr lang="en-US" sz="3200" b="0" i="0" u="none" strike="noStrike" dirty="0">
                        <a:solidFill>
                          <a:srgbClr val="FF0000"/>
                        </a:solidFill>
                        <a:effectLst/>
                        <a:latin typeface="Arial"/>
                      </a:endParaRPr>
                    </a:p>
                  </a:txBody>
                  <a:tcPr marL="7940" marR="7940" marT="7940" marB="0" anchor="b"/>
                </a:tc>
                <a:tc>
                  <a:txBody>
                    <a:bodyPr/>
                    <a:lstStyle/>
                    <a:p>
                      <a:pPr algn="ctr" fontAlgn="b"/>
                      <a:r>
                        <a:rPr lang="fa-IR" sz="3200" u="none" strike="noStrike">
                          <a:effectLst/>
                        </a:rPr>
                        <a:t>159</a:t>
                      </a:r>
                      <a:endParaRPr lang="fa-IR" sz="3200" b="0" i="0" u="none" strike="noStrike">
                        <a:solidFill>
                          <a:srgbClr val="000000"/>
                        </a:solidFill>
                        <a:effectLst/>
                        <a:latin typeface="Arial"/>
                      </a:endParaRPr>
                    </a:p>
                  </a:txBody>
                  <a:tcPr marL="7940" marR="7940" marT="7940" marB="0" anchor="b"/>
                </a:tc>
              </a:tr>
              <a:tr h="556260">
                <a:tc>
                  <a:txBody>
                    <a:bodyPr/>
                    <a:lstStyle/>
                    <a:p>
                      <a:pPr algn="ctr" fontAlgn="b"/>
                      <a:r>
                        <a:rPr lang="en-US" sz="3200" u="none" strike="noStrike" dirty="0">
                          <a:solidFill>
                            <a:srgbClr val="FF0000"/>
                          </a:solidFill>
                          <a:effectLst/>
                        </a:rPr>
                        <a:t>Pop6.fit</a:t>
                      </a:r>
                      <a:endParaRPr lang="en-US" sz="3200" b="0" i="0" u="none" strike="noStrike" dirty="0">
                        <a:solidFill>
                          <a:srgbClr val="FF0000"/>
                        </a:solidFill>
                        <a:effectLst/>
                        <a:latin typeface="Arial"/>
                      </a:endParaRPr>
                    </a:p>
                  </a:txBody>
                  <a:tcPr marL="7940" marR="7940" marT="7940" marB="0" anchor="b"/>
                </a:tc>
                <a:tc>
                  <a:txBody>
                    <a:bodyPr/>
                    <a:lstStyle/>
                    <a:p>
                      <a:pPr algn="ctr" fontAlgn="b"/>
                      <a:r>
                        <a:rPr lang="fa-IR" sz="3200" u="none" strike="noStrike">
                          <a:effectLst/>
                        </a:rPr>
                        <a:t>349</a:t>
                      </a:r>
                      <a:endParaRPr lang="fa-IR" sz="3200" b="0" i="0" u="none" strike="noStrike">
                        <a:solidFill>
                          <a:srgbClr val="000000"/>
                        </a:solidFill>
                        <a:effectLst/>
                        <a:latin typeface="Arial"/>
                      </a:endParaRPr>
                    </a:p>
                  </a:txBody>
                  <a:tcPr marL="7940" marR="7940" marT="7940" marB="0" anchor="b"/>
                </a:tc>
              </a:tr>
              <a:tr h="556260">
                <a:tc>
                  <a:txBody>
                    <a:bodyPr/>
                    <a:lstStyle/>
                    <a:p>
                      <a:pPr algn="ctr" fontAlgn="b"/>
                      <a:r>
                        <a:rPr lang="en-US" sz="3200" u="none" strike="noStrike" dirty="0">
                          <a:solidFill>
                            <a:srgbClr val="FF0000"/>
                          </a:solidFill>
                          <a:effectLst/>
                        </a:rPr>
                        <a:t>Pop7.fit</a:t>
                      </a:r>
                      <a:endParaRPr lang="en-US" sz="3200" b="0" i="0" u="none" strike="noStrike" dirty="0">
                        <a:solidFill>
                          <a:srgbClr val="FF0000"/>
                        </a:solidFill>
                        <a:effectLst/>
                        <a:latin typeface="Arial"/>
                      </a:endParaRPr>
                    </a:p>
                  </a:txBody>
                  <a:tcPr marL="7940" marR="7940" marT="7940" marB="0" anchor="b"/>
                </a:tc>
                <a:tc>
                  <a:txBody>
                    <a:bodyPr/>
                    <a:lstStyle/>
                    <a:p>
                      <a:pPr algn="ctr" fontAlgn="b"/>
                      <a:r>
                        <a:rPr lang="fa-IR" sz="3200" u="none" strike="noStrike">
                          <a:effectLst/>
                        </a:rPr>
                        <a:t>580</a:t>
                      </a:r>
                      <a:endParaRPr lang="fa-IR" sz="3200" b="0" i="0" u="none" strike="noStrike">
                        <a:solidFill>
                          <a:srgbClr val="000000"/>
                        </a:solidFill>
                        <a:effectLst/>
                        <a:latin typeface="Arial"/>
                      </a:endParaRPr>
                    </a:p>
                  </a:txBody>
                  <a:tcPr marL="7940" marR="7940" marT="7940" marB="0" anchor="b"/>
                </a:tc>
              </a:tr>
              <a:tr h="556260">
                <a:tc>
                  <a:txBody>
                    <a:bodyPr/>
                    <a:lstStyle/>
                    <a:p>
                      <a:pPr algn="ctr" fontAlgn="b"/>
                      <a:r>
                        <a:rPr lang="en-US" sz="3200" u="none" strike="noStrike" dirty="0">
                          <a:solidFill>
                            <a:srgbClr val="FF0000"/>
                          </a:solidFill>
                          <a:effectLst/>
                        </a:rPr>
                        <a:t>Pop8.fit</a:t>
                      </a:r>
                      <a:endParaRPr lang="en-US" sz="3200" b="0" i="0" u="none" strike="noStrike" dirty="0">
                        <a:solidFill>
                          <a:srgbClr val="FF0000"/>
                        </a:solidFill>
                        <a:effectLst/>
                        <a:latin typeface="Arial"/>
                      </a:endParaRPr>
                    </a:p>
                  </a:txBody>
                  <a:tcPr marL="7940" marR="7940" marT="7940" marB="0" anchor="b"/>
                </a:tc>
                <a:tc>
                  <a:txBody>
                    <a:bodyPr/>
                    <a:lstStyle/>
                    <a:p>
                      <a:pPr algn="ctr" fontAlgn="b"/>
                      <a:r>
                        <a:rPr lang="fa-IR" sz="3200" u="none" strike="noStrike">
                          <a:effectLst/>
                        </a:rPr>
                        <a:t>270</a:t>
                      </a:r>
                      <a:endParaRPr lang="fa-IR" sz="3200" b="0" i="0" u="none" strike="noStrike">
                        <a:solidFill>
                          <a:srgbClr val="000000"/>
                        </a:solidFill>
                        <a:effectLst/>
                        <a:latin typeface="Arial"/>
                      </a:endParaRPr>
                    </a:p>
                  </a:txBody>
                  <a:tcPr marL="7940" marR="7940" marT="7940" marB="0" anchor="b"/>
                </a:tc>
              </a:tr>
              <a:tr h="556260">
                <a:tc>
                  <a:txBody>
                    <a:bodyPr/>
                    <a:lstStyle/>
                    <a:p>
                      <a:pPr algn="ctr" fontAlgn="b"/>
                      <a:r>
                        <a:rPr lang="en-US" sz="3200" u="none" strike="noStrike" dirty="0">
                          <a:solidFill>
                            <a:srgbClr val="FF0000"/>
                          </a:solidFill>
                          <a:effectLst/>
                        </a:rPr>
                        <a:t>Pop9.fit</a:t>
                      </a:r>
                      <a:endParaRPr lang="en-US" sz="3200" b="0" i="0" u="none" strike="noStrike" dirty="0">
                        <a:solidFill>
                          <a:srgbClr val="FF0000"/>
                        </a:solidFill>
                        <a:effectLst/>
                        <a:latin typeface="Arial"/>
                      </a:endParaRPr>
                    </a:p>
                  </a:txBody>
                  <a:tcPr marL="7940" marR="7940" marT="7940" marB="0" anchor="b"/>
                </a:tc>
                <a:tc>
                  <a:txBody>
                    <a:bodyPr/>
                    <a:lstStyle/>
                    <a:p>
                      <a:pPr algn="ctr" fontAlgn="b"/>
                      <a:r>
                        <a:rPr lang="fa-IR" sz="3200" u="none" strike="noStrike">
                          <a:effectLst/>
                        </a:rPr>
                        <a:t>393</a:t>
                      </a:r>
                      <a:endParaRPr lang="fa-IR" sz="3200" b="0" i="0" u="none" strike="noStrike">
                        <a:solidFill>
                          <a:srgbClr val="000000"/>
                        </a:solidFill>
                        <a:effectLst/>
                        <a:latin typeface="Arial"/>
                      </a:endParaRPr>
                    </a:p>
                  </a:txBody>
                  <a:tcPr marL="7940" marR="7940" marT="7940" marB="0" anchor="b"/>
                </a:tc>
              </a:tr>
              <a:tr h="556260">
                <a:tc>
                  <a:txBody>
                    <a:bodyPr/>
                    <a:lstStyle/>
                    <a:p>
                      <a:pPr algn="ctr" fontAlgn="b"/>
                      <a:r>
                        <a:rPr lang="en-US" sz="3200" u="none" strike="noStrike" dirty="0">
                          <a:solidFill>
                            <a:srgbClr val="FF0000"/>
                          </a:solidFill>
                          <a:effectLst/>
                        </a:rPr>
                        <a:t>Pop10.fit</a:t>
                      </a:r>
                      <a:endParaRPr lang="en-US" sz="3200" b="0" i="0" u="none" strike="noStrike" dirty="0">
                        <a:solidFill>
                          <a:srgbClr val="FF0000"/>
                        </a:solidFill>
                        <a:effectLst/>
                        <a:latin typeface="Arial"/>
                      </a:endParaRPr>
                    </a:p>
                  </a:txBody>
                  <a:tcPr marL="7940" marR="7940" marT="7940" marB="0" anchor="b"/>
                </a:tc>
                <a:tc>
                  <a:txBody>
                    <a:bodyPr/>
                    <a:lstStyle/>
                    <a:p>
                      <a:pPr algn="ctr" fontAlgn="b"/>
                      <a:r>
                        <a:rPr lang="fa-IR" sz="3200" u="none" strike="noStrike" dirty="0">
                          <a:effectLst/>
                        </a:rPr>
                        <a:t>212</a:t>
                      </a:r>
                      <a:endParaRPr lang="fa-IR" sz="3200" b="0" i="0" u="none" strike="noStrike" dirty="0">
                        <a:solidFill>
                          <a:srgbClr val="000000"/>
                        </a:solidFill>
                        <a:effectLst/>
                        <a:latin typeface="Arial"/>
                      </a:endParaRPr>
                    </a:p>
                  </a:txBody>
                  <a:tcPr marL="7940" marR="7940" marT="7940" marB="0" anchor="b"/>
                </a:tc>
              </a:tr>
            </a:tbl>
          </a:graphicData>
        </a:graphic>
      </p:graphicFrame>
    </p:spTree>
    <p:extLst>
      <p:ext uri="{BB962C8B-B14F-4D97-AF65-F5344CB8AC3E}">
        <p14:creationId xmlns:p14="http://schemas.microsoft.com/office/powerpoint/2010/main" val="109959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09800"/>
            <a:ext cx="8229600" cy="1143000"/>
          </a:xfrm>
        </p:spPr>
        <p:txBody>
          <a:bodyPr>
            <a:noAutofit/>
          </a:bodyPr>
          <a:lstStyle/>
          <a:p>
            <a:pPr rtl="1"/>
            <a:r>
              <a:rPr lang="fa-IR" sz="8800" dirty="0" smtClean="0">
                <a:solidFill>
                  <a:srgbClr val="002060"/>
                </a:solidFill>
              </a:rPr>
              <a:t>شروع حلقه اصلی</a:t>
            </a:r>
            <a:endParaRPr lang="fa-IR" sz="8800" dirty="0">
              <a:solidFill>
                <a:srgbClr val="002060"/>
              </a:solidFill>
            </a:endParaRPr>
          </a:p>
        </p:txBody>
      </p:sp>
    </p:spTree>
    <p:extLst>
      <p:ext uri="{BB962C8B-B14F-4D97-AF65-F5344CB8AC3E}">
        <p14:creationId xmlns:p14="http://schemas.microsoft.com/office/powerpoint/2010/main" val="1336528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lstStyle/>
          <a:p>
            <a:pPr marL="0" indent="0" algn="r" rtl="1">
              <a:lnSpc>
                <a:spcPct val="200000"/>
              </a:lnSpc>
              <a:buNone/>
            </a:pPr>
            <a:r>
              <a:rPr lang="fa-IR" dirty="0" smtClean="0"/>
              <a:t>مثل همه الگوریتم های فرابتکاری باید جواب های اولیه تغییر کنند به شیوه ای که به سمت بهتر شدن میل داشته باشند. حال این که در این الگوریتم این روند به چه شکلی است در ادامه مشاهده خواهید کرد.</a:t>
            </a:r>
            <a:endParaRPr lang="fa-IR" dirty="0"/>
          </a:p>
        </p:txBody>
      </p:sp>
    </p:spTree>
    <p:extLst>
      <p:ext uri="{BB962C8B-B14F-4D97-AF65-F5344CB8AC3E}">
        <p14:creationId xmlns:p14="http://schemas.microsoft.com/office/powerpoint/2010/main" val="1099596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1609"/>
            <a:ext cx="9190630" cy="6836391"/>
          </a:xfrm>
        </p:spPr>
        <p:txBody>
          <a:bodyPr>
            <a:normAutofit/>
          </a:bodyPr>
          <a:lstStyle/>
          <a:p>
            <a:pPr marL="0" lvl="0" indent="0" algn="ctr" rtl="1">
              <a:lnSpc>
                <a:spcPct val="250000"/>
              </a:lnSpc>
              <a:buNone/>
            </a:pPr>
            <a:r>
              <a:rPr lang="fa-IR" sz="4400" b="1" dirty="0" smtClean="0">
                <a:solidFill>
                  <a:schemeClr val="bg1"/>
                </a:solidFill>
                <a:effectLst>
                  <a:outerShdw blurRad="38100" dist="38100" dir="2700000" algn="tl">
                    <a:srgbClr val="000000">
                      <a:alpha val="43137"/>
                    </a:srgbClr>
                  </a:outerShdw>
                </a:effectLst>
                <a:cs typeface="B Ziba" panose="00000400000000000000" pitchFamily="2" charset="-78"/>
              </a:rPr>
              <a:t>هرگونه </a:t>
            </a:r>
            <a:r>
              <a:rPr lang="fa-IR" sz="4400" b="1" dirty="0">
                <a:solidFill>
                  <a:schemeClr val="bg1"/>
                </a:solidFill>
                <a:effectLst>
                  <a:outerShdw blurRad="38100" dist="38100" dir="2700000" algn="tl">
                    <a:srgbClr val="000000">
                      <a:alpha val="43137"/>
                    </a:srgbClr>
                  </a:outerShdw>
                </a:effectLst>
                <a:cs typeface="B Ziba" panose="00000400000000000000" pitchFamily="2" charset="-78"/>
              </a:rPr>
              <a:t>انتشار </a:t>
            </a:r>
            <a:r>
              <a:rPr lang="fa-IR" sz="4400" b="1" dirty="0" smtClean="0">
                <a:solidFill>
                  <a:schemeClr val="bg1"/>
                </a:solidFill>
                <a:effectLst>
                  <a:outerShdw blurRad="38100" dist="38100" dir="2700000" algn="tl">
                    <a:srgbClr val="000000">
                      <a:alpha val="43137"/>
                    </a:srgbClr>
                  </a:outerShdw>
                </a:effectLst>
                <a:cs typeface="B Ziba" panose="00000400000000000000" pitchFamily="2" charset="-78"/>
              </a:rPr>
              <a:t>یا باز تولید این </a:t>
            </a:r>
            <a:r>
              <a:rPr lang="fa-IR" sz="4400" b="1" dirty="0">
                <a:solidFill>
                  <a:schemeClr val="bg1"/>
                </a:solidFill>
                <a:effectLst>
                  <a:outerShdw blurRad="38100" dist="38100" dir="2700000" algn="tl">
                    <a:srgbClr val="000000">
                      <a:alpha val="43137"/>
                    </a:srgbClr>
                  </a:outerShdw>
                </a:effectLst>
                <a:cs typeface="B Ziba" panose="00000400000000000000" pitchFamily="2" charset="-78"/>
              </a:rPr>
              <a:t>محصول از نظر شرعی و قانونی صحیح نمیباشد و خانه متلب علاوه بر راضی نبودن از نظر حق الناس با خاطیان از طریق مجاری قانونی بشدت برخورد خواهد کرد</a:t>
            </a:r>
            <a:r>
              <a:rPr lang="en-US" sz="4400" b="1" dirty="0" smtClean="0">
                <a:solidFill>
                  <a:schemeClr val="bg1"/>
                </a:solidFill>
                <a:effectLst>
                  <a:outerShdw blurRad="38100" dist="38100" dir="2700000" algn="tl">
                    <a:srgbClr val="000000">
                      <a:alpha val="43137"/>
                    </a:srgbClr>
                  </a:outerShdw>
                </a:effectLst>
                <a:cs typeface="B Ziba" panose="00000400000000000000" pitchFamily="2" charset="-78"/>
              </a:rPr>
              <a:t>.</a:t>
            </a:r>
            <a:endParaRPr lang="en-US" sz="4400" dirty="0">
              <a:solidFill>
                <a:schemeClr val="bg1"/>
              </a:solidFill>
              <a:effectLst>
                <a:outerShdw blurRad="38100" dist="38100" dir="2700000" algn="tl">
                  <a:srgbClr val="000000">
                    <a:alpha val="43137"/>
                  </a:srgbClr>
                </a:outerShdw>
              </a:effectLst>
              <a:cs typeface="B Ziba" panose="00000400000000000000" pitchFamily="2" charset="-78"/>
            </a:endParaRPr>
          </a:p>
        </p:txBody>
      </p:sp>
    </p:spTree>
    <p:extLst>
      <p:ext uri="{BB962C8B-B14F-4D97-AF65-F5344CB8AC3E}">
        <p14:creationId xmlns:p14="http://schemas.microsoft.com/office/powerpoint/2010/main" val="2758808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smtClean="0">
                <a:solidFill>
                  <a:srgbClr val="FF0000"/>
                </a:solidFill>
              </a:rPr>
              <a:t>عملگر تقاطع </a:t>
            </a:r>
            <a:r>
              <a:rPr lang="en-US" dirty="0" err="1" smtClean="0">
                <a:solidFill>
                  <a:srgbClr val="FF0000"/>
                </a:solidFill>
              </a:rPr>
              <a:t>CrossOver</a:t>
            </a:r>
            <a:r>
              <a:rPr lang="en-US" dirty="0" smtClean="0">
                <a:solidFill>
                  <a:srgbClr val="FF0000"/>
                </a:solidFill>
              </a:rPr>
              <a:t> </a:t>
            </a:r>
            <a:endParaRPr lang="fa-IR" dirty="0">
              <a:solidFill>
                <a:srgbClr val="FF0000"/>
              </a:solidFill>
            </a:endParaRPr>
          </a:p>
        </p:txBody>
      </p:sp>
      <p:sp>
        <p:nvSpPr>
          <p:cNvPr id="3" name="Content Placeholder 2"/>
          <p:cNvSpPr>
            <a:spLocks noGrp="1"/>
          </p:cNvSpPr>
          <p:nvPr>
            <p:ph idx="1"/>
          </p:nvPr>
        </p:nvSpPr>
        <p:spPr/>
        <p:txBody>
          <a:bodyPr/>
          <a:lstStyle/>
          <a:p>
            <a:pPr marL="0" indent="0" algn="r" rtl="1">
              <a:buNone/>
            </a:pPr>
            <a:r>
              <a:rPr lang="fa-IR" dirty="0" smtClean="0"/>
              <a:t>ابتدا باید دو والد (جواب) را انتخاب کنیم.</a:t>
            </a:r>
          </a:p>
          <a:p>
            <a:pPr marL="0" indent="0" algn="r" rtl="1">
              <a:buNone/>
            </a:pPr>
            <a:r>
              <a:rPr lang="fa-IR" dirty="0" smtClean="0">
                <a:solidFill>
                  <a:srgbClr val="00B050"/>
                </a:solidFill>
              </a:rPr>
              <a:t>شیوه انتخاب:</a:t>
            </a:r>
          </a:p>
          <a:p>
            <a:pPr marL="0" indent="0" algn="r" rtl="1">
              <a:buNone/>
            </a:pPr>
            <a:r>
              <a:rPr lang="fa-IR" dirty="0" smtClean="0"/>
              <a:t>1- چرخه رولت</a:t>
            </a:r>
          </a:p>
          <a:p>
            <a:pPr marL="0" indent="0" algn="r" rtl="1">
              <a:buNone/>
            </a:pPr>
            <a:r>
              <a:rPr lang="fa-IR" dirty="0" smtClean="0"/>
              <a:t>2- تورنومنت</a:t>
            </a:r>
          </a:p>
          <a:p>
            <a:pPr marL="0" indent="0" algn="r" rtl="1">
              <a:buNone/>
            </a:pPr>
            <a:r>
              <a:rPr lang="fa-IR" dirty="0" smtClean="0"/>
              <a:t>3- تصادفی</a:t>
            </a:r>
            <a:endParaRPr lang="fa-IR" dirty="0"/>
          </a:p>
        </p:txBody>
      </p:sp>
    </p:spTree>
    <p:extLst>
      <p:ext uri="{BB962C8B-B14F-4D97-AF65-F5344CB8AC3E}">
        <p14:creationId xmlns:p14="http://schemas.microsoft.com/office/powerpoint/2010/main" val="1099596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lgn="r" rtl="1">
              <a:buNone/>
            </a:pPr>
            <a:r>
              <a:rPr lang="fa-IR" dirty="0"/>
              <a:t>1- چرخه </a:t>
            </a:r>
            <a:r>
              <a:rPr lang="fa-IR" dirty="0" smtClean="0"/>
              <a:t>رولت</a:t>
            </a:r>
          </a:p>
          <a:p>
            <a:pPr marL="0" indent="0" algn="r" rtl="1">
              <a:buNone/>
            </a:pPr>
            <a:r>
              <a:rPr lang="fa-IR" dirty="0" smtClean="0"/>
              <a:t>ان که بهتر است شانس بیشتری برای انتخاب شدن دارد</a:t>
            </a:r>
          </a:p>
          <a:p>
            <a:pPr marL="0" indent="0" algn="r" rtl="1">
              <a:buNone/>
            </a:pPr>
            <a:endParaRPr lang="fa-IR" dirty="0"/>
          </a:p>
          <a:p>
            <a:pPr marL="0" indent="0" algn="r" rtl="1">
              <a:buNone/>
            </a:pPr>
            <a:endParaRPr lang="fa-IR" dirty="0"/>
          </a:p>
        </p:txBody>
      </p:sp>
      <p:graphicFrame>
        <p:nvGraphicFramePr>
          <p:cNvPr id="5" name="Table 4"/>
          <p:cNvGraphicFramePr>
            <a:graphicFrameLocks noGrp="1"/>
          </p:cNvGraphicFramePr>
          <p:nvPr>
            <p:extLst>
              <p:ext uri="{D42A27DB-BD31-4B8C-83A1-F6EECF244321}">
                <p14:modId xmlns:p14="http://schemas.microsoft.com/office/powerpoint/2010/main" val="1658813116"/>
              </p:ext>
            </p:extLst>
          </p:nvPr>
        </p:nvGraphicFramePr>
        <p:xfrm>
          <a:off x="1676400" y="2286000"/>
          <a:ext cx="6096000" cy="1737360"/>
        </p:xfrm>
        <a:graphic>
          <a:graphicData uri="http://schemas.openxmlformats.org/drawingml/2006/table">
            <a:tbl>
              <a:tblPr rtl="1" firstRow="1" bandRow="1">
                <a:tableStyleId>{8799B23B-EC83-4686-B30A-512413B5E67A}</a:tableStyleId>
              </a:tblPr>
              <a:tblGrid>
                <a:gridCol w="1524000"/>
                <a:gridCol w="1524000"/>
                <a:gridCol w="1524000"/>
                <a:gridCol w="1524000"/>
              </a:tblGrid>
              <a:tr h="370840">
                <a:tc>
                  <a:txBody>
                    <a:bodyPr/>
                    <a:lstStyle/>
                    <a:p>
                      <a:pPr algn="ctr" rtl="1"/>
                      <a:r>
                        <a:rPr lang="fa-IR" sz="3200" b="0" dirty="0" smtClean="0"/>
                        <a:t>1</a:t>
                      </a:r>
                      <a:endParaRPr lang="fa-IR" sz="3200" b="0" dirty="0"/>
                    </a:p>
                  </a:txBody>
                  <a:tcPr/>
                </a:tc>
                <a:tc>
                  <a:txBody>
                    <a:bodyPr/>
                    <a:lstStyle/>
                    <a:p>
                      <a:pPr algn="ctr" rtl="1"/>
                      <a:r>
                        <a:rPr lang="fa-IR" sz="3200" b="0" dirty="0" smtClean="0"/>
                        <a:t>2</a:t>
                      </a:r>
                      <a:endParaRPr lang="fa-IR" sz="3200" b="0" dirty="0"/>
                    </a:p>
                  </a:txBody>
                  <a:tcPr/>
                </a:tc>
                <a:tc>
                  <a:txBody>
                    <a:bodyPr/>
                    <a:lstStyle/>
                    <a:p>
                      <a:pPr algn="ctr" rtl="1"/>
                      <a:r>
                        <a:rPr lang="fa-IR" sz="3200" b="0" dirty="0" smtClean="0"/>
                        <a:t>3</a:t>
                      </a:r>
                      <a:endParaRPr lang="fa-IR" sz="3200" b="0" dirty="0"/>
                    </a:p>
                  </a:txBody>
                  <a:tcPr/>
                </a:tc>
                <a:tc>
                  <a:txBody>
                    <a:bodyPr/>
                    <a:lstStyle/>
                    <a:p>
                      <a:pPr algn="ctr" rtl="1"/>
                      <a:r>
                        <a:rPr lang="fa-IR" sz="3200" b="0" dirty="0" smtClean="0"/>
                        <a:t>4</a:t>
                      </a:r>
                      <a:endParaRPr lang="fa-IR" sz="3200" b="0" dirty="0"/>
                    </a:p>
                  </a:txBody>
                  <a:tcPr/>
                </a:tc>
              </a:tr>
              <a:tr h="370840">
                <a:tc>
                  <a:txBody>
                    <a:bodyPr/>
                    <a:lstStyle/>
                    <a:p>
                      <a:pPr algn="ctr" rtl="1"/>
                      <a:r>
                        <a:rPr lang="fa-IR" sz="3200" b="0" dirty="0" smtClean="0"/>
                        <a:t>0.1</a:t>
                      </a:r>
                      <a:endParaRPr lang="fa-IR" sz="3200" b="0" dirty="0"/>
                    </a:p>
                  </a:txBody>
                  <a:tcPr>
                    <a:solidFill>
                      <a:schemeClr val="accent3">
                        <a:lumMod val="60000"/>
                        <a:lumOff val="40000"/>
                        <a:alpha val="20000"/>
                      </a:schemeClr>
                    </a:solidFill>
                  </a:tcPr>
                </a:tc>
                <a:tc>
                  <a:txBody>
                    <a:bodyPr/>
                    <a:lstStyle/>
                    <a:p>
                      <a:pPr algn="ctr" rtl="1"/>
                      <a:r>
                        <a:rPr lang="fa-IR" sz="3200" b="0" dirty="0" smtClean="0"/>
                        <a:t>0.2</a:t>
                      </a:r>
                      <a:endParaRPr lang="fa-IR" sz="3200" b="0" dirty="0"/>
                    </a:p>
                  </a:txBody>
                  <a:tcPr>
                    <a:solidFill>
                      <a:schemeClr val="accent3">
                        <a:lumMod val="60000"/>
                        <a:lumOff val="40000"/>
                        <a:alpha val="20000"/>
                      </a:schemeClr>
                    </a:solidFill>
                  </a:tcPr>
                </a:tc>
                <a:tc>
                  <a:txBody>
                    <a:bodyPr/>
                    <a:lstStyle/>
                    <a:p>
                      <a:pPr algn="ctr" rtl="1"/>
                      <a:r>
                        <a:rPr lang="fa-IR" sz="3200" b="0" dirty="0" smtClean="0"/>
                        <a:t>0.3</a:t>
                      </a:r>
                      <a:endParaRPr lang="fa-IR" sz="3200" b="0" dirty="0"/>
                    </a:p>
                  </a:txBody>
                  <a:tcPr>
                    <a:solidFill>
                      <a:schemeClr val="accent3">
                        <a:lumMod val="60000"/>
                        <a:lumOff val="40000"/>
                        <a:alpha val="20000"/>
                      </a:schemeClr>
                    </a:solidFill>
                  </a:tcPr>
                </a:tc>
                <a:tc>
                  <a:txBody>
                    <a:bodyPr/>
                    <a:lstStyle/>
                    <a:p>
                      <a:pPr algn="ctr" rtl="1"/>
                      <a:r>
                        <a:rPr lang="fa-IR" sz="3200" b="0" dirty="0" smtClean="0"/>
                        <a:t>0.4</a:t>
                      </a:r>
                      <a:endParaRPr lang="fa-IR" sz="3200" b="0" dirty="0"/>
                    </a:p>
                  </a:txBody>
                  <a:tcPr>
                    <a:solidFill>
                      <a:schemeClr val="accent3">
                        <a:lumMod val="60000"/>
                        <a:lumOff val="40000"/>
                        <a:alpha val="20000"/>
                      </a:schemeClr>
                    </a:solidFill>
                  </a:tcPr>
                </a:tc>
              </a:tr>
              <a:tr h="370840">
                <a:tc>
                  <a:txBody>
                    <a:bodyPr/>
                    <a:lstStyle/>
                    <a:p>
                      <a:pPr algn="ctr" rtl="1"/>
                      <a:r>
                        <a:rPr lang="fa-IR" sz="3200" b="0" dirty="0" smtClean="0"/>
                        <a:t>1</a:t>
                      </a:r>
                      <a:endParaRPr lang="fa-IR" sz="3200" b="0" dirty="0"/>
                    </a:p>
                  </a:txBody>
                  <a:tcPr>
                    <a:solidFill>
                      <a:schemeClr val="accent3">
                        <a:lumMod val="60000"/>
                        <a:lumOff val="40000"/>
                      </a:schemeClr>
                    </a:solidFill>
                  </a:tcPr>
                </a:tc>
                <a:tc>
                  <a:txBody>
                    <a:bodyPr/>
                    <a:lstStyle/>
                    <a:p>
                      <a:pPr algn="ctr" rtl="1"/>
                      <a:r>
                        <a:rPr lang="fa-IR" sz="3200" b="0" dirty="0" smtClean="0"/>
                        <a:t>0.9</a:t>
                      </a:r>
                      <a:endParaRPr lang="fa-IR" sz="3200" b="0" dirty="0"/>
                    </a:p>
                  </a:txBody>
                  <a:tcPr>
                    <a:solidFill>
                      <a:schemeClr val="accent3">
                        <a:lumMod val="60000"/>
                        <a:lumOff val="40000"/>
                      </a:schemeClr>
                    </a:solidFill>
                  </a:tcPr>
                </a:tc>
                <a:tc>
                  <a:txBody>
                    <a:bodyPr/>
                    <a:lstStyle/>
                    <a:p>
                      <a:pPr algn="ctr" rtl="1"/>
                      <a:r>
                        <a:rPr lang="fa-IR" sz="3200" b="0" dirty="0" smtClean="0"/>
                        <a:t>0.7</a:t>
                      </a:r>
                      <a:endParaRPr lang="fa-IR" sz="3200" b="0" dirty="0"/>
                    </a:p>
                  </a:txBody>
                  <a:tcPr>
                    <a:solidFill>
                      <a:schemeClr val="accent3">
                        <a:lumMod val="60000"/>
                        <a:lumOff val="40000"/>
                      </a:schemeClr>
                    </a:solidFill>
                  </a:tcPr>
                </a:tc>
                <a:tc>
                  <a:txBody>
                    <a:bodyPr/>
                    <a:lstStyle/>
                    <a:p>
                      <a:pPr algn="ctr" rtl="1"/>
                      <a:r>
                        <a:rPr lang="fa-IR" sz="3200" b="0" dirty="0" smtClean="0"/>
                        <a:t>0.4</a:t>
                      </a:r>
                      <a:endParaRPr lang="fa-IR" sz="3200" b="0" dirty="0"/>
                    </a:p>
                  </a:txBody>
                  <a:tcPr>
                    <a:solidFill>
                      <a:schemeClr val="accent3">
                        <a:lumMod val="60000"/>
                        <a:lumOff val="40000"/>
                      </a:schemeClr>
                    </a:solidFill>
                  </a:tcPr>
                </a:tc>
              </a:tr>
            </a:tbl>
          </a:graphicData>
        </a:graphic>
      </p:graphicFrame>
    </p:spTree>
    <p:extLst>
      <p:ext uri="{BB962C8B-B14F-4D97-AF65-F5344CB8AC3E}">
        <p14:creationId xmlns:p14="http://schemas.microsoft.com/office/powerpoint/2010/main" val="109959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704975"/>
            <a:ext cx="8991599"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532933" y="533400"/>
            <a:ext cx="1965603" cy="584775"/>
          </a:xfrm>
          <a:prstGeom prst="rect">
            <a:avLst/>
          </a:prstGeom>
        </p:spPr>
        <p:txBody>
          <a:bodyPr wrap="none">
            <a:spAutoFit/>
          </a:bodyPr>
          <a:lstStyle/>
          <a:p>
            <a:pPr algn="r" rtl="1"/>
            <a:r>
              <a:rPr lang="fa-IR" sz="3200" dirty="0"/>
              <a:t>2- تورنومنت</a:t>
            </a:r>
          </a:p>
        </p:txBody>
      </p:sp>
      <p:sp>
        <p:nvSpPr>
          <p:cNvPr id="5" name="Rectangle 4"/>
          <p:cNvSpPr/>
          <p:nvPr/>
        </p:nvSpPr>
        <p:spPr>
          <a:xfrm>
            <a:off x="7302894" y="6096000"/>
            <a:ext cx="1685077" cy="584775"/>
          </a:xfrm>
          <a:prstGeom prst="rect">
            <a:avLst/>
          </a:prstGeom>
        </p:spPr>
        <p:txBody>
          <a:bodyPr wrap="none">
            <a:spAutoFit/>
          </a:bodyPr>
          <a:lstStyle/>
          <a:p>
            <a:pPr algn="r" rtl="1"/>
            <a:r>
              <a:rPr lang="fa-IR" sz="3200" dirty="0"/>
              <a:t>3- تصادفی</a:t>
            </a:r>
          </a:p>
        </p:txBody>
      </p:sp>
    </p:spTree>
    <p:extLst>
      <p:ext uri="{BB962C8B-B14F-4D97-AF65-F5344CB8AC3E}">
        <p14:creationId xmlns:p14="http://schemas.microsoft.com/office/powerpoint/2010/main" val="109959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40434563"/>
              </p:ext>
            </p:extLst>
          </p:nvPr>
        </p:nvGraphicFramePr>
        <p:xfrm>
          <a:off x="2362200" y="152400"/>
          <a:ext cx="4114800" cy="1628775"/>
        </p:xfrm>
        <a:graphic>
          <a:graphicData uri="http://schemas.openxmlformats.org/drawingml/2006/table">
            <a:tbl>
              <a:tblPr>
                <a:tableStyleId>{5C22544A-7EE6-4342-B048-85BDC9FD1C3A}</a:tableStyleId>
              </a:tblPr>
              <a:tblGrid>
                <a:gridCol w="838200"/>
                <a:gridCol w="533400"/>
                <a:gridCol w="685800"/>
                <a:gridCol w="685800"/>
                <a:gridCol w="685800"/>
                <a:gridCol w="685800"/>
              </a:tblGrid>
              <a:tr h="542925">
                <a:tc>
                  <a:txBody>
                    <a:bodyPr/>
                    <a:lstStyle/>
                    <a:p>
                      <a:pPr algn="ctr" rtl="0" fontAlgn="b"/>
                      <a:r>
                        <a:rPr lang="fa-IR" sz="3200" b="0" i="0" u="none" strike="noStrike" dirty="0" smtClean="0">
                          <a:solidFill>
                            <a:srgbClr val="000000"/>
                          </a:solidFill>
                          <a:effectLst/>
                          <a:latin typeface="Calibri"/>
                        </a:rPr>
                        <a:t>والد1</a:t>
                      </a:r>
                      <a:endParaRPr lang="fa-IR" sz="3200" b="0" i="0" u="none" strike="noStrike" dirty="0">
                        <a:solidFill>
                          <a:srgbClr val="000000"/>
                        </a:solidFill>
                        <a:effectLst/>
                        <a:latin typeface="Calibri"/>
                      </a:endParaRPr>
                    </a:p>
                  </a:txBody>
                  <a:tcPr marL="9525" marR="9525" marT="9525" marB="0" anchor="b"/>
                </a:tc>
                <a:tc>
                  <a:txBody>
                    <a:bodyPr/>
                    <a:lstStyle/>
                    <a:p>
                      <a:pPr algn="ctr" rtl="0" fontAlgn="b"/>
                      <a:r>
                        <a:rPr lang="fa-IR" sz="3200" u="none" strike="noStrike" dirty="0">
                          <a:effectLst/>
                        </a:rPr>
                        <a:t>3</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5</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1</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2</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4</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r>
              <a:tr h="542925">
                <a:tc>
                  <a:txBody>
                    <a:bodyPr/>
                    <a:lstStyle/>
                    <a:p>
                      <a:pPr algn="ctr" rtl="0" fontAlgn="b"/>
                      <a:endParaRPr lang="fa-IR" sz="3200" b="0" i="0" u="none" strike="noStrike" dirty="0">
                        <a:solidFill>
                          <a:srgbClr val="000000"/>
                        </a:solidFill>
                        <a:effectLst/>
                        <a:latin typeface="Calibri"/>
                      </a:endParaRPr>
                    </a:p>
                  </a:txBody>
                  <a:tcPr marL="9525" marR="9525" marT="9525" marB="0" anchor="b">
                    <a:noFill/>
                  </a:tcPr>
                </a:tc>
                <a:tc>
                  <a:txBody>
                    <a:bodyPr/>
                    <a:lstStyle/>
                    <a:p>
                      <a:pPr algn="ctr" rtl="0" fontAlgn="b"/>
                      <a:endParaRPr lang="fa-IR" sz="3200" b="0" i="0" u="none" strike="noStrike" dirty="0">
                        <a:solidFill>
                          <a:srgbClr val="000000"/>
                        </a:solidFill>
                        <a:effectLst/>
                        <a:latin typeface="Calibri"/>
                      </a:endParaRPr>
                    </a:p>
                  </a:txBody>
                  <a:tcPr marL="9525" marR="9525" marT="9525" marB="0" anchor="b">
                    <a:noFill/>
                  </a:tcPr>
                </a:tc>
                <a:tc>
                  <a:txBody>
                    <a:bodyPr/>
                    <a:lstStyle/>
                    <a:p>
                      <a:pPr algn="ctr" rtl="0" fontAlgn="b"/>
                      <a:endParaRPr lang="fa-IR" sz="3200" b="0" i="0" u="none" strike="noStrike" dirty="0">
                        <a:solidFill>
                          <a:srgbClr val="000000"/>
                        </a:solidFill>
                        <a:effectLst/>
                        <a:latin typeface="Calibri"/>
                      </a:endParaRPr>
                    </a:p>
                  </a:txBody>
                  <a:tcPr marL="9525" marR="9525" marT="9525" marB="0" anchor="b">
                    <a:noFill/>
                  </a:tcPr>
                </a:tc>
                <a:tc>
                  <a:txBody>
                    <a:bodyPr/>
                    <a:lstStyle/>
                    <a:p>
                      <a:pPr algn="ctr" rtl="0" fontAlgn="b"/>
                      <a:endParaRPr lang="fa-IR" sz="3200" b="0" i="0" u="none" strike="noStrike" dirty="0">
                        <a:solidFill>
                          <a:srgbClr val="000000"/>
                        </a:solidFill>
                        <a:effectLst/>
                        <a:latin typeface="Calibri"/>
                      </a:endParaRPr>
                    </a:p>
                  </a:txBody>
                  <a:tcPr marL="9525" marR="9525" marT="9525" marB="0" anchor="b">
                    <a:noFill/>
                  </a:tcPr>
                </a:tc>
                <a:tc>
                  <a:txBody>
                    <a:bodyPr/>
                    <a:lstStyle/>
                    <a:p>
                      <a:pPr algn="ctr" rtl="0" fontAlgn="b"/>
                      <a:endParaRPr lang="fa-IR" sz="3200" b="0" i="0" u="none" strike="noStrike" dirty="0">
                        <a:solidFill>
                          <a:srgbClr val="000000"/>
                        </a:solidFill>
                        <a:effectLst/>
                        <a:latin typeface="Calibri"/>
                      </a:endParaRPr>
                    </a:p>
                  </a:txBody>
                  <a:tcPr marL="9525" marR="9525" marT="9525" marB="0" anchor="b">
                    <a:noFill/>
                  </a:tcPr>
                </a:tc>
                <a:tc>
                  <a:txBody>
                    <a:bodyPr/>
                    <a:lstStyle/>
                    <a:p>
                      <a:pPr algn="ctr" rtl="0" fontAlgn="b"/>
                      <a:endParaRPr lang="fa-IR" sz="3200" b="0" i="0" u="none" strike="noStrike" dirty="0">
                        <a:solidFill>
                          <a:srgbClr val="000000"/>
                        </a:solidFill>
                        <a:effectLst/>
                        <a:latin typeface="Calibri"/>
                      </a:endParaRPr>
                    </a:p>
                  </a:txBody>
                  <a:tcPr marL="9525" marR="9525" marT="9525" marB="0" anchor="b">
                    <a:noFill/>
                  </a:tcPr>
                </a:tc>
              </a:tr>
              <a:tr h="54292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fa-IR" sz="3200" b="0" i="0" u="none" strike="noStrike" dirty="0" smtClean="0">
                          <a:solidFill>
                            <a:srgbClr val="000000"/>
                          </a:solidFill>
                          <a:effectLst/>
                          <a:latin typeface="+mn-lt"/>
                        </a:rPr>
                        <a:t>والد2</a:t>
                      </a:r>
                    </a:p>
                  </a:txBody>
                  <a:tcPr marL="9525" marR="9525" marT="9525" marB="0" anchor="b"/>
                </a:tc>
                <a:tc>
                  <a:txBody>
                    <a:bodyPr/>
                    <a:lstStyle/>
                    <a:p>
                      <a:pPr algn="ctr" rtl="0" fontAlgn="b"/>
                      <a:r>
                        <a:rPr lang="fa-IR" sz="3200" u="none" strike="noStrike" dirty="0">
                          <a:effectLst/>
                        </a:rPr>
                        <a:t>1</a:t>
                      </a:r>
                      <a:endParaRPr lang="fa-IR" sz="3200" b="0" i="0" u="none" strike="noStrike" dirty="0">
                        <a:solidFill>
                          <a:srgbClr val="000000"/>
                        </a:solidFill>
                        <a:effectLst/>
                        <a:latin typeface="Calibri"/>
                      </a:endParaRPr>
                    </a:p>
                  </a:txBody>
                  <a:tcPr marL="9525" marR="9525" marT="9525" marB="0" anchor="b">
                    <a:solidFill>
                      <a:schemeClr val="accent3">
                        <a:lumMod val="40000"/>
                        <a:lumOff val="60000"/>
                      </a:schemeClr>
                    </a:solidFill>
                  </a:tcPr>
                </a:tc>
                <a:tc>
                  <a:txBody>
                    <a:bodyPr/>
                    <a:lstStyle/>
                    <a:p>
                      <a:pPr algn="ctr" rtl="0" fontAlgn="b"/>
                      <a:r>
                        <a:rPr lang="fa-IR" sz="3200" u="none" strike="noStrike" dirty="0">
                          <a:effectLst/>
                        </a:rPr>
                        <a:t>2</a:t>
                      </a:r>
                      <a:endParaRPr lang="fa-IR" sz="3200" b="0" i="0" u="none" strike="noStrike" dirty="0">
                        <a:solidFill>
                          <a:srgbClr val="000000"/>
                        </a:solidFill>
                        <a:effectLst/>
                        <a:latin typeface="Calibri"/>
                      </a:endParaRPr>
                    </a:p>
                  </a:txBody>
                  <a:tcPr marL="9525" marR="9525" marT="9525" marB="0" anchor="b">
                    <a:solidFill>
                      <a:schemeClr val="accent3">
                        <a:lumMod val="40000"/>
                        <a:lumOff val="60000"/>
                      </a:schemeClr>
                    </a:solidFill>
                  </a:tcPr>
                </a:tc>
                <a:tc>
                  <a:txBody>
                    <a:bodyPr/>
                    <a:lstStyle/>
                    <a:p>
                      <a:pPr algn="ctr" rtl="0" fontAlgn="b"/>
                      <a:r>
                        <a:rPr lang="fa-IR" sz="3200" u="none" strike="noStrike" dirty="0">
                          <a:effectLst/>
                        </a:rPr>
                        <a:t>4</a:t>
                      </a:r>
                      <a:endParaRPr lang="fa-IR" sz="3200" b="0" i="0" u="none" strike="noStrike" dirty="0">
                        <a:solidFill>
                          <a:srgbClr val="000000"/>
                        </a:solidFill>
                        <a:effectLst/>
                        <a:latin typeface="Calibri"/>
                      </a:endParaRPr>
                    </a:p>
                  </a:txBody>
                  <a:tcPr marL="9525" marR="9525" marT="9525" marB="0" anchor="b">
                    <a:solidFill>
                      <a:schemeClr val="accent3">
                        <a:lumMod val="40000"/>
                        <a:lumOff val="60000"/>
                      </a:schemeClr>
                    </a:solidFill>
                  </a:tcPr>
                </a:tc>
                <a:tc>
                  <a:txBody>
                    <a:bodyPr/>
                    <a:lstStyle/>
                    <a:p>
                      <a:pPr algn="ctr" rtl="0" fontAlgn="b"/>
                      <a:r>
                        <a:rPr lang="fa-IR" sz="3200" u="none" strike="noStrike" dirty="0">
                          <a:effectLst/>
                        </a:rPr>
                        <a:t>3</a:t>
                      </a:r>
                      <a:endParaRPr lang="fa-IR" sz="3200" b="0" i="0" u="none" strike="noStrike" dirty="0">
                        <a:solidFill>
                          <a:srgbClr val="000000"/>
                        </a:solidFill>
                        <a:effectLst/>
                        <a:latin typeface="Calibri"/>
                      </a:endParaRPr>
                    </a:p>
                  </a:txBody>
                  <a:tcPr marL="9525" marR="9525" marT="9525" marB="0" anchor="b">
                    <a:solidFill>
                      <a:schemeClr val="accent3">
                        <a:lumMod val="40000"/>
                        <a:lumOff val="60000"/>
                      </a:schemeClr>
                    </a:solidFill>
                  </a:tcPr>
                </a:tc>
                <a:tc>
                  <a:txBody>
                    <a:bodyPr/>
                    <a:lstStyle/>
                    <a:p>
                      <a:pPr algn="ctr" rtl="0" fontAlgn="b"/>
                      <a:r>
                        <a:rPr lang="fa-IR" sz="3200" u="none" strike="noStrike" dirty="0">
                          <a:effectLst/>
                        </a:rPr>
                        <a:t>5</a:t>
                      </a:r>
                      <a:endParaRPr lang="fa-IR" sz="3200" b="0" i="0" u="none" strike="noStrike" dirty="0">
                        <a:solidFill>
                          <a:srgbClr val="000000"/>
                        </a:solidFill>
                        <a:effectLst/>
                        <a:latin typeface="Calibri"/>
                      </a:endParaRPr>
                    </a:p>
                  </a:txBody>
                  <a:tcPr marL="9525" marR="9525" marT="9525" marB="0" anchor="b">
                    <a:solidFill>
                      <a:schemeClr val="accent3">
                        <a:lumMod val="40000"/>
                        <a:lumOff val="60000"/>
                      </a:schemeClr>
                    </a:solidFill>
                  </a:tcPr>
                </a:tc>
              </a:tr>
            </a:tbl>
          </a:graphicData>
        </a:graphic>
      </p:graphicFrame>
      <p:sp>
        <p:nvSpPr>
          <p:cNvPr id="5" name="Content Placeholder 2"/>
          <p:cNvSpPr txBox="1">
            <a:spLocks/>
          </p:cNvSpPr>
          <p:nvPr/>
        </p:nvSpPr>
        <p:spPr>
          <a:xfrm>
            <a:off x="0" y="2057400"/>
            <a:ext cx="9144000" cy="48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rtl="1">
              <a:buFont typeface="Arial" pitchFamily="34" charset="0"/>
              <a:buNone/>
            </a:pPr>
            <a:r>
              <a:rPr lang="fa-IR" dirty="0" smtClean="0"/>
              <a:t>دو والد مورد نظر انتخاب شده اند حال باید  دو فرزند ( دو جواب جدید ) بر اساس این دو والد تولید کرد.</a:t>
            </a:r>
          </a:p>
          <a:p>
            <a:pPr marL="0" indent="0" algn="r" rtl="1">
              <a:buFont typeface="Arial" pitchFamily="34" charset="0"/>
              <a:buNone/>
            </a:pPr>
            <a:r>
              <a:rPr lang="fa-IR" dirty="0" smtClean="0">
                <a:solidFill>
                  <a:srgbClr val="00B050"/>
                </a:solidFill>
              </a:rPr>
              <a:t>شیوه تولید:</a:t>
            </a:r>
          </a:p>
          <a:p>
            <a:pPr marL="0" indent="0" algn="r" rtl="1">
              <a:buFont typeface="Arial" pitchFamily="34" charset="0"/>
              <a:buNone/>
            </a:pPr>
            <a:r>
              <a:rPr lang="fa-IR" dirty="0" smtClean="0"/>
              <a:t>1- تقاطع تک نقطه ای</a:t>
            </a:r>
          </a:p>
          <a:p>
            <a:pPr marL="0" indent="0" algn="r" rtl="1">
              <a:buNone/>
            </a:pPr>
            <a:r>
              <a:rPr lang="fa-IR" dirty="0" smtClean="0"/>
              <a:t>2- </a:t>
            </a:r>
            <a:r>
              <a:rPr lang="fa-IR" dirty="0"/>
              <a:t>تقاطع </a:t>
            </a:r>
            <a:r>
              <a:rPr lang="fa-IR" dirty="0" smtClean="0"/>
              <a:t>دو نقطه </a:t>
            </a:r>
            <a:r>
              <a:rPr lang="fa-IR" dirty="0"/>
              <a:t>ای</a:t>
            </a:r>
          </a:p>
          <a:p>
            <a:pPr marL="0" indent="0" algn="r" rtl="1">
              <a:buNone/>
            </a:pPr>
            <a:r>
              <a:rPr lang="fa-IR" dirty="0" smtClean="0"/>
              <a:t>3- </a:t>
            </a:r>
            <a:r>
              <a:rPr lang="fa-IR" dirty="0"/>
              <a:t>تقاطع </a:t>
            </a:r>
            <a:r>
              <a:rPr lang="fa-IR" dirty="0" smtClean="0"/>
              <a:t>ماسک</a:t>
            </a:r>
          </a:p>
          <a:p>
            <a:pPr marL="0" indent="0" algn="r" rtl="1">
              <a:buNone/>
            </a:pPr>
            <a:r>
              <a:rPr lang="fa-IR" dirty="0" smtClean="0"/>
              <a:t>4- </a:t>
            </a:r>
            <a:r>
              <a:rPr lang="fa-IR" dirty="0"/>
              <a:t>تقاطع </a:t>
            </a:r>
            <a:r>
              <a:rPr lang="fa-IR" dirty="0" smtClean="0"/>
              <a:t>پیوسته ( یونیفرم – آریتماتیک)</a:t>
            </a:r>
            <a:endParaRPr lang="fa-IR" dirty="0"/>
          </a:p>
          <a:p>
            <a:pPr marL="0" indent="0" algn="r" rtl="1">
              <a:buNone/>
            </a:pPr>
            <a:endParaRPr lang="fa-IR" dirty="0"/>
          </a:p>
        </p:txBody>
      </p:sp>
    </p:spTree>
    <p:extLst>
      <p:ext uri="{BB962C8B-B14F-4D97-AF65-F5344CB8AC3E}">
        <p14:creationId xmlns:p14="http://schemas.microsoft.com/office/powerpoint/2010/main" val="10995965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40196300"/>
              </p:ext>
            </p:extLst>
          </p:nvPr>
        </p:nvGraphicFramePr>
        <p:xfrm>
          <a:off x="76200" y="2438400"/>
          <a:ext cx="4114800" cy="1628775"/>
        </p:xfrm>
        <a:graphic>
          <a:graphicData uri="http://schemas.openxmlformats.org/drawingml/2006/table">
            <a:tbl>
              <a:tblPr>
                <a:tableStyleId>{5C22544A-7EE6-4342-B048-85BDC9FD1C3A}</a:tableStyleId>
              </a:tblPr>
              <a:tblGrid>
                <a:gridCol w="838200"/>
                <a:gridCol w="533400"/>
                <a:gridCol w="685800"/>
                <a:gridCol w="685800"/>
                <a:gridCol w="685800"/>
                <a:gridCol w="685800"/>
              </a:tblGrid>
              <a:tr h="542925">
                <a:tc>
                  <a:txBody>
                    <a:bodyPr/>
                    <a:lstStyle/>
                    <a:p>
                      <a:pPr algn="ctr" rtl="0" fontAlgn="b"/>
                      <a:r>
                        <a:rPr lang="fa-IR" sz="3200" b="0" i="0" u="none" strike="noStrike" dirty="0" smtClean="0">
                          <a:solidFill>
                            <a:srgbClr val="000000"/>
                          </a:solidFill>
                          <a:effectLst/>
                          <a:latin typeface="Calibri"/>
                        </a:rPr>
                        <a:t>والد1</a:t>
                      </a:r>
                      <a:endParaRPr lang="fa-IR" sz="3200" b="0" i="0" u="none" strike="noStrike" dirty="0">
                        <a:solidFill>
                          <a:srgbClr val="000000"/>
                        </a:solidFill>
                        <a:effectLst/>
                        <a:latin typeface="Calibri"/>
                      </a:endParaRPr>
                    </a:p>
                  </a:txBody>
                  <a:tcPr marL="9525" marR="9525" marT="9525" marB="0" anchor="b"/>
                </a:tc>
                <a:tc>
                  <a:txBody>
                    <a:bodyPr/>
                    <a:lstStyle/>
                    <a:p>
                      <a:pPr algn="ctr" rtl="0" fontAlgn="b"/>
                      <a:r>
                        <a:rPr lang="fa-IR" sz="3200" u="none" strike="noStrike" dirty="0">
                          <a:effectLst/>
                        </a:rPr>
                        <a:t>3</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5</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1</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2</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4</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r>
              <a:tr h="542925">
                <a:tc>
                  <a:txBody>
                    <a:bodyPr/>
                    <a:lstStyle/>
                    <a:p>
                      <a:pPr algn="ctr" rtl="0" fontAlgn="b"/>
                      <a:endParaRPr lang="fa-IR" sz="3200" b="0" i="0" u="none" strike="noStrike" dirty="0">
                        <a:solidFill>
                          <a:srgbClr val="000000"/>
                        </a:solidFill>
                        <a:effectLst/>
                        <a:latin typeface="Calibri"/>
                      </a:endParaRPr>
                    </a:p>
                  </a:txBody>
                  <a:tcPr marL="9525" marR="9525" marT="9525" marB="0" anchor="b">
                    <a:noFill/>
                  </a:tcPr>
                </a:tc>
                <a:tc>
                  <a:txBody>
                    <a:bodyPr/>
                    <a:lstStyle/>
                    <a:p>
                      <a:pPr algn="ctr" rtl="0" fontAlgn="b"/>
                      <a:endParaRPr lang="fa-IR" sz="3200" b="0" i="0" u="none" strike="noStrike" dirty="0">
                        <a:solidFill>
                          <a:srgbClr val="000000"/>
                        </a:solidFill>
                        <a:effectLst/>
                        <a:latin typeface="Calibri"/>
                      </a:endParaRPr>
                    </a:p>
                  </a:txBody>
                  <a:tcPr marL="9525" marR="9525" marT="9525" marB="0" anchor="b">
                    <a:noFill/>
                  </a:tcPr>
                </a:tc>
                <a:tc>
                  <a:txBody>
                    <a:bodyPr/>
                    <a:lstStyle/>
                    <a:p>
                      <a:pPr algn="ctr" rtl="0" fontAlgn="b"/>
                      <a:endParaRPr lang="fa-IR" sz="3200" b="0" i="0" u="none" strike="noStrike" dirty="0">
                        <a:solidFill>
                          <a:srgbClr val="000000"/>
                        </a:solidFill>
                        <a:effectLst/>
                        <a:latin typeface="Calibri"/>
                      </a:endParaRPr>
                    </a:p>
                  </a:txBody>
                  <a:tcPr marL="9525" marR="9525" marT="9525" marB="0" anchor="b">
                    <a:noFill/>
                  </a:tcPr>
                </a:tc>
                <a:tc>
                  <a:txBody>
                    <a:bodyPr/>
                    <a:lstStyle/>
                    <a:p>
                      <a:pPr algn="ctr" rtl="0" fontAlgn="b"/>
                      <a:endParaRPr lang="fa-IR" sz="3200" b="0" i="0" u="none" strike="noStrike" dirty="0">
                        <a:solidFill>
                          <a:srgbClr val="000000"/>
                        </a:solidFill>
                        <a:effectLst/>
                        <a:latin typeface="Calibri"/>
                      </a:endParaRPr>
                    </a:p>
                  </a:txBody>
                  <a:tcPr marL="9525" marR="9525" marT="9525" marB="0" anchor="b">
                    <a:noFill/>
                  </a:tcPr>
                </a:tc>
                <a:tc>
                  <a:txBody>
                    <a:bodyPr/>
                    <a:lstStyle/>
                    <a:p>
                      <a:pPr algn="ctr" rtl="0" fontAlgn="b"/>
                      <a:endParaRPr lang="fa-IR" sz="3200" b="0" i="0" u="none" strike="noStrike" dirty="0">
                        <a:solidFill>
                          <a:srgbClr val="000000"/>
                        </a:solidFill>
                        <a:effectLst/>
                        <a:latin typeface="Calibri"/>
                      </a:endParaRPr>
                    </a:p>
                  </a:txBody>
                  <a:tcPr marL="9525" marR="9525" marT="9525" marB="0" anchor="b">
                    <a:noFill/>
                  </a:tcPr>
                </a:tc>
                <a:tc>
                  <a:txBody>
                    <a:bodyPr/>
                    <a:lstStyle/>
                    <a:p>
                      <a:pPr algn="ctr" rtl="0" fontAlgn="b"/>
                      <a:endParaRPr lang="fa-IR" sz="3200" b="0" i="0" u="none" strike="noStrike" dirty="0">
                        <a:solidFill>
                          <a:srgbClr val="000000"/>
                        </a:solidFill>
                        <a:effectLst/>
                        <a:latin typeface="Calibri"/>
                      </a:endParaRPr>
                    </a:p>
                  </a:txBody>
                  <a:tcPr marL="9525" marR="9525" marT="9525" marB="0" anchor="b">
                    <a:noFill/>
                  </a:tcPr>
                </a:tc>
              </a:tr>
              <a:tr h="542925">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fa-IR" sz="3200" b="0" i="0" u="none" strike="noStrike" dirty="0" smtClean="0">
                          <a:solidFill>
                            <a:srgbClr val="000000"/>
                          </a:solidFill>
                          <a:effectLst/>
                          <a:latin typeface="+mn-lt"/>
                        </a:rPr>
                        <a:t>والد2</a:t>
                      </a:r>
                    </a:p>
                  </a:txBody>
                  <a:tcPr marL="9525" marR="9525" marT="9525" marB="0" anchor="b"/>
                </a:tc>
                <a:tc>
                  <a:txBody>
                    <a:bodyPr/>
                    <a:lstStyle/>
                    <a:p>
                      <a:pPr algn="ctr" rtl="0" fontAlgn="b"/>
                      <a:r>
                        <a:rPr lang="fa-IR" sz="3200" u="none" strike="noStrike" dirty="0">
                          <a:effectLst/>
                        </a:rPr>
                        <a:t>1</a:t>
                      </a:r>
                      <a:endParaRPr lang="fa-IR" sz="3200" b="0" i="0" u="none" strike="noStrike" dirty="0">
                        <a:solidFill>
                          <a:srgbClr val="000000"/>
                        </a:solidFill>
                        <a:effectLst/>
                        <a:latin typeface="Calibri"/>
                      </a:endParaRPr>
                    </a:p>
                  </a:txBody>
                  <a:tcPr marL="9525" marR="9525" marT="9525" marB="0" anchor="b">
                    <a:solidFill>
                      <a:schemeClr val="accent3">
                        <a:lumMod val="40000"/>
                        <a:lumOff val="60000"/>
                      </a:schemeClr>
                    </a:solidFill>
                  </a:tcPr>
                </a:tc>
                <a:tc>
                  <a:txBody>
                    <a:bodyPr/>
                    <a:lstStyle/>
                    <a:p>
                      <a:pPr algn="ctr" rtl="0" fontAlgn="b"/>
                      <a:r>
                        <a:rPr lang="fa-IR" sz="3200" u="none" strike="noStrike" dirty="0">
                          <a:effectLst/>
                        </a:rPr>
                        <a:t>2</a:t>
                      </a:r>
                      <a:endParaRPr lang="fa-IR" sz="3200" b="0" i="0" u="none" strike="noStrike" dirty="0">
                        <a:solidFill>
                          <a:srgbClr val="000000"/>
                        </a:solidFill>
                        <a:effectLst/>
                        <a:latin typeface="Calibri"/>
                      </a:endParaRPr>
                    </a:p>
                  </a:txBody>
                  <a:tcPr marL="9525" marR="9525" marT="9525" marB="0" anchor="b">
                    <a:solidFill>
                      <a:schemeClr val="accent3">
                        <a:lumMod val="40000"/>
                        <a:lumOff val="60000"/>
                      </a:schemeClr>
                    </a:solidFill>
                  </a:tcPr>
                </a:tc>
                <a:tc>
                  <a:txBody>
                    <a:bodyPr/>
                    <a:lstStyle/>
                    <a:p>
                      <a:pPr algn="ctr" rtl="0" fontAlgn="b"/>
                      <a:r>
                        <a:rPr lang="fa-IR" sz="3200" u="none" strike="noStrike" dirty="0">
                          <a:effectLst/>
                        </a:rPr>
                        <a:t>4</a:t>
                      </a:r>
                      <a:endParaRPr lang="fa-IR" sz="3200" b="0" i="0" u="none" strike="noStrike" dirty="0">
                        <a:solidFill>
                          <a:srgbClr val="000000"/>
                        </a:solidFill>
                        <a:effectLst/>
                        <a:latin typeface="Calibri"/>
                      </a:endParaRPr>
                    </a:p>
                  </a:txBody>
                  <a:tcPr marL="9525" marR="9525" marT="9525" marB="0" anchor="b">
                    <a:solidFill>
                      <a:schemeClr val="accent3">
                        <a:lumMod val="40000"/>
                        <a:lumOff val="60000"/>
                      </a:schemeClr>
                    </a:solidFill>
                  </a:tcPr>
                </a:tc>
                <a:tc>
                  <a:txBody>
                    <a:bodyPr/>
                    <a:lstStyle/>
                    <a:p>
                      <a:pPr algn="ctr" rtl="0" fontAlgn="b"/>
                      <a:r>
                        <a:rPr lang="fa-IR" sz="3200" u="none" strike="noStrike" dirty="0">
                          <a:effectLst/>
                        </a:rPr>
                        <a:t>3</a:t>
                      </a:r>
                      <a:endParaRPr lang="fa-IR" sz="3200" b="0" i="0" u="none" strike="noStrike" dirty="0">
                        <a:solidFill>
                          <a:srgbClr val="000000"/>
                        </a:solidFill>
                        <a:effectLst/>
                        <a:latin typeface="Calibri"/>
                      </a:endParaRPr>
                    </a:p>
                  </a:txBody>
                  <a:tcPr marL="9525" marR="9525" marT="9525" marB="0" anchor="b">
                    <a:solidFill>
                      <a:schemeClr val="accent3">
                        <a:lumMod val="40000"/>
                        <a:lumOff val="60000"/>
                      </a:schemeClr>
                    </a:solidFill>
                  </a:tcPr>
                </a:tc>
                <a:tc>
                  <a:txBody>
                    <a:bodyPr/>
                    <a:lstStyle/>
                    <a:p>
                      <a:pPr algn="ctr" rtl="0" fontAlgn="b"/>
                      <a:r>
                        <a:rPr lang="fa-IR" sz="3200" u="none" strike="noStrike" dirty="0">
                          <a:effectLst/>
                        </a:rPr>
                        <a:t>5</a:t>
                      </a:r>
                      <a:endParaRPr lang="fa-IR" sz="3200" b="0" i="0" u="none" strike="noStrike" dirty="0">
                        <a:solidFill>
                          <a:srgbClr val="000000"/>
                        </a:solidFill>
                        <a:effectLst/>
                        <a:latin typeface="Calibri"/>
                      </a:endParaRPr>
                    </a:p>
                  </a:txBody>
                  <a:tcPr marL="9525" marR="9525" marT="9525" marB="0" anchor="b">
                    <a:solidFill>
                      <a:schemeClr val="accent3">
                        <a:lumMod val="40000"/>
                        <a:lumOff val="60000"/>
                      </a:schemeClr>
                    </a:solidFill>
                  </a:tcPr>
                </a:tc>
              </a:tr>
            </a:tbl>
          </a:graphicData>
        </a:graphic>
      </p:graphicFrame>
      <p:cxnSp>
        <p:nvCxnSpPr>
          <p:cNvPr id="6" name="Straight Arrow Connector 5"/>
          <p:cNvCxnSpPr/>
          <p:nvPr/>
        </p:nvCxnSpPr>
        <p:spPr>
          <a:xfrm>
            <a:off x="2057400" y="1524000"/>
            <a:ext cx="0" cy="838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aphicFrame>
        <p:nvGraphicFramePr>
          <p:cNvPr id="8" name="Content Placeholder 3"/>
          <p:cNvGraphicFramePr>
            <a:graphicFrameLocks/>
          </p:cNvGraphicFramePr>
          <p:nvPr>
            <p:extLst>
              <p:ext uri="{D42A27DB-BD31-4B8C-83A1-F6EECF244321}">
                <p14:modId xmlns:p14="http://schemas.microsoft.com/office/powerpoint/2010/main" val="4076369472"/>
              </p:ext>
            </p:extLst>
          </p:nvPr>
        </p:nvGraphicFramePr>
        <p:xfrm>
          <a:off x="4757057" y="2398486"/>
          <a:ext cx="4386943" cy="1628775"/>
        </p:xfrm>
        <a:graphic>
          <a:graphicData uri="http://schemas.openxmlformats.org/drawingml/2006/table">
            <a:tbl>
              <a:tblPr>
                <a:tableStyleId>{5C22544A-7EE6-4342-B048-85BDC9FD1C3A}</a:tableStyleId>
              </a:tblPr>
              <a:tblGrid>
                <a:gridCol w="990600"/>
                <a:gridCol w="471715"/>
                <a:gridCol w="731157"/>
                <a:gridCol w="731157"/>
                <a:gridCol w="731157"/>
                <a:gridCol w="731157"/>
              </a:tblGrid>
              <a:tr h="542925">
                <a:tc>
                  <a:txBody>
                    <a:bodyPr/>
                    <a:lstStyle/>
                    <a:p>
                      <a:pPr algn="ctr" rtl="0" fontAlgn="b"/>
                      <a:r>
                        <a:rPr lang="fa-IR" sz="3200" b="0" i="0" u="none" strike="noStrike" dirty="0" smtClean="0">
                          <a:solidFill>
                            <a:srgbClr val="000000"/>
                          </a:solidFill>
                          <a:effectLst/>
                          <a:latin typeface="Calibri"/>
                        </a:rPr>
                        <a:t>فرزند1</a:t>
                      </a:r>
                      <a:endParaRPr lang="fa-IR" sz="3200" b="0" i="0" u="none" strike="noStrike" dirty="0">
                        <a:solidFill>
                          <a:srgbClr val="000000"/>
                        </a:solidFill>
                        <a:effectLst/>
                        <a:latin typeface="Calibri"/>
                      </a:endParaRPr>
                    </a:p>
                  </a:txBody>
                  <a:tcPr marL="9525" marR="9525" marT="9525" marB="0" anchor="b"/>
                </a:tc>
                <a:tc>
                  <a:txBody>
                    <a:bodyPr/>
                    <a:lstStyle/>
                    <a:p>
                      <a:pPr algn="ctr" rtl="0" fontAlgn="b"/>
                      <a:r>
                        <a:rPr lang="fa-IR" sz="3200" u="none" strike="noStrike" dirty="0">
                          <a:effectLst/>
                        </a:rPr>
                        <a:t>3</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5</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4</a:t>
                      </a:r>
                      <a:endParaRPr lang="fa-IR" sz="3200" b="0" i="0" u="none" strike="noStrike" dirty="0">
                        <a:solidFill>
                          <a:srgbClr val="000000"/>
                        </a:solidFill>
                        <a:effectLst/>
                        <a:latin typeface="Calibri"/>
                      </a:endParaRPr>
                    </a:p>
                  </a:txBody>
                  <a:tcPr marL="9525" marR="9525" marT="9525" marB="0" anchor="b">
                    <a:solidFill>
                      <a:schemeClr val="accent3">
                        <a:lumMod val="40000"/>
                        <a:lumOff val="60000"/>
                      </a:schemeClr>
                    </a:solidFill>
                  </a:tcPr>
                </a:tc>
                <a:tc>
                  <a:txBody>
                    <a:bodyPr/>
                    <a:lstStyle/>
                    <a:p>
                      <a:pPr algn="ctr" rtl="0" fontAlgn="b"/>
                      <a:r>
                        <a:rPr lang="fa-IR" sz="3200" u="none" strike="noStrike" dirty="0">
                          <a:effectLst/>
                        </a:rPr>
                        <a:t>3</a:t>
                      </a:r>
                      <a:endParaRPr lang="fa-IR" sz="3200" b="0" i="0" u="none" strike="noStrike" dirty="0">
                        <a:solidFill>
                          <a:srgbClr val="000000"/>
                        </a:solidFill>
                        <a:effectLst/>
                        <a:latin typeface="Calibri"/>
                      </a:endParaRPr>
                    </a:p>
                  </a:txBody>
                  <a:tcPr marL="9525" marR="9525" marT="9525" marB="0" anchor="b">
                    <a:solidFill>
                      <a:schemeClr val="accent3">
                        <a:lumMod val="40000"/>
                        <a:lumOff val="60000"/>
                      </a:schemeClr>
                    </a:solidFill>
                  </a:tcPr>
                </a:tc>
                <a:tc>
                  <a:txBody>
                    <a:bodyPr/>
                    <a:lstStyle/>
                    <a:p>
                      <a:pPr algn="ctr" rtl="0" fontAlgn="b"/>
                      <a:r>
                        <a:rPr lang="fa-IR" sz="3200" u="none" strike="noStrike" dirty="0">
                          <a:effectLst/>
                        </a:rPr>
                        <a:t>5</a:t>
                      </a:r>
                      <a:endParaRPr lang="fa-IR" sz="3200" b="0" i="0" u="none" strike="noStrike" dirty="0">
                        <a:solidFill>
                          <a:srgbClr val="000000"/>
                        </a:solidFill>
                        <a:effectLst/>
                        <a:latin typeface="Calibri"/>
                      </a:endParaRPr>
                    </a:p>
                  </a:txBody>
                  <a:tcPr marL="9525" marR="9525" marT="9525" marB="0" anchor="b">
                    <a:solidFill>
                      <a:schemeClr val="accent3">
                        <a:lumMod val="40000"/>
                        <a:lumOff val="60000"/>
                      </a:schemeClr>
                    </a:solidFill>
                  </a:tcPr>
                </a:tc>
              </a:tr>
              <a:tr h="542925">
                <a:tc>
                  <a:txBody>
                    <a:bodyPr/>
                    <a:lstStyle/>
                    <a:p>
                      <a:pPr algn="ctr" rtl="0" fontAlgn="b"/>
                      <a:endParaRPr lang="fa-IR" sz="3200" b="0" i="0" u="none" strike="noStrike" dirty="0">
                        <a:solidFill>
                          <a:srgbClr val="000000"/>
                        </a:solidFill>
                        <a:effectLst/>
                        <a:latin typeface="Calibri"/>
                      </a:endParaRPr>
                    </a:p>
                  </a:txBody>
                  <a:tcPr marL="9525" marR="9525" marT="9525" marB="0" anchor="b">
                    <a:noFill/>
                  </a:tcPr>
                </a:tc>
                <a:tc>
                  <a:txBody>
                    <a:bodyPr/>
                    <a:lstStyle/>
                    <a:p>
                      <a:pPr algn="ctr" rtl="0" fontAlgn="b"/>
                      <a:endParaRPr lang="fa-IR" sz="3200" b="0" i="0" u="none" strike="noStrike" dirty="0">
                        <a:solidFill>
                          <a:srgbClr val="000000"/>
                        </a:solidFill>
                        <a:effectLst/>
                        <a:latin typeface="Calibri"/>
                      </a:endParaRPr>
                    </a:p>
                  </a:txBody>
                  <a:tcPr marL="9525" marR="9525" marT="9525" marB="0" anchor="b">
                    <a:noFill/>
                  </a:tcPr>
                </a:tc>
                <a:tc>
                  <a:txBody>
                    <a:bodyPr/>
                    <a:lstStyle/>
                    <a:p>
                      <a:pPr algn="ctr" rtl="0" fontAlgn="b"/>
                      <a:endParaRPr lang="fa-IR" sz="3200" b="0" i="0" u="none" strike="noStrike" dirty="0">
                        <a:solidFill>
                          <a:srgbClr val="000000"/>
                        </a:solidFill>
                        <a:effectLst/>
                        <a:latin typeface="Calibri"/>
                      </a:endParaRPr>
                    </a:p>
                  </a:txBody>
                  <a:tcPr marL="9525" marR="9525" marT="9525" marB="0" anchor="b">
                    <a:noFill/>
                  </a:tcPr>
                </a:tc>
                <a:tc>
                  <a:txBody>
                    <a:bodyPr/>
                    <a:lstStyle/>
                    <a:p>
                      <a:pPr algn="ctr" rtl="0" fontAlgn="b"/>
                      <a:endParaRPr lang="fa-IR" sz="3200" b="0" i="0" u="none" strike="noStrike" dirty="0">
                        <a:solidFill>
                          <a:srgbClr val="000000"/>
                        </a:solidFill>
                        <a:effectLst/>
                        <a:latin typeface="Calibri"/>
                      </a:endParaRPr>
                    </a:p>
                  </a:txBody>
                  <a:tcPr marL="9525" marR="9525" marT="9525" marB="0" anchor="b">
                    <a:noFill/>
                  </a:tcPr>
                </a:tc>
                <a:tc>
                  <a:txBody>
                    <a:bodyPr/>
                    <a:lstStyle/>
                    <a:p>
                      <a:pPr algn="ctr" rtl="0" fontAlgn="b"/>
                      <a:endParaRPr lang="fa-IR" sz="3200" b="0" i="0" u="none" strike="noStrike" dirty="0">
                        <a:solidFill>
                          <a:srgbClr val="000000"/>
                        </a:solidFill>
                        <a:effectLst/>
                        <a:latin typeface="Calibri"/>
                      </a:endParaRPr>
                    </a:p>
                  </a:txBody>
                  <a:tcPr marL="9525" marR="9525" marT="9525" marB="0" anchor="b">
                    <a:noFill/>
                  </a:tcPr>
                </a:tc>
                <a:tc>
                  <a:txBody>
                    <a:bodyPr/>
                    <a:lstStyle/>
                    <a:p>
                      <a:pPr algn="ctr" rtl="0" fontAlgn="b"/>
                      <a:endParaRPr lang="fa-IR" sz="3200" b="0" i="0" u="none" strike="noStrike" dirty="0">
                        <a:solidFill>
                          <a:srgbClr val="000000"/>
                        </a:solidFill>
                        <a:effectLst/>
                        <a:latin typeface="Calibri"/>
                      </a:endParaRPr>
                    </a:p>
                  </a:txBody>
                  <a:tcPr marL="9525" marR="9525" marT="9525" marB="0" anchor="b">
                    <a:noFill/>
                  </a:tcPr>
                </a:tc>
              </a:tr>
              <a:tr h="542925">
                <a:tc>
                  <a:txBody>
                    <a:bodyPr/>
                    <a:lstStyle/>
                    <a:p>
                      <a:pPr algn="ctr" rtl="0" fontAlgn="b"/>
                      <a:r>
                        <a:rPr lang="fa-IR" sz="3200" b="0" i="0" u="none" strike="noStrike" dirty="0" smtClean="0">
                          <a:solidFill>
                            <a:srgbClr val="000000"/>
                          </a:solidFill>
                          <a:effectLst/>
                          <a:latin typeface="+mn-lt"/>
                        </a:rPr>
                        <a:t>فرزند2</a:t>
                      </a:r>
                      <a:endParaRPr lang="fa-IR" sz="3200" b="0" i="0" u="none" strike="noStrike" dirty="0">
                        <a:solidFill>
                          <a:srgbClr val="000000"/>
                        </a:solidFill>
                        <a:effectLst/>
                        <a:latin typeface="+mn-lt"/>
                      </a:endParaRPr>
                    </a:p>
                  </a:txBody>
                  <a:tcPr marL="9525" marR="9525" marT="9525" marB="0" anchor="b"/>
                </a:tc>
                <a:tc>
                  <a:txBody>
                    <a:bodyPr/>
                    <a:lstStyle/>
                    <a:p>
                      <a:pPr algn="ctr" rtl="0" fontAlgn="b"/>
                      <a:r>
                        <a:rPr lang="fa-IR" sz="3200" u="none" strike="noStrike" dirty="0">
                          <a:effectLst/>
                        </a:rPr>
                        <a:t>1</a:t>
                      </a:r>
                      <a:endParaRPr lang="fa-IR" sz="3200" b="0" i="0" u="none" strike="noStrike" dirty="0">
                        <a:solidFill>
                          <a:srgbClr val="000000"/>
                        </a:solidFill>
                        <a:effectLst/>
                        <a:latin typeface="Calibri"/>
                      </a:endParaRPr>
                    </a:p>
                  </a:txBody>
                  <a:tcPr marL="9525" marR="9525" marT="9525" marB="0" anchor="b">
                    <a:solidFill>
                      <a:schemeClr val="accent3">
                        <a:lumMod val="40000"/>
                        <a:lumOff val="60000"/>
                      </a:schemeClr>
                    </a:solidFill>
                  </a:tcPr>
                </a:tc>
                <a:tc>
                  <a:txBody>
                    <a:bodyPr/>
                    <a:lstStyle/>
                    <a:p>
                      <a:pPr algn="ctr" rtl="0" fontAlgn="b"/>
                      <a:r>
                        <a:rPr lang="fa-IR" sz="3200" u="none" strike="noStrike" dirty="0">
                          <a:effectLst/>
                        </a:rPr>
                        <a:t>2</a:t>
                      </a:r>
                      <a:endParaRPr lang="fa-IR" sz="3200" b="0" i="0" u="none" strike="noStrike" dirty="0">
                        <a:solidFill>
                          <a:srgbClr val="000000"/>
                        </a:solidFill>
                        <a:effectLst/>
                        <a:latin typeface="Calibri"/>
                      </a:endParaRPr>
                    </a:p>
                  </a:txBody>
                  <a:tcPr marL="9525" marR="9525" marT="9525" marB="0" anchor="b">
                    <a:solidFill>
                      <a:schemeClr val="accent3">
                        <a:lumMod val="40000"/>
                        <a:lumOff val="60000"/>
                      </a:schemeClr>
                    </a:solidFill>
                  </a:tcPr>
                </a:tc>
                <a:tc>
                  <a:txBody>
                    <a:bodyPr/>
                    <a:lstStyle/>
                    <a:p>
                      <a:pPr algn="ctr" rtl="0" fontAlgn="b"/>
                      <a:r>
                        <a:rPr lang="fa-IR" sz="3200" u="none" strike="noStrike" dirty="0">
                          <a:effectLst/>
                        </a:rPr>
                        <a:t>1</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2</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4</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r>
            </a:tbl>
          </a:graphicData>
        </a:graphic>
      </p:graphicFrame>
      <p:sp>
        <p:nvSpPr>
          <p:cNvPr id="9" name="Rectangle 8"/>
          <p:cNvSpPr/>
          <p:nvPr/>
        </p:nvSpPr>
        <p:spPr>
          <a:xfrm>
            <a:off x="6103844" y="641866"/>
            <a:ext cx="2683747" cy="584775"/>
          </a:xfrm>
          <a:prstGeom prst="rect">
            <a:avLst/>
          </a:prstGeom>
        </p:spPr>
        <p:txBody>
          <a:bodyPr wrap="none">
            <a:spAutoFit/>
          </a:bodyPr>
          <a:lstStyle/>
          <a:p>
            <a:pPr algn="r" rtl="1"/>
            <a:r>
              <a:rPr lang="fa-IR" sz="3200" dirty="0" smtClean="0"/>
              <a:t>تقاطع </a:t>
            </a:r>
            <a:r>
              <a:rPr lang="fa-IR" sz="3200" dirty="0"/>
              <a:t>تک نقطه ای</a:t>
            </a:r>
          </a:p>
        </p:txBody>
      </p:sp>
      <p:graphicFrame>
        <p:nvGraphicFramePr>
          <p:cNvPr id="10" name="Content Placeholder 3"/>
          <p:cNvGraphicFramePr>
            <a:graphicFrameLocks/>
          </p:cNvGraphicFramePr>
          <p:nvPr>
            <p:extLst>
              <p:ext uri="{D42A27DB-BD31-4B8C-83A1-F6EECF244321}">
                <p14:modId xmlns:p14="http://schemas.microsoft.com/office/powerpoint/2010/main" val="4049982283"/>
              </p:ext>
            </p:extLst>
          </p:nvPr>
        </p:nvGraphicFramePr>
        <p:xfrm>
          <a:off x="4757057" y="5029200"/>
          <a:ext cx="4386943" cy="1628775"/>
        </p:xfrm>
        <a:graphic>
          <a:graphicData uri="http://schemas.openxmlformats.org/drawingml/2006/table">
            <a:tbl>
              <a:tblPr>
                <a:tableStyleId>{5C22544A-7EE6-4342-B048-85BDC9FD1C3A}</a:tableStyleId>
              </a:tblPr>
              <a:tblGrid>
                <a:gridCol w="990600"/>
                <a:gridCol w="471715"/>
                <a:gridCol w="731157"/>
                <a:gridCol w="731157"/>
                <a:gridCol w="731157"/>
                <a:gridCol w="731157"/>
              </a:tblGrid>
              <a:tr h="542925">
                <a:tc>
                  <a:txBody>
                    <a:bodyPr/>
                    <a:lstStyle/>
                    <a:p>
                      <a:pPr algn="ctr" rtl="0" fontAlgn="b"/>
                      <a:r>
                        <a:rPr lang="fa-IR" sz="3200" b="0" i="0" u="none" strike="noStrike" dirty="0" smtClean="0">
                          <a:solidFill>
                            <a:srgbClr val="000000"/>
                          </a:solidFill>
                          <a:effectLst/>
                          <a:latin typeface="Calibri"/>
                        </a:rPr>
                        <a:t>فرزند1</a:t>
                      </a:r>
                      <a:endParaRPr lang="fa-IR" sz="3200" b="0" i="0" u="none" strike="noStrike" dirty="0">
                        <a:solidFill>
                          <a:srgbClr val="000000"/>
                        </a:solidFill>
                        <a:effectLst/>
                        <a:latin typeface="Calibri"/>
                      </a:endParaRPr>
                    </a:p>
                  </a:txBody>
                  <a:tcPr marL="9525" marR="9525" marT="9525" marB="0" anchor="b"/>
                </a:tc>
                <a:tc>
                  <a:txBody>
                    <a:bodyPr/>
                    <a:lstStyle/>
                    <a:p>
                      <a:pPr algn="ctr" rtl="0" fontAlgn="b"/>
                      <a:r>
                        <a:rPr lang="fa-IR" sz="3200" u="none" strike="noStrike" dirty="0" smtClean="0">
                          <a:effectLst/>
                        </a:rPr>
                        <a:t>1</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smtClean="0">
                          <a:effectLst/>
                        </a:rPr>
                        <a:t>2</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4</a:t>
                      </a:r>
                      <a:endParaRPr lang="fa-IR" sz="3200" b="0" i="0" u="none" strike="noStrike" dirty="0">
                        <a:solidFill>
                          <a:srgbClr val="000000"/>
                        </a:solidFill>
                        <a:effectLst/>
                        <a:latin typeface="Calibri"/>
                      </a:endParaRPr>
                    </a:p>
                  </a:txBody>
                  <a:tcPr marL="9525" marR="9525" marT="9525" marB="0" anchor="b">
                    <a:solidFill>
                      <a:schemeClr val="accent3">
                        <a:lumMod val="40000"/>
                        <a:lumOff val="60000"/>
                      </a:schemeClr>
                    </a:solidFill>
                  </a:tcPr>
                </a:tc>
                <a:tc>
                  <a:txBody>
                    <a:bodyPr/>
                    <a:lstStyle/>
                    <a:p>
                      <a:pPr algn="ctr" rtl="0" fontAlgn="b"/>
                      <a:r>
                        <a:rPr lang="fa-IR" sz="3200" u="none" strike="noStrike" dirty="0">
                          <a:effectLst/>
                        </a:rPr>
                        <a:t>3</a:t>
                      </a:r>
                      <a:endParaRPr lang="fa-IR" sz="3200" b="0" i="0" u="none" strike="noStrike" dirty="0">
                        <a:solidFill>
                          <a:srgbClr val="000000"/>
                        </a:solidFill>
                        <a:effectLst/>
                        <a:latin typeface="Calibri"/>
                      </a:endParaRPr>
                    </a:p>
                  </a:txBody>
                  <a:tcPr marL="9525" marR="9525" marT="9525" marB="0" anchor="b">
                    <a:solidFill>
                      <a:schemeClr val="accent3">
                        <a:lumMod val="40000"/>
                        <a:lumOff val="60000"/>
                      </a:schemeClr>
                    </a:solidFill>
                  </a:tcPr>
                </a:tc>
                <a:tc>
                  <a:txBody>
                    <a:bodyPr/>
                    <a:lstStyle/>
                    <a:p>
                      <a:pPr algn="ctr" rtl="0" fontAlgn="b"/>
                      <a:r>
                        <a:rPr lang="fa-IR" sz="3200" u="none" strike="noStrike" dirty="0">
                          <a:effectLst/>
                        </a:rPr>
                        <a:t>5</a:t>
                      </a:r>
                      <a:endParaRPr lang="fa-IR" sz="3200" b="0" i="0" u="none" strike="noStrike" dirty="0">
                        <a:solidFill>
                          <a:srgbClr val="000000"/>
                        </a:solidFill>
                        <a:effectLst/>
                        <a:latin typeface="Calibri"/>
                      </a:endParaRPr>
                    </a:p>
                  </a:txBody>
                  <a:tcPr marL="9525" marR="9525" marT="9525" marB="0" anchor="b">
                    <a:solidFill>
                      <a:schemeClr val="accent3">
                        <a:lumMod val="40000"/>
                        <a:lumOff val="60000"/>
                      </a:schemeClr>
                    </a:solidFill>
                  </a:tcPr>
                </a:tc>
              </a:tr>
              <a:tr h="542925">
                <a:tc>
                  <a:txBody>
                    <a:bodyPr/>
                    <a:lstStyle/>
                    <a:p>
                      <a:pPr algn="ctr" rtl="0" fontAlgn="b"/>
                      <a:endParaRPr lang="fa-IR" sz="3200" b="0" i="0" u="none" strike="noStrike" dirty="0">
                        <a:solidFill>
                          <a:srgbClr val="000000"/>
                        </a:solidFill>
                        <a:effectLst/>
                        <a:latin typeface="Calibri"/>
                      </a:endParaRPr>
                    </a:p>
                  </a:txBody>
                  <a:tcPr marL="9525" marR="9525" marT="9525" marB="0" anchor="b">
                    <a:noFill/>
                  </a:tcPr>
                </a:tc>
                <a:tc>
                  <a:txBody>
                    <a:bodyPr/>
                    <a:lstStyle/>
                    <a:p>
                      <a:pPr algn="ctr" rtl="0" fontAlgn="b"/>
                      <a:endParaRPr lang="fa-IR" sz="3200" b="0" i="0" u="none" strike="noStrike" dirty="0">
                        <a:solidFill>
                          <a:srgbClr val="000000"/>
                        </a:solidFill>
                        <a:effectLst/>
                        <a:latin typeface="Calibri"/>
                      </a:endParaRPr>
                    </a:p>
                  </a:txBody>
                  <a:tcPr marL="9525" marR="9525" marT="9525" marB="0" anchor="b">
                    <a:noFill/>
                  </a:tcPr>
                </a:tc>
                <a:tc>
                  <a:txBody>
                    <a:bodyPr/>
                    <a:lstStyle/>
                    <a:p>
                      <a:pPr algn="ctr" rtl="0" fontAlgn="b"/>
                      <a:endParaRPr lang="fa-IR" sz="3200" b="0" i="0" u="none" strike="noStrike" dirty="0">
                        <a:solidFill>
                          <a:srgbClr val="000000"/>
                        </a:solidFill>
                        <a:effectLst/>
                        <a:latin typeface="Calibri"/>
                      </a:endParaRPr>
                    </a:p>
                  </a:txBody>
                  <a:tcPr marL="9525" marR="9525" marT="9525" marB="0" anchor="b">
                    <a:noFill/>
                  </a:tcPr>
                </a:tc>
                <a:tc>
                  <a:txBody>
                    <a:bodyPr/>
                    <a:lstStyle/>
                    <a:p>
                      <a:pPr algn="ctr" rtl="0" fontAlgn="b"/>
                      <a:endParaRPr lang="fa-IR" sz="3200" b="0" i="0" u="none" strike="noStrike" dirty="0">
                        <a:solidFill>
                          <a:srgbClr val="000000"/>
                        </a:solidFill>
                        <a:effectLst/>
                        <a:latin typeface="Calibri"/>
                      </a:endParaRPr>
                    </a:p>
                  </a:txBody>
                  <a:tcPr marL="9525" marR="9525" marT="9525" marB="0" anchor="b">
                    <a:noFill/>
                  </a:tcPr>
                </a:tc>
                <a:tc>
                  <a:txBody>
                    <a:bodyPr/>
                    <a:lstStyle/>
                    <a:p>
                      <a:pPr algn="ctr" rtl="0" fontAlgn="b"/>
                      <a:endParaRPr lang="fa-IR" sz="3200" b="0" i="0" u="none" strike="noStrike" dirty="0">
                        <a:solidFill>
                          <a:srgbClr val="000000"/>
                        </a:solidFill>
                        <a:effectLst/>
                        <a:latin typeface="Calibri"/>
                      </a:endParaRPr>
                    </a:p>
                  </a:txBody>
                  <a:tcPr marL="9525" marR="9525" marT="9525" marB="0" anchor="b">
                    <a:noFill/>
                  </a:tcPr>
                </a:tc>
                <a:tc>
                  <a:txBody>
                    <a:bodyPr/>
                    <a:lstStyle/>
                    <a:p>
                      <a:pPr algn="ctr" rtl="0" fontAlgn="b"/>
                      <a:endParaRPr lang="fa-IR" sz="3200" b="0" i="0" u="none" strike="noStrike" dirty="0">
                        <a:solidFill>
                          <a:srgbClr val="000000"/>
                        </a:solidFill>
                        <a:effectLst/>
                        <a:latin typeface="Calibri"/>
                      </a:endParaRPr>
                    </a:p>
                  </a:txBody>
                  <a:tcPr marL="9525" marR="9525" marT="9525" marB="0" anchor="b">
                    <a:noFill/>
                  </a:tcPr>
                </a:tc>
              </a:tr>
              <a:tr h="542925">
                <a:tc>
                  <a:txBody>
                    <a:bodyPr/>
                    <a:lstStyle/>
                    <a:p>
                      <a:pPr algn="ctr" rtl="0" fontAlgn="b"/>
                      <a:r>
                        <a:rPr lang="fa-IR" sz="3200" b="0" i="0" u="none" strike="noStrike" dirty="0" smtClean="0">
                          <a:solidFill>
                            <a:srgbClr val="000000"/>
                          </a:solidFill>
                          <a:effectLst/>
                          <a:latin typeface="+mn-lt"/>
                        </a:rPr>
                        <a:t>فرزند2</a:t>
                      </a:r>
                      <a:endParaRPr lang="fa-IR" sz="3200" b="0" i="0" u="none" strike="noStrike" dirty="0">
                        <a:solidFill>
                          <a:srgbClr val="000000"/>
                        </a:solidFill>
                        <a:effectLst/>
                        <a:latin typeface="+mn-lt"/>
                      </a:endParaRPr>
                    </a:p>
                  </a:txBody>
                  <a:tcPr marL="9525" marR="9525" marT="9525" marB="0" anchor="b"/>
                </a:tc>
                <a:tc>
                  <a:txBody>
                    <a:bodyPr/>
                    <a:lstStyle/>
                    <a:p>
                      <a:pPr algn="ctr" rtl="0" fontAlgn="b"/>
                      <a:r>
                        <a:rPr lang="fa-IR" sz="3200" u="none" strike="noStrike" dirty="0" smtClean="0">
                          <a:effectLst/>
                        </a:rPr>
                        <a:t>3</a:t>
                      </a:r>
                      <a:endParaRPr lang="fa-IR" sz="3200" b="0" i="0" u="none" strike="noStrike" dirty="0">
                        <a:solidFill>
                          <a:srgbClr val="000000"/>
                        </a:solidFill>
                        <a:effectLst/>
                        <a:latin typeface="Calibri"/>
                      </a:endParaRPr>
                    </a:p>
                  </a:txBody>
                  <a:tcPr marL="9525" marR="9525" marT="9525" marB="0" anchor="b">
                    <a:solidFill>
                      <a:schemeClr val="accent3">
                        <a:lumMod val="40000"/>
                        <a:lumOff val="60000"/>
                      </a:schemeClr>
                    </a:solidFill>
                  </a:tcPr>
                </a:tc>
                <a:tc>
                  <a:txBody>
                    <a:bodyPr/>
                    <a:lstStyle/>
                    <a:p>
                      <a:pPr algn="ctr" rtl="0" fontAlgn="b"/>
                      <a:r>
                        <a:rPr lang="fa-IR" sz="3200" u="none" strike="noStrike" dirty="0" smtClean="0">
                          <a:effectLst/>
                        </a:rPr>
                        <a:t>5</a:t>
                      </a:r>
                      <a:endParaRPr lang="fa-IR" sz="3200" b="0" i="0" u="none" strike="noStrike" dirty="0">
                        <a:solidFill>
                          <a:srgbClr val="000000"/>
                        </a:solidFill>
                        <a:effectLst/>
                        <a:latin typeface="Calibri"/>
                      </a:endParaRPr>
                    </a:p>
                  </a:txBody>
                  <a:tcPr marL="9525" marR="9525" marT="9525" marB="0" anchor="b">
                    <a:solidFill>
                      <a:schemeClr val="accent3">
                        <a:lumMod val="40000"/>
                        <a:lumOff val="60000"/>
                      </a:schemeClr>
                    </a:solidFill>
                  </a:tcPr>
                </a:tc>
                <a:tc>
                  <a:txBody>
                    <a:bodyPr/>
                    <a:lstStyle/>
                    <a:p>
                      <a:pPr algn="ctr" rtl="0" fontAlgn="b"/>
                      <a:r>
                        <a:rPr lang="fa-IR" sz="3200" u="none" strike="noStrike" dirty="0">
                          <a:effectLst/>
                        </a:rPr>
                        <a:t>1</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2</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4</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r>
            </a:tbl>
          </a:graphicData>
        </a:graphic>
      </p:graphicFrame>
    </p:spTree>
    <p:extLst>
      <p:ext uri="{BB962C8B-B14F-4D97-AF65-F5344CB8AC3E}">
        <p14:creationId xmlns:p14="http://schemas.microsoft.com/office/powerpoint/2010/main" val="109959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363" y="1747838"/>
            <a:ext cx="5629275"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95965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09800"/>
            <a:ext cx="8629650"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760572" y="533400"/>
            <a:ext cx="2629245" cy="584775"/>
          </a:xfrm>
          <a:prstGeom prst="rect">
            <a:avLst/>
          </a:prstGeom>
        </p:spPr>
        <p:txBody>
          <a:bodyPr wrap="none">
            <a:spAutoFit/>
          </a:bodyPr>
          <a:lstStyle/>
          <a:p>
            <a:pPr algn="r" rtl="1"/>
            <a:r>
              <a:rPr lang="fa-IR" sz="3200" dirty="0" smtClean="0"/>
              <a:t> </a:t>
            </a:r>
            <a:r>
              <a:rPr lang="fa-IR" sz="3200" dirty="0"/>
              <a:t>تقاطع دو نقطه ای</a:t>
            </a:r>
          </a:p>
        </p:txBody>
      </p:sp>
    </p:spTree>
    <p:extLst>
      <p:ext uri="{BB962C8B-B14F-4D97-AF65-F5344CB8AC3E}">
        <p14:creationId xmlns:p14="http://schemas.microsoft.com/office/powerpoint/2010/main" val="10995965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38350"/>
            <a:ext cx="8915400"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377098" y="381000"/>
            <a:ext cx="1882247" cy="584775"/>
          </a:xfrm>
          <a:prstGeom prst="rect">
            <a:avLst/>
          </a:prstGeom>
        </p:spPr>
        <p:txBody>
          <a:bodyPr wrap="none">
            <a:spAutoFit/>
          </a:bodyPr>
          <a:lstStyle/>
          <a:p>
            <a:pPr algn="r" rtl="1"/>
            <a:r>
              <a:rPr lang="fa-IR" sz="3200" dirty="0" smtClean="0"/>
              <a:t>تقاطع </a:t>
            </a:r>
            <a:r>
              <a:rPr lang="fa-IR" sz="3200" dirty="0"/>
              <a:t>ماسک</a:t>
            </a:r>
          </a:p>
        </p:txBody>
      </p:sp>
    </p:spTree>
    <p:extLst>
      <p:ext uri="{BB962C8B-B14F-4D97-AF65-F5344CB8AC3E}">
        <p14:creationId xmlns:p14="http://schemas.microsoft.com/office/powerpoint/2010/main" val="10995965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89198158"/>
              </p:ext>
            </p:extLst>
          </p:nvPr>
        </p:nvGraphicFramePr>
        <p:xfrm>
          <a:off x="1676400" y="990600"/>
          <a:ext cx="5334000" cy="1491615"/>
        </p:xfrm>
        <a:graphic>
          <a:graphicData uri="http://schemas.openxmlformats.org/drawingml/2006/table">
            <a:tbl>
              <a:tblPr>
                <a:tableStyleId>{5C22544A-7EE6-4342-B048-85BDC9FD1C3A}</a:tableStyleId>
              </a:tblPr>
              <a:tblGrid>
                <a:gridCol w="1185333"/>
                <a:gridCol w="889000"/>
                <a:gridCol w="889000"/>
                <a:gridCol w="889000"/>
                <a:gridCol w="795867"/>
                <a:gridCol w="685800"/>
              </a:tblGrid>
              <a:tr h="180975">
                <a:tc>
                  <a:txBody>
                    <a:bodyPr/>
                    <a:lstStyle/>
                    <a:p>
                      <a:pPr algn="ctr" rtl="1" fontAlgn="b"/>
                      <a:r>
                        <a:rPr lang="fa-IR" sz="3200" u="none" strike="noStrike" dirty="0">
                          <a:effectLst/>
                        </a:rPr>
                        <a:t>والد 1</a:t>
                      </a:r>
                      <a:endParaRPr lang="fa-IR" sz="3200" b="0" i="0" u="none" strike="noStrike" dirty="0">
                        <a:solidFill>
                          <a:srgbClr val="000000"/>
                        </a:solidFill>
                        <a:effectLst/>
                        <a:latin typeface="Arial"/>
                      </a:endParaRPr>
                    </a:p>
                  </a:txBody>
                  <a:tcPr marL="9525" marR="9525" marT="9525" marB="0" anchor="b">
                    <a:solidFill>
                      <a:schemeClr val="accent2">
                        <a:lumMod val="20000"/>
                        <a:lumOff val="80000"/>
                      </a:schemeClr>
                    </a:solidFill>
                  </a:tcPr>
                </a:tc>
                <a:tc>
                  <a:txBody>
                    <a:bodyPr/>
                    <a:lstStyle/>
                    <a:p>
                      <a:pPr algn="ctr" fontAlgn="b"/>
                      <a:r>
                        <a:rPr lang="fa-IR" sz="3200" u="none" strike="noStrike" dirty="0">
                          <a:effectLst/>
                        </a:rPr>
                        <a:t>0.8</a:t>
                      </a:r>
                      <a:endParaRPr lang="fa-IR" sz="3200" b="0" i="0" u="none" strike="noStrike" dirty="0">
                        <a:solidFill>
                          <a:srgbClr val="000000"/>
                        </a:solidFill>
                        <a:effectLst/>
                        <a:latin typeface="Arial"/>
                      </a:endParaRPr>
                    </a:p>
                  </a:txBody>
                  <a:tcPr marL="9525" marR="9525" marT="9525" marB="0" anchor="b">
                    <a:solidFill>
                      <a:schemeClr val="accent2">
                        <a:lumMod val="20000"/>
                        <a:lumOff val="80000"/>
                      </a:schemeClr>
                    </a:solidFill>
                  </a:tcPr>
                </a:tc>
                <a:tc>
                  <a:txBody>
                    <a:bodyPr/>
                    <a:lstStyle/>
                    <a:p>
                      <a:pPr algn="ctr" fontAlgn="b"/>
                      <a:r>
                        <a:rPr lang="fa-IR" sz="3200" u="none" strike="noStrike" dirty="0">
                          <a:effectLst/>
                        </a:rPr>
                        <a:t>0.3</a:t>
                      </a:r>
                      <a:endParaRPr lang="fa-IR" sz="3200" b="0" i="0" u="none" strike="noStrike" dirty="0">
                        <a:solidFill>
                          <a:srgbClr val="000000"/>
                        </a:solidFill>
                        <a:effectLst/>
                        <a:latin typeface="Arial"/>
                      </a:endParaRPr>
                    </a:p>
                  </a:txBody>
                  <a:tcPr marL="9525" marR="9525" marT="9525" marB="0" anchor="b">
                    <a:solidFill>
                      <a:schemeClr val="accent2">
                        <a:lumMod val="20000"/>
                        <a:lumOff val="80000"/>
                      </a:schemeClr>
                    </a:solidFill>
                  </a:tcPr>
                </a:tc>
                <a:tc>
                  <a:txBody>
                    <a:bodyPr/>
                    <a:lstStyle/>
                    <a:p>
                      <a:pPr algn="ctr" fontAlgn="b"/>
                      <a:r>
                        <a:rPr lang="fa-IR" sz="3200" u="none" strike="noStrike" dirty="0">
                          <a:effectLst/>
                        </a:rPr>
                        <a:t>0.6</a:t>
                      </a:r>
                      <a:endParaRPr lang="fa-IR" sz="3200" b="0" i="0" u="none" strike="noStrike" dirty="0">
                        <a:solidFill>
                          <a:srgbClr val="000000"/>
                        </a:solidFill>
                        <a:effectLst/>
                        <a:latin typeface="Arial"/>
                      </a:endParaRPr>
                    </a:p>
                  </a:txBody>
                  <a:tcPr marL="9525" marR="9525" marT="9525" marB="0" anchor="b">
                    <a:solidFill>
                      <a:schemeClr val="accent2">
                        <a:lumMod val="20000"/>
                        <a:lumOff val="80000"/>
                      </a:schemeClr>
                    </a:solidFill>
                  </a:tcPr>
                </a:tc>
                <a:tc>
                  <a:txBody>
                    <a:bodyPr/>
                    <a:lstStyle/>
                    <a:p>
                      <a:pPr algn="ctr" fontAlgn="b"/>
                      <a:r>
                        <a:rPr lang="fa-IR" sz="3200" u="none" strike="noStrike" dirty="0">
                          <a:effectLst/>
                        </a:rPr>
                        <a:t>0.7</a:t>
                      </a:r>
                      <a:endParaRPr lang="fa-IR" sz="3200" b="0" i="0" u="none" strike="noStrike" dirty="0">
                        <a:solidFill>
                          <a:srgbClr val="000000"/>
                        </a:solidFill>
                        <a:effectLst/>
                        <a:latin typeface="Arial"/>
                      </a:endParaRPr>
                    </a:p>
                  </a:txBody>
                  <a:tcPr marL="9525" marR="9525" marT="9525" marB="0" anchor="b">
                    <a:solidFill>
                      <a:schemeClr val="accent2">
                        <a:lumMod val="20000"/>
                        <a:lumOff val="80000"/>
                      </a:schemeClr>
                    </a:solidFill>
                  </a:tcPr>
                </a:tc>
                <a:tc>
                  <a:txBody>
                    <a:bodyPr/>
                    <a:lstStyle/>
                    <a:p>
                      <a:pPr algn="ctr" fontAlgn="b"/>
                      <a:r>
                        <a:rPr lang="fa-IR" sz="3200" u="none" strike="noStrike" dirty="0">
                          <a:effectLst/>
                        </a:rPr>
                        <a:t>0.9</a:t>
                      </a:r>
                      <a:endParaRPr lang="fa-IR" sz="3200" b="0" i="0" u="none" strike="noStrike" dirty="0">
                        <a:solidFill>
                          <a:srgbClr val="000000"/>
                        </a:solidFill>
                        <a:effectLst/>
                        <a:latin typeface="Arial"/>
                      </a:endParaRPr>
                    </a:p>
                  </a:txBody>
                  <a:tcPr marL="9525" marR="9525" marT="9525" marB="0" anchor="b">
                    <a:solidFill>
                      <a:schemeClr val="accent2">
                        <a:lumMod val="20000"/>
                        <a:lumOff val="80000"/>
                      </a:schemeClr>
                    </a:solidFill>
                  </a:tcPr>
                </a:tc>
              </a:tr>
              <a:tr h="180975">
                <a:tc>
                  <a:txBody>
                    <a:bodyPr/>
                    <a:lstStyle/>
                    <a:p>
                      <a:pPr algn="ctr" fontAlgn="b"/>
                      <a:endParaRPr lang="fa-IR" sz="3200" b="0" i="0" u="none" strike="noStrike" dirty="0">
                        <a:solidFill>
                          <a:srgbClr val="000000"/>
                        </a:solidFill>
                        <a:effectLst/>
                        <a:latin typeface="Arial"/>
                      </a:endParaRPr>
                    </a:p>
                  </a:txBody>
                  <a:tcPr marL="9525" marR="9525" marT="9525" marB="0" anchor="b">
                    <a:solidFill>
                      <a:schemeClr val="bg1"/>
                    </a:solidFill>
                  </a:tcPr>
                </a:tc>
                <a:tc>
                  <a:txBody>
                    <a:bodyPr/>
                    <a:lstStyle/>
                    <a:p>
                      <a:pPr algn="ctr" fontAlgn="b"/>
                      <a:endParaRPr lang="fa-IR" sz="3200" b="0" i="0" u="none" strike="noStrike" dirty="0">
                        <a:solidFill>
                          <a:srgbClr val="000000"/>
                        </a:solidFill>
                        <a:effectLst/>
                        <a:latin typeface="Arial"/>
                      </a:endParaRPr>
                    </a:p>
                  </a:txBody>
                  <a:tcPr marL="9525" marR="9525" marT="9525" marB="0" anchor="b">
                    <a:solidFill>
                      <a:schemeClr val="bg1"/>
                    </a:solidFill>
                  </a:tcPr>
                </a:tc>
                <a:tc>
                  <a:txBody>
                    <a:bodyPr/>
                    <a:lstStyle/>
                    <a:p>
                      <a:pPr algn="ctr" fontAlgn="b"/>
                      <a:endParaRPr lang="fa-IR" sz="3200" b="0" i="0" u="none" strike="noStrike" dirty="0">
                        <a:solidFill>
                          <a:srgbClr val="000000"/>
                        </a:solidFill>
                        <a:effectLst/>
                        <a:latin typeface="Arial"/>
                      </a:endParaRPr>
                    </a:p>
                  </a:txBody>
                  <a:tcPr marL="9525" marR="9525" marT="9525" marB="0" anchor="b">
                    <a:solidFill>
                      <a:schemeClr val="bg1"/>
                    </a:solidFill>
                  </a:tcPr>
                </a:tc>
                <a:tc>
                  <a:txBody>
                    <a:bodyPr/>
                    <a:lstStyle/>
                    <a:p>
                      <a:pPr algn="ctr" fontAlgn="b"/>
                      <a:endParaRPr lang="fa-IR" sz="3200" b="0" i="0" u="none" strike="noStrike" dirty="0">
                        <a:solidFill>
                          <a:srgbClr val="000000"/>
                        </a:solidFill>
                        <a:effectLst/>
                        <a:latin typeface="Arial"/>
                      </a:endParaRPr>
                    </a:p>
                  </a:txBody>
                  <a:tcPr marL="9525" marR="9525" marT="9525" marB="0" anchor="b">
                    <a:solidFill>
                      <a:schemeClr val="bg1"/>
                    </a:solidFill>
                  </a:tcPr>
                </a:tc>
                <a:tc>
                  <a:txBody>
                    <a:bodyPr/>
                    <a:lstStyle/>
                    <a:p>
                      <a:pPr algn="ctr" fontAlgn="b"/>
                      <a:endParaRPr lang="fa-IR" sz="3200" b="0" i="0" u="none" strike="noStrike" dirty="0">
                        <a:solidFill>
                          <a:srgbClr val="000000"/>
                        </a:solidFill>
                        <a:effectLst/>
                        <a:latin typeface="Arial"/>
                      </a:endParaRPr>
                    </a:p>
                  </a:txBody>
                  <a:tcPr marL="9525" marR="9525" marT="9525" marB="0" anchor="b">
                    <a:solidFill>
                      <a:schemeClr val="bg1"/>
                    </a:solidFill>
                  </a:tcPr>
                </a:tc>
                <a:tc>
                  <a:txBody>
                    <a:bodyPr/>
                    <a:lstStyle/>
                    <a:p>
                      <a:pPr algn="ctr" fontAlgn="b"/>
                      <a:endParaRPr lang="fa-IR" sz="3200" b="0" i="0" u="none" strike="noStrike" dirty="0">
                        <a:solidFill>
                          <a:srgbClr val="000000"/>
                        </a:solidFill>
                        <a:effectLst/>
                        <a:latin typeface="Arial"/>
                      </a:endParaRPr>
                    </a:p>
                  </a:txBody>
                  <a:tcPr marL="9525" marR="9525" marT="9525" marB="0" anchor="b">
                    <a:solidFill>
                      <a:schemeClr val="bg1"/>
                    </a:solidFill>
                  </a:tcPr>
                </a:tc>
              </a:tr>
              <a:tr h="180975">
                <a:tc>
                  <a:txBody>
                    <a:bodyPr/>
                    <a:lstStyle/>
                    <a:p>
                      <a:pPr algn="ctr" rtl="1" fontAlgn="b"/>
                      <a:r>
                        <a:rPr lang="fa-IR" sz="3200" u="none" strike="noStrike">
                          <a:effectLst/>
                        </a:rPr>
                        <a:t>والد2</a:t>
                      </a:r>
                      <a:endParaRPr lang="fa-IR" sz="3200" b="0" i="0" u="none" strike="noStrike">
                        <a:solidFill>
                          <a:srgbClr val="000000"/>
                        </a:solidFill>
                        <a:effectLst/>
                        <a:latin typeface="Arial"/>
                      </a:endParaRPr>
                    </a:p>
                  </a:txBody>
                  <a:tcPr marL="9525" marR="9525" marT="9525" marB="0" anchor="b"/>
                </a:tc>
                <a:tc>
                  <a:txBody>
                    <a:bodyPr/>
                    <a:lstStyle/>
                    <a:p>
                      <a:pPr algn="ctr" fontAlgn="b"/>
                      <a:r>
                        <a:rPr lang="fa-IR" sz="3200" u="none" strike="noStrike">
                          <a:effectLst/>
                        </a:rPr>
                        <a:t>1</a:t>
                      </a:r>
                      <a:endParaRPr lang="fa-IR" sz="3200" b="0" i="0" u="none" strike="noStrike">
                        <a:solidFill>
                          <a:srgbClr val="000000"/>
                        </a:solidFill>
                        <a:effectLst/>
                        <a:latin typeface="Arial"/>
                      </a:endParaRPr>
                    </a:p>
                  </a:txBody>
                  <a:tcPr marL="9525" marR="9525" marT="9525" marB="0" anchor="b"/>
                </a:tc>
                <a:tc>
                  <a:txBody>
                    <a:bodyPr/>
                    <a:lstStyle/>
                    <a:p>
                      <a:pPr algn="ctr" fontAlgn="b"/>
                      <a:r>
                        <a:rPr lang="fa-IR" sz="3200" u="none" strike="noStrike">
                          <a:effectLst/>
                        </a:rPr>
                        <a:t>0.6</a:t>
                      </a:r>
                      <a:endParaRPr lang="fa-IR" sz="3200" b="0" i="0" u="none" strike="noStrike">
                        <a:solidFill>
                          <a:srgbClr val="000000"/>
                        </a:solidFill>
                        <a:effectLst/>
                        <a:latin typeface="Arial"/>
                      </a:endParaRPr>
                    </a:p>
                  </a:txBody>
                  <a:tcPr marL="9525" marR="9525" marT="9525" marB="0" anchor="b"/>
                </a:tc>
                <a:tc>
                  <a:txBody>
                    <a:bodyPr/>
                    <a:lstStyle/>
                    <a:p>
                      <a:pPr algn="ctr" fontAlgn="b"/>
                      <a:r>
                        <a:rPr lang="fa-IR" sz="3200" u="none" strike="noStrike">
                          <a:effectLst/>
                        </a:rPr>
                        <a:t>0.2</a:t>
                      </a:r>
                      <a:endParaRPr lang="fa-IR" sz="3200" b="0" i="0" u="none" strike="noStrike">
                        <a:solidFill>
                          <a:srgbClr val="000000"/>
                        </a:solidFill>
                        <a:effectLst/>
                        <a:latin typeface="Arial"/>
                      </a:endParaRPr>
                    </a:p>
                  </a:txBody>
                  <a:tcPr marL="9525" marR="9525" marT="9525" marB="0" anchor="b"/>
                </a:tc>
                <a:tc>
                  <a:txBody>
                    <a:bodyPr/>
                    <a:lstStyle/>
                    <a:p>
                      <a:pPr algn="ctr" fontAlgn="b"/>
                      <a:r>
                        <a:rPr lang="fa-IR" sz="3200" u="none" strike="noStrike">
                          <a:effectLst/>
                        </a:rPr>
                        <a:t>0.2</a:t>
                      </a:r>
                      <a:endParaRPr lang="fa-IR" sz="3200" b="0" i="0" u="none" strike="noStrike">
                        <a:solidFill>
                          <a:srgbClr val="000000"/>
                        </a:solidFill>
                        <a:effectLst/>
                        <a:latin typeface="Arial"/>
                      </a:endParaRPr>
                    </a:p>
                  </a:txBody>
                  <a:tcPr marL="9525" marR="9525" marT="9525" marB="0" anchor="b"/>
                </a:tc>
                <a:tc>
                  <a:txBody>
                    <a:bodyPr/>
                    <a:lstStyle/>
                    <a:p>
                      <a:pPr algn="ctr" fontAlgn="b"/>
                      <a:r>
                        <a:rPr lang="fa-IR" sz="3200" u="none" strike="noStrike" dirty="0">
                          <a:effectLst/>
                        </a:rPr>
                        <a:t>0.3</a:t>
                      </a:r>
                      <a:endParaRPr lang="fa-IR" sz="3200" b="0" i="0" u="none" strike="noStrike" dirty="0">
                        <a:solidFill>
                          <a:srgbClr val="000000"/>
                        </a:solidFill>
                        <a:effectLst/>
                        <a:latin typeface="Arial"/>
                      </a:endParaRPr>
                    </a:p>
                  </a:txBody>
                  <a:tcPr marL="9525" marR="9525" marT="9525"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55617779"/>
              </p:ext>
            </p:extLst>
          </p:nvPr>
        </p:nvGraphicFramePr>
        <p:xfrm>
          <a:off x="1600200" y="3352800"/>
          <a:ext cx="5486400" cy="994410"/>
        </p:xfrm>
        <a:graphic>
          <a:graphicData uri="http://schemas.openxmlformats.org/drawingml/2006/table">
            <a:tbl>
              <a:tblPr>
                <a:tableStyleId>{5C22544A-7EE6-4342-B048-85BDC9FD1C3A}</a:tableStyleId>
              </a:tblPr>
              <a:tblGrid>
                <a:gridCol w="914400"/>
                <a:gridCol w="914400"/>
                <a:gridCol w="914400"/>
                <a:gridCol w="914400"/>
                <a:gridCol w="914400"/>
                <a:gridCol w="914400"/>
              </a:tblGrid>
              <a:tr h="180975">
                <a:tc>
                  <a:txBody>
                    <a:bodyPr/>
                    <a:lstStyle/>
                    <a:p>
                      <a:pPr algn="ctr" fontAlgn="b"/>
                      <a:r>
                        <a:rPr lang="en-US" sz="3200" u="none" strike="noStrike" dirty="0">
                          <a:effectLst/>
                        </a:rPr>
                        <a:t>R</a:t>
                      </a:r>
                      <a:endParaRPr lang="en-US" sz="3200" b="0" i="0" u="none" strike="noStrike" dirty="0">
                        <a:solidFill>
                          <a:srgbClr val="000000"/>
                        </a:solidFill>
                        <a:effectLst/>
                        <a:latin typeface="Arial"/>
                      </a:endParaRPr>
                    </a:p>
                  </a:txBody>
                  <a:tcPr marL="9525" marR="9525" marT="9525" marB="0" anchor="b">
                    <a:solidFill>
                      <a:schemeClr val="bg1">
                        <a:lumMod val="85000"/>
                      </a:schemeClr>
                    </a:solidFill>
                  </a:tcPr>
                </a:tc>
                <a:tc>
                  <a:txBody>
                    <a:bodyPr/>
                    <a:lstStyle/>
                    <a:p>
                      <a:pPr algn="ctr" fontAlgn="b"/>
                      <a:r>
                        <a:rPr lang="fa-IR" sz="3200" u="none" strike="noStrike">
                          <a:effectLst/>
                        </a:rPr>
                        <a:t>0.4</a:t>
                      </a:r>
                      <a:endParaRPr lang="fa-IR" sz="3200" b="0" i="0" u="none" strike="noStrike">
                        <a:solidFill>
                          <a:srgbClr val="000000"/>
                        </a:solidFill>
                        <a:effectLst/>
                        <a:latin typeface="Arial"/>
                      </a:endParaRPr>
                    </a:p>
                  </a:txBody>
                  <a:tcPr marL="9525" marR="9525" marT="9525" marB="0" anchor="b">
                    <a:solidFill>
                      <a:schemeClr val="bg1">
                        <a:lumMod val="85000"/>
                      </a:schemeClr>
                    </a:solidFill>
                  </a:tcPr>
                </a:tc>
                <a:tc>
                  <a:txBody>
                    <a:bodyPr/>
                    <a:lstStyle/>
                    <a:p>
                      <a:pPr algn="ctr" fontAlgn="b"/>
                      <a:r>
                        <a:rPr lang="fa-IR" sz="3200" u="none" strike="noStrike" dirty="0">
                          <a:effectLst/>
                        </a:rPr>
                        <a:t>0.2</a:t>
                      </a:r>
                      <a:endParaRPr lang="fa-IR" sz="3200" b="0" i="0" u="none" strike="noStrike" dirty="0">
                        <a:solidFill>
                          <a:srgbClr val="000000"/>
                        </a:solidFill>
                        <a:effectLst/>
                        <a:latin typeface="Arial"/>
                      </a:endParaRPr>
                    </a:p>
                  </a:txBody>
                  <a:tcPr marL="9525" marR="9525" marT="9525" marB="0" anchor="b">
                    <a:solidFill>
                      <a:schemeClr val="bg1">
                        <a:lumMod val="85000"/>
                      </a:schemeClr>
                    </a:solidFill>
                  </a:tcPr>
                </a:tc>
                <a:tc>
                  <a:txBody>
                    <a:bodyPr/>
                    <a:lstStyle/>
                    <a:p>
                      <a:pPr algn="ctr" fontAlgn="b"/>
                      <a:r>
                        <a:rPr lang="fa-IR" sz="3200" u="none" strike="noStrike">
                          <a:effectLst/>
                        </a:rPr>
                        <a:t>0.3</a:t>
                      </a:r>
                      <a:endParaRPr lang="fa-IR" sz="3200" b="0" i="0" u="none" strike="noStrike">
                        <a:solidFill>
                          <a:srgbClr val="000000"/>
                        </a:solidFill>
                        <a:effectLst/>
                        <a:latin typeface="Arial"/>
                      </a:endParaRPr>
                    </a:p>
                  </a:txBody>
                  <a:tcPr marL="9525" marR="9525" marT="9525" marB="0" anchor="b">
                    <a:solidFill>
                      <a:schemeClr val="bg1">
                        <a:lumMod val="85000"/>
                      </a:schemeClr>
                    </a:solidFill>
                  </a:tcPr>
                </a:tc>
                <a:tc>
                  <a:txBody>
                    <a:bodyPr/>
                    <a:lstStyle/>
                    <a:p>
                      <a:pPr algn="ctr" fontAlgn="b"/>
                      <a:r>
                        <a:rPr lang="fa-IR" sz="3200" u="none" strike="noStrike">
                          <a:effectLst/>
                        </a:rPr>
                        <a:t>0.7</a:t>
                      </a:r>
                      <a:endParaRPr lang="fa-IR" sz="3200" b="0" i="0" u="none" strike="noStrike">
                        <a:solidFill>
                          <a:srgbClr val="000000"/>
                        </a:solidFill>
                        <a:effectLst/>
                        <a:latin typeface="Arial"/>
                      </a:endParaRPr>
                    </a:p>
                  </a:txBody>
                  <a:tcPr marL="9525" marR="9525" marT="9525" marB="0" anchor="b">
                    <a:solidFill>
                      <a:schemeClr val="bg1">
                        <a:lumMod val="85000"/>
                      </a:schemeClr>
                    </a:solidFill>
                  </a:tcPr>
                </a:tc>
                <a:tc>
                  <a:txBody>
                    <a:bodyPr/>
                    <a:lstStyle/>
                    <a:p>
                      <a:pPr algn="ctr" fontAlgn="b"/>
                      <a:r>
                        <a:rPr lang="fa-IR" sz="3200" u="none" strike="noStrike" dirty="0">
                          <a:effectLst/>
                        </a:rPr>
                        <a:t>0.5</a:t>
                      </a:r>
                      <a:endParaRPr lang="fa-IR" sz="3200" b="0" i="0" u="none" strike="noStrike" dirty="0">
                        <a:solidFill>
                          <a:srgbClr val="000000"/>
                        </a:solidFill>
                        <a:effectLst/>
                        <a:latin typeface="Arial"/>
                      </a:endParaRPr>
                    </a:p>
                  </a:txBody>
                  <a:tcPr marL="9525" marR="9525" marT="9525" marB="0" anchor="b">
                    <a:solidFill>
                      <a:schemeClr val="bg1">
                        <a:lumMod val="85000"/>
                      </a:schemeClr>
                    </a:solidFill>
                  </a:tcPr>
                </a:tc>
              </a:tr>
              <a:tr h="180975">
                <a:tc>
                  <a:txBody>
                    <a:bodyPr/>
                    <a:lstStyle/>
                    <a:p>
                      <a:pPr algn="ctr" fontAlgn="b"/>
                      <a:r>
                        <a:rPr lang="en-US" sz="3200" u="none" strike="noStrike" dirty="0">
                          <a:effectLst/>
                        </a:rPr>
                        <a:t>1-R</a:t>
                      </a:r>
                      <a:endParaRPr lang="en-US" sz="3200" b="0" i="0" u="none" strike="noStrike" dirty="0">
                        <a:solidFill>
                          <a:srgbClr val="000000"/>
                        </a:solidFill>
                        <a:effectLst/>
                        <a:latin typeface="Arial"/>
                      </a:endParaRPr>
                    </a:p>
                  </a:txBody>
                  <a:tcPr marL="9525" marR="9525" marT="9525" marB="0" anchor="b">
                    <a:solidFill>
                      <a:schemeClr val="bg1">
                        <a:lumMod val="75000"/>
                      </a:schemeClr>
                    </a:solidFill>
                  </a:tcPr>
                </a:tc>
                <a:tc>
                  <a:txBody>
                    <a:bodyPr/>
                    <a:lstStyle/>
                    <a:p>
                      <a:pPr algn="ctr" fontAlgn="b"/>
                      <a:r>
                        <a:rPr lang="fa-IR" sz="3200" u="none" strike="noStrike" dirty="0">
                          <a:effectLst/>
                        </a:rPr>
                        <a:t>0.6</a:t>
                      </a:r>
                      <a:endParaRPr lang="fa-IR" sz="3200" b="0" i="0" u="none" strike="noStrike" dirty="0">
                        <a:solidFill>
                          <a:srgbClr val="000000"/>
                        </a:solidFill>
                        <a:effectLst/>
                        <a:latin typeface="Arial"/>
                      </a:endParaRPr>
                    </a:p>
                  </a:txBody>
                  <a:tcPr marL="9525" marR="9525" marT="9525" marB="0" anchor="b">
                    <a:solidFill>
                      <a:schemeClr val="bg1">
                        <a:lumMod val="75000"/>
                      </a:schemeClr>
                    </a:solidFill>
                  </a:tcPr>
                </a:tc>
                <a:tc>
                  <a:txBody>
                    <a:bodyPr/>
                    <a:lstStyle/>
                    <a:p>
                      <a:pPr algn="ctr" fontAlgn="b"/>
                      <a:r>
                        <a:rPr lang="fa-IR" sz="3200" u="none" strike="noStrike" dirty="0">
                          <a:effectLst/>
                        </a:rPr>
                        <a:t>0.8</a:t>
                      </a:r>
                      <a:endParaRPr lang="fa-IR" sz="3200" b="0" i="0" u="none" strike="noStrike" dirty="0">
                        <a:solidFill>
                          <a:srgbClr val="000000"/>
                        </a:solidFill>
                        <a:effectLst/>
                        <a:latin typeface="Arial"/>
                      </a:endParaRPr>
                    </a:p>
                  </a:txBody>
                  <a:tcPr marL="9525" marR="9525" marT="9525" marB="0" anchor="b">
                    <a:solidFill>
                      <a:schemeClr val="bg1">
                        <a:lumMod val="75000"/>
                      </a:schemeClr>
                    </a:solidFill>
                  </a:tcPr>
                </a:tc>
                <a:tc>
                  <a:txBody>
                    <a:bodyPr/>
                    <a:lstStyle/>
                    <a:p>
                      <a:pPr algn="ctr" fontAlgn="b"/>
                      <a:r>
                        <a:rPr lang="fa-IR" sz="3200" u="none" strike="noStrike" dirty="0">
                          <a:effectLst/>
                        </a:rPr>
                        <a:t>0.7</a:t>
                      </a:r>
                      <a:endParaRPr lang="fa-IR" sz="3200" b="0" i="0" u="none" strike="noStrike" dirty="0">
                        <a:solidFill>
                          <a:srgbClr val="000000"/>
                        </a:solidFill>
                        <a:effectLst/>
                        <a:latin typeface="Arial"/>
                      </a:endParaRPr>
                    </a:p>
                  </a:txBody>
                  <a:tcPr marL="9525" marR="9525" marT="9525" marB="0" anchor="b">
                    <a:solidFill>
                      <a:schemeClr val="bg1">
                        <a:lumMod val="75000"/>
                      </a:schemeClr>
                    </a:solidFill>
                  </a:tcPr>
                </a:tc>
                <a:tc>
                  <a:txBody>
                    <a:bodyPr/>
                    <a:lstStyle/>
                    <a:p>
                      <a:pPr algn="ctr" fontAlgn="b"/>
                      <a:r>
                        <a:rPr lang="fa-IR" sz="3200" u="none" strike="noStrike" dirty="0">
                          <a:effectLst/>
                        </a:rPr>
                        <a:t>0.3</a:t>
                      </a:r>
                      <a:endParaRPr lang="fa-IR" sz="3200" b="0" i="0" u="none" strike="noStrike" dirty="0">
                        <a:solidFill>
                          <a:srgbClr val="000000"/>
                        </a:solidFill>
                        <a:effectLst/>
                        <a:latin typeface="Arial"/>
                      </a:endParaRPr>
                    </a:p>
                  </a:txBody>
                  <a:tcPr marL="9525" marR="9525" marT="9525" marB="0" anchor="b">
                    <a:solidFill>
                      <a:schemeClr val="bg1">
                        <a:lumMod val="75000"/>
                      </a:schemeClr>
                    </a:solidFill>
                  </a:tcPr>
                </a:tc>
                <a:tc>
                  <a:txBody>
                    <a:bodyPr/>
                    <a:lstStyle/>
                    <a:p>
                      <a:pPr algn="ctr" fontAlgn="b"/>
                      <a:r>
                        <a:rPr lang="fa-IR" sz="3200" u="none" strike="noStrike" dirty="0">
                          <a:effectLst/>
                        </a:rPr>
                        <a:t>0.5</a:t>
                      </a:r>
                      <a:endParaRPr lang="fa-IR" sz="3200" b="0" i="0" u="none" strike="noStrike" dirty="0">
                        <a:solidFill>
                          <a:srgbClr val="000000"/>
                        </a:solidFill>
                        <a:effectLst/>
                        <a:latin typeface="Arial"/>
                      </a:endParaRPr>
                    </a:p>
                  </a:txBody>
                  <a:tcPr marL="9525" marR="9525" marT="9525" marB="0" anchor="b">
                    <a:solidFill>
                      <a:schemeClr val="bg1">
                        <a:lumMod val="75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87794731"/>
              </p:ext>
            </p:extLst>
          </p:nvPr>
        </p:nvGraphicFramePr>
        <p:xfrm>
          <a:off x="1524000" y="5105400"/>
          <a:ext cx="5867400" cy="1491615"/>
        </p:xfrm>
        <a:graphic>
          <a:graphicData uri="http://schemas.openxmlformats.org/drawingml/2006/table">
            <a:tbl>
              <a:tblPr>
                <a:tableStyleId>{5C22544A-7EE6-4342-B048-85BDC9FD1C3A}</a:tableStyleId>
              </a:tblPr>
              <a:tblGrid>
                <a:gridCol w="1143000"/>
                <a:gridCol w="812800"/>
                <a:gridCol w="977900"/>
                <a:gridCol w="977900"/>
                <a:gridCol w="977900"/>
                <a:gridCol w="977900"/>
              </a:tblGrid>
              <a:tr h="180975">
                <a:tc>
                  <a:txBody>
                    <a:bodyPr/>
                    <a:lstStyle/>
                    <a:p>
                      <a:pPr algn="ctr" rtl="1" fontAlgn="b"/>
                      <a:r>
                        <a:rPr lang="fa-IR" sz="3200" u="none" strike="noStrike" dirty="0">
                          <a:effectLst/>
                        </a:rPr>
                        <a:t>فرزند 1</a:t>
                      </a:r>
                      <a:endParaRPr lang="fa-IR" sz="3200" b="0" i="0" u="none" strike="noStrike" dirty="0">
                        <a:solidFill>
                          <a:srgbClr val="000000"/>
                        </a:solidFill>
                        <a:effectLst/>
                        <a:latin typeface="Arial"/>
                      </a:endParaRPr>
                    </a:p>
                  </a:txBody>
                  <a:tcPr marL="9525" marR="9525" marT="9525" marB="0" anchor="b">
                    <a:solidFill>
                      <a:schemeClr val="accent2">
                        <a:lumMod val="20000"/>
                        <a:lumOff val="80000"/>
                      </a:schemeClr>
                    </a:solidFill>
                  </a:tcPr>
                </a:tc>
                <a:tc>
                  <a:txBody>
                    <a:bodyPr/>
                    <a:lstStyle/>
                    <a:p>
                      <a:pPr algn="ctr" fontAlgn="b"/>
                      <a:r>
                        <a:rPr lang="fa-IR" sz="3200" u="none" strike="noStrike" dirty="0">
                          <a:effectLst/>
                        </a:rPr>
                        <a:t>0.92</a:t>
                      </a:r>
                      <a:endParaRPr lang="fa-IR" sz="3200" b="0" i="0" u="none" strike="noStrike" dirty="0">
                        <a:solidFill>
                          <a:srgbClr val="000000"/>
                        </a:solidFill>
                        <a:effectLst/>
                        <a:latin typeface="Arial"/>
                      </a:endParaRPr>
                    </a:p>
                  </a:txBody>
                  <a:tcPr marL="9525" marR="9525" marT="9525" marB="0" anchor="b">
                    <a:solidFill>
                      <a:schemeClr val="accent2">
                        <a:lumMod val="20000"/>
                        <a:lumOff val="80000"/>
                      </a:schemeClr>
                    </a:solidFill>
                  </a:tcPr>
                </a:tc>
                <a:tc>
                  <a:txBody>
                    <a:bodyPr/>
                    <a:lstStyle/>
                    <a:p>
                      <a:pPr algn="ctr" fontAlgn="b"/>
                      <a:r>
                        <a:rPr lang="fa-IR" sz="3200" u="none" strike="noStrike" dirty="0">
                          <a:effectLst/>
                        </a:rPr>
                        <a:t>0.54</a:t>
                      </a:r>
                      <a:endParaRPr lang="fa-IR" sz="3200" b="0" i="0" u="none" strike="noStrike" dirty="0">
                        <a:solidFill>
                          <a:srgbClr val="000000"/>
                        </a:solidFill>
                        <a:effectLst/>
                        <a:latin typeface="Arial"/>
                      </a:endParaRPr>
                    </a:p>
                  </a:txBody>
                  <a:tcPr marL="9525" marR="9525" marT="9525" marB="0" anchor="b">
                    <a:solidFill>
                      <a:schemeClr val="accent2">
                        <a:lumMod val="20000"/>
                        <a:lumOff val="80000"/>
                      </a:schemeClr>
                    </a:solidFill>
                  </a:tcPr>
                </a:tc>
                <a:tc>
                  <a:txBody>
                    <a:bodyPr/>
                    <a:lstStyle/>
                    <a:p>
                      <a:pPr algn="ctr" fontAlgn="b"/>
                      <a:r>
                        <a:rPr lang="fa-IR" sz="3200" u="none" strike="noStrike" dirty="0">
                          <a:effectLst/>
                        </a:rPr>
                        <a:t>0.32</a:t>
                      </a:r>
                      <a:endParaRPr lang="fa-IR" sz="3200" b="0" i="0" u="none" strike="noStrike" dirty="0">
                        <a:solidFill>
                          <a:srgbClr val="000000"/>
                        </a:solidFill>
                        <a:effectLst/>
                        <a:latin typeface="Arial"/>
                      </a:endParaRPr>
                    </a:p>
                  </a:txBody>
                  <a:tcPr marL="9525" marR="9525" marT="9525" marB="0" anchor="b">
                    <a:solidFill>
                      <a:schemeClr val="accent2">
                        <a:lumMod val="20000"/>
                        <a:lumOff val="80000"/>
                      </a:schemeClr>
                    </a:solidFill>
                  </a:tcPr>
                </a:tc>
                <a:tc>
                  <a:txBody>
                    <a:bodyPr/>
                    <a:lstStyle/>
                    <a:p>
                      <a:pPr algn="ctr" fontAlgn="b"/>
                      <a:r>
                        <a:rPr lang="fa-IR" sz="3200" u="none" strike="noStrike" dirty="0">
                          <a:effectLst/>
                        </a:rPr>
                        <a:t>0.55</a:t>
                      </a:r>
                      <a:endParaRPr lang="fa-IR" sz="3200" b="0" i="0" u="none" strike="noStrike" dirty="0">
                        <a:solidFill>
                          <a:srgbClr val="000000"/>
                        </a:solidFill>
                        <a:effectLst/>
                        <a:latin typeface="Arial"/>
                      </a:endParaRPr>
                    </a:p>
                  </a:txBody>
                  <a:tcPr marL="9525" marR="9525" marT="9525" marB="0" anchor="b">
                    <a:solidFill>
                      <a:schemeClr val="accent2">
                        <a:lumMod val="20000"/>
                        <a:lumOff val="80000"/>
                      </a:schemeClr>
                    </a:solidFill>
                  </a:tcPr>
                </a:tc>
                <a:tc>
                  <a:txBody>
                    <a:bodyPr/>
                    <a:lstStyle/>
                    <a:p>
                      <a:pPr algn="ctr" fontAlgn="b"/>
                      <a:r>
                        <a:rPr lang="fa-IR" sz="3200" u="none" strike="noStrike" dirty="0">
                          <a:effectLst/>
                        </a:rPr>
                        <a:t>0.6</a:t>
                      </a:r>
                      <a:endParaRPr lang="fa-IR" sz="3200" b="0" i="0" u="none" strike="noStrike" dirty="0">
                        <a:solidFill>
                          <a:srgbClr val="000000"/>
                        </a:solidFill>
                        <a:effectLst/>
                        <a:latin typeface="Arial"/>
                      </a:endParaRPr>
                    </a:p>
                  </a:txBody>
                  <a:tcPr marL="9525" marR="9525" marT="9525" marB="0" anchor="b">
                    <a:solidFill>
                      <a:schemeClr val="accent2">
                        <a:lumMod val="20000"/>
                        <a:lumOff val="80000"/>
                      </a:schemeClr>
                    </a:solidFill>
                  </a:tcPr>
                </a:tc>
              </a:tr>
              <a:tr h="180975">
                <a:tc>
                  <a:txBody>
                    <a:bodyPr/>
                    <a:lstStyle/>
                    <a:p>
                      <a:pPr algn="ctr" fontAlgn="b"/>
                      <a:endParaRPr lang="fa-IR" sz="3200" b="0" i="0" u="none" strike="noStrike" dirty="0">
                        <a:solidFill>
                          <a:srgbClr val="000000"/>
                        </a:solidFill>
                        <a:effectLst/>
                        <a:latin typeface="Arial"/>
                      </a:endParaRPr>
                    </a:p>
                  </a:txBody>
                  <a:tcPr marL="9525" marR="9525" marT="9525" marB="0" anchor="b">
                    <a:noFill/>
                  </a:tcPr>
                </a:tc>
                <a:tc>
                  <a:txBody>
                    <a:bodyPr/>
                    <a:lstStyle/>
                    <a:p>
                      <a:pPr algn="ctr" fontAlgn="b"/>
                      <a:endParaRPr lang="fa-IR" sz="3200" b="0" i="0" u="none" strike="noStrike" dirty="0">
                        <a:solidFill>
                          <a:srgbClr val="000000"/>
                        </a:solidFill>
                        <a:effectLst/>
                        <a:latin typeface="Arial"/>
                      </a:endParaRPr>
                    </a:p>
                  </a:txBody>
                  <a:tcPr marL="9525" marR="9525" marT="9525" marB="0" anchor="b">
                    <a:noFill/>
                  </a:tcPr>
                </a:tc>
                <a:tc>
                  <a:txBody>
                    <a:bodyPr/>
                    <a:lstStyle/>
                    <a:p>
                      <a:pPr algn="ctr" fontAlgn="b"/>
                      <a:endParaRPr lang="fa-IR" sz="3200" b="0" i="0" u="none" strike="noStrike" dirty="0">
                        <a:solidFill>
                          <a:srgbClr val="000000"/>
                        </a:solidFill>
                        <a:effectLst/>
                        <a:latin typeface="Arial"/>
                      </a:endParaRPr>
                    </a:p>
                  </a:txBody>
                  <a:tcPr marL="9525" marR="9525" marT="9525" marB="0" anchor="b">
                    <a:noFill/>
                  </a:tcPr>
                </a:tc>
                <a:tc>
                  <a:txBody>
                    <a:bodyPr/>
                    <a:lstStyle/>
                    <a:p>
                      <a:pPr algn="ctr" fontAlgn="b"/>
                      <a:endParaRPr lang="fa-IR" sz="3200" b="0" i="0" u="none" strike="noStrike" dirty="0">
                        <a:solidFill>
                          <a:srgbClr val="000000"/>
                        </a:solidFill>
                        <a:effectLst/>
                        <a:latin typeface="Arial"/>
                      </a:endParaRPr>
                    </a:p>
                  </a:txBody>
                  <a:tcPr marL="9525" marR="9525" marT="9525" marB="0" anchor="b">
                    <a:noFill/>
                  </a:tcPr>
                </a:tc>
                <a:tc>
                  <a:txBody>
                    <a:bodyPr/>
                    <a:lstStyle/>
                    <a:p>
                      <a:pPr algn="ctr" fontAlgn="b"/>
                      <a:endParaRPr lang="fa-IR" sz="3200" b="0" i="0" u="none" strike="noStrike" dirty="0">
                        <a:solidFill>
                          <a:srgbClr val="000000"/>
                        </a:solidFill>
                        <a:effectLst/>
                        <a:latin typeface="Arial"/>
                      </a:endParaRPr>
                    </a:p>
                  </a:txBody>
                  <a:tcPr marL="9525" marR="9525" marT="9525" marB="0" anchor="b">
                    <a:noFill/>
                  </a:tcPr>
                </a:tc>
                <a:tc>
                  <a:txBody>
                    <a:bodyPr/>
                    <a:lstStyle/>
                    <a:p>
                      <a:pPr algn="ctr" fontAlgn="b"/>
                      <a:endParaRPr lang="fa-IR" sz="3200" b="0" i="0" u="none" strike="noStrike" dirty="0">
                        <a:solidFill>
                          <a:srgbClr val="000000"/>
                        </a:solidFill>
                        <a:effectLst/>
                        <a:latin typeface="Arial"/>
                      </a:endParaRPr>
                    </a:p>
                  </a:txBody>
                  <a:tcPr marL="9525" marR="9525" marT="9525" marB="0" anchor="b">
                    <a:noFill/>
                  </a:tcPr>
                </a:tc>
              </a:tr>
              <a:tr h="180975">
                <a:tc>
                  <a:txBody>
                    <a:bodyPr/>
                    <a:lstStyle/>
                    <a:p>
                      <a:pPr algn="ctr" rtl="1" fontAlgn="b"/>
                      <a:r>
                        <a:rPr lang="fa-IR" sz="3200" u="none" strike="noStrike">
                          <a:effectLst/>
                        </a:rPr>
                        <a:t>فرزند 2</a:t>
                      </a:r>
                      <a:endParaRPr lang="fa-IR" sz="3200" b="0" i="0" u="none" strike="noStrike">
                        <a:solidFill>
                          <a:srgbClr val="000000"/>
                        </a:solidFill>
                        <a:effectLst/>
                        <a:latin typeface="Arial"/>
                      </a:endParaRPr>
                    </a:p>
                  </a:txBody>
                  <a:tcPr marL="9525" marR="9525" marT="9525" marB="0" anchor="b"/>
                </a:tc>
                <a:tc>
                  <a:txBody>
                    <a:bodyPr/>
                    <a:lstStyle/>
                    <a:p>
                      <a:pPr algn="ctr" fontAlgn="b"/>
                      <a:r>
                        <a:rPr lang="fa-IR" sz="3200" u="none" strike="noStrike">
                          <a:effectLst/>
                        </a:rPr>
                        <a:t>0.88</a:t>
                      </a:r>
                      <a:endParaRPr lang="fa-IR" sz="3200" b="0" i="0" u="none" strike="noStrike">
                        <a:solidFill>
                          <a:srgbClr val="000000"/>
                        </a:solidFill>
                        <a:effectLst/>
                        <a:latin typeface="Arial"/>
                      </a:endParaRPr>
                    </a:p>
                  </a:txBody>
                  <a:tcPr marL="9525" marR="9525" marT="9525" marB="0" anchor="b"/>
                </a:tc>
                <a:tc>
                  <a:txBody>
                    <a:bodyPr/>
                    <a:lstStyle/>
                    <a:p>
                      <a:pPr algn="ctr" fontAlgn="b"/>
                      <a:r>
                        <a:rPr lang="fa-IR" sz="3200" u="none" strike="noStrike" dirty="0">
                          <a:effectLst/>
                        </a:rPr>
                        <a:t>0.36</a:t>
                      </a:r>
                      <a:endParaRPr lang="fa-IR" sz="3200" b="0" i="0" u="none" strike="noStrike" dirty="0">
                        <a:solidFill>
                          <a:srgbClr val="000000"/>
                        </a:solidFill>
                        <a:effectLst/>
                        <a:latin typeface="Arial"/>
                      </a:endParaRPr>
                    </a:p>
                  </a:txBody>
                  <a:tcPr marL="9525" marR="9525" marT="9525" marB="0" anchor="b"/>
                </a:tc>
                <a:tc>
                  <a:txBody>
                    <a:bodyPr/>
                    <a:lstStyle/>
                    <a:p>
                      <a:pPr algn="ctr" fontAlgn="b"/>
                      <a:r>
                        <a:rPr lang="fa-IR" sz="3200" u="none" strike="noStrike">
                          <a:effectLst/>
                        </a:rPr>
                        <a:t>0.48</a:t>
                      </a:r>
                      <a:endParaRPr lang="fa-IR" sz="3200" b="0" i="0" u="none" strike="noStrike">
                        <a:solidFill>
                          <a:srgbClr val="000000"/>
                        </a:solidFill>
                        <a:effectLst/>
                        <a:latin typeface="Arial"/>
                      </a:endParaRPr>
                    </a:p>
                  </a:txBody>
                  <a:tcPr marL="9525" marR="9525" marT="9525" marB="0" anchor="b"/>
                </a:tc>
                <a:tc>
                  <a:txBody>
                    <a:bodyPr/>
                    <a:lstStyle/>
                    <a:p>
                      <a:pPr algn="ctr" fontAlgn="b"/>
                      <a:r>
                        <a:rPr lang="fa-IR" sz="3200" u="none" strike="noStrike">
                          <a:effectLst/>
                        </a:rPr>
                        <a:t>0.35</a:t>
                      </a:r>
                      <a:endParaRPr lang="fa-IR" sz="3200" b="0" i="0" u="none" strike="noStrike">
                        <a:solidFill>
                          <a:srgbClr val="000000"/>
                        </a:solidFill>
                        <a:effectLst/>
                        <a:latin typeface="Arial"/>
                      </a:endParaRPr>
                    </a:p>
                  </a:txBody>
                  <a:tcPr marL="9525" marR="9525" marT="9525" marB="0" anchor="b"/>
                </a:tc>
                <a:tc>
                  <a:txBody>
                    <a:bodyPr/>
                    <a:lstStyle/>
                    <a:p>
                      <a:pPr algn="ctr" fontAlgn="b"/>
                      <a:r>
                        <a:rPr lang="fa-IR" sz="3200" u="none" strike="noStrike" dirty="0">
                          <a:effectLst/>
                        </a:rPr>
                        <a:t>0.6</a:t>
                      </a:r>
                      <a:endParaRPr lang="fa-IR" sz="3200" b="0" i="0" u="none" strike="noStrike" dirty="0">
                        <a:solidFill>
                          <a:srgbClr val="000000"/>
                        </a:solidFill>
                        <a:effectLst/>
                        <a:latin typeface="Arial"/>
                      </a:endParaRPr>
                    </a:p>
                  </a:txBody>
                  <a:tcPr marL="9525" marR="9525" marT="9525" marB="0" anchor="b"/>
                </a:tc>
              </a:tr>
            </a:tbl>
          </a:graphicData>
        </a:graphic>
      </p:graphicFrame>
      <p:sp>
        <p:nvSpPr>
          <p:cNvPr id="7" name="Rectangle 6"/>
          <p:cNvSpPr/>
          <p:nvPr/>
        </p:nvSpPr>
        <p:spPr>
          <a:xfrm>
            <a:off x="4097427" y="7648"/>
            <a:ext cx="5046573" cy="584775"/>
          </a:xfrm>
          <a:prstGeom prst="rect">
            <a:avLst/>
          </a:prstGeom>
        </p:spPr>
        <p:txBody>
          <a:bodyPr wrap="none">
            <a:spAutoFit/>
          </a:bodyPr>
          <a:lstStyle/>
          <a:p>
            <a:pPr algn="r" rtl="1"/>
            <a:r>
              <a:rPr lang="fa-IR" sz="3200" dirty="0" smtClean="0"/>
              <a:t>تقاطع </a:t>
            </a:r>
            <a:r>
              <a:rPr lang="fa-IR" sz="3200" dirty="0"/>
              <a:t>پیوسته ( یونیفرم – آریتماتیک)</a:t>
            </a:r>
          </a:p>
        </p:txBody>
      </p:sp>
    </p:spTree>
    <p:extLst>
      <p:ext uri="{BB962C8B-B14F-4D97-AF65-F5344CB8AC3E}">
        <p14:creationId xmlns:p14="http://schemas.microsoft.com/office/powerpoint/2010/main" val="109959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r" rtl="1">
              <a:buNone/>
            </a:pPr>
            <a:r>
              <a:rPr lang="fa-IR" dirty="0" smtClean="0"/>
              <a:t>چه تعداد فرزند تقاطعی تولید کنیم؟</a:t>
            </a:r>
          </a:p>
          <a:p>
            <a:pPr marL="0" indent="0" algn="r" rtl="1">
              <a:buNone/>
            </a:pPr>
            <a:endParaRPr lang="fa-IR" dirty="0"/>
          </a:p>
        </p:txBody>
      </p:sp>
      <p:sp>
        <p:nvSpPr>
          <p:cNvPr id="4" name="Rectangle 3"/>
          <p:cNvSpPr/>
          <p:nvPr/>
        </p:nvSpPr>
        <p:spPr>
          <a:xfrm>
            <a:off x="1752600" y="2293257"/>
            <a:ext cx="5918223" cy="584775"/>
          </a:xfrm>
          <a:prstGeom prst="rect">
            <a:avLst/>
          </a:prstGeom>
        </p:spPr>
        <p:txBody>
          <a:bodyPr wrap="none">
            <a:spAutoFit/>
          </a:bodyPr>
          <a:lstStyle/>
          <a:p>
            <a:r>
              <a:rPr lang="en-US" sz="3200" dirty="0" smtClean="0"/>
              <a:t>pc=0.8;       </a:t>
            </a:r>
            <a:r>
              <a:rPr lang="en-US" sz="3200" b="1" dirty="0">
                <a:solidFill>
                  <a:srgbClr val="00B050"/>
                </a:solidFill>
              </a:rPr>
              <a:t>% percent of crossover</a:t>
            </a:r>
          </a:p>
        </p:txBody>
      </p:sp>
      <p:sp>
        <p:nvSpPr>
          <p:cNvPr id="5" name="Rectangle 4"/>
          <p:cNvSpPr/>
          <p:nvPr/>
        </p:nvSpPr>
        <p:spPr>
          <a:xfrm>
            <a:off x="1752600" y="3200400"/>
            <a:ext cx="1797287" cy="584775"/>
          </a:xfrm>
          <a:prstGeom prst="rect">
            <a:avLst/>
          </a:prstGeom>
        </p:spPr>
        <p:txBody>
          <a:bodyPr wrap="none">
            <a:spAutoFit/>
          </a:bodyPr>
          <a:lstStyle/>
          <a:p>
            <a:r>
              <a:rPr lang="en-US" sz="3200" dirty="0" err="1" smtClean="0"/>
              <a:t>Nc</a:t>
            </a:r>
            <a:r>
              <a:rPr lang="en-US" sz="3200" dirty="0" smtClean="0"/>
              <a:t>=8;       </a:t>
            </a:r>
            <a:endParaRPr lang="en-US" sz="3200" b="1" dirty="0">
              <a:solidFill>
                <a:srgbClr val="00B050"/>
              </a:solidFill>
            </a:endParaRPr>
          </a:p>
        </p:txBody>
      </p:sp>
    </p:spTree>
    <p:extLst>
      <p:ext uri="{BB962C8B-B14F-4D97-AF65-F5344CB8AC3E}">
        <p14:creationId xmlns:p14="http://schemas.microsoft.com/office/powerpoint/2010/main" val="109959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3884"/>
            <a:ext cx="9144000" cy="8101084"/>
          </a:xfrm>
        </p:spPr>
        <p:txBody>
          <a:bodyPr>
            <a:noAutofit/>
          </a:bodyPr>
          <a:lstStyle/>
          <a:p>
            <a:pPr marL="0" indent="0" algn="ctr" rtl="1">
              <a:lnSpc>
                <a:spcPct val="150000"/>
              </a:lnSpc>
              <a:buNone/>
            </a:pPr>
            <a:endParaRPr lang="fa-IR" sz="3600" dirty="0" smtClean="0">
              <a:effectLst>
                <a:outerShdw blurRad="38100" dist="38100" dir="2700000" algn="tl">
                  <a:srgbClr val="000000">
                    <a:alpha val="43137"/>
                  </a:srgbClr>
                </a:outerShdw>
              </a:effectLst>
              <a:cs typeface="B Ziba" pitchFamily="2" charset="-78"/>
            </a:endParaRPr>
          </a:p>
          <a:p>
            <a:pPr marL="0" indent="0" algn="ctr" rtl="1">
              <a:lnSpc>
                <a:spcPct val="150000"/>
              </a:lnSpc>
              <a:buNone/>
            </a:pPr>
            <a:r>
              <a:rPr lang="fa-IR" sz="6600" dirty="0" smtClean="0">
                <a:solidFill>
                  <a:srgbClr val="FFC000"/>
                </a:solidFill>
                <a:effectLst>
                  <a:outerShdw blurRad="38100" dist="38100" dir="2700000" algn="tl">
                    <a:srgbClr val="000000">
                      <a:alpha val="43137"/>
                    </a:srgbClr>
                  </a:outerShdw>
                </a:effectLst>
                <a:cs typeface="B Ziba" pitchFamily="2" charset="-78"/>
              </a:rPr>
              <a:t>برای انجام پروژه های</a:t>
            </a:r>
          </a:p>
          <a:p>
            <a:pPr marL="0" indent="0" algn="ctr" rtl="1">
              <a:lnSpc>
                <a:spcPct val="150000"/>
              </a:lnSpc>
              <a:buNone/>
            </a:pPr>
            <a:r>
              <a:rPr lang="fa-IR" sz="6600" dirty="0" smtClean="0">
                <a:solidFill>
                  <a:srgbClr val="00B0F0"/>
                </a:solidFill>
                <a:effectLst>
                  <a:outerShdw blurRad="38100" dist="38100" dir="2700000" algn="tl">
                    <a:srgbClr val="000000">
                      <a:alpha val="43137"/>
                    </a:srgbClr>
                  </a:outerShdw>
                </a:effectLst>
                <a:cs typeface="B Ziba" pitchFamily="2" charset="-78"/>
              </a:rPr>
              <a:t>تحقیقاتی</a:t>
            </a:r>
          </a:p>
          <a:p>
            <a:pPr marL="0" indent="0" algn="ctr" rtl="1">
              <a:lnSpc>
                <a:spcPct val="150000"/>
              </a:lnSpc>
              <a:buNone/>
            </a:pPr>
            <a:r>
              <a:rPr lang="fa-IR" sz="6600" dirty="0" smtClean="0">
                <a:solidFill>
                  <a:srgbClr val="FFC000"/>
                </a:solidFill>
                <a:effectLst>
                  <a:outerShdw blurRad="38100" dist="38100" dir="2700000" algn="tl">
                    <a:srgbClr val="000000">
                      <a:alpha val="43137"/>
                    </a:srgbClr>
                  </a:outerShdw>
                </a:effectLst>
                <a:cs typeface="B Ziba" pitchFamily="2" charset="-78"/>
              </a:rPr>
              <a:t> با ما تماس بگیرید</a:t>
            </a:r>
          </a:p>
          <a:p>
            <a:pPr marL="0" indent="0" algn="ctr" rtl="1">
              <a:buNone/>
            </a:pPr>
            <a:endParaRPr lang="fa-IR" sz="2400" dirty="0" smtClean="0">
              <a:solidFill>
                <a:srgbClr val="FFFF00"/>
              </a:solidFill>
              <a:effectLst>
                <a:outerShdw blurRad="38100" dist="38100" dir="2700000" algn="tl">
                  <a:srgbClr val="000000">
                    <a:alpha val="43137"/>
                  </a:srgbClr>
                </a:outerShdw>
              </a:effectLst>
              <a:cs typeface="B Ziba" pitchFamily="2" charset="-78"/>
            </a:endParaRPr>
          </a:p>
        </p:txBody>
      </p:sp>
    </p:spTree>
    <p:extLst>
      <p:ext uri="{BB962C8B-B14F-4D97-AF65-F5344CB8AC3E}">
        <p14:creationId xmlns:p14="http://schemas.microsoft.com/office/powerpoint/2010/main" val="3535900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smtClean="0">
                <a:solidFill>
                  <a:srgbClr val="FF0000"/>
                </a:solidFill>
              </a:rPr>
              <a:t>عملگر جهش </a:t>
            </a:r>
            <a:r>
              <a:rPr lang="en-US" dirty="0" smtClean="0">
                <a:solidFill>
                  <a:srgbClr val="FF0000"/>
                </a:solidFill>
              </a:rPr>
              <a:t>Mutation</a:t>
            </a:r>
            <a:endParaRPr lang="fa-IR" dirty="0">
              <a:solidFill>
                <a:srgbClr val="FF0000"/>
              </a:solidFill>
            </a:endParaRPr>
          </a:p>
        </p:txBody>
      </p:sp>
      <p:sp>
        <p:nvSpPr>
          <p:cNvPr id="3" name="Content Placeholder 2"/>
          <p:cNvSpPr>
            <a:spLocks noGrp="1"/>
          </p:cNvSpPr>
          <p:nvPr>
            <p:ph idx="1"/>
          </p:nvPr>
        </p:nvSpPr>
        <p:spPr/>
        <p:txBody>
          <a:bodyPr/>
          <a:lstStyle/>
          <a:p>
            <a:pPr marL="0" indent="0" algn="r" rtl="1">
              <a:buNone/>
            </a:pPr>
            <a:r>
              <a:rPr lang="fa-IR" dirty="0" smtClean="0"/>
              <a:t>ابتدا باید </a:t>
            </a:r>
            <a:r>
              <a:rPr lang="fa-IR" dirty="0" smtClean="0"/>
              <a:t>یک والد </a:t>
            </a:r>
            <a:r>
              <a:rPr lang="fa-IR" dirty="0" smtClean="0"/>
              <a:t>(جواب) را انتخاب کنیم.</a:t>
            </a:r>
          </a:p>
          <a:p>
            <a:pPr marL="0" indent="0" algn="r" rtl="1">
              <a:buNone/>
            </a:pPr>
            <a:r>
              <a:rPr lang="fa-IR" dirty="0" smtClean="0">
                <a:solidFill>
                  <a:srgbClr val="00B050"/>
                </a:solidFill>
              </a:rPr>
              <a:t>شیوه انتخاب:</a:t>
            </a:r>
          </a:p>
          <a:p>
            <a:pPr marL="0" indent="0" algn="r" rtl="1">
              <a:buNone/>
            </a:pPr>
            <a:r>
              <a:rPr lang="fa-IR" dirty="0" smtClean="0"/>
              <a:t>1- چرخه رولت</a:t>
            </a:r>
          </a:p>
          <a:p>
            <a:pPr marL="0" indent="0" algn="r" rtl="1">
              <a:buNone/>
            </a:pPr>
            <a:r>
              <a:rPr lang="fa-IR" dirty="0" smtClean="0"/>
              <a:t>2- تورنومنت</a:t>
            </a:r>
          </a:p>
          <a:p>
            <a:pPr marL="0" indent="0" algn="r" rtl="1">
              <a:buNone/>
            </a:pPr>
            <a:r>
              <a:rPr lang="fa-IR" dirty="0" smtClean="0"/>
              <a:t>3- تصادفی</a:t>
            </a:r>
            <a:endParaRPr lang="fa-IR" dirty="0"/>
          </a:p>
        </p:txBody>
      </p:sp>
    </p:spTree>
    <p:extLst>
      <p:ext uri="{BB962C8B-B14F-4D97-AF65-F5344CB8AC3E}">
        <p14:creationId xmlns:p14="http://schemas.microsoft.com/office/powerpoint/2010/main" val="11690086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9961408"/>
              </p:ext>
            </p:extLst>
          </p:nvPr>
        </p:nvGraphicFramePr>
        <p:xfrm>
          <a:off x="2362200" y="152400"/>
          <a:ext cx="4114800" cy="1085850"/>
        </p:xfrm>
        <a:graphic>
          <a:graphicData uri="http://schemas.openxmlformats.org/drawingml/2006/table">
            <a:tbl>
              <a:tblPr>
                <a:tableStyleId>{5C22544A-7EE6-4342-B048-85BDC9FD1C3A}</a:tableStyleId>
              </a:tblPr>
              <a:tblGrid>
                <a:gridCol w="838200"/>
                <a:gridCol w="533400"/>
                <a:gridCol w="685800"/>
                <a:gridCol w="685800"/>
                <a:gridCol w="685800"/>
                <a:gridCol w="685800"/>
              </a:tblGrid>
              <a:tr h="542925">
                <a:tc>
                  <a:txBody>
                    <a:bodyPr/>
                    <a:lstStyle/>
                    <a:p>
                      <a:pPr algn="ctr" rtl="0" fontAlgn="b"/>
                      <a:r>
                        <a:rPr lang="fa-IR" sz="3200" b="0" i="0" u="none" strike="noStrike" dirty="0" smtClean="0">
                          <a:solidFill>
                            <a:srgbClr val="000000"/>
                          </a:solidFill>
                          <a:effectLst/>
                          <a:latin typeface="Calibri"/>
                        </a:rPr>
                        <a:t>والد1</a:t>
                      </a:r>
                      <a:endParaRPr lang="fa-IR" sz="3200" b="0" i="0" u="none" strike="noStrike" dirty="0">
                        <a:solidFill>
                          <a:srgbClr val="000000"/>
                        </a:solidFill>
                        <a:effectLst/>
                        <a:latin typeface="Calibri"/>
                      </a:endParaRPr>
                    </a:p>
                  </a:txBody>
                  <a:tcPr marL="9525" marR="9525" marT="9525" marB="0" anchor="b"/>
                </a:tc>
                <a:tc>
                  <a:txBody>
                    <a:bodyPr/>
                    <a:lstStyle/>
                    <a:p>
                      <a:pPr algn="ctr" rtl="0" fontAlgn="b"/>
                      <a:r>
                        <a:rPr lang="fa-IR" sz="3200" u="none" strike="noStrike" dirty="0">
                          <a:effectLst/>
                        </a:rPr>
                        <a:t>3</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5</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1</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2</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4</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r>
              <a:tr h="542925">
                <a:tc>
                  <a:txBody>
                    <a:bodyPr/>
                    <a:lstStyle/>
                    <a:p>
                      <a:pPr algn="ctr" rtl="0" fontAlgn="b"/>
                      <a:endParaRPr lang="fa-IR" sz="3200" b="0" i="0" u="none" strike="noStrike" dirty="0">
                        <a:solidFill>
                          <a:srgbClr val="000000"/>
                        </a:solidFill>
                        <a:effectLst/>
                        <a:latin typeface="Calibri"/>
                      </a:endParaRPr>
                    </a:p>
                  </a:txBody>
                  <a:tcPr marL="9525" marR="9525" marT="9525" marB="0" anchor="b">
                    <a:noFill/>
                  </a:tcPr>
                </a:tc>
                <a:tc>
                  <a:txBody>
                    <a:bodyPr/>
                    <a:lstStyle/>
                    <a:p>
                      <a:pPr algn="ctr" rtl="0" fontAlgn="b"/>
                      <a:endParaRPr lang="fa-IR" sz="3200" b="0" i="0" u="none" strike="noStrike" dirty="0">
                        <a:solidFill>
                          <a:srgbClr val="000000"/>
                        </a:solidFill>
                        <a:effectLst/>
                        <a:latin typeface="Calibri"/>
                      </a:endParaRPr>
                    </a:p>
                  </a:txBody>
                  <a:tcPr marL="9525" marR="9525" marT="9525" marB="0" anchor="b">
                    <a:noFill/>
                  </a:tcPr>
                </a:tc>
                <a:tc>
                  <a:txBody>
                    <a:bodyPr/>
                    <a:lstStyle/>
                    <a:p>
                      <a:pPr algn="ctr" rtl="0" fontAlgn="b"/>
                      <a:endParaRPr lang="fa-IR" sz="3200" b="0" i="0" u="none" strike="noStrike" dirty="0">
                        <a:solidFill>
                          <a:srgbClr val="000000"/>
                        </a:solidFill>
                        <a:effectLst/>
                        <a:latin typeface="Calibri"/>
                      </a:endParaRPr>
                    </a:p>
                  </a:txBody>
                  <a:tcPr marL="9525" marR="9525" marT="9525" marB="0" anchor="b">
                    <a:noFill/>
                  </a:tcPr>
                </a:tc>
                <a:tc>
                  <a:txBody>
                    <a:bodyPr/>
                    <a:lstStyle/>
                    <a:p>
                      <a:pPr algn="ctr" rtl="0" fontAlgn="b"/>
                      <a:endParaRPr lang="fa-IR" sz="3200" b="0" i="0" u="none" strike="noStrike" dirty="0">
                        <a:solidFill>
                          <a:srgbClr val="000000"/>
                        </a:solidFill>
                        <a:effectLst/>
                        <a:latin typeface="Calibri"/>
                      </a:endParaRPr>
                    </a:p>
                  </a:txBody>
                  <a:tcPr marL="9525" marR="9525" marT="9525" marB="0" anchor="b">
                    <a:noFill/>
                  </a:tcPr>
                </a:tc>
                <a:tc>
                  <a:txBody>
                    <a:bodyPr/>
                    <a:lstStyle/>
                    <a:p>
                      <a:pPr algn="ctr" rtl="0" fontAlgn="b"/>
                      <a:endParaRPr lang="fa-IR" sz="3200" b="0" i="0" u="none" strike="noStrike" dirty="0">
                        <a:solidFill>
                          <a:srgbClr val="000000"/>
                        </a:solidFill>
                        <a:effectLst/>
                        <a:latin typeface="Calibri"/>
                      </a:endParaRPr>
                    </a:p>
                  </a:txBody>
                  <a:tcPr marL="9525" marR="9525" marT="9525" marB="0" anchor="b">
                    <a:noFill/>
                  </a:tcPr>
                </a:tc>
                <a:tc>
                  <a:txBody>
                    <a:bodyPr/>
                    <a:lstStyle/>
                    <a:p>
                      <a:pPr algn="ctr" rtl="0" fontAlgn="b"/>
                      <a:endParaRPr lang="fa-IR" sz="3200" b="0" i="0" u="none" strike="noStrike" dirty="0">
                        <a:solidFill>
                          <a:srgbClr val="000000"/>
                        </a:solidFill>
                        <a:effectLst/>
                        <a:latin typeface="Calibri"/>
                      </a:endParaRPr>
                    </a:p>
                  </a:txBody>
                  <a:tcPr marL="9525" marR="9525" marT="9525" marB="0" anchor="b">
                    <a:noFill/>
                  </a:tcPr>
                </a:tc>
              </a:tr>
            </a:tbl>
          </a:graphicData>
        </a:graphic>
      </p:graphicFrame>
      <p:sp>
        <p:nvSpPr>
          <p:cNvPr id="5" name="Content Placeholder 2"/>
          <p:cNvSpPr txBox="1">
            <a:spLocks/>
          </p:cNvSpPr>
          <p:nvPr/>
        </p:nvSpPr>
        <p:spPr>
          <a:xfrm>
            <a:off x="0" y="2057400"/>
            <a:ext cx="9144000" cy="48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rtl="1">
              <a:buFont typeface="Arial" pitchFamily="34" charset="0"/>
              <a:buNone/>
            </a:pPr>
            <a:r>
              <a:rPr lang="fa-IR" dirty="0" smtClean="0"/>
              <a:t>یک والد </a:t>
            </a:r>
            <a:r>
              <a:rPr lang="fa-IR" dirty="0" smtClean="0"/>
              <a:t>مورد نظر انتخاب شده اند. بر اساس روش جهش تولید کرد.</a:t>
            </a:r>
          </a:p>
          <a:p>
            <a:pPr marL="0" indent="0" algn="r" rtl="1">
              <a:buFont typeface="Arial" pitchFamily="34" charset="0"/>
              <a:buNone/>
            </a:pPr>
            <a:r>
              <a:rPr lang="fa-IR" dirty="0" smtClean="0">
                <a:solidFill>
                  <a:srgbClr val="00B050"/>
                </a:solidFill>
              </a:rPr>
              <a:t>شیوه تولید:</a:t>
            </a:r>
          </a:p>
          <a:p>
            <a:pPr marL="0" indent="0" algn="r" rtl="1">
              <a:buFont typeface="Arial" pitchFamily="34" charset="0"/>
              <a:buNone/>
            </a:pPr>
            <a:r>
              <a:rPr lang="fa-IR" dirty="0" smtClean="0"/>
              <a:t>1- </a:t>
            </a:r>
            <a:r>
              <a:rPr lang="en-US" dirty="0" smtClean="0"/>
              <a:t>Swap</a:t>
            </a:r>
            <a:endParaRPr lang="fa-IR" dirty="0" smtClean="0"/>
          </a:p>
          <a:p>
            <a:pPr marL="0" indent="0" algn="r" rtl="1">
              <a:buNone/>
            </a:pPr>
            <a:r>
              <a:rPr lang="fa-IR" dirty="0" smtClean="0"/>
              <a:t>2- </a:t>
            </a:r>
            <a:r>
              <a:rPr lang="en-US" dirty="0"/>
              <a:t>Reversion</a:t>
            </a:r>
            <a:endParaRPr lang="fa-IR" dirty="0"/>
          </a:p>
          <a:p>
            <a:pPr marL="0" indent="0" algn="r" rtl="1">
              <a:buNone/>
            </a:pPr>
            <a:r>
              <a:rPr lang="fa-IR" dirty="0" smtClean="0"/>
              <a:t>3- </a:t>
            </a:r>
            <a:r>
              <a:rPr lang="en-US" dirty="0" smtClean="0"/>
              <a:t>uniform</a:t>
            </a:r>
            <a:endParaRPr lang="fa-IR" dirty="0" smtClean="0"/>
          </a:p>
          <a:p>
            <a:pPr marL="0" indent="0" algn="r" rtl="1">
              <a:buNone/>
            </a:pPr>
            <a:endParaRPr lang="fa-IR" dirty="0"/>
          </a:p>
        </p:txBody>
      </p:sp>
    </p:spTree>
    <p:extLst>
      <p:ext uri="{BB962C8B-B14F-4D97-AF65-F5344CB8AC3E}">
        <p14:creationId xmlns:p14="http://schemas.microsoft.com/office/powerpoint/2010/main" val="42654474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64622598"/>
              </p:ext>
            </p:extLst>
          </p:nvPr>
        </p:nvGraphicFramePr>
        <p:xfrm>
          <a:off x="76200" y="2438400"/>
          <a:ext cx="4114800" cy="542925"/>
        </p:xfrm>
        <a:graphic>
          <a:graphicData uri="http://schemas.openxmlformats.org/drawingml/2006/table">
            <a:tbl>
              <a:tblPr>
                <a:tableStyleId>{5C22544A-7EE6-4342-B048-85BDC9FD1C3A}</a:tableStyleId>
              </a:tblPr>
              <a:tblGrid>
                <a:gridCol w="838200"/>
                <a:gridCol w="533400"/>
                <a:gridCol w="685800"/>
                <a:gridCol w="685800"/>
                <a:gridCol w="685800"/>
                <a:gridCol w="685800"/>
              </a:tblGrid>
              <a:tr h="542925">
                <a:tc>
                  <a:txBody>
                    <a:bodyPr/>
                    <a:lstStyle/>
                    <a:p>
                      <a:pPr algn="ctr" rtl="0" fontAlgn="b"/>
                      <a:r>
                        <a:rPr lang="fa-IR" sz="3200" b="0" i="0" u="none" strike="noStrike" dirty="0" smtClean="0">
                          <a:solidFill>
                            <a:srgbClr val="000000"/>
                          </a:solidFill>
                          <a:effectLst/>
                          <a:latin typeface="Calibri"/>
                        </a:rPr>
                        <a:t>والد</a:t>
                      </a:r>
                      <a:endParaRPr lang="fa-IR" sz="3200" b="0" i="0" u="none" strike="noStrike" dirty="0">
                        <a:solidFill>
                          <a:srgbClr val="000000"/>
                        </a:solidFill>
                        <a:effectLst/>
                        <a:latin typeface="Calibri"/>
                      </a:endParaRPr>
                    </a:p>
                  </a:txBody>
                  <a:tcPr marL="9525" marR="9525" marT="9525" marB="0" anchor="b"/>
                </a:tc>
                <a:tc>
                  <a:txBody>
                    <a:bodyPr/>
                    <a:lstStyle/>
                    <a:p>
                      <a:pPr algn="ctr" rtl="0" fontAlgn="b"/>
                      <a:r>
                        <a:rPr lang="fa-IR" sz="3200" u="none" strike="noStrike" dirty="0">
                          <a:effectLst/>
                        </a:rPr>
                        <a:t>3</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5</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1</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2</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4</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r>
            </a:tbl>
          </a:graphicData>
        </a:graphic>
      </p:graphicFrame>
      <p:cxnSp>
        <p:nvCxnSpPr>
          <p:cNvPr id="6" name="Straight Arrow Connector 5"/>
          <p:cNvCxnSpPr/>
          <p:nvPr/>
        </p:nvCxnSpPr>
        <p:spPr>
          <a:xfrm>
            <a:off x="1828800" y="1524000"/>
            <a:ext cx="0" cy="838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 name="Rectangle 8"/>
          <p:cNvSpPr/>
          <p:nvPr/>
        </p:nvSpPr>
        <p:spPr>
          <a:xfrm>
            <a:off x="7714861" y="641866"/>
            <a:ext cx="1072730" cy="584775"/>
          </a:xfrm>
          <a:prstGeom prst="rect">
            <a:avLst/>
          </a:prstGeom>
        </p:spPr>
        <p:txBody>
          <a:bodyPr wrap="none">
            <a:spAutoFit/>
          </a:bodyPr>
          <a:lstStyle/>
          <a:p>
            <a:pPr algn="r" rtl="1"/>
            <a:r>
              <a:rPr lang="en-US" sz="3200" dirty="0"/>
              <a:t>Swap</a:t>
            </a:r>
            <a:endParaRPr lang="fa-IR" sz="3200" dirty="0"/>
          </a:p>
        </p:txBody>
      </p:sp>
      <p:cxnSp>
        <p:nvCxnSpPr>
          <p:cNvPr id="7" name="Straight Arrow Connector 6"/>
          <p:cNvCxnSpPr/>
          <p:nvPr/>
        </p:nvCxnSpPr>
        <p:spPr>
          <a:xfrm>
            <a:off x="3200400" y="1524000"/>
            <a:ext cx="0" cy="838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aphicFrame>
        <p:nvGraphicFramePr>
          <p:cNvPr id="11" name="Content Placeholder 3"/>
          <p:cNvGraphicFramePr>
            <a:graphicFrameLocks/>
          </p:cNvGraphicFramePr>
          <p:nvPr>
            <p:extLst>
              <p:ext uri="{D42A27DB-BD31-4B8C-83A1-F6EECF244321}">
                <p14:modId xmlns:p14="http://schemas.microsoft.com/office/powerpoint/2010/main" val="575853886"/>
              </p:ext>
            </p:extLst>
          </p:nvPr>
        </p:nvGraphicFramePr>
        <p:xfrm>
          <a:off x="4953000" y="2438400"/>
          <a:ext cx="4114800" cy="542925"/>
        </p:xfrm>
        <a:graphic>
          <a:graphicData uri="http://schemas.openxmlformats.org/drawingml/2006/table">
            <a:tbl>
              <a:tblPr>
                <a:tableStyleId>{5C22544A-7EE6-4342-B048-85BDC9FD1C3A}</a:tableStyleId>
              </a:tblPr>
              <a:tblGrid>
                <a:gridCol w="838200"/>
                <a:gridCol w="533400"/>
                <a:gridCol w="685800"/>
                <a:gridCol w="685800"/>
                <a:gridCol w="685800"/>
                <a:gridCol w="685800"/>
              </a:tblGrid>
              <a:tr h="542925">
                <a:tc>
                  <a:txBody>
                    <a:bodyPr/>
                    <a:lstStyle/>
                    <a:p>
                      <a:pPr algn="ctr" rtl="0" fontAlgn="b"/>
                      <a:r>
                        <a:rPr lang="fa-IR" sz="3200" b="0" i="0" u="none" strike="noStrike" dirty="0" smtClean="0">
                          <a:solidFill>
                            <a:srgbClr val="000000"/>
                          </a:solidFill>
                          <a:effectLst/>
                          <a:latin typeface="Calibri"/>
                        </a:rPr>
                        <a:t>فرزند</a:t>
                      </a:r>
                      <a:endParaRPr lang="fa-IR" sz="3200" b="0" i="0" u="none" strike="noStrike" dirty="0">
                        <a:solidFill>
                          <a:srgbClr val="000000"/>
                        </a:solidFill>
                        <a:effectLst/>
                        <a:latin typeface="Calibri"/>
                      </a:endParaRPr>
                    </a:p>
                  </a:txBody>
                  <a:tcPr marL="9525" marR="9525" marT="9525" marB="0" anchor="b"/>
                </a:tc>
                <a:tc>
                  <a:txBody>
                    <a:bodyPr/>
                    <a:lstStyle/>
                    <a:p>
                      <a:pPr algn="ctr" rtl="0" fontAlgn="b"/>
                      <a:r>
                        <a:rPr lang="fa-IR" sz="3200" u="none" strike="noStrike" dirty="0">
                          <a:effectLst/>
                        </a:rPr>
                        <a:t>3</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smtClean="0">
                          <a:effectLst/>
                        </a:rPr>
                        <a:t>2</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1</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smtClean="0">
                          <a:effectLst/>
                        </a:rPr>
                        <a:t>5</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4</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r>
            </a:tbl>
          </a:graphicData>
        </a:graphic>
      </p:graphicFrame>
    </p:spTree>
    <p:extLst>
      <p:ext uri="{BB962C8B-B14F-4D97-AF65-F5344CB8AC3E}">
        <p14:creationId xmlns:p14="http://schemas.microsoft.com/office/powerpoint/2010/main" val="34333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95099386"/>
              </p:ext>
            </p:extLst>
          </p:nvPr>
        </p:nvGraphicFramePr>
        <p:xfrm>
          <a:off x="2743200" y="2514600"/>
          <a:ext cx="4114802" cy="542925"/>
        </p:xfrm>
        <a:graphic>
          <a:graphicData uri="http://schemas.openxmlformats.org/drawingml/2006/table">
            <a:tbl>
              <a:tblPr>
                <a:tableStyleId>{5C22544A-7EE6-4342-B048-85BDC9FD1C3A}</a:tableStyleId>
              </a:tblPr>
              <a:tblGrid>
                <a:gridCol w="718457"/>
                <a:gridCol w="457200"/>
                <a:gridCol w="587829"/>
                <a:gridCol w="587829"/>
                <a:gridCol w="587829"/>
                <a:gridCol w="587829"/>
                <a:gridCol w="587829"/>
              </a:tblGrid>
              <a:tr h="542925">
                <a:tc>
                  <a:txBody>
                    <a:bodyPr/>
                    <a:lstStyle/>
                    <a:p>
                      <a:pPr algn="ctr" rtl="0" fontAlgn="b"/>
                      <a:r>
                        <a:rPr lang="fa-IR" sz="3200" b="0" i="0" u="none" strike="noStrike" dirty="0" smtClean="0">
                          <a:solidFill>
                            <a:srgbClr val="000000"/>
                          </a:solidFill>
                          <a:effectLst/>
                          <a:latin typeface="Calibri"/>
                        </a:rPr>
                        <a:t>والد</a:t>
                      </a:r>
                      <a:endParaRPr lang="fa-IR" sz="3200" b="0" i="0" u="none" strike="noStrike" dirty="0">
                        <a:solidFill>
                          <a:srgbClr val="000000"/>
                        </a:solidFill>
                        <a:effectLst/>
                        <a:latin typeface="Calibri"/>
                      </a:endParaRPr>
                    </a:p>
                  </a:txBody>
                  <a:tcPr marL="9525" marR="9525" marT="9525" marB="0" anchor="b"/>
                </a:tc>
                <a:tc>
                  <a:txBody>
                    <a:bodyPr/>
                    <a:lstStyle/>
                    <a:p>
                      <a:pPr algn="ctr" rtl="0" fontAlgn="b"/>
                      <a:r>
                        <a:rPr lang="fa-IR" sz="3200" u="none" strike="noStrike" dirty="0">
                          <a:effectLst/>
                        </a:rPr>
                        <a:t>3</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5</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1</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2</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a:effectLst/>
                        </a:rPr>
                        <a:t>4</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b="0" i="0" u="none" strike="noStrike" dirty="0" smtClean="0">
                          <a:solidFill>
                            <a:srgbClr val="000000"/>
                          </a:solidFill>
                          <a:effectLst/>
                          <a:latin typeface="Calibri"/>
                        </a:rPr>
                        <a:t>6</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r>
            </a:tbl>
          </a:graphicData>
        </a:graphic>
      </p:graphicFrame>
      <p:cxnSp>
        <p:nvCxnSpPr>
          <p:cNvPr id="6" name="Straight Arrow Connector 5"/>
          <p:cNvCxnSpPr/>
          <p:nvPr/>
        </p:nvCxnSpPr>
        <p:spPr>
          <a:xfrm>
            <a:off x="4191000" y="1594757"/>
            <a:ext cx="0" cy="838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 name="Rectangle 8"/>
          <p:cNvSpPr/>
          <p:nvPr/>
        </p:nvSpPr>
        <p:spPr>
          <a:xfrm>
            <a:off x="6976903" y="641866"/>
            <a:ext cx="1810688" cy="584775"/>
          </a:xfrm>
          <a:prstGeom prst="rect">
            <a:avLst/>
          </a:prstGeom>
        </p:spPr>
        <p:txBody>
          <a:bodyPr wrap="none">
            <a:spAutoFit/>
          </a:bodyPr>
          <a:lstStyle/>
          <a:p>
            <a:pPr algn="r" rtl="1"/>
            <a:r>
              <a:rPr lang="en-US" sz="3200" dirty="0"/>
              <a:t>Reversion</a:t>
            </a:r>
            <a:endParaRPr lang="fa-IR" sz="3200" dirty="0"/>
          </a:p>
        </p:txBody>
      </p:sp>
      <p:cxnSp>
        <p:nvCxnSpPr>
          <p:cNvPr id="7" name="Straight Arrow Connector 6"/>
          <p:cNvCxnSpPr/>
          <p:nvPr/>
        </p:nvCxnSpPr>
        <p:spPr>
          <a:xfrm>
            <a:off x="6019800" y="1652814"/>
            <a:ext cx="0" cy="838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aphicFrame>
        <p:nvGraphicFramePr>
          <p:cNvPr id="8" name="Content Placeholder 3"/>
          <p:cNvGraphicFramePr>
            <a:graphicFrameLocks/>
          </p:cNvGraphicFramePr>
          <p:nvPr>
            <p:extLst>
              <p:ext uri="{D42A27DB-BD31-4B8C-83A1-F6EECF244321}">
                <p14:modId xmlns:p14="http://schemas.microsoft.com/office/powerpoint/2010/main" val="378595148"/>
              </p:ext>
            </p:extLst>
          </p:nvPr>
        </p:nvGraphicFramePr>
        <p:xfrm>
          <a:off x="2590802" y="4038600"/>
          <a:ext cx="4267200" cy="497205"/>
        </p:xfrm>
        <a:graphic>
          <a:graphicData uri="http://schemas.openxmlformats.org/drawingml/2006/table">
            <a:tbl>
              <a:tblPr>
                <a:tableStyleId>{5C22544A-7EE6-4342-B048-85BDC9FD1C3A}</a:tableStyleId>
              </a:tblPr>
              <a:tblGrid>
                <a:gridCol w="914398"/>
                <a:gridCol w="381000"/>
                <a:gridCol w="533402"/>
                <a:gridCol w="609600"/>
                <a:gridCol w="609600"/>
                <a:gridCol w="609600"/>
                <a:gridCol w="609600"/>
              </a:tblGrid>
              <a:tr h="0">
                <a:tc>
                  <a:txBody>
                    <a:bodyPr/>
                    <a:lstStyle/>
                    <a:p>
                      <a:pPr algn="ctr" rtl="0" fontAlgn="b"/>
                      <a:r>
                        <a:rPr lang="fa-IR" sz="3200" b="0" i="0" u="none" strike="noStrike" dirty="0" smtClean="0">
                          <a:solidFill>
                            <a:srgbClr val="000000"/>
                          </a:solidFill>
                          <a:effectLst/>
                          <a:latin typeface="Calibri"/>
                        </a:rPr>
                        <a:t>فرزند</a:t>
                      </a:r>
                      <a:endParaRPr lang="fa-IR" sz="3200" b="0" i="0" u="none" strike="noStrike" dirty="0">
                        <a:solidFill>
                          <a:srgbClr val="000000"/>
                        </a:solidFill>
                        <a:effectLst/>
                        <a:latin typeface="Calibri"/>
                      </a:endParaRPr>
                    </a:p>
                  </a:txBody>
                  <a:tcPr marL="9525" marR="9525" marT="9525" marB="0" anchor="b"/>
                </a:tc>
                <a:tc>
                  <a:txBody>
                    <a:bodyPr/>
                    <a:lstStyle/>
                    <a:p>
                      <a:pPr algn="ctr" rtl="0" fontAlgn="b"/>
                      <a:r>
                        <a:rPr lang="fa-IR" sz="3200" u="none" strike="noStrike" dirty="0">
                          <a:effectLst/>
                        </a:rPr>
                        <a:t>3</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smtClean="0">
                          <a:effectLst/>
                        </a:rPr>
                        <a:t>4</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smtClean="0">
                          <a:effectLst/>
                        </a:rPr>
                        <a:t>2</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smtClean="0">
                          <a:effectLst/>
                        </a:rPr>
                        <a:t>1</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u="none" strike="noStrike" dirty="0" smtClean="0">
                          <a:effectLst/>
                        </a:rPr>
                        <a:t>5</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c>
                  <a:txBody>
                    <a:bodyPr/>
                    <a:lstStyle/>
                    <a:p>
                      <a:pPr algn="ctr" rtl="0" fontAlgn="b"/>
                      <a:r>
                        <a:rPr lang="fa-IR" sz="3200" b="0" i="0" u="none" strike="noStrike" dirty="0" smtClean="0">
                          <a:solidFill>
                            <a:srgbClr val="000000"/>
                          </a:solidFill>
                          <a:effectLst/>
                          <a:latin typeface="Calibri"/>
                        </a:rPr>
                        <a:t>6</a:t>
                      </a:r>
                      <a:endParaRPr lang="fa-IR" sz="3200" b="0" i="0" u="none" strike="noStrike" dirty="0">
                        <a:solidFill>
                          <a:srgbClr val="000000"/>
                        </a:solidFill>
                        <a:effectLst/>
                        <a:latin typeface="Calibri"/>
                      </a:endParaRPr>
                    </a:p>
                  </a:txBody>
                  <a:tcPr marL="9525" marR="9525" marT="9525" marB="0" anchor="b">
                    <a:solidFill>
                      <a:schemeClr val="accent2">
                        <a:lumMod val="20000"/>
                        <a:lumOff val="80000"/>
                      </a:schemeClr>
                    </a:solidFill>
                  </a:tcPr>
                </a:tc>
              </a:tr>
            </a:tbl>
          </a:graphicData>
        </a:graphic>
      </p:graphicFrame>
    </p:spTree>
    <p:extLst>
      <p:ext uri="{BB962C8B-B14F-4D97-AF65-F5344CB8AC3E}">
        <p14:creationId xmlns:p14="http://schemas.microsoft.com/office/powerpoint/2010/main" val="216862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438400"/>
            <a:ext cx="6553200" cy="2536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162800" y="685800"/>
            <a:ext cx="1516184" cy="584775"/>
          </a:xfrm>
          <a:prstGeom prst="rect">
            <a:avLst/>
          </a:prstGeom>
        </p:spPr>
        <p:txBody>
          <a:bodyPr wrap="none">
            <a:spAutoFit/>
          </a:bodyPr>
          <a:lstStyle/>
          <a:p>
            <a:r>
              <a:rPr lang="en-US" sz="3200" dirty="0"/>
              <a:t>uniform</a:t>
            </a:r>
            <a:endParaRPr lang="fa-IR" sz="3200" dirty="0"/>
          </a:p>
        </p:txBody>
      </p:sp>
    </p:spTree>
    <p:extLst>
      <p:ext uri="{BB962C8B-B14F-4D97-AF65-F5344CB8AC3E}">
        <p14:creationId xmlns:p14="http://schemas.microsoft.com/office/powerpoint/2010/main" val="10995965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r" rtl="1">
              <a:buNone/>
            </a:pPr>
            <a:r>
              <a:rPr lang="fa-IR" dirty="0" smtClean="0"/>
              <a:t>چه تعداد فرزند جهشی تولید کنیم؟</a:t>
            </a:r>
          </a:p>
          <a:p>
            <a:pPr marL="0" indent="0" algn="r" rtl="1">
              <a:buNone/>
            </a:pPr>
            <a:endParaRPr lang="fa-IR" dirty="0"/>
          </a:p>
        </p:txBody>
      </p:sp>
      <p:sp>
        <p:nvSpPr>
          <p:cNvPr id="4" name="Rectangle 3"/>
          <p:cNvSpPr/>
          <p:nvPr/>
        </p:nvSpPr>
        <p:spPr>
          <a:xfrm>
            <a:off x="1752600" y="2293257"/>
            <a:ext cx="6210546" cy="584775"/>
          </a:xfrm>
          <a:prstGeom prst="rect">
            <a:avLst/>
          </a:prstGeom>
        </p:spPr>
        <p:txBody>
          <a:bodyPr wrap="none">
            <a:spAutoFit/>
          </a:bodyPr>
          <a:lstStyle/>
          <a:p>
            <a:r>
              <a:rPr lang="en-US" sz="3200" dirty="0"/>
              <a:t>pm=0.2;        </a:t>
            </a:r>
            <a:r>
              <a:rPr lang="en-US" sz="3200" b="1" dirty="0">
                <a:solidFill>
                  <a:srgbClr val="00B050"/>
                </a:solidFill>
              </a:rPr>
              <a:t>%  percent of mutation</a:t>
            </a:r>
          </a:p>
        </p:txBody>
      </p:sp>
      <p:sp>
        <p:nvSpPr>
          <p:cNvPr id="5" name="Rectangle 4"/>
          <p:cNvSpPr/>
          <p:nvPr/>
        </p:nvSpPr>
        <p:spPr>
          <a:xfrm>
            <a:off x="1752600" y="3200400"/>
            <a:ext cx="1952779" cy="584775"/>
          </a:xfrm>
          <a:prstGeom prst="rect">
            <a:avLst/>
          </a:prstGeom>
        </p:spPr>
        <p:txBody>
          <a:bodyPr wrap="none">
            <a:spAutoFit/>
          </a:bodyPr>
          <a:lstStyle/>
          <a:p>
            <a:r>
              <a:rPr lang="en-US" sz="3200" dirty="0" smtClean="0"/>
              <a:t>Nm=2;       </a:t>
            </a:r>
            <a:endParaRPr lang="en-US" sz="3200" b="1" dirty="0">
              <a:solidFill>
                <a:srgbClr val="00B050"/>
              </a:solidFill>
            </a:endParaRPr>
          </a:p>
        </p:txBody>
      </p:sp>
    </p:spTree>
    <p:extLst>
      <p:ext uri="{BB962C8B-B14F-4D97-AF65-F5344CB8AC3E}">
        <p14:creationId xmlns:p14="http://schemas.microsoft.com/office/powerpoint/2010/main" val="377236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smtClean="0">
                <a:solidFill>
                  <a:srgbClr val="FF0000"/>
                </a:solidFill>
              </a:rPr>
              <a:t>ادغام </a:t>
            </a:r>
            <a:endParaRPr lang="fa-IR" dirty="0">
              <a:solidFill>
                <a:srgbClr val="FF0000"/>
              </a:solidFill>
            </a:endParaRPr>
          </a:p>
        </p:txBody>
      </p:sp>
      <p:sp>
        <p:nvSpPr>
          <p:cNvPr id="4" name="Rectangle 3"/>
          <p:cNvSpPr/>
          <p:nvPr/>
        </p:nvSpPr>
        <p:spPr>
          <a:xfrm>
            <a:off x="5334000" y="1509485"/>
            <a:ext cx="3200400" cy="4267200"/>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sz="3200" dirty="0" smtClean="0"/>
              <a:t>Old Population</a:t>
            </a:r>
          </a:p>
          <a:p>
            <a:pPr algn="ctr"/>
            <a:endParaRPr lang="en-US" sz="3200" dirty="0" smtClean="0"/>
          </a:p>
          <a:p>
            <a:pPr algn="ctr"/>
            <a:r>
              <a:rPr lang="en-US" sz="3200" dirty="0" err="1" smtClean="0"/>
              <a:t>CrossPop</a:t>
            </a:r>
            <a:endParaRPr lang="en-US" sz="3200" dirty="0" smtClean="0"/>
          </a:p>
          <a:p>
            <a:pPr algn="ctr"/>
            <a:endParaRPr lang="en-US" sz="3200" dirty="0"/>
          </a:p>
          <a:p>
            <a:pPr algn="ctr"/>
            <a:r>
              <a:rPr lang="en-US" sz="3200" dirty="0" err="1" smtClean="0"/>
              <a:t>MutPop</a:t>
            </a:r>
            <a:endParaRPr lang="fa-IR" sz="3200" dirty="0"/>
          </a:p>
        </p:txBody>
      </p:sp>
      <p:sp>
        <p:nvSpPr>
          <p:cNvPr id="5" name="Rectangle 4"/>
          <p:cNvSpPr/>
          <p:nvPr/>
        </p:nvSpPr>
        <p:spPr>
          <a:xfrm>
            <a:off x="161193" y="3181420"/>
            <a:ext cx="5011693" cy="923330"/>
          </a:xfrm>
          <a:prstGeom prst="rect">
            <a:avLst/>
          </a:prstGeom>
        </p:spPr>
        <p:txBody>
          <a:bodyPr wrap="none">
            <a:spAutoFit/>
          </a:bodyPr>
          <a:lstStyle/>
          <a:p>
            <a:pPr algn="ctr"/>
            <a:r>
              <a:rPr lang="en-US" sz="5400" dirty="0" smtClean="0"/>
              <a:t>New Population=</a:t>
            </a:r>
            <a:endParaRPr lang="en-US" sz="5400" dirty="0"/>
          </a:p>
        </p:txBody>
      </p:sp>
    </p:spTree>
    <p:extLst>
      <p:ext uri="{BB962C8B-B14F-4D97-AF65-F5344CB8AC3E}">
        <p14:creationId xmlns:p14="http://schemas.microsoft.com/office/powerpoint/2010/main" val="109959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smtClean="0">
                <a:solidFill>
                  <a:srgbClr val="FF0000"/>
                </a:solidFill>
              </a:rPr>
              <a:t>انتخاب</a:t>
            </a:r>
            <a:endParaRPr lang="fa-IR" dirty="0">
              <a:solidFill>
                <a:srgbClr val="FF0000"/>
              </a:solidFill>
            </a:endParaRPr>
          </a:p>
        </p:txBody>
      </p:sp>
      <p:sp>
        <p:nvSpPr>
          <p:cNvPr id="3" name="Content Placeholder 2"/>
          <p:cNvSpPr>
            <a:spLocks noGrp="1"/>
          </p:cNvSpPr>
          <p:nvPr>
            <p:ph idx="1"/>
          </p:nvPr>
        </p:nvSpPr>
        <p:spPr/>
        <p:txBody>
          <a:bodyPr/>
          <a:lstStyle/>
          <a:p>
            <a:pPr marL="0" indent="0" algn="r" rtl="1">
              <a:buNone/>
            </a:pPr>
            <a:r>
              <a:rPr lang="fa-IR" dirty="0" smtClean="0"/>
              <a:t>1- مرتب سازی از خوب به بد</a:t>
            </a:r>
          </a:p>
          <a:p>
            <a:pPr marL="0" indent="0" algn="r" rtl="1">
              <a:buNone/>
            </a:pPr>
            <a:r>
              <a:rPr lang="fa-IR" dirty="0" smtClean="0"/>
              <a:t>2- انتخاب بهترین ها ( به تعداد مورد نیاز)</a:t>
            </a:r>
            <a:endParaRPr lang="fa-IR" dirty="0"/>
          </a:p>
        </p:txBody>
      </p:sp>
    </p:spTree>
    <p:extLst>
      <p:ext uri="{BB962C8B-B14F-4D97-AF65-F5344CB8AC3E}">
        <p14:creationId xmlns:p14="http://schemas.microsoft.com/office/powerpoint/2010/main" val="10995965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09800"/>
            <a:ext cx="8229600" cy="1143000"/>
          </a:xfrm>
        </p:spPr>
        <p:txBody>
          <a:bodyPr>
            <a:noAutofit/>
          </a:bodyPr>
          <a:lstStyle/>
          <a:p>
            <a:pPr rtl="1"/>
            <a:r>
              <a:rPr lang="fa-IR" sz="8800" dirty="0" smtClean="0">
                <a:solidFill>
                  <a:srgbClr val="002060"/>
                </a:solidFill>
              </a:rPr>
              <a:t>پایان یک دور از</a:t>
            </a:r>
            <a:br>
              <a:rPr lang="fa-IR" sz="8800" dirty="0" smtClean="0">
                <a:solidFill>
                  <a:srgbClr val="002060"/>
                </a:solidFill>
              </a:rPr>
            </a:br>
            <a:r>
              <a:rPr lang="fa-IR" sz="8800" dirty="0" smtClean="0">
                <a:solidFill>
                  <a:srgbClr val="002060"/>
                </a:solidFill>
              </a:rPr>
              <a:t>حلقه اصلی</a:t>
            </a:r>
            <a:endParaRPr lang="fa-IR" sz="8800" dirty="0">
              <a:solidFill>
                <a:srgbClr val="002060"/>
              </a:solidFill>
            </a:endParaRPr>
          </a:p>
        </p:txBody>
      </p:sp>
    </p:spTree>
    <p:extLst>
      <p:ext uri="{BB962C8B-B14F-4D97-AF65-F5344CB8AC3E}">
        <p14:creationId xmlns:p14="http://schemas.microsoft.com/office/powerpoint/2010/main" val="575690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09600"/>
            <a:ext cx="8915400" cy="5516563"/>
          </a:xfrm>
        </p:spPr>
        <p:txBody>
          <a:bodyPr/>
          <a:lstStyle/>
          <a:p>
            <a:pPr marL="0" indent="0" algn="r" rtl="1">
              <a:buNone/>
            </a:pPr>
            <a:r>
              <a:rPr lang="fa-IR" smtClean="0"/>
              <a:t>تا زمان برقراری شرط توقف این روند را ادامه میدهیم</a:t>
            </a:r>
          </a:p>
          <a:p>
            <a:pPr marL="0" indent="0" algn="r" rtl="1">
              <a:buNone/>
            </a:pPr>
            <a:r>
              <a:rPr lang="fa-IR" smtClean="0"/>
              <a:t>شرط های توقف</a:t>
            </a:r>
          </a:p>
          <a:p>
            <a:pPr marL="0" indent="0" algn="r" rtl="1">
              <a:buNone/>
            </a:pPr>
            <a:r>
              <a:rPr lang="fa-IR" smtClean="0"/>
              <a:t>1- تعداد تکرار</a:t>
            </a:r>
          </a:p>
          <a:p>
            <a:pPr marL="0" indent="0" algn="r" rtl="1">
              <a:buNone/>
            </a:pPr>
            <a:r>
              <a:rPr lang="fa-IR" smtClean="0"/>
              <a:t>2- زمان</a:t>
            </a:r>
          </a:p>
          <a:p>
            <a:pPr marL="0" indent="0" algn="r" rtl="1">
              <a:buNone/>
            </a:pPr>
            <a:r>
              <a:rPr lang="fa-IR" smtClean="0"/>
              <a:t>3- عدم بهبود</a:t>
            </a:r>
          </a:p>
          <a:p>
            <a:pPr marL="0" indent="0" algn="r" rtl="1">
              <a:buNone/>
            </a:pPr>
            <a:r>
              <a:rPr lang="fa-IR" smtClean="0"/>
              <a:t>4- همگرایی</a:t>
            </a:r>
            <a:endParaRPr lang="fa-IR" dirty="0"/>
          </a:p>
        </p:txBody>
      </p:sp>
      <p:sp>
        <p:nvSpPr>
          <p:cNvPr id="4" name="Rectangle 3"/>
          <p:cNvSpPr/>
          <p:nvPr/>
        </p:nvSpPr>
        <p:spPr>
          <a:xfrm>
            <a:off x="1828800" y="5638800"/>
            <a:ext cx="6426375" cy="584775"/>
          </a:xfrm>
          <a:prstGeom prst="rect">
            <a:avLst/>
          </a:prstGeom>
        </p:spPr>
        <p:txBody>
          <a:bodyPr wrap="none">
            <a:spAutoFit/>
          </a:bodyPr>
          <a:lstStyle/>
          <a:p>
            <a:r>
              <a:rPr lang="en-US" sz="3200" dirty="0" err="1"/>
              <a:t>maxiter</a:t>
            </a:r>
            <a:r>
              <a:rPr lang="en-US" sz="3200" dirty="0"/>
              <a:t>=100;   </a:t>
            </a:r>
            <a:r>
              <a:rPr lang="en-US" sz="3200" b="1" dirty="0">
                <a:solidFill>
                  <a:srgbClr val="00B050"/>
                </a:solidFill>
              </a:rPr>
              <a:t>% number of Iteration</a:t>
            </a:r>
          </a:p>
        </p:txBody>
      </p:sp>
    </p:spTree>
    <p:extLst>
      <p:ext uri="{BB962C8B-B14F-4D97-AF65-F5344CB8AC3E}">
        <p14:creationId xmlns:p14="http://schemas.microsoft.com/office/powerpoint/2010/main" val="109959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525963"/>
          </a:xfrm>
        </p:spPr>
        <p:txBody>
          <a:bodyPr/>
          <a:lstStyle/>
          <a:p>
            <a:pPr marL="0" indent="0" algn="r" rtl="1">
              <a:buNone/>
            </a:pPr>
            <a:r>
              <a:rPr lang="fa-IR" sz="7200" dirty="0" smtClean="0">
                <a:solidFill>
                  <a:schemeClr val="accent5">
                    <a:lumMod val="60000"/>
                    <a:lumOff val="40000"/>
                  </a:schemeClr>
                </a:solidFill>
                <a:cs typeface="B Ziba" pitchFamily="2" charset="-78"/>
              </a:rPr>
              <a:t>    انجام پروژه</a:t>
            </a:r>
            <a:endParaRPr lang="en-US" sz="7200" dirty="0" smtClean="0">
              <a:solidFill>
                <a:schemeClr val="accent5">
                  <a:lumMod val="60000"/>
                  <a:lumOff val="40000"/>
                </a:schemeClr>
              </a:solidFill>
              <a:cs typeface="B Ziba" pitchFamily="2" charset="-78"/>
            </a:endParaRPr>
          </a:p>
          <a:p>
            <a:pPr marL="0" indent="0" algn="r" rtl="1">
              <a:buNone/>
            </a:pPr>
            <a:r>
              <a:rPr lang="en-US" sz="7200" dirty="0" smtClean="0">
                <a:solidFill>
                  <a:schemeClr val="accent5">
                    <a:lumMod val="60000"/>
                    <a:lumOff val="40000"/>
                  </a:schemeClr>
                </a:solidFill>
                <a:cs typeface="B Ziba" pitchFamily="2" charset="-78"/>
              </a:rPr>
              <a:t> </a:t>
            </a:r>
            <a:r>
              <a:rPr lang="en-US" sz="7200" dirty="0" smtClean="0">
                <a:solidFill>
                  <a:srgbClr val="FF0000"/>
                </a:solidFill>
                <a:cs typeface="B Ziba" pitchFamily="2" charset="-78"/>
              </a:rPr>
              <a:t>+</a:t>
            </a:r>
            <a:r>
              <a:rPr lang="fa-IR" sz="7200" dirty="0" smtClean="0">
                <a:solidFill>
                  <a:schemeClr val="accent5">
                    <a:lumMod val="60000"/>
                    <a:lumOff val="40000"/>
                  </a:schemeClr>
                </a:solidFill>
                <a:cs typeface="B Ziba" pitchFamily="2" charset="-78"/>
              </a:rPr>
              <a:t>فیلم </a:t>
            </a:r>
            <a:r>
              <a:rPr lang="fa-IR" sz="7200" dirty="0">
                <a:solidFill>
                  <a:schemeClr val="accent5">
                    <a:lumMod val="60000"/>
                    <a:lumOff val="40000"/>
                  </a:schemeClr>
                </a:solidFill>
                <a:cs typeface="B Ziba" pitchFamily="2" charset="-78"/>
              </a:rPr>
              <a:t>آموزشی </a:t>
            </a:r>
            <a:endParaRPr lang="en-US" sz="7200" dirty="0" smtClean="0">
              <a:solidFill>
                <a:schemeClr val="accent5">
                  <a:lumMod val="60000"/>
                  <a:lumOff val="40000"/>
                </a:schemeClr>
              </a:solidFill>
              <a:cs typeface="B Ziba" pitchFamily="2" charset="-78"/>
            </a:endParaRPr>
          </a:p>
          <a:p>
            <a:pPr marL="0" indent="0" algn="r" rtl="1">
              <a:buNone/>
            </a:pPr>
            <a:r>
              <a:rPr lang="en-US" sz="7200" dirty="0" smtClean="0">
                <a:solidFill>
                  <a:schemeClr val="accent5">
                    <a:lumMod val="60000"/>
                    <a:lumOff val="40000"/>
                  </a:schemeClr>
                </a:solidFill>
                <a:cs typeface="B Ziba" pitchFamily="2" charset="-78"/>
              </a:rPr>
              <a:t> </a:t>
            </a:r>
            <a:r>
              <a:rPr lang="en-US" sz="7200" dirty="0" smtClean="0">
                <a:solidFill>
                  <a:srgbClr val="FF0000"/>
                </a:solidFill>
                <a:cs typeface="B Ziba" pitchFamily="2" charset="-78"/>
              </a:rPr>
              <a:t>+</a:t>
            </a:r>
            <a:r>
              <a:rPr lang="fa-IR" sz="7200" dirty="0" smtClean="0">
                <a:solidFill>
                  <a:schemeClr val="accent5">
                    <a:lumMod val="60000"/>
                    <a:lumOff val="40000"/>
                  </a:schemeClr>
                </a:solidFill>
                <a:cs typeface="B Ziba" pitchFamily="2" charset="-78"/>
              </a:rPr>
              <a:t>آموزش </a:t>
            </a:r>
            <a:r>
              <a:rPr lang="fa-IR" sz="7200" dirty="0">
                <a:solidFill>
                  <a:schemeClr val="accent5">
                    <a:lumMod val="60000"/>
                    <a:lumOff val="40000"/>
                  </a:schemeClr>
                </a:solidFill>
                <a:cs typeface="B Ziba" pitchFamily="2" charset="-78"/>
              </a:rPr>
              <a:t>حضوری</a:t>
            </a:r>
          </a:p>
          <a:p>
            <a:pPr algn="ctr"/>
            <a:endParaRPr lang="en-US" dirty="0">
              <a:solidFill>
                <a:schemeClr val="accent5">
                  <a:lumMod val="60000"/>
                  <a:lumOff val="40000"/>
                </a:schemeClr>
              </a:solidFill>
            </a:endParaRPr>
          </a:p>
        </p:txBody>
      </p:sp>
    </p:spTree>
    <p:extLst>
      <p:ext uri="{BB962C8B-B14F-4D97-AF65-F5344CB8AC3E}">
        <p14:creationId xmlns:p14="http://schemas.microsoft.com/office/powerpoint/2010/main" val="1522710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smtClean="0">
                <a:solidFill>
                  <a:srgbClr val="FF0000"/>
                </a:solidFill>
              </a:rPr>
              <a:t>نمایش نتایج</a:t>
            </a:r>
            <a:endParaRPr lang="fa-IR" dirty="0">
              <a:solidFill>
                <a:srgbClr val="FF0000"/>
              </a:solidFill>
            </a:endParaRPr>
          </a:p>
        </p:txBody>
      </p:sp>
      <p:sp>
        <p:nvSpPr>
          <p:cNvPr id="3" name="Content Placeholder 2"/>
          <p:cNvSpPr>
            <a:spLocks noGrp="1"/>
          </p:cNvSpPr>
          <p:nvPr>
            <p:ph idx="1"/>
          </p:nvPr>
        </p:nvSpPr>
        <p:spPr/>
        <p:txBody>
          <a:bodyPr/>
          <a:lstStyle/>
          <a:p>
            <a:pPr marL="0" indent="0" algn="r" rtl="1">
              <a:buNone/>
            </a:pPr>
            <a:r>
              <a:rPr lang="fa-IR" dirty="0" smtClean="0"/>
              <a:t>با توجه به ماهیت هر مساله متفاوت خواهد بود</a:t>
            </a:r>
            <a:endParaRPr lang="fa-IR" dirty="0"/>
          </a:p>
        </p:txBody>
      </p:sp>
    </p:spTree>
    <p:extLst>
      <p:ext uri="{BB962C8B-B14F-4D97-AF65-F5344CB8AC3E}">
        <p14:creationId xmlns:p14="http://schemas.microsoft.com/office/powerpoint/2010/main" val="10995965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95600"/>
            <a:ext cx="8229600" cy="1143000"/>
          </a:xfrm>
        </p:spPr>
        <p:txBody>
          <a:bodyPr>
            <a:normAutofit fontScale="90000"/>
          </a:bodyPr>
          <a:lstStyle/>
          <a:p>
            <a:pPr rtl="1"/>
            <a:r>
              <a:rPr lang="fa-IR" sz="9600" dirty="0" smtClean="0"/>
              <a:t>پایان</a:t>
            </a:r>
            <a:endParaRPr lang="fa-IR" sz="9600" dirty="0"/>
          </a:p>
        </p:txBody>
      </p:sp>
    </p:spTree>
    <p:extLst>
      <p:ext uri="{BB962C8B-B14F-4D97-AF65-F5344CB8AC3E}">
        <p14:creationId xmlns:p14="http://schemas.microsoft.com/office/powerpoint/2010/main" val="10995965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endParaRPr lang="fa-IR" dirty="0"/>
          </a:p>
        </p:txBody>
      </p:sp>
      <p:sp>
        <p:nvSpPr>
          <p:cNvPr id="3" name="Content Placeholder 2"/>
          <p:cNvSpPr>
            <a:spLocks noGrp="1"/>
          </p:cNvSpPr>
          <p:nvPr>
            <p:ph idx="1"/>
          </p:nvPr>
        </p:nvSpPr>
        <p:spPr/>
        <p:txBody>
          <a:bodyPr/>
          <a:lstStyle/>
          <a:p>
            <a:pPr marL="0" indent="0" algn="r" rtl="1">
              <a:buNone/>
            </a:pPr>
            <a:endParaRPr lang="fa-IR" dirty="0"/>
          </a:p>
        </p:txBody>
      </p:sp>
    </p:spTree>
    <p:extLst>
      <p:ext uri="{BB962C8B-B14F-4D97-AF65-F5344CB8AC3E}">
        <p14:creationId xmlns:p14="http://schemas.microsoft.com/office/powerpoint/2010/main" val="10995965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endParaRPr lang="fa-IR" dirty="0"/>
          </a:p>
        </p:txBody>
      </p:sp>
      <p:sp>
        <p:nvSpPr>
          <p:cNvPr id="3" name="Content Placeholder 2"/>
          <p:cNvSpPr>
            <a:spLocks noGrp="1"/>
          </p:cNvSpPr>
          <p:nvPr>
            <p:ph idx="1"/>
          </p:nvPr>
        </p:nvSpPr>
        <p:spPr/>
        <p:txBody>
          <a:bodyPr/>
          <a:lstStyle/>
          <a:p>
            <a:pPr marL="0" indent="0" algn="r" rtl="1">
              <a:buNone/>
            </a:pPr>
            <a:endParaRPr lang="fa-IR" dirty="0"/>
          </a:p>
        </p:txBody>
      </p:sp>
    </p:spTree>
    <p:extLst>
      <p:ext uri="{BB962C8B-B14F-4D97-AF65-F5344CB8AC3E}">
        <p14:creationId xmlns:p14="http://schemas.microsoft.com/office/powerpoint/2010/main" val="10995965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endParaRPr lang="fa-IR" dirty="0"/>
          </a:p>
        </p:txBody>
      </p:sp>
      <p:sp>
        <p:nvSpPr>
          <p:cNvPr id="3" name="Content Placeholder 2"/>
          <p:cNvSpPr>
            <a:spLocks noGrp="1"/>
          </p:cNvSpPr>
          <p:nvPr>
            <p:ph idx="1"/>
          </p:nvPr>
        </p:nvSpPr>
        <p:spPr/>
        <p:txBody>
          <a:bodyPr/>
          <a:lstStyle/>
          <a:p>
            <a:pPr marL="0" indent="0" algn="r" rtl="1">
              <a:buNone/>
            </a:pPr>
            <a:endParaRPr lang="fa-IR" dirty="0"/>
          </a:p>
        </p:txBody>
      </p:sp>
    </p:spTree>
    <p:extLst>
      <p:ext uri="{BB962C8B-B14F-4D97-AF65-F5344CB8AC3E}">
        <p14:creationId xmlns:p14="http://schemas.microsoft.com/office/powerpoint/2010/main" val="1099596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endParaRPr lang="fa-IR" dirty="0"/>
          </a:p>
        </p:txBody>
      </p:sp>
      <p:sp>
        <p:nvSpPr>
          <p:cNvPr id="3" name="Content Placeholder 2"/>
          <p:cNvSpPr>
            <a:spLocks noGrp="1"/>
          </p:cNvSpPr>
          <p:nvPr>
            <p:ph idx="1"/>
          </p:nvPr>
        </p:nvSpPr>
        <p:spPr/>
        <p:txBody>
          <a:bodyPr/>
          <a:lstStyle/>
          <a:p>
            <a:pPr marL="0" indent="0" algn="r" rtl="1">
              <a:buNone/>
            </a:pPr>
            <a:endParaRPr lang="fa-IR" dirty="0"/>
          </a:p>
        </p:txBody>
      </p:sp>
    </p:spTree>
    <p:extLst>
      <p:ext uri="{BB962C8B-B14F-4D97-AF65-F5344CB8AC3E}">
        <p14:creationId xmlns:p14="http://schemas.microsoft.com/office/powerpoint/2010/main" val="10995965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endParaRPr lang="fa-IR" dirty="0"/>
          </a:p>
        </p:txBody>
      </p:sp>
      <p:sp>
        <p:nvSpPr>
          <p:cNvPr id="3" name="Content Placeholder 2"/>
          <p:cNvSpPr>
            <a:spLocks noGrp="1"/>
          </p:cNvSpPr>
          <p:nvPr>
            <p:ph idx="1"/>
          </p:nvPr>
        </p:nvSpPr>
        <p:spPr/>
        <p:txBody>
          <a:bodyPr/>
          <a:lstStyle/>
          <a:p>
            <a:pPr marL="0" indent="0" algn="r" rtl="1">
              <a:buNone/>
            </a:pPr>
            <a:endParaRPr lang="fa-IR" dirty="0"/>
          </a:p>
        </p:txBody>
      </p:sp>
    </p:spTree>
    <p:extLst>
      <p:ext uri="{BB962C8B-B14F-4D97-AF65-F5344CB8AC3E}">
        <p14:creationId xmlns:p14="http://schemas.microsoft.com/office/powerpoint/2010/main" val="10995965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endParaRPr lang="fa-IR" dirty="0"/>
          </a:p>
        </p:txBody>
      </p:sp>
      <p:sp>
        <p:nvSpPr>
          <p:cNvPr id="3" name="Content Placeholder 2"/>
          <p:cNvSpPr>
            <a:spLocks noGrp="1"/>
          </p:cNvSpPr>
          <p:nvPr>
            <p:ph idx="1"/>
          </p:nvPr>
        </p:nvSpPr>
        <p:spPr/>
        <p:txBody>
          <a:bodyPr/>
          <a:lstStyle/>
          <a:p>
            <a:pPr marL="0" indent="0" algn="r" rtl="1">
              <a:buNone/>
            </a:pPr>
            <a:endParaRPr lang="fa-IR" dirty="0"/>
          </a:p>
        </p:txBody>
      </p:sp>
    </p:spTree>
    <p:extLst>
      <p:ext uri="{BB962C8B-B14F-4D97-AF65-F5344CB8AC3E}">
        <p14:creationId xmlns:p14="http://schemas.microsoft.com/office/powerpoint/2010/main" val="10995965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endParaRPr lang="fa-IR" dirty="0"/>
          </a:p>
        </p:txBody>
      </p:sp>
      <p:sp>
        <p:nvSpPr>
          <p:cNvPr id="3" name="Content Placeholder 2"/>
          <p:cNvSpPr>
            <a:spLocks noGrp="1"/>
          </p:cNvSpPr>
          <p:nvPr>
            <p:ph idx="1"/>
          </p:nvPr>
        </p:nvSpPr>
        <p:spPr/>
        <p:txBody>
          <a:bodyPr/>
          <a:lstStyle/>
          <a:p>
            <a:pPr marL="0" indent="0" algn="r" rtl="1">
              <a:buNone/>
            </a:pPr>
            <a:endParaRPr lang="fa-IR" dirty="0"/>
          </a:p>
        </p:txBody>
      </p:sp>
    </p:spTree>
    <p:extLst>
      <p:ext uri="{BB962C8B-B14F-4D97-AF65-F5344CB8AC3E}">
        <p14:creationId xmlns:p14="http://schemas.microsoft.com/office/powerpoint/2010/main" val="10995965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endParaRPr lang="fa-IR" dirty="0"/>
          </a:p>
        </p:txBody>
      </p:sp>
      <p:sp>
        <p:nvSpPr>
          <p:cNvPr id="3" name="Content Placeholder 2"/>
          <p:cNvSpPr>
            <a:spLocks noGrp="1"/>
          </p:cNvSpPr>
          <p:nvPr>
            <p:ph idx="1"/>
          </p:nvPr>
        </p:nvSpPr>
        <p:spPr/>
        <p:txBody>
          <a:bodyPr/>
          <a:lstStyle/>
          <a:p>
            <a:pPr marL="0" indent="0" algn="r" rtl="1">
              <a:buNone/>
            </a:pPr>
            <a:endParaRPr lang="fa-IR" dirty="0"/>
          </a:p>
        </p:txBody>
      </p:sp>
    </p:spTree>
    <p:extLst>
      <p:ext uri="{BB962C8B-B14F-4D97-AF65-F5344CB8AC3E}">
        <p14:creationId xmlns:p14="http://schemas.microsoft.com/office/powerpoint/2010/main" val="1099596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1609"/>
            <a:ext cx="9190630" cy="6836391"/>
          </a:xfrm>
        </p:spPr>
        <p:txBody>
          <a:bodyPr>
            <a:normAutofit/>
          </a:bodyPr>
          <a:lstStyle/>
          <a:p>
            <a:pPr marL="0" indent="0" algn="ctr" rtl="1">
              <a:lnSpc>
                <a:spcPct val="150000"/>
              </a:lnSpc>
              <a:buNone/>
            </a:pPr>
            <a:r>
              <a:rPr lang="fa-IR" sz="7200" dirty="0">
                <a:solidFill>
                  <a:srgbClr val="FFC000"/>
                </a:solidFill>
                <a:cs typeface="B Ziba" pitchFamily="2" charset="-78"/>
              </a:rPr>
              <a:t>تدریس </a:t>
            </a:r>
            <a:r>
              <a:rPr lang="fa-IR" sz="7200" dirty="0" smtClean="0">
                <a:solidFill>
                  <a:srgbClr val="FFC000"/>
                </a:solidFill>
                <a:cs typeface="B Ziba" pitchFamily="2" charset="-78"/>
              </a:rPr>
              <a:t>خصوصی</a:t>
            </a:r>
          </a:p>
          <a:p>
            <a:pPr marL="0" indent="0" algn="ctr" rtl="1">
              <a:lnSpc>
                <a:spcPct val="150000"/>
              </a:lnSpc>
              <a:buNone/>
            </a:pPr>
            <a:r>
              <a:rPr lang="fa-IR" sz="7200" dirty="0" smtClean="0">
                <a:solidFill>
                  <a:srgbClr val="92D050"/>
                </a:solidFill>
                <a:cs typeface="B Ziba" pitchFamily="2" charset="-78"/>
              </a:rPr>
              <a:t>دوره </a:t>
            </a:r>
            <a:r>
              <a:rPr lang="fa-IR" sz="7200" dirty="0">
                <a:solidFill>
                  <a:srgbClr val="92D050"/>
                </a:solidFill>
                <a:cs typeface="B Ziba" pitchFamily="2" charset="-78"/>
              </a:rPr>
              <a:t>های </a:t>
            </a:r>
            <a:r>
              <a:rPr lang="fa-IR" sz="7200" dirty="0" smtClean="0">
                <a:solidFill>
                  <a:srgbClr val="92D050"/>
                </a:solidFill>
                <a:cs typeface="B Ziba" pitchFamily="2" charset="-78"/>
              </a:rPr>
              <a:t>آموزشی</a:t>
            </a:r>
          </a:p>
          <a:p>
            <a:pPr marL="0" indent="0" algn="ctr" rtl="1">
              <a:lnSpc>
                <a:spcPct val="150000"/>
              </a:lnSpc>
              <a:buNone/>
            </a:pPr>
            <a:r>
              <a:rPr lang="fa-IR" sz="7200" dirty="0" smtClean="0">
                <a:solidFill>
                  <a:srgbClr val="FFC000"/>
                </a:solidFill>
                <a:cs typeface="B Ziba" pitchFamily="2" charset="-78"/>
              </a:rPr>
              <a:t>هر آن چه که شما بخواهید</a:t>
            </a:r>
            <a:endParaRPr lang="fa-IR" sz="7200" dirty="0">
              <a:solidFill>
                <a:srgbClr val="FFC000"/>
              </a:solidFill>
              <a:cs typeface="B Ziba" pitchFamily="2" charset="-78"/>
            </a:endParaRPr>
          </a:p>
        </p:txBody>
      </p:sp>
    </p:spTree>
    <p:extLst>
      <p:ext uri="{BB962C8B-B14F-4D97-AF65-F5344CB8AC3E}">
        <p14:creationId xmlns:p14="http://schemas.microsoft.com/office/powerpoint/2010/main" val="3757129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endParaRPr lang="fa-IR" dirty="0"/>
          </a:p>
        </p:txBody>
      </p:sp>
      <p:sp>
        <p:nvSpPr>
          <p:cNvPr id="3" name="Content Placeholder 2"/>
          <p:cNvSpPr>
            <a:spLocks noGrp="1"/>
          </p:cNvSpPr>
          <p:nvPr>
            <p:ph idx="1"/>
          </p:nvPr>
        </p:nvSpPr>
        <p:spPr/>
        <p:txBody>
          <a:bodyPr/>
          <a:lstStyle/>
          <a:p>
            <a:pPr marL="0" indent="0" algn="r" rtl="1">
              <a:buNone/>
            </a:pPr>
            <a:endParaRPr lang="fa-IR" dirty="0"/>
          </a:p>
        </p:txBody>
      </p:sp>
    </p:spTree>
    <p:extLst>
      <p:ext uri="{BB962C8B-B14F-4D97-AF65-F5344CB8AC3E}">
        <p14:creationId xmlns:p14="http://schemas.microsoft.com/office/powerpoint/2010/main" val="10995965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endParaRPr lang="fa-IR" dirty="0"/>
          </a:p>
        </p:txBody>
      </p:sp>
      <p:sp>
        <p:nvSpPr>
          <p:cNvPr id="3" name="Content Placeholder 2"/>
          <p:cNvSpPr>
            <a:spLocks noGrp="1"/>
          </p:cNvSpPr>
          <p:nvPr>
            <p:ph idx="1"/>
          </p:nvPr>
        </p:nvSpPr>
        <p:spPr/>
        <p:txBody>
          <a:bodyPr/>
          <a:lstStyle/>
          <a:p>
            <a:pPr marL="0" indent="0" algn="r" rtl="1">
              <a:buNone/>
            </a:pPr>
            <a:endParaRPr lang="fa-IR" dirty="0"/>
          </a:p>
        </p:txBody>
      </p:sp>
    </p:spTree>
    <p:extLst>
      <p:ext uri="{BB962C8B-B14F-4D97-AF65-F5344CB8AC3E}">
        <p14:creationId xmlns:p14="http://schemas.microsoft.com/office/powerpoint/2010/main" val="10995965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endParaRPr lang="fa-IR" dirty="0"/>
          </a:p>
        </p:txBody>
      </p:sp>
      <p:sp>
        <p:nvSpPr>
          <p:cNvPr id="3" name="Content Placeholder 2"/>
          <p:cNvSpPr>
            <a:spLocks noGrp="1"/>
          </p:cNvSpPr>
          <p:nvPr>
            <p:ph idx="1"/>
          </p:nvPr>
        </p:nvSpPr>
        <p:spPr/>
        <p:txBody>
          <a:bodyPr/>
          <a:lstStyle/>
          <a:p>
            <a:pPr marL="0" indent="0" algn="r" rtl="1">
              <a:buNone/>
            </a:pPr>
            <a:endParaRPr lang="fa-IR" dirty="0"/>
          </a:p>
        </p:txBody>
      </p:sp>
    </p:spTree>
    <p:extLst>
      <p:ext uri="{BB962C8B-B14F-4D97-AF65-F5344CB8AC3E}">
        <p14:creationId xmlns:p14="http://schemas.microsoft.com/office/powerpoint/2010/main" val="109959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0" y="609600"/>
            <a:ext cx="9144000" cy="1143000"/>
          </a:xfrm>
        </p:spPr>
        <p:txBody>
          <a:bodyPr>
            <a:noAutofit/>
          </a:bodyPr>
          <a:lstStyle/>
          <a:p>
            <a:pPr marL="0" indent="0" algn="ctr" rtl="1">
              <a:buNone/>
            </a:pPr>
            <a:r>
              <a:rPr lang="fa-IR" sz="6000" dirty="0" smtClean="0">
                <a:solidFill>
                  <a:schemeClr val="accent6">
                    <a:lumMod val="60000"/>
                    <a:lumOff val="40000"/>
                  </a:schemeClr>
                </a:solidFill>
                <a:cs typeface="B Ziba" pitchFamily="2" charset="-78"/>
              </a:rPr>
              <a:t>بهینه سازی</a:t>
            </a:r>
          </a:p>
          <a:p>
            <a:pPr marL="0" indent="0" algn="ctr" rtl="1">
              <a:buNone/>
            </a:pPr>
            <a:r>
              <a:rPr lang="fa-IR" sz="6000" dirty="0" smtClean="0">
                <a:solidFill>
                  <a:schemeClr val="accent6">
                    <a:lumMod val="60000"/>
                    <a:lumOff val="40000"/>
                  </a:schemeClr>
                </a:solidFill>
                <a:cs typeface="B Ziba" pitchFamily="2" charset="-78"/>
              </a:rPr>
              <a:t>داده </a:t>
            </a:r>
            <a:r>
              <a:rPr lang="fa-IR" sz="6000" dirty="0" smtClean="0">
                <a:solidFill>
                  <a:schemeClr val="accent6">
                    <a:lumMod val="60000"/>
                    <a:lumOff val="40000"/>
                  </a:schemeClr>
                </a:solidFill>
                <a:cs typeface="B Ziba" pitchFamily="2" charset="-78"/>
              </a:rPr>
              <a:t>کاوی</a:t>
            </a:r>
          </a:p>
          <a:p>
            <a:pPr marL="0" indent="0" algn="ctr" rtl="1">
              <a:buNone/>
            </a:pPr>
            <a:r>
              <a:rPr lang="fa-IR" sz="6000" dirty="0" smtClean="0">
                <a:solidFill>
                  <a:schemeClr val="accent6">
                    <a:lumMod val="60000"/>
                    <a:lumOff val="40000"/>
                  </a:schemeClr>
                </a:solidFill>
                <a:cs typeface="B Ziba" pitchFamily="2" charset="-78"/>
              </a:rPr>
              <a:t>منطق فازی </a:t>
            </a:r>
          </a:p>
          <a:p>
            <a:pPr marL="0" indent="0" algn="ctr" rtl="1">
              <a:buNone/>
            </a:pPr>
            <a:r>
              <a:rPr lang="fa-IR" sz="6000" dirty="0" smtClean="0">
                <a:solidFill>
                  <a:schemeClr val="accent6">
                    <a:lumMod val="60000"/>
                    <a:lumOff val="40000"/>
                  </a:schemeClr>
                </a:solidFill>
                <a:cs typeface="B Ziba" pitchFamily="2" charset="-78"/>
              </a:rPr>
              <a:t>شبکه های </a:t>
            </a:r>
            <a:r>
              <a:rPr lang="fa-IR" sz="6000" dirty="0" smtClean="0">
                <a:solidFill>
                  <a:schemeClr val="accent6">
                    <a:lumMod val="60000"/>
                    <a:lumOff val="40000"/>
                  </a:schemeClr>
                </a:solidFill>
                <a:cs typeface="B Ziba" pitchFamily="2" charset="-78"/>
              </a:rPr>
              <a:t>عصبی</a:t>
            </a:r>
          </a:p>
          <a:p>
            <a:pPr marL="0" indent="0" algn="ctr" rtl="1">
              <a:buNone/>
            </a:pPr>
            <a:r>
              <a:rPr lang="fa-IR" sz="6000" dirty="0" smtClean="0">
                <a:solidFill>
                  <a:schemeClr val="accent6">
                    <a:lumMod val="60000"/>
                    <a:lumOff val="40000"/>
                  </a:schemeClr>
                </a:solidFill>
                <a:cs typeface="B Ziba" pitchFamily="2" charset="-78"/>
              </a:rPr>
              <a:t>و</a:t>
            </a:r>
            <a:r>
              <a:rPr lang="fa-IR" sz="6000" dirty="0" smtClean="0">
                <a:solidFill>
                  <a:schemeClr val="accent6">
                    <a:lumMod val="60000"/>
                    <a:lumOff val="40000"/>
                  </a:schemeClr>
                </a:solidFill>
                <a:cs typeface="B Ziba" pitchFamily="2" charset="-78"/>
              </a:rPr>
              <a:t>...</a:t>
            </a:r>
          </a:p>
        </p:txBody>
      </p:sp>
    </p:spTree>
    <p:extLst>
      <p:ext uri="{BB962C8B-B14F-4D97-AF65-F5344CB8AC3E}">
        <p14:creationId xmlns:p14="http://schemas.microsoft.com/office/powerpoint/2010/main" val="661292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0" y="76200"/>
            <a:ext cx="9144000" cy="1143000"/>
          </a:xfrm>
        </p:spPr>
        <p:txBody>
          <a:bodyPr>
            <a:noAutofit/>
          </a:bodyPr>
          <a:lstStyle/>
          <a:p>
            <a:pPr marL="0" indent="0" algn="ctr" rtl="1">
              <a:lnSpc>
                <a:spcPct val="150000"/>
              </a:lnSpc>
              <a:buNone/>
            </a:pPr>
            <a:r>
              <a:rPr lang="fa-IR" sz="5400" dirty="0" smtClean="0">
                <a:solidFill>
                  <a:schemeClr val="accent4">
                    <a:lumMod val="60000"/>
                    <a:lumOff val="40000"/>
                  </a:schemeClr>
                </a:solidFill>
                <a:cs typeface="B Ziba" pitchFamily="2" charset="-78"/>
              </a:rPr>
              <a:t>مهندسی صنایع</a:t>
            </a:r>
          </a:p>
          <a:p>
            <a:pPr marL="0" indent="0" algn="ctr" rtl="1">
              <a:lnSpc>
                <a:spcPct val="150000"/>
              </a:lnSpc>
              <a:buNone/>
            </a:pPr>
            <a:r>
              <a:rPr lang="fa-IR" sz="5400" dirty="0" smtClean="0">
                <a:solidFill>
                  <a:schemeClr val="accent4">
                    <a:lumMod val="60000"/>
                    <a:lumOff val="40000"/>
                  </a:schemeClr>
                </a:solidFill>
                <a:cs typeface="B Ziba" pitchFamily="2" charset="-78"/>
              </a:rPr>
              <a:t> مالی، مدیریت</a:t>
            </a:r>
          </a:p>
          <a:p>
            <a:pPr marL="0" indent="0" algn="ctr" rtl="1">
              <a:lnSpc>
                <a:spcPct val="150000"/>
              </a:lnSpc>
              <a:buNone/>
            </a:pPr>
            <a:r>
              <a:rPr lang="fa-IR" sz="5400" dirty="0" smtClean="0">
                <a:solidFill>
                  <a:schemeClr val="accent4">
                    <a:lumMod val="60000"/>
                    <a:lumOff val="40000"/>
                  </a:schemeClr>
                </a:solidFill>
                <a:cs typeface="B Ziba" pitchFamily="2" charset="-78"/>
              </a:rPr>
              <a:t> برق، کامپیوتر و هوش مصنوعی</a:t>
            </a:r>
          </a:p>
          <a:p>
            <a:pPr marL="0" indent="0" algn="ctr" rtl="1">
              <a:lnSpc>
                <a:spcPct val="150000"/>
              </a:lnSpc>
              <a:buNone/>
            </a:pPr>
            <a:r>
              <a:rPr lang="fa-IR" sz="5400" dirty="0" smtClean="0">
                <a:solidFill>
                  <a:schemeClr val="accent4">
                    <a:lumMod val="60000"/>
                    <a:lumOff val="40000"/>
                  </a:schemeClr>
                </a:solidFill>
                <a:cs typeface="B Ziba" pitchFamily="2" charset="-78"/>
              </a:rPr>
              <a:t>عمران، مکانیک</a:t>
            </a:r>
          </a:p>
          <a:p>
            <a:pPr marL="0" indent="0" algn="ctr" rtl="1">
              <a:lnSpc>
                <a:spcPct val="150000"/>
              </a:lnSpc>
              <a:buNone/>
            </a:pPr>
            <a:r>
              <a:rPr lang="fa-IR" sz="5400" dirty="0" smtClean="0">
                <a:solidFill>
                  <a:schemeClr val="accent4">
                    <a:lumMod val="60000"/>
                    <a:lumOff val="40000"/>
                  </a:schemeClr>
                </a:solidFill>
                <a:cs typeface="B Ziba" pitchFamily="2" charset="-78"/>
              </a:rPr>
              <a:t> و...</a:t>
            </a:r>
            <a:endParaRPr lang="en-US" sz="5400" dirty="0">
              <a:solidFill>
                <a:schemeClr val="accent4">
                  <a:lumMod val="60000"/>
                  <a:lumOff val="40000"/>
                </a:schemeClr>
              </a:solidFill>
              <a:cs typeface="B Ziba" pitchFamily="2" charset="-78"/>
            </a:endParaRPr>
          </a:p>
        </p:txBody>
      </p:sp>
    </p:spTree>
    <p:extLst>
      <p:ext uri="{BB962C8B-B14F-4D97-AF65-F5344CB8AC3E}">
        <p14:creationId xmlns:p14="http://schemas.microsoft.com/office/powerpoint/2010/main" val="4174974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220200" cy="7162800"/>
          </a:xfrm>
        </p:spPr>
        <p:txBody>
          <a:bodyPr>
            <a:noAutofit/>
          </a:bodyPr>
          <a:lstStyle/>
          <a:p>
            <a:pPr marL="0" indent="0" algn="ctr">
              <a:buNone/>
            </a:pPr>
            <a:endParaRPr lang="en-US" sz="4800" dirty="0" smtClean="0">
              <a:solidFill>
                <a:schemeClr val="accent5">
                  <a:lumMod val="75000"/>
                </a:schemeClr>
              </a:solidFill>
              <a:cs typeface="B Ziba" pitchFamily="2" charset="-78"/>
            </a:endParaRPr>
          </a:p>
          <a:p>
            <a:pPr marL="0" indent="0" algn="ctr">
              <a:buNone/>
            </a:pPr>
            <a:r>
              <a:rPr lang="fa-IR" sz="6600" dirty="0" smtClean="0">
                <a:solidFill>
                  <a:srgbClr val="00B0F0"/>
                </a:solidFill>
                <a:cs typeface="B Ziba" panose="00000400000000000000" pitchFamily="2" charset="-78"/>
              </a:rPr>
              <a:t>الگوریتم ژنتیک</a:t>
            </a:r>
          </a:p>
          <a:p>
            <a:pPr marL="0" indent="0" algn="ctr">
              <a:buNone/>
            </a:pPr>
            <a:r>
              <a:rPr lang="en-US" sz="7200" dirty="0" smtClean="0">
                <a:solidFill>
                  <a:schemeClr val="accent6">
                    <a:lumMod val="75000"/>
                  </a:schemeClr>
                </a:solidFill>
                <a:cs typeface="B Ziba" panose="00000400000000000000" pitchFamily="2" charset="-78"/>
              </a:rPr>
              <a:t>Genetic Algorithm</a:t>
            </a:r>
            <a:endParaRPr lang="fa-IR" sz="7200" dirty="0" smtClean="0">
              <a:solidFill>
                <a:schemeClr val="accent6">
                  <a:lumMod val="75000"/>
                </a:schemeClr>
              </a:solidFill>
              <a:cs typeface="B Ziba" panose="00000400000000000000" pitchFamily="2" charset="-78"/>
            </a:endParaRPr>
          </a:p>
          <a:p>
            <a:pPr marL="0" indent="0" algn="ctr">
              <a:buNone/>
            </a:pPr>
            <a:r>
              <a:rPr lang="en-US" sz="4800" dirty="0" smtClean="0">
                <a:solidFill>
                  <a:schemeClr val="accent6">
                    <a:lumMod val="60000"/>
                    <a:lumOff val="40000"/>
                  </a:schemeClr>
                </a:solidFill>
                <a:latin typeface="Courier New" panose="02070309020205020404" pitchFamily="49" charset="0"/>
                <a:cs typeface="Courier New" panose="02070309020205020404" pitchFamily="49" charset="0"/>
              </a:rPr>
              <a:t>GA</a:t>
            </a:r>
            <a:endParaRPr lang="en-US" sz="4800" dirty="0">
              <a:solidFill>
                <a:schemeClr val="accent6">
                  <a:lumMod val="60000"/>
                  <a:lumOff val="40000"/>
                </a:schemeClr>
              </a:solidFill>
              <a:latin typeface="Courier New" panose="02070309020205020404" pitchFamily="49" charset="0"/>
              <a:cs typeface="Courier New" panose="02070309020205020404" pitchFamily="49" charset="0"/>
            </a:endParaRPr>
          </a:p>
          <a:p>
            <a:pPr marL="0" indent="0" algn="ctr">
              <a:buNone/>
            </a:pPr>
            <a:endParaRPr lang="en-US" sz="4800" dirty="0" smtClean="0">
              <a:solidFill>
                <a:srgbClr val="FFFF00"/>
              </a:solidFill>
              <a:cs typeface="B Ziba" pitchFamily="2" charset="-78"/>
            </a:endParaRPr>
          </a:p>
          <a:p>
            <a:pPr marL="0" indent="0" algn="ctr">
              <a:buNone/>
            </a:pPr>
            <a:r>
              <a:rPr lang="fa-IR" sz="5400" dirty="0" smtClean="0">
                <a:solidFill>
                  <a:srgbClr val="92D050"/>
                </a:solidFill>
                <a:cs typeface="B Ziba" pitchFamily="2" charset="-78"/>
              </a:rPr>
              <a:t>مدرس </a:t>
            </a:r>
            <a:r>
              <a:rPr lang="fa-IR" sz="5400" dirty="0" smtClean="0">
                <a:solidFill>
                  <a:srgbClr val="FF0000"/>
                </a:solidFill>
                <a:cs typeface="B Ziba" pitchFamily="2" charset="-78"/>
              </a:rPr>
              <a:t>:</a:t>
            </a:r>
            <a:r>
              <a:rPr lang="fa-IR" sz="5400" dirty="0" smtClean="0">
                <a:solidFill>
                  <a:srgbClr val="92D050"/>
                </a:solidFill>
                <a:cs typeface="B Ziba" pitchFamily="2" charset="-78"/>
              </a:rPr>
              <a:t> شهاب پورصفری</a:t>
            </a:r>
            <a:endParaRPr lang="en-US" sz="5400" dirty="0" smtClean="0">
              <a:solidFill>
                <a:srgbClr val="92D050"/>
              </a:solidFill>
              <a:cs typeface="B Ziba" pitchFamily="2" charset="-78"/>
            </a:endParaRPr>
          </a:p>
        </p:txBody>
      </p:sp>
    </p:spTree>
    <p:extLst>
      <p:ext uri="{BB962C8B-B14F-4D97-AF65-F5344CB8AC3E}">
        <p14:creationId xmlns:p14="http://schemas.microsoft.com/office/powerpoint/2010/main" val="2648526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a:t>پيشينه</a:t>
            </a:r>
          </a:p>
        </p:txBody>
      </p:sp>
      <p:sp>
        <p:nvSpPr>
          <p:cNvPr id="5" name="Rectangle 4"/>
          <p:cNvSpPr/>
          <p:nvPr/>
        </p:nvSpPr>
        <p:spPr>
          <a:xfrm>
            <a:off x="32657" y="1447800"/>
            <a:ext cx="9144000" cy="830997"/>
          </a:xfrm>
          <a:prstGeom prst="rect">
            <a:avLst/>
          </a:prstGeom>
        </p:spPr>
        <p:txBody>
          <a:bodyPr wrap="square">
            <a:spAutoFit/>
          </a:bodyPr>
          <a:lstStyle/>
          <a:p>
            <a:pPr algn="r" rtl="1"/>
            <a:r>
              <a:rPr lang="fa-IR" sz="2400" dirty="0"/>
              <a:t>الگوریتم‌های ژنتیک از اصول انتخاب طبیعی </a:t>
            </a:r>
            <a:r>
              <a:rPr lang="fa-IR" sz="2400" dirty="0">
                <a:solidFill>
                  <a:srgbClr val="FF0000"/>
                </a:solidFill>
              </a:rPr>
              <a:t>داروین</a:t>
            </a:r>
            <a:r>
              <a:rPr lang="fa-IR" sz="2400" dirty="0"/>
              <a:t> برای یافتن فرمول بهینه جهت پیش‌بینی یا تطبیق الگو استفاده </a:t>
            </a:r>
            <a:r>
              <a:rPr lang="fa-IR" sz="2400" dirty="0" smtClean="0"/>
              <a:t>می‌کنند.</a:t>
            </a:r>
            <a:endParaRPr lang="fa-IR" sz="2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7" y="2819400"/>
            <a:ext cx="91440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7" y="4267200"/>
            <a:ext cx="9183914"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86" y="5693682"/>
            <a:ext cx="9082314"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959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9"/>
                                        </p:tgtEl>
                                        <p:attrNameLst>
                                          <p:attrName>style.visibility</p:attrName>
                                        </p:attrNameLst>
                                      </p:cBhvr>
                                      <p:to>
                                        <p:strVal val="visible"/>
                                      </p:to>
                                    </p:set>
                                    <p:animEffect transition="in" filter="fade">
                                      <p:cBhvr>
                                        <p:cTn id="17"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TotalTime>
  <Words>828</Words>
  <Application>Microsoft Office PowerPoint</Application>
  <PresentationFormat>On-screen Show (4:3)</PresentationFormat>
  <Paragraphs>333</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پيشينه</vt:lpstr>
      <vt:lpstr>PowerPoint Presentation</vt:lpstr>
      <vt:lpstr>PowerPoint Presentation</vt:lpstr>
      <vt:lpstr>PowerPoint Presentation</vt:lpstr>
      <vt:lpstr>ساختار الگوریتم</vt:lpstr>
      <vt:lpstr>تعریف دیتای اولیه</vt:lpstr>
      <vt:lpstr>تعریف پارامتر های الگوریتم</vt:lpstr>
      <vt:lpstr>تولید جمعیت اولیه تصادفی</vt:lpstr>
      <vt:lpstr>PowerPoint Presentation</vt:lpstr>
      <vt:lpstr>شروع حلقه اصلی</vt:lpstr>
      <vt:lpstr>PowerPoint Presentation</vt:lpstr>
      <vt:lpstr>عملگر تقاطع CrossOver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عملگر جهش Mutation</vt:lpstr>
      <vt:lpstr>PowerPoint Presentation</vt:lpstr>
      <vt:lpstr>PowerPoint Presentation</vt:lpstr>
      <vt:lpstr>PowerPoint Presentation</vt:lpstr>
      <vt:lpstr>PowerPoint Presentation</vt:lpstr>
      <vt:lpstr>PowerPoint Presentation</vt:lpstr>
      <vt:lpstr>ادغام </vt:lpstr>
      <vt:lpstr>انتخاب</vt:lpstr>
      <vt:lpstr>پایان یک دور از حلقه اصلی</vt:lpstr>
      <vt:lpstr>PowerPoint Presentation</vt:lpstr>
      <vt:lpstr>نمایش نتایج</vt:lpstr>
      <vt:lpstr>پایان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Kaenet Milad</dc:creator>
  <cp:lastModifiedBy>Kaenet Milad</cp:lastModifiedBy>
  <cp:revision>39</cp:revision>
  <dcterms:created xsi:type="dcterms:W3CDTF">2006-08-16T00:00:00Z</dcterms:created>
  <dcterms:modified xsi:type="dcterms:W3CDTF">2015-05-01T15:55:22Z</dcterms:modified>
</cp:coreProperties>
</file>