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81" r:id="rId3"/>
    <p:sldId id="256" r:id="rId4"/>
    <p:sldId id="259" r:id="rId5"/>
    <p:sldId id="260" r:id="rId6"/>
    <p:sldId id="258" r:id="rId7"/>
    <p:sldId id="261" r:id="rId8"/>
    <p:sldId id="262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63" r:id="rId24"/>
    <p:sldId id="264" r:id="rId25"/>
    <p:sldId id="265" r:id="rId26"/>
    <p:sldId id="296" r:id="rId27"/>
    <p:sldId id="266" r:id="rId28"/>
    <p:sldId id="267" r:id="rId29"/>
    <p:sldId id="268" r:id="rId30"/>
    <p:sldId id="269" r:id="rId31"/>
    <p:sldId id="270" r:id="rId32"/>
    <p:sldId id="29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5800"/>
    <a:srgbClr val="E826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25C80-69C0-4D42-8BAA-F17A023A2D3D}" type="datetimeFigureOut">
              <a:rPr lang="en-US" smtClean="0"/>
              <a:t>2014-08-21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E32CA-5A97-4565-BCAB-3D5228D62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8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BC0A02-F6ED-4679-8737-780D08897F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42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2014-08-21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2014-08-21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2014-08-21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2014-08-21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2014-08-21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2014-08-21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2014-08-21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2014-08-21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2014-08-21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2014-08-21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2014-08-21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2014-08-21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2237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5344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38240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1162050"/>
            <a:ext cx="7610475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84592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857250"/>
            <a:ext cx="73533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53629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862013"/>
            <a:ext cx="7019925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07667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57250"/>
            <a:ext cx="70104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33325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Shahab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0075"/>
            <a:ext cx="7191375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973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Shahab\Desktop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38200"/>
            <a:ext cx="6991351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6578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Shahab\Desktop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2000"/>
            <a:ext cx="7086600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027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Shahab\Desktop\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762000"/>
            <a:ext cx="7181850" cy="53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6722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Shahab\Desktop\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579438"/>
            <a:ext cx="7115175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2432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525963"/>
          </a:xfrm>
        </p:spPr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fa-IR" dirty="0" smtClean="0">
                <a:cs typeface="B Ziba" pitchFamily="2" charset="-78"/>
              </a:rPr>
              <a:t>برای دانلود کد</a:t>
            </a:r>
            <a:r>
              <a:rPr lang="en-US" dirty="0" smtClean="0">
                <a:cs typeface="B Ziba" pitchFamily="2" charset="-78"/>
              </a:rPr>
              <a:t> </a:t>
            </a:r>
            <a:r>
              <a:rPr lang="fa-IR" dirty="0" smtClean="0">
                <a:cs typeface="B Ziba" pitchFamily="2" charset="-78"/>
              </a:rPr>
              <a:t>برنامه نویسی و فایل آموزشی ارائه شده در این فیلم به بخش </a:t>
            </a:r>
            <a:r>
              <a:rPr lang="fa-IR" dirty="0" smtClean="0">
                <a:solidFill>
                  <a:srgbClr val="FFC000"/>
                </a:solidFill>
                <a:cs typeface="B Ziba" pitchFamily="2" charset="-78"/>
              </a:rPr>
              <a:t>فیلم های آموزشی رایگان</a:t>
            </a:r>
            <a:r>
              <a:rPr lang="fa-IR" dirty="0" smtClean="0">
                <a:cs typeface="B Ziba" pitchFamily="2" charset="-78"/>
              </a:rPr>
              <a:t> </a:t>
            </a:r>
            <a:r>
              <a:rPr lang="fa-IR" dirty="0" smtClean="0">
                <a:solidFill>
                  <a:srgbClr val="92D050"/>
                </a:solidFill>
                <a:cs typeface="B Ziba" pitchFamily="2" charset="-78"/>
              </a:rPr>
              <a:t>سایت خانه متلب </a:t>
            </a:r>
            <a:r>
              <a:rPr lang="fa-IR" dirty="0" smtClean="0">
                <a:cs typeface="B Ziba" pitchFamily="2" charset="-78"/>
              </a:rPr>
              <a:t>مراجعه نمایید</a:t>
            </a:r>
            <a:endParaRPr lang="en-US" dirty="0" smtClean="0">
              <a:cs typeface="B Ziba" pitchFamily="2" charset="-78"/>
            </a:endParaRPr>
          </a:p>
          <a:p>
            <a:pPr marL="0" indent="0" algn="ctr" rtl="1">
              <a:buNone/>
            </a:pPr>
            <a:endParaRPr lang="fa-IR" dirty="0" smtClean="0"/>
          </a:p>
          <a:p>
            <a:pPr marL="0" indent="0" algn="ctr" rtl="1">
              <a:buNone/>
            </a:pPr>
            <a:r>
              <a:rPr lang="en-US" sz="4800" dirty="0" smtClean="0">
                <a:solidFill>
                  <a:srgbClr val="00B0F0"/>
                </a:solidFill>
                <a:latin typeface="Maiandra GD" pitchFamily="34" charset="0"/>
                <a:cs typeface="Aharoni" pitchFamily="2" charset="-79"/>
              </a:rPr>
              <a:t>Matlabhome.ir</a:t>
            </a:r>
            <a:endParaRPr lang="en-US" sz="4800" dirty="0">
              <a:solidFill>
                <a:srgbClr val="00B0F0"/>
              </a:solidFill>
              <a:latin typeface="Maiandra GD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042190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Shahab\Desktop\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25" y="550863"/>
            <a:ext cx="714375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8704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Shahab\Desktop\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03189"/>
            <a:ext cx="721995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534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Shahab\Desktop\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82221"/>
            <a:ext cx="7153275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9722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480513"/>
              </p:ext>
            </p:extLst>
          </p:nvPr>
        </p:nvGraphicFramePr>
        <p:xfrm>
          <a:off x="1676400" y="381000"/>
          <a:ext cx="4267200" cy="188595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026694"/>
                <a:gridCol w="1395663"/>
                <a:gridCol w="1844843"/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C1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C2</a:t>
                      </a:r>
                      <a:endParaRPr 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sol1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7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6.5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sol2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10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6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sol3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9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8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sol4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10.5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9.5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sol5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11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7</a:t>
                      </a:r>
                      <a:endParaRPr 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189712"/>
              </p:ext>
            </p:extLst>
          </p:nvPr>
        </p:nvGraphicFramePr>
        <p:xfrm>
          <a:off x="1524000" y="3276600"/>
          <a:ext cx="5410200" cy="234315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01700"/>
                <a:gridCol w="901700"/>
                <a:gridCol w="901700"/>
                <a:gridCol w="901700"/>
                <a:gridCol w="901700"/>
                <a:gridCol w="901700"/>
              </a:tblGrid>
              <a:tr h="3905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sol1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sol2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sol3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sol4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sol5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05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sol1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0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0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05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sol2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0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0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0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0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05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sol3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0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0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0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0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05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sol4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0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0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0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0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0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05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sol5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0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0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0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0</a:t>
                      </a:r>
                      <a:endParaRPr lang="en-US" sz="2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0</a:t>
                      </a:r>
                      <a:endParaRPr 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67000" y="2666999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Dominate matrix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6692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210484"/>
              </p:ext>
            </p:extLst>
          </p:nvPr>
        </p:nvGraphicFramePr>
        <p:xfrm>
          <a:off x="0" y="0"/>
          <a:ext cx="4495800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9300"/>
                <a:gridCol w="749300"/>
                <a:gridCol w="749300"/>
                <a:gridCol w="749300"/>
                <a:gridCol w="749300"/>
                <a:gridCol w="7493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sol1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sol2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sol3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sol4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sol5</a:t>
                      </a:r>
                      <a:endParaRPr lang="en-US" sz="1800" b="1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sol1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sol2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1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sol3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sol4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sol5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566330"/>
              </p:ext>
            </p:extLst>
          </p:nvPr>
        </p:nvGraphicFramePr>
        <p:xfrm>
          <a:off x="5410200" y="685800"/>
          <a:ext cx="2743200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"/>
                <a:gridCol w="2590800"/>
                <a:gridCol w="76200"/>
              </a:tblGrid>
              <a:tr h="40005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F1={1 ,2}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55187"/>
              </p:ext>
            </p:extLst>
          </p:nvPr>
        </p:nvGraphicFramePr>
        <p:xfrm>
          <a:off x="0" y="2286000"/>
          <a:ext cx="4495800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9300"/>
                <a:gridCol w="749300"/>
                <a:gridCol w="749300"/>
                <a:gridCol w="749300"/>
                <a:gridCol w="749300"/>
                <a:gridCol w="749300"/>
              </a:tblGrid>
              <a:tr h="27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sol1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sol2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sol3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sol4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sol5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sol1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inf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inf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1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sol2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inf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inf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1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sol3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inf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inf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sol4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inf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inf</a:t>
                      </a:r>
                      <a:endParaRPr lang="en-US" sz="1800" b="1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1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sol5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inf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inf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50498"/>
              </p:ext>
            </p:extLst>
          </p:nvPr>
        </p:nvGraphicFramePr>
        <p:xfrm>
          <a:off x="5257800" y="2895600"/>
          <a:ext cx="2743200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"/>
                <a:gridCol w="2590800"/>
                <a:gridCol w="76200"/>
              </a:tblGrid>
              <a:tr h="40005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F2={3 ,5}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892886"/>
              </p:ext>
            </p:extLst>
          </p:nvPr>
        </p:nvGraphicFramePr>
        <p:xfrm>
          <a:off x="6824" y="4800600"/>
          <a:ext cx="4412778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463"/>
                <a:gridCol w="735463"/>
                <a:gridCol w="735463"/>
                <a:gridCol w="735463"/>
                <a:gridCol w="735463"/>
                <a:gridCol w="735463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sol1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sol2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sol3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sol4</a:t>
                      </a:r>
                      <a:endParaRPr lang="en-US" sz="1800" b="1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sol5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sol1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inf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inf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inf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inf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sol2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inf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inf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inf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1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inf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sol3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inf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inf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inf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inf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sol4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inf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inf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inf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inf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sol5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inf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inf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inf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inf</a:t>
                      </a:r>
                      <a:endParaRPr lang="en-US" sz="18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inf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979755"/>
              </p:ext>
            </p:extLst>
          </p:nvPr>
        </p:nvGraphicFramePr>
        <p:xfrm>
          <a:off x="5334000" y="5638800"/>
          <a:ext cx="2743200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"/>
                <a:gridCol w="2590800"/>
                <a:gridCol w="76200"/>
              </a:tblGrid>
              <a:tr h="40005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F3={4 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7956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Shahab\Desktop\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6" y="152400"/>
            <a:ext cx="86106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2874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2286000"/>
            <a:ext cx="4648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4400" dirty="0" smtClean="0"/>
              <a:t>فاصله ازدحامی</a:t>
            </a:r>
          </a:p>
          <a:p>
            <a:pPr algn="ctr"/>
            <a:r>
              <a:rPr lang="en-US" sz="4400" dirty="0" smtClean="0"/>
              <a:t>Crowding Distance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80156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Shahab\Desktop\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916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6740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819150"/>
            <a:ext cx="7286625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8637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45720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733800"/>
            <a:ext cx="52578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61291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0340" y="1235122"/>
            <a:ext cx="5257800" cy="42011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fa-IR" sz="2800" dirty="0" smtClean="0">
              <a:solidFill>
                <a:srgbClr val="175800"/>
              </a:solidFill>
              <a:latin typeface="Arial Black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fa-IR" sz="6600" b="1" dirty="0" smtClean="0">
                <a:solidFill>
                  <a:srgbClr val="175800"/>
                </a:solidFill>
                <a:latin typeface="Arial Black" pitchFamily="34" charset="0"/>
                <a:cs typeface="B Ziba" pitchFamily="2" charset="-78"/>
              </a:rPr>
              <a:t>خانه متلب 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rgbClr val="175800"/>
                </a:solidFill>
                <a:latin typeface="Century Schoolbook" pitchFamily="18" charset="0"/>
              </a:rPr>
              <a:t>Matlabhome.ir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rgbClr val="175800"/>
                </a:solidFill>
                <a:latin typeface="Century Schoolbook" pitchFamily="18" charset="0"/>
              </a:rPr>
              <a:t>09190090258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rgbClr val="175800"/>
                </a:solidFill>
                <a:latin typeface="Century Schoolbook" pitchFamily="18" charset="0"/>
              </a:rPr>
              <a:t>Matlab_net@yahoo.com</a:t>
            </a:r>
          </a:p>
        </p:txBody>
      </p:sp>
      <p:pic>
        <p:nvPicPr>
          <p:cNvPr id="1028" name="Picture 4" descr="C:\Users\shahab\Pictures\home\group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040" y="1235122"/>
            <a:ext cx="3200400" cy="112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9637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dirty="0" smtClean="0">
                <a:solidFill>
                  <a:schemeClr val="bg1"/>
                </a:solidFill>
              </a:rPr>
              <a:t>تولید جمعیت اولیه به صورت تصادفی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dirty="0" smtClean="0">
                <a:solidFill>
                  <a:srgbClr val="175800"/>
                </a:solidFill>
              </a:rPr>
              <a:t>انجام عملیات چند هدفه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dirty="0" smtClean="0">
                <a:solidFill>
                  <a:schemeClr val="bg1"/>
                </a:solidFill>
              </a:rPr>
              <a:t>شروع حلقه اصلی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dirty="0" smtClean="0">
                <a:solidFill>
                  <a:schemeClr val="bg1"/>
                </a:solidFill>
              </a:rPr>
              <a:t>تولید فرزندان به روش تقاطع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dirty="0" smtClean="0">
                <a:solidFill>
                  <a:schemeClr val="bg1"/>
                </a:solidFill>
              </a:rPr>
              <a:t>تولید فرزندان به روش جهش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dirty="0" smtClean="0">
                <a:solidFill>
                  <a:schemeClr val="bg1"/>
                </a:solidFill>
              </a:rPr>
              <a:t>تجمیع نسل قبل و نسل جدید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dirty="0">
                <a:solidFill>
                  <a:srgbClr val="175800"/>
                </a:solidFill>
              </a:rPr>
              <a:t>انجام عملیات چند </a:t>
            </a:r>
            <a:r>
              <a:rPr lang="fa-IR" dirty="0" smtClean="0">
                <a:solidFill>
                  <a:srgbClr val="175800"/>
                </a:solidFill>
              </a:rPr>
              <a:t>هدفه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dirty="0" smtClean="0">
                <a:solidFill>
                  <a:srgbClr val="FF0000"/>
                </a:solidFill>
              </a:rPr>
              <a:t>انتخاب بهترین ها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dirty="0">
                <a:solidFill>
                  <a:srgbClr val="175800"/>
                </a:solidFill>
              </a:rPr>
              <a:t>انجام عملیات چند </a:t>
            </a:r>
            <a:r>
              <a:rPr lang="fa-IR" dirty="0" smtClean="0">
                <a:solidFill>
                  <a:srgbClr val="175800"/>
                </a:solidFill>
              </a:rPr>
              <a:t>هدفه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dirty="0" smtClean="0">
                <a:solidFill>
                  <a:schemeClr val="bg1"/>
                </a:solidFill>
              </a:rPr>
              <a:t>برگشتن به </a:t>
            </a:r>
            <a:r>
              <a:rPr lang="fa-IR" dirty="0" smtClean="0">
                <a:solidFill>
                  <a:schemeClr val="bg1"/>
                </a:solidFill>
              </a:rPr>
              <a:t>ابتدای </a:t>
            </a:r>
            <a:r>
              <a:rPr lang="fa-IR" dirty="0" smtClean="0">
                <a:solidFill>
                  <a:schemeClr val="bg1"/>
                </a:solidFill>
              </a:rPr>
              <a:t>حلقه اصلی تا برقراری شرط توقف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6600" y="322997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4000" dirty="0" smtClean="0">
                <a:solidFill>
                  <a:schemeClr val="bg1"/>
                </a:solidFill>
              </a:rPr>
              <a:t>الگوریتم ژنتیک چند هدفه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5317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a-IR" dirty="0" smtClean="0">
                <a:solidFill>
                  <a:srgbClr val="C00000"/>
                </a:solidFill>
              </a:rPr>
              <a:t>عملیات </a:t>
            </a:r>
            <a:r>
              <a:rPr lang="fa-IR" dirty="0">
                <a:solidFill>
                  <a:srgbClr val="C00000"/>
                </a:solidFill>
              </a:rPr>
              <a:t>چند هدفه</a:t>
            </a:r>
            <a:br>
              <a:rPr lang="fa-IR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r" rtl="1">
              <a:lnSpc>
                <a:spcPct val="200000"/>
              </a:lnSpc>
              <a:buFont typeface="+mj-lt"/>
              <a:buAutoNum type="arabicPeriod"/>
            </a:pPr>
            <a:r>
              <a:rPr lang="fa-IR" dirty="0" smtClean="0">
                <a:solidFill>
                  <a:schemeClr val="bg1"/>
                </a:solidFill>
              </a:rPr>
              <a:t>مرتب سازی نامغلوب</a:t>
            </a:r>
          </a:p>
          <a:p>
            <a:pPr marL="514350" indent="-514350" algn="r" rtl="1">
              <a:lnSpc>
                <a:spcPct val="200000"/>
              </a:lnSpc>
              <a:buFont typeface="+mj-lt"/>
              <a:buAutoNum type="arabicPeriod"/>
            </a:pPr>
            <a:r>
              <a:rPr lang="fa-IR" dirty="0" smtClean="0">
                <a:solidFill>
                  <a:schemeClr val="bg1"/>
                </a:solidFill>
              </a:rPr>
              <a:t>محاسبه فاصله ازدحامی</a:t>
            </a:r>
          </a:p>
          <a:p>
            <a:pPr marL="514350" indent="-514350" algn="r" rtl="1">
              <a:lnSpc>
                <a:spcPct val="200000"/>
              </a:lnSpc>
              <a:buFont typeface="+mj-lt"/>
              <a:buAutoNum type="arabicPeriod"/>
            </a:pPr>
            <a:r>
              <a:rPr lang="fa-IR" dirty="0" smtClean="0">
                <a:solidFill>
                  <a:schemeClr val="bg1"/>
                </a:solidFill>
              </a:rPr>
              <a:t>مرتب کردن جواب ها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4270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18071102"/>
              </p:ext>
            </p:extLst>
          </p:nvPr>
        </p:nvGraphicFramePr>
        <p:xfrm>
          <a:off x="2667000" y="228600"/>
          <a:ext cx="3962400" cy="624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1168400" imgH="1968500" progId="Equation.DSMT4">
                  <p:embed/>
                </p:oleObj>
              </mc:Choice>
              <mc:Fallback>
                <p:oleObj name="Equation" r:id="rId3" imgW="1168400" imgH="1968500" progId="Equation.DSMT4">
                  <p:embed/>
                  <p:pic>
                    <p:nvPicPr>
                      <p:cNvPr id="0" name="Content Placeholder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28600"/>
                        <a:ext cx="3962400" cy="624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7898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fa-IR" sz="3600" dirty="0">
                <a:solidFill>
                  <a:schemeClr val="accent6">
                    <a:lumMod val="75000"/>
                  </a:schemeClr>
                </a:solidFill>
                <a:cs typeface="B Ziba" pitchFamily="2" charset="-78"/>
              </a:rPr>
              <a:t>انجام پروژه های برنامه نویسی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cs typeface="B Ziba" pitchFamily="2" charset="-78"/>
              </a:rPr>
              <a:t> </a:t>
            </a:r>
            <a:r>
              <a:rPr lang="fa-IR" sz="3600" dirty="0">
                <a:solidFill>
                  <a:schemeClr val="accent6">
                    <a:lumMod val="75000"/>
                  </a:schemeClr>
                </a:solidFill>
                <a:cs typeface="B Ziba" pitchFamily="2" charset="-78"/>
              </a:rPr>
              <a:t> + فیلم آموزشی + آموزش </a:t>
            </a:r>
            <a:r>
              <a:rPr lang="fa-IR" sz="3600" dirty="0" smtClean="0">
                <a:solidFill>
                  <a:schemeClr val="accent6">
                    <a:lumMod val="75000"/>
                  </a:schemeClr>
                </a:solidFill>
                <a:cs typeface="B Ziba" pitchFamily="2" charset="-78"/>
              </a:rPr>
              <a:t>حضوری</a:t>
            </a:r>
            <a:endParaRPr lang="fa-IR" sz="3600" dirty="0" smtClean="0">
              <a:solidFill>
                <a:srgbClr val="92D050"/>
              </a:solidFill>
              <a:cs typeface="B Ziba" pitchFamily="2" charset="-78"/>
            </a:endParaRP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sz="3600" dirty="0" smtClean="0">
                <a:solidFill>
                  <a:srgbClr val="92D050"/>
                </a:solidFill>
                <a:cs typeface="B Ziba" pitchFamily="2" charset="-78"/>
              </a:rPr>
              <a:t>فیلم های آموزشی، فایل های آموزشی، کد های برنامه نویسی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sz="3600" dirty="0" smtClean="0">
                <a:solidFill>
                  <a:srgbClr val="E82670"/>
                </a:solidFill>
                <a:cs typeface="B Ziba" pitchFamily="2" charset="-78"/>
              </a:rPr>
              <a:t>تدریس خصوصی، دوره های آموزشی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sz="3600" dirty="0" smtClean="0">
                <a:solidFill>
                  <a:schemeClr val="accent5">
                    <a:lumMod val="75000"/>
                  </a:schemeClr>
                </a:solidFill>
                <a:cs typeface="B Ziba" pitchFamily="2" charset="-78"/>
              </a:rPr>
              <a:t>مسائل بهینه سازی،الگوریتم های فراابتکاری(متاهیورستیک)،داده کاوی،  منطق فازی، شبکه های عصبی و...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sz="3600" dirty="0" smtClean="0">
                <a:solidFill>
                  <a:schemeClr val="accent4">
                    <a:lumMod val="60000"/>
                    <a:lumOff val="40000"/>
                  </a:schemeClr>
                </a:solidFill>
                <a:cs typeface="B Ziba" pitchFamily="2" charset="-78"/>
              </a:rPr>
              <a:t>مهندسی صنایع، مالی، مدیریت، برق، کامپیوتروهوش مصنوعی،عمران، مکانیک و...</a:t>
            </a:r>
            <a:endParaRPr lang="en-US" sz="3600" dirty="0">
              <a:solidFill>
                <a:schemeClr val="accent4">
                  <a:lumMod val="60000"/>
                  <a:lumOff val="40000"/>
                </a:schemeClr>
              </a:solidFill>
              <a:cs typeface="B Zib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289018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25963"/>
          </a:xfrm>
        </p:spPr>
        <p:txBody>
          <a:bodyPr>
            <a:noAutofit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fa-IR" sz="3600" dirty="0" smtClean="0">
                <a:solidFill>
                  <a:srgbClr val="FF0000"/>
                </a:solidFill>
                <a:cs typeface="B Ziba" pitchFamily="2" charset="-78"/>
              </a:rPr>
              <a:t>توجه :  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B Ziba" pitchFamily="2" charset="-78"/>
              </a:rPr>
              <a:t>به دلیل مشکلات موجود در  آپلود فیلم در اینترنت </a:t>
            </a:r>
            <a:r>
              <a:rPr lang="fa-IR" sz="3600" dirty="0" smtClean="0">
                <a:solidFill>
                  <a:schemeClr val="accent5">
                    <a:lumMod val="75000"/>
                  </a:schemeClr>
                </a:solidFill>
                <a:cs typeface="B Ziba" pitchFamily="2" charset="-78"/>
              </a:rPr>
              <a:t>فیلم های آموزشی رایگان</a:t>
            </a:r>
            <a:r>
              <a:rPr lang="fa-I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B Ziba" pitchFamily="2" charset="-78"/>
              </a:rPr>
              <a:t> به صورت توضیحات کد و باحجم کم ارائه شده است.</a:t>
            </a:r>
          </a:p>
          <a:p>
            <a:pPr marL="0" indent="0" algn="r" rtl="1">
              <a:lnSpc>
                <a:spcPct val="150000"/>
              </a:lnSpc>
              <a:buNone/>
            </a:pPr>
            <a:endParaRPr lang="fa-IR" sz="2000" dirty="0" smtClean="0">
              <a:solidFill>
                <a:schemeClr val="accent5">
                  <a:lumMod val="20000"/>
                  <a:lumOff val="80000"/>
                </a:schemeClr>
              </a:solidFill>
              <a:cs typeface="B Ziba" pitchFamily="2" charset="-78"/>
            </a:endParaRP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sz="3600" dirty="0" smtClean="0">
                <a:solidFill>
                  <a:schemeClr val="accent3">
                    <a:lumMod val="20000"/>
                    <a:lumOff val="80000"/>
                  </a:schemeClr>
                </a:solidFill>
                <a:cs typeface="B Ziba" pitchFamily="2" charset="-78"/>
              </a:rPr>
              <a:t>در </a:t>
            </a:r>
            <a:r>
              <a:rPr lang="fa-IR" sz="3600" dirty="0" smtClean="0">
                <a:solidFill>
                  <a:schemeClr val="accent3">
                    <a:lumMod val="75000"/>
                  </a:schemeClr>
                </a:solidFill>
                <a:cs typeface="B Ziba" pitchFamily="2" charset="-78"/>
              </a:rPr>
              <a:t>محصولات اصلی خانه متلب  </a:t>
            </a:r>
            <a:r>
              <a:rPr lang="fa-IR" sz="3600" dirty="0" smtClean="0">
                <a:solidFill>
                  <a:schemeClr val="accent3">
                    <a:lumMod val="20000"/>
                    <a:lumOff val="80000"/>
                  </a:schemeClr>
                </a:solidFill>
                <a:cs typeface="B Ziba" pitchFamily="2" charset="-78"/>
              </a:rPr>
              <a:t>حجم مباحث گفته شده چندین برابر میباشد و  خط به خط کد ها تایپ و همزمان شرح داده میشود و فیلم های با کیفیت ارجینال (بالاترین سطح کیفیت) در اختیار مخاطبین عزیز قرار می گیرد</a:t>
            </a:r>
          </a:p>
        </p:txBody>
      </p:sp>
    </p:spTree>
    <p:extLst>
      <p:ext uri="{BB962C8B-B14F-4D97-AF65-F5344CB8AC3E}">
        <p14:creationId xmlns:p14="http://schemas.microsoft.com/office/powerpoint/2010/main" val="10115386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0985" y="762000"/>
            <a:ext cx="9220200" cy="3810000"/>
          </a:xfrm>
        </p:spPr>
        <p:txBody>
          <a:bodyPr>
            <a:noAutofit/>
          </a:bodyPr>
          <a:lstStyle/>
          <a:p>
            <a:pPr marL="0" indent="0" algn="ctr" rtl="1">
              <a:lnSpc>
                <a:spcPct val="150000"/>
              </a:lnSpc>
              <a:buNone/>
            </a:pPr>
            <a:r>
              <a:rPr lang="fa-IR" sz="4800" dirty="0">
                <a:cs typeface="B Ziba" pitchFamily="2" charset="-78"/>
              </a:rPr>
              <a:t>الگوریتم ژنتیک چند هدفه در متلب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i="1" dirty="0">
                <a:latin typeface="Maiandra GD" pitchFamily="34" charset="0"/>
              </a:rPr>
              <a:t>Non</a:t>
            </a:r>
            <a:r>
              <a:rPr lang="en-US" sz="4000" dirty="0">
                <a:latin typeface="Maiandra GD" pitchFamily="34" charset="0"/>
              </a:rPr>
              <a:t>-</a:t>
            </a:r>
            <a:r>
              <a:rPr lang="en-US" sz="4000" i="1" dirty="0">
                <a:latin typeface="Maiandra GD" pitchFamily="34" charset="0"/>
              </a:rPr>
              <a:t>dominated</a:t>
            </a:r>
            <a:r>
              <a:rPr lang="en-US" sz="4000" dirty="0">
                <a:latin typeface="Maiandra GD" pitchFamily="34" charset="0"/>
              </a:rPr>
              <a:t> Sorting </a:t>
            </a:r>
            <a:endParaRPr lang="en-US" sz="4000" dirty="0" smtClean="0">
              <a:latin typeface="Maiandra GD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i="1" dirty="0" smtClean="0">
                <a:latin typeface="Maiandra GD" pitchFamily="34" charset="0"/>
              </a:rPr>
              <a:t>Genetic </a:t>
            </a:r>
            <a:r>
              <a:rPr lang="en-US" sz="4000" i="1" dirty="0">
                <a:latin typeface="Maiandra GD" pitchFamily="34" charset="0"/>
              </a:rPr>
              <a:t>Algorithm </a:t>
            </a:r>
            <a:r>
              <a:rPr lang="fa-IR" sz="4000" i="1" dirty="0">
                <a:latin typeface="Maiandra GD" pitchFamily="34" charset="0"/>
              </a:rPr>
              <a:t> </a:t>
            </a:r>
            <a:r>
              <a:rPr lang="fa-IR" sz="4000" dirty="0">
                <a:latin typeface="Maiandra GD" pitchFamily="34" charset="0"/>
              </a:rPr>
              <a:t>)</a:t>
            </a:r>
            <a:r>
              <a:rPr lang="en-GB" sz="4000" dirty="0">
                <a:latin typeface="Maiandra GD" pitchFamily="34" charset="0"/>
              </a:rPr>
              <a:t>NSGAII</a:t>
            </a:r>
            <a:r>
              <a:rPr lang="fa-IR" sz="4000" dirty="0">
                <a:latin typeface="Maiandra GD" pitchFamily="34" charset="0"/>
              </a:rPr>
              <a:t>(</a:t>
            </a:r>
            <a:r>
              <a:rPr lang="en-US" sz="4000" dirty="0">
                <a:latin typeface="Maiandra GD" pitchFamily="34" charset="0"/>
              </a:rPr>
              <a:t> </a:t>
            </a:r>
            <a:endParaRPr lang="en-US" sz="4000" dirty="0">
              <a:latin typeface="Maiandra GD" pitchFamily="34" charset="0"/>
              <a:cs typeface="B Ziba" pitchFamily="2" charset="-78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fa-IR" sz="4800" dirty="0" smtClean="0">
                <a:solidFill>
                  <a:srgbClr val="FFC000"/>
                </a:solidFill>
                <a:cs typeface="B Ziba" pitchFamily="2" charset="-78"/>
              </a:rPr>
              <a:t>مدرس : شهاب پورصفری</a:t>
            </a:r>
            <a:endParaRPr lang="en-US" sz="4800" dirty="0" smtClean="0">
              <a:solidFill>
                <a:srgbClr val="FFC000"/>
              </a:solidFill>
              <a:cs typeface="B Ziba" pitchFamily="2" charset="-78"/>
            </a:endParaRPr>
          </a:p>
          <a:p>
            <a:pPr>
              <a:lnSpc>
                <a:spcPct val="150000"/>
              </a:lnSpc>
            </a:pPr>
            <a:endParaRPr lang="en-US" sz="4800" dirty="0">
              <a:cs typeface="B Zib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105271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514350" indent="-514350" algn="r" rtl="1">
              <a:buFont typeface="+mj-lt"/>
              <a:buAutoNum type="arabicPeriod"/>
            </a:pPr>
            <a:r>
              <a:rPr lang="fa-IR" dirty="0" smtClean="0">
                <a:solidFill>
                  <a:schemeClr val="bg1"/>
                </a:solidFill>
              </a:rPr>
              <a:t>تولید جمعیت اولیه به صورت تصادفی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dirty="0" smtClean="0">
                <a:solidFill>
                  <a:schemeClr val="bg1"/>
                </a:solidFill>
              </a:rPr>
              <a:t>شروع حلقه اصلی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dirty="0" smtClean="0">
                <a:solidFill>
                  <a:schemeClr val="bg1"/>
                </a:solidFill>
              </a:rPr>
              <a:t>تولید فرزندان به روش تقاطع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dirty="0" smtClean="0">
                <a:solidFill>
                  <a:schemeClr val="bg1"/>
                </a:solidFill>
              </a:rPr>
              <a:t>تولید فرزندان به روش جهش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dirty="0" smtClean="0">
                <a:solidFill>
                  <a:schemeClr val="bg1"/>
                </a:solidFill>
              </a:rPr>
              <a:t>تجمیع نسل قبل و نسل جدید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dirty="0" smtClean="0">
                <a:solidFill>
                  <a:srgbClr val="FF0000"/>
                </a:solidFill>
              </a:rPr>
              <a:t>انتخاب بهترین ها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dirty="0" smtClean="0">
                <a:solidFill>
                  <a:schemeClr val="bg1"/>
                </a:solidFill>
              </a:rPr>
              <a:t>برگشتن به </a:t>
            </a:r>
            <a:r>
              <a:rPr lang="fa-IR" dirty="0" smtClean="0">
                <a:solidFill>
                  <a:schemeClr val="bg1"/>
                </a:solidFill>
              </a:rPr>
              <a:t>ابتدای </a:t>
            </a:r>
            <a:r>
              <a:rPr lang="fa-IR" dirty="0" smtClean="0">
                <a:solidFill>
                  <a:schemeClr val="bg1"/>
                </a:solidFill>
              </a:rPr>
              <a:t>حلقه اصلی تا برقراری شرط توقف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0400" y="304800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4000" dirty="0" smtClean="0">
                <a:solidFill>
                  <a:schemeClr val="bg1"/>
                </a:solidFill>
              </a:rPr>
              <a:t>الگوریتم ژنتیک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14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7" y="-10237"/>
            <a:ext cx="3962400" cy="1795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3962400" cy="200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777004"/>
            <a:ext cx="25146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80212" y="2332272"/>
            <a:ext cx="4038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6600" b="1" dirty="0" smtClean="0">
                <a:solidFill>
                  <a:srgbClr val="C00000"/>
                </a:solidFill>
              </a:rPr>
              <a:t>غلبه کردن</a:t>
            </a:r>
          </a:p>
          <a:p>
            <a:pPr algn="ctr" rtl="1"/>
            <a:r>
              <a:rPr lang="en-US" sz="6600" b="1" dirty="0" smtClean="0">
                <a:solidFill>
                  <a:srgbClr val="C00000"/>
                </a:solidFill>
              </a:rPr>
              <a:t>Dominate</a:t>
            </a:r>
            <a:endParaRPr lang="en-US" sz="6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560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667625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7710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482</Words>
  <Application>Microsoft Office PowerPoint</Application>
  <PresentationFormat>On-screen Show (4:3)</PresentationFormat>
  <Paragraphs>233</Paragraphs>
  <Slides>32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عملیات چند هدفه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shahab</dc:creator>
  <cp:lastModifiedBy>shahab</cp:lastModifiedBy>
  <cp:revision>30</cp:revision>
  <dcterms:created xsi:type="dcterms:W3CDTF">2006-08-16T00:00:00Z</dcterms:created>
  <dcterms:modified xsi:type="dcterms:W3CDTF">2014-08-20T21:52:22Z</dcterms:modified>
</cp:coreProperties>
</file>