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71" r:id="rId2"/>
    <p:sldId id="372" r:id="rId3"/>
    <p:sldId id="373" r:id="rId4"/>
    <p:sldId id="374" r:id="rId5"/>
    <p:sldId id="375" r:id="rId6"/>
    <p:sldId id="378" r:id="rId7"/>
    <p:sldId id="379" r:id="rId8"/>
    <p:sldId id="420" r:id="rId9"/>
    <p:sldId id="380" r:id="rId10"/>
    <p:sldId id="416" r:id="rId11"/>
    <p:sldId id="417" r:id="rId12"/>
    <p:sldId id="429" r:id="rId13"/>
    <p:sldId id="394" r:id="rId14"/>
    <p:sldId id="421" r:id="rId15"/>
    <p:sldId id="422" r:id="rId16"/>
    <p:sldId id="423" r:id="rId17"/>
    <p:sldId id="433" r:id="rId18"/>
    <p:sldId id="434" r:id="rId19"/>
    <p:sldId id="424" r:id="rId20"/>
    <p:sldId id="407" r:id="rId21"/>
    <p:sldId id="431" r:id="rId22"/>
    <p:sldId id="425" r:id="rId23"/>
    <p:sldId id="413" r:id="rId24"/>
    <p:sldId id="435" r:id="rId25"/>
    <p:sldId id="436" r:id="rId26"/>
    <p:sldId id="408" r:id="rId27"/>
    <p:sldId id="437" r:id="rId28"/>
    <p:sldId id="427" r:id="rId29"/>
    <p:sldId id="428" r:id="rId30"/>
    <p:sldId id="335" r:id="rId31"/>
    <p:sldId id="33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EB78CB4D-633A-4946-B3A9-D8B483725007}" type="datetimeFigureOut">
              <a:rPr lang="fa-IR" smtClean="0"/>
              <a:t>08/13/1436</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FFAE3806-D402-4568-A3E7-A115D797EA2F}" type="slidenum">
              <a:rPr lang="fa-IR" smtClean="0"/>
              <a:t>‹#›</a:t>
            </a:fld>
            <a:endParaRPr lang="fa-IR"/>
          </a:p>
        </p:txBody>
      </p:sp>
    </p:spTree>
    <p:extLst>
      <p:ext uri="{BB962C8B-B14F-4D97-AF65-F5344CB8AC3E}">
        <p14:creationId xmlns:p14="http://schemas.microsoft.com/office/powerpoint/2010/main" val="166630353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040340" y="1235122"/>
            <a:ext cx="5257800" cy="4201150"/>
          </a:xfrm>
          <a:prstGeom prst="rect">
            <a:avLst/>
          </a:prstGeom>
          <a:solidFill>
            <a:schemeClr val="bg1"/>
          </a:solidFill>
        </p:spPr>
        <p:txBody>
          <a:bodyPr wrap="square" rtlCol="0">
            <a:spAutoFit/>
          </a:bodyPr>
          <a:lstStyle/>
          <a:p>
            <a:pPr algn="ctr">
              <a:lnSpc>
                <a:spcPct val="150000"/>
              </a:lnSpc>
            </a:pPr>
            <a:endParaRPr lang="fa-IR" sz="2800" dirty="0" smtClean="0">
              <a:solidFill>
                <a:srgbClr val="175800"/>
              </a:solidFill>
              <a:latin typeface="Arial Black" pitchFamily="34" charset="0"/>
            </a:endParaRPr>
          </a:p>
          <a:p>
            <a:pPr algn="ctr">
              <a:lnSpc>
                <a:spcPct val="150000"/>
              </a:lnSpc>
            </a:pPr>
            <a:r>
              <a:rPr lang="fa-IR" sz="6600" b="1" dirty="0" smtClean="0">
                <a:solidFill>
                  <a:srgbClr val="175800"/>
                </a:solidFill>
                <a:latin typeface="Arial Black" pitchFamily="34" charset="0"/>
                <a:cs typeface="B Ziba" pitchFamily="2" charset="-78"/>
              </a:rPr>
              <a:t>خانه متلب </a:t>
            </a:r>
          </a:p>
          <a:p>
            <a:pPr algn="ctr">
              <a:lnSpc>
                <a:spcPct val="150000"/>
              </a:lnSpc>
            </a:pPr>
            <a:r>
              <a:rPr lang="en-US" sz="2800" dirty="0" smtClean="0">
                <a:solidFill>
                  <a:srgbClr val="175800"/>
                </a:solidFill>
                <a:latin typeface="Century Schoolbook" pitchFamily="18" charset="0"/>
              </a:rPr>
              <a:t>Matlabhome.ir</a:t>
            </a:r>
          </a:p>
          <a:p>
            <a:pPr algn="ctr">
              <a:lnSpc>
                <a:spcPct val="150000"/>
              </a:lnSpc>
            </a:pPr>
            <a:r>
              <a:rPr lang="en-US" sz="2800" dirty="0" smtClean="0">
                <a:solidFill>
                  <a:srgbClr val="175800"/>
                </a:solidFill>
                <a:latin typeface="Century Schoolbook" pitchFamily="18" charset="0"/>
              </a:rPr>
              <a:t>09190090258</a:t>
            </a:r>
          </a:p>
          <a:p>
            <a:pPr algn="ctr">
              <a:lnSpc>
                <a:spcPct val="150000"/>
              </a:lnSpc>
            </a:pPr>
            <a:r>
              <a:rPr lang="en-US" sz="2800" dirty="0" smtClean="0">
                <a:solidFill>
                  <a:srgbClr val="175800"/>
                </a:solidFill>
                <a:latin typeface="Century Schoolbook" pitchFamily="18" charset="0"/>
              </a:rPr>
              <a:t>Matlab_net@yahoo.com</a:t>
            </a:r>
          </a:p>
        </p:txBody>
      </p:sp>
      <p:pic>
        <p:nvPicPr>
          <p:cNvPr id="1028" name="Picture 4" descr="C:\Users\shahab\Pictures\home\grou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040" y="1235122"/>
            <a:ext cx="3200400" cy="112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6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nvSpPr>
        <p:spPr>
          <a:xfrm>
            <a:off x="457200" y="609600"/>
            <a:ext cx="8229600" cy="501396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rtl="1">
              <a:buNone/>
            </a:pPr>
            <a:endParaRPr lang="en-US" dirty="0" smtClean="0">
              <a:cs typeface="2  Nazanin" pitchFamily="2" charset="-78"/>
            </a:endParaRPr>
          </a:p>
          <a:p>
            <a:pPr algn="just" rtl="1">
              <a:buNone/>
            </a:pPr>
            <a:r>
              <a:rPr lang="fa-IR" dirty="0" smtClean="0">
                <a:cs typeface="2  Nazanin" pitchFamily="2" charset="-78"/>
              </a:rPr>
              <a:t>الگوریتم بهینه سازی ذرات اولین بار توسط </a:t>
            </a:r>
            <a:r>
              <a:rPr lang="fr-FR" altLang="fr-FR" dirty="0" smtClean="0">
                <a:latin typeface="Times" pitchFamily="18" charset="0"/>
                <a:cs typeface="2  Nazanin" pitchFamily="2" charset="-78"/>
              </a:rPr>
              <a:t>Russell Eberhart</a:t>
            </a:r>
            <a:r>
              <a:rPr lang="fa-IR" altLang="fr-FR" dirty="0" smtClean="0">
                <a:latin typeface="Times" pitchFamily="18" charset="0"/>
                <a:cs typeface="2  Nazanin" pitchFamily="2" charset="-78"/>
              </a:rPr>
              <a:t>و</a:t>
            </a:r>
            <a:r>
              <a:rPr lang="fr-FR" altLang="fr-FR" dirty="0" smtClean="0">
                <a:latin typeface="Times" pitchFamily="18" charset="0"/>
                <a:cs typeface="2  Nazanin" pitchFamily="2" charset="-78"/>
              </a:rPr>
              <a:t>James Kennedy</a:t>
            </a:r>
            <a:r>
              <a:rPr lang="fa-IR" altLang="fr-FR" dirty="0" smtClean="0">
                <a:latin typeface="Times" pitchFamily="18" charset="0"/>
                <a:cs typeface="2  Nazanin" pitchFamily="2" charset="-78"/>
              </a:rPr>
              <a:t> در سال 1995 در این مقاله ارائه شد:</a:t>
            </a:r>
          </a:p>
          <a:p>
            <a:pPr algn="just" rtl="1">
              <a:buNone/>
            </a:pPr>
            <a:endParaRPr lang="fa-IR" altLang="fr-FR" dirty="0" smtClean="0">
              <a:latin typeface="Times" pitchFamily="18" charset="0"/>
              <a:cs typeface="2  Nazanin" pitchFamily="2" charset="-78"/>
            </a:endParaRPr>
          </a:p>
          <a:p>
            <a:pPr algn="just">
              <a:buNone/>
            </a:pPr>
            <a:r>
              <a:rPr lang="fa-IR"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Kennedy, J. and Eberhart, R., “Particle Swarm Optimization,” Proceedings of the IEEE International Conference on Neural Networks, Perth, Australia 1995, pp. 1942-1945.</a:t>
            </a:r>
          </a:p>
          <a:p>
            <a:pPr algn="just" rtl="1">
              <a:buNone/>
            </a:pPr>
            <a:endParaRPr lang="en-US" sz="2000" dirty="0" smtClean="0">
              <a:latin typeface="Times New Roman" pitchFamily="18" charset="0"/>
              <a:cs typeface="Times New Roman" pitchFamily="18" charset="0"/>
            </a:endParaRPr>
          </a:p>
          <a:p>
            <a:pPr algn="just" rtl="1">
              <a:buNone/>
            </a:pPr>
            <a:endParaRPr lang="fr-FR" altLang="fr-FR" dirty="0" smtClean="0">
              <a:latin typeface="Times" pitchFamily="18" charset="0"/>
              <a:cs typeface="2  Nazanin" pitchFamily="2" charset="-78"/>
            </a:endParaRPr>
          </a:p>
          <a:p>
            <a:pPr algn="just" rtl="1">
              <a:buNone/>
            </a:pPr>
            <a:endParaRPr lang="fr-FR" altLang="fr-FR" dirty="0" smtClean="0">
              <a:latin typeface="Times" pitchFamily="18" charset="0"/>
              <a:cs typeface="2  Nazanin" pitchFamily="2" charset="-78"/>
            </a:endParaRPr>
          </a:p>
          <a:p>
            <a:pPr algn="just" rtl="1">
              <a:buNone/>
            </a:pPr>
            <a:r>
              <a:rPr lang="fa-IR" dirty="0" smtClean="0">
                <a:cs typeface="2  Nazanin" pitchFamily="2" charset="-78"/>
              </a:rPr>
              <a:t> </a:t>
            </a:r>
            <a:endParaRPr lang="en-US" dirty="0">
              <a:cs typeface="2  Nazanin" pitchFamily="2" charset="-78"/>
            </a:endParaRPr>
          </a:p>
        </p:txBody>
      </p:sp>
    </p:spTree>
    <p:extLst>
      <p:ext uri="{BB962C8B-B14F-4D97-AF65-F5344CB8AC3E}">
        <p14:creationId xmlns:p14="http://schemas.microsoft.com/office/powerpoint/2010/main" val="2815604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534400" cy="5821363"/>
          </a:xfrm>
        </p:spPr>
        <p:txBody>
          <a:bodyPr>
            <a:normAutofit fontScale="92500"/>
          </a:bodyPr>
          <a:lstStyle/>
          <a:p>
            <a:pPr algn="just" rtl="1">
              <a:lnSpc>
                <a:spcPct val="160000"/>
              </a:lnSpc>
            </a:pPr>
            <a:r>
              <a:rPr lang="fa-IR" dirty="0">
                <a:cs typeface="B Nazanin" pitchFamily="2" charset="-78"/>
              </a:rPr>
              <a:t>اين الگوريتم از يك سو به حيات مصنوعي خصوصا تئوري هاي گروهي و از سوي ديگر به الگوريتم هاي پردازش تكاملي و به طور خاص به استراتژي تكاملي مرتبط است كه از رفتار دسته جمعي ماهي ها یا پرندگان براي يافتن غذا الهام مي گيرد. گروهي از پرندگان یا ماهي ها در يك فضاي تصادفي دنبال غذا مي گردند و تنها يك تكه غذا وجود دارد و هيچ يك از پرندگان از محل غذا اطلاعي ندارد و فقط فاصله خود تا غذا را مي داند. يكي از بهترين استراتژي ها دنبال كردن پرنده</a:t>
            </a:r>
            <a:r>
              <a:rPr lang="en-US" dirty="0">
                <a:cs typeface="B Nazanin" pitchFamily="2" charset="-78"/>
              </a:rPr>
              <a:t> </a:t>
            </a:r>
            <a:r>
              <a:rPr lang="fa-IR" dirty="0">
                <a:cs typeface="B Nazanin" pitchFamily="2" charset="-78"/>
              </a:rPr>
              <a:t>اي مي باشد كه به غذا نزديك تر است</a:t>
            </a:r>
            <a:r>
              <a:rPr lang="en-US" dirty="0">
                <a:cs typeface="B Nazanin" pitchFamily="2" charset="-78"/>
              </a:rPr>
              <a:t>.</a:t>
            </a:r>
            <a:r>
              <a:rPr lang="fa-IR" dirty="0"/>
              <a:t>	</a:t>
            </a:r>
            <a:endParaRPr lang="en-US" dirty="0">
              <a:cs typeface="B Nazanin" pitchFamily="2" charset="-78"/>
            </a:endParaRPr>
          </a:p>
        </p:txBody>
      </p:sp>
    </p:spTree>
    <p:extLst>
      <p:ext uri="{BB962C8B-B14F-4D97-AF65-F5344CB8AC3E}">
        <p14:creationId xmlns:p14="http://schemas.microsoft.com/office/powerpoint/2010/main" val="361903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3999" cy="455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717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132351617"/>
              </p:ext>
            </p:extLst>
          </p:nvPr>
        </p:nvGraphicFramePr>
        <p:xfrm>
          <a:off x="762000" y="2819400"/>
          <a:ext cx="7848598" cy="1676400"/>
        </p:xfrm>
        <a:graphic>
          <a:graphicData uri="http://schemas.openxmlformats.org/drawingml/2006/table">
            <a:tbl>
              <a:tblPr>
                <a:tableStyleId>{5C22544A-7EE6-4342-B048-85BDC9FD1C3A}</a:tableStyleId>
              </a:tblPr>
              <a:tblGrid>
                <a:gridCol w="1247459"/>
                <a:gridCol w="1247459"/>
                <a:gridCol w="1247459"/>
                <a:gridCol w="1247459"/>
                <a:gridCol w="1029964"/>
                <a:gridCol w="1828798"/>
              </a:tblGrid>
              <a:tr h="838200">
                <a:tc gridSpan="4">
                  <a:txBody>
                    <a:bodyPr/>
                    <a:lstStyle/>
                    <a:p>
                      <a:pPr algn="ctr" rtl="1" fontAlgn="b"/>
                      <a:r>
                        <a:rPr lang="fa-IR" sz="4400" u="none" strike="noStrike" dirty="0" smtClean="0">
                          <a:effectLst/>
                        </a:rPr>
                        <a:t>ذره ( پرنده)</a:t>
                      </a:r>
                      <a:endParaRPr lang="fa-IR" sz="4400" b="1"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4400" u="none" strike="noStrike" dirty="0">
                          <a:effectLst/>
                        </a:rPr>
                        <a:t> </a:t>
                      </a:r>
                      <a:endParaRPr lang="en-US" sz="4400" b="0" i="0" u="none" strike="noStrike" dirty="0">
                        <a:solidFill>
                          <a:srgbClr val="000000"/>
                        </a:solidFill>
                        <a:effectLst/>
                        <a:latin typeface="Calibri"/>
                      </a:endParaRPr>
                    </a:p>
                  </a:txBody>
                  <a:tcPr marL="9525" marR="9525" marT="9525" marB="0" anchor="b">
                    <a:noFill/>
                  </a:tcPr>
                </a:tc>
                <a:tc>
                  <a:txBody>
                    <a:bodyPr/>
                    <a:lstStyle/>
                    <a:p>
                      <a:pPr algn="ctr" rtl="1" fontAlgn="b"/>
                      <a:r>
                        <a:rPr lang="fa-IR" sz="4400" u="none" strike="noStrike" dirty="0" smtClean="0">
                          <a:effectLst/>
                        </a:rPr>
                        <a:t>برازندگی</a:t>
                      </a:r>
                      <a:endParaRPr lang="fa-IR" sz="4400" b="0" i="0" u="none" strike="noStrike" dirty="0">
                        <a:solidFill>
                          <a:srgbClr val="000000"/>
                        </a:solidFill>
                        <a:effectLst/>
                        <a:latin typeface="Calibri"/>
                      </a:endParaRPr>
                    </a:p>
                  </a:txBody>
                  <a:tcPr marL="9525" marR="9525" marT="9525" marB="0" anchor="b">
                    <a:solidFill>
                      <a:srgbClr val="92D050"/>
                    </a:solidFill>
                  </a:tcPr>
                </a:tc>
              </a:tr>
              <a:tr h="838200">
                <a:tc>
                  <a:txBody>
                    <a:bodyPr/>
                    <a:lstStyle/>
                    <a:p>
                      <a:pPr algn="ctr" fontAlgn="b"/>
                      <a:r>
                        <a:rPr lang="en-US" sz="4400" u="none" strike="noStrike">
                          <a:effectLst/>
                        </a:rPr>
                        <a:t>1.2</a:t>
                      </a:r>
                      <a:endParaRPr lang="en-US" sz="4400" b="0" i="0" u="none" strike="noStrike">
                        <a:solidFill>
                          <a:srgbClr val="000000"/>
                        </a:solidFill>
                        <a:effectLst/>
                        <a:latin typeface="Calibri"/>
                      </a:endParaRPr>
                    </a:p>
                  </a:txBody>
                  <a:tcPr marL="9525" marR="9525" marT="9525" marB="0" anchor="b"/>
                </a:tc>
                <a:tc>
                  <a:txBody>
                    <a:bodyPr/>
                    <a:lstStyle/>
                    <a:p>
                      <a:pPr algn="ctr" fontAlgn="b"/>
                      <a:r>
                        <a:rPr lang="en-US" sz="4400" u="none" strike="noStrike">
                          <a:effectLst/>
                        </a:rPr>
                        <a:t>0.5</a:t>
                      </a:r>
                      <a:endParaRPr lang="en-US" sz="4400" b="0" i="0" u="none" strike="noStrike">
                        <a:solidFill>
                          <a:srgbClr val="000000"/>
                        </a:solidFill>
                        <a:effectLst/>
                        <a:latin typeface="Calibri"/>
                      </a:endParaRPr>
                    </a:p>
                  </a:txBody>
                  <a:tcPr marL="9525" marR="9525" marT="9525" marB="0" anchor="b"/>
                </a:tc>
                <a:tc>
                  <a:txBody>
                    <a:bodyPr/>
                    <a:lstStyle/>
                    <a:p>
                      <a:pPr algn="ctr" fontAlgn="b"/>
                      <a:r>
                        <a:rPr lang="en-US" sz="4400" u="none" strike="noStrike">
                          <a:effectLst/>
                        </a:rPr>
                        <a:t>6.3</a:t>
                      </a:r>
                      <a:endParaRPr lang="en-US" sz="4400" b="0" i="0" u="none" strike="noStrike">
                        <a:solidFill>
                          <a:srgbClr val="000000"/>
                        </a:solidFill>
                        <a:effectLst/>
                        <a:latin typeface="Calibri"/>
                      </a:endParaRPr>
                    </a:p>
                  </a:txBody>
                  <a:tcPr marL="9525" marR="9525" marT="9525" marB="0" anchor="b"/>
                </a:tc>
                <a:tc>
                  <a:txBody>
                    <a:bodyPr/>
                    <a:lstStyle/>
                    <a:p>
                      <a:pPr algn="ctr" fontAlgn="b"/>
                      <a:r>
                        <a:rPr lang="en-US" sz="4400" u="none" strike="noStrike">
                          <a:effectLst/>
                        </a:rPr>
                        <a:t>-5</a:t>
                      </a:r>
                      <a:endParaRPr lang="en-US" sz="4400" b="0" i="0" u="none" strike="noStrike">
                        <a:solidFill>
                          <a:srgbClr val="000000"/>
                        </a:solidFill>
                        <a:effectLst/>
                        <a:latin typeface="Calibri"/>
                      </a:endParaRPr>
                    </a:p>
                  </a:txBody>
                  <a:tcPr marL="9525" marR="9525" marT="9525" marB="0" anchor="b"/>
                </a:tc>
                <a:tc>
                  <a:txBody>
                    <a:bodyPr/>
                    <a:lstStyle/>
                    <a:p>
                      <a:pPr algn="l" fontAlgn="b"/>
                      <a:r>
                        <a:rPr lang="en-US" sz="4400" u="none" strike="noStrike" dirty="0">
                          <a:effectLst/>
                        </a:rPr>
                        <a:t> </a:t>
                      </a:r>
                      <a:endParaRPr lang="en-US" sz="4400" b="0" i="0" u="none" strike="noStrike" dirty="0">
                        <a:solidFill>
                          <a:srgbClr val="000000"/>
                        </a:solidFill>
                        <a:effectLst/>
                        <a:latin typeface="Calibri"/>
                      </a:endParaRPr>
                    </a:p>
                  </a:txBody>
                  <a:tcPr marL="9525" marR="9525" marT="9525" marB="0" anchor="b">
                    <a:noFill/>
                  </a:tcPr>
                </a:tc>
                <a:tc>
                  <a:txBody>
                    <a:bodyPr/>
                    <a:lstStyle/>
                    <a:p>
                      <a:pPr algn="ctr" fontAlgn="b"/>
                      <a:r>
                        <a:rPr lang="en-US" sz="4400" u="none" strike="noStrike" dirty="0">
                          <a:effectLst/>
                        </a:rPr>
                        <a:t>66.38</a:t>
                      </a:r>
                      <a:endParaRPr lang="en-US" sz="4400" b="0" i="0" u="none" strike="noStrike" dirty="0">
                        <a:solidFill>
                          <a:srgbClr val="000000"/>
                        </a:solidFill>
                        <a:effectLst/>
                        <a:latin typeface="Calibri"/>
                      </a:endParaRPr>
                    </a:p>
                  </a:txBody>
                  <a:tcPr marL="9525" marR="9525" marT="9525" marB="0" anchor="b"/>
                </a:tc>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2209800" y="228600"/>
                <a:ext cx="5022401" cy="1107996"/>
              </a:xfrm>
              <a:prstGeom prst="rect">
                <a:avLst/>
              </a:prstGeom>
              <a:noFill/>
            </p:spPr>
            <p:txBody>
              <a:bodyPr wrap="none" rtlCol="0">
                <a:spAutoFit/>
              </a:bodyPr>
              <a:lstStyle/>
              <a:p>
                <a:r>
                  <a:rPr lang="en-US" sz="6600" dirty="0" smtClean="0">
                    <a:solidFill>
                      <a:schemeClr val="tx1">
                        <a:lumMod val="65000"/>
                        <a:lumOff val="35000"/>
                      </a:schemeClr>
                    </a:solidFill>
                  </a:rPr>
                  <a:t>Sphere = </a:t>
                </a:r>
                <a14:m>
                  <m:oMath xmlns:m="http://schemas.openxmlformats.org/officeDocument/2006/math">
                    <m:nary>
                      <m:naryPr>
                        <m:chr m:val="∑"/>
                        <m:subHide m:val="on"/>
                        <m:supHide m:val="on"/>
                        <m:ctrlPr>
                          <a:rPr lang="en-US" sz="6600" i="1" smtClean="0">
                            <a:solidFill>
                              <a:schemeClr val="tx1">
                                <a:lumMod val="65000"/>
                                <a:lumOff val="35000"/>
                              </a:schemeClr>
                            </a:solidFill>
                            <a:latin typeface="Cambria Math"/>
                          </a:rPr>
                        </m:ctrlPr>
                      </m:naryPr>
                      <m:sub/>
                      <m:sup/>
                      <m:e>
                        <m:sSup>
                          <m:sSupPr>
                            <m:ctrlPr>
                              <a:rPr lang="en-US" sz="6600" i="1" smtClean="0">
                                <a:solidFill>
                                  <a:schemeClr val="tx1">
                                    <a:lumMod val="65000"/>
                                    <a:lumOff val="35000"/>
                                  </a:schemeClr>
                                </a:solidFill>
                                <a:latin typeface="Cambria Math"/>
                              </a:rPr>
                            </m:ctrlPr>
                          </m:sSupPr>
                          <m:e>
                            <m:r>
                              <a:rPr lang="en-US" sz="6600" b="0" i="1" smtClean="0">
                                <a:solidFill>
                                  <a:schemeClr val="tx1">
                                    <a:lumMod val="65000"/>
                                    <a:lumOff val="35000"/>
                                  </a:schemeClr>
                                </a:solidFill>
                                <a:latin typeface="Cambria Math"/>
                              </a:rPr>
                              <m:t>𝑥</m:t>
                            </m:r>
                          </m:e>
                          <m:sup>
                            <m:r>
                              <a:rPr lang="en-US" sz="6600" b="0" i="1" smtClean="0">
                                <a:solidFill>
                                  <a:schemeClr val="tx1">
                                    <a:lumMod val="65000"/>
                                    <a:lumOff val="35000"/>
                                  </a:schemeClr>
                                </a:solidFill>
                                <a:latin typeface="Cambria Math"/>
                              </a:rPr>
                              <m:t>2</m:t>
                            </m:r>
                          </m:sup>
                        </m:sSup>
                      </m:e>
                    </m:nary>
                  </m:oMath>
                </a14:m>
                <a:endParaRPr lang="en-US" sz="6600" dirty="0">
                  <a:solidFill>
                    <a:schemeClr val="tx1">
                      <a:lumMod val="65000"/>
                      <a:lumOff val="35000"/>
                    </a:schemeClr>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209800" y="228600"/>
                <a:ext cx="5022401" cy="1107996"/>
              </a:xfrm>
              <a:prstGeom prst="rect">
                <a:avLst/>
              </a:prstGeom>
              <a:blipFill rotWithShape="1">
                <a:blip r:embed="rId2"/>
                <a:stretch>
                  <a:fillRect l="-8384" t="-18232" b="-41989"/>
                </a:stretch>
              </a:blipFill>
            </p:spPr>
            <p:txBody>
              <a:bodyPr/>
              <a:lstStyle/>
              <a:p>
                <a:r>
                  <a:rPr lang="fa-IR">
                    <a:noFill/>
                  </a:rPr>
                  <a:t> </a:t>
                </a:r>
              </a:p>
            </p:txBody>
          </p:sp>
        </mc:Fallback>
      </mc:AlternateContent>
    </p:spTree>
    <p:extLst>
      <p:ext uri="{BB962C8B-B14F-4D97-AF65-F5344CB8AC3E}">
        <p14:creationId xmlns:p14="http://schemas.microsoft.com/office/powerpoint/2010/main" val="1820067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پارامتر های اولیه</a:t>
            </a:r>
            <a:endParaRPr lang="fa-IR" dirty="0"/>
          </a:p>
        </p:txBody>
      </p:sp>
      <p:sp>
        <p:nvSpPr>
          <p:cNvPr id="3" name="Content Placeholder 2"/>
          <p:cNvSpPr>
            <a:spLocks noGrp="1"/>
          </p:cNvSpPr>
          <p:nvPr>
            <p:ph idx="1"/>
          </p:nvPr>
        </p:nvSpPr>
        <p:spPr/>
        <p:txBody>
          <a:bodyPr>
            <a:normAutofit fontScale="92500" lnSpcReduction="20000"/>
          </a:bodyPr>
          <a:lstStyle/>
          <a:p>
            <a:r>
              <a:rPr lang="en-US" dirty="0" err="1"/>
              <a:t>nvar</a:t>
            </a:r>
            <a:r>
              <a:rPr lang="en-US" dirty="0"/>
              <a:t>=5;      </a:t>
            </a:r>
            <a:r>
              <a:rPr lang="en-US" dirty="0" smtClean="0"/>
              <a:t>                      </a:t>
            </a:r>
            <a:r>
              <a:rPr lang="en-US" dirty="0"/>
              <a:t>% Number of Variables</a:t>
            </a:r>
          </a:p>
          <a:p>
            <a:r>
              <a:rPr lang="fa-IR" dirty="0"/>
              <a:t> </a:t>
            </a:r>
          </a:p>
          <a:p>
            <a:r>
              <a:rPr lang="en-US" dirty="0" err="1"/>
              <a:t>lb</a:t>
            </a:r>
            <a:r>
              <a:rPr lang="en-US" dirty="0"/>
              <a:t>=-10*ones(1,nvar);    % Lower Bound</a:t>
            </a:r>
          </a:p>
          <a:p>
            <a:r>
              <a:rPr lang="en-US" dirty="0" err="1"/>
              <a:t>ub</a:t>
            </a:r>
            <a:r>
              <a:rPr lang="en-US" dirty="0"/>
              <a:t>= 10*ones(1,nvar);    % Upper </a:t>
            </a:r>
            <a:r>
              <a:rPr lang="en-US" dirty="0" smtClean="0"/>
              <a:t>Bound</a:t>
            </a:r>
          </a:p>
          <a:p>
            <a:endParaRPr lang="en-US" dirty="0"/>
          </a:p>
          <a:p>
            <a:r>
              <a:rPr lang="en-US" dirty="0" err="1"/>
              <a:t>lb.v</a:t>
            </a:r>
            <a:r>
              <a:rPr lang="en-US" dirty="0"/>
              <a:t>=-0.8;             % Lower Bound of Velocity</a:t>
            </a:r>
          </a:p>
          <a:p>
            <a:r>
              <a:rPr lang="en-US" dirty="0" err="1"/>
              <a:t>ub.v</a:t>
            </a:r>
            <a:r>
              <a:rPr lang="en-US" dirty="0"/>
              <a:t>= 0.8;             % Upper Bound of Velocity</a:t>
            </a:r>
          </a:p>
          <a:p>
            <a:endParaRPr lang="en-US" dirty="0"/>
          </a:p>
          <a:p>
            <a:pPr marL="0" indent="0">
              <a:buNone/>
            </a:pPr>
            <a:r>
              <a:rPr lang="fa-IR" dirty="0"/>
              <a:t> </a:t>
            </a:r>
          </a:p>
          <a:p>
            <a:endParaRPr lang="fa-IR" dirty="0"/>
          </a:p>
        </p:txBody>
      </p:sp>
    </p:spTree>
    <p:extLst>
      <p:ext uri="{BB962C8B-B14F-4D97-AF65-F5344CB8AC3E}">
        <p14:creationId xmlns:p14="http://schemas.microsoft.com/office/powerpoint/2010/main" val="371476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54886" cy="5745163"/>
          </a:xfrm>
        </p:spPr>
        <p:txBody>
          <a:bodyPr>
            <a:normAutofit/>
          </a:bodyPr>
          <a:lstStyle/>
          <a:p>
            <a:r>
              <a:rPr lang="en-US" dirty="0"/>
              <a:t>W=1;                % Inertia Weight</a:t>
            </a:r>
          </a:p>
          <a:p>
            <a:r>
              <a:rPr lang="en-US" dirty="0"/>
              <a:t>W_RF=0.99;    </a:t>
            </a:r>
            <a:r>
              <a:rPr lang="en-US" dirty="0" smtClean="0"/>
              <a:t>% </a:t>
            </a:r>
            <a:r>
              <a:rPr lang="en-US" dirty="0"/>
              <a:t>Inertia Weight Reduction factor</a:t>
            </a:r>
          </a:p>
          <a:p>
            <a:r>
              <a:rPr lang="en-US" dirty="0"/>
              <a:t>C1=2;               % Personal Best Learning Coefficient</a:t>
            </a:r>
          </a:p>
          <a:p>
            <a:r>
              <a:rPr lang="en-US" dirty="0"/>
              <a:t>C2=2;               % Global Best Learning Coefficient</a:t>
            </a:r>
          </a:p>
          <a:p>
            <a:r>
              <a:rPr lang="fa-IR" dirty="0"/>
              <a:t> </a:t>
            </a:r>
          </a:p>
          <a:p>
            <a:r>
              <a:rPr lang="en-US" dirty="0" err="1"/>
              <a:t>Npar</a:t>
            </a:r>
            <a:r>
              <a:rPr lang="en-US" dirty="0"/>
              <a:t>=100;       % Population Size</a:t>
            </a:r>
          </a:p>
          <a:p>
            <a:r>
              <a:rPr lang="en-US" dirty="0" err="1"/>
              <a:t>Maxiter</a:t>
            </a:r>
            <a:r>
              <a:rPr lang="en-US" dirty="0"/>
              <a:t>=1000;   % Max Iteration</a:t>
            </a:r>
          </a:p>
          <a:p>
            <a:endParaRPr lang="fa-IR" dirty="0"/>
          </a:p>
          <a:p>
            <a:pPr>
              <a:lnSpc>
                <a:spcPct val="150000"/>
              </a:lnSpc>
            </a:pPr>
            <a:endParaRPr lang="en-US" dirty="0"/>
          </a:p>
          <a:p>
            <a:endParaRPr lang="fa-IR" dirty="0"/>
          </a:p>
        </p:txBody>
      </p:sp>
    </p:spTree>
    <p:extLst>
      <p:ext uri="{BB962C8B-B14F-4D97-AF65-F5344CB8AC3E}">
        <p14:creationId xmlns:p14="http://schemas.microsoft.com/office/powerpoint/2010/main" val="3272952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ویژگی های یک </a:t>
            </a:r>
            <a:r>
              <a:rPr lang="fa-IR" dirty="0" smtClean="0"/>
              <a:t>ذره</a:t>
            </a:r>
            <a:endParaRPr lang="fa-IR" dirty="0"/>
          </a:p>
        </p:txBody>
      </p:sp>
      <p:sp>
        <p:nvSpPr>
          <p:cNvPr id="3" name="Content Placeholder 2"/>
          <p:cNvSpPr>
            <a:spLocks noGrp="1"/>
          </p:cNvSpPr>
          <p:nvPr>
            <p:ph idx="1"/>
          </p:nvPr>
        </p:nvSpPr>
        <p:spPr/>
        <p:txBody>
          <a:bodyPr/>
          <a:lstStyle/>
          <a:p>
            <a:pPr algn="r" rtl="1"/>
            <a:r>
              <a:rPr lang="fa-IR" dirty="0" smtClean="0"/>
              <a:t> </a:t>
            </a:r>
            <a:r>
              <a:rPr lang="fa-IR" dirty="0" smtClean="0"/>
              <a:t>موقعیت </a:t>
            </a:r>
            <a:endParaRPr lang="fa-IR" dirty="0" smtClean="0"/>
          </a:p>
          <a:p>
            <a:pPr algn="r" rtl="1"/>
            <a:r>
              <a:rPr lang="fa-IR" dirty="0" smtClean="0"/>
              <a:t>سرعت</a:t>
            </a:r>
          </a:p>
          <a:p>
            <a:pPr algn="r" rtl="1"/>
            <a:r>
              <a:rPr lang="fa-IR" dirty="0" smtClean="0"/>
              <a:t>کیفیت</a:t>
            </a:r>
          </a:p>
          <a:p>
            <a:pPr algn="r" rtl="1"/>
            <a:endParaRPr lang="fa-IR" dirty="0"/>
          </a:p>
          <a:p>
            <a:pPr algn="r" rtl="1"/>
            <a:r>
              <a:rPr lang="fa-IR" dirty="0" smtClean="0"/>
              <a:t>بهترین تجربه ذره</a:t>
            </a:r>
            <a:endParaRPr lang="fa-IR" dirty="0"/>
          </a:p>
        </p:txBody>
      </p:sp>
    </p:spTree>
    <p:extLst>
      <p:ext uri="{BB962C8B-B14F-4D97-AF65-F5344CB8AC3E}">
        <p14:creationId xmlns:p14="http://schemas.microsoft.com/office/powerpoint/2010/main" val="368696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a:t>بهترین تجربه ذره</a:t>
            </a:r>
            <a:br>
              <a:rPr lang="fa-IR" dirty="0"/>
            </a:br>
            <a:endParaRPr lang="fa-IR" dirty="0"/>
          </a:p>
        </p:txBody>
      </p:sp>
      <p:graphicFrame>
        <p:nvGraphicFramePr>
          <p:cNvPr id="4" name="Table 3"/>
          <p:cNvGraphicFramePr>
            <a:graphicFrameLocks noGrp="1"/>
          </p:cNvGraphicFramePr>
          <p:nvPr>
            <p:extLst>
              <p:ext uri="{D42A27DB-BD31-4B8C-83A1-F6EECF244321}">
                <p14:modId xmlns:p14="http://schemas.microsoft.com/office/powerpoint/2010/main" val="1974729488"/>
              </p:ext>
            </p:extLst>
          </p:nvPr>
        </p:nvGraphicFramePr>
        <p:xfrm>
          <a:off x="2133600" y="1295400"/>
          <a:ext cx="4419600" cy="4798695"/>
        </p:xfrm>
        <a:graphic>
          <a:graphicData uri="http://schemas.openxmlformats.org/drawingml/2006/table">
            <a:tbl>
              <a:tblPr>
                <a:tableStyleId>{616DA210-FB5B-4158-B5E0-FEB733F419BA}</a:tableStyleId>
              </a:tblPr>
              <a:tblGrid>
                <a:gridCol w="1473200"/>
                <a:gridCol w="1473200"/>
                <a:gridCol w="1473200"/>
              </a:tblGrid>
              <a:tr h="415637">
                <a:tc>
                  <a:txBody>
                    <a:bodyPr/>
                    <a:lstStyle/>
                    <a:p>
                      <a:pPr algn="ctr" fontAlgn="b"/>
                      <a:endParaRPr lang="fa-IR" sz="2800" b="0" i="0" u="none" strike="noStrike" dirty="0">
                        <a:solidFill>
                          <a:srgbClr val="000000"/>
                        </a:solidFill>
                        <a:effectLst/>
                        <a:latin typeface="Arial"/>
                      </a:endParaRPr>
                    </a:p>
                  </a:txBody>
                  <a:tcPr marL="9525" marR="9525" marT="9525" marB="0" anchor="b"/>
                </a:tc>
                <a:tc>
                  <a:txBody>
                    <a:bodyPr/>
                    <a:lstStyle/>
                    <a:p>
                      <a:pPr algn="ctr" fontAlgn="b"/>
                      <a:r>
                        <a:rPr lang="en-US" sz="2800" u="none" strike="noStrike" dirty="0">
                          <a:effectLst/>
                        </a:rPr>
                        <a:t>sol1</a:t>
                      </a:r>
                      <a:endParaRPr lang="en-US" sz="2800" b="1" i="0" u="none" strike="noStrike" dirty="0">
                        <a:solidFill>
                          <a:srgbClr val="FA7D00"/>
                        </a:solidFill>
                        <a:effectLst/>
                        <a:latin typeface="Arial"/>
                      </a:endParaRPr>
                    </a:p>
                  </a:txBody>
                  <a:tcPr marL="9525" marR="9525" marT="9525" marB="0" anchor="b">
                    <a:solidFill>
                      <a:schemeClr val="accent6">
                        <a:lumMod val="20000"/>
                        <a:lumOff val="80000"/>
                      </a:schemeClr>
                    </a:solidFill>
                  </a:tcPr>
                </a:tc>
                <a:tc>
                  <a:txBody>
                    <a:bodyPr/>
                    <a:lstStyle/>
                    <a:p>
                      <a:pPr algn="ctr" fontAlgn="b"/>
                      <a:r>
                        <a:rPr lang="en-US" sz="2800" u="none" strike="noStrike" dirty="0">
                          <a:effectLst/>
                        </a:rPr>
                        <a:t>sol2</a:t>
                      </a:r>
                      <a:endParaRPr lang="en-US" sz="2800" b="1" i="0" u="none" strike="noStrike" dirty="0">
                        <a:solidFill>
                          <a:srgbClr val="FA7D00"/>
                        </a:solidFill>
                        <a:effectLst/>
                        <a:latin typeface="Arial"/>
                      </a:endParaRPr>
                    </a:p>
                  </a:txBody>
                  <a:tcPr marL="9525" marR="9525" marT="9525" marB="0" anchor="b">
                    <a:solidFill>
                      <a:schemeClr val="accent6">
                        <a:lumMod val="20000"/>
                        <a:lumOff val="80000"/>
                      </a:schemeClr>
                    </a:solidFill>
                  </a:tcPr>
                </a:tc>
              </a:tr>
              <a:tr h="415637">
                <a:tc>
                  <a:txBody>
                    <a:bodyPr/>
                    <a:lstStyle/>
                    <a:p>
                      <a:pPr algn="ctr" fontAlgn="b"/>
                      <a:r>
                        <a:rPr lang="en-US" sz="2800" u="none" strike="noStrike" dirty="0">
                          <a:effectLst/>
                        </a:rPr>
                        <a:t>iter1</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100</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a:effectLst/>
                        </a:rPr>
                        <a:t>90</a:t>
                      </a:r>
                      <a:endParaRPr lang="fa-IR" sz="2800" b="0" i="0" u="none" strike="noStrike">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iter2</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90</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a:effectLst/>
                        </a:rPr>
                        <a:t>35</a:t>
                      </a:r>
                      <a:endParaRPr lang="fa-IR" sz="2800" b="0" i="0" u="none" strike="noStrike">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iter3</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95</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a:effectLst/>
                        </a:rPr>
                        <a:t>25</a:t>
                      </a:r>
                      <a:endParaRPr lang="fa-IR" sz="2800" b="0" i="0" u="none" strike="noStrike">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iter4</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92</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25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iter5</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89</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25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iter6</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87</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25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iter7</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80</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25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iter8</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85</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35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iter9</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84</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30</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iter10</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a:effectLst/>
                        </a:rPr>
                        <a:t>84</a:t>
                      </a:r>
                      <a:endParaRPr lang="fa-IR" sz="2800" b="0" i="0" u="none" strike="noStrike">
                        <a:solidFill>
                          <a:srgbClr val="000000"/>
                        </a:solidFill>
                        <a:effectLst/>
                        <a:latin typeface="Arial"/>
                      </a:endParaRPr>
                    </a:p>
                  </a:txBody>
                  <a:tcPr marL="9525" marR="9525" marT="9525" marB="0" anchor="b"/>
                </a:tc>
                <a:tc>
                  <a:txBody>
                    <a:bodyPr/>
                    <a:lstStyle/>
                    <a:p>
                      <a:pPr algn="ctr" fontAlgn="b"/>
                      <a:r>
                        <a:rPr lang="fa-IR" sz="2800" u="none" strike="noStrike" dirty="0">
                          <a:effectLst/>
                        </a:rPr>
                        <a:t>29</a:t>
                      </a:r>
                      <a:endParaRPr lang="fa-IR" sz="2800" b="0" i="0" u="none" strike="noStrike" dirty="0">
                        <a:solidFill>
                          <a:srgbClr val="000000"/>
                        </a:solidFill>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987513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a:t>بهترین تجربه ذره</a:t>
            </a:r>
            <a:br>
              <a:rPr lang="fa-IR" dirty="0"/>
            </a:br>
            <a:endParaRPr lang="fa-IR" dirty="0"/>
          </a:p>
        </p:txBody>
      </p:sp>
      <p:graphicFrame>
        <p:nvGraphicFramePr>
          <p:cNvPr id="4" name="Table 3"/>
          <p:cNvGraphicFramePr>
            <a:graphicFrameLocks noGrp="1"/>
          </p:cNvGraphicFramePr>
          <p:nvPr>
            <p:extLst>
              <p:ext uri="{D42A27DB-BD31-4B8C-83A1-F6EECF244321}">
                <p14:modId xmlns:p14="http://schemas.microsoft.com/office/powerpoint/2010/main" val="2724815542"/>
              </p:ext>
            </p:extLst>
          </p:nvPr>
        </p:nvGraphicFramePr>
        <p:xfrm>
          <a:off x="2133600" y="1295400"/>
          <a:ext cx="4419600" cy="4798695"/>
        </p:xfrm>
        <a:graphic>
          <a:graphicData uri="http://schemas.openxmlformats.org/drawingml/2006/table">
            <a:tbl>
              <a:tblPr>
                <a:tableStyleId>{616DA210-FB5B-4158-B5E0-FEB733F419BA}</a:tableStyleId>
              </a:tblPr>
              <a:tblGrid>
                <a:gridCol w="1473200"/>
                <a:gridCol w="1473200"/>
                <a:gridCol w="1473200"/>
              </a:tblGrid>
              <a:tr h="415637">
                <a:tc>
                  <a:txBody>
                    <a:bodyPr/>
                    <a:lstStyle/>
                    <a:p>
                      <a:pPr algn="ctr" fontAlgn="b"/>
                      <a:endParaRPr lang="fa-IR" sz="2800" b="0" i="0" u="none" strike="noStrike" dirty="0">
                        <a:solidFill>
                          <a:srgbClr val="000000"/>
                        </a:solidFill>
                        <a:effectLst/>
                        <a:latin typeface="Arial"/>
                      </a:endParaRPr>
                    </a:p>
                  </a:txBody>
                  <a:tcPr marL="9525" marR="9525" marT="9525" marB="0" anchor="b"/>
                </a:tc>
                <a:tc>
                  <a:txBody>
                    <a:bodyPr/>
                    <a:lstStyle/>
                    <a:p>
                      <a:pPr algn="ctr" fontAlgn="b"/>
                      <a:r>
                        <a:rPr lang="en-US" sz="2800" u="none" strike="noStrike" dirty="0">
                          <a:effectLst/>
                        </a:rPr>
                        <a:t>sol1</a:t>
                      </a:r>
                      <a:endParaRPr lang="en-US" sz="2800" b="1" i="0" u="none" strike="noStrike" dirty="0">
                        <a:solidFill>
                          <a:srgbClr val="FA7D00"/>
                        </a:solidFill>
                        <a:effectLst/>
                        <a:latin typeface="Arial"/>
                      </a:endParaRPr>
                    </a:p>
                  </a:txBody>
                  <a:tcPr marL="9525" marR="9525" marT="9525" marB="0" anchor="b">
                    <a:solidFill>
                      <a:schemeClr val="accent6">
                        <a:lumMod val="20000"/>
                        <a:lumOff val="80000"/>
                      </a:schemeClr>
                    </a:solidFill>
                  </a:tcPr>
                </a:tc>
                <a:tc>
                  <a:txBody>
                    <a:bodyPr/>
                    <a:lstStyle/>
                    <a:p>
                      <a:pPr algn="ctr" fontAlgn="b"/>
                      <a:r>
                        <a:rPr lang="en-US" sz="2800" u="none" strike="noStrike" dirty="0">
                          <a:effectLst/>
                        </a:rPr>
                        <a:t>sol2</a:t>
                      </a:r>
                      <a:endParaRPr lang="en-US" sz="2800" b="1" i="0" u="none" strike="noStrike" dirty="0">
                        <a:solidFill>
                          <a:srgbClr val="FA7D00"/>
                        </a:solidFill>
                        <a:effectLst/>
                        <a:latin typeface="Arial"/>
                      </a:endParaRPr>
                    </a:p>
                  </a:txBody>
                  <a:tcPr marL="9525" marR="9525" marT="9525" marB="0" anchor="b">
                    <a:solidFill>
                      <a:schemeClr val="accent6">
                        <a:lumMod val="20000"/>
                        <a:lumOff val="80000"/>
                      </a:schemeClr>
                    </a:solidFill>
                  </a:tcPr>
                </a:tc>
              </a:tr>
              <a:tr h="415637">
                <a:tc>
                  <a:txBody>
                    <a:bodyPr/>
                    <a:lstStyle/>
                    <a:p>
                      <a:pPr algn="ctr" fontAlgn="b"/>
                      <a:r>
                        <a:rPr lang="en-US" sz="2800" u="none" strike="noStrike" dirty="0">
                          <a:effectLst/>
                        </a:rPr>
                        <a:t>iter1</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100</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a:effectLst/>
                        </a:rPr>
                        <a:t>90</a:t>
                      </a:r>
                      <a:endParaRPr lang="fa-IR" sz="2800" b="0" i="0" u="none" strike="noStrike">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iter2</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90</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a:effectLst/>
                        </a:rPr>
                        <a:t>35</a:t>
                      </a:r>
                      <a:endParaRPr lang="fa-IR" sz="2800" b="0" i="0" u="none" strike="noStrike">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iter3</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95</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25</a:t>
                      </a:r>
                      <a:endParaRPr lang="fa-IR" sz="2800" b="0" i="0" u="none" strike="noStrike" dirty="0">
                        <a:solidFill>
                          <a:srgbClr val="000000"/>
                        </a:solidFill>
                        <a:effectLst/>
                        <a:latin typeface="Arial"/>
                      </a:endParaRPr>
                    </a:p>
                  </a:txBody>
                  <a:tcPr marL="9525" marR="9525" marT="9525" marB="0" anchor="b">
                    <a:solidFill>
                      <a:srgbClr val="92D050"/>
                    </a:solidFill>
                  </a:tcPr>
                </a:tc>
              </a:tr>
              <a:tr h="415637">
                <a:tc>
                  <a:txBody>
                    <a:bodyPr/>
                    <a:lstStyle/>
                    <a:p>
                      <a:pPr algn="ctr" fontAlgn="b"/>
                      <a:r>
                        <a:rPr lang="en-US" sz="2800" u="none" strike="noStrike" dirty="0">
                          <a:effectLst/>
                        </a:rPr>
                        <a:t>iter4</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92</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25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iter5</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89</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25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iter6</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87</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25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iter7</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80</a:t>
                      </a:r>
                      <a:endParaRPr lang="fa-IR" sz="2800" b="0" i="0" u="none" strike="noStrike" dirty="0">
                        <a:solidFill>
                          <a:srgbClr val="000000"/>
                        </a:solidFill>
                        <a:effectLst/>
                        <a:latin typeface="Arial"/>
                      </a:endParaRPr>
                    </a:p>
                  </a:txBody>
                  <a:tcPr marL="9525" marR="9525" marT="9525" marB="0" anchor="b">
                    <a:solidFill>
                      <a:srgbClr val="92D050"/>
                    </a:solidFill>
                  </a:tcPr>
                </a:tc>
                <a:tc>
                  <a:txBody>
                    <a:bodyPr/>
                    <a:lstStyle/>
                    <a:p>
                      <a:pPr algn="ctr" fontAlgn="b"/>
                      <a:r>
                        <a:rPr lang="fa-IR" sz="2800" u="none" strike="noStrike" dirty="0">
                          <a:effectLst/>
                        </a:rPr>
                        <a:t>25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iter8</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85</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35</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iter9</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dirty="0">
                          <a:effectLst/>
                        </a:rPr>
                        <a:t>84</a:t>
                      </a:r>
                      <a:endParaRPr lang="fa-IR" sz="2800" b="0" i="0" u="none" strike="noStrike" dirty="0">
                        <a:solidFill>
                          <a:srgbClr val="000000"/>
                        </a:solidFill>
                        <a:effectLst/>
                        <a:latin typeface="Arial"/>
                      </a:endParaRPr>
                    </a:p>
                  </a:txBody>
                  <a:tcPr marL="9525" marR="9525" marT="9525" marB="0" anchor="b"/>
                </a:tc>
                <a:tc>
                  <a:txBody>
                    <a:bodyPr/>
                    <a:lstStyle/>
                    <a:p>
                      <a:pPr algn="ctr" fontAlgn="b"/>
                      <a:r>
                        <a:rPr lang="fa-IR" sz="2800" u="none" strike="noStrike" dirty="0">
                          <a:effectLst/>
                        </a:rPr>
                        <a:t>30</a:t>
                      </a:r>
                      <a:endParaRPr lang="fa-IR" sz="2800" b="0" i="0" u="none" strike="noStrike" dirty="0">
                        <a:solidFill>
                          <a:srgbClr val="000000"/>
                        </a:solidFill>
                        <a:effectLst/>
                        <a:latin typeface="Arial"/>
                      </a:endParaRPr>
                    </a:p>
                  </a:txBody>
                  <a:tcPr marL="9525" marR="9525" marT="9525" marB="0" anchor="b"/>
                </a:tc>
              </a:tr>
              <a:tr h="415637">
                <a:tc>
                  <a:txBody>
                    <a:bodyPr/>
                    <a:lstStyle/>
                    <a:p>
                      <a:pPr algn="ctr" fontAlgn="b"/>
                      <a:r>
                        <a:rPr lang="en-US" sz="2800" u="none" strike="noStrike" dirty="0">
                          <a:effectLst/>
                        </a:rPr>
                        <a:t>iter10</a:t>
                      </a:r>
                      <a:endParaRPr lang="en-US" sz="2800" b="1" i="0" u="none" strike="noStrike" dirty="0">
                        <a:solidFill>
                          <a:srgbClr val="000000"/>
                        </a:solidFill>
                        <a:effectLst/>
                        <a:latin typeface="Arial"/>
                      </a:endParaRPr>
                    </a:p>
                  </a:txBody>
                  <a:tcPr marL="9525" marR="9525" marT="9525" marB="0" anchor="b">
                    <a:solidFill>
                      <a:schemeClr val="accent5">
                        <a:lumMod val="20000"/>
                        <a:lumOff val="80000"/>
                      </a:schemeClr>
                    </a:solidFill>
                  </a:tcPr>
                </a:tc>
                <a:tc>
                  <a:txBody>
                    <a:bodyPr/>
                    <a:lstStyle/>
                    <a:p>
                      <a:pPr algn="ctr" fontAlgn="b"/>
                      <a:r>
                        <a:rPr lang="fa-IR" sz="2800" u="none" strike="noStrike">
                          <a:effectLst/>
                        </a:rPr>
                        <a:t>84</a:t>
                      </a:r>
                      <a:endParaRPr lang="fa-IR" sz="2800" b="0" i="0" u="none" strike="noStrike">
                        <a:solidFill>
                          <a:srgbClr val="000000"/>
                        </a:solidFill>
                        <a:effectLst/>
                        <a:latin typeface="Arial"/>
                      </a:endParaRPr>
                    </a:p>
                  </a:txBody>
                  <a:tcPr marL="9525" marR="9525" marT="9525" marB="0" anchor="b"/>
                </a:tc>
                <a:tc>
                  <a:txBody>
                    <a:bodyPr/>
                    <a:lstStyle/>
                    <a:p>
                      <a:pPr algn="ctr" fontAlgn="b"/>
                      <a:r>
                        <a:rPr lang="fa-IR" sz="2800" u="none" strike="noStrike" dirty="0">
                          <a:effectLst/>
                        </a:rPr>
                        <a:t>29</a:t>
                      </a:r>
                      <a:endParaRPr lang="fa-IR" sz="2800" b="0" i="0" u="none" strike="noStrike" dirty="0">
                        <a:solidFill>
                          <a:srgbClr val="000000"/>
                        </a:solidFill>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1312114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جمعیت اولیه به صورت تصادفی</a:t>
            </a:r>
            <a:endParaRPr lang="fa-IR" dirty="0"/>
          </a:p>
        </p:txBody>
      </p:sp>
      <p:sp>
        <p:nvSpPr>
          <p:cNvPr id="3" name="Content Placeholder 2"/>
          <p:cNvSpPr>
            <a:spLocks noGrp="1"/>
          </p:cNvSpPr>
          <p:nvPr>
            <p:ph idx="1"/>
          </p:nvPr>
        </p:nvSpPr>
        <p:spPr/>
        <p:txBody>
          <a:bodyPr>
            <a:normAutofit lnSpcReduction="10000"/>
          </a:bodyPr>
          <a:lstStyle/>
          <a:p>
            <a:pPr algn="r" rtl="1"/>
            <a:r>
              <a:rPr lang="fa-IR" dirty="0" smtClean="0"/>
              <a:t> موقعیت</a:t>
            </a:r>
          </a:p>
          <a:p>
            <a:pPr marL="0" indent="0" algn="r" rtl="1">
              <a:buNone/>
            </a:pPr>
            <a:r>
              <a:rPr lang="fa-IR" dirty="0" smtClean="0">
                <a:solidFill>
                  <a:srgbClr val="FF0000"/>
                </a:solidFill>
              </a:rPr>
              <a:t>بین حد پایین و بالا</a:t>
            </a:r>
          </a:p>
          <a:p>
            <a:pPr algn="r" rtl="1"/>
            <a:r>
              <a:rPr lang="fa-IR" dirty="0" smtClean="0"/>
              <a:t>سرعت</a:t>
            </a:r>
          </a:p>
          <a:p>
            <a:pPr marL="0" indent="0" algn="r" rtl="1">
              <a:buNone/>
            </a:pPr>
            <a:r>
              <a:rPr lang="fa-IR" dirty="0" smtClean="0">
                <a:solidFill>
                  <a:srgbClr val="FF0000"/>
                </a:solidFill>
              </a:rPr>
              <a:t>صفر در نظر گرفته میشود</a:t>
            </a:r>
          </a:p>
          <a:p>
            <a:pPr algn="r" rtl="1"/>
            <a:r>
              <a:rPr lang="fa-IR" dirty="0" smtClean="0"/>
              <a:t>کیفیت</a:t>
            </a:r>
          </a:p>
          <a:p>
            <a:pPr marL="0" indent="0" algn="r" rtl="1">
              <a:buNone/>
            </a:pPr>
            <a:r>
              <a:rPr lang="fa-IR" dirty="0" smtClean="0">
                <a:solidFill>
                  <a:srgbClr val="FF0000"/>
                </a:solidFill>
              </a:rPr>
              <a:t>محاسبه </a:t>
            </a:r>
            <a:r>
              <a:rPr lang="fa-IR" dirty="0" smtClean="0">
                <a:solidFill>
                  <a:srgbClr val="FF0000"/>
                </a:solidFill>
              </a:rPr>
              <a:t>میشود</a:t>
            </a:r>
          </a:p>
          <a:p>
            <a:pPr marL="0" indent="0" algn="r" rtl="1">
              <a:buNone/>
            </a:pPr>
            <a:endParaRPr lang="fa-IR" dirty="0" smtClean="0">
              <a:solidFill>
                <a:srgbClr val="FF0000"/>
              </a:solidFill>
            </a:endParaRPr>
          </a:p>
          <a:p>
            <a:pPr marL="0" indent="0" algn="r" rtl="1">
              <a:buNone/>
            </a:pPr>
            <a:r>
              <a:rPr lang="fa-IR" dirty="0" smtClean="0">
                <a:solidFill>
                  <a:srgbClr val="FF0000"/>
                </a:solidFill>
              </a:rPr>
              <a:t>بهترین تجربه ذره = ذره</a:t>
            </a:r>
          </a:p>
          <a:p>
            <a:pPr marL="0" indent="0" algn="r" rtl="1">
              <a:buNone/>
            </a:pPr>
            <a:endParaRPr lang="fa-IR" dirty="0">
              <a:solidFill>
                <a:srgbClr val="FF0000"/>
              </a:solidFill>
            </a:endParaRPr>
          </a:p>
          <a:p>
            <a:pPr marL="0" indent="0" algn="r" rtl="1">
              <a:buNone/>
            </a:pPr>
            <a:endParaRPr lang="fa-IR" dirty="0">
              <a:solidFill>
                <a:srgbClr val="FF0000"/>
              </a:solidFill>
            </a:endParaRPr>
          </a:p>
        </p:txBody>
      </p:sp>
    </p:spTree>
    <p:extLst>
      <p:ext uri="{BB962C8B-B14F-4D97-AF65-F5344CB8AC3E}">
        <p14:creationId xmlns:p14="http://schemas.microsoft.com/office/powerpoint/2010/main" val="2808716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lgn="r" rtl="1">
              <a:buNone/>
            </a:pPr>
            <a:r>
              <a:rPr lang="fa-IR" sz="4800" dirty="0">
                <a:solidFill>
                  <a:schemeClr val="accent6">
                    <a:lumMod val="40000"/>
                    <a:lumOff val="60000"/>
                  </a:schemeClr>
                </a:solidFill>
                <a:cs typeface="B Ziba" panose="00000400000000000000" pitchFamily="2" charset="-78"/>
              </a:rPr>
              <a:t>بدلیل مخاطب چندین هزار نفری روزانه خانه متلب، پاسخگویی به سوالات علمی یا مشاورهای علمی از طریق ایمیل یا تلفن </a:t>
            </a:r>
            <a:r>
              <a:rPr lang="fa-IR" sz="4800" dirty="0">
                <a:solidFill>
                  <a:srgbClr val="00B0F0"/>
                </a:solidFill>
                <a:cs typeface="B Ziba" panose="00000400000000000000" pitchFamily="2" charset="-78"/>
              </a:rPr>
              <a:t>غیر ممکن میباشد</a:t>
            </a:r>
            <a:r>
              <a:rPr lang="fa-IR" sz="4800" dirty="0" smtClean="0">
                <a:solidFill>
                  <a:srgbClr val="00B0F0"/>
                </a:solidFill>
                <a:cs typeface="B Ziba" panose="00000400000000000000" pitchFamily="2" charset="-78"/>
              </a:rPr>
              <a:t>.</a:t>
            </a:r>
          </a:p>
          <a:p>
            <a:pPr marL="0" indent="0" algn="r" rtl="1">
              <a:buNone/>
            </a:pPr>
            <a:endParaRPr lang="fa-IR" sz="1000" dirty="0">
              <a:solidFill>
                <a:srgbClr val="00B0F0"/>
              </a:solidFill>
              <a:cs typeface="B Ziba" panose="00000400000000000000" pitchFamily="2" charset="-78"/>
            </a:endParaRPr>
          </a:p>
          <a:p>
            <a:pPr marL="0" indent="0" algn="r" rtl="1">
              <a:buNone/>
            </a:pPr>
            <a:r>
              <a:rPr lang="fa-IR" sz="4800" dirty="0">
                <a:solidFill>
                  <a:schemeClr val="accent6">
                    <a:lumMod val="60000"/>
                    <a:lumOff val="40000"/>
                  </a:schemeClr>
                </a:solidFill>
                <a:latin typeface="Maiandra GD" pitchFamily="34" charset="0"/>
                <a:cs typeface="B Ziba" pitchFamily="2" charset="-78"/>
              </a:rPr>
              <a:t>شماره تلفن و ایمیل درج شده </a:t>
            </a:r>
            <a:r>
              <a:rPr lang="fa-IR" sz="4800" dirty="0">
                <a:solidFill>
                  <a:srgbClr val="00B0F0"/>
                </a:solidFill>
                <a:latin typeface="Maiandra GD" pitchFamily="34" charset="0"/>
                <a:cs typeface="B Ziba" pitchFamily="2" charset="-78"/>
              </a:rPr>
              <a:t>فقط</a:t>
            </a:r>
            <a:r>
              <a:rPr lang="fa-IR" sz="4800" dirty="0">
                <a:solidFill>
                  <a:schemeClr val="accent6">
                    <a:lumMod val="60000"/>
                    <a:lumOff val="40000"/>
                  </a:schemeClr>
                </a:solidFill>
                <a:latin typeface="Maiandra GD" pitchFamily="34" charset="0"/>
                <a:cs typeface="B Ziba" pitchFamily="2" charset="-78"/>
              </a:rPr>
              <a:t> برای سفارش پروژه و یا تدریس خصوصی و دوره های آموزشی میباشد</a:t>
            </a:r>
            <a:r>
              <a:rPr lang="fa-IR" sz="4800" dirty="0" smtClean="0">
                <a:solidFill>
                  <a:schemeClr val="accent6">
                    <a:lumMod val="60000"/>
                    <a:lumOff val="40000"/>
                  </a:schemeClr>
                </a:solidFill>
                <a:latin typeface="Maiandra GD" pitchFamily="34" charset="0"/>
                <a:cs typeface="B Ziba" pitchFamily="2" charset="-78"/>
              </a:rPr>
              <a:t>.</a:t>
            </a:r>
          </a:p>
          <a:p>
            <a:pPr marL="0" indent="0" algn="r" rtl="1">
              <a:buNone/>
            </a:pPr>
            <a:endParaRPr lang="fa-IR" sz="1800" dirty="0">
              <a:solidFill>
                <a:srgbClr val="00B0F0"/>
              </a:solidFill>
              <a:cs typeface="B Ziba" panose="00000400000000000000" pitchFamily="2" charset="-78"/>
            </a:endParaRPr>
          </a:p>
          <a:p>
            <a:pPr marL="0" indent="0" algn="ctr" rtl="1">
              <a:buNone/>
            </a:pPr>
            <a:endParaRPr lang="fa-IR" sz="4800" dirty="0" smtClean="0">
              <a:solidFill>
                <a:schemeClr val="accent6">
                  <a:lumMod val="60000"/>
                  <a:lumOff val="40000"/>
                </a:schemeClr>
              </a:solidFill>
              <a:latin typeface="Maiandra GD" pitchFamily="34" charset="0"/>
              <a:cs typeface="B Ziba" pitchFamily="2" charset="-78"/>
            </a:endParaRPr>
          </a:p>
          <a:p>
            <a:pPr marL="0" indent="0" algn="r" rtl="1">
              <a:buNone/>
            </a:pPr>
            <a:endParaRPr lang="fa-IR" sz="4800" dirty="0" smtClean="0">
              <a:solidFill>
                <a:srgbClr val="00B0F0"/>
              </a:solidFill>
              <a:latin typeface="Maiandra GD" pitchFamily="34" charset="0"/>
              <a:cs typeface="B Ziba" pitchFamily="2" charset="-78"/>
            </a:endParaRPr>
          </a:p>
          <a:p>
            <a:endParaRPr lang="en-US" sz="4800" dirty="0">
              <a:cs typeface="B Ziba" pitchFamily="2" charset="-78"/>
            </a:endParaRPr>
          </a:p>
        </p:txBody>
      </p:sp>
    </p:spTree>
    <p:extLst>
      <p:ext uri="{BB962C8B-B14F-4D97-AF65-F5344CB8AC3E}">
        <p14:creationId xmlns:p14="http://schemas.microsoft.com/office/powerpoint/2010/main" val="3077016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400" y="3294743"/>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9220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0" y="57150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150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457" y="23006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829" y="4267114"/>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400" y="1378858"/>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2672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19158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00743"/>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9400" y="54429"/>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600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fa-IR" dirty="0"/>
              <a:t>شروع حلقه اصلی</a:t>
            </a:r>
          </a:p>
        </p:txBody>
      </p:sp>
    </p:spTree>
    <p:extLst>
      <p:ext uri="{BB962C8B-B14F-4D97-AF65-F5344CB8AC3E}">
        <p14:creationId xmlns:p14="http://schemas.microsoft.com/office/powerpoint/2010/main" val="2867972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normAutofit fontScale="90000"/>
          </a:bodyPr>
          <a:lstStyle/>
          <a:p>
            <a:pPr rtl="1"/>
            <a:r>
              <a:rPr lang="fa-IR" dirty="0"/>
              <a:t>به ازای هر </a:t>
            </a:r>
            <a:r>
              <a:rPr lang="fa-IR" dirty="0" smtClean="0"/>
              <a:t>ذره خواهیم داشت</a:t>
            </a:r>
            <a:r>
              <a:rPr lang="fa-IR" dirty="0"/>
              <a:t/>
            </a:r>
            <a:br>
              <a:rPr lang="fa-IR" dirty="0"/>
            </a:br>
            <a:endParaRPr lang="fa-IR" dirty="0"/>
          </a:p>
        </p:txBody>
      </p:sp>
      <p:sp>
        <p:nvSpPr>
          <p:cNvPr id="3" name="Content Placeholder 2"/>
          <p:cNvSpPr>
            <a:spLocks noGrp="1"/>
          </p:cNvSpPr>
          <p:nvPr>
            <p:ph idx="1"/>
          </p:nvPr>
        </p:nvSpPr>
        <p:spPr>
          <a:xfrm>
            <a:off x="457200" y="1600201"/>
            <a:ext cx="8229600" cy="3429000"/>
          </a:xfrm>
        </p:spPr>
        <p:txBody>
          <a:bodyPr/>
          <a:lstStyle/>
          <a:p>
            <a:pPr marL="0" indent="0" algn="r" rtl="1">
              <a:buNone/>
            </a:pPr>
            <a:r>
              <a:rPr lang="fa-IR" dirty="0" smtClean="0">
                <a:solidFill>
                  <a:srgbClr val="FF0000"/>
                </a:solidFill>
              </a:rPr>
              <a:t>گفتیم </a:t>
            </a:r>
            <a:r>
              <a:rPr lang="fa-IR" dirty="0" smtClean="0">
                <a:solidFill>
                  <a:srgbClr val="FF0000"/>
                </a:solidFill>
              </a:rPr>
              <a:t>که هر </a:t>
            </a:r>
            <a:r>
              <a:rPr lang="fa-IR" dirty="0" smtClean="0">
                <a:solidFill>
                  <a:srgbClr val="FF0000"/>
                </a:solidFill>
              </a:rPr>
              <a:t>ذره تمایل </a:t>
            </a:r>
            <a:r>
              <a:rPr lang="fa-IR" dirty="0" smtClean="0">
                <a:solidFill>
                  <a:srgbClr val="FF0000"/>
                </a:solidFill>
              </a:rPr>
              <a:t>دارد به سمت </a:t>
            </a:r>
            <a:r>
              <a:rPr lang="fa-IR" dirty="0" smtClean="0">
                <a:solidFill>
                  <a:srgbClr val="FF0000"/>
                </a:solidFill>
              </a:rPr>
              <a:t>هدفی حرکت کند</a:t>
            </a:r>
          </a:p>
        </p:txBody>
      </p:sp>
    </p:spTree>
    <p:extLst>
      <p:ext uri="{BB962C8B-B14F-4D97-AF65-F5344CB8AC3E}">
        <p14:creationId xmlns:p14="http://schemas.microsoft.com/office/powerpoint/2010/main" val="2304670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2743200" y="1073400"/>
            <a:ext cx="3505200" cy="145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fa-IR"/>
          </a:p>
        </p:txBody>
      </p:sp>
      <p:pic>
        <p:nvPicPr>
          <p:cNvPr id="5122" name="Picture 2"/>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2307600" y="3891643"/>
            <a:ext cx="4572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054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608700"/>
            <a:ext cx="936000" cy="9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7833" y="1541400"/>
            <a:ext cx="6381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05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3"/>
                                        </p:tgtEl>
                                        <p:attrNameLst>
                                          <p:attrName>style.visibility</p:attrName>
                                        </p:attrNameLst>
                                      </p:cBhvr>
                                      <p:to>
                                        <p:strVal val="visible"/>
                                      </p:to>
                                    </p:set>
                                    <p:animEffect transition="in" filter="fade">
                                      <p:cBhvr>
                                        <p:cTn id="20" dur="500"/>
                                        <p:tgtEl>
                                          <p:spTgt spid="51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fade">
                                      <p:cBhvr>
                                        <p:cTn id="2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a:solidFill>
                  <a:srgbClr val="002060"/>
                </a:solidFill>
              </a:rPr>
              <a:t>چه عامل هایی بر این </a:t>
            </a:r>
            <a:r>
              <a:rPr lang="fa-IR" dirty="0" smtClean="0">
                <a:solidFill>
                  <a:srgbClr val="002060"/>
                </a:solidFill>
              </a:rPr>
              <a:t>سرعت تاثیر </a:t>
            </a:r>
            <a:r>
              <a:rPr lang="fa-IR" dirty="0">
                <a:solidFill>
                  <a:srgbClr val="002060"/>
                </a:solidFill>
              </a:rPr>
              <a:t>دارند؟</a:t>
            </a:r>
            <a:br>
              <a:rPr lang="fa-IR" dirty="0">
                <a:solidFill>
                  <a:srgbClr val="002060"/>
                </a:solidFill>
              </a:rPr>
            </a:br>
            <a:endParaRPr lang="fa-IR" dirty="0">
              <a:solidFill>
                <a:srgbClr val="002060"/>
              </a:solidFill>
            </a:endParaRPr>
          </a:p>
        </p:txBody>
      </p:sp>
      <p:sp>
        <p:nvSpPr>
          <p:cNvPr id="3" name="Content Placeholder 2"/>
          <p:cNvSpPr>
            <a:spLocks noGrp="1"/>
          </p:cNvSpPr>
          <p:nvPr>
            <p:ph idx="1"/>
          </p:nvPr>
        </p:nvSpPr>
        <p:spPr/>
        <p:txBody>
          <a:bodyPr/>
          <a:lstStyle/>
          <a:p>
            <a:pPr marL="0" indent="0" algn="r" rtl="1">
              <a:buNone/>
            </a:pPr>
            <a:r>
              <a:rPr lang="fa-IR" dirty="0" smtClean="0">
                <a:solidFill>
                  <a:srgbClr val="FF0000"/>
                </a:solidFill>
              </a:rPr>
              <a:t>1- </a:t>
            </a:r>
            <a:r>
              <a:rPr lang="fa-IR" dirty="0">
                <a:solidFill>
                  <a:srgbClr val="FF0000"/>
                </a:solidFill>
              </a:rPr>
              <a:t>موقعیت قدیم </a:t>
            </a:r>
          </a:p>
          <a:p>
            <a:pPr marL="0" indent="0" algn="r" rtl="1">
              <a:buNone/>
            </a:pPr>
            <a:r>
              <a:rPr lang="fa-IR" dirty="0">
                <a:solidFill>
                  <a:srgbClr val="FF0000"/>
                </a:solidFill>
              </a:rPr>
              <a:t>2- فاصله اش تا بهترین تجربه شخصیش</a:t>
            </a:r>
          </a:p>
          <a:p>
            <a:pPr marL="0" indent="0" algn="r" rtl="1">
              <a:buNone/>
            </a:pPr>
            <a:r>
              <a:rPr lang="fa-IR" dirty="0">
                <a:solidFill>
                  <a:srgbClr val="FF0000"/>
                </a:solidFill>
              </a:rPr>
              <a:t>3- فاصله اش تا بهترین تجربه کل</a:t>
            </a:r>
          </a:p>
          <a:p>
            <a:endParaRPr lang="fa-IR" dirty="0"/>
          </a:p>
        </p:txBody>
      </p:sp>
    </p:spTree>
    <p:extLst>
      <p:ext uri="{BB962C8B-B14F-4D97-AF65-F5344CB8AC3E}">
        <p14:creationId xmlns:p14="http://schemas.microsoft.com/office/powerpoint/2010/main" val="1165204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295400"/>
            <a:ext cx="7391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5219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7" y="732970"/>
            <a:ext cx="583882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91000"/>
            <a:ext cx="4572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21366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57" y="457200"/>
            <a:ext cx="8763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2919413"/>
            <a:ext cx="89725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167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3124200"/>
            <a:ext cx="7315200" cy="830997"/>
          </a:xfrm>
          <a:prstGeom prst="rect">
            <a:avLst/>
          </a:prstGeom>
          <a:noFill/>
        </p:spPr>
        <p:txBody>
          <a:bodyPr wrap="square" rtlCol="1">
            <a:spAutoFit/>
          </a:bodyPr>
          <a:lstStyle/>
          <a:p>
            <a:pPr algn="ctr"/>
            <a:r>
              <a:rPr lang="fa-IR" sz="4800" dirty="0" smtClean="0">
                <a:solidFill>
                  <a:srgbClr val="FF0000"/>
                </a:solidFill>
              </a:rPr>
              <a:t>پایان یک دور از حلقه اصلی</a:t>
            </a:r>
            <a:endParaRPr lang="fa-IR" sz="4800" dirty="0">
              <a:solidFill>
                <a:srgbClr val="FF0000"/>
              </a:solidFill>
            </a:endParaRPr>
          </a:p>
        </p:txBody>
      </p:sp>
      <p:sp>
        <p:nvSpPr>
          <p:cNvPr id="2" name="Content Placeholder 1"/>
          <p:cNvSpPr>
            <a:spLocks noGrp="1"/>
          </p:cNvSpPr>
          <p:nvPr>
            <p:ph idx="1"/>
          </p:nvPr>
        </p:nvSpPr>
        <p:spPr/>
        <p:txBody>
          <a:bodyPr/>
          <a:lstStyle/>
          <a:p>
            <a:endParaRPr lang="fa-IR"/>
          </a:p>
        </p:txBody>
      </p:sp>
    </p:spTree>
    <p:extLst>
      <p:ext uri="{BB962C8B-B14F-4D97-AF65-F5344CB8AC3E}">
        <p14:creationId xmlns:p14="http://schemas.microsoft.com/office/powerpoint/2010/main" val="66253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lgn="r" rtl="1">
              <a:buNone/>
            </a:pPr>
            <a:r>
              <a:rPr lang="fa-IR" dirty="0" smtClean="0"/>
              <a:t>تا زمان برقراری شرط توقف این فرایند ادامه پیدا میکند</a:t>
            </a:r>
          </a:p>
          <a:p>
            <a:pPr marL="0" indent="0" algn="r" rtl="1">
              <a:buNone/>
            </a:pPr>
            <a:endParaRPr lang="fa-IR" dirty="0" smtClean="0"/>
          </a:p>
          <a:p>
            <a:pPr marL="0" indent="0" algn="r" rtl="1">
              <a:buNone/>
            </a:pPr>
            <a:r>
              <a:rPr lang="fa-IR" dirty="0" smtClean="0"/>
              <a:t>شرط </a:t>
            </a:r>
            <a:r>
              <a:rPr lang="fa-IR" dirty="0" smtClean="0"/>
              <a:t>های توقف</a:t>
            </a:r>
          </a:p>
          <a:p>
            <a:pPr marL="0" indent="0" algn="r" rtl="1">
              <a:buNone/>
            </a:pPr>
            <a:r>
              <a:rPr lang="fa-IR" dirty="0" smtClean="0"/>
              <a:t> </a:t>
            </a:r>
            <a:r>
              <a:rPr lang="fa-IR" dirty="0" smtClean="0"/>
              <a:t>تعداد </a:t>
            </a:r>
            <a:r>
              <a:rPr lang="fa-IR" dirty="0" smtClean="0"/>
              <a:t>تکرار</a:t>
            </a:r>
          </a:p>
          <a:p>
            <a:pPr marL="0" indent="0" algn="r" rtl="1">
              <a:buNone/>
            </a:pPr>
            <a:r>
              <a:rPr lang="fa-IR" dirty="0" smtClean="0"/>
              <a:t>زمان</a:t>
            </a:r>
          </a:p>
          <a:p>
            <a:pPr marL="0" indent="0" algn="r" rtl="1">
              <a:buNone/>
            </a:pPr>
            <a:r>
              <a:rPr lang="fa-IR" dirty="0" smtClean="0"/>
              <a:t>عدم بهبود</a:t>
            </a:r>
          </a:p>
          <a:p>
            <a:pPr marL="0" indent="0" algn="r" rtl="1">
              <a:buNone/>
            </a:pPr>
            <a:r>
              <a:rPr lang="fa-IR" dirty="0" smtClean="0"/>
              <a:t>همگرایی جوابها</a:t>
            </a:r>
            <a:endParaRPr lang="fa-IR" dirty="0" smtClean="0"/>
          </a:p>
          <a:p>
            <a:pPr marL="0" indent="0" algn="r" rtl="1">
              <a:buNone/>
            </a:pPr>
            <a:endParaRPr lang="fa-IR" dirty="0"/>
          </a:p>
        </p:txBody>
      </p:sp>
    </p:spTree>
    <p:extLst>
      <p:ext uri="{BB962C8B-B14F-4D97-AF65-F5344CB8AC3E}">
        <p14:creationId xmlns:p14="http://schemas.microsoft.com/office/powerpoint/2010/main" val="275734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884"/>
            <a:ext cx="9144000" cy="5434084"/>
          </a:xfrm>
        </p:spPr>
        <p:txBody>
          <a:bodyPr>
            <a:noAutofit/>
          </a:bodyPr>
          <a:lstStyle/>
          <a:p>
            <a:pPr marL="0" indent="0" algn="ctr" rtl="1">
              <a:lnSpc>
                <a:spcPct val="150000"/>
              </a:lnSpc>
              <a:buNone/>
            </a:pPr>
            <a:r>
              <a:rPr lang="fa-IR" sz="3600" dirty="0" smtClean="0">
                <a:solidFill>
                  <a:schemeClr val="accent5">
                    <a:lumMod val="60000"/>
                    <a:lumOff val="40000"/>
                  </a:schemeClr>
                </a:solidFill>
                <a:cs typeface="B Ziba" pitchFamily="2" charset="-78"/>
              </a:rPr>
              <a:t>انجام </a:t>
            </a:r>
            <a:r>
              <a:rPr lang="fa-IR" sz="3600" dirty="0">
                <a:solidFill>
                  <a:schemeClr val="accent5">
                    <a:lumMod val="60000"/>
                    <a:lumOff val="40000"/>
                  </a:schemeClr>
                </a:solidFill>
                <a:cs typeface="B Ziba" pitchFamily="2" charset="-78"/>
              </a:rPr>
              <a:t>مدل سازی ریاضی در </a:t>
            </a:r>
            <a:r>
              <a:rPr lang="fa-IR" sz="3600" dirty="0">
                <a:solidFill>
                  <a:schemeClr val="accent6">
                    <a:lumMod val="75000"/>
                  </a:schemeClr>
                </a:solidFill>
                <a:cs typeface="B Ziba" pitchFamily="2" charset="-78"/>
              </a:rPr>
              <a:t>تمام</a:t>
            </a:r>
            <a:r>
              <a:rPr lang="fa-IR" sz="3600" dirty="0">
                <a:solidFill>
                  <a:schemeClr val="accent5">
                    <a:lumMod val="60000"/>
                    <a:lumOff val="40000"/>
                  </a:schemeClr>
                </a:solidFill>
                <a:cs typeface="B Ziba" pitchFamily="2" charset="-78"/>
              </a:rPr>
              <a:t> زمینه های بهینه سازی</a:t>
            </a:r>
            <a:endParaRPr lang="en-US" sz="3600" dirty="0">
              <a:solidFill>
                <a:schemeClr val="accent5">
                  <a:lumMod val="60000"/>
                  <a:lumOff val="40000"/>
                </a:schemeClr>
              </a:solidFill>
              <a:cs typeface="B Ziba" pitchFamily="2" charset="-78"/>
            </a:endParaRPr>
          </a:p>
          <a:p>
            <a:pPr marL="0" indent="0" algn="ctr" rtl="1">
              <a:lnSpc>
                <a:spcPct val="150000"/>
              </a:lnSpc>
              <a:buNone/>
            </a:pPr>
            <a:r>
              <a:rPr lang="fa-IR" sz="3600" dirty="0">
                <a:solidFill>
                  <a:schemeClr val="accent5">
                    <a:lumMod val="60000"/>
                    <a:lumOff val="40000"/>
                  </a:schemeClr>
                </a:solidFill>
                <a:cs typeface="B Ziba" pitchFamily="2" charset="-78"/>
              </a:rPr>
              <a:t>حل </a:t>
            </a:r>
            <a:r>
              <a:rPr lang="fa-IR" sz="3600" dirty="0">
                <a:solidFill>
                  <a:schemeClr val="accent6">
                    <a:lumMod val="75000"/>
                  </a:schemeClr>
                </a:solidFill>
                <a:cs typeface="B Ziba" pitchFamily="2" charset="-78"/>
              </a:rPr>
              <a:t>تمام </a:t>
            </a:r>
            <a:r>
              <a:rPr lang="fa-IR" sz="3600" dirty="0">
                <a:solidFill>
                  <a:schemeClr val="accent5">
                    <a:lumMod val="60000"/>
                    <a:lumOff val="40000"/>
                  </a:schemeClr>
                </a:solidFill>
                <a:cs typeface="B Ziba" pitchFamily="2" charset="-78"/>
              </a:rPr>
              <a:t>مدل های بهینه سازی</a:t>
            </a:r>
            <a:r>
              <a:rPr lang="en-US" sz="3600" dirty="0">
                <a:solidFill>
                  <a:schemeClr val="accent5">
                    <a:lumMod val="60000"/>
                    <a:lumOff val="40000"/>
                  </a:schemeClr>
                </a:solidFill>
                <a:cs typeface="B Ziba" pitchFamily="2" charset="-78"/>
              </a:rPr>
              <a:t> </a:t>
            </a:r>
            <a:r>
              <a:rPr lang="fa-IR" sz="3600" dirty="0">
                <a:solidFill>
                  <a:schemeClr val="accent5">
                    <a:lumMod val="60000"/>
                    <a:lumOff val="40000"/>
                  </a:schemeClr>
                </a:solidFill>
                <a:cs typeface="B Ziba" pitchFamily="2" charset="-78"/>
              </a:rPr>
              <a:t>تک هدفه و چند هدفه </a:t>
            </a:r>
          </a:p>
          <a:p>
            <a:pPr marL="0" indent="0" algn="ctr" rtl="1">
              <a:lnSpc>
                <a:spcPct val="150000"/>
              </a:lnSpc>
              <a:buNone/>
            </a:pPr>
            <a:r>
              <a:rPr lang="fa-IR" sz="3600" dirty="0">
                <a:solidFill>
                  <a:schemeClr val="accent5">
                    <a:lumMod val="60000"/>
                    <a:lumOff val="40000"/>
                  </a:schemeClr>
                </a:solidFill>
                <a:cs typeface="B Ziba" pitchFamily="2" charset="-78"/>
              </a:rPr>
              <a:t>با </a:t>
            </a:r>
            <a:r>
              <a:rPr lang="fa-IR" sz="3600" dirty="0">
                <a:solidFill>
                  <a:schemeClr val="accent6">
                    <a:lumMod val="75000"/>
                  </a:schemeClr>
                </a:solidFill>
                <a:cs typeface="B Ziba" pitchFamily="2" charset="-78"/>
              </a:rPr>
              <a:t>تمام</a:t>
            </a:r>
            <a:r>
              <a:rPr lang="fa-IR" sz="3600" dirty="0">
                <a:solidFill>
                  <a:schemeClr val="accent5">
                    <a:lumMod val="60000"/>
                    <a:lumOff val="40000"/>
                  </a:schemeClr>
                </a:solidFill>
                <a:cs typeface="B Ziba" pitchFamily="2" charset="-78"/>
              </a:rPr>
              <a:t> الگوریتم های بهینه سازی و روش های دقیق</a:t>
            </a:r>
          </a:p>
          <a:p>
            <a:pPr marL="0" indent="0" algn="ctr" rtl="1">
              <a:lnSpc>
                <a:spcPct val="150000"/>
              </a:lnSpc>
              <a:buNone/>
            </a:pPr>
            <a:r>
              <a:rPr lang="fa-IR" sz="3600" dirty="0">
                <a:solidFill>
                  <a:schemeClr val="accent5">
                    <a:lumMod val="60000"/>
                    <a:lumOff val="40000"/>
                  </a:schemeClr>
                </a:solidFill>
                <a:cs typeface="B Ziba" pitchFamily="2" charset="-78"/>
              </a:rPr>
              <a:t> با روش </a:t>
            </a:r>
            <a:r>
              <a:rPr lang="fa-IR" sz="3600" dirty="0">
                <a:solidFill>
                  <a:schemeClr val="accent6">
                    <a:lumMod val="75000"/>
                  </a:schemeClr>
                </a:solidFill>
                <a:cs typeface="B Ziba" pitchFamily="2" charset="-78"/>
              </a:rPr>
              <a:t>اصلاح بهینه جواب</a:t>
            </a:r>
            <a:r>
              <a:rPr lang="en-US" sz="3600" dirty="0">
                <a:solidFill>
                  <a:schemeClr val="accent6">
                    <a:lumMod val="75000"/>
                  </a:schemeClr>
                </a:solidFill>
                <a:cs typeface="B Ziba" pitchFamily="2" charset="-78"/>
              </a:rPr>
              <a:t> </a:t>
            </a:r>
            <a:r>
              <a:rPr lang="fa-IR" sz="3600" dirty="0">
                <a:solidFill>
                  <a:schemeClr val="accent5">
                    <a:lumMod val="60000"/>
                    <a:lumOff val="40000"/>
                  </a:schemeClr>
                </a:solidFill>
                <a:cs typeface="B Ziba" pitchFamily="2" charset="-78"/>
              </a:rPr>
              <a:t>برای ارضا محدودیت ها</a:t>
            </a:r>
            <a:endParaRPr lang="en-US" sz="3600" dirty="0">
              <a:solidFill>
                <a:schemeClr val="accent5">
                  <a:lumMod val="60000"/>
                  <a:lumOff val="40000"/>
                </a:schemeClr>
              </a:solidFill>
              <a:cs typeface="B Ziba" pitchFamily="2" charset="-78"/>
            </a:endParaRPr>
          </a:p>
          <a:p>
            <a:pPr marL="0" indent="0" algn="ctr" rtl="1">
              <a:lnSpc>
                <a:spcPct val="150000"/>
              </a:lnSpc>
              <a:buNone/>
            </a:pPr>
            <a:r>
              <a:rPr lang="fa-IR" sz="3600" dirty="0">
                <a:solidFill>
                  <a:schemeClr val="accent5">
                    <a:lumMod val="60000"/>
                    <a:lumOff val="40000"/>
                  </a:schemeClr>
                </a:solidFill>
                <a:cs typeface="B Ziba" pitchFamily="2" charset="-78"/>
              </a:rPr>
              <a:t>این روش </a:t>
            </a:r>
            <a:r>
              <a:rPr lang="fa-IR" sz="3600" dirty="0">
                <a:solidFill>
                  <a:schemeClr val="accent6">
                    <a:lumMod val="75000"/>
                  </a:schemeClr>
                </a:solidFill>
                <a:cs typeface="B Ziba" pitchFamily="2" charset="-78"/>
              </a:rPr>
              <a:t>مورد تایید ترین </a:t>
            </a:r>
            <a:r>
              <a:rPr lang="fa-IR" sz="3600" dirty="0">
                <a:solidFill>
                  <a:schemeClr val="accent5">
                    <a:lumMod val="60000"/>
                    <a:lumOff val="40000"/>
                  </a:schemeClr>
                </a:solidFill>
                <a:cs typeface="B Ziba" pitchFamily="2" charset="-78"/>
              </a:rPr>
              <a:t>روش برای ارضا محدودیتها است</a:t>
            </a:r>
          </a:p>
          <a:p>
            <a:pPr marL="0" indent="0" algn="ctr" rtl="1">
              <a:lnSpc>
                <a:spcPct val="150000"/>
              </a:lnSpc>
              <a:buNone/>
            </a:pPr>
            <a:r>
              <a:rPr lang="fa-IR" sz="3600" dirty="0">
                <a:solidFill>
                  <a:schemeClr val="accent5">
                    <a:lumMod val="60000"/>
                    <a:lumOff val="40000"/>
                  </a:schemeClr>
                </a:solidFill>
                <a:cs typeface="B Ziba" pitchFamily="2" charset="-78"/>
              </a:rPr>
              <a:t>که فقط در </a:t>
            </a:r>
            <a:r>
              <a:rPr lang="fa-IR" sz="3600" dirty="0">
                <a:solidFill>
                  <a:schemeClr val="accent6">
                    <a:lumMod val="75000"/>
                  </a:schemeClr>
                </a:solidFill>
                <a:cs typeface="B Ziba" pitchFamily="2" charset="-78"/>
              </a:rPr>
              <a:t>خانه متلب </a:t>
            </a:r>
            <a:r>
              <a:rPr lang="fa-IR" sz="3600" dirty="0">
                <a:solidFill>
                  <a:schemeClr val="accent5">
                    <a:lumMod val="60000"/>
                    <a:lumOff val="40000"/>
                  </a:schemeClr>
                </a:solidFill>
                <a:cs typeface="B Ziba" pitchFamily="2" charset="-78"/>
              </a:rPr>
              <a:t>چنین روشی در ایران ارائه میشود.</a:t>
            </a:r>
          </a:p>
          <a:p>
            <a:pPr marL="0" indent="0" algn="ctr" rtl="1">
              <a:lnSpc>
                <a:spcPct val="150000"/>
              </a:lnSpc>
              <a:buNone/>
            </a:pPr>
            <a:r>
              <a:rPr lang="fa-IR" sz="3600" dirty="0">
                <a:solidFill>
                  <a:schemeClr val="accent5">
                    <a:lumMod val="60000"/>
                    <a:lumOff val="40000"/>
                  </a:schemeClr>
                </a:solidFill>
                <a:cs typeface="B Ziba" pitchFamily="2" charset="-78"/>
              </a:rPr>
              <a:t>به همراه </a:t>
            </a:r>
            <a:r>
              <a:rPr lang="fa-IR" sz="3600" dirty="0">
                <a:solidFill>
                  <a:schemeClr val="accent6">
                    <a:lumMod val="75000"/>
                  </a:schemeClr>
                </a:solidFill>
                <a:cs typeface="B Ziba" pitchFamily="2" charset="-78"/>
              </a:rPr>
              <a:t>تنظیم پارامتر تاگوچی </a:t>
            </a:r>
            <a:r>
              <a:rPr lang="en-US" sz="3600" dirty="0">
                <a:solidFill>
                  <a:schemeClr val="accent6">
                    <a:lumMod val="75000"/>
                  </a:schemeClr>
                </a:solidFill>
                <a:cs typeface="B Ziba" pitchFamily="2" charset="-78"/>
              </a:rPr>
              <a:t> </a:t>
            </a:r>
            <a:r>
              <a:rPr lang="fa-IR" sz="3600" dirty="0">
                <a:solidFill>
                  <a:schemeClr val="accent5">
                    <a:lumMod val="60000"/>
                    <a:lumOff val="40000"/>
                  </a:schemeClr>
                </a:solidFill>
                <a:cs typeface="B Ziba" pitchFamily="2" charset="-78"/>
              </a:rPr>
              <a:t>و فیلم </a:t>
            </a:r>
            <a:r>
              <a:rPr lang="fa-IR" sz="3600" dirty="0" smtClean="0">
                <a:solidFill>
                  <a:schemeClr val="accent5">
                    <a:lumMod val="60000"/>
                    <a:lumOff val="40000"/>
                  </a:schemeClr>
                </a:solidFill>
                <a:cs typeface="B Ziba" pitchFamily="2" charset="-78"/>
              </a:rPr>
              <a:t>آموزشی</a:t>
            </a:r>
            <a:endParaRPr lang="fa-IR" sz="3600" dirty="0">
              <a:solidFill>
                <a:schemeClr val="accent5">
                  <a:lumMod val="60000"/>
                  <a:lumOff val="40000"/>
                </a:schemeClr>
              </a:solidFill>
              <a:cs typeface="B Ziba" pitchFamily="2" charset="-78"/>
            </a:endParaRPr>
          </a:p>
        </p:txBody>
      </p:sp>
    </p:spTree>
    <p:extLst>
      <p:ext uri="{BB962C8B-B14F-4D97-AF65-F5344CB8AC3E}">
        <p14:creationId xmlns:p14="http://schemas.microsoft.com/office/powerpoint/2010/main" val="3535900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219200" y="32228"/>
            <a:ext cx="6982255" cy="68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a:noFill/>
        </p:spPr>
        <p:txBody>
          <a:bodyPr/>
          <a:lstStyle/>
          <a:p>
            <a:pPr rtl="1"/>
            <a:r>
              <a:rPr lang="fa-IR" dirty="0" smtClean="0"/>
              <a:t>پایان</a:t>
            </a: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762000"/>
            <a:ext cx="8763000" cy="5632311"/>
          </a:xfrm>
          <a:prstGeom prst="rect">
            <a:avLst/>
          </a:prstGeom>
        </p:spPr>
        <p:txBody>
          <a:bodyPr wrap="square">
            <a:spAutoFit/>
          </a:bodyPr>
          <a:lstStyle/>
          <a:p>
            <a:pPr algn="ctr" rtl="1">
              <a:lnSpc>
                <a:spcPct val="150000"/>
              </a:lnSpc>
            </a:pPr>
            <a:r>
              <a:rPr lang="fa-IR" sz="4800" dirty="0">
                <a:solidFill>
                  <a:srgbClr val="FFFF00"/>
                </a:solidFill>
                <a:effectLst>
                  <a:outerShdw blurRad="38100" dist="38100" dir="2700000" algn="tl">
                    <a:srgbClr val="000000">
                      <a:alpha val="43137"/>
                    </a:srgbClr>
                  </a:outerShdw>
                </a:effectLst>
                <a:cs typeface="B Ziba" pitchFamily="2" charset="-78"/>
              </a:rPr>
              <a:t>خانه </a:t>
            </a:r>
            <a:r>
              <a:rPr lang="fa-IR" sz="4800" dirty="0" smtClean="0">
                <a:solidFill>
                  <a:srgbClr val="FFFF00"/>
                </a:solidFill>
                <a:effectLst>
                  <a:outerShdw blurRad="38100" dist="38100" dir="2700000" algn="tl">
                    <a:srgbClr val="000000">
                      <a:alpha val="43137"/>
                    </a:srgbClr>
                  </a:outerShdw>
                </a:effectLst>
                <a:cs typeface="B Ziba" pitchFamily="2" charset="-78"/>
              </a:rPr>
              <a:t>متلب</a:t>
            </a:r>
          </a:p>
          <a:p>
            <a:pPr algn="ctr" rtl="1">
              <a:lnSpc>
                <a:spcPct val="150000"/>
              </a:lnSpc>
            </a:pPr>
            <a:r>
              <a:rPr lang="fa-IR" sz="4800" dirty="0" smtClean="0">
                <a:solidFill>
                  <a:srgbClr val="FFFF00"/>
                </a:solidFill>
                <a:effectLst>
                  <a:outerShdw blurRad="38100" dist="38100" dir="2700000" algn="tl">
                    <a:srgbClr val="000000">
                      <a:alpha val="43137"/>
                    </a:srgbClr>
                  </a:outerShdw>
                </a:effectLst>
                <a:cs typeface="B Ziba" pitchFamily="2" charset="-78"/>
              </a:rPr>
              <a:t>  </a:t>
            </a:r>
            <a:r>
              <a:rPr lang="fa-IR" sz="4800" dirty="0" smtClean="0">
                <a:solidFill>
                  <a:srgbClr val="92D050"/>
                </a:solidFill>
                <a:effectLst>
                  <a:outerShdw blurRad="38100" dist="38100" dir="2700000" algn="tl">
                    <a:srgbClr val="000000">
                      <a:alpha val="43137"/>
                    </a:srgbClr>
                  </a:outerShdw>
                </a:effectLst>
                <a:cs typeface="B Ziba" pitchFamily="2" charset="-78"/>
              </a:rPr>
              <a:t>بزرگترین </a:t>
            </a:r>
            <a:r>
              <a:rPr lang="fa-IR" sz="4800" dirty="0">
                <a:solidFill>
                  <a:srgbClr val="92D050"/>
                </a:solidFill>
                <a:effectLst>
                  <a:outerShdw blurRad="38100" dist="38100" dir="2700000" algn="tl">
                    <a:srgbClr val="000000">
                      <a:alpha val="43137"/>
                    </a:srgbClr>
                  </a:outerShdw>
                </a:effectLst>
                <a:cs typeface="B Ziba" pitchFamily="2" charset="-78"/>
              </a:rPr>
              <a:t>و بهترین مرکز </a:t>
            </a:r>
            <a:endParaRPr lang="fa-IR" sz="4800" dirty="0" smtClean="0">
              <a:solidFill>
                <a:srgbClr val="92D050"/>
              </a:solidFill>
              <a:effectLst>
                <a:outerShdw blurRad="38100" dist="38100" dir="2700000" algn="tl">
                  <a:srgbClr val="000000">
                    <a:alpha val="43137"/>
                  </a:srgbClr>
                </a:outerShdw>
              </a:effectLst>
              <a:cs typeface="B Ziba" pitchFamily="2" charset="-78"/>
            </a:endParaRPr>
          </a:p>
          <a:p>
            <a:pPr algn="ctr" rtl="1">
              <a:lnSpc>
                <a:spcPct val="150000"/>
              </a:lnSpc>
            </a:pPr>
            <a:r>
              <a:rPr lang="fa-IR" sz="4800" dirty="0" smtClean="0">
                <a:solidFill>
                  <a:schemeClr val="accent2">
                    <a:lumMod val="40000"/>
                    <a:lumOff val="60000"/>
                  </a:schemeClr>
                </a:solidFill>
                <a:effectLst>
                  <a:outerShdw blurRad="38100" dist="38100" dir="2700000" algn="tl">
                    <a:srgbClr val="000000">
                      <a:alpha val="43137"/>
                    </a:srgbClr>
                  </a:outerShdw>
                </a:effectLst>
                <a:cs typeface="B Ziba" pitchFamily="2" charset="-78"/>
              </a:rPr>
              <a:t>بهینه سازی</a:t>
            </a:r>
          </a:p>
          <a:p>
            <a:pPr algn="ctr" rtl="1">
              <a:lnSpc>
                <a:spcPct val="150000"/>
              </a:lnSpc>
            </a:pPr>
            <a:r>
              <a:rPr lang="fa-IR" sz="4800" dirty="0" smtClean="0">
                <a:solidFill>
                  <a:srgbClr val="92D050"/>
                </a:solidFill>
                <a:effectLst>
                  <a:outerShdw blurRad="38100" dist="38100" dir="2700000" algn="tl">
                    <a:srgbClr val="000000">
                      <a:alpha val="43137"/>
                    </a:srgbClr>
                  </a:outerShdw>
                </a:effectLst>
                <a:cs typeface="B Ziba" pitchFamily="2" charset="-78"/>
              </a:rPr>
              <a:t>با تمام روش ها و نرم افزار ها</a:t>
            </a:r>
          </a:p>
          <a:p>
            <a:pPr algn="ctr" rtl="1">
              <a:lnSpc>
                <a:spcPct val="150000"/>
              </a:lnSpc>
            </a:pPr>
            <a:r>
              <a:rPr lang="fa-IR" sz="4800" dirty="0" smtClean="0">
                <a:solidFill>
                  <a:schemeClr val="accent6">
                    <a:lumMod val="20000"/>
                    <a:lumOff val="80000"/>
                  </a:schemeClr>
                </a:solidFill>
                <a:effectLst>
                  <a:outerShdw blurRad="38100" dist="38100" dir="2700000" algn="tl">
                    <a:srgbClr val="000000">
                      <a:alpha val="43137"/>
                    </a:srgbClr>
                  </a:outerShdw>
                </a:effectLst>
                <a:cs typeface="B Ziba" pitchFamily="2" charset="-78"/>
              </a:rPr>
              <a:t>( به صورت تضمینی)</a:t>
            </a:r>
          </a:p>
        </p:txBody>
      </p:sp>
    </p:spTree>
    <p:extLst>
      <p:ext uri="{BB962C8B-B14F-4D97-AF65-F5344CB8AC3E}">
        <p14:creationId xmlns:p14="http://schemas.microsoft.com/office/powerpoint/2010/main" val="3167004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lstStyle/>
          <a:p>
            <a:pPr marL="0" indent="0" algn="r" rtl="1">
              <a:buNone/>
            </a:pPr>
            <a:r>
              <a:rPr lang="fa-IR" sz="7200" dirty="0" smtClean="0">
                <a:solidFill>
                  <a:schemeClr val="accent5">
                    <a:lumMod val="60000"/>
                    <a:lumOff val="40000"/>
                  </a:schemeClr>
                </a:solidFill>
                <a:cs typeface="B Ziba" pitchFamily="2" charset="-78"/>
              </a:rPr>
              <a:t>    انجام پروژه</a:t>
            </a:r>
            <a:endParaRPr lang="en-US" sz="7200" dirty="0" smtClean="0">
              <a:solidFill>
                <a:schemeClr val="accent5">
                  <a:lumMod val="60000"/>
                  <a:lumOff val="40000"/>
                </a:schemeClr>
              </a:solidFill>
              <a:cs typeface="B Ziba" pitchFamily="2" charset="-78"/>
            </a:endParaRPr>
          </a:p>
          <a:p>
            <a:pPr marL="0" indent="0" algn="r" rtl="1">
              <a:buNone/>
            </a:pPr>
            <a:r>
              <a:rPr lang="en-US" sz="7200" dirty="0" smtClean="0">
                <a:solidFill>
                  <a:schemeClr val="accent5">
                    <a:lumMod val="60000"/>
                    <a:lumOff val="40000"/>
                  </a:schemeClr>
                </a:solidFill>
                <a:cs typeface="B Ziba" pitchFamily="2" charset="-78"/>
              </a:rPr>
              <a:t> </a:t>
            </a:r>
            <a:r>
              <a:rPr lang="en-US" sz="7200" dirty="0" smtClean="0">
                <a:solidFill>
                  <a:srgbClr val="FF0000"/>
                </a:solidFill>
                <a:cs typeface="B Ziba" pitchFamily="2" charset="-78"/>
              </a:rPr>
              <a:t>+</a:t>
            </a:r>
            <a:r>
              <a:rPr lang="fa-IR" sz="7200" dirty="0" smtClean="0">
                <a:solidFill>
                  <a:schemeClr val="accent5">
                    <a:lumMod val="60000"/>
                    <a:lumOff val="40000"/>
                  </a:schemeClr>
                </a:solidFill>
                <a:cs typeface="B Ziba" pitchFamily="2" charset="-78"/>
              </a:rPr>
              <a:t>فیلم </a:t>
            </a:r>
            <a:r>
              <a:rPr lang="fa-IR" sz="7200" dirty="0">
                <a:solidFill>
                  <a:schemeClr val="accent5">
                    <a:lumMod val="60000"/>
                    <a:lumOff val="40000"/>
                  </a:schemeClr>
                </a:solidFill>
                <a:cs typeface="B Ziba" pitchFamily="2" charset="-78"/>
              </a:rPr>
              <a:t>آموزشی </a:t>
            </a:r>
            <a:endParaRPr lang="en-US" sz="7200" dirty="0" smtClean="0">
              <a:solidFill>
                <a:schemeClr val="accent5">
                  <a:lumMod val="60000"/>
                  <a:lumOff val="40000"/>
                </a:schemeClr>
              </a:solidFill>
              <a:cs typeface="B Ziba" pitchFamily="2" charset="-78"/>
            </a:endParaRPr>
          </a:p>
          <a:p>
            <a:pPr marL="0" indent="0" algn="r" rtl="1">
              <a:buNone/>
            </a:pPr>
            <a:r>
              <a:rPr lang="en-US" sz="7200" dirty="0" smtClean="0">
                <a:solidFill>
                  <a:schemeClr val="accent5">
                    <a:lumMod val="60000"/>
                    <a:lumOff val="40000"/>
                  </a:schemeClr>
                </a:solidFill>
                <a:cs typeface="B Ziba" pitchFamily="2" charset="-78"/>
              </a:rPr>
              <a:t> </a:t>
            </a:r>
            <a:r>
              <a:rPr lang="en-US" sz="7200" dirty="0" smtClean="0">
                <a:solidFill>
                  <a:srgbClr val="FF0000"/>
                </a:solidFill>
                <a:cs typeface="B Ziba" pitchFamily="2" charset="-78"/>
              </a:rPr>
              <a:t>+</a:t>
            </a:r>
            <a:r>
              <a:rPr lang="fa-IR" sz="7200" dirty="0" smtClean="0">
                <a:solidFill>
                  <a:schemeClr val="accent5">
                    <a:lumMod val="60000"/>
                    <a:lumOff val="40000"/>
                  </a:schemeClr>
                </a:solidFill>
                <a:cs typeface="B Ziba" pitchFamily="2" charset="-78"/>
              </a:rPr>
              <a:t>آموزش </a:t>
            </a:r>
            <a:r>
              <a:rPr lang="fa-IR" sz="7200" dirty="0">
                <a:solidFill>
                  <a:schemeClr val="accent5">
                    <a:lumMod val="60000"/>
                    <a:lumOff val="40000"/>
                  </a:schemeClr>
                </a:solidFill>
                <a:cs typeface="B Ziba" pitchFamily="2" charset="-78"/>
              </a:rPr>
              <a:t>حضوری</a:t>
            </a:r>
          </a:p>
          <a:p>
            <a:pPr algn="ctr"/>
            <a:endParaRPr lang="en-US" dirty="0">
              <a:solidFill>
                <a:schemeClr val="accent5">
                  <a:lumMod val="60000"/>
                  <a:lumOff val="40000"/>
                </a:schemeClr>
              </a:solidFill>
            </a:endParaRPr>
          </a:p>
        </p:txBody>
      </p:sp>
    </p:spTree>
    <p:extLst>
      <p:ext uri="{BB962C8B-B14F-4D97-AF65-F5344CB8AC3E}">
        <p14:creationId xmlns:p14="http://schemas.microsoft.com/office/powerpoint/2010/main" val="1522710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457200"/>
            <a:ext cx="9144000" cy="1143000"/>
          </a:xfrm>
        </p:spPr>
        <p:txBody>
          <a:bodyPr>
            <a:noAutofit/>
          </a:bodyPr>
          <a:lstStyle/>
          <a:p>
            <a:pPr marL="0" indent="0" algn="ctr" rtl="1">
              <a:lnSpc>
                <a:spcPct val="150000"/>
              </a:lnSpc>
              <a:buNone/>
            </a:pPr>
            <a:r>
              <a:rPr lang="fa-IR" sz="6000" dirty="0" smtClean="0">
                <a:solidFill>
                  <a:schemeClr val="accent6">
                    <a:lumMod val="60000"/>
                    <a:lumOff val="40000"/>
                  </a:schemeClr>
                </a:solidFill>
                <a:cs typeface="B Ziba" pitchFamily="2" charset="-78"/>
              </a:rPr>
              <a:t>داده کاوی</a:t>
            </a:r>
          </a:p>
          <a:p>
            <a:pPr marL="0" indent="0" algn="ctr" rtl="1">
              <a:lnSpc>
                <a:spcPct val="150000"/>
              </a:lnSpc>
              <a:buNone/>
            </a:pPr>
            <a:r>
              <a:rPr lang="fa-IR" sz="6000" dirty="0" smtClean="0">
                <a:solidFill>
                  <a:schemeClr val="accent6">
                    <a:lumMod val="60000"/>
                    <a:lumOff val="40000"/>
                  </a:schemeClr>
                </a:solidFill>
                <a:cs typeface="B Ziba" pitchFamily="2" charset="-78"/>
              </a:rPr>
              <a:t>منطق فازی </a:t>
            </a:r>
          </a:p>
          <a:p>
            <a:pPr marL="0" indent="0" algn="ctr" rtl="1">
              <a:lnSpc>
                <a:spcPct val="150000"/>
              </a:lnSpc>
              <a:buNone/>
            </a:pPr>
            <a:r>
              <a:rPr lang="fa-IR" sz="6000" dirty="0" smtClean="0">
                <a:solidFill>
                  <a:schemeClr val="accent6">
                    <a:lumMod val="60000"/>
                    <a:lumOff val="40000"/>
                  </a:schemeClr>
                </a:solidFill>
                <a:cs typeface="B Ziba" pitchFamily="2" charset="-78"/>
              </a:rPr>
              <a:t>شبکه های عصبی</a:t>
            </a:r>
          </a:p>
          <a:p>
            <a:pPr marL="0" indent="0" algn="ctr" rtl="1">
              <a:lnSpc>
                <a:spcPct val="150000"/>
              </a:lnSpc>
              <a:buNone/>
            </a:pPr>
            <a:r>
              <a:rPr lang="fa-IR" sz="6000" dirty="0" smtClean="0">
                <a:solidFill>
                  <a:schemeClr val="accent6">
                    <a:lumMod val="60000"/>
                    <a:lumOff val="40000"/>
                  </a:schemeClr>
                </a:solidFill>
                <a:cs typeface="B Ziba" pitchFamily="2" charset="-78"/>
              </a:rPr>
              <a:t> و...</a:t>
            </a:r>
          </a:p>
        </p:txBody>
      </p:sp>
    </p:spTree>
    <p:extLst>
      <p:ext uri="{BB962C8B-B14F-4D97-AF65-F5344CB8AC3E}">
        <p14:creationId xmlns:p14="http://schemas.microsoft.com/office/powerpoint/2010/main" val="66129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76200"/>
            <a:ext cx="9144000" cy="1143000"/>
          </a:xfrm>
        </p:spPr>
        <p:txBody>
          <a:bodyPr>
            <a:noAutofit/>
          </a:bodyPr>
          <a:lstStyle/>
          <a:p>
            <a:pPr marL="0" indent="0" algn="ctr" rtl="1">
              <a:lnSpc>
                <a:spcPct val="150000"/>
              </a:lnSpc>
              <a:buNone/>
            </a:pPr>
            <a:r>
              <a:rPr lang="fa-IR" sz="5400" dirty="0" smtClean="0">
                <a:solidFill>
                  <a:schemeClr val="accent4">
                    <a:lumMod val="60000"/>
                    <a:lumOff val="40000"/>
                  </a:schemeClr>
                </a:solidFill>
                <a:cs typeface="B Ziba" pitchFamily="2" charset="-78"/>
              </a:rPr>
              <a:t>مهندسی صنایع</a:t>
            </a:r>
          </a:p>
          <a:p>
            <a:pPr marL="0" indent="0" algn="ctr" rtl="1">
              <a:lnSpc>
                <a:spcPct val="150000"/>
              </a:lnSpc>
              <a:buNone/>
            </a:pPr>
            <a:r>
              <a:rPr lang="fa-IR" sz="5400" dirty="0" smtClean="0">
                <a:solidFill>
                  <a:schemeClr val="accent4">
                    <a:lumMod val="60000"/>
                    <a:lumOff val="40000"/>
                  </a:schemeClr>
                </a:solidFill>
                <a:cs typeface="B Ziba" pitchFamily="2" charset="-78"/>
              </a:rPr>
              <a:t> مالی، مدیریت</a:t>
            </a:r>
          </a:p>
          <a:p>
            <a:pPr marL="0" indent="0" algn="ctr" rtl="1">
              <a:lnSpc>
                <a:spcPct val="150000"/>
              </a:lnSpc>
              <a:buNone/>
            </a:pPr>
            <a:r>
              <a:rPr lang="fa-IR" sz="5400" dirty="0" smtClean="0">
                <a:solidFill>
                  <a:schemeClr val="accent4">
                    <a:lumMod val="60000"/>
                    <a:lumOff val="40000"/>
                  </a:schemeClr>
                </a:solidFill>
                <a:cs typeface="B Ziba" pitchFamily="2" charset="-78"/>
              </a:rPr>
              <a:t> برق، کامپیوتر و هوش مصنوعی</a:t>
            </a:r>
          </a:p>
          <a:p>
            <a:pPr marL="0" indent="0" algn="ctr" rtl="1">
              <a:lnSpc>
                <a:spcPct val="150000"/>
              </a:lnSpc>
              <a:buNone/>
            </a:pPr>
            <a:r>
              <a:rPr lang="fa-IR" sz="5400" dirty="0" smtClean="0">
                <a:solidFill>
                  <a:schemeClr val="accent4">
                    <a:lumMod val="60000"/>
                    <a:lumOff val="40000"/>
                  </a:schemeClr>
                </a:solidFill>
                <a:cs typeface="B Ziba" pitchFamily="2" charset="-78"/>
              </a:rPr>
              <a:t>عمران، مکانیک</a:t>
            </a:r>
          </a:p>
          <a:p>
            <a:pPr marL="0" indent="0" algn="ctr" rtl="1">
              <a:lnSpc>
                <a:spcPct val="150000"/>
              </a:lnSpc>
              <a:buNone/>
            </a:pPr>
            <a:r>
              <a:rPr lang="fa-IR" sz="5400" dirty="0" smtClean="0">
                <a:solidFill>
                  <a:schemeClr val="accent4">
                    <a:lumMod val="60000"/>
                    <a:lumOff val="40000"/>
                  </a:schemeClr>
                </a:solidFill>
                <a:cs typeface="B Ziba" pitchFamily="2" charset="-78"/>
              </a:rPr>
              <a:t> و...</a:t>
            </a:r>
            <a:endParaRPr lang="en-US" sz="5400" dirty="0">
              <a:solidFill>
                <a:schemeClr val="accent4">
                  <a:lumMod val="60000"/>
                  <a:lumOff val="40000"/>
                </a:schemeClr>
              </a:solidFill>
              <a:cs typeface="B Ziba" pitchFamily="2" charset="-78"/>
            </a:endParaRPr>
          </a:p>
        </p:txBody>
      </p:sp>
    </p:spTree>
    <p:extLst>
      <p:ext uri="{BB962C8B-B14F-4D97-AF65-F5344CB8AC3E}">
        <p14:creationId xmlns:p14="http://schemas.microsoft.com/office/powerpoint/2010/main" val="417497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r" rtl="1">
              <a:lnSpc>
                <a:spcPct val="150000"/>
              </a:lnSpc>
              <a:buNone/>
            </a:pPr>
            <a:r>
              <a:rPr lang="fa-IR" b="1" dirty="0">
                <a:solidFill>
                  <a:schemeClr val="bg1">
                    <a:lumMod val="95000"/>
                  </a:schemeClr>
                </a:solidFill>
              </a:rPr>
              <a:t>این محصول فقط برای استفاده شمای خریدار میباشد هرگونه انتشار این محصول از نظر شرعی و قانونی صحیح نمیباشد و خانه متلب علاوه بر راضی نبودن از نظر حق الناس با خاطیان از طریق مجاری قانونی بشدت برخورد خواهد کرد</a:t>
            </a:r>
            <a:r>
              <a:rPr lang="en-US" b="1" dirty="0">
                <a:solidFill>
                  <a:schemeClr val="bg1">
                    <a:lumMod val="95000"/>
                  </a:schemeClr>
                </a:solidFill>
              </a:rPr>
              <a:t>.</a:t>
            </a:r>
            <a:endParaRPr lang="en-US" dirty="0">
              <a:solidFill>
                <a:schemeClr val="bg1">
                  <a:lumMod val="95000"/>
                </a:schemeClr>
              </a:solidFill>
            </a:endParaRPr>
          </a:p>
          <a:p>
            <a:pPr marL="0" indent="0" algn="r" rtl="1">
              <a:lnSpc>
                <a:spcPct val="150000"/>
              </a:lnSpc>
              <a:buNone/>
            </a:pPr>
            <a:endParaRPr lang="fa-IR" dirty="0"/>
          </a:p>
        </p:txBody>
      </p:sp>
    </p:spTree>
    <p:extLst>
      <p:ext uri="{BB962C8B-B14F-4D97-AF65-F5344CB8AC3E}">
        <p14:creationId xmlns:p14="http://schemas.microsoft.com/office/powerpoint/2010/main" val="3707086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 y="-609600"/>
            <a:ext cx="9220200" cy="4191000"/>
          </a:xfrm>
        </p:spPr>
        <p:txBody>
          <a:bodyPr>
            <a:noAutofit/>
          </a:bodyPr>
          <a:lstStyle/>
          <a:p>
            <a:pPr marL="0" indent="0" algn="ctr">
              <a:buNone/>
            </a:pPr>
            <a:endParaRPr lang="en-US" sz="4800" dirty="0" smtClean="0">
              <a:solidFill>
                <a:schemeClr val="accent5">
                  <a:lumMod val="75000"/>
                </a:schemeClr>
              </a:solidFill>
              <a:cs typeface="B Ziba" pitchFamily="2" charset="-78"/>
            </a:endParaRPr>
          </a:p>
          <a:p>
            <a:pPr marL="0" indent="0" algn="ctr">
              <a:buNone/>
            </a:pPr>
            <a:r>
              <a:rPr lang="fa-IR" sz="6000" dirty="0">
                <a:solidFill>
                  <a:srgbClr val="00B0F0"/>
                </a:solidFill>
              </a:rPr>
              <a:t> </a:t>
            </a:r>
            <a:r>
              <a:rPr lang="fa-IR" sz="6000" b="1" dirty="0">
                <a:solidFill>
                  <a:srgbClr val="00B0F0"/>
                </a:solidFill>
              </a:rPr>
              <a:t>الگوریتم</a:t>
            </a:r>
            <a:r>
              <a:rPr lang="fa-IR" sz="6000" dirty="0">
                <a:solidFill>
                  <a:srgbClr val="00B0F0"/>
                </a:solidFill>
              </a:rPr>
              <a:t> بهینه سازی </a:t>
            </a:r>
            <a:r>
              <a:rPr lang="fa-IR" sz="6000" b="1" dirty="0">
                <a:solidFill>
                  <a:srgbClr val="00B0F0"/>
                </a:solidFill>
              </a:rPr>
              <a:t>ازدحام </a:t>
            </a:r>
            <a:r>
              <a:rPr lang="fa-IR" sz="6000" b="1" dirty="0" smtClean="0">
                <a:solidFill>
                  <a:srgbClr val="00B0F0"/>
                </a:solidFill>
              </a:rPr>
              <a:t>ذرات</a:t>
            </a:r>
          </a:p>
          <a:p>
            <a:pPr marL="0" indent="0" algn="ctr">
              <a:buNone/>
            </a:pPr>
            <a:r>
              <a:rPr lang="fa-IR" sz="7200" b="1" dirty="0" smtClean="0"/>
              <a:t>ات</a:t>
            </a:r>
            <a:r>
              <a:rPr lang="en-US" sz="4800" b="1" dirty="0" smtClean="0">
                <a:solidFill>
                  <a:srgbClr val="FFC000"/>
                </a:solidFill>
              </a:rPr>
              <a:t>Particle </a:t>
            </a:r>
            <a:r>
              <a:rPr lang="en-US" sz="4800" b="1" dirty="0">
                <a:solidFill>
                  <a:srgbClr val="FFC000"/>
                </a:solidFill>
              </a:rPr>
              <a:t>Swarm </a:t>
            </a:r>
            <a:r>
              <a:rPr lang="en-US" sz="4800" b="1" dirty="0" smtClean="0">
                <a:solidFill>
                  <a:srgbClr val="FFC000"/>
                </a:solidFill>
              </a:rPr>
              <a:t>Optimization</a:t>
            </a:r>
          </a:p>
          <a:p>
            <a:pPr marL="0" indent="0" algn="ctr">
              <a:buNone/>
            </a:pPr>
            <a:r>
              <a:rPr lang="en-US" sz="4800" b="1" dirty="0" smtClean="0">
                <a:solidFill>
                  <a:srgbClr val="FFC000"/>
                </a:solidFill>
                <a:cs typeface="B Ziba" pitchFamily="2" charset="-78"/>
              </a:rPr>
              <a:t>PSO</a:t>
            </a:r>
            <a:endParaRPr lang="en-US" sz="4800" dirty="0" smtClean="0">
              <a:solidFill>
                <a:srgbClr val="FFC000"/>
              </a:solidFill>
              <a:cs typeface="B Ziba" pitchFamily="2" charset="-78"/>
            </a:endParaRPr>
          </a:p>
          <a:p>
            <a:pPr marL="0" indent="0" algn="ctr">
              <a:buNone/>
            </a:pPr>
            <a:r>
              <a:rPr lang="fa-IR" sz="7200" dirty="0" smtClean="0">
                <a:solidFill>
                  <a:srgbClr val="92D050"/>
                </a:solidFill>
                <a:cs typeface="B Ziba" pitchFamily="2" charset="-78"/>
              </a:rPr>
              <a:t>مدرس </a:t>
            </a:r>
            <a:r>
              <a:rPr lang="fa-IR" sz="7200" dirty="0" smtClean="0">
                <a:solidFill>
                  <a:srgbClr val="FF0000"/>
                </a:solidFill>
                <a:cs typeface="B Ziba" pitchFamily="2" charset="-78"/>
              </a:rPr>
              <a:t>:</a:t>
            </a:r>
            <a:r>
              <a:rPr lang="fa-IR" sz="7200" dirty="0" smtClean="0">
                <a:solidFill>
                  <a:srgbClr val="92D050"/>
                </a:solidFill>
                <a:cs typeface="B Ziba" pitchFamily="2" charset="-78"/>
              </a:rPr>
              <a:t> شهاب پورصفری</a:t>
            </a:r>
            <a:endParaRPr lang="en-US" sz="7200" dirty="0" smtClean="0">
              <a:solidFill>
                <a:srgbClr val="92D050"/>
              </a:solidFill>
              <a:cs typeface="B Ziba" pitchFamily="2" charset="-78"/>
            </a:endParaRPr>
          </a:p>
        </p:txBody>
      </p:sp>
    </p:spTree>
    <p:extLst>
      <p:ext uri="{BB962C8B-B14F-4D97-AF65-F5344CB8AC3E}">
        <p14:creationId xmlns:p14="http://schemas.microsoft.com/office/powerpoint/2010/main" val="264852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664</Words>
  <Application>Microsoft Office PowerPoint</Application>
  <PresentationFormat>On-screen Show (4:3)</PresentationFormat>
  <Paragraphs>174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پارامتر های اولیه</vt:lpstr>
      <vt:lpstr>PowerPoint Presentation</vt:lpstr>
      <vt:lpstr>ویژگی های یک ذره</vt:lpstr>
      <vt:lpstr>بهترین تجربه ذره </vt:lpstr>
      <vt:lpstr>بهترین تجربه ذره </vt:lpstr>
      <vt:lpstr>جمعیت اولیه به صورت تصادفی</vt:lpstr>
      <vt:lpstr>PowerPoint Presentation</vt:lpstr>
      <vt:lpstr>شروع حلقه اصلی</vt:lpstr>
      <vt:lpstr>به ازای هر ذره خواهیم داشت </vt:lpstr>
      <vt:lpstr>PowerPoint Presentation</vt:lpstr>
      <vt:lpstr>چه عامل هایی بر این سرعت تاثیر دارند؟ </vt:lpstr>
      <vt:lpstr>PowerPoint Presentation</vt:lpstr>
      <vt:lpstr>PowerPoint Presentation</vt:lpstr>
      <vt:lpstr>PowerPoint Presentation</vt:lpstr>
      <vt:lpstr>PowerPoint Presentation</vt:lpstr>
      <vt:lpstr>PowerPoint Presentation</vt:lpstr>
      <vt:lpstr>PowerPoint Presentation</vt:lpstr>
      <vt:lpstr>پایان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Kaenet Milad</dc:creator>
  <cp:lastModifiedBy>Kaenet Milad</cp:lastModifiedBy>
  <cp:revision>44</cp:revision>
  <dcterms:created xsi:type="dcterms:W3CDTF">2006-08-16T00:00:00Z</dcterms:created>
  <dcterms:modified xsi:type="dcterms:W3CDTF">2015-05-31T15:39:56Z</dcterms:modified>
</cp:coreProperties>
</file>