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71" r:id="rId2"/>
    <p:sldId id="376" r:id="rId3"/>
    <p:sldId id="373" r:id="rId4"/>
    <p:sldId id="375" r:id="rId5"/>
    <p:sldId id="377" r:id="rId6"/>
    <p:sldId id="378" r:id="rId7"/>
    <p:sldId id="379" r:id="rId8"/>
    <p:sldId id="380" r:id="rId9"/>
    <p:sldId id="332" r:id="rId10"/>
    <p:sldId id="333" r:id="rId11"/>
    <p:sldId id="395" r:id="rId12"/>
    <p:sldId id="336" r:id="rId13"/>
    <p:sldId id="337" r:id="rId14"/>
    <p:sldId id="338" r:id="rId15"/>
    <p:sldId id="396" r:id="rId16"/>
    <p:sldId id="397" r:id="rId17"/>
    <p:sldId id="398" r:id="rId18"/>
    <p:sldId id="399" r:id="rId19"/>
    <p:sldId id="400" r:id="rId20"/>
    <p:sldId id="342" r:id="rId21"/>
    <p:sldId id="385" r:id="rId22"/>
    <p:sldId id="389" r:id="rId23"/>
    <p:sldId id="401" r:id="rId24"/>
    <p:sldId id="402" r:id="rId25"/>
    <p:sldId id="356" r:id="rId26"/>
    <p:sldId id="394" r:id="rId27"/>
    <p:sldId id="361" r:id="rId28"/>
    <p:sldId id="358" r:id="rId29"/>
    <p:sldId id="362" r:id="rId30"/>
    <p:sldId id="363" r:id="rId31"/>
    <p:sldId id="364" r:id="rId32"/>
    <p:sldId id="365" r:id="rId33"/>
    <p:sldId id="366" r:id="rId34"/>
    <p:sldId id="367" r:id="rId35"/>
    <p:sldId id="368" r:id="rId36"/>
    <p:sldId id="36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506"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2040340" y="1235122"/>
            <a:ext cx="5257800" cy="4201150"/>
          </a:xfrm>
          <a:prstGeom prst="rect">
            <a:avLst/>
          </a:prstGeom>
          <a:solidFill>
            <a:schemeClr val="bg1"/>
          </a:solidFill>
        </p:spPr>
        <p:txBody>
          <a:bodyPr wrap="square" rtlCol="0">
            <a:spAutoFit/>
          </a:bodyPr>
          <a:lstStyle/>
          <a:p>
            <a:pPr algn="ctr">
              <a:lnSpc>
                <a:spcPct val="150000"/>
              </a:lnSpc>
            </a:pPr>
            <a:endParaRPr lang="fa-IR" sz="2800" dirty="0" smtClean="0">
              <a:solidFill>
                <a:srgbClr val="175800"/>
              </a:solidFill>
              <a:latin typeface="Arial Black" pitchFamily="34" charset="0"/>
            </a:endParaRPr>
          </a:p>
          <a:p>
            <a:pPr algn="ctr">
              <a:lnSpc>
                <a:spcPct val="150000"/>
              </a:lnSpc>
            </a:pPr>
            <a:r>
              <a:rPr lang="fa-IR" sz="6600" b="1" dirty="0" smtClean="0">
                <a:solidFill>
                  <a:srgbClr val="175800"/>
                </a:solidFill>
                <a:latin typeface="Arial Black" pitchFamily="34" charset="0"/>
                <a:cs typeface="B Ziba" pitchFamily="2" charset="-78"/>
              </a:rPr>
              <a:t>خانه متلب </a:t>
            </a:r>
          </a:p>
          <a:p>
            <a:pPr algn="ctr">
              <a:lnSpc>
                <a:spcPct val="150000"/>
              </a:lnSpc>
            </a:pPr>
            <a:r>
              <a:rPr lang="en-US" sz="2800" dirty="0" smtClean="0">
                <a:solidFill>
                  <a:srgbClr val="175800"/>
                </a:solidFill>
                <a:latin typeface="Century Schoolbook" pitchFamily="18" charset="0"/>
              </a:rPr>
              <a:t>Matlabhome.ir</a:t>
            </a:r>
          </a:p>
          <a:p>
            <a:pPr algn="ctr">
              <a:lnSpc>
                <a:spcPct val="150000"/>
              </a:lnSpc>
            </a:pPr>
            <a:r>
              <a:rPr lang="en-US" sz="2800" dirty="0" smtClean="0">
                <a:solidFill>
                  <a:srgbClr val="175800"/>
                </a:solidFill>
                <a:latin typeface="Century Schoolbook" pitchFamily="18" charset="0"/>
              </a:rPr>
              <a:t>09190090258</a:t>
            </a:r>
          </a:p>
          <a:p>
            <a:pPr algn="ctr">
              <a:lnSpc>
                <a:spcPct val="150000"/>
              </a:lnSpc>
            </a:pPr>
            <a:r>
              <a:rPr lang="en-US" sz="2800" dirty="0" smtClean="0">
                <a:solidFill>
                  <a:srgbClr val="175800"/>
                </a:solidFill>
                <a:latin typeface="Century Schoolbook" pitchFamily="18" charset="0"/>
              </a:rPr>
              <a:t>Matlab_net@yahoo.com</a:t>
            </a:r>
          </a:p>
        </p:txBody>
      </p:sp>
      <p:pic>
        <p:nvPicPr>
          <p:cNvPr id="1028" name="Picture 4" descr="C:\Users\shahab\Pictures\home\grou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9040" y="1235122"/>
            <a:ext cx="3200400" cy="1127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66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2530"/>
            <a:ext cx="9144000" cy="6625660"/>
          </a:xfrm>
          <a:prstGeom prst="rect">
            <a:avLst/>
          </a:prstGeom>
        </p:spPr>
        <p:txBody>
          <a:bodyPr wrap="square">
            <a:spAutoFit/>
          </a:bodyPr>
          <a:lstStyle/>
          <a:p>
            <a:pPr algn="r" rtl="1">
              <a:lnSpc>
                <a:spcPct val="200000"/>
              </a:lnSpc>
            </a:pPr>
            <a:r>
              <a:rPr lang="fa-IR" sz="2400" dirty="0"/>
              <a:t>برای حل یک مسئلهٔ بهینه‌سازی، الگوریتم </a:t>
            </a:r>
            <a:r>
              <a:rPr lang="en-US" sz="2400" dirty="0"/>
              <a:t>SA </a:t>
            </a:r>
            <a:r>
              <a:rPr lang="fa-IR" sz="2400" dirty="0"/>
              <a:t>ابتدا از یک جواب اولیه شروع می‌کند و سپس در یک حلقه تکرار به جواب‌های همسایه حرکت می‌کند</a:t>
            </a:r>
            <a:r>
              <a:rPr lang="fa-IR" sz="2400" dirty="0" smtClean="0"/>
              <a:t>.</a:t>
            </a:r>
          </a:p>
          <a:p>
            <a:pPr algn="r" rtl="1">
              <a:lnSpc>
                <a:spcPct val="200000"/>
              </a:lnSpc>
            </a:pPr>
            <a:r>
              <a:rPr lang="fa-IR" sz="2400" dirty="0" smtClean="0"/>
              <a:t> </a:t>
            </a:r>
            <a:r>
              <a:rPr lang="fa-IR" sz="2400" dirty="0"/>
              <a:t>اگر جواب همسایه بهتر از جواب فعلی باشد، الگوریتم آن را به عنوان جواب فعلی قرار می‌دهد (به آن حرکت می‌کند)، در غیر این صورت، الگوریتم آن جواب را با احتمال </a:t>
            </a:r>
            <a:r>
              <a:rPr lang="en-US" sz="2400" dirty="0" err="1"/>
              <a:t>exp</a:t>
            </a:r>
            <a:r>
              <a:rPr lang="en-US" sz="2400" dirty="0"/>
              <a:t>(-</a:t>
            </a:r>
            <a:r>
              <a:rPr lang="el-GR" sz="2400" dirty="0"/>
              <a:t>Δ</a:t>
            </a:r>
            <a:r>
              <a:rPr lang="en-US" sz="2400" dirty="0"/>
              <a:t>E/T) </a:t>
            </a:r>
            <a:r>
              <a:rPr lang="fa-IR" sz="2400" dirty="0"/>
              <a:t>به عنوان جواب فعلی می‌پذیرد</a:t>
            </a:r>
            <a:r>
              <a:rPr lang="fa-IR" sz="2400" dirty="0" smtClean="0"/>
              <a:t>.</a:t>
            </a:r>
          </a:p>
          <a:p>
            <a:pPr algn="r" rtl="1">
              <a:lnSpc>
                <a:spcPct val="200000"/>
              </a:lnSpc>
            </a:pPr>
            <a:r>
              <a:rPr lang="fa-IR" sz="2400" dirty="0" smtClean="0"/>
              <a:t> </a:t>
            </a:r>
            <a:r>
              <a:rPr lang="fa-IR" sz="2400" dirty="0"/>
              <a:t>در این رابطه </a:t>
            </a:r>
            <a:r>
              <a:rPr lang="el-GR" sz="2400" dirty="0"/>
              <a:t>Δ</a:t>
            </a:r>
            <a:r>
              <a:rPr lang="en-US" sz="2400" dirty="0"/>
              <a:t>E </a:t>
            </a:r>
            <a:r>
              <a:rPr lang="fa-IR" sz="2400" dirty="0"/>
              <a:t>تفاوت بین تابع هدف جواب فعلی و جواب همسایه‌است و </a:t>
            </a:r>
            <a:r>
              <a:rPr lang="en-US" sz="2400" dirty="0"/>
              <a:t>T </a:t>
            </a:r>
            <a:r>
              <a:rPr lang="fa-IR" sz="2400" dirty="0"/>
              <a:t>یک پارامتر به نام دما است. در هر دما، چندین تکرار اجر می‌شود و سپس دما به آرامی کاهش داده می‌شود. </a:t>
            </a:r>
            <a:endParaRPr lang="fa-IR" sz="2400" dirty="0" smtClean="0"/>
          </a:p>
          <a:p>
            <a:pPr algn="r" rtl="1">
              <a:lnSpc>
                <a:spcPct val="200000"/>
              </a:lnSpc>
            </a:pPr>
            <a:endParaRPr lang="fa-IR" sz="2400" dirty="0"/>
          </a:p>
        </p:txBody>
      </p:sp>
    </p:spTree>
    <p:extLst>
      <p:ext uri="{BB962C8B-B14F-4D97-AF65-F5344CB8AC3E}">
        <p14:creationId xmlns:p14="http://schemas.microsoft.com/office/powerpoint/2010/main" val="1099596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553200"/>
          </a:xfrm>
        </p:spPr>
        <p:txBody>
          <a:bodyPr>
            <a:normAutofit/>
          </a:bodyPr>
          <a:lstStyle/>
          <a:p>
            <a:pPr marL="0" indent="0" algn="r" rtl="1">
              <a:lnSpc>
                <a:spcPct val="200000"/>
              </a:lnSpc>
              <a:buNone/>
            </a:pPr>
            <a:r>
              <a:rPr lang="fa-IR" dirty="0"/>
              <a:t>در گام‌های اولیه دما خیلی بالا قرار داده می‌شود تا احتمال بیشتری برای پذیرش جواب‌های بدتر وجود داشته باشد. با کاهش تدریجی دما، در گام‌های پایانی احتمال کمتری برای پذیرش جواب‌های بدتر وجود خواهد داشت و بنابراین الگوریتم به سمت یک جواب خوب همگرا می‌شود. الگوریتم </a:t>
            </a:r>
            <a:r>
              <a:rPr lang="en-US" dirty="0"/>
              <a:t>SA</a:t>
            </a:r>
            <a:r>
              <a:rPr lang="fa-IR" dirty="0"/>
              <a:t>یک الگوریتم غیرمقید می باشد که برای طراحی های سخت به کار می رود.</a:t>
            </a:r>
          </a:p>
        </p:txBody>
      </p:sp>
    </p:spTree>
    <p:extLst>
      <p:ext uri="{BB962C8B-B14F-4D97-AF65-F5344CB8AC3E}">
        <p14:creationId xmlns:p14="http://schemas.microsoft.com/office/powerpoint/2010/main" val="592661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09800"/>
            <a:ext cx="8229600" cy="1143000"/>
          </a:xfrm>
        </p:spPr>
        <p:txBody>
          <a:bodyPr>
            <a:noAutofit/>
          </a:bodyPr>
          <a:lstStyle/>
          <a:p>
            <a:pPr rtl="1"/>
            <a:r>
              <a:rPr lang="fa-IR" sz="8800" dirty="0" smtClean="0">
                <a:solidFill>
                  <a:srgbClr val="002060"/>
                </a:solidFill>
              </a:rPr>
              <a:t>ساختار الگوریتم</a:t>
            </a:r>
            <a:endParaRPr lang="fa-IR" sz="8800" dirty="0">
              <a:solidFill>
                <a:srgbClr val="002060"/>
              </a:solidFill>
            </a:endParaRPr>
          </a:p>
        </p:txBody>
      </p:sp>
    </p:spTree>
    <p:extLst>
      <p:ext uri="{BB962C8B-B14F-4D97-AF65-F5344CB8AC3E}">
        <p14:creationId xmlns:p14="http://schemas.microsoft.com/office/powerpoint/2010/main" val="10995965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fa-IR" dirty="0" smtClean="0">
                <a:solidFill>
                  <a:srgbClr val="FF0000"/>
                </a:solidFill>
              </a:rPr>
              <a:t>تعریف دیتای اولیه</a:t>
            </a:r>
            <a:endParaRPr lang="fa-IR" dirty="0">
              <a:solidFill>
                <a:srgbClr val="FF0000"/>
              </a:solidFill>
            </a:endParaRPr>
          </a:p>
        </p:txBody>
      </p:sp>
      <p:sp>
        <p:nvSpPr>
          <p:cNvPr id="3" name="Content Placeholder 2"/>
          <p:cNvSpPr>
            <a:spLocks noGrp="1"/>
          </p:cNvSpPr>
          <p:nvPr>
            <p:ph idx="1"/>
          </p:nvPr>
        </p:nvSpPr>
        <p:spPr/>
        <p:txBody>
          <a:bodyPr/>
          <a:lstStyle/>
          <a:p>
            <a:pPr marL="0" indent="0" algn="r" rtl="1">
              <a:buNone/>
            </a:pPr>
            <a:r>
              <a:rPr lang="fa-IR" dirty="0" smtClean="0"/>
              <a:t>باتوجه به ماهیت هر مساله این قسمت در ابتدای الگوریتم تعریف میشود</a:t>
            </a:r>
            <a:endParaRPr lang="fa-IR" dirty="0"/>
          </a:p>
        </p:txBody>
      </p:sp>
    </p:spTree>
    <p:extLst>
      <p:ext uri="{BB962C8B-B14F-4D97-AF65-F5344CB8AC3E}">
        <p14:creationId xmlns:p14="http://schemas.microsoft.com/office/powerpoint/2010/main" val="10995965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fa-IR" dirty="0" smtClean="0">
                <a:solidFill>
                  <a:srgbClr val="FF0000"/>
                </a:solidFill>
              </a:rPr>
              <a:t>تعریف پارامتر های الگوریتم</a:t>
            </a:r>
            <a:endParaRPr lang="fa-IR" dirty="0">
              <a:solidFill>
                <a:srgbClr val="FF0000"/>
              </a:solidFill>
            </a:endParaRPr>
          </a:p>
        </p:txBody>
      </p:sp>
      <p:sp>
        <p:nvSpPr>
          <p:cNvPr id="3" name="Content Placeholder 2"/>
          <p:cNvSpPr>
            <a:spLocks noGrp="1"/>
          </p:cNvSpPr>
          <p:nvPr>
            <p:ph idx="1"/>
          </p:nvPr>
        </p:nvSpPr>
        <p:spPr>
          <a:xfrm>
            <a:off x="0" y="1600200"/>
            <a:ext cx="9144000" cy="4525963"/>
          </a:xfrm>
        </p:spPr>
        <p:txBody>
          <a:bodyPr>
            <a:normAutofit fontScale="92500" lnSpcReduction="20000"/>
          </a:bodyPr>
          <a:lstStyle/>
          <a:p>
            <a:r>
              <a:rPr lang="en-US" dirty="0" err="1"/>
              <a:t>npop</a:t>
            </a:r>
            <a:r>
              <a:rPr lang="en-US" dirty="0"/>
              <a:t>=4;    </a:t>
            </a:r>
            <a:r>
              <a:rPr lang="en-US" dirty="0">
                <a:solidFill>
                  <a:srgbClr val="00B050"/>
                </a:solidFill>
              </a:rPr>
              <a:t> % number of population</a:t>
            </a:r>
          </a:p>
          <a:p>
            <a:r>
              <a:rPr lang="en-US" dirty="0" err="1"/>
              <a:t>Maxiter</a:t>
            </a:r>
            <a:r>
              <a:rPr lang="en-US" dirty="0"/>
              <a:t>=100; </a:t>
            </a:r>
            <a:r>
              <a:rPr lang="en-US" dirty="0" smtClean="0"/>
              <a:t>   </a:t>
            </a:r>
            <a:r>
              <a:rPr lang="en-US" dirty="0" smtClean="0">
                <a:solidFill>
                  <a:srgbClr val="00B050"/>
                </a:solidFill>
              </a:rPr>
              <a:t>% </a:t>
            </a:r>
            <a:r>
              <a:rPr lang="en-US" dirty="0">
                <a:solidFill>
                  <a:srgbClr val="00B050"/>
                </a:solidFill>
              </a:rPr>
              <a:t>Max Of Iteration</a:t>
            </a:r>
          </a:p>
          <a:p>
            <a:r>
              <a:rPr lang="fa-IR" dirty="0"/>
              <a:t> </a:t>
            </a:r>
          </a:p>
          <a:p>
            <a:r>
              <a:rPr lang="en-US" dirty="0"/>
              <a:t>T0=1000;      </a:t>
            </a:r>
            <a:r>
              <a:rPr lang="en-US" dirty="0">
                <a:solidFill>
                  <a:srgbClr val="00B050"/>
                </a:solidFill>
              </a:rPr>
              <a:t>% Initial Temp</a:t>
            </a:r>
          </a:p>
          <a:p>
            <a:r>
              <a:rPr lang="en-US" dirty="0" err="1"/>
              <a:t>Tf</a:t>
            </a:r>
            <a:r>
              <a:rPr lang="en-US" dirty="0"/>
              <a:t>=1;         </a:t>
            </a:r>
            <a:r>
              <a:rPr lang="en-US" dirty="0" smtClean="0"/>
              <a:t>    </a:t>
            </a:r>
            <a:r>
              <a:rPr lang="en-US" dirty="0" smtClean="0">
                <a:solidFill>
                  <a:srgbClr val="00B050"/>
                </a:solidFill>
              </a:rPr>
              <a:t>% </a:t>
            </a:r>
            <a:r>
              <a:rPr lang="en-US" dirty="0">
                <a:solidFill>
                  <a:srgbClr val="00B050"/>
                </a:solidFill>
              </a:rPr>
              <a:t>Final Temp</a:t>
            </a:r>
          </a:p>
          <a:p>
            <a:r>
              <a:rPr lang="fa-IR" dirty="0"/>
              <a:t> </a:t>
            </a:r>
          </a:p>
          <a:p>
            <a:r>
              <a:rPr lang="en-US" dirty="0"/>
              <a:t>TRF=((T0-Tf)/</a:t>
            </a:r>
            <a:r>
              <a:rPr lang="en-US" dirty="0" err="1"/>
              <a:t>Maxiter</a:t>
            </a:r>
            <a:r>
              <a:rPr lang="en-US" dirty="0"/>
              <a:t>);        </a:t>
            </a:r>
            <a:r>
              <a:rPr lang="en-US" dirty="0">
                <a:solidFill>
                  <a:srgbClr val="00B050"/>
                </a:solidFill>
              </a:rPr>
              <a:t>%Temp Reduction factor</a:t>
            </a:r>
          </a:p>
          <a:p>
            <a:r>
              <a:rPr lang="fa-IR" dirty="0"/>
              <a:t> </a:t>
            </a:r>
          </a:p>
          <a:p>
            <a:r>
              <a:rPr lang="en-US" dirty="0"/>
              <a:t>NN=10;                        </a:t>
            </a:r>
            <a:r>
              <a:rPr lang="en-US" dirty="0">
                <a:solidFill>
                  <a:srgbClr val="00B050"/>
                </a:solidFill>
              </a:rPr>
              <a:t>% Number Neighbors</a:t>
            </a:r>
          </a:p>
          <a:p>
            <a:pPr marL="0" indent="0">
              <a:buNone/>
            </a:pPr>
            <a:endParaRPr lang="en-US" dirty="0"/>
          </a:p>
          <a:p>
            <a:pPr marL="0" indent="0" algn="r" rtl="1">
              <a:buNone/>
            </a:pPr>
            <a:endParaRPr lang="fa-IR" dirty="0"/>
          </a:p>
        </p:txBody>
      </p:sp>
    </p:spTree>
    <p:extLst>
      <p:ext uri="{BB962C8B-B14F-4D97-AF65-F5344CB8AC3E}">
        <p14:creationId xmlns:p14="http://schemas.microsoft.com/office/powerpoint/2010/main" val="10995965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fa-IR" dirty="0" smtClean="0">
                <a:solidFill>
                  <a:srgbClr val="FF0000"/>
                </a:solidFill>
              </a:rPr>
              <a:t>تولید جمعیت اولیه تصادفی</a:t>
            </a:r>
            <a:endParaRPr lang="fa-IR" dirty="0">
              <a:solidFill>
                <a:srgbClr val="FF0000"/>
              </a:solidFill>
            </a:endParaRPr>
          </a:p>
        </p:txBody>
      </p:sp>
      <p:sp>
        <p:nvSpPr>
          <p:cNvPr id="3" name="Content Placeholder 2"/>
          <p:cNvSpPr>
            <a:spLocks noGrp="1"/>
          </p:cNvSpPr>
          <p:nvPr>
            <p:ph idx="1"/>
          </p:nvPr>
        </p:nvSpPr>
        <p:spPr/>
        <p:txBody>
          <a:bodyPr/>
          <a:lstStyle/>
          <a:p>
            <a:pPr marL="0" indent="0" algn="r" rtl="1">
              <a:buNone/>
            </a:pPr>
            <a:r>
              <a:rPr lang="fa-IR" dirty="0" smtClean="0"/>
              <a:t>با توجه به ساختار هر مساله فرق میکند</a:t>
            </a:r>
          </a:p>
          <a:p>
            <a:pPr marL="0" indent="0" algn="r" rtl="1">
              <a:buNone/>
            </a:pPr>
            <a:r>
              <a:rPr lang="fa-IR" dirty="0" smtClean="0"/>
              <a:t>به طور مثال برای مساله </a:t>
            </a:r>
            <a:r>
              <a:rPr lang="en-US" dirty="0" smtClean="0"/>
              <a:t>TSP</a:t>
            </a:r>
            <a:endParaRPr lang="fa-IR" dirty="0" smtClean="0"/>
          </a:p>
          <a:p>
            <a:pPr marL="0" indent="0" algn="r" rtl="1">
              <a:buNone/>
            </a:pPr>
            <a:endParaRPr lang="fa-IR" dirty="0" smtClean="0"/>
          </a:p>
          <a:p>
            <a:pPr marL="0" indent="0" algn="r" rtl="1">
              <a:buNone/>
            </a:pPr>
            <a:endParaRPr lang="fa-IR" dirty="0"/>
          </a:p>
        </p:txBody>
      </p:sp>
      <p:graphicFrame>
        <p:nvGraphicFramePr>
          <p:cNvPr id="5" name="Table 4"/>
          <p:cNvGraphicFramePr>
            <a:graphicFrameLocks noGrp="1"/>
          </p:cNvGraphicFramePr>
          <p:nvPr>
            <p:extLst>
              <p:ext uri="{D42A27DB-BD31-4B8C-83A1-F6EECF244321}">
                <p14:modId xmlns:p14="http://schemas.microsoft.com/office/powerpoint/2010/main" val="2474411413"/>
              </p:ext>
            </p:extLst>
          </p:nvPr>
        </p:nvGraphicFramePr>
        <p:xfrm>
          <a:off x="1600200" y="3505200"/>
          <a:ext cx="6096000" cy="579120"/>
        </p:xfrm>
        <a:graphic>
          <a:graphicData uri="http://schemas.openxmlformats.org/drawingml/2006/table">
            <a:tbl>
              <a:tblPr rtl="1" firstRow="1" bandRow="1">
                <a:tableStyleId>{5940675A-B579-460E-94D1-54222C63F5DA}</a:tableStyleId>
              </a:tblPr>
              <a:tblGrid>
                <a:gridCol w="1219200"/>
                <a:gridCol w="1219200"/>
                <a:gridCol w="1219200"/>
                <a:gridCol w="1219200"/>
                <a:gridCol w="1219200"/>
              </a:tblGrid>
              <a:tr h="370840">
                <a:tc>
                  <a:txBody>
                    <a:bodyPr/>
                    <a:lstStyle/>
                    <a:p>
                      <a:pPr algn="ctr" rtl="1"/>
                      <a:r>
                        <a:rPr lang="fa-IR" sz="3200" b="1" dirty="0" smtClean="0"/>
                        <a:t>2</a:t>
                      </a:r>
                      <a:endParaRPr lang="fa-IR" sz="3200" b="1" dirty="0"/>
                    </a:p>
                  </a:txBody>
                  <a:tcPr/>
                </a:tc>
                <a:tc>
                  <a:txBody>
                    <a:bodyPr/>
                    <a:lstStyle/>
                    <a:p>
                      <a:pPr algn="ctr" rtl="1"/>
                      <a:r>
                        <a:rPr lang="fa-IR" sz="3200" b="1" dirty="0" smtClean="0"/>
                        <a:t>3</a:t>
                      </a:r>
                      <a:endParaRPr lang="fa-IR" sz="3200" b="1" dirty="0"/>
                    </a:p>
                  </a:txBody>
                  <a:tcPr/>
                </a:tc>
                <a:tc>
                  <a:txBody>
                    <a:bodyPr/>
                    <a:lstStyle/>
                    <a:p>
                      <a:pPr algn="ctr" rtl="1"/>
                      <a:r>
                        <a:rPr lang="fa-IR" sz="3200" b="1" dirty="0" smtClean="0"/>
                        <a:t>4</a:t>
                      </a:r>
                      <a:endParaRPr lang="fa-IR" sz="3200" b="1" dirty="0"/>
                    </a:p>
                  </a:txBody>
                  <a:tcPr/>
                </a:tc>
                <a:tc>
                  <a:txBody>
                    <a:bodyPr/>
                    <a:lstStyle/>
                    <a:p>
                      <a:pPr algn="ctr" rtl="1"/>
                      <a:r>
                        <a:rPr lang="fa-IR" sz="3200" b="1" dirty="0" smtClean="0"/>
                        <a:t>1</a:t>
                      </a:r>
                      <a:endParaRPr lang="fa-IR" sz="3200" b="1" dirty="0"/>
                    </a:p>
                  </a:txBody>
                  <a:tcPr/>
                </a:tc>
                <a:tc>
                  <a:txBody>
                    <a:bodyPr/>
                    <a:lstStyle/>
                    <a:p>
                      <a:pPr algn="ctr" rtl="1"/>
                      <a:r>
                        <a:rPr lang="fa-IR" sz="3200" b="1" dirty="0" smtClean="0"/>
                        <a:t>5</a:t>
                      </a:r>
                      <a:endParaRPr lang="fa-IR" sz="3200" b="1"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846518401"/>
              </p:ext>
            </p:extLst>
          </p:nvPr>
        </p:nvGraphicFramePr>
        <p:xfrm>
          <a:off x="1524000" y="5943600"/>
          <a:ext cx="3581400" cy="579120"/>
        </p:xfrm>
        <a:graphic>
          <a:graphicData uri="http://schemas.openxmlformats.org/drawingml/2006/table">
            <a:tbl>
              <a:tblPr rtl="1" firstRow="1" bandRow="1">
                <a:tableStyleId>{5940675A-B579-460E-94D1-54222C63F5DA}</a:tableStyleId>
              </a:tblPr>
              <a:tblGrid>
                <a:gridCol w="1790700"/>
                <a:gridCol w="1790700"/>
              </a:tblGrid>
              <a:tr h="370840">
                <a:tc>
                  <a:txBody>
                    <a:bodyPr/>
                    <a:lstStyle/>
                    <a:p>
                      <a:pPr algn="ctr" rtl="1"/>
                      <a:r>
                        <a:rPr lang="fa-IR" sz="3200" b="1" dirty="0" smtClean="0"/>
                        <a:t>321</a:t>
                      </a:r>
                      <a:endParaRPr lang="fa-IR" sz="3200" b="1" dirty="0"/>
                    </a:p>
                  </a:txBody>
                  <a:tcPr/>
                </a:tc>
                <a:tc>
                  <a:txBody>
                    <a:bodyPr/>
                    <a:lstStyle/>
                    <a:p>
                      <a:pPr algn="ctr" rtl="1"/>
                      <a:r>
                        <a:rPr lang="en-US" sz="3200" b="1" dirty="0" smtClean="0">
                          <a:solidFill>
                            <a:srgbClr val="FF0000"/>
                          </a:solidFill>
                        </a:rPr>
                        <a:t>Fitness</a:t>
                      </a:r>
                      <a:endParaRPr lang="fa-IR" sz="3200" b="1" dirty="0">
                        <a:solidFill>
                          <a:srgbClr val="FF0000"/>
                        </a:solidFill>
                      </a:endParaRPr>
                    </a:p>
                  </a:txBody>
                  <a:tcPr/>
                </a:tc>
              </a:tr>
            </a:tbl>
          </a:graphicData>
        </a:graphic>
      </p:graphicFrame>
    </p:spTree>
    <p:extLst>
      <p:ext uri="{BB962C8B-B14F-4D97-AF65-F5344CB8AC3E}">
        <p14:creationId xmlns:p14="http://schemas.microsoft.com/office/powerpoint/2010/main" val="2994038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5800" y="6083587"/>
            <a:ext cx="8153400" cy="584775"/>
          </a:xfrm>
          <a:prstGeom prst="rect">
            <a:avLst/>
          </a:prstGeom>
        </p:spPr>
        <p:txBody>
          <a:bodyPr wrap="square">
            <a:spAutoFit/>
          </a:bodyPr>
          <a:lstStyle/>
          <a:p>
            <a:r>
              <a:rPr lang="en-US" sz="3200" dirty="0" err="1" smtClean="0"/>
              <a:t>npop</a:t>
            </a:r>
            <a:r>
              <a:rPr lang="en-US" sz="3200" dirty="0" smtClean="0"/>
              <a:t>=4</a:t>
            </a:r>
            <a:r>
              <a:rPr lang="en-US" sz="3200" b="1" dirty="0" smtClean="0"/>
              <a:t>;</a:t>
            </a:r>
            <a:r>
              <a:rPr lang="en-US" sz="3200" b="1" dirty="0" smtClean="0">
                <a:solidFill>
                  <a:srgbClr val="00B050"/>
                </a:solidFill>
              </a:rPr>
              <a:t>     </a:t>
            </a:r>
            <a:r>
              <a:rPr lang="en-US" sz="3200" b="1" dirty="0">
                <a:solidFill>
                  <a:srgbClr val="00B050"/>
                </a:solidFill>
              </a:rPr>
              <a:t>% number of population</a:t>
            </a:r>
          </a:p>
        </p:txBody>
      </p:sp>
      <p:graphicFrame>
        <p:nvGraphicFramePr>
          <p:cNvPr id="8" name="Table 7"/>
          <p:cNvGraphicFramePr>
            <a:graphicFrameLocks noGrp="1"/>
          </p:cNvGraphicFramePr>
          <p:nvPr>
            <p:extLst>
              <p:ext uri="{D42A27DB-BD31-4B8C-83A1-F6EECF244321}">
                <p14:modId xmlns:p14="http://schemas.microsoft.com/office/powerpoint/2010/main" val="1301039933"/>
              </p:ext>
            </p:extLst>
          </p:nvPr>
        </p:nvGraphicFramePr>
        <p:xfrm>
          <a:off x="228600" y="152400"/>
          <a:ext cx="4800600" cy="5565800"/>
        </p:xfrm>
        <a:graphic>
          <a:graphicData uri="http://schemas.openxmlformats.org/drawingml/2006/table">
            <a:tbl>
              <a:tblPr>
                <a:tableStyleId>{616DA210-FB5B-4158-B5E0-FEB733F419BA}</a:tableStyleId>
              </a:tblPr>
              <a:tblGrid>
                <a:gridCol w="1524000"/>
                <a:gridCol w="685800"/>
                <a:gridCol w="533400"/>
                <a:gridCol w="685800"/>
                <a:gridCol w="685800"/>
                <a:gridCol w="685800"/>
              </a:tblGrid>
              <a:tr h="452596">
                <a:tc>
                  <a:txBody>
                    <a:bodyPr/>
                    <a:lstStyle/>
                    <a:p>
                      <a:pPr algn="ctr" fontAlgn="b"/>
                      <a:r>
                        <a:rPr lang="en-US" sz="3600" u="none" strike="noStrike" dirty="0">
                          <a:solidFill>
                            <a:srgbClr val="002060"/>
                          </a:solidFill>
                          <a:effectLst/>
                        </a:rPr>
                        <a:t>Pop1.x</a:t>
                      </a:r>
                      <a:endParaRPr lang="en-US" sz="3600" b="0" i="0" u="none" strike="noStrike" dirty="0">
                        <a:solidFill>
                          <a:srgbClr val="002060"/>
                        </a:solidFill>
                        <a:effectLst/>
                        <a:latin typeface="Arial"/>
                      </a:endParaRPr>
                    </a:p>
                  </a:txBody>
                  <a:tcPr marL="7940" marR="7940" marT="7940" marB="0" anchor="b"/>
                </a:tc>
                <a:tc>
                  <a:txBody>
                    <a:bodyPr/>
                    <a:lstStyle/>
                    <a:p>
                      <a:pPr algn="ctr" rtl="0" fontAlgn="b"/>
                      <a:r>
                        <a:rPr lang="fa-IR" sz="3600" u="none" strike="noStrike">
                          <a:effectLst/>
                        </a:rPr>
                        <a:t>3</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dirty="0">
                          <a:effectLst/>
                        </a:rPr>
                        <a:t>5</a:t>
                      </a:r>
                      <a:endParaRPr lang="fa-IR" sz="3600" b="0" i="0" u="none" strike="noStrike" dirty="0">
                        <a:solidFill>
                          <a:srgbClr val="000000"/>
                        </a:solidFill>
                        <a:effectLst/>
                        <a:latin typeface="Calibri"/>
                      </a:endParaRPr>
                    </a:p>
                  </a:txBody>
                  <a:tcPr marL="7940" marR="7940" marT="7940" marB="0" anchor="b"/>
                </a:tc>
                <a:tc>
                  <a:txBody>
                    <a:bodyPr/>
                    <a:lstStyle/>
                    <a:p>
                      <a:pPr algn="ctr" rtl="0" fontAlgn="b"/>
                      <a:r>
                        <a:rPr lang="fa-IR" sz="3600" u="none" strike="noStrike">
                          <a:effectLst/>
                        </a:rPr>
                        <a:t>1</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2</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4</a:t>
                      </a:r>
                      <a:endParaRPr lang="fa-IR" sz="3600" b="0" i="0" u="none" strike="noStrike">
                        <a:solidFill>
                          <a:srgbClr val="000000"/>
                        </a:solidFill>
                        <a:effectLst/>
                        <a:latin typeface="Calibri"/>
                      </a:endParaRPr>
                    </a:p>
                  </a:txBody>
                  <a:tcPr marL="7940" marR="7940" marT="7940" marB="0" anchor="b"/>
                </a:tc>
              </a:tr>
              <a:tr h="452596">
                <a:tc>
                  <a:txBody>
                    <a:bodyPr/>
                    <a:lstStyle/>
                    <a:p>
                      <a:pPr algn="ctr" fontAlgn="b"/>
                      <a:r>
                        <a:rPr lang="en-US" sz="3600" u="none" strike="noStrike" dirty="0">
                          <a:solidFill>
                            <a:srgbClr val="002060"/>
                          </a:solidFill>
                          <a:effectLst/>
                        </a:rPr>
                        <a:t>Pop2.x</a:t>
                      </a:r>
                      <a:endParaRPr lang="en-US" sz="3600" b="0" i="0" u="none" strike="noStrike" dirty="0">
                        <a:solidFill>
                          <a:srgbClr val="002060"/>
                        </a:solidFill>
                        <a:effectLst/>
                        <a:latin typeface="Arial"/>
                      </a:endParaRPr>
                    </a:p>
                  </a:txBody>
                  <a:tcPr marL="7940" marR="7940" marT="7940" marB="0" anchor="b"/>
                </a:tc>
                <a:tc>
                  <a:txBody>
                    <a:bodyPr/>
                    <a:lstStyle/>
                    <a:p>
                      <a:pPr algn="ctr" rtl="0" fontAlgn="b"/>
                      <a:r>
                        <a:rPr lang="fa-IR" sz="3600" u="none" strike="noStrike" dirty="0">
                          <a:effectLst/>
                        </a:rPr>
                        <a:t>1</a:t>
                      </a:r>
                      <a:endParaRPr lang="fa-IR" sz="3600" b="0" i="0" u="none" strike="noStrike" dirty="0">
                        <a:solidFill>
                          <a:srgbClr val="000000"/>
                        </a:solidFill>
                        <a:effectLst/>
                        <a:latin typeface="Calibri"/>
                      </a:endParaRPr>
                    </a:p>
                  </a:txBody>
                  <a:tcPr marL="7940" marR="7940" marT="7940" marB="0" anchor="b"/>
                </a:tc>
                <a:tc>
                  <a:txBody>
                    <a:bodyPr/>
                    <a:lstStyle/>
                    <a:p>
                      <a:pPr algn="ctr" rtl="0" fontAlgn="b"/>
                      <a:r>
                        <a:rPr lang="fa-IR" sz="3600" u="none" strike="noStrike">
                          <a:effectLst/>
                        </a:rPr>
                        <a:t>2</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3</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4</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5</a:t>
                      </a:r>
                      <a:endParaRPr lang="fa-IR" sz="3600" b="0" i="0" u="none" strike="noStrike">
                        <a:solidFill>
                          <a:srgbClr val="000000"/>
                        </a:solidFill>
                        <a:effectLst/>
                        <a:latin typeface="Calibri"/>
                      </a:endParaRPr>
                    </a:p>
                  </a:txBody>
                  <a:tcPr marL="7940" marR="7940" marT="7940" marB="0" anchor="b"/>
                </a:tc>
              </a:tr>
              <a:tr h="452596">
                <a:tc>
                  <a:txBody>
                    <a:bodyPr/>
                    <a:lstStyle/>
                    <a:p>
                      <a:pPr algn="ctr" fontAlgn="b"/>
                      <a:r>
                        <a:rPr lang="en-US" sz="3600" u="none" strike="noStrike" dirty="0">
                          <a:solidFill>
                            <a:srgbClr val="002060"/>
                          </a:solidFill>
                          <a:effectLst/>
                        </a:rPr>
                        <a:t>Pop3.x</a:t>
                      </a:r>
                      <a:endParaRPr lang="en-US" sz="3600" b="0" i="0" u="none" strike="noStrike" dirty="0">
                        <a:solidFill>
                          <a:srgbClr val="002060"/>
                        </a:solidFill>
                        <a:effectLst/>
                        <a:latin typeface="Arial"/>
                      </a:endParaRPr>
                    </a:p>
                  </a:txBody>
                  <a:tcPr marL="7940" marR="7940" marT="7940" marB="0" anchor="b"/>
                </a:tc>
                <a:tc>
                  <a:txBody>
                    <a:bodyPr/>
                    <a:lstStyle/>
                    <a:p>
                      <a:pPr algn="ctr" rtl="0" fontAlgn="b"/>
                      <a:r>
                        <a:rPr lang="fa-IR" sz="3600" u="none" strike="noStrike" dirty="0">
                          <a:effectLst/>
                        </a:rPr>
                        <a:t>1</a:t>
                      </a:r>
                      <a:endParaRPr lang="fa-IR" sz="3600" b="0" i="0" u="none" strike="noStrike" dirty="0">
                        <a:solidFill>
                          <a:srgbClr val="000000"/>
                        </a:solidFill>
                        <a:effectLst/>
                        <a:latin typeface="Calibri"/>
                      </a:endParaRPr>
                    </a:p>
                  </a:txBody>
                  <a:tcPr marL="7940" marR="7940" marT="7940" marB="0" anchor="b"/>
                </a:tc>
                <a:tc>
                  <a:txBody>
                    <a:bodyPr/>
                    <a:lstStyle/>
                    <a:p>
                      <a:pPr algn="ctr" rtl="0" fontAlgn="b"/>
                      <a:r>
                        <a:rPr lang="fa-IR" sz="3600" u="none" strike="noStrike" dirty="0">
                          <a:effectLst/>
                        </a:rPr>
                        <a:t>4</a:t>
                      </a:r>
                      <a:endParaRPr lang="fa-IR" sz="3600" b="0" i="0" u="none" strike="noStrike" dirty="0">
                        <a:solidFill>
                          <a:srgbClr val="000000"/>
                        </a:solidFill>
                        <a:effectLst/>
                        <a:latin typeface="Calibri"/>
                      </a:endParaRPr>
                    </a:p>
                  </a:txBody>
                  <a:tcPr marL="7940" marR="7940" marT="7940" marB="0" anchor="b"/>
                </a:tc>
                <a:tc>
                  <a:txBody>
                    <a:bodyPr/>
                    <a:lstStyle/>
                    <a:p>
                      <a:pPr algn="ctr" rtl="0" fontAlgn="b"/>
                      <a:r>
                        <a:rPr lang="fa-IR" sz="3600" u="none" strike="noStrike" dirty="0">
                          <a:effectLst/>
                        </a:rPr>
                        <a:t>5</a:t>
                      </a:r>
                      <a:endParaRPr lang="fa-IR" sz="3600" b="0" i="0" u="none" strike="noStrike" dirty="0">
                        <a:solidFill>
                          <a:srgbClr val="000000"/>
                        </a:solidFill>
                        <a:effectLst/>
                        <a:latin typeface="Calibri"/>
                      </a:endParaRPr>
                    </a:p>
                  </a:txBody>
                  <a:tcPr marL="7940" marR="7940" marT="7940" marB="0" anchor="b"/>
                </a:tc>
                <a:tc>
                  <a:txBody>
                    <a:bodyPr/>
                    <a:lstStyle/>
                    <a:p>
                      <a:pPr algn="ctr" rtl="0" fontAlgn="b"/>
                      <a:r>
                        <a:rPr lang="fa-IR" sz="3600" u="none" strike="noStrike" dirty="0">
                          <a:effectLst/>
                        </a:rPr>
                        <a:t>3</a:t>
                      </a:r>
                      <a:endParaRPr lang="fa-IR" sz="3600" b="0" i="0" u="none" strike="noStrike" dirty="0">
                        <a:solidFill>
                          <a:srgbClr val="000000"/>
                        </a:solidFill>
                        <a:effectLst/>
                        <a:latin typeface="Calibri"/>
                      </a:endParaRPr>
                    </a:p>
                  </a:txBody>
                  <a:tcPr marL="7940" marR="7940" marT="7940" marB="0" anchor="b"/>
                </a:tc>
                <a:tc>
                  <a:txBody>
                    <a:bodyPr/>
                    <a:lstStyle/>
                    <a:p>
                      <a:pPr algn="ctr" rtl="0" fontAlgn="b"/>
                      <a:r>
                        <a:rPr lang="fa-IR" sz="3600" u="none" strike="noStrike">
                          <a:effectLst/>
                        </a:rPr>
                        <a:t>2</a:t>
                      </a:r>
                      <a:endParaRPr lang="fa-IR" sz="3600" b="0" i="0" u="none" strike="noStrike">
                        <a:solidFill>
                          <a:srgbClr val="000000"/>
                        </a:solidFill>
                        <a:effectLst/>
                        <a:latin typeface="Calibri"/>
                      </a:endParaRPr>
                    </a:p>
                  </a:txBody>
                  <a:tcPr marL="7940" marR="7940" marT="7940" marB="0" anchor="b"/>
                </a:tc>
              </a:tr>
              <a:tr h="452596">
                <a:tc>
                  <a:txBody>
                    <a:bodyPr/>
                    <a:lstStyle/>
                    <a:p>
                      <a:pPr algn="ctr" fontAlgn="b"/>
                      <a:r>
                        <a:rPr lang="en-US" sz="3600" u="none" strike="noStrike" dirty="0">
                          <a:solidFill>
                            <a:srgbClr val="002060"/>
                          </a:solidFill>
                          <a:effectLst/>
                        </a:rPr>
                        <a:t>Pop4.x</a:t>
                      </a:r>
                      <a:endParaRPr lang="en-US" sz="3600" b="0" i="0" u="none" strike="noStrike" dirty="0">
                        <a:solidFill>
                          <a:srgbClr val="002060"/>
                        </a:solidFill>
                        <a:effectLst/>
                        <a:latin typeface="Arial"/>
                      </a:endParaRPr>
                    </a:p>
                  </a:txBody>
                  <a:tcPr marL="7940" marR="7940" marT="7940" marB="0" anchor="b"/>
                </a:tc>
                <a:tc>
                  <a:txBody>
                    <a:bodyPr/>
                    <a:lstStyle/>
                    <a:p>
                      <a:pPr algn="ctr" rtl="0" fontAlgn="b"/>
                      <a:r>
                        <a:rPr lang="fa-IR" sz="3600" u="none" strike="noStrike">
                          <a:effectLst/>
                        </a:rPr>
                        <a:t>1</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2</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4</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3</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5</a:t>
                      </a:r>
                      <a:endParaRPr lang="fa-IR" sz="3600" b="0" i="0" u="none" strike="noStrike">
                        <a:solidFill>
                          <a:srgbClr val="000000"/>
                        </a:solidFill>
                        <a:effectLst/>
                        <a:latin typeface="Calibri"/>
                      </a:endParaRPr>
                    </a:p>
                  </a:txBody>
                  <a:tcPr marL="7940" marR="7940" marT="7940" marB="0" anchor="b"/>
                </a:tc>
              </a:tr>
              <a:tr h="452596">
                <a:tc>
                  <a:txBody>
                    <a:bodyPr/>
                    <a:lstStyle/>
                    <a:p>
                      <a:pPr algn="ctr" fontAlgn="b"/>
                      <a:r>
                        <a:rPr lang="en-US" sz="3600" u="none" strike="noStrike" dirty="0">
                          <a:solidFill>
                            <a:srgbClr val="002060"/>
                          </a:solidFill>
                          <a:effectLst/>
                        </a:rPr>
                        <a:t>Pop5.x</a:t>
                      </a:r>
                      <a:endParaRPr lang="en-US" sz="3600" b="0" i="0" u="none" strike="noStrike" dirty="0">
                        <a:solidFill>
                          <a:srgbClr val="002060"/>
                        </a:solidFill>
                        <a:effectLst/>
                        <a:latin typeface="Arial"/>
                      </a:endParaRPr>
                    </a:p>
                  </a:txBody>
                  <a:tcPr marL="7940" marR="7940" marT="7940" marB="0" anchor="b"/>
                </a:tc>
                <a:tc>
                  <a:txBody>
                    <a:bodyPr/>
                    <a:lstStyle/>
                    <a:p>
                      <a:pPr algn="ctr" rtl="0" fontAlgn="b"/>
                      <a:r>
                        <a:rPr lang="fa-IR" sz="3600" u="none" strike="noStrike">
                          <a:effectLst/>
                        </a:rPr>
                        <a:t>2</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1</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5</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3</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4</a:t>
                      </a:r>
                      <a:endParaRPr lang="fa-IR" sz="3600" b="0" i="0" u="none" strike="noStrike">
                        <a:solidFill>
                          <a:srgbClr val="000000"/>
                        </a:solidFill>
                        <a:effectLst/>
                        <a:latin typeface="Calibri"/>
                      </a:endParaRPr>
                    </a:p>
                  </a:txBody>
                  <a:tcPr marL="7940" marR="7940" marT="7940" marB="0" anchor="b"/>
                </a:tc>
              </a:tr>
              <a:tr h="452596">
                <a:tc>
                  <a:txBody>
                    <a:bodyPr/>
                    <a:lstStyle/>
                    <a:p>
                      <a:pPr algn="ctr" fontAlgn="b"/>
                      <a:r>
                        <a:rPr lang="en-US" sz="3600" u="none" strike="noStrike" dirty="0">
                          <a:solidFill>
                            <a:srgbClr val="002060"/>
                          </a:solidFill>
                          <a:effectLst/>
                        </a:rPr>
                        <a:t>Pop6.x</a:t>
                      </a:r>
                      <a:endParaRPr lang="en-US" sz="3600" b="0" i="0" u="none" strike="noStrike" dirty="0">
                        <a:solidFill>
                          <a:srgbClr val="002060"/>
                        </a:solidFill>
                        <a:effectLst/>
                        <a:latin typeface="Arial"/>
                      </a:endParaRPr>
                    </a:p>
                  </a:txBody>
                  <a:tcPr marL="7940" marR="7940" marT="7940" marB="0" anchor="b"/>
                </a:tc>
                <a:tc>
                  <a:txBody>
                    <a:bodyPr/>
                    <a:lstStyle/>
                    <a:p>
                      <a:pPr algn="ctr" rtl="0" fontAlgn="b"/>
                      <a:r>
                        <a:rPr lang="fa-IR" sz="3600" u="none" strike="noStrike" dirty="0">
                          <a:effectLst/>
                        </a:rPr>
                        <a:t>5</a:t>
                      </a:r>
                      <a:endParaRPr lang="fa-IR" sz="3600" b="0" i="0" u="none" strike="noStrike" dirty="0">
                        <a:solidFill>
                          <a:srgbClr val="000000"/>
                        </a:solidFill>
                        <a:effectLst/>
                        <a:latin typeface="Calibri"/>
                      </a:endParaRPr>
                    </a:p>
                  </a:txBody>
                  <a:tcPr marL="7940" marR="7940" marT="7940" marB="0" anchor="b"/>
                </a:tc>
                <a:tc>
                  <a:txBody>
                    <a:bodyPr/>
                    <a:lstStyle/>
                    <a:p>
                      <a:pPr algn="ctr" rtl="0" fontAlgn="b"/>
                      <a:r>
                        <a:rPr lang="fa-IR" sz="3600" u="none" strike="noStrike">
                          <a:effectLst/>
                        </a:rPr>
                        <a:t>3</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4</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2</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1</a:t>
                      </a:r>
                      <a:endParaRPr lang="fa-IR" sz="3600" b="0" i="0" u="none" strike="noStrike">
                        <a:solidFill>
                          <a:srgbClr val="000000"/>
                        </a:solidFill>
                        <a:effectLst/>
                        <a:latin typeface="Calibri"/>
                      </a:endParaRPr>
                    </a:p>
                  </a:txBody>
                  <a:tcPr marL="7940" marR="7940" marT="7940" marB="0" anchor="b"/>
                </a:tc>
              </a:tr>
              <a:tr h="452596">
                <a:tc>
                  <a:txBody>
                    <a:bodyPr/>
                    <a:lstStyle/>
                    <a:p>
                      <a:pPr algn="ctr" fontAlgn="b"/>
                      <a:r>
                        <a:rPr lang="en-US" sz="3600" u="none" strike="noStrike" dirty="0">
                          <a:solidFill>
                            <a:srgbClr val="002060"/>
                          </a:solidFill>
                          <a:effectLst/>
                        </a:rPr>
                        <a:t>Pop7.x</a:t>
                      </a:r>
                      <a:endParaRPr lang="en-US" sz="3600" b="0" i="0" u="none" strike="noStrike" dirty="0">
                        <a:solidFill>
                          <a:srgbClr val="002060"/>
                        </a:solidFill>
                        <a:effectLst/>
                        <a:latin typeface="Arial"/>
                      </a:endParaRPr>
                    </a:p>
                  </a:txBody>
                  <a:tcPr marL="7940" marR="7940" marT="7940" marB="0" anchor="b"/>
                </a:tc>
                <a:tc>
                  <a:txBody>
                    <a:bodyPr/>
                    <a:lstStyle/>
                    <a:p>
                      <a:pPr algn="ctr" rtl="0" fontAlgn="b"/>
                      <a:r>
                        <a:rPr lang="fa-IR" sz="3600" u="none" strike="noStrike" dirty="0">
                          <a:effectLst/>
                        </a:rPr>
                        <a:t>2</a:t>
                      </a:r>
                      <a:endParaRPr lang="fa-IR" sz="3600" b="0" i="0" u="none" strike="noStrike" dirty="0">
                        <a:solidFill>
                          <a:srgbClr val="000000"/>
                        </a:solidFill>
                        <a:effectLst/>
                        <a:latin typeface="Calibri"/>
                      </a:endParaRPr>
                    </a:p>
                  </a:txBody>
                  <a:tcPr marL="7940" marR="7940" marT="7940" marB="0" anchor="b"/>
                </a:tc>
                <a:tc>
                  <a:txBody>
                    <a:bodyPr/>
                    <a:lstStyle/>
                    <a:p>
                      <a:pPr algn="ctr" rtl="0" fontAlgn="b"/>
                      <a:r>
                        <a:rPr lang="fa-IR" sz="3600" u="none" strike="noStrike" dirty="0">
                          <a:effectLst/>
                        </a:rPr>
                        <a:t>4</a:t>
                      </a:r>
                      <a:endParaRPr lang="fa-IR" sz="3600" b="0" i="0" u="none" strike="noStrike" dirty="0">
                        <a:solidFill>
                          <a:srgbClr val="000000"/>
                        </a:solidFill>
                        <a:effectLst/>
                        <a:latin typeface="Calibri"/>
                      </a:endParaRPr>
                    </a:p>
                  </a:txBody>
                  <a:tcPr marL="7940" marR="7940" marT="7940" marB="0" anchor="b"/>
                </a:tc>
                <a:tc>
                  <a:txBody>
                    <a:bodyPr/>
                    <a:lstStyle/>
                    <a:p>
                      <a:pPr algn="ctr" rtl="0" fontAlgn="b"/>
                      <a:r>
                        <a:rPr lang="fa-IR" sz="3600" u="none" strike="noStrike" dirty="0">
                          <a:effectLst/>
                        </a:rPr>
                        <a:t>5</a:t>
                      </a:r>
                      <a:endParaRPr lang="fa-IR" sz="3600" b="0" i="0" u="none" strike="noStrike" dirty="0">
                        <a:solidFill>
                          <a:srgbClr val="000000"/>
                        </a:solidFill>
                        <a:effectLst/>
                        <a:latin typeface="Calibri"/>
                      </a:endParaRPr>
                    </a:p>
                  </a:txBody>
                  <a:tcPr marL="7940" marR="7940" marT="7940" marB="0" anchor="b"/>
                </a:tc>
                <a:tc>
                  <a:txBody>
                    <a:bodyPr/>
                    <a:lstStyle/>
                    <a:p>
                      <a:pPr algn="ctr" rtl="0" fontAlgn="b"/>
                      <a:r>
                        <a:rPr lang="fa-IR" sz="3600" u="none" strike="noStrike" dirty="0">
                          <a:effectLst/>
                        </a:rPr>
                        <a:t>3</a:t>
                      </a:r>
                      <a:endParaRPr lang="fa-IR" sz="3600" b="0" i="0" u="none" strike="noStrike" dirty="0">
                        <a:solidFill>
                          <a:srgbClr val="000000"/>
                        </a:solidFill>
                        <a:effectLst/>
                        <a:latin typeface="Calibri"/>
                      </a:endParaRPr>
                    </a:p>
                  </a:txBody>
                  <a:tcPr marL="7940" marR="7940" marT="7940" marB="0" anchor="b"/>
                </a:tc>
                <a:tc>
                  <a:txBody>
                    <a:bodyPr/>
                    <a:lstStyle/>
                    <a:p>
                      <a:pPr algn="ctr" rtl="0" fontAlgn="b"/>
                      <a:r>
                        <a:rPr lang="fa-IR" sz="3600" u="none" strike="noStrike" dirty="0">
                          <a:effectLst/>
                        </a:rPr>
                        <a:t>1</a:t>
                      </a:r>
                      <a:endParaRPr lang="fa-IR" sz="3600" b="0" i="0" u="none" strike="noStrike" dirty="0">
                        <a:solidFill>
                          <a:srgbClr val="000000"/>
                        </a:solidFill>
                        <a:effectLst/>
                        <a:latin typeface="Calibri"/>
                      </a:endParaRPr>
                    </a:p>
                  </a:txBody>
                  <a:tcPr marL="7940" marR="7940" marT="7940" marB="0" anchor="b"/>
                </a:tc>
              </a:tr>
              <a:tr h="452596">
                <a:tc>
                  <a:txBody>
                    <a:bodyPr/>
                    <a:lstStyle/>
                    <a:p>
                      <a:pPr algn="ctr" fontAlgn="b"/>
                      <a:r>
                        <a:rPr lang="en-US" sz="3600" u="none" strike="noStrike" dirty="0">
                          <a:solidFill>
                            <a:srgbClr val="002060"/>
                          </a:solidFill>
                          <a:effectLst/>
                        </a:rPr>
                        <a:t>Pop8.x</a:t>
                      </a:r>
                      <a:endParaRPr lang="en-US" sz="3600" b="0" i="0" u="none" strike="noStrike" dirty="0">
                        <a:solidFill>
                          <a:srgbClr val="002060"/>
                        </a:solidFill>
                        <a:effectLst/>
                        <a:latin typeface="Arial"/>
                      </a:endParaRPr>
                    </a:p>
                  </a:txBody>
                  <a:tcPr marL="7940" marR="7940" marT="7940" marB="0" anchor="b"/>
                </a:tc>
                <a:tc>
                  <a:txBody>
                    <a:bodyPr/>
                    <a:lstStyle/>
                    <a:p>
                      <a:pPr algn="ctr" rtl="0" fontAlgn="b"/>
                      <a:r>
                        <a:rPr lang="fa-IR" sz="3600" u="none" strike="noStrike">
                          <a:effectLst/>
                        </a:rPr>
                        <a:t>5</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3</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2</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1</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4</a:t>
                      </a:r>
                      <a:endParaRPr lang="fa-IR" sz="3600" b="0" i="0" u="none" strike="noStrike">
                        <a:solidFill>
                          <a:srgbClr val="000000"/>
                        </a:solidFill>
                        <a:effectLst/>
                        <a:latin typeface="Calibri"/>
                      </a:endParaRPr>
                    </a:p>
                  </a:txBody>
                  <a:tcPr marL="7940" marR="7940" marT="7940" marB="0" anchor="b"/>
                </a:tc>
              </a:tr>
              <a:tr h="452596">
                <a:tc>
                  <a:txBody>
                    <a:bodyPr/>
                    <a:lstStyle/>
                    <a:p>
                      <a:pPr algn="ctr" fontAlgn="b"/>
                      <a:r>
                        <a:rPr lang="en-US" sz="3600" u="none" strike="noStrike" dirty="0">
                          <a:solidFill>
                            <a:srgbClr val="002060"/>
                          </a:solidFill>
                          <a:effectLst/>
                        </a:rPr>
                        <a:t>Pop9.x</a:t>
                      </a:r>
                      <a:endParaRPr lang="en-US" sz="3600" b="0" i="0" u="none" strike="noStrike" dirty="0">
                        <a:solidFill>
                          <a:srgbClr val="002060"/>
                        </a:solidFill>
                        <a:effectLst/>
                        <a:latin typeface="Arial"/>
                      </a:endParaRPr>
                    </a:p>
                  </a:txBody>
                  <a:tcPr marL="7940" marR="7940" marT="7940" marB="0" anchor="b"/>
                </a:tc>
                <a:tc>
                  <a:txBody>
                    <a:bodyPr/>
                    <a:lstStyle/>
                    <a:p>
                      <a:pPr algn="ctr" rtl="0" fontAlgn="b"/>
                      <a:r>
                        <a:rPr lang="fa-IR" sz="3600" u="none" strike="noStrike">
                          <a:effectLst/>
                        </a:rPr>
                        <a:t>5</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2</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1</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3</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4</a:t>
                      </a:r>
                      <a:endParaRPr lang="fa-IR" sz="3600" b="0" i="0" u="none" strike="noStrike">
                        <a:solidFill>
                          <a:srgbClr val="000000"/>
                        </a:solidFill>
                        <a:effectLst/>
                        <a:latin typeface="Calibri"/>
                      </a:endParaRPr>
                    </a:p>
                  </a:txBody>
                  <a:tcPr marL="7940" marR="7940" marT="7940" marB="0" anchor="b"/>
                </a:tc>
              </a:tr>
              <a:tr h="452596">
                <a:tc>
                  <a:txBody>
                    <a:bodyPr/>
                    <a:lstStyle/>
                    <a:p>
                      <a:pPr algn="ctr" fontAlgn="b"/>
                      <a:r>
                        <a:rPr lang="en-US" sz="3600" u="none" strike="noStrike" dirty="0">
                          <a:solidFill>
                            <a:srgbClr val="002060"/>
                          </a:solidFill>
                          <a:effectLst/>
                        </a:rPr>
                        <a:t>Pop10.x</a:t>
                      </a:r>
                      <a:endParaRPr lang="en-US" sz="3600" b="0" i="0" u="none" strike="noStrike" dirty="0">
                        <a:solidFill>
                          <a:srgbClr val="002060"/>
                        </a:solidFill>
                        <a:effectLst/>
                        <a:latin typeface="Arial"/>
                      </a:endParaRPr>
                    </a:p>
                  </a:txBody>
                  <a:tcPr marL="7940" marR="7940" marT="7940" marB="0" anchor="b"/>
                </a:tc>
                <a:tc>
                  <a:txBody>
                    <a:bodyPr/>
                    <a:lstStyle/>
                    <a:p>
                      <a:pPr algn="ctr" rtl="0" fontAlgn="b"/>
                      <a:r>
                        <a:rPr lang="fa-IR" sz="3600" u="none" strike="noStrike">
                          <a:effectLst/>
                        </a:rPr>
                        <a:t>2</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1</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3</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4</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dirty="0">
                          <a:effectLst/>
                        </a:rPr>
                        <a:t>5</a:t>
                      </a:r>
                      <a:endParaRPr lang="fa-IR" sz="3600" b="0" i="0" u="none" strike="noStrike" dirty="0">
                        <a:solidFill>
                          <a:srgbClr val="000000"/>
                        </a:solidFill>
                        <a:effectLst/>
                        <a:latin typeface="Calibri"/>
                      </a:endParaRPr>
                    </a:p>
                  </a:txBody>
                  <a:tcPr marL="7940" marR="7940" marT="7940" marB="0" anchor="b"/>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919721295"/>
              </p:ext>
            </p:extLst>
          </p:nvPr>
        </p:nvGraphicFramePr>
        <p:xfrm>
          <a:off x="5334000" y="152400"/>
          <a:ext cx="2438400" cy="5562600"/>
        </p:xfrm>
        <a:graphic>
          <a:graphicData uri="http://schemas.openxmlformats.org/drawingml/2006/table">
            <a:tbl>
              <a:tblPr>
                <a:tableStyleId>{8799B23B-EC83-4686-B30A-512413B5E67A}</a:tableStyleId>
              </a:tblPr>
              <a:tblGrid>
                <a:gridCol w="1625600"/>
                <a:gridCol w="812800"/>
              </a:tblGrid>
              <a:tr h="556260">
                <a:tc>
                  <a:txBody>
                    <a:bodyPr/>
                    <a:lstStyle/>
                    <a:p>
                      <a:pPr algn="ctr" fontAlgn="b"/>
                      <a:r>
                        <a:rPr lang="en-US" sz="3200" u="none" strike="noStrike" dirty="0">
                          <a:solidFill>
                            <a:srgbClr val="FF0000"/>
                          </a:solidFill>
                          <a:effectLst/>
                        </a:rPr>
                        <a:t>Pop1.fit</a:t>
                      </a:r>
                      <a:endParaRPr lang="en-US" sz="3200" b="0" i="0" u="none" strike="noStrike" dirty="0">
                        <a:solidFill>
                          <a:srgbClr val="FF0000"/>
                        </a:solidFill>
                        <a:effectLst/>
                        <a:latin typeface="Arial"/>
                      </a:endParaRPr>
                    </a:p>
                  </a:txBody>
                  <a:tcPr marL="7940" marR="7940" marT="7940" marB="0" anchor="b"/>
                </a:tc>
                <a:tc>
                  <a:txBody>
                    <a:bodyPr/>
                    <a:lstStyle/>
                    <a:p>
                      <a:pPr algn="ctr" fontAlgn="b"/>
                      <a:r>
                        <a:rPr lang="fa-IR" sz="3200" u="none" strike="noStrike" dirty="0">
                          <a:effectLst/>
                        </a:rPr>
                        <a:t>238</a:t>
                      </a:r>
                      <a:endParaRPr lang="fa-IR" sz="3200" b="0" i="0" u="none" strike="noStrike" dirty="0">
                        <a:solidFill>
                          <a:srgbClr val="000000"/>
                        </a:solidFill>
                        <a:effectLst/>
                        <a:latin typeface="Arial"/>
                      </a:endParaRPr>
                    </a:p>
                  </a:txBody>
                  <a:tcPr marL="7940" marR="7940" marT="7940" marB="0" anchor="b"/>
                </a:tc>
              </a:tr>
              <a:tr h="556260">
                <a:tc>
                  <a:txBody>
                    <a:bodyPr/>
                    <a:lstStyle/>
                    <a:p>
                      <a:pPr algn="ctr" fontAlgn="b"/>
                      <a:r>
                        <a:rPr lang="en-US" sz="3200" u="none" strike="noStrike" dirty="0">
                          <a:solidFill>
                            <a:srgbClr val="FF0000"/>
                          </a:solidFill>
                          <a:effectLst/>
                        </a:rPr>
                        <a:t>Pop2.fit</a:t>
                      </a:r>
                      <a:endParaRPr lang="en-US" sz="3200" b="0" i="0" u="none" strike="noStrike" dirty="0">
                        <a:solidFill>
                          <a:srgbClr val="FF0000"/>
                        </a:solidFill>
                        <a:effectLst/>
                        <a:latin typeface="Arial"/>
                      </a:endParaRPr>
                    </a:p>
                  </a:txBody>
                  <a:tcPr marL="7940" marR="7940" marT="7940" marB="0" anchor="b"/>
                </a:tc>
                <a:tc>
                  <a:txBody>
                    <a:bodyPr/>
                    <a:lstStyle/>
                    <a:p>
                      <a:pPr algn="ctr" fontAlgn="b"/>
                      <a:r>
                        <a:rPr lang="fa-IR" sz="3200" u="none" strike="noStrike">
                          <a:effectLst/>
                        </a:rPr>
                        <a:t>440</a:t>
                      </a:r>
                      <a:endParaRPr lang="fa-IR" sz="3200" b="0" i="0" u="none" strike="noStrike">
                        <a:solidFill>
                          <a:srgbClr val="000000"/>
                        </a:solidFill>
                        <a:effectLst/>
                        <a:latin typeface="Arial"/>
                      </a:endParaRPr>
                    </a:p>
                  </a:txBody>
                  <a:tcPr marL="7940" marR="7940" marT="7940" marB="0" anchor="b"/>
                </a:tc>
              </a:tr>
              <a:tr h="556260">
                <a:tc>
                  <a:txBody>
                    <a:bodyPr/>
                    <a:lstStyle/>
                    <a:p>
                      <a:pPr algn="ctr" fontAlgn="b"/>
                      <a:r>
                        <a:rPr lang="en-US" sz="3200" u="none" strike="noStrike" dirty="0">
                          <a:solidFill>
                            <a:srgbClr val="FF0000"/>
                          </a:solidFill>
                          <a:effectLst/>
                        </a:rPr>
                        <a:t>Pop3.fit</a:t>
                      </a:r>
                      <a:endParaRPr lang="en-US" sz="3200" b="0" i="0" u="none" strike="noStrike" dirty="0">
                        <a:solidFill>
                          <a:srgbClr val="FF0000"/>
                        </a:solidFill>
                        <a:effectLst/>
                        <a:latin typeface="Arial"/>
                      </a:endParaRPr>
                    </a:p>
                  </a:txBody>
                  <a:tcPr marL="7940" marR="7940" marT="7940" marB="0" anchor="b"/>
                </a:tc>
                <a:tc>
                  <a:txBody>
                    <a:bodyPr/>
                    <a:lstStyle/>
                    <a:p>
                      <a:pPr algn="ctr" fontAlgn="b"/>
                      <a:r>
                        <a:rPr lang="fa-IR" sz="3200" u="none" strike="noStrike">
                          <a:effectLst/>
                        </a:rPr>
                        <a:t>428</a:t>
                      </a:r>
                      <a:endParaRPr lang="fa-IR" sz="3200" b="0" i="0" u="none" strike="noStrike">
                        <a:solidFill>
                          <a:srgbClr val="000000"/>
                        </a:solidFill>
                        <a:effectLst/>
                        <a:latin typeface="Arial"/>
                      </a:endParaRPr>
                    </a:p>
                  </a:txBody>
                  <a:tcPr marL="7940" marR="7940" marT="7940" marB="0" anchor="b"/>
                </a:tc>
              </a:tr>
              <a:tr h="556260">
                <a:tc>
                  <a:txBody>
                    <a:bodyPr/>
                    <a:lstStyle/>
                    <a:p>
                      <a:pPr algn="ctr" fontAlgn="b"/>
                      <a:r>
                        <a:rPr lang="en-US" sz="3200" u="none" strike="noStrike" dirty="0">
                          <a:solidFill>
                            <a:srgbClr val="FF0000"/>
                          </a:solidFill>
                          <a:effectLst/>
                        </a:rPr>
                        <a:t>Pop4.fit</a:t>
                      </a:r>
                      <a:endParaRPr lang="en-US" sz="3200" b="0" i="0" u="none" strike="noStrike" dirty="0">
                        <a:solidFill>
                          <a:srgbClr val="FF0000"/>
                        </a:solidFill>
                        <a:effectLst/>
                        <a:latin typeface="Arial"/>
                      </a:endParaRPr>
                    </a:p>
                  </a:txBody>
                  <a:tcPr marL="7940" marR="7940" marT="7940" marB="0" anchor="b"/>
                </a:tc>
                <a:tc>
                  <a:txBody>
                    <a:bodyPr/>
                    <a:lstStyle/>
                    <a:p>
                      <a:pPr algn="ctr" fontAlgn="b"/>
                      <a:r>
                        <a:rPr lang="fa-IR" sz="3200" u="none" strike="noStrike" dirty="0">
                          <a:effectLst/>
                        </a:rPr>
                        <a:t>181</a:t>
                      </a:r>
                      <a:endParaRPr lang="fa-IR" sz="3200" b="0" i="0" u="none" strike="noStrike" dirty="0">
                        <a:solidFill>
                          <a:srgbClr val="000000"/>
                        </a:solidFill>
                        <a:effectLst/>
                        <a:latin typeface="Arial"/>
                      </a:endParaRPr>
                    </a:p>
                  </a:txBody>
                  <a:tcPr marL="7940" marR="7940" marT="7940" marB="0" anchor="b"/>
                </a:tc>
              </a:tr>
              <a:tr h="556260">
                <a:tc>
                  <a:txBody>
                    <a:bodyPr/>
                    <a:lstStyle/>
                    <a:p>
                      <a:pPr algn="ctr" fontAlgn="b"/>
                      <a:r>
                        <a:rPr lang="en-US" sz="3200" u="none" strike="noStrike" dirty="0">
                          <a:solidFill>
                            <a:srgbClr val="FF0000"/>
                          </a:solidFill>
                          <a:effectLst/>
                        </a:rPr>
                        <a:t>Pop5.fit</a:t>
                      </a:r>
                      <a:endParaRPr lang="en-US" sz="3200" b="0" i="0" u="none" strike="noStrike" dirty="0">
                        <a:solidFill>
                          <a:srgbClr val="FF0000"/>
                        </a:solidFill>
                        <a:effectLst/>
                        <a:latin typeface="Arial"/>
                      </a:endParaRPr>
                    </a:p>
                  </a:txBody>
                  <a:tcPr marL="7940" marR="7940" marT="7940" marB="0" anchor="b"/>
                </a:tc>
                <a:tc>
                  <a:txBody>
                    <a:bodyPr/>
                    <a:lstStyle/>
                    <a:p>
                      <a:pPr algn="ctr" fontAlgn="b"/>
                      <a:r>
                        <a:rPr lang="fa-IR" sz="3200" u="none" strike="noStrike">
                          <a:effectLst/>
                        </a:rPr>
                        <a:t>159</a:t>
                      </a:r>
                      <a:endParaRPr lang="fa-IR" sz="3200" b="0" i="0" u="none" strike="noStrike">
                        <a:solidFill>
                          <a:srgbClr val="000000"/>
                        </a:solidFill>
                        <a:effectLst/>
                        <a:latin typeface="Arial"/>
                      </a:endParaRPr>
                    </a:p>
                  </a:txBody>
                  <a:tcPr marL="7940" marR="7940" marT="7940" marB="0" anchor="b"/>
                </a:tc>
              </a:tr>
              <a:tr h="556260">
                <a:tc>
                  <a:txBody>
                    <a:bodyPr/>
                    <a:lstStyle/>
                    <a:p>
                      <a:pPr algn="ctr" fontAlgn="b"/>
                      <a:r>
                        <a:rPr lang="en-US" sz="3200" u="none" strike="noStrike" dirty="0">
                          <a:solidFill>
                            <a:srgbClr val="FF0000"/>
                          </a:solidFill>
                          <a:effectLst/>
                        </a:rPr>
                        <a:t>Pop6.fit</a:t>
                      </a:r>
                      <a:endParaRPr lang="en-US" sz="3200" b="0" i="0" u="none" strike="noStrike" dirty="0">
                        <a:solidFill>
                          <a:srgbClr val="FF0000"/>
                        </a:solidFill>
                        <a:effectLst/>
                        <a:latin typeface="Arial"/>
                      </a:endParaRPr>
                    </a:p>
                  </a:txBody>
                  <a:tcPr marL="7940" marR="7940" marT="7940" marB="0" anchor="b"/>
                </a:tc>
                <a:tc>
                  <a:txBody>
                    <a:bodyPr/>
                    <a:lstStyle/>
                    <a:p>
                      <a:pPr algn="ctr" fontAlgn="b"/>
                      <a:r>
                        <a:rPr lang="fa-IR" sz="3200" u="none" strike="noStrike">
                          <a:effectLst/>
                        </a:rPr>
                        <a:t>349</a:t>
                      </a:r>
                      <a:endParaRPr lang="fa-IR" sz="3200" b="0" i="0" u="none" strike="noStrike">
                        <a:solidFill>
                          <a:srgbClr val="000000"/>
                        </a:solidFill>
                        <a:effectLst/>
                        <a:latin typeface="Arial"/>
                      </a:endParaRPr>
                    </a:p>
                  </a:txBody>
                  <a:tcPr marL="7940" marR="7940" marT="7940" marB="0" anchor="b"/>
                </a:tc>
              </a:tr>
              <a:tr h="556260">
                <a:tc>
                  <a:txBody>
                    <a:bodyPr/>
                    <a:lstStyle/>
                    <a:p>
                      <a:pPr algn="ctr" fontAlgn="b"/>
                      <a:r>
                        <a:rPr lang="en-US" sz="3200" u="none" strike="noStrike" dirty="0">
                          <a:solidFill>
                            <a:srgbClr val="FF0000"/>
                          </a:solidFill>
                          <a:effectLst/>
                        </a:rPr>
                        <a:t>Pop7.fit</a:t>
                      </a:r>
                      <a:endParaRPr lang="en-US" sz="3200" b="0" i="0" u="none" strike="noStrike" dirty="0">
                        <a:solidFill>
                          <a:srgbClr val="FF0000"/>
                        </a:solidFill>
                        <a:effectLst/>
                        <a:latin typeface="Arial"/>
                      </a:endParaRPr>
                    </a:p>
                  </a:txBody>
                  <a:tcPr marL="7940" marR="7940" marT="7940" marB="0" anchor="b"/>
                </a:tc>
                <a:tc>
                  <a:txBody>
                    <a:bodyPr/>
                    <a:lstStyle/>
                    <a:p>
                      <a:pPr algn="ctr" fontAlgn="b"/>
                      <a:r>
                        <a:rPr lang="fa-IR" sz="3200" u="none" strike="noStrike">
                          <a:effectLst/>
                        </a:rPr>
                        <a:t>580</a:t>
                      </a:r>
                      <a:endParaRPr lang="fa-IR" sz="3200" b="0" i="0" u="none" strike="noStrike">
                        <a:solidFill>
                          <a:srgbClr val="000000"/>
                        </a:solidFill>
                        <a:effectLst/>
                        <a:latin typeface="Arial"/>
                      </a:endParaRPr>
                    </a:p>
                  </a:txBody>
                  <a:tcPr marL="7940" marR="7940" marT="7940" marB="0" anchor="b"/>
                </a:tc>
              </a:tr>
              <a:tr h="556260">
                <a:tc>
                  <a:txBody>
                    <a:bodyPr/>
                    <a:lstStyle/>
                    <a:p>
                      <a:pPr algn="ctr" fontAlgn="b"/>
                      <a:r>
                        <a:rPr lang="en-US" sz="3200" u="none" strike="noStrike" dirty="0">
                          <a:solidFill>
                            <a:srgbClr val="FF0000"/>
                          </a:solidFill>
                          <a:effectLst/>
                        </a:rPr>
                        <a:t>Pop8.fit</a:t>
                      </a:r>
                      <a:endParaRPr lang="en-US" sz="3200" b="0" i="0" u="none" strike="noStrike" dirty="0">
                        <a:solidFill>
                          <a:srgbClr val="FF0000"/>
                        </a:solidFill>
                        <a:effectLst/>
                        <a:latin typeface="Arial"/>
                      </a:endParaRPr>
                    </a:p>
                  </a:txBody>
                  <a:tcPr marL="7940" marR="7940" marT="7940" marB="0" anchor="b"/>
                </a:tc>
                <a:tc>
                  <a:txBody>
                    <a:bodyPr/>
                    <a:lstStyle/>
                    <a:p>
                      <a:pPr algn="ctr" fontAlgn="b"/>
                      <a:r>
                        <a:rPr lang="fa-IR" sz="3200" u="none" strike="noStrike">
                          <a:effectLst/>
                        </a:rPr>
                        <a:t>270</a:t>
                      </a:r>
                      <a:endParaRPr lang="fa-IR" sz="3200" b="0" i="0" u="none" strike="noStrike">
                        <a:solidFill>
                          <a:srgbClr val="000000"/>
                        </a:solidFill>
                        <a:effectLst/>
                        <a:latin typeface="Arial"/>
                      </a:endParaRPr>
                    </a:p>
                  </a:txBody>
                  <a:tcPr marL="7940" marR="7940" marT="7940" marB="0" anchor="b"/>
                </a:tc>
              </a:tr>
              <a:tr h="556260">
                <a:tc>
                  <a:txBody>
                    <a:bodyPr/>
                    <a:lstStyle/>
                    <a:p>
                      <a:pPr algn="ctr" fontAlgn="b"/>
                      <a:r>
                        <a:rPr lang="en-US" sz="3200" u="none" strike="noStrike" dirty="0">
                          <a:solidFill>
                            <a:srgbClr val="FF0000"/>
                          </a:solidFill>
                          <a:effectLst/>
                        </a:rPr>
                        <a:t>Pop9.fit</a:t>
                      </a:r>
                      <a:endParaRPr lang="en-US" sz="3200" b="0" i="0" u="none" strike="noStrike" dirty="0">
                        <a:solidFill>
                          <a:srgbClr val="FF0000"/>
                        </a:solidFill>
                        <a:effectLst/>
                        <a:latin typeface="Arial"/>
                      </a:endParaRPr>
                    </a:p>
                  </a:txBody>
                  <a:tcPr marL="7940" marR="7940" marT="7940" marB="0" anchor="b"/>
                </a:tc>
                <a:tc>
                  <a:txBody>
                    <a:bodyPr/>
                    <a:lstStyle/>
                    <a:p>
                      <a:pPr algn="ctr" fontAlgn="b"/>
                      <a:r>
                        <a:rPr lang="fa-IR" sz="3200" u="none" strike="noStrike">
                          <a:effectLst/>
                        </a:rPr>
                        <a:t>393</a:t>
                      </a:r>
                      <a:endParaRPr lang="fa-IR" sz="3200" b="0" i="0" u="none" strike="noStrike">
                        <a:solidFill>
                          <a:srgbClr val="000000"/>
                        </a:solidFill>
                        <a:effectLst/>
                        <a:latin typeface="Arial"/>
                      </a:endParaRPr>
                    </a:p>
                  </a:txBody>
                  <a:tcPr marL="7940" marR="7940" marT="7940" marB="0" anchor="b"/>
                </a:tc>
              </a:tr>
              <a:tr h="556260">
                <a:tc>
                  <a:txBody>
                    <a:bodyPr/>
                    <a:lstStyle/>
                    <a:p>
                      <a:pPr algn="ctr" fontAlgn="b"/>
                      <a:r>
                        <a:rPr lang="en-US" sz="3200" u="none" strike="noStrike" dirty="0">
                          <a:solidFill>
                            <a:srgbClr val="FF0000"/>
                          </a:solidFill>
                          <a:effectLst/>
                        </a:rPr>
                        <a:t>Pop10.fit</a:t>
                      </a:r>
                      <a:endParaRPr lang="en-US" sz="3200" b="0" i="0" u="none" strike="noStrike" dirty="0">
                        <a:solidFill>
                          <a:srgbClr val="FF0000"/>
                        </a:solidFill>
                        <a:effectLst/>
                        <a:latin typeface="Arial"/>
                      </a:endParaRPr>
                    </a:p>
                  </a:txBody>
                  <a:tcPr marL="7940" marR="7940" marT="7940" marB="0" anchor="b"/>
                </a:tc>
                <a:tc>
                  <a:txBody>
                    <a:bodyPr/>
                    <a:lstStyle/>
                    <a:p>
                      <a:pPr algn="ctr" fontAlgn="b"/>
                      <a:r>
                        <a:rPr lang="fa-IR" sz="3200" u="none" strike="noStrike" dirty="0">
                          <a:effectLst/>
                        </a:rPr>
                        <a:t>212</a:t>
                      </a:r>
                      <a:endParaRPr lang="fa-IR" sz="3200" b="0" i="0" u="none" strike="noStrike" dirty="0">
                        <a:solidFill>
                          <a:srgbClr val="000000"/>
                        </a:solidFill>
                        <a:effectLst/>
                        <a:latin typeface="Arial"/>
                      </a:endParaRPr>
                    </a:p>
                  </a:txBody>
                  <a:tcPr marL="7940" marR="7940" marT="7940" marB="0" anchor="b"/>
                </a:tc>
              </a:tr>
            </a:tbl>
          </a:graphicData>
        </a:graphic>
      </p:graphicFrame>
    </p:spTree>
    <p:extLst>
      <p:ext uri="{BB962C8B-B14F-4D97-AF65-F5344CB8AC3E}">
        <p14:creationId xmlns:p14="http://schemas.microsoft.com/office/powerpoint/2010/main" val="4287977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09800"/>
            <a:ext cx="8229600" cy="1143000"/>
          </a:xfrm>
        </p:spPr>
        <p:txBody>
          <a:bodyPr>
            <a:noAutofit/>
          </a:bodyPr>
          <a:lstStyle/>
          <a:p>
            <a:pPr rtl="1"/>
            <a:r>
              <a:rPr lang="fa-IR" sz="8800" dirty="0" smtClean="0">
                <a:solidFill>
                  <a:srgbClr val="002060"/>
                </a:solidFill>
              </a:rPr>
              <a:t>شروع حلقه اصلی</a:t>
            </a:r>
            <a:endParaRPr lang="fa-IR" sz="8800" dirty="0">
              <a:solidFill>
                <a:srgbClr val="002060"/>
              </a:solidFill>
            </a:endParaRPr>
          </a:p>
        </p:txBody>
      </p:sp>
    </p:spTree>
    <p:extLst>
      <p:ext uri="{BB962C8B-B14F-4D97-AF65-F5344CB8AC3E}">
        <p14:creationId xmlns:p14="http://schemas.microsoft.com/office/powerpoint/2010/main" val="36487737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lstStyle/>
          <a:p>
            <a:pPr marL="0" indent="0" algn="r" rtl="1">
              <a:lnSpc>
                <a:spcPct val="200000"/>
              </a:lnSpc>
              <a:buNone/>
            </a:pPr>
            <a:r>
              <a:rPr lang="fa-IR" dirty="0" smtClean="0"/>
              <a:t>مثل همه الگوریتم های فرابتکاری باید جواب های اولیه تغییر کنند به شیوه ای که به سمت بهتر شدن میل داشته باشند. حال این که در این الگوریتم این روند به چه شکلی است در ادامه مشاهده خواهید کرد.</a:t>
            </a:r>
            <a:endParaRPr lang="fa-IR" dirty="0"/>
          </a:p>
        </p:txBody>
      </p:sp>
    </p:spTree>
    <p:extLst>
      <p:ext uri="{BB962C8B-B14F-4D97-AF65-F5344CB8AC3E}">
        <p14:creationId xmlns:p14="http://schemas.microsoft.com/office/powerpoint/2010/main" val="23126426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19400"/>
            <a:ext cx="8229600" cy="1143000"/>
          </a:xfrm>
        </p:spPr>
        <p:txBody>
          <a:bodyPr/>
          <a:lstStyle/>
          <a:p>
            <a:r>
              <a:rPr lang="fa-IR" dirty="0"/>
              <a:t> </a:t>
            </a:r>
            <a:r>
              <a:rPr lang="fa-IR" dirty="0" smtClean="0"/>
              <a:t>به ازای هر جواب خاهیم داشت</a:t>
            </a:r>
            <a:endParaRPr lang="fa-IR" dirty="0"/>
          </a:p>
        </p:txBody>
      </p:sp>
    </p:spTree>
    <p:extLst>
      <p:ext uri="{BB962C8B-B14F-4D97-AF65-F5344CB8AC3E}">
        <p14:creationId xmlns:p14="http://schemas.microsoft.com/office/powerpoint/2010/main" val="1408143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1609"/>
            <a:ext cx="9190630" cy="6836391"/>
          </a:xfrm>
        </p:spPr>
        <p:txBody>
          <a:bodyPr>
            <a:normAutofit/>
          </a:bodyPr>
          <a:lstStyle/>
          <a:p>
            <a:pPr marL="0" lvl="0" indent="0" algn="ctr" rtl="1">
              <a:lnSpc>
                <a:spcPct val="250000"/>
              </a:lnSpc>
              <a:buNone/>
            </a:pPr>
            <a:r>
              <a:rPr lang="fa-IR" sz="4400" b="1" dirty="0" smtClean="0">
                <a:solidFill>
                  <a:schemeClr val="bg1"/>
                </a:solidFill>
                <a:effectLst>
                  <a:outerShdw blurRad="38100" dist="38100" dir="2700000" algn="tl">
                    <a:srgbClr val="000000">
                      <a:alpha val="43137"/>
                    </a:srgbClr>
                  </a:outerShdw>
                </a:effectLst>
                <a:cs typeface="B Ziba" panose="00000400000000000000" pitchFamily="2" charset="-78"/>
              </a:rPr>
              <a:t>هرگونه </a:t>
            </a:r>
            <a:r>
              <a:rPr lang="fa-IR" sz="4400" b="1" dirty="0">
                <a:solidFill>
                  <a:schemeClr val="bg1"/>
                </a:solidFill>
                <a:effectLst>
                  <a:outerShdw blurRad="38100" dist="38100" dir="2700000" algn="tl">
                    <a:srgbClr val="000000">
                      <a:alpha val="43137"/>
                    </a:srgbClr>
                  </a:outerShdw>
                </a:effectLst>
                <a:cs typeface="B Ziba" panose="00000400000000000000" pitchFamily="2" charset="-78"/>
              </a:rPr>
              <a:t>انتشار </a:t>
            </a:r>
            <a:r>
              <a:rPr lang="fa-IR" sz="4400" b="1" dirty="0" smtClean="0">
                <a:solidFill>
                  <a:schemeClr val="bg1"/>
                </a:solidFill>
                <a:effectLst>
                  <a:outerShdw blurRad="38100" dist="38100" dir="2700000" algn="tl">
                    <a:srgbClr val="000000">
                      <a:alpha val="43137"/>
                    </a:srgbClr>
                  </a:outerShdw>
                </a:effectLst>
                <a:cs typeface="B Ziba" panose="00000400000000000000" pitchFamily="2" charset="-78"/>
              </a:rPr>
              <a:t>یا باز تولید این </a:t>
            </a:r>
            <a:r>
              <a:rPr lang="fa-IR" sz="4400" b="1" dirty="0">
                <a:solidFill>
                  <a:schemeClr val="bg1"/>
                </a:solidFill>
                <a:effectLst>
                  <a:outerShdw blurRad="38100" dist="38100" dir="2700000" algn="tl">
                    <a:srgbClr val="000000">
                      <a:alpha val="43137"/>
                    </a:srgbClr>
                  </a:outerShdw>
                </a:effectLst>
                <a:cs typeface="B Ziba" panose="00000400000000000000" pitchFamily="2" charset="-78"/>
              </a:rPr>
              <a:t>محصول از نظر شرعی و قانونی صحیح نمیباشد و خانه متلب علاوه بر راضی نبودن از نظر حق الناس با خاطیان از طریق مجاری قانونی بشدت برخورد خواهد کرد</a:t>
            </a:r>
            <a:r>
              <a:rPr lang="en-US" sz="4400" b="1" dirty="0" smtClean="0">
                <a:solidFill>
                  <a:schemeClr val="bg1"/>
                </a:solidFill>
                <a:effectLst>
                  <a:outerShdw blurRad="38100" dist="38100" dir="2700000" algn="tl">
                    <a:srgbClr val="000000">
                      <a:alpha val="43137"/>
                    </a:srgbClr>
                  </a:outerShdw>
                </a:effectLst>
                <a:cs typeface="B Ziba" panose="00000400000000000000" pitchFamily="2" charset="-78"/>
              </a:rPr>
              <a:t>.</a:t>
            </a:r>
            <a:endParaRPr lang="en-US" sz="4400" dirty="0">
              <a:solidFill>
                <a:schemeClr val="bg1"/>
              </a:solidFill>
              <a:effectLst>
                <a:outerShdw blurRad="38100" dist="38100" dir="2700000" algn="tl">
                  <a:srgbClr val="000000">
                    <a:alpha val="43137"/>
                  </a:srgbClr>
                </a:outerShdw>
              </a:effectLst>
              <a:cs typeface="B Ziba" panose="00000400000000000000" pitchFamily="2" charset="-78"/>
            </a:endParaRPr>
          </a:p>
        </p:txBody>
      </p:sp>
    </p:spTree>
    <p:extLst>
      <p:ext uri="{BB962C8B-B14F-4D97-AF65-F5344CB8AC3E}">
        <p14:creationId xmlns:p14="http://schemas.microsoft.com/office/powerpoint/2010/main" val="2758808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fa-IR" dirty="0" smtClean="0">
                <a:solidFill>
                  <a:srgbClr val="FF0000"/>
                </a:solidFill>
              </a:rPr>
              <a:t>تولید همسایه</a:t>
            </a:r>
            <a:endParaRPr lang="fa-IR" dirty="0">
              <a:solidFill>
                <a:srgbClr val="FF0000"/>
              </a:solidFill>
            </a:endParaRPr>
          </a:p>
        </p:txBody>
      </p:sp>
      <p:sp>
        <p:nvSpPr>
          <p:cNvPr id="3" name="Content Placeholder 2"/>
          <p:cNvSpPr>
            <a:spLocks noGrp="1"/>
          </p:cNvSpPr>
          <p:nvPr>
            <p:ph idx="1"/>
          </p:nvPr>
        </p:nvSpPr>
        <p:spPr>
          <a:xfrm>
            <a:off x="457200" y="1371600"/>
            <a:ext cx="8229600" cy="5486400"/>
          </a:xfrm>
        </p:spPr>
        <p:txBody>
          <a:bodyPr>
            <a:normAutofit lnSpcReduction="10000"/>
          </a:bodyPr>
          <a:lstStyle/>
          <a:p>
            <a:pPr marL="0" indent="0" algn="r" rtl="1">
              <a:buNone/>
            </a:pPr>
            <a:r>
              <a:rPr lang="fa-IR" dirty="0" smtClean="0"/>
              <a:t>تولید همسایه یعنی چی؟</a:t>
            </a:r>
          </a:p>
          <a:p>
            <a:pPr marL="0" indent="0" algn="r" rtl="1">
              <a:buNone/>
            </a:pPr>
            <a:r>
              <a:rPr lang="fa-IR" dirty="0" smtClean="0">
                <a:solidFill>
                  <a:srgbClr val="FF0000"/>
                </a:solidFill>
              </a:rPr>
              <a:t>تولید جواب جدید بر اساس همان جواب قدیم</a:t>
            </a:r>
          </a:p>
          <a:p>
            <a:pPr marL="0" indent="0" algn="r" rtl="1">
              <a:buNone/>
            </a:pPr>
            <a:endParaRPr lang="fa-IR" dirty="0">
              <a:solidFill>
                <a:srgbClr val="FF0000"/>
              </a:solidFill>
            </a:endParaRPr>
          </a:p>
          <a:p>
            <a:pPr marL="0" indent="0" algn="r" rtl="1">
              <a:buNone/>
            </a:pPr>
            <a:r>
              <a:rPr lang="fa-IR" dirty="0" smtClean="0"/>
              <a:t>چتور تولید میشه؟</a:t>
            </a:r>
          </a:p>
          <a:p>
            <a:pPr marL="0" indent="0" algn="r" rtl="1">
              <a:buNone/>
            </a:pPr>
            <a:r>
              <a:rPr lang="fa-IR" dirty="0" smtClean="0">
                <a:solidFill>
                  <a:srgbClr val="FF0000"/>
                </a:solidFill>
              </a:rPr>
              <a:t>یکی از معرف ترین شیوها </a:t>
            </a:r>
            <a:r>
              <a:rPr lang="en-US" dirty="0" smtClean="0">
                <a:solidFill>
                  <a:srgbClr val="FF0000"/>
                </a:solidFill>
              </a:rPr>
              <a:t> SWAP</a:t>
            </a:r>
            <a:r>
              <a:rPr lang="fa-IR" dirty="0" smtClean="0">
                <a:solidFill>
                  <a:srgbClr val="FF0000"/>
                </a:solidFill>
              </a:rPr>
              <a:t> است </a:t>
            </a:r>
          </a:p>
          <a:p>
            <a:pPr marL="0" indent="0" algn="r" rtl="1">
              <a:buNone/>
            </a:pPr>
            <a:r>
              <a:rPr lang="fa-IR" dirty="0" smtClean="0">
                <a:solidFill>
                  <a:srgbClr val="FF0000"/>
                </a:solidFill>
              </a:rPr>
              <a:t>اساسا میتوان بر اساس مکانیزم موجود در جهش الگوریتم ژنتیک اینجا تولید جواب کرد.</a:t>
            </a:r>
          </a:p>
          <a:p>
            <a:pPr marL="0" indent="0" algn="r" rtl="1">
              <a:buNone/>
            </a:pPr>
            <a:endParaRPr lang="fa-IR" dirty="0">
              <a:solidFill>
                <a:srgbClr val="FF0000"/>
              </a:solidFill>
            </a:endParaRPr>
          </a:p>
          <a:p>
            <a:pPr marL="0" indent="0" algn="r" rtl="1">
              <a:buNone/>
            </a:pPr>
            <a:r>
              <a:rPr lang="fa-IR" dirty="0" smtClean="0"/>
              <a:t>چنتا تولید بشه؟</a:t>
            </a:r>
          </a:p>
          <a:p>
            <a:pPr marL="0" indent="0" algn="r" rtl="1">
              <a:buNone/>
            </a:pPr>
            <a:r>
              <a:rPr lang="en-US" dirty="0">
                <a:solidFill>
                  <a:srgbClr val="FF0000"/>
                </a:solidFill>
              </a:rPr>
              <a:t>NN=4 ;       % Number Neighbors</a:t>
            </a:r>
          </a:p>
          <a:p>
            <a:pPr marL="0" indent="0" algn="r" rtl="1">
              <a:buNone/>
            </a:pPr>
            <a:endParaRPr lang="fa-IR" dirty="0" smtClean="0"/>
          </a:p>
          <a:p>
            <a:pPr marL="0" indent="0" algn="r" rtl="1">
              <a:buNone/>
            </a:pPr>
            <a:endParaRPr lang="fa-IR" dirty="0"/>
          </a:p>
        </p:txBody>
      </p:sp>
    </p:spTree>
    <p:extLst>
      <p:ext uri="{BB962C8B-B14F-4D97-AF65-F5344CB8AC3E}">
        <p14:creationId xmlns:p14="http://schemas.microsoft.com/office/powerpoint/2010/main" val="109959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57647580"/>
              </p:ext>
            </p:extLst>
          </p:nvPr>
        </p:nvGraphicFramePr>
        <p:xfrm>
          <a:off x="76200" y="2438400"/>
          <a:ext cx="4114800" cy="984885"/>
        </p:xfrm>
        <a:graphic>
          <a:graphicData uri="http://schemas.openxmlformats.org/drawingml/2006/table">
            <a:tbl>
              <a:tblPr>
                <a:tableStyleId>{5C22544A-7EE6-4342-B048-85BDC9FD1C3A}</a:tableStyleId>
              </a:tblPr>
              <a:tblGrid>
                <a:gridCol w="838200"/>
                <a:gridCol w="533400"/>
                <a:gridCol w="685800"/>
                <a:gridCol w="685800"/>
                <a:gridCol w="685800"/>
                <a:gridCol w="685800"/>
              </a:tblGrid>
              <a:tr h="542925">
                <a:tc>
                  <a:txBody>
                    <a:bodyPr/>
                    <a:lstStyle/>
                    <a:p>
                      <a:pPr algn="ctr" rtl="0" fontAlgn="b"/>
                      <a:r>
                        <a:rPr lang="fa-IR" sz="3200" b="0" i="0" u="none" strike="noStrike" dirty="0" smtClean="0">
                          <a:solidFill>
                            <a:srgbClr val="000000"/>
                          </a:solidFill>
                          <a:effectLst/>
                          <a:latin typeface="Calibri"/>
                        </a:rPr>
                        <a:t>جواب</a:t>
                      </a:r>
                      <a:r>
                        <a:rPr lang="fa-IR" sz="3200" b="0" i="0" u="none" strike="noStrike" baseline="0" dirty="0" smtClean="0">
                          <a:solidFill>
                            <a:srgbClr val="000000"/>
                          </a:solidFill>
                          <a:effectLst/>
                          <a:latin typeface="Calibri"/>
                        </a:rPr>
                        <a:t> قدیم</a:t>
                      </a:r>
                      <a:endParaRPr lang="fa-IR" sz="3200" b="0" i="0" u="none" strike="noStrike" dirty="0">
                        <a:solidFill>
                          <a:srgbClr val="000000"/>
                        </a:solidFill>
                        <a:effectLst/>
                        <a:latin typeface="Calibri"/>
                      </a:endParaRPr>
                    </a:p>
                  </a:txBody>
                  <a:tcPr marL="9525" marR="9525" marT="9525" marB="0" anchor="b"/>
                </a:tc>
                <a:tc>
                  <a:txBody>
                    <a:bodyPr/>
                    <a:lstStyle/>
                    <a:p>
                      <a:pPr algn="ctr" rtl="0" fontAlgn="b"/>
                      <a:r>
                        <a:rPr lang="fa-IR" sz="3200" u="none" strike="noStrike" dirty="0">
                          <a:effectLst/>
                        </a:rPr>
                        <a:t>3</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a:effectLst/>
                        </a:rPr>
                        <a:t>5</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a:effectLst/>
                        </a:rPr>
                        <a:t>1</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a:effectLst/>
                        </a:rPr>
                        <a:t>2</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a:effectLst/>
                        </a:rPr>
                        <a:t>4</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r>
            </a:tbl>
          </a:graphicData>
        </a:graphic>
      </p:graphicFrame>
      <p:cxnSp>
        <p:nvCxnSpPr>
          <p:cNvPr id="6" name="Straight Arrow Connector 5"/>
          <p:cNvCxnSpPr/>
          <p:nvPr/>
        </p:nvCxnSpPr>
        <p:spPr>
          <a:xfrm>
            <a:off x="1828800" y="1524000"/>
            <a:ext cx="0" cy="838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9" name="Rectangle 8"/>
          <p:cNvSpPr/>
          <p:nvPr/>
        </p:nvSpPr>
        <p:spPr>
          <a:xfrm>
            <a:off x="7714861" y="641866"/>
            <a:ext cx="1072730" cy="584775"/>
          </a:xfrm>
          <a:prstGeom prst="rect">
            <a:avLst/>
          </a:prstGeom>
        </p:spPr>
        <p:txBody>
          <a:bodyPr wrap="none">
            <a:spAutoFit/>
          </a:bodyPr>
          <a:lstStyle/>
          <a:p>
            <a:pPr algn="r" rtl="1"/>
            <a:r>
              <a:rPr lang="en-US" sz="3200" dirty="0"/>
              <a:t>Swap</a:t>
            </a:r>
            <a:endParaRPr lang="fa-IR" sz="3200" dirty="0"/>
          </a:p>
        </p:txBody>
      </p:sp>
      <p:cxnSp>
        <p:nvCxnSpPr>
          <p:cNvPr id="7" name="Straight Arrow Connector 6"/>
          <p:cNvCxnSpPr/>
          <p:nvPr/>
        </p:nvCxnSpPr>
        <p:spPr>
          <a:xfrm>
            <a:off x="3200400" y="1524000"/>
            <a:ext cx="0" cy="838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aphicFrame>
        <p:nvGraphicFramePr>
          <p:cNvPr id="11" name="Content Placeholder 3"/>
          <p:cNvGraphicFramePr>
            <a:graphicFrameLocks/>
          </p:cNvGraphicFramePr>
          <p:nvPr>
            <p:extLst>
              <p:ext uri="{D42A27DB-BD31-4B8C-83A1-F6EECF244321}">
                <p14:modId xmlns:p14="http://schemas.microsoft.com/office/powerpoint/2010/main" val="3649433660"/>
              </p:ext>
            </p:extLst>
          </p:nvPr>
        </p:nvGraphicFramePr>
        <p:xfrm>
          <a:off x="4953000" y="2438400"/>
          <a:ext cx="4114800" cy="984885"/>
        </p:xfrm>
        <a:graphic>
          <a:graphicData uri="http://schemas.openxmlformats.org/drawingml/2006/table">
            <a:tbl>
              <a:tblPr>
                <a:tableStyleId>{5C22544A-7EE6-4342-B048-85BDC9FD1C3A}</a:tableStyleId>
              </a:tblPr>
              <a:tblGrid>
                <a:gridCol w="838200"/>
                <a:gridCol w="533400"/>
                <a:gridCol w="685800"/>
                <a:gridCol w="685800"/>
                <a:gridCol w="685800"/>
                <a:gridCol w="685800"/>
              </a:tblGrid>
              <a:tr h="542925">
                <a:tc>
                  <a:txBody>
                    <a:bodyPr/>
                    <a:lstStyle/>
                    <a:p>
                      <a:pPr algn="ctr" rtl="0" fontAlgn="b"/>
                      <a:r>
                        <a:rPr lang="fa-IR" sz="3200" b="0" i="0" u="none" strike="noStrike" dirty="0" smtClean="0">
                          <a:solidFill>
                            <a:srgbClr val="000000"/>
                          </a:solidFill>
                          <a:effectLst/>
                          <a:latin typeface="Calibri"/>
                        </a:rPr>
                        <a:t>جواب جدید</a:t>
                      </a:r>
                      <a:endParaRPr lang="fa-IR" sz="3200" b="0" i="0" u="none" strike="noStrike" dirty="0">
                        <a:solidFill>
                          <a:srgbClr val="000000"/>
                        </a:solidFill>
                        <a:effectLst/>
                        <a:latin typeface="Calibri"/>
                      </a:endParaRPr>
                    </a:p>
                  </a:txBody>
                  <a:tcPr marL="9525" marR="9525" marT="9525" marB="0" anchor="b"/>
                </a:tc>
                <a:tc>
                  <a:txBody>
                    <a:bodyPr/>
                    <a:lstStyle/>
                    <a:p>
                      <a:pPr algn="ctr" rtl="0" fontAlgn="b"/>
                      <a:r>
                        <a:rPr lang="fa-IR" sz="3200" u="none" strike="noStrike" dirty="0">
                          <a:effectLst/>
                        </a:rPr>
                        <a:t>3</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smtClean="0">
                          <a:effectLst/>
                        </a:rPr>
                        <a:t>2</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a:effectLst/>
                        </a:rPr>
                        <a:t>1</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smtClean="0">
                          <a:effectLst/>
                        </a:rPr>
                        <a:t>5</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a:effectLst/>
                        </a:rPr>
                        <a:t>4</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r>
            </a:tbl>
          </a:graphicData>
        </a:graphic>
      </p:graphicFrame>
    </p:spTree>
    <p:extLst>
      <p:ext uri="{BB962C8B-B14F-4D97-AF65-F5344CB8AC3E}">
        <p14:creationId xmlns:p14="http://schemas.microsoft.com/office/powerpoint/2010/main" val="343334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20106074"/>
              </p:ext>
            </p:extLst>
          </p:nvPr>
        </p:nvGraphicFramePr>
        <p:xfrm>
          <a:off x="899886" y="2362284"/>
          <a:ext cx="2286000" cy="655320"/>
        </p:xfrm>
        <a:graphic>
          <a:graphicData uri="http://schemas.openxmlformats.org/drawingml/2006/table">
            <a:tbl>
              <a:tblPr rtl="1" firstRow="1" bandRow="1">
                <a:tableStyleId>{5940675A-B579-460E-94D1-54222C63F5DA}</a:tableStyleId>
              </a:tblPr>
              <a:tblGrid>
                <a:gridCol w="661207"/>
                <a:gridCol w="340279"/>
                <a:gridCol w="471714"/>
                <a:gridCol w="355600"/>
                <a:gridCol w="457200"/>
              </a:tblGrid>
              <a:tr h="655320">
                <a:tc>
                  <a:txBody>
                    <a:bodyPr/>
                    <a:lstStyle/>
                    <a:p>
                      <a:pPr algn="ctr" rtl="1"/>
                      <a:r>
                        <a:rPr lang="fa-IR" sz="3200" b="1" dirty="0" smtClean="0"/>
                        <a:t>51</a:t>
                      </a:r>
                      <a:endParaRPr lang="fa-IR" sz="3200" b="1" dirty="0"/>
                    </a:p>
                  </a:txBody>
                  <a:tcPr>
                    <a:solidFill>
                      <a:srgbClr val="FFFF00"/>
                    </a:solidFill>
                  </a:tcPr>
                </a:tc>
                <a:tc>
                  <a:txBody>
                    <a:bodyPr/>
                    <a:lstStyle/>
                    <a:p>
                      <a:pPr algn="ctr" rtl="1"/>
                      <a:r>
                        <a:rPr lang="fa-IR" sz="3200" b="1" dirty="0" smtClean="0"/>
                        <a:t>2</a:t>
                      </a:r>
                      <a:endParaRPr lang="fa-IR" sz="3200" b="1" dirty="0"/>
                    </a:p>
                  </a:txBody>
                  <a:tcPr/>
                </a:tc>
                <a:tc>
                  <a:txBody>
                    <a:bodyPr/>
                    <a:lstStyle/>
                    <a:p>
                      <a:pPr algn="ctr" rtl="1"/>
                      <a:r>
                        <a:rPr lang="fa-IR" sz="3200" b="1" dirty="0" smtClean="0"/>
                        <a:t>3</a:t>
                      </a:r>
                      <a:endParaRPr lang="fa-IR" sz="3200" b="1" dirty="0"/>
                    </a:p>
                  </a:txBody>
                  <a:tcPr/>
                </a:tc>
                <a:tc>
                  <a:txBody>
                    <a:bodyPr/>
                    <a:lstStyle/>
                    <a:p>
                      <a:pPr algn="ctr" rtl="1"/>
                      <a:r>
                        <a:rPr lang="fa-IR" sz="3200" b="1" dirty="0" smtClean="0"/>
                        <a:t>4</a:t>
                      </a:r>
                      <a:endParaRPr lang="fa-IR" sz="3200" b="1" dirty="0"/>
                    </a:p>
                  </a:txBody>
                  <a:tcPr/>
                </a:tc>
                <a:tc>
                  <a:txBody>
                    <a:bodyPr/>
                    <a:lstStyle/>
                    <a:p>
                      <a:pPr algn="ctr" rtl="1"/>
                      <a:r>
                        <a:rPr lang="fa-IR" sz="3200" b="1" dirty="0" smtClean="0"/>
                        <a:t>1</a:t>
                      </a:r>
                      <a:endParaRPr lang="fa-IR" sz="3200" b="1" dirty="0"/>
                    </a:p>
                  </a:txBody>
                  <a:tcPr/>
                </a:tc>
              </a:tr>
            </a:tbl>
          </a:graphicData>
        </a:graphic>
      </p:graphicFrame>
      <p:sp>
        <p:nvSpPr>
          <p:cNvPr id="5" name="Left Brace 4"/>
          <p:cNvSpPr/>
          <p:nvPr/>
        </p:nvSpPr>
        <p:spPr>
          <a:xfrm>
            <a:off x="3490686" y="1219284"/>
            <a:ext cx="381000" cy="2971800"/>
          </a:xfrm>
          <a:prstGeom prst="leftBrace">
            <a:avLst/>
          </a:prstGeom>
        </p:spPr>
        <p:style>
          <a:lnRef idx="3">
            <a:schemeClr val="dk1"/>
          </a:lnRef>
          <a:fillRef idx="0">
            <a:schemeClr val="dk1"/>
          </a:fillRef>
          <a:effectRef idx="2">
            <a:schemeClr val="dk1"/>
          </a:effectRef>
          <a:fontRef idx="minor">
            <a:schemeClr val="tx1"/>
          </a:fontRef>
        </p:style>
        <p:txBody>
          <a:bodyPr rtlCol="1" anchor="ctr"/>
          <a:lstStyle/>
          <a:p>
            <a:pPr algn="ctr"/>
            <a:endParaRPr lang="fa-IR"/>
          </a:p>
        </p:txBody>
      </p:sp>
      <p:graphicFrame>
        <p:nvGraphicFramePr>
          <p:cNvPr id="6" name="Table 5"/>
          <p:cNvGraphicFramePr>
            <a:graphicFrameLocks noGrp="1"/>
          </p:cNvGraphicFramePr>
          <p:nvPr>
            <p:extLst>
              <p:ext uri="{D42A27DB-BD31-4B8C-83A1-F6EECF244321}">
                <p14:modId xmlns:p14="http://schemas.microsoft.com/office/powerpoint/2010/main" val="2267381566"/>
              </p:ext>
            </p:extLst>
          </p:nvPr>
        </p:nvGraphicFramePr>
        <p:xfrm>
          <a:off x="3897086" y="1231621"/>
          <a:ext cx="2286000" cy="655320"/>
        </p:xfrm>
        <a:graphic>
          <a:graphicData uri="http://schemas.openxmlformats.org/drawingml/2006/table">
            <a:tbl>
              <a:tblPr rtl="1" firstRow="1" bandRow="1">
                <a:tableStyleId>{5940675A-B579-460E-94D1-54222C63F5DA}</a:tableStyleId>
              </a:tblPr>
              <a:tblGrid>
                <a:gridCol w="661207"/>
                <a:gridCol w="340279"/>
                <a:gridCol w="471714"/>
                <a:gridCol w="355600"/>
                <a:gridCol w="457200"/>
              </a:tblGrid>
              <a:tr h="655320">
                <a:tc>
                  <a:txBody>
                    <a:bodyPr/>
                    <a:lstStyle/>
                    <a:p>
                      <a:pPr algn="ctr" rtl="1"/>
                      <a:r>
                        <a:rPr lang="fa-IR" sz="3200" b="1" dirty="0" smtClean="0"/>
                        <a:t>62</a:t>
                      </a:r>
                      <a:endParaRPr lang="fa-IR" sz="3200" b="1" dirty="0"/>
                    </a:p>
                  </a:txBody>
                  <a:tcPr>
                    <a:solidFill>
                      <a:srgbClr val="FFFF00"/>
                    </a:solidFill>
                  </a:tcPr>
                </a:tc>
                <a:tc>
                  <a:txBody>
                    <a:bodyPr/>
                    <a:lstStyle/>
                    <a:p>
                      <a:pPr algn="ctr" rtl="1"/>
                      <a:r>
                        <a:rPr lang="fa-IR" sz="3200" b="1" dirty="0" smtClean="0"/>
                        <a:t>2</a:t>
                      </a:r>
                      <a:endParaRPr lang="fa-IR" sz="3200" b="1" dirty="0"/>
                    </a:p>
                  </a:txBody>
                  <a:tcPr/>
                </a:tc>
                <a:tc>
                  <a:txBody>
                    <a:bodyPr/>
                    <a:lstStyle/>
                    <a:p>
                      <a:pPr algn="ctr" rtl="1"/>
                      <a:r>
                        <a:rPr lang="fa-IR" sz="3200" b="1" dirty="0" smtClean="0"/>
                        <a:t>4</a:t>
                      </a:r>
                      <a:endParaRPr lang="fa-IR" sz="3200" b="1" dirty="0"/>
                    </a:p>
                  </a:txBody>
                  <a:tcPr/>
                </a:tc>
                <a:tc>
                  <a:txBody>
                    <a:bodyPr/>
                    <a:lstStyle/>
                    <a:p>
                      <a:pPr algn="ctr" rtl="1"/>
                      <a:r>
                        <a:rPr lang="fa-IR" sz="3200" b="1" dirty="0" smtClean="0"/>
                        <a:t>3</a:t>
                      </a:r>
                      <a:endParaRPr lang="fa-IR" sz="3200" b="1" dirty="0"/>
                    </a:p>
                  </a:txBody>
                  <a:tcPr/>
                </a:tc>
                <a:tc>
                  <a:txBody>
                    <a:bodyPr/>
                    <a:lstStyle/>
                    <a:p>
                      <a:pPr algn="ctr" rtl="1"/>
                      <a:r>
                        <a:rPr lang="fa-IR" sz="3200" b="1" dirty="0" smtClean="0"/>
                        <a:t>1</a:t>
                      </a:r>
                      <a:endParaRPr lang="fa-IR" sz="3200" b="1"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3892506"/>
              </p:ext>
            </p:extLst>
          </p:nvPr>
        </p:nvGraphicFramePr>
        <p:xfrm>
          <a:off x="3886200" y="1993621"/>
          <a:ext cx="2286000" cy="655320"/>
        </p:xfrm>
        <a:graphic>
          <a:graphicData uri="http://schemas.openxmlformats.org/drawingml/2006/table">
            <a:tbl>
              <a:tblPr rtl="1" firstRow="1" bandRow="1">
                <a:tableStyleId>{5940675A-B579-460E-94D1-54222C63F5DA}</a:tableStyleId>
              </a:tblPr>
              <a:tblGrid>
                <a:gridCol w="661207"/>
                <a:gridCol w="340279"/>
                <a:gridCol w="471714"/>
                <a:gridCol w="355600"/>
                <a:gridCol w="457200"/>
              </a:tblGrid>
              <a:tr h="655320">
                <a:tc>
                  <a:txBody>
                    <a:bodyPr/>
                    <a:lstStyle/>
                    <a:p>
                      <a:pPr algn="ctr" rtl="1"/>
                      <a:r>
                        <a:rPr lang="fa-IR" sz="3200" b="1" dirty="0" smtClean="0"/>
                        <a:t>48</a:t>
                      </a:r>
                      <a:endParaRPr lang="fa-IR" sz="3200" b="1" dirty="0"/>
                    </a:p>
                  </a:txBody>
                  <a:tcPr>
                    <a:solidFill>
                      <a:srgbClr val="FFFF00"/>
                    </a:solidFill>
                  </a:tcPr>
                </a:tc>
                <a:tc>
                  <a:txBody>
                    <a:bodyPr/>
                    <a:lstStyle/>
                    <a:p>
                      <a:pPr algn="ctr" rtl="1"/>
                      <a:r>
                        <a:rPr lang="fa-IR" sz="3200" b="1" dirty="0" smtClean="0"/>
                        <a:t>1</a:t>
                      </a:r>
                      <a:endParaRPr lang="fa-IR" sz="3200" b="1" dirty="0"/>
                    </a:p>
                  </a:txBody>
                  <a:tcPr/>
                </a:tc>
                <a:tc>
                  <a:txBody>
                    <a:bodyPr/>
                    <a:lstStyle/>
                    <a:p>
                      <a:pPr algn="ctr" rtl="1"/>
                      <a:r>
                        <a:rPr lang="fa-IR" sz="3200" b="1" dirty="0" smtClean="0"/>
                        <a:t>3</a:t>
                      </a:r>
                      <a:endParaRPr lang="fa-IR" sz="3200" b="1" dirty="0"/>
                    </a:p>
                  </a:txBody>
                  <a:tcPr/>
                </a:tc>
                <a:tc>
                  <a:txBody>
                    <a:bodyPr/>
                    <a:lstStyle/>
                    <a:p>
                      <a:pPr algn="ctr" rtl="1"/>
                      <a:r>
                        <a:rPr lang="fa-IR" sz="3200" b="1" dirty="0" smtClean="0"/>
                        <a:t>4</a:t>
                      </a:r>
                      <a:endParaRPr lang="fa-IR" sz="3200" b="1" dirty="0"/>
                    </a:p>
                  </a:txBody>
                  <a:tcPr/>
                </a:tc>
                <a:tc>
                  <a:txBody>
                    <a:bodyPr/>
                    <a:lstStyle/>
                    <a:p>
                      <a:pPr algn="ctr" rtl="1"/>
                      <a:r>
                        <a:rPr lang="fa-IR" sz="3200" b="1" dirty="0" smtClean="0"/>
                        <a:t>2</a:t>
                      </a:r>
                      <a:endParaRPr lang="fa-IR" sz="3200" b="1"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061900829"/>
              </p:ext>
            </p:extLst>
          </p:nvPr>
        </p:nvGraphicFramePr>
        <p:xfrm>
          <a:off x="3897086" y="2755621"/>
          <a:ext cx="2286000" cy="655320"/>
        </p:xfrm>
        <a:graphic>
          <a:graphicData uri="http://schemas.openxmlformats.org/drawingml/2006/table">
            <a:tbl>
              <a:tblPr rtl="1" firstRow="1" bandRow="1">
                <a:tableStyleId>{5940675A-B579-460E-94D1-54222C63F5DA}</a:tableStyleId>
              </a:tblPr>
              <a:tblGrid>
                <a:gridCol w="661207"/>
                <a:gridCol w="340279"/>
                <a:gridCol w="471714"/>
                <a:gridCol w="355600"/>
                <a:gridCol w="457200"/>
              </a:tblGrid>
              <a:tr h="655320">
                <a:tc>
                  <a:txBody>
                    <a:bodyPr/>
                    <a:lstStyle/>
                    <a:p>
                      <a:pPr algn="ctr" rtl="1"/>
                      <a:r>
                        <a:rPr lang="fa-IR" sz="3200" b="1" dirty="0" smtClean="0"/>
                        <a:t>52</a:t>
                      </a:r>
                      <a:endParaRPr lang="fa-IR" sz="3200" b="1" dirty="0"/>
                    </a:p>
                  </a:txBody>
                  <a:tcPr>
                    <a:solidFill>
                      <a:srgbClr val="FFFF00"/>
                    </a:solidFill>
                  </a:tcPr>
                </a:tc>
                <a:tc>
                  <a:txBody>
                    <a:bodyPr/>
                    <a:lstStyle/>
                    <a:p>
                      <a:pPr algn="ctr" rtl="1"/>
                      <a:r>
                        <a:rPr lang="fa-IR" sz="3200" b="1" dirty="0" smtClean="0"/>
                        <a:t>2</a:t>
                      </a:r>
                      <a:endParaRPr lang="fa-IR" sz="3200" b="1" dirty="0"/>
                    </a:p>
                  </a:txBody>
                  <a:tcPr/>
                </a:tc>
                <a:tc>
                  <a:txBody>
                    <a:bodyPr/>
                    <a:lstStyle/>
                    <a:p>
                      <a:pPr algn="ctr" rtl="1"/>
                      <a:r>
                        <a:rPr lang="fa-IR" sz="3200" b="1" dirty="0" smtClean="0"/>
                        <a:t>3</a:t>
                      </a:r>
                      <a:endParaRPr lang="fa-IR" sz="3200" b="1" dirty="0"/>
                    </a:p>
                  </a:txBody>
                  <a:tcPr/>
                </a:tc>
                <a:tc>
                  <a:txBody>
                    <a:bodyPr/>
                    <a:lstStyle/>
                    <a:p>
                      <a:pPr algn="ctr" rtl="1"/>
                      <a:r>
                        <a:rPr lang="fa-IR" sz="3200" b="1" dirty="0" smtClean="0"/>
                        <a:t>1</a:t>
                      </a:r>
                      <a:endParaRPr lang="fa-IR" sz="3200" b="1" dirty="0"/>
                    </a:p>
                  </a:txBody>
                  <a:tcPr/>
                </a:tc>
                <a:tc>
                  <a:txBody>
                    <a:bodyPr/>
                    <a:lstStyle/>
                    <a:p>
                      <a:pPr algn="ctr" rtl="1"/>
                      <a:r>
                        <a:rPr lang="fa-IR" sz="3200" b="1" dirty="0" smtClean="0"/>
                        <a:t>4</a:t>
                      </a:r>
                      <a:endParaRPr lang="fa-IR" sz="3200" b="1"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945159385"/>
              </p:ext>
            </p:extLst>
          </p:nvPr>
        </p:nvGraphicFramePr>
        <p:xfrm>
          <a:off x="3929743" y="3517621"/>
          <a:ext cx="2286000" cy="655320"/>
        </p:xfrm>
        <a:graphic>
          <a:graphicData uri="http://schemas.openxmlformats.org/drawingml/2006/table">
            <a:tbl>
              <a:tblPr rtl="1" firstRow="1" bandRow="1">
                <a:tableStyleId>{5940675A-B579-460E-94D1-54222C63F5DA}</a:tableStyleId>
              </a:tblPr>
              <a:tblGrid>
                <a:gridCol w="661207"/>
                <a:gridCol w="340279"/>
                <a:gridCol w="471714"/>
                <a:gridCol w="355600"/>
                <a:gridCol w="457200"/>
              </a:tblGrid>
              <a:tr h="655320">
                <a:tc>
                  <a:txBody>
                    <a:bodyPr/>
                    <a:lstStyle/>
                    <a:p>
                      <a:pPr algn="ctr" rtl="1"/>
                      <a:r>
                        <a:rPr lang="fa-IR" sz="3200" b="1" dirty="0" smtClean="0"/>
                        <a:t>55</a:t>
                      </a:r>
                      <a:endParaRPr lang="fa-IR" sz="3200" b="1" dirty="0"/>
                    </a:p>
                  </a:txBody>
                  <a:tcPr>
                    <a:solidFill>
                      <a:srgbClr val="FFFF00"/>
                    </a:solidFill>
                  </a:tcPr>
                </a:tc>
                <a:tc>
                  <a:txBody>
                    <a:bodyPr/>
                    <a:lstStyle/>
                    <a:p>
                      <a:pPr algn="ctr" rtl="1"/>
                      <a:r>
                        <a:rPr lang="fa-IR" sz="3200" b="1" dirty="0" smtClean="0"/>
                        <a:t>3</a:t>
                      </a:r>
                      <a:endParaRPr lang="fa-IR" sz="3200" b="1" dirty="0"/>
                    </a:p>
                  </a:txBody>
                  <a:tcPr/>
                </a:tc>
                <a:tc>
                  <a:txBody>
                    <a:bodyPr/>
                    <a:lstStyle/>
                    <a:p>
                      <a:pPr algn="ctr" rtl="1"/>
                      <a:r>
                        <a:rPr lang="fa-IR" sz="3200" b="1" dirty="0" smtClean="0"/>
                        <a:t>2</a:t>
                      </a:r>
                      <a:endParaRPr lang="fa-IR" sz="3200" b="1" dirty="0"/>
                    </a:p>
                  </a:txBody>
                  <a:tcPr/>
                </a:tc>
                <a:tc>
                  <a:txBody>
                    <a:bodyPr/>
                    <a:lstStyle/>
                    <a:p>
                      <a:pPr algn="ctr" rtl="1"/>
                      <a:r>
                        <a:rPr lang="fa-IR" sz="3200" b="1" dirty="0" smtClean="0"/>
                        <a:t>4</a:t>
                      </a:r>
                      <a:endParaRPr lang="fa-IR" sz="3200" b="1" dirty="0"/>
                    </a:p>
                  </a:txBody>
                  <a:tcPr/>
                </a:tc>
                <a:tc>
                  <a:txBody>
                    <a:bodyPr/>
                    <a:lstStyle/>
                    <a:p>
                      <a:pPr algn="ctr" rtl="1"/>
                      <a:r>
                        <a:rPr lang="fa-IR" sz="3200" b="1" dirty="0" smtClean="0"/>
                        <a:t>1</a:t>
                      </a:r>
                      <a:endParaRPr lang="fa-IR" sz="3200" b="1" dirty="0"/>
                    </a:p>
                  </a:txBody>
                  <a:tcPr/>
                </a:tc>
              </a:tr>
            </a:tbl>
          </a:graphicData>
        </a:graphic>
      </p:graphicFrame>
      <p:sp>
        <p:nvSpPr>
          <p:cNvPr id="15" name="5-Point Star 14"/>
          <p:cNvSpPr/>
          <p:nvPr/>
        </p:nvSpPr>
        <p:spPr>
          <a:xfrm>
            <a:off x="6919686" y="2037612"/>
            <a:ext cx="468000" cy="468000"/>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fa-IR"/>
          </a:p>
        </p:txBody>
      </p:sp>
      <p:cxnSp>
        <p:nvCxnSpPr>
          <p:cNvPr id="18" name="Curved Connector 17"/>
          <p:cNvCxnSpPr>
            <a:endCxn id="4" idx="2"/>
          </p:cNvCxnSpPr>
          <p:nvPr/>
        </p:nvCxnSpPr>
        <p:spPr>
          <a:xfrm rot="10800000" flipV="1">
            <a:off x="2042886" y="2324184"/>
            <a:ext cx="4114800" cy="693420"/>
          </a:xfrm>
          <a:prstGeom prst="curvedConnector4">
            <a:avLst>
              <a:gd name="adj1" fmla="val -33378"/>
              <a:gd name="adj2" fmla="val 513919"/>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4060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1556489"/>
              </p:ext>
            </p:extLst>
          </p:nvPr>
        </p:nvGraphicFramePr>
        <p:xfrm>
          <a:off x="874486" y="1435463"/>
          <a:ext cx="2286000" cy="655320"/>
        </p:xfrm>
        <a:graphic>
          <a:graphicData uri="http://schemas.openxmlformats.org/drawingml/2006/table">
            <a:tbl>
              <a:tblPr rtl="1" firstRow="1" bandRow="1">
                <a:tableStyleId>{5940675A-B579-460E-94D1-54222C63F5DA}</a:tableStyleId>
              </a:tblPr>
              <a:tblGrid>
                <a:gridCol w="661207"/>
                <a:gridCol w="340279"/>
                <a:gridCol w="471714"/>
                <a:gridCol w="355600"/>
                <a:gridCol w="457200"/>
              </a:tblGrid>
              <a:tr h="655320">
                <a:tc>
                  <a:txBody>
                    <a:bodyPr/>
                    <a:lstStyle/>
                    <a:p>
                      <a:pPr algn="ctr" rtl="1"/>
                      <a:r>
                        <a:rPr lang="fa-IR" sz="3200" b="1" dirty="0" smtClean="0"/>
                        <a:t>48</a:t>
                      </a:r>
                      <a:endParaRPr lang="fa-IR" sz="3200" b="1" dirty="0"/>
                    </a:p>
                  </a:txBody>
                  <a:tcPr>
                    <a:solidFill>
                      <a:srgbClr val="FFFF00"/>
                    </a:solidFill>
                  </a:tcPr>
                </a:tc>
                <a:tc>
                  <a:txBody>
                    <a:bodyPr/>
                    <a:lstStyle/>
                    <a:p>
                      <a:pPr algn="ctr" rtl="1"/>
                      <a:r>
                        <a:rPr lang="fa-IR" sz="3200" b="1" dirty="0" smtClean="0"/>
                        <a:t>1</a:t>
                      </a:r>
                      <a:endParaRPr lang="fa-IR" sz="3200" b="1" dirty="0"/>
                    </a:p>
                  </a:txBody>
                  <a:tcPr/>
                </a:tc>
                <a:tc>
                  <a:txBody>
                    <a:bodyPr/>
                    <a:lstStyle/>
                    <a:p>
                      <a:pPr algn="ctr" rtl="1"/>
                      <a:r>
                        <a:rPr lang="fa-IR" sz="3200" b="1" dirty="0" smtClean="0"/>
                        <a:t>3</a:t>
                      </a:r>
                      <a:endParaRPr lang="fa-IR" sz="3200" b="1" dirty="0"/>
                    </a:p>
                  </a:txBody>
                  <a:tcPr/>
                </a:tc>
                <a:tc>
                  <a:txBody>
                    <a:bodyPr/>
                    <a:lstStyle/>
                    <a:p>
                      <a:pPr algn="ctr" rtl="1"/>
                      <a:r>
                        <a:rPr lang="fa-IR" sz="3200" b="1" dirty="0" smtClean="0"/>
                        <a:t>4</a:t>
                      </a:r>
                      <a:endParaRPr lang="fa-IR" sz="3200" b="1" dirty="0"/>
                    </a:p>
                  </a:txBody>
                  <a:tcPr/>
                </a:tc>
                <a:tc>
                  <a:txBody>
                    <a:bodyPr/>
                    <a:lstStyle/>
                    <a:p>
                      <a:pPr algn="ctr" rtl="1"/>
                      <a:r>
                        <a:rPr lang="fa-IR" sz="3200" b="1" dirty="0" smtClean="0"/>
                        <a:t>2</a:t>
                      </a:r>
                      <a:endParaRPr lang="fa-IR" sz="3200" b="1" dirty="0"/>
                    </a:p>
                  </a:txBody>
                  <a:tcPr/>
                </a:tc>
              </a:tr>
            </a:tbl>
          </a:graphicData>
        </a:graphic>
      </p:graphicFrame>
      <p:sp>
        <p:nvSpPr>
          <p:cNvPr id="5" name="Left Brace 4"/>
          <p:cNvSpPr/>
          <p:nvPr/>
        </p:nvSpPr>
        <p:spPr>
          <a:xfrm>
            <a:off x="3465286" y="292463"/>
            <a:ext cx="381000" cy="2971800"/>
          </a:xfrm>
          <a:prstGeom prst="leftBrace">
            <a:avLst/>
          </a:prstGeom>
        </p:spPr>
        <p:style>
          <a:lnRef idx="3">
            <a:schemeClr val="dk1"/>
          </a:lnRef>
          <a:fillRef idx="0">
            <a:schemeClr val="dk1"/>
          </a:fillRef>
          <a:effectRef idx="2">
            <a:schemeClr val="dk1"/>
          </a:effectRef>
          <a:fontRef idx="minor">
            <a:schemeClr val="tx1"/>
          </a:fontRef>
        </p:style>
        <p:txBody>
          <a:bodyPr rtlCol="1" anchor="ctr"/>
          <a:lstStyle/>
          <a:p>
            <a:pPr algn="ctr"/>
            <a:endParaRPr lang="fa-IR"/>
          </a:p>
        </p:txBody>
      </p:sp>
      <p:graphicFrame>
        <p:nvGraphicFramePr>
          <p:cNvPr id="6" name="Table 5"/>
          <p:cNvGraphicFramePr>
            <a:graphicFrameLocks noGrp="1"/>
          </p:cNvGraphicFramePr>
          <p:nvPr>
            <p:extLst>
              <p:ext uri="{D42A27DB-BD31-4B8C-83A1-F6EECF244321}">
                <p14:modId xmlns:p14="http://schemas.microsoft.com/office/powerpoint/2010/main" val="3002396321"/>
              </p:ext>
            </p:extLst>
          </p:nvPr>
        </p:nvGraphicFramePr>
        <p:xfrm>
          <a:off x="3871686" y="304800"/>
          <a:ext cx="2286000" cy="655320"/>
        </p:xfrm>
        <a:graphic>
          <a:graphicData uri="http://schemas.openxmlformats.org/drawingml/2006/table">
            <a:tbl>
              <a:tblPr rtl="1" firstRow="1" bandRow="1">
                <a:tableStyleId>{5940675A-B579-460E-94D1-54222C63F5DA}</a:tableStyleId>
              </a:tblPr>
              <a:tblGrid>
                <a:gridCol w="661207"/>
                <a:gridCol w="340279"/>
                <a:gridCol w="471714"/>
                <a:gridCol w="355600"/>
                <a:gridCol w="457200"/>
              </a:tblGrid>
              <a:tr h="655320">
                <a:tc>
                  <a:txBody>
                    <a:bodyPr/>
                    <a:lstStyle/>
                    <a:p>
                      <a:pPr algn="ctr" rtl="1"/>
                      <a:r>
                        <a:rPr lang="fa-IR" sz="3200" b="1" dirty="0" smtClean="0"/>
                        <a:t>52</a:t>
                      </a:r>
                      <a:endParaRPr lang="fa-IR" sz="3200" b="1" dirty="0"/>
                    </a:p>
                  </a:txBody>
                  <a:tcPr>
                    <a:solidFill>
                      <a:srgbClr val="FFFF00"/>
                    </a:solidFill>
                  </a:tcPr>
                </a:tc>
                <a:tc>
                  <a:txBody>
                    <a:bodyPr/>
                    <a:lstStyle/>
                    <a:p>
                      <a:pPr algn="ctr" rtl="1"/>
                      <a:r>
                        <a:rPr lang="fa-IR" sz="3200" b="1" dirty="0" smtClean="0"/>
                        <a:t>1</a:t>
                      </a:r>
                      <a:endParaRPr lang="fa-IR" sz="3200" b="1" dirty="0"/>
                    </a:p>
                  </a:txBody>
                  <a:tcPr/>
                </a:tc>
                <a:tc>
                  <a:txBody>
                    <a:bodyPr/>
                    <a:lstStyle/>
                    <a:p>
                      <a:pPr algn="ctr" rtl="1"/>
                      <a:r>
                        <a:rPr lang="fa-IR" sz="3200" b="1" dirty="0" smtClean="0"/>
                        <a:t>3</a:t>
                      </a:r>
                      <a:endParaRPr lang="fa-IR" sz="3200" b="1" dirty="0"/>
                    </a:p>
                  </a:txBody>
                  <a:tcPr/>
                </a:tc>
                <a:tc>
                  <a:txBody>
                    <a:bodyPr/>
                    <a:lstStyle/>
                    <a:p>
                      <a:pPr algn="ctr" rtl="1"/>
                      <a:r>
                        <a:rPr lang="fa-IR" sz="3200" b="1" dirty="0" smtClean="0"/>
                        <a:t>2</a:t>
                      </a:r>
                      <a:endParaRPr lang="fa-IR" sz="3200" b="1" dirty="0"/>
                    </a:p>
                  </a:txBody>
                  <a:tcPr/>
                </a:tc>
                <a:tc>
                  <a:txBody>
                    <a:bodyPr/>
                    <a:lstStyle/>
                    <a:p>
                      <a:pPr algn="ctr" rtl="1"/>
                      <a:r>
                        <a:rPr lang="fa-IR" sz="3200" b="1" dirty="0" smtClean="0"/>
                        <a:t>4</a:t>
                      </a:r>
                      <a:endParaRPr lang="fa-IR" sz="3200" b="1"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66724961"/>
              </p:ext>
            </p:extLst>
          </p:nvPr>
        </p:nvGraphicFramePr>
        <p:xfrm>
          <a:off x="3860800" y="1066800"/>
          <a:ext cx="2286000" cy="655320"/>
        </p:xfrm>
        <a:graphic>
          <a:graphicData uri="http://schemas.openxmlformats.org/drawingml/2006/table">
            <a:tbl>
              <a:tblPr rtl="1" firstRow="1" bandRow="1">
                <a:tableStyleId>{5940675A-B579-460E-94D1-54222C63F5DA}</a:tableStyleId>
              </a:tblPr>
              <a:tblGrid>
                <a:gridCol w="661207"/>
                <a:gridCol w="340279"/>
                <a:gridCol w="471714"/>
                <a:gridCol w="355600"/>
                <a:gridCol w="457200"/>
              </a:tblGrid>
              <a:tr h="655320">
                <a:tc>
                  <a:txBody>
                    <a:bodyPr/>
                    <a:lstStyle/>
                    <a:p>
                      <a:pPr algn="ctr" rtl="1"/>
                      <a:r>
                        <a:rPr lang="fa-IR" sz="3200" b="1" dirty="0" smtClean="0"/>
                        <a:t>59</a:t>
                      </a:r>
                      <a:endParaRPr lang="fa-IR" sz="3200" b="1" dirty="0"/>
                    </a:p>
                  </a:txBody>
                  <a:tcPr>
                    <a:solidFill>
                      <a:srgbClr val="FFFF00"/>
                    </a:solidFill>
                  </a:tcPr>
                </a:tc>
                <a:tc>
                  <a:txBody>
                    <a:bodyPr/>
                    <a:lstStyle/>
                    <a:p>
                      <a:pPr algn="ctr" rtl="1"/>
                      <a:r>
                        <a:rPr lang="fa-IR" sz="3200" b="1" dirty="0" smtClean="0"/>
                        <a:t>1</a:t>
                      </a:r>
                      <a:endParaRPr lang="fa-IR" sz="3200" b="1" dirty="0"/>
                    </a:p>
                  </a:txBody>
                  <a:tcPr/>
                </a:tc>
                <a:tc>
                  <a:txBody>
                    <a:bodyPr/>
                    <a:lstStyle/>
                    <a:p>
                      <a:pPr algn="ctr" rtl="1"/>
                      <a:r>
                        <a:rPr lang="fa-IR" sz="3200" b="1" dirty="0" smtClean="0"/>
                        <a:t>2</a:t>
                      </a:r>
                      <a:endParaRPr lang="fa-IR" sz="3200" b="1" dirty="0"/>
                    </a:p>
                  </a:txBody>
                  <a:tcPr/>
                </a:tc>
                <a:tc>
                  <a:txBody>
                    <a:bodyPr/>
                    <a:lstStyle/>
                    <a:p>
                      <a:pPr algn="ctr" rtl="1"/>
                      <a:r>
                        <a:rPr lang="fa-IR" sz="3200" b="1" dirty="0" smtClean="0"/>
                        <a:t>4</a:t>
                      </a:r>
                      <a:endParaRPr lang="fa-IR" sz="3200" b="1" dirty="0"/>
                    </a:p>
                  </a:txBody>
                  <a:tcPr/>
                </a:tc>
                <a:tc>
                  <a:txBody>
                    <a:bodyPr/>
                    <a:lstStyle/>
                    <a:p>
                      <a:pPr algn="ctr" rtl="1"/>
                      <a:r>
                        <a:rPr lang="fa-IR" sz="3200" b="1" dirty="0" smtClean="0"/>
                        <a:t>3</a:t>
                      </a:r>
                      <a:endParaRPr lang="fa-IR" sz="3200" b="1"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730195"/>
              </p:ext>
            </p:extLst>
          </p:nvPr>
        </p:nvGraphicFramePr>
        <p:xfrm>
          <a:off x="3871686" y="1828800"/>
          <a:ext cx="2286000" cy="655320"/>
        </p:xfrm>
        <a:graphic>
          <a:graphicData uri="http://schemas.openxmlformats.org/drawingml/2006/table">
            <a:tbl>
              <a:tblPr rtl="1" firstRow="1" bandRow="1">
                <a:tableStyleId>{5940675A-B579-460E-94D1-54222C63F5DA}</a:tableStyleId>
              </a:tblPr>
              <a:tblGrid>
                <a:gridCol w="661207"/>
                <a:gridCol w="340279"/>
                <a:gridCol w="471714"/>
                <a:gridCol w="355600"/>
                <a:gridCol w="457200"/>
              </a:tblGrid>
              <a:tr h="655320">
                <a:tc>
                  <a:txBody>
                    <a:bodyPr/>
                    <a:lstStyle/>
                    <a:p>
                      <a:pPr algn="ctr" rtl="1"/>
                      <a:r>
                        <a:rPr lang="fa-IR" sz="3200" b="1" dirty="0" smtClean="0"/>
                        <a:t>63</a:t>
                      </a:r>
                      <a:endParaRPr lang="fa-IR" sz="3200" b="1" dirty="0"/>
                    </a:p>
                  </a:txBody>
                  <a:tcPr>
                    <a:solidFill>
                      <a:srgbClr val="FFFF00"/>
                    </a:solidFill>
                  </a:tcPr>
                </a:tc>
                <a:tc>
                  <a:txBody>
                    <a:bodyPr/>
                    <a:lstStyle/>
                    <a:p>
                      <a:pPr algn="ctr" rtl="1"/>
                      <a:r>
                        <a:rPr lang="fa-IR" sz="3200" b="1" dirty="0" smtClean="0"/>
                        <a:t>1</a:t>
                      </a:r>
                      <a:endParaRPr lang="fa-IR" sz="3200" b="1" dirty="0"/>
                    </a:p>
                  </a:txBody>
                  <a:tcPr/>
                </a:tc>
                <a:tc>
                  <a:txBody>
                    <a:bodyPr/>
                    <a:lstStyle/>
                    <a:p>
                      <a:pPr algn="ctr" rtl="1"/>
                      <a:r>
                        <a:rPr lang="fa-IR" sz="3200" b="1" dirty="0" smtClean="0"/>
                        <a:t>4</a:t>
                      </a:r>
                      <a:endParaRPr lang="fa-IR" sz="3200" b="1" dirty="0"/>
                    </a:p>
                  </a:txBody>
                  <a:tcPr/>
                </a:tc>
                <a:tc>
                  <a:txBody>
                    <a:bodyPr/>
                    <a:lstStyle/>
                    <a:p>
                      <a:pPr algn="ctr" rtl="1"/>
                      <a:r>
                        <a:rPr lang="fa-IR" sz="3200" b="1" dirty="0" smtClean="0"/>
                        <a:t>3</a:t>
                      </a:r>
                      <a:endParaRPr lang="fa-IR" sz="3200" b="1" dirty="0"/>
                    </a:p>
                  </a:txBody>
                  <a:tcPr/>
                </a:tc>
                <a:tc>
                  <a:txBody>
                    <a:bodyPr/>
                    <a:lstStyle/>
                    <a:p>
                      <a:pPr algn="ctr" rtl="1"/>
                      <a:r>
                        <a:rPr lang="fa-IR" sz="3200" b="1" dirty="0" smtClean="0"/>
                        <a:t>2</a:t>
                      </a:r>
                      <a:endParaRPr lang="fa-IR" sz="3200" b="1"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927157579"/>
              </p:ext>
            </p:extLst>
          </p:nvPr>
        </p:nvGraphicFramePr>
        <p:xfrm>
          <a:off x="3904343" y="2590800"/>
          <a:ext cx="2286000" cy="655320"/>
        </p:xfrm>
        <a:graphic>
          <a:graphicData uri="http://schemas.openxmlformats.org/drawingml/2006/table">
            <a:tbl>
              <a:tblPr rtl="1" firstRow="1" bandRow="1">
                <a:tableStyleId>{5940675A-B579-460E-94D1-54222C63F5DA}</a:tableStyleId>
              </a:tblPr>
              <a:tblGrid>
                <a:gridCol w="661207"/>
                <a:gridCol w="340279"/>
                <a:gridCol w="471714"/>
                <a:gridCol w="355600"/>
                <a:gridCol w="457200"/>
              </a:tblGrid>
              <a:tr h="655320">
                <a:tc>
                  <a:txBody>
                    <a:bodyPr/>
                    <a:lstStyle/>
                    <a:p>
                      <a:pPr algn="ctr" rtl="1"/>
                      <a:r>
                        <a:rPr lang="fa-IR" sz="3200" b="1" dirty="0" smtClean="0"/>
                        <a:t>58</a:t>
                      </a:r>
                      <a:endParaRPr lang="fa-IR" sz="3200" b="1" dirty="0"/>
                    </a:p>
                  </a:txBody>
                  <a:tcPr>
                    <a:solidFill>
                      <a:srgbClr val="FFFF00"/>
                    </a:solidFill>
                  </a:tcPr>
                </a:tc>
                <a:tc>
                  <a:txBody>
                    <a:bodyPr/>
                    <a:lstStyle/>
                    <a:p>
                      <a:pPr algn="ctr" rtl="1"/>
                      <a:r>
                        <a:rPr lang="fa-IR" sz="3200" b="1" dirty="0" smtClean="0"/>
                        <a:t>4</a:t>
                      </a:r>
                      <a:endParaRPr lang="fa-IR" sz="3200" b="1" dirty="0"/>
                    </a:p>
                  </a:txBody>
                  <a:tcPr/>
                </a:tc>
                <a:tc>
                  <a:txBody>
                    <a:bodyPr/>
                    <a:lstStyle/>
                    <a:p>
                      <a:pPr algn="ctr" rtl="1"/>
                      <a:r>
                        <a:rPr lang="fa-IR" sz="3200" b="1" dirty="0" smtClean="0"/>
                        <a:t>3</a:t>
                      </a:r>
                      <a:endParaRPr lang="fa-IR" sz="3200" b="1" dirty="0"/>
                    </a:p>
                  </a:txBody>
                  <a:tcPr/>
                </a:tc>
                <a:tc>
                  <a:txBody>
                    <a:bodyPr/>
                    <a:lstStyle/>
                    <a:p>
                      <a:pPr algn="ctr" rtl="1"/>
                      <a:r>
                        <a:rPr lang="fa-IR" sz="3200" b="1" dirty="0" smtClean="0"/>
                        <a:t>1</a:t>
                      </a:r>
                      <a:endParaRPr lang="fa-IR" sz="3200" b="1" dirty="0"/>
                    </a:p>
                  </a:txBody>
                  <a:tcPr/>
                </a:tc>
                <a:tc>
                  <a:txBody>
                    <a:bodyPr/>
                    <a:lstStyle/>
                    <a:p>
                      <a:pPr algn="ctr" rtl="1"/>
                      <a:r>
                        <a:rPr lang="fa-IR" sz="3200" b="1" dirty="0" smtClean="0"/>
                        <a:t>2</a:t>
                      </a:r>
                      <a:endParaRPr lang="fa-IR" sz="3200" b="1" dirty="0"/>
                    </a:p>
                  </a:txBody>
                  <a:tcPr/>
                </a:tc>
              </a:tr>
            </a:tbl>
          </a:graphicData>
        </a:graphic>
      </p:graphicFrame>
      <p:sp>
        <p:nvSpPr>
          <p:cNvPr id="15" name="5-Point Star 14"/>
          <p:cNvSpPr/>
          <p:nvPr/>
        </p:nvSpPr>
        <p:spPr>
          <a:xfrm>
            <a:off x="7005001" y="292463"/>
            <a:ext cx="468000" cy="468000"/>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fa-IR"/>
          </a:p>
        </p:txBody>
      </p:sp>
      <p:sp>
        <p:nvSpPr>
          <p:cNvPr id="3" name="TextBox 2"/>
          <p:cNvSpPr txBox="1"/>
          <p:nvPr/>
        </p:nvSpPr>
        <p:spPr>
          <a:xfrm>
            <a:off x="304800" y="3743980"/>
            <a:ext cx="3695242" cy="523220"/>
          </a:xfrm>
          <a:prstGeom prst="rect">
            <a:avLst/>
          </a:prstGeom>
          <a:noFill/>
        </p:spPr>
        <p:txBody>
          <a:bodyPr wrap="none" rtlCol="1">
            <a:spAutoFit/>
          </a:bodyPr>
          <a:lstStyle/>
          <a:p>
            <a:r>
              <a:rPr lang="en-US" sz="2800" b="1" dirty="0" smtClean="0"/>
              <a:t>E=(52-48)/48       E=0.08</a:t>
            </a:r>
            <a:endParaRPr lang="fa-IR" sz="2800" b="1" dirty="0"/>
          </a:p>
        </p:txBody>
      </p:sp>
      <p:graphicFrame>
        <p:nvGraphicFramePr>
          <p:cNvPr id="10" name="Object 9"/>
          <p:cNvGraphicFramePr>
            <a:graphicFrameLocks noChangeAspect="1"/>
          </p:cNvGraphicFramePr>
          <p:nvPr>
            <p:extLst>
              <p:ext uri="{D42A27DB-BD31-4B8C-83A1-F6EECF244321}">
                <p14:modId xmlns:p14="http://schemas.microsoft.com/office/powerpoint/2010/main" val="1691125490"/>
              </p:ext>
            </p:extLst>
          </p:nvPr>
        </p:nvGraphicFramePr>
        <p:xfrm>
          <a:off x="304800" y="4419600"/>
          <a:ext cx="4570413" cy="990600"/>
        </p:xfrm>
        <a:graphic>
          <a:graphicData uri="http://schemas.openxmlformats.org/presentationml/2006/ole">
            <mc:AlternateContent xmlns:mc="http://schemas.openxmlformats.org/markup-compatibility/2006">
              <mc:Choice xmlns:v="urn:schemas-microsoft-com:vml" Requires="v">
                <p:oleObj spid="_x0000_s1029" name="Equation" r:id="rId3" imgW="1562040" imgH="330120" progId="Equation.DSMT4">
                  <p:embed/>
                </p:oleObj>
              </mc:Choice>
              <mc:Fallback>
                <p:oleObj name="Equation" r:id="rId3" imgW="1562040" imgH="330120" progId="Equation.DSMT4">
                  <p:embed/>
                  <p:pic>
                    <p:nvPicPr>
                      <p:cNvPr id="0" name=""/>
                      <p:cNvPicPr/>
                      <p:nvPr/>
                    </p:nvPicPr>
                    <p:blipFill>
                      <a:blip r:embed="rId4"/>
                      <a:stretch>
                        <a:fillRect/>
                      </a:stretch>
                    </p:blipFill>
                    <p:spPr>
                      <a:xfrm>
                        <a:off x="304800" y="4419600"/>
                        <a:ext cx="4570413" cy="990600"/>
                      </a:xfrm>
                      <a:prstGeom prst="rect">
                        <a:avLst/>
                      </a:prstGeom>
                    </p:spPr>
                  </p:pic>
                </p:oleObj>
              </mc:Fallback>
            </mc:AlternateContent>
          </a:graphicData>
        </a:graphic>
      </p:graphicFrame>
      <p:sp>
        <p:nvSpPr>
          <p:cNvPr id="14" name="TextBox 13"/>
          <p:cNvSpPr txBox="1"/>
          <p:nvPr/>
        </p:nvSpPr>
        <p:spPr>
          <a:xfrm>
            <a:off x="272143" y="5867400"/>
            <a:ext cx="2258952" cy="523220"/>
          </a:xfrm>
          <a:prstGeom prst="rect">
            <a:avLst/>
          </a:prstGeom>
          <a:noFill/>
        </p:spPr>
        <p:txBody>
          <a:bodyPr wrap="none" rtlCol="1">
            <a:spAutoFit/>
          </a:bodyPr>
          <a:lstStyle/>
          <a:p>
            <a:r>
              <a:rPr lang="en-US" sz="2800" b="1" dirty="0" smtClean="0"/>
              <a:t>R=Rand(0,1)   </a:t>
            </a:r>
            <a:endParaRPr lang="fa-IR" sz="2800" b="1" dirty="0"/>
          </a:p>
        </p:txBody>
      </p:sp>
      <p:sp>
        <p:nvSpPr>
          <p:cNvPr id="11" name="Left Brace 10"/>
          <p:cNvSpPr/>
          <p:nvPr/>
        </p:nvSpPr>
        <p:spPr>
          <a:xfrm>
            <a:off x="2286000" y="5633710"/>
            <a:ext cx="245095" cy="990600"/>
          </a:xfrm>
          <a:prstGeom prst="leftBrace">
            <a:avLst/>
          </a:prstGeom>
        </p:spPr>
        <p:style>
          <a:lnRef idx="3">
            <a:schemeClr val="dk1"/>
          </a:lnRef>
          <a:fillRef idx="0">
            <a:schemeClr val="dk1"/>
          </a:fillRef>
          <a:effectRef idx="2">
            <a:schemeClr val="dk1"/>
          </a:effectRef>
          <a:fontRef idx="minor">
            <a:schemeClr val="tx1"/>
          </a:fontRef>
        </p:style>
        <p:txBody>
          <a:bodyPr rtlCol="1" anchor="ctr"/>
          <a:lstStyle/>
          <a:p>
            <a:pPr algn="ctr"/>
            <a:endParaRPr lang="fa-IR"/>
          </a:p>
        </p:txBody>
      </p:sp>
      <p:sp>
        <p:nvSpPr>
          <p:cNvPr id="16" name="TextBox 15"/>
          <p:cNvSpPr txBox="1"/>
          <p:nvPr/>
        </p:nvSpPr>
        <p:spPr>
          <a:xfrm>
            <a:off x="2653642" y="5372100"/>
            <a:ext cx="4955203" cy="523220"/>
          </a:xfrm>
          <a:prstGeom prst="rect">
            <a:avLst/>
          </a:prstGeom>
          <a:noFill/>
        </p:spPr>
        <p:txBody>
          <a:bodyPr wrap="none" rtlCol="1">
            <a:spAutoFit/>
          </a:bodyPr>
          <a:lstStyle/>
          <a:p>
            <a:r>
              <a:rPr lang="en-US" sz="2800" b="1" dirty="0" smtClean="0"/>
              <a:t>If R&lt;=</a:t>
            </a:r>
            <a:r>
              <a:rPr lang="en-US" sz="2800" b="1" dirty="0" err="1" smtClean="0"/>
              <a:t>Pr</a:t>
            </a:r>
            <a:r>
              <a:rPr lang="en-US" sz="2800" b="1" dirty="0" smtClean="0"/>
              <a:t>           </a:t>
            </a:r>
            <a:r>
              <a:rPr lang="fa-IR" sz="2800" b="1" dirty="0" smtClean="0"/>
              <a:t>جواب جدید را میپذیریم</a:t>
            </a:r>
            <a:endParaRPr lang="fa-IR" sz="2800" b="1" dirty="0"/>
          </a:p>
        </p:txBody>
      </p:sp>
      <p:sp>
        <p:nvSpPr>
          <p:cNvPr id="17" name="TextBox 16"/>
          <p:cNvSpPr txBox="1"/>
          <p:nvPr/>
        </p:nvSpPr>
        <p:spPr>
          <a:xfrm>
            <a:off x="2658901" y="6115957"/>
            <a:ext cx="4677883" cy="523220"/>
          </a:xfrm>
          <a:prstGeom prst="rect">
            <a:avLst/>
          </a:prstGeom>
          <a:noFill/>
        </p:spPr>
        <p:txBody>
          <a:bodyPr wrap="none" rtlCol="1">
            <a:spAutoFit/>
          </a:bodyPr>
          <a:lstStyle/>
          <a:p>
            <a:r>
              <a:rPr lang="en-US" sz="2800" b="1" dirty="0" smtClean="0"/>
              <a:t>If R&gt;</a:t>
            </a:r>
            <a:r>
              <a:rPr lang="en-US" sz="2800" b="1" dirty="0" err="1" smtClean="0"/>
              <a:t>Pr</a:t>
            </a:r>
            <a:r>
              <a:rPr lang="en-US" sz="2800" b="1" dirty="0" smtClean="0"/>
              <a:t>           </a:t>
            </a:r>
            <a:r>
              <a:rPr lang="fa-IR" sz="2800" b="1" dirty="0" smtClean="0"/>
              <a:t>جواب قدیم را </a:t>
            </a:r>
            <a:r>
              <a:rPr lang="fa-IR" sz="2800" b="1" dirty="0"/>
              <a:t>میپذیریم</a:t>
            </a:r>
          </a:p>
        </p:txBody>
      </p:sp>
    </p:spTree>
    <p:extLst>
      <p:ext uri="{BB962C8B-B14F-4D97-AF65-F5344CB8AC3E}">
        <p14:creationId xmlns:p14="http://schemas.microsoft.com/office/powerpoint/2010/main" val="240348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p:bldP spid="3" grpId="0"/>
      <p:bldP spid="14" grpId="0"/>
      <p:bldP spid="11" grpId="0" animBg="1"/>
      <p:bldP spid="16"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fa-IR" dirty="0" smtClean="0"/>
              <a:t>بعد از اینکه برای تمام جواب ها این عملیات را انجام دادیم</a:t>
            </a:r>
          </a:p>
          <a:p>
            <a:pPr marL="0" indent="0" algn="ctr">
              <a:buNone/>
            </a:pPr>
            <a:r>
              <a:rPr lang="fa-IR" dirty="0" smtClean="0"/>
              <a:t>دما را کاهش میدهیم</a:t>
            </a:r>
            <a:endParaRPr lang="fa-IR" dirty="0"/>
          </a:p>
        </p:txBody>
      </p:sp>
    </p:spTree>
    <p:extLst>
      <p:ext uri="{BB962C8B-B14F-4D97-AF65-F5344CB8AC3E}">
        <p14:creationId xmlns:p14="http://schemas.microsoft.com/office/powerpoint/2010/main" val="23214965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09600"/>
            <a:ext cx="8915400" cy="5516563"/>
          </a:xfrm>
        </p:spPr>
        <p:txBody>
          <a:bodyPr/>
          <a:lstStyle/>
          <a:p>
            <a:pPr marL="0" indent="0" algn="r" rtl="1">
              <a:buNone/>
            </a:pPr>
            <a:r>
              <a:rPr lang="fa-IR" smtClean="0"/>
              <a:t>تا زمان برقراری شرط توقف این روند را ادامه میدهیم</a:t>
            </a:r>
          </a:p>
          <a:p>
            <a:pPr marL="0" indent="0" algn="r" rtl="1">
              <a:buNone/>
            </a:pPr>
            <a:r>
              <a:rPr lang="fa-IR" smtClean="0"/>
              <a:t>شرط های توقف</a:t>
            </a:r>
          </a:p>
          <a:p>
            <a:pPr marL="0" indent="0" algn="r" rtl="1">
              <a:buNone/>
            </a:pPr>
            <a:r>
              <a:rPr lang="fa-IR" smtClean="0"/>
              <a:t>1- تعداد تکرار</a:t>
            </a:r>
          </a:p>
          <a:p>
            <a:pPr marL="0" indent="0" algn="r" rtl="1">
              <a:buNone/>
            </a:pPr>
            <a:r>
              <a:rPr lang="fa-IR" smtClean="0"/>
              <a:t>2- زمان</a:t>
            </a:r>
          </a:p>
          <a:p>
            <a:pPr marL="0" indent="0" algn="r" rtl="1">
              <a:buNone/>
            </a:pPr>
            <a:r>
              <a:rPr lang="fa-IR" smtClean="0"/>
              <a:t>3- عدم بهبود</a:t>
            </a:r>
          </a:p>
          <a:p>
            <a:pPr marL="0" indent="0" algn="r" rtl="1">
              <a:buNone/>
            </a:pPr>
            <a:r>
              <a:rPr lang="fa-IR" smtClean="0"/>
              <a:t>4- همگرایی</a:t>
            </a:r>
            <a:endParaRPr lang="fa-IR" dirty="0"/>
          </a:p>
        </p:txBody>
      </p:sp>
      <p:sp>
        <p:nvSpPr>
          <p:cNvPr id="4" name="Rectangle 3"/>
          <p:cNvSpPr/>
          <p:nvPr/>
        </p:nvSpPr>
        <p:spPr>
          <a:xfrm>
            <a:off x="1828800" y="5638800"/>
            <a:ext cx="6426375" cy="584775"/>
          </a:xfrm>
          <a:prstGeom prst="rect">
            <a:avLst/>
          </a:prstGeom>
        </p:spPr>
        <p:txBody>
          <a:bodyPr wrap="none">
            <a:spAutoFit/>
          </a:bodyPr>
          <a:lstStyle/>
          <a:p>
            <a:r>
              <a:rPr lang="en-US" sz="3200" dirty="0" err="1"/>
              <a:t>maxiter</a:t>
            </a:r>
            <a:r>
              <a:rPr lang="en-US" sz="3200" dirty="0"/>
              <a:t>=100;   </a:t>
            </a:r>
            <a:r>
              <a:rPr lang="en-US" sz="3200" b="1" dirty="0">
                <a:solidFill>
                  <a:srgbClr val="00B050"/>
                </a:solidFill>
              </a:rPr>
              <a:t>% number of Iteration</a:t>
            </a:r>
          </a:p>
        </p:txBody>
      </p:sp>
    </p:spTree>
    <p:extLst>
      <p:ext uri="{BB962C8B-B14F-4D97-AF65-F5344CB8AC3E}">
        <p14:creationId xmlns:p14="http://schemas.microsoft.com/office/powerpoint/2010/main" val="109959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229600" cy="457200"/>
          </a:xfrm>
        </p:spPr>
        <p:txBody>
          <a:bodyPr>
            <a:normAutofit fontScale="90000"/>
          </a:bodyPr>
          <a:lstStyle/>
          <a:p>
            <a:r>
              <a:rPr lang="fa-IR" dirty="0" smtClean="0"/>
              <a:t>مرور</a:t>
            </a:r>
            <a:endParaRPr lang="fa-IR" dirty="0"/>
          </a:p>
        </p:txBody>
      </p:sp>
      <p:sp>
        <p:nvSpPr>
          <p:cNvPr id="3" name="Content Placeholder 2"/>
          <p:cNvSpPr>
            <a:spLocks noGrp="1"/>
          </p:cNvSpPr>
          <p:nvPr>
            <p:ph idx="1"/>
          </p:nvPr>
        </p:nvSpPr>
        <p:spPr>
          <a:xfrm>
            <a:off x="0" y="685800"/>
            <a:ext cx="9220200" cy="5440363"/>
          </a:xfrm>
        </p:spPr>
        <p:txBody>
          <a:bodyPr>
            <a:normAutofit/>
          </a:bodyPr>
          <a:lstStyle/>
          <a:p>
            <a:pPr algn="r" rtl="1">
              <a:lnSpc>
                <a:spcPct val="150000"/>
              </a:lnSpc>
            </a:pPr>
            <a:r>
              <a:rPr lang="fa-IR" sz="2400" dirty="0" smtClean="0"/>
              <a:t>در این الگوریتم ابتدا </a:t>
            </a:r>
            <a:r>
              <a:rPr lang="fa-IR" sz="2400" dirty="0" smtClean="0"/>
              <a:t>تعدادی جواب </a:t>
            </a:r>
            <a:r>
              <a:rPr lang="fa-IR" sz="2400" dirty="0" smtClean="0"/>
              <a:t>تولید میکنیم ( تصادفی)</a:t>
            </a:r>
          </a:p>
          <a:p>
            <a:pPr algn="r" rtl="1">
              <a:lnSpc>
                <a:spcPct val="150000"/>
              </a:lnSpc>
            </a:pPr>
            <a:r>
              <a:rPr lang="fa-IR" sz="2400" dirty="0" smtClean="0"/>
              <a:t>برای </a:t>
            </a:r>
            <a:r>
              <a:rPr lang="fa-IR" sz="2400" dirty="0" smtClean="0"/>
              <a:t>هر جواب </a:t>
            </a:r>
            <a:r>
              <a:rPr lang="fa-IR" sz="2400" dirty="0" smtClean="0"/>
              <a:t>مد نظر تعدادی همسایه ایجاد میکنیم</a:t>
            </a:r>
          </a:p>
          <a:p>
            <a:pPr algn="r" rtl="1">
              <a:lnSpc>
                <a:spcPct val="150000"/>
              </a:lnSpc>
            </a:pPr>
            <a:r>
              <a:rPr lang="fa-IR" sz="2400" dirty="0" smtClean="0"/>
              <a:t>بهترین همسایه را مشخص میکنیم</a:t>
            </a:r>
            <a:endParaRPr lang="fa-IR" sz="2400" dirty="0" smtClean="0"/>
          </a:p>
          <a:p>
            <a:pPr marL="0" indent="0" algn="r" rtl="1">
              <a:lnSpc>
                <a:spcPct val="150000"/>
              </a:lnSpc>
              <a:buNone/>
            </a:pPr>
            <a:r>
              <a:rPr lang="fa-IR" sz="2400" dirty="0" smtClean="0"/>
              <a:t>اگر </a:t>
            </a:r>
            <a:r>
              <a:rPr lang="fa-IR" sz="2400" dirty="0">
                <a:solidFill>
                  <a:srgbClr val="00B050"/>
                </a:solidFill>
              </a:rPr>
              <a:t>بهترین </a:t>
            </a:r>
            <a:r>
              <a:rPr lang="fa-IR" sz="2400" dirty="0" smtClean="0">
                <a:solidFill>
                  <a:srgbClr val="00B050"/>
                </a:solidFill>
              </a:rPr>
              <a:t>همسایه </a:t>
            </a:r>
            <a:r>
              <a:rPr lang="fa-IR" sz="2400" dirty="0" smtClean="0"/>
              <a:t>بهتر </a:t>
            </a:r>
            <a:r>
              <a:rPr lang="fa-IR" sz="2400" dirty="0" smtClean="0"/>
              <a:t>از </a:t>
            </a:r>
            <a:r>
              <a:rPr lang="fa-IR" sz="2400" dirty="0" smtClean="0">
                <a:solidFill>
                  <a:srgbClr val="FF0000"/>
                </a:solidFill>
              </a:rPr>
              <a:t>جواب فعلی </a:t>
            </a:r>
            <a:r>
              <a:rPr lang="fa-IR" sz="2400" dirty="0" smtClean="0"/>
              <a:t>باشد میپذیریمش در غیر این صورت تابع بولتزمان را حساب میکنیم. یک عدد رندوم تولید کرده اگر کمتر از احتمال بولتزمان بود بهترین همسایه را را انتخاب میکنیم در غیر این صورت همان جواب قدیم را انتخاب میکنیم</a:t>
            </a:r>
            <a:endParaRPr lang="fa-IR" sz="2400" dirty="0" smtClean="0"/>
          </a:p>
          <a:p>
            <a:pPr marL="0" indent="0" algn="r" rtl="1">
              <a:lnSpc>
                <a:spcPct val="150000"/>
              </a:lnSpc>
              <a:buNone/>
            </a:pPr>
            <a:r>
              <a:rPr lang="fa-IR" sz="2400" dirty="0" smtClean="0"/>
              <a:t>کاهش دما</a:t>
            </a:r>
            <a:endParaRPr lang="fa-IR" sz="2400" dirty="0" smtClean="0"/>
          </a:p>
          <a:p>
            <a:pPr marL="0" indent="0" algn="r" rtl="1">
              <a:lnSpc>
                <a:spcPct val="150000"/>
              </a:lnSpc>
              <a:buNone/>
            </a:pPr>
            <a:r>
              <a:rPr lang="fa-IR" sz="2400" dirty="0" smtClean="0"/>
              <a:t>تا زمان برقراری شرط توقف ادامه میدهیم( به ابتدای حلقه اصلی میرویم)</a:t>
            </a:r>
            <a:endParaRPr lang="fa-IR" sz="2400" dirty="0"/>
          </a:p>
          <a:p>
            <a:pPr marL="0" indent="0" algn="r" rtl="1">
              <a:lnSpc>
                <a:spcPct val="150000"/>
              </a:lnSpc>
              <a:buNone/>
            </a:pPr>
            <a:endParaRPr lang="fa-IR" sz="2400" dirty="0"/>
          </a:p>
          <a:p>
            <a:pPr algn="r" rtl="1">
              <a:lnSpc>
                <a:spcPct val="150000"/>
              </a:lnSpc>
            </a:pPr>
            <a:endParaRPr lang="fa-IR" sz="2400" dirty="0"/>
          </a:p>
        </p:txBody>
      </p:sp>
    </p:spTree>
    <p:extLst>
      <p:ext uri="{BB962C8B-B14F-4D97-AF65-F5344CB8AC3E}">
        <p14:creationId xmlns:p14="http://schemas.microsoft.com/office/powerpoint/2010/main" val="727631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438400"/>
            <a:ext cx="9372600" cy="1143000"/>
          </a:xfrm>
        </p:spPr>
        <p:txBody>
          <a:bodyPr>
            <a:normAutofit/>
          </a:bodyPr>
          <a:lstStyle/>
          <a:p>
            <a:pPr rtl="1"/>
            <a:r>
              <a:rPr lang="fa-IR" sz="2800" dirty="0" smtClean="0"/>
              <a:t>الگوریتم </a:t>
            </a:r>
            <a:r>
              <a:rPr lang="fa-IR" sz="2800" dirty="0" smtClean="0"/>
              <a:t>شبیه سازی تبرید= </a:t>
            </a:r>
            <a:r>
              <a:rPr lang="fa-IR" sz="2800" dirty="0" smtClean="0"/>
              <a:t>الگوریتم تپه نوردی + فرار از بهینه محلی</a:t>
            </a:r>
            <a:endParaRPr lang="fa-IR" sz="2800" dirty="0"/>
          </a:p>
        </p:txBody>
      </p:sp>
    </p:spTree>
    <p:extLst>
      <p:ext uri="{BB962C8B-B14F-4D97-AF65-F5344CB8AC3E}">
        <p14:creationId xmlns:p14="http://schemas.microsoft.com/office/powerpoint/2010/main" val="10995965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95600"/>
            <a:ext cx="8229600" cy="1143000"/>
          </a:xfrm>
        </p:spPr>
        <p:txBody>
          <a:bodyPr>
            <a:normAutofit fontScale="90000"/>
          </a:bodyPr>
          <a:lstStyle/>
          <a:p>
            <a:pPr rtl="1"/>
            <a:r>
              <a:rPr lang="fa-IR" sz="9600" dirty="0" smtClean="0"/>
              <a:t>پایان</a:t>
            </a:r>
            <a:endParaRPr lang="fa-IR" sz="9600" dirty="0"/>
          </a:p>
        </p:txBody>
      </p:sp>
    </p:spTree>
    <p:extLst>
      <p:ext uri="{BB962C8B-B14F-4D97-AF65-F5344CB8AC3E}">
        <p14:creationId xmlns:p14="http://schemas.microsoft.com/office/powerpoint/2010/main" val="10995965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endParaRPr lang="fa-IR" dirty="0"/>
          </a:p>
        </p:txBody>
      </p:sp>
      <p:sp>
        <p:nvSpPr>
          <p:cNvPr id="3" name="Content Placeholder 2"/>
          <p:cNvSpPr>
            <a:spLocks noGrp="1"/>
          </p:cNvSpPr>
          <p:nvPr>
            <p:ph idx="1"/>
          </p:nvPr>
        </p:nvSpPr>
        <p:spPr/>
        <p:txBody>
          <a:bodyPr/>
          <a:lstStyle/>
          <a:p>
            <a:pPr marL="0" indent="0" algn="r" rtl="1">
              <a:buNone/>
            </a:pPr>
            <a:endParaRPr lang="fa-IR" dirty="0"/>
          </a:p>
        </p:txBody>
      </p:sp>
    </p:spTree>
    <p:extLst>
      <p:ext uri="{BB962C8B-B14F-4D97-AF65-F5344CB8AC3E}">
        <p14:creationId xmlns:p14="http://schemas.microsoft.com/office/powerpoint/2010/main" val="10995965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3884"/>
            <a:ext cx="9144000" cy="8101084"/>
          </a:xfrm>
        </p:spPr>
        <p:txBody>
          <a:bodyPr>
            <a:noAutofit/>
          </a:bodyPr>
          <a:lstStyle/>
          <a:p>
            <a:pPr marL="0" indent="0" algn="ctr" rtl="1">
              <a:lnSpc>
                <a:spcPct val="150000"/>
              </a:lnSpc>
              <a:buNone/>
            </a:pPr>
            <a:endParaRPr lang="fa-IR" sz="3600" dirty="0" smtClean="0">
              <a:effectLst>
                <a:outerShdw blurRad="38100" dist="38100" dir="2700000" algn="tl">
                  <a:srgbClr val="000000">
                    <a:alpha val="43137"/>
                  </a:srgbClr>
                </a:outerShdw>
              </a:effectLst>
              <a:cs typeface="B Ziba" pitchFamily="2" charset="-78"/>
            </a:endParaRPr>
          </a:p>
          <a:p>
            <a:pPr marL="0" indent="0" algn="ctr" rtl="1">
              <a:lnSpc>
                <a:spcPct val="150000"/>
              </a:lnSpc>
              <a:buNone/>
            </a:pPr>
            <a:r>
              <a:rPr lang="fa-IR" sz="6600" dirty="0" smtClean="0">
                <a:solidFill>
                  <a:srgbClr val="FFC000"/>
                </a:solidFill>
                <a:effectLst>
                  <a:outerShdw blurRad="38100" dist="38100" dir="2700000" algn="tl">
                    <a:srgbClr val="000000">
                      <a:alpha val="43137"/>
                    </a:srgbClr>
                  </a:outerShdw>
                </a:effectLst>
                <a:cs typeface="B Ziba" pitchFamily="2" charset="-78"/>
              </a:rPr>
              <a:t>برای انجام پروژه های</a:t>
            </a:r>
          </a:p>
          <a:p>
            <a:pPr marL="0" indent="0" algn="ctr" rtl="1">
              <a:lnSpc>
                <a:spcPct val="150000"/>
              </a:lnSpc>
              <a:buNone/>
            </a:pPr>
            <a:r>
              <a:rPr lang="fa-IR" sz="6600" dirty="0" smtClean="0">
                <a:solidFill>
                  <a:srgbClr val="00B0F0"/>
                </a:solidFill>
                <a:effectLst>
                  <a:outerShdw blurRad="38100" dist="38100" dir="2700000" algn="tl">
                    <a:srgbClr val="000000">
                      <a:alpha val="43137"/>
                    </a:srgbClr>
                  </a:outerShdw>
                </a:effectLst>
                <a:cs typeface="B Ziba" pitchFamily="2" charset="-78"/>
              </a:rPr>
              <a:t>تحقیقاتی</a:t>
            </a:r>
          </a:p>
          <a:p>
            <a:pPr marL="0" indent="0" algn="ctr" rtl="1">
              <a:lnSpc>
                <a:spcPct val="150000"/>
              </a:lnSpc>
              <a:buNone/>
            </a:pPr>
            <a:r>
              <a:rPr lang="fa-IR" sz="6600" dirty="0" smtClean="0">
                <a:solidFill>
                  <a:srgbClr val="FFC000"/>
                </a:solidFill>
                <a:effectLst>
                  <a:outerShdw blurRad="38100" dist="38100" dir="2700000" algn="tl">
                    <a:srgbClr val="000000">
                      <a:alpha val="43137"/>
                    </a:srgbClr>
                  </a:outerShdw>
                </a:effectLst>
                <a:cs typeface="B Ziba" pitchFamily="2" charset="-78"/>
              </a:rPr>
              <a:t> با ما تماس بگیرید</a:t>
            </a:r>
          </a:p>
          <a:p>
            <a:pPr marL="0" indent="0" algn="ctr" rtl="1">
              <a:buNone/>
            </a:pPr>
            <a:endParaRPr lang="fa-IR" sz="2400" dirty="0" smtClean="0">
              <a:solidFill>
                <a:srgbClr val="FFFF00"/>
              </a:solidFill>
              <a:effectLst>
                <a:outerShdw blurRad="38100" dist="38100" dir="2700000" algn="tl">
                  <a:srgbClr val="000000">
                    <a:alpha val="43137"/>
                  </a:srgbClr>
                </a:outerShdw>
              </a:effectLst>
              <a:cs typeface="B Ziba" pitchFamily="2" charset="-78"/>
            </a:endParaRPr>
          </a:p>
        </p:txBody>
      </p:sp>
    </p:spTree>
    <p:extLst>
      <p:ext uri="{BB962C8B-B14F-4D97-AF65-F5344CB8AC3E}">
        <p14:creationId xmlns:p14="http://schemas.microsoft.com/office/powerpoint/2010/main" val="3535900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endParaRPr lang="fa-IR" dirty="0"/>
          </a:p>
        </p:txBody>
      </p:sp>
      <p:sp>
        <p:nvSpPr>
          <p:cNvPr id="3" name="Content Placeholder 2"/>
          <p:cNvSpPr>
            <a:spLocks noGrp="1"/>
          </p:cNvSpPr>
          <p:nvPr>
            <p:ph idx="1"/>
          </p:nvPr>
        </p:nvSpPr>
        <p:spPr/>
        <p:txBody>
          <a:bodyPr/>
          <a:lstStyle/>
          <a:p>
            <a:pPr marL="0" indent="0" algn="r" rtl="1">
              <a:buNone/>
            </a:pPr>
            <a:endParaRPr lang="fa-IR" dirty="0"/>
          </a:p>
        </p:txBody>
      </p:sp>
    </p:spTree>
    <p:extLst>
      <p:ext uri="{BB962C8B-B14F-4D97-AF65-F5344CB8AC3E}">
        <p14:creationId xmlns:p14="http://schemas.microsoft.com/office/powerpoint/2010/main" val="1099596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endParaRPr lang="fa-IR" dirty="0"/>
          </a:p>
        </p:txBody>
      </p:sp>
      <p:sp>
        <p:nvSpPr>
          <p:cNvPr id="3" name="Content Placeholder 2"/>
          <p:cNvSpPr>
            <a:spLocks noGrp="1"/>
          </p:cNvSpPr>
          <p:nvPr>
            <p:ph idx="1"/>
          </p:nvPr>
        </p:nvSpPr>
        <p:spPr/>
        <p:txBody>
          <a:bodyPr/>
          <a:lstStyle/>
          <a:p>
            <a:pPr marL="0" indent="0" algn="r" rtl="1">
              <a:buNone/>
            </a:pPr>
            <a:endParaRPr lang="fa-IR" dirty="0"/>
          </a:p>
        </p:txBody>
      </p:sp>
    </p:spTree>
    <p:extLst>
      <p:ext uri="{BB962C8B-B14F-4D97-AF65-F5344CB8AC3E}">
        <p14:creationId xmlns:p14="http://schemas.microsoft.com/office/powerpoint/2010/main" val="10995965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endParaRPr lang="fa-IR" dirty="0"/>
          </a:p>
        </p:txBody>
      </p:sp>
      <p:sp>
        <p:nvSpPr>
          <p:cNvPr id="3" name="Content Placeholder 2"/>
          <p:cNvSpPr>
            <a:spLocks noGrp="1"/>
          </p:cNvSpPr>
          <p:nvPr>
            <p:ph idx="1"/>
          </p:nvPr>
        </p:nvSpPr>
        <p:spPr/>
        <p:txBody>
          <a:bodyPr/>
          <a:lstStyle/>
          <a:p>
            <a:pPr marL="0" indent="0" algn="r" rtl="1">
              <a:buNone/>
            </a:pPr>
            <a:endParaRPr lang="fa-IR" dirty="0"/>
          </a:p>
        </p:txBody>
      </p:sp>
    </p:spTree>
    <p:extLst>
      <p:ext uri="{BB962C8B-B14F-4D97-AF65-F5344CB8AC3E}">
        <p14:creationId xmlns:p14="http://schemas.microsoft.com/office/powerpoint/2010/main" val="1099596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endParaRPr lang="fa-IR" dirty="0"/>
          </a:p>
        </p:txBody>
      </p:sp>
      <p:sp>
        <p:nvSpPr>
          <p:cNvPr id="3" name="Content Placeholder 2"/>
          <p:cNvSpPr>
            <a:spLocks noGrp="1"/>
          </p:cNvSpPr>
          <p:nvPr>
            <p:ph idx="1"/>
          </p:nvPr>
        </p:nvSpPr>
        <p:spPr/>
        <p:txBody>
          <a:bodyPr/>
          <a:lstStyle/>
          <a:p>
            <a:pPr marL="0" indent="0" algn="r" rtl="1">
              <a:buNone/>
            </a:pPr>
            <a:endParaRPr lang="fa-IR" dirty="0"/>
          </a:p>
        </p:txBody>
      </p:sp>
    </p:spTree>
    <p:extLst>
      <p:ext uri="{BB962C8B-B14F-4D97-AF65-F5344CB8AC3E}">
        <p14:creationId xmlns:p14="http://schemas.microsoft.com/office/powerpoint/2010/main" val="10995965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endParaRPr lang="fa-IR" dirty="0"/>
          </a:p>
        </p:txBody>
      </p:sp>
      <p:sp>
        <p:nvSpPr>
          <p:cNvPr id="3" name="Content Placeholder 2"/>
          <p:cNvSpPr>
            <a:spLocks noGrp="1"/>
          </p:cNvSpPr>
          <p:nvPr>
            <p:ph idx="1"/>
          </p:nvPr>
        </p:nvSpPr>
        <p:spPr/>
        <p:txBody>
          <a:bodyPr/>
          <a:lstStyle/>
          <a:p>
            <a:pPr marL="0" indent="0" algn="r" rtl="1">
              <a:buNone/>
            </a:pPr>
            <a:endParaRPr lang="fa-IR" dirty="0"/>
          </a:p>
        </p:txBody>
      </p:sp>
    </p:spTree>
    <p:extLst>
      <p:ext uri="{BB962C8B-B14F-4D97-AF65-F5344CB8AC3E}">
        <p14:creationId xmlns:p14="http://schemas.microsoft.com/office/powerpoint/2010/main" val="10995965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endParaRPr lang="fa-IR" dirty="0"/>
          </a:p>
        </p:txBody>
      </p:sp>
      <p:sp>
        <p:nvSpPr>
          <p:cNvPr id="3" name="Content Placeholder 2"/>
          <p:cNvSpPr>
            <a:spLocks noGrp="1"/>
          </p:cNvSpPr>
          <p:nvPr>
            <p:ph idx="1"/>
          </p:nvPr>
        </p:nvSpPr>
        <p:spPr/>
        <p:txBody>
          <a:bodyPr/>
          <a:lstStyle/>
          <a:p>
            <a:pPr marL="0" indent="0" algn="r" rtl="1">
              <a:buNone/>
            </a:pPr>
            <a:endParaRPr lang="fa-IR" dirty="0"/>
          </a:p>
        </p:txBody>
      </p:sp>
    </p:spTree>
    <p:extLst>
      <p:ext uri="{BB962C8B-B14F-4D97-AF65-F5344CB8AC3E}">
        <p14:creationId xmlns:p14="http://schemas.microsoft.com/office/powerpoint/2010/main" val="1099596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endParaRPr lang="fa-IR" dirty="0"/>
          </a:p>
        </p:txBody>
      </p:sp>
      <p:sp>
        <p:nvSpPr>
          <p:cNvPr id="3" name="Content Placeholder 2"/>
          <p:cNvSpPr>
            <a:spLocks noGrp="1"/>
          </p:cNvSpPr>
          <p:nvPr>
            <p:ph idx="1"/>
          </p:nvPr>
        </p:nvSpPr>
        <p:spPr/>
        <p:txBody>
          <a:bodyPr/>
          <a:lstStyle/>
          <a:p>
            <a:pPr marL="0" indent="0" algn="r" rtl="1">
              <a:buNone/>
            </a:pPr>
            <a:endParaRPr lang="fa-IR" dirty="0"/>
          </a:p>
        </p:txBody>
      </p:sp>
    </p:spTree>
    <p:extLst>
      <p:ext uri="{BB962C8B-B14F-4D97-AF65-F5344CB8AC3E}">
        <p14:creationId xmlns:p14="http://schemas.microsoft.com/office/powerpoint/2010/main" val="1099596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4525963"/>
          </a:xfrm>
        </p:spPr>
        <p:txBody>
          <a:bodyPr/>
          <a:lstStyle/>
          <a:p>
            <a:pPr marL="0" indent="0" algn="r" rtl="1">
              <a:buNone/>
            </a:pPr>
            <a:r>
              <a:rPr lang="fa-IR" sz="7200" dirty="0" smtClean="0">
                <a:solidFill>
                  <a:schemeClr val="accent5">
                    <a:lumMod val="60000"/>
                    <a:lumOff val="40000"/>
                  </a:schemeClr>
                </a:solidFill>
                <a:cs typeface="B Ziba" pitchFamily="2" charset="-78"/>
              </a:rPr>
              <a:t>    انجام پروژه</a:t>
            </a:r>
            <a:endParaRPr lang="en-US" sz="7200" dirty="0" smtClean="0">
              <a:solidFill>
                <a:schemeClr val="accent5">
                  <a:lumMod val="60000"/>
                  <a:lumOff val="40000"/>
                </a:schemeClr>
              </a:solidFill>
              <a:cs typeface="B Ziba" pitchFamily="2" charset="-78"/>
            </a:endParaRPr>
          </a:p>
          <a:p>
            <a:pPr marL="0" indent="0" algn="r" rtl="1">
              <a:buNone/>
            </a:pPr>
            <a:r>
              <a:rPr lang="en-US" sz="7200" dirty="0" smtClean="0">
                <a:solidFill>
                  <a:schemeClr val="accent5">
                    <a:lumMod val="60000"/>
                    <a:lumOff val="40000"/>
                  </a:schemeClr>
                </a:solidFill>
                <a:cs typeface="B Ziba" pitchFamily="2" charset="-78"/>
              </a:rPr>
              <a:t> </a:t>
            </a:r>
            <a:r>
              <a:rPr lang="en-US" sz="7200" dirty="0" smtClean="0">
                <a:solidFill>
                  <a:srgbClr val="FF0000"/>
                </a:solidFill>
                <a:cs typeface="B Ziba" pitchFamily="2" charset="-78"/>
              </a:rPr>
              <a:t>+</a:t>
            </a:r>
            <a:r>
              <a:rPr lang="fa-IR" sz="7200" dirty="0" smtClean="0">
                <a:solidFill>
                  <a:schemeClr val="accent5">
                    <a:lumMod val="60000"/>
                    <a:lumOff val="40000"/>
                  </a:schemeClr>
                </a:solidFill>
                <a:cs typeface="B Ziba" pitchFamily="2" charset="-78"/>
              </a:rPr>
              <a:t>فیلم </a:t>
            </a:r>
            <a:r>
              <a:rPr lang="fa-IR" sz="7200" dirty="0">
                <a:solidFill>
                  <a:schemeClr val="accent5">
                    <a:lumMod val="60000"/>
                    <a:lumOff val="40000"/>
                  </a:schemeClr>
                </a:solidFill>
                <a:cs typeface="B Ziba" pitchFamily="2" charset="-78"/>
              </a:rPr>
              <a:t>آموزشی </a:t>
            </a:r>
            <a:endParaRPr lang="en-US" sz="7200" dirty="0" smtClean="0">
              <a:solidFill>
                <a:schemeClr val="accent5">
                  <a:lumMod val="60000"/>
                  <a:lumOff val="40000"/>
                </a:schemeClr>
              </a:solidFill>
              <a:cs typeface="B Ziba" pitchFamily="2" charset="-78"/>
            </a:endParaRPr>
          </a:p>
          <a:p>
            <a:pPr marL="0" indent="0" algn="r" rtl="1">
              <a:buNone/>
            </a:pPr>
            <a:r>
              <a:rPr lang="en-US" sz="7200" dirty="0" smtClean="0">
                <a:solidFill>
                  <a:schemeClr val="accent5">
                    <a:lumMod val="60000"/>
                    <a:lumOff val="40000"/>
                  </a:schemeClr>
                </a:solidFill>
                <a:cs typeface="B Ziba" pitchFamily="2" charset="-78"/>
              </a:rPr>
              <a:t> </a:t>
            </a:r>
            <a:r>
              <a:rPr lang="en-US" sz="7200" dirty="0" smtClean="0">
                <a:solidFill>
                  <a:srgbClr val="FF0000"/>
                </a:solidFill>
                <a:cs typeface="B Ziba" pitchFamily="2" charset="-78"/>
              </a:rPr>
              <a:t>+</a:t>
            </a:r>
            <a:r>
              <a:rPr lang="fa-IR" sz="7200" dirty="0" smtClean="0">
                <a:solidFill>
                  <a:schemeClr val="accent5">
                    <a:lumMod val="60000"/>
                    <a:lumOff val="40000"/>
                  </a:schemeClr>
                </a:solidFill>
                <a:cs typeface="B Ziba" pitchFamily="2" charset="-78"/>
              </a:rPr>
              <a:t>آموزش </a:t>
            </a:r>
            <a:r>
              <a:rPr lang="fa-IR" sz="7200" dirty="0">
                <a:solidFill>
                  <a:schemeClr val="accent5">
                    <a:lumMod val="60000"/>
                    <a:lumOff val="40000"/>
                  </a:schemeClr>
                </a:solidFill>
                <a:cs typeface="B Ziba" pitchFamily="2" charset="-78"/>
              </a:rPr>
              <a:t>حضوری</a:t>
            </a:r>
          </a:p>
          <a:p>
            <a:pPr algn="ctr"/>
            <a:endParaRPr lang="en-US" dirty="0">
              <a:solidFill>
                <a:schemeClr val="accent5">
                  <a:lumMod val="60000"/>
                  <a:lumOff val="40000"/>
                </a:schemeClr>
              </a:solidFill>
            </a:endParaRPr>
          </a:p>
        </p:txBody>
      </p:sp>
    </p:spTree>
    <p:extLst>
      <p:ext uri="{BB962C8B-B14F-4D97-AF65-F5344CB8AC3E}">
        <p14:creationId xmlns:p14="http://schemas.microsoft.com/office/powerpoint/2010/main" val="1522710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1609"/>
            <a:ext cx="9190630" cy="6836391"/>
          </a:xfrm>
        </p:spPr>
        <p:txBody>
          <a:bodyPr>
            <a:normAutofit/>
          </a:bodyPr>
          <a:lstStyle/>
          <a:p>
            <a:pPr marL="0" indent="0" algn="ctr" rtl="1">
              <a:lnSpc>
                <a:spcPct val="150000"/>
              </a:lnSpc>
              <a:buNone/>
            </a:pPr>
            <a:r>
              <a:rPr lang="fa-IR" sz="7200" dirty="0">
                <a:solidFill>
                  <a:srgbClr val="FFC000"/>
                </a:solidFill>
                <a:cs typeface="B Ziba" pitchFamily="2" charset="-78"/>
              </a:rPr>
              <a:t>تدریس </a:t>
            </a:r>
            <a:r>
              <a:rPr lang="fa-IR" sz="7200" dirty="0" smtClean="0">
                <a:solidFill>
                  <a:srgbClr val="FFC000"/>
                </a:solidFill>
                <a:cs typeface="B Ziba" pitchFamily="2" charset="-78"/>
              </a:rPr>
              <a:t>خصوصی</a:t>
            </a:r>
          </a:p>
          <a:p>
            <a:pPr marL="0" indent="0" algn="ctr" rtl="1">
              <a:lnSpc>
                <a:spcPct val="150000"/>
              </a:lnSpc>
              <a:buNone/>
            </a:pPr>
            <a:r>
              <a:rPr lang="fa-IR" sz="7200" dirty="0" smtClean="0">
                <a:solidFill>
                  <a:srgbClr val="92D050"/>
                </a:solidFill>
                <a:cs typeface="B Ziba" pitchFamily="2" charset="-78"/>
              </a:rPr>
              <a:t>دوره </a:t>
            </a:r>
            <a:r>
              <a:rPr lang="fa-IR" sz="7200" dirty="0">
                <a:solidFill>
                  <a:srgbClr val="92D050"/>
                </a:solidFill>
                <a:cs typeface="B Ziba" pitchFamily="2" charset="-78"/>
              </a:rPr>
              <a:t>های </a:t>
            </a:r>
            <a:r>
              <a:rPr lang="fa-IR" sz="7200" dirty="0" smtClean="0">
                <a:solidFill>
                  <a:srgbClr val="92D050"/>
                </a:solidFill>
                <a:cs typeface="B Ziba" pitchFamily="2" charset="-78"/>
              </a:rPr>
              <a:t>آموزشی</a:t>
            </a:r>
          </a:p>
          <a:p>
            <a:pPr marL="0" indent="0" algn="ctr" rtl="1">
              <a:lnSpc>
                <a:spcPct val="150000"/>
              </a:lnSpc>
              <a:buNone/>
            </a:pPr>
            <a:r>
              <a:rPr lang="fa-IR" sz="7200" dirty="0" smtClean="0">
                <a:solidFill>
                  <a:srgbClr val="FFC000"/>
                </a:solidFill>
                <a:cs typeface="B Ziba" pitchFamily="2" charset="-78"/>
              </a:rPr>
              <a:t>هر آن چه که شما بخواهید</a:t>
            </a:r>
            <a:endParaRPr lang="fa-IR" sz="7200" dirty="0">
              <a:solidFill>
                <a:srgbClr val="FFC000"/>
              </a:solidFill>
              <a:cs typeface="B Ziba" pitchFamily="2" charset="-78"/>
            </a:endParaRPr>
          </a:p>
        </p:txBody>
      </p:sp>
    </p:spTree>
    <p:extLst>
      <p:ext uri="{BB962C8B-B14F-4D97-AF65-F5344CB8AC3E}">
        <p14:creationId xmlns:p14="http://schemas.microsoft.com/office/powerpoint/2010/main" val="3757129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0" y="609600"/>
            <a:ext cx="9144000" cy="1143000"/>
          </a:xfrm>
        </p:spPr>
        <p:txBody>
          <a:bodyPr>
            <a:noAutofit/>
          </a:bodyPr>
          <a:lstStyle/>
          <a:p>
            <a:pPr marL="0" indent="0" algn="ctr" rtl="1">
              <a:buNone/>
            </a:pPr>
            <a:r>
              <a:rPr lang="fa-IR" sz="6000" dirty="0" smtClean="0">
                <a:solidFill>
                  <a:schemeClr val="accent6">
                    <a:lumMod val="60000"/>
                    <a:lumOff val="40000"/>
                  </a:schemeClr>
                </a:solidFill>
                <a:cs typeface="B Ziba" pitchFamily="2" charset="-78"/>
              </a:rPr>
              <a:t>بهینه سازی</a:t>
            </a:r>
          </a:p>
          <a:p>
            <a:pPr marL="0" indent="0" algn="ctr" rtl="1">
              <a:buNone/>
            </a:pPr>
            <a:r>
              <a:rPr lang="fa-IR" sz="6000" dirty="0" smtClean="0">
                <a:solidFill>
                  <a:schemeClr val="accent6">
                    <a:lumMod val="60000"/>
                    <a:lumOff val="40000"/>
                  </a:schemeClr>
                </a:solidFill>
                <a:cs typeface="B Ziba" pitchFamily="2" charset="-78"/>
              </a:rPr>
              <a:t>داده کاوی</a:t>
            </a:r>
          </a:p>
          <a:p>
            <a:pPr marL="0" indent="0" algn="ctr" rtl="1">
              <a:buNone/>
            </a:pPr>
            <a:r>
              <a:rPr lang="fa-IR" sz="6000" dirty="0" smtClean="0">
                <a:solidFill>
                  <a:schemeClr val="accent6">
                    <a:lumMod val="60000"/>
                    <a:lumOff val="40000"/>
                  </a:schemeClr>
                </a:solidFill>
                <a:cs typeface="B Ziba" pitchFamily="2" charset="-78"/>
              </a:rPr>
              <a:t>منطق فازی </a:t>
            </a:r>
          </a:p>
          <a:p>
            <a:pPr marL="0" indent="0" algn="ctr" rtl="1">
              <a:buNone/>
            </a:pPr>
            <a:r>
              <a:rPr lang="fa-IR" sz="6000" dirty="0" smtClean="0">
                <a:solidFill>
                  <a:schemeClr val="accent6">
                    <a:lumMod val="60000"/>
                    <a:lumOff val="40000"/>
                  </a:schemeClr>
                </a:solidFill>
                <a:cs typeface="B Ziba" pitchFamily="2" charset="-78"/>
              </a:rPr>
              <a:t>شبکه های عصبی</a:t>
            </a:r>
          </a:p>
          <a:p>
            <a:pPr marL="0" indent="0" algn="ctr" rtl="1">
              <a:buNone/>
            </a:pPr>
            <a:r>
              <a:rPr lang="fa-IR" sz="6000" dirty="0" smtClean="0">
                <a:solidFill>
                  <a:schemeClr val="accent6">
                    <a:lumMod val="60000"/>
                    <a:lumOff val="40000"/>
                  </a:schemeClr>
                </a:solidFill>
                <a:cs typeface="B Ziba" pitchFamily="2" charset="-78"/>
              </a:rPr>
              <a:t>و...</a:t>
            </a:r>
          </a:p>
        </p:txBody>
      </p:sp>
    </p:spTree>
    <p:extLst>
      <p:ext uri="{BB962C8B-B14F-4D97-AF65-F5344CB8AC3E}">
        <p14:creationId xmlns:p14="http://schemas.microsoft.com/office/powerpoint/2010/main" val="661292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0" y="76200"/>
            <a:ext cx="9144000" cy="1143000"/>
          </a:xfrm>
        </p:spPr>
        <p:txBody>
          <a:bodyPr>
            <a:noAutofit/>
          </a:bodyPr>
          <a:lstStyle/>
          <a:p>
            <a:pPr marL="0" indent="0" algn="ctr" rtl="1">
              <a:lnSpc>
                <a:spcPct val="150000"/>
              </a:lnSpc>
              <a:buNone/>
            </a:pPr>
            <a:r>
              <a:rPr lang="fa-IR" sz="5400" dirty="0" smtClean="0">
                <a:solidFill>
                  <a:schemeClr val="accent4">
                    <a:lumMod val="60000"/>
                    <a:lumOff val="40000"/>
                  </a:schemeClr>
                </a:solidFill>
                <a:cs typeface="B Ziba" pitchFamily="2" charset="-78"/>
              </a:rPr>
              <a:t>مهندسی صنایع</a:t>
            </a:r>
          </a:p>
          <a:p>
            <a:pPr marL="0" indent="0" algn="ctr" rtl="1">
              <a:lnSpc>
                <a:spcPct val="150000"/>
              </a:lnSpc>
              <a:buNone/>
            </a:pPr>
            <a:r>
              <a:rPr lang="fa-IR" sz="5400" dirty="0" smtClean="0">
                <a:solidFill>
                  <a:schemeClr val="accent4">
                    <a:lumMod val="60000"/>
                    <a:lumOff val="40000"/>
                  </a:schemeClr>
                </a:solidFill>
                <a:cs typeface="B Ziba" pitchFamily="2" charset="-78"/>
              </a:rPr>
              <a:t> مالی، مدیریت</a:t>
            </a:r>
          </a:p>
          <a:p>
            <a:pPr marL="0" indent="0" algn="ctr" rtl="1">
              <a:lnSpc>
                <a:spcPct val="150000"/>
              </a:lnSpc>
              <a:buNone/>
            </a:pPr>
            <a:r>
              <a:rPr lang="fa-IR" sz="5400" dirty="0" smtClean="0">
                <a:solidFill>
                  <a:schemeClr val="accent4">
                    <a:lumMod val="60000"/>
                    <a:lumOff val="40000"/>
                  </a:schemeClr>
                </a:solidFill>
                <a:cs typeface="B Ziba" pitchFamily="2" charset="-78"/>
              </a:rPr>
              <a:t> برق، کامپیوتر و هوش مصنوعی</a:t>
            </a:r>
          </a:p>
          <a:p>
            <a:pPr marL="0" indent="0" algn="ctr" rtl="1">
              <a:lnSpc>
                <a:spcPct val="150000"/>
              </a:lnSpc>
              <a:buNone/>
            </a:pPr>
            <a:r>
              <a:rPr lang="fa-IR" sz="5400" dirty="0" smtClean="0">
                <a:solidFill>
                  <a:schemeClr val="accent4">
                    <a:lumMod val="60000"/>
                    <a:lumOff val="40000"/>
                  </a:schemeClr>
                </a:solidFill>
                <a:cs typeface="B Ziba" pitchFamily="2" charset="-78"/>
              </a:rPr>
              <a:t>عمران، مکانیک</a:t>
            </a:r>
          </a:p>
          <a:p>
            <a:pPr marL="0" indent="0" algn="ctr" rtl="1">
              <a:lnSpc>
                <a:spcPct val="150000"/>
              </a:lnSpc>
              <a:buNone/>
            </a:pPr>
            <a:r>
              <a:rPr lang="fa-IR" sz="5400" dirty="0" smtClean="0">
                <a:solidFill>
                  <a:schemeClr val="accent4">
                    <a:lumMod val="60000"/>
                    <a:lumOff val="40000"/>
                  </a:schemeClr>
                </a:solidFill>
                <a:cs typeface="B Ziba" pitchFamily="2" charset="-78"/>
              </a:rPr>
              <a:t> و...</a:t>
            </a:r>
            <a:endParaRPr lang="en-US" sz="5400" dirty="0">
              <a:solidFill>
                <a:schemeClr val="accent4">
                  <a:lumMod val="60000"/>
                  <a:lumOff val="40000"/>
                </a:schemeClr>
              </a:solidFill>
              <a:cs typeface="B Ziba" pitchFamily="2" charset="-78"/>
            </a:endParaRPr>
          </a:p>
        </p:txBody>
      </p:sp>
    </p:spTree>
    <p:extLst>
      <p:ext uri="{BB962C8B-B14F-4D97-AF65-F5344CB8AC3E}">
        <p14:creationId xmlns:p14="http://schemas.microsoft.com/office/powerpoint/2010/main" val="4174974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220200" cy="7162800"/>
          </a:xfrm>
        </p:spPr>
        <p:txBody>
          <a:bodyPr>
            <a:noAutofit/>
          </a:bodyPr>
          <a:lstStyle/>
          <a:p>
            <a:pPr marL="0" indent="0" algn="ctr">
              <a:buNone/>
            </a:pPr>
            <a:endParaRPr lang="en-US" sz="4800" dirty="0" smtClean="0">
              <a:solidFill>
                <a:schemeClr val="accent5">
                  <a:lumMod val="75000"/>
                </a:schemeClr>
              </a:solidFill>
              <a:cs typeface="B Ziba" pitchFamily="2" charset="-78"/>
            </a:endParaRPr>
          </a:p>
          <a:p>
            <a:pPr marL="0" indent="0" algn="ctr">
              <a:buNone/>
            </a:pPr>
            <a:r>
              <a:rPr lang="fa-IR" sz="6600" dirty="0" smtClean="0">
                <a:solidFill>
                  <a:srgbClr val="00B0F0"/>
                </a:solidFill>
                <a:cs typeface="B Ziba" panose="00000400000000000000" pitchFamily="2" charset="-78"/>
              </a:rPr>
              <a:t>الگوریتم </a:t>
            </a:r>
            <a:r>
              <a:rPr lang="fa-IR" sz="6600" dirty="0" smtClean="0">
                <a:solidFill>
                  <a:srgbClr val="00B0F0"/>
                </a:solidFill>
                <a:cs typeface="B Ziba" panose="00000400000000000000" pitchFamily="2" charset="-78"/>
              </a:rPr>
              <a:t>شبیه سازی تبرید</a:t>
            </a:r>
            <a:endParaRPr lang="fa-IR" sz="6600" dirty="0" smtClean="0">
              <a:solidFill>
                <a:srgbClr val="00B0F0"/>
              </a:solidFill>
              <a:cs typeface="B Ziba" panose="00000400000000000000" pitchFamily="2" charset="-78"/>
            </a:endParaRPr>
          </a:p>
          <a:p>
            <a:pPr marL="0" indent="0" algn="ctr">
              <a:buNone/>
            </a:pPr>
            <a:r>
              <a:rPr lang="en-US" sz="7200" dirty="0">
                <a:solidFill>
                  <a:srgbClr val="FFC000"/>
                </a:solidFill>
              </a:rPr>
              <a:t>Simulated </a:t>
            </a:r>
            <a:r>
              <a:rPr lang="en-US" sz="7200" dirty="0" smtClean="0">
                <a:solidFill>
                  <a:srgbClr val="FFC000"/>
                </a:solidFill>
              </a:rPr>
              <a:t>Annealing</a:t>
            </a:r>
          </a:p>
          <a:p>
            <a:pPr marL="0" indent="0" algn="ctr">
              <a:buNone/>
            </a:pPr>
            <a:r>
              <a:rPr lang="en-US" sz="4800" dirty="0" smtClean="0">
                <a:solidFill>
                  <a:schemeClr val="accent6">
                    <a:lumMod val="60000"/>
                    <a:lumOff val="40000"/>
                  </a:schemeClr>
                </a:solidFill>
                <a:latin typeface="Courier New" panose="02070309020205020404" pitchFamily="49" charset="0"/>
                <a:cs typeface="Courier New" panose="02070309020205020404" pitchFamily="49" charset="0"/>
              </a:rPr>
              <a:t>SA</a:t>
            </a:r>
            <a:endParaRPr lang="en-US" sz="4800" dirty="0">
              <a:solidFill>
                <a:schemeClr val="accent6">
                  <a:lumMod val="60000"/>
                  <a:lumOff val="40000"/>
                </a:schemeClr>
              </a:solidFill>
              <a:latin typeface="Courier New" panose="02070309020205020404" pitchFamily="49" charset="0"/>
              <a:cs typeface="Courier New" panose="02070309020205020404" pitchFamily="49" charset="0"/>
            </a:endParaRPr>
          </a:p>
          <a:p>
            <a:pPr marL="0" indent="0" algn="ctr">
              <a:buNone/>
            </a:pPr>
            <a:endParaRPr lang="en-US" sz="4800" dirty="0" smtClean="0">
              <a:solidFill>
                <a:srgbClr val="FFFF00"/>
              </a:solidFill>
              <a:cs typeface="B Ziba" pitchFamily="2" charset="-78"/>
            </a:endParaRPr>
          </a:p>
          <a:p>
            <a:pPr marL="0" indent="0" algn="ctr">
              <a:buNone/>
            </a:pPr>
            <a:r>
              <a:rPr lang="fa-IR" sz="5400" dirty="0" smtClean="0">
                <a:solidFill>
                  <a:srgbClr val="92D050"/>
                </a:solidFill>
                <a:cs typeface="B Ziba" pitchFamily="2" charset="-78"/>
              </a:rPr>
              <a:t>مدرس </a:t>
            </a:r>
            <a:r>
              <a:rPr lang="fa-IR" sz="5400" dirty="0" smtClean="0">
                <a:solidFill>
                  <a:srgbClr val="FF0000"/>
                </a:solidFill>
                <a:cs typeface="B Ziba" pitchFamily="2" charset="-78"/>
              </a:rPr>
              <a:t>:</a:t>
            </a:r>
            <a:r>
              <a:rPr lang="fa-IR" sz="5400" dirty="0" smtClean="0">
                <a:solidFill>
                  <a:srgbClr val="92D050"/>
                </a:solidFill>
                <a:cs typeface="B Ziba" pitchFamily="2" charset="-78"/>
              </a:rPr>
              <a:t> شهاب پورصفری</a:t>
            </a:r>
            <a:endParaRPr lang="en-US" sz="5400" dirty="0" smtClean="0">
              <a:solidFill>
                <a:srgbClr val="92D050"/>
              </a:solidFill>
              <a:cs typeface="B Ziba" pitchFamily="2" charset="-78"/>
            </a:endParaRPr>
          </a:p>
        </p:txBody>
      </p:sp>
    </p:spTree>
    <p:extLst>
      <p:ext uri="{BB962C8B-B14F-4D97-AF65-F5344CB8AC3E}">
        <p14:creationId xmlns:p14="http://schemas.microsoft.com/office/powerpoint/2010/main" val="2648526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2932341"/>
          </a:xfrm>
          <a:prstGeom prst="rect">
            <a:avLst/>
          </a:prstGeom>
        </p:spPr>
        <p:txBody>
          <a:bodyPr wrap="square">
            <a:spAutoFit/>
          </a:bodyPr>
          <a:lstStyle/>
          <a:p>
            <a:pPr algn="r" rtl="1">
              <a:lnSpc>
                <a:spcPct val="200000"/>
              </a:lnSpc>
            </a:pPr>
            <a:r>
              <a:rPr lang="fa-IR" sz="2400" b="1" dirty="0"/>
              <a:t>الگوریتم تبرید شبیه‌سازی </a:t>
            </a:r>
            <a:r>
              <a:rPr lang="fa-IR" sz="2400" b="1" dirty="0" smtClean="0"/>
              <a:t>شده</a:t>
            </a:r>
            <a:endParaRPr lang="fa-IR" sz="2400" dirty="0"/>
          </a:p>
          <a:p>
            <a:pPr algn="r" rtl="1">
              <a:lnSpc>
                <a:spcPct val="200000"/>
              </a:lnSpc>
            </a:pPr>
            <a:r>
              <a:rPr lang="en-US" sz="2400" dirty="0" smtClean="0"/>
              <a:t> </a:t>
            </a:r>
            <a:r>
              <a:rPr lang="fa-IR" sz="2400" dirty="0"/>
              <a:t>یک الگوریتم بهینه‌سازی فراابتکاری ساده و اثربخش در حل مسائل بهینه‌سازی است</a:t>
            </a:r>
            <a:r>
              <a:rPr lang="fa-IR" sz="2400" dirty="0" smtClean="0"/>
              <a:t>.</a:t>
            </a:r>
          </a:p>
          <a:p>
            <a:pPr algn="r" rtl="1">
              <a:lnSpc>
                <a:spcPct val="200000"/>
              </a:lnSpc>
            </a:pPr>
            <a:r>
              <a:rPr lang="fa-IR" sz="2400" dirty="0" smtClean="0"/>
              <a:t> </a:t>
            </a:r>
            <a:r>
              <a:rPr lang="fa-IR" sz="2400" dirty="0"/>
              <a:t>منشأ الگوریتم تبرید شبیه‌سازی شده، کارهای کریک پاتریک </a:t>
            </a:r>
            <a:r>
              <a:rPr lang="fa-IR" sz="2400" dirty="0" smtClean="0"/>
              <a:t>همکارانشان </a:t>
            </a:r>
            <a:r>
              <a:rPr lang="fa-IR" sz="2400" dirty="0"/>
              <a:t>در سال‌های ۱۹۸۳ و ۱۹۸۵ است</a:t>
            </a:r>
            <a:endParaRPr lang="fa-IR" sz="2400" dirty="0"/>
          </a:p>
        </p:txBody>
      </p:sp>
    </p:spTree>
    <p:extLst>
      <p:ext uri="{BB962C8B-B14F-4D97-AF65-F5344CB8AC3E}">
        <p14:creationId xmlns:p14="http://schemas.microsoft.com/office/powerpoint/2010/main" val="10995965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633</TotalTime>
  <Words>695</Words>
  <Application>Microsoft Office PowerPoint</Application>
  <PresentationFormat>On-screen Show (4:3)</PresentationFormat>
  <Paragraphs>241</Paragraphs>
  <Slides>36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38" baseType="lpstr">
      <vt:lpstr>Office Theme</vt:lpstr>
      <vt:lpstr>MathType 6.0 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ساختار الگوریتم</vt:lpstr>
      <vt:lpstr>تعریف دیتای اولیه</vt:lpstr>
      <vt:lpstr>تعریف پارامتر های الگوریتم</vt:lpstr>
      <vt:lpstr>تولید جمعیت اولیه تصادفی</vt:lpstr>
      <vt:lpstr>PowerPoint Presentation</vt:lpstr>
      <vt:lpstr>شروع حلقه اصلی</vt:lpstr>
      <vt:lpstr>PowerPoint Presentation</vt:lpstr>
      <vt:lpstr> به ازای هر جواب خاهیم داشت</vt:lpstr>
      <vt:lpstr>تولید همسایه</vt:lpstr>
      <vt:lpstr>PowerPoint Presentation</vt:lpstr>
      <vt:lpstr>PowerPoint Presentation</vt:lpstr>
      <vt:lpstr>PowerPoint Presentation</vt:lpstr>
      <vt:lpstr>PowerPoint Presentation</vt:lpstr>
      <vt:lpstr>PowerPoint Presentation</vt:lpstr>
      <vt:lpstr>مرور</vt:lpstr>
      <vt:lpstr>الگوریتم شبیه سازی تبرید= الگوریتم تپه نوردی + فرار از بهینه محلی</vt:lpstr>
      <vt:lpstr>پایان</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Kaenet Milad</dc:creator>
  <cp:lastModifiedBy>Kaenet Milad</cp:lastModifiedBy>
  <cp:revision>53</cp:revision>
  <dcterms:created xsi:type="dcterms:W3CDTF">2006-08-16T00:00:00Z</dcterms:created>
  <dcterms:modified xsi:type="dcterms:W3CDTF">2015-05-11T05:46:10Z</dcterms:modified>
</cp:coreProperties>
</file>