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1" r:id="rId3"/>
    <p:sldId id="372" r:id="rId4"/>
    <p:sldId id="379" r:id="rId5"/>
    <p:sldId id="376" r:id="rId6"/>
    <p:sldId id="380" r:id="rId7"/>
    <p:sldId id="381" r:id="rId8"/>
    <p:sldId id="38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sz="4000" dirty="0">
                <a:solidFill>
                  <a:srgbClr val="FFC000"/>
                </a:solidFill>
                <a:cs typeface="B Ziba" pitchFamily="2" charset="-78"/>
              </a:rPr>
              <a:t>برای دانلود </a:t>
            </a:r>
            <a:r>
              <a:rPr lang="fa-IR" sz="4000" dirty="0" smtClean="0">
                <a:solidFill>
                  <a:srgbClr val="FFC000"/>
                </a:solidFill>
                <a:cs typeface="B Ziba" pitchFamily="2" charset="-78"/>
              </a:rPr>
              <a:t>رایگان</a:t>
            </a:r>
            <a:endParaRPr lang="en-US" sz="4000" dirty="0" smtClean="0">
              <a:solidFill>
                <a:srgbClr val="FFC000"/>
              </a:solidFill>
              <a:cs typeface="B Ziba" pitchFamily="2" charset="-78"/>
            </a:endParaRP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4000" dirty="0" smtClean="0">
                <a:solidFill>
                  <a:srgbClr val="92D050"/>
                </a:solidFill>
                <a:cs typeface="B Ziba" pitchFamily="2" charset="-78"/>
              </a:rPr>
              <a:t> </a:t>
            </a:r>
            <a:r>
              <a:rPr lang="fa-IR" sz="4000" dirty="0">
                <a:solidFill>
                  <a:srgbClr val="92D050"/>
                </a:solidFill>
                <a:cs typeface="B Ziba" pitchFamily="2" charset="-78"/>
              </a:rPr>
              <a:t>کد</a:t>
            </a:r>
            <a:r>
              <a:rPr lang="en-US" sz="4000" dirty="0">
                <a:solidFill>
                  <a:srgbClr val="92D050"/>
                </a:solidFill>
                <a:cs typeface="B Ziba" pitchFamily="2" charset="-78"/>
              </a:rPr>
              <a:t> </a:t>
            </a:r>
            <a:r>
              <a:rPr lang="fa-IR" sz="4000" dirty="0">
                <a:solidFill>
                  <a:srgbClr val="92D050"/>
                </a:solidFill>
                <a:cs typeface="B Ziba" pitchFamily="2" charset="-78"/>
              </a:rPr>
              <a:t>برنامه نویسی ،</a:t>
            </a:r>
            <a:r>
              <a:rPr lang="fa-IR" sz="4000" dirty="0" smtClean="0">
                <a:solidFill>
                  <a:srgbClr val="92D050"/>
                </a:solidFill>
                <a:cs typeface="B Ziba" pitchFamily="2" charset="-78"/>
              </a:rPr>
              <a:t> </a:t>
            </a:r>
            <a:r>
              <a:rPr lang="fa-IR" sz="4000" dirty="0">
                <a:solidFill>
                  <a:srgbClr val="92D050"/>
                </a:solidFill>
                <a:cs typeface="B Ziba" pitchFamily="2" charset="-78"/>
              </a:rPr>
              <a:t>فایل آموزشی</a:t>
            </a:r>
            <a:r>
              <a:rPr lang="en-US" sz="4000" dirty="0">
                <a:solidFill>
                  <a:srgbClr val="92D050"/>
                </a:solidFill>
                <a:cs typeface="B Ziba" pitchFamily="2" charset="-78"/>
              </a:rPr>
              <a:t> </a:t>
            </a:r>
            <a:r>
              <a:rPr lang="fa-IR" sz="4000" dirty="0">
                <a:solidFill>
                  <a:srgbClr val="92D050"/>
                </a:solidFill>
                <a:cs typeface="B Ziba" pitchFamily="2" charset="-78"/>
              </a:rPr>
              <a:t> </a:t>
            </a:r>
            <a:r>
              <a:rPr lang="fa-IR" sz="4000" dirty="0" smtClean="0">
                <a:solidFill>
                  <a:srgbClr val="92D050"/>
                </a:solidFill>
                <a:cs typeface="B Ziba" pitchFamily="2" charset="-78"/>
              </a:rPr>
              <a:t>، </a:t>
            </a:r>
            <a:r>
              <a:rPr lang="fa-IR" sz="4000" dirty="0">
                <a:solidFill>
                  <a:srgbClr val="92D050"/>
                </a:solidFill>
                <a:cs typeface="B Ziba" pitchFamily="2" charset="-78"/>
              </a:rPr>
              <a:t>فیلم آموزشی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4000" dirty="0" smtClean="0">
                <a:solidFill>
                  <a:srgbClr val="FFC000"/>
                </a:solidFill>
                <a:cs typeface="B Ziba" pitchFamily="2" charset="-78"/>
              </a:rPr>
              <a:t>به بخش فیلم </a:t>
            </a:r>
            <a:r>
              <a:rPr lang="fa-IR" sz="4000" dirty="0">
                <a:solidFill>
                  <a:srgbClr val="FFC000"/>
                </a:solidFill>
                <a:cs typeface="B Ziba" pitchFamily="2" charset="-78"/>
              </a:rPr>
              <a:t>های آموزشی رایگان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4000" dirty="0">
                <a:solidFill>
                  <a:srgbClr val="92D050"/>
                </a:solidFill>
                <a:cs typeface="B Ziba" pitchFamily="2" charset="-78"/>
              </a:rPr>
              <a:t> سایت خانه متلب مراجعه نمایید</a:t>
            </a:r>
            <a:endParaRPr lang="en-US" sz="4000" dirty="0">
              <a:solidFill>
                <a:srgbClr val="92D050"/>
              </a:solidFill>
              <a:cs typeface="B Ziba" pitchFamily="2" charset="-78"/>
            </a:endParaRPr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r>
              <a:rPr lang="en-US" sz="4000" dirty="0">
                <a:solidFill>
                  <a:srgbClr val="00B0F0"/>
                </a:solidFill>
                <a:latin typeface="Maiandra GD" pitchFamily="34" charset="0"/>
                <a:cs typeface="Aharoni" pitchFamily="2" charset="-79"/>
              </a:rPr>
              <a:t>Matlabhome.ir</a:t>
            </a:r>
            <a:endParaRPr lang="fa-IR" sz="4000" dirty="0">
              <a:solidFill>
                <a:srgbClr val="00B0F0"/>
              </a:solidFill>
              <a:latin typeface="Maiandra G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81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0340" y="1235122"/>
            <a:ext cx="5257800" cy="42011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fa-IR" sz="2800" dirty="0" smtClean="0">
              <a:solidFill>
                <a:srgbClr val="175800"/>
              </a:solidFill>
              <a:latin typeface="Arial Black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a-IR" sz="6600" b="1" dirty="0" smtClean="0">
                <a:solidFill>
                  <a:srgbClr val="175800"/>
                </a:solidFill>
                <a:latin typeface="Arial Black" pitchFamily="34" charset="0"/>
                <a:cs typeface="B Ziba" pitchFamily="2" charset="-78"/>
              </a:rPr>
              <a:t>خانه متلب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175800"/>
                </a:solidFill>
                <a:latin typeface="Century Schoolbook" pitchFamily="18" charset="0"/>
              </a:rPr>
              <a:t>Matlabhome.ir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175800"/>
                </a:solidFill>
                <a:latin typeface="Century Schoolbook" pitchFamily="18" charset="0"/>
              </a:rPr>
              <a:t>09190090258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175800"/>
                </a:solidFill>
                <a:latin typeface="Century Schoolbook" pitchFamily="18" charset="0"/>
              </a:rPr>
              <a:t>Matlab_net@yahoo.com</a:t>
            </a:r>
          </a:p>
        </p:txBody>
      </p:sp>
      <p:pic>
        <p:nvPicPr>
          <p:cNvPr id="1028" name="Picture 4" descr="C:\Users\shahab\Pictures\home\grou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40" y="1235122"/>
            <a:ext cx="3200400" cy="11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fa-IR" sz="1000" dirty="0">
              <a:solidFill>
                <a:srgbClr val="00B0F0"/>
              </a:solidFill>
              <a:cs typeface="B Ziba" panose="00000400000000000000" pitchFamily="2" charset="-78"/>
            </a:endParaRPr>
          </a:p>
          <a:p>
            <a:pPr marL="0" indent="0" algn="ctr" rtl="1">
              <a:buNone/>
            </a:pPr>
            <a:endParaRPr lang="fa-I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Maiandra GD" pitchFamily="34" charset="0"/>
              <a:cs typeface="B Ziba" pitchFamily="2" charset="-78"/>
            </a:endParaRPr>
          </a:p>
          <a:p>
            <a:pPr marL="0" indent="0" algn="ctr" rtl="1">
              <a:buNone/>
            </a:pPr>
            <a:r>
              <a:rPr lang="fa-IR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aiandra GD" pitchFamily="34" charset="0"/>
                <a:cs typeface="B Ziba" pitchFamily="2" charset="-78"/>
              </a:rPr>
              <a:t>شماره تلفن و ایمیل درج شده</a:t>
            </a:r>
          </a:p>
          <a:p>
            <a:pPr marL="0" indent="0" algn="ctr" rtl="1">
              <a:buNone/>
            </a:pPr>
            <a:r>
              <a:rPr lang="fa-IR" sz="4800" dirty="0" smtClean="0">
                <a:solidFill>
                  <a:srgbClr val="00B0F0"/>
                </a:solidFill>
                <a:latin typeface="Maiandra GD" pitchFamily="34" charset="0"/>
                <a:cs typeface="B Ziba" pitchFamily="2" charset="-78"/>
              </a:rPr>
              <a:t>فقط برای</a:t>
            </a:r>
          </a:p>
          <a:p>
            <a:pPr marL="0" indent="0" algn="ctr" rtl="1">
              <a:buNone/>
            </a:pPr>
            <a:r>
              <a:rPr lang="fa-IR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aiandra GD" pitchFamily="34" charset="0"/>
                <a:cs typeface="B Ziba" pitchFamily="2" charset="-78"/>
              </a:rPr>
              <a:t> سفارش پروژه ،تدریس خصوصی ، دوره های آموزشی پاسخ داده میشود.</a:t>
            </a:r>
          </a:p>
          <a:p>
            <a:pPr marL="0" indent="0" algn="r" rtl="1">
              <a:buNone/>
            </a:pPr>
            <a:endParaRPr lang="fa-IR" sz="1800" dirty="0">
              <a:solidFill>
                <a:srgbClr val="00B0F0"/>
              </a:solidFill>
              <a:cs typeface="B Ziba" panose="00000400000000000000" pitchFamily="2" charset="-78"/>
            </a:endParaRPr>
          </a:p>
          <a:p>
            <a:pPr marL="0" indent="0" algn="ctr" rtl="1">
              <a:buNone/>
            </a:pPr>
            <a:endParaRPr lang="fa-IR" sz="4800" dirty="0" smtClean="0">
              <a:solidFill>
                <a:schemeClr val="accent6">
                  <a:lumMod val="60000"/>
                  <a:lumOff val="40000"/>
                </a:schemeClr>
              </a:solidFill>
              <a:latin typeface="Maiandra GD" pitchFamily="34" charset="0"/>
              <a:cs typeface="B Ziba" pitchFamily="2" charset="-78"/>
            </a:endParaRPr>
          </a:p>
          <a:p>
            <a:pPr marL="0" indent="0" algn="r" rtl="1">
              <a:buNone/>
            </a:pPr>
            <a:endParaRPr lang="fa-IR" sz="4800" dirty="0" smtClean="0">
              <a:solidFill>
                <a:srgbClr val="00B0F0"/>
              </a:solidFill>
              <a:latin typeface="Maiandra GD" pitchFamily="34" charset="0"/>
              <a:cs typeface="B Ziba" pitchFamily="2" charset="-78"/>
            </a:endParaRPr>
          </a:p>
          <a:p>
            <a:endParaRPr lang="en-US" sz="4800" dirty="0">
              <a:cs typeface="B Zib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70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Ziba" pitchFamily="2" charset="-78"/>
              </a:rPr>
              <a:t>مهندسی صنایع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Ziba" pitchFamily="2" charset="-78"/>
              </a:rPr>
              <a:t> مالی، مدیریت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Ziba" pitchFamily="2" charset="-78"/>
              </a:rPr>
              <a:t> برق، کامپیوتر و هوش مصنوعی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Ziba" pitchFamily="2" charset="-78"/>
              </a:rPr>
              <a:t>عمران، مکانیک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Ziba" pitchFamily="2" charset="-78"/>
              </a:rPr>
              <a:t> و...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cs typeface="B Zib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49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1609"/>
            <a:ext cx="9190630" cy="6836391"/>
          </a:xfrm>
        </p:spPr>
        <p:txBody>
          <a:bodyPr>
            <a:normAutofit/>
          </a:bodyPr>
          <a:lstStyle/>
          <a:p>
            <a:pPr marL="0" lvl="0" indent="0" algn="ctr" rtl="1">
              <a:lnSpc>
                <a:spcPct val="250000"/>
              </a:lnSpc>
              <a:buNone/>
            </a:pPr>
            <a:r>
              <a:rPr lang="fa-I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iba" panose="00000400000000000000" pitchFamily="2" charset="-78"/>
              </a:rPr>
              <a:t>هرگونه </a:t>
            </a:r>
            <a:r>
              <a:rPr lang="fa-I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iba" panose="00000400000000000000" pitchFamily="2" charset="-78"/>
              </a:rPr>
              <a:t>انتشار </a:t>
            </a:r>
            <a:r>
              <a:rPr lang="fa-I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iba" panose="00000400000000000000" pitchFamily="2" charset="-78"/>
              </a:rPr>
              <a:t>یا باز تولید این </a:t>
            </a:r>
            <a:r>
              <a:rPr lang="fa-I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iba" panose="00000400000000000000" pitchFamily="2" charset="-78"/>
              </a:rPr>
              <a:t>محصول از نظر شرعی و قانونی صحیح نمیباشد و خانه متلب علاوه بر راضی نبودن از نظر حق الناس با خاطیان از طریق مجاری قانونی بشدت برخورد خواهد کرد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iba" panose="00000400000000000000" pitchFamily="2" charset="-78"/>
              </a:rPr>
              <a:t>.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Zib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88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14400"/>
            <a:ext cx="9220200" cy="7162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chemeClr val="accent5">
                  <a:lumMod val="75000"/>
                </a:schemeClr>
              </a:solidFill>
              <a:cs typeface="B Ziba" pitchFamily="2" charset="-78"/>
            </a:endParaRPr>
          </a:p>
          <a:p>
            <a:pPr marL="0" indent="0" algn="ctr">
              <a:buNone/>
            </a:pPr>
            <a:r>
              <a:rPr lang="fa-IR" sz="7200" dirty="0" smtClean="0">
                <a:solidFill>
                  <a:schemeClr val="accent6">
                    <a:lumMod val="75000"/>
                  </a:schemeClr>
                </a:solidFill>
                <a:cs typeface="B Ziba" panose="00000400000000000000" pitchFamily="2" charset="-78"/>
              </a:rPr>
              <a:t>کدینگ </a:t>
            </a:r>
          </a:p>
          <a:p>
            <a:pPr marL="0" indent="0" algn="ctr">
              <a:buNone/>
            </a:pPr>
            <a:r>
              <a:rPr lang="fa-IR" sz="7200" dirty="0" smtClean="0">
                <a:solidFill>
                  <a:schemeClr val="accent6">
                    <a:lumMod val="75000"/>
                  </a:schemeClr>
                </a:solidFill>
                <a:cs typeface="B Ziba" panose="00000400000000000000" pitchFamily="2" charset="-78"/>
              </a:rPr>
              <a:t>مساله فروشنده دوره گرد</a:t>
            </a:r>
            <a:endParaRPr lang="fa-IR" sz="7200" dirty="0" smtClean="0">
              <a:solidFill>
                <a:schemeClr val="accent6">
                  <a:lumMod val="75000"/>
                </a:schemeClr>
              </a:solidFill>
              <a:cs typeface="B Ziba" panose="00000400000000000000" pitchFamily="2" charset="-78"/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  <a:cs typeface="B Ziba" pitchFamily="2" charset="-78"/>
              </a:rPr>
              <a:t>TSP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FF00"/>
                </a:solidFill>
              </a:rPr>
              <a:t>travelling salesman problem</a:t>
            </a:r>
            <a:endParaRPr lang="en-US" sz="4800" dirty="0" smtClean="0">
              <a:solidFill>
                <a:srgbClr val="FFFF00"/>
              </a:solidFill>
              <a:cs typeface="B Ziba" pitchFamily="2" charset="-78"/>
            </a:endParaRPr>
          </a:p>
          <a:p>
            <a:pPr marL="0" indent="0" algn="ctr">
              <a:buNone/>
            </a:pPr>
            <a:r>
              <a:rPr lang="fa-IR" sz="5400" dirty="0" smtClean="0">
                <a:solidFill>
                  <a:srgbClr val="92D050"/>
                </a:solidFill>
                <a:cs typeface="B Ziba" pitchFamily="2" charset="-78"/>
              </a:rPr>
              <a:t>مدرس </a:t>
            </a:r>
            <a:r>
              <a:rPr lang="fa-IR" sz="5400" dirty="0" smtClean="0">
                <a:solidFill>
                  <a:srgbClr val="FF0000"/>
                </a:solidFill>
                <a:cs typeface="B Ziba" pitchFamily="2" charset="-78"/>
              </a:rPr>
              <a:t>:</a:t>
            </a:r>
            <a:r>
              <a:rPr lang="fa-IR" sz="5400" dirty="0" smtClean="0">
                <a:solidFill>
                  <a:srgbClr val="92D050"/>
                </a:solidFill>
                <a:cs typeface="B Ziba" pitchFamily="2" charset="-78"/>
              </a:rPr>
              <a:t> شهاب </a:t>
            </a:r>
            <a:r>
              <a:rPr lang="fa-IR" sz="5400" dirty="0" smtClean="0">
                <a:solidFill>
                  <a:srgbClr val="92D050"/>
                </a:solidFill>
                <a:cs typeface="B Ziba" pitchFamily="2" charset="-78"/>
              </a:rPr>
              <a:t>پورصفری</a:t>
            </a:r>
            <a:endParaRPr lang="en-US" sz="5400" dirty="0" smtClean="0">
              <a:solidFill>
                <a:srgbClr val="92D050"/>
              </a:solidFill>
              <a:cs typeface="B Zib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85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/>
              <a:t>مسئله‌ای مشهور است که ابتدا در سده ۱۸ مسائل مربوط به آن توسط ویلیام همیلتون و توماس کرکمن مطرح شد و سپس در دهه ۱۹۳۰ شکل عمومی آن به وسیله ریاضیدانانی مثل کارل منگر از دانشگاه هاروارد و هاسلر ویتنی از دانشگاه پرینستون مورد مطالعه قرار گرفت.</a:t>
            </a: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8091" y="2577368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شرح مسئله بدین شکل است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تعدادی شهر داریم و هزینه رفتن مستقیم از یکی به دیگری را می‌دانیم. مطلوب است کم‌هزینه‌ترین مسیری که از یک شهر شروع شود و از تمامی شهرها دقیقاًٌ یکبار عبور کند و به شهر شروع بازگردد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تعداد کل راه‌حل‌ها برابر است با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Arial" charset="0"/>
              <a:cs typeface="Arial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برای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n&gt;2   </a:t>
            </a: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که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 </a:t>
            </a: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تعداد شهرها است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97" y="4885026"/>
            <a:ext cx="1781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0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23966"/>
            <a:ext cx="76200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066365"/>
            <a:ext cx="76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17479"/>
            <a:ext cx="76200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953489"/>
            <a:ext cx="76200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17479"/>
            <a:ext cx="76200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cxnSp>
        <p:nvCxnSpPr>
          <p:cNvPr id="10" name="Straight Arrow Connector 9"/>
          <p:cNvCxnSpPr>
            <a:stCxn id="5" idx="0"/>
            <a:endCxn id="7" idx="1"/>
          </p:cNvCxnSpPr>
          <p:nvPr/>
        </p:nvCxnSpPr>
        <p:spPr>
          <a:xfrm flipV="1">
            <a:off x="3962400" y="2276655"/>
            <a:ext cx="2209800" cy="789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3"/>
          </p:cNvCxnSpPr>
          <p:nvPr/>
        </p:nvCxnSpPr>
        <p:spPr>
          <a:xfrm flipH="1" flipV="1">
            <a:off x="1676400" y="2147132"/>
            <a:ext cx="4495800" cy="1295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6" idx="2"/>
          </p:cNvCxnSpPr>
          <p:nvPr/>
        </p:nvCxnSpPr>
        <p:spPr>
          <a:xfrm flipV="1">
            <a:off x="1295400" y="863810"/>
            <a:ext cx="1600200" cy="960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276600" y="540645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" y="49530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Sol = [2 4 1 3 5]</a:t>
            </a:r>
            <a:endParaRPr lang="en-US" sz="3200" dirty="0"/>
          </a:p>
        </p:txBody>
      </p:sp>
      <p:cxnSp>
        <p:nvCxnSpPr>
          <p:cNvPr id="3" name="Curved Connector 2"/>
          <p:cNvCxnSpPr>
            <a:stCxn id="8" idx="3"/>
            <a:endCxn id="5" idx="3"/>
          </p:cNvCxnSpPr>
          <p:nvPr/>
        </p:nvCxnSpPr>
        <p:spPr>
          <a:xfrm flipH="1">
            <a:off x="4343400" y="540645"/>
            <a:ext cx="1981200" cy="2848886"/>
          </a:xfrm>
          <a:prstGeom prst="curvedConnector3">
            <a:avLst>
              <a:gd name="adj1" fmla="val -9475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95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240</Words>
  <Application>Microsoft Office PowerPoint</Application>
  <PresentationFormat>On-screen Show (4:3)</PresentationFormat>
  <Paragraphs>43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Kaenet Milad</dc:creator>
  <cp:lastModifiedBy>Kaenet Milad</cp:lastModifiedBy>
  <cp:revision>27</cp:revision>
  <dcterms:created xsi:type="dcterms:W3CDTF">2006-08-16T00:00:00Z</dcterms:created>
  <dcterms:modified xsi:type="dcterms:W3CDTF">2015-04-21T17:51:59Z</dcterms:modified>
</cp:coreProperties>
</file>