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4" r:id="rId13"/>
    <p:sldId id="278" r:id="rId14"/>
    <p:sldId id="265" r:id="rId15"/>
    <p:sldId id="266" r:id="rId16"/>
    <p:sldId id="267" r:id="rId17"/>
    <p:sldId id="280" r:id="rId18"/>
    <p:sldId id="269" r:id="rId19"/>
    <p:sldId id="281" r:id="rId20"/>
    <p:sldId id="279" r:id="rId21"/>
    <p:sldId id="262" r:id="rId22"/>
    <p:sldId id="26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A30"/>
    <a:srgbClr val="E8E7FF"/>
    <a:srgbClr val="6699FF"/>
    <a:srgbClr val="3333FF"/>
    <a:srgbClr val="481B00"/>
    <a:srgbClr val="800000"/>
    <a:srgbClr val="CC3399"/>
    <a:srgbClr val="FCA82C"/>
    <a:srgbClr val="9EFF29"/>
    <a:srgbClr val="A46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23" autoAdjust="0"/>
  </p:normalViewPr>
  <p:slideViewPr>
    <p:cSldViewPr snapToGrid="0">
      <p:cViewPr varScale="1">
        <p:scale>
          <a:sx n="96" d="100"/>
          <a:sy n="96" d="100"/>
        </p:scale>
        <p:origin x="423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340" y="2403986"/>
            <a:ext cx="7989723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6" y="4063188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3333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5300-993C-489C-9647-8806B906C9F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2340-1476-4DF0-BA0A-35CD21E4077A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5B44-BC27-4B9F-8103-B19F8FC37E8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3E51-9AB8-494C-ABDF-6E45C42FB8E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2" y="30545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52716"/>
            <a:ext cx="8246070" cy="33211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3F27-4B36-4901-A161-9E054A9F607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9" y="465530"/>
            <a:ext cx="670464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9" y="1229055"/>
            <a:ext cx="670464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48F-247E-4457-800B-00ED11F1A78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0713-C8D6-4DA5-A641-DB203D2008E3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9A36-4BC9-47DD-A8C1-76D04845F144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33063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4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579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4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579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FEFF-FEB9-4937-8E7A-B9D6D59CBD0E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75BE-0A05-445A-BC6B-241F6538C7AD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2026-CD19-4C77-A1E2-18AEBDD446FE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31F0-38D4-495C-9644-8197EF28511C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4319-07E9-4324-B822-5ECDB80F4C8C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root" TargetMode="External"/><Relationship Id="rId2" Type="http://schemas.openxmlformats.org/officeDocument/2006/relationships/hyperlink" Target="http://www.redhat.com/topics/linux/linux-kerne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ipyard.readthedocs.io/en/latest/Software/Spik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5586"/>
            <a:ext cx="5719970" cy="1533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Loading Operating System On RISC-V Simulator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F3BE74-6BDC-4DE8-A24E-7C319100F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57709"/>
            <a:ext cx="7975483" cy="68579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Iman Rasouli Parto</a:t>
            </a:r>
            <a:b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Edris Nasihatkon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086B-44A0-4300-B203-DB286A42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67CC-61C8-4FE3-A8D4-0A0A8F79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System Calls: User-Kernel Interaction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C7D15-0379-4639-82AD-72F23509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10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08551-B2EA-4FAF-B375-BDCF13960275}"/>
              </a:ext>
            </a:extLst>
          </p:cNvPr>
          <p:cNvSpPr txBox="1"/>
          <p:nvPr/>
        </p:nvSpPr>
        <p:spPr>
          <a:xfrm>
            <a:off x="352425" y="1362075"/>
            <a:ext cx="88296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Offers an interface for user-level applications to request services from the Kernel.</a:t>
            </a:r>
          </a:p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Provides a set of predefined functions that allow user programs to perform privileged operations, such as file I/O, network communication, and process management.</a:t>
            </a:r>
          </a:p>
          <a:p>
            <a:pPr marL="342900" indent="-342900" algn="l"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Acts as a bridge between user-level software and Kernel functions.</a:t>
            </a:r>
          </a:p>
        </p:txBody>
      </p:sp>
    </p:spTree>
    <p:extLst>
      <p:ext uri="{BB962C8B-B14F-4D97-AF65-F5344CB8AC3E}">
        <p14:creationId xmlns:p14="http://schemas.microsoft.com/office/powerpoint/2010/main" val="16341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BF71-6B32-47D3-A233-FC24B0D7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Power Management: Optimizing Energy Usage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89B34-D0BF-4278-A8C1-38BFFAE1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11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1E9E0-7963-47F5-9AE6-E99109E7EC6D}"/>
              </a:ext>
            </a:extLst>
          </p:cNvPr>
          <p:cNvSpPr txBox="1"/>
          <p:nvPr/>
        </p:nvSpPr>
        <p:spPr>
          <a:xfrm>
            <a:off x="233363" y="1328738"/>
            <a:ext cx="86725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Optimizes power usage through features like CPU frequency scaling and sleep states.</a:t>
            </a:r>
          </a:p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Adjusts CPU clock frequencies and power states based on system load to conserve energy.</a:t>
            </a:r>
          </a:p>
          <a:p>
            <a:pPr marL="342900" indent="-342900" algn="l"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Supports power-saving mechanisms to extend battery life in laptops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371221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the Linux Kernel - javatpoint">
            <a:extLst>
              <a:ext uri="{FF2B5EF4-FFF2-40B4-BE49-F238E27FC236}">
                <a16:creationId xmlns:a16="http://schemas.microsoft.com/office/drawing/2014/main" id="{DA2ACF5A-3FAD-4892-9408-1041EE20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9" y="1704557"/>
            <a:ext cx="3095856" cy="288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A33233-213B-47EC-BF72-5ABDE2EE5D0D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Kernel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5129-B65B-42F3-A389-6646C016A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1" t="13817" r="12581" b="30145"/>
          <a:stretch/>
        </p:blipFill>
        <p:spPr>
          <a:xfrm>
            <a:off x="4681326" y="2068767"/>
            <a:ext cx="4099896" cy="2153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C1B570-807F-4877-9A7E-D13AEC3E1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88" r="-1"/>
          <a:stretch/>
        </p:blipFill>
        <p:spPr>
          <a:xfrm>
            <a:off x="6325790" y="2773756"/>
            <a:ext cx="78536" cy="10398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7FB13F-227E-4553-B453-C5D92785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12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59B3-070C-4302-AA3E-CA30F6FD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Kernel; Now What?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DE857-A6AA-4EE7-89E2-E13E9E95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13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6D0BA-60A2-4AFE-AF24-AD00E5396009}"/>
              </a:ext>
            </a:extLst>
          </p:cNvPr>
          <p:cNvSpPr txBox="1"/>
          <p:nvPr/>
        </p:nvSpPr>
        <p:spPr>
          <a:xfrm>
            <a:off x="381000" y="1466850"/>
            <a:ext cx="8367713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How System boots?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How to login?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How to access root?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What commands does it support?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How to customize?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AE73-A2AD-48DB-8BE2-20595B04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Buildroot: </a:t>
            </a:r>
            <a:r>
              <a:rPr lang="en-US" sz="31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Crafting Custom Embedded Linux Systems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E5533-129C-4B03-8EA6-ADC965E47FE5}"/>
              </a:ext>
            </a:extLst>
          </p:cNvPr>
          <p:cNvSpPr txBox="1"/>
          <p:nvPr/>
        </p:nvSpPr>
        <p:spPr>
          <a:xfrm>
            <a:off x="457200" y="1396448"/>
            <a:ext cx="8247888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Simplifying Embedded OS Development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Tailored Configurations at Your Fingertips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Key Functions</a:t>
            </a:r>
            <a:endParaRPr lang="en-US" sz="22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F23C7-EA7D-4FAC-B05E-1A41C5E1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14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7C1D-3C20-4697-934F-87815EE7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Functions of Buildroot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2652D-9049-44B6-A0D3-3AAFD6DF4419}"/>
              </a:ext>
            </a:extLst>
          </p:cNvPr>
          <p:cNvSpPr txBox="1"/>
          <p:nvPr/>
        </p:nvSpPr>
        <p:spPr>
          <a:xfrm>
            <a:off x="416718" y="1366837"/>
            <a:ext cx="848201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i="0" dirty="0">
                <a:solidFill>
                  <a:schemeClr val="bg1"/>
                </a:solidFill>
                <a:effectLst/>
              </a:rPr>
              <a:t>Configuration Management: </a:t>
            </a:r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Allows you to define and customize your embedded system's configuration, including target architecture, kernel version, and software packages.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i="0" dirty="0">
                <a:solidFill>
                  <a:schemeClr val="bg1"/>
                </a:solidFill>
                <a:effectLst/>
              </a:rPr>
              <a:t>Cross-Compilation: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Compiles software components for your target architecture, ensuring compatibility with your embedded hardware.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i="0" dirty="0">
                <a:solidFill>
                  <a:schemeClr val="bg1"/>
                </a:solidFill>
                <a:effectLst/>
              </a:rPr>
              <a:t>Package Management: </a:t>
            </a:r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Provides a package management system for adding, removing, or updating software components in your embedded OS.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i="0" dirty="0">
                <a:solidFill>
                  <a:schemeClr val="bg1"/>
                </a:solidFill>
                <a:effectLst/>
              </a:rPr>
              <a:t>Root Filesystem Generation: </a:t>
            </a:r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Generates a root filesystem for your embedded system, including directory structure, configuration files, and libraries.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BDD24-B64B-443F-9661-5C66924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15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244-47B6-48A4-B95F-19168131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Functions of Buildroot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48470-90BD-4E13-B86E-C0010719BA76}"/>
              </a:ext>
            </a:extLst>
          </p:cNvPr>
          <p:cNvSpPr txBox="1"/>
          <p:nvPr/>
        </p:nvSpPr>
        <p:spPr>
          <a:xfrm>
            <a:off x="457200" y="1328737"/>
            <a:ext cx="83629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Bootloader Integration: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Supports integration with bootloaders like U-Boot, ensuring a smooth boot process on your embedded device.</a:t>
            </a:r>
            <a:endParaRPr lang="fa-IR" i="0" dirty="0">
              <a:solidFill>
                <a:schemeClr val="bg1"/>
              </a:solidFill>
              <a:effectLst/>
            </a:endParaRP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i="0" dirty="0">
                <a:solidFill>
                  <a:schemeClr val="bg1"/>
                </a:solidFill>
                <a:effectLst/>
              </a:rPr>
              <a:t>Kernel Configuration: </a:t>
            </a:r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Allows you to configure the Linux kernel to match your hardware and project requirements.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i="0" dirty="0">
                <a:solidFill>
                  <a:schemeClr val="bg1"/>
                </a:solidFill>
                <a:effectLst/>
              </a:rPr>
              <a:t>Optimization: </a:t>
            </a:r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Streamlines the build process for size and performance, resulting in efficient and customized embedded Linux systems.</a:t>
            </a:r>
            <a:endParaRPr lang="en-US" sz="2000" b="0" i="0" dirty="0"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A8885-C761-4417-B503-21E0672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16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4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AE1A-3D6D-4C27-9A4F-38DEE637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Buildroot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Config Menu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63DBB-9CED-4078-A802-897F0DCB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17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B9BB-AFDE-4BBE-AC29-90E2DC5C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76" y="1731760"/>
            <a:ext cx="3925047" cy="23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2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A44D-B601-46CE-89EA-B2680CFD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 Spike simulator: An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438A0-FE74-40E4-B543-D8D17147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18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3EDC2-30E8-4404-AB59-AF2D524E57FC}"/>
              </a:ext>
            </a:extLst>
          </p:cNvPr>
          <p:cNvSpPr txBox="1"/>
          <p:nvPr/>
        </p:nvSpPr>
        <p:spPr>
          <a:xfrm>
            <a:off x="552450" y="1323975"/>
            <a:ext cx="8320088" cy="291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i="0" dirty="0">
                <a:solidFill>
                  <a:schemeClr val="bg1"/>
                </a:solidFill>
                <a:effectLst/>
              </a:rPr>
              <a:t>The Core Interface Between Software and Hardware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i="0" dirty="0">
                <a:solidFill>
                  <a:schemeClr val="bg1"/>
                </a:solidFill>
                <a:effectLst/>
              </a:rPr>
              <a:t>Enabling Seamless Connection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i="0" dirty="0">
                <a:solidFill>
                  <a:schemeClr val="bg1"/>
                </a:solidFill>
                <a:effectLst/>
              </a:rPr>
              <a:t>A Core Component of RISC-V Development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i="0" dirty="0">
                <a:solidFill>
                  <a:schemeClr val="bg1"/>
                </a:solidFill>
                <a:effectLst/>
              </a:rPr>
              <a:t>Open-Source, Customizable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i="0" dirty="0">
                <a:solidFill>
                  <a:schemeClr val="bg1"/>
                </a:solidFill>
                <a:effectLst/>
              </a:rPr>
              <a:t>Versatile Utility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A Simulator (Not an Emulator)</a:t>
            </a:r>
          </a:p>
        </p:txBody>
      </p:sp>
    </p:spTree>
    <p:extLst>
      <p:ext uri="{BB962C8B-B14F-4D97-AF65-F5344CB8AC3E}">
        <p14:creationId xmlns:p14="http://schemas.microsoft.com/office/powerpoint/2010/main" val="7083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BB09-17F7-412D-8729-A60DDDCD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306A7-74F1-4F72-970A-DECA96AF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4BA6C-20E2-40C5-983A-07DD396368FC}"/>
              </a:ext>
            </a:extLst>
          </p:cNvPr>
          <p:cNvSpPr txBox="1"/>
          <p:nvPr/>
        </p:nvSpPr>
        <p:spPr>
          <a:xfrm>
            <a:off x="342900" y="1352550"/>
            <a:ext cx="8458200" cy="291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Simple C Code Compilation by GCC and Execution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</a:rPr>
              <a:t>Compile 32-bit Linux on simulator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3BB80-CC96-4270-9BCC-0BD53E6FF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3" t="13701" r="8300" b="12361"/>
          <a:stretch/>
        </p:blipFill>
        <p:spPr>
          <a:xfrm>
            <a:off x="3048001" y="1995489"/>
            <a:ext cx="2781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Introduction to the Linux Kernel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Using Buildroot for Embedded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Simulating RISC-V with the Spike Simulator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Results and Conclusions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BCFB5-1E03-40B9-9B0E-0AB405AC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2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9324-D036-4383-AD89-C672419A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8C3AB-2559-455B-B5F8-D6D9CCF6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873E5-0802-4E64-AEF1-5FEB1F26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1542988"/>
            <a:ext cx="4836083" cy="2999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953D6-49E4-4D65-9E8C-5E2AFD4A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33" y="1365523"/>
            <a:ext cx="2021692" cy="34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37D2-348E-43AB-A78E-2AEB6CA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C3D28-B7AD-4A10-9777-C253692AED0F}"/>
              </a:ext>
            </a:extLst>
          </p:cNvPr>
          <p:cNvSpPr txBox="1"/>
          <p:nvPr/>
        </p:nvSpPr>
        <p:spPr>
          <a:xfrm>
            <a:off x="457200" y="1495840"/>
            <a:ext cx="8247888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www.redhat.com/topics/linux/linux-kernel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https://en.wikipedia.org/wiki/Buildroot</a:t>
            </a:r>
            <a:endParaRPr lang="fa-IR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https://chipyard.readthedocs.io/en/latest/Software/Spike.html</a:t>
            </a:r>
            <a:endParaRPr lang="fa-IR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a-IR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753C-B8B1-469B-8AF0-376B85D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21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5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BF88-DF17-4520-B7F2-37ABC643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22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F3E18-4E5D-484F-B5C7-28E38204AE05}"/>
              </a:ext>
            </a:extLst>
          </p:cNvPr>
          <p:cNvSpPr txBox="1"/>
          <p:nvPr/>
        </p:nvSpPr>
        <p:spPr>
          <a:xfrm>
            <a:off x="0" y="2571750"/>
            <a:ext cx="610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Thank you all for your time and attention today.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17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Linux Kernel: Connecting Software to Hardware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0D84EF-FBBA-4913-845B-BBA05413E48D}"/>
              </a:ext>
            </a:extLst>
          </p:cNvPr>
          <p:cNvSpPr txBox="1">
            <a:spLocks/>
          </p:cNvSpPr>
          <p:nvPr/>
        </p:nvSpPr>
        <p:spPr>
          <a:xfrm>
            <a:off x="448966" y="1452715"/>
            <a:ext cx="8246070" cy="376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0" dirty="0"/>
              <a:t>The Core Interface Between OS and Hardware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0" dirty="0"/>
              <a:t>Enabling Seamless Connection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dirty="0"/>
              <a:t>Core component of the OS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0" dirty="0"/>
              <a:t>Open-source, Customizable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dirty="0"/>
              <a:t>Key Functions</a:t>
            </a:r>
            <a:endParaRPr lang="en-US" sz="2200" b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CC934E-4875-4ED1-BC70-4B84EE553D5F}"/>
              </a:ext>
            </a:extLst>
          </p:cNvPr>
          <p:cNvSpPr txBox="1">
            <a:spLocks/>
          </p:cNvSpPr>
          <p:nvPr/>
        </p:nvSpPr>
        <p:spPr>
          <a:xfrm>
            <a:off x="532691" y="1540511"/>
            <a:ext cx="8246070" cy="332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C3F6AE6-0992-4D33-B3E6-50C1237E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3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3F28-29D5-45A6-8F57-61D8204B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Functions of the Linux Kernel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456D3-0537-4DFB-BBA7-8214C664E693}"/>
              </a:ext>
            </a:extLst>
          </p:cNvPr>
          <p:cNvSpPr txBox="1"/>
          <p:nvPr/>
        </p:nvSpPr>
        <p:spPr>
          <a:xfrm>
            <a:off x="285750" y="1369092"/>
            <a:ext cx="8247888" cy="335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0" dirty="0">
                <a:solidFill>
                  <a:schemeClr val="bg1"/>
                </a:solidFill>
                <a:effectLst/>
              </a:rPr>
              <a:t>Process Scheduling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0" dirty="0">
                <a:solidFill>
                  <a:schemeClr val="bg1"/>
                </a:solidFill>
                <a:effectLst/>
              </a:rPr>
              <a:t>Multitasking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Interrupt Handling</a:t>
            </a:r>
            <a:endParaRPr lang="en-US" sz="2000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Device Drivers</a:t>
            </a:r>
            <a:endParaRPr lang="en-US" sz="2000" b="0" i="0" dirty="0"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Memory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System Calls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Power Management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106A1-BD60-457F-9DDF-257F87F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4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F75C-8429-40EB-8D55-2DAAF92D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28062-13F5-4B96-B4A3-C123C8CB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5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AEACF-6485-4B97-A621-8BF38480B692}"/>
              </a:ext>
            </a:extLst>
          </p:cNvPr>
          <p:cNvSpPr txBox="1"/>
          <p:nvPr/>
        </p:nvSpPr>
        <p:spPr>
          <a:xfrm>
            <a:off x="228599" y="1357313"/>
            <a:ext cx="91059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2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Efficiently manages and allocates CPU time to running processes.</a:t>
            </a:r>
          </a:p>
          <a:p>
            <a:pPr marL="342900" indent="-342900" algn="l">
              <a:spcAft>
                <a:spcPts val="12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Ensures fair distribution of CPU resources among multiple tasks.</a:t>
            </a:r>
          </a:p>
          <a:p>
            <a:pPr marL="342900" indent="-342900" algn="l"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Implements various scheduling algorithms, such as the Completely Fair Scheduler (CFS) and Round Robin, to meet different workload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A98B-9C2B-4FA0-9C8F-F5E293D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Multitasking: Concurrent Process Execution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10AF68-1E58-40D6-8933-6E79C296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6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1587C-BEB6-4073-B49B-FBF375D92700}"/>
              </a:ext>
            </a:extLst>
          </p:cNvPr>
          <p:cNvSpPr txBox="1"/>
          <p:nvPr/>
        </p:nvSpPr>
        <p:spPr>
          <a:xfrm>
            <a:off x="309562" y="1357313"/>
            <a:ext cx="867727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Supports concurrent execution of multiple processes, allowing for seamless switching between tasks.</a:t>
            </a:r>
          </a:p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Enables users to run multiple applications simultaneously, enhancing system usability and responsiveness.</a:t>
            </a:r>
          </a:p>
          <a:p>
            <a:pPr marL="342900" indent="-342900" algn="l"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Provides process isolation to prevent one misbehaving application from affecting others.</a:t>
            </a:r>
          </a:p>
        </p:txBody>
      </p:sp>
    </p:spTree>
    <p:extLst>
      <p:ext uri="{BB962C8B-B14F-4D97-AF65-F5344CB8AC3E}">
        <p14:creationId xmlns:p14="http://schemas.microsoft.com/office/powerpoint/2010/main" val="60827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610B-E082-44C4-BE75-44A396C5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Handling: Timely Event Response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5A603-45BD-4345-A4E9-21C0A402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7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AC610-4B07-49DB-8DCC-DC0C720B8A01}"/>
              </a:ext>
            </a:extLst>
          </p:cNvPr>
          <p:cNvSpPr txBox="1"/>
          <p:nvPr/>
        </p:nvSpPr>
        <p:spPr>
          <a:xfrm>
            <a:off x="233361" y="1357313"/>
            <a:ext cx="88439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dirty="0">
                <a:solidFill>
                  <a:schemeClr val="bg1"/>
                </a:solidFill>
              </a:rPr>
              <a:t>Manages hardware and software interrupts, ensuring timely response to events.</a:t>
            </a:r>
          </a:p>
          <a:p>
            <a:pPr marL="342900" indent="-342900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dirty="0">
                <a:solidFill>
                  <a:schemeClr val="bg1"/>
                </a:solidFill>
              </a:rPr>
              <a:t>Handles asynchronous events, such as hardware device signals and system calls, by interrupting the CPU's current task to service the interrupt.</a:t>
            </a:r>
          </a:p>
          <a:p>
            <a:pPr marL="342900" indent="-342900">
              <a:buFont typeface="Times New Roman" panose="02020603050405020304" pitchFamily="18" charset="0"/>
              <a:buChar char="֎"/>
            </a:pPr>
            <a:r>
              <a:rPr lang="en-US" sz="2200" dirty="0">
                <a:solidFill>
                  <a:schemeClr val="bg1"/>
                </a:solidFill>
              </a:rPr>
              <a:t>Guarantees that critical tasks can be addressed promptly, even in a multitasking environment.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6EC5-1086-4BC1-AC70-2742DA3A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Device Drivers: Bridging Software and Hardware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7F1096-9A1A-4BE5-B135-422DD5E5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8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17A56-C455-48AD-B452-588C8C6A472A}"/>
              </a:ext>
            </a:extLst>
          </p:cNvPr>
          <p:cNvSpPr txBox="1"/>
          <p:nvPr/>
        </p:nvSpPr>
        <p:spPr>
          <a:xfrm>
            <a:off x="533400" y="1419463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Provides interfaces and drivers for hardware components, enabling communication.</a:t>
            </a:r>
          </a:p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Supports a wide range of hardware devices, including storage controllers, network interfaces, graphics cards, and input devices.</a:t>
            </a:r>
          </a:p>
          <a:p>
            <a:pPr marL="342900" indent="-342900" algn="l"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Allows user-level applications to interact with hardware through standardized abstractions.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3C2C-6CEE-403B-BD6A-531EADA3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Management: Efficient Resource Allocation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6722B-133E-45D7-99AF-0F7E232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pPr/>
              <a:t>9</a:t>
            </a:fld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25CEB-A973-4489-82F9-A87BF1B5AE17}"/>
              </a:ext>
            </a:extLst>
          </p:cNvPr>
          <p:cNvSpPr txBox="1"/>
          <p:nvPr/>
        </p:nvSpPr>
        <p:spPr>
          <a:xfrm>
            <a:off x="457200" y="1376363"/>
            <a:ext cx="833913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Allocates and manages system memory, including physical and virtual memory.</a:t>
            </a:r>
          </a:p>
          <a:p>
            <a:pPr marL="342900" indent="-342900" algn="l">
              <a:spcAft>
                <a:spcPts val="600"/>
              </a:spcAft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Implements virtual memory to isolate processes and provide each with its own memory address space.</a:t>
            </a:r>
          </a:p>
          <a:p>
            <a:pPr marL="342900" indent="-342900" algn="l">
              <a:buFont typeface="Times New Roman" panose="02020603050405020304" pitchFamily="18" charset="0"/>
              <a:buChar char="֎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Optimizes memory usage through techniques like demand paging, memory swapping, and memory protection</a:t>
            </a:r>
          </a:p>
        </p:txBody>
      </p:sp>
    </p:spTree>
    <p:extLst>
      <p:ext uri="{BB962C8B-B14F-4D97-AF65-F5344CB8AC3E}">
        <p14:creationId xmlns:p14="http://schemas.microsoft.com/office/powerpoint/2010/main" val="81621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On-screen Show (16:9)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Söhne</vt:lpstr>
      <vt:lpstr>Times New Roman</vt:lpstr>
      <vt:lpstr>Wingdings</vt:lpstr>
      <vt:lpstr>Office Theme</vt:lpstr>
      <vt:lpstr>Loading Operating System On RISC-V Simulator</vt:lpstr>
      <vt:lpstr>Outline</vt:lpstr>
      <vt:lpstr>The Linux Kernel: Connecting Software to Hardware</vt:lpstr>
      <vt:lpstr>Key Functions of the Linux Kernel</vt:lpstr>
      <vt:lpstr>Process Scheduling</vt:lpstr>
      <vt:lpstr>Multitasking: Concurrent Process Execution</vt:lpstr>
      <vt:lpstr>Interrupt Handling: Timely Event Response</vt:lpstr>
      <vt:lpstr>Device Drivers: Bridging Software and Hardware</vt:lpstr>
      <vt:lpstr>Memory Management: Efficient Resource Allocation</vt:lpstr>
      <vt:lpstr>System Calls: User-Kernel Interaction</vt:lpstr>
      <vt:lpstr>Power Management: Optimizing Energy Usage</vt:lpstr>
      <vt:lpstr>PowerPoint Presentation</vt:lpstr>
      <vt:lpstr>Beyond Kernel; Now What?</vt:lpstr>
      <vt:lpstr>Buildroot: Crafting Custom Embedded Linux Systems</vt:lpstr>
      <vt:lpstr>Key Functions of Buildroot</vt:lpstr>
      <vt:lpstr>Key Functions of Buildroot</vt:lpstr>
      <vt:lpstr>Buildroot: Config Menu</vt:lpstr>
      <vt:lpstr>RISC-V Spike simulator: An Overview</vt:lpstr>
      <vt:lpstr>Test</vt:lpstr>
      <vt:lpstr>Results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2023-10-10T10:01:11Z</dcterms:modified>
</cp:coreProperties>
</file>