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1"/>
  </p:notesMasterIdLst>
  <p:sldIdLst>
    <p:sldId id="256" r:id="rId2"/>
    <p:sldId id="276" r:id="rId3"/>
    <p:sldId id="285" r:id="rId4"/>
    <p:sldId id="278" r:id="rId5"/>
    <p:sldId id="283" r:id="rId6"/>
    <p:sldId id="292" r:id="rId7"/>
    <p:sldId id="293" r:id="rId8"/>
    <p:sldId id="294" r:id="rId9"/>
    <p:sldId id="296" r:id="rId10"/>
    <p:sldId id="297" r:id="rId11"/>
    <p:sldId id="295" r:id="rId12"/>
    <p:sldId id="277" r:id="rId13"/>
    <p:sldId id="286" r:id="rId14"/>
    <p:sldId id="289" r:id="rId15"/>
    <p:sldId id="291" r:id="rId16"/>
    <p:sldId id="290" r:id="rId17"/>
    <p:sldId id="257" r:id="rId18"/>
    <p:sldId id="258" r:id="rId19"/>
    <p:sldId id="259" r:id="rId20"/>
    <p:sldId id="260" r:id="rId21"/>
    <p:sldId id="261" r:id="rId22"/>
    <p:sldId id="267" r:id="rId23"/>
    <p:sldId id="263" r:id="rId24"/>
    <p:sldId id="265" r:id="rId25"/>
    <p:sldId id="266" r:id="rId26"/>
    <p:sldId id="287" r:id="rId27"/>
    <p:sldId id="270" r:id="rId28"/>
    <p:sldId id="288" r:id="rId29"/>
    <p:sldId id="264" r:id="rId30"/>
    <p:sldId id="262" r:id="rId31"/>
    <p:sldId id="280" r:id="rId32"/>
    <p:sldId id="268" r:id="rId33"/>
    <p:sldId id="272" r:id="rId34"/>
    <p:sldId id="271" r:id="rId35"/>
    <p:sldId id="275" r:id="rId36"/>
    <p:sldId id="281"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282"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FE66"/>
    <a:srgbClr val="03E32E"/>
    <a:srgbClr val="FFC1C1"/>
    <a:srgbClr val="FF5B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8" d="100"/>
          <a:sy n="68" d="100"/>
        </p:scale>
        <p:origin x="12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6D771D-8569-4BF9-AC32-9B33C00D76BA}" type="datetimeFigureOut">
              <a:rPr lang="en-US" smtClean="0"/>
              <a:t>12/30/2016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E7E0EA-D547-48C3-8713-E46C65F30817}" type="slidenum">
              <a:rPr lang="en-US" smtClean="0"/>
              <a:t>‹#›</a:t>
            </a:fld>
            <a:endParaRPr lang="en-US"/>
          </a:p>
        </p:txBody>
      </p:sp>
    </p:spTree>
    <p:extLst>
      <p:ext uri="{BB962C8B-B14F-4D97-AF65-F5344CB8AC3E}">
        <p14:creationId xmlns:p14="http://schemas.microsoft.com/office/powerpoint/2010/main" val="351968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E7E0EA-D547-48C3-8713-E46C65F30817}" type="slidenum">
              <a:rPr lang="en-US" smtClean="0"/>
              <a:t>20</a:t>
            </a:fld>
            <a:endParaRPr lang="en-US"/>
          </a:p>
        </p:txBody>
      </p:sp>
    </p:spTree>
    <p:extLst>
      <p:ext uri="{BB962C8B-B14F-4D97-AF65-F5344CB8AC3E}">
        <p14:creationId xmlns:p14="http://schemas.microsoft.com/office/powerpoint/2010/main" val="47230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E7E0EA-D547-48C3-8713-E46C65F30817}" type="slidenum">
              <a:rPr lang="en-US" smtClean="0"/>
              <a:t>45</a:t>
            </a:fld>
            <a:endParaRPr lang="en-US"/>
          </a:p>
        </p:txBody>
      </p:sp>
    </p:spTree>
    <p:extLst>
      <p:ext uri="{BB962C8B-B14F-4D97-AF65-F5344CB8AC3E}">
        <p14:creationId xmlns:p14="http://schemas.microsoft.com/office/powerpoint/2010/main" val="4009498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E7E0EA-D547-48C3-8713-E46C65F30817}" type="slidenum">
              <a:rPr lang="en-US" smtClean="0"/>
              <a:t>59</a:t>
            </a:fld>
            <a:endParaRPr lang="en-US"/>
          </a:p>
        </p:txBody>
      </p:sp>
    </p:spTree>
    <p:extLst>
      <p:ext uri="{BB962C8B-B14F-4D97-AF65-F5344CB8AC3E}">
        <p14:creationId xmlns:p14="http://schemas.microsoft.com/office/powerpoint/2010/main" val="1744283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12/30/2016</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12/30/2016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D8BD707-D9CF-40AE-B4C6-C98DA3205C09}" type="datetimeFigureOut">
              <a:rPr lang="en-US" smtClean="0"/>
              <a:pPr/>
              <a:t>12/30/2016</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BBN_Technologi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nlp.cs.nyu.edu/en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nlpir.nist.gov/related_projects/muc/muc_data/muc_data_inde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cogcomp.cs.illinois.edu/demo/ner/?id=8" TargetMode="External"/><Relationship Id="rId2" Type="http://schemas.openxmlformats.org/officeDocument/2006/relationships/hyperlink" Target="http://opennlp.apache.org/" TargetMode="External"/><Relationship Id="rId1" Type="http://schemas.openxmlformats.org/officeDocument/2006/relationships/slideLayout" Target="../slideLayouts/slideLayout2.xml"/><Relationship Id="rId5" Type="http://schemas.openxmlformats.org/officeDocument/2006/relationships/hyperlink" Target="http://alias-i.com/lingpipe/demos/tutorial/ne/read-me.html" TargetMode="External"/><Relationship Id="rId4" Type="http://schemas.openxmlformats.org/officeDocument/2006/relationships/hyperlink" Target="http://www-nlp.stanford.edu/software/CRF-NER.shtml"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alias-i.com/lingpipe/demos/tutorial/ne/read-me.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nlp.stanford.edu/software/CRF-NER.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nlp.stanford.edu/software/CRF-NER.s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ifarm.nl/signll/conll/" TargetMode="External"/><Relationship Id="rId2" Type="http://schemas.openxmlformats.org/officeDocument/2006/relationships/hyperlink" Target="http://cogcomp.cs.illinois.edu/demo/ner/?id=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cogcomp.cs.illinois.edu/demo/ner/?id=8"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faganm.com/bl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nzdl.org/wikification/" TargetMode="External"/><Relationship Id="rId2" Type="http://schemas.openxmlformats.org/officeDocument/2006/relationships/hyperlink" Target="http://cogcomp.cs.illinois.edu/demo/wikify/?id=25" TargetMode="External"/><Relationship Id="rId1" Type="http://schemas.openxmlformats.org/officeDocument/2006/relationships/slideLayout" Target="../slideLayouts/slideLayout2.xml"/><Relationship Id="rId4" Type="http://schemas.openxmlformats.org/officeDocument/2006/relationships/hyperlink" Target="http://tagme.di.unipi.it/"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www.nzdl.org/wikificati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tagme.di.unipi.i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cogcomp.cs.illinois.edu/demo/wikify/?id=25"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NUL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NUL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NUL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64.png"/><Relationship Id="rId3" Type="http://schemas.openxmlformats.org/officeDocument/2006/relationships/image" Target="../media/image41.png"/><Relationship Id="rId21" Type="http://schemas.openxmlformats.org/officeDocument/2006/relationships/image" Target="../media/image59.png"/><Relationship Id="rId7" Type="http://schemas.openxmlformats.org/officeDocument/2006/relationships/image" Target="../media/image45.jpeg"/><Relationship Id="rId12" Type="http://schemas.openxmlformats.org/officeDocument/2006/relationships/image" Target="../media/image50.png"/><Relationship Id="rId17" Type="http://schemas.openxmlformats.org/officeDocument/2006/relationships/image" Target="../media/image55.jpeg"/><Relationship Id="rId25" Type="http://schemas.openxmlformats.org/officeDocument/2006/relationships/image" Target="../media/image63.jpeg"/><Relationship Id="rId2" Type="http://schemas.openxmlformats.org/officeDocument/2006/relationships/image" Target="../media/image40.jpeg"/><Relationship Id="rId16" Type="http://schemas.openxmlformats.org/officeDocument/2006/relationships/image" Target="../media/image54.png"/><Relationship Id="rId20" Type="http://schemas.openxmlformats.org/officeDocument/2006/relationships/image" Target="../media/image58.png"/><Relationship Id="rId29"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62.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1.png"/><Relationship Id="rId28" Type="http://schemas.openxmlformats.org/officeDocument/2006/relationships/image" Target="../media/image66.gif"/><Relationship Id="rId10" Type="http://schemas.openxmlformats.org/officeDocument/2006/relationships/image" Target="../media/image48.jpeg"/><Relationship Id="rId19" Type="http://schemas.openxmlformats.org/officeDocument/2006/relationships/image" Target="../media/image57.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jpeg"/><Relationship Id="rId27" Type="http://schemas.openxmlformats.org/officeDocument/2006/relationships/image" Target="../media/image65.png"/><Relationship Id="rId30" Type="http://schemas.openxmlformats.org/officeDocument/2006/relationships/image" Target="../media/image68.jpeg"/></Relationships>
</file>

<file path=ppt/slides/_rels/slide57.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50.png"/></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8.jpeg"/><Relationship Id="rId5" Type="http://schemas.openxmlformats.org/officeDocument/2006/relationships/image" Target="../media/image67.png"/><Relationship Id="rId4" Type="http://schemas.openxmlformats.org/officeDocument/2006/relationships/image" Target="../media/image6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Named-entity Recognition</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023" y="838200"/>
            <a:ext cx="7211577" cy="301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2"/>
          <p:cNvSpPr>
            <a:spLocks noGrp="1"/>
          </p:cNvSpPr>
          <p:nvPr>
            <p:ph type="subTitle" idx="1"/>
          </p:nvPr>
        </p:nvSpPr>
        <p:spPr>
          <a:xfrm>
            <a:off x="914400" y="5166530"/>
            <a:ext cx="7315200" cy="1691470"/>
          </a:xfrm>
        </p:spPr>
        <p:txBody>
          <a:bodyPr>
            <a:normAutofit fontScale="77500" lnSpcReduction="20000"/>
          </a:bodyPr>
          <a:lstStyle/>
          <a:p>
            <a:r>
              <a:rPr lang="en-US" dirty="0"/>
              <a:t>Supervisor: </a:t>
            </a:r>
            <a:r>
              <a:rPr lang="en-US" dirty="0" err="1"/>
              <a:t>Lubomira</a:t>
            </a:r>
            <a:r>
              <a:rPr lang="en-US" dirty="0"/>
              <a:t> </a:t>
            </a:r>
            <a:r>
              <a:rPr lang="en-US" dirty="0" err="1"/>
              <a:t>Lavtchieva</a:t>
            </a:r>
            <a:endParaRPr lang="en-US" dirty="0"/>
          </a:p>
          <a:p>
            <a:endParaRPr lang="en-US" dirty="0"/>
          </a:p>
          <a:p>
            <a:r>
              <a:rPr lang="en-US" dirty="0"/>
              <a:t>Presenter: </a:t>
            </a:r>
            <a:r>
              <a:rPr lang="en-US" dirty="0" err="1"/>
              <a:t>Iman</a:t>
            </a:r>
            <a:r>
              <a:rPr lang="en-US" dirty="0"/>
              <a:t> </a:t>
            </a:r>
            <a:r>
              <a:rPr lang="en-US" dirty="0" err="1"/>
              <a:t>YeckehZaare</a:t>
            </a:r>
            <a:endParaRPr lang="en-US" dirty="0"/>
          </a:p>
          <a:p>
            <a:r>
              <a:rPr lang="en-US" dirty="0"/>
              <a:t>MS in Information at the University of Michigan, School of Information</a:t>
            </a:r>
          </a:p>
          <a:p>
            <a:r>
              <a:rPr lang="en-US" dirty="0"/>
              <a:t>BE in Computer Engineering</a:t>
            </a:r>
          </a:p>
          <a:p>
            <a:r>
              <a:rPr lang="en-US" dirty="0"/>
              <a:t>BE in Information Technology</a:t>
            </a:r>
          </a:p>
        </p:txBody>
      </p:sp>
    </p:spTree>
    <p:extLst>
      <p:ext uri="{BB962C8B-B14F-4D97-AF65-F5344CB8AC3E}">
        <p14:creationId xmlns:p14="http://schemas.microsoft.com/office/powerpoint/2010/main" val="212231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Clustering Algorithms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52624"/>
            <a:ext cx="9031178" cy="3152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9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Classification Algorithms</a:t>
            </a:r>
          </a:p>
        </p:txBody>
      </p:sp>
      <p:sp>
        <p:nvSpPr>
          <p:cNvPr id="122" name="Rectangle 121"/>
          <p:cNvSpPr/>
          <p:nvPr/>
        </p:nvSpPr>
        <p:spPr>
          <a:xfrm>
            <a:off x="1333320" y="1132409"/>
            <a:ext cx="2004075" cy="95410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Linear</a:t>
            </a:r>
          </a:p>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Classifiers</a:t>
            </a:r>
          </a:p>
        </p:txBody>
      </p:sp>
      <p:sp>
        <p:nvSpPr>
          <p:cNvPr id="123" name="Rectangle 122"/>
          <p:cNvSpPr/>
          <p:nvPr/>
        </p:nvSpPr>
        <p:spPr>
          <a:xfrm>
            <a:off x="4130936" y="1052667"/>
            <a:ext cx="3298384" cy="369332"/>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Fisher's Linear Discriminant</a:t>
            </a:r>
          </a:p>
        </p:txBody>
      </p:sp>
      <p:cxnSp>
        <p:nvCxnSpPr>
          <p:cNvPr id="124" name="Straight Arrow Connector 123"/>
          <p:cNvCxnSpPr>
            <a:stCxn id="122" idx="3"/>
            <a:endCxn id="123" idx="1"/>
          </p:cNvCxnSpPr>
          <p:nvPr/>
        </p:nvCxnSpPr>
        <p:spPr>
          <a:xfrm flipV="1">
            <a:off x="3337395" y="1237333"/>
            <a:ext cx="793541" cy="37213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31" name="Rectangle 130"/>
          <p:cNvSpPr/>
          <p:nvPr/>
        </p:nvSpPr>
        <p:spPr>
          <a:xfrm>
            <a:off x="1375692" y="3962400"/>
            <a:ext cx="1211641" cy="523220"/>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a:ln w="11430"/>
                <a:solidFill>
                  <a:srgbClr val="FFC000"/>
                </a:solidFill>
                <a:effectLst>
                  <a:outerShdw blurRad="50800" dist="39000" dir="5460000" algn="tl">
                    <a:srgbClr val="000000">
                      <a:alpha val="38000"/>
                    </a:srgbClr>
                  </a:outerShdw>
                </a:effectLst>
              </a:rPr>
              <a:t>ANN</a:t>
            </a:r>
          </a:p>
        </p:txBody>
      </p:sp>
      <p:sp>
        <p:nvSpPr>
          <p:cNvPr id="133" name="Rectangle 132"/>
          <p:cNvSpPr/>
          <p:nvPr/>
        </p:nvSpPr>
        <p:spPr>
          <a:xfrm>
            <a:off x="1375692" y="5421880"/>
            <a:ext cx="1211641" cy="523220"/>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a:ln w="11430"/>
                <a:effectLst>
                  <a:outerShdw blurRad="50800" dist="39000" dir="5460000" algn="tl">
                    <a:srgbClr val="000000">
                      <a:alpha val="38000"/>
                    </a:srgbClr>
                  </a:outerShdw>
                </a:effectLst>
              </a:rPr>
              <a:t>HMM</a:t>
            </a:r>
          </a:p>
        </p:txBody>
      </p:sp>
      <p:sp>
        <p:nvSpPr>
          <p:cNvPr id="135" name="Rectangle 134"/>
          <p:cNvSpPr/>
          <p:nvPr/>
        </p:nvSpPr>
        <p:spPr>
          <a:xfrm>
            <a:off x="1333320" y="5867400"/>
            <a:ext cx="5532166" cy="523220"/>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a:ln w="11430"/>
                <a:solidFill>
                  <a:srgbClr val="C00000"/>
                </a:solidFill>
                <a:effectLst>
                  <a:outerShdw blurRad="50800" dist="39000" dir="5460000" algn="tl">
                    <a:srgbClr val="000000">
                      <a:alpha val="38000"/>
                    </a:srgbClr>
                  </a:outerShdw>
                </a:effectLst>
              </a:rPr>
              <a:t>Gene Expression Programming</a:t>
            </a:r>
          </a:p>
        </p:txBody>
      </p:sp>
      <p:sp>
        <p:nvSpPr>
          <p:cNvPr id="138" name="Rectangle 137"/>
          <p:cNvSpPr/>
          <p:nvPr/>
        </p:nvSpPr>
        <p:spPr>
          <a:xfrm>
            <a:off x="4130936" y="1324516"/>
            <a:ext cx="3298384" cy="369332"/>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Logistic Regression</a:t>
            </a:r>
          </a:p>
        </p:txBody>
      </p:sp>
      <p:cxnSp>
        <p:nvCxnSpPr>
          <p:cNvPr id="139" name="Straight Arrow Connector 138"/>
          <p:cNvCxnSpPr>
            <a:stCxn id="122" idx="3"/>
            <a:endCxn id="138" idx="1"/>
          </p:cNvCxnSpPr>
          <p:nvPr/>
        </p:nvCxnSpPr>
        <p:spPr>
          <a:xfrm flipV="1">
            <a:off x="3337395" y="1509182"/>
            <a:ext cx="793541" cy="100281"/>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40" name="Rectangle 139"/>
          <p:cNvSpPr/>
          <p:nvPr/>
        </p:nvSpPr>
        <p:spPr>
          <a:xfrm>
            <a:off x="4130936" y="1629316"/>
            <a:ext cx="3298384" cy="369332"/>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Naive Bayes Classifier</a:t>
            </a:r>
          </a:p>
        </p:txBody>
      </p:sp>
      <p:cxnSp>
        <p:nvCxnSpPr>
          <p:cNvPr id="141" name="Straight Arrow Connector 140"/>
          <p:cNvCxnSpPr>
            <a:stCxn id="122" idx="3"/>
            <a:endCxn id="140" idx="1"/>
          </p:cNvCxnSpPr>
          <p:nvPr/>
        </p:nvCxnSpPr>
        <p:spPr>
          <a:xfrm>
            <a:off x="3337395" y="1609463"/>
            <a:ext cx="793541" cy="20451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42" name="Rectangle 141"/>
          <p:cNvSpPr/>
          <p:nvPr/>
        </p:nvSpPr>
        <p:spPr>
          <a:xfrm>
            <a:off x="4130936" y="1934116"/>
            <a:ext cx="3298384" cy="369332"/>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Perceptron</a:t>
            </a:r>
          </a:p>
        </p:txBody>
      </p:sp>
      <p:cxnSp>
        <p:nvCxnSpPr>
          <p:cNvPr id="143" name="Straight Arrow Connector 142"/>
          <p:cNvCxnSpPr>
            <a:stCxn id="122" idx="3"/>
            <a:endCxn id="142" idx="1"/>
          </p:cNvCxnSpPr>
          <p:nvPr/>
        </p:nvCxnSpPr>
        <p:spPr>
          <a:xfrm>
            <a:off x="3337395" y="1609463"/>
            <a:ext cx="793541" cy="50931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52" name="Rectangle 151"/>
          <p:cNvSpPr/>
          <p:nvPr/>
        </p:nvSpPr>
        <p:spPr>
          <a:xfrm>
            <a:off x="1375692" y="2057400"/>
            <a:ext cx="962123"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00B050"/>
                </a:solidFill>
                <a:effectLst>
                  <a:outerShdw blurRad="50800" dist="39000" dir="5460000" algn="tl">
                    <a:srgbClr val="000000">
                      <a:alpha val="38000"/>
                    </a:srgbClr>
                  </a:outerShdw>
                </a:effectLst>
              </a:rPr>
              <a:t>SVM</a:t>
            </a:r>
          </a:p>
        </p:txBody>
      </p:sp>
      <p:sp>
        <p:nvSpPr>
          <p:cNvPr id="165" name="Rectangle 164"/>
          <p:cNvSpPr/>
          <p:nvPr/>
        </p:nvSpPr>
        <p:spPr>
          <a:xfrm>
            <a:off x="1317278" y="2504420"/>
            <a:ext cx="3781806"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chemeClr val="accent2"/>
                </a:solidFill>
                <a:effectLst>
                  <a:outerShdw blurRad="50800" dist="39000" dir="5460000" algn="tl">
                    <a:srgbClr val="000000">
                      <a:alpha val="38000"/>
                    </a:srgbClr>
                  </a:outerShdw>
                </a:effectLst>
              </a:rPr>
              <a:t>Quadratic Classifiers</a:t>
            </a:r>
          </a:p>
        </p:txBody>
      </p:sp>
      <p:sp>
        <p:nvSpPr>
          <p:cNvPr id="166" name="Rectangle 165"/>
          <p:cNvSpPr/>
          <p:nvPr/>
        </p:nvSpPr>
        <p:spPr>
          <a:xfrm>
            <a:off x="1333320" y="2971800"/>
            <a:ext cx="3239990"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a:ln w="11430"/>
                <a:solidFill>
                  <a:srgbClr val="00B0F0"/>
                </a:solidFill>
                <a:effectLst>
                  <a:outerShdw blurRad="50800" dist="39000" dir="5460000" algn="tl">
                    <a:srgbClr val="000000">
                      <a:alpha val="38000"/>
                    </a:srgbClr>
                  </a:outerShdw>
                </a:effectLst>
              </a:rPr>
              <a:t>Kernel Estimation</a:t>
            </a:r>
          </a:p>
        </p:txBody>
      </p:sp>
      <p:sp>
        <p:nvSpPr>
          <p:cNvPr id="167" name="Rectangle 166"/>
          <p:cNvSpPr/>
          <p:nvPr/>
        </p:nvSpPr>
        <p:spPr>
          <a:xfrm>
            <a:off x="5619224" y="3048744"/>
            <a:ext cx="2419696" cy="369332"/>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solidFill>
                  <a:srgbClr val="00B0F0"/>
                </a:solidFill>
                <a:effectLst>
                  <a:outerShdw blurRad="50800" dist="39000" dir="5460000" algn="tl">
                    <a:srgbClr val="000000">
                      <a:alpha val="38000"/>
                    </a:srgbClr>
                  </a:outerShdw>
                </a:effectLst>
              </a:rPr>
              <a:t>K-nearest  Neighbor</a:t>
            </a:r>
          </a:p>
        </p:txBody>
      </p:sp>
      <p:cxnSp>
        <p:nvCxnSpPr>
          <p:cNvPr id="168" name="Straight Arrow Connector 167"/>
          <p:cNvCxnSpPr>
            <a:stCxn id="166" idx="3"/>
            <a:endCxn id="167" idx="1"/>
          </p:cNvCxnSpPr>
          <p:nvPr/>
        </p:nvCxnSpPr>
        <p:spPr>
          <a:xfrm>
            <a:off x="4573310" y="3233410"/>
            <a:ext cx="1045914" cy="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73" name="Rectangle 172"/>
          <p:cNvSpPr/>
          <p:nvPr/>
        </p:nvSpPr>
        <p:spPr>
          <a:xfrm>
            <a:off x="1333320" y="3429000"/>
            <a:ext cx="2723246"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03E32E"/>
                </a:solidFill>
                <a:effectLst>
                  <a:outerShdw blurRad="50800" dist="39000" dir="5460000" algn="tl">
                    <a:srgbClr val="000000">
                      <a:alpha val="38000"/>
                    </a:srgbClr>
                  </a:outerShdw>
                </a:effectLst>
              </a:rPr>
              <a:t>Decision Trees</a:t>
            </a:r>
          </a:p>
        </p:txBody>
      </p:sp>
      <p:sp>
        <p:nvSpPr>
          <p:cNvPr id="178" name="Rectangle 177"/>
          <p:cNvSpPr/>
          <p:nvPr/>
        </p:nvSpPr>
        <p:spPr>
          <a:xfrm>
            <a:off x="1375692" y="6334780"/>
            <a:ext cx="5844917" cy="523220"/>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a:ln w="11430"/>
                <a:solidFill>
                  <a:srgbClr val="92D050"/>
                </a:solidFill>
                <a:effectLst>
                  <a:outerShdw blurRad="50800" dist="39000" dir="5460000" algn="tl">
                    <a:srgbClr val="000000">
                      <a:alpha val="38000"/>
                    </a:srgbClr>
                  </a:outerShdw>
                </a:effectLst>
              </a:rPr>
              <a:t>Learning Vector Quantization</a:t>
            </a:r>
          </a:p>
        </p:txBody>
      </p:sp>
      <p:sp>
        <p:nvSpPr>
          <p:cNvPr id="179" name="Rectangle 178"/>
          <p:cNvSpPr/>
          <p:nvPr/>
        </p:nvSpPr>
        <p:spPr>
          <a:xfrm>
            <a:off x="1375692" y="4478832"/>
            <a:ext cx="1211641" cy="523220"/>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a:ln w="11430"/>
                <a:solidFill>
                  <a:srgbClr val="7030A0"/>
                </a:solidFill>
                <a:effectLst>
                  <a:outerShdw blurRad="50800" dist="39000" dir="5460000" algn="tl">
                    <a:srgbClr val="000000">
                      <a:alpha val="38000"/>
                    </a:srgbClr>
                  </a:outerShdw>
                </a:effectLst>
              </a:rPr>
              <a:t>CBR</a:t>
            </a:r>
          </a:p>
        </p:txBody>
      </p:sp>
      <p:sp>
        <p:nvSpPr>
          <p:cNvPr id="181" name="Rectangle 180"/>
          <p:cNvSpPr/>
          <p:nvPr/>
        </p:nvSpPr>
        <p:spPr>
          <a:xfrm>
            <a:off x="1375692" y="4923884"/>
            <a:ext cx="3483646" cy="523220"/>
          </a:xfrm>
          <a:prstGeom prst="rect">
            <a:avLst/>
          </a:prstGeom>
        </p:spPr>
        <p:txBody>
          <a:bodyPr wrap="none">
            <a:spAutoFit/>
          </a:bodyPr>
          <a:lstStyle/>
          <a:p>
            <a:pPr algn="ctr"/>
            <a:r>
              <a:rPr lang="en-US" sz="2800" b="1" dirty="0">
                <a:ln w="11430"/>
                <a:solidFill>
                  <a:srgbClr val="FFFF00"/>
                </a:solidFill>
                <a:effectLst>
                  <a:outerShdw blurRad="50800" dist="39000" dir="5460000" algn="tl">
                    <a:srgbClr val="000000">
                      <a:alpha val="38000"/>
                    </a:srgbClr>
                  </a:outerShdw>
                </a:effectLst>
              </a:rPr>
              <a:t>Bayesian Networks</a:t>
            </a:r>
          </a:p>
        </p:txBody>
      </p:sp>
      <p:sp>
        <p:nvSpPr>
          <p:cNvPr id="182" name="Left Brace 181"/>
          <p:cNvSpPr/>
          <p:nvPr/>
        </p:nvSpPr>
        <p:spPr>
          <a:xfrm>
            <a:off x="990600" y="1162602"/>
            <a:ext cx="385092" cy="5695397"/>
          </a:xfrm>
          <a:prstGeom prst="leftBrace">
            <a:avLst>
              <a:gd name="adj1" fmla="val 171772"/>
              <a:gd name="adj2" fmla="val 50000"/>
            </a:avLst>
          </a:prstGeom>
          <a:ln w="508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4923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500" fill="hold"/>
                                        <p:tgtEl>
                                          <p:spTgt spid="122"/>
                                        </p:tgtEl>
                                        <p:attrNameLst>
                                          <p:attrName>ppt_x</p:attrName>
                                        </p:attrNameLst>
                                      </p:cBhvr>
                                      <p:tavLst>
                                        <p:tav tm="0">
                                          <p:val>
                                            <p:strVal val="#ppt_x"/>
                                          </p:val>
                                        </p:tav>
                                        <p:tav tm="100000">
                                          <p:val>
                                            <p:strVal val="#ppt_x"/>
                                          </p:val>
                                        </p:tav>
                                      </p:tavLst>
                                    </p:anim>
                                    <p:anim calcmode="lin" valueType="num">
                                      <p:cBhvr additive="base">
                                        <p:cTn id="8" dur="500" fill="hold"/>
                                        <p:tgtEl>
                                          <p:spTgt spid="1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3"/>
                                        </p:tgtEl>
                                        <p:attrNameLst>
                                          <p:attrName>style.visibility</p:attrName>
                                        </p:attrNameLst>
                                      </p:cBhvr>
                                      <p:to>
                                        <p:strVal val="visible"/>
                                      </p:to>
                                    </p:set>
                                    <p:anim calcmode="lin" valueType="num">
                                      <p:cBhvr additive="base">
                                        <p:cTn id="11" dur="500" fill="hold"/>
                                        <p:tgtEl>
                                          <p:spTgt spid="123"/>
                                        </p:tgtEl>
                                        <p:attrNameLst>
                                          <p:attrName>ppt_x</p:attrName>
                                        </p:attrNameLst>
                                      </p:cBhvr>
                                      <p:tavLst>
                                        <p:tav tm="0">
                                          <p:val>
                                            <p:strVal val="#ppt_x"/>
                                          </p:val>
                                        </p:tav>
                                        <p:tav tm="100000">
                                          <p:val>
                                            <p:strVal val="#ppt_x"/>
                                          </p:val>
                                        </p:tav>
                                      </p:tavLst>
                                    </p:anim>
                                    <p:anim calcmode="lin" valueType="num">
                                      <p:cBhvr additive="base">
                                        <p:cTn id="12" dur="500" fill="hold"/>
                                        <p:tgtEl>
                                          <p:spTgt spid="12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4"/>
                                        </p:tgtEl>
                                        <p:attrNameLst>
                                          <p:attrName>style.visibility</p:attrName>
                                        </p:attrNameLst>
                                      </p:cBhvr>
                                      <p:to>
                                        <p:strVal val="visible"/>
                                      </p:to>
                                    </p:set>
                                    <p:anim calcmode="lin" valueType="num">
                                      <p:cBhvr additive="base">
                                        <p:cTn id="15" dur="500" fill="hold"/>
                                        <p:tgtEl>
                                          <p:spTgt spid="124"/>
                                        </p:tgtEl>
                                        <p:attrNameLst>
                                          <p:attrName>ppt_x</p:attrName>
                                        </p:attrNameLst>
                                      </p:cBhvr>
                                      <p:tavLst>
                                        <p:tav tm="0">
                                          <p:val>
                                            <p:strVal val="#ppt_x"/>
                                          </p:val>
                                        </p:tav>
                                        <p:tav tm="100000">
                                          <p:val>
                                            <p:strVal val="#ppt_x"/>
                                          </p:val>
                                        </p:tav>
                                      </p:tavLst>
                                    </p:anim>
                                    <p:anim calcmode="lin" valueType="num">
                                      <p:cBhvr additive="base">
                                        <p:cTn id="16" dur="500" fill="hold"/>
                                        <p:tgtEl>
                                          <p:spTgt spid="1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8"/>
                                        </p:tgtEl>
                                        <p:attrNameLst>
                                          <p:attrName>style.visibility</p:attrName>
                                        </p:attrNameLst>
                                      </p:cBhvr>
                                      <p:to>
                                        <p:strVal val="visible"/>
                                      </p:to>
                                    </p:set>
                                    <p:anim calcmode="lin" valueType="num">
                                      <p:cBhvr additive="base">
                                        <p:cTn id="19" dur="500" fill="hold"/>
                                        <p:tgtEl>
                                          <p:spTgt spid="138"/>
                                        </p:tgtEl>
                                        <p:attrNameLst>
                                          <p:attrName>ppt_x</p:attrName>
                                        </p:attrNameLst>
                                      </p:cBhvr>
                                      <p:tavLst>
                                        <p:tav tm="0">
                                          <p:val>
                                            <p:strVal val="#ppt_x"/>
                                          </p:val>
                                        </p:tav>
                                        <p:tav tm="100000">
                                          <p:val>
                                            <p:strVal val="#ppt_x"/>
                                          </p:val>
                                        </p:tav>
                                      </p:tavLst>
                                    </p:anim>
                                    <p:anim calcmode="lin" valueType="num">
                                      <p:cBhvr additive="base">
                                        <p:cTn id="20" dur="500" fill="hold"/>
                                        <p:tgtEl>
                                          <p:spTgt spid="13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9"/>
                                        </p:tgtEl>
                                        <p:attrNameLst>
                                          <p:attrName>style.visibility</p:attrName>
                                        </p:attrNameLst>
                                      </p:cBhvr>
                                      <p:to>
                                        <p:strVal val="visible"/>
                                      </p:to>
                                    </p:set>
                                    <p:anim calcmode="lin" valueType="num">
                                      <p:cBhvr additive="base">
                                        <p:cTn id="23" dur="500" fill="hold"/>
                                        <p:tgtEl>
                                          <p:spTgt spid="139"/>
                                        </p:tgtEl>
                                        <p:attrNameLst>
                                          <p:attrName>ppt_x</p:attrName>
                                        </p:attrNameLst>
                                      </p:cBhvr>
                                      <p:tavLst>
                                        <p:tav tm="0">
                                          <p:val>
                                            <p:strVal val="#ppt_x"/>
                                          </p:val>
                                        </p:tav>
                                        <p:tav tm="100000">
                                          <p:val>
                                            <p:strVal val="#ppt_x"/>
                                          </p:val>
                                        </p:tav>
                                      </p:tavLst>
                                    </p:anim>
                                    <p:anim calcmode="lin" valueType="num">
                                      <p:cBhvr additive="base">
                                        <p:cTn id="24" dur="500" fill="hold"/>
                                        <p:tgtEl>
                                          <p:spTgt spid="13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0"/>
                                        </p:tgtEl>
                                        <p:attrNameLst>
                                          <p:attrName>style.visibility</p:attrName>
                                        </p:attrNameLst>
                                      </p:cBhvr>
                                      <p:to>
                                        <p:strVal val="visible"/>
                                      </p:to>
                                    </p:set>
                                    <p:anim calcmode="lin" valueType="num">
                                      <p:cBhvr additive="base">
                                        <p:cTn id="27" dur="500" fill="hold"/>
                                        <p:tgtEl>
                                          <p:spTgt spid="140"/>
                                        </p:tgtEl>
                                        <p:attrNameLst>
                                          <p:attrName>ppt_x</p:attrName>
                                        </p:attrNameLst>
                                      </p:cBhvr>
                                      <p:tavLst>
                                        <p:tav tm="0">
                                          <p:val>
                                            <p:strVal val="#ppt_x"/>
                                          </p:val>
                                        </p:tav>
                                        <p:tav tm="100000">
                                          <p:val>
                                            <p:strVal val="#ppt_x"/>
                                          </p:val>
                                        </p:tav>
                                      </p:tavLst>
                                    </p:anim>
                                    <p:anim calcmode="lin" valueType="num">
                                      <p:cBhvr additive="base">
                                        <p:cTn id="28" dur="500" fill="hold"/>
                                        <p:tgtEl>
                                          <p:spTgt spid="14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1"/>
                                        </p:tgtEl>
                                        <p:attrNameLst>
                                          <p:attrName>style.visibility</p:attrName>
                                        </p:attrNameLst>
                                      </p:cBhvr>
                                      <p:to>
                                        <p:strVal val="visible"/>
                                      </p:to>
                                    </p:set>
                                    <p:anim calcmode="lin" valueType="num">
                                      <p:cBhvr additive="base">
                                        <p:cTn id="31" dur="500" fill="hold"/>
                                        <p:tgtEl>
                                          <p:spTgt spid="141"/>
                                        </p:tgtEl>
                                        <p:attrNameLst>
                                          <p:attrName>ppt_x</p:attrName>
                                        </p:attrNameLst>
                                      </p:cBhvr>
                                      <p:tavLst>
                                        <p:tav tm="0">
                                          <p:val>
                                            <p:strVal val="#ppt_x"/>
                                          </p:val>
                                        </p:tav>
                                        <p:tav tm="100000">
                                          <p:val>
                                            <p:strVal val="#ppt_x"/>
                                          </p:val>
                                        </p:tav>
                                      </p:tavLst>
                                    </p:anim>
                                    <p:anim calcmode="lin" valueType="num">
                                      <p:cBhvr additive="base">
                                        <p:cTn id="32" dur="500" fill="hold"/>
                                        <p:tgtEl>
                                          <p:spTgt spid="14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2"/>
                                        </p:tgtEl>
                                        <p:attrNameLst>
                                          <p:attrName>style.visibility</p:attrName>
                                        </p:attrNameLst>
                                      </p:cBhvr>
                                      <p:to>
                                        <p:strVal val="visible"/>
                                      </p:to>
                                    </p:set>
                                    <p:anim calcmode="lin" valueType="num">
                                      <p:cBhvr additive="base">
                                        <p:cTn id="35" dur="500" fill="hold"/>
                                        <p:tgtEl>
                                          <p:spTgt spid="142"/>
                                        </p:tgtEl>
                                        <p:attrNameLst>
                                          <p:attrName>ppt_x</p:attrName>
                                        </p:attrNameLst>
                                      </p:cBhvr>
                                      <p:tavLst>
                                        <p:tav tm="0">
                                          <p:val>
                                            <p:strVal val="#ppt_x"/>
                                          </p:val>
                                        </p:tav>
                                        <p:tav tm="100000">
                                          <p:val>
                                            <p:strVal val="#ppt_x"/>
                                          </p:val>
                                        </p:tav>
                                      </p:tavLst>
                                    </p:anim>
                                    <p:anim calcmode="lin" valueType="num">
                                      <p:cBhvr additive="base">
                                        <p:cTn id="36" dur="500" fill="hold"/>
                                        <p:tgtEl>
                                          <p:spTgt spid="14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3"/>
                                        </p:tgtEl>
                                        <p:attrNameLst>
                                          <p:attrName>style.visibility</p:attrName>
                                        </p:attrNameLst>
                                      </p:cBhvr>
                                      <p:to>
                                        <p:strVal val="visible"/>
                                      </p:to>
                                    </p:set>
                                    <p:anim calcmode="lin" valueType="num">
                                      <p:cBhvr additive="base">
                                        <p:cTn id="39" dur="500" fill="hold"/>
                                        <p:tgtEl>
                                          <p:spTgt spid="143"/>
                                        </p:tgtEl>
                                        <p:attrNameLst>
                                          <p:attrName>ppt_x</p:attrName>
                                        </p:attrNameLst>
                                      </p:cBhvr>
                                      <p:tavLst>
                                        <p:tav tm="0">
                                          <p:val>
                                            <p:strVal val="#ppt_x"/>
                                          </p:val>
                                        </p:tav>
                                        <p:tav tm="100000">
                                          <p:val>
                                            <p:strVal val="#ppt_x"/>
                                          </p:val>
                                        </p:tav>
                                      </p:tavLst>
                                    </p:anim>
                                    <p:anim calcmode="lin" valueType="num">
                                      <p:cBhvr additive="base">
                                        <p:cTn id="40"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2"/>
                                        </p:tgtEl>
                                        <p:attrNameLst>
                                          <p:attrName>style.visibility</p:attrName>
                                        </p:attrNameLst>
                                      </p:cBhvr>
                                      <p:to>
                                        <p:strVal val="visible"/>
                                      </p:to>
                                    </p:set>
                                    <p:anim calcmode="lin" valueType="num">
                                      <p:cBhvr additive="base">
                                        <p:cTn id="45" dur="500" fill="hold"/>
                                        <p:tgtEl>
                                          <p:spTgt spid="152"/>
                                        </p:tgtEl>
                                        <p:attrNameLst>
                                          <p:attrName>ppt_x</p:attrName>
                                        </p:attrNameLst>
                                      </p:cBhvr>
                                      <p:tavLst>
                                        <p:tav tm="0">
                                          <p:val>
                                            <p:strVal val="#ppt_x"/>
                                          </p:val>
                                        </p:tav>
                                        <p:tav tm="100000">
                                          <p:val>
                                            <p:strVal val="#ppt_x"/>
                                          </p:val>
                                        </p:tav>
                                      </p:tavLst>
                                    </p:anim>
                                    <p:anim calcmode="lin" valueType="num">
                                      <p:cBhvr additive="base">
                                        <p:cTn id="46" dur="500" fill="hold"/>
                                        <p:tgtEl>
                                          <p:spTgt spid="1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5"/>
                                        </p:tgtEl>
                                        <p:attrNameLst>
                                          <p:attrName>style.visibility</p:attrName>
                                        </p:attrNameLst>
                                      </p:cBhvr>
                                      <p:to>
                                        <p:strVal val="visible"/>
                                      </p:to>
                                    </p:set>
                                    <p:anim calcmode="lin" valueType="num">
                                      <p:cBhvr additive="base">
                                        <p:cTn id="51" dur="500" fill="hold"/>
                                        <p:tgtEl>
                                          <p:spTgt spid="165"/>
                                        </p:tgtEl>
                                        <p:attrNameLst>
                                          <p:attrName>ppt_x</p:attrName>
                                        </p:attrNameLst>
                                      </p:cBhvr>
                                      <p:tavLst>
                                        <p:tav tm="0">
                                          <p:val>
                                            <p:strVal val="#ppt_x"/>
                                          </p:val>
                                        </p:tav>
                                        <p:tav tm="100000">
                                          <p:val>
                                            <p:strVal val="#ppt_x"/>
                                          </p:val>
                                        </p:tav>
                                      </p:tavLst>
                                    </p:anim>
                                    <p:anim calcmode="lin" valueType="num">
                                      <p:cBhvr additive="base">
                                        <p:cTn id="52"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6"/>
                                        </p:tgtEl>
                                        <p:attrNameLst>
                                          <p:attrName>style.visibility</p:attrName>
                                        </p:attrNameLst>
                                      </p:cBhvr>
                                      <p:to>
                                        <p:strVal val="visible"/>
                                      </p:to>
                                    </p:set>
                                    <p:anim calcmode="lin" valueType="num">
                                      <p:cBhvr additive="base">
                                        <p:cTn id="57" dur="500" fill="hold"/>
                                        <p:tgtEl>
                                          <p:spTgt spid="166"/>
                                        </p:tgtEl>
                                        <p:attrNameLst>
                                          <p:attrName>ppt_x</p:attrName>
                                        </p:attrNameLst>
                                      </p:cBhvr>
                                      <p:tavLst>
                                        <p:tav tm="0">
                                          <p:val>
                                            <p:strVal val="#ppt_x"/>
                                          </p:val>
                                        </p:tav>
                                        <p:tav tm="100000">
                                          <p:val>
                                            <p:strVal val="#ppt_x"/>
                                          </p:val>
                                        </p:tav>
                                      </p:tavLst>
                                    </p:anim>
                                    <p:anim calcmode="lin" valueType="num">
                                      <p:cBhvr additive="base">
                                        <p:cTn id="58" dur="500" fill="hold"/>
                                        <p:tgtEl>
                                          <p:spTgt spid="16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67"/>
                                        </p:tgtEl>
                                        <p:attrNameLst>
                                          <p:attrName>style.visibility</p:attrName>
                                        </p:attrNameLst>
                                      </p:cBhvr>
                                      <p:to>
                                        <p:strVal val="visible"/>
                                      </p:to>
                                    </p:set>
                                    <p:anim calcmode="lin" valueType="num">
                                      <p:cBhvr additive="base">
                                        <p:cTn id="61" dur="500" fill="hold"/>
                                        <p:tgtEl>
                                          <p:spTgt spid="167"/>
                                        </p:tgtEl>
                                        <p:attrNameLst>
                                          <p:attrName>ppt_x</p:attrName>
                                        </p:attrNameLst>
                                      </p:cBhvr>
                                      <p:tavLst>
                                        <p:tav tm="0">
                                          <p:val>
                                            <p:strVal val="#ppt_x"/>
                                          </p:val>
                                        </p:tav>
                                        <p:tav tm="100000">
                                          <p:val>
                                            <p:strVal val="#ppt_x"/>
                                          </p:val>
                                        </p:tav>
                                      </p:tavLst>
                                    </p:anim>
                                    <p:anim calcmode="lin" valueType="num">
                                      <p:cBhvr additive="base">
                                        <p:cTn id="62" dur="500" fill="hold"/>
                                        <p:tgtEl>
                                          <p:spTgt spid="167"/>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68"/>
                                        </p:tgtEl>
                                        <p:attrNameLst>
                                          <p:attrName>style.visibility</p:attrName>
                                        </p:attrNameLst>
                                      </p:cBhvr>
                                      <p:to>
                                        <p:strVal val="visible"/>
                                      </p:to>
                                    </p:set>
                                    <p:anim calcmode="lin" valueType="num">
                                      <p:cBhvr additive="base">
                                        <p:cTn id="65" dur="500" fill="hold"/>
                                        <p:tgtEl>
                                          <p:spTgt spid="168"/>
                                        </p:tgtEl>
                                        <p:attrNameLst>
                                          <p:attrName>ppt_x</p:attrName>
                                        </p:attrNameLst>
                                      </p:cBhvr>
                                      <p:tavLst>
                                        <p:tav tm="0">
                                          <p:val>
                                            <p:strVal val="#ppt_x"/>
                                          </p:val>
                                        </p:tav>
                                        <p:tav tm="100000">
                                          <p:val>
                                            <p:strVal val="#ppt_x"/>
                                          </p:val>
                                        </p:tav>
                                      </p:tavLst>
                                    </p:anim>
                                    <p:anim calcmode="lin" valueType="num">
                                      <p:cBhvr additive="base">
                                        <p:cTn id="66" dur="500" fill="hold"/>
                                        <p:tgtEl>
                                          <p:spTgt spid="168"/>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73"/>
                                        </p:tgtEl>
                                        <p:attrNameLst>
                                          <p:attrName>style.visibility</p:attrName>
                                        </p:attrNameLst>
                                      </p:cBhvr>
                                      <p:to>
                                        <p:strVal val="visible"/>
                                      </p:to>
                                    </p:set>
                                    <p:anim calcmode="lin" valueType="num">
                                      <p:cBhvr additive="base">
                                        <p:cTn id="71" dur="500" fill="hold"/>
                                        <p:tgtEl>
                                          <p:spTgt spid="173"/>
                                        </p:tgtEl>
                                        <p:attrNameLst>
                                          <p:attrName>ppt_x</p:attrName>
                                        </p:attrNameLst>
                                      </p:cBhvr>
                                      <p:tavLst>
                                        <p:tav tm="0">
                                          <p:val>
                                            <p:strVal val="#ppt_x"/>
                                          </p:val>
                                        </p:tav>
                                        <p:tav tm="100000">
                                          <p:val>
                                            <p:strVal val="#ppt_x"/>
                                          </p:val>
                                        </p:tav>
                                      </p:tavLst>
                                    </p:anim>
                                    <p:anim calcmode="lin" valueType="num">
                                      <p:cBhvr additive="base">
                                        <p:cTn id="72" dur="500" fill="hold"/>
                                        <p:tgtEl>
                                          <p:spTgt spid="17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31"/>
                                        </p:tgtEl>
                                        <p:attrNameLst>
                                          <p:attrName>style.visibility</p:attrName>
                                        </p:attrNameLst>
                                      </p:cBhvr>
                                      <p:to>
                                        <p:strVal val="visible"/>
                                      </p:to>
                                    </p:set>
                                    <p:anim calcmode="lin" valueType="num">
                                      <p:cBhvr additive="base">
                                        <p:cTn id="77" dur="500" fill="hold"/>
                                        <p:tgtEl>
                                          <p:spTgt spid="131"/>
                                        </p:tgtEl>
                                        <p:attrNameLst>
                                          <p:attrName>ppt_x</p:attrName>
                                        </p:attrNameLst>
                                      </p:cBhvr>
                                      <p:tavLst>
                                        <p:tav tm="0">
                                          <p:val>
                                            <p:strVal val="#ppt_x"/>
                                          </p:val>
                                        </p:tav>
                                        <p:tav tm="100000">
                                          <p:val>
                                            <p:strVal val="#ppt_x"/>
                                          </p:val>
                                        </p:tav>
                                      </p:tavLst>
                                    </p:anim>
                                    <p:anim calcmode="lin" valueType="num">
                                      <p:cBhvr additive="base">
                                        <p:cTn id="78"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79"/>
                                        </p:tgtEl>
                                        <p:attrNameLst>
                                          <p:attrName>style.visibility</p:attrName>
                                        </p:attrNameLst>
                                      </p:cBhvr>
                                      <p:to>
                                        <p:strVal val="visible"/>
                                      </p:to>
                                    </p:set>
                                    <p:anim calcmode="lin" valueType="num">
                                      <p:cBhvr additive="base">
                                        <p:cTn id="83" dur="500" fill="hold"/>
                                        <p:tgtEl>
                                          <p:spTgt spid="179"/>
                                        </p:tgtEl>
                                        <p:attrNameLst>
                                          <p:attrName>ppt_x</p:attrName>
                                        </p:attrNameLst>
                                      </p:cBhvr>
                                      <p:tavLst>
                                        <p:tav tm="0">
                                          <p:val>
                                            <p:strVal val="#ppt_x"/>
                                          </p:val>
                                        </p:tav>
                                        <p:tav tm="100000">
                                          <p:val>
                                            <p:strVal val="#ppt_x"/>
                                          </p:val>
                                        </p:tav>
                                      </p:tavLst>
                                    </p:anim>
                                    <p:anim calcmode="lin" valueType="num">
                                      <p:cBhvr additive="base">
                                        <p:cTn id="84" dur="500" fill="hold"/>
                                        <p:tgtEl>
                                          <p:spTgt spid="179"/>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81"/>
                                        </p:tgtEl>
                                        <p:attrNameLst>
                                          <p:attrName>style.visibility</p:attrName>
                                        </p:attrNameLst>
                                      </p:cBhvr>
                                      <p:to>
                                        <p:strVal val="visible"/>
                                      </p:to>
                                    </p:set>
                                    <p:anim calcmode="lin" valueType="num">
                                      <p:cBhvr additive="base">
                                        <p:cTn id="89" dur="500" fill="hold"/>
                                        <p:tgtEl>
                                          <p:spTgt spid="181"/>
                                        </p:tgtEl>
                                        <p:attrNameLst>
                                          <p:attrName>ppt_x</p:attrName>
                                        </p:attrNameLst>
                                      </p:cBhvr>
                                      <p:tavLst>
                                        <p:tav tm="0">
                                          <p:val>
                                            <p:strVal val="#ppt_x"/>
                                          </p:val>
                                        </p:tav>
                                        <p:tav tm="100000">
                                          <p:val>
                                            <p:strVal val="#ppt_x"/>
                                          </p:val>
                                        </p:tav>
                                      </p:tavLst>
                                    </p:anim>
                                    <p:anim calcmode="lin" valueType="num">
                                      <p:cBhvr additive="base">
                                        <p:cTn id="90"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33"/>
                                        </p:tgtEl>
                                        <p:attrNameLst>
                                          <p:attrName>style.visibility</p:attrName>
                                        </p:attrNameLst>
                                      </p:cBhvr>
                                      <p:to>
                                        <p:strVal val="visible"/>
                                      </p:to>
                                    </p:set>
                                    <p:anim calcmode="lin" valueType="num">
                                      <p:cBhvr additive="base">
                                        <p:cTn id="95" dur="500" fill="hold"/>
                                        <p:tgtEl>
                                          <p:spTgt spid="133"/>
                                        </p:tgtEl>
                                        <p:attrNameLst>
                                          <p:attrName>ppt_x</p:attrName>
                                        </p:attrNameLst>
                                      </p:cBhvr>
                                      <p:tavLst>
                                        <p:tav tm="0">
                                          <p:val>
                                            <p:strVal val="#ppt_x"/>
                                          </p:val>
                                        </p:tav>
                                        <p:tav tm="100000">
                                          <p:val>
                                            <p:strVal val="#ppt_x"/>
                                          </p:val>
                                        </p:tav>
                                      </p:tavLst>
                                    </p:anim>
                                    <p:anim calcmode="lin" valueType="num">
                                      <p:cBhvr additive="base">
                                        <p:cTn id="96"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35"/>
                                        </p:tgtEl>
                                        <p:attrNameLst>
                                          <p:attrName>style.visibility</p:attrName>
                                        </p:attrNameLst>
                                      </p:cBhvr>
                                      <p:to>
                                        <p:strVal val="visible"/>
                                      </p:to>
                                    </p:set>
                                    <p:anim calcmode="lin" valueType="num">
                                      <p:cBhvr additive="base">
                                        <p:cTn id="101" dur="500" fill="hold"/>
                                        <p:tgtEl>
                                          <p:spTgt spid="135"/>
                                        </p:tgtEl>
                                        <p:attrNameLst>
                                          <p:attrName>ppt_x</p:attrName>
                                        </p:attrNameLst>
                                      </p:cBhvr>
                                      <p:tavLst>
                                        <p:tav tm="0">
                                          <p:val>
                                            <p:strVal val="#ppt_x"/>
                                          </p:val>
                                        </p:tav>
                                        <p:tav tm="100000">
                                          <p:val>
                                            <p:strVal val="#ppt_x"/>
                                          </p:val>
                                        </p:tav>
                                      </p:tavLst>
                                    </p:anim>
                                    <p:anim calcmode="lin" valueType="num">
                                      <p:cBhvr additive="base">
                                        <p:cTn id="102"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78"/>
                                        </p:tgtEl>
                                        <p:attrNameLst>
                                          <p:attrName>style.visibility</p:attrName>
                                        </p:attrNameLst>
                                      </p:cBhvr>
                                      <p:to>
                                        <p:strVal val="visible"/>
                                      </p:to>
                                    </p:set>
                                    <p:anim calcmode="lin" valueType="num">
                                      <p:cBhvr additive="base">
                                        <p:cTn id="107" dur="500" fill="hold"/>
                                        <p:tgtEl>
                                          <p:spTgt spid="178"/>
                                        </p:tgtEl>
                                        <p:attrNameLst>
                                          <p:attrName>ppt_x</p:attrName>
                                        </p:attrNameLst>
                                      </p:cBhvr>
                                      <p:tavLst>
                                        <p:tav tm="0">
                                          <p:val>
                                            <p:strVal val="#ppt_x"/>
                                          </p:val>
                                        </p:tav>
                                        <p:tav tm="100000">
                                          <p:val>
                                            <p:strVal val="#ppt_x"/>
                                          </p:val>
                                        </p:tav>
                                      </p:tavLst>
                                    </p:anim>
                                    <p:anim calcmode="lin" valueType="num">
                                      <p:cBhvr additive="base">
                                        <p:cTn id="108"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123" grpId="0"/>
      <p:bldP spid="131" grpId="0"/>
      <p:bldP spid="133" grpId="0"/>
      <p:bldP spid="135" grpId="0"/>
      <p:bldP spid="138" grpId="0"/>
      <p:bldP spid="140" grpId="0"/>
      <p:bldP spid="142" grpId="0"/>
      <p:bldP spid="152" grpId="0"/>
      <p:bldP spid="165" grpId="0"/>
      <p:bldP spid="166" grpId="0"/>
      <p:bldP spid="167" grpId="0"/>
      <p:bldP spid="173" grpId="0"/>
      <p:bldP spid="178" grpId="0"/>
      <p:bldP spid="179" grpId="0"/>
      <p:bldP spid="18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Data Set (Housing Price)</a:t>
            </a:r>
          </a:p>
        </p:txBody>
      </p:sp>
      <p:graphicFrame>
        <p:nvGraphicFramePr>
          <p:cNvPr id="3" name="Table 2"/>
          <p:cNvGraphicFramePr>
            <a:graphicFrameLocks noGrp="1"/>
          </p:cNvGraphicFramePr>
          <p:nvPr>
            <p:extLst>
              <p:ext uri="{D42A27DB-BD31-4B8C-83A1-F6EECF244321}">
                <p14:modId xmlns:p14="http://schemas.microsoft.com/office/powerpoint/2010/main" val="824654462"/>
              </p:ext>
            </p:extLst>
          </p:nvPr>
        </p:nvGraphicFramePr>
        <p:xfrm>
          <a:off x="1828800" y="2286000"/>
          <a:ext cx="6096000" cy="2225040"/>
        </p:xfrm>
        <a:graphic>
          <a:graphicData uri="http://schemas.openxmlformats.org/drawingml/2006/table">
            <a:tbl>
              <a:tblPr firstRow="1" bandRow="1">
                <a:tableStyleId>{7DF18680-E054-41AD-8BC1-D1AEF772440D}</a:tableStyleId>
              </a:tblPr>
              <a:tblGrid>
                <a:gridCol w="2133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r>
                        <a:rPr lang="en-US" dirty="0"/>
                        <a:t>Size in Feet</a:t>
                      </a:r>
                      <a:r>
                        <a:rPr lang="en-US" baseline="30000" dirty="0"/>
                        <a:t>2</a:t>
                      </a:r>
                      <a:r>
                        <a:rPr lang="en-US" dirty="0"/>
                        <a:t> (X</a:t>
                      </a:r>
                      <a:r>
                        <a:rPr lang="en-US" baseline="-25000" dirty="0"/>
                        <a:t>1</a:t>
                      </a:r>
                      <a:r>
                        <a:rPr lang="en-US" dirty="0"/>
                        <a:t>)</a:t>
                      </a:r>
                    </a:p>
                  </a:txBody>
                  <a:tcPr/>
                </a:tc>
                <a:tc>
                  <a:txBody>
                    <a:bodyPr/>
                    <a:lstStyle/>
                    <a:p>
                      <a:r>
                        <a:rPr lang="en-US" dirty="0"/>
                        <a:t>X</a:t>
                      </a:r>
                      <a:r>
                        <a:rPr lang="en-US" baseline="-25000" dirty="0"/>
                        <a:t>2</a:t>
                      </a:r>
                      <a:r>
                        <a:rPr lang="en-US" baseline="0" dirty="0"/>
                        <a:t> …</a:t>
                      </a:r>
                    </a:p>
                  </a:txBody>
                  <a:tcPr/>
                </a:tc>
                <a:tc>
                  <a:txBody>
                    <a:bodyPr/>
                    <a:lstStyle/>
                    <a:p>
                      <a:r>
                        <a:rPr lang="en-US" dirty="0"/>
                        <a:t>Price ($) in 1000’s (Y)</a:t>
                      </a:r>
                    </a:p>
                  </a:txBody>
                  <a:tcPr/>
                </a:tc>
                <a:extLst>
                  <a:ext uri="{0D108BD9-81ED-4DB2-BD59-A6C34878D82A}">
                    <a16:rowId xmlns:a16="http://schemas.microsoft.com/office/drawing/2014/main" val="10000"/>
                  </a:ext>
                </a:extLst>
              </a:tr>
              <a:tr h="370840">
                <a:tc>
                  <a:txBody>
                    <a:bodyPr/>
                    <a:lstStyle/>
                    <a:p>
                      <a:pPr algn="ctr"/>
                      <a:r>
                        <a:rPr lang="en-US" dirty="0"/>
                        <a:t>2104</a:t>
                      </a:r>
                    </a:p>
                  </a:txBody>
                  <a:tcPr/>
                </a:tc>
                <a:tc>
                  <a:txBody>
                    <a:bodyPr/>
                    <a:lstStyle/>
                    <a:p>
                      <a:pPr algn="ctr"/>
                      <a:r>
                        <a:rPr lang="en-US" dirty="0"/>
                        <a:t>…</a:t>
                      </a:r>
                    </a:p>
                  </a:txBody>
                  <a:tcPr/>
                </a:tc>
                <a:tc>
                  <a:txBody>
                    <a:bodyPr/>
                    <a:lstStyle/>
                    <a:p>
                      <a:pPr algn="ctr"/>
                      <a:r>
                        <a:rPr lang="en-US" dirty="0"/>
                        <a:t>460</a:t>
                      </a:r>
                    </a:p>
                  </a:txBody>
                  <a:tcPr/>
                </a:tc>
                <a:extLst>
                  <a:ext uri="{0D108BD9-81ED-4DB2-BD59-A6C34878D82A}">
                    <a16:rowId xmlns:a16="http://schemas.microsoft.com/office/drawing/2014/main" val="10001"/>
                  </a:ext>
                </a:extLst>
              </a:tr>
              <a:tr h="370840">
                <a:tc>
                  <a:txBody>
                    <a:bodyPr/>
                    <a:lstStyle/>
                    <a:p>
                      <a:pPr algn="ctr"/>
                      <a:r>
                        <a:rPr lang="en-US" dirty="0"/>
                        <a:t>1416</a:t>
                      </a:r>
                    </a:p>
                  </a:txBody>
                  <a:tcPr/>
                </a:tc>
                <a:tc>
                  <a:txBody>
                    <a:bodyPr/>
                    <a:lstStyle/>
                    <a:p>
                      <a:pPr algn="ctr"/>
                      <a:r>
                        <a:rPr lang="en-US" dirty="0"/>
                        <a:t>…</a:t>
                      </a:r>
                    </a:p>
                  </a:txBody>
                  <a:tcPr/>
                </a:tc>
                <a:tc>
                  <a:txBody>
                    <a:bodyPr/>
                    <a:lstStyle/>
                    <a:p>
                      <a:pPr algn="ctr"/>
                      <a:r>
                        <a:rPr lang="en-US" dirty="0"/>
                        <a:t>232</a:t>
                      </a:r>
                    </a:p>
                  </a:txBody>
                  <a:tcPr/>
                </a:tc>
                <a:extLst>
                  <a:ext uri="{0D108BD9-81ED-4DB2-BD59-A6C34878D82A}">
                    <a16:rowId xmlns:a16="http://schemas.microsoft.com/office/drawing/2014/main" val="10002"/>
                  </a:ext>
                </a:extLst>
              </a:tr>
              <a:tr h="370840">
                <a:tc>
                  <a:txBody>
                    <a:bodyPr/>
                    <a:lstStyle/>
                    <a:p>
                      <a:pPr algn="ctr"/>
                      <a:r>
                        <a:rPr lang="en-US" dirty="0"/>
                        <a:t>1534</a:t>
                      </a:r>
                    </a:p>
                  </a:txBody>
                  <a:tcPr/>
                </a:tc>
                <a:tc>
                  <a:txBody>
                    <a:bodyPr/>
                    <a:lstStyle/>
                    <a:p>
                      <a:pPr algn="ctr"/>
                      <a:r>
                        <a:rPr lang="en-US" dirty="0"/>
                        <a:t>…</a:t>
                      </a:r>
                    </a:p>
                  </a:txBody>
                  <a:tcPr/>
                </a:tc>
                <a:tc>
                  <a:txBody>
                    <a:bodyPr/>
                    <a:lstStyle/>
                    <a:p>
                      <a:pPr algn="ctr"/>
                      <a:r>
                        <a:rPr lang="en-US" dirty="0"/>
                        <a:t>315</a:t>
                      </a:r>
                    </a:p>
                  </a:txBody>
                  <a:tcPr/>
                </a:tc>
                <a:extLst>
                  <a:ext uri="{0D108BD9-81ED-4DB2-BD59-A6C34878D82A}">
                    <a16:rowId xmlns:a16="http://schemas.microsoft.com/office/drawing/2014/main" val="10003"/>
                  </a:ext>
                </a:extLst>
              </a:tr>
              <a:tr h="370840">
                <a:tc>
                  <a:txBody>
                    <a:bodyPr/>
                    <a:lstStyle/>
                    <a:p>
                      <a:pPr algn="ctr"/>
                      <a:r>
                        <a:rPr lang="en-US" dirty="0"/>
                        <a:t>852</a:t>
                      </a:r>
                    </a:p>
                  </a:txBody>
                  <a:tcPr/>
                </a:tc>
                <a:tc>
                  <a:txBody>
                    <a:bodyPr/>
                    <a:lstStyle/>
                    <a:p>
                      <a:pPr algn="ctr"/>
                      <a:r>
                        <a:rPr lang="en-US" dirty="0"/>
                        <a:t>…</a:t>
                      </a:r>
                    </a:p>
                  </a:txBody>
                  <a:tcPr/>
                </a:tc>
                <a:tc>
                  <a:txBody>
                    <a:bodyPr/>
                    <a:lstStyle/>
                    <a:p>
                      <a:pPr algn="ctr"/>
                      <a:r>
                        <a:rPr lang="en-US" dirty="0"/>
                        <a:t>178</a:t>
                      </a:r>
                    </a:p>
                  </a:txBody>
                  <a:tcPr/>
                </a:tc>
                <a:extLst>
                  <a:ext uri="{0D108BD9-81ED-4DB2-BD59-A6C34878D82A}">
                    <a16:rowId xmlns:a16="http://schemas.microsoft.com/office/drawing/2014/main" val="10004"/>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5"/>
                  </a:ext>
                </a:extLst>
              </a:tr>
            </a:tbl>
          </a:graphicData>
        </a:graphic>
      </p:graphicFrame>
      <p:sp>
        <p:nvSpPr>
          <p:cNvPr id="5" name="Left Brace 4"/>
          <p:cNvSpPr/>
          <p:nvPr/>
        </p:nvSpPr>
        <p:spPr>
          <a:xfrm>
            <a:off x="1600200" y="2667000"/>
            <a:ext cx="152400" cy="182880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Rectangle 5"/>
          <p:cNvSpPr/>
          <p:nvPr/>
        </p:nvSpPr>
        <p:spPr>
          <a:xfrm>
            <a:off x="228600" y="3352800"/>
            <a:ext cx="1367682" cy="40011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a:ln w="11430"/>
                <a:solidFill>
                  <a:schemeClr val="tx2"/>
                </a:solidFill>
                <a:effectLst>
                  <a:outerShdw blurRad="50800" dist="39000" dir="5460000" algn="tl">
                    <a:srgbClr val="000000">
                      <a:alpha val="38000"/>
                    </a:srgbClr>
                  </a:outerShdw>
                </a:effectLst>
              </a:rPr>
              <a:t>Instances</a:t>
            </a:r>
          </a:p>
        </p:txBody>
      </p:sp>
      <p:cxnSp>
        <p:nvCxnSpPr>
          <p:cNvPr id="7" name="Straight Arrow Connector 6"/>
          <p:cNvCxnSpPr/>
          <p:nvPr/>
        </p:nvCxnSpPr>
        <p:spPr>
          <a:xfrm flipH="1" flipV="1">
            <a:off x="2819400" y="1752600"/>
            <a:ext cx="685800" cy="609600"/>
          </a:xfrm>
          <a:prstGeom prst="straightConnector1">
            <a:avLst/>
          </a:prstGeom>
          <a:ln w="41275">
            <a:solidFill>
              <a:srgbClr val="00B050"/>
            </a:solidFill>
            <a:tailEnd type="arrow"/>
          </a:ln>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940365" y="1371600"/>
            <a:ext cx="2390398" cy="707886"/>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a:ln w="11430"/>
                <a:solidFill>
                  <a:srgbClr val="00B050"/>
                </a:solidFill>
                <a:effectLst>
                  <a:outerShdw blurRad="50800" dist="39000" dir="5460000" algn="tl">
                    <a:srgbClr val="000000">
                      <a:alpha val="38000"/>
                    </a:srgbClr>
                  </a:outerShdw>
                </a:effectLst>
              </a:rPr>
              <a:t>“Input” variables /</a:t>
            </a:r>
          </a:p>
          <a:p>
            <a:pPr algn="ctr"/>
            <a:r>
              <a:rPr lang="en-US" sz="2000" b="1" dirty="0">
                <a:ln w="11430"/>
                <a:solidFill>
                  <a:srgbClr val="00B050"/>
                </a:solidFill>
                <a:effectLst>
                  <a:outerShdw blurRad="50800" dist="39000" dir="5460000" algn="tl">
                    <a:srgbClr val="000000">
                      <a:alpha val="38000"/>
                    </a:srgbClr>
                  </a:outerShdw>
                </a:effectLst>
              </a:rPr>
              <a:t>Features</a:t>
            </a:r>
          </a:p>
        </p:txBody>
      </p:sp>
      <p:cxnSp>
        <p:nvCxnSpPr>
          <p:cNvPr id="16" name="Straight Arrow Connector 15"/>
          <p:cNvCxnSpPr/>
          <p:nvPr/>
        </p:nvCxnSpPr>
        <p:spPr>
          <a:xfrm flipH="1" flipV="1">
            <a:off x="6400800" y="1774686"/>
            <a:ext cx="685800" cy="587514"/>
          </a:xfrm>
          <a:prstGeom prst="straightConnector1">
            <a:avLst/>
          </a:prstGeom>
          <a:ln w="41275">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4470267" y="1398657"/>
            <a:ext cx="2603598" cy="707886"/>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a:ln w="11430"/>
                <a:solidFill>
                  <a:srgbClr val="FF0000"/>
                </a:solidFill>
                <a:effectLst>
                  <a:outerShdw blurRad="50800" dist="39000" dir="5460000" algn="tl">
                    <a:srgbClr val="000000">
                      <a:alpha val="38000"/>
                    </a:srgbClr>
                  </a:outerShdw>
                </a:effectLst>
              </a:rPr>
              <a:t>“Output” variables /</a:t>
            </a:r>
          </a:p>
          <a:p>
            <a:pPr algn="ctr"/>
            <a:r>
              <a:rPr lang="en-US" sz="2000" b="1" dirty="0">
                <a:ln w="11430"/>
                <a:solidFill>
                  <a:srgbClr val="FF0000"/>
                </a:solidFill>
                <a:effectLst>
                  <a:outerShdw blurRad="50800" dist="39000" dir="5460000" algn="tl">
                    <a:srgbClr val="000000">
                      <a:alpha val="38000"/>
                    </a:srgbClr>
                  </a:outerShdw>
                </a:effectLst>
              </a:rPr>
              <a:t>Targets</a:t>
            </a:r>
          </a:p>
        </p:txBody>
      </p:sp>
      <p:sp>
        <p:nvSpPr>
          <p:cNvPr id="18" name="Rectangle 17"/>
          <p:cNvSpPr/>
          <p:nvPr/>
        </p:nvSpPr>
        <p:spPr>
          <a:xfrm>
            <a:off x="1801265" y="5572780"/>
            <a:ext cx="1624164"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Data Set</a:t>
            </a:r>
          </a:p>
        </p:txBody>
      </p:sp>
      <p:sp>
        <p:nvSpPr>
          <p:cNvPr id="19" name="Rectangle 18"/>
          <p:cNvSpPr/>
          <p:nvPr/>
        </p:nvSpPr>
        <p:spPr>
          <a:xfrm>
            <a:off x="3860296" y="4886980"/>
            <a:ext cx="4597904" cy="523220"/>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a:ln w="11430"/>
                <a:solidFill>
                  <a:srgbClr val="FFC000"/>
                </a:solidFill>
                <a:effectLst>
                  <a:outerShdw blurRad="50800" dist="39000" dir="5460000" algn="tl">
                    <a:srgbClr val="000000">
                      <a:alpha val="38000"/>
                    </a:srgbClr>
                  </a:outerShdw>
                </a:effectLst>
              </a:rPr>
              <a:t>Training Set (70%)</a:t>
            </a:r>
          </a:p>
        </p:txBody>
      </p:sp>
      <p:cxnSp>
        <p:nvCxnSpPr>
          <p:cNvPr id="20" name="Straight Arrow Connector 19"/>
          <p:cNvCxnSpPr>
            <a:stCxn id="18" idx="3"/>
            <a:endCxn id="19" idx="1"/>
          </p:cNvCxnSpPr>
          <p:nvPr/>
        </p:nvCxnSpPr>
        <p:spPr>
          <a:xfrm flipV="1">
            <a:off x="3425429" y="5148590"/>
            <a:ext cx="434867" cy="68580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3860296" y="6248400"/>
            <a:ext cx="4597904" cy="523220"/>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a:ln w="11430"/>
                <a:solidFill>
                  <a:srgbClr val="92D050"/>
                </a:solidFill>
                <a:effectLst>
                  <a:outerShdw blurRad="50800" dist="39000" dir="5460000" algn="tl">
                    <a:srgbClr val="000000">
                      <a:alpha val="38000"/>
                    </a:srgbClr>
                  </a:outerShdw>
                </a:effectLst>
              </a:rPr>
              <a:t>Validation Set (10%)</a:t>
            </a:r>
          </a:p>
        </p:txBody>
      </p:sp>
      <p:cxnSp>
        <p:nvCxnSpPr>
          <p:cNvPr id="22" name="Straight Arrow Connector 21"/>
          <p:cNvCxnSpPr>
            <a:stCxn id="18" idx="3"/>
            <a:endCxn id="21" idx="1"/>
          </p:cNvCxnSpPr>
          <p:nvPr/>
        </p:nvCxnSpPr>
        <p:spPr>
          <a:xfrm>
            <a:off x="3425429" y="5834390"/>
            <a:ext cx="434867" cy="67562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23" name="Rectangle 22"/>
          <p:cNvSpPr/>
          <p:nvPr/>
        </p:nvSpPr>
        <p:spPr>
          <a:xfrm>
            <a:off x="3860296" y="5572780"/>
            <a:ext cx="4597904" cy="523220"/>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a:ln w="11430"/>
                <a:solidFill>
                  <a:srgbClr val="C00000"/>
                </a:solidFill>
                <a:effectLst>
                  <a:outerShdw blurRad="50800" dist="39000" dir="5460000" algn="tl">
                    <a:srgbClr val="000000">
                      <a:alpha val="38000"/>
                    </a:srgbClr>
                  </a:outerShdw>
                </a:effectLst>
              </a:rPr>
              <a:t>Test Set (20%)</a:t>
            </a:r>
          </a:p>
        </p:txBody>
      </p:sp>
      <p:cxnSp>
        <p:nvCxnSpPr>
          <p:cNvPr id="24" name="Straight Arrow Connector 23"/>
          <p:cNvCxnSpPr>
            <a:stCxn id="18" idx="3"/>
            <a:endCxn id="23" idx="1"/>
          </p:cNvCxnSpPr>
          <p:nvPr/>
        </p:nvCxnSpPr>
        <p:spPr>
          <a:xfrm>
            <a:off x="3425429" y="5834390"/>
            <a:ext cx="434867" cy="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0230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4" grpId="0"/>
      <p:bldP spid="17" grpId="0"/>
      <p:bldP spid="18" grpId="0"/>
      <p:bldP spid="19" grpId="0"/>
      <p:bldP spid="21"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Classification</a:t>
            </a:r>
          </a:p>
        </p:txBody>
      </p:sp>
      <p:sp>
        <p:nvSpPr>
          <p:cNvPr id="4" name="Rounded Rectangle 3"/>
          <p:cNvSpPr/>
          <p:nvPr/>
        </p:nvSpPr>
        <p:spPr>
          <a:xfrm>
            <a:off x="1666581" y="2590800"/>
            <a:ext cx="1752600" cy="609600"/>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a:ln w="11430"/>
                <a:solidFill>
                  <a:srgbClr val="FFC000"/>
                </a:solidFill>
                <a:effectLst>
                  <a:outerShdw blurRad="50800" dist="39000" dir="5460000" algn="tl">
                    <a:srgbClr val="000000">
                      <a:alpha val="38000"/>
                    </a:srgbClr>
                  </a:outerShdw>
                </a:effectLst>
              </a:rPr>
              <a:t>Training Set</a:t>
            </a:r>
          </a:p>
        </p:txBody>
      </p:sp>
      <p:sp>
        <p:nvSpPr>
          <p:cNvPr id="25" name="Rounded Rectangle 24"/>
          <p:cNvSpPr/>
          <p:nvPr/>
        </p:nvSpPr>
        <p:spPr>
          <a:xfrm>
            <a:off x="5715000" y="2613891"/>
            <a:ext cx="1752600" cy="6096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a:ln w="11430"/>
                <a:solidFill>
                  <a:srgbClr val="C00000"/>
                </a:solidFill>
                <a:effectLst>
                  <a:outerShdw blurRad="50800" dist="39000" dir="5460000" algn="tl">
                    <a:srgbClr val="000000">
                      <a:alpha val="38000"/>
                    </a:srgbClr>
                  </a:outerShdw>
                </a:effectLst>
              </a:rPr>
              <a:t>Test Set</a:t>
            </a:r>
          </a:p>
        </p:txBody>
      </p:sp>
      <p:sp>
        <p:nvSpPr>
          <p:cNvPr id="26" name="Rounded Rectangle 25"/>
          <p:cNvSpPr/>
          <p:nvPr/>
        </p:nvSpPr>
        <p:spPr>
          <a:xfrm>
            <a:off x="3657600" y="2590800"/>
            <a:ext cx="1752600" cy="609600"/>
          </a:xfrm>
          <a:prstGeom prst="roundRect">
            <a:avLst/>
          </a:prstGeom>
          <a:noFill/>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solidFill>
                  <a:srgbClr val="92D050"/>
                </a:solidFill>
                <a:effectLst>
                  <a:outerShdw blurRad="50800" dist="39000" dir="5460000" algn="tl">
                    <a:srgbClr val="000000">
                      <a:alpha val="38000"/>
                    </a:srgbClr>
                  </a:outerShdw>
                </a:effectLst>
              </a:rPr>
              <a:t>Validation Set</a:t>
            </a:r>
          </a:p>
        </p:txBody>
      </p:sp>
      <p:sp>
        <p:nvSpPr>
          <p:cNvPr id="27" name="Rounded Rectangle 26"/>
          <p:cNvSpPr/>
          <p:nvPr/>
        </p:nvSpPr>
        <p:spPr>
          <a:xfrm>
            <a:off x="2714036" y="3810000"/>
            <a:ext cx="3612948" cy="609600"/>
          </a:xfrm>
          <a:prstGeom prst="roundRect">
            <a:avLst/>
          </a:prstGeom>
          <a:noFill/>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Learning Algorithm</a:t>
            </a:r>
          </a:p>
        </p:txBody>
      </p:sp>
      <p:cxnSp>
        <p:nvCxnSpPr>
          <p:cNvPr id="28" name="Straight Arrow Connector 27"/>
          <p:cNvCxnSpPr>
            <a:stCxn id="26" idx="2"/>
            <a:endCxn id="27" idx="0"/>
          </p:cNvCxnSpPr>
          <p:nvPr/>
        </p:nvCxnSpPr>
        <p:spPr>
          <a:xfrm flipH="1">
            <a:off x="4520510" y="3200400"/>
            <a:ext cx="13390" cy="609600"/>
          </a:xfrm>
          <a:prstGeom prst="straightConnector1">
            <a:avLst/>
          </a:prstGeom>
          <a:ln w="41275">
            <a:solidFill>
              <a:srgbClr val="00B050"/>
            </a:solidFill>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stCxn id="4" idx="2"/>
            <a:endCxn id="27" idx="1"/>
          </p:cNvCxnSpPr>
          <p:nvPr/>
        </p:nvCxnSpPr>
        <p:spPr>
          <a:xfrm>
            <a:off x="2542881" y="3200400"/>
            <a:ext cx="171155" cy="914400"/>
          </a:xfrm>
          <a:prstGeom prst="straightConnector1">
            <a:avLst/>
          </a:prstGeom>
          <a:ln w="41275">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49" name="Rounded Rectangle 48"/>
          <p:cNvSpPr/>
          <p:nvPr/>
        </p:nvSpPr>
        <p:spPr>
          <a:xfrm>
            <a:off x="2714036" y="4991100"/>
            <a:ext cx="3612948" cy="609600"/>
          </a:xfrm>
          <a:prstGeom prst="roundRect">
            <a:avLst/>
          </a:prstGeom>
          <a:noFill/>
          <a:ln>
            <a:solidFill>
              <a:srgbClr val="03E32E"/>
            </a:solidFill>
          </a:ln>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dirty="0">
                <a:ln w="11430"/>
                <a:solidFill>
                  <a:srgbClr val="03E32E"/>
                </a:solidFill>
                <a:effectLst>
                  <a:outerShdw blurRad="50800" dist="39000" dir="5460000" algn="tl">
                    <a:srgbClr val="000000">
                      <a:alpha val="38000"/>
                    </a:srgbClr>
                  </a:outerShdw>
                </a:effectLst>
              </a:rPr>
              <a:t>Model</a:t>
            </a:r>
          </a:p>
        </p:txBody>
      </p:sp>
      <p:cxnSp>
        <p:nvCxnSpPr>
          <p:cNvPr id="50" name="Straight Arrow Connector 49"/>
          <p:cNvCxnSpPr>
            <a:stCxn id="27" idx="2"/>
            <a:endCxn id="49" idx="0"/>
          </p:cNvCxnSpPr>
          <p:nvPr/>
        </p:nvCxnSpPr>
        <p:spPr>
          <a:xfrm>
            <a:off x="4520510" y="4419600"/>
            <a:ext cx="0" cy="571500"/>
          </a:xfrm>
          <a:prstGeom prst="straightConnector1">
            <a:avLst/>
          </a:prstGeom>
          <a:ln w="41275">
            <a:solidFill>
              <a:schemeClr val="tx2"/>
            </a:solidFill>
            <a:tailEnd type="arrow"/>
          </a:ln>
        </p:spPr>
        <p:style>
          <a:lnRef idx="3">
            <a:schemeClr val="accent2"/>
          </a:lnRef>
          <a:fillRef idx="0">
            <a:schemeClr val="accent2"/>
          </a:fillRef>
          <a:effectRef idx="2">
            <a:schemeClr val="accent2"/>
          </a:effectRef>
          <a:fontRef idx="minor">
            <a:schemeClr val="tx1"/>
          </a:fontRef>
        </p:style>
      </p:cxnSp>
      <p:sp>
        <p:nvSpPr>
          <p:cNvPr id="53" name="Rounded Rectangle 52"/>
          <p:cNvSpPr/>
          <p:nvPr/>
        </p:nvSpPr>
        <p:spPr>
          <a:xfrm>
            <a:off x="371181" y="4191000"/>
            <a:ext cx="1752600" cy="22098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a:ln w="11430"/>
                <a:solidFill>
                  <a:srgbClr val="C00000"/>
                </a:solidFill>
                <a:effectLst>
                  <a:outerShdw blurRad="50800" dist="39000" dir="5460000" algn="tl">
                    <a:srgbClr val="000000">
                      <a:alpha val="38000"/>
                    </a:srgbClr>
                  </a:outerShdw>
                </a:effectLst>
              </a:rPr>
              <a:t>Feature Set:</a:t>
            </a:r>
          </a:p>
          <a:p>
            <a:pPr algn="ctr"/>
            <a:r>
              <a:rPr lang="en-US" b="1" dirty="0">
                <a:ln w="11430"/>
                <a:solidFill>
                  <a:srgbClr val="C00000"/>
                </a:solidFill>
                <a:effectLst>
                  <a:outerShdw blurRad="50800" dist="39000" dir="5460000" algn="tl">
                    <a:srgbClr val="000000">
                      <a:alpha val="38000"/>
                    </a:srgbClr>
                  </a:outerShdw>
                </a:effectLst>
              </a:rPr>
              <a:t>X1</a:t>
            </a:r>
          </a:p>
          <a:p>
            <a:pPr algn="ctr"/>
            <a:r>
              <a:rPr lang="en-US" b="1" dirty="0">
                <a:ln w="11430"/>
                <a:solidFill>
                  <a:srgbClr val="C00000"/>
                </a:solidFill>
                <a:effectLst>
                  <a:outerShdw blurRad="50800" dist="39000" dir="5460000" algn="tl">
                    <a:srgbClr val="000000">
                      <a:alpha val="38000"/>
                    </a:srgbClr>
                  </a:outerShdw>
                </a:effectLst>
              </a:rPr>
              <a:t>X2</a:t>
            </a:r>
          </a:p>
          <a:p>
            <a:pPr algn="ctr"/>
            <a:r>
              <a:rPr lang="en-US" b="1" dirty="0">
                <a:ln w="11430"/>
                <a:solidFill>
                  <a:srgbClr val="C00000"/>
                </a:solidFill>
                <a:effectLst>
                  <a:outerShdw blurRad="50800" dist="39000" dir="5460000" algn="tl">
                    <a:srgbClr val="000000">
                      <a:alpha val="38000"/>
                    </a:srgbClr>
                  </a:outerShdw>
                </a:effectLst>
              </a:rPr>
              <a:t>X3</a:t>
            </a:r>
          </a:p>
          <a:p>
            <a:pPr algn="ctr"/>
            <a:r>
              <a:rPr lang="en-US" b="1" dirty="0">
                <a:ln w="11430"/>
                <a:solidFill>
                  <a:srgbClr val="C00000"/>
                </a:solidFill>
                <a:effectLst>
                  <a:outerShdw blurRad="50800" dist="39000" dir="5460000" algn="tl">
                    <a:srgbClr val="000000">
                      <a:alpha val="38000"/>
                    </a:srgbClr>
                  </a:outerShdw>
                </a:effectLst>
              </a:rPr>
              <a:t>.</a:t>
            </a:r>
          </a:p>
          <a:p>
            <a:pPr algn="ctr"/>
            <a:r>
              <a:rPr lang="en-US" b="1" dirty="0">
                <a:ln w="11430"/>
                <a:solidFill>
                  <a:srgbClr val="C00000"/>
                </a:solidFill>
                <a:effectLst>
                  <a:outerShdw blurRad="50800" dist="39000" dir="5460000" algn="tl">
                    <a:srgbClr val="000000">
                      <a:alpha val="38000"/>
                    </a:srgbClr>
                  </a:outerShdw>
                </a:effectLst>
              </a:rPr>
              <a:t>.</a:t>
            </a:r>
          </a:p>
          <a:p>
            <a:pPr algn="ctr"/>
            <a:r>
              <a:rPr lang="en-US" b="1" dirty="0">
                <a:ln w="11430"/>
                <a:solidFill>
                  <a:srgbClr val="C00000"/>
                </a:solidFill>
                <a:effectLst>
                  <a:outerShdw blurRad="50800" dist="39000" dir="5460000" algn="tl">
                    <a:srgbClr val="000000">
                      <a:alpha val="38000"/>
                    </a:srgbClr>
                  </a:outerShdw>
                </a:effectLst>
              </a:rPr>
              <a:t>.</a:t>
            </a:r>
          </a:p>
        </p:txBody>
      </p:sp>
      <p:cxnSp>
        <p:nvCxnSpPr>
          <p:cNvPr id="54" name="Straight Arrow Connector 53"/>
          <p:cNvCxnSpPr>
            <a:stCxn id="53" idx="3"/>
            <a:endCxn id="49" idx="1"/>
          </p:cNvCxnSpPr>
          <p:nvPr/>
        </p:nvCxnSpPr>
        <p:spPr>
          <a:xfrm>
            <a:off x="2123781" y="5295900"/>
            <a:ext cx="590255" cy="0"/>
          </a:xfrm>
          <a:prstGeom prst="straightConnector1">
            <a:avLst/>
          </a:prstGeom>
          <a:ln w="41275">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64" name="Rounded Rectangle 63"/>
          <p:cNvSpPr/>
          <p:nvPr/>
        </p:nvSpPr>
        <p:spPr>
          <a:xfrm>
            <a:off x="7010400" y="4191000"/>
            <a:ext cx="1752600" cy="2209800"/>
          </a:xfrm>
          <a:prstGeom prst="roundRect">
            <a:avLst/>
          </a:prstGeom>
          <a:noFill/>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a:ln w="11430"/>
                <a:solidFill>
                  <a:srgbClr val="92D050"/>
                </a:solidFill>
                <a:effectLst>
                  <a:outerShdw blurRad="50800" dist="39000" dir="5460000" algn="tl">
                    <a:srgbClr val="000000">
                      <a:alpha val="38000"/>
                    </a:srgbClr>
                  </a:outerShdw>
                </a:effectLst>
              </a:rPr>
              <a:t>Target Set:</a:t>
            </a:r>
          </a:p>
          <a:p>
            <a:pPr algn="ctr"/>
            <a:r>
              <a:rPr lang="en-US" b="1" dirty="0">
                <a:ln w="11430"/>
                <a:solidFill>
                  <a:srgbClr val="92D050"/>
                </a:solidFill>
                <a:effectLst>
                  <a:outerShdw blurRad="50800" dist="39000" dir="5460000" algn="tl">
                    <a:srgbClr val="000000">
                      <a:alpha val="38000"/>
                    </a:srgbClr>
                  </a:outerShdw>
                </a:effectLst>
              </a:rPr>
              <a:t>Y1</a:t>
            </a:r>
          </a:p>
          <a:p>
            <a:pPr algn="ctr"/>
            <a:r>
              <a:rPr lang="en-US" b="1" dirty="0">
                <a:ln w="11430"/>
                <a:solidFill>
                  <a:srgbClr val="92D050"/>
                </a:solidFill>
                <a:effectLst>
                  <a:outerShdw blurRad="50800" dist="39000" dir="5460000" algn="tl">
                    <a:srgbClr val="000000">
                      <a:alpha val="38000"/>
                    </a:srgbClr>
                  </a:outerShdw>
                </a:effectLst>
              </a:rPr>
              <a:t>Y2</a:t>
            </a:r>
          </a:p>
          <a:p>
            <a:pPr algn="ctr"/>
            <a:r>
              <a:rPr lang="en-US" b="1" dirty="0">
                <a:ln w="11430"/>
                <a:solidFill>
                  <a:srgbClr val="92D050"/>
                </a:solidFill>
                <a:effectLst>
                  <a:outerShdw blurRad="50800" dist="39000" dir="5460000" algn="tl">
                    <a:srgbClr val="000000">
                      <a:alpha val="38000"/>
                    </a:srgbClr>
                  </a:outerShdw>
                </a:effectLst>
              </a:rPr>
              <a:t>Y3</a:t>
            </a:r>
          </a:p>
          <a:p>
            <a:pPr algn="ctr"/>
            <a:r>
              <a:rPr lang="en-US" b="1" dirty="0">
                <a:ln w="11430"/>
                <a:solidFill>
                  <a:srgbClr val="92D050"/>
                </a:solidFill>
                <a:effectLst>
                  <a:outerShdw blurRad="50800" dist="39000" dir="5460000" algn="tl">
                    <a:srgbClr val="000000">
                      <a:alpha val="38000"/>
                    </a:srgbClr>
                  </a:outerShdw>
                </a:effectLst>
              </a:rPr>
              <a:t>.</a:t>
            </a:r>
          </a:p>
          <a:p>
            <a:pPr algn="ctr"/>
            <a:r>
              <a:rPr lang="en-US" b="1" dirty="0">
                <a:ln w="11430"/>
                <a:solidFill>
                  <a:srgbClr val="92D050"/>
                </a:solidFill>
                <a:effectLst>
                  <a:outerShdw blurRad="50800" dist="39000" dir="5460000" algn="tl">
                    <a:srgbClr val="000000">
                      <a:alpha val="38000"/>
                    </a:srgbClr>
                  </a:outerShdw>
                </a:effectLst>
              </a:rPr>
              <a:t>.</a:t>
            </a:r>
          </a:p>
          <a:p>
            <a:pPr algn="ctr"/>
            <a:r>
              <a:rPr lang="en-US" b="1" dirty="0">
                <a:ln w="11430"/>
                <a:solidFill>
                  <a:srgbClr val="92D050"/>
                </a:solidFill>
                <a:effectLst>
                  <a:outerShdw blurRad="50800" dist="39000" dir="5460000" algn="tl">
                    <a:srgbClr val="000000">
                      <a:alpha val="38000"/>
                    </a:srgbClr>
                  </a:outerShdw>
                </a:effectLst>
              </a:rPr>
              <a:t>.</a:t>
            </a:r>
          </a:p>
        </p:txBody>
      </p:sp>
      <p:cxnSp>
        <p:nvCxnSpPr>
          <p:cNvPr id="65" name="Straight Arrow Connector 64"/>
          <p:cNvCxnSpPr>
            <a:stCxn id="49" idx="3"/>
            <a:endCxn id="64" idx="1"/>
          </p:cNvCxnSpPr>
          <p:nvPr/>
        </p:nvCxnSpPr>
        <p:spPr>
          <a:xfrm>
            <a:off x="6326984" y="5295900"/>
            <a:ext cx="683416" cy="0"/>
          </a:xfrm>
          <a:prstGeom prst="straightConnector1">
            <a:avLst/>
          </a:prstGeom>
          <a:ln w="41275">
            <a:solidFill>
              <a:srgbClr val="00B050"/>
            </a:solidFill>
            <a:tailEnd type="arrow"/>
          </a:ln>
        </p:spPr>
        <p:style>
          <a:lnRef idx="3">
            <a:schemeClr val="accent2"/>
          </a:lnRef>
          <a:fillRef idx="0">
            <a:schemeClr val="accent2"/>
          </a:fillRef>
          <a:effectRef idx="2">
            <a:schemeClr val="accent2"/>
          </a:effectRef>
          <a:fontRef idx="minor">
            <a:schemeClr val="tx1"/>
          </a:fontRef>
        </p:style>
      </p:cxnSp>
      <p:cxnSp>
        <p:nvCxnSpPr>
          <p:cNvPr id="76" name="Straight Arrow Connector 75"/>
          <p:cNvCxnSpPr>
            <a:stCxn id="72" idx="2"/>
            <a:endCxn id="26" idx="0"/>
          </p:cNvCxnSpPr>
          <p:nvPr/>
        </p:nvCxnSpPr>
        <p:spPr>
          <a:xfrm>
            <a:off x="4520510" y="1981200"/>
            <a:ext cx="13390" cy="609600"/>
          </a:xfrm>
          <a:prstGeom prst="straightConnector1">
            <a:avLst/>
          </a:prstGeom>
          <a:ln w="41275">
            <a:solidFill>
              <a:srgbClr val="FFC1C1"/>
            </a:solidFill>
            <a:tailEnd type="arrow"/>
          </a:ln>
        </p:spPr>
        <p:style>
          <a:lnRef idx="3">
            <a:schemeClr val="accent2"/>
          </a:lnRef>
          <a:fillRef idx="0">
            <a:schemeClr val="accent2"/>
          </a:fillRef>
          <a:effectRef idx="2">
            <a:schemeClr val="accent2"/>
          </a:effectRef>
          <a:fontRef idx="minor">
            <a:schemeClr val="tx1"/>
          </a:fontRef>
        </p:style>
      </p:cxnSp>
      <p:cxnSp>
        <p:nvCxnSpPr>
          <p:cNvPr id="81" name="Straight Arrow Connector 80"/>
          <p:cNvCxnSpPr>
            <a:stCxn id="72" idx="2"/>
            <a:endCxn id="4" idx="0"/>
          </p:cNvCxnSpPr>
          <p:nvPr/>
        </p:nvCxnSpPr>
        <p:spPr>
          <a:xfrm flipH="1">
            <a:off x="2542881" y="1981200"/>
            <a:ext cx="1977629" cy="609600"/>
          </a:xfrm>
          <a:prstGeom prst="straightConnector1">
            <a:avLst/>
          </a:prstGeom>
          <a:ln w="41275">
            <a:solidFill>
              <a:srgbClr val="FFC1C1"/>
            </a:solidFill>
            <a:tailEnd type="arrow"/>
          </a:ln>
        </p:spPr>
        <p:style>
          <a:lnRef idx="3">
            <a:schemeClr val="accent2"/>
          </a:lnRef>
          <a:fillRef idx="0">
            <a:schemeClr val="accent2"/>
          </a:fillRef>
          <a:effectRef idx="2">
            <a:schemeClr val="accent2"/>
          </a:effectRef>
          <a:fontRef idx="minor">
            <a:schemeClr val="tx1"/>
          </a:fontRef>
        </p:style>
      </p:cxnSp>
      <p:cxnSp>
        <p:nvCxnSpPr>
          <p:cNvPr id="91" name="Curved Connector 90"/>
          <p:cNvCxnSpPr>
            <a:stCxn id="72" idx="1"/>
            <a:endCxn id="53" idx="0"/>
          </p:cNvCxnSpPr>
          <p:nvPr/>
        </p:nvCxnSpPr>
        <p:spPr>
          <a:xfrm rot="10800000" flipV="1">
            <a:off x="1247482" y="1676400"/>
            <a:ext cx="1466555" cy="2514600"/>
          </a:xfrm>
          <a:prstGeom prst="curvedConnector2">
            <a:avLst/>
          </a:prstGeom>
          <a:ln w="41275">
            <a:solidFill>
              <a:srgbClr val="FFC1C1"/>
            </a:solidFill>
            <a:tailEnd type="arrow"/>
          </a:ln>
        </p:spPr>
        <p:style>
          <a:lnRef idx="3">
            <a:schemeClr val="accent2"/>
          </a:lnRef>
          <a:fillRef idx="0">
            <a:schemeClr val="accent2"/>
          </a:fillRef>
          <a:effectRef idx="2">
            <a:schemeClr val="accent2"/>
          </a:effectRef>
          <a:fontRef idx="minor">
            <a:schemeClr val="tx1"/>
          </a:fontRef>
        </p:style>
      </p:cxnSp>
      <p:sp>
        <p:nvSpPr>
          <p:cNvPr id="72" name="Rounded Rectangle 71"/>
          <p:cNvSpPr/>
          <p:nvPr/>
        </p:nvSpPr>
        <p:spPr>
          <a:xfrm>
            <a:off x="2714036" y="1371600"/>
            <a:ext cx="3612948" cy="609600"/>
          </a:xfrm>
          <a:prstGeom prst="roundRect">
            <a:avLst/>
          </a:prstGeom>
          <a:noFill/>
          <a:ln>
            <a:solidFill>
              <a:srgbClr val="FFC1C1"/>
            </a:solidFill>
          </a:ln>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FFC1C1"/>
                </a:solidFill>
                <a:effectLst>
                  <a:outerShdw blurRad="50800" dist="39000" dir="5460000" algn="tl">
                    <a:srgbClr val="000000">
                      <a:alpha val="38000"/>
                    </a:srgbClr>
                  </a:outerShdw>
                </a:effectLst>
              </a:rPr>
              <a:t>Problem</a:t>
            </a:r>
          </a:p>
        </p:txBody>
      </p:sp>
      <p:cxnSp>
        <p:nvCxnSpPr>
          <p:cNvPr id="73" name="Straight Arrow Connector 72"/>
          <p:cNvCxnSpPr>
            <a:stCxn id="72" idx="2"/>
            <a:endCxn id="25" idx="0"/>
          </p:cNvCxnSpPr>
          <p:nvPr/>
        </p:nvCxnSpPr>
        <p:spPr>
          <a:xfrm>
            <a:off x="4520510" y="1981200"/>
            <a:ext cx="2070790" cy="632691"/>
          </a:xfrm>
          <a:prstGeom prst="straightConnector1">
            <a:avLst/>
          </a:prstGeom>
          <a:ln w="41275">
            <a:solidFill>
              <a:srgbClr val="FFC1C1"/>
            </a:solidFill>
            <a:tailEnd type="arrow"/>
          </a:ln>
        </p:spPr>
        <p:style>
          <a:lnRef idx="3">
            <a:schemeClr val="accent2"/>
          </a:lnRef>
          <a:fillRef idx="0">
            <a:schemeClr val="accent2"/>
          </a:fillRef>
          <a:effectRef idx="2">
            <a:schemeClr val="accent2"/>
          </a:effectRef>
          <a:fontRef idx="minor">
            <a:schemeClr val="tx1"/>
          </a:fontRef>
        </p:style>
      </p:cxnSp>
      <p:cxnSp>
        <p:nvCxnSpPr>
          <p:cNvPr id="102" name="Curved Connector 101"/>
          <p:cNvCxnSpPr>
            <a:stCxn id="72" idx="3"/>
            <a:endCxn id="64" idx="0"/>
          </p:cNvCxnSpPr>
          <p:nvPr/>
        </p:nvCxnSpPr>
        <p:spPr>
          <a:xfrm>
            <a:off x="6326984" y="1676400"/>
            <a:ext cx="1559716" cy="2514600"/>
          </a:xfrm>
          <a:prstGeom prst="curvedConnector2">
            <a:avLst/>
          </a:prstGeom>
          <a:ln w="41275">
            <a:solidFill>
              <a:srgbClr val="FFC1C1"/>
            </a:solidFill>
            <a:tailEnd type="arrow"/>
          </a:ln>
        </p:spPr>
        <p:style>
          <a:lnRef idx="3">
            <a:schemeClr val="accent2"/>
          </a:lnRef>
          <a:fillRef idx="0">
            <a:schemeClr val="accent2"/>
          </a:fillRef>
          <a:effectRef idx="2">
            <a:schemeClr val="accent2"/>
          </a:effectRef>
          <a:fontRef idx="minor">
            <a:schemeClr val="tx1"/>
          </a:fontRef>
        </p:style>
      </p:cxnSp>
      <p:cxnSp>
        <p:nvCxnSpPr>
          <p:cNvPr id="105" name="Straight Arrow Connector 104"/>
          <p:cNvCxnSpPr>
            <a:endCxn id="27" idx="1"/>
          </p:cNvCxnSpPr>
          <p:nvPr/>
        </p:nvCxnSpPr>
        <p:spPr>
          <a:xfrm flipV="1">
            <a:off x="2123781" y="4114800"/>
            <a:ext cx="590255" cy="304800"/>
          </a:xfrm>
          <a:prstGeom prst="straightConnector1">
            <a:avLst/>
          </a:prstGeom>
          <a:ln w="412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09" name="Straight Arrow Connector 108"/>
          <p:cNvCxnSpPr>
            <a:endCxn id="27" idx="3"/>
          </p:cNvCxnSpPr>
          <p:nvPr/>
        </p:nvCxnSpPr>
        <p:spPr>
          <a:xfrm flipH="1" flipV="1">
            <a:off x="6326984" y="4114800"/>
            <a:ext cx="683416" cy="304800"/>
          </a:xfrm>
          <a:prstGeom prst="straightConnector1">
            <a:avLst/>
          </a:prstGeom>
          <a:ln w="41275">
            <a:solidFill>
              <a:srgbClr val="00B050"/>
            </a:solidFill>
            <a:tailEnd type="arrow"/>
          </a:ln>
        </p:spPr>
        <p:style>
          <a:lnRef idx="3">
            <a:schemeClr val="accent2"/>
          </a:lnRef>
          <a:fillRef idx="0">
            <a:schemeClr val="accent2"/>
          </a:fillRef>
          <a:effectRef idx="2">
            <a:schemeClr val="accent2"/>
          </a:effectRef>
          <a:fontRef idx="minor">
            <a:schemeClr val="tx1"/>
          </a:fontRef>
        </p:style>
      </p:cxnSp>
      <p:sp>
        <p:nvSpPr>
          <p:cNvPr id="116" name="Rectangle 115"/>
          <p:cNvSpPr/>
          <p:nvPr/>
        </p:nvSpPr>
        <p:spPr>
          <a:xfrm>
            <a:off x="2123781" y="5600700"/>
            <a:ext cx="1249061" cy="646331"/>
          </a:xfrm>
          <a:prstGeom prst="rect">
            <a:avLst/>
          </a:prstGeom>
        </p:spPr>
        <p:txBody>
          <a:bodyPr wrap="none">
            <a:spAutoFit/>
          </a:bodyPr>
          <a:lstStyle/>
          <a:p>
            <a:r>
              <a:rPr lang="en-US" b="1" dirty="0">
                <a:ln w="11430"/>
                <a:solidFill>
                  <a:srgbClr val="C00000"/>
                </a:solidFill>
                <a:effectLst>
                  <a:outerShdw blurRad="50800" dist="39000" dir="5460000" algn="tl">
                    <a:srgbClr val="000000">
                      <a:alpha val="38000"/>
                    </a:srgbClr>
                  </a:outerShdw>
                </a:effectLst>
              </a:rPr>
              <a:t>New</a:t>
            </a:r>
          </a:p>
          <a:p>
            <a:r>
              <a:rPr lang="en-US" b="1" dirty="0">
                <a:ln w="11430"/>
                <a:solidFill>
                  <a:srgbClr val="C00000"/>
                </a:solidFill>
                <a:effectLst>
                  <a:outerShdw blurRad="50800" dist="39000" dir="5460000" algn="tl">
                    <a:srgbClr val="000000">
                      <a:alpha val="38000"/>
                    </a:srgbClr>
                  </a:outerShdw>
                </a:effectLst>
              </a:rPr>
              <a:t>Instances</a:t>
            </a:r>
          </a:p>
        </p:txBody>
      </p:sp>
      <p:sp>
        <p:nvSpPr>
          <p:cNvPr id="117" name="Rectangle 116"/>
          <p:cNvSpPr/>
          <p:nvPr/>
        </p:nvSpPr>
        <p:spPr>
          <a:xfrm>
            <a:off x="5915228" y="5600699"/>
            <a:ext cx="1095172" cy="646331"/>
          </a:xfrm>
          <a:prstGeom prst="rect">
            <a:avLst/>
          </a:prstGeom>
        </p:spPr>
        <p:txBody>
          <a:bodyPr wrap="none">
            <a:spAutoFit/>
          </a:bodyPr>
          <a:lstStyle/>
          <a:p>
            <a:pPr algn="r"/>
            <a:r>
              <a:rPr lang="en-US" b="1" dirty="0">
                <a:ln w="11430"/>
                <a:solidFill>
                  <a:srgbClr val="00B050"/>
                </a:solidFill>
                <a:effectLst>
                  <a:outerShdw blurRad="50800" dist="39000" dir="5460000" algn="tl">
                    <a:srgbClr val="000000">
                      <a:alpha val="38000"/>
                    </a:srgbClr>
                  </a:outerShdw>
                </a:effectLst>
              </a:rPr>
              <a:t>Predicts</a:t>
            </a:r>
          </a:p>
          <a:p>
            <a:pPr algn="r"/>
            <a:r>
              <a:rPr lang="en-US" b="1" dirty="0">
                <a:ln w="11430"/>
                <a:solidFill>
                  <a:srgbClr val="00B050"/>
                </a:solidFill>
                <a:effectLst>
                  <a:outerShdw blurRad="50800" dist="39000" dir="5460000" algn="tl">
                    <a:srgbClr val="000000">
                      <a:alpha val="38000"/>
                    </a:srgbClr>
                  </a:outerShdw>
                </a:effectLst>
              </a:rPr>
              <a:t>Targets</a:t>
            </a:r>
          </a:p>
        </p:txBody>
      </p:sp>
      <p:pic>
        <p:nvPicPr>
          <p:cNvPr id="2055" name="Picture 7" descr="http://i.stack.imgur.com/h6viz.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86098" y="1502629"/>
            <a:ext cx="6295604" cy="6295605"/>
          </a:xfrm>
          <a:prstGeom prst="rect">
            <a:avLst/>
          </a:prstGeom>
          <a:noFill/>
          <a:extLst>
            <a:ext uri="{909E8E84-426E-40DD-AFC4-6F175D3DCCD1}">
              <a14:hiddenFill xmlns:a14="http://schemas.microsoft.com/office/drawing/2010/main">
                <a:solidFill>
                  <a:srgbClr val="FFFFFF"/>
                </a:solidFill>
              </a14:hiddenFill>
            </a:ext>
          </a:extLst>
        </p:spPr>
      </p:pic>
      <p:sp>
        <p:nvSpPr>
          <p:cNvPr id="127" name="Rectangle 126"/>
          <p:cNvSpPr/>
          <p:nvPr/>
        </p:nvSpPr>
        <p:spPr>
          <a:xfrm>
            <a:off x="2667000" y="4419600"/>
            <a:ext cx="1850185" cy="461665"/>
          </a:xfrm>
          <a:prstGeom prst="rect">
            <a:avLst/>
          </a:prstGeom>
        </p:spPr>
        <p:txBody>
          <a:bodyPr wrap="none">
            <a:spAutoFit/>
          </a:bodyPr>
          <a:lstStyle/>
          <a:p>
            <a:pPr algn="r"/>
            <a:r>
              <a:rPr lang="en-US" sz="2400" b="1" dirty="0">
                <a:ln w="11430"/>
                <a:solidFill>
                  <a:srgbClr val="03E32E"/>
                </a:solidFill>
                <a:effectLst>
                  <a:outerShdw blurRad="50800" dist="39000" dir="5460000" algn="tl">
                    <a:srgbClr val="000000">
                      <a:alpha val="38000"/>
                    </a:srgbClr>
                  </a:outerShdw>
                </a:effectLst>
              </a:rPr>
              <a:t>&gt;Threshold</a:t>
            </a:r>
          </a:p>
        </p:txBody>
      </p:sp>
      <p:sp>
        <p:nvSpPr>
          <p:cNvPr id="123" name="Rectangle 122"/>
          <p:cNvSpPr/>
          <p:nvPr/>
        </p:nvSpPr>
        <p:spPr>
          <a:xfrm>
            <a:off x="4670369" y="4419600"/>
            <a:ext cx="1167307" cy="461665"/>
          </a:xfrm>
          <a:prstGeom prst="rect">
            <a:avLst/>
          </a:prstGeom>
        </p:spPr>
        <p:txBody>
          <a:bodyPr wrap="none">
            <a:spAutoFit/>
          </a:bodyPr>
          <a:lstStyle/>
          <a:p>
            <a:pPr algn="r"/>
            <a:r>
              <a:rPr lang="en-US" b="1" dirty="0">
                <a:ln w="11430"/>
                <a:solidFill>
                  <a:srgbClr val="03E32E"/>
                </a:solidFill>
                <a:effectLst>
                  <a:outerShdw blurRad="50800" dist="39000" dir="5460000" algn="tl">
                    <a:srgbClr val="000000">
                      <a:alpha val="38000"/>
                    </a:srgbClr>
                  </a:outerShdw>
                </a:effectLst>
              </a:rPr>
              <a:t>~ </a:t>
            </a:r>
            <a:r>
              <a:rPr lang="en-US" sz="2400" b="1" dirty="0">
                <a:ln w="11430"/>
                <a:solidFill>
                  <a:srgbClr val="03E32E"/>
                </a:solidFill>
                <a:effectLst>
                  <a:outerShdw blurRad="50800" dist="39000" dir="5460000" algn="tl">
                    <a:srgbClr val="000000">
                      <a:alpha val="38000"/>
                    </a:srgbClr>
                  </a:outerShdw>
                </a:effectLst>
              </a:rPr>
              <a:t>100</a:t>
            </a:r>
            <a:r>
              <a:rPr lang="en-US" b="1" dirty="0">
                <a:ln w="11430"/>
                <a:solidFill>
                  <a:srgbClr val="03E32E"/>
                </a:solidFill>
                <a:effectLst>
                  <a:outerShdw blurRad="50800" dist="39000" dir="5460000" algn="tl">
                    <a:srgbClr val="000000">
                      <a:alpha val="38000"/>
                    </a:srgbClr>
                  </a:outerShdw>
                </a:effectLst>
              </a:rPr>
              <a:t>% </a:t>
            </a:r>
          </a:p>
        </p:txBody>
      </p:sp>
      <p:cxnSp>
        <p:nvCxnSpPr>
          <p:cNvPr id="29" name="Straight Arrow Connector 28"/>
          <p:cNvCxnSpPr>
            <a:stCxn id="25" idx="2"/>
          </p:cNvCxnSpPr>
          <p:nvPr/>
        </p:nvCxnSpPr>
        <p:spPr>
          <a:xfrm flipH="1">
            <a:off x="6326984" y="3223491"/>
            <a:ext cx="264316" cy="1767609"/>
          </a:xfrm>
          <a:prstGeom prst="straightConnector1">
            <a:avLst/>
          </a:prstGeom>
          <a:ln w="412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42" name="Straight Arrow Connector 141"/>
          <p:cNvCxnSpPr/>
          <p:nvPr/>
        </p:nvCxnSpPr>
        <p:spPr>
          <a:xfrm flipV="1">
            <a:off x="5837676" y="4419600"/>
            <a:ext cx="0" cy="571500"/>
          </a:xfrm>
          <a:prstGeom prst="straightConnector1">
            <a:avLst/>
          </a:prstGeom>
          <a:ln w="41275">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145" name="Picture 7" descr="http://i.stack.imgur.com/h6viz.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502629"/>
            <a:ext cx="6295604" cy="6295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41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10" presetClass="entr" presetSubtype="0" fill="hold" nodeType="with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500"/>
                                        <p:tgtEl>
                                          <p:spTgt spid="91"/>
                                        </p:tgtEl>
                                      </p:cBhvr>
                                    </p:animEffect>
                                  </p:childTnLst>
                                </p:cTn>
                              </p:par>
                              <p:par>
                                <p:cTn id="19" presetID="10" presetClass="entr" presetSubtype="0" fill="hold" nodeType="withEffect">
                                  <p:stCondLst>
                                    <p:cond delay="0"/>
                                  </p:stCondLst>
                                  <p:childTnLst>
                                    <p:set>
                                      <p:cBhvr>
                                        <p:cTn id="20" dur="1" fill="hold">
                                          <p:stCondLst>
                                            <p:cond delay="0"/>
                                          </p:stCondLst>
                                        </p:cTn>
                                        <p:tgtEl>
                                          <p:spTgt spid="102"/>
                                        </p:tgtEl>
                                        <p:attrNameLst>
                                          <p:attrName>style.visibility</p:attrName>
                                        </p:attrNameLst>
                                      </p:cBhvr>
                                      <p:to>
                                        <p:strVal val="visible"/>
                                      </p:to>
                                    </p:set>
                                    <p:animEffect transition="in" filter="fade">
                                      <p:cBhvr>
                                        <p:cTn id="21" dur="500"/>
                                        <p:tgtEl>
                                          <p:spTgt spid="10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par>
                                <p:cTn id="27" presetID="10" presetClass="entr" presetSubtype="0"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par>
                                <p:cTn id="30" presetID="10" presetClass="entr" presetSubtype="0" fill="hold" nodeType="with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5"/>
                                        </p:tgtEl>
                                        <p:attrNameLst>
                                          <p:attrName>style.visibility</p:attrName>
                                        </p:attrNameLst>
                                      </p:cBhvr>
                                      <p:to>
                                        <p:strVal val="visible"/>
                                      </p:to>
                                    </p:set>
                                    <p:animEffect transition="in" filter="fade">
                                      <p:cBhvr>
                                        <p:cTn id="46" dur="500"/>
                                        <p:tgtEl>
                                          <p:spTgt spid="105"/>
                                        </p:tgtEl>
                                      </p:cBhvr>
                                    </p:animEffect>
                                  </p:childTnLst>
                                </p:cTn>
                              </p:par>
                              <p:par>
                                <p:cTn id="47" presetID="10" presetClass="entr" presetSubtype="0" fill="hold" nodeType="withEffect">
                                  <p:stCondLst>
                                    <p:cond delay="0"/>
                                  </p:stCondLst>
                                  <p:childTnLst>
                                    <p:set>
                                      <p:cBhvr>
                                        <p:cTn id="48" dur="1" fill="hold">
                                          <p:stCondLst>
                                            <p:cond delay="0"/>
                                          </p:stCondLst>
                                        </p:cTn>
                                        <p:tgtEl>
                                          <p:spTgt spid="109"/>
                                        </p:tgtEl>
                                        <p:attrNameLst>
                                          <p:attrName>style.visibility</p:attrName>
                                        </p:attrNameLst>
                                      </p:cBhvr>
                                      <p:to>
                                        <p:strVal val="visible"/>
                                      </p:to>
                                    </p:set>
                                    <p:animEffect transition="in" filter="fade">
                                      <p:cBhvr>
                                        <p:cTn id="49" dur="500"/>
                                        <p:tgtEl>
                                          <p:spTgt spid="10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055"/>
                                        </p:tgtEl>
                                        <p:attrNameLst>
                                          <p:attrName>style.visibility</p:attrName>
                                        </p:attrNameLst>
                                      </p:cBhvr>
                                      <p:to>
                                        <p:strVal val="visible"/>
                                      </p:to>
                                    </p:set>
                                    <p:animEffect transition="in" filter="fade">
                                      <p:cBhvr>
                                        <p:cTn id="66" dur="500"/>
                                        <p:tgtEl>
                                          <p:spTgt spid="205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27"/>
                                        </p:tgtEl>
                                        <p:attrNameLst>
                                          <p:attrName>style.visibility</p:attrName>
                                        </p:attrNameLst>
                                      </p:cBhvr>
                                      <p:to>
                                        <p:strVal val="visible"/>
                                      </p:to>
                                    </p:set>
                                    <p:animEffect transition="in" filter="fade">
                                      <p:cBhvr>
                                        <p:cTn id="71" dur="500"/>
                                        <p:tgtEl>
                                          <p:spTgt spid="127"/>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xit" presetSubtype="32" fill="hold" nodeType="clickEffect">
                                  <p:stCondLst>
                                    <p:cond delay="0"/>
                                  </p:stCondLst>
                                  <p:childTnLst>
                                    <p:anim calcmode="lin" valueType="num">
                                      <p:cBhvr>
                                        <p:cTn id="75" dur="500"/>
                                        <p:tgtEl>
                                          <p:spTgt spid="2055"/>
                                        </p:tgtEl>
                                        <p:attrNameLst>
                                          <p:attrName>ppt_w</p:attrName>
                                        </p:attrNameLst>
                                      </p:cBhvr>
                                      <p:tavLst>
                                        <p:tav tm="0">
                                          <p:val>
                                            <p:strVal val="ppt_w"/>
                                          </p:val>
                                        </p:tav>
                                        <p:tav tm="100000">
                                          <p:val>
                                            <p:fltVal val="0"/>
                                          </p:val>
                                        </p:tav>
                                      </p:tavLst>
                                    </p:anim>
                                    <p:anim calcmode="lin" valueType="num">
                                      <p:cBhvr>
                                        <p:cTn id="76" dur="500"/>
                                        <p:tgtEl>
                                          <p:spTgt spid="2055"/>
                                        </p:tgtEl>
                                        <p:attrNameLst>
                                          <p:attrName>ppt_h</p:attrName>
                                        </p:attrNameLst>
                                      </p:cBhvr>
                                      <p:tavLst>
                                        <p:tav tm="0">
                                          <p:val>
                                            <p:strVal val="ppt_h"/>
                                          </p:val>
                                        </p:tav>
                                        <p:tav tm="100000">
                                          <p:val>
                                            <p:fltVal val="0"/>
                                          </p:val>
                                        </p:tav>
                                      </p:tavLst>
                                    </p:anim>
                                    <p:animEffect transition="out" filter="fade">
                                      <p:cBhvr>
                                        <p:cTn id="77" dur="500"/>
                                        <p:tgtEl>
                                          <p:spTgt spid="2055"/>
                                        </p:tgtEl>
                                      </p:cBhvr>
                                    </p:animEffect>
                                    <p:set>
                                      <p:cBhvr>
                                        <p:cTn id="78" dur="1" fill="hold">
                                          <p:stCondLst>
                                            <p:cond delay="499"/>
                                          </p:stCondLst>
                                        </p:cTn>
                                        <p:tgtEl>
                                          <p:spTgt spid="205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fade">
                                      <p:cBhvr>
                                        <p:cTn id="83" dur="500"/>
                                        <p:tgtEl>
                                          <p:spTgt spid="5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42"/>
                                        </p:tgtEl>
                                        <p:attrNameLst>
                                          <p:attrName>style.visibility</p:attrName>
                                        </p:attrNameLst>
                                      </p:cBhvr>
                                      <p:to>
                                        <p:strVal val="visible"/>
                                      </p:to>
                                    </p:set>
                                    <p:animEffect transition="in" filter="fade">
                                      <p:cBhvr>
                                        <p:cTn id="93" dur="500"/>
                                        <p:tgtEl>
                                          <p:spTgt spid="142"/>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45"/>
                                        </p:tgtEl>
                                        <p:attrNameLst>
                                          <p:attrName>style.visibility</p:attrName>
                                        </p:attrNameLst>
                                      </p:cBhvr>
                                      <p:to>
                                        <p:strVal val="visible"/>
                                      </p:to>
                                    </p:set>
                                    <p:animEffect transition="in" filter="fade">
                                      <p:cBhvr>
                                        <p:cTn id="98" dur="500"/>
                                        <p:tgtEl>
                                          <p:spTgt spid="14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23"/>
                                        </p:tgtEl>
                                        <p:attrNameLst>
                                          <p:attrName>style.visibility</p:attrName>
                                        </p:attrNameLst>
                                      </p:cBhvr>
                                      <p:to>
                                        <p:strVal val="visible"/>
                                      </p:to>
                                    </p:set>
                                    <p:animEffect transition="in" filter="fade">
                                      <p:cBhvr>
                                        <p:cTn id="103" dur="500"/>
                                        <p:tgtEl>
                                          <p:spTgt spid="123"/>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xit" presetSubtype="32" fill="hold" nodeType="clickEffect">
                                  <p:stCondLst>
                                    <p:cond delay="0"/>
                                  </p:stCondLst>
                                  <p:childTnLst>
                                    <p:anim calcmode="lin" valueType="num">
                                      <p:cBhvr>
                                        <p:cTn id="107" dur="500"/>
                                        <p:tgtEl>
                                          <p:spTgt spid="145"/>
                                        </p:tgtEl>
                                        <p:attrNameLst>
                                          <p:attrName>ppt_w</p:attrName>
                                        </p:attrNameLst>
                                      </p:cBhvr>
                                      <p:tavLst>
                                        <p:tav tm="0">
                                          <p:val>
                                            <p:strVal val="ppt_w"/>
                                          </p:val>
                                        </p:tav>
                                        <p:tav tm="100000">
                                          <p:val>
                                            <p:fltVal val="0"/>
                                          </p:val>
                                        </p:tav>
                                      </p:tavLst>
                                    </p:anim>
                                    <p:anim calcmode="lin" valueType="num">
                                      <p:cBhvr>
                                        <p:cTn id="108" dur="500"/>
                                        <p:tgtEl>
                                          <p:spTgt spid="145"/>
                                        </p:tgtEl>
                                        <p:attrNameLst>
                                          <p:attrName>ppt_h</p:attrName>
                                        </p:attrNameLst>
                                      </p:cBhvr>
                                      <p:tavLst>
                                        <p:tav tm="0">
                                          <p:val>
                                            <p:strVal val="ppt_h"/>
                                          </p:val>
                                        </p:tav>
                                        <p:tav tm="100000">
                                          <p:val>
                                            <p:fltVal val="0"/>
                                          </p:val>
                                        </p:tav>
                                      </p:tavLst>
                                    </p:anim>
                                    <p:animEffect transition="out" filter="fade">
                                      <p:cBhvr>
                                        <p:cTn id="109" dur="500"/>
                                        <p:tgtEl>
                                          <p:spTgt spid="145"/>
                                        </p:tgtEl>
                                      </p:cBhvr>
                                    </p:animEffect>
                                    <p:set>
                                      <p:cBhvr>
                                        <p:cTn id="110" dur="1" fill="hold">
                                          <p:stCondLst>
                                            <p:cond delay="499"/>
                                          </p:stCondLst>
                                        </p:cTn>
                                        <p:tgtEl>
                                          <p:spTgt spid="14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fade">
                                      <p:cBhvr>
                                        <p:cTn id="115" dur="500"/>
                                        <p:tgtEl>
                                          <p:spTgt spid="5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6"/>
                                        </p:tgtEl>
                                        <p:attrNameLst>
                                          <p:attrName>style.visibility</p:attrName>
                                        </p:attrNameLst>
                                      </p:cBhvr>
                                      <p:to>
                                        <p:strVal val="visible"/>
                                      </p:to>
                                    </p:set>
                                    <p:animEffect transition="in" filter="fade">
                                      <p:cBhvr>
                                        <p:cTn id="118" dur="500"/>
                                        <p:tgtEl>
                                          <p:spTgt spid="116"/>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7"/>
                                        </p:tgtEl>
                                        <p:attrNameLst>
                                          <p:attrName>style.visibility</p:attrName>
                                        </p:attrNameLst>
                                      </p:cBhvr>
                                      <p:to>
                                        <p:strVal val="visible"/>
                                      </p:to>
                                    </p:set>
                                    <p:animEffect transition="in" filter="fade">
                                      <p:cBhvr>
                                        <p:cTn id="121" dur="500"/>
                                        <p:tgtEl>
                                          <p:spTgt spid="117"/>
                                        </p:tgtEl>
                                      </p:cBhvr>
                                    </p:animEffect>
                                  </p:childTnLst>
                                </p:cTn>
                              </p:par>
                              <p:par>
                                <p:cTn id="122" presetID="10" presetClass="entr" presetSubtype="0" fill="hold" nodeType="withEffect">
                                  <p:stCondLst>
                                    <p:cond delay="0"/>
                                  </p:stCondLst>
                                  <p:childTnLst>
                                    <p:set>
                                      <p:cBhvr>
                                        <p:cTn id="123" dur="1" fill="hold">
                                          <p:stCondLst>
                                            <p:cond delay="0"/>
                                          </p:stCondLst>
                                        </p:cTn>
                                        <p:tgtEl>
                                          <p:spTgt spid="65"/>
                                        </p:tgtEl>
                                        <p:attrNameLst>
                                          <p:attrName>style.visibility</p:attrName>
                                        </p:attrNameLst>
                                      </p:cBhvr>
                                      <p:to>
                                        <p:strVal val="visible"/>
                                      </p:to>
                                    </p:set>
                                    <p:animEffect transition="in" filter="fade">
                                      <p:cBhvr>
                                        <p:cTn id="12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P spid="26" grpId="0" animBg="1"/>
      <p:bldP spid="27" grpId="0" animBg="1"/>
      <p:bldP spid="49" grpId="0" animBg="1"/>
      <p:bldP spid="53" grpId="0" animBg="1"/>
      <p:bldP spid="64" grpId="0" animBg="1"/>
      <p:bldP spid="72" grpId="0" animBg="1"/>
      <p:bldP spid="116" grpId="0"/>
      <p:bldP spid="117" grpId="0"/>
      <p:bldP spid="127" grpId="0"/>
      <p:bldP spid="1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718" y="3499492"/>
            <a:ext cx="1173718" cy="83099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Text</a:t>
            </a:r>
          </a:p>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Mining</a:t>
            </a:r>
          </a:p>
        </p:txBody>
      </p:sp>
      <mc:AlternateContent xmlns:mc="http://schemas.openxmlformats.org/markup-compatibility/2006" xmlns:a14="http://schemas.microsoft.com/office/drawing/2010/main">
        <mc:Choice Requires="a14">
          <p:sp>
            <p:nvSpPr>
              <p:cNvPr id="8" name="Rectangle 7"/>
              <p:cNvSpPr/>
              <p:nvPr/>
            </p:nvSpPr>
            <p:spPr>
              <a:xfrm>
                <a:off x="1600200" y="5634335"/>
                <a:ext cx="4339650"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14:m>
                  <m:oMathPara xmlns:m="http://schemas.openxmlformats.org/officeDocument/2006/math">
                    <m:oMathParaPr>
                      <m:jc m:val="centerGroup"/>
                    </m:oMathParaPr>
                    <m:oMath xmlns:m="http://schemas.openxmlformats.org/officeDocument/2006/math">
                      <m:r>
                        <a:rPr lang="en-US" sz="2400" b="1" i="0" smtClean="0">
                          <a:solidFill>
                            <a:srgbClr val="00B0F0"/>
                          </a:solidFill>
                          <a:latin typeface="Cambria Math"/>
                        </a:rPr>
                        <m:t>𝐈</m:t>
                      </m:r>
                      <m:r>
                        <a:rPr lang="en-US" sz="2400" b="1" i="0">
                          <a:solidFill>
                            <a:srgbClr val="00B0F0"/>
                          </a:solidFill>
                          <a:latin typeface="Cambria Math"/>
                        </a:rPr>
                        <m:t>𝐧𝐭𝐞𝐫𝐩𝐫𝐞𝐭𝐚𝐭𝐢𝐨𝐧</m:t>
                      </m:r>
                      <m:r>
                        <a:rPr lang="en-US" sz="2400" b="1" i="0">
                          <a:solidFill>
                            <a:srgbClr val="00B0F0"/>
                          </a:solidFill>
                          <a:latin typeface="Cambria Math"/>
                        </a:rPr>
                        <m:t> </m:t>
                      </m:r>
                      <m:r>
                        <a:rPr lang="en-US" sz="2400" b="1" i="0">
                          <a:solidFill>
                            <a:srgbClr val="00B0F0"/>
                          </a:solidFill>
                          <a:latin typeface="Cambria Math"/>
                        </a:rPr>
                        <m:t>𝐨𝐟</m:t>
                      </m:r>
                      <m:r>
                        <a:rPr lang="en-US" sz="2400" b="1" i="0">
                          <a:solidFill>
                            <a:srgbClr val="00B0F0"/>
                          </a:solidFill>
                          <a:latin typeface="Cambria Math"/>
                        </a:rPr>
                        <m:t> </m:t>
                      </m:r>
                      <m:r>
                        <a:rPr lang="en-US" sz="2400" b="1" i="0">
                          <a:solidFill>
                            <a:srgbClr val="00B0F0"/>
                          </a:solidFill>
                          <a:latin typeface="Cambria Math"/>
                        </a:rPr>
                        <m:t>𝐭𝐡𝐞</m:t>
                      </m:r>
                      <m:r>
                        <a:rPr lang="en-US" sz="2400" b="1" i="0">
                          <a:solidFill>
                            <a:srgbClr val="00B0F0"/>
                          </a:solidFill>
                          <a:latin typeface="Cambria Math"/>
                        </a:rPr>
                        <m:t> </m:t>
                      </m:r>
                      <m:r>
                        <a:rPr lang="en-US" sz="2400" b="1" i="0" smtClean="0">
                          <a:solidFill>
                            <a:srgbClr val="00B0F0"/>
                          </a:solidFill>
                          <a:latin typeface="Cambria Math"/>
                        </a:rPr>
                        <m:t>𝐎</m:t>
                      </m:r>
                      <m:r>
                        <a:rPr lang="en-US" sz="2400" b="1" i="0">
                          <a:solidFill>
                            <a:srgbClr val="00B0F0"/>
                          </a:solidFill>
                          <a:latin typeface="Cambria Math"/>
                        </a:rPr>
                        <m:t>𝐮𝐭𝐩𝐮𝐭</m:t>
                      </m:r>
                    </m:oMath>
                  </m:oMathPara>
                </a14:m>
                <a:endParaRPr lang="en-US" sz="2400" b="1" dirty="0">
                  <a:ln w="11430"/>
                  <a:solidFill>
                    <a:srgbClr val="FFC000"/>
                  </a:solidFill>
                  <a:effectLst>
                    <a:outerShdw blurRad="50800" dist="39000" dir="5460000" algn="tl">
                      <a:srgbClr val="000000">
                        <a:alpha val="38000"/>
                      </a:srgbClr>
                    </a:outerShdw>
                  </a:effectLst>
                </a:endParaRPr>
              </a:p>
            </p:txBody>
          </p:sp>
        </mc:Choice>
        <mc:Fallback xmlns="">
          <p:sp>
            <p:nvSpPr>
              <p:cNvPr id="8" name="Rectangle 7"/>
              <p:cNvSpPr>
                <a:spLocks noRot="1" noChangeAspect="1" noMove="1" noResize="1" noEditPoints="1" noAdjustHandles="1" noChangeArrowheads="1" noChangeShapeType="1" noTextEdit="1"/>
              </p:cNvSpPr>
              <p:nvPr/>
            </p:nvSpPr>
            <p:spPr>
              <a:xfrm>
                <a:off x="1600200" y="5634335"/>
                <a:ext cx="4339650" cy="461665"/>
              </a:xfrm>
              <a:prstGeom prst="rect">
                <a:avLst/>
              </a:prstGeom>
              <a:blipFill rotWithShape="1">
                <a:blip r:embed="rId2"/>
                <a:stretch>
                  <a:fillRect/>
                </a:stretch>
              </a:blipFill>
            </p:spPr>
            <p:txBody>
              <a:bodyPr/>
              <a:lstStyle/>
              <a:p>
                <a:r>
                  <a:rPr lang="en-US">
                    <a:noFill/>
                  </a:rPr>
                  <a:t> </a:t>
                </a:r>
              </a:p>
            </p:txBody>
          </p:sp>
        </mc:Fallback>
      </mc:AlternateContent>
      <p:cxnSp>
        <p:nvCxnSpPr>
          <p:cNvPr id="9" name="Straight Arrow Connector 8"/>
          <p:cNvCxnSpPr>
            <a:stCxn id="7" idx="3"/>
            <a:endCxn id="21" idx="1"/>
          </p:cNvCxnSpPr>
          <p:nvPr/>
        </p:nvCxnSpPr>
        <p:spPr>
          <a:xfrm>
            <a:off x="1143000" y="3914991"/>
            <a:ext cx="457200" cy="202686"/>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0" name="Rectangle 9"/>
          <p:cNvSpPr/>
          <p:nvPr/>
        </p:nvSpPr>
        <p:spPr>
          <a:xfrm>
            <a:off x="1600200" y="2051691"/>
            <a:ext cx="2133599" cy="1200329"/>
          </a:xfrm>
          <a:prstGeom prst="rect">
            <a:avLst/>
          </a:prstGeom>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Structuring</a:t>
            </a:r>
          </a:p>
          <a:p>
            <a:pPr algn="ctr"/>
            <a:r>
              <a:rPr lang="en-US" sz="2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the</a:t>
            </a:r>
          </a:p>
          <a:p>
            <a:pPr algn="ctr"/>
            <a:r>
              <a:rPr lang="en-US" sz="2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Input text</a:t>
            </a:r>
            <a:endParaRPr lang="en-US" sz="2400" dirty="0">
              <a:solidFill>
                <a:srgbClr val="00B050"/>
              </a:solidFill>
            </a:endParaRPr>
          </a:p>
        </p:txBody>
      </p:sp>
      <p:cxnSp>
        <p:nvCxnSpPr>
          <p:cNvPr id="11" name="Straight Arrow Connector 10"/>
          <p:cNvCxnSpPr>
            <a:stCxn id="7" idx="3"/>
            <a:endCxn id="10" idx="1"/>
          </p:cNvCxnSpPr>
          <p:nvPr/>
        </p:nvCxnSpPr>
        <p:spPr>
          <a:xfrm flipV="1">
            <a:off x="1143000" y="2651856"/>
            <a:ext cx="457200" cy="1263135"/>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2" name="Title 1"/>
          <p:cNvSpPr>
            <a:spLocks noGrp="1"/>
          </p:cNvSpPr>
          <p:nvPr>
            <p:ph type="title"/>
          </p:nvPr>
        </p:nvSpPr>
        <p:spPr>
          <a:xfrm>
            <a:off x="914400" y="0"/>
            <a:ext cx="7315200" cy="1154097"/>
          </a:xfrm>
        </p:spPr>
        <p:txBody>
          <a:bodyPr>
            <a:normAutofit fontScale="90000"/>
          </a:bodyPr>
          <a:lstStyle/>
          <a:p>
            <a:r>
              <a:rPr lang="en-US" dirty="0"/>
              <a:t>Text Analytics = Text Data Mining</a:t>
            </a:r>
          </a:p>
        </p:txBody>
      </p:sp>
      <p:sp>
        <p:nvSpPr>
          <p:cNvPr id="21" name="Rectangle 20"/>
          <p:cNvSpPr/>
          <p:nvPr/>
        </p:nvSpPr>
        <p:spPr>
          <a:xfrm>
            <a:off x="1600200" y="3886844"/>
            <a:ext cx="7496258" cy="461665"/>
          </a:xfrm>
          <a:prstGeom prst="rect">
            <a:avLst/>
          </a:prstGeom>
        </p:spPr>
        <p:txBody>
          <a:bodyPr wrap="square">
            <a:spAutoFit/>
          </a:bodyPr>
          <a:lstStyle/>
          <a:p>
            <a:r>
              <a:rPr lang="en-US" sz="2400" b="1" dirty="0">
                <a:ln w="11430"/>
                <a:solidFill>
                  <a:srgbClr val="FFC000"/>
                </a:solidFill>
                <a:effectLst>
                  <a:outerShdw blurRad="50800" dist="39000" dir="5460000" algn="tl">
                    <a:srgbClr val="000000">
                      <a:alpha val="38000"/>
                    </a:srgbClr>
                  </a:outerShdw>
                </a:effectLst>
              </a:rPr>
              <a:t>Deriving patterns within the structured data</a:t>
            </a:r>
          </a:p>
        </p:txBody>
      </p:sp>
      <p:cxnSp>
        <p:nvCxnSpPr>
          <p:cNvPr id="29" name="Straight Arrow Connector 28"/>
          <p:cNvCxnSpPr>
            <a:stCxn id="10" idx="3"/>
            <a:endCxn id="3" idx="1"/>
          </p:cNvCxnSpPr>
          <p:nvPr/>
        </p:nvCxnSpPr>
        <p:spPr>
          <a:xfrm flipV="1">
            <a:off x="3733799" y="2051692"/>
            <a:ext cx="473014" cy="600164"/>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a:stCxn id="7" idx="3"/>
            <a:endCxn id="8" idx="1"/>
          </p:cNvCxnSpPr>
          <p:nvPr/>
        </p:nvCxnSpPr>
        <p:spPr>
          <a:xfrm>
            <a:off x="1143000" y="3914991"/>
            <a:ext cx="457200" cy="1950177"/>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44" name="Rectangle 43"/>
              <p:cNvSpPr/>
              <p:nvPr/>
            </p:nvSpPr>
            <p:spPr>
              <a:xfrm>
                <a:off x="1600200" y="4784244"/>
                <a:ext cx="1888659"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solidFill>
                      <a:srgbClr val="C00000"/>
                    </a:solidFill>
                  </a:rPr>
                  <a:t>E</a:t>
                </a:r>
                <a14:m>
                  <m:oMath xmlns:m="http://schemas.openxmlformats.org/officeDocument/2006/math">
                    <m:r>
                      <a:rPr lang="en-US" sz="2400" b="1" i="1">
                        <a:solidFill>
                          <a:srgbClr val="C00000"/>
                        </a:solidFill>
                        <a:latin typeface="Cambria Math"/>
                      </a:rPr>
                      <m:t>𝒗𝒂𝒍𝒖𝒂𝒕𝒊𝒐𝒏</m:t>
                    </m:r>
                  </m:oMath>
                </a14:m>
                <a:endParaRPr lang="en-US" sz="2400" b="1" dirty="0">
                  <a:ln w="11430"/>
                  <a:solidFill>
                    <a:srgbClr val="C00000"/>
                  </a:solidFill>
                  <a:effectLst>
                    <a:outerShdw blurRad="50800" dist="39000" dir="5460000" algn="tl">
                      <a:srgbClr val="000000">
                        <a:alpha val="38000"/>
                      </a:srgbClr>
                    </a:outerShdw>
                  </a:effectLst>
                </a:endParaRPr>
              </a:p>
            </p:txBody>
          </p:sp>
        </mc:Choice>
        <mc:Fallback xmlns="">
          <p:sp>
            <p:nvSpPr>
              <p:cNvPr id="44" name="Rectangle 43"/>
              <p:cNvSpPr>
                <a:spLocks noRot="1" noChangeAspect="1" noMove="1" noResize="1" noEditPoints="1" noAdjustHandles="1" noChangeArrowheads="1" noChangeShapeType="1" noTextEdit="1"/>
              </p:cNvSpPr>
              <p:nvPr/>
            </p:nvSpPr>
            <p:spPr>
              <a:xfrm>
                <a:off x="1600200" y="4784244"/>
                <a:ext cx="1888659" cy="461665"/>
              </a:xfrm>
              <a:prstGeom prst="rect">
                <a:avLst/>
              </a:prstGeom>
              <a:blipFill rotWithShape="1">
                <a:blip r:embed="rId3"/>
                <a:stretch>
                  <a:fillRect/>
                </a:stretch>
              </a:blipFill>
            </p:spPr>
            <p:txBody>
              <a:bodyPr/>
              <a:lstStyle/>
              <a:p>
                <a:r>
                  <a:rPr lang="en-US">
                    <a:noFill/>
                  </a:rPr>
                  <a:t> </a:t>
                </a:r>
              </a:p>
            </p:txBody>
          </p:sp>
        </mc:Fallback>
      </mc:AlternateContent>
      <p:cxnSp>
        <p:nvCxnSpPr>
          <p:cNvPr id="45" name="Straight Arrow Connector 44"/>
          <p:cNvCxnSpPr>
            <a:stCxn id="7" idx="3"/>
            <a:endCxn id="44" idx="1"/>
          </p:cNvCxnSpPr>
          <p:nvPr/>
        </p:nvCxnSpPr>
        <p:spPr>
          <a:xfrm>
            <a:off x="1143000" y="3914991"/>
            <a:ext cx="457200" cy="1100086"/>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3" name="Rectangle 2"/>
          <p:cNvSpPr/>
          <p:nvPr/>
        </p:nvSpPr>
        <p:spPr>
          <a:xfrm>
            <a:off x="4206813" y="1867026"/>
            <a:ext cx="1203387" cy="369332"/>
          </a:xfrm>
          <a:prstGeom prst="rect">
            <a:avLst/>
          </a:prstGeom>
        </p:spPr>
        <p:txBody>
          <a:bodyPr wrap="square">
            <a:spAutoFit/>
          </a:bodyPr>
          <a:lstStyle/>
          <a:p>
            <a:r>
              <a:rPr 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Parsing</a:t>
            </a:r>
            <a:endParaRPr lang="en-US" dirty="0">
              <a:solidFill>
                <a:srgbClr val="00B050"/>
              </a:solidFill>
            </a:endParaRPr>
          </a:p>
        </p:txBody>
      </p:sp>
      <p:sp>
        <p:nvSpPr>
          <p:cNvPr id="25" name="Rectangle 24"/>
          <p:cNvSpPr/>
          <p:nvPr/>
        </p:nvSpPr>
        <p:spPr>
          <a:xfrm>
            <a:off x="4206813" y="3252020"/>
            <a:ext cx="4572000" cy="369332"/>
          </a:xfrm>
          <a:prstGeom prst="rect">
            <a:avLst/>
          </a:prstGeom>
        </p:spPr>
        <p:txBody>
          <a:bodyPr>
            <a:spAutoFit/>
          </a:bodyPr>
          <a:lstStyle/>
          <a:p>
            <a:r>
              <a:rPr 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Subsequent insertion into a database</a:t>
            </a:r>
            <a:endParaRPr lang="en-US" dirty="0">
              <a:solidFill>
                <a:srgbClr val="00B050"/>
              </a:solidFill>
            </a:endParaRPr>
          </a:p>
        </p:txBody>
      </p:sp>
      <p:cxnSp>
        <p:nvCxnSpPr>
          <p:cNvPr id="31" name="Straight Arrow Connector 30"/>
          <p:cNvCxnSpPr>
            <a:stCxn id="10" idx="3"/>
            <a:endCxn id="33" idx="1"/>
          </p:cNvCxnSpPr>
          <p:nvPr/>
        </p:nvCxnSpPr>
        <p:spPr>
          <a:xfrm flipV="1">
            <a:off x="3733799" y="2543298"/>
            <a:ext cx="473014" cy="108558"/>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33" name="Rectangle 32"/>
          <p:cNvSpPr/>
          <p:nvPr/>
        </p:nvSpPr>
        <p:spPr>
          <a:xfrm>
            <a:off x="4206813" y="2358632"/>
            <a:ext cx="4889645" cy="369332"/>
          </a:xfrm>
          <a:prstGeom prst="rect">
            <a:avLst/>
          </a:prstGeom>
        </p:spPr>
        <p:txBody>
          <a:bodyPr wrap="square">
            <a:spAutoFit/>
          </a:bodyPr>
          <a:lstStyle/>
          <a:p>
            <a:r>
              <a:rPr 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Addition of some derived linguistic feature</a:t>
            </a:r>
            <a:endParaRPr lang="en-US" dirty="0">
              <a:solidFill>
                <a:srgbClr val="00B050"/>
              </a:solidFill>
            </a:endParaRPr>
          </a:p>
        </p:txBody>
      </p:sp>
      <p:sp>
        <p:nvSpPr>
          <p:cNvPr id="36" name="Rectangle 35"/>
          <p:cNvSpPr/>
          <p:nvPr/>
        </p:nvSpPr>
        <p:spPr>
          <a:xfrm>
            <a:off x="4206813" y="2792708"/>
            <a:ext cx="4572000" cy="369332"/>
          </a:xfrm>
          <a:prstGeom prst="rect">
            <a:avLst/>
          </a:prstGeom>
        </p:spPr>
        <p:txBody>
          <a:bodyPr>
            <a:spAutoFit/>
          </a:bodyPr>
          <a:lstStyle/>
          <a:p>
            <a:r>
              <a:rPr 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Removal of others</a:t>
            </a:r>
            <a:endParaRPr lang="en-US" dirty="0">
              <a:solidFill>
                <a:srgbClr val="00B050"/>
              </a:solidFill>
            </a:endParaRPr>
          </a:p>
        </p:txBody>
      </p:sp>
      <p:cxnSp>
        <p:nvCxnSpPr>
          <p:cNvPr id="37" name="Straight Arrow Connector 36"/>
          <p:cNvCxnSpPr>
            <a:stCxn id="10" idx="3"/>
            <a:endCxn id="36" idx="1"/>
          </p:cNvCxnSpPr>
          <p:nvPr/>
        </p:nvCxnSpPr>
        <p:spPr>
          <a:xfrm>
            <a:off x="3733799" y="2651856"/>
            <a:ext cx="473014" cy="325518"/>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41" name="Straight Arrow Connector 40"/>
          <p:cNvCxnSpPr>
            <a:stCxn id="10" idx="3"/>
            <a:endCxn id="25" idx="1"/>
          </p:cNvCxnSpPr>
          <p:nvPr/>
        </p:nvCxnSpPr>
        <p:spPr>
          <a:xfrm>
            <a:off x="3733799" y="2651856"/>
            <a:ext cx="473014" cy="78483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0831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10" presetClass="entr" presetSubtype="0"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21" grpId="0"/>
      <p:bldP spid="44" grpId="0"/>
      <p:bldP spid="3" grpId="0"/>
      <p:bldP spid="25" grpId="0"/>
      <p:bldP spid="33"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3124200"/>
            <a:ext cx="1221425" cy="156966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Typical</a:t>
            </a:r>
          </a:p>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Text</a:t>
            </a:r>
          </a:p>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Mining</a:t>
            </a:r>
          </a:p>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Tasks</a:t>
            </a:r>
          </a:p>
        </p:txBody>
      </p:sp>
      <mc:AlternateContent xmlns:mc="http://schemas.openxmlformats.org/markup-compatibility/2006" xmlns:a14="http://schemas.microsoft.com/office/drawing/2010/main">
        <mc:Choice Requires="a14">
          <p:sp>
            <p:nvSpPr>
              <p:cNvPr id="8" name="Rectangle 7"/>
              <p:cNvSpPr/>
              <p:nvPr/>
            </p:nvSpPr>
            <p:spPr>
              <a:xfrm>
                <a:off x="1981200" y="3474408"/>
                <a:ext cx="5484194"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14:m>
                  <m:oMathPara xmlns:m="http://schemas.openxmlformats.org/officeDocument/2006/math">
                    <m:oMathParaPr>
                      <m:jc m:val="centerGroup"/>
                    </m:oMathParaPr>
                    <m:oMath xmlns:m="http://schemas.openxmlformats.org/officeDocument/2006/math">
                      <m:r>
                        <a:rPr lang="en-US" sz="2400" b="1" i="0" smtClean="0">
                          <a:solidFill>
                            <a:srgbClr val="00B050"/>
                          </a:solidFill>
                          <a:latin typeface="Cambria Math"/>
                        </a:rPr>
                        <m:t>𝐏</m:t>
                      </m:r>
                      <m:r>
                        <a:rPr lang="en-US" sz="2400" b="1">
                          <a:solidFill>
                            <a:srgbClr val="00B050"/>
                          </a:solidFill>
                          <a:latin typeface="Cambria Math"/>
                        </a:rPr>
                        <m:t>𝐫𝐨𝐝𝐮𝐜𝐭𝐢𝐨𝐧</m:t>
                      </m:r>
                      <m:r>
                        <a:rPr lang="en-US" sz="2400" b="1">
                          <a:solidFill>
                            <a:srgbClr val="00B050"/>
                          </a:solidFill>
                          <a:latin typeface="Cambria Math"/>
                        </a:rPr>
                        <m:t> </m:t>
                      </m:r>
                      <m:r>
                        <a:rPr lang="en-US" sz="2400" b="1">
                          <a:solidFill>
                            <a:srgbClr val="00B050"/>
                          </a:solidFill>
                          <a:latin typeface="Cambria Math"/>
                        </a:rPr>
                        <m:t>𝐨𝐟</m:t>
                      </m:r>
                      <m:r>
                        <a:rPr lang="en-US" sz="2400" b="1">
                          <a:solidFill>
                            <a:srgbClr val="00B050"/>
                          </a:solidFill>
                          <a:latin typeface="Cambria Math"/>
                        </a:rPr>
                        <m:t> </m:t>
                      </m:r>
                      <m:r>
                        <a:rPr lang="en-US" sz="2400" b="1" i="0" smtClean="0">
                          <a:solidFill>
                            <a:srgbClr val="00B050"/>
                          </a:solidFill>
                          <a:latin typeface="Cambria Math"/>
                        </a:rPr>
                        <m:t>𝐆</m:t>
                      </m:r>
                      <m:r>
                        <a:rPr lang="en-US" sz="2400" b="1">
                          <a:solidFill>
                            <a:srgbClr val="00B050"/>
                          </a:solidFill>
                          <a:latin typeface="Cambria Math"/>
                        </a:rPr>
                        <m:t>𝐫𝐚𝐧𝐮𝐥𝐚𝐫</m:t>
                      </m:r>
                      <m:r>
                        <a:rPr lang="en-US" sz="2400" b="1">
                          <a:solidFill>
                            <a:srgbClr val="00B050"/>
                          </a:solidFill>
                          <a:latin typeface="Cambria Math"/>
                        </a:rPr>
                        <m:t> </m:t>
                      </m:r>
                      <m:r>
                        <a:rPr lang="en-US" sz="2400" b="1" i="0" smtClean="0">
                          <a:solidFill>
                            <a:srgbClr val="00B050"/>
                          </a:solidFill>
                          <a:latin typeface="Cambria Math"/>
                        </a:rPr>
                        <m:t>𝐓</m:t>
                      </m:r>
                      <m:r>
                        <a:rPr lang="en-US" sz="2400" b="1">
                          <a:solidFill>
                            <a:srgbClr val="00B050"/>
                          </a:solidFill>
                          <a:latin typeface="Cambria Math"/>
                        </a:rPr>
                        <m:t>𝐚𝐱𝐨𝐧𝐨𝐦𝐢𝐞𝐬</m:t>
                      </m:r>
                    </m:oMath>
                  </m:oMathPara>
                </a14:m>
                <a:endParaRPr/>
              </a:p>
            </p:txBody>
          </p:sp>
        </mc:Choice>
        <mc:Fallback xmlns="">
          <p:sp>
            <p:nvSpPr>
              <p:cNvPr id="8" name="Rectangle 7"/>
              <p:cNvSpPr>
                <a:spLocks noRot="1" noChangeAspect="1" noMove="1" noResize="1" noEditPoints="1" noAdjustHandles="1" noChangeArrowheads="1" noChangeShapeType="1" noTextEdit="1"/>
              </p:cNvSpPr>
              <p:nvPr/>
            </p:nvSpPr>
            <p:spPr>
              <a:xfrm>
                <a:off x="1981200" y="3474408"/>
                <a:ext cx="5484194" cy="461665"/>
              </a:xfrm>
              <a:prstGeom prst="rect">
                <a:avLst/>
              </a:prstGeom>
              <a:blipFill rotWithShape="1">
                <a:blip r:embed="rId2"/>
                <a:stretch>
                  <a:fillRect/>
                </a:stretch>
              </a:blipFill>
            </p:spPr>
            <p:txBody>
              <a:bodyPr/>
              <a:lstStyle/>
              <a:p>
                <a:r>
                  <a:rPr lang="en-US">
                    <a:noFill/>
                  </a:rPr>
                  <a:t> </a:t>
                </a:r>
              </a:p>
            </p:txBody>
          </p:sp>
        </mc:Fallback>
      </mc:AlternateContent>
      <p:cxnSp>
        <p:nvCxnSpPr>
          <p:cNvPr id="9" name="Straight Arrow Connector 8"/>
          <p:cNvCxnSpPr>
            <a:stCxn id="7" idx="3"/>
            <a:endCxn id="21" idx="1"/>
          </p:cNvCxnSpPr>
          <p:nvPr/>
        </p:nvCxnSpPr>
        <p:spPr>
          <a:xfrm flipV="1">
            <a:off x="1373825" y="2405376"/>
            <a:ext cx="607375" cy="1503654"/>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0" name="Rectangle 9"/>
          <p:cNvSpPr/>
          <p:nvPr/>
        </p:nvSpPr>
        <p:spPr>
          <a:xfrm>
            <a:off x="1981200" y="1493208"/>
            <a:ext cx="3429000" cy="461665"/>
          </a:xfrm>
          <a:prstGeom prst="rect">
            <a:avLst/>
          </a:prstGeom>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2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Text Categorization</a:t>
            </a:r>
            <a:endParaRPr lang="en-US" sz="2400" dirty="0">
              <a:solidFill>
                <a:srgbClr val="00B050"/>
              </a:solidFill>
            </a:endParaRPr>
          </a:p>
        </p:txBody>
      </p:sp>
      <p:cxnSp>
        <p:nvCxnSpPr>
          <p:cNvPr id="11" name="Straight Arrow Connector 10"/>
          <p:cNvCxnSpPr>
            <a:stCxn id="7" idx="3"/>
            <a:endCxn id="10" idx="1"/>
          </p:cNvCxnSpPr>
          <p:nvPr/>
        </p:nvCxnSpPr>
        <p:spPr>
          <a:xfrm flipV="1">
            <a:off x="1373825" y="1724041"/>
            <a:ext cx="607375" cy="218498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2" name="Title 1"/>
          <p:cNvSpPr>
            <a:spLocks noGrp="1"/>
          </p:cNvSpPr>
          <p:nvPr>
            <p:ph type="title"/>
          </p:nvPr>
        </p:nvSpPr>
        <p:spPr>
          <a:xfrm>
            <a:off x="914400" y="0"/>
            <a:ext cx="7315200" cy="1154097"/>
          </a:xfrm>
        </p:spPr>
        <p:txBody>
          <a:bodyPr>
            <a:normAutofit/>
          </a:bodyPr>
          <a:lstStyle/>
          <a:p>
            <a:r>
              <a:rPr lang="en-US" dirty="0"/>
              <a:t>Text Analytics Tasks</a:t>
            </a:r>
          </a:p>
        </p:txBody>
      </p:sp>
      <p:sp>
        <p:nvSpPr>
          <p:cNvPr id="21" name="Rectangle 20"/>
          <p:cNvSpPr/>
          <p:nvPr/>
        </p:nvSpPr>
        <p:spPr>
          <a:xfrm>
            <a:off x="1981200" y="2174543"/>
            <a:ext cx="3352800" cy="461665"/>
          </a:xfrm>
          <a:prstGeom prst="rect">
            <a:avLst/>
          </a:prstGeom>
        </p:spPr>
        <p:txBody>
          <a:bodyPr wrap="square">
            <a:spAutoFit/>
          </a:bodyPr>
          <a:lstStyle/>
          <a:p>
            <a:r>
              <a:rPr lang="en-US" sz="2400" b="1" dirty="0">
                <a:ln w="11430"/>
                <a:solidFill>
                  <a:srgbClr val="FFC000"/>
                </a:solidFill>
                <a:effectLst>
                  <a:outerShdw blurRad="50800" dist="39000" dir="5460000" algn="tl">
                    <a:srgbClr val="000000">
                      <a:alpha val="38000"/>
                    </a:srgbClr>
                  </a:outerShdw>
                </a:effectLst>
              </a:rPr>
              <a:t>Text clustering</a:t>
            </a:r>
          </a:p>
        </p:txBody>
      </p:sp>
      <p:cxnSp>
        <p:nvCxnSpPr>
          <p:cNvPr id="35" name="Straight Arrow Connector 34"/>
          <p:cNvCxnSpPr>
            <a:stCxn id="7" idx="3"/>
            <a:endCxn id="8" idx="1"/>
          </p:cNvCxnSpPr>
          <p:nvPr/>
        </p:nvCxnSpPr>
        <p:spPr>
          <a:xfrm flipV="1">
            <a:off x="1373825" y="3705241"/>
            <a:ext cx="607375" cy="20378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44" name="Rectangle 43"/>
          <p:cNvSpPr/>
          <p:nvPr/>
        </p:nvSpPr>
        <p:spPr>
          <a:xfrm>
            <a:off x="1981200" y="2788608"/>
            <a:ext cx="3996607"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solidFill>
                  <a:srgbClr val="C00000"/>
                </a:solidFill>
              </a:rPr>
              <a:t>Concept/entity Extraction</a:t>
            </a:r>
          </a:p>
        </p:txBody>
      </p:sp>
      <p:cxnSp>
        <p:nvCxnSpPr>
          <p:cNvPr id="45" name="Straight Arrow Connector 44"/>
          <p:cNvCxnSpPr>
            <a:stCxn id="7" idx="3"/>
            <a:endCxn id="44" idx="1"/>
          </p:cNvCxnSpPr>
          <p:nvPr/>
        </p:nvCxnSpPr>
        <p:spPr>
          <a:xfrm flipV="1">
            <a:off x="1373825" y="3019441"/>
            <a:ext cx="607375" cy="88958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41" name="Straight Arrow Connector 40"/>
          <p:cNvCxnSpPr>
            <a:endCxn id="24" idx="1"/>
          </p:cNvCxnSpPr>
          <p:nvPr/>
        </p:nvCxnSpPr>
        <p:spPr>
          <a:xfrm>
            <a:off x="3387981" y="6222072"/>
            <a:ext cx="669256" cy="222662"/>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1981200" y="4236408"/>
                <a:ext cx="3041217"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14:m>
                  <m:oMathPara xmlns:m="http://schemas.openxmlformats.org/officeDocument/2006/math">
                    <m:oMathParaPr>
                      <m:jc m:val="centerGroup"/>
                    </m:oMathParaPr>
                    <m:oMath xmlns:m="http://schemas.openxmlformats.org/officeDocument/2006/math">
                      <m:r>
                        <a:rPr lang="en-US" sz="2400" b="1" i="0" smtClean="0">
                          <a:solidFill>
                            <a:schemeClr val="tx2"/>
                          </a:solidFill>
                          <a:latin typeface="Cambria Math"/>
                        </a:rPr>
                        <m:t>𝐒</m:t>
                      </m:r>
                      <m:r>
                        <a:rPr lang="en-US" sz="2400" b="1">
                          <a:solidFill>
                            <a:schemeClr val="tx2"/>
                          </a:solidFill>
                          <a:latin typeface="Cambria Math"/>
                        </a:rPr>
                        <m:t>𝐞𝐧𝐭𝐢𝐦𝐞𝐧𝐭</m:t>
                      </m:r>
                      <m:r>
                        <a:rPr lang="en-US" sz="2400" b="1">
                          <a:solidFill>
                            <a:schemeClr val="tx2"/>
                          </a:solidFill>
                          <a:latin typeface="Cambria Math"/>
                        </a:rPr>
                        <m:t> </m:t>
                      </m:r>
                      <m:r>
                        <a:rPr lang="en-US" sz="2400" b="1" i="0" smtClean="0">
                          <a:solidFill>
                            <a:schemeClr val="tx2"/>
                          </a:solidFill>
                          <a:latin typeface="Cambria Math"/>
                        </a:rPr>
                        <m:t>𝐀</m:t>
                      </m:r>
                      <m:r>
                        <a:rPr lang="en-US" sz="2400" b="1">
                          <a:solidFill>
                            <a:schemeClr val="tx2"/>
                          </a:solidFill>
                          <a:latin typeface="Cambria Math"/>
                        </a:rPr>
                        <m:t>𝐧𝐚𝐥𝐲𝐬𝐢𝐬</m:t>
                      </m:r>
                    </m:oMath>
                  </m:oMathPara>
                </a14:m>
                <a:endParaRPr/>
              </a:p>
            </p:txBody>
          </p:sp>
        </mc:Choice>
        <mc:Fallback xmlns="">
          <p:sp>
            <p:nvSpPr>
              <p:cNvPr id="26" name="Rectangle 25"/>
              <p:cNvSpPr>
                <a:spLocks noRot="1" noChangeAspect="1" noMove="1" noResize="1" noEditPoints="1" noAdjustHandles="1" noChangeArrowheads="1" noChangeShapeType="1" noTextEdit="1"/>
              </p:cNvSpPr>
              <p:nvPr/>
            </p:nvSpPr>
            <p:spPr>
              <a:xfrm>
                <a:off x="1981200" y="4236408"/>
                <a:ext cx="3041217" cy="461665"/>
              </a:xfrm>
              <a:prstGeom prst="rect">
                <a:avLst/>
              </a:prstGeom>
              <a:blipFill rotWithShape="1">
                <a:blip r:embed="rId3"/>
                <a:stretch>
                  <a:fillRect/>
                </a:stretch>
              </a:blipFill>
            </p:spPr>
            <p:txBody>
              <a:bodyPr/>
              <a:lstStyle/>
              <a:p>
                <a:r>
                  <a:rPr lang="en-US">
                    <a:noFill/>
                  </a:rPr>
                  <a:t> </a:t>
                </a:r>
              </a:p>
            </p:txBody>
          </p:sp>
        </mc:Fallback>
      </mc:AlternateContent>
      <p:cxnSp>
        <p:nvCxnSpPr>
          <p:cNvPr id="27" name="Straight Arrow Connector 26"/>
          <p:cNvCxnSpPr>
            <a:stCxn id="7" idx="3"/>
            <a:endCxn id="26" idx="1"/>
          </p:cNvCxnSpPr>
          <p:nvPr/>
        </p:nvCxnSpPr>
        <p:spPr>
          <a:xfrm>
            <a:off x="1373825" y="3909030"/>
            <a:ext cx="607375" cy="558211"/>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1981200" y="4998408"/>
                <a:ext cx="4063933"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14:m>
                  <m:oMathPara xmlns:m="http://schemas.openxmlformats.org/officeDocument/2006/math">
                    <m:oMathParaPr>
                      <m:jc m:val="centerGroup"/>
                    </m:oMathParaPr>
                    <m:oMath xmlns:m="http://schemas.openxmlformats.org/officeDocument/2006/math">
                      <m:r>
                        <a:rPr lang="en-US" sz="2400" b="1" i="0" smtClean="0">
                          <a:solidFill>
                            <a:schemeClr val="tx1"/>
                          </a:solidFill>
                          <a:latin typeface="Cambria Math"/>
                        </a:rPr>
                        <m:t>𝐃</m:t>
                      </m:r>
                      <m:r>
                        <a:rPr lang="en-US" sz="2400" b="1">
                          <a:solidFill>
                            <a:schemeClr val="tx1"/>
                          </a:solidFill>
                          <a:latin typeface="Cambria Math"/>
                        </a:rPr>
                        <m:t>𝐨𝐜𝐮𝐦𝐞𝐧𝐭</m:t>
                      </m:r>
                      <m:r>
                        <a:rPr lang="en-US" sz="2400" b="1">
                          <a:solidFill>
                            <a:schemeClr val="tx1"/>
                          </a:solidFill>
                          <a:latin typeface="Cambria Math"/>
                        </a:rPr>
                        <m:t> </m:t>
                      </m:r>
                      <m:r>
                        <a:rPr lang="en-US" sz="2400" b="1" i="0" smtClean="0">
                          <a:solidFill>
                            <a:schemeClr val="tx1"/>
                          </a:solidFill>
                          <a:latin typeface="Cambria Math"/>
                        </a:rPr>
                        <m:t>𝐒</m:t>
                      </m:r>
                      <m:r>
                        <a:rPr lang="en-US" sz="2400" b="1">
                          <a:solidFill>
                            <a:schemeClr val="tx1"/>
                          </a:solidFill>
                          <a:latin typeface="Cambria Math"/>
                        </a:rPr>
                        <m:t>𝐮𝐦𝐦𝐚𝐫𝐢𝐳𝐚𝐭𝐢𝐨𝐧</m:t>
                      </m:r>
                    </m:oMath>
                  </m:oMathPara>
                </a14:m>
                <a:endParaRPr lang="en-US" sz="2400" b="1" dirty="0">
                  <a:solidFill>
                    <a:schemeClr val="tx1"/>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1981200" y="4998408"/>
                <a:ext cx="4063933" cy="461665"/>
              </a:xfrm>
              <a:prstGeom prst="rect">
                <a:avLst/>
              </a:prstGeom>
              <a:blipFill rotWithShape="1">
                <a:blip r:embed="rId4"/>
                <a:stretch>
                  <a:fillRect/>
                </a:stretch>
              </a:blipFill>
            </p:spPr>
            <p:txBody>
              <a:bodyPr/>
              <a:lstStyle/>
              <a:p>
                <a:r>
                  <a:rPr lang="en-US">
                    <a:noFill/>
                  </a:rPr>
                  <a:t> </a:t>
                </a:r>
              </a:p>
            </p:txBody>
          </p:sp>
        </mc:Fallback>
      </mc:AlternateContent>
      <p:cxnSp>
        <p:nvCxnSpPr>
          <p:cNvPr id="32" name="Straight Arrow Connector 31"/>
          <p:cNvCxnSpPr>
            <a:stCxn id="7" idx="3"/>
            <a:endCxn id="30" idx="1"/>
          </p:cNvCxnSpPr>
          <p:nvPr/>
        </p:nvCxnSpPr>
        <p:spPr>
          <a:xfrm>
            <a:off x="1373825" y="3909030"/>
            <a:ext cx="607375" cy="1320211"/>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a:off x="1981200" y="5760407"/>
                <a:ext cx="3873175"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14:m>
                  <m:oMathPara xmlns:m="http://schemas.openxmlformats.org/officeDocument/2006/math">
                    <m:oMathParaPr>
                      <m:jc m:val="centerGroup"/>
                    </m:oMathParaPr>
                    <m:oMath xmlns:m="http://schemas.openxmlformats.org/officeDocument/2006/math">
                      <m:r>
                        <a:rPr lang="en-US" sz="2400" b="1" i="0" smtClean="0">
                          <a:solidFill>
                            <a:srgbClr val="00B0F0"/>
                          </a:solidFill>
                          <a:latin typeface="Cambria Math"/>
                        </a:rPr>
                        <m:t>𝐄</m:t>
                      </m:r>
                      <m:r>
                        <a:rPr lang="en-US" sz="2400" b="1">
                          <a:solidFill>
                            <a:srgbClr val="00B0F0"/>
                          </a:solidFill>
                          <a:latin typeface="Cambria Math"/>
                        </a:rPr>
                        <m:t>𝐧𝐭𝐢𝐭𝐲</m:t>
                      </m:r>
                      <m:r>
                        <a:rPr lang="en-US" sz="2400" b="1">
                          <a:solidFill>
                            <a:srgbClr val="00B0F0"/>
                          </a:solidFill>
                          <a:latin typeface="Cambria Math"/>
                        </a:rPr>
                        <m:t> </m:t>
                      </m:r>
                      <m:r>
                        <a:rPr lang="en-US" sz="2400" b="1" i="0" smtClean="0">
                          <a:solidFill>
                            <a:srgbClr val="00B0F0"/>
                          </a:solidFill>
                          <a:latin typeface="Cambria Math"/>
                        </a:rPr>
                        <m:t>𝐑</m:t>
                      </m:r>
                      <m:r>
                        <a:rPr lang="en-US" sz="2400" b="1">
                          <a:solidFill>
                            <a:srgbClr val="00B0F0"/>
                          </a:solidFill>
                          <a:latin typeface="Cambria Math"/>
                        </a:rPr>
                        <m:t>𝐞𝐥𝐚𝐭𝐢𝐨𝐧</m:t>
                      </m:r>
                      <m:r>
                        <a:rPr lang="en-US" sz="2400" b="1">
                          <a:solidFill>
                            <a:srgbClr val="00B0F0"/>
                          </a:solidFill>
                          <a:latin typeface="Cambria Math"/>
                        </a:rPr>
                        <m:t> </m:t>
                      </m:r>
                      <m:r>
                        <a:rPr lang="en-US" sz="2400" b="1" i="0" smtClean="0">
                          <a:solidFill>
                            <a:srgbClr val="00B0F0"/>
                          </a:solidFill>
                          <a:latin typeface="Cambria Math"/>
                        </a:rPr>
                        <m:t>𝐌</m:t>
                      </m:r>
                      <m:r>
                        <a:rPr lang="en-US" sz="2400" b="1">
                          <a:solidFill>
                            <a:srgbClr val="00B0F0"/>
                          </a:solidFill>
                          <a:latin typeface="Cambria Math"/>
                        </a:rPr>
                        <m:t>𝐨𝐝𝐞𝐥𝐢𝐧𝐠</m:t>
                      </m:r>
                    </m:oMath>
                  </m:oMathPara>
                </a14:m>
                <a:endParaRPr lang="en-US" sz="2400" b="1" dirty="0">
                  <a:solidFill>
                    <a:srgbClr val="00B0F0"/>
                  </a:solidFill>
                </a:endParaRPr>
              </a:p>
            </p:txBody>
          </p:sp>
        </mc:Choice>
        <mc:Fallback xmlns="">
          <p:sp>
            <p:nvSpPr>
              <p:cNvPr id="38" name="Rectangle 37"/>
              <p:cNvSpPr>
                <a:spLocks noRot="1" noChangeAspect="1" noMove="1" noResize="1" noEditPoints="1" noAdjustHandles="1" noChangeArrowheads="1" noChangeShapeType="1" noTextEdit="1"/>
              </p:cNvSpPr>
              <p:nvPr/>
            </p:nvSpPr>
            <p:spPr>
              <a:xfrm>
                <a:off x="1981200" y="5760407"/>
                <a:ext cx="3873175" cy="461665"/>
              </a:xfrm>
              <a:prstGeom prst="rect">
                <a:avLst/>
              </a:prstGeom>
              <a:blipFill rotWithShape="1">
                <a:blip r:embed="rId5"/>
                <a:stretch>
                  <a:fillRect/>
                </a:stretch>
              </a:blipFill>
            </p:spPr>
            <p:txBody>
              <a:bodyPr/>
              <a:lstStyle/>
              <a:p>
                <a:r>
                  <a:rPr lang="en-US">
                    <a:noFill/>
                  </a:rPr>
                  <a:t> </a:t>
                </a:r>
              </a:p>
            </p:txBody>
          </p:sp>
        </mc:Fallback>
      </mc:AlternateContent>
      <p:cxnSp>
        <p:nvCxnSpPr>
          <p:cNvPr id="39" name="Straight Arrow Connector 38"/>
          <p:cNvCxnSpPr>
            <a:stCxn id="7" idx="3"/>
            <a:endCxn id="38" idx="1"/>
          </p:cNvCxnSpPr>
          <p:nvPr/>
        </p:nvCxnSpPr>
        <p:spPr>
          <a:xfrm>
            <a:off x="1373825" y="3909030"/>
            <a:ext cx="607375" cy="208221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4" name="Rectangle 23"/>
              <p:cNvSpPr/>
              <p:nvPr/>
            </p:nvSpPr>
            <p:spPr>
              <a:xfrm>
                <a:off x="4057237" y="6260068"/>
                <a:ext cx="49343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00B0F0"/>
                          </a:solidFill>
                          <a:latin typeface="Cambria Math"/>
                        </a:rPr>
                        <m:t>𝐋</m:t>
                      </m:r>
                      <m:r>
                        <a:rPr lang="en-US" b="1">
                          <a:solidFill>
                            <a:srgbClr val="00B0F0"/>
                          </a:solidFill>
                          <a:latin typeface="Cambria Math"/>
                        </a:rPr>
                        <m:t>𝐞𝐚𝐫𝐧𝐢𝐧𝐠</m:t>
                      </m:r>
                      <m:r>
                        <a:rPr lang="en-US" b="1">
                          <a:solidFill>
                            <a:srgbClr val="00B0F0"/>
                          </a:solidFill>
                          <a:latin typeface="Cambria Math"/>
                        </a:rPr>
                        <m:t> </m:t>
                      </m:r>
                      <m:r>
                        <a:rPr lang="en-US" b="1">
                          <a:solidFill>
                            <a:srgbClr val="00B0F0"/>
                          </a:solidFill>
                          <a:latin typeface="Cambria Math"/>
                        </a:rPr>
                        <m:t>𝐫𝐞𝐥𝐚𝐭𝐢𝐨𝐧𝐬</m:t>
                      </m:r>
                      <m:r>
                        <a:rPr lang="en-US" b="1">
                          <a:solidFill>
                            <a:srgbClr val="00B0F0"/>
                          </a:solidFill>
                          <a:latin typeface="Cambria Math"/>
                        </a:rPr>
                        <m:t> </m:t>
                      </m:r>
                      <m:r>
                        <a:rPr lang="en-US" b="1">
                          <a:solidFill>
                            <a:srgbClr val="00B0F0"/>
                          </a:solidFill>
                          <a:latin typeface="Cambria Math"/>
                        </a:rPr>
                        <m:t>𝐛𝐞𝐭𝐰𝐞𝐞𝐧</m:t>
                      </m:r>
                      <m:r>
                        <a:rPr lang="en-US" b="1">
                          <a:solidFill>
                            <a:srgbClr val="00B0F0"/>
                          </a:solidFill>
                          <a:latin typeface="Cambria Math"/>
                        </a:rPr>
                        <m:t> </m:t>
                      </m:r>
                      <m:r>
                        <a:rPr lang="en-US" b="1">
                          <a:solidFill>
                            <a:srgbClr val="00B0F0"/>
                          </a:solidFill>
                          <a:latin typeface="Cambria Math"/>
                        </a:rPr>
                        <m:t>𝐧𝐚𝐦𝐞𝐝</m:t>
                      </m:r>
                      <m:r>
                        <a:rPr lang="en-US" b="1">
                          <a:solidFill>
                            <a:srgbClr val="00B0F0"/>
                          </a:solidFill>
                          <a:latin typeface="Cambria Math"/>
                        </a:rPr>
                        <m:t> </m:t>
                      </m:r>
                      <m:r>
                        <a:rPr lang="en-US" b="1">
                          <a:solidFill>
                            <a:srgbClr val="00B0F0"/>
                          </a:solidFill>
                          <a:latin typeface="Cambria Math"/>
                        </a:rPr>
                        <m:t>𝐞𝐧𝐭𝐢𝐭𝐢𝐞𝐬</m:t>
                      </m:r>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4057237" y="6260068"/>
                <a:ext cx="4934363" cy="369332"/>
              </a:xfrm>
              <a:prstGeom prst="rect">
                <a:avLst/>
              </a:prstGeom>
              <a:blipFill rotWithShape="1">
                <a:blip r:embed="rId6"/>
                <a:stretch>
                  <a:fillRect b="-13115"/>
                </a:stretch>
              </a:blipFill>
            </p:spPr>
            <p:txBody>
              <a:bodyPr/>
              <a:lstStyle/>
              <a:p>
                <a:r>
                  <a:rPr lang="en-US">
                    <a:noFill/>
                  </a:rPr>
                  <a:t> </a:t>
                </a:r>
              </a:p>
            </p:txBody>
          </p:sp>
        </mc:Fallback>
      </mc:AlternateContent>
      <p:cxnSp>
        <p:nvCxnSpPr>
          <p:cNvPr id="48" name="Straight Arrow Connector 47"/>
          <p:cNvCxnSpPr>
            <a:stCxn id="44" idx="3"/>
            <a:endCxn id="52" idx="1"/>
          </p:cNvCxnSpPr>
          <p:nvPr/>
        </p:nvCxnSpPr>
        <p:spPr>
          <a:xfrm flipV="1">
            <a:off x="5977807" y="2710934"/>
            <a:ext cx="422993" cy="308507"/>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52" name="Rectangle 51"/>
              <p:cNvSpPr/>
              <p:nvPr/>
            </p:nvSpPr>
            <p:spPr>
              <a:xfrm>
                <a:off x="6400800" y="2526268"/>
                <a:ext cx="7344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a:rPr>
                        <m:t>𝑵𝑬𝑹</m:t>
                      </m:r>
                    </m:oMath>
                  </m:oMathPara>
                </a14:m>
                <a:endParaRPr lang="en-US" dirty="0">
                  <a:solidFill>
                    <a:srgbClr val="FF0000"/>
                  </a:solidFill>
                </a:endParaRPr>
              </a:p>
            </p:txBody>
          </p:sp>
        </mc:Choice>
        <mc:Fallback xmlns="">
          <p:sp>
            <p:nvSpPr>
              <p:cNvPr id="52" name="Rectangle 51"/>
              <p:cNvSpPr>
                <a:spLocks noRot="1" noChangeAspect="1" noMove="1" noResize="1" noEditPoints="1" noAdjustHandles="1" noChangeArrowheads="1" noChangeShapeType="1" noTextEdit="1"/>
              </p:cNvSpPr>
              <p:nvPr/>
            </p:nvSpPr>
            <p:spPr>
              <a:xfrm>
                <a:off x="6400800" y="2526268"/>
                <a:ext cx="734496"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6400800" y="3062847"/>
                <a:ext cx="13676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a:rPr>
                        <m:t>𝑾𝒊𝒌𝒊𝒇𝒊𝒆𝒓𝒔</m:t>
                      </m:r>
                    </m:oMath>
                  </m:oMathPara>
                </a14:m>
                <a:endParaRPr lang="en-US" dirty="0">
                  <a:solidFill>
                    <a:srgbClr val="FF0000"/>
                  </a:solidFill>
                </a:endParaRPr>
              </a:p>
            </p:txBody>
          </p:sp>
        </mc:Choice>
        <mc:Fallback xmlns="">
          <p:sp>
            <p:nvSpPr>
              <p:cNvPr id="55" name="Rectangle 54"/>
              <p:cNvSpPr>
                <a:spLocks noRot="1" noChangeAspect="1" noMove="1" noResize="1" noEditPoints="1" noAdjustHandles="1" noChangeArrowheads="1" noChangeShapeType="1" noTextEdit="1"/>
              </p:cNvSpPr>
              <p:nvPr/>
            </p:nvSpPr>
            <p:spPr>
              <a:xfrm>
                <a:off x="6400800" y="3062847"/>
                <a:ext cx="1367682" cy="369332"/>
              </a:xfrm>
              <a:prstGeom prst="rect">
                <a:avLst/>
              </a:prstGeom>
              <a:blipFill rotWithShape="1">
                <a:blip r:embed="rId8"/>
                <a:stretch>
                  <a:fillRect b="-14754"/>
                </a:stretch>
              </a:blipFill>
            </p:spPr>
            <p:txBody>
              <a:bodyPr/>
              <a:lstStyle/>
              <a:p>
                <a:r>
                  <a:rPr lang="en-US">
                    <a:noFill/>
                  </a:rPr>
                  <a:t> </a:t>
                </a:r>
              </a:p>
            </p:txBody>
          </p:sp>
        </mc:Fallback>
      </mc:AlternateContent>
      <p:cxnSp>
        <p:nvCxnSpPr>
          <p:cNvPr id="56" name="Straight Arrow Connector 55"/>
          <p:cNvCxnSpPr>
            <a:stCxn id="44" idx="3"/>
            <a:endCxn id="55" idx="1"/>
          </p:cNvCxnSpPr>
          <p:nvPr/>
        </p:nvCxnSpPr>
        <p:spPr>
          <a:xfrm>
            <a:off x="5977807" y="3019441"/>
            <a:ext cx="422993" cy="228072"/>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9590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10" presetClass="entr" presetSubtype="0"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10" presetClass="entr" presetSubtype="0" fill="hold"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500"/>
                                        <p:tgtEl>
                                          <p:spTgt spid="38"/>
                                        </p:tgtEl>
                                      </p:cBhvr>
                                    </p:animEffect>
                                  </p:childTnLst>
                                </p:cTn>
                              </p:par>
                              <p:par>
                                <p:cTn id="72" presetID="10"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fade">
                                      <p:cBhvr>
                                        <p:cTn id="74" dur="500"/>
                                        <p:tgtEl>
                                          <p:spTgt spid="3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21" grpId="0"/>
      <p:bldP spid="44" grpId="0"/>
      <p:bldP spid="26" grpId="0"/>
      <p:bldP spid="30" grpId="0"/>
      <p:bldP spid="38" grpId="0"/>
      <p:bldP spid="24" grpId="0"/>
      <p:bldP spid="52"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2819400"/>
            <a:ext cx="1912703" cy="83099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Common</a:t>
            </a:r>
          </a:p>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approaches</a:t>
            </a:r>
          </a:p>
        </p:txBody>
      </p:sp>
      <mc:AlternateContent xmlns:mc="http://schemas.openxmlformats.org/markup-compatibility/2006" xmlns:a14="http://schemas.microsoft.com/office/drawing/2010/main">
        <mc:Choice Requires="a14">
          <p:sp>
            <p:nvSpPr>
              <p:cNvPr id="8" name="Rectangle 7"/>
              <p:cNvSpPr/>
              <p:nvPr/>
            </p:nvSpPr>
            <p:spPr>
              <a:xfrm>
                <a:off x="3321173" y="4362271"/>
                <a:ext cx="1058303"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14:m>
                  <m:oMathPara xmlns:m="http://schemas.openxmlformats.org/officeDocument/2006/math">
                    <m:oMathParaPr>
                      <m:jc m:val="centerGroup"/>
                    </m:oMathParaPr>
                    <m:oMath xmlns:m="http://schemas.openxmlformats.org/officeDocument/2006/math">
                      <m:r>
                        <a:rPr lang="en-US" sz="2400" b="1" i="1" smtClean="0">
                          <a:solidFill>
                            <a:srgbClr val="00B0F0"/>
                          </a:solidFill>
                          <a:latin typeface="Cambria Math"/>
                        </a:rPr>
                        <m:t>𝒕𝒇𝒊𝒅𝒇</m:t>
                      </m:r>
                    </m:oMath>
                  </m:oMathPara>
                </a14:m>
                <a:endParaRPr lang="en-US" sz="2400" b="1" dirty="0">
                  <a:ln w="11430"/>
                  <a:solidFill>
                    <a:srgbClr val="FFC000"/>
                  </a:solidFill>
                  <a:effectLst>
                    <a:outerShdw blurRad="50800" dist="39000" dir="5460000" algn="tl">
                      <a:srgbClr val="000000">
                        <a:alpha val="38000"/>
                      </a:srgbClr>
                    </a:outerShdw>
                  </a:effectLst>
                </a:endParaRPr>
              </a:p>
            </p:txBody>
          </p:sp>
        </mc:Choice>
        <mc:Fallback xmlns="">
          <p:sp>
            <p:nvSpPr>
              <p:cNvPr id="8" name="Rectangle 7"/>
              <p:cNvSpPr>
                <a:spLocks noRot="1" noChangeAspect="1" noMove="1" noResize="1" noEditPoints="1" noAdjustHandles="1" noChangeArrowheads="1" noChangeShapeType="1" noTextEdit="1"/>
              </p:cNvSpPr>
              <p:nvPr/>
            </p:nvSpPr>
            <p:spPr>
              <a:xfrm>
                <a:off x="3321173" y="4362271"/>
                <a:ext cx="1058303" cy="461665"/>
              </a:xfrm>
              <a:prstGeom prst="rect">
                <a:avLst/>
              </a:prstGeom>
              <a:blipFill rotWithShape="1">
                <a:blip r:embed="rId2"/>
                <a:stretch>
                  <a:fillRect/>
                </a:stretch>
              </a:blipFill>
            </p:spPr>
            <p:txBody>
              <a:bodyPr/>
              <a:lstStyle/>
              <a:p>
                <a:r>
                  <a:rPr lang="en-US">
                    <a:noFill/>
                  </a:rPr>
                  <a:t> </a:t>
                </a:r>
              </a:p>
            </p:txBody>
          </p:sp>
        </mc:Fallback>
      </mc:AlternateContent>
      <p:cxnSp>
        <p:nvCxnSpPr>
          <p:cNvPr id="9" name="Straight Arrow Connector 8"/>
          <p:cNvCxnSpPr>
            <a:stCxn id="7" idx="3"/>
            <a:endCxn id="21" idx="1"/>
          </p:cNvCxnSpPr>
          <p:nvPr/>
        </p:nvCxnSpPr>
        <p:spPr>
          <a:xfrm flipV="1">
            <a:off x="2293703" y="2121978"/>
            <a:ext cx="1027470" cy="1112921"/>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0" name="Rectangle 9"/>
          <p:cNvSpPr/>
          <p:nvPr/>
        </p:nvSpPr>
        <p:spPr>
          <a:xfrm>
            <a:off x="3321174" y="1371600"/>
            <a:ext cx="3994026" cy="461665"/>
          </a:xfrm>
          <a:prstGeom prst="rect">
            <a:avLst/>
          </a:prstGeom>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2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Stop Words      </a:t>
            </a:r>
            <a:r>
              <a:rPr lang="en-US" sz="2400" b="1" dirty="0" err="1">
                <a:ln>
                  <a:prstDash val="solid"/>
                </a:ln>
                <a:solidFill>
                  <a:srgbClr val="00B050"/>
                </a:solidFill>
                <a:effectLst>
                  <a:outerShdw blurRad="88000" dist="50800" dir="5040000" algn="tl">
                    <a:schemeClr val="accent4">
                      <a:tint val="80000"/>
                      <a:satMod val="250000"/>
                      <a:alpha val="45000"/>
                    </a:schemeClr>
                  </a:outerShdw>
                </a:effectLst>
              </a:rPr>
              <a:t>Weka</a:t>
            </a:r>
            <a:r>
              <a:rPr lang="en-US" sz="2400" b="1" dirty="0">
                <a:ln>
                  <a:prstDash val="solid"/>
                </a:ln>
                <a:solidFill>
                  <a:srgbClr val="00B050"/>
                </a:solidFill>
                <a:effectLst>
                  <a:outerShdw blurRad="88000" dist="50800" dir="5040000" algn="tl">
                    <a:schemeClr val="accent4">
                      <a:tint val="80000"/>
                      <a:satMod val="250000"/>
                      <a:alpha val="45000"/>
                    </a:schemeClr>
                  </a:outerShdw>
                </a:effectLst>
              </a:rPr>
              <a:t>: 527</a:t>
            </a:r>
            <a:endParaRPr lang="en-US" sz="2400" dirty="0">
              <a:solidFill>
                <a:srgbClr val="00B050"/>
              </a:solidFill>
            </a:endParaRPr>
          </a:p>
        </p:txBody>
      </p:sp>
      <p:cxnSp>
        <p:nvCxnSpPr>
          <p:cNvPr id="11" name="Straight Arrow Connector 10"/>
          <p:cNvCxnSpPr>
            <a:stCxn id="7" idx="3"/>
            <a:endCxn id="10" idx="1"/>
          </p:cNvCxnSpPr>
          <p:nvPr/>
        </p:nvCxnSpPr>
        <p:spPr>
          <a:xfrm flipV="1">
            <a:off x="2293703" y="1602433"/>
            <a:ext cx="1027471" cy="1632466"/>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2" name="Title 1"/>
          <p:cNvSpPr>
            <a:spLocks noGrp="1"/>
          </p:cNvSpPr>
          <p:nvPr>
            <p:ph type="title"/>
          </p:nvPr>
        </p:nvSpPr>
        <p:spPr>
          <a:xfrm>
            <a:off x="914400" y="0"/>
            <a:ext cx="7315200" cy="1154097"/>
          </a:xfrm>
        </p:spPr>
        <p:txBody>
          <a:bodyPr>
            <a:normAutofit fontScale="90000"/>
          </a:bodyPr>
          <a:lstStyle/>
          <a:p>
            <a:r>
              <a:rPr lang="en-US" dirty="0"/>
              <a:t>Text Feature Extraction Techniques</a:t>
            </a:r>
          </a:p>
        </p:txBody>
      </p:sp>
      <p:sp>
        <p:nvSpPr>
          <p:cNvPr id="21" name="Rectangle 20"/>
          <p:cNvSpPr/>
          <p:nvPr/>
        </p:nvSpPr>
        <p:spPr>
          <a:xfrm>
            <a:off x="3321173" y="1891145"/>
            <a:ext cx="5213227" cy="461665"/>
          </a:xfrm>
          <a:prstGeom prst="rect">
            <a:avLst/>
          </a:prstGeom>
        </p:spPr>
        <p:txBody>
          <a:bodyPr wrap="square">
            <a:spAutoFit/>
          </a:bodyPr>
          <a:lstStyle/>
          <a:p>
            <a:r>
              <a:rPr lang="en-US" sz="2400" b="1" dirty="0">
                <a:ln w="11430"/>
                <a:solidFill>
                  <a:srgbClr val="FFC000"/>
                </a:solidFill>
                <a:effectLst>
                  <a:outerShdw blurRad="50800" dist="39000" dir="5460000" algn="tl">
                    <a:srgbClr val="000000">
                      <a:alpha val="38000"/>
                    </a:srgbClr>
                  </a:outerShdw>
                </a:effectLst>
              </a:rPr>
              <a:t>Porter’s suﬃx-stripping algorithm</a:t>
            </a:r>
          </a:p>
        </p:txBody>
      </p:sp>
      <p:cxnSp>
        <p:nvCxnSpPr>
          <p:cNvPr id="29" name="Straight Arrow Connector 28"/>
          <p:cNvCxnSpPr/>
          <p:nvPr/>
        </p:nvCxnSpPr>
        <p:spPr>
          <a:xfrm flipV="1">
            <a:off x="5181601" y="1602432"/>
            <a:ext cx="380999" cy="1"/>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a:stCxn id="7" idx="3"/>
            <a:endCxn id="8" idx="1"/>
          </p:cNvCxnSpPr>
          <p:nvPr/>
        </p:nvCxnSpPr>
        <p:spPr>
          <a:xfrm>
            <a:off x="2293703" y="3234899"/>
            <a:ext cx="1027470" cy="1358205"/>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42" name="Rectangle 41"/>
          <p:cNvSpPr/>
          <p:nvPr/>
        </p:nvSpPr>
        <p:spPr>
          <a:xfrm>
            <a:off x="4237384" y="4362271"/>
            <a:ext cx="4572000" cy="1200329"/>
          </a:xfrm>
          <a:prstGeom prst="rect">
            <a:avLst/>
          </a:prstGeom>
        </p:spPr>
        <p:txBody>
          <a:bodyPr>
            <a:spAutoFit/>
          </a:bodyPr>
          <a:lstStyle/>
          <a:p>
            <a:r>
              <a:rPr lang="en-US" dirty="0" err="1"/>
              <a:t>Tf-idf</a:t>
            </a:r>
            <a:r>
              <a:rPr lang="en-US" dirty="0"/>
              <a:t> weighs the frequency of a term t in a document d with a factor that discounts its importance with its appearances in the whole document collection.</a:t>
            </a:r>
          </a:p>
        </p:txBody>
      </p:sp>
      <mc:AlternateContent xmlns:mc="http://schemas.openxmlformats.org/markup-compatibility/2006" xmlns:a14="http://schemas.microsoft.com/office/drawing/2010/main">
        <mc:Choice Requires="a14">
          <p:sp>
            <p:nvSpPr>
              <p:cNvPr id="44" name="Rectangle 43"/>
              <p:cNvSpPr/>
              <p:nvPr/>
            </p:nvSpPr>
            <p:spPr>
              <a:xfrm>
                <a:off x="3321173" y="2410139"/>
                <a:ext cx="3230372"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14:m>
                  <m:oMathPara xmlns:m="http://schemas.openxmlformats.org/officeDocument/2006/math">
                    <m:oMathParaPr>
                      <m:jc m:val="centerGroup"/>
                    </m:oMathParaPr>
                    <m:oMath xmlns:m="http://schemas.openxmlformats.org/officeDocument/2006/math">
                      <m:r>
                        <a:rPr lang="en-US" sz="2400" b="1" i="1" smtClean="0">
                          <a:solidFill>
                            <a:srgbClr val="C00000"/>
                          </a:solidFill>
                          <a:latin typeface="Cambria Math"/>
                        </a:rPr>
                        <m:t>𝑻𝒆𝒓𝒎</m:t>
                      </m:r>
                      <m:r>
                        <a:rPr lang="en-US" sz="2400" b="1" i="1" smtClean="0">
                          <a:solidFill>
                            <a:srgbClr val="C00000"/>
                          </a:solidFill>
                          <a:latin typeface="Cambria Math"/>
                        </a:rPr>
                        <m:t> </m:t>
                      </m:r>
                      <m:r>
                        <a:rPr lang="en-US" sz="2400" b="1" i="1" smtClean="0">
                          <a:solidFill>
                            <a:srgbClr val="C00000"/>
                          </a:solidFill>
                          <a:latin typeface="Cambria Math"/>
                        </a:rPr>
                        <m:t>𝑺𝒕𝒓𝒆𝒏𝒈𝒕𝒉</m:t>
                      </m:r>
                      <m:r>
                        <a:rPr lang="en-US" sz="2400" b="1" i="1" smtClean="0">
                          <a:solidFill>
                            <a:srgbClr val="C00000"/>
                          </a:solidFill>
                          <a:latin typeface="Cambria Math"/>
                        </a:rPr>
                        <m:t> (</m:t>
                      </m:r>
                      <m:r>
                        <a:rPr lang="en-US" sz="2400" b="1" i="1" smtClean="0">
                          <a:solidFill>
                            <a:srgbClr val="C00000"/>
                          </a:solidFill>
                          <a:latin typeface="Cambria Math"/>
                        </a:rPr>
                        <m:t>𝑻𝑭</m:t>
                      </m:r>
                      <m:r>
                        <a:rPr lang="en-US" sz="2400" b="1" i="1" smtClean="0">
                          <a:solidFill>
                            <a:srgbClr val="C00000"/>
                          </a:solidFill>
                          <a:latin typeface="Cambria Math"/>
                        </a:rPr>
                        <m:t>)</m:t>
                      </m:r>
                    </m:oMath>
                  </m:oMathPara>
                </a14:m>
                <a:endParaRPr lang="en-US" sz="2400" b="1" dirty="0">
                  <a:ln w="11430"/>
                  <a:solidFill>
                    <a:srgbClr val="C00000"/>
                  </a:solidFill>
                  <a:effectLst>
                    <a:outerShdw blurRad="50800" dist="39000" dir="5460000" algn="tl">
                      <a:srgbClr val="000000">
                        <a:alpha val="38000"/>
                      </a:srgbClr>
                    </a:outerShdw>
                  </a:effectLst>
                </a:endParaRPr>
              </a:p>
            </p:txBody>
          </p:sp>
        </mc:Choice>
        <mc:Fallback xmlns="">
          <p:sp>
            <p:nvSpPr>
              <p:cNvPr id="44" name="Rectangle 43"/>
              <p:cNvSpPr>
                <a:spLocks noRot="1" noChangeAspect="1" noMove="1" noResize="1" noEditPoints="1" noAdjustHandles="1" noChangeArrowheads="1" noChangeShapeType="1" noTextEdit="1"/>
              </p:cNvSpPr>
              <p:nvPr/>
            </p:nvSpPr>
            <p:spPr>
              <a:xfrm>
                <a:off x="3321173" y="2410139"/>
                <a:ext cx="3230372" cy="461665"/>
              </a:xfrm>
              <a:prstGeom prst="rect">
                <a:avLst/>
              </a:prstGeom>
              <a:blipFill rotWithShape="1">
                <a:blip r:embed="rId3"/>
                <a:stretch>
                  <a:fillRect/>
                </a:stretch>
              </a:blipFill>
            </p:spPr>
            <p:txBody>
              <a:bodyPr/>
              <a:lstStyle/>
              <a:p>
                <a:r>
                  <a:rPr lang="en-US">
                    <a:noFill/>
                  </a:rPr>
                  <a:t> </a:t>
                </a:r>
              </a:p>
            </p:txBody>
          </p:sp>
        </mc:Fallback>
      </mc:AlternateContent>
      <p:cxnSp>
        <p:nvCxnSpPr>
          <p:cNvPr id="45" name="Straight Arrow Connector 44"/>
          <p:cNvCxnSpPr>
            <a:stCxn id="7" idx="3"/>
            <a:endCxn id="44" idx="1"/>
          </p:cNvCxnSpPr>
          <p:nvPr/>
        </p:nvCxnSpPr>
        <p:spPr>
          <a:xfrm flipV="1">
            <a:off x="2293703" y="2640972"/>
            <a:ext cx="1027470" cy="593927"/>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49" name="Rectangle 48"/>
          <p:cNvSpPr/>
          <p:nvPr/>
        </p:nvSpPr>
        <p:spPr>
          <a:xfrm>
            <a:off x="4379476" y="2845521"/>
            <a:ext cx="4572000" cy="923330"/>
          </a:xfrm>
          <a:prstGeom prst="rect">
            <a:avLst/>
          </a:prstGeom>
        </p:spPr>
        <p:txBody>
          <a:bodyPr>
            <a:spAutoFit/>
          </a:bodyPr>
          <a:lstStyle/>
          <a:p>
            <a:r>
              <a:rPr lang="en-US" dirty="0"/>
              <a:t>This method estimates term importance based on how commonly a term is likely to appear in “closely-related” documents.</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296" y="3801508"/>
            <a:ext cx="368617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0513" y="5562600"/>
            <a:ext cx="32099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5058" y="6236092"/>
            <a:ext cx="337185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21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10" presetClass="entr" presetSubtype="0" fill="hold" nodeType="withEffect">
                                  <p:stCondLst>
                                    <p:cond delay="0"/>
                                  </p:stCondLst>
                                  <p:childTnLst>
                                    <p:set>
                                      <p:cBhvr>
                                        <p:cTn id="34" dur="1" fill="hold">
                                          <p:stCondLst>
                                            <p:cond delay="0"/>
                                          </p:stCondLst>
                                        </p:cTn>
                                        <p:tgtEl>
                                          <p:spTgt spid="1027"/>
                                        </p:tgtEl>
                                        <p:attrNameLst>
                                          <p:attrName>style.visibility</p:attrName>
                                        </p:attrNameLst>
                                      </p:cBhvr>
                                      <p:to>
                                        <p:strVal val="visible"/>
                                      </p:to>
                                    </p:set>
                                    <p:animEffect transition="in" filter="fade">
                                      <p:cBhvr>
                                        <p:cTn id="35" dur="500"/>
                                        <p:tgtEl>
                                          <p:spTgt spid="10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1028"/>
                                        </p:tgtEl>
                                        <p:attrNameLst>
                                          <p:attrName>style.visibility</p:attrName>
                                        </p:attrNameLst>
                                      </p:cBhvr>
                                      <p:to>
                                        <p:strVal val="visible"/>
                                      </p:to>
                                    </p:set>
                                    <p:animEffect transition="in" filter="fade">
                                      <p:cBhvr>
                                        <p:cTn id="49" dur="500"/>
                                        <p:tgtEl>
                                          <p:spTgt spid="1028"/>
                                        </p:tgtEl>
                                      </p:cBhvr>
                                    </p:animEffect>
                                  </p:childTnLst>
                                </p:cTn>
                              </p:par>
                              <p:par>
                                <p:cTn id="50" presetID="10" presetClass="entr" presetSubtype="0" fill="hold" nodeType="withEffect">
                                  <p:stCondLst>
                                    <p:cond delay="0"/>
                                  </p:stCondLst>
                                  <p:childTnLst>
                                    <p:set>
                                      <p:cBhvr>
                                        <p:cTn id="51" dur="1" fill="hold">
                                          <p:stCondLst>
                                            <p:cond delay="0"/>
                                          </p:stCondLst>
                                        </p:cTn>
                                        <p:tgtEl>
                                          <p:spTgt spid="1029"/>
                                        </p:tgtEl>
                                        <p:attrNameLst>
                                          <p:attrName>style.visibility</p:attrName>
                                        </p:attrNameLst>
                                      </p:cBhvr>
                                      <p:to>
                                        <p:strVal val="visible"/>
                                      </p:to>
                                    </p:set>
                                    <p:animEffect transition="in" filter="fade">
                                      <p:cBhvr>
                                        <p:cTn id="52"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21" grpId="0"/>
      <p:bldP spid="42" grpId="0"/>
      <p:bldP spid="44" grpId="0"/>
      <p:bldP spid="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fontScale="90000"/>
          </a:bodyPr>
          <a:lstStyle/>
          <a:p>
            <a:r>
              <a:rPr lang="en-US" dirty="0"/>
              <a:t>Feature Extraction</a:t>
            </a:r>
            <a:br>
              <a:rPr lang="en-US" dirty="0"/>
            </a:br>
            <a:r>
              <a:rPr lang="en-US" dirty="0"/>
              <a:t>NER Algorithms</a:t>
            </a:r>
          </a:p>
        </p:txBody>
      </p:sp>
      <p:sp>
        <p:nvSpPr>
          <p:cNvPr id="5" name="Rectangle 4"/>
          <p:cNvSpPr/>
          <p:nvPr/>
        </p:nvSpPr>
        <p:spPr>
          <a:xfrm>
            <a:off x="609600" y="3657600"/>
            <a:ext cx="1556708"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dirty="0">
                <a:ln/>
                <a:solidFill>
                  <a:schemeClr val="accent3"/>
                </a:solidFill>
              </a:rPr>
              <a:t>Text</a:t>
            </a:r>
          </a:p>
        </p:txBody>
      </p:sp>
      <p:sp>
        <p:nvSpPr>
          <p:cNvPr id="6" name="Rectangle 5"/>
          <p:cNvSpPr/>
          <p:nvPr/>
        </p:nvSpPr>
        <p:spPr>
          <a:xfrm>
            <a:off x="4648199" y="2023852"/>
            <a:ext cx="2005677"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Persons</a:t>
            </a:r>
          </a:p>
        </p:txBody>
      </p:sp>
      <p:sp>
        <p:nvSpPr>
          <p:cNvPr id="7" name="Rectangle 6"/>
          <p:cNvSpPr/>
          <p:nvPr/>
        </p:nvSpPr>
        <p:spPr>
          <a:xfrm>
            <a:off x="4648199" y="2667000"/>
            <a:ext cx="4114800" cy="646331"/>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Organizations</a:t>
            </a:r>
          </a:p>
        </p:txBody>
      </p:sp>
      <p:sp>
        <p:nvSpPr>
          <p:cNvPr id="8" name="Rectangle 7"/>
          <p:cNvSpPr/>
          <p:nvPr/>
        </p:nvSpPr>
        <p:spPr>
          <a:xfrm>
            <a:off x="4648201" y="3295188"/>
            <a:ext cx="4211408" cy="646331"/>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Locations</a:t>
            </a:r>
          </a:p>
        </p:txBody>
      </p:sp>
      <p:sp>
        <p:nvSpPr>
          <p:cNvPr id="9" name="Rectangle 8"/>
          <p:cNvSpPr/>
          <p:nvPr/>
        </p:nvSpPr>
        <p:spPr>
          <a:xfrm>
            <a:off x="4648200" y="3925669"/>
            <a:ext cx="3733800" cy="646331"/>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Times</a:t>
            </a:r>
          </a:p>
        </p:txBody>
      </p:sp>
      <p:sp>
        <p:nvSpPr>
          <p:cNvPr id="10" name="Rectangle 9"/>
          <p:cNvSpPr/>
          <p:nvPr/>
        </p:nvSpPr>
        <p:spPr>
          <a:xfrm>
            <a:off x="4648200" y="4495800"/>
            <a:ext cx="4572000" cy="646331"/>
          </a:xfrm>
          <a:prstGeom prst="rect">
            <a:avLst/>
          </a:prstGeom>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Quantities</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 name="Rectangle 10"/>
          <p:cNvSpPr/>
          <p:nvPr/>
        </p:nvSpPr>
        <p:spPr>
          <a:xfrm>
            <a:off x="4648199" y="5073134"/>
            <a:ext cx="4572001" cy="646331"/>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Monetary values</a:t>
            </a:r>
          </a:p>
        </p:txBody>
      </p:sp>
      <p:sp>
        <p:nvSpPr>
          <p:cNvPr id="12" name="Rectangle 11"/>
          <p:cNvSpPr/>
          <p:nvPr/>
        </p:nvSpPr>
        <p:spPr>
          <a:xfrm>
            <a:off x="4648199" y="5678269"/>
            <a:ext cx="2999539" cy="646331"/>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Percentages</a:t>
            </a:r>
          </a:p>
        </p:txBody>
      </p:sp>
      <p:sp>
        <p:nvSpPr>
          <p:cNvPr id="13" name="Rectangle 12"/>
          <p:cNvSpPr/>
          <p:nvPr/>
        </p:nvSpPr>
        <p:spPr>
          <a:xfrm>
            <a:off x="4648199" y="6135469"/>
            <a:ext cx="646331" cy="646331"/>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p>
        </p:txBody>
      </p:sp>
      <p:cxnSp>
        <p:nvCxnSpPr>
          <p:cNvPr id="15" name="Straight Arrow Connector 14"/>
          <p:cNvCxnSpPr>
            <a:stCxn id="5" idx="3"/>
            <a:endCxn id="6" idx="1"/>
          </p:cNvCxnSpPr>
          <p:nvPr/>
        </p:nvCxnSpPr>
        <p:spPr>
          <a:xfrm flipV="1">
            <a:off x="2166308" y="2347018"/>
            <a:ext cx="2481891" cy="1772247"/>
          </a:xfrm>
          <a:prstGeom prst="straightConnector1">
            <a:avLst/>
          </a:prstGeom>
          <a:ln w="41275">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5" idx="3"/>
            <a:endCxn id="7" idx="1"/>
          </p:cNvCxnSpPr>
          <p:nvPr/>
        </p:nvCxnSpPr>
        <p:spPr>
          <a:xfrm flipV="1">
            <a:off x="2166308" y="2990166"/>
            <a:ext cx="2481891" cy="1129099"/>
          </a:xfrm>
          <a:prstGeom prst="straightConnector1">
            <a:avLst/>
          </a:prstGeom>
          <a:ln w="41275">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stCxn id="5" idx="3"/>
            <a:endCxn id="8" idx="1"/>
          </p:cNvCxnSpPr>
          <p:nvPr/>
        </p:nvCxnSpPr>
        <p:spPr>
          <a:xfrm flipV="1">
            <a:off x="2166308" y="3618354"/>
            <a:ext cx="2481893" cy="500911"/>
          </a:xfrm>
          <a:prstGeom prst="straightConnector1">
            <a:avLst/>
          </a:prstGeom>
          <a:ln w="41275">
            <a:tailEnd type="arrow"/>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stCxn id="5" idx="3"/>
            <a:endCxn id="9" idx="1"/>
          </p:cNvCxnSpPr>
          <p:nvPr/>
        </p:nvCxnSpPr>
        <p:spPr>
          <a:xfrm>
            <a:off x="2166308" y="4119265"/>
            <a:ext cx="2481892" cy="12957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5" idx="3"/>
            <a:endCxn id="10" idx="1"/>
          </p:cNvCxnSpPr>
          <p:nvPr/>
        </p:nvCxnSpPr>
        <p:spPr>
          <a:xfrm>
            <a:off x="2166308" y="4119265"/>
            <a:ext cx="2481892" cy="699701"/>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5" idx="3"/>
            <a:endCxn id="11" idx="1"/>
          </p:cNvCxnSpPr>
          <p:nvPr/>
        </p:nvCxnSpPr>
        <p:spPr>
          <a:xfrm>
            <a:off x="2166308" y="4119265"/>
            <a:ext cx="2481891" cy="1277035"/>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a:stCxn id="5" idx="3"/>
            <a:endCxn id="12" idx="1"/>
          </p:cNvCxnSpPr>
          <p:nvPr/>
        </p:nvCxnSpPr>
        <p:spPr>
          <a:xfrm>
            <a:off x="2166308" y="4119265"/>
            <a:ext cx="2481891" cy="188217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36" name="Rectangle 35"/>
          <p:cNvSpPr/>
          <p:nvPr/>
        </p:nvSpPr>
        <p:spPr>
          <a:xfrm>
            <a:off x="2320197" y="2705578"/>
            <a:ext cx="1697901"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Names</a:t>
            </a:r>
          </a:p>
        </p:txBody>
      </p:sp>
      <p:sp>
        <p:nvSpPr>
          <p:cNvPr id="38" name="Rectangle 37"/>
          <p:cNvSpPr/>
          <p:nvPr/>
        </p:nvSpPr>
        <p:spPr>
          <a:xfrm>
            <a:off x="1447800" y="5105400"/>
            <a:ext cx="2990164" cy="646331"/>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Expressions</a:t>
            </a:r>
          </a:p>
        </p:txBody>
      </p:sp>
    </p:spTree>
    <p:extLst>
      <p:ext uri="{BB962C8B-B14F-4D97-AF65-F5344CB8AC3E}">
        <p14:creationId xmlns:p14="http://schemas.microsoft.com/office/powerpoint/2010/main" val="2193278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NER Models</a:t>
            </a:r>
          </a:p>
        </p:txBody>
      </p:sp>
      <p:sp>
        <p:nvSpPr>
          <p:cNvPr id="3" name="Content Placeholder 2"/>
          <p:cNvSpPr>
            <a:spLocks noGrp="1"/>
          </p:cNvSpPr>
          <p:nvPr>
            <p:ph idx="1"/>
          </p:nvPr>
        </p:nvSpPr>
        <p:spPr>
          <a:xfrm>
            <a:off x="914400" y="2743200"/>
            <a:ext cx="7315200" cy="318516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502920" indent="-457200">
              <a:buFont typeface="+mj-lt"/>
              <a:buAutoNum type="arabicPeriod"/>
            </a:pPr>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Linguistic Grammar-based Techniques</a:t>
            </a:r>
          </a:p>
          <a:p>
            <a:pPr marL="502920" indent="-457200">
              <a:buFont typeface="+mj-lt"/>
              <a:buAutoNum type="arabicPeriod"/>
            </a:pPr>
            <a:endPar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marL="502920" indent="-457200">
              <a:buFont typeface="+mj-lt"/>
              <a:buAutoNum type="arabicPeriod"/>
            </a:pPr>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Statistical Models</a:t>
            </a:r>
          </a:p>
        </p:txBody>
      </p:sp>
    </p:spTree>
    <p:extLst>
      <p:ext uri="{BB962C8B-B14F-4D97-AF65-F5344CB8AC3E}">
        <p14:creationId xmlns:p14="http://schemas.microsoft.com/office/powerpoint/2010/main" val="2626426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NER Problem Domains</a:t>
            </a:r>
          </a:p>
        </p:txBody>
      </p:sp>
      <p:sp>
        <p:nvSpPr>
          <p:cNvPr id="3" name="Content Placeholder 2"/>
          <p:cNvSpPr>
            <a:spLocks noGrp="1"/>
          </p:cNvSpPr>
          <p:nvPr>
            <p:ph idx="1"/>
          </p:nvPr>
        </p:nvSpPr>
        <p:spPr>
          <a:xfrm>
            <a:off x="914400" y="1474433"/>
            <a:ext cx="7315200" cy="1116367"/>
          </a:xfrm>
        </p:spPr>
        <p:txBody>
          <a:bodyPr/>
          <a:lstStyle/>
          <a:p>
            <a:r>
              <a:rPr lang="en-US" b="1" dirty="0"/>
              <a:t>NER systems (both rule-based and trainable statistical systems) developed for one domain do not typically perform well on other domains.</a:t>
            </a:r>
          </a:p>
        </p:txBody>
      </p:sp>
      <p:sp>
        <p:nvSpPr>
          <p:cNvPr id="5" name="Rectangle 4"/>
          <p:cNvSpPr/>
          <p:nvPr/>
        </p:nvSpPr>
        <p:spPr>
          <a:xfrm>
            <a:off x="609600" y="4021071"/>
            <a:ext cx="2101857"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journalistic</a:t>
            </a:r>
          </a:p>
        </p:txBody>
      </p:sp>
      <p:sp>
        <p:nvSpPr>
          <p:cNvPr id="6" name="Rectangle 5"/>
          <p:cNvSpPr/>
          <p:nvPr/>
        </p:nvSpPr>
        <p:spPr>
          <a:xfrm>
            <a:off x="4038600" y="4021071"/>
            <a:ext cx="146226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military</a:t>
            </a:r>
          </a:p>
        </p:txBody>
      </p:sp>
      <p:sp>
        <p:nvSpPr>
          <p:cNvPr id="7" name="Rectangle 6"/>
          <p:cNvSpPr/>
          <p:nvPr/>
        </p:nvSpPr>
        <p:spPr>
          <a:xfrm>
            <a:off x="7315200" y="4021071"/>
            <a:ext cx="942887"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ACE</a:t>
            </a:r>
          </a:p>
        </p:txBody>
      </p:sp>
      <p:sp>
        <p:nvSpPr>
          <p:cNvPr id="8" name="Rectangle 7"/>
          <p:cNvSpPr/>
          <p:nvPr/>
        </p:nvSpPr>
        <p:spPr>
          <a:xfrm>
            <a:off x="6975363" y="5638800"/>
            <a:ext cx="162256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weblogs</a:t>
            </a:r>
          </a:p>
        </p:txBody>
      </p:sp>
      <p:sp>
        <p:nvSpPr>
          <p:cNvPr id="9" name="Rectangle 8"/>
          <p:cNvSpPr/>
          <p:nvPr/>
        </p:nvSpPr>
        <p:spPr>
          <a:xfrm>
            <a:off x="3791448" y="5423356"/>
            <a:ext cx="1956562" cy="95410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Telephone</a:t>
            </a:r>
          </a:p>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speech</a:t>
            </a:r>
          </a:p>
        </p:txBody>
      </p:sp>
      <p:sp>
        <p:nvSpPr>
          <p:cNvPr id="10" name="Rectangle 9"/>
          <p:cNvSpPr/>
          <p:nvPr/>
        </p:nvSpPr>
        <p:spPr>
          <a:xfrm>
            <a:off x="329074" y="5410200"/>
            <a:ext cx="2662908" cy="95410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genes and</a:t>
            </a:r>
          </a:p>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gene products</a:t>
            </a:r>
          </a:p>
        </p:txBody>
      </p:sp>
      <p:cxnSp>
        <p:nvCxnSpPr>
          <p:cNvPr id="11" name="Straight Arrow Connector 10"/>
          <p:cNvCxnSpPr>
            <a:stCxn id="5" idx="3"/>
            <a:endCxn id="6" idx="1"/>
          </p:cNvCxnSpPr>
          <p:nvPr/>
        </p:nvCxnSpPr>
        <p:spPr>
          <a:xfrm>
            <a:off x="2711457" y="4282681"/>
            <a:ext cx="1327143" cy="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6" idx="3"/>
            <a:endCxn id="7" idx="1"/>
          </p:cNvCxnSpPr>
          <p:nvPr/>
        </p:nvCxnSpPr>
        <p:spPr>
          <a:xfrm>
            <a:off x="5500860" y="4282681"/>
            <a:ext cx="1814340" cy="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a:stCxn id="7" idx="2"/>
            <a:endCxn id="8" idx="0"/>
          </p:cNvCxnSpPr>
          <p:nvPr/>
        </p:nvCxnSpPr>
        <p:spPr>
          <a:xfrm flipH="1">
            <a:off x="7786643" y="4544291"/>
            <a:ext cx="1" cy="109450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a:stCxn id="8" idx="1"/>
            <a:endCxn id="9" idx="3"/>
          </p:cNvCxnSpPr>
          <p:nvPr/>
        </p:nvCxnSpPr>
        <p:spPr>
          <a:xfrm flipH="1">
            <a:off x="5748010" y="5900410"/>
            <a:ext cx="1227353" cy="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stCxn id="9" idx="1"/>
            <a:endCxn id="10" idx="3"/>
          </p:cNvCxnSpPr>
          <p:nvPr/>
        </p:nvCxnSpPr>
        <p:spPr>
          <a:xfrm flipH="1" flipV="1">
            <a:off x="2991982" y="5887254"/>
            <a:ext cx="799466" cy="13156"/>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4" name="Rectangle 3"/>
          <p:cNvSpPr/>
          <p:nvPr/>
        </p:nvSpPr>
        <p:spPr>
          <a:xfrm>
            <a:off x="329074" y="5446693"/>
            <a:ext cx="2662908" cy="95410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90599" y="2743200"/>
            <a:ext cx="7267487" cy="830997"/>
          </a:xfrm>
          <a:prstGeom prst="rect">
            <a:avLst/>
          </a:prstGeom>
          <a:noFill/>
        </p:spPr>
        <p:txBody>
          <a:bodyPr wrap="square" lIns="91440" tIns="45720" rIns="91440" bIns="45720">
            <a:spAutoFit/>
          </a:bodyPr>
          <a:lstStyle/>
          <a:p>
            <a:pPr algn="ctr"/>
            <a:r>
              <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The training data should match the data on which the system will be run.</a:t>
            </a:r>
          </a:p>
        </p:txBody>
      </p:sp>
    </p:spTree>
    <p:extLst>
      <p:ext uri="{BB962C8B-B14F-4D97-AF65-F5344CB8AC3E}">
        <p14:creationId xmlns:p14="http://schemas.microsoft.com/office/powerpoint/2010/main" val="227078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Agenda</a:t>
            </a:r>
          </a:p>
        </p:txBody>
      </p:sp>
      <p:sp>
        <p:nvSpPr>
          <p:cNvPr id="30" name="Rectangle 29"/>
          <p:cNvSpPr/>
          <p:nvPr/>
        </p:nvSpPr>
        <p:spPr>
          <a:xfrm>
            <a:off x="586181" y="1289608"/>
            <a:ext cx="7819256" cy="1682192"/>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571500" indent="-571500" algn="ctr">
              <a:lnSpc>
                <a:spcPct val="200000"/>
              </a:lnSpc>
              <a:buFont typeface="Wingdings" pitchFamily="2" charset="2"/>
              <a:buChar char="ü"/>
            </a:pPr>
            <a:r>
              <a:rPr lang="en-US" sz="2800" b="1" dirty="0">
                <a:ln w="11430"/>
                <a:solidFill>
                  <a:srgbClr val="92D050"/>
                </a:solidFill>
                <a:effectLst>
                  <a:outerShdw blurRad="50800" dist="39000" dir="5460000" algn="tl">
                    <a:srgbClr val="000000">
                      <a:alpha val="38000"/>
                    </a:srgbClr>
                  </a:outerShdw>
                </a:effectLst>
              </a:rPr>
              <a:t>1- Rule-Based Algorithm as a solution for</a:t>
            </a:r>
            <a:br>
              <a:rPr lang="en-US" sz="2800" b="1" dirty="0">
                <a:ln w="11430"/>
                <a:solidFill>
                  <a:srgbClr val="92D050"/>
                </a:solidFill>
                <a:effectLst>
                  <a:outerShdw blurRad="50800" dist="39000" dir="5460000" algn="tl">
                    <a:srgbClr val="000000">
                      <a:alpha val="38000"/>
                    </a:srgbClr>
                  </a:outerShdw>
                </a:effectLst>
              </a:rPr>
            </a:br>
            <a:r>
              <a:rPr lang="en-US" sz="2800" b="1" dirty="0">
                <a:ln w="11430"/>
                <a:solidFill>
                  <a:srgbClr val="92D050"/>
                </a:solidFill>
                <a:effectLst>
                  <a:outerShdw blurRad="50800" dist="39000" dir="5460000" algn="tl">
                    <a:srgbClr val="000000">
                      <a:alpha val="38000"/>
                    </a:srgbClr>
                  </a:outerShdw>
                </a:effectLst>
              </a:rPr>
              <a:t>Website/Article Scholarliness problem</a:t>
            </a:r>
          </a:p>
        </p:txBody>
      </p:sp>
      <p:sp>
        <p:nvSpPr>
          <p:cNvPr id="4" name="Rectangle 3"/>
          <p:cNvSpPr/>
          <p:nvPr/>
        </p:nvSpPr>
        <p:spPr>
          <a:xfrm>
            <a:off x="-127073" y="3048000"/>
            <a:ext cx="9341660" cy="1815882"/>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571500" indent="-571500" algn="ctr">
              <a:lnSpc>
                <a:spcPct val="200000"/>
              </a:lnSpc>
              <a:buFont typeface="Wingdings" pitchFamily="2" charset="2"/>
              <a:buChar char="ü"/>
            </a:pPr>
            <a:r>
              <a:rPr lang="en-US" sz="2800" b="1" dirty="0">
                <a:ln w="11430"/>
                <a:solidFill>
                  <a:srgbClr val="92D050"/>
                </a:solidFill>
                <a:effectLst>
                  <a:outerShdw blurRad="50800" dist="39000" dir="5460000" algn="tl">
                    <a:srgbClr val="000000">
                      <a:alpha val="38000"/>
                    </a:srgbClr>
                  </a:outerShdw>
                </a:effectLst>
              </a:rPr>
              <a:t>2- Data Mining Approaches</a:t>
            </a:r>
          </a:p>
          <a:p>
            <a:pPr marL="571500" indent="-571500" algn="ctr">
              <a:lnSpc>
                <a:spcPct val="200000"/>
              </a:lnSpc>
              <a:buFont typeface="Wingdings" pitchFamily="2" charset="2"/>
              <a:buChar char="ü"/>
            </a:pPr>
            <a:r>
              <a:rPr lang="en-US" sz="2800" b="1" dirty="0">
                <a:ln w="11430"/>
                <a:solidFill>
                  <a:srgbClr val="92D050"/>
                </a:solidFill>
                <a:effectLst>
                  <a:outerShdw blurRad="50800" dist="39000" dir="5460000" algn="tl">
                    <a:srgbClr val="000000">
                      <a:alpha val="38000"/>
                    </a:srgbClr>
                  </a:outerShdw>
                </a:effectLst>
              </a:rPr>
              <a:t>3- Feature Extraction: NER Techniques &amp; </a:t>
            </a:r>
            <a:r>
              <a:rPr lang="en-US" sz="2800" b="1" dirty="0" err="1">
                <a:ln w="11430"/>
                <a:solidFill>
                  <a:srgbClr val="92D050"/>
                </a:solidFill>
                <a:effectLst>
                  <a:outerShdw blurRad="50800" dist="39000" dir="5460000" algn="tl">
                    <a:srgbClr val="000000">
                      <a:alpha val="38000"/>
                    </a:srgbClr>
                  </a:outerShdw>
                </a:effectLst>
              </a:rPr>
              <a:t>Wikifiers</a:t>
            </a:r>
            <a:endParaRPr lang="en-US" sz="2800" b="1" dirty="0">
              <a:ln w="11430"/>
              <a:solidFill>
                <a:srgbClr val="92D050"/>
              </a:solidFill>
              <a:effectLst>
                <a:outerShdw blurRad="50800" dist="39000" dir="5460000" algn="tl">
                  <a:srgbClr val="000000">
                    <a:alpha val="38000"/>
                  </a:srgbClr>
                </a:outerShdw>
              </a:effectLst>
            </a:endParaRPr>
          </a:p>
        </p:txBody>
      </p:sp>
      <p:sp>
        <p:nvSpPr>
          <p:cNvPr id="5" name="Rectangle 4"/>
          <p:cNvSpPr/>
          <p:nvPr/>
        </p:nvSpPr>
        <p:spPr>
          <a:xfrm>
            <a:off x="2203210" y="4889335"/>
            <a:ext cx="4681090" cy="95410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200000"/>
              </a:lnSpc>
            </a:pPr>
            <a:r>
              <a:rPr lang="en-US" sz="2800" b="1" dirty="0">
                <a:ln w="11430"/>
                <a:solidFill>
                  <a:srgbClr val="92D050"/>
                </a:solidFill>
                <a:effectLst>
                  <a:outerShdw blurRad="50800" dist="39000" dir="5460000" algn="tl">
                    <a:srgbClr val="000000">
                      <a:alpha val="38000"/>
                    </a:srgbClr>
                  </a:outerShdw>
                </a:effectLst>
              </a:rPr>
              <a:t>4- Recommender Systems</a:t>
            </a:r>
          </a:p>
        </p:txBody>
      </p:sp>
      <p:sp>
        <p:nvSpPr>
          <p:cNvPr id="6" name="Rectangle 5"/>
          <p:cNvSpPr/>
          <p:nvPr/>
        </p:nvSpPr>
        <p:spPr>
          <a:xfrm>
            <a:off x="2464638" y="5867400"/>
            <a:ext cx="4062330" cy="95410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200000"/>
              </a:lnSpc>
            </a:pPr>
            <a:r>
              <a:rPr lang="en-US" sz="2800" b="1" dirty="0">
                <a:ln w="11430"/>
                <a:solidFill>
                  <a:srgbClr val="92D050"/>
                </a:solidFill>
                <a:effectLst>
                  <a:outerShdw blurRad="50800" dist="39000" dir="5460000" algn="tl">
                    <a:srgbClr val="000000">
                      <a:alpha val="38000"/>
                    </a:srgbClr>
                  </a:outerShdw>
                </a:effectLst>
              </a:rPr>
              <a:t>5- Reputation Systems</a:t>
            </a:r>
          </a:p>
        </p:txBody>
      </p:sp>
    </p:spTree>
    <p:extLst>
      <p:ext uri="{BB962C8B-B14F-4D97-AF65-F5344CB8AC3E}">
        <p14:creationId xmlns:p14="http://schemas.microsoft.com/office/powerpoint/2010/main" val="5473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814" y="0"/>
            <a:ext cx="7315200" cy="1154097"/>
          </a:xfrm>
        </p:spPr>
        <p:txBody>
          <a:bodyPr>
            <a:normAutofit/>
          </a:bodyPr>
          <a:lstStyle/>
          <a:p>
            <a:r>
              <a:rPr lang="en-US" dirty="0"/>
              <a:t>Named-entity Types</a:t>
            </a:r>
          </a:p>
        </p:txBody>
      </p:sp>
      <p:sp>
        <p:nvSpPr>
          <p:cNvPr id="3" name="Content Placeholder 2"/>
          <p:cNvSpPr>
            <a:spLocks noGrp="1"/>
          </p:cNvSpPr>
          <p:nvPr>
            <p:ph idx="1"/>
          </p:nvPr>
        </p:nvSpPr>
        <p:spPr>
          <a:xfrm>
            <a:off x="914400" y="1295400"/>
            <a:ext cx="7315200" cy="1040167"/>
          </a:xfrm>
        </p:spPr>
        <p:txBody>
          <a:bodyPr/>
          <a:lstStyle/>
          <a:p>
            <a:r>
              <a:rPr lang="en-US" b="1" u="sng" dirty="0"/>
              <a:t>Rigid designators</a:t>
            </a:r>
            <a:r>
              <a:rPr lang="en-US" b="1" dirty="0"/>
              <a:t> include proper names as well as certain natural kind terms like biological species and substances</a:t>
            </a:r>
            <a:r>
              <a:rPr lang="en-US" dirty="0"/>
              <a:t>.</a:t>
            </a:r>
          </a:p>
        </p:txBody>
      </p:sp>
      <p:sp>
        <p:nvSpPr>
          <p:cNvPr id="4" name="Rectangle 3"/>
          <p:cNvSpPr/>
          <p:nvPr/>
        </p:nvSpPr>
        <p:spPr>
          <a:xfrm>
            <a:off x="685800" y="2665512"/>
            <a:ext cx="3260829"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Rigid Designators</a:t>
            </a:r>
          </a:p>
        </p:txBody>
      </p:sp>
      <p:sp>
        <p:nvSpPr>
          <p:cNvPr id="5" name="Rectangle 4"/>
          <p:cNvSpPr/>
          <p:nvPr/>
        </p:nvSpPr>
        <p:spPr>
          <a:xfrm>
            <a:off x="5410200" y="2514600"/>
            <a:ext cx="1646605" cy="369332"/>
          </a:xfrm>
          <a:prstGeom prst="rect">
            <a:avLst/>
          </a:prstGeom>
        </p:spPr>
        <p:txBody>
          <a:bodyPr wrap="none">
            <a:spAutoFit/>
          </a:bodyPr>
          <a:lstStyle/>
          <a:p>
            <a:r>
              <a:rPr lang="en-US" b="1" dirty="0">
                <a:solidFill>
                  <a:srgbClr val="92D050"/>
                </a:solidFill>
              </a:rPr>
              <a:t>the year 2001</a:t>
            </a:r>
            <a:endParaRPr lang="en-US" dirty="0">
              <a:solidFill>
                <a:srgbClr val="92D050"/>
              </a:solidFill>
            </a:endParaRPr>
          </a:p>
        </p:txBody>
      </p:sp>
      <p:cxnSp>
        <p:nvCxnSpPr>
          <p:cNvPr id="6" name="Straight Arrow Connector 5"/>
          <p:cNvCxnSpPr>
            <a:stCxn id="4" idx="3"/>
            <a:endCxn id="5" idx="1"/>
          </p:cNvCxnSpPr>
          <p:nvPr/>
        </p:nvCxnSpPr>
        <p:spPr>
          <a:xfrm flipV="1">
            <a:off x="3946629" y="2699266"/>
            <a:ext cx="1463571" cy="227856"/>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a:stCxn id="4" idx="3"/>
            <a:endCxn id="15" idx="1"/>
          </p:cNvCxnSpPr>
          <p:nvPr/>
        </p:nvCxnSpPr>
        <p:spPr>
          <a:xfrm>
            <a:off x="3946629" y="2927122"/>
            <a:ext cx="1470498" cy="163697"/>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5" name="Rectangle 14"/>
          <p:cNvSpPr/>
          <p:nvPr/>
        </p:nvSpPr>
        <p:spPr>
          <a:xfrm>
            <a:off x="5417127" y="2906153"/>
            <a:ext cx="3403496" cy="369332"/>
          </a:xfrm>
          <a:prstGeom prst="rect">
            <a:avLst/>
          </a:prstGeom>
        </p:spPr>
        <p:txBody>
          <a:bodyPr wrap="none">
            <a:spAutoFit/>
          </a:bodyPr>
          <a:lstStyle/>
          <a:p>
            <a:r>
              <a:rPr lang="en-US" b="1" dirty="0">
                <a:solidFill>
                  <a:srgbClr val="FF0000"/>
                </a:solidFill>
              </a:rPr>
              <a:t>I take my vacations in “June”</a:t>
            </a:r>
            <a:endParaRPr lang="en-US" dirty="0">
              <a:solidFill>
                <a:srgbClr val="FF0000"/>
              </a:solidFill>
            </a:endParaRPr>
          </a:p>
        </p:txBody>
      </p:sp>
      <p:sp>
        <p:nvSpPr>
          <p:cNvPr id="17" name="Rectangle 16"/>
          <p:cNvSpPr/>
          <p:nvPr/>
        </p:nvSpPr>
        <p:spPr>
          <a:xfrm>
            <a:off x="655343" y="3520359"/>
            <a:ext cx="2464137" cy="95410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Named-entity</a:t>
            </a:r>
          </a:p>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types</a:t>
            </a:r>
          </a:p>
        </p:txBody>
      </p:sp>
      <p:sp>
        <p:nvSpPr>
          <p:cNvPr id="18" name="Rectangle 17"/>
          <p:cNvSpPr/>
          <p:nvPr/>
        </p:nvSpPr>
        <p:spPr>
          <a:xfrm>
            <a:off x="4196551" y="3341132"/>
            <a:ext cx="963726"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3"/>
              </a:rPr>
              <a:t>BBN</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Rectangle 18"/>
          <p:cNvSpPr/>
          <p:nvPr/>
        </p:nvSpPr>
        <p:spPr>
          <a:xfrm>
            <a:off x="4010059" y="4028190"/>
            <a:ext cx="1343638"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4"/>
              </a:rPr>
              <a:t>Sekine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0" name="Rectangle 19"/>
          <p:cNvSpPr/>
          <p:nvPr/>
        </p:nvSpPr>
        <p:spPr>
          <a:xfrm>
            <a:off x="6010855" y="3418076"/>
            <a:ext cx="2877711" cy="369332"/>
          </a:xfrm>
          <a:prstGeom prst="rect">
            <a:avLst/>
          </a:prstGeom>
        </p:spPr>
        <p:txBody>
          <a:bodyPr wrap="none">
            <a:spAutoFit/>
          </a:bodyPr>
          <a:lstStyle/>
          <a:p>
            <a:r>
              <a:rPr lang="en-US" dirty="0"/>
              <a:t>29 types and 64 subtypes.</a:t>
            </a:r>
          </a:p>
        </p:txBody>
      </p:sp>
      <p:sp>
        <p:nvSpPr>
          <p:cNvPr id="21" name="Rectangle 20"/>
          <p:cNvSpPr/>
          <p:nvPr/>
        </p:nvSpPr>
        <p:spPr>
          <a:xfrm>
            <a:off x="6308396" y="4105134"/>
            <a:ext cx="1620957" cy="369332"/>
          </a:xfrm>
          <a:prstGeom prst="rect">
            <a:avLst/>
          </a:prstGeom>
        </p:spPr>
        <p:txBody>
          <a:bodyPr wrap="none">
            <a:spAutoFit/>
          </a:bodyPr>
          <a:lstStyle/>
          <a:p>
            <a:r>
              <a:rPr lang="en-US" dirty="0"/>
              <a:t>200 subtypes.</a:t>
            </a:r>
          </a:p>
        </p:txBody>
      </p:sp>
      <p:cxnSp>
        <p:nvCxnSpPr>
          <p:cNvPr id="22" name="Straight Arrow Connector 21"/>
          <p:cNvCxnSpPr>
            <a:stCxn id="17" idx="3"/>
            <a:endCxn id="18" idx="1"/>
          </p:cNvCxnSpPr>
          <p:nvPr/>
        </p:nvCxnSpPr>
        <p:spPr>
          <a:xfrm flipV="1">
            <a:off x="3119480" y="3602742"/>
            <a:ext cx="1077071" cy="394671"/>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17" idx="3"/>
            <a:endCxn id="19" idx="1"/>
          </p:cNvCxnSpPr>
          <p:nvPr/>
        </p:nvCxnSpPr>
        <p:spPr>
          <a:xfrm>
            <a:off x="3119480" y="3997413"/>
            <a:ext cx="890579" cy="292387"/>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18" idx="3"/>
            <a:endCxn id="20" idx="1"/>
          </p:cNvCxnSpPr>
          <p:nvPr/>
        </p:nvCxnSpPr>
        <p:spPr>
          <a:xfrm>
            <a:off x="5160277" y="3602742"/>
            <a:ext cx="850578" cy="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a:stCxn id="19" idx="3"/>
            <a:endCxn id="21" idx="1"/>
          </p:cNvCxnSpPr>
          <p:nvPr/>
        </p:nvCxnSpPr>
        <p:spPr>
          <a:xfrm>
            <a:off x="5353697" y="4289800"/>
            <a:ext cx="954699" cy="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34" name="Rectangle 33"/>
          <p:cNvSpPr/>
          <p:nvPr/>
        </p:nvSpPr>
        <p:spPr>
          <a:xfrm>
            <a:off x="628574" y="5344180"/>
            <a:ext cx="1124026"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News</a:t>
            </a:r>
          </a:p>
        </p:txBody>
      </p:sp>
      <p:sp>
        <p:nvSpPr>
          <p:cNvPr id="37" name="Rectangle 36"/>
          <p:cNvSpPr/>
          <p:nvPr/>
        </p:nvSpPr>
        <p:spPr>
          <a:xfrm>
            <a:off x="2629557" y="4800600"/>
            <a:ext cx="1362874"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00B050"/>
                </a:solidFill>
                <a:effectLst>
                  <a:outerShdw blurRad="50800" dist="39000" dir="5460000" algn="tl">
                    <a:srgbClr val="000000">
                      <a:alpha val="38000"/>
                    </a:srgbClr>
                  </a:outerShdw>
                </a:effectLst>
              </a:rPr>
              <a:t>People</a:t>
            </a:r>
          </a:p>
        </p:txBody>
      </p:sp>
      <p:sp>
        <p:nvSpPr>
          <p:cNvPr id="38" name="Rectangle 37"/>
          <p:cNvSpPr/>
          <p:nvPr/>
        </p:nvSpPr>
        <p:spPr>
          <a:xfrm>
            <a:off x="2629558" y="5306291"/>
            <a:ext cx="1883849"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FFC000"/>
                </a:solidFill>
                <a:effectLst>
                  <a:outerShdw blurRad="50800" dist="39000" dir="5460000" algn="tl">
                    <a:srgbClr val="000000">
                      <a:alpha val="38000"/>
                    </a:srgbClr>
                  </a:outerShdw>
                </a:effectLst>
              </a:rPr>
              <a:t>Locations</a:t>
            </a:r>
          </a:p>
        </p:txBody>
      </p:sp>
      <p:cxnSp>
        <p:nvCxnSpPr>
          <p:cNvPr id="39" name="Straight Arrow Connector 38"/>
          <p:cNvCxnSpPr>
            <a:stCxn id="34" idx="3"/>
            <a:endCxn id="37" idx="1"/>
          </p:cNvCxnSpPr>
          <p:nvPr/>
        </p:nvCxnSpPr>
        <p:spPr>
          <a:xfrm flipV="1">
            <a:off x="1752600" y="5062210"/>
            <a:ext cx="876957" cy="54358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a:stCxn id="34" idx="3"/>
            <a:endCxn id="38" idx="1"/>
          </p:cNvCxnSpPr>
          <p:nvPr/>
        </p:nvCxnSpPr>
        <p:spPr>
          <a:xfrm flipV="1">
            <a:off x="1752600" y="5567901"/>
            <a:ext cx="876958" cy="3788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45" name="Rectangle 44"/>
          <p:cNvSpPr/>
          <p:nvPr/>
        </p:nvSpPr>
        <p:spPr>
          <a:xfrm>
            <a:off x="2629558" y="5874327"/>
            <a:ext cx="2581155"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00B0F0"/>
                </a:solidFill>
                <a:effectLst>
                  <a:outerShdw blurRad="50800" dist="39000" dir="5460000" algn="tl">
                    <a:srgbClr val="000000">
                      <a:alpha val="38000"/>
                    </a:srgbClr>
                  </a:outerShdw>
                </a:effectLst>
              </a:rPr>
              <a:t>Organizations</a:t>
            </a:r>
          </a:p>
        </p:txBody>
      </p:sp>
      <p:cxnSp>
        <p:nvCxnSpPr>
          <p:cNvPr id="46" name="Straight Arrow Connector 45"/>
          <p:cNvCxnSpPr>
            <a:stCxn id="34" idx="3"/>
            <a:endCxn id="45" idx="1"/>
          </p:cNvCxnSpPr>
          <p:nvPr/>
        </p:nvCxnSpPr>
        <p:spPr>
          <a:xfrm>
            <a:off x="1752600" y="5605790"/>
            <a:ext cx="876958" cy="530147"/>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5505153" y="4629182"/>
            <a:ext cx="3169457" cy="646331"/>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dirty="0">
                <a:ln w="11430"/>
                <a:solidFill>
                  <a:srgbClr val="00B050"/>
                </a:solidFill>
                <a:effectLst>
                  <a:outerShdw blurRad="50800" dist="39000" dir="5460000" algn="tl">
                    <a:srgbClr val="000000">
                      <a:alpha val="38000"/>
                    </a:srgbClr>
                  </a:outerShdw>
                </a:effectLst>
              </a:rPr>
              <a:t>John</a:t>
            </a:r>
            <a:r>
              <a:rPr lang="en-US" sz="3600" b="1" dirty="0">
                <a:ln w="11430"/>
                <a:solidFill>
                  <a:srgbClr val="00B050"/>
                </a:solidFill>
                <a:effectLst>
                  <a:outerShdw blurRad="50800" dist="39000" dir="5460000" algn="tl">
                    <a:srgbClr val="000000">
                      <a:alpha val="38000"/>
                    </a:srgbClr>
                  </a:outerShdw>
                </a:effectLst>
              </a:rPr>
              <a:t> J. Smith</a:t>
            </a:r>
          </a:p>
        </p:txBody>
      </p:sp>
      <p:sp>
        <p:nvSpPr>
          <p:cNvPr id="51" name="Rectangle 50"/>
          <p:cNvSpPr/>
          <p:nvPr/>
        </p:nvSpPr>
        <p:spPr>
          <a:xfrm>
            <a:off x="6204473" y="5172532"/>
            <a:ext cx="1686680" cy="584775"/>
          </a:xfrm>
          <a:prstGeom prst="rect">
            <a:avLst/>
          </a:prstGeom>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3200" b="1" dirty="0">
                <a:ln/>
                <a:solidFill>
                  <a:schemeClr val="accent3"/>
                </a:solidFill>
              </a:rPr>
              <a:t>lives in </a:t>
            </a:r>
          </a:p>
        </p:txBody>
      </p:sp>
      <p:sp>
        <p:nvSpPr>
          <p:cNvPr id="52" name="Rectangle 51"/>
          <p:cNvSpPr/>
          <p:nvPr/>
        </p:nvSpPr>
        <p:spPr>
          <a:xfrm>
            <a:off x="6183634" y="5613338"/>
            <a:ext cx="1707519" cy="646331"/>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dirty="0">
                <a:ln w="11430"/>
                <a:solidFill>
                  <a:srgbClr val="FFC000"/>
                </a:solidFill>
                <a:effectLst>
                  <a:outerShdw blurRad="50800" dist="39000" dir="5460000" algn="tl">
                    <a:srgbClr val="000000">
                      <a:alpha val="38000"/>
                    </a:srgbClr>
                  </a:outerShdw>
                </a:effectLst>
              </a:rPr>
              <a:t>Seattle</a:t>
            </a:r>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p>
        </p:txBody>
      </p:sp>
    </p:spTree>
    <p:extLst>
      <p:ext uri="{BB962C8B-B14F-4D97-AF65-F5344CB8AC3E}">
        <p14:creationId xmlns:p14="http://schemas.microsoft.com/office/powerpoint/2010/main" val="112260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lstStyle/>
          <a:p>
            <a:r>
              <a:rPr lang="en-US" dirty="0"/>
              <a:t>NER Challenges</a:t>
            </a:r>
          </a:p>
        </p:txBody>
      </p:sp>
      <p:sp>
        <p:nvSpPr>
          <p:cNvPr id="3" name="Content Placeholder 2"/>
          <p:cNvSpPr>
            <a:spLocks noGrp="1"/>
          </p:cNvSpPr>
          <p:nvPr>
            <p:ph idx="1"/>
          </p:nvPr>
        </p:nvSpPr>
        <p:spPr>
          <a:xfrm>
            <a:off x="914400" y="2057400"/>
            <a:ext cx="7315200" cy="2971800"/>
          </a:xfrm>
        </p:spPr>
        <p:txBody>
          <a:bodyPr>
            <a:normAutofit/>
          </a:bodyPr>
          <a:lstStyle/>
          <a:p>
            <a:pPr>
              <a:lnSpc>
                <a:spcPct val="150000"/>
              </a:lnSpc>
            </a:pPr>
            <a:r>
              <a:rPr lang="en-US" sz="2400" dirty="0"/>
              <a:t>The main efforts are directed to:</a:t>
            </a:r>
          </a:p>
          <a:p>
            <a:pPr marL="502920" indent="-457200">
              <a:lnSpc>
                <a:spcPct val="150000"/>
              </a:lnSpc>
              <a:buFont typeface="+mj-lt"/>
              <a:buAutoNum type="arabicPeriod"/>
            </a:pPr>
            <a:r>
              <a:rPr lang="en-US" sz="2400" b="1" dirty="0"/>
              <a:t>Reducing the annotation labor;</a:t>
            </a:r>
          </a:p>
          <a:p>
            <a:pPr marL="502920" indent="-457200">
              <a:lnSpc>
                <a:spcPct val="150000"/>
              </a:lnSpc>
              <a:buFont typeface="+mj-lt"/>
              <a:buAutoNum type="arabicPeriod"/>
            </a:pPr>
            <a:r>
              <a:rPr lang="en-US" sz="2400" b="1" dirty="0"/>
              <a:t>Robust performance across domains;</a:t>
            </a:r>
          </a:p>
          <a:p>
            <a:pPr marL="502920" indent="-457200">
              <a:lnSpc>
                <a:spcPct val="150000"/>
              </a:lnSpc>
              <a:buFont typeface="+mj-lt"/>
              <a:buAutoNum type="arabicPeriod"/>
            </a:pPr>
            <a:r>
              <a:rPr lang="en-US" sz="2400" b="1" dirty="0"/>
              <a:t>Scaling up to fine-grained entity types.</a:t>
            </a:r>
            <a:endParaRPr lang="en-US" sz="2400" dirty="0"/>
          </a:p>
        </p:txBody>
      </p:sp>
    </p:spTree>
    <p:extLst>
      <p:ext uri="{BB962C8B-B14F-4D97-AF65-F5344CB8AC3E}">
        <p14:creationId xmlns:p14="http://schemas.microsoft.com/office/powerpoint/2010/main" val="2667764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lstStyle/>
          <a:p>
            <a:r>
              <a:rPr lang="en-US" b="1" dirty="0">
                <a:hlinkClick r:id="rId2"/>
              </a:rPr>
              <a:t>MUC Data Sets</a:t>
            </a:r>
            <a:endParaRPr lang="en-US" b="1" dirty="0"/>
          </a:p>
        </p:txBody>
      </p:sp>
      <p:sp>
        <p:nvSpPr>
          <p:cNvPr id="7" name="Rectangle 6"/>
          <p:cNvSpPr/>
          <p:nvPr/>
        </p:nvSpPr>
        <p:spPr>
          <a:xfrm>
            <a:off x="617558" y="2171469"/>
            <a:ext cx="3145413"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dirty="0"/>
              <a:t>Human Annotators</a:t>
            </a:r>
            <a:endParaRPr lang="en-US" sz="2800" b="1" dirty="0">
              <a:ln w="11430"/>
              <a:solidFill>
                <a:srgbClr val="FFC000"/>
              </a:solidFill>
              <a:effectLst>
                <a:outerShdw blurRad="50800" dist="39000" dir="5460000" algn="tl">
                  <a:srgbClr val="000000">
                    <a:alpha val="38000"/>
                  </a:srgbClr>
                </a:outerShdw>
              </a:effectLst>
            </a:endParaRPr>
          </a:p>
        </p:txBody>
      </p:sp>
      <p:sp>
        <p:nvSpPr>
          <p:cNvPr id="8" name="Rectangle 7"/>
          <p:cNvSpPr/>
          <p:nvPr/>
        </p:nvSpPr>
        <p:spPr>
          <a:xfrm>
            <a:off x="4621778" y="1648249"/>
            <a:ext cx="1472968"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dirty="0"/>
              <a:t>Training</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Rectangle 8"/>
          <p:cNvSpPr/>
          <p:nvPr/>
        </p:nvSpPr>
        <p:spPr>
          <a:xfrm>
            <a:off x="4621778" y="2171469"/>
            <a:ext cx="2042547"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dirty="0"/>
              <a:t>Dry run test</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10" name="Straight Arrow Connector 9"/>
          <p:cNvCxnSpPr>
            <a:stCxn id="7" idx="3"/>
            <a:endCxn id="8" idx="1"/>
          </p:cNvCxnSpPr>
          <p:nvPr/>
        </p:nvCxnSpPr>
        <p:spPr>
          <a:xfrm flipV="1">
            <a:off x="3762971" y="1909859"/>
            <a:ext cx="858807" cy="52322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a:stCxn id="7" idx="3"/>
            <a:endCxn id="9" idx="1"/>
          </p:cNvCxnSpPr>
          <p:nvPr/>
        </p:nvCxnSpPr>
        <p:spPr>
          <a:xfrm>
            <a:off x="3762971" y="2433079"/>
            <a:ext cx="858807" cy="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4621778" y="2708764"/>
            <a:ext cx="3684022"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dirty="0"/>
              <a:t>Formal run test usage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13" name="Straight Arrow Connector 12"/>
          <p:cNvCxnSpPr>
            <a:stCxn id="7" idx="3"/>
            <a:endCxn id="12" idx="1"/>
          </p:cNvCxnSpPr>
          <p:nvPr/>
        </p:nvCxnSpPr>
        <p:spPr>
          <a:xfrm>
            <a:off x="3762971" y="2433079"/>
            <a:ext cx="858807" cy="537295"/>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20" name="Rectangle 19"/>
          <p:cNvSpPr/>
          <p:nvPr/>
        </p:nvSpPr>
        <p:spPr>
          <a:xfrm>
            <a:off x="511329" y="3810000"/>
            <a:ext cx="3599062" cy="40011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newswire articles for MUC-6</a:t>
            </a:r>
          </a:p>
        </p:txBody>
      </p:sp>
      <p:sp>
        <p:nvSpPr>
          <p:cNvPr id="21" name="Rectangle 20"/>
          <p:cNvSpPr/>
          <p:nvPr/>
        </p:nvSpPr>
        <p:spPr>
          <a:xfrm>
            <a:off x="4900348" y="3810000"/>
            <a:ext cx="2565831" cy="369332"/>
          </a:xfrm>
          <a:prstGeom prst="rect">
            <a:avLst/>
          </a:prstGeom>
        </p:spPr>
        <p:txBody>
          <a:bodyPr wrap="none">
            <a:spAutoFit/>
          </a:bodyPr>
          <a:lstStyle/>
          <a:p>
            <a:r>
              <a:rPr lang="en-US" dirty="0"/>
              <a:t>MUC-VI Text Collection</a:t>
            </a:r>
          </a:p>
        </p:txBody>
      </p:sp>
      <p:sp>
        <p:nvSpPr>
          <p:cNvPr id="22" name="Rectangle 21"/>
          <p:cNvSpPr/>
          <p:nvPr/>
        </p:nvSpPr>
        <p:spPr>
          <a:xfrm>
            <a:off x="511328" y="4495800"/>
            <a:ext cx="3599062" cy="40011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newswire articles for MUC-7</a:t>
            </a:r>
          </a:p>
        </p:txBody>
      </p:sp>
      <p:sp>
        <p:nvSpPr>
          <p:cNvPr id="23" name="Rectangle 22"/>
          <p:cNvSpPr/>
          <p:nvPr/>
        </p:nvSpPr>
        <p:spPr>
          <a:xfrm>
            <a:off x="4900348" y="4495800"/>
            <a:ext cx="3797001" cy="369332"/>
          </a:xfrm>
          <a:prstGeom prst="rect">
            <a:avLst/>
          </a:prstGeom>
        </p:spPr>
        <p:txBody>
          <a:bodyPr wrap="none">
            <a:spAutoFit/>
          </a:bodyPr>
          <a:lstStyle/>
          <a:p>
            <a:r>
              <a:rPr lang="en-US" dirty="0"/>
              <a:t>North American News Text Corpora</a:t>
            </a:r>
          </a:p>
        </p:txBody>
      </p:sp>
      <p:sp>
        <p:nvSpPr>
          <p:cNvPr id="24" name="Rectangle 23"/>
          <p:cNvSpPr/>
          <p:nvPr/>
        </p:nvSpPr>
        <p:spPr>
          <a:xfrm>
            <a:off x="511329" y="5181600"/>
            <a:ext cx="2379177" cy="400110"/>
          </a:xfrm>
          <a:prstGeom prst="rect">
            <a:avLst/>
          </a:prstGeom>
        </p:spPr>
        <p:txBody>
          <a:bodyPr wrap="none">
            <a:spAutoFit/>
          </a:bodyPr>
          <a:lstStyle/>
          <a:p>
            <a:r>
              <a:rPr lang="en-US" sz="2000" dirty="0">
                <a:solidFill>
                  <a:srgbClr val="FFC000"/>
                </a:solidFill>
              </a:rPr>
              <a:t>MUC-3 and MUC-4</a:t>
            </a:r>
          </a:p>
        </p:txBody>
      </p:sp>
      <p:sp>
        <p:nvSpPr>
          <p:cNvPr id="25" name="Rectangle 24"/>
          <p:cNvSpPr/>
          <p:nvPr/>
        </p:nvSpPr>
        <p:spPr>
          <a:xfrm>
            <a:off x="3993946" y="5181600"/>
            <a:ext cx="5150054" cy="369332"/>
          </a:xfrm>
          <a:prstGeom prst="rect">
            <a:avLst/>
          </a:prstGeom>
        </p:spPr>
        <p:txBody>
          <a:bodyPr wrap="square">
            <a:spAutoFit/>
          </a:bodyPr>
          <a:lstStyle/>
          <a:p>
            <a:r>
              <a:rPr lang="en-US" dirty="0"/>
              <a:t>FBIS (Federal Broadcast Information Services)</a:t>
            </a:r>
          </a:p>
        </p:txBody>
      </p:sp>
      <p:sp>
        <p:nvSpPr>
          <p:cNvPr id="26" name="Rectangle 25"/>
          <p:cNvSpPr/>
          <p:nvPr/>
        </p:nvSpPr>
        <p:spPr>
          <a:xfrm>
            <a:off x="511328" y="5715000"/>
            <a:ext cx="935064" cy="400110"/>
          </a:xfrm>
          <a:prstGeom prst="rect">
            <a:avLst/>
          </a:prstGeom>
        </p:spPr>
        <p:txBody>
          <a:bodyPr wrap="none">
            <a:spAutoFit/>
          </a:bodyPr>
          <a:lstStyle/>
          <a:p>
            <a:r>
              <a:rPr lang="en-US" sz="2000" dirty="0">
                <a:solidFill>
                  <a:srgbClr val="FFC000"/>
                </a:solidFill>
              </a:rPr>
              <a:t>MET 2</a:t>
            </a:r>
          </a:p>
        </p:txBody>
      </p:sp>
      <p:sp>
        <p:nvSpPr>
          <p:cNvPr id="27" name="Rectangle 26"/>
          <p:cNvSpPr/>
          <p:nvPr/>
        </p:nvSpPr>
        <p:spPr>
          <a:xfrm>
            <a:off x="5029200" y="5715000"/>
            <a:ext cx="1838965" cy="369332"/>
          </a:xfrm>
          <a:prstGeom prst="rect">
            <a:avLst/>
          </a:prstGeom>
        </p:spPr>
        <p:txBody>
          <a:bodyPr wrap="none">
            <a:spAutoFit/>
          </a:bodyPr>
          <a:lstStyle/>
          <a:p>
            <a:r>
              <a:rPr lang="en-US" dirty="0"/>
              <a:t>US Government</a:t>
            </a:r>
          </a:p>
        </p:txBody>
      </p:sp>
      <p:cxnSp>
        <p:nvCxnSpPr>
          <p:cNvPr id="31" name="Straight Arrow Connector 30"/>
          <p:cNvCxnSpPr>
            <a:stCxn id="20" idx="3"/>
            <a:endCxn id="21" idx="1"/>
          </p:cNvCxnSpPr>
          <p:nvPr/>
        </p:nvCxnSpPr>
        <p:spPr>
          <a:xfrm flipV="1">
            <a:off x="4110391" y="3994666"/>
            <a:ext cx="789957" cy="1538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34" name="Straight Arrow Connector 33"/>
          <p:cNvCxnSpPr>
            <a:stCxn id="22" idx="3"/>
            <a:endCxn id="23" idx="1"/>
          </p:cNvCxnSpPr>
          <p:nvPr/>
        </p:nvCxnSpPr>
        <p:spPr>
          <a:xfrm flipV="1">
            <a:off x="4110390" y="4680466"/>
            <a:ext cx="789958" cy="1538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a:stCxn id="24" idx="3"/>
            <a:endCxn id="25" idx="1"/>
          </p:cNvCxnSpPr>
          <p:nvPr/>
        </p:nvCxnSpPr>
        <p:spPr>
          <a:xfrm flipV="1">
            <a:off x="2890506" y="5366266"/>
            <a:ext cx="1103440" cy="1538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a:stCxn id="26" idx="3"/>
            <a:endCxn id="27" idx="1"/>
          </p:cNvCxnSpPr>
          <p:nvPr/>
        </p:nvCxnSpPr>
        <p:spPr>
          <a:xfrm flipV="1">
            <a:off x="1446392" y="5899666"/>
            <a:ext cx="3582808" cy="1538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04143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lstStyle/>
          <a:p>
            <a:r>
              <a:rPr lang="en-US" dirty="0"/>
              <a:t>NER Famous Technologies</a:t>
            </a:r>
          </a:p>
        </p:txBody>
      </p:sp>
      <p:sp>
        <p:nvSpPr>
          <p:cNvPr id="7" name="Rectangle 6"/>
          <p:cNvSpPr/>
          <p:nvPr/>
        </p:nvSpPr>
        <p:spPr>
          <a:xfrm>
            <a:off x="1821584" y="3420150"/>
            <a:ext cx="942887"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NER</a:t>
            </a:r>
          </a:p>
        </p:txBody>
      </p:sp>
      <p:sp>
        <p:nvSpPr>
          <p:cNvPr id="8" name="Rectangle 7"/>
          <p:cNvSpPr/>
          <p:nvPr/>
        </p:nvSpPr>
        <p:spPr>
          <a:xfrm>
            <a:off x="3504021" y="2514600"/>
            <a:ext cx="3991734"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sv-SE"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2"/>
              </a:rPr>
              <a:t>OpenNLP NameFinder</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Rectangle 8"/>
          <p:cNvSpPr/>
          <p:nvPr/>
        </p:nvSpPr>
        <p:spPr>
          <a:xfrm>
            <a:off x="3504021" y="3175207"/>
            <a:ext cx="3518912"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sv-SE"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3"/>
              </a:rPr>
              <a:t>Illinois NER system</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10" name="Straight Arrow Connector 9"/>
          <p:cNvCxnSpPr>
            <a:stCxn id="7" idx="3"/>
            <a:endCxn id="8" idx="1"/>
          </p:cNvCxnSpPr>
          <p:nvPr/>
        </p:nvCxnSpPr>
        <p:spPr>
          <a:xfrm flipV="1">
            <a:off x="2764471" y="2776210"/>
            <a:ext cx="739550" cy="90555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a:stCxn id="7" idx="3"/>
            <a:endCxn id="9" idx="1"/>
          </p:cNvCxnSpPr>
          <p:nvPr/>
        </p:nvCxnSpPr>
        <p:spPr>
          <a:xfrm flipV="1">
            <a:off x="2764471" y="3436817"/>
            <a:ext cx="739550" cy="244943"/>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20" name="Rectangle 19"/>
          <p:cNvSpPr/>
          <p:nvPr/>
        </p:nvSpPr>
        <p:spPr>
          <a:xfrm>
            <a:off x="3504021" y="3739585"/>
            <a:ext cx="3860352"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sv-SE"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4"/>
              </a:rPr>
              <a:t>Stanford NER system</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21" name="Straight Arrow Connector 20"/>
          <p:cNvCxnSpPr>
            <a:stCxn id="7" idx="3"/>
            <a:endCxn id="20" idx="1"/>
          </p:cNvCxnSpPr>
          <p:nvPr/>
        </p:nvCxnSpPr>
        <p:spPr>
          <a:xfrm>
            <a:off x="2764471" y="3681760"/>
            <a:ext cx="739550" cy="319435"/>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25" name="Rectangle 24"/>
          <p:cNvSpPr/>
          <p:nvPr/>
        </p:nvSpPr>
        <p:spPr>
          <a:xfrm>
            <a:off x="3504021" y="4339298"/>
            <a:ext cx="3879588"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sv-SE"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5"/>
              </a:rPr>
              <a:t>Lingpipe NER system</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27" name="Straight Arrow Connector 26"/>
          <p:cNvCxnSpPr>
            <a:stCxn id="7" idx="3"/>
            <a:endCxn id="25" idx="1"/>
          </p:cNvCxnSpPr>
          <p:nvPr/>
        </p:nvCxnSpPr>
        <p:spPr>
          <a:xfrm>
            <a:off x="2764471" y="3681760"/>
            <a:ext cx="739550" cy="919148"/>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89525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lstStyle/>
          <a:p>
            <a:r>
              <a:rPr lang="en-US" dirty="0">
                <a:hlinkClick r:id="rId2"/>
              </a:rPr>
              <a:t>LingPipe Entities Recognizer</a:t>
            </a:r>
            <a:endParaRPr lang="en-US" dirty="0"/>
          </a:p>
        </p:txBody>
      </p:sp>
      <p:sp>
        <p:nvSpPr>
          <p:cNvPr id="22" name="Rectangle 21"/>
          <p:cNvSpPr/>
          <p:nvPr/>
        </p:nvSpPr>
        <p:spPr>
          <a:xfrm>
            <a:off x="87708" y="1639188"/>
            <a:ext cx="8795999" cy="95410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Not Open Source</a:t>
            </a:r>
          </a:p>
          <a:p>
            <a:pPr algn="ctr"/>
            <a:r>
              <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Open Source version Not Updated since </a:t>
            </a:r>
            <a:r>
              <a:rPr lang="en-US" sz="28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2007</a:t>
            </a:r>
            <a:r>
              <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3" name="Rectangle 22"/>
          <p:cNvSpPr/>
          <p:nvPr/>
        </p:nvSpPr>
        <p:spPr>
          <a:xfrm>
            <a:off x="76200" y="4283563"/>
            <a:ext cx="1366080"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dirty="0"/>
              <a:t>Methods</a:t>
            </a:r>
            <a:endParaRPr lang="en-US" sz="2400" b="1" dirty="0">
              <a:ln w="11430"/>
              <a:solidFill>
                <a:srgbClr val="FFC000"/>
              </a:solidFill>
              <a:effectLst>
                <a:outerShdw blurRad="50800" dist="39000" dir="5460000" algn="tl">
                  <a:srgbClr val="000000">
                    <a:alpha val="38000"/>
                  </a:srgbClr>
                </a:outerShdw>
              </a:effectLst>
            </a:endParaRPr>
          </a:p>
        </p:txBody>
      </p:sp>
      <p:sp>
        <p:nvSpPr>
          <p:cNvPr id="24" name="Rectangle 23"/>
          <p:cNvSpPr/>
          <p:nvPr/>
        </p:nvSpPr>
        <p:spPr>
          <a:xfrm>
            <a:off x="2146077" y="2967335"/>
            <a:ext cx="5065810"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dirty="0"/>
              <a:t>Rule-based Named-entity Detection</a:t>
            </a:r>
          </a:p>
        </p:txBody>
      </p:sp>
      <p:sp>
        <p:nvSpPr>
          <p:cNvPr id="26" name="Rectangle 25"/>
          <p:cNvSpPr/>
          <p:nvPr/>
        </p:nvSpPr>
        <p:spPr>
          <a:xfrm>
            <a:off x="2146078" y="4077588"/>
            <a:ext cx="4740400" cy="83099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dirty="0"/>
              <a:t>Exact Dictionary-based Chunking</a:t>
            </a:r>
          </a:p>
          <a:p>
            <a:pPr algn="ctr"/>
            <a:r>
              <a:rPr lang="en-US" sz="2400" dirty="0">
                <a:solidFill>
                  <a:srgbClr val="00B050"/>
                </a:solidFill>
              </a:rPr>
              <a:t>New York Times "Topics"</a:t>
            </a:r>
          </a:p>
        </p:txBody>
      </p:sp>
      <p:cxnSp>
        <p:nvCxnSpPr>
          <p:cNvPr id="28" name="Straight Arrow Connector 27"/>
          <p:cNvCxnSpPr>
            <a:stCxn id="23" idx="3"/>
            <a:endCxn id="24" idx="1"/>
          </p:cNvCxnSpPr>
          <p:nvPr/>
        </p:nvCxnSpPr>
        <p:spPr>
          <a:xfrm flipV="1">
            <a:off x="1442280" y="3198168"/>
            <a:ext cx="703797" cy="1316228"/>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23" idx="3"/>
            <a:endCxn id="26" idx="1"/>
          </p:cNvCxnSpPr>
          <p:nvPr/>
        </p:nvCxnSpPr>
        <p:spPr>
          <a:xfrm flipV="1">
            <a:off x="1442280" y="4493087"/>
            <a:ext cx="703798" cy="2130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30" name="Rectangle 29"/>
          <p:cNvSpPr/>
          <p:nvPr/>
        </p:nvSpPr>
        <p:spPr>
          <a:xfrm>
            <a:off x="2146077" y="5638800"/>
            <a:ext cx="6186309"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t>Approximate Dictionary-Based Chunking</a:t>
            </a:r>
          </a:p>
        </p:txBody>
      </p:sp>
      <p:cxnSp>
        <p:nvCxnSpPr>
          <p:cNvPr id="31" name="Straight Arrow Connector 30"/>
          <p:cNvCxnSpPr>
            <a:stCxn id="23" idx="3"/>
            <a:endCxn id="30" idx="1"/>
          </p:cNvCxnSpPr>
          <p:nvPr/>
        </p:nvCxnSpPr>
        <p:spPr>
          <a:xfrm>
            <a:off x="1442280" y="4514396"/>
            <a:ext cx="703797" cy="1355237"/>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a:stCxn id="26" idx="3"/>
            <a:endCxn id="34" idx="1"/>
          </p:cNvCxnSpPr>
          <p:nvPr/>
        </p:nvCxnSpPr>
        <p:spPr>
          <a:xfrm flipV="1">
            <a:off x="6886478" y="3996899"/>
            <a:ext cx="702288" cy="496188"/>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34" name="Rectangle 33"/>
          <p:cNvSpPr/>
          <p:nvPr/>
        </p:nvSpPr>
        <p:spPr>
          <a:xfrm>
            <a:off x="7588766" y="3581400"/>
            <a:ext cx="1555234" cy="83099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dirty="0">
                <a:solidFill>
                  <a:srgbClr val="FF0000"/>
                </a:solidFill>
              </a:rPr>
              <a:t>False</a:t>
            </a:r>
          </a:p>
          <a:p>
            <a:r>
              <a:rPr lang="en-US" sz="2400" dirty="0">
                <a:solidFill>
                  <a:srgbClr val="FF0000"/>
                </a:solidFill>
              </a:rPr>
              <a:t>Negatives</a:t>
            </a:r>
          </a:p>
        </p:txBody>
      </p:sp>
      <p:cxnSp>
        <p:nvCxnSpPr>
          <p:cNvPr id="38" name="Straight Arrow Connector 37"/>
          <p:cNvCxnSpPr>
            <a:stCxn id="26" idx="3"/>
            <a:endCxn id="39" idx="1"/>
          </p:cNvCxnSpPr>
          <p:nvPr/>
        </p:nvCxnSpPr>
        <p:spPr>
          <a:xfrm>
            <a:off x="6886478" y="4493087"/>
            <a:ext cx="702288" cy="45570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39" name="Rectangle 38"/>
          <p:cNvSpPr/>
          <p:nvPr/>
        </p:nvSpPr>
        <p:spPr>
          <a:xfrm>
            <a:off x="7588766" y="4533288"/>
            <a:ext cx="1417376" cy="83099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dirty="0">
                <a:solidFill>
                  <a:srgbClr val="FF0000"/>
                </a:solidFill>
              </a:rPr>
              <a:t>False</a:t>
            </a:r>
          </a:p>
          <a:p>
            <a:r>
              <a:rPr lang="en-US" sz="2400" dirty="0">
                <a:solidFill>
                  <a:srgbClr val="FF0000"/>
                </a:solidFill>
              </a:rPr>
              <a:t>Positives</a:t>
            </a:r>
          </a:p>
        </p:txBody>
      </p:sp>
    </p:spTree>
    <p:extLst>
      <p:ext uri="{BB962C8B-B14F-4D97-AF65-F5344CB8AC3E}">
        <p14:creationId xmlns:p14="http://schemas.microsoft.com/office/powerpoint/2010/main" val="3944058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fontScale="90000"/>
          </a:bodyPr>
          <a:lstStyle/>
          <a:p>
            <a:r>
              <a:rPr lang="en-US" dirty="0">
                <a:hlinkClick r:id="rId2"/>
              </a:rPr>
              <a:t>Stanford NER v1.2.7</a:t>
            </a:r>
            <a:r>
              <a:rPr lang="en-US" dirty="0"/>
              <a:t> – 2013-06-20</a:t>
            </a:r>
          </a:p>
        </p:txBody>
      </p:sp>
      <p:sp>
        <p:nvSpPr>
          <p:cNvPr id="22" name="Rectangle 21"/>
          <p:cNvSpPr/>
          <p:nvPr/>
        </p:nvSpPr>
        <p:spPr>
          <a:xfrm>
            <a:off x="1957611" y="1371600"/>
            <a:ext cx="5056192"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00B050"/>
                </a:solidFill>
                <a:effectLst>
                  <a:outerShdw blurRad="50800" dist="39000" dir="5460000" algn="tl">
                    <a:srgbClr val="000000">
                      <a:alpha val="38000"/>
                    </a:srgbClr>
                  </a:outerShdw>
                </a:effectLst>
              </a:rPr>
              <a:t>Licensed under the full GPL.</a:t>
            </a:r>
          </a:p>
        </p:txBody>
      </p:sp>
      <p:sp>
        <p:nvSpPr>
          <p:cNvPr id="15" name="Rectangle 14"/>
          <p:cNvSpPr/>
          <p:nvPr/>
        </p:nvSpPr>
        <p:spPr>
          <a:xfrm>
            <a:off x="115125" y="4151293"/>
            <a:ext cx="1483099" cy="95410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News</a:t>
            </a:r>
          </a:p>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Entities</a:t>
            </a:r>
          </a:p>
        </p:txBody>
      </p:sp>
      <p:sp>
        <p:nvSpPr>
          <p:cNvPr id="16" name="Rectangle 15"/>
          <p:cNvSpPr/>
          <p:nvPr/>
        </p:nvSpPr>
        <p:spPr>
          <a:xfrm>
            <a:off x="2057400" y="2743200"/>
            <a:ext cx="1362874"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chemeClr val="tx2">
                    <a:lumMod val="60000"/>
                    <a:lumOff val="40000"/>
                  </a:schemeClr>
                </a:solidFill>
                <a:effectLst>
                  <a:outerShdw blurRad="50800" dist="39000" dir="5460000" algn="tl">
                    <a:srgbClr val="000000">
                      <a:alpha val="38000"/>
                    </a:srgbClr>
                  </a:outerShdw>
                </a:effectLst>
              </a:rPr>
              <a:t>People</a:t>
            </a:r>
          </a:p>
        </p:txBody>
      </p:sp>
      <p:sp>
        <p:nvSpPr>
          <p:cNvPr id="17" name="Rectangle 16"/>
          <p:cNvSpPr/>
          <p:nvPr/>
        </p:nvSpPr>
        <p:spPr>
          <a:xfrm>
            <a:off x="2057401" y="3248891"/>
            <a:ext cx="1883849"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FFC000"/>
                </a:solidFill>
                <a:effectLst>
                  <a:outerShdw blurRad="50800" dist="39000" dir="5460000" algn="tl">
                    <a:srgbClr val="000000">
                      <a:alpha val="38000"/>
                    </a:srgbClr>
                  </a:outerShdw>
                </a:effectLst>
              </a:rPr>
              <a:t>Locations</a:t>
            </a:r>
          </a:p>
        </p:txBody>
      </p:sp>
      <p:cxnSp>
        <p:nvCxnSpPr>
          <p:cNvPr id="18" name="Straight Arrow Connector 17"/>
          <p:cNvCxnSpPr>
            <a:stCxn id="15" idx="3"/>
            <a:endCxn id="16" idx="1"/>
          </p:cNvCxnSpPr>
          <p:nvPr/>
        </p:nvCxnSpPr>
        <p:spPr>
          <a:xfrm flipV="1">
            <a:off x="1598224" y="3004810"/>
            <a:ext cx="459176" cy="1623537"/>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stCxn id="15" idx="3"/>
            <a:endCxn id="17" idx="1"/>
          </p:cNvCxnSpPr>
          <p:nvPr/>
        </p:nvCxnSpPr>
        <p:spPr>
          <a:xfrm flipV="1">
            <a:off x="1598224" y="3510501"/>
            <a:ext cx="459177" cy="1117846"/>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20" name="Rectangle 19"/>
          <p:cNvSpPr/>
          <p:nvPr/>
        </p:nvSpPr>
        <p:spPr>
          <a:xfrm>
            <a:off x="2057401" y="3816927"/>
            <a:ext cx="2581155"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00B0F0"/>
                </a:solidFill>
                <a:effectLst>
                  <a:outerShdw blurRad="50800" dist="39000" dir="5460000" algn="tl">
                    <a:srgbClr val="000000">
                      <a:alpha val="38000"/>
                    </a:srgbClr>
                  </a:outerShdw>
                </a:effectLst>
              </a:rPr>
              <a:t>Organizations</a:t>
            </a:r>
          </a:p>
        </p:txBody>
      </p:sp>
      <p:cxnSp>
        <p:nvCxnSpPr>
          <p:cNvPr id="21" name="Straight Arrow Connector 20"/>
          <p:cNvCxnSpPr>
            <a:stCxn id="15" idx="3"/>
            <a:endCxn id="20" idx="1"/>
          </p:cNvCxnSpPr>
          <p:nvPr/>
        </p:nvCxnSpPr>
        <p:spPr>
          <a:xfrm flipV="1">
            <a:off x="1598224" y="4078537"/>
            <a:ext cx="459177" cy="54981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25" name="Rectangle 24"/>
          <p:cNvSpPr/>
          <p:nvPr/>
        </p:nvSpPr>
        <p:spPr>
          <a:xfrm>
            <a:off x="4852121" y="2448580"/>
            <a:ext cx="1463285" cy="95410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Trained</a:t>
            </a:r>
          </a:p>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on</a:t>
            </a:r>
          </a:p>
        </p:txBody>
      </p:sp>
      <p:sp>
        <p:nvSpPr>
          <p:cNvPr id="27" name="Rectangle 26"/>
          <p:cNvSpPr/>
          <p:nvPr/>
        </p:nvSpPr>
        <p:spPr>
          <a:xfrm>
            <a:off x="7022733" y="1905000"/>
            <a:ext cx="1362874"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err="1">
                <a:solidFill>
                  <a:srgbClr val="FFC000"/>
                </a:solidFill>
              </a:rPr>
              <a:t>CoNLL</a:t>
            </a:r>
            <a:endParaRPr lang="en-US" sz="2800" b="1" dirty="0">
              <a:ln w="11430"/>
              <a:solidFill>
                <a:srgbClr val="FFC000"/>
              </a:solidFill>
              <a:effectLst>
                <a:outerShdw blurRad="50800" dist="39000" dir="5460000" algn="tl">
                  <a:srgbClr val="000000">
                    <a:alpha val="38000"/>
                  </a:srgbClr>
                </a:outerShdw>
              </a:effectLst>
            </a:endParaRPr>
          </a:p>
        </p:txBody>
      </p:sp>
      <p:sp>
        <p:nvSpPr>
          <p:cNvPr id="33" name="Rectangle 32"/>
          <p:cNvSpPr/>
          <p:nvPr/>
        </p:nvSpPr>
        <p:spPr>
          <a:xfrm>
            <a:off x="7051587" y="2410691"/>
            <a:ext cx="1204177"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solidFill>
                  <a:srgbClr val="FFC000"/>
                </a:solidFill>
              </a:rPr>
              <a:t>MUC6</a:t>
            </a:r>
          </a:p>
        </p:txBody>
      </p:sp>
      <p:cxnSp>
        <p:nvCxnSpPr>
          <p:cNvPr id="35" name="Straight Arrow Connector 34"/>
          <p:cNvCxnSpPr>
            <a:stCxn id="25" idx="3"/>
            <a:endCxn id="27" idx="1"/>
          </p:cNvCxnSpPr>
          <p:nvPr/>
        </p:nvCxnSpPr>
        <p:spPr>
          <a:xfrm flipV="1">
            <a:off x="6315406" y="2166610"/>
            <a:ext cx="707327" cy="759024"/>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a:stCxn id="25" idx="3"/>
            <a:endCxn id="33" idx="1"/>
          </p:cNvCxnSpPr>
          <p:nvPr/>
        </p:nvCxnSpPr>
        <p:spPr>
          <a:xfrm flipV="1">
            <a:off x="6315406" y="2672301"/>
            <a:ext cx="736181" cy="253333"/>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37" name="Rectangle 36"/>
          <p:cNvSpPr/>
          <p:nvPr/>
        </p:nvSpPr>
        <p:spPr>
          <a:xfrm>
            <a:off x="7051586" y="2925633"/>
            <a:ext cx="1204177"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solidFill>
                  <a:srgbClr val="FFC000"/>
                </a:solidFill>
              </a:rPr>
              <a:t>MUC7</a:t>
            </a:r>
          </a:p>
        </p:txBody>
      </p:sp>
      <p:cxnSp>
        <p:nvCxnSpPr>
          <p:cNvPr id="40" name="Straight Arrow Connector 39"/>
          <p:cNvCxnSpPr>
            <a:stCxn id="25" idx="3"/>
            <a:endCxn id="37" idx="1"/>
          </p:cNvCxnSpPr>
          <p:nvPr/>
        </p:nvCxnSpPr>
        <p:spPr>
          <a:xfrm>
            <a:off x="6315406" y="2925634"/>
            <a:ext cx="736180" cy="26160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48" name="Rectangle 47"/>
          <p:cNvSpPr/>
          <p:nvPr/>
        </p:nvSpPr>
        <p:spPr>
          <a:xfrm>
            <a:off x="7041167" y="3448853"/>
            <a:ext cx="942887"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solidFill>
                  <a:srgbClr val="FFC000"/>
                </a:solidFill>
              </a:rPr>
              <a:t>ACE</a:t>
            </a:r>
          </a:p>
        </p:txBody>
      </p:sp>
      <p:cxnSp>
        <p:nvCxnSpPr>
          <p:cNvPr id="49" name="Straight Arrow Connector 48"/>
          <p:cNvCxnSpPr>
            <a:stCxn id="25" idx="3"/>
            <a:endCxn id="48" idx="1"/>
          </p:cNvCxnSpPr>
          <p:nvPr/>
        </p:nvCxnSpPr>
        <p:spPr>
          <a:xfrm>
            <a:off x="6315406" y="2925634"/>
            <a:ext cx="725761" cy="78482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a:xfrm>
            <a:off x="4123235" y="4520625"/>
            <a:ext cx="4384342" cy="584775"/>
          </a:xfrm>
          <a:prstGeom prst="rect">
            <a:avLst/>
          </a:prstGeom>
          <a:noFill/>
        </p:spPr>
        <p:txBody>
          <a:bodyPr wrap="none" lIns="91440" tIns="45720" rIns="91440" bIns="45720">
            <a:spAutoFit/>
          </a:bodyPr>
          <a:lstStyle/>
          <a:p>
            <a:pPr algn="ctr"/>
            <a:r>
              <a:rPr lang="en-US"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Different Versions</a:t>
            </a:r>
          </a:p>
        </p:txBody>
      </p:sp>
      <p:sp>
        <p:nvSpPr>
          <p:cNvPr id="50" name="Rectangle 49"/>
          <p:cNvSpPr/>
          <p:nvPr/>
        </p:nvSpPr>
        <p:spPr>
          <a:xfrm>
            <a:off x="2057400" y="4406094"/>
            <a:ext cx="1016560"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chemeClr val="tx2"/>
                </a:solidFill>
                <a:effectLst>
                  <a:outerShdw blurRad="50800" dist="39000" dir="5460000" algn="tl">
                    <a:srgbClr val="000000">
                      <a:alpha val="38000"/>
                    </a:srgbClr>
                  </a:outerShdw>
                </a:effectLst>
              </a:rPr>
              <a:t>Time</a:t>
            </a:r>
          </a:p>
        </p:txBody>
      </p:sp>
      <p:sp>
        <p:nvSpPr>
          <p:cNvPr id="51" name="Rectangle 50"/>
          <p:cNvSpPr/>
          <p:nvPr/>
        </p:nvSpPr>
        <p:spPr>
          <a:xfrm>
            <a:off x="2057443" y="4890654"/>
            <a:ext cx="965329"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chemeClr val="accent4">
                    <a:lumMod val="60000"/>
                    <a:lumOff val="40000"/>
                  </a:schemeClr>
                </a:solidFill>
                <a:effectLst>
                  <a:outerShdw blurRad="50800" dist="39000" dir="5460000" algn="tl">
                    <a:srgbClr val="000000">
                      <a:alpha val="38000"/>
                    </a:srgbClr>
                  </a:outerShdw>
                </a:effectLst>
              </a:rPr>
              <a:t>Date</a:t>
            </a:r>
          </a:p>
        </p:txBody>
      </p:sp>
      <p:cxnSp>
        <p:nvCxnSpPr>
          <p:cNvPr id="52" name="Straight Arrow Connector 51"/>
          <p:cNvCxnSpPr>
            <a:stCxn id="15" idx="3"/>
            <a:endCxn id="50" idx="1"/>
          </p:cNvCxnSpPr>
          <p:nvPr/>
        </p:nvCxnSpPr>
        <p:spPr>
          <a:xfrm>
            <a:off x="1598224" y="4628347"/>
            <a:ext cx="459176" cy="39357"/>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53" name="Straight Arrow Connector 52"/>
          <p:cNvCxnSpPr>
            <a:stCxn id="15" idx="3"/>
            <a:endCxn id="51" idx="1"/>
          </p:cNvCxnSpPr>
          <p:nvPr/>
        </p:nvCxnSpPr>
        <p:spPr>
          <a:xfrm>
            <a:off x="1598224" y="4628347"/>
            <a:ext cx="459219" cy="523917"/>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54" name="Rectangle 53"/>
          <p:cNvSpPr/>
          <p:nvPr/>
        </p:nvSpPr>
        <p:spPr>
          <a:xfrm>
            <a:off x="2057400" y="5406946"/>
            <a:ext cx="1324402"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7030A0"/>
                </a:solidFill>
                <a:effectLst>
                  <a:outerShdw blurRad="50800" dist="39000" dir="5460000" algn="tl">
                    <a:srgbClr val="000000">
                      <a:alpha val="38000"/>
                    </a:srgbClr>
                  </a:outerShdw>
                </a:effectLst>
              </a:rPr>
              <a:t>Money</a:t>
            </a:r>
          </a:p>
        </p:txBody>
      </p:sp>
      <p:cxnSp>
        <p:nvCxnSpPr>
          <p:cNvPr id="55" name="Straight Arrow Connector 54"/>
          <p:cNvCxnSpPr>
            <a:stCxn id="15" idx="3"/>
            <a:endCxn id="54" idx="1"/>
          </p:cNvCxnSpPr>
          <p:nvPr/>
        </p:nvCxnSpPr>
        <p:spPr>
          <a:xfrm>
            <a:off x="1598224" y="4628347"/>
            <a:ext cx="459176" cy="104020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60" name="Rectangle 59"/>
          <p:cNvSpPr/>
          <p:nvPr/>
        </p:nvSpPr>
        <p:spPr>
          <a:xfrm>
            <a:off x="1986869" y="5930166"/>
            <a:ext cx="1503937"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00B050"/>
                </a:solidFill>
                <a:effectLst>
                  <a:outerShdw blurRad="50800" dist="39000" dir="5460000" algn="tl">
                    <a:srgbClr val="000000">
                      <a:alpha val="38000"/>
                    </a:srgbClr>
                  </a:outerShdw>
                </a:effectLst>
              </a:rPr>
              <a:t>Percent</a:t>
            </a:r>
          </a:p>
        </p:txBody>
      </p:sp>
      <p:cxnSp>
        <p:nvCxnSpPr>
          <p:cNvPr id="61" name="Straight Arrow Connector 60"/>
          <p:cNvCxnSpPr>
            <a:stCxn id="15" idx="3"/>
            <a:endCxn id="60" idx="1"/>
          </p:cNvCxnSpPr>
          <p:nvPr/>
        </p:nvCxnSpPr>
        <p:spPr>
          <a:xfrm>
            <a:off x="1598224" y="4628347"/>
            <a:ext cx="388645" cy="156342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64" name="Rectangle 63"/>
          <p:cNvSpPr/>
          <p:nvPr/>
        </p:nvSpPr>
        <p:spPr>
          <a:xfrm>
            <a:off x="4176160" y="5356829"/>
            <a:ext cx="4583306" cy="1077218"/>
          </a:xfrm>
          <a:prstGeom prst="rect">
            <a:avLst/>
          </a:prstGeom>
          <a:noFill/>
        </p:spPr>
        <p:txBody>
          <a:bodyPr wrap="none" lIns="91440" tIns="45720" rIns="91440" bIns="45720">
            <a:spAutoFit/>
          </a:bodyPr>
          <a:lstStyle/>
          <a:p>
            <a:pPr algn="ctr"/>
            <a:r>
              <a:rPr lang="en-US"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Well Defined API</a:t>
            </a:r>
          </a:p>
          <a:p>
            <a:pPr algn="ctr"/>
            <a:r>
              <a:rPr lang="en-US"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for Programmatic Use.</a:t>
            </a:r>
          </a:p>
        </p:txBody>
      </p:sp>
      <p:sp>
        <p:nvSpPr>
          <p:cNvPr id="65" name="Rectangle 64"/>
          <p:cNvSpPr/>
          <p:nvPr/>
        </p:nvSpPr>
        <p:spPr>
          <a:xfrm>
            <a:off x="749588" y="2022717"/>
            <a:ext cx="2416046" cy="646331"/>
          </a:xfrm>
          <a:prstGeom prst="rect">
            <a:avLst/>
          </a:prstGeom>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36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86.86% F1</a:t>
            </a:r>
          </a:p>
        </p:txBody>
      </p:sp>
    </p:spTree>
    <p:extLst>
      <p:ext uri="{BB962C8B-B14F-4D97-AF65-F5344CB8AC3E}">
        <p14:creationId xmlns:p14="http://schemas.microsoft.com/office/powerpoint/2010/main" val="2351728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fontScale="90000"/>
          </a:bodyPr>
          <a:lstStyle/>
          <a:p>
            <a:r>
              <a:rPr lang="en-US" dirty="0">
                <a:hlinkClick r:id="rId2"/>
              </a:rPr>
              <a:t>Stanford NER v1.2.7</a:t>
            </a:r>
            <a:r>
              <a:rPr lang="en-US" dirty="0"/>
              <a:t> – 2013-06-20</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29" y="1"/>
            <a:ext cx="8950271"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627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b="1" dirty="0">
                <a:hlinkClick r:id="rId2"/>
              </a:rPr>
              <a:t>Illinois Named Entity Tagger</a:t>
            </a:r>
            <a:endParaRPr lang="en-US" b="1" dirty="0"/>
          </a:p>
        </p:txBody>
      </p:sp>
      <p:sp>
        <p:nvSpPr>
          <p:cNvPr id="22" name="Rectangle 21"/>
          <p:cNvSpPr/>
          <p:nvPr/>
        </p:nvSpPr>
        <p:spPr>
          <a:xfrm>
            <a:off x="1175331" y="1385454"/>
            <a:ext cx="6528839"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a:ln w="11430"/>
                <a:solidFill>
                  <a:srgbClr val="00B050"/>
                </a:solidFill>
                <a:effectLst>
                  <a:outerShdw blurRad="50800" dist="39000" dir="5460000" algn="tl">
                    <a:srgbClr val="000000">
                      <a:alpha val="38000"/>
                    </a:srgbClr>
                  </a:outerShdw>
                </a:effectLst>
              </a:rPr>
              <a:t>Research and Academic Use License</a:t>
            </a:r>
          </a:p>
        </p:txBody>
      </p:sp>
      <p:sp>
        <p:nvSpPr>
          <p:cNvPr id="15" name="Rectangle 14"/>
          <p:cNvSpPr/>
          <p:nvPr/>
        </p:nvSpPr>
        <p:spPr>
          <a:xfrm>
            <a:off x="724726" y="3591580"/>
            <a:ext cx="1483098"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Entities</a:t>
            </a:r>
          </a:p>
        </p:txBody>
      </p:sp>
      <p:sp>
        <p:nvSpPr>
          <p:cNvPr id="16" name="Rectangle 15"/>
          <p:cNvSpPr/>
          <p:nvPr/>
        </p:nvSpPr>
        <p:spPr>
          <a:xfrm>
            <a:off x="2823449" y="2743200"/>
            <a:ext cx="1362874"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chemeClr val="tx2">
                    <a:lumMod val="60000"/>
                    <a:lumOff val="40000"/>
                  </a:schemeClr>
                </a:solidFill>
                <a:effectLst>
                  <a:outerShdw blurRad="50800" dist="39000" dir="5460000" algn="tl">
                    <a:srgbClr val="000000">
                      <a:alpha val="38000"/>
                    </a:srgbClr>
                  </a:outerShdw>
                </a:effectLst>
              </a:rPr>
              <a:t>People</a:t>
            </a:r>
          </a:p>
        </p:txBody>
      </p:sp>
      <p:sp>
        <p:nvSpPr>
          <p:cNvPr id="17" name="Rectangle 16"/>
          <p:cNvSpPr/>
          <p:nvPr/>
        </p:nvSpPr>
        <p:spPr>
          <a:xfrm>
            <a:off x="2823450" y="3248891"/>
            <a:ext cx="1883849"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FFC000"/>
                </a:solidFill>
                <a:effectLst>
                  <a:outerShdw blurRad="50800" dist="39000" dir="5460000" algn="tl">
                    <a:srgbClr val="000000">
                      <a:alpha val="38000"/>
                    </a:srgbClr>
                  </a:outerShdw>
                </a:effectLst>
              </a:rPr>
              <a:t>Locations</a:t>
            </a:r>
          </a:p>
        </p:txBody>
      </p:sp>
      <p:cxnSp>
        <p:nvCxnSpPr>
          <p:cNvPr id="18" name="Straight Arrow Connector 17"/>
          <p:cNvCxnSpPr>
            <a:stCxn id="15" idx="3"/>
            <a:endCxn id="16" idx="1"/>
          </p:cNvCxnSpPr>
          <p:nvPr/>
        </p:nvCxnSpPr>
        <p:spPr>
          <a:xfrm flipV="1">
            <a:off x="2207824" y="3004810"/>
            <a:ext cx="615625" cy="84838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stCxn id="15" idx="3"/>
            <a:endCxn id="17" idx="1"/>
          </p:cNvCxnSpPr>
          <p:nvPr/>
        </p:nvCxnSpPr>
        <p:spPr>
          <a:xfrm flipV="1">
            <a:off x="2207824" y="3510501"/>
            <a:ext cx="615626" cy="34268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20" name="Rectangle 19"/>
          <p:cNvSpPr/>
          <p:nvPr/>
        </p:nvSpPr>
        <p:spPr>
          <a:xfrm>
            <a:off x="2823450" y="3816927"/>
            <a:ext cx="2581155"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00B0F0"/>
                </a:solidFill>
                <a:effectLst>
                  <a:outerShdw blurRad="50800" dist="39000" dir="5460000" algn="tl">
                    <a:srgbClr val="000000">
                      <a:alpha val="38000"/>
                    </a:srgbClr>
                  </a:outerShdw>
                </a:effectLst>
              </a:rPr>
              <a:t>Organizations</a:t>
            </a:r>
          </a:p>
        </p:txBody>
      </p:sp>
      <p:cxnSp>
        <p:nvCxnSpPr>
          <p:cNvPr id="21" name="Straight Arrow Connector 20"/>
          <p:cNvCxnSpPr>
            <a:stCxn id="15" idx="3"/>
            <a:endCxn id="20" idx="1"/>
          </p:cNvCxnSpPr>
          <p:nvPr/>
        </p:nvCxnSpPr>
        <p:spPr>
          <a:xfrm>
            <a:off x="2207824" y="3853190"/>
            <a:ext cx="615626" cy="225347"/>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2823492" y="4406094"/>
            <a:ext cx="2662908"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chemeClr val="accent4">
                    <a:lumMod val="60000"/>
                    <a:lumOff val="40000"/>
                  </a:schemeClr>
                </a:solidFill>
                <a:effectLst>
                  <a:outerShdw blurRad="50800" dist="39000" dir="5460000" algn="tl">
                    <a:srgbClr val="000000">
                      <a:alpha val="38000"/>
                    </a:srgbClr>
                  </a:outerShdw>
                </a:effectLst>
              </a:rPr>
              <a:t>Miscellaneous</a:t>
            </a:r>
          </a:p>
        </p:txBody>
      </p:sp>
      <p:cxnSp>
        <p:nvCxnSpPr>
          <p:cNvPr id="52" name="Straight Arrow Connector 51"/>
          <p:cNvCxnSpPr>
            <a:stCxn id="15" idx="3"/>
            <a:endCxn id="50" idx="1"/>
          </p:cNvCxnSpPr>
          <p:nvPr/>
        </p:nvCxnSpPr>
        <p:spPr>
          <a:xfrm>
            <a:off x="2207824" y="3853190"/>
            <a:ext cx="615668" cy="814514"/>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65" name="Rectangle 64"/>
          <p:cNvSpPr/>
          <p:nvPr/>
        </p:nvSpPr>
        <p:spPr>
          <a:xfrm>
            <a:off x="6096000" y="2145360"/>
            <a:ext cx="2159566" cy="646331"/>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600" b="1" dirty="0">
                <a:ln w="11430"/>
                <a:solidFill>
                  <a:srgbClr val="FFC000"/>
                </a:solidFill>
                <a:effectLst>
                  <a:outerShdw blurRad="50800" dist="39000" dir="5460000" algn="tl">
                    <a:srgbClr val="000000">
                      <a:alpha val="38000"/>
                    </a:srgbClr>
                  </a:outerShdw>
                </a:effectLst>
              </a:rPr>
              <a:t>90.8% F1</a:t>
            </a:r>
          </a:p>
        </p:txBody>
      </p:sp>
      <p:sp>
        <p:nvSpPr>
          <p:cNvPr id="38" name="Rectangle 37"/>
          <p:cNvSpPr/>
          <p:nvPr/>
        </p:nvSpPr>
        <p:spPr>
          <a:xfrm>
            <a:off x="696254" y="5294293"/>
            <a:ext cx="2123146" cy="95410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Recent Ver.</a:t>
            </a:r>
          </a:p>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Entities</a:t>
            </a:r>
          </a:p>
        </p:txBody>
      </p:sp>
      <p:sp>
        <p:nvSpPr>
          <p:cNvPr id="8" name="Rectangle 7"/>
          <p:cNvSpPr/>
          <p:nvPr/>
        </p:nvSpPr>
        <p:spPr>
          <a:xfrm>
            <a:off x="2719611" y="5827693"/>
            <a:ext cx="3833589" cy="369332"/>
          </a:xfrm>
          <a:prstGeom prst="rect">
            <a:avLst/>
          </a:prstGeom>
        </p:spPr>
        <p:txBody>
          <a:bodyPr wrap="square">
            <a:spAutoFit/>
          </a:bodyPr>
          <a:lstStyle/>
          <a:p>
            <a:r>
              <a:rPr lang="en-US" dirty="0"/>
              <a:t>(based on the </a:t>
            </a:r>
            <a:r>
              <a:rPr lang="en-US" dirty="0" err="1"/>
              <a:t>OntoNotes</a:t>
            </a:r>
            <a:r>
              <a:rPr lang="en-US" dirty="0"/>
              <a:t> corpus)</a:t>
            </a:r>
          </a:p>
        </p:txBody>
      </p:sp>
      <p:sp>
        <p:nvSpPr>
          <p:cNvPr id="9" name="Rectangle 8"/>
          <p:cNvSpPr/>
          <p:nvPr/>
        </p:nvSpPr>
        <p:spPr>
          <a:xfrm>
            <a:off x="3001883" y="5304473"/>
            <a:ext cx="3094117" cy="52322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18-label type set</a:t>
            </a:r>
          </a:p>
        </p:txBody>
      </p:sp>
      <p:sp>
        <p:nvSpPr>
          <p:cNvPr id="10" name="Rectangle 9"/>
          <p:cNvSpPr/>
          <p:nvPr/>
        </p:nvSpPr>
        <p:spPr>
          <a:xfrm>
            <a:off x="5277603" y="2686918"/>
            <a:ext cx="3796360" cy="954107"/>
          </a:xfrm>
          <a:prstGeom prst="rect">
            <a:avLst/>
          </a:prstGeom>
        </p:spPr>
        <p:txBody>
          <a:bodyPr wrap="none">
            <a:spAutoFit/>
          </a:bodyPr>
          <a:lstStyle/>
          <a:p>
            <a:pPr algn="ct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hlinkClick r:id="rId3"/>
              </a:rPr>
              <a:t>CoNLL</a:t>
            </a: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03</a:t>
            </a:r>
          </a:p>
          <a:p>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shared task data</a:t>
            </a:r>
          </a:p>
        </p:txBody>
      </p:sp>
    </p:spTree>
    <p:extLst>
      <p:ext uri="{BB962C8B-B14F-4D97-AF65-F5344CB8AC3E}">
        <p14:creationId xmlns:p14="http://schemas.microsoft.com/office/powerpoint/2010/main" val="1383883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b="1" dirty="0">
                <a:hlinkClick r:id="rId2"/>
              </a:rPr>
              <a:t>Illinois Named Entity Tagger</a:t>
            </a:r>
            <a:endParaRPr lang="en-US"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946" y="0"/>
            <a:ext cx="8624106"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4724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9903"/>
            <a:ext cx="7315200" cy="1154097"/>
          </a:xfrm>
        </p:spPr>
        <p:txBody>
          <a:bodyPr>
            <a:normAutofit fontScale="90000"/>
          </a:bodyPr>
          <a:lstStyle/>
          <a:p>
            <a:r>
              <a:rPr lang="en-US" dirty="0"/>
              <a:t>Commercial NER Technologies Comparison</a:t>
            </a:r>
          </a:p>
        </p:txBody>
      </p:sp>
      <p:sp>
        <p:nvSpPr>
          <p:cNvPr id="3" name="Rectangle 2"/>
          <p:cNvSpPr/>
          <p:nvPr/>
        </p:nvSpPr>
        <p:spPr>
          <a:xfrm>
            <a:off x="1066800" y="3504962"/>
            <a:ext cx="2662908"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2"/>
              </a:rPr>
              <a:t>Michael Fagan</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Left Brace 3"/>
          <p:cNvSpPr/>
          <p:nvPr/>
        </p:nvSpPr>
        <p:spPr>
          <a:xfrm>
            <a:off x="3805908" y="2427744"/>
            <a:ext cx="385092" cy="2677656"/>
          </a:xfrm>
          <a:prstGeom prst="leftBrace">
            <a:avLst>
              <a:gd name="adj1" fmla="val 171772"/>
              <a:gd name="adj2" fmla="val 50000"/>
            </a:avLst>
          </a:prstGeom>
          <a:ln w="508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4184073" y="2427744"/>
            <a:ext cx="3352800" cy="2677656"/>
          </a:xfrm>
          <a:prstGeom prst="rect">
            <a:avLst/>
          </a:prstGeom>
        </p:spPr>
        <p:txBody>
          <a:bodyPr wrap="square">
            <a:spAutoFit/>
          </a:bodyPr>
          <a:lstStyle/>
          <a:p>
            <a:pPr marL="514350" indent="-514350" fontAlgn="base">
              <a:buFont typeface="+mj-lt"/>
              <a:buAutoNum type="arabicPeriod"/>
            </a:pPr>
            <a:r>
              <a:rPr lang="en-US" sz="2800" b="1" dirty="0" err="1">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BeliefNetworks</a:t>
            </a:r>
            <a:endPar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marL="514350" indent="-514350" fontAlgn="base">
              <a:buFont typeface="+mj-lt"/>
              <a:buAutoNum type="arabicPeriod"/>
            </a:pPr>
            <a:r>
              <a:rPr lang="en-US" sz="2800" b="1" dirty="0" err="1">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AlchemyAPI</a:t>
            </a:r>
            <a:endPar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marL="514350" indent="-514350" fontAlgn="base">
              <a:buFont typeface="+mj-lt"/>
              <a:buAutoNum type="arabicPeriod"/>
            </a:pPr>
            <a:r>
              <a:rPr lang="en-US" sz="2800" b="1" dirty="0" err="1">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OpenAmplify</a:t>
            </a:r>
            <a:endPar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marL="514350" indent="-514350" fontAlgn="base">
              <a:buFont typeface="+mj-lt"/>
              <a:buAutoNum type="arabicPeriod"/>
            </a:pPr>
            <a:r>
              <a:rPr lang="en-US" sz="2800" b="1" dirty="0" err="1">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OpenCalais</a:t>
            </a:r>
            <a:endPar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marL="514350" indent="-514350" fontAlgn="base">
              <a:buFont typeface="+mj-lt"/>
              <a:buAutoNum type="arabicPeriod"/>
            </a:pPr>
            <a:r>
              <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Yahoo</a:t>
            </a:r>
          </a:p>
          <a:p>
            <a:pPr marL="514350" indent="-514350" fontAlgn="base">
              <a:buFont typeface="+mj-lt"/>
              <a:buAutoNum type="arabicPeriod"/>
            </a:pPr>
            <a:r>
              <a:rPr lang="en-US" sz="2800" b="1" dirty="0" err="1">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Evri</a:t>
            </a:r>
            <a:endPar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282165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Rule-Based Algorithm</a:t>
            </a:r>
          </a:p>
        </p:txBody>
      </p:sp>
      <p:sp>
        <p:nvSpPr>
          <p:cNvPr id="30" name="Rectangle 29"/>
          <p:cNvSpPr/>
          <p:nvPr/>
        </p:nvSpPr>
        <p:spPr>
          <a:xfrm>
            <a:off x="2558958" y="2222665"/>
            <a:ext cx="3873689" cy="2308324"/>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571500" indent="-571500" algn="ctr">
              <a:lnSpc>
                <a:spcPct val="200000"/>
              </a:lnSpc>
              <a:buFont typeface="Wingdings" pitchFamily="2" charset="2"/>
              <a:buChar char="ü"/>
            </a:pPr>
            <a:r>
              <a:rPr lang="en-US" sz="3600" b="1" dirty="0">
                <a:ln w="11430"/>
                <a:solidFill>
                  <a:srgbClr val="92D050"/>
                </a:solidFill>
                <a:effectLst>
                  <a:outerShdw blurRad="50800" dist="39000" dir="5460000" algn="tl">
                    <a:srgbClr val="000000">
                      <a:alpha val="38000"/>
                    </a:srgbClr>
                  </a:outerShdw>
                </a:effectLst>
              </a:rPr>
              <a:t>Feature Set</a:t>
            </a:r>
          </a:p>
          <a:p>
            <a:pPr marL="571500" indent="-571500" algn="ctr">
              <a:lnSpc>
                <a:spcPct val="200000"/>
              </a:lnSpc>
              <a:buFont typeface="Wingdings" pitchFamily="2" charset="2"/>
              <a:buChar char="ü"/>
            </a:pPr>
            <a:r>
              <a:rPr lang="en-US" sz="3600" b="1" dirty="0">
                <a:ln w="11430"/>
                <a:solidFill>
                  <a:srgbClr val="92D050"/>
                </a:solidFill>
                <a:effectLst>
                  <a:outerShdw blurRad="50800" dist="39000" dir="5460000" algn="tl">
                    <a:srgbClr val="000000">
                      <a:alpha val="38000"/>
                    </a:srgbClr>
                  </a:outerShdw>
                </a:effectLst>
              </a:rPr>
              <a:t>The Algorithm</a:t>
            </a:r>
          </a:p>
        </p:txBody>
      </p:sp>
    </p:spTree>
    <p:extLst>
      <p:ext uri="{BB962C8B-B14F-4D97-AF65-F5344CB8AC3E}">
        <p14:creationId xmlns:p14="http://schemas.microsoft.com/office/powerpoint/2010/main" val="1785110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err="1"/>
              <a:t>Wikification</a:t>
            </a:r>
            <a:endParaRPr lang="en-US" dirty="0"/>
          </a:p>
        </p:txBody>
      </p:sp>
      <p:sp>
        <p:nvSpPr>
          <p:cNvPr id="3" name="Content Placeholder 2"/>
          <p:cNvSpPr>
            <a:spLocks noGrp="1"/>
          </p:cNvSpPr>
          <p:nvPr>
            <p:ph idx="1"/>
          </p:nvPr>
        </p:nvSpPr>
        <p:spPr>
          <a:xfrm>
            <a:off x="838200" y="4343400"/>
            <a:ext cx="7315200" cy="1524000"/>
          </a:xfrm>
        </p:spPr>
        <p:txBody>
          <a:bodyPr>
            <a:normAutofit/>
          </a:bodyPr>
          <a:lstStyle/>
          <a:p>
            <a:pPr marL="502920" indent="-457200">
              <a:buFont typeface="+mj-lt"/>
              <a:buAutoNum type="arabicPeriod"/>
            </a:pPr>
            <a:r>
              <a:rPr lang="en-US" sz="2400" dirty="0"/>
              <a:t>All main concepts from the article.</a:t>
            </a:r>
          </a:p>
          <a:p>
            <a:pPr marL="502920" indent="-457200">
              <a:buFont typeface="+mj-lt"/>
              <a:buAutoNum type="arabicPeriod"/>
            </a:pPr>
            <a:r>
              <a:rPr lang="en-US" sz="2400" dirty="0"/>
              <a:t>More Natural.</a:t>
            </a:r>
          </a:p>
          <a:p>
            <a:pPr marL="502920" indent="-457200">
              <a:buFont typeface="+mj-lt"/>
              <a:buAutoNum type="arabicPeriod"/>
            </a:pPr>
            <a:r>
              <a:rPr lang="en-US" sz="2400" dirty="0"/>
              <a:t>Although covering NER, can be combined with it.</a:t>
            </a:r>
          </a:p>
        </p:txBody>
      </p:sp>
      <p:sp>
        <p:nvSpPr>
          <p:cNvPr id="4" name="Rectangle 3"/>
          <p:cNvSpPr/>
          <p:nvPr/>
        </p:nvSpPr>
        <p:spPr>
          <a:xfrm>
            <a:off x="685800" y="1293556"/>
            <a:ext cx="7848600" cy="1200329"/>
          </a:xfrm>
          <a:prstGeom prst="rect">
            <a:avLst/>
          </a:prstGeom>
          <a:ln>
            <a:solidFill>
              <a:schemeClr val="tx2"/>
            </a:solid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Identifying "important expressions" in text and cross-linking them to Wikipedia, </a:t>
            </a:r>
            <a:r>
              <a:rPr lang="en-US" sz="2400" b="1" dirty="0"/>
              <a:t>where the types are the actual Wikipedia pages describing the concepts</a:t>
            </a:r>
            <a:r>
              <a:rPr lang="en-US" sz="2400" dirty="0"/>
              <a:t>.</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685800" y="2914471"/>
            <a:ext cx="7848600" cy="1200329"/>
          </a:xfrm>
          <a:prstGeom prst="rect">
            <a:avLst/>
          </a:prstGeom>
        </p:spPr>
        <p:txBody>
          <a:bodyPr wrap="square">
            <a:spAutoFit/>
          </a:bodyPr>
          <a:lstStyle/>
          <a:p>
            <a:r>
              <a:rPr lang="en-US" dirty="0"/>
              <a:t>&lt;ENTITY&gt; http://en.wikipedia.org/wiki/Michael_I._Jordan Michael Jordan &lt;/ENTITY&gt; is a professor at &lt;ENTITY&gt; http://en.wikipedia.org/wiki/University_of_California,_Berkeley Berkeley &lt;/ENTITY&gt;</a:t>
            </a:r>
          </a:p>
        </p:txBody>
      </p:sp>
      <p:sp>
        <p:nvSpPr>
          <p:cNvPr id="6" name="Rectangle 5"/>
          <p:cNvSpPr/>
          <p:nvPr/>
        </p:nvSpPr>
        <p:spPr>
          <a:xfrm>
            <a:off x="2388979" y="5937663"/>
            <a:ext cx="4442242" cy="707886"/>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
            <a:r>
              <a:rPr lang="en-US" sz="4000" b="1" dirty="0">
                <a:ln w="11430"/>
                <a:solidFill>
                  <a:srgbClr val="00B050"/>
                </a:solidFill>
                <a:effectLst>
                  <a:outerShdw blurRad="50800" dist="39000" dir="5460000" algn="tl">
                    <a:srgbClr val="000000">
                      <a:alpha val="38000"/>
                    </a:srgbClr>
                  </a:outerShdw>
                </a:effectLst>
              </a:rPr>
              <a:t>Wikipedia dumps</a:t>
            </a:r>
            <a:endParaRPr lang="en-US" sz="4000" b="1" strike="sngStrike" dirty="0">
              <a:ln w="11430"/>
              <a:solidFill>
                <a:srgbClr val="00B05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342984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lstStyle/>
          <a:p>
            <a:r>
              <a:rPr lang="en-US" dirty="0"/>
              <a:t>NER Famous Technologies</a:t>
            </a:r>
          </a:p>
        </p:txBody>
      </p:sp>
      <p:sp>
        <p:nvSpPr>
          <p:cNvPr id="15" name="Rectangle 14"/>
          <p:cNvSpPr/>
          <p:nvPr/>
        </p:nvSpPr>
        <p:spPr>
          <a:xfrm>
            <a:off x="1144180" y="3634404"/>
            <a:ext cx="2002471"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dirty="0"/>
              <a:t>Wikification</a:t>
            </a:r>
            <a:endParaRPr lang="en-US" sz="2800" b="1" dirty="0">
              <a:ln w="11430"/>
              <a:solidFill>
                <a:srgbClr val="FFC000"/>
              </a:solidFill>
              <a:effectLst>
                <a:outerShdw blurRad="50800" dist="39000" dir="5460000" algn="tl">
                  <a:srgbClr val="000000">
                    <a:alpha val="38000"/>
                  </a:srgbClr>
                </a:outerShdw>
              </a:effectLst>
            </a:endParaRPr>
          </a:p>
        </p:txBody>
      </p:sp>
      <p:sp>
        <p:nvSpPr>
          <p:cNvPr id="16" name="Rectangle 15"/>
          <p:cNvSpPr/>
          <p:nvPr/>
        </p:nvSpPr>
        <p:spPr>
          <a:xfrm>
            <a:off x="3886200" y="3139335"/>
            <a:ext cx="4339651"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dirty="0">
                <a:hlinkClick r:id="rId2"/>
              </a:rPr>
              <a:t>Illinois Wikification system</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7" name="Rectangle 16"/>
          <p:cNvSpPr/>
          <p:nvPr/>
        </p:nvSpPr>
        <p:spPr>
          <a:xfrm>
            <a:off x="3886201" y="3662555"/>
            <a:ext cx="2100255"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dirty="0">
                <a:hlinkClick r:id="rId3"/>
              </a:rPr>
              <a:t>WM </a:t>
            </a:r>
            <a:r>
              <a:rPr lang="en-US" sz="2800" dirty="0" err="1">
                <a:hlinkClick r:id="rId3"/>
              </a:rPr>
              <a:t>Wikifier</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18" name="Straight Arrow Connector 17"/>
          <p:cNvCxnSpPr>
            <a:stCxn id="15" idx="3"/>
            <a:endCxn id="16" idx="1"/>
          </p:cNvCxnSpPr>
          <p:nvPr/>
        </p:nvCxnSpPr>
        <p:spPr>
          <a:xfrm flipV="1">
            <a:off x="3146651" y="3400945"/>
            <a:ext cx="739549" cy="49506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stCxn id="15" idx="3"/>
            <a:endCxn id="17" idx="1"/>
          </p:cNvCxnSpPr>
          <p:nvPr/>
        </p:nvCxnSpPr>
        <p:spPr>
          <a:xfrm>
            <a:off x="3146651" y="3896014"/>
            <a:ext cx="739550" cy="28151"/>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36" name="Rectangle 35"/>
          <p:cNvSpPr/>
          <p:nvPr/>
        </p:nvSpPr>
        <p:spPr>
          <a:xfrm>
            <a:off x="3886201" y="4185775"/>
            <a:ext cx="1433982"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dirty="0">
                <a:hlinkClick r:id="rId4"/>
              </a:rPr>
              <a:t>TAGME</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37" name="Straight Arrow Connector 36"/>
          <p:cNvCxnSpPr>
            <a:stCxn id="15" idx="3"/>
            <a:endCxn id="36" idx="1"/>
          </p:cNvCxnSpPr>
          <p:nvPr/>
        </p:nvCxnSpPr>
        <p:spPr>
          <a:xfrm>
            <a:off x="3146651" y="3896014"/>
            <a:ext cx="739550" cy="551371"/>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51978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b="1" dirty="0">
                <a:hlinkClick r:id="rId2"/>
              </a:rPr>
              <a:t>WM </a:t>
            </a:r>
            <a:r>
              <a:rPr lang="en-US" b="1" dirty="0" err="1">
                <a:hlinkClick r:id="rId2"/>
              </a:rPr>
              <a:t>Wikifier</a:t>
            </a:r>
            <a:endParaRPr lang="en-US" b="1" dirty="0"/>
          </a:p>
        </p:txBody>
      </p:sp>
      <p:sp>
        <p:nvSpPr>
          <p:cNvPr id="22" name="Rectangle 21"/>
          <p:cNvSpPr/>
          <p:nvPr/>
        </p:nvSpPr>
        <p:spPr>
          <a:xfrm>
            <a:off x="3218087" y="1607127"/>
            <a:ext cx="2535246"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FF0000"/>
                </a:solidFill>
                <a:effectLst>
                  <a:outerShdw blurRad="50800" dist="39000" dir="5460000" algn="tl">
                    <a:srgbClr val="000000">
                      <a:alpha val="38000"/>
                    </a:srgbClr>
                  </a:outerShdw>
                </a:effectLst>
              </a:rPr>
              <a:t>Not Available.</a:t>
            </a:r>
          </a:p>
        </p:txBody>
      </p:sp>
      <p:sp>
        <p:nvSpPr>
          <p:cNvPr id="3" name="Rectangle 2"/>
          <p:cNvSpPr/>
          <p:nvPr/>
        </p:nvSpPr>
        <p:spPr>
          <a:xfrm>
            <a:off x="152400" y="2528730"/>
            <a:ext cx="8839200" cy="1569660"/>
          </a:xfrm>
          <a:prstGeom prst="rect">
            <a:avLst/>
          </a:prstGeom>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2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Publication: </a:t>
            </a:r>
            <a:r>
              <a:rPr lang="en-US" sz="240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Milne, D. and Witten, I.H. (2008) Learning to link with Wikipedia. In Proceedings of the ACM Conference on Information and Knowledge Management (CIKM'2008), Napa Valley, California.</a:t>
            </a:r>
          </a:p>
        </p:txBody>
      </p:sp>
      <p:sp>
        <p:nvSpPr>
          <p:cNvPr id="4" name="Rectangle 3"/>
          <p:cNvSpPr/>
          <p:nvPr/>
        </p:nvSpPr>
        <p:spPr>
          <a:xfrm>
            <a:off x="1846734" y="4658380"/>
            <a:ext cx="5450531"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Recall and Precision </a:t>
            </a:r>
            <a:r>
              <a:rPr lang="en-US" sz="2400" b="1" dirty="0">
                <a:ln w="11430"/>
                <a:effectLst>
                  <a:outerShdw blurRad="50800" dist="39000" dir="5460000" algn="tl">
                    <a:srgbClr val="000000">
                      <a:alpha val="38000"/>
                    </a:srgbClr>
                  </a:outerShdw>
                </a:effectLst>
              </a:rPr>
              <a:t>of almost </a:t>
            </a:r>
            <a:r>
              <a:rPr lang="en-US" sz="2800" b="1" dirty="0">
                <a:ln w="11430"/>
                <a:solidFill>
                  <a:srgbClr val="FF0000"/>
                </a:solidFill>
                <a:effectLst>
                  <a:outerShdw blurRad="50800" dist="39000" dir="5460000" algn="tl">
                    <a:srgbClr val="000000">
                      <a:alpha val="38000"/>
                    </a:srgbClr>
                  </a:outerShdw>
                </a:effectLst>
              </a:rPr>
              <a:t>75%</a:t>
            </a:r>
          </a:p>
        </p:txBody>
      </p:sp>
    </p:spTree>
    <p:extLst>
      <p:ext uri="{BB962C8B-B14F-4D97-AF65-F5344CB8AC3E}">
        <p14:creationId xmlns:p14="http://schemas.microsoft.com/office/powerpoint/2010/main" val="3151511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668511" y="1893332"/>
            <a:ext cx="3634393"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00B050"/>
                </a:solidFill>
                <a:effectLst>
                  <a:outerShdw blurRad="50800" dist="39000" dir="5460000" algn="tl">
                    <a:srgbClr val="000000">
                      <a:alpha val="38000"/>
                    </a:srgbClr>
                  </a:outerShdw>
                </a:effectLst>
              </a:rPr>
              <a:t>TAGME </a:t>
            </a:r>
            <a:r>
              <a:rPr lang="en-US" sz="2800" b="1" dirty="0" err="1">
                <a:ln w="11430"/>
                <a:solidFill>
                  <a:srgbClr val="00B050"/>
                </a:solidFill>
                <a:effectLst>
                  <a:outerShdw blurRad="50800" dist="39000" dir="5460000" algn="tl">
                    <a:srgbClr val="000000">
                      <a:alpha val="38000"/>
                    </a:srgbClr>
                  </a:outerShdw>
                </a:effectLst>
              </a:rPr>
              <a:t>RESTful</a:t>
            </a:r>
            <a:r>
              <a:rPr lang="en-US" sz="2800" b="1" dirty="0">
                <a:ln w="11430"/>
                <a:solidFill>
                  <a:srgbClr val="00B050"/>
                </a:solidFill>
                <a:effectLst>
                  <a:outerShdw blurRad="50800" dist="39000" dir="5460000" algn="tl">
                    <a:srgbClr val="000000">
                      <a:alpha val="38000"/>
                    </a:srgbClr>
                  </a:outerShdw>
                </a:effectLst>
              </a:rPr>
              <a:t> API</a:t>
            </a:r>
          </a:p>
        </p:txBody>
      </p:sp>
      <p:sp>
        <p:nvSpPr>
          <p:cNvPr id="3" name="Rectangle 2"/>
          <p:cNvSpPr/>
          <p:nvPr/>
        </p:nvSpPr>
        <p:spPr>
          <a:xfrm>
            <a:off x="152400" y="2967335"/>
            <a:ext cx="8839200" cy="523220"/>
          </a:xfrm>
          <a:prstGeom prst="rect">
            <a:avLst/>
          </a:prstGeom>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8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Wikipedia snapshots of July, 2012</a:t>
            </a:r>
            <a:endParaRPr lang="en-US" sz="280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pic>
        <p:nvPicPr>
          <p:cNvPr id="1026"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38150"/>
            <a:ext cx="20574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47700" y="5791200"/>
            <a:ext cx="7848600" cy="6463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it-IT" b="1" dirty="0">
                <a:ln/>
                <a:solidFill>
                  <a:schemeClr val="accent3"/>
                </a:solidFill>
              </a:rPr>
              <a:t>Developed by Paolo Ferragina and Ugo Scaiella at A³ Lab</a:t>
            </a:r>
          </a:p>
          <a:p>
            <a:pPr algn="ctr"/>
            <a:r>
              <a:rPr lang="it-IT" b="1" dirty="0">
                <a:ln/>
                <a:solidFill>
                  <a:schemeClr val="accent3"/>
                </a:solidFill>
              </a:rPr>
              <a:t>Dipartimento di Informatica, University of Pisa.</a:t>
            </a:r>
            <a:endParaRPr lang="en-US" b="1" dirty="0">
              <a:ln/>
              <a:solidFill>
                <a:schemeClr val="accent3"/>
              </a:solidFill>
            </a:endParaRPr>
          </a:p>
        </p:txBody>
      </p:sp>
      <p:sp>
        <p:nvSpPr>
          <p:cNvPr id="6" name="Rectangle 5"/>
          <p:cNvSpPr/>
          <p:nvPr/>
        </p:nvSpPr>
        <p:spPr>
          <a:xfrm>
            <a:off x="560594" y="3962400"/>
            <a:ext cx="7850226" cy="1077218"/>
          </a:xfrm>
          <a:prstGeom prst="rect">
            <a:avLst/>
          </a:prstGeom>
        </p:spPr>
        <p:txBody>
          <a:bodyPr wrap="none">
            <a:spAutoFit/>
          </a:bodyPr>
          <a:lstStyle/>
          <a:p>
            <a:pPr algn="ctr"/>
            <a:r>
              <a:rPr lang="en-US"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As of August 2012</a:t>
            </a:r>
          </a:p>
          <a:p>
            <a:pPr algn="ctr"/>
            <a:r>
              <a:rPr lang="en-US"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the special parser for Twitter messages</a:t>
            </a:r>
          </a:p>
        </p:txBody>
      </p:sp>
    </p:spTree>
    <p:extLst>
      <p:ext uri="{BB962C8B-B14F-4D97-AF65-F5344CB8AC3E}">
        <p14:creationId xmlns:p14="http://schemas.microsoft.com/office/powerpoint/2010/main" val="100745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b="1" dirty="0">
                <a:hlinkClick r:id="rId2"/>
              </a:rPr>
              <a:t>Illinois </a:t>
            </a:r>
            <a:r>
              <a:rPr lang="en-US" b="1" dirty="0" err="1">
                <a:hlinkClick r:id="rId2"/>
              </a:rPr>
              <a:t>Wikifier</a:t>
            </a:r>
            <a:endParaRPr lang="en-US" b="1" dirty="0"/>
          </a:p>
        </p:txBody>
      </p:sp>
      <p:sp>
        <p:nvSpPr>
          <p:cNvPr id="22" name="Rectangle 21"/>
          <p:cNvSpPr/>
          <p:nvPr/>
        </p:nvSpPr>
        <p:spPr>
          <a:xfrm>
            <a:off x="2084505" y="1371600"/>
            <a:ext cx="4802405" cy="95410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00B050"/>
                </a:solidFill>
                <a:effectLst>
                  <a:outerShdw blurRad="50800" dist="39000" dir="5460000" algn="tl">
                    <a:srgbClr val="000000">
                      <a:alpha val="38000"/>
                    </a:srgbClr>
                  </a:outerShdw>
                </a:effectLst>
              </a:rPr>
              <a:t>University of Illinois/NCSA </a:t>
            </a:r>
          </a:p>
          <a:p>
            <a:pPr algn="ctr"/>
            <a:r>
              <a:rPr lang="en-US" sz="2800" b="1" dirty="0">
                <a:ln w="11430"/>
                <a:solidFill>
                  <a:srgbClr val="00B050"/>
                </a:solidFill>
                <a:effectLst>
                  <a:outerShdw blurRad="50800" dist="39000" dir="5460000" algn="tl">
                    <a:srgbClr val="000000">
                      <a:alpha val="38000"/>
                    </a:srgbClr>
                  </a:outerShdw>
                </a:effectLst>
              </a:rPr>
              <a:t>Open Source License</a:t>
            </a:r>
          </a:p>
        </p:txBody>
      </p:sp>
      <p:sp>
        <p:nvSpPr>
          <p:cNvPr id="3" name="Rectangle 2"/>
          <p:cNvSpPr/>
          <p:nvPr/>
        </p:nvSpPr>
        <p:spPr>
          <a:xfrm>
            <a:off x="152400" y="2438400"/>
            <a:ext cx="8839200" cy="1569660"/>
          </a:xfrm>
          <a:prstGeom prst="rect">
            <a:avLst/>
          </a:prstGeom>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2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Publication: </a:t>
            </a:r>
            <a:r>
              <a:rPr lang="en-US" sz="240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Local and Global Algorithms for Disambiguation to Wikipedia L. </a:t>
            </a:r>
            <a:r>
              <a:rPr lang="en-US" sz="2400" dirty="0" err="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Ratinov</a:t>
            </a:r>
            <a:r>
              <a:rPr lang="en-US" sz="240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and D. Roth and D. Downey and M. Anderson Proc. of the Annual Meeting of the Association of Computational Linguistics (ACL) - 2011</a:t>
            </a:r>
          </a:p>
        </p:txBody>
      </p:sp>
      <p:sp>
        <p:nvSpPr>
          <p:cNvPr id="5" name="Rectangle 4"/>
          <p:cNvSpPr/>
          <p:nvPr/>
        </p:nvSpPr>
        <p:spPr>
          <a:xfrm>
            <a:off x="160415" y="4114800"/>
            <a:ext cx="1467068" cy="83099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Main</a:t>
            </a:r>
          </a:p>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Decision</a:t>
            </a:r>
          </a:p>
        </p:txBody>
      </p:sp>
      <p:sp>
        <p:nvSpPr>
          <p:cNvPr id="6" name="Rectangle 5"/>
          <p:cNvSpPr/>
          <p:nvPr/>
        </p:nvSpPr>
        <p:spPr>
          <a:xfrm>
            <a:off x="2329537" y="4068634"/>
            <a:ext cx="2852063"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solidFill>
                  <a:srgbClr val="FFC000"/>
                </a:solidFill>
                <a:effectLst>
                  <a:outerShdw blurRad="50800" dist="39000" dir="5460000" algn="tl">
                    <a:srgbClr val="000000">
                      <a:alpha val="38000"/>
                    </a:srgbClr>
                  </a:outerShdw>
                </a:effectLst>
              </a:rPr>
              <a:t>What Expressions</a:t>
            </a:r>
          </a:p>
        </p:txBody>
      </p:sp>
      <p:cxnSp>
        <p:nvCxnSpPr>
          <p:cNvPr id="7" name="Straight Arrow Connector 6"/>
          <p:cNvCxnSpPr>
            <a:stCxn id="5" idx="3"/>
            <a:endCxn id="6" idx="1"/>
          </p:cNvCxnSpPr>
          <p:nvPr/>
        </p:nvCxnSpPr>
        <p:spPr>
          <a:xfrm flipV="1">
            <a:off x="1627483" y="4299467"/>
            <a:ext cx="702054" cy="230832"/>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8" name="Rectangle 7"/>
          <p:cNvSpPr/>
          <p:nvPr/>
        </p:nvSpPr>
        <p:spPr>
          <a:xfrm>
            <a:off x="2329537" y="4498009"/>
            <a:ext cx="2491388"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solidFill>
                  <a:srgbClr val="00B0F0"/>
                </a:solidFill>
                <a:effectLst>
                  <a:outerShdw blurRad="50800" dist="39000" dir="5460000" algn="tl">
                    <a:srgbClr val="000000">
                      <a:alpha val="38000"/>
                    </a:srgbClr>
                  </a:outerShdw>
                </a:effectLst>
              </a:rPr>
              <a:t>Disambiguating</a:t>
            </a:r>
          </a:p>
        </p:txBody>
      </p:sp>
      <p:cxnSp>
        <p:nvCxnSpPr>
          <p:cNvPr id="9" name="Straight Arrow Connector 8"/>
          <p:cNvCxnSpPr>
            <a:stCxn id="5" idx="3"/>
            <a:endCxn id="8" idx="1"/>
          </p:cNvCxnSpPr>
          <p:nvPr/>
        </p:nvCxnSpPr>
        <p:spPr>
          <a:xfrm>
            <a:off x="1627483" y="4530299"/>
            <a:ext cx="702054" cy="198543"/>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3647237" y="5562600"/>
            <a:ext cx="1468672"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Features</a:t>
            </a:r>
          </a:p>
        </p:txBody>
      </p:sp>
      <p:sp>
        <p:nvSpPr>
          <p:cNvPr id="15" name="Rectangle 14"/>
          <p:cNvSpPr/>
          <p:nvPr/>
        </p:nvSpPr>
        <p:spPr>
          <a:xfrm>
            <a:off x="5790559" y="4839701"/>
            <a:ext cx="2525050"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solidFill>
                  <a:schemeClr val="tx2">
                    <a:lumMod val="60000"/>
                    <a:lumOff val="40000"/>
                  </a:schemeClr>
                </a:solidFill>
                <a:effectLst>
                  <a:outerShdw blurRad="50800" dist="39000" dir="5460000" algn="tl">
                    <a:srgbClr val="000000">
                      <a:alpha val="38000"/>
                    </a:srgbClr>
                  </a:outerShdw>
                </a:effectLst>
              </a:rPr>
              <a:t>String matching</a:t>
            </a:r>
          </a:p>
        </p:txBody>
      </p:sp>
      <p:sp>
        <p:nvSpPr>
          <p:cNvPr id="16" name="Rectangle 15"/>
          <p:cNvSpPr/>
          <p:nvPr/>
        </p:nvSpPr>
        <p:spPr>
          <a:xfrm>
            <a:off x="5790559" y="5338465"/>
            <a:ext cx="2664512"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solidFill>
                  <a:srgbClr val="FFC000"/>
                </a:solidFill>
                <a:effectLst>
                  <a:outerShdw blurRad="50800" dist="39000" dir="5460000" algn="tl">
                    <a:srgbClr val="000000">
                      <a:alpha val="38000"/>
                    </a:srgbClr>
                  </a:outerShdw>
                </a:effectLst>
              </a:rPr>
              <a:t>Lexical similarity</a:t>
            </a:r>
          </a:p>
        </p:txBody>
      </p:sp>
      <p:cxnSp>
        <p:nvCxnSpPr>
          <p:cNvPr id="17" name="Straight Arrow Connector 16"/>
          <p:cNvCxnSpPr>
            <a:stCxn id="14" idx="3"/>
            <a:endCxn id="15" idx="1"/>
          </p:cNvCxnSpPr>
          <p:nvPr/>
        </p:nvCxnSpPr>
        <p:spPr>
          <a:xfrm flipV="1">
            <a:off x="5115909" y="5070534"/>
            <a:ext cx="674650" cy="722899"/>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a:stCxn id="14" idx="3"/>
            <a:endCxn id="16" idx="1"/>
          </p:cNvCxnSpPr>
          <p:nvPr/>
        </p:nvCxnSpPr>
        <p:spPr>
          <a:xfrm flipV="1">
            <a:off x="5115909" y="5569298"/>
            <a:ext cx="674650" cy="224135"/>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9" name="Rectangle 18"/>
          <p:cNvSpPr/>
          <p:nvPr/>
        </p:nvSpPr>
        <p:spPr>
          <a:xfrm>
            <a:off x="5790559" y="5800130"/>
            <a:ext cx="3023585"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solidFill>
                  <a:srgbClr val="00B0F0"/>
                </a:solidFill>
                <a:effectLst>
                  <a:outerShdw blurRad="50800" dist="39000" dir="5460000" algn="tl">
                    <a:srgbClr val="000000">
                      <a:alpha val="38000"/>
                    </a:srgbClr>
                  </a:outerShdw>
                </a:effectLst>
              </a:rPr>
              <a:t>Semantic Similarity</a:t>
            </a:r>
          </a:p>
        </p:txBody>
      </p:sp>
      <p:cxnSp>
        <p:nvCxnSpPr>
          <p:cNvPr id="20" name="Straight Arrow Connector 19"/>
          <p:cNvCxnSpPr>
            <a:stCxn id="14" idx="3"/>
            <a:endCxn id="19" idx="1"/>
          </p:cNvCxnSpPr>
          <p:nvPr/>
        </p:nvCxnSpPr>
        <p:spPr>
          <a:xfrm>
            <a:off x="5115909" y="5793433"/>
            <a:ext cx="674650" cy="23753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5790559" y="6261795"/>
            <a:ext cx="2544287"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solidFill>
                  <a:schemeClr val="accent4">
                    <a:lumMod val="60000"/>
                    <a:lumOff val="40000"/>
                  </a:schemeClr>
                </a:solidFill>
                <a:effectLst>
                  <a:outerShdw blurRad="50800" dist="39000" dir="5460000" algn="tl">
                    <a:srgbClr val="000000">
                      <a:alpha val="38000"/>
                    </a:srgbClr>
                  </a:outerShdw>
                </a:effectLst>
              </a:rPr>
              <a:t>linkage patterns</a:t>
            </a:r>
          </a:p>
        </p:txBody>
      </p:sp>
      <p:cxnSp>
        <p:nvCxnSpPr>
          <p:cNvPr id="23" name="Straight Arrow Connector 22"/>
          <p:cNvCxnSpPr>
            <a:stCxn id="14" idx="3"/>
            <a:endCxn id="21" idx="1"/>
          </p:cNvCxnSpPr>
          <p:nvPr/>
        </p:nvCxnSpPr>
        <p:spPr>
          <a:xfrm>
            <a:off x="5115909" y="5793433"/>
            <a:ext cx="674650" cy="699195"/>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27686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Various </a:t>
            </a:r>
            <a:r>
              <a:rPr lang="en-US" dirty="0" err="1"/>
              <a:t>Wikifiers</a:t>
            </a:r>
            <a:endParaRPr lang="en-US" dirty="0"/>
          </a:p>
        </p:txBody>
      </p:sp>
      <p:sp>
        <p:nvSpPr>
          <p:cNvPr id="7" name="Rectangle 6"/>
          <p:cNvSpPr/>
          <p:nvPr/>
        </p:nvSpPr>
        <p:spPr>
          <a:xfrm>
            <a:off x="838200" y="1295400"/>
            <a:ext cx="1464375" cy="83099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Different</a:t>
            </a:r>
          </a:p>
          <a:p>
            <a:pPr algn="ctr"/>
            <a:r>
              <a:rPr lang="en-US" sz="24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Wikifiers</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Rectangle 7"/>
          <p:cNvSpPr/>
          <p:nvPr/>
        </p:nvSpPr>
        <p:spPr>
          <a:xfrm>
            <a:off x="2738812" y="1066800"/>
            <a:ext cx="3861955" cy="46166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solidFill>
                  <a:srgbClr val="FFC000"/>
                </a:solidFill>
                <a:effectLst>
                  <a:outerShdw blurRad="50800" dist="39000" dir="5460000" algn="tl">
                    <a:srgbClr val="000000">
                      <a:alpha val="38000"/>
                    </a:srgbClr>
                  </a:outerShdw>
                </a:effectLst>
              </a:rPr>
              <a:t>the corpora they address</a:t>
            </a:r>
          </a:p>
        </p:txBody>
      </p:sp>
      <p:cxnSp>
        <p:nvCxnSpPr>
          <p:cNvPr id="9" name="Straight Arrow Connector 8"/>
          <p:cNvCxnSpPr>
            <a:stCxn id="7" idx="3"/>
            <a:endCxn id="8" idx="1"/>
          </p:cNvCxnSpPr>
          <p:nvPr/>
        </p:nvCxnSpPr>
        <p:spPr>
          <a:xfrm flipV="1">
            <a:off x="2302575" y="1297633"/>
            <a:ext cx="436237" cy="413266"/>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0" name="Rectangle 9"/>
          <p:cNvSpPr/>
          <p:nvPr/>
        </p:nvSpPr>
        <p:spPr>
          <a:xfrm>
            <a:off x="2714567" y="1524000"/>
            <a:ext cx="2771833" cy="1200329"/>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solidFill>
                  <a:srgbClr val="00B0F0"/>
                </a:solidFill>
                <a:effectLst>
                  <a:outerShdw blurRad="50800" dist="39000" dir="5460000" algn="tl">
                    <a:srgbClr val="000000">
                      <a:alpha val="38000"/>
                    </a:srgbClr>
                  </a:outerShdw>
                </a:effectLst>
              </a:rPr>
              <a:t>the subset of expressions they attempt to link</a:t>
            </a:r>
          </a:p>
        </p:txBody>
      </p:sp>
      <p:cxnSp>
        <p:nvCxnSpPr>
          <p:cNvPr id="11" name="Straight Arrow Connector 10"/>
          <p:cNvCxnSpPr>
            <a:stCxn id="7" idx="3"/>
            <a:endCxn id="10" idx="1"/>
          </p:cNvCxnSpPr>
          <p:nvPr/>
        </p:nvCxnSpPr>
        <p:spPr>
          <a:xfrm>
            <a:off x="2302575" y="1710899"/>
            <a:ext cx="411992" cy="413266"/>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31" name="Rectangle 30"/>
          <p:cNvSpPr/>
          <p:nvPr/>
        </p:nvSpPr>
        <p:spPr>
          <a:xfrm>
            <a:off x="861298" y="3105329"/>
            <a:ext cx="2339102" cy="83099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solidFill>
                  <a:schemeClr val="tx2">
                    <a:lumMod val="60000"/>
                    <a:lumOff val="40000"/>
                  </a:schemeClr>
                </a:solidFill>
                <a:effectLst>
                  <a:outerShdw blurRad="50800" dist="39000" dir="5460000" algn="tl">
                    <a:srgbClr val="000000">
                      <a:alpha val="38000"/>
                    </a:srgbClr>
                  </a:outerShdw>
                </a:effectLst>
              </a:rPr>
              <a:t>linking only</a:t>
            </a:r>
          </a:p>
          <a:p>
            <a:pPr algn="ctr"/>
            <a:r>
              <a:rPr lang="en-US" sz="2400" b="1" dirty="0">
                <a:ln w="11430"/>
                <a:solidFill>
                  <a:schemeClr val="tx2">
                    <a:lumMod val="60000"/>
                    <a:lumOff val="40000"/>
                  </a:schemeClr>
                </a:solidFill>
                <a:effectLst>
                  <a:outerShdw blurRad="50800" dist="39000" dir="5460000" algn="tl">
                    <a:srgbClr val="000000">
                      <a:alpha val="38000"/>
                    </a:srgbClr>
                  </a:outerShdw>
                </a:effectLst>
              </a:rPr>
              <a:t>named entities</a:t>
            </a:r>
          </a:p>
        </p:txBody>
      </p:sp>
      <p:cxnSp>
        <p:nvCxnSpPr>
          <p:cNvPr id="32" name="Straight Arrow Connector 31"/>
          <p:cNvCxnSpPr>
            <a:stCxn id="10" idx="2"/>
            <a:endCxn id="31" idx="0"/>
          </p:cNvCxnSpPr>
          <p:nvPr/>
        </p:nvCxnSpPr>
        <p:spPr>
          <a:xfrm flipH="1">
            <a:off x="2030849" y="2724329"/>
            <a:ext cx="2069635" cy="38100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33" name="Rectangle 32"/>
          <p:cNvSpPr/>
          <p:nvPr/>
        </p:nvSpPr>
        <p:spPr>
          <a:xfrm>
            <a:off x="3435825" y="3124200"/>
            <a:ext cx="5585371" cy="1200329"/>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solidFill>
                  <a:schemeClr val="accent4">
                    <a:lumMod val="60000"/>
                    <a:lumOff val="40000"/>
                  </a:schemeClr>
                </a:solidFill>
                <a:effectLst>
                  <a:outerShdw blurRad="50800" dist="39000" dir="5460000" algn="tl">
                    <a:srgbClr val="000000">
                      <a:alpha val="38000"/>
                    </a:srgbClr>
                  </a:outerShdw>
                </a:effectLst>
              </a:rPr>
              <a:t>linking “interesting” expressions</a:t>
            </a:r>
          </a:p>
          <a:p>
            <a:pPr algn="ctr"/>
            <a:r>
              <a:rPr lang="en-US" sz="2400" b="1" dirty="0">
                <a:ln w="11430"/>
                <a:solidFill>
                  <a:srgbClr val="00B050"/>
                </a:solidFill>
                <a:effectLst>
                  <a:outerShdw blurRad="50800" dist="39000" dir="5460000" algn="tl">
                    <a:srgbClr val="000000">
                      <a:alpha val="38000"/>
                    </a:srgbClr>
                  </a:outerShdw>
                </a:effectLst>
              </a:rPr>
              <a:t>mimicking the link structure found</a:t>
            </a:r>
          </a:p>
          <a:p>
            <a:pPr algn="ctr"/>
            <a:r>
              <a:rPr lang="en-US" sz="2400" b="1" dirty="0">
                <a:ln w="11430"/>
                <a:solidFill>
                  <a:srgbClr val="00B050"/>
                </a:solidFill>
                <a:effectLst>
                  <a:outerShdw blurRad="50800" dist="39000" dir="5460000" algn="tl">
                    <a:srgbClr val="000000">
                      <a:alpha val="38000"/>
                    </a:srgbClr>
                  </a:outerShdw>
                </a:effectLst>
              </a:rPr>
              <a:t>in Wikipedia</a:t>
            </a:r>
          </a:p>
        </p:txBody>
      </p:sp>
      <p:cxnSp>
        <p:nvCxnSpPr>
          <p:cNvPr id="34" name="Straight Arrow Connector 33"/>
          <p:cNvCxnSpPr>
            <a:stCxn id="10" idx="2"/>
            <a:endCxn id="33" idx="0"/>
          </p:cNvCxnSpPr>
          <p:nvPr/>
        </p:nvCxnSpPr>
        <p:spPr>
          <a:xfrm>
            <a:off x="4100484" y="2724329"/>
            <a:ext cx="2128027" cy="399871"/>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61" name="Rectangle 60"/>
          <p:cNvSpPr/>
          <p:nvPr/>
        </p:nvSpPr>
        <p:spPr>
          <a:xfrm>
            <a:off x="739116" y="4365248"/>
            <a:ext cx="7542962" cy="892552"/>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pPr algn="ctr"/>
            <a:r>
              <a:rPr lang="en-US" sz="2400" b="1" spc="150" dirty="0">
                <a:ln w="11430"/>
                <a:solidFill>
                  <a:srgbClr val="F8F8F8"/>
                </a:solidFill>
                <a:effectLst>
                  <a:outerShdw blurRad="25400" algn="tl" rotWithShape="0">
                    <a:srgbClr val="000000">
                      <a:alpha val="43000"/>
                    </a:srgbClr>
                  </a:outerShdw>
                </a:effectLst>
              </a:rPr>
              <a:t>All </a:t>
            </a:r>
            <a:r>
              <a:rPr lang="en-US" sz="2400" b="1" spc="150" dirty="0" err="1">
                <a:ln w="11430"/>
                <a:solidFill>
                  <a:srgbClr val="F8F8F8"/>
                </a:solidFill>
                <a:effectLst>
                  <a:outerShdw blurRad="25400" algn="tl" rotWithShape="0">
                    <a:srgbClr val="000000">
                      <a:alpha val="43000"/>
                    </a:srgbClr>
                  </a:outerShdw>
                </a:effectLst>
              </a:rPr>
              <a:t>Wikiﬁcation</a:t>
            </a:r>
            <a:r>
              <a:rPr lang="en-US" sz="2400" b="1" spc="150" dirty="0">
                <a:ln w="11430"/>
                <a:solidFill>
                  <a:srgbClr val="F8F8F8"/>
                </a:solidFill>
                <a:effectLst>
                  <a:outerShdw blurRad="25400" algn="tl" rotWithShape="0">
                    <a:srgbClr val="000000">
                      <a:alpha val="43000"/>
                    </a:srgbClr>
                  </a:outerShdw>
                </a:effectLst>
              </a:rPr>
              <a:t> systems are faced with a key</a:t>
            </a:r>
          </a:p>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Disambiguation to Wikipedia (D2W)</a:t>
            </a:r>
            <a:r>
              <a:rPr lang="en-US" sz="2400" b="1" spc="150" dirty="0">
                <a:ln w="11430"/>
                <a:solidFill>
                  <a:srgbClr val="F8F8F8"/>
                </a:solidFill>
                <a:effectLst>
                  <a:outerShdw blurRad="25400" algn="tl" rotWithShape="0">
                    <a:srgbClr val="000000">
                      <a:alpha val="43000"/>
                    </a:srgbClr>
                  </a:outerShdw>
                </a:effectLst>
              </a:rPr>
              <a:t> task.</a:t>
            </a:r>
          </a:p>
        </p:txBody>
      </p:sp>
      <p:sp>
        <p:nvSpPr>
          <p:cNvPr id="4" name="Rectangle 3"/>
          <p:cNvSpPr/>
          <p:nvPr/>
        </p:nvSpPr>
        <p:spPr>
          <a:xfrm>
            <a:off x="889372" y="5791200"/>
            <a:ext cx="867546" cy="461665"/>
          </a:xfrm>
          <a:prstGeom prst="rect">
            <a:avLst/>
          </a:prstGeom>
        </p:spPr>
        <p:txBody>
          <a:bodyPr wrap="none">
            <a:spAutoFit/>
          </a:bodyPr>
          <a:lstStyle/>
          <a:p>
            <a:pPr algn="ctr"/>
            <a:r>
              <a:rPr lang="en-US" sz="2400" b="1" dirty="0">
                <a:ln w="11430"/>
                <a:solidFill>
                  <a:srgbClr val="FFFF00"/>
                </a:solidFill>
                <a:effectLst>
                  <a:outerShdw blurRad="50800" dist="39000" dir="5460000" algn="tl">
                    <a:srgbClr val="000000">
                      <a:alpha val="38000"/>
                    </a:srgbClr>
                  </a:outerShdw>
                </a:effectLst>
              </a:rPr>
              <a:t>Ford</a:t>
            </a:r>
          </a:p>
        </p:txBody>
      </p:sp>
      <p:cxnSp>
        <p:nvCxnSpPr>
          <p:cNvPr id="16" name="Straight Arrow Connector 15"/>
          <p:cNvCxnSpPr>
            <a:stCxn id="4" idx="3"/>
            <a:endCxn id="12" idx="1"/>
          </p:cNvCxnSpPr>
          <p:nvPr/>
        </p:nvCxnSpPr>
        <p:spPr>
          <a:xfrm flipV="1">
            <a:off x="1756918" y="5486400"/>
            <a:ext cx="685923" cy="535633"/>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4" idx="3"/>
            <a:endCxn id="21" idx="1"/>
          </p:cNvCxnSpPr>
          <p:nvPr/>
        </p:nvCxnSpPr>
        <p:spPr>
          <a:xfrm flipV="1">
            <a:off x="1756918" y="5810682"/>
            <a:ext cx="685923" cy="211351"/>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2442841" y="5255567"/>
            <a:ext cx="3570208" cy="461665"/>
          </a:xfrm>
          <a:prstGeom prst="rect">
            <a:avLst/>
          </a:prstGeom>
        </p:spPr>
        <p:txBody>
          <a:bodyPr wrap="none">
            <a:spAutoFit/>
          </a:bodyPr>
          <a:lstStyle/>
          <a:p>
            <a:r>
              <a:rPr lang="en-US" sz="2400" b="1" dirty="0">
                <a:ln w="11430"/>
                <a:solidFill>
                  <a:srgbClr val="9CFE66"/>
                </a:solidFill>
                <a:effectLst>
                  <a:outerShdw blurRad="50800" dist="39000" dir="5460000" algn="tl">
                    <a:srgbClr val="000000">
                      <a:alpha val="38000"/>
                    </a:srgbClr>
                  </a:outerShdw>
                </a:effectLst>
              </a:rPr>
              <a:t>a former U.S. president</a:t>
            </a:r>
          </a:p>
        </p:txBody>
      </p:sp>
      <p:sp>
        <p:nvSpPr>
          <p:cNvPr id="21" name="Rectangle 20"/>
          <p:cNvSpPr/>
          <p:nvPr/>
        </p:nvSpPr>
        <p:spPr>
          <a:xfrm>
            <a:off x="2442841" y="5579849"/>
            <a:ext cx="3570208" cy="461665"/>
          </a:xfrm>
          <a:prstGeom prst="rect">
            <a:avLst/>
          </a:prstGeom>
        </p:spPr>
        <p:txBody>
          <a:bodyPr wrap="none">
            <a:spAutoFit/>
          </a:bodyPr>
          <a:lstStyle/>
          <a:p>
            <a:r>
              <a:rPr lang="en-US" sz="2400" b="1" dirty="0">
                <a:ln w="11430"/>
                <a:solidFill>
                  <a:srgbClr val="9CFE66"/>
                </a:solidFill>
                <a:effectLst>
                  <a:outerShdw blurRad="50800" dist="39000" dir="5460000" algn="tl">
                    <a:srgbClr val="000000">
                      <a:alpha val="38000"/>
                    </a:srgbClr>
                  </a:outerShdw>
                </a:effectLst>
              </a:rPr>
              <a:t>a vehicle manufacturer</a:t>
            </a:r>
          </a:p>
        </p:txBody>
      </p:sp>
      <p:sp>
        <p:nvSpPr>
          <p:cNvPr id="22" name="Rectangle 21"/>
          <p:cNvSpPr/>
          <p:nvPr/>
        </p:nvSpPr>
        <p:spPr>
          <a:xfrm>
            <a:off x="2442841" y="5972823"/>
            <a:ext cx="1981633" cy="461665"/>
          </a:xfrm>
          <a:prstGeom prst="rect">
            <a:avLst/>
          </a:prstGeom>
        </p:spPr>
        <p:txBody>
          <a:bodyPr wrap="none">
            <a:spAutoFit/>
          </a:bodyPr>
          <a:lstStyle/>
          <a:p>
            <a:r>
              <a:rPr lang="en-US" sz="2400" b="1" dirty="0">
                <a:ln w="11430"/>
                <a:solidFill>
                  <a:srgbClr val="9CFE66"/>
                </a:solidFill>
                <a:effectLst>
                  <a:outerShdw blurRad="50800" dist="39000" dir="5460000" algn="tl">
                    <a:srgbClr val="000000">
                      <a:alpha val="38000"/>
                    </a:srgbClr>
                  </a:outerShdw>
                </a:effectLst>
              </a:rPr>
              <a:t>a movie star</a:t>
            </a:r>
          </a:p>
        </p:txBody>
      </p:sp>
      <p:sp>
        <p:nvSpPr>
          <p:cNvPr id="23" name="Rectangle 22"/>
          <p:cNvSpPr/>
          <p:nvPr/>
        </p:nvSpPr>
        <p:spPr>
          <a:xfrm>
            <a:off x="2442841" y="6301082"/>
            <a:ext cx="2476960" cy="461665"/>
          </a:xfrm>
          <a:prstGeom prst="rect">
            <a:avLst/>
          </a:prstGeom>
        </p:spPr>
        <p:txBody>
          <a:bodyPr wrap="none">
            <a:spAutoFit/>
          </a:bodyPr>
          <a:lstStyle/>
          <a:p>
            <a:r>
              <a:rPr lang="en-US" sz="2400" b="1" dirty="0">
                <a:ln w="11430"/>
                <a:solidFill>
                  <a:srgbClr val="9CFE66"/>
                </a:solidFill>
                <a:effectLst>
                  <a:outerShdw blurRad="50800" dist="39000" dir="5460000" algn="tl">
                    <a:srgbClr val="000000">
                      <a:alpha val="38000"/>
                    </a:srgbClr>
                  </a:outerShdw>
                </a:effectLst>
              </a:rPr>
              <a:t>a river crossing</a:t>
            </a:r>
          </a:p>
        </p:txBody>
      </p:sp>
      <p:cxnSp>
        <p:nvCxnSpPr>
          <p:cNvPr id="29" name="Straight Arrow Connector 28"/>
          <p:cNvCxnSpPr>
            <a:stCxn id="4" idx="3"/>
            <a:endCxn id="22" idx="1"/>
          </p:cNvCxnSpPr>
          <p:nvPr/>
        </p:nvCxnSpPr>
        <p:spPr>
          <a:xfrm>
            <a:off x="1756918" y="6022033"/>
            <a:ext cx="685923" cy="181623"/>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a:stCxn id="4" idx="3"/>
            <a:endCxn id="23" idx="1"/>
          </p:cNvCxnSpPr>
          <p:nvPr/>
        </p:nvCxnSpPr>
        <p:spPr>
          <a:xfrm>
            <a:off x="1756918" y="6022033"/>
            <a:ext cx="685923" cy="509882"/>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38391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Machine Learning Approach</a:t>
            </a:r>
          </a:p>
        </p:txBody>
      </p:sp>
      <p:sp>
        <p:nvSpPr>
          <p:cNvPr id="7" name="Rectangle 6"/>
          <p:cNvSpPr/>
          <p:nvPr/>
        </p:nvSpPr>
        <p:spPr>
          <a:xfrm>
            <a:off x="112375" y="1865113"/>
            <a:ext cx="2416046"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Feature Set</a:t>
            </a:r>
          </a:p>
        </p:txBody>
      </p:sp>
      <p:sp>
        <p:nvSpPr>
          <p:cNvPr id="8" name="Rectangle 7"/>
          <p:cNvSpPr/>
          <p:nvPr/>
        </p:nvSpPr>
        <p:spPr>
          <a:xfrm>
            <a:off x="3600239" y="1447800"/>
            <a:ext cx="4480714" cy="138499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FFC000"/>
                </a:solidFill>
                <a:effectLst>
                  <a:outerShdw blurRad="50800" dist="39000" dir="5460000" algn="tl">
                    <a:srgbClr val="000000">
                      <a:alpha val="38000"/>
                    </a:srgbClr>
                  </a:outerShdw>
                </a:effectLst>
              </a:rPr>
              <a:t>The Entities Extracted by</a:t>
            </a:r>
          </a:p>
          <a:p>
            <a:pPr algn="ctr"/>
            <a:r>
              <a:rPr lang="en-US" sz="2800" b="1" dirty="0">
                <a:ln w="11430"/>
                <a:solidFill>
                  <a:srgbClr val="FFC000"/>
                </a:solidFill>
                <a:effectLst>
                  <a:outerShdw blurRad="50800" dist="39000" dir="5460000" algn="tl">
                    <a:srgbClr val="000000">
                      <a:alpha val="38000"/>
                    </a:srgbClr>
                  </a:outerShdw>
                </a:effectLst>
              </a:rPr>
              <a:t>NERs or </a:t>
            </a:r>
            <a:r>
              <a:rPr lang="en-US" sz="2800" b="1" dirty="0" err="1">
                <a:ln w="11430"/>
                <a:solidFill>
                  <a:srgbClr val="FFC000"/>
                </a:solidFill>
                <a:effectLst>
                  <a:outerShdw blurRad="50800" dist="39000" dir="5460000" algn="tl">
                    <a:srgbClr val="000000">
                      <a:alpha val="38000"/>
                    </a:srgbClr>
                  </a:outerShdw>
                </a:effectLst>
              </a:rPr>
              <a:t>Wikifiers</a:t>
            </a:r>
            <a:r>
              <a:rPr lang="en-US" sz="2800" b="1" dirty="0">
                <a:ln w="11430"/>
                <a:solidFill>
                  <a:srgbClr val="FFC000"/>
                </a:solidFill>
                <a:effectLst>
                  <a:outerShdw blurRad="50800" dist="39000" dir="5460000" algn="tl">
                    <a:srgbClr val="000000">
                      <a:alpha val="38000"/>
                    </a:srgbClr>
                  </a:outerShdw>
                </a:effectLst>
              </a:rPr>
              <a:t> or</a:t>
            </a:r>
          </a:p>
          <a:p>
            <a:pPr algn="ctr"/>
            <a:r>
              <a:rPr lang="en-US" sz="2800" b="1" dirty="0">
                <a:ln w="11430"/>
                <a:solidFill>
                  <a:srgbClr val="FFC000"/>
                </a:solidFill>
                <a:effectLst>
                  <a:outerShdw blurRad="50800" dist="39000" dir="5460000" algn="tl">
                    <a:srgbClr val="000000">
                      <a:alpha val="38000"/>
                    </a:srgbClr>
                  </a:outerShdw>
                </a:effectLst>
              </a:rPr>
              <a:t>a combination of them.</a:t>
            </a:r>
          </a:p>
        </p:txBody>
      </p:sp>
      <p:sp>
        <p:nvSpPr>
          <p:cNvPr id="61" name="Rectangle 60"/>
          <p:cNvSpPr/>
          <p:nvPr/>
        </p:nvSpPr>
        <p:spPr>
          <a:xfrm>
            <a:off x="6" y="3233678"/>
            <a:ext cx="9147055" cy="2431435"/>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pPr algn="ctr"/>
            <a:r>
              <a:rPr lang="en-US" sz="2800" b="1" spc="150" dirty="0">
                <a:ln w="11430"/>
                <a:solidFill>
                  <a:srgbClr val="F8F8F8"/>
                </a:solidFill>
                <a:effectLst>
                  <a:outerShdw blurRad="25400" algn="tl" rotWithShape="0">
                    <a:srgbClr val="000000">
                      <a:alpha val="43000"/>
                    </a:srgbClr>
                  </a:outerShdw>
                </a:effectLst>
              </a:rPr>
              <a:t>Having a pervasive and fully organized </a:t>
            </a: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Dataset</a:t>
            </a:r>
            <a:endParaRPr lang="en-US" sz="2800" b="1" spc="150" dirty="0">
              <a:ln w="11430"/>
              <a:solidFill>
                <a:srgbClr val="F8F8F8"/>
              </a:solidFill>
              <a:effectLst>
                <a:outerShdw blurRad="25400" algn="tl" rotWithShape="0">
                  <a:srgbClr val="000000">
                    <a:alpha val="43000"/>
                  </a:srgbClr>
                </a:outerShdw>
              </a:effectLst>
            </a:endParaRPr>
          </a:p>
          <a:p>
            <a:pPr algn="ctr"/>
            <a:r>
              <a:rPr lang="en-US" sz="2800" b="1" spc="150" dirty="0">
                <a:ln w="11430"/>
                <a:solidFill>
                  <a:srgbClr val="F8F8F8"/>
                </a:solidFill>
                <a:effectLst>
                  <a:outerShdw blurRad="25400" algn="tl" rotWithShape="0">
                    <a:srgbClr val="000000">
                      <a:alpha val="43000"/>
                    </a:srgbClr>
                  </a:outerShdw>
                </a:effectLst>
              </a:rPr>
              <a:t>including both </a:t>
            </a: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Scholarly</a:t>
            </a:r>
            <a:r>
              <a:rPr lang="en-US" sz="2800" b="1" spc="150" dirty="0">
                <a:ln w="11430"/>
                <a:solidFill>
                  <a:srgbClr val="F8F8F8"/>
                </a:solidFill>
                <a:effectLst>
                  <a:outerShdw blurRad="25400" algn="tl" rotWithShape="0">
                    <a:srgbClr val="000000">
                      <a:alpha val="43000"/>
                    </a:srgbClr>
                  </a:outerShdw>
                </a:effectLst>
              </a:rPr>
              <a:t> and </a:t>
            </a: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Non-Scholarly</a:t>
            </a:r>
            <a:endParaRPr lang="en-US" sz="2800" b="1" spc="150" dirty="0">
              <a:ln w="11430"/>
              <a:solidFill>
                <a:srgbClr val="F8F8F8"/>
              </a:solidFill>
              <a:effectLst>
                <a:outerShdw blurRad="25400" algn="tl" rotWithShape="0">
                  <a:srgbClr val="000000">
                    <a:alpha val="43000"/>
                  </a:srgbClr>
                </a:outerShdw>
              </a:effectLst>
            </a:endParaRPr>
          </a:p>
          <a:p>
            <a:pPr algn="ctr"/>
            <a:r>
              <a:rPr lang="en-US" sz="2800" b="1" spc="150" dirty="0">
                <a:ln w="11430"/>
                <a:solidFill>
                  <a:srgbClr val="F8F8F8"/>
                </a:solidFill>
                <a:effectLst>
                  <a:outerShdw blurRad="25400" algn="tl" rotWithShape="0">
                    <a:srgbClr val="000000">
                      <a:alpha val="43000"/>
                    </a:srgbClr>
                  </a:outerShdw>
                </a:effectLst>
              </a:rPr>
              <a:t>articles, we can use our dataset to design a</a:t>
            </a:r>
          </a:p>
          <a:p>
            <a:pPr algn="ct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Classification</a:t>
            </a:r>
            <a:r>
              <a:rPr lang="en-US" sz="2800" b="1" spc="150" dirty="0">
                <a:ln w="11430"/>
                <a:solidFill>
                  <a:srgbClr val="F8F8F8"/>
                </a:solidFill>
                <a:effectLst>
                  <a:outerShdw blurRad="25400" algn="tl" rotWithShape="0">
                    <a:srgbClr val="000000">
                      <a:alpha val="43000"/>
                    </a:srgbClr>
                  </a:outerShdw>
                </a:effectLst>
              </a:rPr>
              <a:t> Model based on our feature set</a:t>
            </a:r>
          </a:p>
          <a:p>
            <a:pPr algn="ctr"/>
            <a:r>
              <a:rPr lang="en-US" sz="2800" b="1" spc="150" dirty="0">
                <a:ln w="11430"/>
                <a:solidFill>
                  <a:srgbClr val="F8F8F8"/>
                </a:solidFill>
                <a:effectLst>
                  <a:outerShdw blurRad="25400" algn="tl" rotWithShape="0">
                    <a:srgbClr val="000000">
                      <a:alpha val="43000"/>
                    </a:srgbClr>
                  </a:outerShdw>
                </a:effectLst>
              </a:rPr>
              <a:t>to evaluate scholarliness of an Article.</a:t>
            </a:r>
          </a:p>
        </p:txBody>
      </p:sp>
      <p:cxnSp>
        <p:nvCxnSpPr>
          <p:cNvPr id="19" name="Straight Arrow Connector 18"/>
          <p:cNvCxnSpPr>
            <a:stCxn id="7" idx="3"/>
            <a:endCxn id="8" idx="1"/>
          </p:cNvCxnSpPr>
          <p:nvPr/>
        </p:nvCxnSpPr>
        <p:spPr>
          <a:xfrm flipV="1">
            <a:off x="2528421" y="2140298"/>
            <a:ext cx="1071818" cy="17203"/>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0133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effectLst>
                  <a:outerShdw blurRad="50800" dist="39000" dir="5460000" algn="tl">
                    <a:srgbClr val="000000">
                      <a:alpha val="38000"/>
                    </a:srgbClr>
                  </a:outerShdw>
                </a:effectLst>
              </a:rPr>
              <a:t>Collaborative Filtering</a:t>
            </a:r>
            <a:br>
              <a:rPr lang="en-US" b="1" dirty="0">
                <a:ln w="11430"/>
                <a:effectLst>
                  <a:outerShdw blurRad="50800" dist="39000" dir="5460000" algn="tl">
                    <a:srgbClr val="000000">
                      <a:alpha val="38000"/>
                    </a:srgbClr>
                  </a:outerShdw>
                </a:effectLst>
              </a:rPr>
            </a:br>
            <a:r>
              <a:rPr lang="en-US" b="1" dirty="0">
                <a:ln w="11430"/>
                <a:effectLst>
                  <a:outerShdw blurRad="50800" dist="39000" dir="5460000" algn="tl">
                    <a:srgbClr val="000000">
                      <a:alpha val="38000"/>
                    </a:srgbClr>
                  </a:outerShdw>
                </a:effectLst>
              </a:rPr>
              <a:t>Similarity Measures</a:t>
            </a:r>
          </a:p>
        </p:txBody>
      </p:sp>
      <p:sp>
        <p:nvSpPr>
          <p:cNvPr id="6" name="Subtitle 2"/>
          <p:cNvSpPr>
            <a:spLocks noGrp="1"/>
          </p:cNvSpPr>
          <p:nvPr>
            <p:ph type="subTitle" idx="1"/>
          </p:nvPr>
        </p:nvSpPr>
        <p:spPr>
          <a:xfrm>
            <a:off x="914400" y="5166530"/>
            <a:ext cx="7315200" cy="1691470"/>
          </a:xfrm>
        </p:spPr>
        <p:txBody>
          <a:bodyPr>
            <a:normAutofit/>
          </a:bodyPr>
          <a:lstStyle/>
          <a:p>
            <a:r>
              <a:rPr lang="en-US" dirty="0"/>
              <a:t>8/24/2015</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023" y="838200"/>
            <a:ext cx="7211577" cy="301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42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General Overview</a:t>
            </a:r>
          </a:p>
        </p:txBody>
      </p:sp>
      <p:sp>
        <p:nvSpPr>
          <p:cNvPr id="5" name="Rectangle 4"/>
          <p:cNvSpPr/>
          <p:nvPr/>
        </p:nvSpPr>
        <p:spPr>
          <a:xfrm>
            <a:off x="4572000" y="914400"/>
            <a:ext cx="4343399" cy="830997"/>
          </a:xfrm>
          <a:prstGeom prst="rect">
            <a:avLst/>
          </a:prstGeom>
        </p:spPr>
        <p:txBody>
          <a:bodyPr wrap="square">
            <a:spAutoFit/>
          </a:bodyPr>
          <a:lstStyle/>
          <a:p>
            <a:pPr algn="ctr"/>
            <a:r>
              <a:rPr lang="en-US" sz="2400" dirty="0" err="1">
                <a:ln w="11430"/>
              </a:rPr>
              <a:t>r</a:t>
            </a:r>
            <a:r>
              <a:rPr lang="en-US" sz="2400" baseline="-25000" dirty="0" err="1">
                <a:ln w="11430"/>
              </a:rPr>
              <a:t>u,i</a:t>
            </a:r>
            <a:r>
              <a:rPr lang="en-US" sz="2400" dirty="0">
                <a:ln w="11430"/>
              </a:rPr>
              <a:t> = the rating given to</a:t>
            </a:r>
          </a:p>
          <a:p>
            <a:pPr algn="ctr"/>
            <a:r>
              <a:rPr lang="en-US" sz="2400" dirty="0">
                <a:ln w="11430"/>
              </a:rPr>
              <a:t>item i by the user u</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1032095"/>
            <a:ext cx="4278264" cy="3597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932206" y="3429000"/>
            <a:ext cx="3830794" cy="1200329"/>
          </a:xfrm>
          <a:prstGeom prst="rect">
            <a:avLst/>
          </a:prstGeom>
        </p:spPr>
        <p:txBody>
          <a:bodyPr wrap="square">
            <a:spAutoFit/>
          </a:bodyPr>
          <a:lstStyle/>
          <a:p>
            <a:pPr algn="ctr"/>
            <a:r>
              <a:rPr lang="en-US" sz="2400" dirty="0">
                <a:ln w="11430"/>
              </a:rPr>
              <a:t>User ratings matrix is typically sparse, as most users do not rate most items.</a:t>
            </a:r>
          </a:p>
        </p:txBody>
      </p:sp>
      <p:sp>
        <p:nvSpPr>
          <p:cNvPr id="7" name="Rectangle 6"/>
          <p:cNvSpPr/>
          <p:nvPr/>
        </p:nvSpPr>
        <p:spPr>
          <a:xfrm>
            <a:off x="4876800" y="1981200"/>
            <a:ext cx="3924930" cy="1200329"/>
          </a:xfrm>
          <a:prstGeom prst="rect">
            <a:avLst/>
          </a:prstGeom>
        </p:spPr>
        <p:txBody>
          <a:bodyPr wrap="square">
            <a:spAutoFit/>
          </a:bodyPr>
          <a:lstStyle/>
          <a:p>
            <a:pPr algn="ctr"/>
            <a:r>
              <a:rPr lang="en-US" sz="2400" dirty="0">
                <a:ln w="11430"/>
              </a:rPr>
              <a:t>Task  = predict what rating a user would give to a previously unrated item.</a:t>
            </a:r>
          </a:p>
        </p:txBody>
      </p:sp>
      <p:sp>
        <p:nvSpPr>
          <p:cNvPr id="13" name="Rectangle 12"/>
          <p:cNvSpPr/>
          <p:nvPr/>
        </p:nvSpPr>
        <p:spPr>
          <a:xfrm>
            <a:off x="31430" y="5657670"/>
            <a:ext cx="9112570" cy="1200329"/>
          </a:xfrm>
          <a:prstGeom prst="rect">
            <a:avLst/>
          </a:prstGeom>
        </p:spPr>
        <p:txBody>
          <a:bodyPr wrap="square">
            <a:spAutoFit/>
          </a:bodyPr>
          <a:lstStyle/>
          <a:p>
            <a:pPr algn="ctr"/>
            <a:r>
              <a:rPr lang="en-US" sz="2400" dirty="0">
                <a:ln w="11430"/>
              </a:rPr>
              <a:t>Typically, ratings are predicted for all items that have not</a:t>
            </a:r>
          </a:p>
          <a:p>
            <a:pPr algn="ctr"/>
            <a:r>
              <a:rPr lang="en-US" sz="2400" dirty="0">
                <a:ln w="11430"/>
              </a:rPr>
              <a:t>been observed by a user, and the highest rated items are</a:t>
            </a:r>
          </a:p>
          <a:p>
            <a:pPr algn="ctr"/>
            <a:r>
              <a:rPr lang="en-US" sz="2400" dirty="0">
                <a:ln w="11430"/>
              </a:rPr>
              <a:t>presented as recommendations.</a:t>
            </a:r>
          </a:p>
        </p:txBody>
      </p:sp>
      <p:sp>
        <p:nvSpPr>
          <p:cNvPr id="14" name="Rectangle 13"/>
          <p:cNvSpPr/>
          <p:nvPr/>
        </p:nvSpPr>
        <p:spPr>
          <a:xfrm>
            <a:off x="3124200" y="4800600"/>
            <a:ext cx="6019800" cy="830997"/>
          </a:xfrm>
          <a:prstGeom prst="rect">
            <a:avLst/>
          </a:prstGeom>
        </p:spPr>
        <p:txBody>
          <a:bodyPr wrap="square">
            <a:spAutoFit/>
          </a:bodyPr>
          <a:lstStyle/>
          <a:p>
            <a:pPr algn="ctr"/>
            <a:r>
              <a:rPr lang="en-US" sz="2400" dirty="0">
                <a:ln w="11430"/>
              </a:rPr>
              <a:t>Active User (a) = The user under current consideration for recommendations.</a:t>
            </a:r>
          </a:p>
        </p:txBody>
      </p:sp>
    </p:spTree>
    <p:extLst>
      <p:ext uri="{BB962C8B-B14F-4D97-AF65-F5344CB8AC3E}">
        <p14:creationId xmlns:p14="http://schemas.microsoft.com/office/powerpoint/2010/main" val="204709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3"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Collaborative Filtering (CF)</a:t>
            </a:r>
          </a:p>
        </p:txBody>
      </p:sp>
      <p:sp>
        <p:nvSpPr>
          <p:cNvPr id="5" name="Rectangle 4"/>
          <p:cNvSpPr/>
          <p:nvPr/>
        </p:nvSpPr>
        <p:spPr>
          <a:xfrm>
            <a:off x="0" y="1695271"/>
            <a:ext cx="9144000" cy="1200329"/>
          </a:xfrm>
          <a:prstGeom prst="rect">
            <a:avLst/>
          </a:prstGeom>
        </p:spPr>
        <p:txBody>
          <a:bodyPr wrap="square">
            <a:spAutoFit/>
          </a:bodyPr>
          <a:lstStyle/>
          <a:p>
            <a:pPr algn="ctr"/>
            <a:r>
              <a:rPr lang="en-US" sz="2400" dirty="0">
                <a:ln w="11430"/>
              </a:rPr>
              <a:t>works by collecting user feedback in the form of ratings for items in a given domain and exploiting similarities in rating behavior amongst several users in determining how to recommend an item.</a:t>
            </a:r>
          </a:p>
        </p:txBody>
      </p:sp>
      <p:sp>
        <p:nvSpPr>
          <p:cNvPr id="7" name="Rectangle 6"/>
          <p:cNvSpPr/>
          <p:nvPr/>
        </p:nvSpPr>
        <p:spPr>
          <a:xfrm>
            <a:off x="1295400" y="4191000"/>
            <a:ext cx="7848600" cy="1384995"/>
          </a:xfrm>
          <a:prstGeom prst="rect">
            <a:avLst/>
          </a:prstGeom>
        </p:spPr>
        <p:txBody>
          <a:bodyPr wrap="square">
            <a:spAutoFit/>
          </a:bodyPr>
          <a:lstStyle/>
          <a:p>
            <a:r>
              <a:rPr lang="en-US" sz="2800" dirty="0">
                <a:ln w="11430"/>
              </a:rPr>
              <a:t>Neighborhood-based approaches</a:t>
            </a:r>
          </a:p>
          <a:p>
            <a:endParaRPr lang="en-US" sz="2800" dirty="0">
              <a:ln w="11430"/>
            </a:endParaRPr>
          </a:p>
          <a:p>
            <a:r>
              <a:rPr lang="en-US" sz="2800" dirty="0">
                <a:ln w="11430"/>
              </a:rPr>
              <a:t>Model-based = memory-based approaches</a:t>
            </a:r>
          </a:p>
        </p:txBody>
      </p:sp>
      <p:sp>
        <p:nvSpPr>
          <p:cNvPr id="8" name="Left Brace 7"/>
          <p:cNvSpPr/>
          <p:nvPr/>
        </p:nvSpPr>
        <p:spPr>
          <a:xfrm>
            <a:off x="914400" y="4114800"/>
            <a:ext cx="228600" cy="1613595"/>
          </a:xfrm>
          <a:prstGeom prst="leftBrace">
            <a:avLst>
              <a:gd name="adj1" fmla="val 37926"/>
              <a:gd name="adj2" fmla="val 50000"/>
            </a:avLst>
          </a:prstGeom>
          <a:ln w="508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9171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additive="base">
                                        <p:cTn id="1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
            <a:ext cx="7315200" cy="914400"/>
          </a:xfrm>
        </p:spPr>
        <p:txBody>
          <a:bodyPr>
            <a:normAutofit/>
          </a:bodyPr>
          <a:lstStyle/>
          <a:p>
            <a:r>
              <a:rPr lang="en-US" dirty="0"/>
              <a:t>The Rule-Based Algorithm</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8462818" cy="340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612" y="1411130"/>
            <a:ext cx="6735588" cy="2644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4907" y="1528727"/>
            <a:ext cx="5386493" cy="1833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0" y="4038600"/>
            <a:ext cx="9144000" cy="28053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lnSpc>
                <a:spcPct val="150000"/>
              </a:lnSpc>
              <a:buFont typeface="+mj-lt"/>
              <a:buAutoNum type="arabicParenR"/>
            </a:pPr>
            <a:r>
              <a:rPr lang="en-US" sz="2000" dirty="0">
                <a:ln w="11430"/>
                <a:solidFill>
                  <a:srgbClr val="FF0000"/>
                </a:solidFill>
                <a:effectLst>
                  <a:outerShdw blurRad="50800" dist="39000" dir="5460000" algn="tl">
                    <a:srgbClr val="000000">
                      <a:alpha val="38000"/>
                    </a:srgbClr>
                  </a:outerShdw>
                </a:effectLst>
              </a:rPr>
              <a:t>NON-academic</a:t>
            </a:r>
            <a:r>
              <a:rPr lang="en-US" sz="2000" dirty="0">
                <a:ln w="11430"/>
                <a:effectLst>
                  <a:outerShdw blurRad="50800" dist="39000" dir="5460000" algn="tl">
                    <a:srgbClr val="000000">
                      <a:alpha val="38000"/>
                    </a:srgbClr>
                  </a:outerShdw>
                </a:effectLst>
              </a:rPr>
              <a:t> </a:t>
            </a:r>
            <a:r>
              <a:rPr lang="en-US" sz="2000" dirty="0">
                <a:ln w="11430"/>
                <a:solidFill>
                  <a:srgbClr val="FF0000"/>
                </a:solidFill>
                <a:effectLst>
                  <a:outerShdw blurRad="50800" dist="39000" dir="5460000" algn="tl">
                    <a:srgbClr val="000000">
                      <a:alpha val="38000"/>
                    </a:srgbClr>
                  </a:outerShdw>
                </a:effectLst>
              </a:rPr>
              <a:t>Top domain name</a:t>
            </a:r>
            <a:r>
              <a:rPr lang="en-US" sz="2000" dirty="0">
                <a:ln w="11430"/>
                <a:effectLst>
                  <a:outerShdw blurRad="50800" dist="39000" dir="5460000" algn="tl">
                    <a:srgbClr val="000000">
                      <a:alpha val="38000"/>
                    </a:srgbClr>
                  </a:outerShdw>
                </a:effectLst>
              </a:rPr>
              <a:t>, like *.xxx, *.aero, …         </a:t>
            </a:r>
            <a:r>
              <a:rPr lang="en-US" sz="2000" dirty="0">
                <a:ln w="11430"/>
                <a:solidFill>
                  <a:srgbClr val="FF0000"/>
                </a:solidFill>
                <a:effectLst>
                  <a:outerShdw blurRad="50800" dist="39000" dir="5460000" algn="tl">
                    <a:srgbClr val="000000">
                      <a:alpha val="38000"/>
                    </a:srgbClr>
                  </a:outerShdw>
                </a:effectLst>
              </a:rPr>
              <a:t>NON-Scholarly</a:t>
            </a:r>
            <a:endParaRPr lang="en-US" sz="2000" dirty="0">
              <a:ln w="11430"/>
              <a:effectLst>
                <a:outerShdw blurRad="50800" dist="39000" dir="5460000" algn="tl">
                  <a:srgbClr val="000000">
                    <a:alpha val="38000"/>
                  </a:srgbClr>
                </a:outerShdw>
              </a:effectLst>
            </a:endParaRPr>
          </a:p>
          <a:p>
            <a:pPr marL="457200" indent="-457200">
              <a:lnSpc>
                <a:spcPct val="150000"/>
              </a:lnSpc>
              <a:buAutoNum type="arabicParenR"/>
            </a:pPr>
            <a:r>
              <a:rPr lang="en-US" sz="2000" dirty="0">
                <a:ln w="11430"/>
                <a:solidFill>
                  <a:srgbClr val="FF0000"/>
                </a:solidFill>
                <a:effectLst>
                  <a:outerShdw blurRad="50800" dist="39000" dir="5460000" algn="tl">
                    <a:srgbClr val="000000">
                      <a:alpha val="38000"/>
                    </a:srgbClr>
                  </a:outerShdw>
                </a:effectLst>
              </a:rPr>
              <a:t>NON-academic Domain names</a:t>
            </a:r>
            <a:r>
              <a:rPr lang="en-US" sz="2000" dirty="0">
                <a:ln w="11430"/>
                <a:effectLst>
                  <a:outerShdw blurRad="50800" dist="39000" dir="5460000" algn="tl">
                    <a:srgbClr val="000000">
                      <a:alpha val="38000"/>
                    </a:srgbClr>
                  </a:outerShdw>
                </a:effectLst>
              </a:rPr>
              <a:t>, like www.game.com, …       </a:t>
            </a:r>
            <a:r>
              <a:rPr lang="en-US" sz="2000" dirty="0">
                <a:ln w="11430"/>
                <a:solidFill>
                  <a:srgbClr val="FF0000"/>
                </a:solidFill>
                <a:effectLst>
                  <a:outerShdw blurRad="50800" dist="39000" dir="5460000" algn="tl">
                    <a:srgbClr val="000000">
                      <a:alpha val="38000"/>
                    </a:srgbClr>
                  </a:outerShdw>
                </a:effectLst>
              </a:rPr>
              <a:t>NON-Scholarly</a:t>
            </a:r>
            <a:endParaRPr lang="en-US" sz="2000" dirty="0">
              <a:ln w="11430"/>
              <a:effectLst>
                <a:outerShdw blurRad="50800" dist="39000" dir="5460000" algn="tl">
                  <a:srgbClr val="000000">
                    <a:alpha val="38000"/>
                  </a:srgbClr>
                </a:outerShdw>
              </a:effectLst>
            </a:endParaRPr>
          </a:p>
          <a:p>
            <a:pPr marL="457200" indent="-457200">
              <a:lnSpc>
                <a:spcPct val="150000"/>
              </a:lnSpc>
              <a:buAutoNum type="arabicParenR"/>
            </a:pPr>
            <a:r>
              <a:rPr lang="en-US" sz="2000" dirty="0">
                <a:ln w="11430"/>
                <a:solidFill>
                  <a:srgbClr val="FF0000"/>
                </a:solidFill>
                <a:effectLst>
                  <a:outerShdw blurRad="50800" dist="39000" dir="5460000" algn="tl">
                    <a:srgbClr val="000000">
                      <a:alpha val="38000"/>
                    </a:srgbClr>
                  </a:outerShdw>
                </a:effectLst>
              </a:rPr>
              <a:t>NON-academic publication ISSN</a:t>
            </a:r>
            <a:r>
              <a:rPr lang="en-US" sz="2000" dirty="0">
                <a:ln w="11430"/>
                <a:effectLst>
                  <a:outerShdw blurRad="50800" dist="39000" dir="5460000" algn="tl">
                    <a:srgbClr val="000000">
                      <a:alpha val="38000"/>
                    </a:srgbClr>
                  </a:outerShdw>
                </a:effectLst>
              </a:rPr>
              <a:t>,			            </a:t>
            </a:r>
            <a:r>
              <a:rPr lang="en-US" sz="2000" dirty="0">
                <a:ln w="11430"/>
                <a:solidFill>
                  <a:srgbClr val="FF0000"/>
                </a:solidFill>
                <a:effectLst>
                  <a:outerShdw blurRad="50800" dist="39000" dir="5460000" algn="tl">
                    <a:srgbClr val="000000">
                      <a:alpha val="38000"/>
                    </a:srgbClr>
                  </a:outerShdw>
                </a:effectLst>
              </a:rPr>
              <a:t>NON-Scholarly</a:t>
            </a:r>
            <a:endParaRPr lang="en-US" sz="2000" dirty="0">
              <a:ln w="11430"/>
              <a:effectLst>
                <a:outerShdw blurRad="50800" dist="39000" dir="5460000" algn="tl">
                  <a:srgbClr val="000000">
                    <a:alpha val="38000"/>
                  </a:srgbClr>
                </a:outerShdw>
              </a:effectLst>
            </a:endParaRPr>
          </a:p>
          <a:p>
            <a:pPr marL="457200" indent="-457200">
              <a:lnSpc>
                <a:spcPct val="150000"/>
              </a:lnSpc>
              <a:buAutoNum type="arabicParenR"/>
            </a:pPr>
            <a:r>
              <a:rPr lang="en-US" sz="2000" dirty="0">
                <a:ln w="11430"/>
                <a:solidFill>
                  <a:srgbClr val="00B050"/>
                </a:solidFill>
                <a:effectLst>
                  <a:outerShdw blurRad="50800" dist="39000" dir="5460000" algn="tl">
                    <a:srgbClr val="000000">
                      <a:alpha val="38000"/>
                    </a:srgbClr>
                  </a:outerShdw>
                </a:effectLst>
              </a:rPr>
              <a:t>Scholarly Top domain name</a:t>
            </a:r>
            <a:r>
              <a:rPr lang="en-US" sz="2000" dirty="0">
                <a:ln w="11430"/>
                <a:effectLst>
                  <a:outerShdw blurRad="50800" dist="39000" dir="5460000" algn="tl">
                    <a:srgbClr val="000000">
                      <a:alpha val="38000"/>
                    </a:srgbClr>
                  </a:outerShdw>
                </a:effectLst>
              </a:rPr>
              <a:t>, like *.</a:t>
            </a:r>
            <a:r>
              <a:rPr lang="en-US" sz="2000" dirty="0" err="1">
                <a:ln w="11430"/>
                <a:effectLst>
                  <a:outerShdw blurRad="50800" dist="39000" dir="5460000" algn="tl">
                    <a:srgbClr val="000000">
                      <a:alpha val="38000"/>
                    </a:srgbClr>
                  </a:outerShdw>
                </a:effectLst>
              </a:rPr>
              <a:t>edu</a:t>
            </a:r>
            <a:r>
              <a:rPr lang="en-US" sz="2000" dirty="0">
                <a:ln w="11430"/>
                <a:effectLst>
                  <a:outerShdw blurRad="50800" dist="39000" dir="5460000" algn="tl">
                    <a:srgbClr val="000000">
                      <a:alpha val="38000"/>
                    </a:srgbClr>
                  </a:outerShdw>
                </a:effectLst>
              </a:rPr>
              <a:t>, …		            </a:t>
            </a:r>
            <a:r>
              <a:rPr lang="en-US" sz="2000" dirty="0">
                <a:ln w="11430"/>
                <a:solidFill>
                  <a:srgbClr val="00B050"/>
                </a:solidFill>
                <a:effectLst>
                  <a:outerShdw blurRad="50800" dist="39000" dir="5460000" algn="tl">
                    <a:srgbClr val="000000">
                      <a:alpha val="38000"/>
                    </a:srgbClr>
                  </a:outerShdw>
                </a:effectLst>
              </a:rPr>
              <a:t>Scholarly</a:t>
            </a:r>
            <a:endParaRPr lang="en-US" sz="2000" dirty="0">
              <a:ln w="11430"/>
              <a:effectLst>
                <a:outerShdw blurRad="50800" dist="39000" dir="5460000" algn="tl">
                  <a:srgbClr val="000000">
                    <a:alpha val="38000"/>
                  </a:srgbClr>
                </a:outerShdw>
              </a:effectLst>
            </a:endParaRPr>
          </a:p>
          <a:p>
            <a:pPr marL="457200" indent="-457200">
              <a:lnSpc>
                <a:spcPct val="150000"/>
              </a:lnSpc>
              <a:buAutoNum type="arabicParenR"/>
            </a:pPr>
            <a:r>
              <a:rPr lang="en-US" sz="2000" dirty="0">
                <a:ln w="11430"/>
                <a:solidFill>
                  <a:srgbClr val="00B050"/>
                </a:solidFill>
                <a:effectLst>
                  <a:outerShdw blurRad="50800" dist="39000" dir="5460000" algn="tl">
                    <a:srgbClr val="000000">
                      <a:alpha val="38000"/>
                    </a:srgbClr>
                  </a:outerShdw>
                </a:effectLst>
              </a:rPr>
              <a:t>Scholarly Domain names</a:t>
            </a:r>
            <a:r>
              <a:rPr lang="en-US" sz="2000" dirty="0">
                <a:ln w="11430"/>
                <a:effectLst>
                  <a:outerShdw blurRad="50800" dist="39000" dir="5460000" algn="tl">
                    <a:srgbClr val="000000">
                      <a:alpha val="38000"/>
                    </a:srgbClr>
                  </a:outerShdw>
                </a:effectLst>
              </a:rPr>
              <a:t>, like sciencedirect.com, … 	            </a:t>
            </a:r>
            <a:r>
              <a:rPr lang="en-US" sz="2000" dirty="0">
                <a:ln w="11430"/>
                <a:solidFill>
                  <a:srgbClr val="00B050"/>
                </a:solidFill>
                <a:effectLst>
                  <a:outerShdw blurRad="50800" dist="39000" dir="5460000" algn="tl">
                    <a:srgbClr val="000000">
                      <a:alpha val="38000"/>
                    </a:srgbClr>
                  </a:outerShdw>
                </a:effectLst>
              </a:rPr>
              <a:t>Scholarly</a:t>
            </a:r>
          </a:p>
          <a:p>
            <a:pPr marL="457200" indent="-457200">
              <a:lnSpc>
                <a:spcPct val="150000"/>
              </a:lnSpc>
              <a:buAutoNum type="arabicParenR"/>
            </a:pPr>
            <a:r>
              <a:rPr lang="en-US" sz="2000" dirty="0">
                <a:ln w="11430"/>
                <a:solidFill>
                  <a:srgbClr val="00B050"/>
                </a:solidFill>
                <a:effectLst>
                  <a:outerShdw blurRad="50800" dist="39000" dir="5460000" algn="tl">
                    <a:srgbClr val="000000">
                      <a:alpha val="38000"/>
                    </a:srgbClr>
                  </a:outerShdw>
                </a:effectLst>
              </a:rPr>
              <a:t>Scholarly Publication ISSN</a:t>
            </a:r>
            <a:r>
              <a:rPr lang="en-US" sz="2000" dirty="0">
                <a:ln w="11430"/>
                <a:effectLst>
                  <a:outerShdw blurRad="50800" dist="39000" dir="5460000" algn="tl">
                    <a:srgbClr val="000000">
                      <a:alpha val="38000"/>
                    </a:srgbClr>
                  </a:outerShdw>
                </a:effectLst>
              </a:rPr>
              <a:t>,				            </a:t>
            </a:r>
            <a:r>
              <a:rPr lang="en-US" sz="2000" dirty="0">
                <a:ln w="11430"/>
                <a:solidFill>
                  <a:srgbClr val="00B050"/>
                </a:solidFill>
                <a:effectLst>
                  <a:outerShdw blurRad="50800" dist="39000" dir="5460000" algn="tl">
                    <a:srgbClr val="000000">
                      <a:alpha val="38000"/>
                    </a:srgbClr>
                  </a:outerShdw>
                </a:effectLst>
              </a:rPr>
              <a:t>Scholarly</a:t>
            </a:r>
          </a:p>
        </p:txBody>
      </p:sp>
      <p:cxnSp>
        <p:nvCxnSpPr>
          <p:cNvPr id="17" name="Straight Arrow Connector 16"/>
          <p:cNvCxnSpPr/>
          <p:nvPr/>
        </p:nvCxnSpPr>
        <p:spPr>
          <a:xfrm>
            <a:off x="6858000" y="4800600"/>
            <a:ext cx="381000" cy="0"/>
          </a:xfrm>
          <a:prstGeom prst="straightConnector1">
            <a:avLst/>
          </a:prstGeom>
          <a:ln w="41275">
            <a:solidFill>
              <a:schemeClr val="tx2"/>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a:off x="6858000" y="4343400"/>
            <a:ext cx="381000" cy="0"/>
          </a:xfrm>
          <a:prstGeom prst="straightConnector1">
            <a:avLst/>
          </a:prstGeom>
          <a:ln w="41275">
            <a:solidFill>
              <a:schemeClr val="tx2"/>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6858000" y="5257800"/>
            <a:ext cx="381000" cy="0"/>
          </a:xfrm>
          <a:prstGeom prst="straightConnector1">
            <a:avLst/>
          </a:prstGeom>
          <a:ln w="41275">
            <a:solidFill>
              <a:schemeClr val="tx2"/>
            </a:solidFill>
            <a:tailEnd type="arrow"/>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a:off x="6858000" y="5715000"/>
            <a:ext cx="381000" cy="0"/>
          </a:xfrm>
          <a:prstGeom prst="straightConnector1">
            <a:avLst/>
          </a:prstGeom>
          <a:ln w="41275">
            <a:solidFill>
              <a:schemeClr val="tx2"/>
            </a:solidFill>
            <a:tailEnd type="arrow"/>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p:nvPr/>
        </p:nvCxnSpPr>
        <p:spPr>
          <a:xfrm>
            <a:off x="6858000" y="6172200"/>
            <a:ext cx="381000" cy="0"/>
          </a:xfrm>
          <a:prstGeom prst="straightConnector1">
            <a:avLst/>
          </a:prstGeom>
          <a:ln w="41275">
            <a:solidFill>
              <a:schemeClr val="tx2"/>
            </a:solidFill>
            <a:tailEnd type="arrow"/>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p:nvPr/>
        </p:nvCxnSpPr>
        <p:spPr>
          <a:xfrm>
            <a:off x="6858000" y="6629400"/>
            <a:ext cx="381000" cy="0"/>
          </a:xfrm>
          <a:prstGeom prst="straightConnector1">
            <a:avLst/>
          </a:prstGeom>
          <a:ln w="41275">
            <a:solidFill>
              <a:schemeClr val="tx2"/>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a:xfrm>
            <a:off x="6339828" y="5361057"/>
            <a:ext cx="466794"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rgbClr val="FF0000"/>
                </a:solidFill>
                <a:effectLst>
                  <a:outerShdw blurRad="50800" dist="39000" dir="5460000" algn="tl">
                    <a:srgbClr val="000000">
                      <a:alpha val="38000"/>
                    </a:srgbClr>
                  </a:outerShdw>
                </a:effectLst>
              </a:rPr>
              <a:t>?</a:t>
            </a:r>
            <a:endParaRPr lang="en-US" sz="4800" b="1" cap="none" spc="0" dirty="0">
              <a:ln w="11430"/>
              <a:solidFill>
                <a:srgbClr val="FF0000"/>
              </a:solidFill>
              <a:effectLst>
                <a:outerShdw blurRad="50800" dist="39000" dir="5460000" algn="tl">
                  <a:srgbClr val="000000">
                    <a:alpha val="38000"/>
                  </a:srgbClr>
                </a:outerShdw>
              </a:effectLst>
            </a:endParaRPr>
          </a:p>
        </p:txBody>
      </p:sp>
      <p:sp>
        <p:nvSpPr>
          <p:cNvPr id="24" name="Rectangle 23"/>
          <p:cNvSpPr/>
          <p:nvPr/>
        </p:nvSpPr>
        <p:spPr>
          <a:xfrm>
            <a:off x="6400442" y="5849034"/>
            <a:ext cx="466794"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a:ln w="11430"/>
                <a:solidFill>
                  <a:srgbClr val="FF0000"/>
                </a:solidFill>
                <a:effectLst>
                  <a:outerShdw blurRad="50800" dist="39000" dir="5460000" algn="tl">
                    <a:srgbClr val="000000">
                      <a:alpha val="38000"/>
                    </a:srgbClr>
                  </a:outerShdw>
                </a:effectLst>
              </a:rPr>
              <a:t>?</a:t>
            </a:r>
            <a:endParaRPr lang="en-US" sz="4800" b="1" cap="none" spc="0" dirty="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7998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7"/>
                                        </p:tgtEl>
                                        <p:attrNameLst>
                                          <p:attrName>style.visibility</p:attrName>
                                        </p:attrNameLst>
                                      </p:cBhvr>
                                      <p:to>
                                        <p:strVal val="visible"/>
                                      </p:to>
                                    </p:set>
                                    <p:animEffect transition="in" filter="fade">
                                      <p:cBhvr>
                                        <p:cTn id="20" dur="500"/>
                                        <p:tgtEl>
                                          <p:spTgt spid="10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xEl>
                                              <p:pRg st="1" end="1"/>
                                            </p:txEl>
                                          </p:spTgt>
                                        </p:tgtEl>
                                        <p:attrNameLst>
                                          <p:attrName>style.visibility</p:attrName>
                                        </p:attrNameLst>
                                      </p:cBhvr>
                                      <p:to>
                                        <p:strVal val="visible"/>
                                      </p:to>
                                    </p:set>
                                    <p:animEffect transition="in" filter="fade">
                                      <p:cBhvr>
                                        <p:cTn id="25" dur="500"/>
                                        <p:tgtEl>
                                          <p:spTgt spid="16">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28"/>
                                        </p:tgtEl>
                                        <p:attrNameLst>
                                          <p:attrName>style.visibility</p:attrName>
                                        </p:attrNameLst>
                                      </p:cBhvr>
                                      <p:to>
                                        <p:strVal val="visible"/>
                                      </p:to>
                                    </p:set>
                                    <p:animEffect transition="in" filter="fade">
                                      <p:cBhvr>
                                        <p:cTn id="33" dur="500"/>
                                        <p:tgtEl>
                                          <p:spTgt spid="10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xEl>
                                              <p:pRg st="2" end="2"/>
                                            </p:txEl>
                                          </p:spTgt>
                                        </p:tgtEl>
                                        <p:attrNameLst>
                                          <p:attrName>style.visibility</p:attrName>
                                        </p:attrNameLst>
                                      </p:cBhvr>
                                      <p:to>
                                        <p:strVal val="visible"/>
                                      </p:to>
                                    </p:set>
                                    <p:animEffect transition="in" filter="fade">
                                      <p:cBhvr>
                                        <p:cTn id="38" dur="500"/>
                                        <p:tgtEl>
                                          <p:spTgt spid="16">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xEl>
                                              <p:pRg st="3" end="3"/>
                                            </p:txEl>
                                          </p:spTgt>
                                        </p:tgtEl>
                                        <p:attrNameLst>
                                          <p:attrName>style.visibility</p:attrName>
                                        </p:attrNameLst>
                                      </p:cBhvr>
                                      <p:to>
                                        <p:strVal val="visible"/>
                                      </p:to>
                                    </p:set>
                                    <p:animEffect transition="in" filter="fade">
                                      <p:cBhvr>
                                        <p:cTn id="46" dur="500"/>
                                        <p:tgtEl>
                                          <p:spTgt spid="16">
                                            <p:txEl>
                                              <p:pRg st="3" end="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xEl>
                                              <p:pRg st="4" end="4"/>
                                            </p:txEl>
                                          </p:spTgt>
                                        </p:tgtEl>
                                        <p:attrNameLst>
                                          <p:attrName>style.visibility</p:attrName>
                                        </p:attrNameLst>
                                      </p:cBhvr>
                                      <p:to>
                                        <p:strVal val="visible"/>
                                      </p:to>
                                    </p:set>
                                    <p:animEffect transition="in" filter="fade">
                                      <p:cBhvr>
                                        <p:cTn id="57" dur="500"/>
                                        <p:tgtEl>
                                          <p:spTgt spid="16">
                                            <p:txEl>
                                              <p:pRg st="4" end="4"/>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6">
                                            <p:txEl>
                                              <p:pRg st="5" end="5"/>
                                            </p:txEl>
                                          </p:spTgt>
                                        </p:tgtEl>
                                        <p:attrNameLst>
                                          <p:attrName>style.visibility</p:attrName>
                                        </p:attrNameLst>
                                      </p:cBhvr>
                                      <p:to>
                                        <p:strVal val="visible"/>
                                      </p:to>
                                    </p:set>
                                    <p:animEffect transition="in" filter="fade">
                                      <p:cBhvr>
                                        <p:cTn id="68" dur="500"/>
                                        <p:tgtEl>
                                          <p:spTgt spid="16">
                                            <p:txEl>
                                              <p:pRg st="5" end="5"/>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Neighborhood-based CF</a:t>
            </a:r>
          </a:p>
        </p:txBody>
      </p:sp>
      <p:sp>
        <p:nvSpPr>
          <p:cNvPr id="5" name="Rectangle 4"/>
          <p:cNvSpPr/>
          <p:nvPr/>
        </p:nvSpPr>
        <p:spPr>
          <a:xfrm>
            <a:off x="0" y="1282005"/>
            <a:ext cx="9144000" cy="1200329"/>
          </a:xfrm>
          <a:prstGeom prst="rect">
            <a:avLst/>
          </a:prstGeom>
        </p:spPr>
        <p:txBody>
          <a:bodyPr wrap="square">
            <a:spAutoFit/>
          </a:bodyPr>
          <a:lstStyle/>
          <a:p>
            <a:pPr algn="ctr"/>
            <a:r>
              <a:rPr lang="en-US" sz="2400" dirty="0">
                <a:ln w="11430"/>
              </a:rPr>
              <a:t> a subset of users are chosen based on their similarity to the active user, and a weighted combination of their ratings is used to produce predictions for this user.</a:t>
            </a:r>
          </a:p>
        </p:txBody>
      </p:sp>
      <p:sp>
        <p:nvSpPr>
          <p:cNvPr id="7" name="Rectangle 6"/>
          <p:cNvSpPr/>
          <p:nvPr/>
        </p:nvSpPr>
        <p:spPr>
          <a:xfrm>
            <a:off x="1894469" y="3276600"/>
            <a:ext cx="7249531" cy="3046988"/>
          </a:xfrm>
          <a:prstGeom prst="rect">
            <a:avLst/>
          </a:prstGeom>
        </p:spPr>
        <p:txBody>
          <a:bodyPr wrap="square">
            <a:spAutoFit/>
          </a:bodyPr>
          <a:lstStyle/>
          <a:p>
            <a:pPr algn="ctr"/>
            <a:r>
              <a:rPr lang="en-US" sz="2400" dirty="0">
                <a:ln w="11430"/>
              </a:rPr>
              <a:t>1. Assign a weight to all users with respect to similarity with the active user;</a:t>
            </a:r>
          </a:p>
          <a:p>
            <a:pPr algn="ctr"/>
            <a:endParaRPr lang="en-US" sz="2400" dirty="0">
              <a:ln w="11430"/>
            </a:endParaRPr>
          </a:p>
          <a:p>
            <a:pPr algn="ctr"/>
            <a:r>
              <a:rPr lang="en-US" sz="2400" dirty="0">
                <a:ln w="11430"/>
              </a:rPr>
              <a:t>2. Select k users that have the highest similarity with the active user (the neighborhood);</a:t>
            </a:r>
          </a:p>
          <a:p>
            <a:pPr algn="ctr"/>
            <a:endParaRPr lang="en-US" sz="2400" dirty="0">
              <a:ln w="11430"/>
            </a:endParaRPr>
          </a:p>
          <a:p>
            <a:pPr algn="ctr"/>
            <a:r>
              <a:rPr lang="en-US" sz="2400" dirty="0">
                <a:ln w="11430"/>
              </a:rPr>
              <a:t>3. Compute a prediction from a weighted combination of the selected neighbors’ ratings.</a:t>
            </a:r>
          </a:p>
        </p:txBody>
      </p:sp>
      <p:sp>
        <p:nvSpPr>
          <p:cNvPr id="8" name="Left Brace 7"/>
          <p:cNvSpPr/>
          <p:nvPr/>
        </p:nvSpPr>
        <p:spPr>
          <a:xfrm>
            <a:off x="1676400" y="3276600"/>
            <a:ext cx="304800" cy="3046988"/>
          </a:xfrm>
          <a:prstGeom prst="leftBrace">
            <a:avLst>
              <a:gd name="adj1" fmla="val 37926"/>
              <a:gd name="adj2" fmla="val 50000"/>
            </a:avLst>
          </a:prstGeom>
          <a:ln w="508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205653" y="4572000"/>
            <a:ext cx="1909092" cy="461665"/>
          </a:xfrm>
          <a:prstGeom prst="rect">
            <a:avLst/>
          </a:prstGeom>
        </p:spPr>
        <p:txBody>
          <a:bodyPr wrap="square">
            <a:spAutoFit/>
          </a:bodyPr>
          <a:lstStyle/>
          <a:p>
            <a:pPr algn="ctr"/>
            <a:r>
              <a:rPr lang="en-US" sz="2400" dirty="0">
                <a:ln w="11430"/>
              </a:rPr>
              <a:t>Algorithm</a:t>
            </a:r>
          </a:p>
        </p:txBody>
      </p:sp>
      <p:sp>
        <p:nvSpPr>
          <p:cNvPr id="3" name="Rounded Rectangle 2"/>
          <p:cNvSpPr/>
          <p:nvPr/>
        </p:nvSpPr>
        <p:spPr>
          <a:xfrm>
            <a:off x="1981200" y="3276600"/>
            <a:ext cx="7086600" cy="1905000"/>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403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 calcmode="lin" valueType="num">
                                      <p:cBhvr additive="base">
                                        <p:cTn id="2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 calcmode="lin" valueType="num">
                                      <p:cBhvr additive="base">
                                        <p:cTn id="2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6" grpId="0"/>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Problem Setting</a:t>
            </a:r>
          </a:p>
        </p:txBody>
      </p:sp>
      <p:sp>
        <p:nvSpPr>
          <p:cNvPr id="5" name="Rectangle 4"/>
          <p:cNvSpPr/>
          <p:nvPr/>
        </p:nvSpPr>
        <p:spPr>
          <a:xfrm>
            <a:off x="4572000" y="1847671"/>
            <a:ext cx="4343399" cy="830997"/>
          </a:xfrm>
          <a:prstGeom prst="rect">
            <a:avLst/>
          </a:prstGeom>
        </p:spPr>
        <p:txBody>
          <a:bodyPr wrap="square">
            <a:spAutoFit/>
          </a:bodyPr>
          <a:lstStyle/>
          <a:p>
            <a:pPr algn="ctr"/>
            <a:r>
              <a:rPr lang="en-US" sz="2400" dirty="0" err="1">
                <a:ln w="11430"/>
              </a:rPr>
              <a:t>r</a:t>
            </a:r>
            <a:r>
              <a:rPr lang="en-US" sz="2400" baseline="-25000" dirty="0" err="1">
                <a:ln w="11430"/>
              </a:rPr>
              <a:t>u,i</a:t>
            </a:r>
            <a:r>
              <a:rPr lang="en-US" sz="2400" dirty="0">
                <a:ln w="11430"/>
              </a:rPr>
              <a:t> = the </a:t>
            </a:r>
            <a:r>
              <a:rPr lang="en-US" sz="2400" dirty="0">
                <a:ln w="11430"/>
                <a:solidFill>
                  <a:srgbClr val="00B050"/>
                </a:solidFill>
              </a:rPr>
              <a:t>Edit Size</a:t>
            </a:r>
            <a:r>
              <a:rPr lang="en-US" sz="2400" dirty="0">
                <a:ln w="11430"/>
              </a:rPr>
              <a:t> to</a:t>
            </a:r>
          </a:p>
          <a:p>
            <a:pPr algn="ctr"/>
            <a:r>
              <a:rPr lang="en-US" sz="2400" dirty="0">
                <a:ln w="11430"/>
                <a:solidFill>
                  <a:srgbClr val="00B050"/>
                </a:solidFill>
              </a:rPr>
              <a:t>page</a:t>
            </a:r>
            <a:r>
              <a:rPr lang="en-US" sz="2400" dirty="0">
                <a:ln w="11430"/>
              </a:rPr>
              <a:t> i by the user u</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1727727"/>
            <a:ext cx="4278264" cy="3597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932206" y="4362271"/>
            <a:ext cx="3830794" cy="1200329"/>
          </a:xfrm>
          <a:prstGeom prst="rect">
            <a:avLst/>
          </a:prstGeom>
        </p:spPr>
        <p:txBody>
          <a:bodyPr wrap="square">
            <a:spAutoFit/>
          </a:bodyPr>
          <a:lstStyle/>
          <a:p>
            <a:pPr algn="ctr"/>
            <a:r>
              <a:rPr lang="en-US" sz="2400" dirty="0">
                <a:ln w="11430"/>
              </a:rPr>
              <a:t>User ratings matrix is typically sparse, as most users do not </a:t>
            </a:r>
            <a:r>
              <a:rPr lang="en-US" sz="2400" dirty="0">
                <a:ln w="11430"/>
                <a:solidFill>
                  <a:srgbClr val="00B050"/>
                </a:solidFill>
              </a:rPr>
              <a:t>edit</a:t>
            </a:r>
            <a:r>
              <a:rPr lang="en-US" sz="2400" dirty="0">
                <a:ln w="11430"/>
              </a:rPr>
              <a:t> most </a:t>
            </a:r>
            <a:r>
              <a:rPr lang="en-US" sz="2400" dirty="0">
                <a:ln w="11430"/>
                <a:solidFill>
                  <a:srgbClr val="00B050"/>
                </a:solidFill>
              </a:rPr>
              <a:t>pages</a:t>
            </a:r>
            <a:r>
              <a:rPr lang="en-US" sz="2400" dirty="0">
                <a:ln w="11430"/>
              </a:rPr>
              <a:t>.</a:t>
            </a:r>
          </a:p>
        </p:txBody>
      </p:sp>
      <p:sp>
        <p:nvSpPr>
          <p:cNvPr id="7" name="Rectangle 6"/>
          <p:cNvSpPr/>
          <p:nvPr/>
        </p:nvSpPr>
        <p:spPr>
          <a:xfrm>
            <a:off x="4876800" y="2914471"/>
            <a:ext cx="3924930" cy="1200329"/>
          </a:xfrm>
          <a:prstGeom prst="rect">
            <a:avLst/>
          </a:prstGeom>
        </p:spPr>
        <p:txBody>
          <a:bodyPr wrap="square">
            <a:spAutoFit/>
          </a:bodyPr>
          <a:lstStyle/>
          <a:p>
            <a:pPr algn="ctr"/>
            <a:r>
              <a:rPr lang="en-US" sz="2400" dirty="0">
                <a:ln w="11430"/>
              </a:rPr>
              <a:t>Task  = Identify </a:t>
            </a:r>
            <a:r>
              <a:rPr lang="en-US" sz="2400" dirty="0">
                <a:ln w="11430"/>
                <a:solidFill>
                  <a:srgbClr val="00B050"/>
                </a:solidFill>
              </a:rPr>
              <a:t>similar users </a:t>
            </a:r>
            <a:r>
              <a:rPr lang="en-US" sz="2400" dirty="0">
                <a:ln w="11430"/>
              </a:rPr>
              <a:t>based on their </a:t>
            </a:r>
            <a:r>
              <a:rPr lang="en-US" sz="2400" dirty="0">
                <a:ln w="11430"/>
                <a:solidFill>
                  <a:srgbClr val="00B050"/>
                </a:solidFill>
              </a:rPr>
              <a:t>edit size on similar pages</a:t>
            </a:r>
            <a:r>
              <a:rPr lang="en-US" sz="2400" dirty="0">
                <a:ln w="11430"/>
              </a:rPr>
              <a:t>.</a:t>
            </a:r>
          </a:p>
        </p:txBody>
      </p:sp>
      <p:sp>
        <p:nvSpPr>
          <p:cNvPr id="9" name="Rectangle 8"/>
          <p:cNvSpPr/>
          <p:nvPr/>
        </p:nvSpPr>
        <p:spPr>
          <a:xfrm>
            <a:off x="1077866" y="1600200"/>
            <a:ext cx="1665334" cy="461665"/>
          </a:xfrm>
          <a:prstGeom prst="rect">
            <a:avLst/>
          </a:prstGeom>
        </p:spPr>
        <p:txBody>
          <a:bodyPr wrap="square">
            <a:spAutoFit/>
          </a:bodyPr>
          <a:lstStyle/>
          <a:p>
            <a:pPr algn="ctr"/>
            <a:r>
              <a:rPr lang="en-US" sz="2400" dirty="0" err="1">
                <a:ln w="11430"/>
                <a:solidFill>
                  <a:srgbClr val="00B050"/>
                </a:solidFill>
              </a:rPr>
              <a:t>Wikipages</a:t>
            </a:r>
            <a:endParaRPr lang="en-US" sz="2400" dirty="0">
              <a:ln w="11430"/>
              <a:solidFill>
                <a:srgbClr val="00B050"/>
              </a:solidFill>
            </a:endParaRPr>
          </a:p>
        </p:txBody>
      </p:sp>
    </p:spTree>
    <p:extLst>
      <p:ext uri="{BB962C8B-B14F-4D97-AF65-F5344CB8AC3E}">
        <p14:creationId xmlns:p14="http://schemas.microsoft.com/office/powerpoint/2010/main" val="361812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Pearson Correlation Coefficient</a:t>
            </a:r>
          </a:p>
        </p:txBody>
      </p:sp>
      <mc:AlternateContent xmlns:mc="http://schemas.openxmlformats.org/markup-compatibility/2006" xmlns:a14="http://schemas.microsoft.com/office/drawing/2010/main">
        <mc:Choice Requires="a14">
          <p:sp>
            <p:nvSpPr>
              <p:cNvPr id="5" name="Rectangle 4"/>
              <p:cNvSpPr/>
              <p:nvPr/>
            </p:nvSpPr>
            <p:spPr>
              <a:xfrm>
                <a:off x="0" y="1282005"/>
                <a:ext cx="9144000" cy="4524315"/>
              </a:xfrm>
              <a:prstGeom prst="rect">
                <a:avLst/>
              </a:prstGeom>
            </p:spPr>
            <p:txBody>
              <a:bodyPr wrap="square">
                <a:spAutoFit/>
              </a:bodyPr>
              <a:lstStyle/>
              <a:p>
                <a:pPr algn="ctr"/>
                <a:r>
                  <a:rPr lang="en-US" sz="2400" dirty="0">
                    <a:ln w="11430"/>
                  </a:rPr>
                  <a:t> The weight </a:t>
                </a:r>
                <a:r>
                  <a:rPr lang="en-US" sz="2400" dirty="0" err="1">
                    <a:ln w="11430"/>
                  </a:rPr>
                  <a:t>w</a:t>
                </a:r>
                <a:r>
                  <a:rPr lang="en-US" sz="2400" baseline="-25000" dirty="0" err="1">
                    <a:ln w="11430"/>
                  </a:rPr>
                  <a:t>a,u</a:t>
                </a:r>
                <a:r>
                  <a:rPr lang="en-US" sz="2400" dirty="0">
                    <a:ln w="11430"/>
                  </a:rPr>
                  <a:t> is a measure of similarity between the user u and the active user a.</a:t>
                </a:r>
              </a:p>
              <a:p>
                <a:pPr algn="ctr"/>
                <a:endParaRPr lang="en-US" sz="2400" dirty="0">
                  <a:ln w="11430"/>
                </a:endParaRPr>
              </a:p>
              <a:p>
                <a:pPr algn="ctr"/>
                <a:endParaRPr lang="en-US" sz="2400" dirty="0">
                  <a:ln w="11430"/>
                </a:endParaRPr>
              </a:p>
              <a:p>
                <a:pPr algn="ctr"/>
                <a:endParaRPr lang="en-US" sz="2400" dirty="0">
                  <a:ln w="11430"/>
                </a:endParaRPr>
              </a:p>
              <a:p>
                <a:pPr algn="ctr"/>
                <a:endParaRPr lang="en-US" sz="2400" dirty="0">
                  <a:ln w="11430"/>
                </a:endParaRPr>
              </a:p>
              <a:p>
                <a:pPr algn="ctr"/>
                <a:endParaRPr lang="en-US" sz="2400" dirty="0">
                  <a:ln w="11430"/>
                </a:endParaRPr>
              </a:p>
              <a:p>
                <a:pPr algn="ctr"/>
                <a:endParaRPr lang="en-US" sz="2400" dirty="0">
                  <a:ln w="11430"/>
                </a:endParaRPr>
              </a:p>
              <a:p>
                <a:pPr algn="ctr"/>
                <a:endParaRPr lang="en-US" sz="2400" dirty="0">
                  <a:ln w="11430"/>
                </a:endParaRPr>
              </a:p>
              <a:p>
                <a:pPr algn="ctr"/>
                <a:r>
                  <a:rPr lang="en-US" sz="2400" dirty="0">
                    <a:ln w="11430"/>
                  </a:rPr>
                  <a:t>I: the set of pages edited by both users,</a:t>
                </a:r>
              </a:p>
              <a:p>
                <a:pPr algn="ctr"/>
                <a:r>
                  <a:rPr lang="en-US" sz="2400" dirty="0" err="1">
                    <a:ln w="11430"/>
                  </a:rPr>
                  <a:t>r</a:t>
                </a:r>
                <a:r>
                  <a:rPr lang="en-US" sz="2400" baseline="-25000" dirty="0" err="1">
                    <a:ln w="11430"/>
                  </a:rPr>
                  <a:t>u,i</a:t>
                </a:r>
                <a:r>
                  <a:rPr lang="en-US" sz="2400" dirty="0">
                    <a:ln w="11430"/>
                  </a:rPr>
                  <a:t>: the edit size on page i by user u,</a:t>
                </a:r>
              </a:p>
              <a:p>
                <a:pPr algn="ctr"/>
                <a14:m>
                  <m:oMath xmlns:m="http://schemas.openxmlformats.org/officeDocument/2006/math">
                    <m:acc>
                      <m:accPr>
                        <m:chr m:val="̅"/>
                        <m:ctrlPr>
                          <a:rPr lang="en-US" sz="2400" i="1">
                            <a:ln w="11430"/>
                            <a:latin typeface="Cambria Math" panose="02040503050406030204" pitchFamily="18" charset="0"/>
                          </a:rPr>
                        </m:ctrlPr>
                      </m:accPr>
                      <m:e>
                        <m:sSub>
                          <m:sSubPr>
                            <m:ctrlPr>
                              <a:rPr lang="en-US" sz="2400" i="1">
                                <a:ln w="11430"/>
                                <a:latin typeface="Cambria Math" panose="02040503050406030204" pitchFamily="18" charset="0"/>
                              </a:rPr>
                            </m:ctrlPr>
                          </m:sSubPr>
                          <m:e>
                            <m:r>
                              <a:rPr lang="en-US" sz="2400">
                                <a:ln w="11430"/>
                                <a:latin typeface="Cambria Math" panose="02040503050406030204" pitchFamily="18" charset="0"/>
                              </a:rPr>
                              <m:t>𝒓</m:t>
                            </m:r>
                          </m:e>
                          <m:sub>
                            <m:r>
                              <a:rPr lang="en-US" sz="2400">
                                <a:ln w="11430"/>
                                <a:latin typeface="Cambria Math" panose="02040503050406030204" pitchFamily="18" charset="0"/>
                              </a:rPr>
                              <m:t>𝒖</m:t>
                            </m:r>
                          </m:sub>
                        </m:sSub>
                      </m:e>
                    </m:acc>
                  </m:oMath>
                </a14:m>
                <a:r>
                  <a:rPr lang="en-US" sz="2400" dirty="0">
                    <a:ln w="11430"/>
                  </a:rPr>
                  <a:t>: the mean edit size by user u.</a:t>
                </a:r>
              </a:p>
            </p:txBody>
          </p:sp>
        </mc:Choice>
        <mc:Fallback xmlns="">
          <p:sp>
            <p:nvSpPr>
              <p:cNvPr id="5" name="Rectangle 4"/>
              <p:cNvSpPr>
                <a:spLocks noRot="1" noChangeAspect="1" noMove="1" noResize="1" noEditPoints="1" noAdjustHandles="1" noChangeArrowheads="1" noChangeShapeType="1" noTextEdit="1"/>
              </p:cNvSpPr>
              <p:nvPr/>
            </p:nvSpPr>
            <p:spPr>
              <a:xfrm>
                <a:off x="0" y="1282005"/>
                <a:ext cx="9144000" cy="4524315"/>
              </a:xfrm>
              <a:prstGeom prst="rect">
                <a:avLst/>
              </a:prstGeom>
              <a:blipFill rotWithShape="0">
                <a:blip r:embed="rId2"/>
                <a:stretch>
                  <a:fillRect t="-1078" b="-2156"/>
                </a:stretch>
              </a:blipFill>
            </p:spPr>
            <p:txBody>
              <a:bodyPr/>
              <a:lstStyle/>
              <a:p>
                <a:r>
                  <a:rPr lang="en-US">
                    <a:noFill/>
                  </a:rPr>
                  <a:t> </a:t>
                </a:r>
              </a:p>
            </p:txBody>
          </p:sp>
        </mc:Fallback>
      </mc:AlternateContent>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743200"/>
            <a:ext cx="5705475" cy="1071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303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additive="base">
                                        <p:cTn id="13" dur="500" fill="hold"/>
                                        <p:tgtEl>
                                          <p:spTgt spid="8195"/>
                                        </p:tgtEl>
                                        <p:attrNameLst>
                                          <p:attrName>ppt_x</p:attrName>
                                        </p:attrNameLst>
                                      </p:cBhvr>
                                      <p:tavLst>
                                        <p:tav tm="0">
                                          <p:val>
                                            <p:strVal val="#ppt_x"/>
                                          </p:val>
                                        </p:tav>
                                        <p:tav tm="100000">
                                          <p:val>
                                            <p:strVal val="#ppt_x"/>
                                          </p:val>
                                        </p:tav>
                                      </p:tavLst>
                                    </p:anim>
                                    <p:anim calcmode="lin" valueType="num">
                                      <p:cBhvr additive="base">
                                        <p:cTn id="14"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 calcmode="lin" valueType="num">
                                      <p:cBhvr additive="base">
                                        <p:cTn id="1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anim calcmode="lin" valueType="num">
                                      <p:cBhvr additive="base">
                                        <p:cTn id="2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 calcmode="lin" valueType="num">
                                      <p:cBhvr additive="base">
                                        <p:cTn id="3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Cosine Similarity</a:t>
            </a:r>
          </a:p>
        </p:txBody>
      </p:sp>
      <p:sp>
        <p:nvSpPr>
          <p:cNvPr id="5" name="Rectangle 4"/>
          <p:cNvSpPr/>
          <p:nvPr/>
        </p:nvSpPr>
        <p:spPr>
          <a:xfrm>
            <a:off x="0" y="1282005"/>
            <a:ext cx="9144000" cy="2308324"/>
          </a:xfrm>
          <a:prstGeom prst="rect">
            <a:avLst/>
          </a:prstGeom>
        </p:spPr>
        <p:txBody>
          <a:bodyPr wrap="square">
            <a:spAutoFit/>
          </a:bodyPr>
          <a:lstStyle/>
          <a:p>
            <a:pPr algn="ctr"/>
            <a:r>
              <a:rPr lang="en-US" sz="2400" dirty="0">
                <a:ln w="11430"/>
              </a:rPr>
              <a:t>Pearson correlation measures the extent to which there is a linear dependence between two variables.</a:t>
            </a:r>
          </a:p>
          <a:p>
            <a:pPr algn="ctr"/>
            <a:endParaRPr lang="en-US" sz="2400" dirty="0">
              <a:ln w="11430"/>
            </a:endParaRPr>
          </a:p>
          <a:p>
            <a:pPr algn="ctr"/>
            <a:r>
              <a:rPr lang="en-US" sz="2400" dirty="0">
                <a:ln w="11430"/>
              </a:rPr>
              <a:t>Alternatively, one can treat the ratings of two users as a vector in an m-dimensional space, and compute similarity based on the cosine of the angle between them:</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57600"/>
            <a:ext cx="9144000" cy="1250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273734" y="4953000"/>
            <a:ext cx="7946466" cy="1938992"/>
          </a:xfrm>
          <a:prstGeom prst="rect">
            <a:avLst/>
          </a:prstGeom>
        </p:spPr>
        <p:txBody>
          <a:bodyPr wrap="square">
            <a:spAutoFit/>
          </a:bodyPr>
          <a:lstStyle/>
          <a:p>
            <a:r>
              <a:rPr lang="en-US" sz="2400" dirty="0">
                <a:ln w="11430"/>
              </a:rPr>
              <a:t>One cannot have Negative Ratings.</a:t>
            </a:r>
          </a:p>
          <a:p>
            <a:r>
              <a:rPr lang="en-US" sz="2400" dirty="0">
                <a:ln w="11430"/>
              </a:rPr>
              <a:t>Unrated items are treated as having a rating of zero.</a:t>
            </a:r>
          </a:p>
          <a:p>
            <a:r>
              <a:rPr lang="en-US" sz="2400" dirty="0">
                <a:ln w="11430"/>
              </a:rPr>
              <a:t>But as all ratings will be greater than or equal to zero, it’s better to treat unrated items as having a rating of  half of the maximum value of rating.</a:t>
            </a:r>
          </a:p>
        </p:txBody>
      </p:sp>
      <p:sp>
        <p:nvSpPr>
          <p:cNvPr id="7" name="Rectangle 6"/>
          <p:cNvSpPr/>
          <p:nvPr/>
        </p:nvSpPr>
        <p:spPr>
          <a:xfrm>
            <a:off x="-4313" y="5638800"/>
            <a:ext cx="918713" cy="461665"/>
          </a:xfrm>
          <a:prstGeom prst="rect">
            <a:avLst/>
          </a:prstGeom>
        </p:spPr>
        <p:txBody>
          <a:bodyPr wrap="square">
            <a:spAutoFit/>
          </a:bodyPr>
          <a:lstStyle/>
          <a:p>
            <a:r>
              <a:rPr lang="en-US" sz="2400" dirty="0">
                <a:ln w="11430"/>
              </a:rPr>
              <a:t>Notes</a:t>
            </a:r>
          </a:p>
        </p:txBody>
      </p:sp>
      <p:sp>
        <p:nvSpPr>
          <p:cNvPr id="8" name="Left Brace 7"/>
          <p:cNvSpPr/>
          <p:nvPr/>
        </p:nvSpPr>
        <p:spPr>
          <a:xfrm>
            <a:off x="1066800" y="4995208"/>
            <a:ext cx="206934" cy="1862792"/>
          </a:xfrm>
          <a:prstGeom prst="leftBrace">
            <a:avLst>
              <a:gd name="adj1" fmla="val 37926"/>
              <a:gd name="adj2" fmla="val 50000"/>
            </a:avLst>
          </a:prstGeom>
          <a:ln w="508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152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anim calcmode="lin" valueType="num">
                                      <p:cBhvr additive="base">
                                        <p:cTn id="19" dur="500" fill="hold"/>
                                        <p:tgtEl>
                                          <p:spTgt spid="10242"/>
                                        </p:tgtEl>
                                        <p:attrNameLst>
                                          <p:attrName>ppt_x</p:attrName>
                                        </p:attrNameLst>
                                      </p:cBhvr>
                                      <p:tavLst>
                                        <p:tav tm="0">
                                          <p:val>
                                            <p:strVal val="#ppt_x"/>
                                          </p:val>
                                        </p:tav>
                                        <p:tav tm="100000">
                                          <p:val>
                                            <p:strVal val="#ppt_x"/>
                                          </p:val>
                                        </p:tav>
                                      </p:tavLst>
                                    </p:anim>
                                    <p:anim calcmode="lin" valueType="num">
                                      <p:cBhvr additive="base">
                                        <p:cTn id="20"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 calcmode="lin" valueType="num">
                                      <p:cBhvr additive="base">
                                        <p:cTn id="3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 calcmode="lin" valueType="num">
                                      <p:cBhvr additive="base">
                                        <p:cTn id="4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 calcmode="lin" valueType="num">
                                      <p:cBhvr additive="base">
                                        <p:cTn id="4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Pearson Correlation Behavior</a:t>
            </a:r>
          </a:p>
        </p:txBody>
      </p:sp>
      <p:sp>
        <p:nvSpPr>
          <p:cNvPr id="5" name="Rectangle 4"/>
          <p:cNvSpPr/>
          <p:nvPr/>
        </p:nvSpPr>
        <p:spPr>
          <a:xfrm>
            <a:off x="0" y="3348335"/>
            <a:ext cx="4343400" cy="461665"/>
          </a:xfrm>
          <a:prstGeom prst="rect">
            <a:avLst/>
          </a:prstGeom>
        </p:spPr>
        <p:txBody>
          <a:bodyPr wrap="square">
            <a:spAutoFit/>
          </a:bodyPr>
          <a:lstStyle/>
          <a:p>
            <a:pPr algn="ctr"/>
            <a:r>
              <a:rPr lang="en-US" sz="2400" dirty="0">
                <a:ln w="11430"/>
              </a:rPr>
              <a:t>Always between -1 and 1</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381" y="1143000"/>
            <a:ext cx="5634038" cy="1057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17" y="3393478"/>
            <a:ext cx="5959704" cy="3868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834" y="2200678"/>
            <a:ext cx="9135166" cy="1200329"/>
          </a:xfrm>
          <a:prstGeom prst="rect">
            <a:avLst/>
          </a:prstGeom>
        </p:spPr>
        <p:txBody>
          <a:bodyPr wrap="square">
            <a:spAutoFit/>
          </a:bodyPr>
          <a:lstStyle/>
          <a:p>
            <a:pPr algn="ctr"/>
            <a:r>
              <a:rPr lang="en-US" sz="2400" dirty="0">
                <a:ln w="11430"/>
              </a:rPr>
              <a:t>It uses the average ratings for each user to scale the ratings</a:t>
            </a:r>
          </a:p>
          <a:p>
            <a:pPr algn="ctr"/>
            <a:r>
              <a:rPr lang="en-US" sz="2400" dirty="0">
                <a:ln w="11430"/>
              </a:rPr>
              <a:t>based on the whole ratings of each user. So, the resulting</a:t>
            </a:r>
          </a:p>
          <a:p>
            <a:pPr algn="ctr"/>
            <a:r>
              <a:rPr lang="en-US" sz="2400" dirty="0">
                <a:ln w="11430"/>
              </a:rPr>
              <a:t>value can be comparable among users.</a:t>
            </a:r>
          </a:p>
        </p:txBody>
      </p:sp>
      <p:cxnSp>
        <p:nvCxnSpPr>
          <p:cNvPr id="11" name="Straight Arrow Connector 10"/>
          <p:cNvCxnSpPr/>
          <p:nvPr/>
        </p:nvCxnSpPr>
        <p:spPr>
          <a:xfrm flipV="1">
            <a:off x="152400" y="4038602"/>
            <a:ext cx="1905000" cy="2"/>
          </a:xfrm>
          <a:prstGeom prst="straightConnector1">
            <a:avLst/>
          </a:prstGeom>
          <a:ln w="50800">
            <a:solidFill>
              <a:srgbClr val="00B050"/>
            </a:solidFill>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V="1">
            <a:off x="2438400" y="4064002"/>
            <a:ext cx="1905000" cy="2"/>
          </a:xfrm>
          <a:prstGeom prst="straightConnector1">
            <a:avLst/>
          </a:prstGeom>
          <a:ln w="50800">
            <a:solidFill>
              <a:srgbClr val="00B050"/>
            </a:solidFill>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V="1">
            <a:off x="1097280" y="3925894"/>
            <a:ext cx="0" cy="225415"/>
          </a:xfrm>
          <a:prstGeom prst="straightConnector1">
            <a:avLst/>
          </a:prstGeom>
          <a:ln w="50800">
            <a:solidFill>
              <a:srgbClr val="FF0000"/>
            </a:solidFill>
            <a:tailEnd type="none"/>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flipV="1">
            <a:off x="3390900" y="3951296"/>
            <a:ext cx="0" cy="225415"/>
          </a:xfrm>
          <a:prstGeom prst="straightConnector1">
            <a:avLst/>
          </a:prstGeom>
          <a:ln w="50800">
            <a:solidFill>
              <a:srgbClr val="FF0000"/>
            </a:solidFill>
            <a:tailEnd type="none"/>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flipV="1">
            <a:off x="152400" y="3937003"/>
            <a:ext cx="0" cy="225415"/>
          </a:xfrm>
          <a:prstGeom prst="straightConnector1">
            <a:avLst/>
          </a:prstGeom>
          <a:ln w="50800">
            <a:solidFill>
              <a:srgbClr val="00B0F0"/>
            </a:solidFill>
            <a:tailEnd type="none"/>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p:nvPr/>
        </p:nvCxnSpPr>
        <p:spPr>
          <a:xfrm flipV="1">
            <a:off x="4343400" y="3937003"/>
            <a:ext cx="0" cy="225415"/>
          </a:xfrm>
          <a:prstGeom prst="straightConnector1">
            <a:avLst/>
          </a:prstGeom>
          <a:ln w="50800">
            <a:solidFill>
              <a:srgbClr val="00B0F0"/>
            </a:solidFill>
            <a:tailEnd type="non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p:nvPr/>
        </p:nvCxnSpPr>
        <p:spPr>
          <a:xfrm flipV="1">
            <a:off x="152400" y="4586291"/>
            <a:ext cx="1905000" cy="2"/>
          </a:xfrm>
          <a:prstGeom prst="straightConnector1">
            <a:avLst/>
          </a:prstGeom>
          <a:ln w="50800">
            <a:solidFill>
              <a:srgbClr val="00B050"/>
            </a:solidFill>
            <a:tailEnd type="arrow"/>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V="1">
            <a:off x="2438400" y="4611691"/>
            <a:ext cx="1905000" cy="2"/>
          </a:xfrm>
          <a:prstGeom prst="straightConnector1">
            <a:avLst/>
          </a:prstGeom>
          <a:ln w="50800">
            <a:solidFill>
              <a:srgbClr val="00B050"/>
            </a:solidFill>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flipV="1">
            <a:off x="1097280" y="4484692"/>
            <a:ext cx="0" cy="225415"/>
          </a:xfrm>
          <a:prstGeom prst="straightConnector1">
            <a:avLst/>
          </a:prstGeom>
          <a:ln w="50800">
            <a:solidFill>
              <a:srgbClr val="FF0000"/>
            </a:solidFill>
            <a:tailEnd type="none"/>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flipV="1">
            <a:off x="3390900" y="4498985"/>
            <a:ext cx="0" cy="225415"/>
          </a:xfrm>
          <a:prstGeom prst="straightConnector1">
            <a:avLst/>
          </a:prstGeom>
          <a:ln w="50800">
            <a:solidFill>
              <a:srgbClr val="FF0000"/>
            </a:solidFill>
            <a:tailEnd type="non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p:nvPr/>
        </p:nvCxnSpPr>
        <p:spPr>
          <a:xfrm flipV="1">
            <a:off x="2057400" y="4473585"/>
            <a:ext cx="0" cy="225415"/>
          </a:xfrm>
          <a:prstGeom prst="straightConnector1">
            <a:avLst/>
          </a:prstGeom>
          <a:ln w="50800">
            <a:solidFill>
              <a:srgbClr val="00B0F0"/>
            </a:solidFill>
            <a:tailEnd type="non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p:nvPr/>
        </p:nvCxnSpPr>
        <p:spPr>
          <a:xfrm flipV="1">
            <a:off x="4343400" y="4484692"/>
            <a:ext cx="0" cy="225415"/>
          </a:xfrm>
          <a:prstGeom prst="straightConnector1">
            <a:avLst/>
          </a:prstGeom>
          <a:ln w="50800">
            <a:solidFill>
              <a:srgbClr val="00B0F0"/>
            </a:solidFill>
            <a:tailEnd type="none"/>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p:nvPr/>
        </p:nvCxnSpPr>
        <p:spPr>
          <a:xfrm flipV="1">
            <a:off x="152400" y="5232400"/>
            <a:ext cx="1905000" cy="2"/>
          </a:xfrm>
          <a:prstGeom prst="straightConnector1">
            <a:avLst/>
          </a:prstGeom>
          <a:ln w="50800">
            <a:solidFill>
              <a:srgbClr val="00B050"/>
            </a:solidFill>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V="1">
            <a:off x="2438400" y="5257800"/>
            <a:ext cx="1905000" cy="2"/>
          </a:xfrm>
          <a:prstGeom prst="straightConnector1">
            <a:avLst/>
          </a:prstGeom>
          <a:ln w="50800">
            <a:solidFill>
              <a:srgbClr val="00B050"/>
            </a:solidFill>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p:nvPr/>
        </p:nvCxnSpPr>
        <p:spPr>
          <a:xfrm flipV="1">
            <a:off x="1097280" y="5119694"/>
            <a:ext cx="0" cy="225415"/>
          </a:xfrm>
          <a:prstGeom prst="straightConnector1">
            <a:avLst/>
          </a:prstGeom>
          <a:ln w="50800">
            <a:solidFill>
              <a:srgbClr val="FF0000"/>
            </a:solidFill>
            <a:tailEnd type="non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flipV="1">
            <a:off x="3390900" y="5145094"/>
            <a:ext cx="0" cy="225415"/>
          </a:xfrm>
          <a:prstGeom prst="straightConnector1">
            <a:avLst/>
          </a:prstGeom>
          <a:ln w="50800">
            <a:solidFill>
              <a:srgbClr val="FF0000"/>
            </a:solidFill>
            <a:tailEnd type="none"/>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flipV="1">
            <a:off x="1143000" y="5119692"/>
            <a:ext cx="0" cy="225415"/>
          </a:xfrm>
          <a:prstGeom prst="straightConnector1">
            <a:avLst/>
          </a:prstGeom>
          <a:ln w="50800">
            <a:solidFill>
              <a:srgbClr val="00B0F0"/>
            </a:solidFill>
            <a:tailEnd type="non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flipV="1">
            <a:off x="3429000" y="5147291"/>
            <a:ext cx="0" cy="225415"/>
          </a:xfrm>
          <a:prstGeom prst="straightConnector1">
            <a:avLst/>
          </a:prstGeom>
          <a:ln w="50800">
            <a:solidFill>
              <a:srgbClr val="00B0F0"/>
            </a:solidFill>
            <a:tailEnd type="none"/>
          </a:ln>
        </p:spPr>
        <p:style>
          <a:lnRef idx="3">
            <a:schemeClr val="accent2"/>
          </a:lnRef>
          <a:fillRef idx="0">
            <a:schemeClr val="accent2"/>
          </a:fillRef>
          <a:effectRef idx="2">
            <a:schemeClr val="accent2"/>
          </a:effectRef>
          <a:fontRef idx="minor">
            <a:schemeClr val="tx1"/>
          </a:fontRef>
        </p:style>
      </p:cxnSp>
      <p:cxnSp>
        <p:nvCxnSpPr>
          <p:cNvPr id="34" name="Straight Arrow Connector 33"/>
          <p:cNvCxnSpPr/>
          <p:nvPr/>
        </p:nvCxnSpPr>
        <p:spPr>
          <a:xfrm flipV="1">
            <a:off x="152400" y="5842000"/>
            <a:ext cx="1905000" cy="2"/>
          </a:xfrm>
          <a:prstGeom prst="straightConnector1">
            <a:avLst/>
          </a:prstGeom>
          <a:ln w="50800">
            <a:solidFill>
              <a:srgbClr val="00B050"/>
            </a:solidFill>
            <a:tailEnd type="arrow"/>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p:nvPr/>
        </p:nvCxnSpPr>
        <p:spPr>
          <a:xfrm flipV="1">
            <a:off x="2438400" y="5867400"/>
            <a:ext cx="1905000" cy="2"/>
          </a:xfrm>
          <a:prstGeom prst="straightConnector1">
            <a:avLst/>
          </a:prstGeom>
          <a:ln w="50800">
            <a:solidFill>
              <a:srgbClr val="00B050"/>
            </a:solidFill>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flipV="1">
            <a:off x="1127760" y="5722621"/>
            <a:ext cx="0" cy="225415"/>
          </a:xfrm>
          <a:prstGeom prst="straightConnector1">
            <a:avLst/>
          </a:prstGeom>
          <a:ln w="50800">
            <a:solidFill>
              <a:srgbClr val="FF0000"/>
            </a:solidFill>
            <a:tailEnd type="none"/>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p:nvPr/>
        </p:nvCxnSpPr>
        <p:spPr>
          <a:xfrm flipV="1">
            <a:off x="3390900" y="5754694"/>
            <a:ext cx="0" cy="225415"/>
          </a:xfrm>
          <a:prstGeom prst="straightConnector1">
            <a:avLst/>
          </a:prstGeom>
          <a:ln w="50800">
            <a:solidFill>
              <a:srgbClr val="FF0000"/>
            </a:solidFill>
            <a:tailEnd type="none"/>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p:nvPr/>
        </p:nvCxnSpPr>
        <p:spPr>
          <a:xfrm flipV="1">
            <a:off x="1089660" y="5722620"/>
            <a:ext cx="0" cy="225415"/>
          </a:xfrm>
          <a:prstGeom prst="straightConnector1">
            <a:avLst/>
          </a:prstGeom>
          <a:ln w="50800">
            <a:solidFill>
              <a:srgbClr val="00B0F0"/>
            </a:solidFill>
            <a:tailEnd type="none"/>
          </a:ln>
        </p:spPr>
        <p:style>
          <a:lnRef idx="3">
            <a:schemeClr val="accent2"/>
          </a:lnRef>
          <a:fillRef idx="0">
            <a:schemeClr val="accent2"/>
          </a:fillRef>
          <a:effectRef idx="2">
            <a:schemeClr val="accent2"/>
          </a:effectRef>
          <a:fontRef idx="minor">
            <a:schemeClr val="tx1"/>
          </a:fontRef>
        </p:style>
      </p:cxnSp>
      <p:cxnSp>
        <p:nvCxnSpPr>
          <p:cNvPr id="39" name="Straight Arrow Connector 38"/>
          <p:cNvCxnSpPr/>
          <p:nvPr/>
        </p:nvCxnSpPr>
        <p:spPr>
          <a:xfrm flipV="1">
            <a:off x="3444240" y="5754694"/>
            <a:ext cx="0" cy="225415"/>
          </a:xfrm>
          <a:prstGeom prst="straightConnector1">
            <a:avLst/>
          </a:prstGeom>
          <a:ln w="50800">
            <a:solidFill>
              <a:srgbClr val="00B0F0"/>
            </a:solidFill>
            <a:tailEnd type="none"/>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p:nvPr/>
        </p:nvCxnSpPr>
        <p:spPr>
          <a:xfrm flipV="1">
            <a:off x="152400" y="6451600"/>
            <a:ext cx="1905000" cy="2"/>
          </a:xfrm>
          <a:prstGeom prst="straightConnector1">
            <a:avLst/>
          </a:prstGeom>
          <a:ln w="50800">
            <a:solidFill>
              <a:srgbClr val="00B050"/>
            </a:solidFill>
            <a:tailEnd type="arrow"/>
          </a:ln>
        </p:spPr>
        <p:style>
          <a:lnRef idx="3">
            <a:schemeClr val="accent2"/>
          </a:lnRef>
          <a:fillRef idx="0">
            <a:schemeClr val="accent2"/>
          </a:fillRef>
          <a:effectRef idx="2">
            <a:schemeClr val="accent2"/>
          </a:effectRef>
          <a:fontRef idx="minor">
            <a:schemeClr val="tx1"/>
          </a:fontRef>
        </p:style>
      </p:cxnSp>
      <p:cxnSp>
        <p:nvCxnSpPr>
          <p:cNvPr id="41" name="Straight Arrow Connector 40"/>
          <p:cNvCxnSpPr/>
          <p:nvPr/>
        </p:nvCxnSpPr>
        <p:spPr>
          <a:xfrm flipV="1">
            <a:off x="2438400" y="6477000"/>
            <a:ext cx="1905000" cy="2"/>
          </a:xfrm>
          <a:prstGeom prst="straightConnector1">
            <a:avLst/>
          </a:prstGeom>
          <a:ln w="50800">
            <a:solidFill>
              <a:srgbClr val="00B050"/>
            </a:solidFill>
            <a:tailEnd type="arrow"/>
          </a:ln>
        </p:spPr>
        <p:style>
          <a:lnRef idx="3">
            <a:schemeClr val="accent2"/>
          </a:lnRef>
          <a:fillRef idx="0">
            <a:schemeClr val="accent2"/>
          </a:fillRef>
          <a:effectRef idx="2">
            <a:schemeClr val="accent2"/>
          </a:effectRef>
          <a:fontRef idx="minor">
            <a:schemeClr val="tx1"/>
          </a:fontRef>
        </p:style>
      </p:cxnSp>
      <p:cxnSp>
        <p:nvCxnSpPr>
          <p:cNvPr id="42" name="Straight Arrow Connector 41"/>
          <p:cNvCxnSpPr/>
          <p:nvPr/>
        </p:nvCxnSpPr>
        <p:spPr>
          <a:xfrm flipV="1">
            <a:off x="2049780" y="6350001"/>
            <a:ext cx="0" cy="225415"/>
          </a:xfrm>
          <a:prstGeom prst="straightConnector1">
            <a:avLst/>
          </a:prstGeom>
          <a:ln w="50800">
            <a:solidFill>
              <a:srgbClr val="FF0000"/>
            </a:solidFill>
            <a:tailEnd type="none"/>
          </a:ln>
        </p:spPr>
        <p:style>
          <a:lnRef idx="3">
            <a:schemeClr val="accent2"/>
          </a:lnRef>
          <a:fillRef idx="0">
            <a:schemeClr val="accent2"/>
          </a:fillRef>
          <a:effectRef idx="2">
            <a:schemeClr val="accent2"/>
          </a:effectRef>
          <a:fontRef idx="minor">
            <a:schemeClr val="tx1"/>
          </a:fontRef>
        </p:style>
      </p:cxnSp>
      <p:cxnSp>
        <p:nvCxnSpPr>
          <p:cNvPr id="43" name="Straight Arrow Connector 42"/>
          <p:cNvCxnSpPr/>
          <p:nvPr/>
        </p:nvCxnSpPr>
        <p:spPr>
          <a:xfrm flipV="1">
            <a:off x="2453640" y="6364294"/>
            <a:ext cx="0" cy="225415"/>
          </a:xfrm>
          <a:prstGeom prst="straightConnector1">
            <a:avLst/>
          </a:prstGeom>
          <a:ln w="50800">
            <a:solidFill>
              <a:srgbClr val="FF0000"/>
            </a:solidFill>
            <a:tailEnd type="non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flipV="1">
            <a:off x="1089660" y="6350001"/>
            <a:ext cx="0" cy="225415"/>
          </a:xfrm>
          <a:prstGeom prst="straightConnector1">
            <a:avLst/>
          </a:prstGeom>
          <a:ln w="50800">
            <a:solidFill>
              <a:srgbClr val="00B0F0"/>
            </a:solidFill>
            <a:tailEnd type="none"/>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flipV="1">
            <a:off x="3390900" y="6367537"/>
            <a:ext cx="0" cy="225415"/>
          </a:xfrm>
          <a:prstGeom prst="straightConnector1">
            <a:avLst/>
          </a:prstGeom>
          <a:ln w="50800">
            <a:solidFill>
              <a:srgbClr val="00B0F0"/>
            </a:solidFill>
            <a:tailEnd type="none"/>
          </a:ln>
        </p:spPr>
        <p:style>
          <a:lnRef idx="3">
            <a:schemeClr val="accent2"/>
          </a:lnRef>
          <a:fillRef idx="0">
            <a:schemeClr val="accent2"/>
          </a:fillRef>
          <a:effectRef idx="2">
            <a:schemeClr val="accent2"/>
          </a:effectRef>
          <a:fontRef idx="minor">
            <a:schemeClr val="tx1"/>
          </a:fontRef>
        </p:style>
      </p:cxnSp>
      <p:sp>
        <p:nvSpPr>
          <p:cNvPr id="46" name="Left Brace 45"/>
          <p:cNvSpPr/>
          <p:nvPr/>
        </p:nvSpPr>
        <p:spPr>
          <a:xfrm rot="16200000">
            <a:off x="1008627" y="3320773"/>
            <a:ext cx="192546" cy="1905000"/>
          </a:xfrm>
          <a:prstGeom prst="leftBrace">
            <a:avLst>
              <a:gd name="adj1" fmla="val 30011"/>
              <a:gd name="adj2"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Left Brace 46"/>
          <p:cNvSpPr/>
          <p:nvPr/>
        </p:nvSpPr>
        <p:spPr>
          <a:xfrm rot="16200000">
            <a:off x="3302247" y="3320773"/>
            <a:ext cx="192546" cy="1905000"/>
          </a:xfrm>
          <a:prstGeom prst="leftBrace">
            <a:avLst>
              <a:gd name="adj1" fmla="val 30011"/>
              <a:gd name="adj2"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Left Brace 47"/>
          <p:cNvSpPr/>
          <p:nvPr/>
        </p:nvSpPr>
        <p:spPr>
          <a:xfrm rot="16200000">
            <a:off x="1016247" y="3874246"/>
            <a:ext cx="192546" cy="1905000"/>
          </a:xfrm>
          <a:prstGeom prst="leftBrace">
            <a:avLst>
              <a:gd name="adj1" fmla="val 30011"/>
              <a:gd name="adj2"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Left Brace 48"/>
          <p:cNvSpPr/>
          <p:nvPr/>
        </p:nvSpPr>
        <p:spPr>
          <a:xfrm rot="16200000">
            <a:off x="3309867" y="3874246"/>
            <a:ext cx="192546" cy="1905000"/>
          </a:xfrm>
          <a:prstGeom prst="leftBrace">
            <a:avLst>
              <a:gd name="adj1" fmla="val 30011"/>
              <a:gd name="adj2"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Left Brace 49"/>
          <p:cNvSpPr/>
          <p:nvPr/>
        </p:nvSpPr>
        <p:spPr>
          <a:xfrm rot="16200000">
            <a:off x="1001007" y="4553973"/>
            <a:ext cx="192546" cy="1905000"/>
          </a:xfrm>
          <a:prstGeom prst="leftBrace">
            <a:avLst>
              <a:gd name="adj1" fmla="val 30011"/>
              <a:gd name="adj2"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Left Brace 50"/>
          <p:cNvSpPr/>
          <p:nvPr/>
        </p:nvSpPr>
        <p:spPr>
          <a:xfrm rot="16200000">
            <a:off x="3294627" y="4553973"/>
            <a:ext cx="192546" cy="1905000"/>
          </a:xfrm>
          <a:prstGeom prst="leftBrace">
            <a:avLst>
              <a:gd name="adj1" fmla="val 30011"/>
              <a:gd name="adj2"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Left Brace 51"/>
          <p:cNvSpPr/>
          <p:nvPr/>
        </p:nvSpPr>
        <p:spPr>
          <a:xfrm rot="16200000">
            <a:off x="1001007" y="5163573"/>
            <a:ext cx="192546" cy="1905000"/>
          </a:xfrm>
          <a:prstGeom prst="leftBrace">
            <a:avLst>
              <a:gd name="adj1" fmla="val 30011"/>
              <a:gd name="adj2"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e 52"/>
          <p:cNvSpPr/>
          <p:nvPr/>
        </p:nvSpPr>
        <p:spPr>
          <a:xfrm rot="16200000">
            <a:off x="3294627" y="5163573"/>
            <a:ext cx="192546" cy="1905000"/>
          </a:xfrm>
          <a:prstGeom prst="leftBrace">
            <a:avLst>
              <a:gd name="adj1" fmla="val 30011"/>
              <a:gd name="adj2"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Left Brace 53"/>
          <p:cNvSpPr/>
          <p:nvPr/>
        </p:nvSpPr>
        <p:spPr>
          <a:xfrm rot="16200000">
            <a:off x="1945887" y="6625022"/>
            <a:ext cx="192546" cy="121920"/>
          </a:xfrm>
          <a:prstGeom prst="leftBrace">
            <a:avLst>
              <a:gd name="adj1" fmla="val 30011"/>
              <a:gd name="adj2"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Left Brace 54"/>
          <p:cNvSpPr/>
          <p:nvPr/>
        </p:nvSpPr>
        <p:spPr>
          <a:xfrm rot="16200000">
            <a:off x="2357367" y="6628265"/>
            <a:ext cx="192546" cy="121920"/>
          </a:xfrm>
          <a:prstGeom prst="leftBrace">
            <a:avLst>
              <a:gd name="adj1" fmla="val 30011"/>
              <a:gd name="adj2"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ectangle 62"/>
          <p:cNvSpPr/>
          <p:nvPr/>
        </p:nvSpPr>
        <p:spPr>
          <a:xfrm>
            <a:off x="4648200" y="4343400"/>
            <a:ext cx="4495800" cy="5796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645025" y="4923019"/>
            <a:ext cx="4495800" cy="6395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645025" y="5562600"/>
            <a:ext cx="4495800" cy="6096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648200" y="6172201"/>
            <a:ext cx="4495800" cy="6132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350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0"/>
                                        </p:tgtEl>
                                        <p:attrNameLst>
                                          <p:attrName>style.visibility</p:attrName>
                                        </p:attrNameLst>
                                      </p:cBhvr>
                                      <p:to>
                                        <p:strVal val="visible"/>
                                      </p:to>
                                    </p:set>
                                    <p:anim calcmode="lin" valueType="num">
                                      <p:cBhvr additive="base">
                                        <p:cTn id="19" dur="500" fill="hold"/>
                                        <p:tgtEl>
                                          <p:spTgt spid="12290"/>
                                        </p:tgtEl>
                                        <p:attrNameLst>
                                          <p:attrName>ppt_x</p:attrName>
                                        </p:attrNameLst>
                                      </p:cBhvr>
                                      <p:tavLst>
                                        <p:tav tm="0">
                                          <p:val>
                                            <p:strVal val="#ppt_x"/>
                                          </p:val>
                                        </p:tav>
                                        <p:tav tm="100000">
                                          <p:val>
                                            <p:strVal val="#ppt_x"/>
                                          </p:val>
                                        </p:tav>
                                      </p:tavLst>
                                    </p:anim>
                                    <p:anim calcmode="lin" valueType="num">
                                      <p:cBhvr additive="base">
                                        <p:cTn id="20" dur="500" fill="hold"/>
                                        <p:tgtEl>
                                          <p:spTgt spid="1229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500" fill="hold"/>
                                        <p:tgtEl>
                                          <p:spTgt spid="63"/>
                                        </p:tgtEl>
                                        <p:attrNameLst>
                                          <p:attrName>ppt_x</p:attrName>
                                        </p:attrNameLst>
                                      </p:cBhvr>
                                      <p:tavLst>
                                        <p:tav tm="0">
                                          <p:val>
                                            <p:strVal val="#ppt_x"/>
                                          </p:val>
                                        </p:tav>
                                        <p:tav tm="100000">
                                          <p:val>
                                            <p:strVal val="#ppt_x"/>
                                          </p:val>
                                        </p:tav>
                                      </p:tavLst>
                                    </p:anim>
                                    <p:anim calcmode="lin" valueType="num">
                                      <p:cBhvr additive="base">
                                        <p:cTn id="24" dur="5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500" fill="hold"/>
                                        <p:tgtEl>
                                          <p:spTgt spid="64"/>
                                        </p:tgtEl>
                                        <p:attrNameLst>
                                          <p:attrName>ppt_x</p:attrName>
                                        </p:attrNameLst>
                                      </p:cBhvr>
                                      <p:tavLst>
                                        <p:tav tm="0">
                                          <p:val>
                                            <p:strVal val="#ppt_x"/>
                                          </p:val>
                                        </p:tav>
                                        <p:tav tm="100000">
                                          <p:val>
                                            <p:strVal val="#ppt_x"/>
                                          </p:val>
                                        </p:tav>
                                      </p:tavLst>
                                    </p:anim>
                                    <p:anim calcmode="lin" valueType="num">
                                      <p:cBhvr additive="base">
                                        <p:cTn id="28" dur="5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 calcmode="lin" valueType="num">
                                      <p:cBhvr additive="base">
                                        <p:cTn id="31" dur="500" fill="hold"/>
                                        <p:tgtEl>
                                          <p:spTgt spid="65"/>
                                        </p:tgtEl>
                                        <p:attrNameLst>
                                          <p:attrName>ppt_x</p:attrName>
                                        </p:attrNameLst>
                                      </p:cBhvr>
                                      <p:tavLst>
                                        <p:tav tm="0">
                                          <p:val>
                                            <p:strVal val="#ppt_x"/>
                                          </p:val>
                                        </p:tav>
                                        <p:tav tm="100000">
                                          <p:val>
                                            <p:strVal val="#ppt_x"/>
                                          </p:val>
                                        </p:tav>
                                      </p:tavLst>
                                    </p:anim>
                                    <p:anim calcmode="lin" valueType="num">
                                      <p:cBhvr additive="base">
                                        <p:cTn id="32" dur="500" fill="hold"/>
                                        <p:tgtEl>
                                          <p:spTgt spid="6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additive="base">
                                        <p:cTn id="35" dur="500" fill="hold"/>
                                        <p:tgtEl>
                                          <p:spTgt spid="66"/>
                                        </p:tgtEl>
                                        <p:attrNameLst>
                                          <p:attrName>ppt_x</p:attrName>
                                        </p:attrNameLst>
                                      </p:cBhvr>
                                      <p:tavLst>
                                        <p:tav tm="0">
                                          <p:val>
                                            <p:strVal val="#ppt_x"/>
                                          </p:val>
                                        </p:tav>
                                        <p:tav tm="100000">
                                          <p:val>
                                            <p:strVal val="#ppt_x"/>
                                          </p:val>
                                        </p:tav>
                                      </p:tavLst>
                                    </p:anim>
                                    <p:anim calcmode="lin" valueType="num">
                                      <p:cBhvr additive="base">
                                        <p:cTn id="36"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500"/>
                                        <p:tgtEl>
                                          <p:spTgt spid="48"/>
                                        </p:tgtEl>
                                      </p:cBhvr>
                                    </p:animEffect>
                                  </p:childTnLst>
                                </p:cTn>
                              </p:par>
                              <p:par>
                                <p:cTn id="84" presetID="10" presetClass="entr" presetSubtype="0" fill="hold"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500"/>
                                        <p:tgtEl>
                                          <p:spTgt spid="23"/>
                                        </p:tgtEl>
                                      </p:cBhvr>
                                    </p:animEffect>
                                  </p:childTnLst>
                                </p:cTn>
                              </p:par>
                              <p:par>
                                <p:cTn id="87" presetID="10" presetClass="entr" presetSubtype="0" fill="hold" nodeType="with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500"/>
                                        <p:tgtEl>
                                          <p:spTgt spid="2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fade">
                                      <p:cBhvr>
                                        <p:cTn id="102" dur="500"/>
                                        <p:tgtEl>
                                          <p:spTgt spid="2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63"/>
                                        </p:tgtEl>
                                      </p:cBhvr>
                                    </p:animEffect>
                                    <p:set>
                                      <p:cBhvr>
                                        <p:cTn id="107" dur="1" fill="hold">
                                          <p:stCondLst>
                                            <p:cond delay="499"/>
                                          </p:stCondLst>
                                        </p:cTn>
                                        <p:tgtEl>
                                          <p:spTgt spid="6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fade">
                                      <p:cBhvr>
                                        <p:cTn id="112" dur="500"/>
                                        <p:tgtEl>
                                          <p:spTgt spid="2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0"/>
                                        </p:tgtEl>
                                        <p:attrNameLst>
                                          <p:attrName>style.visibility</p:attrName>
                                        </p:attrNameLst>
                                      </p:cBhvr>
                                      <p:to>
                                        <p:strVal val="visible"/>
                                      </p:to>
                                    </p:set>
                                    <p:animEffect transition="in" filter="fade">
                                      <p:cBhvr>
                                        <p:cTn id="115" dur="500"/>
                                        <p:tgtEl>
                                          <p:spTgt spid="50"/>
                                        </p:tgtEl>
                                      </p:cBhvr>
                                    </p:animEffect>
                                  </p:childTnLst>
                                </p:cTn>
                              </p:par>
                              <p:par>
                                <p:cTn id="116" presetID="10" presetClass="entr" presetSubtype="0" fill="hold" nodeType="withEffect">
                                  <p:stCondLst>
                                    <p:cond delay="0"/>
                                  </p:stCondLst>
                                  <p:childTnLst>
                                    <p:set>
                                      <p:cBhvr>
                                        <p:cTn id="117" dur="1" fill="hold">
                                          <p:stCondLst>
                                            <p:cond delay="0"/>
                                          </p:stCondLst>
                                        </p:cTn>
                                        <p:tgtEl>
                                          <p:spTgt spid="30"/>
                                        </p:tgtEl>
                                        <p:attrNameLst>
                                          <p:attrName>style.visibility</p:attrName>
                                        </p:attrNameLst>
                                      </p:cBhvr>
                                      <p:to>
                                        <p:strVal val="visible"/>
                                      </p:to>
                                    </p:set>
                                    <p:animEffect transition="in" filter="fade">
                                      <p:cBhvr>
                                        <p:cTn id="118" dur="500"/>
                                        <p:tgtEl>
                                          <p:spTgt spid="3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fade">
                                      <p:cBhvr>
                                        <p:cTn id="121" dur="500"/>
                                        <p:tgtEl>
                                          <p:spTgt spid="51"/>
                                        </p:tgtEl>
                                      </p:cBhvr>
                                    </p:animEffect>
                                  </p:childTnLst>
                                </p:cTn>
                              </p:par>
                              <p:par>
                                <p:cTn id="122" presetID="10" presetClass="entr" presetSubtype="0" fill="hold" nodeType="withEffect">
                                  <p:stCondLst>
                                    <p:cond delay="0"/>
                                  </p:stCondLst>
                                  <p:childTnLst>
                                    <p:set>
                                      <p:cBhvr>
                                        <p:cTn id="123" dur="1" fill="hold">
                                          <p:stCondLst>
                                            <p:cond delay="0"/>
                                          </p:stCondLst>
                                        </p:cTn>
                                        <p:tgtEl>
                                          <p:spTgt spid="29"/>
                                        </p:tgtEl>
                                        <p:attrNameLst>
                                          <p:attrName>style.visibility</p:attrName>
                                        </p:attrNameLst>
                                      </p:cBhvr>
                                      <p:to>
                                        <p:strVal val="visible"/>
                                      </p:to>
                                    </p:set>
                                    <p:animEffect transition="in" filter="fade">
                                      <p:cBhvr>
                                        <p:cTn id="124" dur="500"/>
                                        <p:tgtEl>
                                          <p:spTgt spid="29"/>
                                        </p:tgtEl>
                                      </p:cBhvr>
                                    </p:animEffect>
                                  </p:childTnLst>
                                </p:cTn>
                              </p:par>
                              <p:par>
                                <p:cTn id="125" presetID="10" presetClass="entr" presetSubtype="0" fill="hold" nodeType="withEffect">
                                  <p:stCondLst>
                                    <p:cond delay="0"/>
                                  </p:stCondLst>
                                  <p:childTnLst>
                                    <p:set>
                                      <p:cBhvr>
                                        <p:cTn id="126" dur="1" fill="hold">
                                          <p:stCondLst>
                                            <p:cond delay="0"/>
                                          </p:stCondLst>
                                        </p:cTn>
                                        <p:tgtEl>
                                          <p:spTgt spid="31"/>
                                        </p:tgtEl>
                                        <p:attrNameLst>
                                          <p:attrName>style.visibility</p:attrName>
                                        </p:attrNameLst>
                                      </p:cBhvr>
                                      <p:to>
                                        <p:strVal val="visible"/>
                                      </p:to>
                                    </p:set>
                                    <p:animEffect transition="in" filter="fade">
                                      <p:cBhvr>
                                        <p:cTn id="127" dur="500"/>
                                        <p:tgtEl>
                                          <p:spTgt spid="31"/>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32"/>
                                        </p:tgtEl>
                                        <p:attrNameLst>
                                          <p:attrName>style.visibility</p:attrName>
                                        </p:attrNameLst>
                                      </p:cBhvr>
                                      <p:to>
                                        <p:strVal val="visible"/>
                                      </p:to>
                                    </p:set>
                                    <p:animEffect transition="in" filter="fade">
                                      <p:cBhvr>
                                        <p:cTn id="132" dur="500"/>
                                        <p:tgtEl>
                                          <p:spTgt spid="3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fade">
                                      <p:cBhvr>
                                        <p:cTn id="137" dur="500"/>
                                        <p:tgtEl>
                                          <p:spTgt spid="3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xit" presetSubtype="0" fill="hold" grpId="1" nodeType="clickEffect">
                                  <p:stCondLst>
                                    <p:cond delay="0"/>
                                  </p:stCondLst>
                                  <p:childTnLst>
                                    <p:animEffect transition="out" filter="fade">
                                      <p:cBhvr>
                                        <p:cTn id="141" dur="500"/>
                                        <p:tgtEl>
                                          <p:spTgt spid="64"/>
                                        </p:tgtEl>
                                      </p:cBhvr>
                                    </p:animEffect>
                                    <p:set>
                                      <p:cBhvr>
                                        <p:cTn id="142" dur="1" fill="hold">
                                          <p:stCondLst>
                                            <p:cond delay="499"/>
                                          </p:stCondLst>
                                        </p:cTn>
                                        <p:tgtEl>
                                          <p:spTgt spid="6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34"/>
                                        </p:tgtEl>
                                        <p:attrNameLst>
                                          <p:attrName>style.visibility</p:attrName>
                                        </p:attrNameLst>
                                      </p:cBhvr>
                                      <p:to>
                                        <p:strVal val="visible"/>
                                      </p:to>
                                    </p:set>
                                    <p:animEffect transition="in" filter="fade">
                                      <p:cBhvr>
                                        <p:cTn id="147" dur="500"/>
                                        <p:tgtEl>
                                          <p:spTgt spid="34"/>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fade">
                                      <p:cBhvr>
                                        <p:cTn id="150" dur="500"/>
                                        <p:tgtEl>
                                          <p:spTgt spid="52"/>
                                        </p:tgtEl>
                                      </p:cBhvr>
                                    </p:animEffect>
                                  </p:childTnLst>
                                </p:cTn>
                              </p:par>
                              <p:par>
                                <p:cTn id="151" presetID="10" presetClass="entr" presetSubtype="0" fill="hold" nodeType="withEffect">
                                  <p:stCondLst>
                                    <p:cond delay="0"/>
                                  </p:stCondLst>
                                  <p:childTnLst>
                                    <p:set>
                                      <p:cBhvr>
                                        <p:cTn id="152" dur="1" fill="hold">
                                          <p:stCondLst>
                                            <p:cond delay="0"/>
                                          </p:stCondLst>
                                        </p:cTn>
                                        <p:tgtEl>
                                          <p:spTgt spid="36"/>
                                        </p:tgtEl>
                                        <p:attrNameLst>
                                          <p:attrName>style.visibility</p:attrName>
                                        </p:attrNameLst>
                                      </p:cBhvr>
                                      <p:to>
                                        <p:strVal val="visible"/>
                                      </p:to>
                                    </p:set>
                                    <p:animEffect transition="in" filter="fade">
                                      <p:cBhvr>
                                        <p:cTn id="153" dur="500"/>
                                        <p:tgtEl>
                                          <p:spTgt spid="36"/>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fade">
                                      <p:cBhvr>
                                        <p:cTn id="156" dur="500"/>
                                        <p:tgtEl>
                                          <p:spTgt spid="53"/>
                                        </p:tgtEl>
                                      </p:cBhvr>
                                    </p:animEffect>
                                  </p:childTnLst>
                                </p:cTn>
                              </p:par>
                              <p:par>
                                <p:cTn id="157" presetID="10" presetClass="entr" presetSubtype="0" fill="hold" nodeType="withEffect">
                                  <p:stCondLst>
                                    <p:cond delay="0"/>
                                  </p:stCondLst>
                                  <p:childTnLst>
                                    <p:set>
                                      <p:cBhvr>
                                        <p:cTn id="158" dur="1" fill="hold">
                                          <p:stCondLst>
                                            <p:cond delay="0"/>
                                          </p:stCondLst>
                                        </p:cTn>
                                        <p:tgtEl>
                                          <p:spTgt spid="35"/>
                                        </p:tgtEl>
                                        <p:attrNameLst>
                                          <p:attrName>style.visibility</p:attrName>
                                        </p:attrNameLst>
                                      </p:cBhvr>
                                      <p:to>
                                        <p:strVal val="visible"/>
                                      </p:to>
                                    </p:set>
                                    <p:animEffect transition="in" filter="fade">
                                      <p:cBhvr>
                                        <p:cTn id="159" dur="500"/>
                                        <p:tgtEl>
                                          <p:spTgt spid="35"/>
                                        </p:tgtEl>
                                      </p:cBhvr>
                                    </p:animEffect>
                                  </p:childTnLst>
                                </p:cTn>
                              </p:par>
                              <p:par>
                                <p:cTn id="160" presetID="10" presetClass="entr" presetSubtype="0" fill="hold" nodeType="withEffect">
                                  <p:stCondLst>
                                    <p:cond delay="0"/>
                                  </p:stCondLst>
                                  <p:childTnLst>
                                    <p:set>
                                      <p:cBhvr>
                                        <p:cTn id="161" dur="1" fill="hold">
                                          <p:stCondLst>
                                            <p:cond delay="0"/>
                                          </p:stCondLst>
                                        </p:cTn>
                                        <p:tgtEl>
                                          <p:spTgt spid="37"/>
                                        </p:tgtEl>
                                        <p:attrNameLst>
                                          <p:attrName>style.visibility</p:attrName>
                                        </p:attrNameLst>
                                      </p:cBhvr>
                                      <p:to>
                                        <p:strVal val="visible"/>
                                      </p:to>
                                    </p:set>
                                    <p:animEffect transition="in" filter="fade">
                                      <p:cBhvr>
                                        <p:cTn id="162" dur="500"/>
                                        <p:tgtEl>
                                          <p:spTgt spid="37"/>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nodeType="clickEffect">
                                  <p:stCondLst>
                                    <p:cond delay="0"/>
                                  </p:stCondLst>
                                  <p:childTnLst>
                                    <p:set>
                                      <p:cBhvr>
                                        <p:cTn id="166" dur="1" fill="hold">
                                          <p:stCondLst>
                                            <p:cond delay="0"/>
                                          </p:stCondLst>
                                        </p:cTn>
                                        <p:tgtEl>
                                          <p:spTgt spid="38"/>
                                        </p:tgtEl>
                                        <p:attrNameLst>
                                          <p:attrName>style.visibility</p:attrName>
                                        </p:attrNameLst>
                                      </p:cBhvr>
                                      <p:to>
                                        <p:strVal val="visible"/>
                                      </p:to>
                                    </p:set>
                                    <p:animEffect transition="in" filter="fade">
                                      <p:cBhvr>
                                        <p:cTn id="167" dur="500"/>
                                        <p:tgtEl>
                                          <p:spTgt spid="38"/>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500"/>
                                        <p:tgtEl>
                                          <p:spTgt spid="39"/>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xit" presetSubtype="0" fill="hold" grpId="1" nodeType="clickEffect">
                                  <p:stCondLst>
                                    <p:cond delay="0"/>
                                  </p:stCondLst>
                                  <p:childTnLst>
                                    <p:animEffect transition="out" filter="fade">
                                      <p:cBhvr>
                                        <p:cTn id="176" dur="500"/>
                                        <p:tgtEl>
                                          <p:spTgt spid="65"/>
                                        </p:tgtEl>
                                      </p:cBhvr>
                                    </p:animEffect>
                                    <p:set>
                                      <p:cBhvr>
                                        <p:cTn id="177" dur="1" fill="hold">
                                          <p:stCondLst>
                                            <p:cond delay="499"/>
                                          </p:stCondLst>
                                        </p:cTn>
                                        <p:tgtEl>
                                          <p:spTgt spid="65"/>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40"/>
                                        </p:tgtEl>
                                        <p:attrNameLst>
                                          <p:attrName>style.visibility</p:attrName>
                                        </p:attrNameLst>
                                      </p:cBhvr>
                                      <p:to>
                                        <p:strVal val="visible"/>
                                      </p:to>
                                    </p:set>
                                    <p:animEffect transition="in" filter="fade">
                                      <p:cBhvr>
                                        <p:cTn id="182" dur="500"/>
                                        <p:tgtEl>
                                          <p:spTgt spid="40"/>
                                        </p:tgtEl>
                                      </p:cBhvr>
                                    </p:animEffect>
                                  </p:childTnLst>
                                </p:cTn>
                              </p:par>
                              <p:par>
                                <p:cTn id="183" presetID="10" presetClass="entr" presetSubtype="0" fill="hold" nodeType="withEffect">
                                  <p:stCondLst>
                                    <p:cond delay="0"/>
                                  </p:stCondLst>
                                  <p:childTnLst>
                                    <p:set>
                                      <p:cBhvr>
                                        <p:cTn id="184" dur="1" fill="hold">
                                          <p:stCondLst>
                                            <p:cond delay="0"/>
                                          </p:stCondLst>
                                        </p:cTn>
                                        <p:tgtEl>
                                          <p:spTgt spid="42"/>
                                        </p:tgtEl>
                                        <p:attrNameLst>
                                          <p:attrName>style.visibility</p:attrName>
                                        </p:attrNameLst>
                                      </p:cBhvr>
                                      <p:to>
                                        <p:strVal val="visible"/>
                                      </p:to>
                                    </p:set>
                                    <p:animEffect transition="in" filter="fade">
                                      <p:cBhvr>
                                        <p:cTn id="185" dur="500"/>
                                        <p:tgtEl>
                                          <p:spTgt spid="42"/>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54"/>
                                        </p:tgtEl>
                                        <p:attrNameLst>
                                          <p:attrName>style.visibility</p:attrName>
                                        </p:attrNameLst>
                                      </p:cBhvr>
                                      <p:to>
                                        <p:strVal val="visible"/>
                                      </p:to>
                                    </p:set>
                                    <p:animEffect transition="in" filter="fade">
                                      <p:cBhvr>
                                        <p:cTn id="188" dur="500"/>
                                        <p:tgtEl>
                                          <p:spTgt spid="54"/>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nodeType="clickEffect">
                                  <p:stCondLst>
                                    <p:cond delay="0"/>
                                  </p:stCondLst>
                                  <p:childTnLst>
                                    <p:set>
                                      <p:cBhvr>
                                        <p:cTn id="192" dur="1" fill="hold">
                                          <p:stCondLst>
                                            <p:cond delay="0"/>
                                          </p:stCondLst>
                                        </p:cTn>
                                        <p:tgtEl>
                                          <p:spTgt spid="41"/>
                                        </p:tgtEl>
                                        <p:attrNameLst>
                                          <p:attrName>style.visibility</p:attrName>
                                        </p:attrNameLst>
                                      </p:cBhvr>
                                      <p:to>
                                        <p:strVal val="visible"/>
                                      </p:to>
                                    </p:set>
                                    <p:animEffect transition="in" filter="fade">
                                      <p:cBhvr>
                                        <p:cTn id="193" dur="500"/>
                                        <p:tgtEl>
                                          <p:spTgt spid="41"/>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55"/>
                                        </p:tgtEl>
                                        <p:attrNameLst>
                                          <p:attrName>style.visibility</p:attrName>
                                        </p:attrNameLst>
                                      </p:cBhvr>
                                      <p:to>
                                        <p:strVal val="visible"/>
                                      </p:to>
                                    </p:set>
                                    <p:animEffect transition="in" filter="fade">
                                      <p:cBhvr>
                                        <p:cTn id="196" dur="500"/>
                                        <p:tgtEl>
                                          <p:spTgt spid="55"/>
                                        </p:tgtEl>
                                      </p:cBhvr>
                                    </p:animEffect>
                                  </p:childTnLst>
                                </p:cTn>
                              </p:par>
                              <p:par>
                                <p:cTn id="197" presetID="10" presetClass="entr" presetSubtype="0" fill="hold" nodeType="withEffect">
                                  <p:stCondLst>
                                    <p:cond delay="0"/>
                                  </p:stCondLst>
                                  <p:childTnLst>
                                    <p:set>
                                      <p:cBhvr>
                                        <p:cTn id="198" dur="1" fill="hold">
                                          <p:stCondLst>
                                            <p:cond delay="0"/>
                                          </p:stCondLst>
                                        </p:cTn>
                                        <p:tgtEl>
                                          <p:spTgt spid="43"/>
                                        </p:tgtEl>
                                        <p:attrNameLst>
                                          <p:attrName>style.visibility</p:attrName>
                                        </p:attrNameLst>
                                      </p:cBhvr>
                                      <p:to>
                                        <p:strVal val="visible"/>
                                      </p:to>
                                    </p:set>
                                    <p:animEffect transition="in" filter="fade">
                                      <p:cBhvr>
                                        <p:cTn id="199" dur="500"/>
                                        <p:tgtEl>
                                          <p:spTgt spid="43"/>
                                        </p:tgtEl>
                                      </p:cBhvr>
                                    </p:animEffect>
                                  </p:childTnLst>
                                </p:cTn>
                              </p:par>
                            </p:childTnLst>
                          </p:cTn>
                        </p:par>
                      </p:childTnLst>
                    </p:cTn>
                  </p:par>
                  <p:par>
                    <p:cTn id="200" fill="hold">
                      <p:stCondLst>
                        <p:cond delay="indefinite"/>
                      </p:stCondLst>
                      <p:childTnLst>
                        <p:par>
                          <p:cTn id="201" fill="hold">
                            <p:stCondLst>
                              <p:cond delay="0"/>
                            </p:stCondLst>
                            <p:childTnLst>
                              <p:par>
                                <p:cTn id="202" presetID="10" presetClass="entr" presetSubtype="0" fill="hold" nodeType="clickEffect">
                                  <p:stCondLst>
                                    <p:cond delay="0"/>
                                  </p:stCondLst>
                                  <p:childTnLst>
                                    <p:set>
                                      <p:cBhvr>
                                        <p:cTn id="203" dur="1" fill="hold">
                                          <p:stCondLst>
                                            <p:cond delay="0"/>
                                          </p:stCondLst>
                                        </p:cTn>
                                        <p:tgtEl>
                                          <p:spTgt spid="44"/>
                                        </p:tgtEl>
                                        <p:attrNameLst>
                                          <p:attrName>style.visibility</p:attrName>
                                        </p:attrNameLst>
                                      </p:cBhvr>
                                      <p:to>
                                        <p:strVal val="visible"/>
                                      </p:to>
                                    </p:set>
                                    <p:animEffect transition="in" filter="fade">
                                      <p:cBhvr>
                                        <p:cTn id="204" dur="500"/>
                                        <p:tgtEl>
                                          <p:spTgt spid="44"/>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45"/>
                                        </p:tgtEl>
                                        <p:attrNameLst>
                                          <p:attrName>style.visibility</p:attrName>
                                        </p:attrNameLst>
                                      </p:cBhvr>
                                      <p:to>
                                        <p:strVal val="visible"/>
                                      </p:to>
                                    </p:set>
                                    <p:animEffect transition="in" filter="fade">
                                      <p:cBhvr>
                                        <p:cTn id="209" dur="500"/>
                                        <p:tgtEl>
                                          <p:spTgt spid="45"/>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xit" presetSubtype="0" fill="hold" grpId="1" nodeType="clickEffect">
                                  <p:stCondLst>
                                    <p:cond delay="0"/>
                                  </p:stCondLst>
                                  <p:childTnLst>
                                    <p:animEffect transition="out" filter="fade">
                                      <p:cBhvr>
                                        <p:cTn id="213" dur="500"/>
                                        <p:tgtEl>
                                          <p:spTgt spid="66"/>
                                        </p:tgtEl>
                                      </p:cBhvr>
                                    </p:animEffect>
                                    <p:set>
                                      <p:cBhvr>
                                        <p:cTn id="214"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63" grpId="0" animBg="1"/>
      <p:bldP spid="63" grpId="1" animBg="1"/>
      <p:bldP spid="64" grpId="0" animBg="1"/>
      <p:bldP spid="64" grpId="1" animBg="1"/>
      <p:bldP spid="65" grpId="0" animBg="1"/>
      <p:bldP spid="65" grpId="1" animBg="1"/>
      <p:bldP spid="66" grpId="0" animBg="1"/>
      <p:bldP spid="66"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fontScale="90000"/>
          </a:bodyPr>
          <a:lstStyle/>
          <a:p>
            <a:r>
              <a:rPr lang="en-US" dirty="0"/>
              <a:t>Pearson Correlation Main Problem # 1</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398" y="1609322"/>
            <a:ext cx="5634038" cy="1057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Rectangle 55"/>
          <p:cNvSpPr/>
          <p:nvPr/>
        </p:nvSpPr>
        <p:spPr>
          <a:xfrm>
            <a:off x="381000" y="3505200"/>
            <a:ext cx="8763000" cy="2062103"/>
          </a:xfrm>
          <a:prstGeom prst="rect">
            <a:avLst/>
          </a:prstGeom>
        </p:spPr>
        <p:txBody>
          <a:bodyPr wrap="square">
            <a:spAutoFit/>
          </a:bodyPr>
          <a:lstStyle/>
          <a:p>
            <a:r>
              <a:rPr lang="en-US" sz="3200" dirty="0">
                <a:ln w="11430"/>
              </a:rPr>
              <a:t>1- It is not sensitive to the number of similar items.</a:t>
            </a:r>
          </a:p>
          <a:p>
            <a:endParaRPr lang="en-US" sz="3200" dirty="0">
              <a:ln w="11430"/>
            </a:endParaRPr>
          </a:p>
          <a:p>
            <a:r>
              <a:rPr lang="en-US" sz="3200" dirty="0">
                <a:ln w="11430"/>
              </a:rPr>
              <a:t>2- It measures the extent to which there is a linear dependence between two variables.</a:t>
            </a:r>
          </a:p>
        </p:txBody>
      </p:sp>
    </p:spTree>
    <p:extLst>
      <p:ext uri="{BB962C8B-B14F-4D97-AF65-F5344CB8AC3E}">
        <p14:creationId xmlns:p14="http://schemas.microsoft.com/office/powerpoint/2010/main" val="399119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Cosine Similarity’s Problem</a:t>
            </a:r>
          </a:p>
        </p:txBody>
      </p:sp>
      <p:sp>
        <p:nvSpPr>
          <p:cNvPr id="56" name="Rectangle 55"/>
          <p:cNvSpPr/>
          <p:nvPr/>
        </p:nvSpPr>
        <p:spPr>
          <a:xfrm>
            <a:off x="18994" y="2453655"/>
            <a:ext cx="9135166" cy="954107"/>
          </a:xfrm>
          <a:prstGeom prst="rect">
            <a:avLst/>
          </a:prstGeom>
        </p:spPr>
        <p:txBody>
          <a:bodyPr wrap="square">
            <a:spAutoFit/>
          </a:bodyPr>
          <a:lstStyle/>
          <a:p>
            <a:pPr algn="ctr"/>
            <a:r>
              <a:rPr lang="en-US" sz="2800" dirty="0">
                <a:ln w="11430"/>
              </a:rPr>
              <a:t>It doesn't regard to the length of vectors and only compares the angle between them.</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8378"/>
            <a:ext cx="9144000" cy="1250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381000" y="6400800"/>
            <a:ext cx="3505200" cy="0"/>
          </a:xfrm>
          <a:prstGeom prst="straightConnector1">
            <a:avLst/>
          </a:prstGeom>
          <a:ln w="50800">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flipV="1">
            <a:off x="406400" y="3429000"/>
            <a:ext cx="0" cy="2971800"/>
          </a:xfrm>
          <a:prstGeom prst="straightConnector1">
            <a:avLst/>
          </a:prstGeom>
          <a:ln w="50800">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V="1">
            <a:off x="381000" y="3429000"/>
            <a:ext cx="3276600" cy="2971800"/>
          </a:xfrm>
          <a:prstGeom prst="straightConnector1">
            <a:avLst/>
          </a:prstGeom>
          <a:ln w="50800">
            <a:solidFill>
              <a:schemeClr val="tx2"/>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a:off x="406400" y="6400800"/>
            <a:ext cx="584200" cy="0"/>
          </a:xfrm>
          <a:prstGeom prst="straightConnector1">
            <a:avLst/>
          </a:prstGeom>
          <a:ln w="50800">
            <a:solidFill>
              <a:srgbClr val="03E32E"/>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2830501" y="4038600"/>
                <a:ext cx="788999"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14:m>
                  <m:oMathPara xmlns:m="http://schemas.openxmlformats.org/officeDocument/2006/math">
                    <m:oMathParaPr>
                      <m:jc m:val="centerGroup"/>
                    </m:oMathParaPr>
                    <m:oMath xmlns:m="http://schemas.openxmlformats.org/officeDocument/2006/math">
                      <m:r>
                        <a:rPr lang="en-US" sz="3200" b="1" i="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mbria Math"/>
                        </a:rPr>
                        <m:t>𝟏𝟎</m:t>
                      </m:r>
                    </m:oMath>
                  </m:oMathPara>
                </a14:m>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Cambria Math"/>
                </a:endParaRPr>
              </a:p>
            </p:txBody>
          </p:sp>
        </mc:Choice>
        <mc:Fallback xmlns="">
          <p:sp>
            <p:nvSpPr>
              <p:cNvPr id="19" name="Rectangle 18"/>
              <p:cNvSpPr>
                <a:spLocks noRot="1" noChangeAspect="1" noMove="1" noResize="1" noEditPoints="1" noAdjustHandles="1" noChangeArrowheads="1" noChangeShapeType="1" noTextEdit="1"/>
              </p:cNvSpPr>
              <p:nvPr/>
            </p:nvSpPr>
            <p:spPr>
              <a:xfrm>
                <a:off x="2830501" y="4038600"/>
                <a:ext cx="788999" cy="58477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905000" y="3733512"/>
                <a:ext cx="788999"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14:m>
                  <m:oMathPara xmlns:m="http://schemas.openxmlformats.org/officeDocument/2006/math">
                    <m:oMathParaPr>
                      <m:jc m:val="centerGroup"/>
                    </m:oMathParaPr>
                    <m:oMath xmlns:m="http://schemas.openxmlformats.org/officeDocument/2006/math">
                      <m:r>
                        <a:rPr lang="en-US" sz="3200" b="1" i="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mbria Math"/>
                        </a:rPr>
                        <m:t>𝟏𝟎</m:t>
                      </m:r>
                    </m:oMath>
                  </m:oMathPara>
                </a14:m>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Cambria Math"/>
                </a:endParaRPr>
              </a:p>
            </p:txBody>
          </p:sp>
        </mc:Choice>
        <mc:Fallback xmlns="">
          <p:sp>
            <p:nvSpPr>
              <p:cNvPr id="20" name="Rectangle 19"/>
              <p:cNvSpPr>
                <a:spLocks noRot="1" noChangeAspect="1" noMove="1" noResize="1" noEditPoints="1" noAdjustHandles="1" noChangeArrowheads="1" noChangeShapeType="1" noTextEdit="1"/>
              </p:cNvSpPr>
              <p:nvPr/>
            </p:nvSpPr>
            <p:spPr>
              <a:xfrm>
                <a:off x="1905000" y="3733512"/>
                <a:ext cx="788999" cy="58477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003300" y="6273225"/>
                <a:ext cx="543739"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14:m>
                  <m:oMathPara xmlns:m="http://schemas.openxmlformats.org/officeDocument/2006/math">
                    <m:oMathParaPr>
                      <m:jc m:val="centerGroup"/>
                    </m:oMathParaPr>
                    <m:oMath xmlns:m="http://schemas.openxmlformats.org/officeDocument/2006/math">
                      <m:r>
                        <a:rPr lang="en-US" sz="3200" b="1" i="1" smtClean="0">
                          <a:ln w="11430"/>
                          <a:solidFill>
                            <a:srgbClr val="03E32E"/>
                          </a:solidFill>
                          <a:effectLst>
                            <a:outerShdw blurRad="50800" dist="39000" dir="5460000" algn="tl">
                              <a:srgbClr val="000000">
                                <a:alpha val="38000"/>
                              </a:srgbClr>
                            </a:outerShdw>
                          </a:effectLst>
                          <a:latin typeface="Cambria Math"/>
                        </a:rPr>
                        <m:t>𝟏</m:t>
                      </m:r>
                    </m:oMath>
                  </m:oMathPara>
                </a14:m>
                <a:endParaRPr lang="en-US" sz="3200" b="1" dirty="0">
                  <a:ln w="11430"/>
                  <a:solidFill>
                    <a:srgbClr val="03E32E"/>
                  </a:solidFill>
                  <a:effectLst>
                    <a:outerShdw blurRad="50800" dist="39000" dir="5460000" algn="tl">
                      <a:srgbClr val="000000">
                        <a:alpha val="38000"/>
                      </a:srgbClr>
                    </a:outerShdw>
                  </a:effectLst>
                  <a:ea typeface="Cambria Math"/>
                </a:endParaRPr>
              </a:p>
            </p:txBody>
          </p:sp>
        </mc:Choice>
        <mc:Fallback xmlns="">
          <p:sp>
            <p:nvSpPr>
              <p:cNvPr id="21" name="Rectangle 20"/>
              <p:cNvSpPr>
                <a:spLocks noRot="1" noChangeAspect="1" noMove="1" noResize="1" noEditPoints="1" noAdjustHandles="1" noChangeArrowheads="1" noChangeShapeType="1" noTextEdit="1"/>
              </p:cNvSpPr>
              <p:nvPr/>
            </p:nvSpPr>
            <p:spPr>
              <a:xfrm>
                <a:off x="1003300" y="6273225"/>
                <a:ext cx="543739" cy="584775"/>
              </a:xfrm>
              <a:prstGeom prst="rect">
                <a:avLst/>
              </a:prstGeom>
              <a:blipFill rotWithShape="1">
                <a:blip r:embed="rId5"/>
                <a:stretch>
                  <a:fillRect/>
                </a:stretch>
              </a:blipFill>
            </p:spPr>
            <p:txBody>
              <a:bodyPr/>
              <a:lstStyle/>
              <a:p>
                <a:r>
                  <a:rPr lang="en-US">
                    <a:noFill/>
                  </a:rPr>
                  <a:t> </a:t>
                </a:r>
              </a:p>
            </p:txBody>
          </p:sp>
        </mc:Fallback>
      </mc:AlternateContent>
      <p:cxnSp>
        <p:nvCxnSpPr>
          <p:cNvPr id="22" name="Straight Arrow Connector 21"/>
          <p:cNvCxnSpPr/>
          <p:nvPr/>
        </p:nvCxnSpPr>
        <p:spPr>
          <a:xfrm>
            <a:off x="4953000" y="6400800"/>
            <a:ext cx="3505200" cy="0"/>
          </a:xfrm>
          <a:prstGeom prst="straightConnector1">
            <a:avLst/>
          </a:prstGeom>
          <a:ln w="50800">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V="1">
            <a:off x="4978400" y="3429000"/>
            <a:ext cx="0" cy="2971800"/>
          </a:xfrm>
          <a:prstGeom prst="straightConnector1">
            <a:avLst/>
          </a:prstGeom>
          <a:ln w="50800">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flipV="1">
            <a:off x="4953000" y="3429000"/>
            <a:ext cx="3276600" cy="2971800"/>
          </a:xfrm>
          <a:prstGeom prst="straightConnector1">
            <a:avLst/>
          </a:prstGeom>
          <a:ln w="50800">
            <a:solidFill>
              <a:schemeClr val="tx2"/>
            </a:solidFill>
            <a:tailEnd type="arrow"/>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a:off x="4978400" y="6400800"/>
            <a:ext cx="3213100" cy="0"/>
          </a:xfrm>
          <a:prstGeom prst="straightConnector1">
            <a:avLst/>
          </a:prstGeom>
          <a:ln w="50800">
            <a:solidFill>
              <a:srgbClr val="03E32E"/>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7402501" y="4038600"/>
                <a:ext cx="788999"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14:m>
                  <m:oMathPara xmlns:m="http://schemas.openxmlformats.org/officeDocument/2006/math">
                    <m:oMathParaPr>
                      <m:jc m:val="centerGroup"/>
                    </m:oMathParaPr>
                    <m:oMath xmlns:m="http://schemas.openxmlformats.org/officeDocument/2006/math">
                      <m:r>
                        <a:rPr lang="en-US" sz="3200" b="1" i="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mbria Math"/>
                        </a:rPr>
                        <m:t>𝟏𝟎</m:t>
                      </m:r>
                    </m:oMath>
                  </m:oMathPara>
                </a14:m>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Cambria Math"/>
                </a:endParaRPr>
              </a:p>
            </p:txBody>
          </p:sp>
        </mc:Choice>
        <mc:Fallback xmlns="">
          <p:sp>
            <p:nvSpPr>
              <p:cNvPr id="26" name="Rectangle 25"/>
              <p:cNvSpPr>
                <a:spLocks noRot="1" noChangeAspect="1" noMove="1" noResize="1" noEditPoints="1" noAdjustHandles="1" noChangeArrowheads="1" noChangeShapeType="1" noTextEdit="1"/>
              </p:cNvSpPr>
              <p:nvPr/>
            </p:nvSpPr>
            <p:spPr>
              <a:xfrm>
                <a:off x="7402501" y="4038600"/>
                <a:ext cx="788999" cy="58477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6477000" y="3733512"/>
                <a:ext cx="788999"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14:m>
                  <m:oMathPara xmlns:m="http://schemas.openxmlformats.org/officeDocument/2006/math">
                    <m:oMathParaPr>
                      <m:jc m:val="centerGroup"/>
                    </m:oMathParaPr>
                    <m:oMath xmlns:m="http://schemas.openxmlformats.org/officeDocument/2006/math">
                      <m:r>
                        <a:rPr lang="en-US" sz="3200" b="1" i="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mbria Math"/>
                        </a:rPr>
                        <m:t>𝟏𝟎</m:t>
                      </m:r>
                    </m:oMath>
                  </m:oMathPara>
                </a14:m>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Cambria Math"/>
                </a:endParaRPr>
              </a:p>
            </p:txBody>
          </p:sp>
        </mc:Choice>
        <mc:Fallback xmlns="">
          <p:sp>
            <p:nvSpPr>
              <p:cNvPr id="27" name="Rectangle 26"/>
              <p:cNvSpPr>
                <a:spLocks noRot="1" noChangeAspect="1" noMove="1" noResize="1" noEditPoints="1" noAdjustHandles="1" noChangeArrowheads="1" noChangeShapeType="1" noTextEdit="1"/>
              </p:cNvSpPr>
              <p:nvPr/>
            </p:nvSpPr>
            <p:spPr>
              <a:xfrm>
                <a:off x="6477000" y="3733512"/>
                <a:ext cx="788999" cy="58477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8458200" y="6273224"/>
                <a:ext cx="657552"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14:m>
                  <m:oMath xmlns:m="http://schemas.openxmlformats.org/officeDocument/2006/math">
                    <m:r>
                      <a:rPr lang="en-US" sz="3200" b="1" i="1" smtClean="0">
                        <a:ln w="11430"/>
                        <a:solidFill>
                          <a:srgbClr val="03E32E"/>
                        </a:solidFill>
                        <a:effectLst>
                          <a:outerShdw blurRad="50800" dist="39000" dir="5460000" algn="tl">
                            <a:srgbClr val="000000">
                              <a:alpha val="38000"/>
                            </a:srgbClr>
                          </a:outerShdw>
                        </a:effectLst>
                        <a:latin typeface="Cambria Math"/>
                      </a:rPr>
                      <m:t>𝟏</m:t>
                    </m:r>
                  </m:oMath>
                </a14:m>
                <a:r>
                  <a:rPr lang="en-US" sz="3200" b="1" dirty="0">
                    <a:ln w="11430"/>
                    <a:solidFill>
                      <a:srgbClr val="03E32E"/>
                    </a:solidFill>
                    <a:effectLst>
                      <a:outerShdw blurRad="50800" dist="39000" dir="5460000" algn="tl">
                        <a:srgbClr val="000000">
                          <a:alpha val="38000"/>
                        </a:srgbClr>
                      </a:outerShdw>
                    </a:effectLst>
                    <a:ea typeface="Cambria Math"/>
                  </a:rPr>
                  <a:t>0</a:t>
                </a:r>
              </a:p>
            </p:txBody>
          </p:sp>
        </mc:Choice>
        <mc:Fallback xmlns="">
          <p:sp>
            <p:nvSpPr>
              <p:cNvPr id="28" name="Rectangle 27"/>
              <p:cNvSpPr>
                <a:spLocks noRot="1" noChangeAspect="1" noMove="1" noResize="1" noEditPoints="1" noAdjustHandles="1" noChangeArrowheads="1" noChangeShapeType="1" noTextEdit="1"/>
              </p:cNvSpPr>
              <p:nvPr/>
            </p:nvSpPr>
            <p:spPr>
              <a:xfrm>
                <a:off x="8458200" y="6273224"/>
                <a:ext cx="657552" cy="584775"/>
              </a:xfrm>
              <a:prstGeom prst="rect">
                <a:avLst/>
              </a:prstGeom>
              <a:blipFill rotWithShape="1">
                <a:blip r:embed="rId6"/>
                <a:stretch>
                  <a:fillRect t="-16667" r="-29907" b="-44792"/>
                </a:stretch>
              </a:blipFill>
            </p:spPr>
            <p:txBody>
              <a:bodyPr/>
              <a:lstStyle/>
              <a:p>
                <a:r>
                  <a:rPr lang="en-US">
                    <a:noFill/>
                  </a:rPr>
                  <a:t> </a:t>
                </a:r>
              </a:p>
            </p:txBody>
          </p:sp>
        </mc:Fallback>
      </mc:AlternateContent>
    </p:spTree>
    <p:extLst>
      <p:ext uri="{BB962C8B-B14F-4D97-AF65-F5344CB8AC3E}">
        <p14:creationId xmlns:p14="http://schemas.microsoft.com/office/powerpoint/2010/main" val="304368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additive="base">
                                        <p:cTn id="13" dur="500" fill="hold"/>
                                        <p:tgtEl>
                                          <p:spTgt spid="56"/>
                                        </p:tgtEl>
                                        <p:attrNameLst>
                                          <p:attrName>ppt_x</p:attrName>
                                        </p:attrNameLst>
                                      </p:cBhvr>
                                      <p:tavLst>
                                        <p:tav tm="0">
                                          <p:val>
                                            <p:strVal val="#ppt_x"/>
                                          </p:val>
                                        </p:tav>
                                        <p:tav tm="100000">
                                          <p:val>
                                            <p:strVal val="#ppt_x"/>
                                          </p:val>
                                        </p:tav>
                                      </p:tavLst>
                                    </p:anim>
                                    <p:anim calcmode="lin" valueType="num">
                                      <p:cBhvr additive="base">
                                        <p:cTn id="1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ppt_x"/>
                                          </p:val>
                                        </p:tav>
                                        <p:tav tm="100000">
                                          <p:val>
                                            <p:strVal val="#ppt_x"/>
                                          </p:val>
                                        </p:tav>
                                      </p:tavLst>
                                    </p:anim>
                                    <p:anim calcmode="lin" valueType="num">
                                      <p:cBhvr additive="base">
                                        <p:cTn id="49" dur="500" fill="hold"/>
                                        <p:tgtEl>
                                          <p:spTgt spid="23"/>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fill="hold"/>
                                        <p:tgtEl>
                                          <p:spTgt spid="22"/>
                                        </p:tgtEl>
                                        <p:attrNameLst>
                                          <p:attrName>ppt_x</p:attrName>
                                        </p:attrNameLst>
                                      </p:cBhvr>
                                      <p:tavLst>
                                        <p:tav tm="0">
                                          <p:val>
                                            <p:strVal val="#ppt_x"/>
                                          </p:val>
                                        </p:tav>
                                        <p:tav tm="100000">
                                          <p:val>
                                            <p:strVal val="#ppt_x"/>
                                          </p:val>
                                        </p:tav>
                                      </p:tavLst>
                                    </p:anim>
                                    <p:anim calcmode="lin" valueType="num">
                                      <p:cBhvr additive="base">
                                        <p:cTn id="5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19" grpId="0"/>
      <p:bldP spid="20" grpId="0"/>
      <p:bldP spid="21" grpId="0"/>
      <p:bldP spid="26" grpId="0"/>
      <p:bldP spid="27" grpId="0"/>
      <p:bldP spid="2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Other Similarity Measures</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994" y="3914120"/>
            <a:ext cx="24574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64622" y="3365500"/>
            <a:ext cx="3562194"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Minkowski</a:t>
            </a: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distance</a:t>
            </a:r>
          </a:p>
        </p:txBody>
      </p:sp>
      <p:sp>
        <p:nvSpPr>
          <p:cNvPr id="8" name="Rectangle 7"/>
          <p:cNvSpPr/>
          <p:nvPr/>
        </p:nvSpPr>
        <p:spPr>
          <a:xfrm>
            <a:off x="4827007" y="1305580"/>
            <a:ext cx="3562194"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Euclidean distance</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984" y="1790700"/>
            <a:ext cx="192024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594655" y="1375430"/>
            <a:ext cx="3102131"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City-block metric</a:t>
            </a:r>
          </a:p>
        </p:txBody>
      </p:sp>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1320" y="1977715"/>
            <a:ext cx="1828800" cy="1064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5396875" y="3352800"/>
            <a:ext cx="2422458"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Sup distance</a:t>
            </a:r>
          </a:p>
        </p:txBody>
      </p:sp>
      <mc:AlternateContent xmlns:mc="http://schemas.openxmlformats.org/markup-compatibility/2006" xmlns:a14="http://schemas.microsoft.com/office/drawing/2010/main">
        <mc:Choice Requires="a14">
          <p:sp>
            <p:nvSpPr>
              <p:cNvPr id="3" name="Rectangle 2"/>
              <p:cNvSpPr/>
              <p:nvPr/>
            </p:nvSpPr>
            <p:spPr>
              <a:xfrm>
                <a:off x="5512807" y="3876020"/>
                <a:ext cx="2438400" cy="99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lang="en-US" sz="2800" i="1" smtClean="0">
                              <a:solidFill>
                                <a:schemeClr val="bg1"/>
                              </a:solidFill>
                              <a:latin typeface="Cambria Math" panose="02040503050406030204" pitchFamily="18" charset="0"/>
                            </a:rPr>
                          </m:ctrlPr>
                        </m:funcPr>
                        <m:fName>
                          <m:limLow>
                            <m:limLowPr>
                              <m:ctrlPr>
                                <a:rPr lang="en-US" sz="2800" i="1" smtClean="0">
                                  <a:solidFill>
                                    <a:schemeClr val="bg1"/>
                                  </a:solidFill>
                                  <a:latin typeface="Cambria Math" panose="02040503050406030204" pitchFamily="18" charset="0"/>
                                </a:rPr>
                              </m:ctrlPr>
                            </m:limLowPr>
                            <m:e>
                              <m:r>
                                <m:rPr>
                                  <m:sty m:val="p"/>
                                </m:rPr>
                                <a:rPr lang="en-US" sz="2800" i="0" smtClean="0">
                                  <a:solidFill>
                                    <a:schemeClr val="bg1"/>
                                  </a:solidFill>
                                  <a:latin typeface="Cambria Math"/>
                                </a:rPr>
                                <m:t>max</m:t>
                              </m:r>
                            </m:e>
                            <m:lim>
                              <m:r>
                                <a:rPr lang="en-US" sz="2800" b="0" i="1" smtClean="0">
                                  <a:solidFill>
                                    <a:schemeClr val="bg1"/>
                                  </a:solidFill>
                                  <a:latin typeface="Cambria Math"/>
                                </a:rPr>
                                <m:t>1</m:t>
                              </m:r>
                              <m:r>
                                <a:rPr lang="en-US" sz="2800" b="0" i="1" smtClean="0">
                                  <a:solidFill>
                                    <a:schemeClr val="bg1"/>
                                  </a:solidFill>
                                  <a:latin typeface="Cambria Math"/>
                                  <a:ea typeface="Cambria Math"/>
                                </a:rPr>
                                <m:t>≤</m:t>
                              </m:r>
                              <m:r>
                                <a:rPr lang="en-US" sz="2800" b="0" i="1" smtClean="0">
                                  <a:solidFill>
                                    <a:schemeClr val="bg1"/>
                                  </a:solidFill>
                                  <a:latin typeface="Cambria Math"/>
                                  <a:ea typeface="Cambria Math"/>
                                </a:rPr>
                                <m:t>𝑙</m:t>
                              </m:r>
                              <m:r>
                                <a:rPr lang="en-US" sz="2800" b="0" i="1" smtClean="0">
                                  <a:solidFill>
                                    <a:schemeClr val="bg1"/>
                                  </a:solidFill>
                                  <a:latin typeface="Cambria Math"/>
                                  <a:ea typeface="Cambria Math"/>
                                </a:rPr>
                                <m:t>≤</m:t>
                              </m:r>
                              <m:r>
                                <a:rPr lang="en-US" sz="2800" b="0" i="1" smtClean="0">
                                  <a:solidFill>
                                    <a:schemeClr val="bg1"/>
                                  </a:solidFill>
                                  <a:latin typeface="Cambria Math"/>
                                  <a:ea typeface="Cambria Math"/>
                                </a:rPr>
                                <m:t>𝑑</m:t>
                              </m:r>
                            </m:lim>
                          </m:limLow>
                        </m:fName>
                        <m:e>
                          <m:d>
                            <m:dPr>
                              <m:begChr m:val="|"/>
                              <m:endChr m:val="|"/>
                              <m:ctrlPr>
                                <a:rPr lang="en-US" sz="2800" i="1" smtClean="0">
                                  <a:solidFill>
                                    <a:schemeClr val="bg1"/>
                                  </a:solidFill>
                                  <a:latin typeface="Cambria Math" panose="02040503050406030204" pitchFamily="18" charset="0"/>
                                </a:rPr>
                              </m:ctrlPr>
                            </m:dPr>
                            <m:e>
                              <m:sSub>
                                <m:sSubPr>
                                  <m:ctrlPr>
                                    <a:rPr lang="en-US" sz="2800" i="1" smtClean="0">
                                      <a:solidFill>
                                        <a:schemeClr val="bg1"/>
                                      </a:solidFill>
                                      <a:latin typeface="Cambria Math" panose="02040503050406030204" pitchFamily="18" charset="0"/>
                                    </a:rPr>
                                  </m:ctrlPr>
                                </m:sSubPr>
                                <m:e>
                                  <m:r>
                                    <a:rPr lang="en-US" sz="2800" b="0" i="1" smtClean="0">
                                      <a:solidFill>
                                        <a:schemeClr val="bg1"/>
                                      </a:solidFill>
                                      <a:latin typeface="Cambria Math"/>
                                    </a:rPr>
                                    <m:t>𝑥</m:t>
                                  </m:r>
                                </m:e>
                                <m:sub>
                                  <m:r>
                                    <a:rPr lang="en-US" sz="2800" b="0" i="1" smtClean="0">
                                      <a:solidFill>
                                        <a:schemeClr val="bg1"/>
                                      </a:solidFill>
                                      <a:latin typeface="Cambria Math"/>
                                    </a:rPr>
                                    <m:t>𝑖𝑙</m:t>
                                  </m:r>
                                </m:sub>
                              </m:sSub>
                              <m:r>
                                <a:rPr lang="en-US" sz="2800" b="0" i="1" smtClean="0">
                                  <a:solidFill>
                                    <a:schemeClr val="bg1"/>
                                  </a:solidFill>
                                  <a:latin typeface="Cambria Math"/>
                                </a:rPr>
                                <m:t>−</m:t>
                              </m:r>
                              <m:sSub>
                                <m:sSubPr>
                                  <m:ctrlPr>
                                    <a:rPr lang="en-US" sz="2800" b="0" i="1" smtClean="0">
                                      <a:solidFill>
                                        <a:schemeClr val="bg1"/>
                                      </a:solidFill>
                                      <a:latin typeface="Cambria Math" panose="02040503050406030204" pitchFamily="18" charset="0"/>
                                    </a:rPr>
                                  </m:ctrlPr>
                                </m:sSubPr>
                                <m:e>
                                  <m:r>
                                    <a:rPr lang="en-US" sz="2800" b="0" i="1" smtClean="0">
                                      <a:solidFill>
                                        <a:schemeClr val="bg1"/>
                                      </a:solidFill>
                                      <a:latin typeface="Cambria Math"/>
                                    </a:rPr>
                                    <m:t>𝑥</m:t>
                                  </m:r>
                                </m:e>
                                <m:sub>
                                  <m:r>
                                    <a:rPr lang="en-US" sz="2800" b="0" i="1" smtClean="0">
                                      <a:solidFill>
                                        <a:schemeClr val="bg1"/>
                                      </a:solidFill>
                                      <a:latin typeface="Cambria Math"/>
                                    </a:rPr>
                                    <m:t>𝑗𝑙</m:t>
                                  </m:r>
                                </m:sub>
                              </m:sSub>
                            </m:e>
                          </m:d>
                        </m:e>
                      </m:func>
                    </m:oMath>
                  </m:oMathPara>
                </a14:m>
                <a:endParaRPr lang="en-US" sz="2800" dirty="0">
                  <a:solidFill>
                    <a:schemeClr val="bg1"/>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5512807" y="3876020"/>
                <a:ext cx="2438400" cy="990600"/>
              </a:xfrm>
              <a:prstGeom prst="rect">
                <a:avLst/>
              </a:prstGeom>
              <a:blipFill rotWithShape="1">
                <a:blip r:embed="rId5"/>
                <a:stretch>
                  <a:fillRect/>
                </a:stretch>
              </a:blipFill>
              <a:ln>
                <a:noFill/>
              </a:ln>
            </p:spPr>
            <p:txBody>
              <a:bodyPr/>
              <a:lstStyle/>
              <a:p>
                <a:r>
                  <a:rPr lang="en-US">
                    <a:noFill/>
                  </a:rPr>
                  <a:t> </a:t>
                </a:r>
              </a:p>
            </p:txBody>
          </p:sp>
        </mc:Fallback>
      </mc:AlternateContent>
      <p:sp>
        <p:nvSpPr>
          <p:cNvPr id="16" name="Rectangle 15"/>
          <p:cNvSpPr/>
          <p:nvPr/>
        </p:nvSpPr>
        <p:spPr>
          <a:xfrm>
            <a:off x="134592" y="5095220"/>
            <a:ext cx="4022256"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Mahalanobis</a:t>
            </a: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distance</a:t>
            </a:r>
          </a:p>
        </p:txBody>
      </p:sp>
      <p:pic>
        <p:nvPicPr>
          <p:cNvPr id="1127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397" y="5618440"/>
            <a:ext cx="3432643" cy="611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4472413" y="5095220"/>
            <a:ext cx="4519187"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Point Symmetry Distance</a:t>
            </a:r>
          </a:p>
        </p:txBody>
      </p:sp>
      <mc:AlternateContent xmlns:mc="http://schemas.openxmlformats.org/markup-compatibility/2006" xmlns:a14="http://schemas.microsoft.com/office/drawing/2010/main">
        <mc:Choice Requires="a14">
          <p:sp>
            <p:nvSpPr>
              <p:cNvPr id="21" name="Rectangle 20"/>
              <p:cNvSpPr/>
              <p:nvPr/>
            </p:nvSpPr>
            <p:spPr>
              <a:xfrm>
                <a:off x="4472413" y="5618440"/>
                <a:ext cx="4393194" cy="99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lang="en-US" sz="2400" i="1" smtClean="0">
                              <a:solidFill>
                                <a:schemeClr val="bg1"/>
                              </a:solidFill>
                              <a:latin typeface="Cambria Math" panose="02040503050406030204" pitchFamily="18" charset="0"/>
                            </a:rPr>
                          </m:ctrlPr>
                        </m:funcPr>
                        <m:fName>
                          <m:limLow>
                            <m:limLowPr>
                              <m:ctrlPr>
                                <a:rPr lang="en-US" sz="2400" i="1" smtClean="0">
                                  <a:solidFill>
                                    <a:schemeClr val="bg1"/>
                                  </a:solidFill>
                                  <a:latin typeface="Cambria Math" panose="02040503050406030204" pitchFamily="18" charset="0"/>
                                </a:rPr>
                              </m:ctrlPr>
                            </m:limLowPr>
                            <m:e>
                              <m:r>
                                <m:rPr>
                                  <m:sty m:val="p"/>
                                </m:rPr>
                                <a:rPr lang="en-US" sz="2400" i="0" smtClean="0">
                                  <a:solidFill>
                                    <a:schemeClr val="bg1"/>
                                  </a:solidFill>
                                  <a:latin typeface="Cambria Math"/>
                                </a:rPr>
                                <m:t>m</m:t>
                              </m:r>
                              <m:r>
                                <m:rPr>
                                  <m:sty m:val="p"/>
                                </m:rPr>
                                <a:rPr lang="en-US" sz="2400" b="0" i="0" smtClean="0">
                                  <a:solidFill>
                                    <a:schemeClr val="bg1"/>
                                  </a:solidFill>
                                  <a:latin typeface="Cambria Math"/>
                                </a:rPr>
                                <m:t>in</m:t>
                              </m:r>
                            </m:e>
                            <m:lim>
                              <m:eqArr>
                                <m:eqArrPr>
                                  <m:ctrlPr>
                                    <a:rPr lang="en-US" sz="2400" b="0" i="1" smtClean="0">
                                      <a:solidFill>
                                        <a:schemeClr val="bg1"/>
                                      </a:solidFill>
                                      <a:latin typeface="Cambria Math" panose="02040503050406030204" pitchFamily="18" charset="0"/>
                                    </a:rPr>
                                  </m:ctrlPr>
                                </m:eqArrPr>
                                <m:e>
                                  <m:r>
                                    <a:rPr lang="en-US" sz="2400" b="0" i="1" smtClean="0">
                                      <a:solidFill>
                                        <a:schemeClr val="bg1"/>
                                      </a:solidFill>
                                      <a:latin typeface="Cambria Math"/>
                                    </a:rPr>
                                    <m:t>1</m:t>
                                  </m:r>
                                  <m:r>
                                    <a:rPr lang="en-US" sz="2400" b="0" i="1" smtClean="0">
                                      <a:solidFill>
                                        <a:schemeClr val="bg1"/>
                                      </a:solidFill>
                                      <a:latin typeface="Cambria Math"/>
                                      <a:ea typeface="Cambria Math"/>
                                    </a:rPr>
                                    <m:t>≤</m:t>
                                  </m:r>
                                  <m:r>
                                    <a:rPr lang="en-US" sz="2400" b="0" i="1" smtClean="0">
                                      <a:solidFill>
                                        <a:schemeClr val="bg1"/>
                                      </a:solidFill>
                                      <a:latin typeface="Cambria Math"/>
                                      <a:ea typeface="Cambria Math"/>
                                    </a:rPr>
                                    <m:t>𝑗</m:t>
                                  </m:r>
                                  <m:r>
                                    <a:rPr lang="en-US" sz="2400" b="0" i="1" smtClean="0">
                                      <a:solidFill>
                                        <a:schemeClr val="bg1"/>
                                      </a:solidFill>
                                      <a:latin typeface="Cambria Math"/>
                                      <a:ea typeface="Cambria Math"/>
                                    </a:rPr>
                                    <m:t>≤</m:t>
                                  </m:r>
                                  <m:r>
                                    <a:rPr lang="en-US" sz="2400" b="0" i="1" smtClean="0">
                                      <a:solidFill>
                                        <a:schemeClr val="bg1"/>
                                      </a:solidFill>
                                      <a:latin typeface="Cambria Math"/>
                                      <a:ea typeface="Cambria Math"/>
                                    </a:rPr>
                                    <m:t>𝑁</m:t>
                                  </m:r>
                                </m:e>
                                <m:e>
                                  <m:r>
                                    <a:rPr lang="en-US" sz="2400" b="0" i="1" smtClean="0">
                                      <a:solidFill>
                                        <a:schemeClr val="bg1"/>
                                      </a:solidFill>
                                      <a:latin typeface="Cambria Math"/>
                                      <a:ea typeface="Cambria Math"/>
                                    </a:rPr>
                                    <m:t>𝑗</m:t>
                                  </m:r>
                                  <m:r>
                                    <a:rPr lang="en-US" sz="2400" b="0" i="1" smtClean="0">
                                      <a:solidFill>
                                        <a:schemeClr val="bg1"/>
                                      </a:solidFill>
                                      <a:latin typeface="Cambria Math"/>
                                      <a:ea typeface="Cambria Math"/>
                                    </a:rPr>
                                    <m:t>≠</m:t>
                                  </m:r>
                                  <m:r>
                                    <a:rPr lang="en-US" sz="2400" b="0" i="1" smtClean="0">
                                      <a:solidFill>
                                        <a:schemeClr val="bg1"/>
                                      </a:solidFill>
                                      <a:latin typeface="Cambria Math"/>
                                      <a:ea typeface="Cambria Math"/>
                                    </a:rPr>
                                    <m:t>𝑖</m:t>
                                  </m:r>
                                </m:e>
                              </m:eqArr>
                            </m:lim>
                          </m:limLow>
                        </m:fName>
                        <m:e>
                          <m:f>
                            <m:fPr>
                              <m:ctrlPr>
                                <a:rPr lang="en-US" sz="2400" i="1" smtClean="0">
                                  <a:solidFill>
                                    <a:schemeClr val="bg1"/>
                                  </a:solidFill>
                                  <a:latin typeface="Cambria Math" panose="02040503050406030204" pitchFamily="18" charset="0"/>
                                </a:rPr>
                              </m:ctrlPr>
                            </m:fPr>
                            <m:num>
                              <m:d>
                                <m:dPr>
                                  <m:begChr m:val="‖"/>
                                  <m:endChr m:val="‖"/>
                                  <m:ctrlPr>
                                    <a:rPr lang="en-US" sz="2400" i="1" smtClean="0">
                                      <a:solidFill>
                                        <a:schemeClr val="bg1"/>
                                      </a:solidFill>
                                      <a:latin typeface="Cambria Math" panose="02040503050406030204" pitchFamily="18" charset="0"/>
                                    </a:rPr>
                                  </m:ctrlPr>
                                </m:dPr>
                                <m:e>
                                  <m:d>
                                    <m:dPr>
                                      <m:ctrlPr>
                                        <a:rPr lang="en-US" sz="2400" b="0" i="1" smtClean="0">
                                          <a:solidFill>
                                            <a:schemeClr val="bg1"/>
                                          </a:solidFill>
                                          <a:latin typeface="Cambria Math" panose="02040503050406030204" pitchFamily="18" charset="0"/>
                                        </a:rPr>
                                      </m:ctrlPr>
                                    </m:dPr>
                                    <m:e>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a:rPr>
                                            <m:t>𝑥</m:t>
                                          </m:r>
                                        </m:e>
                                        <m:sub>
                                          <m:r>
                                            <a:rPr lang="en-US" sz="2400" b="0" i="1" smtClean="0">
                                              <a:solidFill>
                                                <a:schemeClr val="bg1"/>
                                              </a:solidFill>
                                              <a:latin typeface="Cambria Math"/>
                                            </a:rPr>
                                            <m:t>𝑖</m:t>
                                          </m:r>
                                        </m:sub>
                                      </m:sSub>
                                      <m:r>
                                        <a:rPr lang="en-US" sz="2400" b="0" i="1" smtClean="0">
                                          <a:solidFill>
                                            <a:schemeClr val="bg1"/>
                                          </a:solidFill>
                                          <a:latin typeface="Cambria Math"/>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a:rPr>
                                            <m:t>𝑥</m:t>
                                          </m:r>
                                        </m:e>
                                        <m:sub>
                                          <m:r>
                                            <a:rPr lang="en-US" sz="2400" b="0" i="1" smtClean="0">
                                              <a:solidFill>
                                                <a:schemeClr val="bg1"/>
                                              </a:solidFill>
                                              <a:latin typeface="Cambria Math"/>
                                            </a:rPr>
                                            <m:t>𝑟</m:t>
                                          </m:r>
                                        </m:sub>
                                      </m:sSub>
                                    </m:e>
                                  </m:d>
                                  <m:r>
                                    <a:rPr lang="en-US" sz="2400" b="0" i="1" smtClean="0">
                                      <a:solidFill>
                                        <a:schemeClr val="bg1"/>
                                      </a:solidFill>
                                      <a:latin typeface="Cambria Math"/>
                                    </a:rPr>
                                    <m:t>+</m:t>
                                  </m:r>
                                  <m:d>
                                    <m:dPr>
                                      <m:ctrlPr>
                                        <a:rPr lang="en-US" sz="2400" b="0" i="1" smtClean="0">
                                          <a:solidFill>
                                            <a:schemeClr val="bg1"/>
                                          </a:solidFill>
                                          <a:latin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a:rPr>
                                            <m:t>𝑥</m:t>
                                          </m:r>
                                        </m:e>
                                        <m:sub>
                                          <m:r>
                                            <a:rPr lang="en-US" sz="2400" i="1">
                                              <a:solidFill>
                                                <a:schemeClr val="bg1"/>
                                              </a:solidFill>
                                              <a:latin typeface="Cambria Math"/>
                                            </a:rPr>
                                            <m:t>𝑗</m:t>
                                          </m:r>
                                        </m:sub>
                                      </m:sSub>
                                      <m:r>
                                        <a:rPr lang="en-US" sz="2400" i="1">
                                          <a:solidFill>
                                            <a:schemeClr val="bg1"/>
                                          </a:solidFill>
                                          <a:latin typeface="Cambria Math"/>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a:rPr>
                                            <m:t>𝑥</m:t>
                                          </m:r>
                                        </m:e>
                                        <m:sub>
                                          <m:r>
                                            <a:rPr lang="en-US" sz="2400" i="1">
                                              <a:solidFill>
                                                <a:schemeClr val="bg1"/>
                                              </a:solidFill>
                                              <a:latin typeface="Cambria Math"/>
                                            </a:rPr>
                                            <m:t>𝑟</m:t>
                                          </m:r>
                                        </m:sub>
                                      </m:sSub>
                                    </m:e>
                                  </m:d>
                                </m:e>
                              </m:d>
                            </m:num>
                            <m:den>
                              <m:d>
                                <m:dPr>
                                  <m:begChr m:val="‖"/>
                                  <m:endChr m:val="‖"/>
                                  <m:ctrlPr>
                                    <a:rPr lang="en-US" sz="2400" i="1">
                                      <a:solidFill>
                                        <a:schemeClr val="bg1"/>
                                      </a:solidFill>
                                      <a:latin typeface="Cambria Math" panose="02040503050406030204" pitchFamily="18" charset="0"/>
                                    </a:rPr>
                                  </m:ctrlPr>
                                </m:dPr>
                                <m:e>
                                  <m:d>
                                    <m:dPr>
                                      <m:ctrlPr>
                                        <a:rPr lang="en-US" sz="2400" i="1">
                                          <a:solidFill>
                                            <a:schemeClr val="bg1"/>
                                          </a:solidFill>
                                          <a:latin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a:rPr>
                                            <m:t>𝑥</m:t>
                                          </m:r>
                                        </m:e>
                                        <m:sub>
                                          <m:r>
                                            <a:rPr lang="en-US" sz="2400" i="1">
                                              <a:solidFill>
                                                <a:schemeClr val="bg1"/>
                                              </a:solidFill>
                                              <a:latin typeface="Cambria Math"/>
                                            </a:rPr>
                                            <m:t>𝑖</m:t>
                                          </m:r>
                                        </m:sub>
                                      </m:sSub>
                                      <m:r>
                                        <a:rPr lang="en-US" sz="2400" i="1">
                                          <a:solidFill>
                                            <a:schemeClr val="bg1"/>
                                          </a:solidFill>
                                          <a:latin typeface="Cambria Math"/>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a:rPr>
                                            <m:t>𝑥</m:t>
                                          </m:r>
                                        </m:e>
                                        <m:sub>
                                          <m:r>
                                            <a:rPr lang="en-US" sz="2400" i="1">
                                              <a:solidFill>
                                                <a:schemeClr val="bg1"/>
                                              </a:solidFill>
                                              <a:latin typeface="Cambria Math"/>
                                            </a:rPr>
                                            <m:t>𝑟</m:t>
                                          </m:r>
                                        </m:sub>
                                      </m:sSub>
                                    </m:e>
                                  </m:d>
                                </m:e>
                              </m:d>
                              <m:r>
                                <a:rPr lang="en-US" sz="2400" b="0" i="1" smtClean="0">
                                  <a:solidFill>
                                    <a:schemeClr val="bg1"/>
                                  </a:solidFill>
                                  <a:latin typeface="Cambria Math"/>
                                </a:rPr>
                                <m:t>+</m:t>
                              </m:r>
                              <m:d>
                                <m:dPr>
                                  <m:begChr m:val="‖"/>
                                  <m:endChr m:val="‖"/>
                                  <m:ctrlPr>
                                    <a:rPr lang="en-US" sz="2400" i="1">
                                      <a:solidFill>
                                        <a:schemeClr val="bg1"/>
                                      </a:solidFill>
                                      <a:latin typeface="Cambria Math" panose="02040503050406030204" pitchFamily="18" charset="0"/>
                                    </a:rPr>
                                  </m:ctrlPr>
                                </m:dPr>
                                <m:e>
                                  <m:d>
                                    <m:dPr>
                                      <m:ctrlPr>
                                        <a:rPr lang="en-US" sz="2400" i="1">
                                          <a:solidFill>
                                            <a:schemeClr val="bg1"/>
                                          </a:solidFill>
                                          <a:latin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a:rPr>
                                            <m:t>𝑥</m:t>
                                          </m:r>
                                        </m:e>
                                        <m:sub>
                                          <m:r>
                                            <a:rPr lang="en-US" sz="2400" i="1">
                                              <a:solidFill>
                                                <a:schemeClr val="bg1"/>
                                              </a:solidFill>
                                              <a:latin typeface="Cambria Math"/>
                                            </a:rPr>
                                            <m:t>𝑗</m:t>
                                          </m:r>
                                        </m:sub>
                                      </m:sSub>
                                      <m:r>
                                        <a:rPr lang="en-US" sz="2400" i="1">
                                          <a:solidFill>
                                            <a:schemeClr val="bg1"/>
                                          </a:solidFill>
                                          <a:latin typeface="Cambria Math"/>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a:rPr>
                                            <m:t>𝑥</m:t>
                                          </m:r>
                                        </m:e>
                                        <m:sub>
                                          <m:r>
                                            <a:rPr lang="en-US" sz="2400" i="1">
                                              <a:solidFill>
                                                <a:schemeClr val="bg1"/>
                                              </a:solidFill>
                                              <a:latin typeface="Cambria Math"/>
                                            </a:rPr>
                                            <m:t>𝑟</m:t>
                                          </m:r>
                                        </m:sub>
                                      </m:sSub>
                                    </m:e>
                                  </m:d>
                                </m:e>
                              </m:d>
                            </m:den>
                          </m:f>
                        </m:e>
                      </m:func>
                    </m:oMath>
                  </m:oMathPara>
                </a14:m>
                <a:endParaRPr lang="en-US" sz="2400" dirty="0">
                  <a:solidFill>
                    <a:schemeClr val="bg1"/>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4472413" y="5618440"/>
                <a:ext cx="4393194" cy="990600"/>
              </a:xfrm>
              <a:prstGeom prst="rect">
                <a:avLst/>
              </a:prstGeom>
              <a:blipFill rotWithShape="1">
                <a:blip r:embed="rId7"/>
                <a:stretch>
                  <a:fillRect b="-246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80655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269"/>
                                        </p:tgtEl>
                                        <p:attrNameLst>
                                          <p:attrName>style.visibility</p:attrName>
                                        </p:attrNameLst>
                                      </p:cBhvr>
                                      <p:to>
                                        <p:strVal val="visible"/>
                                      </p:to>
                                    </p:set>
                                    <p:animEffect transition="in" filter="fade">
                                      <p:cBhvr>
                                        <p:cTn id="10" dur="500"/>
                                        <p:tgtEl>
                                          <p:spTgt spid="112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1268"/>
                                        </p:tgtEl>
                                        <p:attrNameLst>
                                          <p:attrName>style.visibility</p:attrName>
                                        </p:attrNameLst>
                                      </p:cBhvr>
                                      <p:to>
                                        <p:strVal val="visible"/>
                                      </p:to>
                                    </p:set>
                                    <p:animEffect transition="in" filter="fade">
                                      <p:cBhvr>
                                        <p:cTn id="18" dur="500"/>
                                        <p:tgtEl>
                                          <p:spTgt spid="1126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267"/>
                                        </p:tgtEl>
                                        <p:attrNameLst>
                                          <p:attrName>style.visibility</p:attrName>
                                        </p:attrNameLst>
                                      </p:cBhvr>
                                      <p:to>
                                        <p:strVal val="visible"/>
                                      </p:to>
                                    </p:set>
                                    <p:animEffect transition="in" filter="fade">
                                      <p:cBhvr>
                                        <p:cTn id="23" dur="500"/>
                                        <p:tgtEl>
                                          <p:spTgt spid="1126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1271"/>
                                        </p:tgtEl>
                                        <p:attrNameLst>
                                          <p:attrName>style.visibility</p:attrName>
                                        </p:attrNameLst>
                                      </p:cBhvr>
                                      <p:to>
                                        <p:strVal val="visible"/>
                                      </p:to>
                                    </p:set>
                                    <p:animEffect transition="in" filter="fade">
                                      <p:cBhvr>
                                        <p:cTn id="42" dur="500"/>
                                        <p:tgtEl>
                                          <p:spTgt spid="1127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3" grpId="0"/>
      <p:bldP spid="3" grpId="0" animBg="1"/>
      <p:bldP spid="16" grpId="0"/>
      <p:bldP spid="19" grpId="0"/>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Significance Weighting</a:t>
            </a:r>
          </a:p>
        </p:txBody>
      </p:sp>
      <p:graphicFrame>
        <p:nvGraphicFramePr>
          <p:cNvPr id="7" name="Table 6"/>
          <p:cNvGraphicFramePr>
            <a:graphicFrameLocks noGrp="1"/>
          </p:cNvGraphicFramePr>
          <p:nvPr>
            <p:extLst/>
          </p:nvPr>
        </p:nvGraphicFramePr>
        <p:xfrm>
          <a:off x="228593" y="1219200"/>
          <a:ext cx="8763007" cy="3053080"/>
        </p:xfrm>
        <a:graphic>
          <a:graphicData uri="http://schemas.openxmlformats.org/drawingml/2006/table">
            <a:tbl>
              <a:tblPr firstRow="1" bandRow="1">
                <a:tableStyleId>{7DF18680-E054-41AD-8BC1-D1AEF772440D}</a:tableStyleId>
              </a:tblPr>
              <a:tblGrid>
                <a:gridCol w="515471">
                  <a:extLst>
                    <a:ext uri="{9D8B030D-6E8A-4147-A177-3AD203B41FA5}">
                      <a16:colId xmlns:a16="http://schemas.microsoft.com/office/drawing/2014/main" val="20000"/>
                    </a:ext>
                  </a:extLst>
                </a:gridCol>
                <a:gridCol w="515471">
                  <a:extLst>
                    <a:ext uri="{9D8B030D-6E8A-4147-A177-3AD203B41FA5}">
                      <a16:colId xmlns:a16="http://schemas.microsoft.com/office/drawing/2014/main" val="20001"/>
                    </a:ext>
                  </a:extLst>
                </a:gridCol>
                <a:gridCol w="515471">
                  <a:extLst>
                    <a:ext uri="{9D8B030D-6E8A-4147-A177-3AD203B41FA5}">
                      <a16:colId xmlns:a16="http://schemas.microsoft.com/office/drawing/2014/main" val="20002"/>
                    </a:ext>
                  </a:extLst>
                </a:gridCol>
                <a:gridCol w="515471">
                  <a:extLst>
                    <a:ext uri="{9D8B030D-6E8A-4147-A177-3AD203B41FA5}">
                      <a16:colId xmlns:a16="http://schemas.microsoft.com/office/drawing/2014/main" val="20003"/>
                    </a:ext>
                  </a:extLst>
                </a:gridCol>
                <a:gridCol w="515471">
                  <a:extLst>
                    <a:ext uri="{9D8B030D-6E8A-4147-A177-3AD203B41FA5}">
                      <a16:colId xmlns:a16="http://schemas.microsoft.com/office/drawing/2014/main" val="20004"/>
                    </a:ext>
                  </a:extLst>
                </a:gridCol>
                <a:gridCol w="515471">
                  <a:extLst>
                    <a:ext uri="{9D8B030D-6E8A-4147-A177-3AD203B41FA5}">
                      <a16:colId xmlns:a16="http://schemas.microsoft.com/office/drawing/2014/main" val="20005"/>
                    </a:ext>
                  </a:extLst>
                </a:gridCol>
                <a:gridCol w="515471">
                  <a:extLst>
                    <a:ext uri="{9D8B030D-6E8A-4147-A177-3AD203B41FA5}">
                      <a16:colId xmlns:a16="http://schemas.microsoft.com/office/drawing/2014/main" val="20006"/>
                    </a:ext>
                  </a:extLst>
                </a:gridCol>
                <a:gridCol w="515471">
                  <a:extLst>
                    <a:ext uri="{9D8B030D-6E8A-4147-A177-3AD203B41FA5}">
                      <a16:colId xmlns:a16="http://schemas.microsoft.com/office/drawing/2014/main" val="20007"/>
                    </a:ext>
                  </a:extLst>
                </a:gridCol>
                <a:gridCol w="515471">
                  <a:extLst>
                    <a:ext uri="{9D8B030D-6E8A-4147-A177-3AD203B41FA5}">
                      <a16:colId xmlns:a16="http://schemas.microsoft.com/office/drawing/2014/main" val="20008"/>
                    </a:ext>
                  </a:extLst>
                </a:gridCol>
                <a:gridCol w="515471">
                  <a:extLst>
                    <a:ext uri="{9D8B030D-6E8A-4147-A177-3AD203B41FA5}">
                      <a16:colId xmlns:a16="http://schemas.microsoft.com/office/drawing/2014/main" val="20009"/>
                    </a:ext>
                  </a:extLst>
                </a:gridCol>
                <a:gridCol w="515471">
                  <a:extLst>
                    <a:ext uri="{9D8B030D-6E8A-4147-A177-3AD203B41FA5}">
                      <a16:colId xmlns:a16="http://schemas.microsoft.com/office/drawing/2014/main" val="20010"/>
                    </a:ext>
                  </a:extLst>
                </a:gridCol>
                <a:gridCol w="515471">
                  <a:extLst>
                    <a:ext uri="{9D8B030D-6E8A-4147-A177-3AD203B41FA5}">
                      <a16:colId xmlns:a16="http://schemas.microsoft.com/office/drawing/2014/main" val="20011"/>
                    </a:ext>
                  </a:extLst>
                </a:gridCol>
                <a:gridCol w="515471">
                  <a:extLst>
                    <a:ext uri="{9D8B030D-6E8A-4147-A177-3AD203B41FA5}">
                      <a16:colId xmlns:a16="http://schemas.microsoft.com/office/drawing/2014/main" val="20012"/>
                    </a:ext>
                  </a:extLst>
                </a:gridCol>
                <a:gridCol w="515471">
                  <a:extLst>
                    <a:ext uri="{9D8B030D-6E8A-4147-A177-3AD203B41FA5}">
                      <a16:colId xmlns:a16="http://schemas.microsoft.com/office/drawing/2014/main" val="20013"/>
                    </a:ext>
                  </a:extLst>
                </a:gridCol>
                <a:gridCol w="515471">
                  <a:extLst>
                    <a:ext uri="{9D8B030D-6E8A-4147-A177-3AD203B41FA5}">
                      <a16:colId xmlns:a16="http://schemas.microsoft.com/office/drawing/2014/main" val="20014"/>
                    </a:ext>
                  </a:extLst>
                </a:gridCol>
                <a:gridCol w="515471">
                  <a:extLst>
                    <a:ext uri="{9D8B030D-6E8A-4147-A177-3AD203B41FA5}">
                      <a16:colId xmlns:a16="http://schemas.microsoft.com/office/drawing/2014/main" val="20015"/>
                    </a:ext>
                  </a:extLst>
                </a:gridCol>
                <a:gridCol w="515471">
                  <a:extLst>
                    <a:ext uri="{9D8B030D-6E8A-4147-A177-3AD203B41FA5}">
                      <a16:colId xmlns:a16="http://schemas.microsoft.com/office/drawing/2014/main" val="20016"/>
                    </a:ext>
                  </a:extLst>
                </a:gridCol>
              </a:tblGrid>
              <a:tr h="370840">
                <a:tc>
                  <a:txBody>
                    <a:bodyPr/>
                    <a:lstStyle/>
                    <a:p>
                      <a:pPr algn="ctr"/>
                      <a:endParaRPr lang="en-US" dirty="0"/>
                    </a:p>
                  </a:txBody>
                  <a:tcPr/>
                </a:tc>
                <a:tc>
                  <a:txBody>
                    <a:bodyPr/>
                    <a:lstStyle/>
                    <a:p>
                      <a:pPr algn="ctr"/>
                      <a:r>
                        <a:rPr lang="en-US" dirty="0"/>
                        <a:t>I1</a:t>
                      </a:r>
                    </a:p>
                  </a:txBody>
                  <a:tcPr/>
                </a:tc>
                <a:tc>
                  <a:txBody>
                    <a:bodyPr/>
                    <a:lstStyle/>
                    <a:p>
                      <a:pPr algn="ctr"/>
                      <a:r>
                        <a:rPr lang="en-US" dirty="0"/>
                        <a:t>I2</a:t>
                      </a:r>
                    </a:p>
                  </a:txBody>
                  <a:tcPr/>
                </a:tc>
                <a:tc>
                  <a:txBody>
                    <a:bodyPr/>
                    <a:lstStyle/>
                    <a:p>
                      <a:pPr algn="ctr"/>
                      <a:r>
                        <a:rPr lang="en-US" dirty="0"/>
                        <a:t>I3</a:t>
                      </a:r>
                    </a:p>
                  </a:txBody>
                  <a:tcPr/>
                </a:tc>
                <a:tc>
                  <a:txBody>
                    <a:bodyPr/>
                    <a:lstStyle/>
                    <a:p>
                      <a:pPr algn="ctr"/>
                      <a:r>
                        <a:rPr lang="en-US" dirty="0"/>
                        <a:t>I4</a:t>
                      </a:r>
                    </a:p>
                  </a:txBody>
                  <a:tcPr/>
                </a:tc>
                <a:tc>
                  <a:txBody>
                    <a:bodyPr/>
                    <a:lstStyle/>
                    <a:p>
                      <a:pPr algn="ctr"/>
                      <a:r>
                        <a:rPr lang="en-US" dirty="0"/>
                        <a:t>I5</a:t>
                      </a:r>
                    </a:p>
                  </a:txBody>
                  <a:tcPr/>
                </a:tc>
                <a:tc>
                  <a:txBody>
                    <a:bodyPr/>
                    <a:lstStyle/>
                    <a:p>
                      <a:pPr algn="ctr"/>
                      <a:r>
                        <a:rPr lang="en-US" dirty="0"/>
                        <a:t>I6</a:t>
                      </a:r>
                    </a:p>
                  </a:txBody>
                  <a:tcPr/>
                </a:tc>
                <a:tc>
                  <a:txBody>
                    <a:bodyPr/>
                    <a:lstStyle/>
                    <a:p>
                      <a:pPr algn="ctr"/>
                      <a:r>
                        <a:rPr lang="en-US" dirty="0"/>
                        <a:t>I7</a:t>
                      </a:r>
                    </a:p>
                  </a:txBody>
                  <a:tcPr/>
                </a:tc>
                <a:tc>
                  <a:txBody>
                    <a:bodyPr/>
                    <a:lstStyle/>
                    <a:p>
                      <a:pPr algn="ctr"/>
                      <a:r>
                        <a:rPr lang="en-US" dirty="0"/>
                        <a:t>I8</a:t>
                      </a:r>
                    </a:p>
                  </a:txBody>
                  <a:tcPr/>
                </a:tc>
                <a:tc>
                  <a:txBody>
                    <a:bodyPr/>
                    <a:lstStyle/>
                    <a:p>
                      <a:pPr algn="ctr"/>
                      <a:r>
                        <a:rPr lang="en-US" dirty="0"/>
                        <a:t>I9</a:t>
                      </a:r>
                    </a:p>
                  </a:txBody>
                  <a:tcPr/>
                </a:tc>
                <a:tc>
                  <a:txBody>
                    <a:bodyPr/>
                    <a:lstStyle/>
                    <a:p>
                      <a:pPr algn="ctr"/>
                      <a:r>
                        <a:rPr lang="en-US" dirty="0"/>
                        <a:t>I10</a:t>
                      </a:r>
                    </a:p>
                  </a:txBody>
                  <a:tcPr/>
                </a:tc>
                <a:tc>
                  <a:txBody>
                    <a:bodyPr/>
                    <a:lstStyle/>
                    <a:p>
                      <a:pPr algn="ctr"/>
                      <a:r>
                        <a:rPr lang="en-US" dirty="0"/>
                        <a:t>I11</a:t>
                      </a:r>
                    </a:p>
                  </a:txBody>
                  <a:tcPr/>
                </a:tc>
                <a:tc>
                  <a:txBody>
                    <a:bodyPr/>
                    <a:lstStyle/>
                    <a:p>
                      <a:pPr algn="ctr"/>
                      <a:r>
                        <a:rPr lang="en-US" dirty="0"/>
                        <a:t>I12</a:t>
                      </a:r>
                    </a:p>
                  </a:txBody>
                  <a:tcPr/>
                </a:tc>
                <a:tc>
                  <a:txBody>
                    <a:bodyPr/>
                    <a:lstStyle/>
                    <a:p>
                      <a:pPr algn="ctr"/>
                      <a:r>
                        <a:rPr lang="en-US" dirty="0"/>
                        <a:t>…</a:t>
                      </a:r>
                    </a:p>
                  </a:txBody>
                  <a:tcPr/>
                </a:tc>
                <a:tc>
                  <a:txBody>
                    <a:bodyPr/>
                    <a:lstStyle/>
                    <a:p>
                      <a:pPr algn="ctr"/>
                      <a:r>
                        <a:rPr lang="en-US" dirty="0"/>
                        <a:t>Ii</a:t>
                      </a:r>
                    </a:p>
                  </a:txBody>
                  <a:tcPr/>
                </a:tc>
                <a:tc>
                  <a:txBody>
                    <a:bodyPr/>
                    <a:lstStyle/>
                    <a:p>
                      <a:pPr algn="ctr"/>
                      <a:r>
                        <a:rPr lang="en-US" dirty="0"/>
                        <a:t>…</a:t>
                      </a:r>
                    </a:p>
                  </a:txBody>
                  <a:tcPr/>
                </a:tc>
                <a:tc>
                  <a:txBody>
                    <a:bodyPr/>
                    <a:lstStyle/>
                    <a:p>
                      <a:pPr algn="ctr"/>
                      <a:r>
                        <a:rPr lang="en-US" dirty="0" err="1"/>
                        <a:t>Im</a:t>
                      </a:r>
                      <a:endParaRPr lang="en-US" dirty="0"/>
                    </a:p>
                  </a:txBody>
                  <a:tcPr/>
                </a:tc>
                <a:extLst>
                  <a:ext uri="{0D108BD9-81ED-4DB2-BD59-A6C34878D82A}">
                    <a16:rowId xmlns:a16="http://schemas.microsoft.com/office/drawing/2014/main" val="10000"/>
                  </a:ext>
                </a:extLst>
              </a:tr>
              <a:tr h="370840">
                <a:tc>
                  <a:txBody>
                    <a:bodyPr/>
                    <a:lstStyle/>
                    <a:p>
                      <a:pPr algn="ctr"/>
                      <a:r>
                        <a:rPr lang="en-US" dirty="0">
                          <a:solidFill>
                            <a:schemeClr val="tx1"/>
                          </a:solidFill>
                        </a:rPr>
                        <a:t>U1</a:t>
                      </a:r>
                    </a:p>
                  </a:txBody>
                  <a:tcPr>
                    <a:solidFill>
                      <a:srgbClr val="0070C0"/>
                    </a:solidFill>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solidFill>
                            <a:schemeClr val="tx1"/>
                          </a:solidFill>
                        </a:rPr>
                        <a:t>U2</a:t>
                      </a:r>
                    </a:p>
                  </a:txBody>
                  <a:tcPr>
                    <a:solidFill>
                      <a:srgbClr val="0070C0"/>
                    </a:solidFill>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solidFill>
                            <a:schemeClr val="tx1"/>
                          </a:solidFill>
                        </a:rPr>
                        <a:t>U3</a:t>
                      </a:r>
                    </a:p>
                  </a:txBody>
                  <a:tcPr>
                    <a:solidFill>
                      <a:srgbClr val="0070C0"/>
                    </a:solidFill>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10003"/>
                  </a:ext>
                </a:extLst>
              </a:tr>
              <a:tr h="370840">
                <a:tc>
                  <a:txBody>
                    <a:bodyPr/>
                    <a:lstStyle/>
                    <a:p>
                      <a:pPr algn="ctr"/>
                      <a:r>
                        <a:rPr lang="en-US" dirty="0">
                          <a:solidFill>
                            <a:schemeClr val="tx1"/>
                          </a:solidFill>
                        </a:rPr>
                        <a:t>…</a:t>
                      </a:r>
                    </a:p>
                  </a:txBody>
                  <a:tcPr>
                    <a:solidFill>
                      <a:srgbClr val="0070C0"/>
                    </a:solidFill>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err="1">
                          <a:solidFill>
                            <a:schemeClr val="tx1"/>
                          </a:solidFill>
                        </a:rPr>
                        <a:t>Uu</a:t>
                      </a:r>
                      <a:endParaRPr lang="en-US" dirty="0">
                        <a:solidFill>
                          <a:schemeClr val="tx1"/>
                        </a:solidFill>
                      </a:endParaRPr>
                    </a:p>
                  </a:txBody>
                  <a:tcPr>
                    <a:solidFill>
                      <a:srgbClr val="0070C0"/>
                    </a:solidFill>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sz="2400" b="1" dirty="0">
                          <a:solidFill>
                            <a:srgbClr val="FF0000"/>
                          </a:solidFill>
                        </a:rPr>
                        <a:t>?</a:t>
                      </a:r>
                      <a:endParaRPr lang="en-US" b="1" dirty="0">
                        <a:solidFill>
                          <a:srgbClr val="FF0000"/>
                        </a:solidFill>
                      </a:endParaRP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solidFill>
                            <a:schemeClr val="tx1"/>
                          </a:solidFill>
                        </a:rPr>
                        <a:t>…</a:t>
                      </a:r>
                    </a:p>
                  </a:txBody>
                  <a:tcPr>
                    <a:solidFill>
                      <a:srgbClr val="0070C0"/>
                    </a:solidFill>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6"/>
                  </a:ext>
                </a:extLst>
              </a:tr>
              <a:tr h="370840">
                <a:tc>
                  <a:txBody>
                    <a:bodyPr/>
                    <a:lstStyle/>
                    <a:p>
                      <a:pPr algn="ctr"/>
                      <a:r>
                        <a:rPr lang="en-US" dirty="0">
                          <a:solidFill>
                            <a:schemeClr val="tx1"/>
                          </a:solidFill>
                        </a:rPr>
                        <a:t>Un</a:t>
                      </a:r>
                    </a:p>
                  </a:txBody>
                  <a:tcPr>
                    <a:solidFill>
                      <a:srgbClr val="0070C0"/>
                    </a:solidFill>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7"/>
                  </a:ext>
                </a:extLst>
              </a:tr>
            </a:tbl>
          </a:graphicData>
        </a:graphic>
      </p:graphicFrame>
      <p:sp>
        <p:nvSpPr>
          <p:cNvPr id="11" name="Oval 10"/>
          <p:cNvSpPr/>
          <p:nvPr/>
        </p:nvSpPr>
        <p:spPr>
          <a:xfrm>
            <a:off x="1752600" y="1541357"/>
            <a:ext cx="533400" cy="1905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49300" y="1541357"/>
            <a:ext cx="533400" cy="1905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49300" y="2341457"/>
            <a:ext cx="533400" cy="11049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10000" y="2341457"/>
            <a:ext cx="533400" cy="11049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76800" y="2341457"/>
            <a:ext cx="533400" cy="11049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410200" y="2341457"/>
            <a:ext cx="533400" cy="11049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00800" y="2341457"/>
            <a:ext cx="533400" cy="11049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759398" y="2341457"/>
            <a:ext cx="533400" cy="1104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286000" y="2341457"/>
            <a:ext cx="533400" cy="1104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92800" y="2341457"/>
            <a:ext cx="533400" cy="1104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31536" y="2341457"/>
            <a:ext cx="533400" cy="1104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458200" y="2341457"/>
            <a:ext cx="533400" cy="1104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309257" y="1541357"/>
            <a:ext cx="533400" cy="2040043"/>
          </a:xfrm>
          <a:prstGeom prst="ellipse">
            <a:avLst/>
          </a:prstGeom>
          <a:noFill/>
          <a:ln w="130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0" y="4614208"/>
            <a:ext cx="9144000" cy="2246769"/>
          </a:xfrm>
          <a:prstGeom prst="rect">
            <a:avLst/>
          </a:prstGeom>
        </p:spPr>
        <p:txBody>
          <a:bodyPr wrap="square">
            <a:spAutoFit/>
          </a:bodyPr>
          <a:lstStyle/>
          <a:p>
            <a:pPr algn="ctr"/>
            <a:r>
              <a:rPr lang="en-US" sz="2800" dirty="0">
                <a:ln w="11430"/>
              </a:rPr>
              <a:t>These highly correlated neighbors based on a small number of overlapping items tend to be bad predictors.</a:t>
            </a:r>
          </a:p>
          <a:p>
            <a:pPr algn="ctr"/>
            <a:r>
              <a:rPr lang="en-US" sz="2800" dirty="0">
                <a:ln w="11430"/>
              </a:rPr>
              <a:t>One approach to tackle this problem is to multiply the similarity weight by a significance weighting factor, which devalues the correlations based on few co-rated items.</a:t>
            </a:r>
          </a:p>
        </p:txBody>
      </p:sp>
    </p:spTree>
    <p:extLst>
      <p:ext uri="{BB962C8B-B14F-4D97-AF65-F5344CB8AC3E}">
        <p14:creationId xmlns:p14="http://schemas.microsoft.com/office/powerpoint/2010/main" val="239656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4">
                                            <p:txEl>
                                              <p:pRg st="1" end="1"/>
                                            </p:txEl>
                                          </p:spTgt>
                                        </p:tgtEl>
                                        <p:attrNameLst>
                                          <p:attrName>style.visibility</p:attrName>
                                        </p:attrNameLst>
                                      </p:cBhvr>
                                      <p:to>
                                        <p:strVal val="visible"/>
                                      </p:to>
                                    </p:set>
                                    <p:anim calcmode="lin" valueType="num">
                                      <p:cBhvr additive="base">
                                        <p:cTn id="59"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228593" y="1295400"/>
          <a:ext cx="8763007" cy="3053080"/>
        </p:xfrm>
        <a:graphic>
          <a:graphicData uri="http://schemas.openxmlformats.org/drawingml/2006/table">
            <a:tbl>
              <a:tblPr firstRow="1" bandRow="1">
                <a:tableStyleId>{7DF18680-E054-41AD-8BC1-D1AEF772440D}</a:tableStyleId>
              </a:tblPr>
              <a:tblGrid>
                <a:gridCol w="515471">
                  <a:extLst>
                    <a:ext uri="{9D8B030D-6E8A-4147-A177-3AD203B41FA5}">
                      <a16:colId xmlns:a16="http://schemas.microsoft.com/office/drawing/2014/main" val="20000"/>
                    </a:ext>
                  </a:extLst>
                </a:gridCol>
                <a:gridCol w="515471">
                  <a:extLst>
                    <a:ext uri="{9D8B030D-6E8A-4147-A177-3AD203B41FA5}">
                      <a16:colId xmlns:a16="http://schemas.microsoft.com/office/drawing/2014/main" val="20001"/>
                    </a:ext>
                  </a:extLst>
                </a:gridCol>
                <a:gridCol w="515471">
                  <a:extLst>
                    <a:ext uri="{9D8B030D-6E8A-4147-A177-3AD203B41FA5}">
                      <a16:colId xmlns:a16="http://schemas.microsoft.com/office/drawing/2014/main" val="20002"/>
                    </a:ext>
                  </a:extLst>
                </a:gridCol>
                <a:gridCol w="515471">
                  <a:extLst>
                    <a:ext uri="{9D8B030D-6E8A-4147-A177-3AD203B41FA5}">
                      <a16:colId xmlns:a16="http://schemas.microsoft.com/office/drawing/2014/main" val="20003"/>
                    </a:ext>
                  </a:extLst>
                </a:gridCol>
                <a:gridCol w="515471">
                  <a:extLst>
                    <a:ext uri="{9D8B030D-6E8A-4147-A177-3AD203B41FA5}">
                      <a16:colId xmlns:a16="http://schemas.microsoft.com/office/drawing/2014/main" val="20004"/>
                    </a:ext>
                  </a:extLst>
                </a:gridCol>
                <a:gridCol w="515471">
                  <a:extLst>
                    <a:ext uri="{9D8B030D-6E8A-4147-A177-3AD203B41FA5}">
                      <a16:colId xmlns:a16="http://schemas.microsoft.com/office/drawing/2014/main" val="20005"/>
                    </a:ext>
                  </a:extLst>
                </a:gridCol>
                <a:gridCol w="515471">
                  <a:extLst>
                    <a:ext uri="{9D8B030D-6E8A-4147-A177-3AD203B41FA5}">
                      <a16:colId xmlns:a16="http://schemas.microsoft.com/office/drawing/2014/main" val="20006"/>
                    </a:ext>
                  </a:extLst>
                </a:gridCol>
                <a:gridCol w="515471">
                  <a:extLst>
                    <a:ext uri="{9D8B030D-6E8A-4147-A177-3AD203B41FA5}">
                      <a16:colId xmlns:a16="http://schemas.microsoft.com/office/drawing/2014/main" val="20007"/>
                    </a:ext>
                  </a:extLst>
                </a:gridCol>
                <a:gridCol w="515471">
                  <a:extLst>
                    <a:ext uri="{9D8B030D-6E8A-4147-A177-3AD203B41FA5}">
                      <a16:colId xmlns:a16="http://schemas.microsoft.com/office/drawing/2014/main" val="20008"/>
                    </a:ext>
                  </a:extLst>
                </a:gridCol>
                <a:gridCol w="515471">
                  <a:extLst>
                    <a:ext uri="{9D8B030D-6E8A-4147-A177-3AD203B41FA5}">
                      <a16:colId xmlns:a16="http://schemas.microsoft.com/office/drawing/2014/main" val="20009"/>
                    </a:ext>
                  </a:extLst>
                </a:gridCol>
                <a:gridCol w="515471">
                  <a:extLst>
                    <a:ext uri="{9D8B030D-6E8A-4147-A177-3AD203B41FA5}">
                      <a16:colId xmlns:a16="http://schemas.microsoft.com/office/drawing/2014/main" val="20010"/>
                    </a:ext>
                  </a:extLst>
                </a:gridCol>
                <a:gridCol w="515471">
                  <a:extLst>
                    <a:ext uri="{9D8B030D-6E8A-4147-A177-3AD203B41FA5}">
                      <a16:colId xmlns:a16="http://schemas.microsoft.com/office/drawing/2014/main" val="20011"/>
                    </a:ext>
                  </a:extLst>
                </a:gridCol>
                <a:gridCol w="515471">
                  <a:extLst>
                    <a:ext uri="{9D8B030D-6E8A-4147-A177-3AD203B41FA5}">
                      <a16:colId xmlns:a16="http://schemas.microsoft.com/office/drawing/2014/main" val="20012"/>
                    </a:ext>
                  </a:extLst>
                </a:gridCol>
                <a:gridCol w="515471">
                  <a:extLst>
                    <a:ext uri="{9D8B030D-6E8A-4147-A177-3AD203B41FA5}">
                      <a16:colId xmlns:a16="http://schemas.microsoft.com/office/drawing/2014/main" val="20013"/>
                    </a:ext>
                  </a:extLst>
                </a:gridCol>
                <a:gridCol w="515471">
                  <a:extLst>
                    <a:ext uri="{9D8B030D-6E8A-4147-A177-3AD203B41FA5}">
                      <a16:colId xmlns:a16="http://schemas.microsoft.com/office/drawing/2014/main" val="20014"/>
                    </a:ext>
                  </a:extLst>
                </a:gridCol>
                <a:gridCol w="515471">
                  <a:extLst>
                    <a:ext uri="{9D8B030D-6E8A-4147-A177-3AD203B41FA5}">
                      <a16:colId xmlns:a16="http://schemas.microsoft.com/office/drawing/2014/main" val="20015"/>
                    </a:ext>
                  </a:extLst>
                </a:gridCol>
                <a:gridCol w="515471">
                  <a:extLst>
                    <a:ext uri="{9D8B030D-6E8A-4147-A177-3AD203B41FA5}">
                      <a16:colId xmlns:a16="http://schemas.microsoft.com/office/drawing/2014/main" val="20016"/>
                    </a:ext>
                  </a:extLst>
                </a:gridCol>
              </a:tblGrid>
              <a:tr h="370840">
                <a:tc>
                  <a:txBody>
                    <a:bodyPr/>
                    <a:lstStyle/>
                    <a:p>
                      <a:pPr algn="ctr"/>
                      <a:endParaRPr lang="en-US" dirty="0"/>
                    </a:p>
                  </a:txBody>
                  <a:tcPr/>
                </a:tc>
                <a:tc>
                  <a:txBody>
                    <a:bodyPr/>
                    <a:lstStyle/>
                    <a:p>
                      <a:pPr algn="ctr"/>
                      <a:r>
                        <a:rPr lang="en-US" dirty="0"/>
                        <a:t>I1</a:t>
                      </a:r>
                    </a:p>
                  </a:txBody>
                  <a:tcPr/>
                </a:tc>
                <a:tc>
                  <a:txBody>
                    <a:bodyPr/>
                    <a:lstStyle/>
                    <a:p>
                      <a:pPr algn="ctr"/>
                      <a:r>
                        <a:rPr lang="en-US" dirty="0"/>
                        <a:t>I2</a:t>
                      </a:r>
                    </a:p>
                  </a:txBody>
                  <a:tcPr/>
                </a:tc>
                <a:tc>
                  <a:txBody>
                    <a:bodyPr/>
                    <a:lstStyle/>
                    <a:p>
                      <a:pPr algn="ctr"/>
                      <a:r>
                        <a:rPr lang="en-US" dirty="0"/>
                        <a:t>I3</a:t>
                      </a:r>
                    </a:p>
                  </a:txBody>
                  <a:tcPr/>
                </a:tc>
                <a:tc>
                  <a:txBody>
                    <a:bodyPr/>
                    <a:lstStyle/>
                    <a:p>
                      <a:pPr algn="ctr"/>
                      <a:r>
                        <a:rPr lang="en-US" dirty="0"/>
                        <a:t>I4</a:t>
                      </a:r>
                    </a:p>
                  </a:txBody>
                  <a:tcPr/>
                </a:tc>
                <a:tc>
                  <a:txBody>
                    <a:bodyPr/>
                    <a:lstStyle/>
                    <a:p>
                      <a:pPr algn="ctr"/>
                      <a:r>
                        <a:rPr lang="en-US" dirty="0"/>
                        <a:t>I5</a:t>
                      </a:r>
                    </a:p>
                  </a:txBody>
                  <a:tcPr/>
                </a:tc>
                <a:tc>
                  <a:txBody>
                    <a:bodyPr/>
                    <a:lstStyle/>
                    <a:p>
                      <a:pPr algn="ctr"/>
                      <a:r>
                        <a:rPr lang="en-US" dirty="0"/>
                        <a:t>I6</a:t>
                      </a:r>
                    </a:p>
                  </a:txBody>
                  <a:tcPr/>
                </a:tc>
                <a:tc>
                  <a:txBody>
                    <a:bodyPr/>
                    <a:lstStyle/>
                    <a:p>
                      <a:pPr algn="ctr"/>
                      <a:r>
                        <a:rPr lang="en-US" dirty="0"/>
                        <a:t>I7</a:t>
                      </a:r>
                    </a:p>
                  </a:txBody>
                  <a:tcPr/>
                </a:tc>
                <a:tc>
                  <a:txBody>
                    <a:bodyPr/>
                    <a:lstStyle/>
                    <a:p>
                      <a:pPr algn="ctr"/>
                      <a:r>
                        <a:rPr lang="en-US" dirty="0"/>
                        <a:t>I8</a:t>
                      </a:r>
                    </a:p>
                  </a:txBody>
                  <a:tcPr/>
                </a:tc>
                <a:tc>
                  <a:txBody>
                    <a:bodyPr/>
                    <a:lstStyle/>
                    <a:p>
                      <a:pPr algn="ctr"/>
                      <a:r>
                        <a:rPr lang="en-US" dirty="0"/>
                        <a:t>I9</a:t>
                      </a:r>
                    </a:p>
                  </a:txBody>
                  <a:tcPr/>
                </a:tc>
                <a:tc>
                  <a:txBody>
                    <a:bodyPr/>
                    <a:lstStyle/>
                    <a:p>
                      <a:pPr algn="ctr"/>
                      <a:r>
                        <a:rPr lang="en-US" dirty="0"/>
                        <a:t>I10</a:t>
                      </a:r>
                    </a:p>
                  </a:txBody>
                  <a:tcPr/>
                </a:tc>
                <a:tc>
                  <a:txBody>
                    <a:bodyPr/>
                    <a:lstStyle/>
                    <a:p>
                      <a:pPr algn="ctr"/>
                      <a:r>
                        <a:rPr lang="en-US" dirty="0"/>
                        <a:t>I11</a:t>
                      </a:r>
                    </a:p>
                  </a:txBody>
                  <a:tcPr/>
                </a:tc>
                <a:tc>
                  <a:txBody>
                    <a:bodyPr/>
                    <a:lstStyle/>
                    <a:p>
                      <a:pPr algn="ctr"/>
                      <a:r>
                        <a:rPr lang="en-US" dirty="0"/>
                        <a:t>I12</a:t>
                      </a:r>
                    </a:p>
                  </a:txBody>
                  <a:tcPr/>
                </a:tc>
                <a:tc>
                  <a:txBody>
                    <a:bodyPr/>
                    <a:lstStyle/>
                    <a:p>
                      <a:pPr algn="ctr"/>
                      <a:r>
                        <a:rPr lang="en-US" dirty="0"/>
                        <a:t>…</a:t>
                      </a:r>
                    </a:p>
                  </a:txBody>
                  <a:tcPr/>
                </a:tc>
                <a:tc>
                  <a:txBody>
                    <a:bodyPr/>
                    <a:lstStyle/>
                    <a:p>
                      <a:pPr algn="ctr"/>
                      <a:r>
                        <a:rPr lang="en-US" dirty="0"/>
                        <a:t>Ii</a:t>
                      </a:r>
                    </a:p>
                  </a:txBody>
                  <a:tcPr/>
                </a:tc>
                <a:tc>
                  <a:txBody>
                    <a:bodyPr/>
                    <a:lstStyle/>
                    <a:p>
                      <a:pPr algn="ctr"/>
                      <a:r>
                        <a:rPr lang="en-US" dirty="0"/>
                        <a:t>…</a:t>
                      </a:r>
                    </a:p>
                  </a:txBody>
                  <a:tcPr/>
                </a:tc>
                <a:tc>
                  <a:txBody>
                    <a:bodyPr/>
                    <a:lstStyle/>
                    <a:p>
                      <a:pPr algn="ctr"/>
                      <a:r>
                        <a:rPr lang="en-US" dirty="0" err="1"/>
                        <a:t>Im</a:t>
                      </a:r>
                      <a:endParaRPr lang="en-US" dirty="0"/>
                    </a:p>
                  </a:txBody>
                  <a:tcPr/>
                </a:tc>
                <a:extLst>
                  <a:ext uri="{0D108BD9-81ED-4DB2-BD59-A6C34878D82A}">
                    <a16:rowId xmlns:a16="http://schemas.microsoft.com/office/drawing/2014/main" val="10000"/>
                  </a:ext>
                </a:extLst>
              </a:tr>
              <a:tr h="370840">
                <a:tc>
                  <a:txBody>
                    <a:bodyPr/>
                    <a:lstStyle/>
                    <a:p>
                      <a:pPr algn="ctr"/>
                      <a:r>
                        <a:rPr lang="en-US" dirty="0">
                          <a:solidFill>
                            <a:schemeClr val="tx1"/>
                          </a:solidFill>
                        </a:rPr>
                        <a:t>U1</a:t>
                      </a:r>
                    </a:p>
                  </a:txBody>
                  <a:tcPr>
                    <a:solidFill>
                      <a:srgbClr val="0070C0"/>
                    </a:solidFill>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solidFill>
                            <a:schemeClr val="tx1"/>
                          </a:solidFill>
                        </a:rPr>
                        <a:t>U2</a:t>
                      </a:r>
                    </a:p>
                  </a:txBody>
                  <a:tcPr>
                    <a:solidFill>
                      <a:srgbClr val="0070C0"/>
                    </a:solidFill>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solidFill>
                            <a:schemeClr val="tx1"/>
                          </a:solidFill>
                        </a:rPr>
                        <a:t>U3</a:t>
                      </a:r>
                    </a:p>
                  </a:txBody>
                  <a:tcPr>
                    <a:solidFill>
                      <a:srgbClr val="0070C0"/>
                    </a:solidFill>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10003"/>
                  </a:ext>
                </a:extLst>
              </a:tr>
              <a:tr h="370840">
                <a:tc>
                  <a:txBody>
                    <a:bodyPr/>
                    <a:lstStyle/>
                    <a:p>
                      <a:pPr algn="ctr"/>
                      <a:r>
                        <a:rPr lang="en-US" dirty="0">
                          <a:solidFill>
                            <a:schemeClr val="tx1"/>
                          </a:solidFill>
                        </a:rPr>
                        <a:t>…</a:t>
                      </a:r>
                    </a:p>
                  </a:txBody>
                  <a:tcPr>
                    <a:solidFill>
                      <a:srgbClr val="0070C0"/>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err="1">
                          <a:solidFill>
                            <a:schemeClr val="tx1"/>
                          </a:solidFill>
                        </a:rPr>
                        <a:t>Uu</a:t>
                      </a:r>
                      <a:endParaRPr lang="en-US" dirty="0">
                        <a:solidFill>
                          <a:schemeClr val="tx1"/>
                        </a:solidFill>
                      </a:endParaRPr>
                    </a:p>
                  </a:txBody>
                  <a:tcPr>
                    <a:solidFill>
                      <a:srgbClr val="0070C0"/>
                    </a:solidFill>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sz="2400" b="1" dirty="0">
                          <a:solidFill>
                            <a:srgbClr val="FF0000"/>
                          </a:solidFill>
                        </a:rPr>
                        <a:t>?</a:t>
                      </a:r>
                      <a:endParaRPr lang="en-US" b="1" dirty="0">
                        <a:solidFill>
                          <a:srgbClr val="FF0000"/>
                        </a:solidFill>
                      </a:endParaRP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solidFill>
                            <a:schemeClr val="tx1"/>
                          </a:solidFill>
                        </a:rPr>
                        <a:t>…</a:t>
                      </a:r>
                    </a:p>
                  </a:txBody>
                  <a:tcPr>
                    <a:solidFill>
                      <a:srgbClr val="0070C0"/>
                    </a:solidFill>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6"/>
                  </a:ext>
                </a:extLst>
              </a:tr>
              <a:tr h="370840">
                <a:tc>
                  <a:txBody>
                    <a:bodyPr/>
                    <a:lstStyle/>
                    <a:p>
                      <a:pPr algn="ctr"/>
                      <a:r>
                        <a:rPr lang="en-US" dirty="0">
                          <a:solidFill>
                            <a:schemeClr val="tx1"/>
                          </a:solidFill>
                        </a:rPr>
                        <a:t>Un</a:t>
                      </a:r>
                    </a:p>
                  </a:txBody>
                  <a:tcPr>
                    <a:solidFill>
                      <a:srgbClr val="0070C0"/>
                    </a:solidFill>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7"/>
                  </a:ext>
                </a:extLst>
              </a:tr>
            </a:tbl>
          </a:graphicData>
        </a:graphic>
      </p:graphicFrame>
      <p:sp>
        <p:nvSpPr>
          <p:cNvPr id="26" name="Oval 25"/>
          <p:cNvSpPr/>
          <p:nvPr/>
        </p:nvSpPr>
        <p:spPr>
          <a:xfrm>
            <a:off x="1752600" y="1617557"/>
            <a:ext cx="533400" cy="1905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49300" y="1617557"/>
            <a:ext cx="533400" cy="1905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49300" y="2417657"/>
            <a:ext cx="533400" cy="11049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810000" y="2417657"/>
            <a:ext cx="533400" cy="11049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876800" y="2417657"/>
            <a:ext cx="533400" cy="11049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410200" y="2417657"/>
            <a:ext cx="533400" cy="11049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400800" y="2417657"/>
            <a:ext cx="533400" cy="11049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759398" y="2417657"/>
            <a:ext cx="533400" cy="1104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286000" y="2417657"/>
            <a:ext cx="533400" cy="1104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892800" y="2417657"/>
            <a:ext cx="533400" cy="1104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431536" y="2417657"/>
            <a:ext cx="533400" cy="1104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8458200" y="2417657"/>
            <a:ext cx="533400" cy="1104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309257" y="1617557"/>
            <a:ext cx="533400" cy="2040043"/>
          </a:xfrm>
          <a:prstGeom prst="ellipse">
            <a:avLst/>
          </a:prstGeom>
          <a:noFill/>
          <a:ln w="130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0"/>
            <a:ext cx="7315200" cy="1154097"/>
          </a:xfrm>
        </p:spPr>
        <p:txBody>
          <a:bodyPr>
            <a:normAutofit/>
          </a:bodyPr>
          <a:lstStyle/>
          <a:p>
            <a:r>
              <a:rPr lang="en-US" dirty="0"/>
              <a:t>Default Voting</a:t>
            </a:r>
          </a:p>
        </p:txBody>
      </p:sp>
      <p:graphicFrame>
        <p:nvGraphicFramePr>
          <p:cNvPr id="7" name="Table 6"/>
          <p:cNvGraphicFramePr>
            <a:graphicFrameLocks noGrp="1"/>
          </p:cNvGraphicFramePr>
          <p:nvPr>
            <p:extLst/>
          </p:nvPr>
        </p:nvGraphicFramePr>
        <p:xfrm>
          <a:off x="228593" y="1306484"/>
          <a:ext cx="8763007" cy="3053080"/>
        </p:xfrm>
        <a:graphic>
          <a:graphicData uri="http://schemas.openxmlformats.org/drawingml/2006/table">
            <a:tbl>
              <a:tblPr firstRow="1" bandRow="1">
                <a:tableStyleId>{7DF18680-E054-41AD-8BC1-D1AEF772440D}</a:tableStyleId>
              </a:tblPr>
              <a:tblGrid>
                <a:gridCol w="515471">
                  <a:extLst>
                    <a:ext uri="{9D8B030D-6E8A-4147-A177-3AD203B41FA5}">
                      <a16:colId xmlns:a16="http://schemas.microsoft.com/office/drawing/2014/main" val="20000"/>
                    </a:ext>
                  </a:extLst>
                </a:gridCol>
                <a:gridCol w="515471">
                  <a:extLst>
                    <a:ext uri="{9D8B030D-6E8A-4147-A177-3AD203B41FA5}">
                      <a16:colId xmlns:a16="http://schemas.microsoft.com/office/drawing/2014/main" val="20001"/>
                    </a:ext>
                  </a:extLst>
                </a:gridCol>
                <a:gridCol w="515471">
                  <a:extLst>
                    <a:ext uri="{9D8B030D-6E8A-4147-A177-3AD203B41FA5}">
                      <a16:colId xmlns:a16="http://schemas.microsoft.com/office/drawing/2014/main" val="20002"/>
                    </a:ext>
                  </a:extLst>
                </a:gridCol>
                <a:gridCol w="515471">
                  <a:extLst>
                    <a:ext uri="{9D8B030D-6E8A-4147-A177-3AD203B41FA5}">
                      <a16:colId xmlns:a16="http://schemas.microsoft.com/office/drawing/2014/main" val="20003"/>
                    </a:ext>
                  </a:extLst>
                </a:gridCol>
                <a:gridCol w="515471">
                  <a:extLst>
                    <a:ext uri="{9D8B030D-6E8A-4147-A177-3AD203B41FA5}">
                      <a16:colId xmlns:a16="http://schemas.microsoft.com/office/drawing/2014/main" val="20004"/>
                    </a:ext>
                  </a:extLst>
                </a:gridCol>
                <a:gridCol w="515471">
                  <a:extLst>
                    <a:ext uri="{9D8B030D-6E8A-4147-A177-3AD203B41FA5}">
                      <a16:colId xmlns:a16="http://schemas.microsoft.com/office/drawing/2014/main" val="20005"/>
                    </a:ext>
                  </a:extLst>
                </a:gridCol>
                <a:gridCol w="515471">
                  <a:extLst>
                    <a:ext uri="{9D8B030D-6E8A-4147-A177-3AD203B41FA5}">
                      <a16:colId xmlns:a16="http://schemas.microsoft.com/office/drawing/2014/main" val="20006"/>
                    </a:ext>
                  </a:extLst>
                </a:gridCol>
                <a:gridCol w="515471">
                  <a:extLst>
                    <a:ext uri="{9D8B030D-6E8A-4147-A177-3AD203B41FA5}">
                      <a16:colId xmlns:a16="http://schemas.microsoft.com/office/drawing/2014/main" val="20007"/>
                    </a:ext>
                  </a:extLst>
                </a:gridCol>
                <a:gridCol w="515471">
                  <a:extLst>
                    <a:ext uri="{9D8B030D-6E8A-4147-A177-3AD203B41FA5}">
                      <a16:colId xmlns:a16="http://schemas.microsoft.com/office/drawing/2014/main" val="20008"/>
                    </a:ext>
                  </a:extLst>
                </a:gridCol>
                <a:gridCol w="515471">
                  <a:extLst>
                    <a:ext uri="{9D8B030D-6E8A-4147-A177-3AD203B41FA5}">
                      <a16:colId xmlns:a16="http://schemas.microsoft.com/office/drawing/2014/main" val="20009"/>
                    </a:ext>
                  </a:extLst>
                </a:gridCol>
                <a:gridCol w="515471">
                  <a:extLst>
                    <a:ext uri="{9D8B030D-6E8A-4147-A177-3AD203B41FA5}">
                      <a16:colId xmlns:a16="http://schemas.microsoft.com/office/drawing/2014/main" val="20010"/>
                    </a:ext>
                  </a:extLst>
                </a:gridCol>
                <a:gridCol w="515471">
                  <a:extLst>
                    <a:ext uri="{9D8B030D-6E8A-4147-A177-3AD203B41FA5}">
                      <a16:colId xmlns:a16="http://schemas.microsoft.com/office/drawing/2014/main" val="20011"/>
                    </a:ext>
                  </a:extLst>
                </a:gridCol>
                <a:gridCol w="515471">
                  <a:extLst>
                    <a:ext uri="{9D8B030D-6E8A-4147-A177-3AD203B41FA5}">
                      <a16:colId xmlns:a16="http://schemas.microsoft.com/office/drawing/2014/main" val="20012"/>
                    </a:ext>
                  </a:extLst>
                </a:gridCol>
                <a:gridCol w="515471">
                  <a:extLst>
                    <a:ext uri="{9D8B030D-6E8A-4147-A177-3AD203B41FA5}">
                      <a16:colId xmlns:a16="http://schemas.microsoft.com/office/drawing/2014/main" val="20013"/>
                    </a:ext>
                  </a:extLst>
                </a:gridCol>
                <a:gridCol w="515471">
                  <a:extLst>
                    <a:ext uri="{9D8B030D-6E8A-4147-A177-3AD203B41FA5}">
                      <a16:colId xmlns:a16="http://schemas.microsoft.com/office/drawing/2014/main" val="20014"/>
                    </a:ext>
                  </a:extLst>
                </a:gridCol>
                <a:gridCol w="515471">
                  <a:extLst>
                    <a:ext uri="{9D8B030D-6E8A-4147-A177-3AD203B41FA5}">
                      <a16:colId xmlns:a16="http://schemas.microsoft.com/office/drawing/2014/main" val="20015"/>
                    </a:ext>
                  </a:extLst>
                </a:gridCol>
                <a:gridCol w="515471">
                  <a:extLst>
                    <a:ext uri="{9D8B030D-6E8A-4147-A177-3AD203B41FA5}">
                      <a16:colId xmlns:a16="http://schemas.microsoft.com/office/drawing/2014/main" val="20016"/>
                    </a:ext>
                  </a:extLst>
                </a:gridCol>
              </a:tblGrid>
              <a:tr h="370840">
                <a:tc>
                  <a:txBody>
                    <a:bodyPr/>
                    <a:lstStyle/>
                    <a:p>
                      <a:pPr algn="ctr"/>
                      <a:endParaRPr lang="en-US" dirty="0"/>
                    </a:p>
                  </a:txBody>
                  <a:tcPr/>
                </a:tc>
                <a:tc>
                  <a:txBody>
                    <a:bodyPr/>
                    <a:lstStyle/>
                    <a:p>
                      <a:pPr algn="ctr"/>
                      <a:r>
                        <a:rPr lang="en-US" dirty="0"/>
                        <a:t>I1</a:t>
                      </a:r>
                    </a:p>
                  </a:txBody>
                  <a:tcPr/>
                </a:tc>
                <a:tc>
                  <a:txBody>
                    <a:bodyPr/>
                    <a:lstStyle/>
                    <a:p>
                      <a:pPr algn="ctr"/>
                      <a:r>
                        <a:rPr lang="en-US" dirty="0"/>
                        <a:t>I2</a:t>
                      </a:r>
                    </a:p>
                  </a:txBody>
                  <a:tcPr/>
                </a:tc>
                <a:tc>
                  <a:txBody>
                    <a:bodyPr/>
                    <a:lstStyle/>
                    <a:p>
                      <a:pPr algn="ctr"/>
                      <a:r>
                        <a:rPr lang="en-US" dirty="0"/>
                        <a:t>I3</a:t>
                      </a:r>
                    </a:p>
                  </a:txBody>
                  <a:tcPr/>
                </a:tc>
                <a:tc>
                  <a:txBody>
                    <a:bodyPr/>
                    <a:lstStyle/>
                    <a:p>
                      <a:pPr algn="ctr"/>
                      <a:r>
                        <a:rPr lang="en-US" dirty="0"/>
                        <a:t>I4</a:t>
                      </a:r>
                    </a:p>
                  </a:txBody>
                  <a:tcPr/>
                </a:tc>
                <a:tc>
                  <a:txBody>
                    <a:bodyPr/>
                    <a:lstStyle/>
                    <a:p>
                      <a:pPr algn="ctr"/>
                      <a:r>
                        <a:rPr lang="en-US" dirty="0"/>
                        <a:t>I5</a:t>
                      </a:r>
                    </a:p>
                  </a:txBody>
                  <a:tcPr/>
                </a:tc>
                <a:tc>
                  <a:txBody>
                    <a:bodyPr/>
                    <a:lstStyle/>
                    <a:p>
                      <a:pPr algn="ctr"/>
                      <a:r>
                        <a:rPr lang="en-US" dirty="0"/>
                        <a:t>I6</a:t>
                      </a:r>
                    </a:p>
                  </a:txBody>
                  <a:tcPr/>
                </a:tc>
                <a:tc>
                  <a:txBody>
                    <a:bodyPr/>
                    <a:lstStyle/>
                    <a:p>
                      <a:pPr algn="ctr"/>
                      <a:r>
                        <a:rPr lang="en-US" dirty="0"/>
                        <a:t>I7</a:t>
                      </a:r>
                    </a:p>
                  </a:txBody>
                  <a:tcPr/>
                </a:tc>
                <a:tc>
                  <a:txBody>
                    <a:bodyPr/>
                    <a:lstStyle/>
                    <a:p>
                      <a:pPr algn="ctr"/>
                      <a:r>
                        <a:rPr lang="en-US" dirty="0"/>
                        <a:t>I8</a:t>
                      </a:r>
                    </a:p>
                  </a:txBody>
                  <a:tcPr/>
                </a:tc>
                <a:tc>
                  <a:txBody>
                    <a:bodyPr/>
                    <a:lstStyle/>
                    <a:p>
                      <a:pPr algn="ctr"/>
                      <a:r>
                        <a:rPr lang="en-US" dirty="0"/>
                        <a:t>I9</a:t>
                      </a:r>
                    </a:p>
                  </a:txBody>
                  <a:tcPr/>
                </a:tc>
                <a:tc>
                  <a:txBody>
                    <a:bodyPr/>
                    <a:lstStyle/>
                    <a:p>
                      <a:pPr algn="ctr"/>
                      <a:r>
                        <a:rPr lang="en-US" dirty="0"/>
                        <a:t>I10</a:t>
                      </a:r>
                    </a:p>
                  </a:txBody>
                  <a:tcPr/>
                </a:tc>
                <a:tc>
                  <a:txBody>
                    <a:bodyPr/>
                    <a:lstStyle/>
                    <a:p>
                      <a:pPr algn="ctr"/>
                      <a:r>
                        <a:rPr lang="en-US" dirty="0"/>
                        <a:t>I11</a:t>
                      </a:r>
                    </a:p>
                  </a:txBody>
                  <a:tcPr/>
                </a:tc>
                <a:tc>
                  <a:txBody>
                    <a:bodyPr/>
                    <a:lstStyle/>
                    <a:p>
                      <a:pPr algn="ctr"/>
                      <a:r>
                        <a:rPr lang="en-US" dirty="0"/>
                        <a:t>I12</a:t>
                      </a:r>
                    </a:p>
                  </a:txBody>
                  <a:tcPr/>
                </a:tc>
                <a:tc>
                  <a:txBody>
                    <a:bodyPr/>
                    <a:lstStyle/>
                    <a:p>
                      <a:pPr algn="ctr"/>
                      <a:r>
                        <a:rPr lang="en-US" dirty="0"/>
                        <a:t>…</a:t>
                      </a:r>
                    </a:p>
                  </a:txBody>
                  <a:tcPr/>
                </a:tc>
                <a:tc>
                  <a:txBody>
                    <a:bodyPr/>
                    <a:lstStyle/>
                    <a:p>
                      <a:pPr algn="ctr"/>
                      <a:r>
                        <a:rPr lang="en-US" dirty="0"/>
                        <a:t>Ii</a:t>
                      </a:r>
                    </a:p>
                  </a:txBody>
                  <a:tcPr/>
                </a:tc>
                <a:tc>
                  <a:txBody>
                    <a:bodyPr/>
                    <a:lstStyle/>
                    <a:p>
                      <a:pPr algn="ctr"/>
                      <a:r>
                        <a:rPr lang="en-US" dirty="0"/>
                        <a:t>…</a:t>
                      </a:r>
                    </a:p>
                  </a:txBody>
                  <a:tcPr/>
                </a:tc>
                <a:tc>
                  <a:txBody>
                    <a:bodyPr/>
                    <a:lstStyle/>
                    <a:p>
                      <a:pPr algn="ctr"/>
                      <a:r>
                        <a:rPr lang="en-US" dirty="0" err="1"/>
                        <a:t>Im</a:t>
                      </a:r>
                      <a:endParaRPr lang="en-US" dirty="0"/>
                    </a:p>
                  </a:txBody>
                  <a:tcPr/>
                </a:tc>
                <a:extLst>
                  <a:ext uri="{0D108BD9-81ED-4DB2-BD59-A6C34878D82A}">
                    <a16:rowId xmlns:a16="http://schemas.microsoft.com/office/drawing/2014/main" val="10000"/>
                  </a:ext>
                </a:extLst>
              </a:tr>
              <a:tr h="370840">
                <a:tc>
                  <a:txBody>
                    <a:bodyPr/>
                    <a:lstStyle/>
                    <a:p>
                      <a:pPr algn="ctr"/>
                      <a:r>
                        <a:rPr lang="en-US" dirty="0">
                          <a:solidFill>
                            <a:schemeClr val="tx1"/>
                          </a:solidFill>
                        </a:rPr>
                        <a:t>U1</a:t>
                      </a:r>
                    </a:p>
                  </a:txBody>
                  <a:tcPr>
                    <a:solidFill>
                      <a:srgbClr val="0070C0"/>
                    </a:solidFill>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solidFill>
                            <a:srgbClr val="FF0000"/>
                          </a:solidFill>
                        </a:rPr>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solidFill>
                            <a:srgbClr val="FF0000"/>
                          </a:solidFill>
                        </a:rPr>
                        <a:t>0</a:t>
                      </a:r>
                      <a:endParaRPr lang="en-US" dirty="0"/>
                    </a:p>
                  </a:txBody>
                  <a:tcPr/>
                </a:tc>
                <a:tc>
                  <a:txBody>
                    <a:bodyPr/>
                    <a:lstStyle/>
                    <a:p>
                      <a:pPr algn="ctr"/>
                      <a:r>
                        <a:rPr lang="en-US" dirty="0"/>
                        <a:t>-1</a:t>
                      </a:r>
                    </a:p>
                  </a:txBody>
                  <a:tcPr/>
                </a:tc>
                <a:tc>
                  <a:txBody>
                    <a:bodyPr/>
                    <a:lstStyle/>
                    <a:p>
                      <a:pPr algn="ctr"/>
                      <a:r>
                        <a:rPr lang="en-US" dirty="0">
                          <a:solidFill>
                            <a:srgbClr val="FF0000"/>
                          </a:solidFill>
                        </a:rPr>
                        <a:t>0</a:t>
                      </a:r>
                      <a:endParaRPr lang="en-US" dirty="0"/>
                    </a:p>
                  </a:txBody>
                  <a:tcPr/>
                </a:tc>
                <a:tc>
                  <a:txBody>
                    <a:bodyPr/>
                    <a:lstStyle/>
                    <a:p>
                      <a:pPr algn="ctr"/>
                      <a:r>
                        <a:rPr lang="en-US" dirty="0">
                          <a:solidFill>
                            <a:srgbClr val="FF0000"/>
                          </a:solidFill>
                        </a:rPr>
                        <a:t>0</a:t>
                      </a:r>
                      <a:endParaRPr lang="en-US" dirty="0"/>
                    </a:p>
                  </a:txBody>
                  <a:tcPr/>
                </a:tc>
                <a:tc>
                  <a:txBody>
                    <a:bodyPr/>
                    <a:lstStyle/>
                    <a:p>
                      <a:pPr algn="ctr"/>
                      <a:r>
                        <a:rPr lang="en-US" dirty="0">
                          <a:solidFill>
                            <a:srgbClr val="FF0000"/>
                          </a:solidFill>
                        </a:rPr>
                        <a:t>0</a:t>
                      </a:r>
                      <a:endParaRPr lang="en-US" dirty="0"/>
                    </a:p>
                  </a:txBody>
                  <a:tcPr/>
                </a:tc>
                <a:tc>
                  <a:txBody>
                    <a:bodyPr/>
                    <a:lstStyle/>
                    <a:p>
                      <a:pPr algn="ctr"/>
                      <a:r>
                        <a:rPr lang="en-US" dirty="0">
                          <a:solidFill>
                            <a:srgbClr val="FF0000"/>
                          </a:solidFill>
                        </a:rPr>
                        <a:t>0</a:t>
                      </a:r>
                      <a:endParaRPr lang="en-US" dirty="0"/>
                    </a:p>
                  </a:txBody>
                  <a:tcPr/>
                </a:tc>
                <a:tc>
                  <a:txBody>
                    <a:bodyPr/>
                    <a:lstStyle/>
                    <a:p>
                      <a:pPr algn="ctr"/>
                      <a:r>
                        <a:rPr lang="en-US" dirty="0">
                          <a:solidFill>
                            <a:srgbClr val="FF0000"/>
                          </a:solidFill>
                        </a:rPr>
                        <a:t>0</a:t>
                      </a:r>
                      <a:endParaRPr lang="en-US" dirty="0"/>
                    </a:p>
                  </a:txBody>
                  <a:tcPr/>
                </a:tc>
                <a:tc>
                  <a:txBody>
                    <a:bodyPr/>
                    <a:lstStyle/>
                    <a:p>
                      <a:pPr algn="ctr"/>
                      <a:r>
                        <a:rPr lang="en-US" dirty="0">
                          <a:solidFill>
                            <a:srgbClr val="FF0000"/>
                          </a:solidFill>
                        </a:rPr>
                        <a:t>0</a:t>
                      </a:r>
                      <a:endParaRPr lang="en-US" dirty="0"/>
                    </a:p>
                  </a:txBody>
                  <a:tcPr/>
                </a:tc>
                <a:tc>
                  <a:txBody>
                    <a:bodyPr/>
                    <a:lstStyle/>
                    <a:p>
                      <a:pPr algn="ctr"/>
                      <a:r>
                        <a:rPr lang="en-US" dirty="0">
                          <a:solidFill>
                            <a:srgbClr val="FF0000"/>
                          </a:solidFill>
                        </a:rPr>
                        <a:t>0</a:t>
                      </a:r>
                      <a:endParaRPr lang="en-US" dirty="0"/>
                    </a:p>
                  </a:txBody>
                  <a:tcPr/>
                </a:tc>
                <a:tc>
                  <a:txBody>
                    <a:bodyPr/>
                    <a:lstStyle/>
                    <a:p>
                      <a:pPr algn="ctr"/>
                      <a:r>
                        <a:rPr lang="en-US" dirty="0">
                          <a:solidFill>
                            <a:srgbClr val="FF0000"/>
                          </a:solidFill>
                        </a:rPr>
                        <a:t>0</a:t>
                      </a:r>
                      <a:endParaRPr lang="en-US" dirty="0"/>
                    </a:p>
                  </a:txBody>
                  <a:tcPr/>
                </a:tc>
                <a:extLst>
                  <a:ext uri="{0D108BD9-81ED-4DB2-BD59-A6C34878D82A}">
                    <a16:rowId xmlns:a16="http://schemas.microsoft.com/office/drawing/2014/main" val="10001"/>
                  </a:ext>
                </a:extLst>
              </a:tr>
              <a:tr h="370840">
                <a:tc>
                  <a:txBody>
                    <a:bodyPr/>
                    <a:lstStyle/>
                    <a:p>
                      <a:pPr algn="ctr"/>
                      <a:r>
                        <a:rPr lang="en-US" dirty="0">
                          <a:solidFill>
                            <a:schemeClr val="tx1"/>
                          </a:solidFill>
                        </a:rPr>
                        <a:t>U2</a:t>
                      </a:r>
                    </a:p>
                  </a:txBody>
                  <a:tcPr>
                    <a:solidFill>
                      <a:srgbClr val="0070C0"/>
                    </a:solidFill>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solidFill>
                            <a:schemeClr val="tx1"/>
                          </a:solidFill>
                        </a:rPr>
                        <a:t>U3</a:t>
                      </a:r>
                    </a:p>
                  </a:txBody>
                  <a:tcPr>
                    <a:solidFill>
                      <a:srgbClr val="0070C0"/>
                    </a:solidFill>
                  </a:tcPr>
                </a:tc>
                <a:tc>
                  <a:txBody>
                    <a:bodyPr/>
                    <a:lstStyle/>
                    <a:p>
                      <a:pPr algn="ctr"/>
                      <a:r>
                        <a:rPr lang="en-US" dirty="0"/>
                        <a:t>1</a:t>
                      </a:r>
                    </a:p>
                  </a:txBody>
                  <a:tcPr/>
                </a:tc>
                <a:tc>
                  <a:txBody>
                    <a:bodyPr/>
                    <a:lstStyle/>
                    <a:p>
                      <a:pPr algn="ctr"/>
                      <a:r>
                        <a:rPr lang="en-US" dirty="0">
                          <a:solidFill>
                            <a:srgbClr val="FF0000"/>
                          </a:solidFill>
                        </a:rPr>
                        <a:t>0</a:t>
                      </a: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solidFill>
                            <a:srgbClr val="FF0000"/>
                          </a:solidFill>
                        </a:rPr>
                        <a:t>0</a:t>
                      </a: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solidFill>
                            <a:srgbClr val="FF0000"/>
                          </a:solidFill>
                        </a:rPr>
                        <a:t>0</a:t>
                      </a:r>
                      <a:endParaRPr lang="en-US" dirty="0"/>
                    </a:p>
                  </a:txBody>
                  <a:tcPr/>
                </a:tc>
                <a:tc>
                  <a:txBody>
                    <a:bodyPr/>
                    <a:lstStyle/>
                    <a:p>
                      <a:pPr algn="ctr"/>
                      <a:r>
                        <a:rPr lang="en-US" dirty="0"/>
                        <a:t>1</a:t>
                      </a:r>
                    </a:p>
                  </a:txBody>
                  <a:tcPr/>
                </a:tc>
                <a:tc>
                  <a:txBody>
                    <a:bodyPr/>
                    <a:lstStyle/>
                    <a:p>
                      <a:pPr algn="ctr"/>
                      <a:r>
                        <a:rPr lang="en-US" dirty="0">
                          <a:solidFill>
                            <a:srgbClr val="FF0000"/>
                          </a:solidFill>
                        </a:rPr>
                        <a:t>0</a:t>
                      </a:r>
                      <a:endParaRPr lang="en-US" dirty="0"/>
                    </a:p>
                  </a:txBody>
                  <a:tcPr/>
                </a:tc>
                <a:tc>
                  <a:txBody>
                    <a:bodyPr/>
                    <a:lstStyle/>
                    <a:p>
                      <a:pPr algn="ctr"/>
                      <a:r>
                        <a:rPr lang="en-US" dirty="0"/>
                        <a:t>-1</a:t>
                      </a:r>
                    </a:p>
                  </a:txBody>
                  <a:tcPr/>
                </a:tc>
                <a:extLst>
                  <a:ext uri="{0D108BD9-81ED-4DB2-BD59-A6C34878D82A}">
                    <a16:rowId xmlns:a16="http://schemas.microsoft.com/office/drawing/2014/main" val="10003"/>
                  </a:ext>
                </a:extLst>
              </a:tr>
              <a:tr h="370840">
                <a:tc>
                  <a:txBody>
                    <a:bodyPr/>
                    <a:lstStyle/>
                    <a:p>
                      <a:pPr algn="ctr"/>
                      <a:r>
                        <a:rPr lang="en-US" dirty="0">
                          <a:solidFill>
                            <a:schemeClr val="tx1"/>
                          </a:solidFill>
                        </a:rPr>
                        <a:t>…</a:t>
                      </a:r>
                    </a:p>
                  </a:txBody>
                  <a:tcPr>
                    <a:solidFill>
                      <a:srgbClr val="0070C0"/>
                    </a:solidFill>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err="1">
                          <a:solidFill>
                            <a:schemeClr val="tx1"/>
                          </a:solidFill>
                        </a:rPr>
                        <a:t>Uu</a:t>
                      </a:r>
                      <a:endParaRPr lang="en-US" dirty="0">
                        <a:solidFill>
                          <a:schemeClr val="tx1"/>
                        </a:solidFill>
                      </a:endParaRPr>
                    </a:p>
                  </a:txBody>
                  <a:tcPr>
                    <a:solidFill>
                      <a:srgbClr val="0070C0"/>
                    </a:solidFill>
                  </a:tcPr>
                </a:tc>
                <a:tc>
                  <a:txBody>
                    <a:bodyPr/>
                    <a:lstStyle/>
                    <a:p>
                      <a:pPr algn="ctr"/>
                      <a:r>
                        <a:rPr lang="en-US" dirty="0"/>
                        <a:t>1</a:t>
                      </a:r>
                    </a:p>
                  </a:txBody>
                  <a:tcPr/>
                </a:tc>
                <a:tc>
                  <a:txBody>
                    <a:bodyPr/>
                    <a:lstStyle/>
                    <a:p>
                      <a:pPr algn="ctr"/>
                      <a:r>
                        <a:rPr lang="en-US" dirty="0">
                          <a:solidFill>
                            <a:srgbClr val="FF0000"/>
                          </a:solidFill>
                        </a:rPr>
                        <a:t>0</a:t>
                      </a: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solidFill>
                            <a:srgbClr val="FF0000"/>
                          </a:solidFill>
                        </a:rPr>
                        <a:t>0</a:t>
                      </a:r>
                      <a:endParaRPr lang="en-US" dirty="0"/>
                    </a:p>
                  </a:txBody>
                  <a:tcPr/>
                </a:tc>
                <a:tc>
                  <a:txBody>
                    <a:bodyPr/>
                    <a:lstStyle/>
                    <a:p>
                      <a:pPr algn="ctr"/>
                      <a:r>
                        <a:rPr lang="en-US" sz="2400" b="1" dirty="0">
                          <a:solidFill>
                            <a:srgbClr val="FF0000"/>
                          </a:solidFill>
                        </a:rPr>
                        <a:t>?</a:t>
                      </a:r>
                      <a:endParaRPr lang="en-US" b="1" dirty="0">
                        <a:solidFill>
                          <a:srgbClr val="FF0000"/>
                        </a:solidFill>
                      </a:endParaRPr>
                    </a:p>
                  </a:txBody>
                  <a:tcPr/>
                </a:tc>
                <a:tc>
                  <a:txBody>
                    <a:bodyPr/>
                    <a:lstStyle/>
                    <a:p>
                      <a:pPr algn="ctr"/>
                      <a:r>
                        <a:rPr lang="en-US" dirty="0"/>
                        <a:t>1</a:t>
                      </a:r>
                    </a:p>
                  </a:txBody>
                  <a:tcPr/>
                </a:tc>
                <a:tc>
                  <a:txBody>
                    <a:bodyPr/>
                    <a:lstStyle/>
                    <a:p>
                      <a:pPr algn="ctr"/>
                      <a:r>
                        <a:rPr lang="en-US" dirty="0">
                          <a:solidFill>
                            <a:srgbClr val="FF0000"/>
                          </a:solidFill>
                        </a:rPr>
                        <a:t>0</a:t>
                      </a: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solidFill>
                            <a:srgbClr val="FF0000"/>
                          </a:solidFill>
                        </a:rPr>
                        <a:t>0</a:t>
                      </a:r>
                      <a:endParaRPr lang="en-US" dirty="0"/>
                    </a:p>
                  </a:txBody>
                  <a:tcPr/>
                </a:tc>
                <a:tc>
                  <a:txBody>
                    <a:bodyPr/>
                    <a:lstStyle/>
                    <a:p>
                      <a:pPr algn="ctr"/>
                      <a:r>
                        <a:rPr lang="en-US" dirty="0"/>
                        <a:t>0</a:t>
                      </a:r>
                    </a:p>
                  </a:txBody>
                  <a:tcPr/>
                </a:tc>
                <a:tc>
                  <a:txBody>
                    <a:bodyPr/>
                    <a:lstStyle/>
                    <a:p>
                      <a:pPr algn="ctr"/>
                      <a:r>
                        <a:rPr lang="en-US" dirty="0">
                          <a:solidFill>
                            <a:srgbClr val="FF0000"/>
                          </a:solidFill>
                        </a:rPr>
                        <a:t>0</a:t>
                      </a:r>
                      <a:endParaRPr lang="en-US" dirty="0"/>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solidFill>
                            <a:schemeClr val="tx1"/>
                          </a:solidFill>
                        </a:rPr>
                        <a:t>…</a:t>
                      </a:r>
                    </a:p>
                  </a:txBody>
                  <a:tcPr>
                    <a:solidFill>
                      <a:srgbClr val="0070C0"/>
                    </a:solidFill>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6"/>
                  </a:ext>
                </a:extLst>
              </a:tr>
              <a:tr h="370840">
                <a:tc>
                  <a:txBody>
                    <a:bodyPr/>
                    <a:lstStyle/>
                    <a:p>
                      <a:pPr algn="ctr"/>
                      <a:r>
                        <a:rPr lang="en-US" dirty="0">
                          <a:solidFill>
                            <a:schemeClr val="tx1"/>
                          </a:solidFill>
                        </a:rPr>
                        <a:t>Un</a:t>
                      </a:r>
                    </a:p>
                  </a:txBody>
                  <a:tcPr>
                    <a:solidFill>
                      <a:srgbClr val="0070C0"/>
                    </a:solidFill>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7"/>
                  </a:ext>
                </a:extLst>
              </a:tr>
            </a:tbl>
          </a:graphicData>
        </a:graphic>
      </p:graphicFrame>
      <p:sp>
        <p:nvSpPr>
          <p:cNvPr id="24" name="Rectangle 23"/>
          <p:cNvSpPr/>
          <p:nvPr/>
        </p:nvSpPr>
        <p:spPr>
          <a:xfrm>
            <a:off x="0" y="4419600"/>
            <a:ext cx="9144000" cy="2308324"/>
          </a:xfrm>
          <a:prstGeom prst="rect">
            <a:avLst/>
          </a:prstGeom>
        </p:spPr>
        <p:txBody>
          <a:bodyPr wrap="square">
            <a:spAutoFit/>
          </a:bodyPr>
          <a:lstStyle/>
          <a:p>
            <a:pPr algn="ctr"/>
            <a:r>
              <a:rPr lang="en-US" sz="2400" dirty="0">
                <a:ln w="11430"/>
              </a:rPr>
              <a:t>An alternative approach is to assume a default value for the rating for items that have not been explicitly rated. So, one can now compute correlation using the union of items rated by users being matched as opposed to the intersection.</a:t>
            </a:r>
          </a:p>
          <a:p>
            <a:pPr algn="ctr"/>
            <a:r>
              <a:rPr lang="en-US" sz="2400" dirty="0">
                <a:ln w="11430"/>
              </a:rPr>
              <a:t>Such a default voting strategy has been shown to improve collaborative filtering.</a:t>
            </a:r>
          </a:p>
        </p:txBody>
      </p:sp>
    </p:spTree>
    <p:extLst>
      <p:ext uri="{BB962C8B-B14F-4D97-AF65-F5344CB8AC3E}">
        <p14:creationId xmlns:p14="http://schemas.microsoft.com/office/powerpoint/2010/main" val="357705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xEl>
                                              <p:pRg st="1" end="1"/>
                                            </p:txEl>
                                          </p:spTgt>
                                        </p:tgtEl>
                                        <p:attrNameLst>
                                          <p:attrName>style.visibility</p:attrName>
                                        </p:attrNameLst>
                                      </p:cBhvr>
                                      <p:to>
                                        <p:strVal val="visible"/>
                                      </p:to>
                                    </p:set>
                                    <p:anim calcmode="lin" valueType="num">
                                      <p:cBhvr additive="base">
                                        <p:cTn id="13"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Machine Learning</a:t>
            </a:r>
          </a:p>
        </p:txBody>
      </p:sp>
      <p:sp>
        <p:nvSpPr>
          <p:cNvPr id="30" name="Rectangle 29"/>
          <p:cNvSpPr/>
          <p:nvPr/>
        </p:nvSpPr>
        <p:spPr>
          <a:xfrm>
            <a:off x="0" y="1143000"/>
            <a:ext cx="9144000" cy="1384995"/>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150000"/>
              </a:lnSpc>
            </a:pPr>
            <a:r>
              <a:rPr lang="en-US" sz="2800" b="1" dirty="0">
                <a:ln w="11430"/>
                <a:solidFill>
                  <a:srgbClr val="92D050"/>
                </a:solidFill>
                <a:effectLst>
                  <a:outerShdw blurRad="50800" dist="39000" dir="5460000" algn="tl">
                    <a:srgbClr val="000000">
                      <a:alpha val="38000"/>
                    </a:srgbClr>
                  </a:outerShdw>
                </a:effectLst>
              </a:rPr>
              <a:t>Field of study that gives computers the ability to learn without being explicitly programmed. </a:t>
            </a:r>
          </a:p>
        </p:txBody>
      </p:sp>
      <p:sp>
        <p:nvSpPr>
          <p:cNvPr id="5" name="Rectangle 4"/>
          <p:cNvSpPr/>
          <p:nvPr/>
        </p:nvSpPr>
        <p:spPr>
          <a:xfrm>
            <a:off x="0" y="4379893"/>
            <a:ext cx="704039"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ML</a:t>
            </a:r>
          </a:p>
        </p:txBody>
      </p:sp>
      <p:sp>
        <p:nvSpPr>
          <p:cNvPr id="6" name="Rectangle 5"/>
          <p:cNvSpPr/>
          <p:nvPr/>
        </p:nvSpPr>
        <p:spPr>
          <a:xfrm>
            <a:off x="3975329" y="2682060"/>
            <a:ext cx="4860626" cy="707886"/>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b="1" dirty="0">
                <a:ln w="11430"/>
                <a:solidFill>
                  <a:srgbClr val="00B0F0"/>
                </a:solidFill>
                <a:effectLst>
                  <a:outerShdw blurRad="50800" dist="39000" dir="5460000" algn="tl">
                    <a:srgbClr val="000000">
                      <a:alpha val="38000"/>
                    </a:srgbClr>
                  </a:outerShdw>
                </a:effectLst>
              </a:rPr>
              <a:t>Regression:</a:t>
            </a:r>
            <a:r>
              <a:rPr lang="en-US" sz="2000" b="1" dirty="0">
                <a:ln w="11430"/>
                <a:solidFill>
                  <a:schemeClr val="tx2">
                    <a:lumMod val="60000"/>
                    <a:lumOff val="40000"/>
                  </a:schemeClr>
                </a:solidFill>
                <a:effectLst>
                  <a:outerShdw blurRad="50800" dist="39000" dir="5460000" algn="tl">
                    <a:srgbClr val="000000">
                      <a:alpha val="38000"/>
                    </a:srgbClr>
                  </a:outerShdw>
                </a:effectLst>
              </a:rPr>
              <a:t> </a:t>
            </a:r>
            <a:r>
              <a:rPr lang="en-US" sz="2000" dirty="0"/>
              <a:t>Predict </a:t>
            </a:r>
            <a:r>
              <a:rPr lang="en-US" sz="2000" b="1" dirty="0">
                <a:ln w="11430"/>
                <a:solidFill>
                  <a:srgbClr val="00B0F0"/>
                </a:solidFill>
                <a:effectLst>
                  <a:outerShdw blurRad="50800" dist="39000" dir="5460000" algn="tl">
                    <a:srgbClr val="000000">
                      <a:alpha val="38000"/>
                    </a:srgbClr>
                  </a:outerShdw>
                </a:effectLst>
              </a:rPr>
              <a:t>Continuous</a:t>
            </a:r>
            <a:r>
              <a:rPr lang="en-US" sz="2000" dirty="0"/>
              <a:t> valued</a:t>
            </a:r>
          </a:p>
          <a:p>
            <a:r>
              <a:rPr lang="en-US" sz="2000" dirty="0"/>
              <a:t>		output (e.g. price)</a:t>
            </a:r>
          </a:p>
        </p:txBody>
      </p:sp>
      <p:sp>
        <p:nvSpPr>
          <p:cNvPr id="7" name="Rectangle 6"/>
          <p:cNvSpPr/>
          <p:nvPr/>
        </p:nvSpPr>
        <p:spPr>
          <a:xfrm>
            <a:off x="1143000" y="2959367"/>
            <a:ext cx="2122697" cy="95410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FFC000"/>
                </a:solidFill>
                <a:effectLst>
                  <a:outerShdw blurRad="50800" dist="39000" dir="5460000" algn="tl">
                    <a:srgbClr val="000000">
                      <a:alpha val="38000"/>
                    </a:srgbClr>
                  </a:outerShdw>
                </a:effectLst>
              </a:rPr>
              <a:t>Supervised</a:t>
            </a:r>
          </a:p>
          <a:p>
            <a:pPr algn="ctr"/>
            <a:r>
              <a:rPr lang="en-US" sz="2800" b="1" dirty="0">
                <a:ln w="11430"/>
                <a:solidFill>
                  <a:srgbClr val="FFC000"/>
                </a:solidFill>
                <a:effectLst>
                  <a:outerShdw blurRad="50800" dist="39000" dir="5460000" algn="tl">
                    <a:srgbClr val="000000">
                      <a:alpha val="38000"/>
                    </a:srgbClr>
                  </a:outerShdw>
                </a:effectLst>
              </a:rPr>
              <a:t>learning</a:t>
            </a:r>
          </a:p>
        </p:txBody>
      </p:sp>
      <p:cxnSp>
        <p:nvCxnSpPr>
          <p:cNvPr id="8" name="Straight Arrow Connector 7"/>
          <p:cNvCxnSpPr>
            <a:stCxn id="7" idx="3"/>
            <a:endCxn id="6" idx="1"/>
          </p:cNvCxnSpPr>
          <p:nvPr/>
        </p:nvCxnSpPr>
        <p:spPr>
          <a:xfrm flipV="1">
            <a:off x="3265697" y="3036003"/>
            <a:ext cx="709632" cy="400418"/>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a:stCxn id="5" idx="3"/>
            <a:endCxn id="7" idx="1"/>
          </p:cNvCxnSpPr>
          <p:nvPr/>
        </p:nvCxnSpPr>
        <p:spPr>
          <a:xfrm flipV="1">
            <a:off x="704039" y="3436421"/>
            <a:ext cx="438961" cy="1205082"/>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0" name="Rectangle 9"/>
          <p:cNvSpPr/>
          <p:nvPr/>
        </p:nvSpPr>
        <p:spPr>
          <a:xfrm>
            <a:off x="3975329" y="4360608"/>
            <a:ext cx="1962397"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chemeClr val="accent4">
                    <a:lumMod val="60000"/>
                    <a:lumOff val="40000"/>
                  </a:schemeClr>
                </a:solidFill>
                <a:effectLst>
                  <a:outerShdw blurRad="50800" dist="39000" dir="5460000" algn="tl">
                    <a:srgbClr val="000000">
                      <a:alpha val="38000"/>
                    </a:srgbClr>
                  </a:outerShdw>
                </a:effectLst>
              </a:rPr>
              <a:t>Clustering</a:t>
            </a:r>
          </a:p>
        </p:txBody>
      </p:sp>
      <p:cxnSp>
        <p:nvCxnSpPr>
          <p:cNvPr id="11" name="Straight Arrow Connector 10"/>
          <p:cNvCxnSpPr>
            <a:stCxn id="7" idx="3"/>
            <a:endCxn id="18" idx="1"/>
          </p:cNvCxnSpPr>
          <p:nvPr/>
        </p:nvCxnSpPr>
        <p:spPr>
          <a:xfrm>
            <a:off x="3265697" y="3436421"/>
            <a:ext cx="709632" cy="359686"/>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1143000" y="5496580"/>
            <a:ext cx="4722768"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57200" indent="-457200" algn="ctr">
              <a:buFont typeface="Wingdings" pitchFamily="2" charset="2"/>
              <a:buChar char="ü"/>
            </a:pPr>
            <a:r>
              <a:rPr lang="en-US" sz="2800" b="1" dirty="0">
                <a:ln w="11430"/>
                <a:solidFill>
                  <a:schemeClr val="tx2"/>
                </a:solidFill>
                <a:effectLst>
                  <a:outerShdw blurRad="50800" dist="39000" dir="5460000" algn="tl">
                    <a:srgbClr val="000000">
                      <a:alpha val="38000"/>
                    </a:srgbClr>
                  </a:outerShdw>
                </a:effectLst>
              </a:rPr>
              <a:t>Recommender Systems</a:t>
            </a:r>
          </a:p>
        </p:txBody>
      </p:sp>
      <p:cxnSp>
        <p:nvCxnSpPr>
          <p:cNvPr id="14" name="Straight Arrow Connector 13"/>
          <p:cNvCxnSpPr>
            <a:stCxn id="5" idx="3"/>
            <a:endCxn id="12" idx="1"/>
          </p:cNvCxnSpPr>
          <p:nvPr/>
        </p:nvCxnSpPr>
        <p:spPr>
          <a:xfrm>
            <a:off x="704039" y="4641503"/>
            <a:ext cx="438961" cy="1116687"/>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6" name="Rectangle 15"/>
          <p:cNvSpPr/>
          <p:nvPr/>
        </p:nvSpPr>
        <p:spPr>
          <a:xfrm>
            <a:off x="1143000" y="4145165"/>
            <a:ext cx="2563522" cy="95410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7030A0"/>
                </a:solidFill>
                <a:effectLst>
                  <a:outerShdw blurRad="50800" dist="39000" dir="5460000" algn="tl">
                    <a:srgbClr val="000000">
                      <a:alpha val="38000"/>
                    </a:srgbClr>
                  </a:outerShdw>
                </a:effectLst>
              </a:rPr>
              <a:t>Unsupervised</a:t>
            </a:r>
          </a:p>
          <a:p>
            <a:pPr algn="ctr"/>
            <a:r>
              <a:rPr lang="en-US" sz="2800" b="1" dirty="0">
                <a:ln w="11430"/>
                <a:solidFill>
                  <a:srgbClr val="7030A0"/>
                </a:solidFill>
                <a:effectLst>
                  <a:outerShdw blurRad="50800" dist="39000" dir="5460000" algn="tl">
                    <a:srgbClr val="000000">
                      <a:alpha val="38000"/>
                    </a:srgbClr>
                  </a:outerShdw>
                </a:effectLst>
              </a:rPr>
              <a:t>Learning</a:t>
            </a:r>
          </a:p>
        </p:txBody>
      </p:sp>
      <p:cxnSp>
        <p:nvCxnSpPr>
          <p:cNvPr id="17" name="Straight Arrow Connector 16"/>
          <p:cNvCxnSpPr>
            <a:stCxn id="5" idx="3"/>
            <a:endCxn id="16" idx="1"/>
          </p:cNvCxnSpPr>
          <p:nvPr/>
        </p:nvCxnSpPr>
        <p:spPr>
          <a:xfrm flipV="1">
            <a:off x="704039" y="4622219"/>
            <a:ext cx="438961" cy="19284"/>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18" name="Rectangle 17"/>
          <p:cNvSpPr/>
          <p:nvPr/>
        </p:nvSpPr>
        <p:spPr>
          <a:xfrm>
            <a:off x="3975329" y="3442164"/>
            <a:ext cx="5059398" cy="707886"/>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ü"/>
            </a:pPr>
            <a:r>
              <a:rPr lang="en-US" sz="2000" b="1" dirty="0">
                <a:ln w="11430"/>
                <a:solidFill>
                  <a:srgbClr val="00B050"/>
                </a:solidFill>
                <a:effectLst>
                  <a:outerShdw blurRad="50800" dist="39000" dir="5460000" algn="tl">
                    <a:srgbClr val="000000">
                      <a:alpha val="38000"/>
                    </a:srgbClr>
                  </a:outerShdw>
                </a:effectLst>
              </a:rPr>
              <a:t>Classification: </a:t>
            </a:r>
            <a:r>
              <a:rPr lang="en-US" sz="2000" dirty="0"/>
              <a:t>Predict </a:t>
            </a:r>
            <a:r>
              <a:rPr lang="en-US" sz="2000" b="1" dirty="0">
                <a:ln w="11430"/>
                <a:solidFill>
                  <a:srgbClr val="00B050"/>
                </a:solidFill>
                <a:effectLst>
                  <a:outerShdw blurRad="50800" dist="39000" dir="5460000" algn="tl">
                    <a:srgbClr val="000000">
                      <a:alpha val="38000"/>
                    </a:srgbClr>
                  </a:outerShdw>
                </a:effectLst>
              </a:rPr>
              <a:t>Discrete</a:t>
            </a:r>
            <a:r>
              <a:rPr lang="en-US" sz="2000" dirty="0"/>
              <a:t> valued</a:t>
            </a:r>
          </a:p>
          <a:p>
            <a:r>
              <a:rPr lang="en-US" sz="2000" dirty="0"/>
              <a:t>		output (0 or 1)</a:t>
            </a:r>
          </a:p>
        </p:txBody>
      </p:sp>
      <p:cxnSp>
        <p:nvCxnSpPr>
          <p:cNvPr id="19" name="Straight Arrow Connector 18"/>
          <p:cNvCxnSpPr>
            <a:stCxn id="16" idx="3"/>
            <a:endCxn id="10" idx="1"/>
          </p:cNvCxnSpPr>
          <p:nvPr/>
        </p:nvCxnSpPr>
        <p:spPr>
          <a:xfrm flipV="1">
            <a:off x="3706522" y="4622218"/>
            <a:ext cx="268807" cy="1"/>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46" name="Rectangle 45"/>
          <p:cNvSpPr/>
          <p:nvPr/>
        </p:nvSpPr>
        <p:spPr>
          <a:xfrm>
            <a:off x="1143000" y="6172200"/>
            <a:ext cx="4222631"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FF0000"/>
                </a:solidFill>
                <a:effectLst>
                  <a:outerShdw blurRad="50800" dist="39000" dir="5460000" algn="tl">
                    <a:srgbClr val="000000">
                      <a:alpha val="38000"/>
                    </a:srgbClr>
                  </a:outerShdw>
                </a:effectLst>
              </a:rPr>
              <a:t>Reinforcement learning</a:t>
            </a:r>
          </a:p>
        </p:txBody>
      </p:sp>
      <p:cxnSp>
        <p:nvCxnSpPr>
          <p:cNvPr id="47" name="Straight Arrow Connector 46"/>
          <p:cNvCxnSpPr>
            <a:stCxn id="5" idx="3"/>
            <a:endCxn id="46" idx="1"/>
          </p:cNvCxnSpPr>
          <p:nvPr/>
        </p:nvCxnSpPr>
        <p:spPr>
          <a:xfrm>
            <a:off x="704039" y="4641503"/>
            <a:ext cx="438961" cy="1792307"/>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2867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2" grpId="0"/>
      <p:bldP spid="16" grpId="0"/>
      <p:bldP spid="18" grpId="0"/>
      <p:bldP spid="4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Inverse User Frequency</a:t>
            </a:r>
          </a:p>
        </p:txBody>
      </p:sp>
      <p:sp>
        <p:nvSpPr>
          <p:cNvPr id="24" name="Rectangle 23"/>
          <p:cNvSpPr/>
          <p:nvPr/>
        </p:nvSpPr>
        <p:spPr>
          <a:xfrm>
            <a:off x="0" y="2209800"/>
            <a:ext cx="9144000" cy="4278094"/>
          </a:xfrm>
          <a:prstGeom prst="rect">
            <a:avLst/>
          </a:prstGeom>
        </p:spPr>
        <p:txBody>
          <a:bodyPr wrap="square">
            <a:spAutoFit/>
          </a:bodyPr>
          <a:lstStyle/>
          <a:p>
            <a:pPr algn="ctr"/>
            <a:r>
              <a:rPr lang="en-US" sz="2400" dirty="0">
                <a:ln w="11430"/>
              </a:rPr>
              <a:t>When measuring the similarity between users, items that have been rated by all (and universally liked or disliked) are not as useful as less common items.</a:t>
            </a:r>
          </a:p>
          <a:p>
            <a:pPr algn="ctr"/>
            <a:endParaRPr lang="en-US" sz="2400" dirty="0">
              <a:ln w="11430"/>
            </a:endParaRPr>
          </a:p>
          <a:p>
            <a:pPr algn="ctr"/>
            <a:endParaRPr lang="en-US" sz="2400" dirty="0">
              <a:ln w="11430"/>
            </a:endParaRPr>
          </a:p>
          <a:p>
            <a:pPr algn="ctr"/>
            <a:r>
              <a:rPr lang="en-US" sz="2400" dirty="0" err="1">
                <a:ln w="11430"/>
              </a:rPr>
              <a:t>n</a:t>
            </a:r>
            <a:r>
              <a:rPr lang="en-US" sz="2400" baseline="-25000" dirty="0" err="1">
                <a:ln w="11430"/>
              </a:rPr>
              <a:t>i</a:t>
            </a:r>
            <a:r>
              <a:rPr lang="en-US" sz="2400" dirty="0">
                <a:ln w="11430"/>
              </a:rPr>
              <a:t>: the number of users who have rated item i out of the total number of n users</a:t>
            </a:r>
          </a:p>
          <a:p>
            <a:pPr algn="ctr"/>
            <a:r>
              <a:rPr lang="en-US" sz="2400" dirty="0">
                <a:ln w="11430"/>
              </a:rPr>
              <a:t>To apply inverse user frequency while using similarity-based CF, the original rating is transformed for i by multiplying it by the factor f</a:t>
            </a:r>
            <a:r>
              <a:rPr lang="en-US" sz="2400" baseline="-25000" dirty="0">
                <a:ln w="11430"/>
              </a:rPr>
              <a:t>i</a:t>
            </a:r>
            <a:r>
              <a:rPr lang="en-US" sz="2400" dirty="0">
                <a:ln w="11430"/>
              </a:rPr>
              <a:t>.</a:t>
            </a:r>
          </a:p>
          <a:p>
            <a:pPr algn="ctr"/>
            <a:r>
              <a:rPr lang="en-US" sz="2400" dirty="0">
                <a:ln w="11430"/>
              </a:rPr>
              <a:t>The underlying assumption is that items that are universally loved or hated are rated more frequently than others.</a:t>
            </a:r>
          </a:p>
        </p:txBody>
      </p:sp>
      <p:sp>
        <p:nvSpPr>
          <p:cNvPr id="19" name="Rectangle 18"/>
          <p:cNvSpPr/>
          <p:nvPr/>
        </p:nvSpPr>
        <p:spPr>
          <a:xfrm>
            <a:off x="2567062" y="1371600"/>
            <a:ext cx="4009879" cy="461665"/>
          </a:xfrm>
          <a:prstGeom prst="rect">
            <a:avLst/>
          </a:prstGeom>
        </p:spPr>
        <p:txBody>
          <a:bodyPr wrap="square">
            <a:spAutoFit/>
          </a:bodyPr>
          <a:lstStyle/>
          <a:p>
            <a:pPr algn="ctr"/>
            <a:r>
              <a:rPr lang="en-US" sz="2400" dirty="0">
                <a:ln w="11430"/>
              </a:rPr>
              <a:t>Very similar to </a:t>
            </a:r>
            <a:r>
              <a:rPr lang="en-US" sz="2400" dirty="0" err="1">
                <a:ln w="11430"/>
              </a:rPr>
              <a:t>idf</a:t>
            </a:r>
            <a:r>
              <a:rPr lang="en-US" sz="2400" dirty="0">
                <a:ln w="11430"/>
              </a:rPr>
              <a:t> in </a:t>
            </a:r>
            <a:r>
              <a:rPr lang="en-US" sz="2400" dirty="0" err="1">
                <a:ln w="11430"/>
              </a:rPr>
              <a:t>tfidf</a:t>
            </a:r>
            <a:r>
              <a:rPr lang="en-US" sz="2400" dirty="0">
                <a:ln w="11430"/>
              </a:rPr>
              <a:t> ?</a:t>
            </a:r>
          </a:p>
        </p:txBody>
      </p:sp>
      <mc:AlternateContent xmlns:mc="http://schemas.openxmlformats.org/markup-compatibility/2006" xmlns:a14="http://schemas.microsoft.com/office/drawing/2010/main">
        <mc:Choice Requires="a14">
          <p:sp>
            <p:nvSpPr>
              <p:cNvPr id="20" name="Rectangle 19"/>
              <p:cNvSpPr/>
              <p:nvPr/>
            </p:nvSpPr>
            <p:spPr>
              <a:xfrm>
                <a:off x="3786849" y="3493771"/>
                <a:ext cx="1570302" cy="544829"/>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14:m>
                  <m:oMathPara xmlns:m="http://schemas.openxmlformats.org/officeDocument/2006/math">
                    <m:oMathParaPr>
                      <m:jc m:val="centerGroup"/>
                    </m:oMathParaPr>
                    <m:oMath xmlns:m="http://schemas.openxmlformats.org/officeDocument/2006/math">
                      <m:sSub>
                        <m:sSubPr>
                          <m:ctrlPr>
                            <a:rPr lang="en-US" sz="2400" i="1">
                              <a:ln w="11430"/>
                              <a:latin typeface="Cambria Math" panose="02040503050406030204" pitchFamily="18" charset="0"/>
                            </a:rPr>
                          </m:ctrlPr>
                        </m:sSubPr>
                        <m:e>
                          <m:r>
                            <a:rPr lang="en-US" sz="2400">
                              <a:ln w="11430"/>
                              <a:latin typeface="Cambria Math" panose="02040503050406030204" pitchFamily="18" charset="0"/>
                            </a:rPr>
                            <m:t>𝒇</m:t>
                          </m:r>
                        </m:e>
                        <m:sub>
                          <m:r>
                            <a:rPr lang="en-US" sz="2400">
                              <a:ln w="11430"/>
                              <a:latin typeface="Cambria Math" panose="02040503050406030204" pitchFamily="18" charset="0"/>
                            </a:rPr>
                            <m:t>𝒊</m:t>
                          </m:r>
                        </m:sub>
                      </m:sSub>
                      <m:r>
                        <a:rPr lang="en-US" sz="2400">
                          <a:ln w="11430"/>
                          <a:latin typeface="Cambria Math" panose="02040503050406030204" pitchFamily="18" charset="0"/>
                        </a:rPr>
                        <m:t>=</m:t>
                      </m:r>
                      <m:func>
                        <m:funcPr>
                          <m:ctrlPr>
                            <a:rPr lang="en-US" sz="2400" i="1">
                              <a:ln w="11430"/>
                              <a:latin typeface="Cambria Math" panose="02040503050406030204" pitchFamily="18" charset="0"/>
                            </a:rPr>
                          </m:ctrlPr>
                        </m:funcPr>
                        <m:fName>
                          <m:r>
                            <m:rPr>
                              <m:sty m:val="p"/>
                            </m:rPr>
                            <a:rPr lang="en-US" sz="2400">
                              <a:ln w="11430"/>
                              <a:latin typeface="Cambria Math" panose="02040503050406030204" pitchFamily="18" charset="0"/>
                            </a:rPr>
                            <m:t>log</m:t>
                          </m:r>
                        </m:fName>
                        <m:e>
                          <m:box>
                            <m:boxPr>
                              <m:ctrlPr>
                                <a:rPr lang="en-US" sz="2400" i="1">
                                  <a:ln w="11430"/>
                                  <a:latin typeface="Cambria Math" panose="02040503050406030204" pitchFamily="18" charset="0"/>
                                </a:rPr>
                              </m:ctrlPr>
                            </m:boxPr>
                            <m:e>
                              <m:argPr>
                                <m:argSz m:val="-1"/>
                              </m:argPr>
                              <m:f>
                                <m:fPr>
                                  <m:ctrlPr>
                                    <a:rPr lang="en-US" sz="2400" i="1">
                                      <a:ln w="11430"/>
                                      <a:latin typeface="Cambria Math" panose="02040503050406030204" pitchFamily="18" charset="0"/>
                                    </a:rPr>
                                  </m:ctrlPr>
                                </m:fPr>
                                <m:num>
                                  <m:r>
                                    <a:rPr lang="en-US" sz="2400">
                                      <a:ln w="11430"/>
                                      <a:latin typeface="Cambria Math" panose="02040503050406030204" pitchFamily="18" charset="0"/>
                                    </a:rPr>
                                    <m:t>𝑛</m:t>
                                  </m:r>
                                </m:num>
                                <m:den>
                                  <m:sSub>
                                    <m:sSubPr>
                                      <m:ctrlPr>
                                        <a:rPr lang="en-US" sz="2400" i="1">
                                          <a:ln w="11430"/>
                                          <a:latin typeface="Cambria Math" panose="02040503050406030204" pitchFamily="18" charset="0"/>
                                        </a:rPr>
                                      </m:ctrlPr>
                                    </m:sSubPr>
                                    <m:e>
                                      <m:r>
                                        <a:rPr lang="en-US" sz="2400">
                                          <a:ln w="11430"/>
                                          <a:latin typeface="Cambria Math" panose="02040503050406030204" pitchFamily="18" charset="0"/>
                                        </a:rPr>
                                        <m:t>𝑛</m:t>
                                      </m:r>
                                    </m:e>
                                    <m:sub>
                                      <m:r>
                                        <a:rPr lang="en-US" sz="2400">
                                          <a:ln w="11430"/>
                                          <a:latin typeface="Cambria Math" panose="02040503050406030204" pitchFamily="18" charset="0"/>
                                        </a:rPr>
                                        <m:t>𝑖</m:t>
                                      </m:r>
                                    </m:sub>
                                  </m:sSub>
                                </m:den>
                              </m:f>
                            </m:e>
                          </m:box>
                        </m:e>
                      </m:func>
                    </m:oMath>
                  </m:oMathPara>
                </a14:m>
                <a:endParaRPr lang="en-US" sz="2400" dirty="0">
                  <a:ln w="11430"/>
                </a:endParaRPr>
              </a:p>
            </p:txBody>
          </p:sp>
        </mc:Choice>
        <mc:Fallback xmlns="">
          <p:sp>
            <p:nvSpPr>
              <p:cNvPr id="20" name="Rectangle 19"/>
              <p:cNvSpPr>
                <a:spLocks noRot="1" noChangeAspect="1" noMove="1" noResize="1" noEditPoints="1" noAdjustHandles="1" noChangeArrowheads="1" noChangeShapeType="1" noTextEdit="1"/>
              </p:cNvSpPr>
              <p:nvPr/>
            </p:nvSpPr>
            <p:spPr>
              <a:xfrm>
                <a:off x="3786849" y="3493771"/>
                <a:ext cx="1570302" cy="54482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4760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 calcmode="lin" valueType="num">
                                      <p:cBhvr additive="base">
                                        <p:cTn id="12"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4">
                                            <p:txEl>
                                              <p:pRg st="3" end="3"/>
                                            </p:txEl>
                                          </p:spTgt>
                                        </p:tgtEl>
                                        <p:attrNameLst>
                                          <p:attrName>style.visibility</p:attrName>
                                        </p:attrNameLst>
                                      </p:cBhvr>
                                      <p:to>
                                        <p:strVal val="visible"/>
                                      </p:to>
                                    </p:set>
                                    <p:anim calcmode="lin" valueType="num">
                                      <p:cBhvr additive="base">
                                        <p:cTn id="23" dur="500" fill="hold"/>
                                        <p:tgtEl>
                                          <p:spTgt spid="2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4">
                                            <p:txEl>
                                              <p:pRg st="4" end="4"/>
                                            </p:txEl>
                                          </p:spTgt>
                                        </p:tgtEl>
                                        <p:attrNameLst>
                                          <p:attrName>style.visibility</p:attrName>
                                        </p:attrNameLst>
                                      </p:cBhvr>
                                      <p:to>
                                        <p:strVal val="visible"/>
                                      </p:to>
                                    </p:set>
                                    <p:anim calcmode="lin" valueType="num">
                                      <p:cBhvr additive="base">
                                        <p:cTn id="29" dur="500" fill="hold"/>
                                        <p:tgtEl>
                                          <p:spTgt spid="2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4">
                                            <p:txEl>
                                              <p:pRg st="5" end="5"/>
                                            </p:txEl>
                                          </p:spTgt>
                                        </p:tgtEl>
                                        <p:attrNameLst>
                                          <p:attrName>style.visibility</p:attrName>
                                        </p:attrNameLst>
                                      </p:cBhvr>
                                      <p:to>
                                        <p:strVal val="visible"/>
                                      </p:to>
                                    </p:set>
                                    <p:anim calcmode="lin" valueType="num">
                                      <p:cBhvr additive="base">
                                        <p:cTn id="35" dur="500" fill="hold"/>
                                        <p:tgtEl>
                                          <p:spTgt spid="2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Case Amplification</a:t>
            </a:r>
          </a:p>
        </p:txBody>
      </p:sp>
      <p:sp>
        <p:nvSpPr>
          <p:cNvPr id="24" name="Rectangle 23"/>
          <p:cNvSpPr/>
          <p:nvPr/>
        </p:nvSpPr>
        <p:spPr>
          <a:xfrm>
            <a:off x="0" y="2187476"/>
            <a:ext cx="9144000" cy="2677656"/>
          </a:xfrm>
          <a:prstGeom prst="rect">
            <a:avLst/>
          </a:prstGeom>
        </p:spPr>
        <p:txBody>
          <a:bodyPr wrap="square">
            <a:spAutoFit/>
          </a:bodyPr>
          <a:lstStyle/>
          <a:p>
            <a:pPr algn="ctr"/>
            <a:r>
              <a:rPr lang="en-US" sz="2400" dirty="0">
                <a:ln w="11430"/>
              </a:rPr>
              <a:t>In order to favor users with high similarity to the active user, we can use amplification which transforms the original weights to:</a:t>
            </a:r>
          </a:p>
          <a:p>
            <a:pPr algn="ctr"/>
            <a:endParaRPr lang="en-US" sz="2400" dirty="0">
              <a:ln w="11430"/>
            </a:endParaRPr>
          </a:p>
          <a:p>
            <a:pPr algn="ctr"/>
            <a:endParaRPr lang="en-US" sz="2400" dirty="0">
              <a:ln w="11430"/>
            </a:endParaRPr>
          </a:p>
          <a:p>
            <a:pPr algn="ctr"/>
            <a:endParaRPr lang="en-US" sz="2400" dirty="0">
              <a:ln w="11430"/>
            </a:endParaRPr>
          </a:p>
          <a:p>
            <a:pPr algn="ctr"/>
            <a:endParaRPr lang="en-US" sz="2400" dirty="0">
              <a:ln w="11430"/>
            </a:endParaRPr>
          </a:p>
          <a:p>
            <a:pPr algn="ctr"/>
            <a:r>
              <a:rPr lang="en-US" sz="2400" dirty="0">
                <a:ln w="11430"/>
              </a:rPr>
              <a:t>where ρ is the amplification factor, and ρ ≥ 1</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868" y="3734408"/>
            <a:ext cx="3356263"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309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xEl>
                                              <p:pRg st="5" end="5"/>
                                            </p:txEl>
                                          </p:spTgt>
                                        </p:tgtEl>
                                        <p:attrNameLst>
                                          <p:attrName>style.visibility</p:attrName>
                                        </p:attrNameLst>
                                      </p:cBhvr>
                                      <p:to>
                                        <p:strVal val="visible"/>
                                      </p:to>
                                    </p:set>
                                    <p:anim calcmode="lin" valueType="num">
                                      <p:cBhvr additive="base">
                                        <p:cTn id="19" dur="500" fill="hold"/>
                                        <p:tgtEl>
                                          <p:spTgt spid="2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Reputation Systems</a:t>
            </a:r>
          </a:p>
        </p:txBody>
      </p:sp>
      <p:sp>
        <p:nvSpPr>
          <p:cNvPr id="3" name="Subtitle 2"/>
          <p:cNvSpPr>
            <a:spLocks noGrp="1"/>
          </p:cNvSpPr>
          <p:nvPr>
            <p:ph type="subTitle" idx="1"/>
          </p:nvPr>
        </p:nvSpPr>
        <p:spPr/>
        <p:txBody>
          <a:bodyPr/>
          <a:lstStyle/>
          <a:p>
            <a:r>
              <a:rPr lang="en-US" dirty="0"/>
              <a:t>Supervisor: </a:t>
            </a:r>
            <a:r>
              <a:rPr lang="en-US" dirty="0" err="1"/>
              <a:t>Lubomira</a:t>
            </a:r>
            <a:r>
              <a:rPr lang="en-US" dirty="0"/>
              <a:t> </a:t>
            </a:r>
            <a:r>
              <a:rPr lang="en-US" dirty="0" err="1"/>
              <a:t>Lavtchieva</a:t>
            </a:r>
            <a:endParaRPr lang="en-US" dirty="0"/>
          </a:p>
          <a:p>
            <a:r>
              <a:rPr lang="en-US" dirty="0"/>
              <a:t>Presenter: </a:t>
            </a:r>
            <a:r>
              <a:rPr lang="en-US" dirty="0" err="1"/>
              <a:t>Iman</a:t>
            </a:r>
            <a:r>
              <a:rPr lang="en-US" dirty="0"/>
              <a:t> </a:t>
            </a:r>
            <a:r>
              <a:rPr lang="en-US" dirty="0" err="1"/>
              <a:t>YeckehZaare</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023" y="838200"/>
            <a:ext cx="7211577" cy="301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7550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Website/Article Scholarliness</a:t>
            </a:r>
          </a:p>
        </p:txBody>
      </p:sp>
      <p:sp>
        <p:nvSpPr>
          <p:cNvPr id="27" name="Rectangle 26"/>
          <p:cNvSpPr/>
          <p:nvPr/>
        </p:nvSpPr>
        <p:spPr>
          <a:xfrm>
            <a:off x="0" y="2346186"/>
            <a:ext cx="9144000" cy="1077218"/>
          </a:xfrm>
          <a:prstGeom prst="rect">
            <a:avLst/>
          </a:prstGeom>
        </p:spPr>
        <p:txBody>
          <a:bodyPr wrap="square">
            <a:spAutoFit/>
          </a:bodyPr>
          <a:lstStyle/>
          <a:p>
            <a:pPr algn="ctr"/>
            <a:r>
              <a:rPr lang="en-US" sz="3200" dirty="0"/>
              <a:t>Whether to                a website/article to be scholarly or not?</a:t>
            </a:r>
          </a:p>
        </p:txBody>
      </p:sp>
      <p:sp>
        <p:nvSpPr>
          <p:cNvPr id="29" name="Rectangle 28"/>
          <p:cNvSpPr/>
          <p:nvPr/>
        </p:nvSpPr>
        <p:spPr>
          <a:xfrm>
            <a:off x="940179" y="1295400"/>
            <a:ext cx="7111242" cy="70788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From another point of view:</a:t>
            </a:r>
          </a:p>
        </p:txBody>
      </p:sp>
      <p:sp>
        <p:nvSpPr>
          <p:cNvPr id="30" name="Rectangle 29"/>
          <p:cNvSpPr/>
          <p:nvPr/>
        </p:nvSpPr>
        <p:spPr>
          <a:xfrm>
            <a:off x="2772251" y="2286000"/>
            <a:ext cx="1723549" cy="646331"/>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600" b="1" dirty="0">
                <a:ln w="11430"/>
                <a:solidFill>
                  <a:srgbClr val="92D050"/>
                </a:solidFill>
                <a:effectLst>
                  <a:outerShdw blurRad="50800" dist="39000" dir="5460000" algn="tl">
                    <a:srgbClr val="000000">
                      <a:alpha val="38000"/>
                    </a:srgbClr>
                  </a:outerShdw>
                </a:effectLst>
              </a:rPr>
              <a:t>TRUST</a:t>
            </a:r>
          </a:p>
        </p:txBody>
      </p:sp>
      <p:pic>
        <p:nvPicPr>
          <p:cNvPr id="2101" name="Picture 53" descr="SiteJabber Website Reviews and Compla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3962400"/>
            <a:ext cx="3578915" cy="220980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4114800" y="3849231"/>
            <a:ext cx="5029200" cy="2677656"/>
            <a:chOff x="4114800" y="3849231"/>
            <a:chExt cx="5029200" cy="2677656"/>
          </a:xfrm>
        </p:grpSpPr>
        <p:sp>
          <p:nvSpPr>
            <p:cNvPr id="32" name="Rectangle 31"/>
            <p:cNvSpPr/>
            <p:nvPr/>
          </p:nvSpPr>
          <p:spPr>
            <a:xfrm>
              <a:off x="4114800" y="3849231"/>
              <a:ext cx="4572000" cy="2677656"/>
            </a:xfrm>
            <a:prstGeom prst="rect">
              <a:avLst/>
            </a:prstGeom>
          </p:spPr>
          <p:txBody>
            <a:bodyPr>
              <a:spAutoFit/>
            </a:bodyPr>
            <a:lstStyle/>
            <a:p>
              <a:r>
                <a:rPr lang="en-US" sz="2800" dirty="0" err="1"/>
                <a:t>SiteJabber</a:t>
              </a:r>
              <a:r>
                <a:rPr lang="en-US" sz="2800" dirty="0"/>
                <a:t> is a consumer protection service which uses a</a:t>
              </a:r>
            </a:p>
            <a:p>
              <a:r>
                <a:rPr lang="en-US" sz="2800" dirty="0"/>
                <a:t>to help people avoid fraudulent websites and find ones they can</a:t>
              </a:r>
            </a:p>
          </p:txBody>
        </p:sp>
        <p:sp>
          <p:nvSpPr>
            <p:cNvPr id="62" name="Rectangle 61"/>
            <p:cNvSpPr/>
            <p:nvPr/>
          </p:nvSpPr>
          <p:spPr>
            <a:xfrm>
              <a:off x="7096672" y="5942112"/>
              <a:ext cx="1552028"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dirty="0">
                  <a:ln w="11430"/>
                  <a:solidFill>
                    <a:srgbClr val="92D050"/>
                  </a:solidFill>
                  <a:effectLst>
                    <a:outerShdw blurRad="50800" dist="39000" dir="5460000" algn="tl">
                      <a:srgbClr val="000000">
                        <a:alpha val="38000"/>
                      </a:srgbClr>
                    </a:outerShdw>
                  </a:effectLst>
                </a:rPr>
                <a:t>TRUST</a:t>
              </a:r>
              <a:endParaRPr lang="en-US" sz="3600" b="1" dirty="0">
                <a:ln w="11430"/>
                <a:solidFill>
                  <a:srgbClr val="92D050"/>
                </a:solidFill>
                <a:effectLst>
                  <a:outerShdw blurRad="50800" dist="39000" dir="5460000" algn="tl">
                    <a:srgbClr val="000000">
                      <a:alpha val="38000"/>
                    </a:srgbClr>
                  </a:outerShdw>
                </a:effectLst>
              </a:endParaRPr>
            </a:p>
          </p:txBody>
        </p:sp>
        <p:sp>
          <p:nvSpPr>
            <p:cNvPr id="33" name="Rectangle 32"/>
            <p:cNvSpPr/>
            <p:nvPr/>
          </p:nvSpPr>
          <p:spPr>
            <a:xfrm>
              <a:off x="5248382" y="4673025"/>
              <a:ext cx="3895618"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Reputation System</a:t>
              </a:r>
            </a:p>
          </p:txBody>
        </p:sp>
      </p:grpSp>
    </p:spTree>
    <p:extLst>
      <p:ext uri="{BB962C8B-B14F-4D97-AF65-F5344CB8AC3E}">
        <p14:creationId xmlns:p14="http://schemas.microsoft.com/office/powerpoint/2010/main" val="258385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01"/>
                                        </p:tgtEl>
                                        <p:attrNameLst>
                                          <p:attrName>style.visibility</p:attrName>
                                        </p:attrNameLst>
                                      </p:cBhvr>
                                      <p:to>
                                        <p:strVal val="visible"/>
                                      </p:to>
                                    </p:set>
                                    <p:animEffect transition="in" filter="fade">
                                      <p:cBhvr>
                                        <p:cTn id="20" dur="500"/>
                                        <p:tgtEl>
                                          <p:spTgt spid="210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fontScale="90000"/>
          </a:bodyPr>
          <a:lstStyle/>
          <a:p>
            <a:r>
              <a:rPr lang="en-US" dirty="0"/>
              <a:t>Solution for Article Scholarliness</a:t>
            </a:r>
          </a:p>
        </p:txBody>
      </p:sp>
      <p:sp>
        <p:nvSpPr>
          <p:cNvPr id="27" name="Rectangle 26"/>
          <p:cNvSpPr/>
          <p:nvPr/>
        </p:nvSpPr>
        <p:spPr>
          <a:xfrm>
            <a:off x="0" y="1219200"/>
            <a:ext cx="9144000" cy="954107"/>
          </a:xfrm>
          <a:prstGeom prst="rect">
            <a:avLst/>
          </a:prstGeom>
        </p:spPr>
        <p:txBody>
          <a:bodyPr wrap="square">
            <a:spAutoFit/>
          </a:bodyPr>
          <a:lstStyle/>
          <a:p>
            <a:pPr algn="ctr"/>
            <a:r>
              <a:rPr lang="en-US" sz="2800" dirty="0"/>
              <a:t>A Reputation System which is specifically designed to determine scholarliness of websites.</a:t>
            </a:r>
          </a:p>
        </p:txBody>
      </p:sp>
      <p:sp>
        <p:nvSpPr>
          <p:cNvPr id="29" name="Rectangle 28"/>
          <p:cNvSpPr/>
          <p:nvPr/>
        </p:nvSpPr>
        <p:spPr>
          <a:xfrm>
            <a:off x="3140358" y="3886200"/>
            <a:ext cx="2863284" cy="70788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Advantage</a:t>
            </a:r>
          </a:p>
        </p:txBody>
      </p:sp>
      <p:sp>
        <p:nvSpPr>
          <p:cNvPr id="58" name="Rectangle 57"/>
          <p:cNvSpPr/>
          <p:nvPr/>
        </p:nvSpPr>
        <p:spPr>
          <a:xfrm>
            <a:off x="0" y="4549676"/>
            <a:ext cx="9144000" cy="830997"/>
          </a:xfrm>
          <a:prstGeom prst="rect">
            <a:avLst/>
          </a:prstGeom>
        </p:spPr>
        <p:txBody>
          <a:bodyPr wrap="square">
            <a:spAutoFit/>
          </a:bodyPr>
          <a:lstStyle/>
          <a:p>
            <a:pPr algn="ctr"/>
            <a:r>
              <a:rPr lang="en-US" sz="2400" dirty="0"/>
              <a:t>A database of URLs which is being updated dynamically through the collaboration of many users.</a:t>
            </a:r>
          </a:p>
        </p:txBody>
      </p:sp>
      <p:sp>
        <p:nvSpPr>
          <p:cNvPr id="3" name="Rectangle 2"/>
          <p:cNvSpPr/>
          <p:nvPr/>
        </p:nvSpPr>
        <p:spPr>
          <a:xfrm>
            <a:off x="2762563" y="2230160"/>
            <a:ext cx="3618876" cy="584775"/>
          </a:xfrm>
          <a:prstGeom prst="rect">
            <a:avLst/>
          </a:prstGeom>
          <a:noFill/>
        </p:spPr>
        <p:txBody>
          <a:bodyPr wrap="none" lIns="91440" tIns="45720" rIns="91440" bIns="45720">
            <a:spAutoFit/>
          </a:bodyPr>
          <a:lstStyle/>
          <a:p>
            <a:pPr algn="ctr"/>
            <a:r>
              <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Contributors:</a:t>
            </a:r>
          </a:p>
        </p:txBody>
      </p:sp>
      <p:sp>
        <p:nvSpPr>
          <p:cNvPr id="7" name="Rectangle 6"/>
          <p:cNvSpPr/>
          <p:nvPr/>
        </p:nvSpPr>
        <p:spPr>
          <a:xfrm>
            <a:off x="1" y="2667000"/>
            <a:ext cx="9144000" cy="461665"/>
          </a:xfrm>
          <a:prstGeom prst="rect">
            <a:avLst/>
          </a:prstGeom>
        </p:spPr>
        <p:txBody>
          <a:bodyPr wrap="square">
            <a:spAutoFit/>
          </a:bodyPr>
          <a:lstStyle/>
          <a:p>
            <a:pPr algn="ctr"/>
            <a:r>
              <a:rPr lang="en-US" sz="2400" dirty="0" err="1"/>
              <a:t>ProQuest</a:t>
            </a:r>
            <a:r>
              <a:rPr lang="en-US" sz="2400" dirty="0"/>
              <a:t> Editors, Teachers, Tutors, even students</a:t>
            </a:r>
          </a:p>
        </p:txBody>
      </p:sp>
      <p:sp>
        <p:nvSpPr>
          <p:cNvPr id="8" name="Rectangle 7"/>
          <p:cNvSpPr/>
          <p:nvPr/>
        </p:nvSpPr>
        <p:spPr>
          <a:xfrm>
            <a:off x="1" y="3119735"/>
            <a:ext cx="9144000" cy="461665"/>
          </a:xfrm>
          <a:prstGeom prst="rect">
            <a:avLst/>
          </a:prstGeom>
        </p:spPr>
        <p:txBody>
          <a:bodyPr wrap="square">
            <a:spAutoFit/>
          </a:bodyPr>
          <a:lstStyle/>
          <a:p>
            <a:pPr algn="ctr"/>
            <a:r>
              <a:rPr lang="en-US" sz="2400" dirty="0">
                <a:solidFill>
                  <a:srgbClr val="FFFF00"/>
                </a:solidFill>
              </a:rPr>
              <a:t>from all over the United States</a:t>
            </a:r>
          </a:p>
        </p:txBody>
      </p:sp>
      <p:sp>
        <p:nvSpPr>
          <p:cNvPr id="4" name="Rectangle 3"/>
          <p:cNvSpPr/>
          <p:nvPr/>
        </p:nvSpPr>
        <p:spPr>
          <a:xfrm>
            <a:off x="3262187" y="3505200"/>
            <a:ext cx="2619627"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and the world.</a:t>
            </a:r>
          </a:p>
        </p:txBody>
      </p:sp>
      <p:sp>
        <p:nvSpPr>
          <p:cNvPr id="5" name="Rectangle 4"/>
          <p:cNvSpPr/>
          <p:nvPr/>
        </p:nvSpPr>
        <p:spPr>
          <a:xfrm>
            <a:off x="0" y="5334000"/>
            <a:ext cx="9143999" cy="1200329"/>
          </a:xfrm>
          <a:prstGeom prst="rect">
            <a:avLst/>
          </a:prstGeom>
        </p:spPr>
        <p:txBody>
          <a:bodyPr wrap="square">
            <a:spAutoFit/>
          </a:bodyPr>
          <a:lstStyle/>
          <a:p>
            <a:pPr algn="ctr"/>
            <a:r>
              <a:rPr lang="en-US" sz="2400" dirty="0"/>
              <a:t>Even we should not take care of broken links or similar problems, because the users are dynamically degrading problematic URLs in the database and increasing the ranking of scholarly ones.</a:t>
            </a:r>
          </a:p>
        </p:txBody>
      </p:sp>
    </p:spTree>
    <p:extLst>
      <p:ext uri="{BB962C8B-B14F-4D97-AF65-F5344CB8AC3E}">
        <p14:creationId xmlns:p14="http://schemas.microsoft.com/office/powerpoint/2010/main" val="271620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8" grpId="0"/>
      <p:bldP spid="3" grpId="0"/>
      <p:bldP spid="7" grpId="0"/>
      <p:bldP spid="8" grpId="0"/>
      <p:bldP spid="4"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Why Reputation Systems?</a:t>
            </a:r>
          </a:p>
        </p:txBody>
      </p:sp>
      <p:sp>
        <p:nvSpPr>
          <p:cNvPr id="58" name="Rectangle 57"/>
          <p:cNvSpPr/>
          <p:nvPr/>
        </p:nvSpPr>
        <p:spPr>
          <a:xfrm>
            <a:off x="0" y="3276600"/>
            <a:ext cx="9144000" cy="3108543"/>
          </a:xfrm>
          <a:prstGeom prst="rect">
            <a:avLst/>
          </a:prstGeom>
        </p:spPr>
        <p:txBody>
          <a:bodyPr wrap="square">
            <a:spAutoFit/>
          </a:bodyPr>
          <a:lstStyle/>
          <a:p>
            <a:pPr algn="ctr"/>
            <a:r>
              <a:rPr lang="en-US" sz="2800" dirty="0"/>
              <a:t>Online reputation systems are 'computer-based technologies that make it possible to manipulate in new and powerful ways an old and essential human trait. </a:t>
            </a:r>
          </a:p>
          <a:p>
            <a:pPr algn="ctr"/>
            <a:endParaRPr lang="en-US" sz="2800" dirty="0"/>
          </a:p>
          <a:p>
            <a:pPr algn="ctr"/>
            <a:r>
              <a:rPr lang="en-US" sz="2800" dirty="0"/>
              <a:t>These systems arose as a result of the need for Internet users to gain </a:t>
            </a:r>
            <a:r>
              <a:rPr lang="en-US" sz="2800" dirty="0">
                <a:solidFill>
                  <a:srgbClr val="92D050"/>
                </a:solidFill>
              </a:rPr>
              <a:t>trust </a:t>
            </a:r>
            <a:r>
              <a:rPr lang="en-US" sz="2800" dirty="0"/>
              <a:t>in the individuals they transact with online.</a:t>
            </a:r>
          </a:p>
        </p:txBody>
      </p:sp>
      <p:pic>
        <p:nvPicPr>
          <p:cNvPr id="9218" name="Picture 2" descr="HowardRheingoldJI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3171568" cy="2133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96968" y="1219200"/>
            <a:ext cx="4711546" cy="707886"/>
          </a:xfrm>
          <a:prstGeom prst="rect">
            <a:avLst/>
          </a:prstGeom>
        </p:spPr>
        <p:txBody>
          <a:bodyPr wrap="none">
            <a:spAutoFit/>
          </a:bodyPr>
          <a:lstStyle/>
          <a:p>
            <a:r>
              <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Howard Rheingold</a:t>
            </a:r>
          </a:p>
        </p:txBody>
      </p:sp>
      <p:sp>
        <p:nvSpPr>
          <p:cNvPr id="5" name="Rectangle 4"/>
          <p:cNvSpPr/>
          <p:nvPr/>
        </p:nvSpPr>
        <p:spPr>
          <a:xfrm>
            <a:off x="3196968" y="2133600"/>
            <a:ext cx="5524269" cy="523220"/>
          </a:xfrm>
          <a:prstGeom prst="rect">
            <a:avLst/>
          </a:prstGeom>
        </p:spPr>
        <p:txBody>
          <a:bodyPr wrap="none">
            <a:spAutoFit/>
          </a:bodyPr>
          <a:lstStyle/>
          <a:p>
            <a:r>
              <a:rPr lang="en-US" sz="2800" dirty="0"/>
              <a:t> who coined “virtual communities”</a:t>
            </a:r>
          </a:p>
        </p:txBody>
      </p:sp>
    </p:spTree>
    <p:extLst>
      <p:ext uri="{BB962C8B-B14F-4D97-AF65-F5344CB8AC3E}">
        <p14:creationId xmlns:p14="http://schemas.microsoft.com/office/powerpoint/2010/main" val="244933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lstStyle/>
          <a:p>
            <a:r>
              <a:rPr lang="en-US" dirty="0"/>
              <a:t>Applications</a:t>
            </a:r>
          </a:p>
        </p:txBody>
      </p:sp>
      <p:pic>
        <p:nvPicPr>
          <p:cNvPr id="2052" name="Picture 4" descr="http://amillionblogs.com/wp-content/uploads/2013/04/Blog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17600"/>
            <a:ext cx="2667000" cy="1778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Epinion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336" y="6248400"/>
            <a:ext cx="4283664"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eB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336" y="4731133"/>
            <a:ext cx="2098732" cy="165028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www.socaltech.com/images/logos/bizra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3902" y="4312999"/>
            <a:ext cx="1544920" cy="69521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s://si0.twimg.com/profile_images/645813336/ekomi-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3505200"/>
            <a:ext cx="1602666" cy="160266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cache.ohinternet.com/images/d/dc/Slashdot_Log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6223000"/>
            <a:ext cx="2387600" cy="624756"/>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www.redditstatic.com/about/assets/reddit-alie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89428" y="4889552"/>
            <a:ext cx="958416" cy="1333448"/>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investorplace.com/wp-content/uploads/2013/03/dig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783" y="4969682"/>
            <a:ext cx="1278717" cy="1278717"/>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www.techlandia.org/assets/images/profiles/2569/IOV_logo_625_blk_horz.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67550" y="1143000"/>
            <a:ext cx="2076450" cy="597241"/>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http://media.merchantcircle.com/3679002/ups-logo_full.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21434" y="-4870"/>
            <a:ext cx="994087" cy="117633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thumb/f/fb/PageRanks-Example.svg/400px-PageRanks-Example.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2849999"/>
            <a:ext cx="2533606" cy="20395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8138" y="4230469"/>
            <a:ext cx="2667000" cy="646331"/>
          </a:xfrm>
          <a:prstGeom prst="rect">
            <a:avLst/>
          </a:prstGeom>
        </p:spPr>
        <p:txBody>
          <a:bodyPr wrap="square">
            <a:spAutoFit/>
          </a:bodyPr>
          <a:lstStyle/>
          <a:p>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PageRank</a:t>
            </a:r>
          </a:p>
        </p:txBody>
      </p:sp>
      <p:pic>
        <p:nvPicPr>
          <p:cNvPr id="2076" name="Picture 28" descr="Advogat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42205" y="4731133"/>
            <a:ext cx="2141832" cy="71394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2387600" y="5384502"/>
            <a:ext cx="2451043" cy="830997"/>
          </a:xfrm>
          <a:prstGeom prst="rect">
            <a:avLst/>
          </a:prstGeom>
        </p:spPr>
        <p:txBody>
          <a:bodyPr wrap="square">
            <a:spAutoFit/>
          </a:bodyPr>
          <a:lstStyle/>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Freelance</a:t>
            </a:r>
          </a:p>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Marketplaces</a:t>
            </a:r>
          </a:p>
        </p:txBody>
      </p:sp>
      <p:pic>
        <p:nvPicPr>
          <p:cNvPr id="2078" name="Picture 30" descr="http://upload.wikimedia.org/wikipedia/en/9/95/Stack_Overflow_website_logo.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2411" y="6057900"/>
            <a:ext cx="2447925" cy="800100"/>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https://coderwall-assets-0.s3.amazonaws.com/uploads/picture/file/628/coderwall_css_html_20121003.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67550" y="1802803"/>
            <a:ext cx="2063750" cy="724325"/>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http://upload.wikimedia.org/wikipedia/en/f/f3/TrustedSource_logo.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71401" y="69116"/>
            <a:ext cx="1061183" cy="1061184"/>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5397739" y="2527128"/>
            <a:ext cx="1808508" cy="83099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Anti-spam</a:t>
            </a:r>
            <a:endParaRPr lang="fa-IR"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techniques</a:t>
            </a:r>
          </a:p>
        </p:txBody>
      </p:sp>
      <p:pic>
        <p:nvPicPr>
          <p:cNvPr id="2084" name="Picture 36" descr="http://ww1.prweb.com/prfiles/2010/01/25/1199244/rapleaflogomedres.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646678" y="3130322"/>
            <a:ext cx="1414633" cy="374878"/>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descr="http://upload.wikimedia.org/wikipedia/en/b/bf/Stationary_envelopes.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239000" y="2438400"/>
            <a:ext cx="1905000" cy="610534"/>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0" descr="http://www.feedamericafirst.com/images/great-nonprofits-logo.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397739" y="3481655"/>
            <a:ext cx="1987172" cy="776239"/>
          </a:xfrm>
          <a:prstGeom prst="rect">
            <a:avLst/>
          </a:prstGeom>
          <a:noFill/>
          <a:extLst>
            <a:ext uri="{909E8E84-426E-40DD-AFC4-6F175D3DCCD1}">
              <a14:hiddenFill xmlns:a14="http://schemas.microsoft.com/office/drawing/2010/main">
                <a:solidFill>
                  <a:srgbClr val="FFFFFF"/>
                </a:solidFill>
              </a14:hiddenFill>
            </a:ext>
          </a:extLst>
        </p:spPr>
      </p:pic>
      <p:pic>
        <p:nvPicPr>
          <p:cNvPr id="2090" name="Picture 42" descr="File:GlobalGiving.sv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56635" y="4102769"/>
            <a:ext cx="2624965" cy="468239"/>
          </a:xfrm>
          <a:prstGeom prst="rect">
            <a:avLst/>
          </a:prstGeom>
          <a:noFill/>
          <a:extLst>
            <a:ext uri="{909E8E84-426E-40DD-AFC4-6F175D3DCCD1}">
              <a14:hiddenFill xmlns:a14="http://schemas.microsoft.com/office/drawing/2010/main">
                <a:solidFill>
                  <a:srgbClr val="FFFFFF"/>
                </a:solidFill>
              </a14:hiddenFill>
            </a:ext>
          </a:extLst>
        </p:spPr>
      </p:pic>
      <p:pic>
        <p:nvPicPr>
          <p:cNvPr id="2092" name="Picture 44" descr="File:ProZ.com logo.sv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745138" y="3481655"/>
            <a:ext cx="2247957" cy="416393"/>
          </a:xfrm>
          <a:prstGeom prst="rect">
            <a:avLst/>
          </a:prstGeom>
          <a:noFill/>
          <a:extLst>
            <a:ext uri="{909E8E84-426E-40DD-AFC4-6F175D3DCCD1}">
              <a14:hiddenFill xmlns:a14="http://schemas.microsoft.com/office/drawing/2010/main">
                <a:solidFill>
                  <a:srgbClr val="FFFFFF"/>
                </a:solidFill>
              </a14:hiddenFill>
            </a:ext>
          </a:extLst>
        </p:spPr>
      </p:pic>
      <p:pic>
        <p:nvPicPr>
          <p:cNvPr id="2094" name="Picture 46" descr="Ho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55242" y="1848814"/>
            <a:ext cx="2721651" cy="513386"/>
          </a:xfrm>
          <a:prstGeom prst="rect">
            <a:avLst/>
          </a:prstGeom>
          <a:noFill/>
          <a:extLst>
            <a:ext uri="{909E8E84-426E-40DD-AFC4-6F175D3DCCD1}">
              <a14:hiddenFill xmlns:a14="http://schemas.microsoft.com/office/drawing/2010/main">
                <a:solidFill>
                  <a:srgbClr val="FFFFFF"/>
                </a:solidFill>
              </a14:hiddenFill>
            </a:ext>
          </a:extLst>
        </p:spPr>
      </p:pic>
      <p:pic>
        <p:nvPicPr>
          <p:cNvPr id="2096" name="Picture 48" descr="File:Yelp logo.sv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38953" y="2507047"/>
            <a:ext cx="1737847" cy="845753"/>
          </a:xfrm>
          <a:prstGeom prst="rect">
            <a:avLst/>
          </a:prstGeom>
          <a:noFill/>
          <a:extLst>
            <a:ext uri="{909E8E84-426E-40DD-AFC4-6F175D3DCCD1}">
              <a14:hiddenFill xmlns:a14="http://schemas.microsoft.com/office/drawing/2010/main">
                <a:solidFill>
                  <a:srgbClr val="FFFFFF"/>
                </a:solidFill>
              </a14:hiddenFill>
            </a:ext>
          </a:extLst>
        </p:spPr>
      </p:pic>
      <p:pic>
        <p:nvPicPr>
          <p:cNvPr id="2098" name="Picture 50" descr="File:Customer Lobby Company Logo Wikipedia.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00656" y="1624384"/>
            <a:ext cx="1081161" cy="108116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jeffreyjhardy.com/wp-content/uploads/2012/09/Amazon-logo.jp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0" y="1"/>
            <a:ext cx="2971800" cy="57719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si0.twimg.com/profile_images/1535511072/____.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764548" y="43704"/>
            <a:ext cx="1409713" cy="1409713"/>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ile:Google-Logo.sv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4783" y="3481655"/>
            <a:ext cx="2247095" cy="839852"/>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AllExperts"/>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206247" y="5739453"/>
            <a:ext cx="1857521" cy="415498"/>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Ask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781800" y="4442777"/>
            <a:ext cx="1149596" cy="1183658"/>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UMA Marketplac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01718" y="1232069"/>
            <a:ext cx="1657350" cy="41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60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p:cTn id="7" dur="500" fill="hold"/>
                                        <p:tgtEl>
                                          <p:spTgt spid="2052"/>
                                        </p:tgtEl>
                                        <p:attrNameLst>
                                          <p:attrName>ppt_w</p:attrName>
                                        </p:attrNameLst>
                                      </p:cBhvr>
                                      <p:tavLst>
                                        <p:tav tm="0">
                                          <p:val>
                                            <p:fltVal val="0"/>
                                          </p:val>
                                        </p:tav>
                                        <p:tav tm="100000">
                                          <p:val>
                                            <p:strVal val="#ppt_w"/>
                                          </p:val>
                                        </p:tav>
                                      </p:tavLst>
                                    </p:anim>
                                    <p:anim calcmode="lin" valueType="num">
                                      <p:cBhvr>
                                        <p:cTn id="8" dur="500" fill="hold"/>
                                        <p:tgtEl>
                                          <p:spTgt spid="2052"/>
                                        </p:tgtEl>
                                        <p:attrNameLst>
                                          <p:attrName>ppt_h</p:attrName>
                                        </p:attrNameLst>
                                      </p:cBhvr>
                                      <p:tavLst>
                                        <p:tav tm="0">
                                          <p:val>
                                            <p:fltVal val="0"/>
                                          </p:val>
                                        </p:tav>
                                        <p:tav tm="100000">
                                          <p:val>
                                            <p:strVal val="#ppt_h"/>
                                          </p:val>
                                        </p:tav>
                                      </p:tavLst>
                                    </p:anim>
                                    <p:animEffect transition="in" filter="fade">
                                      <p:cBhvr>
                                        <p:cTn id="9" dur="500"/>
                                        <p:tgtEl>
                                          <p:spTgt spid="2052"/>
                                        </p:tgtEl>
                                      </p:cBhvr>
                                    </p:animEffect>
                                  </p:childTnLst>
                                </p:cTn>
                              </p:par>
                              <p:par>
                                <p:cTn id="10" presetID="53" presetClass="entr" presetSubtype="16" fill="hold" nodeType="withEffect">
                                  <p:stCondLst>
                                    <p:cond delay="0"/>
                                  </p:stCondLst>
                                  <p:childTnLst>
                                    <p:set>
                                      <p:cBhvr>
                                        <p:cTn id="11" dur="1" fill="hold">
                                          <p:stCondLst>
                                            <p:cond delay="0"/>
                                          </p:stCondLst>
                                        </p:cTn>
                                        <p:tgtEl>
                                          <p:spTgt spid="2058"/>
                                        </p:tgtEl>
                                        <p:attrNameLst>
                                          <p:attrName>style.visibility</p:attrName>
                                        </p:attrNameLst>
                                      </p:cBhvr>
                                      <p:to>
                                        <p:strVal val="visible"/>
                                      </p:to>
                                    </p:set>
                                    <p:anim calcmode="lin" valueType="num">
                                      <p:cBhvr>
                                        <p:cTn id="12" dur="500" fill="hold"/>
                                        <p:tgtEl>
                                          <p:spTgt spid="2058"/>
                                        </p:tgtEl>
                                        <p:attrNameLst>
                                          <p:attrName>ppt_w</p:attrName>
                                        </p:attrNameLst>
                                      </p:cBhvr>
                                      <p:tavLst>
                                        <p:tav tm="0">
                                          <p:val>
                                            <p:fltVal val="0"/>
                                          </p:val>
                                        </p:tav>
                                        <p:tav tm="100000">
                                          <p:val>
                                            <p:strVal val="#ppt_w"/>
                                          </p:val>
                                        </p:tav>
                                      </p:tavLst>
                                    </p:anim>
                                    <p:anim calcmode="lin" valueType="num">
                                      <p:cBhvr>
                                        <p:cTn id="13" dur="500" fill="hold"/>
                                        <p:tgtEl>
                                          <p:spTgt spid="2058"/>
                                        </p:tgtEl>
                                        <p:attrNameLst>
                                          <p:attrName>ppt_h</p:attrName>
                                        </p:attrNameLst>
                                      </p:cBhvr>
                                      <p:tavLst>
                                        <p:tav tm="0">
                                          <p:val>
                                            <p:fltVal val="0"/>
                                          </p:val>
                                        </p:tav>
                                        <p:tav tm="100000">
                                          <p:val>
                                            <p:strVal val="#ppt_h"/>
                                          </p:val>
                                        </p:tav>
                                      </p:tavLst>
                                    </p:anim>
                                    <p:animEffect transition="in" filter="fade">
                                      <p:cBhvr>
                                        <p:cTn id="14" dur="500"/>
                                        <p:tgtEl>
                                          <p:spTgt spid="2058"/>
                                        </p:tgtEl>
                                      </p:cBhvr>
                                    </p:animEffect>
                                  </p:childTnLst>
                                </p:cTn>
                              </p:par>
                              <p:par>
                                <p:cTn id="15" presetID="53" presetClass="entr" presetSubtype="16" fill="hold" nodeType="withEffect">
                                  <p:stCondLst>
                                    <p:cond delay="0"/>
                                  </p:stCondLst>
                                  <p:childTnLst>
                                    <p:set>
                                      <p:cBhvr>
                                        <p:cTn id="16" dur="1" fill="hold">
                                          <p:stCondLst>
                                            <p:cond delay="0"/>
                                          </p:stCondLst>
                                        </p:cTn>
                                        <p:tgtEl>
                                          <p:spTgt spid="2060"/>
                                        </p:tgtEl>
                                        <p:attrNameLst>
                                          <p:attrName>style.visibility</p:attrName>
                                        </p:attrNameLst>
                                      </p:cBhvr>
                                      <p:to>
                                        <p:strVal val="visible"/>
                                      </p:to>
                                    </p:set>
                                    <p:anim calcmode="lin" valueType="num">
                                      <p:cBhvr>
                                        <p:cTn id="17" dur="500" fill="hold"/>
                                        <p:tgtEl>
                                          <p:spTgt spid="2060"/>
                                        </p:tgtEl>
                                        <p:attrNameLst>
                                          <p:attrName>ppt_w</p:attrName>
                                        </p:attrNameLst>
                                      </p:cBhvr>
                                      <p:tavLst>
                                        <p:tav tm="0">
                                          <p:val>
                                            <p:fltVal val="0"/>
                                          </p:val>
                                        </p:tav>
                                        <p:tav tm="100000">
                                          <p:val>
                                            <p:strVal val="#ppt_w"/>
                                          </p:val>
                                        </p:tav>
                                      </p:tavLst>
                                    </p:anim>
                                    <p:anim calcmode="lin" valueType="num">
                                      <p:cBhvr>
                                        <p:cTn id="18" dur="500" fill="hold"/>
                                        <p:tgtEl>
                                          <p:spTgt spid="2060"/>
                                        </p:tgtEl>
                                        <p:attrNameLst>
                                          <p:attrName>ppt_h</p:attrName>
                                        </p:attrNameLst>
                                      </p:cBhvr>
                                      <p:tavLst>
                                        <p:tav tm="0">
                                          <p:val>
                                            <p:fltVal val="0"/>
                                          </p:val>
                                        </p:tav>
                                        <p:tav tm="100000">
                                          <p:val>
                                            <p:strVal val="#ppt_h"/>
                                          </p:val>
                                        </p:tav>
                                      </p:tavLst>
                                    </p:anim>
                                    <p:animEffect transition="in" filter="fade">
                                      <p:cBhvr>
                                        <p:cTn id="19" dur="500"/>
                                        <p:tgtEl>
                                          <p:spTgt spid="2060"/>
                                        </p:tgtEl>
                                      </p:cBhvr>
                                    </p:animEffect>
                                  </p:childTnLst>
                                </p:cTn>
                              </p:par>
                              <p:par>
                                <p:cTn id="20" presetID="53" presetClass="entr" presetSubtype="16" fill="hold" nodeType="withEffect">
                                  <p:stCondLst>
                                    <p:cond delay="0"/>
                                  </p:stCondLst>
                                  <p:childTnLst>
                                    <p:set>
                                      <p:cBhvr>
                                        <p:cTn id="21" dur="1" fill="hold">
                                          <p:stCondLst>
                                            <p:cond delay="0"/>
                                          </p:stCondLst>
                                        </p:cTn>
                                        <p:tgtEl>
                                          <p:spTgt spid="2062"/>
                                        </p:tgtEl>
                                        <p:attrNameLst>
                                          <p:attrName>style.visibility</p:attrName>
                                        </p:attrNameLst>
                                      </p:cBhvr>
                                      <p:to>
                                        <p:strVal val="visible"/>
                                      </p:to>
                                    </p:set>
                                    <p:anim calcmode="lin" valueType="num">
                                      <p:cBhvr>
                                        <p:cTn id="22" dur="500" fill="hold"/>
                                        <p:tgtEl>
                                          <p:spTgt spid="2062"/>
                                        </p:tgtEl>
                                        <p:attrNameLst>
                                          <p:attrName>ppt_w</p:attrName>
                                        </p:attrNameLst>
                                      </p:cBhvr>
                                      <p:tavLst>
                                        <p:tav tm="0">
                                          <p:val>
                                            <p:fltVal val="0"/>
                                          </p:val>
                                        </p:tav>
                                        <p:tav tm="100000">
                                          <p:val>
                                            <p:strVal val="#ppt_w"/>
                                          </p:val>
                                        </p:tav>
                                      </p:tavLst>
                                    </p:anim>
                                    <p:anim calcmode="lin" valueType="num">
                                      <p:cBhvr>
                                        <p:cTn id="23" dur="500" fill="hold"/>
                                        <p:tgtEl>
                                          <p:spTgt spid="2062"/>
                                        </p:tgtEl>
                                        <p:attrNameLst>
                                          <p:attrName>ppt_h</p:attrName>
                                        </p:attrNameLst>
                                      </p:cBhvr>
                                      <p:tavLst>
                                        <p:tav tm="0">
                                          <p:val>
                                            <p:fltVal val="0"/>
                                          </p:val>
                                        </p:tav>
                                        <p:tav tm="100000">
                                          <p:val>
                                            <p:strVal val="#ppt_h"/>
                                          </p:val>
                                        </p:tav>
                                      </p:tavLst>
                                    </p:anim>
                                    <p:animEffect transition="in" filter="fade">
                                      <p:cBhvr>
                                        <p:cTn id="24" dur="500"/>
                                        <p:tgtEl>
                                          <p:spTgt spid="2062"/>
                                        </p:tgtEl>
                                      </p:cBhvr>
                                    </p:animEffect>
                                  </p:childTnLst>
                                </p:cTn>
                              </p:par>
                              <p:par>
                                <p:cTn id="25" presetID="53" presetClass="entr" presetSubtype="16" fill="hold" nodeType="withEffect">
                                  <p:stCondLst>
                                    <p:cond delay="0"/>
                                  </p:stCondLst>
                                  <p:childTnLst>
                                    <p:set>
                                      <p:cBhvr>
                                        <p:cTn id="26" dur="1" fill="hold">
                                          <p:stCondLst>
                                            <p:cond delay="0"/>
                                          </p:stCondLst>
                                        </p:cTn>
                                        <p:tgtEl>
                                          <p:spTgt spid="2064"/>
                                        </p:tgtEl>
                                        <p:attrNameLst>
                                          <p:attrName>style.visibility</p:attrName>
                                        </p:attrNameLst>
                                      </p:cBhvr>
                                      <p:to>
                                        <p:strVal val="visible"/>
                                      </p:to>
                                    </p:set>
                                    <p:anim calcmode="lin" valueType="num">
                                      <p:cBhvr>
                                        <p:cTn id="27" dur="500" fill="hold"/>
                                        <p:tgtEl>
                                          <p:spTgt spid="2064"/>
                                        </p:tgtEl>
                                        <p:attrNameLst>
                                          <p:attrName>ppt_w</p:attrName>
                                        </p:attrNameLst>
                                      </p:cBhvr>
                                      <p:tavLst>
                                        <p:tav tm="0">
                                          <p:val>
                                            <p:fltVal val="0"/>
                                          </p:val>
                                        </p:tav>
                                        <p:tav tm="100000">
                                          <p:val>
                                            <p:strVal val="#ppt_w"/>
                                          </p:val>
                                        </p:tav>
                                      </p:tavLst>
                                    </p:anim>
                                    <p:anim calcmode="lin" valueType="num">
                                      <p:cBhvr>
                                        <p:cTn id="28" dur="500" fill="hold"/>
                                        <p:tgtEl>
                                          <p:spTgt spid="2064"/>
                                        </p:tgtEl>
                                        <p:attrNameLst>
                                          <p:attrName>ppt_h</p:attrName>
                                        </p:attrNameLst>
                                      </p:cBhvr>
                                      <p:tavLst>
                                        <p:tav tm="0">
                                          <p:val>
                                            <p:fltVal val="0"/>
                                          </p:val>
                                        </p:tav>
                                        <p:tav tm="100000">
                                          <p:val>
                                            <p:strVal val="#ppt_h"/>
                                          </p:val>
                                        </p:tav>
                                      </p:tavLst>
                                    </p:anim>
                                    <p:animEffect transition="in" filter="fade">
                                      <p:cBhvr>
                                        <p:cTn id="29" dur="500"/>
                                        <p:tgtEl>
                                          <p:spTgt spid="2064"/>
                                        </p:tgtEl>
                                      </p:cBhvr>
                                    </p:animEffect>
                                  </p:childTnLst>
                                </p:cTn>
                              </p:par>
                              <p:par>
                                <p:cTn id="30" presetID="53" presetClass="entr" presetSubtype="16" fill="hold" nodeType="withEffect">
                                  <p:stCondLst>
                                    <p:cond delay="0"/>
                                  </p:stCondLst>
                                  <p:childTnLst>
                                    <p:set>
                                      <p:cBhvr>
                                        <p:cTn id="31" dur="1" fill="hold">
                                          <p:stCondLst>
                                            <p:cond delay="0"/>
                                          </p:stCondLst>
                                        </p:cTn>
                                        <p:tgtEl>
                                          <p:spTgt spid="2066"/>
                                        </p:tgtEl>
                                        <p:attrNameLst>
                                          <p:attrName>style.visibility</p:attrName>
                                        </p:attrNameLst>
                                      </p:cBhvr>
                                      <p:to>
                                        <p:strVal val="visible"/>
                                      </p:to>
                                    </p:set>
                                    <p:anim calcmode="lin" valueType="num">
                                      <p:cBhvr>
                                        <p:cTn id="32" dur="500" fill="hold"/>
                                        <p:tgtEl>
                                          <p:spTgt spid="2066"/>
                                        </p:tgtEl>
                                        <p:attrNameLst>
                                          <p:attrName>ppt_w</p:attrName>
                                        </p:attrNameLst>
                                      </p:cBhvr>
                                      <p:tavLst>
                                        <p:tav tm="0">
                                          <p:val>
                                            <p:fltVal val="0"/>
                                          </p:val>
                                        </p:tav>
                                        <p:tav tm="100000">
                                          <p:val>
                                            <p:strVal val="#ppt_w"/>
                                          </p:val>
                                        </p:tav>
                                      </p:tavLst>
                                    </p:anim>
                                    <p:anim calcmode="lin" valueType="num">
                                      <p:cBhvr>
                                        <p:cTn id="33" dur="500" fill="hold"/>
                                        <p:tgtEl>
                                          <p:spTgt spid="2066"/>
                                        </p:tgtEl>
                                        <p:attrNameLst>
                                          <p:attrName>ppt_h</p:attrName>
                                        </p:attrNameLst>
                                      </p:cBhvr>
                                      <p:tavLst>
                                        <p:tav tm="0">
                                          <p:val>
                                            <p:fltVal val="0"/>
                                          </p:val>
                                        </p:tav>
                                        <p:tav tm="100000">
                                          <p:val>
                                            <p:strVal val="#ppt_h"/>
                                          </p:val>
                                        </p:tav>
                                      </p:tavLst>
                                    </p:anim>
                                    <p:animEffect transition="in" filter="fade">
                                      <p:cBhvr>
                                        <p:cTn id="34" dur="500"/>
                                        <p:tgtEl>
                                          <p:spTgt spid="2066"/>
                                        </p:tgtEl>
                                      </p:cBhvr>
                                    </p:animEffect>
                                  </p:childTnLst>
                                </p:cTn>
                              </p:par>
                              <p:par>
                                <p:cTn id="35" presetID="53" presetClass="entr" presetSubtype="16" fill="hold" nodeType="withEffect">
                                  <p:stCondLst>
                                    <p:cond delay="0"/>
                                  </p:stCondLst>
                                  <p:childTnLst>
                                    <p:set>
                                      <p:cBhvr>
                                        <p:cTn id="36" dur="1" fill="hold">
                                          <p:stCondLst>
                                            <p:cond delay="0"/>
                                          </p:stCondLst>
                                        </p:cTn>
                                        <p:tgtEl>
                                          <p:spTgt spid="2068"/>
                                        </p:tgtEl>
                                        <p:attrNameLst>
                                          <p:attrName>style.visibility</p:attrName>
                                        </p:attrNameLst>
                                      </p:cBhvr>
                                      <p:to>
                                        <p:strVal val="visible"/>
                                      </p:to>
                                    </p:set>
                                    <p:anim calcmode="lin" valueType="num">
                                      <p:cBhvr>
                                        <p:cTn id="37" dur="500" fill="hold"/>
                                        <p:tgtEl>
                                          <p:spTgt spid="2068"/>
                                        </p:tgtEl>
                                        <p:attrNameLst>
                                          <p:attrName>ppt_w</p:attrName>
                                        </p:attrNameLst>
                                      </p:cBhvr>
                                      <p:tavLst>
                                        <p:tav tm="0">
                                          <p:val>
                                            <p:fltVal val="0"/>
                                          </p:val>
                                        </p:tav>
                                        <p:tav tm="100000">
                                          <p:val>
                                            <p:strVal val="#ppt_w"/>
                                          </p:val>
                                        </p:tav>
                                      </p:tavLst>
                                    </p:anim>
                                    <p:anim calcmode="lin" valueType="num">
                                      <p:cBhvr>
                                        <p:cTn id="38" dur="500" fill="hold"/>
                                        <p:tgtEl>
                                          <p:spTgt spid="2068"/>
                                        </p:tgtEl>
                                        <p:attrNameLst>
                                          <p:attrName>ppt_h</p:attrName>
                                        </p:attrNameLst>
                                      </p:cBhvr>
                                      <p:tavLst>
                                        <p:tav tm="0">
                                          <p:val>
                                            <p:fltVal val="0"/>
                                          </p:val>
                                        </p:tav>
                                        <p:tav tm="100000">
                                          <p:val>
                                            <p:strVal val="#ppt_h"/>
                                          </p:val>
                                        </p:tav>
                                      </p:tavLst>
                                    </p:anim>
                                    <p:animEffect transition="in" filter="fade">
                                      <p:cBhvr>
                                        <p:cTn id="39" dur="500"/>
                                        <p:tgtEl>
                                          <p:spTgt spid="2068"/>
                                        </p:tgtEl>
                                      </p:cBhvr>
                                    </p:animEffect>
                                  </p:childTnLst>
                                </p:cTn>
                              </p:par>
                              <p:par>
                                <p:cTn id="40" presetID="53" presetClass="entr" presetSubtype="16" fill="hold" nodeType="withEffect">
                                  <p:stCondLst>
                                    <p:cond delay="0"/>
                                  </p:stCondLst>
                                  <p:childTnLst>
                                    <p:set>
                                      <p:cBhvr>
                                        <p:cTn id="41" dur="1" fill="hold">
                                          <p:stCondLst>
                                            <p:cond delay="0"/>
                                          </p:stCondLst>
                                        </p:cTn>
                                        <p:tgtEl>
                                          <p:spTgt spid="2070"/>
                                        </p:tgtEl>
                                        <p:attrNameLst>
                                          <p:attrName>style.visibility</p:attrName>
                                        </p:attrNameLst>
                                      </p:cBhvr>
                                      <p:to>
                                        <p:strVal val="visible"/>
                                      </p:to>
                                    </p:set>
                                    <p:anim calcmode="lin" valueType="num">
                                      <p:cBhvr>
                                        <p:cTn id="42" dur="500" fill="hold"/>
                                        <p:tgtEl>
                                          <p:spTgt spid="2070"/>
                                        </p:tgtEl>
                                        <p:attrNameLst>
                                          <p:attrName>ppt_w</p:attrName>
                                        </p:attrNameLst>
                                      </p:cBhvr>
                                      <p:tavLst>
                                        <p:tav tm="0">
                                          <p:val>
                                            <p:fltVal val="0"/>
                                          </p:val>
                                        </p:tav>
                                        <p:tav tm="100000">
                                          <p:val>
                                            <p:strVal val="#ppt_w"/>
                                          </p:val>
                                        </p:tav>
                                      </p:tavLst>
                                    </p:anim>
                                    <p:anim calcmode="lin" valueType="num">
                                      <p:cBhvr>
                                        <p:cTn id="43" dur="500" fill="hold"/>
                                        <p:tgtEl>
                                          <p:spTgt spid="2070"/>
                                        </p:tgtEl>
                                        <p:attrNameLst>
                                          <p:attrName>ppt_h</p:attrName>
                                        </p:attrNameLst>
                                      </p:cBhvr>
                                      <p:tavLst>
                                        <p:tav tm="0">
                                          <p:val>
                                            <p:fltVal val="0"/>
                                          </p:val>
                                        </p:tav>
                                        <p:tav tm="100000">
                                          <p:val>
                                            <p:strVal val="#ppt_h"/>
                                          </p:val>
                                        </p:tav>
                                      </p:tavLst>
                                    </p:anim>
                                    <p:animEffect transition="in" filter="fade">
                                      <p:cBhvr>
                                        <p:cTn id="44" dur="500"/>
                                        <p:tgtEl>
                                          <p:spTgt spid="2070"/>
                                        </p:tgtEl>
                                      </p:cBhvr>
                                    </p:animEffect>
                                  </p:childTnLst>
                                </p:cTn>
                              </p:par>
                              <p:par>
                                <p:cTn id="45" presetID="53" presetClass="entr" presetSubtype="16" fill="hold" nodeType="withEffect">
                                  <p:stCondLst>
                                    <p:cond delay="0"/>
                                  </p:stCondLst>
                                  <p:childTnLst>
                                    <p:set>
                                      <p:cBhvr>
                                        <p:cTn id="46" dur="1" fill="hold">
                                          <p:stCondLst>
                                            <p:cond delay="0"/>
                                          </p:stCondLst>
                                        </p:cTn>
                                        <p:tgtEl>
                                          <p:spTgt spid="2072"/>
                                        </p:tgtEl>
                                        <p:attrNameLst>
                                          <p:attrName>style.visibility</p:attrName>
                                        </p:attrNameLst>
                                      </p:cBhvr>
                                      <p:to>
                                        <p:strVal val="visible"/>
                                      </p:to>
                                    </p:set>
                                    <p:anim calcmode="lin" valueType="num">
                                      <p:cBhvr>
                                        <p:cTn id="47" dur="500" fill="hold"/>
                                        <p:tgtEl>
                                          <p:spTgt spid="2072"/>
                                        </p:tgtEl>
                                        <p:attrNameLst>
                                          <p:attrName>ppt_w</p:attrName>
                                        </p:attrNameLst>
                                      </p:cBhvr>
                                      <p:tavLst>
                                        <p:tav tm="0">
                                          <p:val>
                                            <p:fltVal val="0"/>
                                          </p:val>
                                        </p:tav>
                                        <p:tav tm="100000">
                                          <p:val>
                                            <p:strVal val="#ppt_w"/>
                                          </p:val>
                                        </p:tav>
                                      </p:tavLst>
                                    </p:anim>
                                    <p:anim calcmode="lin" valueType="num">
                                      <p:cBhvr>
                                        <p:cTn id="48" dur="500" fill="hold"/>
                                        <p:tgtEl>
                                          <p:spTgt spid="2072"/>
                                        </p:tgtEl>
                                        <p:attrNameLst>
                                          <p:attrName>ppt_h</p:attrName>
                                        </p:attrNameLst>
                                      </p:cBhvr>
                                      <p:tavLst>
                                        <p:tav tm="0">
                                          <p:val>
                                            <p:fltVal val="0"/>
                                          </p:val>
                                        </p:tav>
                                        <p:tav tm="100000">
                                          <p:val>
                                            <p:strVal val="#ppt_h"/>
                                          </p:val>
                                        </p:tav>
                                      </p:tavLst>
                                    </p:anim>
                                    <p:animEffect transition="in" filter="fade">
                                      <p:cBhvr>
                                        <p:cTn id="49" dur="500"/>
                                        <p:tgtEl>
                                          <p:spTgt spid="2072"/>
                                        </p:tgtEl>
                                      </p:cBhvr>
                                    </p:animEffect>
                                  </p:childTnLst>
                                </p:cTn>
                              </p:par>
                              <p:par>
                                <p:cTn id="50" presetID="53" presetClass="entr" presetSubtype="16" fill="hold" nodeType="withEffect">
                                  <p:stCondLst>
                                    <p:cond delay="0"/>
                                  </p:stCondLst>
                                  <p:childTnLst>
                                    <p:set>
                                      <p:cBhvr>
                                        <p:cTn id="51" dur="1" fill="hold">
                                          <p:stCondLst>
                                            <p:cond delay="0"/>
                                          </p:stCondLst>
                                        </p:cTn>
                                        <p:tgtEl>
                                          <p:spTgt spid="2074"/>
                                        </p:tgtEl>
                                        <p:attrNameLst>
                                          <p:attrName>style.visibility</p:attrName>
                                        </p:attrNameLst>
                                      </p:cBhvr>
                                      <p:to>
                                        <p:strVal val="visible"/>
                                      </p:to>
                                    </p:set>
                                    <p:anim calcmode="lin" valueType="num">
                                      <p:cBhvr>
                                        <p:cTn id="52" dur="500" fill="hold"/>
                                        <p:tgtEl>
                                          <p:spTgt spid="2074"/>
                                        </p:tgtEl>
                                        <p:attrNameLst>
                                          <p:attrName>ppt_w</p:attrName>
                                        </p:attrNameLst>
                                      </p:cBhvr>
                                      <p:tavLst>
                                        <p:tav tm="0">
                                          <p:val>
                                            <p:fltVal val="0"/>
                                          </p:val>
                                        </p:tav>
                                        <p:tav tm="100000">
                                          <p:val>
                                            <p:strVal val="#ppt_w"/>
                                          </p:val>
                                        </p:tav>
                                      </p:tavLst>
                                    </p:anim>
                                    <p:anim calcmode="lin" valueType="num">
                                      <p:cBhvr>
                                        <p:cTn id="53" dur="500" fill="hold"/>
                                        <p:tgtEl>
                                          <p:spTgt spid="2074"/>
                                        </p:tgtEl>
                                        <p:attrNameLst>
                                          <p:attrName>ppt_h</p:attrName>
                                        </p:attrNameLst>
                                      </p:cBhvr>
                                      <p:tavLst>
                                        <p:tav tm="0">
                                          <p:val>
                                            <p:fltVal val="0"/>
                                          </p:val>
                                        </p:tav>
                                        <p:tav tm="100000">
                                          <p:val>
                                            <p:strVal val="#ppt_h"/>
                                          </p:val>
                                        </p:tav>
                                      </p:tavLst>
                                    </p:anim>
                                    <p:animEffect transition="in" filter="fade">
                                      <p:cBhvr>
                                        <p:cTn id="54" dur="500"/>
                                        <p:tgtEl>
                                          <p:spTgt spid="2074"/>
                                        </p:tgtEl>
                                      </p:cBhvr>
                                    </p:animEffect>
                                  </p:childTnLst>
                                </p:cTn>
                              </p:par>
                              <p:par>
                                <p:cTn id="55" presetID="53" presetClass="entr" presetSubtype="16" fill="hold" nodeType="withEffect">
                                  <p:stCondLst>
                                    <p:cond delay="0"/>
                                  </p:stCondLst>
                                  <p:childTnLst>
                                    <p:set>
                                      <p:cBhvr>
                                        <p:cTn id="56" dur="1" fill="hold">
                                          <p:stCondLst>
                                            <p:cond delay="0"/>
                                          </p:stCondLst>
                                        </p:cTn>
                                        <p:tgtEl>
                                          <p:spTgt spid="2050"/>
                                        </p:tgtEl>
                                        <p:attrNameLst>
                                          <p:attrName>style.visibility</p:attrName>
                                        </p:attrNameLst>
                                      </p:cBhvr>
                                      <p:to>
                                        <p:strVal val="visible"/>
                                      </p:to>
                                    </p:set>
                                    <p:anim calcmode="lin" valueType="num">
                                      <p:cBhvr>
                                        <p:cTn id="57" dur="500" fill="hold"/>
                                        <p:tgtEl>
                                          <p:spTgt spid="2050"/>
                                        </p:tgtEl>
                                        <p:attrNameLst>
                                          <p:attrName>ppt_w</p:attrName>
                                        </p:attrNameLst>
                                      </p:cBhvr>
                                      <p:tavLst>
                                        <p:tav tm="0">
                                          <p:val>
                                            <p:fltVal val="0"/>
                                          </p:val>
                                        </p:tav>
                                        <p:tav tm="100000">
                                          <p:val>
                                            <p:strVal val="#ppt_w"/>
                                          </p:val>
                                        </p:tav>
                                      </p:tavLst>
                                    </p:anim>
                                    <p:anim calcmode="lin" valueType="num">
                                      <p:cBhvr>
                                        <p:cTn id="58" dur="500" fill="hold"/>
                                        <p:tgtEl>
                                          <p:spTgt spid="2050"/>
                                        </p:tgtEl>
                                        <p:attrNameLst>
                                          <p:attrName>ppt_h</p:attrName>
                                        </p:attrNameLst>
                                      </p:cBhvr>
                                      <p:tavLst>
                                        <p:tav tm="0">
                                          <p:val>
                                            <p:fltVal val="0"/>
                                          </p:val>
                                        </p:tav>
                                        <p:tav tm="100000">
                                          <p:val>
                                            <p:strVal val="#ppt_h"/>
                                          </p:val>
                                        </p:tav>
                                      </p:tavLst>
                                    </p:anim>
                                    <p:animEffect transition="in" filter="fade">
                                      <p:cBhvr>
                                        <p:cTn id="59" dur="500"/>
                                        <p:tgtEl>
                                          <p:spTgt spid="205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p:cTn id="62" dur="500" fill="hold"/>
                                        <p:tgtEl>
                                          <p:spTgt spid="17"/>
                                        </p:tgtEl>
                                        <p:attrNameLst>
                                          <p:attrName>ppt_w</p:attrName>
                                        </p:attrNameLst>
                                      </p:cBhvr>
                                      <p:tavLst>
                                        <p:tav tm="0">
                                          <p:val>
                                            <p:fltVal val="0"/>
                                          </p:val>
                                        </p:tav>
                                        <p:tav tm="100000">
                                          <p:val>
                                            <p:strVal val="#ppt_w"/>
                                          </p:val>
                                        </p:tav>
                                      </p:tavLst>
                                    </p:anim>
                                    <p:anim calcmode="lin" valueType="num">
                                      <p:cBhvr>
                                        <p:cTn id="63" dur="500" fill="hold"/>
                                        <p:tgtEl>
                                          <p:spTgt spid="17"/>
                                        </p:tgtEl>
                                        <p:attrNameLst>
                                          <p:attrName>ppt_h</p:attrName>
                                        </p:attrNameLst>
                                      </p:cBhvr>
                                      <p:tavLst>
                                        <p:tav tm="0">
                                          <p:val>
                                            <p:fltVal val="0"/>
                                          </p:val>
                                        </p:tav>
                                        <p:tav tm="100000">
                                          <p:val>
                                            <p:strVal val="#ppt_h"/>
                                          </p:val>
                                        </p:tav>
                                      </p:tavLst>
                                    </p:anim>
                                    <p:animEffect transition="in" filter="fade">
                                      <p:cBhvr>
                                        <p:cTn id="64" dur="500"/>
                                        <p:tgtEl>
                                          <p:spTgt spid="17"/>
                                        </p:tgtEl>
                                      </p:cBhvr>
                                    </p:animEffect>
                                  </p:childTnLst>
                                </p:cTn>
                              </p:par>
                              <p:par>
                                <p:cTn id="65" presetID="53" presetClass="entr" presetSubtype="16" fill="hold" nodeType="withEffect">
                                  <p:stCondLst>
                                    <p:cond delay="0"/>
                                  </p:stCondLst>
                                  <p:childTnLst>
                                    <p:set>
                                      <p:cBhvr>
                                        <p:cTn id="66" dur="1" fill="hold">
                                          <p:stCondLst>
                                            <p:cond delay="0"/>
                                          </p:stCondLst>
                                        </p:cTn>
                                        <p:tgtEl>
                                          <p:spTgt spid="2076"/>
                                        </p:tgtEl>
                                        <p:attrNameLst>
                                          <p:attrName>style.visibility</p:attrName>
                                        </p:attrNameLst>
                                      </p:cBhvr>
                                      <p:to>
                                        <p:strVal val="visible"/>
                                      </p:to>
                                    </p:set>
                                    <p:anim calcmode="lin" valueType="num">
                                      <p:cBhvr>
                                        <p:cTn id="67" dur="500" fill="hold"/>
                                        <p:tgtEl>
                                          <p:spTgt spid="2076"/>
                                        </p:tgtEl>
                                        <p:attrNameLst>
                                          <p:attrName>ppt_w</p:attrName>
                                        </p:attrNameLst>
                                      </p:cBhvr>
                                      <p:tavLst>
                                        <p:tav tm="0">
                                          <p:val>
                                            <p:fltVal val="0"/>
                                          </p:val>
                                        </p:tav>
                                        <p:tav tm="100000">
                                          <p:val>
                                            <p:strVal val="#ppt_w"/>
                                          </p:val>
                                        </p:tav>
                                      </p:tavLst>
                                    </p:anim>
                                    <p:anim calcmode="lin" valueType="num">
                                      <p:cBhvr>
                                        <p:cTn id="68" dur="500" fill="hold"/>
                                        <p:tgtEl>
                                          <p:spTgt spid="2076"/>
                                        </p:tgtEl>
                                        <p:attrNameLst>
                                          <p:attrName>ppt_h</p:attrName>
                                        </p:attrNameLst>
                                      </p:cBhvr>
                                      <p:tavLst>
                                        <p:tav tm="0">
                                          <p:val>
                                            <p:fltVal val="0"/>
                                          </p:val>
                                        </p:tav>
                                        <p:tav tm="100000">
                                          <p:val>
                                            <p:strVal val="#ppt_h"/>
                                          </p:val>
                                        </p:tav>
                                      </p:tavLst>
                                    </p:anim>
                                    <p:animEffect transition="in" filter="fade">
                                      <p:cBhvr>
                                        <p:cTn id="69" dur="500"/>
                                        <p:tgtEl>
                                          <p:spTgt spid="207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p:cTn id="72" dur="500" fill="hold"/>
                                        <p:tgtEl>
                                          <p:spTgt spid="20"/>
                                        </p:tgtEl>
                                        <p:attrNameLst>
                                          <p:attrName>ppt_w</p:attrName>
                                        </p:attrNameLst>
                                      </p:cBhvr>
                                      <p:tavLst>
                                        <p:tav tm="0">
                                          <p:val>
                                            <p:fltVal val="0"/>
                                          </p:val>
                                        </p:tav>
                                        <p:tav tm="100000">
                                          <p:val>
                                            <p:strVal val="#ppt_w"/>
                                          </p:val>
                                        </p:tav>
                                      </p:tavLst>
                                    </p:anim>
                                    <p:anim calcmode="lin" valueType="num">
                                      <p:cBhvr>
                                        <p:cTn id="73" dur="500" fill="hold"/>
                                        <p:tgtEl>
                                          <p:spTgt spid="20"/>
                                        </p:tgtEl>
                                        <p:attrNameLst>
                                          <p:attrName>ppt_h</p:attrName>
                                        </p:attrNameLst>
                                      </p:cBhvr>
                                      <p:tavLst>
                                        <p:tav tm="0">
                                          <p:val>
                                            <p:fltVal val="0"/>
                                          </p:val>
                                        </p:tav>
                                        <p:tav tm="100000">
                                          <p:val>
                                            <p:strVal val="#ppt_h"/>
                                          </p:val>
                                        </p:tav>
                                      </p:tavLst>
                                    </p:anim>
                                    <p:animEffect transition="in" filter="fade">
                                      <p:cBhvr>
                                        <p:cTn id="74" dur="500"/>
                                        <p:tgtEl>
                                          <p:spTgt spid="20"/>
                                        </p:tgtEl>
                                      </p:cBhvr>
                                    </p:animEffect>
                                  </p:childTnLst>
                                </p:cTn>
                              </p:par>
                              <p:par>
                                <p:cTn id="75" presetID="53" presetClass="entr" presetSubtype="16" fill="hold" nodeType="withEffect">
                                  <p:stCondLst>
                                    <p:cond delay="0"/>
                                  </p:stCondLst>
                                  <p:childTnLst>
                                    <p:set>
                                      <p:cBhvr>
                                        <p:cTn id="76" dur="1" fill="hold">
                                          <p:stCondLst>
                                            <p:cond delay="0"/>
                                          </p:stCondLst>
                                        </p:cTn>
                                        <p:tgtEl>
                                          <p:spTgt spid="2078"/>
                                        </p:tgtEl>
                                        <p:attrNameLst>
                                          <p:attrName>style.visibility</p:attrName>
                                        </p:attrNameLst>
                                      </p:cBhvr>
                                      <p:to>
                                        <p:strVal val="visible"/>
                                      </p:to>
                                    </p:set>
                                    <p:anim calcmode="lin" valueType="num">
                                      <p:cBhvr>
                                        <p:cTn id="77" dur="500" fill="hold"/>
                                        <p:tgtEl>
                                          <p:spTgt spid="2078"/>
                                        </p:tgtEl>
                                        <p:attrNameLst>
                                          <p:attrName>ppt_w</p:attrName>
                                        </p:attrNameLst>
                                      </p:cBhvr>
                                      <p:tavLst>
                                        <p:tav tm="0">
                                          <p:val>
                                            <p:fltVal val="0"/>
                                          </p:val>
                                        </p:tav>
                                        <p:tav tm="100000">
                                          <p:val>
                                            <p:strVal val="#ppt_w"/>
                                          </p:val>
                                        </p:tav>
                                      </p:tavLst>
                                    </p:anim>
                                    <p:anim calcmode="lin" valueType="num">
                                      <p:cBhvr>
                                        <p:cTn id="78" dur="500" fill="hold"/>
                                        <p:tgtEl>
                                          <p:spTgt spid="2078"/>
                                        </p:tgtEl>
                                        <p:attrNameLst>
                                          <p:attrName>ppt_h</p:attrName>
                                        </p:attrNameLst>
                                      </p:cBhvr>
                                      <p:tavLst>
                                        <p:tav tm="0">
                                          <p:val>
                                            <p:fltVal val="0"/>
                                          </p:val>
                                        </p:tav>
                                        <p:tav tm="100000">
                                          <p:val>
                                            <p:strVal val="#ppt_h"/>
                                          </p:val>
                                        </p:tav>
                                      </p:tavLst>
                                    </p:anim>
                                    <p:animEffect transition="in" filter="fade">
                                      <p:cBhvr>
                                        <p:cTn id="79" dur="500"/>
                                        <p:tgtEl>
                                          <p:spTgt spid="2078"/>
                                        </p:tgtEl>
                                      </p:cBhvr>
                                    </p:animEffect>
                                  </p:childTnLst>
                                </p:cTn>
                              </p:par>
                              <p:par>
                                <p:cTn id="80" presetID="53" presetClass="entr" presetSubtype="16" fill="hold" nodeType="withEffect">
                                  <p:stCondLst>
                                    <p:cond delay="0"/>
                                  </p:stCondLst>
                                  <p:childTnLst>
                                    <p:set>
                                      <p:cBhvr>
                                        <p:cTn id="81" dur="1" fill="hold">
                                          <p:stCondLst>
                                            <p:cond delay="0"/>
                                          </p:stCondLst>
                                        </p:cTn>
                                        <p:tgtEl>
                                          <p:spTgt spid="2080"/>
                                        </p:tgtEl>
                                        <p:attrNameLst>
                                          <p:attrName>style.visibility</p:attrName>
                                        </p:attrNameLst>
                                      </p:cBhvr>
                                      <p:to>
                                        <p:strVal val="visible"/>
                                      </p:to>
                                    </p:set>
                                    <p:anim calcmode="lin" valueType="num">
                                      <p:cBhvr>
                                        <p:cTn id="82" dur="500" fill="hold"/>
                                        <p:tgtEl>
                                          <p:spTgt spid="2080"/>
                                        </p:tgtEl>
                                        <p:attrNameLst>
                                          <p:attrName>ppt_w</p:attrName>
                                        </p:attrNameLst>
                                      </p:cBhvr>
                                      <p:tavLst>
                                        <p:tav tm="0">
                                          <p:val>
                                            <p:fltVal val="0"/>
                                          </p:val>
                                        </p:tav>
                                        <p:tav tm="100000">
                                          <p:val>
                                            <p:strVal val="#ppt_w"/>
                                          </p:val>
                                        </p:tav>
                                      </p:tavLst>
                                    </p:anim>
                                    <p:anim calcmode="lin" valueType="num">
                                      <p:cBhvr>
                                        <p:cTn id="83" dur="500" fill="hold"/>
                                        <p:tgtEl>
                                          <p:spTgt spid="2080"/>
                                        </p:tgtEl>
                                        <p:attrNameLst>
                                          <p:attrName>ppt_h</p:attrName>
                                        </p:attrNameLst>
                                      </p:cBhvr>
                                      <p:tavLst>
                                        <p:tav tm="0">
                                          <p:val>
                                            <p:fltVal val="0"/>
                                          </p:val>
                                        </p:tav>
                                        <p:tav tm="100000">
                                          <p:val>
                                            <p:strVal val="#ppt_h"/>
                                          </p:val>
                                        </p:tav>
                                      </p:tavLst>
                                    </p:anim>
                                    <p:animEffect transition="in" filter="fade">
                                      <p:cBhvr>
                                        <p:cTn id="84" dur="500"/>
                                        <p:tgtEl>
                                          <p:spTgt spid="2080"/>
                                        </p:tgtEl>
                                      </p:cBhvr>
                                    </p:animEffect>
                                  </p:childTnLst>
                                </p:cTn>
                              </p:par>
                              <p:par>
                                <p:cTn id="85" presetID="53" presetClass="entr" presetSubtype="16" fill="hold" nodeType="withEffect">
                                  <p:stCondLst>
                                    <p:cond delay="0"/>
                                  </p:stCondLst>
                                  <p:childTnLst>
                                    <p:set>
                                      <p:cBhvr>
                                        <p:cTn id="86" dur="1" fill="hold">
                                          <p:stCondLst>
                                            <p:cond delay="0"/>
                                          </p:stCondLst>
                                        </p:cTn>
                                        <p:tgtEl>
                                          <p:spTgt spid="2082"/>
                                        </p:tgtEl>
                                        <p:attrNameLst>
                                          <p:attrName>style.visibility</p:attrName>
                                        </p:attrNameLst>
                                      </p:cBhvr>
                                      <p:to>
                                        <p:strVal val="visible"/>
                                      </p:to>
                                    </p:set>
                                    <p:anim calcmode="lin" valueType="num">
                                      <p:cBhvr>
                                        <p:cTn id="87" dur="500" fill="hold"/>
                                        <p:tgtEl>
                                          <p:spTgt spid="2082"/>
                                        </p:tgtEl>
                                        <p:attrNameLst>
                                          <p:attrName>ppt_w</p:attrName>
                                        </p:attrNameLst>
                                      </p:cBhvr>
                                      <p:tavLst>
                                        <p:tav tm="0">
                                          <p:val>
                                            <p:fltVal val="0"/>
                                          </p:val>
                                        </p:tav>
                                        <p:tav tm="100000">
                                          <p:val>
                                            <p:strVal val="#ppt_w"/>
                                          </p:val>
                                        </p:tav>
                                      </p:tavLst>
                                    </p:anim>
                                    <p:anim calcmode="lin" valueType="num">
                                      <p:cBhvr>
                                        <p:cTn id="88" dur="500" fill="hold"/>
                                        <p:tgtEl>
                                          <p:spTgt spid="2082"/>
                                        </p:tgtEl>
                                        <p:attrNameLst>
                                          <p:attrName>ppt_h</p:attrName>
                                        </p:attrNameLst>
                                      </p:cBhvr>
                                      <p:tavLst>
                                        <p:tav tm="0">
                                          <p:val>
                                            <p:fltVal val="0"/>
                                          </p:val>
                                        </p:tav>
                                        <p:tav tm="100000">
                                          <p:val>
                                            <p:strVal val="#ppt_h"/>
                                          </p:val>
                                        </p:tav>
                                      </p:tavLst>
                                    </p:anim>
                                    <p:animEffect transition="in" filter="fade">
                                      <p:cBhvr>
                                        <p:cTn id="89" dur="500"/>
                                        <p:tgtEl>
                                          <p:spTgt spid="2082"/>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animEffect transition="in" filter="fade">
                                      <p:cBhvr>
                                        <p:cTn id="94" dur="500"/>
                                        <p:tgtEl>
                                          <p:spTgt spid="21"/>
                                        </p:tgtEl>
                                      </p:cBhvr>
                                    </p:animEffect>
                                  </p:childTnLst>
                                </p:cTn>
                              </p:par>
                              <p:par>
                                <p:cTn id="95" presetID="53" presetClass="entr" presetSubtype="16" fill="hold" nodeType="withEffect">
                                  <p:stCondLst>
                                    <p:cond delay="0"/>
                                  </p:stCondLst>
                                  <p:childTnLst>
                                    <p:set>
                                      <p:cBhvr>
                                        <p:cTn id="96" dur="1" fill="hold">
                                          <p:stCondLst>
                                            <p:cond delay="0"/>
                                          </p:stCondLst>
                                        </p:cTn>
                                        <p:tgtEl>
                                          <p:spTgt spid="2084"/>
                                        </p:tgtEl>
                                        <p:attrNameLst>
                                          <p:attrName>style.visibility</p:attrName>
                                        </p:attrNameLst>
                                      </p:cBhvr>
                                      <p:to>
                                        <p:strVal val="visible"/>
                                      </p:to>
                                    </p:set>
                                    <p:anim calcmode="lin" valueType="num">
                                      <p:cBhvr>
                                        <p:cTn id="97" dur="500" fill="hold"/>
                                        <p:tgtEl>
                                          <p:spTgt spid="2084"/>
                                        </p:tgtEl>
                                        <p:attrNameLst>
                                          <p:attrName>ppt_w</p:attrName>
                                        </p:attrNameLst>
                                      </p:cBhvr>
                                      <p:tavLst>
                                        <p:tav tm="0">
                                          <p:val>
                                            <p:fltVal val="0"/>
                                          </p:val>
                                        </p:tav>
                                        <p:tav tm="100000">
                                          <p:val>
                                            <p:strVal val="#ppt_w"/>
                                          </p:val>
                                        </p:tav>
                                      </p:tavLst>
                                    </p:anim>
                                    <p:anim calcmode="lin" valueType="num">
                                      <p:cBhvr>
                                        <p:cTn id="98" dur="500" fill="hold"/>
                                        <p:tgtEl>
                                          <p:spTgt spid="2084"/>
                                        </p:tgtEl>
                                        <p:attrNameLst>
                                          <p:attrName>ppt_h</p:attrName>
                                        </p:attrNameLst>
                                      </p:cBhvr>
                                      <p:tavLst>
                                        <p:tav tm="0">
                                          <p:val>
                                            <p:fltVal val="0"/>
                                          </p:val>
                                        </p:tav>
                                        <p:tav tm="100000">
                                          <p:val>
                                            <p:strVal val="#ppt_h"/>
                                          </p:val>
                                        </p:tav>
                                      </p:tavLst>
                                    </p:anim>
                                    <p:animEffect transition="in" filter="fade">
                                      <p:cBhvr>
                                        <p:cTn id="99" dur="500"/>
                                        <p:tgtEl>
                                          <p:spTgt spid="2084"/>
                                        </p:tgtEl>
                                      </p:cBhvr>
                                    </p:animEffect>
                                  </p:childTnLst>
                                </p:cTn>
                              </p:par>
                              <p:par>
                                <p:cTn id="100" presetID="53" presetClass="entr" presetSubtype="16" fill="hold" nodeType="withEffect">
                                  <p:stCondLst>
                                    <p:cond delay="0"/>
                                  </p:stCondLst>
                                  <p:childTnLst>
                                    <p:set>
                                      <p:cBhvr>
                                        <p:cTn id="101" dur="1" fill="hold">
                                          <p:stCondLst>
                                            <p:cond delay="0"/>
                                          </p:stCondLst>
                                        </p:cTn>
                                        <p:tgtEl>
                                          <p:spTgt spid="2086"/>
                                        </p:tgtEl>
                                        <p:attrNameLst>
                                          <p:attrName>style.visibility</p:attrName>
                                        </p:attrNameLst>
                                      </p:cBhvr>
                                      <p:to>
                                        <p:strVal val="visible"/>
                                      </p:to>
                                    </p:set>
                                    <p:anim calcmode="lin" valueType="num">
                                      <p:cBhvr>
                                        <p:cTn id="102" dur="500" fill="hold"/>
                                        <p:tgtEl>
                                          <p:spTgt spid="2086"/>
                                        </p:tgtEl>
                                        <p:attrNameLst>
                                          <p:attrName>ppt_w</p:attrName>
                                        </p:attrNameLst>
                                      </p:cBhvr>
                                      <p:tavLst>
                                        <p:tav tm="0">
                                          <p:val>
                                            <p:fltVal val="0"/>
                                          </p:val>
                                        </p:tav>
                                        <p:tav tm="100000">
                                          <p:val>
                                            <p:strVal val="#ppt_w"/>
                                          </p:val>
                                        </p:tav>
                                      </p:tavLst>
                                    </p:anim>
                                    <p:anim calcmode="lin" valueType="num">
                                      <p:cBhvr>
                                        <p:cTn id="103" dur="500" fill="hold"/>
                                        <p:tgtEl>
                                          <p:spTgt spid="2086"/>
                                        </p:tgtEl>
                                        <p:attrNameLst>
                                          <p:attrName>ppt_h</p:attrName>
                                        </p:attrNameLst>
                                      </p:cBhvr>
                                      <p:tavLst>
                                        <p:tav tm="0">
                                          <p:val>
                                            <p:fltVal val="0"/>
                                          </p:val>
                                        </p:tav>
                                        <p:tav tm="100000">
                                          <p:val>
                                            <p:strVal val="#ppt_h"/>
                                          </p:val>
                                        </p:tav>
                                      </p:tavLst>
                                    </p:anim>
                                    <p:animEffect transition="in" filter="fade">
                                      <p:cBhvr>
                                        <p:cTn id="104" dur="500"/>
                                        <p:tgtEl>
                                          <p:spTgt spid="2086"/>
                                        </p:tgtEl>
                                      </p:cBhvr>
                                    </p:animEffect>
                                  </p:childTnLst>
                                </p:cTn>
                              </p:par>
                              <p:par>
                                <p:cTn id="105" presetID="53" presetClass="entr" presetSubtype="16" fill="hold" nodeType="withEffect">
                                  <p:stCondLst>
                                    <p:cond delay="0"/>
                                  </p:stCondLst>
                                  <p:childTnLst>
                                    <p:set>
                                      <p:cBhvr>
                                        <p:cTn id="106" dur="1" fill="hold">
                                          <p:stCondLst>
                                            <p:cond delay="0"/>
                                          </p:stCondLst>
                                        </p:cTn>
                                        <p:tgtEl>
                                          <p:spTgt spid="2088"/>
                                        </p:tgtEl>
                                        <p:attrNameLst>
                                          <p:attrName>style.visibility</p:attrName>
                                        </p:attrNameLst>
                                      </p:cBhvr>
                                      <p:to>
                                        <p:strVal val="visible"/>
                                      </p:to>
                                    </p:set>
                                    <p:anim calcmode="lin" valueType="num">
                                      <p:cBhvr>
                                        <p:cTn id="107" dur="500" fill="hold"/>
                                        <p:tgtEl>
                                          <p:spTgt spid="2088"/>
                                        </p:tgtEl>
                                        <p:attrNameLst>
                                          <p:attrName>ppt_w</p:attrName>
                                        </p:attrNameLst>
                                      </p:cBhvr>
                                      <p:tavLst>
                                        <p:tav tm="0">
                                          <p:val>
                                            <p:fltVal val="0"/>
                                          </p:val>
                                        </p:tav>
                                        <p:tav tm="100000">
                                          <p:val>
                                            <p:strVal val="#ppt_w"/>
                                          </p:val>
                                        </p:tav>
                                      </p:tavLst>
                                    </p:anim>
                                    <p:anim calcmode="lin" valueType="num">
                                      <p:cBhvr>
                                        <p:cTn id="108" dur="500" fill="hold"/>
                                        <p:tgtEl>
                                          <p:spTgt spid="2088"/>
                                        </p:tgtEl>
                                        <p:attrNameLst>
                                          <p:attrName>ppt_h</p:attrName>
                                        </p:attrNameLst>
                                      </p:cBhvr>
                                      <p:tavLst>
                                        <p:tav tm="0">
                                          <p:val>
                                            <p:fltVal val="0"/>
                                          </p:val>
                                        </p:tav>
                                        <p:tav tm="100000">
                                          <p:val>
                                            <p:strVal val="#ppt_h"/>
                                          </p:val>
                                        </p:tav>
                                      </p:tavLst>
                                    </p:anim>
                                    <p:animEffect transition="in" filter="fade">
                                      <p:cBhvr>
                                        <p:cTn id="109" dur="500"/>
                                        <p:tgtEl>
                                          <p:spTgt spid="2088"/>
                                        </p:tgtEl>
                                      </p:cBhvr>
                                    </p:animEffect>
                                  </p:childTnLst>
                                </p:cTn>
                              </p:par>
                              <p:par>
                                <p:cTn id="110" presetID="53" presetClass="entr" presetSubtype="16" fill="hold" nodeType="withEffect">
                                  <p:stCondLst>
                                    <p:cond delay="0"/>
                                  </p:stCondLst>
                                  <p:childTnLst>
                                    <p:set>
                                      <p:cBhvr>
                                        <p:cTn id="111" dur="1" fill="hold">
                                          <p:stCondLst>
                                            <p:cond delay="0"/>
                                          </p:stCondLst>
                                        </p:cTn>
                                        <p:tgtEl>
                                          <p:spTgt spid="2090"/>
                                        </p:tgtEl>
                                        <p:attrNameLst>
                                          <p:attrName>style.visibility</p:attrName>
                                        </p:attrNameLst>
                                      </p:cBhvr>
                                      <p:to>
                                        <p:strVal val="visible"/>
                                      </p:to>
                                    </p:set>
                                    <p:anim calcmode="lin" valueType="num">
                                      <p:cBhvr>
                                        <p:cTn id="112" dur="500" fill="hold"/>
                                        <p:tgtEl>
                                          <p:spTgt spid="2090"/>
                                        </p:tgtEl>
                                        <p:attrNameLst>
                                          <p:attrName>ppt_w</p:attrName>
                                        </p:attrNameLst>
                                      </p:cBhvr>
                                      <p:tavLst>
                                        <p:tav tm="0">
                                          <p:val>
                                            <p:fltVal val="0"/>
                                          </p:val>
                                        </p:tav>
                                        <p:tav tm="100000">
                                          <p:val>
                                            <p:strVal val="#ppt_w"/>
                                          </p:val>
                                        </p:tav>
                                      </p:tavLst>
                                    </p:anim>
                                    <p:anim calcmode="lin" valueType="num">
                                      <p:cBhvr>
                                        <p:cTn id="113" dur="500" fill="hold"/>
                                        <p:tgtEl>
                                          <p:spTgt spid="2090"/>
                                        </p:tgtEl>
                                        <p:attrNameLst>
                                          <p:attrName>ppt_h</p:attrName>
                                        </p:attrNameLst>
                                      </p:cBhvr>
                                      <p:tavLst>
                                        <p:tav tm="0">
                                          <p:val>
                                            <p:fltVal val="0"/>
                                          </p:val>
                                        </p:tav>
                                        <p:tav tm="100000">
                                          <p:val>
                                            <p:strVal val="#ppt_h"/>
                                          </p:val>
                                        </p:tav>
                                      </p:tavLst>
                                    </p:anim>
                                    <p:animEffect transition="in" filter="fade">
                                      <p:cBhvr>
                                        <p:cTn id="114" dur="500"/>
                                        <p:tgtEl>
                                          <p:spTgt spid="2090"/>
                                        </p:tgtEl>
                                      </p:cBhvr>
                                    </p:animEffect>
                                  </p:childTnLst>
                                </p:cTn>
                              </p:par>
                              <p:par>
                                <p:cTn id="115" presetID="53" presetClass="entr" presetSubtype="16" fill="hold" nodeType="withEffect">
                                  <p:stCondLst>
                                    <p:cond delay="0"/>
                                  </p:stCondLst>
                                  <p:childTnLst>
                                    <p:set>
                                      <p:cBhvr>
                                        <p:cTn id="116" dur="1" fill="hold">
                                          <p:stCondLst>
                                            <p:cond delay="0"/>
                                          </p:stCondLst>
                                        </p:cTn>
                                        <p:tgtEl>
                                          <p:spTgt spid="2092"/>
                                        </p:tgtEl>
                                        <p:attrNameLst>
                                          <p:attrName>style.visibility</p:attrName>
                                        </p:attrNameLst>
                                      </p:cBhvr>
                                      <p:to>
                                        <p:strVal val="visible"/>
                                      </p:to>
                                    </p:set>
                                    <p:anim calcmode="lin" valueType="num">
                                      <p:cBhvr>
                                        <p:cTn id="117" dur="500" fill="hold"/>
                                        <p:tgtEl>
                                          <p:spTgt spid="2092"/>
                                        </p:tgtEl>
                                        <p:attrNameLst>
                                          <p:attrName>ppt_w</p:attrName>
                                        </p:attrNameLst>
                                      </p:cBhvr>
                                      <p:tavLst>
                                        <p:tav tm="0">
                                          <p:val>
                                            <p:fltVal val="0"/>
                                          </p:val>
                                        </p:tav>
                                        <p:tav tm="100000">
                                          <p:val>
                                            <p:strVal val="#ppt_w"/>
                                          </p:val>
                                        </p:tav>
                                      </p:tavLst>
                                    </p:anim>
                                    <p:anim calcmode="lin" valueType="num">
                                      <p:cBhvr>
                                        <p:cTn id="118" dur="500" fill="hold"/>
                                        <p:tgtEl>
                                          <p:spTgt spid="2092"/>
                                        </p:tgtEl>
                                        <p:attrNameLst>
                                          <p:attrName>ppt_h</p:attrName>
                                        </p:attrNameLst>
                                      </p:cBhvr>
                                      <p:tavLst>
                                        <p:tav tm="0">
                                          <p:val>
                                            <p:fltVal val="0"/>
                                          </p:val>
                                        </p:tav>
                                        <p:tav tm="100000">
                                          <p:val>
                                            <p:strVal val="#ppt_h"/>
                                          </p:val>
                                        </p:tav>
                                      </p:tavLst>
                                    </p:anim>
                                    <p:animEffect transition="in" filter="fade">
                                      <p:cBhvr>
                                        <p:cTn id="119" dur="500"/>
                                        <p:tgtEl>
                                          <p:spTgt spid="2092"/>
                                        </p:tgtEl>
                                      </p:cBhvr>
                                    </p:animEffect>
                                  </p:childTnLst>
                                </p:cTn>
                              </p:par>
                              <p:par>
                                <p:cTn id="120" presetID="53" presetClass="entr" presetSubtype="16" fill="hold" nodeType="withEffect">
                                  <p:stCondLst>
                                    <p:cond delay="0"/>
                                  </p:stCondLst>
                                  <p:childTnLst>
                                    <p:set>
                                      <p:cBhvr>
                                        <p:cTn id="121" dur="1" fill="hold">
                                          <p:stCondLst>
                                            <p:cond delay="0"/>
                                          </p:stCondLst>
                                        </p:cTn>
                                        <p:tgtEl>
                                          <p:spTgt spid="2094"/>
                                        </p:tgtEl>
                                        <p:attrNameLst>
                                          <p:attrName>style.visibility</p:attrName>
                                        </p:attrNameLst>
                                      </p:cBhvr>
                                      <p:to>
                                        <p:strVal val="visible"/>
                                      </p:to>
                                    </p:set>
                                    <p:anim calcmode="lin" valueType="num">
                                      <p:cBhvr>
                                        <p:cTn id="122" dur="500" fill="hold"/>
                                        <p:tgtEl>
                                          <p:spTgt spid="2094"/>
                                        </p:tgtEl>
                                        <p:attrNameLst>
                                          <p:attrName>ppt_w</p:attrName>
                                        </p:attrNameLst>
                                      </p:cBhvr>
                                      <p:tavLst>
                                        <p:tav tm="0">
                                          <p:val>
                                            <p:fltVal val="0"/>
                                          </p:val>
                                        </p:tav>
                                        <p:tav tm="100000">
                                          <p:val>
                                            <p:strVal val="#ppt_w"/>
                                          </p:val>
                                        </p:tav>
                                      </p:tavLst>
                                    </p:anim>
                                    <p:anim calcmode="lin" valueType="num">
                                      <p:cBhvr>
                                        <p:cTn id="123" dur="500" fill="hold"/>
                                        <p:tgtEl>
                                          <p:spTgt spid="2094"/>
                                        </p:tgtEl>
                                        <p:attrNameLst>
                                          <p:attrName>ppt_h</p:attrName>
                                        </p:attrNameLst>
                                      </p:cBhvr>
                                      <p:tavLst>
                                        <p:tav tm="0">
                                          <p:val>
                                            <p:fltVal val="0"/>
                                          </p:val>
                                        </p:tav>
                                        <p:tav tm="100000">
                                          <p:val>
                                            <p:strVal val="#ppt_h"/>
                                          </p:val>
                                        </p:tav>
                                      </p:tavLst>
                                    </p:anim>
                                    <p:animEffect transition="in" filter="fade">
                                      <p:cBhvr>
                                        <p:cTn id="124" dur="500"/>
                                        <p:tgtEl>
                                          <p:spTgt spid="2094"/>
                                        </p:tgtEl>
                                      </p:cBhvr>
                                    </p:animEffect>
                                  </p:childTnLst>
                                </p:cTn>
                              </p:par>
                              <p:par>
                                <p:cTn id="125" presetID="53" presetClass="entr" presetSubtype="16" fill="hold" nodeType="withEffect">
                                  <p:stCondLst>
                                    <p:cond delay="0"/>
                                  </p:stCondLst>
                                  <p:childTnLst>
                                    <p:set>
                                      <p:cBhvr>
                                        <p:cTn id="126" dur="1" fill="hold">
                                          <p:stCondLst>
                                            <p:cond delay="0"/>
                                          </p:stCondLst>
                                        </p:cTn>
                                        <p:tgtEl>
                                          <p:spTgt spid="2096"/>
                                        </p:tgtEl>
                                        <p:attrNameLst>
                                          <p:attrName>style.visibility</p:attrName>
                                        </p:attrNameLst>
                                      </p:cBhvr>
                                      <p:to>
                                        <p:strVal val="visible"/>
                                      </p:to>
                                    </p:set>
                                    <p:anim calcmode="lin" valueType="num">
                                      <p:cBhvr>
                                        <p:cTn id="127" dur="500" fill="hold"/>
                                        <p:tgtEl>
                                          <p:spTgt spid="2096"/>
                                        </p:tgtEl>
                                        <p:attrNameLst>
                                          <p:attrName>ppt_w</p:attrName>
                                        </p:attrNameLst>
                                      </p:cBhvr>
                                      <p:tavLst>
                                        <p:tav tm="0">
                                          <p:val>
                                            <p:fltVal val="0"/>
                                          </p:val>
                                        </p:tav>
                                        <p:tav tm="100000">
                                          <p:val>
                                            <p:strVal val="#ppt_w"/>
                                          </p:val>
                                        </p:tav>
                                      </p:tavLst>
                                    </p:anim>
                                    <p:anim calcmode="lin" valueType="num">
                                      <p:cBhvr>
                                        <p:cTn id="128" dur="500" fill="hold"/>
                                        <p:tgtEl>
                                          <p:spTgt spid="2096"/>
                                        </p:tgtEl>
                                        <p:attrNameLst>
                                          <p:attrName>ppt_h</p:attrName>
                                        </p:attrNameLst>
                                      </p:cBhvr>
                                      <p:tavLst>
                                        <p:tav tm="0">
                                          <p:val>
                                            <p:fltVal val="0"/>
                                          </p:val>
                                        </p:tav>
                                        <p:tav tm="100000">
                                          <p:val>
                                            <p:strVal val="#ppt_h"/>
                                          </p:val>
                                        </p:tav>
                                      </p:tavLst>
                                    </p:anim>
                                    <p:animEffect transition="in" filter="fade">
                                      <p:cBhvr>
                                        <p:cTn id="129" dur="500"/>
                                        <p:tgtEl>
                                          <p:spTgt spid="2096"/>
                                        </p:tgtEl>
                                      </p:cBhvr>
                                    </p:animEffect>
                                  </p:childTnLst>
                                </p:cTn>
                              </p:par>
                              <p:par>
                                <p:cTn id="130" presetID="53" presetClass="entr" presetSubtype="16" fill="hold" nodeType="withEffect">
                                  <p:stCondLst>
                                    <p:cond delay="0"/>
                                  </p:stCondLst>
                                  <p:childTnLst>
                                    <p:set>
                                      <p:cBhvr>
                                        <p:cTn id="131" dur="1" fill="hold">
                                          <p:stCondLst>
                                            <p:cond delay="0"/>
                                          </p:stCondLst>
                                        </p:cTn>
                                        <p:tgtEl>
                                          <p:spTgt spid="2098"/>
                                        </p:tgtEl>
                                        <p:attrNameLst>
                                          <p:attrName>style.visibility</p:attrName>
                                        </p:attrNameLst>
                                      </p:cBhvr>
                                      <p:to>
                                        <p:strVal val="visible"/>
                                      </p:to>
                                    </p:set>
                                    <p:anim calcmode="lin" valueType="num">
                                      <p:cBhvr>
                                        <p:cTn id="132" dur="500" fill="hold"/>
                                        <p:tgtEl>
                                          <p:spTgt spid="2098"/>
                                        </p:tgtEl>
                                        <p:attrNameLst>
                                          <p:attrName>ppt_w</p:attrName>
                                        </p:attrNameLst>
                                      </p:cBhvr>
                                      <p:tavLst>
                                        <p:tav tm="0">
                                          <p:val>
                                            <p:fltVal val="0"/>
                                          </p:val>
                                        </p:tav>
                                        <p:tav tm="100000">
                                          <p:val>
                                            <p:strVal val="#ppt_w"/>
                                          </p:val>
                                        </p:tav>
                                      </p:tavLst>
                                    </p:anim>
                                    <p:anim calcmode="lin" valueType="num">
                                      <p:cBhvr>
                                        <p:cTn id="133" dur="500" fill="hold"/>
                                        <p:tgtEl>
                                          <p:spTgt spid="2098"/>
                                        </p:tgtEl>
                                        <p:attrNameLst>
                                          <p:attrName>ppt_h</p:attrName>
                                        </p:attrNameLst>
                                      </p:cBhvr>
                                      <p:tavLst>
                                        <p:tav tm="0">
                                          <p:val>
                                            <p:fltVal val="0"/>
                                          </p:val>
                                        </p:tav>
                                        <p:tav tm="100000">
                                          <p:val>
                                            <p:strVal val="#ppt_h"/>
                                          </p:val>
                                        </p:tav>
                                      </p:tavLst>
                                    </p:anim>
                                    <p:animEffect transition="in" filter="fade">
                                      <p:cBhvr>
                                        <p:cTn id="134" dur="500"/>
                                        <p:tgtEl>
                                          <p:spTgt spid="2098"/>
                                        </p:tgtEl>
                                      </p:cBhvr>
                                    </p:animEffect>
                                  </p:childTnLst>
                                </p:cTn>
                              </p:par>
                              <p:par>
                                <p:cTn id="135" presetID="53" presetClass="entr" presetSubtype="16" fill="hold" nodeType="withEffect">
                                  <p:stCondLst>
                                    <p:cond delay="0"/>
                                  </p:stCondLst>
                                  <p:childTnLst>
                                    <p:set>
                                      <p:cBhvr>
                                        <p:cTn id="136" dur="1" fill="hold">
                                          <p:stCondLst>
                                            <p:cond delay="0"/>
                                          </p:stCondLst>
                                        </p:cTn>
                                        <p:tgtEl>
                                          <p:spTgt spid="6148"/>
                                        </p:tgtEl>
                                        <p:attrNameLst>
                                          <p:attrName>style.visibility</p:attrName>
                                        </p:attrNameLst>
                                      </p:cBhvr>
                                      <p:to>
                                        <p:strVal val="visible"/>
                                      </p:to>
                                    </p:set>
                                    <p:anim calcmode="lin" valueType="num">
                                      <p:cBhvr>
                                        <p:cTn id="137" dur="500" fill="hold"/>
                                        <p:tgtEl>
                                          <p:spTgt spid="6148"/>
                                        </p:tgtEl>
                                        <p:attrNameLst>
                                          <p:attrName>ppt_w</p:attrName>
                                        </p:attrNameLst>
                                      </p:cBhvr>
                                      <p:tavLst>
                                        <p:tav tm="0">
                                          <p:val>
                                            <p:fltVal val="0"/>
                                          </p:val>
                                        </p:tav>
                                        <p:tav tm="100000">
                                          <p:val>
                                            <p:strVal val="#ppt_w"/>
                                          </p:val>
                                        </p:tav>
                                      </p:tavLst>
                                    </p:anim>
                                    <p:anim calcmode="lin" valueType="num">
                                      <p:cBhvr>
                                        <p:cTn id="138" dur="500" fill="hold"/>
                                        <p:tgtEl>
                                          <p:spTgt spid="6148"/>
                                        </p:tgtEl>
                                        <p:attrNameLst>
                                          <p:attrName>ppt_h</p:attrName>
                                        </p:attrNameLst>
                                      </p:cBhvr>
                                      <p:tavLst>
                                        <p:tav tm="0">
                                          <p:val>
                                            <p:fltVal val="0"/>
                                          </p:val>
                                        </p:tav>
                                        <p:tav tm="100000">
                                          <p:val>
                                            <p:strVal val="#ppt_h"/>
                                          </p:val>
                                        </p:tav>
                                      </p:tavLst>
                                    </p:anim>
                                    <p:animEffect transition="in" filter="fade">
                                      <p:cBhvr>
                                        <p:cTn id="139" dur="500"/>
                                        <p:tgtEl>
                                          <p:spTgt spid="6148"/>
                                        </p:tgtEl>
                                      </p:cBhvr>
                                    </p:animEffect>
                                  </p:childTnLst>
                                </p:cTn>
                              </p:par>
                              <p:par>
                                <p:cTn id="140" presetID="53" presetClass="entr" presetSubtype="16" fill="hold" nodeType="withEffect">
                                  <p:stCondLst>
                                    <p:cond delay="0"/>
                                  </p:stCondLst>
                                  <p:childTnLst>
                                    <p:set>
                                      <p:cBhvr>
                                        <p:cTn id="141" dur="1" fill="hold">
                                          <p:stCondLst>
                                            <p:cond delay="0"/>
                                          </p:stCondLst>
                                        </p:cTn>
                                        <p:tgtEl>
                                          <p:spTgt spid="6150"/>
                                        </p:tgtEl>
                                        <p:attrNameLst>
                                          <p:attrName>style.visibility</p:attrName>
                                        </p:attrNameLst>
                                      </p:cBhvr>
                                      <p:to>
                                        <p:strVal val="visible"/>
                                      </p:to>
                                    </p:set>
                                    <p:anim calcmode="lin" valueType="num">
                                      <p:cBhvr>
                                        <p:cTn id="142" dur="500" fill="hold"/>
                                        <p:tgtEl>
                                          <p:spTgt spid="6150"/>
                                        </p:tgtEl>
                                        <p:attrNameLst>
                                          <p:attrName>ppt_w</p:attrName>
                                        </p:attrNameLst>
                                      </p:cBhvr>
                                      <p:tavLst>
                                        <p:tav tm="0">
                                          <p:val>
                                            <p:fltVal val="0"/>
                                          </p:val>
                                        </p:tav>
                                        <p:tav tm="100000">
                                          <p:val>
                                            <p:strVal val="#ppt_w"/>
                                          </p:val>
                                        </p:tav>
                                      </p:tavLst>
                                    </p:anim>
                                    <p:anim calcmode="lin" valueType="num">
                                      <p:cBhvr>
                                        <p:cTn id="143" dur="500" fill="hold"/>
                                        <p:tgtEl>
                                          <p:spTgt spid="6150"/>
                                        </p:tgtEl>
                                        <p:attrNameLst>
                                          <p:attrName>ppt_h</p:attrName>
                                        </p:attrNameLst>
                                      </p:cBhvr>
                                      <p:tavLst>
                                        <p:tav tm="0">
                                          <p:val>
                                            <p:fltVal val="0"/>
                                          </p:val>
                                        </p:tav>
                                        <p:tav tm="100000">
                                          <p:val>
                                            <p:strVal val="#ppt_h"/>
                                          </p:val>
                                        </p:tav>
                                      </p:tavLst>
                                    </p:anim>
                                    <p:animEffect transition="in" filter="fade">
                                      <p:cBhvr>
                                        <p:cTn id="144" dur="500"/>
                                        <p:tgtEl>
                                          <p:spTgt spid="6150"/>
                                        </p:tgtEl>
                                      </p:cBhvr>
                                    </p:animEffect>
                                  </p:childTnLst>
                                </p:cTn>
                              </p:par>
                              <p:par>
                                <p:cTn id="145" presetID="53" presetClass="entr" presetSubtype="16" fill="hold" nodeType="withEffect">
                                  <p:stCondLst>
                                    <p:cond delay="0"/>
                                  </p:stCondLst>
                                  <p:childTnLst>
                                    <p:set>
                                      <p:cBhvr>
                                        <p:cTn id="146" dur="1" fill="hold">
                                          <p:stCondLst>
                                            <p:cond delay="0"/>
                                          </p:stCondLst>
                                        </p:cTn>
                                        <p:tgtEl>
                                          <p:spTgt spid="6154"/>
                                        </p:tgtEl>
                                        <p:attrNameLst>
                                          <p:attrName>style.visibility</p:attrName>
                                        </p:attrNameLst>
                                      </p:cBhvr>
                                      <p:to>
                                        <p:strVal val="visible"/>
                                      </p:to>
                                    </p:set>
                                    <p:anim calcmode="lin" valueType="num">
                                      <p:cBhvr>
                                        <p:cTn id="147" dur="500" fill="hold"/>
                                        <p:tgtEl>
                                          <p:spTgt spid="6154"/>
                                        </p:tgtEl>
                                        <p:attrNameLst>
                                          <p:attrName>ppt_w</p:attrName>
                                        </p:attrNameLst>
                                      </p:cBhvr>
                                      <p:tavLst>
                                        <p:tav tm="0">
                                          <p:val>
                                            <p:fltVal val="0"/>
                                          </p:val>
                                        </p:tav>
                                        <p:tav tm="100000">
                                          <p:val>
                                            <p:strVal val="#ppt_w"/>
                                          </p:val>
                                        </p:tav>
                                      </p:tavLst>
                                    </p:anim>
                                    <p:anim calcmode="lin" valueType="num">
                                      <p:cBhvr>
                                        <p:cTn id="148" dur="500" fill="hold"/>
                                        <p:tgtEl>
                                          <p:spTgt spid="6154"/>
                                        </p:tgtEl>
                                        <p:attrNameLst>
                                          <p:attrName>ppt_h</p:attrName>
                                        </p:attrNameLst>
                                      </p:cBhvr>
                                      <p:tavLst>
                                        <p:tav tm="0">
                                          <p:val>
                                            <p:fltVal val="0"/>
                                          </p:val>
                                        </p:tav>
                                        <p:tav tm="100000">
                                          <p:val>
                                            <p:strVal val="#ppt_h"/>
                                          </p:val>
                                        </p:tav>
                                      </p:tavLst>
                                    </p:anim>
                                    <p:animEffect transition="in" filter="fade">
                                      <p:cBhvr>
                                        <p:cTn id="149"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pPr algn="ctr"/>
            <a:r>
              <a:rPr lang="en-US" dirty="0"/>
              <a:t>PageRank</a:t>
            </a:r>
          </a:p>
        </p:txBody>
      </p:sp>
      <p:pic>
        <p:nvPicPr>
          <p:cNvPr id="3074" name="Picture 2" descr="http://www.raidenhttpd.com/manual/img-tw/se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62074"/>
            <a:ext cx="4495800" cy="21055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3496270"/>
            <a:ext cx="9144000" cy="923330"/>
          </a:xfrm>
          <a:prstGeom prst="rect">
            <a:avLst/>
          </a:prstGeom>
        </p:spPr>
        <p:txBody>
          <a:bodyPr wrap="square">
            <a:spAutoFit/>
          </a:bodyPr>
          <a:lstStyle/>
          <a:p>
            <a:r>
              <a:rPr lang="en-US" dirty="0"/>
              <a:t>Google has publicly warned webmasters that if they are or were discovered to be selling links for the purpose of conferring PageRank and reputation, their links will be devalued (ignored in the calculation of other pages' </a:t>
            </a:r>
            <a:r>
              <a:rPr lang="en-US" dirty="0" err="1"/>
              <a:t>PageRanks</a:t>
            </a:r>
            <a:r>
              <a:rPr lang="en-US" dirty="0"/>
              <a:t>).</a:t>
            </a:r>
          </a:p>
        </p:txBody>
      </p:sp>
      <p:pic>
        <p:nvPicPr>
          <p:cNvPr id="3076" name="Picture 4" descr="http://legitseo.com/wp-content/uploads/2012/04/google-devi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475" y="4648200"/>
            <a:ext cx="3067050" cy="1533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upload.wikimedia.org/wikipedia/commons/thumb/f/fb/PageRanks-Example.svg/400px-PageRanks-Exampl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02" y="1066800"/>
            <a:ext cx="3114697" cy="2507331"/>
          </a:xfrm>
          <a:prstGeom prst="rect">
            <a:avLst/>
          </a:prstGeom>
          <a:noFill/>
          <a:extLst>
            <a:ext uri="{909E8E84-426E-40DD-AFC4-6F175D3DCCD1}">
              <a14:hiddenFill xmlns:a14="http://schemas.microsoft.com/office/drawing/2010/main">
                <a:solidFill>
                  <a:srgbClr val="FFFFFF"/>
                </a:solidFill>
              </a14:hiddenFill>
            </a:ext>
          </a:extLst>
        </p:spPr>
      </p:pic>
      <p:sp>
        <p:nvSpPr>
          <p:cNvPr id="5" name="Bent Arrow 4"/>
          <p:cNvSpPr/>
          <p:nvPr/>
        </p:nvSpPr>
        <p:spPr>
          <a:xfrm rot="10800000" flipH="1">
            <a:off x="1130300" y="4800600"/>
            <a:ext cx="1371600" cy="990600"/>
          </a:xfrm>
          <a:prstGeom prst="bentArrow">
            <a:avLst>
              <a:gd name="adj1" fmla="val 25000"/>
              <a:gd name="adj2" fmla="val 25000"/>
              <a:gd name="adj3" fmla="val 25000"/>
              <a:gd name="adj4" fmla="val 6554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pic>
        <p:nvPicPr>
          <p:cNvPr id="3078" name="Picture 6" descr="File:Google-Logo.sv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100" y="304800"/>
            <a:ext cx="2501900" cy="935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73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fade">
                                      <p:cBhvr>
                                        <p:cTn id="2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76041" y="148132"/>
            <a:ext cx="4052712" cy="1077218"/>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Revenue of</a:t>
            </a:r>
          </a:p>
          <a:p>
            <a:pPr algn="ct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$14.07 billion (2012)</a:t>
            </a:r>
          </a:p>
        </p:txBody>
      </p:sp>
      <p:sp>
        <p:nvSpPr>
          <p:cNvPr id="5" name="Rectangle 4"/>
          <p:cNvSpPr/>
          <p:nvPr/>
        </p:nvSpPr>
        <p:spPr>
          <a:xfrm>
            <a:off x="0" y="5461337"/>
            <a:ext cx="9144000" cy="1384995"/>
          </a:xfrm>
          <a:prstGeom prst="rect">
            <a:avLst/>
          </a:prstGeom>
        </p:spPr>
        <p:txBody>
          <a:bodyPr wrap="square">
            <a:spAutoFit/>
          </a:bodyPr>
          <a:lstStyle/>
          <a:p>
            <a:r>
              <a:rPr lang="en-US" sz="2800" dirty="0"/>
              <a:t>offers </a:t>
            </a:r>
          </a:p>
          <a:p>
            <a:pPr algn="ctr"/>
            <a:r>
              <a:rPr lang="en-US" sz="2800" dirty="0"/>
              <a:t>(the better the review, the more points the reviewer receives).</a:t>
            </a:r>
          </a:p>
        </p:txBody>
      </p:sp>
      <p:pic>
        <p:nvPicPr>
          <p:cNvPr id="8" name="Picture 10" descr="Epini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168" y="4724400"/>
            <a:ext cx="4283664" cy="609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e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29207"/>
            <a:ext cx="2895600" cy="227688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1447800"/>
            <a:ext cx="9144000" cy="1384995"/>
          </a:xfrm>
          <a:prstGeom prst="rect">
            <a:avLst/>
          </a:prstGeom>
        </p:spPr>
        <p:txBody>
          <a:bodyPr wrap="square">
            <a:spAutoFit/>
          </a:bodyPr>
          <a:lstStyle/>
          <a:p>
            <a:pPr algn="ctr"/>
            <a:r>
              <a:rPr lang="en-US" sz="2800" dirty="0"/>
              <a:t>The high rate of successful transactions is attributed by eBay to its                                     , called</a:t>
            </a:r>
          </a:p>
          <a:p>
            <a:pPr algn="ctr"/>
            <a:r>
              <a:rPr lang="en-US" sz="2800" dirty="0"/>
              <a:t>                                     . (</a:t>
            </a:r>
            <a:r>
              <a:rPr lang="en-US" sz="2800" dirty="0" err="1"/>
              <a:t>Resnick</a:t>
            </a:r>
            <a:r>
              <a:rPr lang="en-US" sz="2800" dirty="0"/>
              <a:t>, P. et. al. 2000)</a:t>
            </a:r>
          </a:p>
        </p:txBody>
      </p:sp>
      <p:sp>
        <p:nvSpPr>
          <p:cNvPr id="10" name="Left Brace 9"/>
          <p:cNvSpPr/>
          <p:nvPr/>
        </p:nvSpPr>
        <p:spPr>
          <a:xfrm>
            <a:off x="1444019" y="3080266"/>
            <a:ext cx="207557" cy="1186934"/>
          </a:xfrm>
          <a:prstGeom prst="leftBrace">
            <a:avLst>
              <a:gd name="adj1" fmla="val 129945"/>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Rectangle 10"/>
          <p:cNvSpPr/>
          <p:nvPr/>
        </p:nvSpPr>
        <p:spPr>
          <a:xfrm>
            <a:off x="1598620" y="3066871"/>
            <a:ext cx="458780" cy="1200329"/>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400" b="1" dirty="0">
                <a:ln>
                  <a:prstDash val="solid"/>
                </a:ln>
                <a:solidFill>
                  <a:srgbClr val="92D050"/>
                </a:solidFill>
                <a:effectLst>
                  <a:outerShdw blurRad="88000" dist="50800" dir="5040000" algn="tl">
                    <a:schemeClr val="accent4">
                      <a:tint val="80000"/>
                      <a:satMod val="250000"/>
                      <a:alpha val="45000"/>
                    </a:schemeClr>
                  </a:outerShdw>
                </a:effectLst>
              </a:rPr>
              <a:t>1</a:t>
            </a:r>
          </a:p>
          <a:p>
            <a:pPr algn="ctr"/>
            <a:r>
              <a:rPr lang="en-US" sz="2400" b="1" dirty="0">
                <a:ln>
                  <a:prstDash val="solid"/>
                </a:ln>
                <a:solidFill>
                  <a:srgbClr val="92D050"/>
                </a:solidFill>
                <a:effectLst>
                  <a:outerShdw blurRad="88000" dist="50800" dir="5040000" algn="tl">
                    <a:schemeClr val="accent4">
                      <a:tint val="80000"/>
                      <a:satMod val="250000"/>
                      <a:alpha val="45000"/>
                    </a:schemeClr>
                  </a:outerShdw>
                </a:effectLst>
              </a:rPr>
              <a:t>0</a:t>
            </a:r>
          </a:p>
          <a:p>
            <a:pPr algn="ctr"/>
            <a:r>
              <a:rPr lang="en-US" sz="2400" b="1" dirty="0">
                <a:ln>
                  <a:prstDash val="solid"/>
                </a:ln>
                <a:solidFill>
                  <a:srgbClr val="92D050"/>
                </a:solidFill>
                <a:effectLst>
                  <a:outerShdw blurRad="88000" dist="50800" dir="5040000" algn="tl">
                    <a:schemeClr val="accent4">
                      <a:tint val="80000"/>
                      <a:satMod val="250000"/>
                      <a:alpha val="45000"/>
                    </a:schemeClr>
                  </a:outerShdw>
                </a:effectLst>
              </a:rPr>
              <a:t>-1</a:t>
            </a:r>
          </a:p>
        </p:txBody>
      </p:sp>
      <p:sp>
        <p:nvSpPr>
          <p:cNvPr id="12" name="Left Brace 11"/>
          <p:cNvSpPr/>
          <p:nvPr/>
        </p:nvSpPr>
        <p:spPr>
          <a:xfrm>
            <a:off x="3733800" y="3002340"/>
            <a:ext cx="228600" cy="1493460"/>
          </a:xfrm>
          <a:prstGeom prst="leftBrace">
            <a:avLst>
              <a:gd name="adj1" fmla="val 116666"/>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3" name="Rectangle 12"/>
          <p:cNvSpPr/>
          <p:nvPr/>
        </p:nvSpPr>
        <p:spPr>
          <a:xfrm>
            <a:off x="3886200" y="2926140"/>
            <a:ext cx="5171609" cy="156966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2400" b="1" dirty="0">
                <a:ln>
                  <a:prstDash val="solid"/>
                </a:ln>
                <a:solidFill>
                  <a:srgbClr val="00B0F0"/>
                </a:solidFill>
                <a:effectLst>
                  <a:outerShdw blurRad="88000" dist="50800" dir="5040000" algn="tl">
                    <a:schemeClr val="accent4">
                      <a:tint val="80000"/>
                      <a:satMod val="250000"/>
                      <a:alpha val="45000"/>
                    </a:schemeClr>
                  </a:outerShdw>
                </a:effectLst>
              </a:rPr>
              <a:t>“good transaction”</a:t>
            </a:r>
          </a:p>
          <a:p>
            <a:r>
              <a:rPr lang="en-US" sz="2400" b="1" dirty="0">
                <a:ln>
                  <a:prstDash val="solid"/>
                </a:ln>
                <a:solidFill>
                  <a:srgbClr val="00B0F0"/>
                </a:solidFill>
                <a:effectLst>
                  <a:outerShdw blurRad="88000" dist="50800" dir="5040000" algn="tl">
                    <a:schemeClr val="accent4">
                      <a:tint val="80000"/>
                      <a:satMod val="250000"/>
                      <a:alpha val="45000"/>
                    </a:schemeClr>
                  </a:outerShdw>
                </a:effectLst>
              </a:rPr>
              <a:t>“nice person to do business with”</a:t>
            </a:r>
          </a:p>
          <a:p>
            <a:r>
              <a:rPr lang="en-US" sz="2400" b="1" dirty="0">
                <a:ln>
                  <a:prstDash val="solid"/>
                </a:ln>
                <a:solidFill>
                  <a:srgbClr val="00B0F0"/>
                </a:solidFill>
                <a:effectLst>
                  <a:outerShdw blurRad="88000" dist="50800" dir="5040000" algn="tl">
                    <a:schemeClr val="accent4">
                      <a:tint val="80000"/>
                      <a:satMod val="250000"/>
                      <a:alpha val="45000"/>
                    </a:schemeClr>
                  </a:outerShdw>
                </a:effectLst>
              </a:rPr>
              <a:t>“would highly recommend”</a:t>
            </a:r>
          </a:p>
          <a:p>
            <a:r>
              <a:rPr lang="en-US" sz="2400" b="1" dirty="0">
                <a:ln>
                  <a:prstDash val="solid"/>
                </a:ln>
                <a:solidFill>
                  <a:srgbClr val="00B0F0"/>
                </a:solidFill>
                <a:effectLst>
                  <a:outerShdw blurRad="88000" dist="50800" dir="5040000" algn="tl">
                    <a:schemeClr val="accent4">
                      <a:tint val="80000"/>
                      <a:satMod val="250000"/>
                      <a:alpha val="45000"/>
                    </a:schemeClr>
                  </a:outerShdw>
                </a:effectLst>
              </a:rPr>
              <a:t>…</a:t>
            </a:r>
          </a:p>
        </p:txBody>
      </p:sp>
      <p:sp>
        <p:nvSpPr>
          <p:cNvPr id="14" name="Rectangle 13"/>
          <p:cNvSpPr/>
          <p:nvPr/>
        </p:nvSpPr>
        <p:spPr>
          <a:xfrm>
            <a:off x="3068924" y="1828800"/>
            <a:ext cx="3712876"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reputation system</a:t>
            </a:r>
          </a:p>
        </p:txBody>
      </p:sp>
      <p:sp>
        <p:nvSpPr>
          <p:cNvPr id="15" name="Rectangle 14"/>
          <p:cNvSpPr/>
          <p:nvPr/>
        </p:nvSpPr>
        <p:spPr>
          <a:xfrm>
            <a:off x="617815" y="2209800"/>
            <a:ext cx="3877985" cy="646331"/>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600" b="1" dirty="0">
                <a:ln w="11430"/>
                <a:solidFill>
                  <a:srgbClr val="00B0F0"/>
                </a:solidFill>
                <a:effectLst>
                  <a:outerShdw blurRad="50800" dist="39000" dir="5460000" algn="tl">
                    <a:srgbClr val="000000">
                      <a:alpha val="38000"/>
                    </a:srgbClr>
                  </a:outerShdw>
                </a:effectLst>
              </a:rPr>
              <a:t>Feedback Forum</a:t>
            </a:r>
          </a:p>
        </p:txBody>
      </p:sp>
      <p:sp>
        <p:nvSpPr>
          <p:cNvPr id="16" name="Rectangle 15"/>
          <p:cNvSpPr/>
          <p:nvPr/>
        </p:nvSpPr>
        <p:spPr>
          <a:xfrm>
            <a:off x="518481" y="3429000"/>
            <a:ext cx="853119" cy="461665"/>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400" b="1" dirty="0">
                <a:ln>
                  <a:prstDash val="solid"/>
                </a:ln>
                <a:solidFill>
                  <a:srgbClr val="92D050"/>
                </a:solidFill>
                <a:effectLst>
                  <a:outerShdw blurRad="88000" dist="50800" dir="5040000" algn="tl">
                    <a:schemeClr val="accent4">
                      <a:tint val="80000"/>
                      <a:satMod val="250000"/>
                      <a:alpha val="45000"/>
                    </a:schemeClr>
                  </a:outerShdw>
                </a:effectLst>
              </a:rPr>
              <a:t>Rate</a:t>
            </a:r>
          </a:p>
        </p:txBody>
      </p:sp>
      <p:sp>
        <p:nvSpPr>
          <p:cNvPr id="17" name="Rectangle 16"/>
          <p:cNvSpPr/>
          <p:nvPr/>
        </p:nvSpPr>
        <p:spPr>
          <a:xfrm>
            <a:off x="2209800" y="3493531"/>
            <a:ext cx="1604928" cy="461665"/>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400" b="1" dirty="0">
                <a:ln>
                  <a:prstDash val="solid"/>
                </a:ln>
                <a:solidFill>
                  <a:srgbClr val="00B0F0"/>
                </a:solidFill>
                <a:effectLst>
                  <a:outerShdw blurRad="88000" dist="50800" dir="5040000" algn="tl">
                    <a:schemeClr val="accent4">
                      <a:tint val="80000"/>
                      <a:satMod val="250000"/>
                      <a:alpha val="45000"/>
                    </a:schemeClr>
                  </a:outerShdw>
                </a:effectLst>
              </a:rPr>
              <a:t>Comment</a:t>
            </a:r>
          </a:p>
        </p:txBody>
      </p:sp>
      <p:sp>
        <p:nvSpPr>
          <p:cNvPr id="18" name="Rectangle 17"/>
          <p:cNvSpPr/>
          <p:nvPr/>
        </p:nvSpPr>
        <p:spPr>
          <a:xfrm>
            <a:off x="945040" y="5448637"/>
            <a:ext cx="7723589"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Rating Services for Product Reviewers</a:t>
            </a:r>
          </a:p>
        </p:txBody>
      </p:sp>
    </p:spTree>
    <p:extLst>
      <p:ext uri="{BB962C8B-B14F-4D97-AF65-F5344CB8AC3E}">
        <p14:creationId xmlns:p14="http://schemas.microsoft.com/office/powerpoint/2010/main" val="222572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P spid="10" grpId="0" animBg="1"/>
      <p:bldP spid="11" grpId="0"/>
      <p:bldP spid="12" grpId="0" animBg="1"/>
      <p:bldP spid="13" grpId="0"/>
      <p:bldP spid="14" grpId="0"/>
      <p:bldP spid="15" grpId="0"/>
      <p:bldP spid="16" grpId="0"/>
      <p:bldP spid="17" grpId="0"/>
      <p:bldP spid="1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52600" y="1371600"/>
            <a:ext cx="7391400" cy="830997"/>
          </a:xfrm>
          <a:prstGeom prst="rect">
            <a:avLst/>
          </a:prstGeom>
        </p:spPr>
        <p:txBody>
          <a:bodyPr wrap="square">
            <a:spAutoFit/>
          </a:bodyPr>
          <a:lstStyle/>
          <a:p>
            <a:pPr algn="ctr"/>
            <a:r>
              <a:rPr lang="en-US" sz="2400" dirty="0"/>
              <a:t>rates registered retailers by asking consumers to complete a                  form after each purchase.</a:t>
            </a:r>
          </a:p>
        </p:txBody>
      </p:sp>
      <p:sp>
        <p:nvSpPr>
          <p:cNvPr id="14" name="Rectangle 13"/>
          <p:cNvSpPr/>
          <p:nvPr/>
        </p:nvSpPr>
        <p:spPr>
          <a:xfrm>
            <a:off x="3962400" y="2362200"/>
            <a:ext cx="2585131"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Q&amp;A forums</a:t>
            </a:r>
          </a:p>
        </p:txBody>
      </p:sp>
      <p:sp>
        <p:nvSpPr>
          <p:cNvPr id="15" name="Rectangle 14"/>
          <p:cNvSpPr/>
          <p:nvPr/>
        </p:nvSpPr>
        <p:spPr>
          <a:xfrm>
            <a:off x="3705772" y="1644076"/>
            <a:ext cx="1552028" cy="584775"/>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dirty="0">
                <a:ln w="11430"/>
                <a:solidFill>
                  <a:srgbClr val="00B0F0"/>
                </a:solidFill>
                <a:effectLst>
                  <a:outerShdw blurRad="50800" dist="39000" dir="5460000" algn="tl">
                    <a:srgbClr val="000000">
                      <a:alpha val="38000"/>
                    </a:srgbClr>
                  </a:outerShdw>
                </a:effectLst>
              </a:rPr>
              <a:t>Survey</a:t>
            </a:r>
          </a:p>
        </p:txBody>
      </p:sp>
      <p:sp>
        <p:nvSpPr>
          <p:cNvPr id="18" name="Title 1"/>
          <p:cNvSpPr>
            <a:spLocks noGrp="1"/>
          </p:cNvSpPr>
          <p:nvPr>
            <p:ph type="title"/>
          </p:nvPr>
        </p:nvSpPr>
        <p:spPr>
          <a:xfrm>
            <a:off x="914400" y="0"/>
            <a:ext cx="7315200" cy="1154097"/>
          </a:xfrm>
        </p:spPr>
        <p:txBody>
          <a:bodyPr>
            <a:normAutofit/>
          </a:bodyPr>
          <a:lstStyle/>
          <a:p>
            <a:pPr algn="ctr"/>
            <a:r>
              <a:rPr lang="en-US" dirty="0"/>
              <a:t>Beyond Auction Sites</a:t>
            </a:r>
          </a:p>
        </p:txBody>
      </p:sp>
      <p:pic>
        <p:nvPicPr>
          <p:cNvPr id="19" name="Picture 14" descr="http://www.socaltech.com/images/logos/bizr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371600"/>
            <a:ext cx="1905000" cy="85725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2286000" y="2376606"/>
            <a:ext cx="6857999" cy="2246769"/>
          </a:xfrm>
          <a:prstGeom prst="rect">
            <a:avLst/>
          </a:prstGeom>
        </p:spPr>
        <p:txBody>
          <a:bodyPr wrap="square">
            <a:spAutoFit/>
          </a:bodyPr>
          <a:lstStyle/>
          <a:p>
            <a:pPr algn="ctr"/>
            <a:r>
              <a:rPr lang="en-US" sz="2800" dirty="0"/>
              <a:t>provide                          in which self-proclaimed experts provide answers for questions posted by other users in exchange for reputation points and comments.</a:t>
            </a:r>
          </a:p>
        </p:txBody>
      </p:sp>
      <p:pic>
        <p:nvPicPr>
          <p:cNvPr id="23" name="Picture 12" descr="AllExper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2433745"/>
            <a:ext cx="2400300" cy="53690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4" descr="Ask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971" y="3212240"/>
            <a:ext cx="1530596" cy="1575947"/>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UMA Marketpla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0317" y="4724400"/>
            <a:ext cx="2662937" cy="673388"/>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1" y="5342691"/>
            <a:ext cx="9143999" cy="830997"/>
          </a:xfrm>
          <a:prstGeom prst="rect">
            <a:avLst/>
          </a:prstGeom>
        </p:spPr>
        <p:txBody>
          <a:bodyPr wrap="square">
            <a:spAutoFit/>
          </a:bodyPr>
          <a:lstStyle/>
          <a:p>
            <a:r>
              <a:rPr lang="en-US" sz="2400" dirty="0"/>
              <a:t>tallies and displays</a:t>
            </a:r>
          </a:p>
          <a:p>
            <a:pPr algn="ctr"/>
            <a:r>
              <a:rPr lang="en-US" sz="2400" dirty="0"/>
              <a:t>based on the performance of their picks.</a:t>
            </a:r>
          </a:p>
        </p:txBody>
      </p:sp>
      <p:sp>
        <p:nvSpPr>
          <p:cNvPr id="2" name="Rectangle 1"/>
          <p:cNvSpPr/>
          <p:nvPr/>
        </p:nvSpPr>
        <p:spPr>
          <a:xfrm>
            <a:off x="2667000" y="5334000"/>
            <a:ext cx="6582251" cy="523220"/>
          </a:xfrm>
          <a:prstGeom prst="rect">
            <a:avLst/>
          </a:prstGeom>
        </p:spPr>
        <p:txBody>
          <a:bodyPr wrap="none">
            <a:spAutoFit/>
          </a:bodyPr>
          <a:lstStyle/>
          <a:p>
            <a:r>
              <a:rPr lang="en-US" sz="2800" b="1" dirty="0">
                <a:ln w="11430"/>
                <a:solidFill>
                  <a:srgbClr val="92D050"/>
                </a:solidFill>
                <a:effectLst>
                  <a:outerShdw blurRad="50800" dist="39000" dir="5460000" algn="tl">
                    <a:srgbClr val="000000">
                      <a:alpha val="38000"/>
                    </a:srgbClr>
                  </a:outerShdw>
                </a:effectLst>
              </a:rPr>
              <a:t>reputations for stock market analysts</a:t>
            </a:r>
          </a:p>
        </p:txBody>
      </p:sp>
      <p:sp>
        <p:nvSpPr>
          <p:cNvPr id="26" name="Rectangle 25"/>
          <p:cNvSpPr/>
          <p:nvPr/>
        </p:nvSpPr>
        <p:spPr>
          <a:xfrm>
            <a:off x="0" y="6248400"/>
            <a:ext cx="9144000" cy="646331"/>
          </a:xfrm>
          <a:prstGeom prst="rect">
            <a:avLst/>
          </a:prstGeom>
        </p:spPr>
        <p:txBody>
          <a:bodyPr wrap="square">
            <a:spAutoFit/>
          </a:bodyPr>
          <a:lstStyle/>
          <a:p>
            <a:pPr algn="ctr"/>
            <a:r>
              <a:rPr lang="en-US" dirty="0" err="1"/>
              <a:t>Resnick</a:t>
            </a:r>
            <a:r>
              <a:rPr lang="en-US" dirty="0"/>
              <a:t>, P.; </a:t>
            </a:r>
            <a:r>
              <a:rPr lang="en-US" dirty="0" err="1"/>
              <a:t>Zeckhauser</a:t>
            </a:r>
            <a:r>
              <a:rPr lang="en-US" dirty="0"/>
              <a:t>, R.; Friedman, E.; </a:t>
            </a:r>
            <a:r>
              <a:rPr lang="en-US" dirty="0" err="1"/>
              <a:t>Kuwabara</a:t>
            </a:r>
            <a:r>
              <a:rPr lang="en-US" dirty="0"/>
              <a:t>, K. (2000). "Reputation Systems". Communications of the ACM.</a:t>
            </a:r>
          </a:p>
        </p:txBody>
      </p:sp>
    </p:spTree>
    <p:extLst>
      <p:ext uri="{BB962C8B-B14F-4D97-AF65-F5344CB8AC3E}">
        <p14:creationId xmlns:p14="http://schemas.microsoft.com/office/powerpoint/2010/main" val="101201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53" presetClass="entr" presetSubtype="16"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20"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Classification</a:t>
            </a:r>
          </a:p>
        </p:txBody>
      </p:sp>
      <p:cxnSp>
        <p:nvCxnSpPr>
          <p:cNvPr id="21" name="Straight Arrow Connector 20"/>
          <p:cNvCxnSpPr/>
          <p:nvPr/>
        </p:nvCxnSpPr>
        <p:spPr>
          <a:xfrm flipV="1">
            <a:off x="1309097" y="1389521"/>
            <a:ext cx="0" cy="5008913"/>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flipV="1">
            <a:off x="1309097" y="6323426"/>
            <a:ext cx="7149103" cy="7501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29" name="Oval 28"/>
          <p:cNvSpPr/>
          <p:nvPr/>
        </p:nvSpPr>
        <p:spPr>
          <a:xfrm>
            <a:off x="2120463" y="5076309"/>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033249" y="5526088"/>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03020" y="4413546"/>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883860" y="515979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181315" y="3139188"/>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999139" y="213109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015340" y="2002742"/>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907521" y="267884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873029" y="1888663"/>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800023" y="4524306"/>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91499" y="5710090"/>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58822" y="5589126"/>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426777" y="5654279"/>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840591" y="3180077"/>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603258" y="5907076"/>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644511" y="3563412"/>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637750" y="468275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415712" y="2870426"/>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515361" y="2234517"/>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7892992" y="203007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7323346" y="2418518"/>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7069794" y="1765996"/>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858822" y="1704662"/>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337511" y="1765996"/>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343588" y="2227702"/>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816201" y="3563412"/>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694496" y="261274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059610" y="1708070"/>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120463" y="407968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1757039" y="5280754"/>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071805" y="4783314"/>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483566" y="570157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365926" y="6016758"/>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426778" y="515979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641774" y="5832757"/>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606961" y="4849715"/>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088025" y="5955424"/>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728665" y="5236458"/>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25617" y="4802788"/>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6177292" y="5877053"/>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7556613" y="529779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7678318" y="4043859"/>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240089" y="3940472"/>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343588" y="5606163"/>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862203" y="3118743"/>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319602" y="3057410"/>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027172" y="3892273"/>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3352725" y="4595906"/>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728987" y="4825863"/>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2850692" y="3842865"/>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280040" y="3982525"/>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3459216" y="3180077"/>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405810" y="3502079"/>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255369" y="4221045"/>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4858822" y="4117119"/>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667813" y="2479851"/>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763478" y="2612741"/>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5132658" y="2295850"/>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5313525" y="3180077"/>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5426778" y="2553111"/>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994734" y="2602519"/>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739492" y="3244818"/>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568767" y="3718494"/>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6298996" y="3060861"/>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6785816" y="3241411"/>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211783" y="3440745"/>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7086697" y="3936525"/>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6036993" y="3379411"/>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6468031" y="3445856"/>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5903456" y="3812154"/>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5901765" y="4311342"/>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6297306" y="4585640"/>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6364920" y="3939977"/>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6664111" y="4018348"/>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7068104" y="4250008"/>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7066413" y="4660647"/>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7005561" y="5137642"/>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604949" y="5236458"/>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697918" y="4703196"/>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6165459" y="5299539"/>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036993" y="4911093"/>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4858822" y="3507190"/>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93635" y="2980743"/>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4262130" y="2663852"/>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4917984" y="2735408"/>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905467" y="3323189"/>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3033249" y="3200522"/>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641774" y="3662272"/>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3763478" y="4250008"/>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2535892" y="2117293"/>
            <a:ext cx="4931708" cy="3521507"/>
          </a:xfrm>
          <a:custGeom>
            <a:avLst/>
            <a:gdLst>
              <a:gd name="connsiteX0" fmla="*/ 209 w 3705319"/>
              <a:gd name="connsiteY0" fmla="*/ 1128993 h 2625041"/>
              <a:gd name="connsiteX1" fmla="*/ 305009 w 3705319"/>
              <a:gd name="connsiteY1" fmla="*/ 728943 h 2625041"/>
              <a:gd name="connsiteX2" fmla="*/ 819359 w 3705319"/>
              <a:gd name="connsiteY2" fmla="*/ 284443 h 2625041"/>
              <a:gd name="connsiteX3" fmla="*/ 1568659 w 3705319"/>
              <a:gd name="connsiteY3" fmla="*/ 163793 h 2625041"/>
              <a:gd name="connsiteX4" fmla="*/ 1702009 w 3705319"/>
              <a:gd name="connsiteY4" fmla="*/ 11393 h 2625041"/>
              <a:gd name="connsiteX5" fmla="*/ 2165559 w 3705319"/>
              <a:gd name="connsiteY5" fmla="*/ 49493 h 2625041"/>
              <a:gd name="connsiteX6" fmla="*/ 2838659 w 3705319"/>
              <a:gd name="connsiteY6" fmla="*/ 354293 h 2625041"/>
              <a:gd name="connsiteX7" fmla="*/ 3016459 w 3705319"/>
              <a:gd name="connsiteY7" fmla="*/ 659093 h 2625041"/>
              <a:gd name="connsiteX8" fmla="*/ 3657809 w 3705319"/>
              <a:gd name="connsiteY8" fmla="*/ 906743 h 2625041"/>
              <a:gd name="connsiteX9" fmla="*/ 3645109 w 3705319"/>
              <a:gd name="connsiteY9" fmla="*/ 1795743 h 2625041"/>
              <a:gd name="connsiteX10" fmla="*/ 3543509 w 3705319"/>
              <a:gd name="connsiteY10" fmla="*/ 2430743 h 2625041"/>
              <a:gd name="connsiteX11" fmla="*/ 2616409 w 3705319"/>
              <a:gd name="connsiteY11" fmla="*/ 2570443 h 2625041"/>
              <a:gd name="connsiteX12" fmla="*/ 2419559 w 3705319"/>
              <a:gd name="connsiteY12" fmla="*/ 1611593 h 2625041"/>
              <a:gd name="connsiteX13" fmla="*/ 2025859 w 3705319"/>
              <a:gd name="connsiteY13" fmla="*/ 1192493 h 2625041"/>
              <a:gd name="connsiteX14" fmla="*/ 1848059 w 3705319"/>
              <a:gd name="connsiteY14" fmla="*/ 1408393 h 2625041"/>
              <a:gd name="connsiteX15" fmla="*/ 1987759 w 3705319"/>
              <a:gd name="connsiteY15" fmla="*/ 1579843 h 2625041"/>
              <a:gd name="connsiteX16" fmla="*/ 1327359 w 3705319"/>
              <a:gd name="connsiteY16" fmla="*/ 1871943 h 2625041"/>
              <a:gd name="connsiteX17" fmla="*/ 76409 w 3705319"/>
              <a:gd name="connsiteY17" fmla="*/ 2316443 h 2625041"/>
              <a:gd name="connsiteX18" fmla="*/ 254209 w 3705319"/>
              <a:gd name="connsiteY18" fmla="*/ 1649693 h 2625041"/>
              <a:gd name="connsiteX19" fmla="*/ 209 w 3705319"/>
              <a:gd name="connsiteY19" fmla="*/ 1128993 h 2625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05319" h="2625041">
                <a:moveTo>
                  <a:pt x="209" y="1128993"/>
                </a:moveTo>
                <a:cubicBezTo>
                  <a:pt x="8676" y="975535"/>
                  <a:pt x="168484" y="869701"/>
                  <a:pt x="305009" y="728943"/>
                </a:cubicBezTo>
                <a:cubicBezTo>
                  <a:pt x="441534" y="588185"/>
                  <a:pt x="608751" y="378635"/>
                  <a:pt x="819359" y="284443"/>
                </a:cubicBezTo>
                <a:cubicBezTo>
                  <a:pt x="1029967" y="190251"/>
                  <a:pt x="1421551" y="209301"/>
                  <a:pt x="1568659" y="163793"/>
                </a:cubicBezTo>
                <a:cubicBezTo>
                  <a:pt x="1715767" y="118285"/>
                  <a:pt x="1602526" y="30443"/>
                  <a:pt x="1702009" y="11393"/>
                </a:cubicBezTo>
                <a:cubicBezTo>
                  <a:pt x="1801492" y="-7657"/>
                  <a:pt x="1976117" y="-7657"/>
                  <a:pt x="2165559" y="49493"/>
                </a:cubicBezTo>
                <a:cubicBezTo>
                  <a:pt x="2355001" y="106643"/>
                  <a:pt x="2696842" y="252693"/>
                  <a:pt x="2838659" y="354293"/>
                </a:cubicBezTo>
                <a:cubicBezTo>
                  <a:pt x="2980476" y="455893"/>
                  <a:pt x="2879934" y="567018"/>
                  <a:pt x="3016459" y="659093"/>
                </a:cubicBezTo>
                <a:cubicBezTo>
                  <a:pt x="3152984" y="751168"/>
                  <a:pt x="3553034" y="717301"/>
                  <a:pt x="3657809" y="906743"/>
                </a:cubicBezTo>
                <a:cubicBezTo>
                  <a:pt x="3762584" y="1096185"/>
                  <a:pt x="3664159" y="1541743"/>
                  <a:pt x="3645109" y="1795743"/>
                </a:cubicBezTo>
                <a:cubicBezTo>
                  <a:pt x="3626059" y="2049743"/>
                  <a:pt x="3714959" y="2301626"/>
                  <a:pt x="3543509" y="2430743"/>
                </a:cubicBezTo>
                <a:cubicBezTo>
                  <a:pt x="3372059" y="2559860"/>
                  <a:pt x="2803734" y="2706968"/>
                  <a:pt x="2616409" y="2570443"/>
                </a:cubicBezTo>
                <a:cubicBezTo>
                  <a:pt x="2429084" y="2433918"/>
                  <a:pt x="2517984" y="1841251"/>
                  <a:pt x="2419559" y="1611593"/>
                </a:cubicBezTo>
                <a:cubicBezTo>
                  <a:pt x="2321134" y="1381935"/>
                  <a:pt x="2121109" y="1226360"/>
                  <a:pt x="2025859" y="1192493"/>
                </a:cubicBezTo>
                <a:cubicBezTo>
                  <a:pt x="1930609" y="1158626"/>
                  <a:pt x="1854409" y="1343835"/>
                  <a:pt x="1848059" y="1408393"/>
                </a:cubicBezTo>
                <a:cubicBezTo>
                  <a:pt x="1841709" y="1472951"/>
                  <a:pt x="2074542" y="1502585"/>
                  <a:pt x="1987759" y="1579843"/>
                </a:cubicBezTo>
                <a:cubicBezTo>
                  <a:pt x="1900976" y="1657101"/>
                  <a:pt x="1645917" y="1749176"/>
                  <a:pt x="1327359" y="1871943"/>
                </a:cubicBezTo>
                <a:cubicBezTo>
                  <a:pt x="1008801" y="1994710"/>
                  <a:pt x="255267" y="2353485"/>
                  <a:pt x="76409" y="2316443"/>
                </a:cubicBezTo>
                <a:cubicBezTo>
                  <a:pt x="-102449" y="2279401"/>
                  <a:pt x="265851" y="1843368"/>
                  <a:pt x="254209" y="1649693"/>
                </a:cubicBezTo>
                <a:cubicBezTo>
                  <a:pt x="242567" y="1456018"/>
                  <a:pt x="-8258" y="1282451"/>
                  <a:pt x="209" y="1128993"/>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1884676" y="2209800"/>
            <a:ext cx="1490601"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chemeClr val="tx2"/>
                </a:solidFill>
                <a:effectLst>
                  <a:outerShdw blurRad="50800" dist="39000" dir="5460000" algn="tl">
                    <a:srgbClr val="000000">
                      <a:alpha val="38000"/>
                    </a:srgbClr>
                  </a:outerShdw>
                </a:effectLst>
              </a:rPr>
              <a:t>Class A</a:t>
            </a:r>
          </a:p>
        </p:txBody>
      </p:sp>
      <p:sp>
        <p:nvSpPr>
          <p:cNvPr id="127" name="Rectangle 126"/>
          <p:cNvSpPr/>
          <p:nvPr/>
        </p:nvSpPr>
        <p:spPr>
          <a:xfrm>
            <a:off x="4876800" y="2753380"/>
            <a:ext cx="1490601"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00B050"/>
                </a:solidFill>
                <a:effectLst>
                  <a:outerShdw blurRad="50800" dist="39000" dir="5460000" algn="tl">
                    <a:srgbClr val="000000">
                      <a:alpha val="38000"/>
                    </a:srgbClr>
                  </a:outerShdw>
                </a:effectLst>
              </a:rPr>
              <a:t>Class B</a:t>
            </a:r>
          </a:p>
        </p:txBody>
      </p:sp>
      <p:sp>
        <p:nvSpPr>
          <p:cNvPr id="121" name="Oval 120"/>
          <p:cNvSpPr/>
          <p:nvPr/>
        </p:nvSpPr>
        <p:spPr>
          <a:xfrm>
            <a:off x="4539139" y="3836051"/>
            <a:ext cx="121705" cy="122667"/>
          </a:xfrm>
          <a:prstGeom prst="ellipse">
            <a:avLst/>
          </a:prstGeom>
          <a:gradFill>
            <a:gsLst>
              <a:gs pos="0">
                <a:srgbClr val="C00000"/>
              </a:gs>
              <a:gs pos="100000">
                <a:srgbClr val="FF00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4337426" y="3646894"/>
            <a:ext cx="530391" cy="5315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865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fade">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fade">
                                      <p:cBhvr>
                                        <p:cTn id="17" dur="5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1"/>
                                        </p:tgtEl>
                                        <p:attrNameLst>
                                          <p:attrName>style.visibility</p:attrName>
                                        </p:attrNameLst>
                                      </p:cBhvr>
                                      <p:to>
                                        <p:strVal val="visible"/>
                                      </p:to>
                                    </p:set>
                                    <p:animEffect transition="in" filter="fade">
                                      <p:cBhvr>
                                        <p:cTn id="22" dur="500"/>
                                        <p:tgtEl>
                                          <p:spTgt spid="1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2"/>
                                        </p:tgtEl>
                                        <p:attrNameLst>
                                          <p:attrName>style.visibility</p:attrName>
                                        </p:attrNameLst>
                                      </p:cBhvr>
                                      <p:to>
                                        <p:strVal val="visible"/>
                                      </p:to>
                                    </p:set>
                                    <p:animEffect transition="in" filter="fade">
                                      <p:cBhvr>
                                        <p:cTn id="25"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26" grpId="0"/>
      <p:bldP spid="127" grpId="0"/>
      <p:bldP spid="121" grpId="0" animBg="1"/>
      <p:bldP spid="12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752600"/>
            <a:ext cx="9144000" cy="1384995"/>
          </a:xfrm>
          <a:prstGeom prst="rect">
            <a:avLst/>
          </a:prstGeom>
        </p:spPr>
        <p:txBody>
          <a:bodyPr wrap="square">
            <a:spAutoFit/>
          </a:bodyPr>
          <a:lstStyle/>
          <a:p>
            <a:pPr algn="ctr"/>
            <a:r>
              <a:rPr lang="en-US" sz="2800" dirty="0">
                <a:solidFill>
                  <a:srgbClr val="FFFF00"/>
                </a:solidFill>
              </a:rPr>
              <a:t>Yahoo! Auction</a:t>
            </a:r>
            <a:r>
              <a:rPr lang="en-US" sz="2800" dirty="0"/>
              <a:t>, </a:t>
            </a:r>
            <a:r>
              <a:rPr lang="en-US" sz="2800" dirty="0">
                <a:solidFill>
                  <a:schemeClr val="tx2"/>
                </a:solidFill>
              </a:rPr>
              <a:t>Amazon</a:t>
            </a:r>
            <a:r>
              <a:rPr lang="en-US" sz="2800" dirty="0"/>
              <a:t>, and other auction sites</a:t>
            </a:r>
          </a:p>
          <a:p>
            <a:pPr algn="ctr"/>
            <a:r>
              <a:rPr lang="en-US" sz="2800" dirty="0"/>
              <a:t>feature reputation systems like eBay’s,</a:t>
            </a:r>
          </a:p>
          <a:p>
            <a:pPr algn="ctr"/>
            <a:r>
              <a:rPr lang="en-US" sz="2800" dirty="0"/>
              <a:t>with variations, including:</a:t>
            </a:r>
          </a:p>
        </p:txBody>
      </p:sp>
      <p:pic>
        <p:nvPicPr>
          <p:cNvPr id="14" name="Picture 6" descr="https://si0.twimg.com/profile_images/1535511072/____.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217103"/>
            <a:ext cx="1535497" cy="153549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jeffreyjhardy.com/wp-content/uploads/2012/09/Amazon-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552" y="557649"/>
            <a:ext cx="4399102" cy="854404"/>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0" y="6248400"/>
            <a:ext cx="9144000" cy="646331"/>
          </a:xfrm>
          <a:prstGeom prst="rect">
            <a:avLst/>
          </a:prstGeom>
        </p:spPr>
        <p:txBody>
          <a:bodyPr wrap="square">
            <a:spAutoFit/>
          </a:bodyPr>
          <a:lstStyle/>
          <a:p>
            <a:pPr algn="ctr"/>
            <a:r>
              <a:rPr lang="en-US" dirty="0" err="1"/>
              <a:t>Resnick</a:t>
            </a:r>
            <a:r>
              <a:rPr lang="en-US" dirty="0"/>
              <a:t>, P.; </a:t>
            </a:r>
            <a:r>
              <a:rPr lang="en-US" dirty="0" err="1"/>
              <a:t>Zeckhauser</a:t>
            </a:r>
            <a:r>
              <a:rPr lang="en-US" dirty="0"/>
              <a:t>, R.; Friedman, E.; </a:t>
            </a:r>
            <a:r>
              <a:rPr lang="en-US" dirty="0" err="1"/>
              <a:t>Kuwabara</a:t>
            </a:r>
            <a:r>
              <a:rPr lang="en-US" dirty="0"/>
              <a:t>, K. (2000). "Reputation Systems". Communications of the ACM.</a:t>
            </a:r>
          </a:p>
        </p:txBody>
      </p:sp>
      <p:sp>
        <p:nvSpPr>
          <p:cNvPr id="2" name="Rectangle 1"/>
          <p:cNvSpPr/>
          <p:nvPr/>
        </p:nvSpPr>
        <p:spPr>
          <a:xfrm>
            <a:off x="1066800" y="3315831"/>
            <a:ext cx="7467600" cy="523220"/>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a:ln w="11430"/>
                <a:solidFill>
                  <a:srgbClr val="00B050"/>
                </a:solidFill>
                <a:effectLst>
                  <a:outerShdw blurRad="50800" dist="39000" dir="5460000" algn="tl">
                    <a:srgbClr val="000000">
                      <a:alpha val="38000"/>
                    </a:srgbClr>
                  </a:outerShdw>
                </a:effectLst>
              </a:rPr>
              <a:t>A rating scale of 1-5</a:t>
            </a:r>
          </a:p>
        </p:txBody>
      </p:sp>
      <p:sp>
        <p:nvSpPr>
          <p:cNvPr id="4" name="Left Brace 3"/>
          <p:cNvSpPr/>
          <p:nvPr/>
        </p:nvSpPr>
        <p:spPr>
          <a:xfrm>
            <a:off x="4267200" y="3873768"/>
            <a:ext cx="152400" cy="1200329"/>
          </a:xfrm>
          <a:prstGeom prst="leftBrace">
            <a:avLst>
              <a:gd name="adj1" fmla="val 83333"/>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7" name="Rectangle 16"/>
          <p:cNvSpPr/>
          <p:nvPr/>
        </p:nvSpPr>
        <p:spPr>
          <a:xfrm>
            <a:off x="4419600" y="3873768"/>
            <a:ext cx="3276600" cy="1200329"/>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b="1" dirty="0">
                <a:ln w="11430"/>
                <a:solidFill>
                  <a:srgbClr val="FFC000"/>
                </a:solidFill>
                <a:effectLst>
                  <a:outerShdw blurRad="50800" dist="39000" dir="5460000" algn="tl">
                    <a:srgbClr val="000000">
                      <a:alpha val="38000"/>
                    </a:srgbClr>
                  </a:outerShdw>
                </a:effectLst>
              </a:rPr>
              <a:t>Friendliness</a:t>
            </a:r>
          </a:p>
          <a:p>
            <a:r>
              <a:rPr lang="en-US" sz="2400" b="1" dirty="0">
                <a:ln w="11430"/>
                <a:solidFill>
                  <a:srgbClr val="FFC000"/>
                </a:solidFill>
                <a:effectLst>
                  <a:outerShdw blurRad="50800" dist="39000" dir="5460000" algn="tl">
                    <a:srgbClr val="000000">
                      <a:alpha val="38000"/>
                    </a:srgbClr>
                  </a:outerShdw>
                </a:effectLst>
              </a:rPr>
              <a:t>Prompt response</a:t>
            </a:r>
          </a:p>
          <a:p>
            <a:r>
              <a:rPr lang="en-US" sz="2400" b="1" dirty="0">
                <a:ln w="11430"/>
                <a:solidFill>
                  <a:srgbClr val="FFC000"/>
                </a:solidFill>
                <a:effectLst>
                  <a:outerShdw blurRad="50800" dist="39000" dir="5460000" algn="tl">
                    <a:srgbClr val="000000">
                      <a:alpha val="38000"/>
                    </a:srgbClr>
                  </a:outerShdw>
                </a:effectLst>
              </a:rPr>
              <a:t>Quality product</a:t>
            </a:r>
          </a:p>
        </p:txBody>
      </p:sp>
      <p:sp>
        <p:nvSpPr>
          <p:cNvPr id="18" name="Rectangle 17"/>
          <p:cNvSpPr/>
          <p:nvPr/>
        </p:nvSpPr>
        <p:spPr>
          <a:xfrm>
            <a:off x="1066800" y="4114800"/>
            <a:ext cx="3352800" cy="523220"/>
          </a:xfrm>
          <a:prstGeom prst="rect">
            <a:avLst/>
          </a:prstGeom>
        </p:spPr>
        <p:txBody>
          <a:bodyPr wrap="square">
            <a:spAutoFit/>
          </a:bodyPr>
          <a:lstStyle/>
          <a:p>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Several measures</a:t>
            </a:r>
          </a:p>
        </p:txBody>
      </p:sp>
      <p:sp>
        <p:nvSpPr>
          <p:cNvPr id="19" name="Rectangle 18"/>
          <p:cNvSpPr/>
          <p:nvPr/>
        </p:nvSpPr>
        <p:spPr>
          <a:xfrm>
            <a:off x="1066800" y="5105400"/>
            <a:ext cx="7315200" cy="523220"/>
          </a:xfrm>
          <a:prstGeom prst="rect">
            <a:avLst/>
          </a:prstGeom>
        </p:spPr>
        <p:txBody>
          <a:bodyPr wrap="square">
            <a:spAutoFit/>
          </a:bodyPr>
          <a:lstStyle/>
          <a:p>
            <a:r>
              <a:rPr lang="en-US" sz="2800" b="1" dirty="0">
                <a:ln w="11430"/>
                <a:solidFill>
                  <a:srgbClr val="00B0F0"/>
                </a:solidFill>
                <a:effectLst>
                  <a:outerShdw blurRad="50800" dist="39000" dir="5460000" algn="tl">
                    <a:srgbClr val="000000">
                      <a:alpha val="38000"/>
                    </a:srgbClr>
                  </a:outerShdw>
                </a:effectLst>
              </a:rPr>
              <a:t>Averaging instead of total feedback score</a:t>
            </a:r>
          </a:p>
        </p:txBody>
      </p:sp>
      <p:sp>
        <p:nvSpPr>
          <p:cNvPr id="20" name="Left Brace 19"/>
          <p:cNvSpPr/>
          <p:nvPr/>
        </p:nvSpPr>
        <p:spPr>
          <a:xfrm>
            <a:off x="914400" y="3315831"/>
            <a:ext cx="152400" cy="2399169"/>
          </a:xfrm>
          <a:prstGeom prst="leftBrace">
            <a:avLst>
              <a:gd name="adj1" fmla="val 127083"/>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50790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4" grpId="0" animBg="1"/>
      <p:bldP spid="17" grpId="0"/>
      <p:bldP spid="18" grpId="0"/>
      <p:bldP spid="19" grpId="0"/>
      <p:bldP spid="2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09" y="6396335"/>
            <a:ext cx="9144000" cy="400110"/>
          </a:xfrm>
          <a:prstGeom prst="rect">
            <a:avLst/>
          </a:prstGeom>
        </p:spPr>
        <p:txBody>
          <a:bodyPr wrap="square">
            <a:spAutoFit/>
          </a:bodyPr>
          <a:lstStyle/>
          <a:p>
            <a:pPr algn="ctr"/>
            <a:r>
              <a:rPr lang="en-US" sz="2000" dirty="0"/>
              <a:t>Content entries are organized by areas of interest called </a:t>
            </a:r>
            <a:r>
              <a:rPr lang="en-US" sz="20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Subreddits</a:t>
            </a:r>
            <a:r>
              <a:rPr lang="en-US" sz="2000" dirty="0"/>
              <a:t>.</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17248"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6905" y="3505200"/>
            <a:ext cx="9110186"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 social news and entertainment website</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2" name="Rectangle 11"/>
          <p:cNvSpPr/>
          <p:nvPr/>
        </p:nvSpPr>
        <p:spPr>
          <a:xfrm>
            <a:off x="489631" y="4158397"/>
            <a:ext cx="3727302"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a:ln w="11430"/>
                <a:solidFill>
                  <a:srgbClr val="92D050"/>
                </a:solidFill>
                <a:effectLst>
                  <a:outerShdw blurRad="50800" dist="39000" dir="5460000" algn="tl">
                    <a:srgbClr val="000000">
                      <a:alpha val="38000"/>
                    </a:srgbClr>
                  </a:outerShdw>
                </a:effectLst>
              </a:rPr>
              <a:t>- Registered users</a:t>
            </a:r>
          </a:p>
          <a:p>
            <a:pPr algn="ctr"/>
            <a:r>
              <a:rPr lang="en-US" sz="2000" b="1" dirty="0">
                <a:ln w="11430"/>
                <a:solidFill>
                  <a:srgbClr val="00B050"/>
                </a:solidFill>
                <a:effectLst>
                  <a:outerShdw blurRad="50800" dist="39000" dir="5460000" algn="tl">
                    <a:srgbClr val="000000">
                      <a:alpha val="38000"/>
                    </a:srgbClr>
                  </a:outerShdw>
                </a:effectLst>
              </a:rPr>
              <a:t>submit content in the form of</a:t>
            </a:r>
            <a:endParaRPr lang="en-US" sz="2000" b="1" cap="none" spc="0" dirty="0">
              <a:ln w="11430"/>
              <a:solidFill>
                <a:srgbClr val="00B050"/>
              </a:solidFill>
              <a:effectLst>
                <a:outerShdw blurRad="50800" dist="39000" dir="5460000" algn="tl">
                  <a:srgbClr val="000000">
                    <a:alpha val="38000"/>
                  </a:srgbClr>
                </a:outerShdw>
              </a:effectLst>
            </a:endParaRPr>
          </a:p>
        </p:txBody>
      </p:sp>
      <p:sp>
        <p:nvSpPr>
          <p:cNvPr id="6" name="Left Brace 5"/>
          <p:cNvSpPr/>
          <p:nvPr/>
        </p:nvSpPr>
        <p:spPr>
          <a:xfrm>
            <a:off x="4161337" y="4151532"/>
            <a:ext cx="152400" cy="678358"/>
          </a:xfrm>
          <a:prstGeom prst="leftBrace">
            <a:avLst>
              <a:gd name="adj1" fmla="val 48958"/>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4" name="Rectangle 13"/>
          <p:cNvSpPr/>
          <p:nvPr/>
        </p:nvSpPr>
        <p:spPr>
          <a:xfrm>
            <a:off x="4281410" y="4122003"/>
            <a:ext cx="2424190"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b="1" dirty="0">
                <a:ln w="11430"/>
                <a:solidFill>
                  <a:srgbClr val="00B0F0"/>
                </a:solidFill>
                <a:effectLst>
                  <a:outerShdw blurRad="50800" dist="39000" dir="5460000" algn="tl">
                    <a:srgbClr val="000000">
                      <a:alpha val="38000"/>
                    </a:srgbClr>
                  </a:outerShdw>
                </a:effectLst>
              </a:rPr>
              <a:t>A link</a:t>
            </a:r>
          </a:p>
          <a:p>
            <a:r>
              <a:rPr lang="en-US" sz="2000" b="1" dirty="0">
                <a:ln w="11430"/>
                <a:solidFill>
                  <a:srgbClr val="00B0F0"/>
                </a:solidFill>
                <a:effectLst>
                  <a:outerShdw blurRad="50800" dist="39000" dir="5460000" algn="tl">
                    <a:srgbClr val="000000">
                      <a:alpha val="38000"/>
                    </a:srgbClr>
                  </a:outerShdw>
                </a:effectLst>
              </a:rPr>
              <a:t>A text ("self") post</a:t>
            </a:r>
            <a:endParaRPr lang="en-US" sz="2000" b="1" cap="none" spc="0" dirty="0">
              <a:ln w="11430"/>
              <a:solidFill>
                <a:srgbClr val="00B0F0"/>
              </a:solidFill>
              <a:effectLst>
                <a:outerShdw blurRad="50800" dist="39000" dir="5460000" algn="tl">
                  <a:srgbClr val="000000">
                    <a:alpha val="38000"/>
                  </a:srgbClr>
                </a:outerShdw>
              </a:effectLst>
            </a:endParaRPr>
          </a:p>
        </p:txBody>
      </p:sp>
      <p:sp>
        <p:nvSpPr>
          <p:cNvPr id="15" name="Rectangle 14"/>
          <p:cNvSpPr/>
          <p:nvPr/>
        </p:nvSpPr>
        <p:spPr>
          <a:xfrm>
            <a:off x="1021827" y="4953000"/>
            <a:ext cx="2662908"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a:ln w="11430"/>
                <a:solidFill>
                  <a:srgbClr val="92D050"/>
                </a:solidFill>
                <a:effectLst>
                  <a:outerShdw blurRad="50800" dist="39000" dir="5460000" algn="tl">
                    <a:srgbClr val="000000">
                      <a:alpha val="38000"/>
                    </a:srgbClr>
                  </a:outerShdw>
                </a:effectLst>
              </a:rPr>
              <a:t>- Other users</a:t>
            </a:r>
          </a:p>
          <a:p>
            <a:pPr algn="ctr"/>
            <a:r>
              <a:rPr lang="en-US" sz="2000" b="1" dirty="0">
                <a:ln w="11430"/>
                <a:solidFill>
                  <a:srgbClr val="00B050"/>
                </a:solidFill>
                <a:effectLst>
                  <a:outerShdw blurRad="50800" dist="39000" dir="5460000" algn="tl">
                    <a:srgbClr val="000000">
                      <a:alpha val="38000"/>
                    </a:srgbClr>
                  </a:outerShdw>
                </a:effectLst>
              </a:rPr>
              <a:t>vote the submission</a:t>
            </a:r>
            <a:endParaRPr lang="en-US" sz="2000" b="1" cap="none" spc="0" dirty="0">
              <a:ln w="11430"/>
              <a:solidFill>
                <a:srgbClr val="00B050"/>
              </a:solidFill>
              <a:effectLst>
                <a:outerShdw blurRad="50800" dist="39000" dir="5460000" algn="tl">
                  <a:srgbClr val="000000">
                    <a:alpha val="38000"/>
                  </a:srgbClr>
                </a:outerShdw>
              </a:effectLst>
            </a:endParaRPr>
          </a:p>
        </p:txBody>
      </p:sp>
      <p:sp>
        <p:nvSpPr>
          <p:cNvPr id="16" name="Left Brace 15"/>
          <p:cNvSpPr/>
          <p:nvPr/>
        </p:nvSpPr>
        <p:spPr>
          <a:xfrm>
            <a:off x="4161337" y="5011719"/>
            <a:ext cx="152400" cy="627081"/>
          </a:xfrm>
          <a:prstGeom prst="leftBrace">
            <a:avLst>
              <a:gd name="adj1" fmla="val 55207"/>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7" name="Rectangle 16"/>
          <p:cNvSpPr/>
          <p:nvPr/>
        </p:nvSpPr>
        <p:spPr>
          <a:xfrm>
            <a:off x="4281410" y="4982191"/>
            <a:ext cx="883575"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b="1" dirty="0">
                <a:ln w="11430"/>
                <a:solidFill>
                  <a:srgbClr val="00B0F0"/>
                </a:solidFill>
                <a:effectLst>
                  <a:outerShdw blurRad="50800" dist="39000" dir="5460000" algn="tl">
                    <a:srgbClr val="000000">
                      <a:alpha val="38000"/>
                    </a:srgbClr>
                  </a:outerShdw>
                </a:effectLst>
              </a:rPr>
              <a:t>Up</a:t>
            </a:r>
          </a:p>
          <a:p>
            <a:r>
              <a:rPr lang="en-US" sz="2000" b="1" dirty="0">
                <a:ln w="11430"/>
                <a:solidFill>
                  <a:srgbClr val="00B0F0"/>
                </a:solidFill>
                <a:effectLst>
                  <a:outerShdw blurRad="50800" dist="39000" dir="5460000" algn="tl">
                    <a:srgbClr val="000000">
                      <a:alpha val="38000"/>
                    </a:srgbClr>
                  </a:outerShdw>
                </a:effectLst>
              </a:rPr>
              <a:t>Down</a:t>
            </a:r>
            <a:endParaRPr lang="en-US" sz="2000" b="1" cap="none" spc="0" dirty="0">
              <a:ln w="11430"/>
              <a:solidFill>
                <a:srgbClr val="00B0F0"/>
              </a:solidFill>
              <a:effectLst>
                <a:outerShdw blurRad="50800" dist="39000" dir="5460000" algn="tl">
                  <a:srgbClr val="000000">
                    <a:alpha val="38000"/>
                  </a:srgbClr>
                </a:outerShdw>
              </a:effectLst>
            </a:endParaRPr>
          </a:p>
        </p:txBody>
      </p:sp>
      <p:sp>
        <p:nvSpPr>
          <p:cNvPr id="18" name="Rectangle 17"/>
          <p:cNvSpPr/>
          <p:nvPr/>
        </p:nvSpPr>
        <p:spPr>
          <a:xfrm>
            <a:off x="449986" y="5772090"/>
            <a:ext cx="1125629"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a:ln w="11430"/>
                <a:solidFill>
                  <a:srgbClr val="00B050"/>
                </a:solidFill>
                <a:effectLst>
                  <a:outerShdw blurRad="50800" dist="39000" dir="5460000" algn="tl">
                    <a:srgbClr val="000000">
                      <a:alpha val="38000"/>
                    </a:srgbClr>
                  </a:outerShdw>
                </a:effectLst>
              </a:rPr>
              <a:t>Used to</a:t>
            </a:r>
            <a:endParaRPr lang="en-US" sz="2000" b="1" cap="none" spc="0" dirty="0">
              <a:ln w="11430"/>
              <a:solidFill>
                <a:srgbClr val="00B050"/>
              </a:solidFill>
              <a:effectLst>
                <a:outerShdw blurRad="50800" dist="39000" dir="5460000" algn="tl">
                  <a:srgbClr val="000000">
                    <a:alpha val="38000"/>
                  </a:srgbClr>
                </a:outerShdw>
              </a:effectLst>
            </a:endParaRPr>
          </a:p>
        </p:txBody>
      </p:sp>
      <p:sp>
        <p:nvSpPr>
          <p:cNvPr id="19" name="Left Brace 18"/>
          <p:cNvSpPr/>
          <p:nvPr/>
        </p:nvSpPr>
        <p:spPr>
          <a:xfrm>
            <a:off x="1549318" y="5715000"/>
            <a:ext cx="120073" cy="555249"/>
          </a:xfrm>
          <a:prstGeom prst="leftBrace">
            <a:avLst>
              <a:gd name="adj1" fmla="val 83694"/>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0" name="Rectangle 19"/>
          <p:cNvSpPr/>
          <p:nvPr/>
        </p:nvSpPr>
        <p:spPr>
          <a:xfrm>
            <a:off x="1669391" y="5638800"/>
            <a:ext cx="7093609"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b="1" dirty="0">
                <a:ln w="11430"/>
                <a:solidFill>
                  <a:srgbClr val="00B0F0"/>
                </a:solidFill>
                <a:effectLst>
                  <a:outerShdw blurRad="50800" dist="39000" dir="5460000" algn="tl">
                    <a:srgbClr val="000000">
                      <a:alpha val="38000"/>
                    </a:srgbClr>
                  </a:outerShdw>
                </a:effectLst>
              </a:rPr>
              <a:t>Rank the post</a:t>
            </a:r>
          </a:p>
          <a:p>
            <a:r>
              <a:rPr lang="en-US" sz="2000" b="1" dirty="0">
                <a:ln w="11430"/>
                <a:solidFill>
                  <a:srgbClr val="00B0F0"/>
                </a:solidFill>
                <a:effectLst>
                  <a:outerShdw blurRad="50800" dist="39000" dir="5460000" algn="tl">
                    <a:srgbClr val="000000">
                      <a:alpha val="38000"/>
                    </a:srgbClr>
                  </a:outerShdw>
                </a:effectLst>
              </a:rPr>
              <a:t>Determine its position on the site's pages and front page</a:t>
            </a:r>
            <a:endParaRPr lang="en-US" sz="2000" b="1" cap="none" spc="0" dirty="0">
              <a:ln w="11430"/>
              <a:solidFill>
                <a:srgbClr val="00B0F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3737833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309408"/>
            <a:ext cx="9144000" cy="1569660"/>
          </a:xfrm>
          <a:prstGeom prst="rect">
            <a:avLst/>
          </a:prstGeom>
        </p:spPr>
        <p:txBody>
          <a:bodyPr wrap="square">
            <a:spAutoFit/>
          </a:bodyPr>
          <a:lstStyle/>
          <a:p>
            <a:pPr algn="ctr"/>
            <a:r>
              <a:rPr lang="en-US" sz="2400" dirty="0" err="1"/>
              <a:t>E.g</a:t>
            </a:r>
            <a:r>
              <a:rPr lang="en-US" sz="2400" dirty="0"/>
              <a:t>, a person is awarded 10 reputation points for receiving an "up" vote on an answer given to a question, and can receive badges for their valued contributions, which represents a kind of </a:t>
            </a:r>
            <a:r>
              <a:rPr lang="en-US" sz="2400" dirty="0" err="1"/>
              <a:t>gamification</a:t>
            </a:r>
            <a:r>
              <a:rPr lang="en-US" sz="2400" dirty="0"/>
              <a:t> of the traditional Q&amp;A site or forum.</a:t>
            </a:r>
          </a:p>
        </p:txBody>
      </p:sp>
      <p:pic>
        <p:nvPicPr>
          <p:cNvPr id="6" name="Picture 30" descr="http://upload.wikimedia.org/wikipedia/en/9/95/Stack_Overflow_websit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328" y="-152400"/>
            <a:ext cx="6994072" cy="2286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143000" y="2318265"/>
            <a:ext cx="2528257"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solidFill>
                  <a:srgbClr val="92D050"/>
                </a:solidFill>
                <a:effectLst>
                  <a:outerShdw blurRad="50800" dist="39000" dir="5460000" algn="tl">
                    <a:srgbClr val="000000">
                      <a:alpha val="38000"/>
                    </a:srgbClr>
                  </a:outerShdw>
                </a:effectLst>
              </a:rPr>
              <a:t>As of June 2013</a:t>
            </a:r>
            <a:endParaRPr lang="en-US" sz="2400" b="1" cap="none" spc="0" dirty="0">
              <a:ln w="11430"/>
              <a:solidFill>
                <a:srgbClr val="00B050"/>
              </a:solidFill>
              <a:effectLst>
                <a:outerShdw blurRad="50800" dist="39000" dir="5460000" algn="tl">
                  <a:srgbClr val="000000">
                    <a:alpha val="38000"/>
                  </a:srgbClr>
                </a:outerShdw>
              </a:effectLst>
            </a:endParaRPr>
          </a:p>
        </p:txBody>
      </p:sp>
      <p:sp>
        <p:nvSpPr>
          <p:cNvPr id="12" name="Left Brace 11"/>
          <p:cNvSpPr/>
          <p:nvPr/>
        </p:nvSpPr>
        <p:spPr>
          <a:xfrm>
            <a:off x="3660264" y="2163129"/>
            <a:ext cx="152400" cy="801468"/>
          </a:xfrm>
          <a:prstGeom prst="leftBrace">
            <a:avLst>
              <a:gd name="adj1" fmla="val 86457"/>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3" name="Rectangle 12"/>
          <p:cNvSpPr/>
          <p:nvPr/>
        </p:nvSpPr>
        <p:spPr>
          <a:xfrm>
            <a:off x="3780337" y="2133600"/>
            <a:ext cx="4036682" cy="83099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b="1" dirty="0">
                <a:ln w="11430"/>
                <a:solidFill>
                  <a:srgbClr val="00B0F0"/>
                </a:solidFill>
                <a:effectLst>
                  <a:outerShdw blurRad="50800" dist="39000" dir="5460000" algn="tl">
                    <a:srgbClr val="000000">
                      <a:alpha val="38000"/>
                    </a:srgbClr>
                  </a:outerShdw>
                </a:effectLst>
              </a:rPr>
              <a:t>1,700,000 registered users</a:t>
            </a:r>
          </a:p>
          <a:p>
            <a:r>
              <a:rPr lang="en-US" sz="2400" b="1" dirty="0">
                <a:ln w="11430"/>
                <a:solidFill>
                  <a:srgbClr val="00B0F0"/>
                </a:solidFill>
                <a:effectLst>
                  <a:outerShdw blurRad="50800" dist="39000" dir="5460000" algn="tl">
                    <a:srgbClr val="000000">
                      <a:alpha val="38000"/>
                    </a:srgbClr>
                  </a:outerShdw>
                </a:effectLst>
              </a:rPr>
              <a:t>5,000,000 questions</a:t>
            </a:r>
            <a:endParaRPr lang="en-US" sz="2400" b="1" cap="none" spc="0" dirty="0">
              <a:ln w="11430"/>
              <a:solidFill>
                <a:srgbClr val="00B0F0"/>
              </a:solidFill>
              <a:effectLst>
                <a:outerShdw blurRad="50800" dist="39000" dir="5460000" algn="tl">
                  <a:srgbClr val="000000">
                    <a:alpha val="38000"/>
                  </a:srgbClr>
                </a:outerShdw>
              </a:effectLst>
            </a:endParaRPr>
          </a:p>
        </p:txBody>
      </p:sp>
      <p:sp>
        <p:nvSpPr>
          <p:cNvPr id="14" name="Rectangle 13"/>
          <p:cNvSpPr/>
          <p:nvPr/>
        </p:nvSpPr>
        <p:spPr>
          <a:xfrm>
            <a:off x="1219200" y="3324477"/>
            <a:ext cx="2393604"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solidFill>
                  <a:srgbClr val="92D050"/>
                </a:solidFill>
                <a:effectLst>
                  <a:outerShdw blurRad="50800" dist="39000" dir="5460000" algn="tl">
                    <a:srgbClr val="000000">
                      <a:alpha val="38000"/>
                    </a:srgbClr>
                  </a:outerShdw>
                </a:effectLst>
              </a:rPr>
              <a:t>Users can earn</a:t>
            </a:r>
            <a:endParaRPr lang="en-US" sz="2400" b="1" cap="none" spc="0" dirty="0">
              <a:ln w="11430"/>
              <a:solidFill>
                <a:srgbClr val="00B050"/>
              </a:solidFill>
              <a:effectLst>
                <a:outerShdw blurRad="50800" dist="39000" dir="5460000" algn="tl">
                  <a:srgbClr val="000000">
                    <a:alpha val="38000"/>
                  </a:srgbClr>
                </a:outerShdw>
              </a:effectLst>
            </a:endParaRPr>
          </a:p>
        </p:txBody>
      </p:sp>
      <p:sp>
        <p:nvSpPr>
          <p:cNvPr id="15" name="Left Brace 14"/>
          <p:cNvSpPr/>
          <p:nvPr/>
        </p:nvSpPr>
        <p:spPr>
          <a:xfrm>
            <a:off x="3669137" y="3169341"/>
            <a:ext cx="152400" cy="801468"/>
          </a:xfrm>
          <a:prstGeom prst="leftBrace">
            <a:avLst>
              <a:gd name="adj1" fmla="val 73957"/>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6" name="Rectangle 15"/>
          <p:cNvSpPr/>
          <p:nvPr/>
        </p:nvSpPr>
        <p:spPr>
          <a:xfrm>
            <a:off x="3789210" y="3139812"/>
            <a:ext cx="2815194" cy="83099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b="1" dirty="0">
                <a:ln w="11430"/>
                <a:solidFill>
                  <a:srgbClr val="00B0F0"/>
                </a:solidFill>
                <a:effectLst>
                  <a:outerShdw blurRad="50800" dist="39000" dir="5460000" algn="tl">
                    <a:srgbClr val="000000">
                      <a:alpha val="38000"/>
                    </a:srgbClr>
                  </a:outerShdw>
                </a:effectLst>
              </a:rPr>
              <a:t>Reputation Points</a:t>
            </a:r>
          </a:p>
          <a:p>
            <a:r>
              <a:rPr lang="en-US" sz="2400" b="1" dirty="0">
                <a:ln w="11430"/>
                <a:solidFill>
                  <a:srgbClr val="00B0F0"/>
                </a:solidFill>
                <a:effectLst>
                  <a:outerShdw blurRad="50800" dist="39000" dir="5460000" algn="tl">
                    <a:srgbClr val="000000">
                      <a:alpha val="38000"/>
                    </a:srgbClr>
                  </a:outerShdw>
                </a:effectLst>
              </a:rPr>
              <a:t>Badges</a:t>
            </a:r>
            <a:endParaRPr lang="en-US" sz="2400" b="1" cap="none" spc="0" dirty="0">
              <a:ln w="11430"/>
              <a:solidFill>
                <a:srgbClr val="00B0F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232928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lstStyle/>
          <a:p>
            <a:r>
              <a:rPr lang="en-US" dirty="0"/>
              <a:t>Reputation System</a:t>
            </a:r>
          </a:p>
        </p:txBody>
      </p:sp>
      <p:pic>
        <p:nvPicPr>
          <p:cNvPr id="8194" name="Picture 2" descr="fig_rep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1828801"/>
            <a:ext cx="6200491" cy="40385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5858470"/>
            <a:ext cx="9144000" cy="923330"/>
          </a:xfrm>
          <a:prstGeom prst="rect">
            <a:avLst/>
          </a:prstGeom>
        </p:spPr>
        <p:txBody>
          <a:bodyPr wrap="square">
            <a:spAutoFit/>
          </a:bodyPr>
          <a:lstStyle/>
          <a:p>
            <a:pPr algn="ctr"/>
            <a:r>
              <a:rPr lang="en-US" dirty="0"/>
              <a:t>A </a:t>
            </a:r>
            <a:r>
              <a:rPr lang="en-US" b="1" dirty="0"/>
              <a:t>reputation system</a:t>
            </a:r>
            <a:r>
              <a:rPr lang="en-US" dirty="0"/>
              <a:t> computes and publishes reputation scores for a set of objects (e.g. service providers, services, goods or entities) within a community or domain, based on a collection of opinions that other entities hold about the objects.</a:t>
            </a:r>
          </a:p>
        </p:txBody>
      </p:sp>
      <p:sp>
        <p:nvSpPr>
          <p:cNvPr id="4" name="Rectangle 3"/>
          <p:cNvSpPr/>
          <p:nvPr/>
        </p:nvSpPr>
        <p:spPr>
          <a:xfrm>
            <a:off x="1295400" y="4362271"/>
            <a:ext cx="2895600" cy="1200329"/>
          </a:xfrm>
          <a:prstGeom prst="rect">
            <a:avLst/>
          </a:prstGeom>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b="1" dirty="0">
                <a:ln>
                  <a:prstDash val="solid"/>
                </a:ln>
                <a:solidFill>
                  <a:srgbClr val="00B050"/>
                </a:solidFill>
                <a:effectLst>
                  <a:outerShdw blurRad="88000" dist="50800" dir="5040000" algn="tl">
                    <a:schemeClr val="accent4">
                      <a:tint val="80000"/>
                      <a:satMod val="250000"/>
                      <a:alpha val="45000"/>
                    </a:schemeClr>
                  </a:outerShdw>
                </a:effectLst>
              </a:rPr>
              <a:t>The opinions are typically passed as ratings to a reputation center.</a:t>
            </a:r>
          </a:p>
        </p:txBody>
      </p:sp>
      <p:sp>
        <p:nvSpPr>
          <p:cNvPr id="24" name="Rectangle 23"/>
          <p:cNvSpPr/>
          <p:nvPr/>
        </p:nvSpPr>
        <p:spPr>
          <a:xfrm>
            <a:off x="457200" y="1182469"/>
            <a:ext cx="8077200" cy="646331"/>
          </a:xfrm>
          <a:prstGeom prst="rect">
            <a:avLst/>
          </a:prstGeom>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b="1" dirty="0">
                <a:ln>
                  <a:prstDash val="solid"/>
                </a:ln>
                <a:solidFill>
                  <a:srgbClr val="FFC000"/>
                </a:solidFill>
                <a:effectLst>
                  <a:outerShdw blurRad="88000" dist="50800" dir="5040000" algn="tl">
                    <a:schemeClr val="accent4">
                      <a:tint val="80000"/>
                      <a:satMod val="250000"/>
                      <a:alpha val="45000"/>
                    </a:schemeClr>
                  </a:outerShdw>
                </a:effectLst>
              </a:rPr>
              <a:t>Reputation System uses a specific reputation algorithm to dynamically compute the reputation scores based on the received ratings.</a:t>
            </a:r>
          </a:p>
        </p:txBody>
      </p:sp>
      <p:sp>
        <p:nvSpPr>
          <p:cNvPr id="27" name="Arc 26"/>
          <p:cNvSpPr/>
          <p:nvPr/>
        </p:nvSpPr>
        <p:spPr>
          <a:xfrm rot="1050515" flipH="1">
            <a:off x="2234964" y="4055529"/>
            <a:ext cx="823608" cy="1813813"/>
          </a:xfrm>
          <a:prstGeom prst="arc">
            <a:avLst>
              <a:gd name="adj1" fmla="val 15929274"/>
              <a:gd name="adj2" fmla="val 18376833"/>
            </a:avLst>
          </a:prstGeom>
          <a:ln>
            <a:solidFill>
              <a:srgbClr val="00B050"/>
            </a:solidFill>
            <a:headEnd w="sm" len="sm"/>
            <a:tailEnd type="arrow"/>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42" name="Arc 41"/>
          <p:cNvSpPr/>
          <p:nvPr/>
        </p:nvSpPr>
        <p:spPr>
          <a:xfrm rot="158504" flipH="1" flipV="1">
            <a:off x="3492227" y="480867"/>
            <a:ext cx="1397547" cy="2494546"/>
          </a:xfrm>
          <a:prstGeom prst="arc">
            <a:avLst>
              <a:gd name="adj1" fmla="val 15929274"/>
              <a:gd name="adj2" fmla="val 21007631"/>
            </a:avLst>
          </a:prstGeom>
          <a:ln>
            <a:solidFill>
              <a:srgbClr val="FFFF65"/>
            </a:solidFill>
            <a:headEnd w="sm" len="sm"/>
            <a:tailEnd type="arrow"/>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63890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9903"/>
            <a:ext cx="7315200" cy="1154097"/>
          </a:xfrm>
        </p:spPr>
        <p:txBody>
          <a:bodyPr>
            <a:normAutofit fontScale="90000"/>
          </a:bodyPr>
          <a:lstStyle/>
          <a:p>
            <a:r>
              <a:rPr lang="en-US" dirty="0" err="1"/>
              <a:t>Gamification</a:t>
            </a:r>
            <a:r>
              <a:rPr lang="en-US" dirty="0"/>
              <a:t> on</a:t>
            </a:r>
            <a:br>
              <a:rPr lang="en-US" dirty="0"/>
            </a:br>
            <a:r>
              <a:rPr lang="en-US" dirty="0"/>
              <a:t>Reputation Systems</a:t>
            </a:r>
          </a:p>
        </p:txBody>
      </p:sp>
      <p:sp>
        <p:nvSpPr>
          <p:cNvPr id="3" name="Rectangle 2"/>
          <p:cNvSpPr/>
          <p:nvPr/>
        </p:nvSpPr>
        <p:spPr>
          <a:xfrm>
            <a:off x="0" y="5657671"/>
            <a:ext cx="9144000" cy="1200329"/>
          </a:xfrm>
          <a:prstGeom prst="rect">
            <a:avLst/>
          </a:prstGeom>
        </p:spPr>
        <p:txBody>
          <a:bodyPr wrap="square">
            <a:spAutoFit/>
          </a:bodyPr>
          <a:lstStyle/>
          <a:p>
            <a:r>
              <a:rPr lang="en-US" sz="2400" b="1" dirty="0">
                <a:ln w="11430"/>
                <a:effectLst>
                  <a:outerShdw blurRad="50800" dist="39000" dir="5460000" algn="tl">
                    <a:srgbClr val="000000">
                      <a:alpha val="38000"/>
                    </a:srgbClr>
                  </a:outerShdw>
                </a:effectLst>
              </a:rPr>
              <a:t>A </a:t>
            </a:r>
            <a:r>
              <a:rPr lang="en-US" sz="2400" b="1" dirty="0">
                <a:ln w="11430"/>
                <a:solidFill>
                  <a:srgbClr val="00B050"/>
                </a:solidFill>
                <a:effectLst>
                  <a:outerShdw blurRad="50800" dist="39000" dir="5460000" algn="tl">
                    <a:srgbClr val="000000">
                      <a:alpha val="38000"/>
                    </a:srgbClr>
                  </a:outerShdw>
                </a:effectLst>
              </a:rPr>
              <a:t>high score </a:t>
            </a:r>
            <a:r>
              <a:rPr lang="en-US" sz="2400" b="1" dirty="0">
                <a:ln w="11430"/>
                <a:effectLst>
                  <a:outerShdw blurRad="50800" dist="39000" dir="5460000" algn="tl">
                    <a:srgbClr val="000000">
                      <a:alpha val="38000"/>
                    </a:srgbClr>
                  </a:outerShdw>
                </a:effectLst>
              </a:rPr>
              <a:t>can quickly be lost if rating entities start providing </a:t>
            </a:r>
            <a:r>
              <a:rPr lang="en-US" sz="2400" b="1" dirty="0">
                <a:ln w="11430"/>
                <a:solidFill>
                  <a:srgbClr val="FF0000"/>
                </a:solidFill>
                <a:effectLst>
                  <a:outerShdw blurRad="50800" dist="39000" dir="5460000" algn="tl">
                    <a:srgbClr val="000000">
                      <a:alpha val="38000"/>
                    </a:srgbClr>
                  </a:outerShdw>
                </a:effectLst>
              </a:rPr>
              <a:t>negative ratings</a:t>
            </a:r>
            <a:r>
              <a:rPr lang="en-US" sz="2400" b="1" dirty="0">
                <a:ln w="11430"/>
                <a:solidFill>
                  <a:srgbClr val="FFFF00"/>
                </a:solidFill>
                <a:effectLst>
                  <a:outerShdw blurRad="50800" dist="39000" dir="5460000" algn="tl">
                    <a:srgbClr val="000000">
                      <a:alpha val="38000"/>
                    </a:srgbClr>
                  </a:outerShdw>
                </a:effectLst>
              </a:rPr>
              <a:t>. </a:t>
            </a:r>
            <a:r>
              <a:rPr lang="en-US" sz="2400" b="1" dirty="0">
                <a:ln w="11430"/>
                <a:effectLst>
                  <a:outerShdw blurRad="50800" dist="39000" dir="5460000" algn="tl">
                    <a:srgbClr val="000000">
                      <a:alpha val="38000"/>
                    </a:srgbClr>
                  </a:outerShdw>
                </a:effectLst>
              </a:rPr>
              <a:t>Similarly, it is possible for an object with </a:t>
            </a:r>
            <a:r>
              <a:rPr lang="en-US" sz="2400" b="1" dirty="0">
                <a:ln w="11430"/>
                <a:solidFill>
                  <a:srgbClr val="FF0000"/>
                </a:solidFill>
                <a:effectLst>
                  <a:outerShdw blurRad="50800" dist="39000" dir="5460000" algn="tl">
                    <a:srgbClr val="000000">
                      <a:alpha val="38000"/>
                    </a:srgbClr>
                  </a:outerShdw>
                </a:effectLst>
              </a:rPr>
              <a:t>a low score </a:t>
            </a:r>
            <a:r>
              <a:rPr lang="en-US" sz="2400" b="1" dirty="0">
                <a:ln w="11430"/>
                <a:effectLst>
                  <a:outerShdw blurRad="50800" dist="39000" dir="5460000" algn="tl">
                    <a:srgbClr val="000000">
                      <a:alpha val="38000"/>
                    </a:srgbClr>
                  </a:outerShdw>
                </a:effectLst>
              </a:rPr>
              <a:t>to regain a </a:t>
            </a:r>
            <a:r>
              <a:rPr lang="en-US" sz="2400" b="1" dirty="0">
                <a:ln w="11430"/>
                <a:solidFill>
                  <a:srgbClr val="00B050"/>
                </a:solidFill>
                <a:effectLst>
                  <a:outerShdw blurRad="50800" dist="39000" dir="5460000" algn="tl">
                    <a:srgbClr val="000000">
                      <a:alpha val="38000"/>
                    </a:srgbClr>
                  </a:outerShdw>
                </a:effectLst>
              </a:rPr>
              <a:t>high score</a:t>
            </a:r>
            <a:r>
              <a:rPr lang="en-US" sz="2400" b="1" dirty="0">
                <a:ln w="11430"/>
                <a:solidFill>
                  <a:srgbClr val="FFFF00"/>
                </a:solidFill>
                <a:effectLst>
                  <a:outerShdw blurRad="50800" dist="39000" dir="5460000" algn="tl">
                    <a:srgbClr val="000000">
                      <a:alpha val="38000"/>
                    </a:srgbClr>
                  </a:outerShdw>
                </a:effectLst>
              </a:rPr>
              <a:t>.</a:t>
            </a:r>
          </a:p>
        </p:txBody>
      </p:sp>
      <p:sp>
        <p:nvSpPr>
          <p:cNvPr id="5" name="Rectangle 4"/>
          <p:cNvSpPr/>
          <p:nvPr/>
        </p:nvSpPr>
        <p:spPr>
          <a:xfrm>
            <a:off x="0" y="1752600"/>
            <a:ext cx="9144000" cy="707886"/>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b="1" dirty="0">
                <a:ln w="11430"/>
                <a:effectLst>
                  <a:outerShdw blurRad="50800" dist="39000" dir="5460000" algn="tl">
                    <a:srgbClr val="000000">
                      <a:alpha val="38000"/>
                    </a:srgbClr>
                  </a:outerShdw>
                </a:effectLst>
              </a:rPr>
              <a:t>The collective opinion in a community determines an object's </a:t>
            </a:r>
            <a:r>
              <a:rPr lang="en-US" sz="2000" b="1" dirty="0">
                <a:ln w="11430"/>
                <a:solidFill>
                  <a:schemeClr val="tx2"/>
                </a:solidFill>
                <a:effectLst>
                  <a:outerShdw blurRad="50800" dist="39000" dir="5460000" algn="tl">
                    <a:srgbClr val="000000">
                      <a:alpha val="38000"/>
                    </a:srgbClr>
                  </a:outerShdw>
                </a:effectLst>
              </a:rPr>
              <a:t>Reputation Score</a:t>
            </a:r>
            <a:r>
              <a:rPr lang="en-US" sz="2000" b="1" dirty="0">
                <a:ln w="11430"/>
                <a:solidFill>
                  <a:srgbClr val="FFFF00"/>
                </a:solidFill>
                <a:effectLst>
                  <a:outerShdw blurRad="50800" dist="39000" dir="5460000" algn="tl">
                    <a:srgbClr val="000000">
                      <a:alpha val="38000"/>
                    </a:srgbClr>
                  </a:outerShdw>
                </a:effectLst>
              </a:rPr>
              <a:t>.</a:t>
            </a:r>
          </a:p>
        </p:txBody>
      </p:sp>
      <p:sp>
        <p:nvSpPr>
          <p:cNvPr id="27" name="Rectangle 26"/>
          <p:cNvSpPr/>
          <p:nvPr/>
        </p:nvSpPr>
        <p:spPr>
          <a:xfrm>
            <a:off x="0" y="2385168"/>
            <a:ext cx="9144000" cy="400110"/>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b="1" dirty="0">
                <a:ln w="11430"/>
                <a:effectLst>
                  <a:outerShdw blurRad="50800" dist="39000" dir="5460000" algn="tl">
                    <a:srgbClr val="000000">
                      <a:alpha val="38000"/>
                    </a:srgbClr>
                  </a:outerShdw>
                </a:effectLst>
              </a:rPr>
              <a:t>Reputation systems represent a form of </a:t>
            </a:r>
            <a:r>
              <a:rPr lang="en-US" sz="2000" b="1" dirty="0">
                <a:ln w="11430"/>
                <a:solidFill>
                  <a:schemeClr val="tx2"/>
                </a:solidFill>
                <a:effectLst>
                  <a:outerShdw blurRad="50800" dist="39000" dir="5460000" algn="tl">
                    <a:srgbClr val="000000">
                      <a:alpha val="38000"/>
                    </a:srgbClr>
                  </a:outerShdw>
                </a:effectLst>
              </a:rPr>
              <a:t>collaborative</a:t>
            </a:r>
            <a:endParaRPr lang="en-US" sz="2000" b="1" dirty="0">
              <a:ln w="11430"/>
              <a:solidFill>
                <a:srgbClr val="86D749"/>
              </a:solidFill>
              <a:effectLst>
                <a:outerShdw blurRad="50800" dist="39000" dir="5460000" algn="tl">
                  <a:srgbClr val="000000">
                    <a:alpha val="38000"/>
                  </a:srgbClr>
                </a:outerShdw>
              </a:effectLst>
            </a:endParaRPr>
          </a:p>
        </p:txBody>
      </p:sp>
      <p:sp>
        <p:nvSpPr>
          <p:cNvPr id="30" name="Rectangle 29"/>
          <p:cNvSpPr/>
          <p:nvPr/>
        </p:nvSpPr>
        <p:spPr>
          <a:xfrm>
            <a:off x="0" y="4168914"/>
            <a:ext cx="9144000" cy="707886"/>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b="1" dirty="0">
                <a:ln w="11430"/>
                <a:solidFill>
                  <a:srgbClr val="00B050"/>
                </a:solidFill>
                <a:effectLst>
                  <a:outerShdw blurRad="50800" dist="39000" dir="5460000" algn="tl">
                    <a:srgbClr val="000000">
                      <a:alpha val="38000"/>
                    </a:srgbClr>
                  </a:outerShdw>
                </a:effectLst>
              </a:rPr>
              <a:t>High score </a:t>
            </a:r>
            <a:r>
              <a:rPr lang="en-US" sz="2000" b="1" dirty="0">
                <a:ln w="11430"/>
                <a:effectLst>
                  <a:outerShdw blurRad="50800" dist="39000" dir="5460000" algn="tl">
                    <a:srgbClr val="000000">
                      <a:alpha val="38000"/>
                    </a:srgbClr>
                  </a:outerShdw>
                </a:effectLst>
              </a:rPr>
              <a:t>represents a collaborative </a:t>
            </a:r>
            <a:r>
              <a:rPr lang="en-US" sz="2000" b="1" dirty="0">
                <a:ln w="11430"/>
                <a:solidFill>
                  <a:srgbClr val="00B050"/>
                </a:solidFill>
                <a:effectLst>
                  <a:outerShdw blurRad="50800" dist="39000" dir="5460000" algn="tl">
                    <a:srgbClr val="000000">
                      <a:alpha val="38000"/>
                    </a:srgbClr>
                  </a:outerShdw>
                </a:effectLst>
              </a:rPr>
              <a:t>praising</a:t>
            </a:r>
            <a:r>
              <a:rPr lang="en-US" sz="2000" b="1" dirty="0">
                <a:ln w="11430"/>
                <a:solidFill>
                  <a:srgbClr val="FFFF00"/>
                </a:solidFill>
                <a:effectLst>
                  <a:outerShdw blurRad="50800" dist="39000" dir="5460000" algn="tl">
                    <a:srgbClr val="000000">
                      <a:alpha val="38000"/>
                    </a:srgbClr>
                  </a:outerShdw>
                </a:effectLst>
              </a:rPr>
              <a:t> </a:t>
            </a:r>
            <a:r>
              <a:rPr lang="en-US" sz="2000" b="1" dirty="0">
                <a:ln w="11430"/>
                <a:effectLst>
                  <a:outerShdw blurRad="50800" dist="39000" dir="5460000" algn="tl">
                    <a:srgbClr val="000000">
                      <a:alpha val="38000"/>
                    </a:srgbClr>
                  </a:outerShdw>
                </a:effectLst>
              </a:rPr>
              <a:t>of an object that the community perceives as having or providing</a:t>
            </a:r>
            <a:r>
              <a:rPr lang="en-US" sz="2000" b="1" dirty="0">
                <a:ln w="11430"/>
                <a:solidFill>
                  <a:srgbClr val="FFFF00"/>
                </a:solidFill>
                <a:effectLst>
                  <a:outerShdw blurRad="50800" dist="39000" dir="5460000" algn="tl">
                    <a:srgbClr val="000000">
                      <a:alpha val="38000"/>
                    </a:srgbClr>
                  </a:outerShdw>
                </a:effectLst>
              </a:rPr>
              <a:t> </a:t>
            </a:r>
            <a:r>
              <a:rPr lang="en-US" sz="2000" b="1" dirty="0">
                <a:ln w="11430"/>
                <a:solidFill>
                  <a:srgbClr val="00B050"/>
                </a:solidFill>
                <a:effectLst>
                  <a:outerShdw blurRad="50800" dist="39000" dir="5460000" algn="tl">
                    <a:srgbClr val="000000">
                      <a:alpha val="38000"/>
                    </a:srgbClr>
                  </a:outerShdw>
                </a:effectLst>
              </a:rPr>
              <a:t>high quality</a:t>
            </a:r>
            <a:r>
              <a:rPr lang="en-US" sz="2000" b="1" dirty="0">
                <a:ln w="11430"/>
                <a:solidFill>
                  <a:srgbClr val="FFFF00"/>
                </a:solidFill>
                <a:effectLst>
                  <a:outerShdw blurRad="50800" dist="39000" dir="5460000" algn="tl">
                    <a:srgbClr val="000000">
                      <a:alpha val="38000"/>
                    </a:srgbClr>
                  </a:outerShdw>
                </a:effectLst>
              </a:rPr>
              <a:t>.</a:t>
            </a:r>
          </a:p>
        </p:txBody>
      </p:sp>
      <p:sp>
        <p:nvSpPr>
          <p:cNvPr id="32" name="Left Brace 31"/>
          <p:cNvSpPr/>
          <p:nvPr/>
        </p:nvSpPr>
        <p:spPr>
          <a:xfrm>
            <a:off x="6625074" y="2286000"/>
            <a:ext cx="152400" cy="619684"/>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7" name="Rectangle 16"/>
          <p:cNvSpPr/>
          <p:nvPr/>
        </p:nvSpPr>
        <p:spPr>
          <a:xfrm>
            <a:off x="6728983" y="2209800"/>
            <a:ext cx="1653017" cy="707886"/>
          </a:xfrm>
          <a:prstGeom prst="rect">
            <a:avLst/>
          </a:prstGeom>
        </p:spPr>
        <p:txBody>
          <a:bodyPr wrap="none">
            <a:spAutoFit/>
          </a:bodyPr>
          <a:lstStyle/>
          <a:p>
            <a:r>
              <a:rPr lang="en-US" sz="2000" b="1" dirty="0">
                <a:ln w="11430"/>
                <a:solidFill>
                  <a:srgbClr val="FF0000"/>
                </a:solidFill>
                <a:effectLst>
                  <a:outerShdw blurRad="50800" dist="39000" dir="5460000" algn="tl">
                    <a:srgbClr val="000000">
                      <a:alpha val="38000"/>
                    </a:srgbClr>
                  </a:outerShdw>
                </a:effectLst>
              </a:rPr>
              <a:t>Sanctioning</a:t>
            </a:r>
          </a:p>
          <a:p>
            <a:r>
              <a:rPr lang="en-US" sz="2000" b="1" dirty="0">
                <a:ln w="11430"/>
                <a:solidFill>
                  <a:srgbClr val="00B050"/>
                </a:solidFill>
                <a:effectLst>
                  <a:outerShdw blurRad="50800" dist="39000" dir="5460000" algn="tl">
                    <a:srgbClr val="000000">
                      <a:alpha val="38000"/>
                    </a:srgbClr>
                  </a:outerShdw>
                </a:effectLst>
              </a:rPr>
              <a:t>Praising</a:t>
            </a:r>
            <a:endParaRPr lang="en-US" sz="2000" dirty="0">
              <a:solidFill>
                <a:srgbClr val="00B050"/>
              </a:solidFill>
            </a:endParaRPr>
          </a:p>
        </p:txBody>
      </p:sp>
      <p:sp>
        <p:nvSpPr>
          <p:cNvPr id="37" name="Rectangle 36"/>
          <p:cNvSpPr/>
          <p:nvPr/>
        </p:nvSpPr>
        <p:spPr>
          <a:xfrm>
            <a:off x="0" y="4876800"/>
            <a:ext cx="9144000" cy="830997"/>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b="1" dirty="0">
                <a:ln w="11430"/>
                <a:effectLst>
                  <a:outerShdw blurRad="50800" dist="39000" dir="5460000" algn="tl">
                    <a:srgbClr val="000000">
                      <a:alpha val="38000"/>
                    </a:srgbClr>
                  </a:outerShdw>
                </a:effectLst>
              </a:rPr>
              <a:t>Reputation scores </a:t>
            </a:r>
            <a:r>
              <a:rPr lang="en-US" sz="2400" b="1" dirty="0">
                <a:ln w="11430"/>
                <a:solidFill>
                  <a:schemeClr val="tx2"/>
                </a:solidFill>
                <a:effectLst>
                  <a:outerShdw blurRad="50800" dist="39000" dir="5460000" algn="tl">
                    <a:srgbClr val="000000">
                      <a:alpha val="38000"/>
                    </a:srgbClr>
                  </a:outerShdw>
                </a:effectLst>
              </a:rPr>
              <a:t>change dynamically</a:t>
            </a:r>
            <a:r>
              <a:rPr lang="en-US" sz="2400" b="1" dirty="0">
                <a:ln w="11430"/>
                <a:solidFill>
                  <a:srgbClr val="FFFF00"/>
                </a:solidFill>
                <a:effectLst>
                  <a:outerShdw blurRad="50800" dist="39000" dir="5460000" algn="tl">
                    <a:srgbClr val="000000">
                      <a:alpha val="38000"/>
                    </a:srgbClr>
                  </a:outerShdw>
                </a:effectLst>
              </a:rPr>
              <a:t> </a:t>
            </a:r>
            <a:r>
              <a:rPr lang="en-US" sz="2400" b="1" dirty="0">
                <a:ln w="11430"/>
                <a:effectLst>
                  <a:outerShdw blurRad="50800" dist="39000" dir="5460000" algn="tl">
                    <a:srgbClr val="000000">
                      <a:alpha val="38000"/>
                    </a:srgbClr>
                  </a:outerShdw>
                </a:effectLst>
              </a:rPr>
              <a:t>as a function of incoming ratings.</a:t>
            </a:r>
          </a:p>
        </p:txBody>
      </p:sp>
      <p:sp>
        <p:nvSpPr>
          <p:cNvPr id="4" name="Rectangle 3"/>
          <p:cNvSpPr/>
          <p:nvPr/>
        </p:nvSpPr>
        <p:spPr>
          <a:xfrm>
            <a:off x="11545" y="3492045"/>
            <a:ext cx="1962397" cy="523220"/>
          </a:xfrm>
          <a:prstGeom prst="rect">
            <a:avLst/>
          </a:prstGeom>
        </p:spPr>
        <p:txBody>
          <a:bodyPr wrap="none">
            <a:spAutoFit/>
          </a:bodyPr>
          <a:lstStyle/>
          <a:p>
            <a:r>
              <a:rPr lang="en-US" sz="2800" b="1" dirty="0">
                <a:ln w="11430"/>
                <a:solidFill>
                  <a:srgbClr val="FF0000"/>
                </a:solidFill>
                <a:effectLst>
                  <a:outerShdw blurRad="50800" dist="39000" dir="5460000" algn="tl">
                    <a:srgbClr val="000000">
                      <a:alpha val="38000"/>
                    </a:srgbClr>
                  </a:outerShdw>
                </a:effectLst>
              </a:rPr>
              <a:t>Low score</a:t>
            </a:r>
          </a:p>
        </p:txBody>
      </p:sp>
      <p:cxnSp>
        <p:nvCxnSpPr>
          <p:cNvPr id="15" name="Straight Arrow Connector 14"/>
          <p:cNvCxnSpPr>
            <a:stCxn id="4" idx="3"/>
            <a:endCxn id="8" idx="1"/>
          </p:cNvCxnSpPr>
          <p:nvPr/>
        </p:nvCxnSpPr>
        <p:spPr>
          <a:xfrm flipV="1">
            <a:off x="1973942" y="3753654"/>
            <a:ext cx="464458" cy="1"/>
          </a:xfrm>
          <a:prstGeom prst="straightConnector1">
            <a:avLst/>
          </a:prstGeom>
          <a:ln w="50800">
            <a:solidFill>
              <a:schemeClr val="tx2"/>
            </a:solidFill>
            <a:tailEnd type="arrow"/>
          </a:ln>
        </p:spPr>
        <p:style>
          <a:lnRef idx="3">
            <a:schemeClr val="accent2"/>
          </a:lnRef>
          <a:fillRef idx="0">
            <a:schemeClr val="accent2"/>
          </a:fillRef>
          <a:effectRef idx="2">
            <a:schemeClr val="accent2"/>
          </a:effectRef>
          <a:fontRef idx="minor">
            <a:schemeClr val="tx1"/>
          </a:fontRef>
        </p:style>
      </p:cxnSp>
      <p:sp>
        <p:nvSpPr>
          <p:cNvPr id="8" name="Rectangle 7"/>
          <p:cNvSpPr/>
          <p:nvPr/>
        </p:nvSpPr>
        <p:spPr>
          <a:xfrm>
            <a:off x="2438400" y="3276600"/>
            <a:ext cx="2476768" cy="954107"/>
          </a:xfrm>
          <a:prstGeom prst="rect">
            <a:avLst/>
          </a:prstGeom>
        </p:spPr>
        <p:txBody>
          <a:bodyPr wrap="none">
            <a:spAutoFit/>
          </a:bodyPr>
          <a:lstStyle/>
          <a:p>
            <a:r>
              <a:rPr lang="en-US" sz="2800" b="1" dirty="0">
                <a:ln w="11430"/>
                <a:effectLst>
                  <a:outerShdw blurRad="50800" dist="39000" dir="5460000" algn="tl">
                    <a:srgbClr val="000000">
                      <a:alpha val="38000"/>
                    </a:srgbClr>
                  </a:outerShdw>
                </a:effectLst>
              </a:rPr>
              <a:t>Collaborative</a:t>
            </a:r>
          </a:p>
          <a:p>
            <a:pPr algn="ctr"/>
            <a:r>
              <a:rPr lang="en-US" sz="2800" b="1" dirty="0">
                <a:ln w="11430"/>
                <a:solidFill>
                  <a:srgbClr val="FF0000"/>
                </a:solidFill>
                <a:effectLst>
                  <a:outerShdw blurRad="50800" dist="39000" dir="5460000" algn="tl">
                    <a:srgbClr val="000000">
                      <a:alpha val="38000"/>
                    </a:srgbClr>
                  </a:outerShdw>
                </a:effectLst>
              </a:rPr>
              <a:t>Sanctioning</a:t>
            </a:r>
          </a:p>
        </p:txBody>
      </p:sp>
      <p:cxnSp>
        <p:nvCxnSpPr>
          <p:cNvPr id="21" name="Straight Arrow Connector 20"/>
          <p:cNvCxnSpPr>
            <a:stCxn id="8" idx="3"/>
            <a:endCxn id="18" idx="1"/>
          </p:cNvCxnSpPr>
          <p:nvPr/>
        </p:nvCxnSpPr>
        <p:spPr>
          <a:xfrm>
            <a:off x="4915168" y="3753654"/>
            <a:ext cx="459136" cy="1"/>
          </a:xfrm>
          <a:prstGeom prst="straightConnector1">
            <a:avLst/>
          </a:prstGeom>
          <a:ln w="50800">
            <a:solidFill>
              <a:schemeClr val="tx2"/>
            </a:solidFill>
            <a:tailEnd type="arrow"/>
          </a:ln>
        </p:spPr>
        <p:style>
          <a:lnRef idx="3">
            <a:schemeClr val="accent2"/>
          </a:lnRef>
          <a:fillRef idx="0">
            <a:schemeClr val="accent2"/>
          </a:fillRef>
          <a:effectRef idx="2">
            <a:schemeClr val="accent2"/>
          </a:effectRef>
          <a:fontRef idx="minor">
            <a:schemeClr val="tx1"/>
          </a:fontRef>
        </p:style>
      </p:cxnSp>
      <p:sp>
        <p:nvSpPr>
          <p:cNvPr id="18" name="Rectangle 17"/>
          <p:cNvSpPr/>
          <p:nvPr/>
        </p:nvSpPr>
        <p:spPr>
          <a:xfrm>
            <a:off x="5374304" y="3276601"/>
            <a:ext cx="3861956" cy="954107"/>
          </a:xfrm>
          <a:prstGeom prst="rect">
            <a:avLst/>
          </a:prstGeom>
        </p:spPr>
        <p:txBody>
          <a:bodyPr wrap="none">
            <a:spAutoFit/>
          </a:bodyPr>
          <a:lstStyle/>
          <a:p>
            <a:pPr algn="ctr"/>
            <a:r>
              <a:rPr lang="en-US" sz="2800" b="1" dirty="0">
                <a:ln w="11430"/>
                <a:effectLst>
                  <a:outerShdw blurRad="50800" dist="39000" dir="5460000" algn="tl">
                    <a:srgbClr val="000000">
                      <a:alpha val="38000"/>
                    </a:srgbClr>
                  </a:outerShdw>
                </a:effectLst>
              </a:rPr>
              <a:t>community perceives</a:t>
            </a:r>
          </a:p>
          <a:p>
            <a:pPr algn="ctr"/>
            <a:r>
              <a:rPr lang="en-US" sz="2800" b="1" dirty="0">
                <a:ln w="11430"/>
                <a:solidFill>
                  <a:srgbClr val="FF0000"/>
                </a:solidFill>
                <a:effectLst>
                  <a:outerShdw blurRad="50800" dist="39000" dir="5460000" algn="tl">
                    <a:srgbClr val="000000">
                      <a:alpha val="38000"/>
                    </a:srgbClr>
                  </a:outerShdw>
                </a:effectLst>
              </a:rPr>
              <a:t>low quality</a:t>
            </a:r>
          </a:p>
        </p:txBody>
      </p:sp>
    </p:spTree>
    <p:extLst>
      <p:ext uri="{BB962C8B-B14F-4D97-AF65-F5344CB8AC3E}">
        <p14:creationId xmlns:p14="http://schemas.microsoft.com/office/powerpoint/2010/main" val="290603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Shadow of the Future</a:t>
            </a:r>
          </a:p>
        </p:txBody>
      </p:sp>
      <p:sp>
        <p:nvSpPr>
          <p:cNvPr id="3" name="Rectangle 2"/>
          <p:cNvSpPr/>
          <p:nvPr/>
        </p:nvSpPr>
        <p:spPr>
          <a:xfrm>
            <a:off x="0" y="3717514"/>
            <a:ext cx="4343400" cy="1938992"/>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dirty="0">
                <a:ln w="11430"/>
                <a:effectLst>
                  <a:outerShdw blurRad="50800" dist="39000" dir="5460000" algn="tl">
                    <a:srgbClr val="000000">
                      <a:alpha val="38000"/>
                    </a:srgbClr>
                  </a:outerShdw>
                </a:effectLst>
              </a:rPr>
              <a:t>Reputation systems may also be coupled with an </a:t>
            </a:r>
            <a:r>
              <a:rPr lang="en-US" sz="2400" dirty="0">
                <a:ln w="11430"/>
                <a:solidFill>
                  <a:schemeClr val="tx2"/>
                </a:solidFill>
                <a:effectLst>
                  <a:outerShdw blurRad="50800" dist="39000" dir="5460000" algn="tl">
                    <a:srgbClr val="000000">
                      <a:alpha val="38000"/>
                    </a:srgbClr>
                  </a:outerShdw>
                </a:effectLst>
              </a:rPr>
              <a:t>Incentive System</a:t>
            </a:r>
            <a:r>
              <a:rPr lang="en-US" sz="2400" dirty="0">
                <a:ln w="11430"/>
                <a:effectLst>
                  <a:outerShdw blurRad="50800" dist="39000" dir="5460000" algn="tl">
                    <a:srgbClr val="000000">
                      <a:alpha val="38000"/>
                    </a:srgbClr>
                  </a:outerShdw>
                </a:effectLst>
              </a:rPr>
              <a:t> to reward good behavior and punish bad behavior.</a:t>
            </a:r>
          </a:p>
        </p:txBody>
      </p:sp>
      <p:sp>
        <p:nvSpPr>
          <p:cNvPr id="23" name="Rectangle 22"/>
          <p:cNvSpPr/>
          <p:nvPr/>
        </p:nvSpPr>
        <p:spPr>
          <a:xfrm>
            <a:off x="0" y="1701976"/>
            <a:ext cx="9144000" cy="1569660"/>
          </a:xfrm>
          <a:prstGeom prst="rect">
            <a:avLst/>
          </a:prstGeom>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The expectation of </a:t>
            </a:r>
            <a:r>
              <a:rPr lang="en-US" sz="2400" b="1" cap="all" dirty="0">
                <a:ln/>
                <a:solidFill>
                  <a:srgbClr val="00B05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reciprocity or retaliation</a:t>
            </a:r>
            <a:r>
              <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in future interactions creates an </a:t>
            </a:r>
            <a:r>
              <a:rPr lang="en-US" sz="2400" b="1" cap="all" dirty="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incentive </a:t>
            </a:r>
            <a:r>
              <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for </a:t>
            </a:r>
            <a:r>
              <a:rPr lang="en-US" sz="2400" b="1" cap="all" dirty="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good behavior</a:t>
            </a:r>
            <a:r>
              <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t>
            </a:r>
          </a:p>
          <a:p>
            <a:pPr algn="ctr"/>
            <a:r>
              <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(Political scientist </a:t>
            </a:r>
            <a:r>
              <a:rPr lang="en-US" sz="2400" b="1" cap="all" dirty="0">
                <a:ln/>
                <a:solidFill>
                  <a:schemeClr val="tx2"/>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Robert Axelrod</a:t>
            </a:r>
            <a:r>
              <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t>
            </a:r>
          </a:p>
        </p:txBody>
      </p:sp>
      <p:sp>
        <p:nvSpPr>
          <p:cNvPr id="6" name="Rectangle 5"/>
          <p:cNvSpPr/>
          <p:nvPr/>
        </p:nvSpPr>
        <p:spPr>
          <a:xfrm>
            <a:off x="0" y="6248400"/>
            <a:ext cx="9144000" cy="646331"/>
          </a:xfrm>
          <a:prstGeom prst="rect">
            <a:avLst/>
          </a:prstGeom>
        </p:spPr>
        <p:txBody>
          <a:bodyPr wrap="square">
            <a:spAutoFit/>
          </a:bodyPr>
          <a:lstStyle/>
          <a:p>
            <a:pPr algn="ctr"/>
            <a:r>
              <a:rPr lang="en-US" dirty="0" err="1"/>
              <a:t>Resnick</a:t>
            </a:r>
            <a:r>
              <a:rPr lang="en-US" dirty="0"/>
              <a:t>, P.; </a:t>
            </a:r>
            <a:r>
              <a:rPr lang="en-US" dirty="0" err="1"/>
              <a:t>Zeckhauser</a:t>
            </a:r>
            <a:r>
              <a:rPr lang="en-US" dirty="0"/>
              <a:t>, R.; Friedman, E.; </a:t>
            </a:r>
            <a:r>
              <a:rPr lang="en-US" dirty="0" err="1"/>
              <a:t>Kuwabara</a:t>
            </a:r>
            <a:r>
              <a:rPr lang="en-US" dirty="0"/>
              <a:t>, K. (2000). "Reputation Systems". Communications of the ACM.</a:t>
            </a:r>
          </a:p>
        </p:txBody>
      </p:sp>
      <p:sp>
        <p:nvSpPr>
          <p:cNvPr id="7" name="Rectangle 6"/>
          <p:cNvSpPr/>
          <p:nvPr/>
        </p:nvSpPr>
        <p:spPr>
          <a:xfrm>
            <a:off x="4724400" y="3559076"/>
            <a:ext cx="4419600" cy="2308324"/>
          </a:xfrm>
          <a:prstGeom prst="rect">
            <a:avLst/>
          </a:prstGeom>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dirty="0">
                <a:ln w="11430"/>
                <a:effectLst>
                  <a:outerShdw blurRad="50800" dist="39000" dir="5460000" algn="tl">
                    <a:srgbClr val="000000">
                      <a:alpha val="38000"/>
                    </a:srgbClr>
                  </a:outerShdw>
                </a:effectLst>
              </a:rPr>
              <a:t>For instance, users with </a:t>
            </a:r>
            <a:r>
              <a:rPr lang="en-US" sz="2400" dirty="0">
                <a:ln w="11430"/>
                <a:solidFill>
                  <a:srgbClr val="86D749"/>
                </a:solidFill>
                <a:effectLst>
                  <a:outerShdw blurRad="50800" dist="39000" dir="5460000" algn="tl">
                    <a:srgbClr val="000000">
                      <a:alpha val="38000"/>
                    </a:srgbClr>
                  </a:outerShdw>
                </a:effectLst>
              </a:rPr>
              <a:t>high reputation</a:t>
            </a:r>
            <a:r>
              <a:rPr lang="en-US" sz="2400" dirty="0">
                <a:ln w="11430"/>
                <a:effectLst>
                  <a:outerShdw blurRad="50800" dist="39000" dir="5460000" algn="tl">
                    <a:srgbClr val="000000">
                      <a:alpha val="38000"/>
                    </a:srgbClr>
                  </a:outerShdw>
                </a:effectLst>
              </a:rPr>
              <a:t> may be granted special privileges, whereas users with </a:t>
            </a:r>
            <a:r>
              <a:rPr lang="en-US" sz="2400" dirty="0">
                <a:ln w="11430"/>
                <a:solidFill>
                  <a:srgbClr val="FF0000"/>
                </a:solidFill>
                <a:effectLst>
                  <a:outerShdw blurRad="50800" dist="39000" dir="5460000" algn="tl">
                    <a:srgbClr val="000000">
                      <a:alpha val="38000"/>
                    </a:srgbClr>
                  </a:outerShdw>
                </a:effectLst>
              </a:rPr>
              <a:t>low or </a:t>
            </a:r>
            <a:r>
              <a:rPr lang="en-US" sz="2400" dirty="0" err="1">
                <a:ln w="11430"/>
                <a:solidFill>
                  <a:srgbClr val="FF0000"/>
                </a:solidFill>
                <a:effectLst>
                  <a:outerShdw blurRad="50800" dist="39000" dir="5460000" algn="tl">
                    <a:srgbClr val="000000">
                      <a:alpha val="38000"/>
                    </a:srgbClr>
                  </a:outerShdw>
                </a:effectLst>
              </a:rPr>
              <a:t>unestablished</a:t>
            </a:r>
            <a:r>
              <a:rPr lang="en-US" sz="2400" dirty="0">
                <a:ln w="11430"/>
                <a:solidFill>
                  <a:srgbClr val="FF0000"/>
                </a:solidFill>
                <a:effectLst>
                  <a:outerShdw blurRad="50800" dist="39000" dir="5460000" algn="tl">
                    <a:srgbClr val="000000">
                      <a:alpha val="38000"/>
                    </a:srgbClr>
                  </a:outerShdw>
                </a:effectLst>
              </a:rPr>
              <a:t> reputation</a:t>
            </a:r>
            <a:r>
              <a:rPr lang="en-US" sz="2400" dirty="0">
                <a:ln w="11430"/>
                <a:effectLst>
                  <a:outerShdw blurRad="50800" dist="39000" dir="5460000" algn="tl">
                    <a:srgbClr val="000000">
                      <a:alpha val="38000"/>
                    </a:srgbClr>
                  </a:outerShdw>
                </a:effectLst>
              </a:rPr>
              <a:t> may have limited privileges.</a:t>
            </a:r>
          </a:p>
        </p:txBody>
      </p:sp>
      <p:sp>
        <p:nvSpPr>
          <p:cNvPr id="8" name="Down Arrow 7"/>
          <p:cNvSpPr/>
          <p:nvPr/>
        </p:nvSpPr>
        <p:spPr>
          <a:xfrm rot="16200000">
            <a:off x="3812917" y="4211496"/>
            <a:ext cx="1447800" cy="69163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415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fontScale="90000"/>
          </a:bodyPr>
          <a:lstStyle/>
          <a:p>
            <a:r>
              <a:rPr lang="en-US" dirty="0"/>
              <a:t>Reputation Systems Vs. Recommender Systems</a:t>
            </a:r>
          </a:p>
        </p:txBody>
      </p:sp>
      <p:sp>
        <p:nvSpPr>
          <p:cNvPr id="3" name="Rectangle 2"/>
          <p:cNvSpPr/>
          <p:nvPr/>
        </p:nvSpPr>
        <p:spPr>
          <a:xfrm>
            <a:off x="0" y="1847195"/>
            <a:ext cx="9144000" cy="3046988"/>
          </a:xfrm>
          <a:prstGeom prst="rect">
            <a:avLst/>
          </a:prstGeom>
        </p:spPr>
        <p:txBody>
          <a:bodyPr wrap="square">
            <a:spAutoFit/>
          </a:bodyPr>
          <a:lstStyle/>
          <a:p>
            <a:pPr algn="ctr"/>
            <a:r>
              <a:rPr lang="en-US" sz="2400" dirty="0"/>
              <a:t>Reputation systems are related to recommender systems and collaborative filtering, but with the difference that reputation systems produce scores based on explicit ratings from the community, whereas recommender systems use some external set of entities and events (such as the purchase of books, movies, or music) to generate marketing recommendations to users.</a:t>
            </a:r>
          </a:p>
          <a:p>
            <a:pPr algn="ctr"/>
            <a:r>
              <a:rPr lang="en-US" sz="2400" dirty="0"/>
              <a:t>The role of reputation systems is to facilitate trust and often functions by making the reputation more visible.</a:t>
            </a:r>
          </a:p>
        </p:txBody>
      </p:sp>
    </p:spTree>
    <p:extLst>
      <p:ext uri="{BB962C8B-B14F-4D97-AF65-F5344CB8AC3E}">
        <p14:creationId xmlns:p14="http://schemas.microsoft.com/office/powerpoint/2010/main" val="7006997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Types of Reputation Systems</a:t>
            </a:r>
          </a:p>
        </p:txBody>
      </p:sp>
      <p:sp>
        <p:nvSpPr>
          <p:cNvPr id="5" name="Rectangle 4"/>
          <p:cNvSpPr/>
          <p:nvPr/>
        </p:nvSpPr>
        <p:spPr>
          <a:xfrm>
            <a:off x="0" y="1447800"/>
            <a:ext cx="9144000" cy="4770537"/>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 Basic</a:t>
            </a:r>
          </a:p>
          <a:p>
            <a:pPr algn="ctr"/>
            <a:r>
              <a:rPr lang="en-US" sz="2400" dirty="0"/>
              <a:t>A simple reputation system, employed by eBay, is to record a rating (either positive, negative, or neutral) after each pair of users conducts a transaction. A user's reputation comprises the count of positive and negative transactions in that user's history.</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 Advanced</a:t>
            </a:r>
          </a:p>
          <a:p>
            <a:pPr algn="ctr"/>
            <a:r>
              <a:rPr lang="en-US" sz="2400" dirty="0"/>
              <a:t>More sophisticated algorithms scale an individual entity's contribution to other nodes' reputations by that entity's own reputation. PageRank is such a system, used for ranking web pages based on the link structure of the web. In PageRank, each web page's contribution to another page is proportional to its own </a:t>
            </a:r>
            <a:r>
              <a:rPr lang="en-US" sz="2400" dirty="0" err="1"/>
              <a:t>pagerank</a:t>
            </a:r>
            <a:r>
              <a:rPr lang="en-US" sz="2400" dirty="0"/>
              <a:t>, and inversely proportional to its number of </a:t>
            </a:r>
            <a:r>
              <a:rPr lang="en-US" sz="2400" dirty="0" err="1"/>
              <a:t>outlinks</a:t>
            </a:r>
            <a:r>
              <a:rPr lang="en-US" sz="2400" dirty="0"/>
              <a:t>.</a:t>
            </a:r>
          </a:p>
        </p:txBody>
      </p:sp>
    </p:spTree>
    <p:extLst>
      <p:ext uri="{BB962C8B-B14F-4D97-AF65-F5344CB8AC3E}">
        <p14:creationId xmlns:p14="http://schemas.microsoft.com/office/powerpoint/2010/main" val="33551233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Attacks on Reputation Systems</a:t>
            </a:r>
          </a:p>
        </p:txBody>
      </p:sp>
      <p:sp>
        <p:nvSpPr>
          <p:cNvPr id="3" name="Rectangle 2"/>
          <p:cNvSpPr/>
          <p:nvPr/>
        </p:nvSpPr>
        <p:spPr>
          <a:xfrm>
            <a:off x="0" y="1219200"/>
            <a:ext cx="9144000" cy="2800767"/>
          </a:xfrm>
          <a:prstGeom prst="rect">
            <a:avLst/>
          </a:prstGeom>
        </p:spPr>
        <p:txBody>
          <a:bodyPr wrap="square">
            <a:spAutoFit/>
          </a:bodyPr>
          <a:lstStyle/>
          <a:p>
            <a:pPr algn="ctr"/>
            <a:r>
              <a:rPr lang="en-US" sz="2400" dirty="0"/>
              <a:t>Reputation systems are in general vulnerable to attacks, and many types of attacks are possible.</a:t>
            </a:r>
          </a:p>
          <a:p>
            <a:pPr algn="ctr"/>
            <a:endParaRPr lang="en-US" sz="2400" dirty="0"/>
          </a:p>
          <a:p>
            <a:pPr algn="ctr"/>
            <a:r>
              <a:rPr lang="en-US" sz="2400" dirty="0"/>
              <a:t>A typical example is the so-called </a:t>
            </a:r>
            <a:r>
              <a:rPr lang="en-US" sz="3200" b="1" dirty="0"/>
              <a:t>Sybil attack </a:t>
            </a:r>
            <a:r>
              <a:rPr lang="en-US" sz="2400" dirty="0"/>
              <a:t>where an attacker subverts the reputation system by creating a large number of pseudonymous entities, and using them to gain a disproportionately large influence.</a:t>
            </a:r>
          </a:p>
        </p:txBody>
      </p:sp>
      <p:sp>
        <p:nvSpPr>
          <p:cNvPr id="5" name="Rectangle 4"/>
          <p:cNvSpPr/>
          <p:nvPr/>
        </p:nvSpPr>
        <p:spPr>
          <a:xfrm>
            <a:off x="0" y="4148922"/>
            <a:ext cx="9144000" cy="2308324"/>
          </a:xfrm>
          <a:prstGeom prst="rect">
            <a:avLst/>
          </a:prstGeom>
        </p:spPr>
        <p:txBody>
          <a:bodyPr wrap="square">
            <a:spAutoFit/>
          </a:bodyPr>
          <a:lstStyle/>
          <a:p>
            <a:pPr algn="ctr"/>
            <a:r>
              <a:rPr lang="en-US" sz="2400" dirty="0"/>
              <a:t>Some eBay users are artificially boosting their reputations on the Internet auction Web site by selling items for practically nothing in exchange for positive feedback from the buyer. Sellers with good reputations can seek higher prices on items they sell, according to the study out of the University of California at Berkeley's Haas School of Business.</a:t>
            </a:r>
          </a:p>
        </p:txBody>
      </p:sp>
    </p:spTree>
    <p:extLst>
      <p:ext uri="{BB962C8B-B14F-4D97-AF65-F5344CB8AC3E}">
        <p14:creationId xmlns:p14="http://schemas.microsoft.com/office/powerpoint/2010/main" val="533993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Thank you for your Patience!</a:t>
            </a:r>
          </a:p>
        </p:txBody>
      </p:sp>
      <p:pic>
        <p:nvPicPr>
          <p:cNvPr id="2050" name="Picture 2" descr="http://blog.momcorps.com/Portals/79657/images/silver-bullet-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418770"/>
            <a:ext cx="2813199" cy="543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52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Clustering</a:t>
            </a:r>
          </a:p>
        </p:txBody>
      </p:sp>
      <p:cxnSp>
        <p:nvCxnSpPr>
          <p:cNvPr id="21" name="Straight Arrow Connector 20"/>
          <p:cNvCxnSpPr/>
          <p:nvPr/>
        </p:nvCxnSpPr>
        <p:spPr>
          <a:xfrm flipV="1">
            <a:off x="1309097" y="1389521"/>
            <a:ext cx="0" cy="5008913"/>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flipV="1">
            <a:off x="1309097" y="6323426"/>
            <a:ext cx="7149103" cy="7501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29" name="Oval 28"/>
          <p:cNvSpPr/>
          <p:nvPr/>
        </p:nvSpPr>
        <p:spPr>
          <a:xfrm>
            <a:off x="2120463" y="5076309"/>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033249" y="5526088"/>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03020" y="4413546"/>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883860" y="5159791"/>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181315" y="3139188"/>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999139" y="2131091"/>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015340" y="2002742"/>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907521" y="2678841"/>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873029" y="1888663"/>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800023" y="4524306"/>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91499" y="5710090"/>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58822" y="5589126"/>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426777" y="5654279"/>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840591" y="3180077"/>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603258" y="5907076"/>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644511" y="3563412"/>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637750" y="4682751"/>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415712" y="2870426"/>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515361" y="2234517"/>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7892992" y="2030071"/>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7323346" y="2418518"/>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7069794" y="1765996"/>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858822" y="1704662"/>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337511" y="1765996"/>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343588" y="2227702"/>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816201" y="3563412"/>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694496" y="2612741"/>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059610" y="1708070"/>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120463" y="4079681"/>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1757039" y="5280754"/>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071805" y="4783314"/>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483566" y="5701571"/>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365926" y="6016758"/>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426778" y="5159791"/>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641774" y="5832757"/>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606961" y="4849715"/>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088025" y="5955424"/>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728664" y="5236457"/>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25617" y="4802788"/>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6177292" y="5877053"/>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7556613" y="5297791"/>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7678318" y="4043859"/>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240089" y="3940472"/>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343588" y="5606163"/>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862203" y="3118743"/>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319602" y="3057410"/>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027172" y="3892273"/>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3352725" y="4595906"/>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728987" y="4825863"/>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2850692" y="3842865"/>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280040" y="3982525"/>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3459216" y="3180077"/>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405810" y="3502079"/>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255369" y="4221045"/>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4858822" y="4117119"/>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667813" y="2479851"/>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763478" y="2612741"/>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5132658" y="2295850"/>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5313525" y="3180077"/>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5426778" y="2553111"/>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994734" y="2602519"/>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739492" y="3244818"/>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568767" y="3718494"/>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6298996" y="3060861"/>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6785816" y="3241411"/>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211783" y="3440745"/>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7086697" y="3936525"/>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6036993" y="3379411"/>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6468031" y="3445856"/>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5903456" y="3812154"/>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5901765" y="4311342"/>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6297306" y="4585640"/>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6364920" y="3939977"/>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6664111" y="4018348"/>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7068104" y="4250008"/>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7066413" y="4660647"/>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7005561" y="5137642"/>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604949" y="5236458"/>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697918" y="4703196"/>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6165459" y="5299539"/>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036993" y="4911093"/>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4858822" y="3507190"/>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93635" y="2980743"/>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4262130" y="2663852"/>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4917984" y="2735408"/>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905467" y="3323189"/>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3033249" y="3200522"/>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641774" y="3662272"/>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3763478" y="4250008"/>
            <a:ext cx="121705" cy="122667"/>
          </a:xfrm>
          <a:prstGeom prst="ellipse">
            <a:avLst/>
          </a:prstGeom>
          <a:gradFill>
            <a:gsLst>
              <a:gs pos="0">
                <a:srgbClr val="03D4A8"/>
              </a:gs>
              <a:gs pos="25000">
                <a:srgbClr val="21D6E0"/>
              </a:gs>
              <a:gs pos="75000">
                <a:srgbClr val="0087E6"/>
              </a:gs>
              <a:gs pos="100000">
                <a:srgbClr val="005CB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7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Clustering</a:t>
            </a:r>
          </a:p>
        </p:txBody>
      </p:sp>
      <p:cxnSp>
        <p:nvCxnSpPr>
          <p:cNvPr id="21" name="Straight Arrow Connector 20"/>
          <p:cNvCxnSpPr/>
          <p:nvPr/>
        </p:nvCxnSpPr>
        <p:spPr>
          <a:xfrm flipV="1">
            <a:off x="1309097" y="1389521"/>
            <a:ext cx="0" cy="5008913"/>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flipV="1">
            <a:off x="1309097" y="6323426"/>
            <a:ext cx="7149103" cy="75010"/>
          </a:xfrm>
          <a:prstGeom prst="straightConnector1">
            <a:avLst/>
          </a:prstGeom>
          <a:ln w="41275">
            <a:solidFill>
              <a:schemeClr val="tx1"/>
            </a:solidFill>
            <a:tailEnd type="arrow"/>
          </a:ln>
        </p:spPr>
        <p:style>
          <a:lnRef idx="3">
            <a:schemeClr val="accent2"/>
          </a:lnRef>
          <a:fillRef idx="0">
            <a:schemeClr val="accent2"/>
          </a:fillRef>
          <a:effectRef idx="2">
            <a:schemeClr val="accent2"/>
          </a:effectRef>
          <a:fontRef idx="minor">
            <a:schemeClr val="tx1"/>
          </a:fontRef>
        </p:style>
      </p:cxnSp>
      <p:sp>
        <p:nvSpPr>
          <p:cNvPr id="29" name="Oval 28"/>
          <p:cNvSpPr/>
          <p:nvPr/>
        </p:nvSpPr>
        <p:spPr>
          <a:xfrm>
            <a:off x="2120463" y="5076309"/>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033249" y="5526088"/>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03020" y="4413546"/>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883860" y="515979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181315" y="3139188"/>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999139" y="213109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015340" y="2002742"/>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907521" y="267884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873029" y="1888663"/>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800023" y="4524306"/>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91499" y="5710090"/>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58822" y="5589126"/>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426777" y="5654279"/>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840591" y="3180077"/>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603258" y="5907076"/>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644511" y="3563412"/>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637750" y="468275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415712" y="2870426"/>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515361" y="2234517"/>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7892992" y="203007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7323346" y="2418518"/>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7069794" y="1765996"/>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858822" y="1704662"/>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337511" y="1765996"/>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343588" y="2227702"/>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816201" y="3563412"/>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694496" y="261274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059610" y="1708070"/>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120463" y="407968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1757039" y="5280754"/>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071805" y="4783314"/>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483566" y="570157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365926" y="6016758"/>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426778" y="515979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641774" y="5832757"/>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606961" y="4849715"/>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088025" y="5955424"/>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728665" y="5236458"/>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25617" y="4802788"/>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6177292" y="5877053"/>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7556613" y="5297791"/>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7678318" y="4043859"/>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240089" y="3940472"/>
            <a:ext cx="121705" cy="122667"/>
          </a:xfrm>
          <a:prstGeom prst="ellipse">
            <a:avLst/>
          </a:prstGeom>
          <a:gradFill>
            <a:gsLst>
              <a:gs pos="0">
                <a:srgbClr val="C00000"/>
              </a:gs>
              <a:gs pos="100000">
                <a:srgbClr val="FF00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343588" y="5606163"/>
            <a:ext cx="121705" cy="122667"/>
          </a:xfrm>
          <a:prstGeom prst="ellipse">
            <a:avLst/>
          </a:prstGeom>
          <a:gradFill>
            <a:gsLst>
              <a:gs pos="0">
                <a:srgbClr val="FE9B16"/>
              </a:gs>
              <a:gs pos="100000">
                <a:srgbClr val="FFFF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862203" y="3118743"/>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319602" y="3057410"/>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027172" y="3892273"/>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3352725" y="4595906"/>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728987" y="4825863"/>
            <a:ext cx="121705" cy="122667"/>
          </a:xfrm>
          <a:prstGeom prst="ellipse">
            <a:avLst/>
          </a:prstGeom>
          <a:gradFill>
            <a:gsLst>
              <a:gs pos="0">
                <a:srgbClr val="C00000"/>
              </a:gs>
              <a:gs pos="100000">
                <a:srgbClr val="FF0000"/>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2850692" y="3842865"/>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280040" y="3982525"/>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3459216" y="3180077"/>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405810" y="3502079"/>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255369" y="4221045"/>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4858822" y="4117119"/>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667813" y="2479851"/>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763478" y="2612741"/>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5132658" y="2295850"/>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5313525" y="3180077"/>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5426778" y="2553111"/>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994734" y="2602519"/>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739492" y="3244818"/>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568767" y="3718494"/>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6298996" y="3060861"/>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6785816" y="3241411"/>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7211783" y="3440745"/>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7086697" y="3936525"/>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6036993" y="3379411"/>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6468031" y="3445856"/>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5903456" y="3812154"/>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5901765" y="4311342"/>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6297306" y="4585640"/>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6364920" y="3939977"/>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6664111" y="4018348"/>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7068104" y="4250008"/>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7066413" y="4660647"/>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7005561" y="5137642"/>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604949" y="5236458"/>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697918" y="4703196"/>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6165459" y="5299539"/>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036993" y="4911093"/>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4858822" y="3507190"/>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93635" y="2980743"/>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4262130" y="2663852"/>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4917984" y="2735408"/>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905467" y="3323189"/>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3033249" y="3200522"/>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641774" y="3662272"/>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3763478" y="4250008"/>
            <a:ext cx="121705" cy="122667"/>
          </a:xfrm>
          <a:prstGeom prst="ellipse">
            <a:avLst/>
          </a:prstGeom>
          <a:gradFill>
            <a:gsLst>
              <a:gs pos="0">
                <a:srgbClr val="00B050"/>
              </a:gs>
              <a:gs pos="100000">
                <a:srgbClr val="03E32E"/>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1745217" y="2209800"/>
            <a:ext cx="1769523"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chemeClr val="tx2"/>
                </a:solidFill>
                <a:effectLst>
                  <a:outerShdw blurRad="50800" dist="39000" dir="5460000" algn="tl">
                    <a:srgbClr val="000000">
                      <a:alpha val="38000"/>
                    </a:srgbClr>
                  </a:outerShdw>
                </a:effectLst>
              </a:rPr>
              <a:t>Cluster A</a:t>
            </a:r>
          </a:p>
        </p:txBody>
      </p:sp>
      <p:sp>
        <p:nvSpPr>
          <p:cNvPr id="127" name="Rectangle 126"/>
          <p:cNvSpPr/>
          <p:nvPr/>
        </p:nvSpPr>
        <p:spPr>
          <a:xfrm>
            <a:off x="4730672" y="2753380"/>
            <a:ext cx="1782860"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00B050"/>
                </a:solidFill>
                <a:effectLst>
                  <a:outerShdw blurRad="50800" dist="39000" dir="5460000" algn="tl">
                    <a:srgbClr val="000000">
                      <a:alpha val="38000"/>
                    </a:srgbClr>
                  </a:outerShdw>
                </a:effectLst>
              </a:rPr>
              <a:t>Cluster B</a:t>
            </a:r>
          </a:p>
        </p:txBody>
      </p:sp>
      <p:sp>
        <p:nvSpPr>
          <p:cNvPr id="3" name="Freeform 2"/>
          <p:cNvSpPr/>
          <p:nvPr/>
        </p:nvSpPr>
        <p:spPr>
          <a:xfrm>
            <a:off x="2566673" y="2018108"/>
            <a:ext cx="5030803" cy="3630822"/>
          </a:xfrm>
          <a:custGeom>
            <a:avLst/>
            <a:gdLst>
              <a:gd name="connsiteX0" fmla="*/ 417159 w 5030803"/>
              <a:gd name="connsiteY0" fmla="*/ 2541860 h 3630822"/>
              <a:gd name="connsiteX1" fmla="*/ 20116 w 5030803"/>
              <a:gd name="connsiteY1" fmla="*/ 1627460 h 3630822"/>
              <a:gd name="connsiteX2" fmla="*/ 1078895 w 5030803"/>
              <a:gd name="connsiteY2" fmla="*/ 448366 h 3630822"/>
              <a:gd name="connsiteX3" fmla="*/ 2667064 w 5030803"/>
              <a:gd name="connsiteY3" fmla="*/ 39292 h 3630822"/>
              <a:gd name="connsiteX4" fmla="*/ 4929001 w 5030803"/>
              <a:gd name="connsiteY4" fmla="*/ 1326671 h 3630822"/>
              <a:gd name="connsiteX5" fmla="*/ 4507895 w 5030803"/>
              <a:gd name="connsiteY5" fmla="*/ 3420166 h 3630822"/>
              <a:gd name="connsiteX6" fmla="*/ 3316769 w 5030803"/>
              <a:gd name="connsiteY6" fmla="*/ 3456260 h 3630822"/>
              <a:gd name="connsiteX7" fmla="*/ 3136295 w 5030803"/>
              <a:gd name="connsiteY7" fmla="*/ 2517797 h 3630822"/>
              <a:gd name="connsiteX8" fmla="*/ 826232 w 5030803"/>
              <a:gd name="connsiteY8" fmla="*/ 3059218 h 3630822"/>
              <a:gd name="connsiteX9" fmla="*/ 417159 w 5030803"/>
              <a:gd name="connsiteY9" fmla="*/ 2541860 h 363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30803" h="3630822">
                <a:moveTo>
                  <a:pt x="417159" y="2541860"/>
                </a:moveTo>
                <a:cubicBezTo>
                  <a:pt x="282806" y="2303234"/>
                  <a:pt x="-90173" y="1976376"/>
                  <a:pt x="20116" y="1627460"/>
                </a:cubicBezTo>
                <a:cubicBezTo>
                  <a:pt x="130405" y="1278544"/>
                  <a:pt x="637737" y="713061"/>
                  <a:pt x="1078895" y="448366"/>
                </a:cubicBezTo>
                <a:cubicBezTo>
                  <a:pt x="1520053" y="183671"/>
                  <a:pt x="2025380" y="-107092"/>
                  <a:pt x="2667064" y="39292"/>
                </a:cubicBezTo>
                <a:cubicBezTo>
                  <a:pt x="3308748" y="185676"/>
                  <a:pt x="4622196" y="763192"/>
                  <a:pt x="4929001" y="1326671"/>
                </a:cubicBezTo>
                <a:cubicBezTo>
                  <a:pt x="5235806" y="1890150"/>
                  <a:pt x="4776600" y="3065235"/>
                  <a:pt x="4507895" y="3420166"/>
                </a:cubicBezTo>
                <a:cubicBezTo>
                  <a:pt x="4239190" y="3775098"/>
                  <a:pt x="3545369" y="3606655"/>
                  <a:pt x="3316769" y="3456260"/>
                </a:cubicBezTo>
                <a:cubicBezTo>
                  <a:pt x="3088169" y="3305865"/>
                  <a:pt x="3551384" y="2583971"/>
                  <a:pt x="3136295" y="2517797"/>
                </a:cubicBezTo>
                <a:cubicBezTo>
                  <a:pt x="2721206" y="2451623"/>
                  <a:pt x="1275411" y="3051197"/>
                  <a:pt x="826232" y="3059218"/>
                </a:cubicBezTo>
                <a:cubicBezTo>
                  <a:pt x="377053" y="3067239"/>
                  <a:pt x="551512" y="2780486"/>
                  <a:pt x="417159" y="254186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038376" y="3751315"/>
            <a:ext cx="530391" cy="5315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524643" y="4621417"/>
            <a:ext cx="530391" cy="5315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941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5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154097"/>
          </a:xfrm>
        </p:spPr>
        <p:txBody>
          <a:bodyPr>
            <a:normAutofit/>
          </a:bodyPr>
          <a:lstStyle/>
          <a:p>
            <a:r>
              <a:rPr lang="en-US" dirty="0"/>
              <a:t>Clustering Algorithms</a:t>
            </a:r>
          </a:p>
        </p:txBody>
      </p:sp>
      <p:sp>
        <p:nvSpPr>
          <p:cNvPr id="122" name="Rectangle 121"/>
          <p:cNvSpPr/>
          <p:nvPr/>
        </p:nvSpPr>
        <p:spPr>
          <a:xfrm>
            <a:off x="1959564" y="3515380"/>
            <a:ext cx="2061783"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00B0F0"/>
                </a:solidFill>
                <a:effectLst>
                  <a:outerShdw blurRad="50800" dist="39000" dir="5460000" algn="tl">
                    <a:srgbClr val="000000">
                      <a:alpha val="38000"/>
                    </a:srgbClr>
                  </a:outerShdw>
                </a:effectLst>
              </a:rPr>
              <a:t>Partitioned</a:t>
            </a:r>
          </a:p>
        </p:txBody>
      </p:sp>
      <p:sp>
        <p:nvSpPr>
          <p:cNvPr id="182" name="Left Brace 181"/>
          <p:cNvSpPr/>
          <p:nvPr/>
        </p:nvSpPr>
        <p:spPr>
          <a:xfrm>
            <a:off x="1752600" y="2753380"/>
            <a:ext cx="385092" cy="3876020"/>
          </a:xfrm>
          <a:prstGeom prst="leftBrace">
            <a:avLst>
              <a:gd name="adj1" fmla="val 171772"/>
              <a:gd name="adj2" fmla="val 50000"/>
            </a:avLst>
          </a:prstGeom>
          <a:ln w="508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ectangle 36"/>
          <p:cNvSpPr/>
          <p:nvPr/>
        </p:nvSpPr>
        <p:spPr>
          <a:xfrm>
            <a:off x="1963575" y="5410200"/>
            <a:ext cx="2242922"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a:ln w="11430"/>
                <a:solidFill>
                  <a:srgbClr val="92D050"/>
                </a:solidFill>
                <a:effectLst>
                  <a:outerShdw blurRad="50800" dist="39000" dir="5460000" algn="tl">
                    <a:srgbClr val="000000">
                      <a:alpha val="38000"/>
                    </a:srgbClr>
                  </a:outerShdw>
                </a:effectLst>
              </a:rPr>
              <a:t>Hierarchical</a:t>
            </a:r>
          </a:p>
        </p:txBody>
      </p:sp>
      <p:sp>
        <p:nvSpPr>
          <p:cNvPr id="24" name="Rectangle 23"/>
          <p:cNvSpPr/>
          <p:nvPr/>
        </p:nvSpPr>
        <p:spPr>
          <a:xfrm>
            <a:off x="-57396" y="4048780"/>
            <a:ext cx="1962396" cy="523220"/>
          </a:xfrm>
          <a:prstGeom prst="rect">
            <a:avLst/>
          </a:prstGeom>
        </p:spPr>
        <p:txBody>
          <a:bodyPr wrap="none">
            <a:spAutoFit/>
          </a:bodyPr>
          <a:lstStyle/>
          <a:p>
            <a:pPr algn="ctr"/>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Clustering</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000129"/>
            <a:ext cx="4800598" cy="3336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324246"/>
            <a:ext cx="2377010" cy="504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295400"/>
            <a:ext cx="6419286" cy="471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Rectangle 53"/>
          <p:cNvSpPr/>
          <p:nvPr/>
        </p:nvSpPr>
        <p:spPr>
          <a:xfrm>
            <a:off x="1044790" y="2057400"/>
            <a:ext cx="7446782" cy="52322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err="1">
                <a:ln w="11430"/>
                <a:solidFill>
                  <a:srgbClr val="FFFF00"/>
                </a:solidFill>
                <a:effectLst>
                  <a:outerShdw blurRad="50800" dist="39000" dir="5460000" algn="tl">
                    <a:srgbClr val="000000">
                      <a:alpha val="38000"/>
                    </a:srgbClr>
                  </a:outerShdw>
                </a:effectLst>
              </a:rPr>
              <a:t>X</a:t>
            </a:r>
            <a:r>
              <a:rPr lang="en-US" sz="2800" b="1" baseline="-25000" dirty="0" err="1">
                <a:ln w="11430"/>
                <a:solidFill>
                  <a:srgbClr val="FFFF00"/>
                </a:solidFill>
                <a:effectLst>
                  <a:outerShdw blurRad="50800" dist="39000" dir="5460000" algn="tl">
                    <a:srgbClr val="000000">
                      <a:alpha val="38000"/>
                    </a:srgbClr>
                  </a:outerShdw>
                </a:effectLst>
              </a:rPr>
              <a:t>ji</a:t>
            </a:r>
            <a:r>
              <a:rPr lang="en-US" sz="2800" b="1" baseline="-25000" dirty="0">
                <a:ln w="11430"/>
                <a:solidFill>
                  <a:srgbClr val="FFFF00"/>
                </a:solidFill>
                <a:effectLst>
                  <a:outerShdw blurRad="50800" dist="39000" dir="5460000" algn="tl">
                    <a:srgbClr val="000000">
                      <a:alpha val="38000"/>
                    </a:srgbClr>
                  </a:outerShdw>
                </a:effectLst>
              </a:rPr>
              <a:t> </a:t>
            </a:r>
            <a:r>
              <a:rPr lang="en-US" sz="2800" b="1" dirty="0">
                <a:ln w="11430"/>
                <a:solidFill>
                  <a:srgbClr val="FFFF00"/>
                </a:solidFill>
                <a:effectLst>
                  <a:outerShdw blurRad="50800" dist="39000" dir="5460000" algn="tl">
                    <a:srgbClr val="000000">
                      <a:alpha val="38000"/>
                    </a:srgbClr>
                  </a:outerShdw>
                </a:effectLst>
              </a:rPr>
              <a:t>= Feature, Attribute, </a:t>
            </a:r>
            <a:r>
              <a:rPr lang="en-US" sz="2800" b="1" dirty="0" err="1">
                <a:ln w="11430"/>
                <a:solidFill>
                  <a:srgbClr val="FFFF00"/>
                </a:solidFill>
                <a:effectLst>
                  <a:outerShdw blurRad="50800" dist="39000" dir="5460000" algn="tl">
                    <a:srgbClr val="000000">
                      <a:alpha val="38000"/>
                    </a:srgbClr>
                  </a:outerShdw>
                </a:effectLst>
              </a:rPr>
              <a:t>Dimention</a:t>
            </a:r>
            <a:r>
              <a:rPr lang="en-US" sz="2800" b="1" dirty="0">
                <a:ln w="11430"/>
                <a:solidFill>
                  <a:srgbClr val="FFFF00"/>
                </a:solidFill>
                <a:effectLst>
                  <a:outerShdw blurRad="50800" dist="39000" dir="5460000" algn="tl">
                    <a:srgbClr val="000000">
                      <a:alpha val="38000"/>
                    </a:srgbClr>
                  </a:outerShdw>
                </a:effectLst>
              </a:rPr>
              <a:t>, Variable</a:t>
            </a:r>
            <a:endParaRPr lang="en-US" sz="2800" b="1" baseline="-25000" dirty="0">
              <a:ln w="11430"/>
              <a:solidFill>
                <a:srgbClr val="FFFF00"/>
              </a:solidFill>
              <a:effectLst>
                <a:outerShdw blurRad="50800" dist="39000" dir="5460000" algn="tl">
                  <a:srgbClr val="000000">
                    <a:alpha val="38000"/>
                  </a:srgbClr>
                </a:outerShdw>
              </a:effectLst>
            </a:endParaRPr>
          </a:p>
        </p:txBody>
      </p:sp>
      <p:sp>
        <p:nvSpPr>
          <p:cNvPr id="55" name="Left Brace 54"/>
          <p:cNvSpPr/>
          <p:nvPr/>
        </p:nvSpPr>
        <p:spPr>
          <a:xfrm>
            <a:off x="4032460" y="2979908"/>
            <a:ext cx="199942" cy="1688429"/>
          </a:xfrm>
          <a:prstGeom prst="leftBrace">
            <a:avLst>
              <a:gd name="adj1" fmla="val 171772"/>
              <a:gd name="adj2" fmla="val 50000"/>
            </a:avLst>
          </a:prstGeom>
          <a:ln w="508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Left Brace 55"/>
          <p:cNvSpPr/>
          <p:nvPr/>
        </p:nvSpPr>
        <p:spPr>
          <a:xfrm>
            <a:off x="4143458" y="4827596"/>
            <a:ext cx="199942" cy="1508950"/>
          </a:xfrm>
          <a:prstGeom prst="leftBrace">
            <a:avLst>
              <a:gd name="adj1" fmla="val 171772"/>
              <a:gd name="adj2" fmla="val 50000"/>
            </a:avLst>
          </a:prstGeom>
          <a:ln w="508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86175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15629</TotalTime>
  <Words>3276</Words>
  <Application>Microsoft Office PowerPoint</Application>
  <PresentationFormat>On-screen Show (4:3)</PresentationFormat>
  <Paragraphs>754</Paragraphs>
  <Slides>69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Cambria Math</vt:lpstr>
      <vt:lpstr>Wingdings</vt:lpstr>
      <vt:lpstr>Perspective</vt:lpstr>
      <vt:lpstr>Named-entity Recognition</vt:lpstr>
      <vt:lpstr>Agenda</vt:lpstr>
      <vt:lpstr>Rule-Based Algorithm</vt:lpstr>
      <vt:lpstr>The Rule-Based Algorithm</vt:lpstr>
      <vt:lpstr>Machine Learning</vt:lpstr>
      <vt:lpstr>Classification</vt:lpstr>
      <vt:lpstr>Clustering</vt:lpstr>
      <vt:lpstr>Clustering</vt:lpstr>
      <vt:lpstr>Clustering Algorithms</vt:lpstr>
      <vt:lpstr>Clustering Algorithms</vt:lpstr>
      <vt:lpstr>Classification Algorithms</vt:lpstr>
      <vt:lpstr>Data Set (Housing Price)</vt:lpstr>
      <vt:lpstr>Classification</vt:lpstr>
      <vt:lpstr>Text Analytics = Text Data Mining</vt:lpstr>
      <vt:lpstr>Text Analytics Tasks</vt:lpstr>
      <vt:lpstr>Text Feature Extraction Techniques</vt:lpstr>
      <vt:lpstr>Feature Extraction NER Algorithms</vt:lpstr>
      <vt:lpstr>NER Models</vt:lpstr>
      <vt:lpstr>NER Problem Domains</vt:lpstr>
      <vt:lpstr>Named-entity Types</vt:lpstr>
      <vt:lpstr>NER Challenges</vt:lpstr>
      <vt:lpstr>MUC Data Sets</vt:lpstr>
      <vt:lpstr>NER Famous Technologies</vt:lpstr>
      <vt:lpstr>LingPipe Entities Recognizer</vt:lpstr>
      <vt:lpstr>Stanford NER v1.2.7 – 2013-06-20</vt:lpstr>
      <vt:lpstr>Stanford NER v1.2.7 – 2013-06-20</vt:lpstr>
      <vt:lpstr>Illinois Named Entity Tagger</vt:lpstr>
      <vt:lpstr>Illinois Named Entity Tagger</vt:lpstr>
      <vt:lpstr>Commercial NER Technologies Comparison</vt:lpstr>
      <vt:lpstr>Wikification</vt:lpstr>
      <vt:lpstr>NER Famous Technologies</vt:lpstr>
      <vt:lpstr>WM Wikifier</vt:lpstr>
      <vt:lpstr>PowerPoint Presentation</vt:lpstr>
      <vt:lpstr>Illinois Wikifier</vt:lpstr>
      <vt:lpstr>Various Wikifiers</vt:lpstr>
      <vt:lpstr>Machine Learning Approach</vt:lpstr>
      <vt:lpstr>Collaborative Filtering Similarity Measures</vt:lpstr>
      <vt:lpstr>General Overview</vt:lpstr>
      <vt:lpstr>Collaborative Filtering (CF)</vt:lpstr>
      <vt:lpstr>Neighborhood-based CF</vt:lpstr>
      <vt:lpstr>Problem Setting</vt:lpstr>
      <vt:lpstr>Pearson Correlation Coefficient</vt:lpstr>
      <vt:lpstr>Cosine Similarity</vt:lpstr>
      <vt:lpstr>Pearson Correlation Behavior</vt:lpstr>
      <vt:lpstr>Pearson Correlation Main Problem # 1</vt:lpstr>
      <vt:lpstr>Cosine Similarity’s Problem</vt:lpstr>
      <vt:lpstr>Other Similarity Measures</vt:lpstr>
      <vt:lpstr>Significance Weighting</vt:lpstr>
      <vt:lpstr>Default Voting</vt:lpstr>
      <vt:lpstr>Inverse User Frequency</vt:lpstr>
      <vt:lpstr>Case Amplification</vt:lpstr>
      <vt:lpstr>Reputation Systems</vt:lpstr>
      <vt:lpstr>Website/Article Scholarliness</vt:lpstr>
      <vt:lpstr>Solution for Article Scholarliness</vt:lpstr>
      <vt:lpstr>Why Reputation Systems?</vt:lpstr>
      <vt:lpstr>Applications</vt:lpstr>
      <vt:lpstr>PageRank</vt:lpstr>
      <vt:lpstr>PowerPoint Presentation</vt:lpstr>
      <vt:lpstr>Beyond Auction Sites</vt:lpstr>
      <vt:lpstr>PowerPoint Presentation</vt:lpstr>
      <vt:lpstr>PowerPoint Presentation</vt:lpstr>
      <vt:lpstr>PowerPoint Presentation</vt:lpstr>
      <vt:lpstr>Reputation System</vt:lpstr>
      <vt:lpstr>Gamification on Reputation Systems</vt:lpstr>
      <vt:lpstr>Shadow of the Future</vt:lpstr>
      <vt:lpstr>Reputation Systems Vs. Recommender Systems</vt:lpstr>
      <vt:lpstr>Types of Reputation Systems</vt:lpstr>
      <vt:lpstr>Attacks on Reputation Systems</vt:lpstr>
      <vt:lpstr>Thank you for your Patience!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Named-entity Recognition</dc:title>
  <dc:creator>Iman</dc:creator>
  <cp:lastModifiedBy>Iman YeckehZaare</cp:lastModifiedBy>
  <cp:revision>160</cp:revision>
  <dcterms:created xsi:type="dcterms:W3CDTF">2006-08-16T00:00:00Z</dcterms:created>
  <dcterms:modified xsi:type="dcterms:W3CDTF">2016-12-30T15:02:43Z</dcterms:modified>
</cp:coreProperties>
</file>