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76" r:id="rId3"/>
    <p:sldId id="336" r:id="rId4"/>
    <p:sldId id="278" r:id="rId5"/>
    <p:sldId id="279" r:id="rId6"/>
    <p:sldId id="338" r:id="rId7"/>
    <p:sldId id="339" r:id="rId8"/>
    <p:sldId id="340" r:id="rId9"/>
    <p:sldId id="358" r:id="rId10"/>
    <p:sldId id="359" r:id="rId11"/>
    <p:sldId id="281" r:id="rId12"/>
    <p:sldId id="282" r:id="rId13"/>
    <p:sldId id="284" r:id="rId14"/>
    <p:sldId id="285" r:id="rId15"/>
    <p:sldId id="271" r:id="rId16"/>
    <p:sldId id="337" r:id="rId17"/>
    <p:sldId id="341" r:id="rId18"/>
    <p:sldId id="342" r:id="rId19"/>
    <p:sldId id="344" r:id="rId20"/>
    <p:sldId id="345" r:id="rId21"/>
    <p:sldId id="343" r:id="rId22"/>
    <p:sldId id="347" r:id="rId23"/>
    <p:sldId id="346" r:id="rId24"/>
    <p:sldId id="352" r:id="rId25"/>
    <p:sldId id="353" r:id="rId26"/>
    <p:sldId id="354" r:id="rId27"/>
    <p:sldId id="355" r:id="rId28"/>
    <p:sldId id="356" r:id="rId29"/>
    <p:sldId id="357" r:id="rId30"/>
    <p:sldId id="348" r:id="rId31"/>
    <p:sldId id="349" r:id="rId32"/>
    <p:sldId id="350" r:id="rId33"/>
    <p:sldId id="35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656" y="484970"/>
            <a:ext cx="9603275" cy="756994"/>
          </a:xfrm>
        </p:spPr>
        <p:txBody>
          <a:bodyPr/>
          <a:lstStyle/>
          <a:p>
            <a:r>
              <a:rPr lang="en-US" dirty="0"/>
              <a:t>Click to edit Master title style</a:t>
            </a:r>
          </a:p>
        </p:txBody>
      </p:sp>
      <p:sp>
        <p:nvSpPr>
          <p:cNvPr id="3" name="Content Placeholder 2"/>
          <p:cNvSpPr>
            <a:spLocks noGrp="1"/>
          </p:cNvSpPr>
          <p:nvPr>
            <p:ph idx="1"/>
          </p:nvPr>
        </p:nvSpPr>
        <p:spPr>
          <a:xfrm>
            <a:off x="1451579" y="1363140"/>
            <a:ext cx="9603275" cy="4103206"/>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45216" y="103261"/>
            <a:ext cx="3500715" cy="309201"/>
          </a:xfrm>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a:xfrm>
            <a:off x="1442656" y="117112"/>
            <a:ext cx="5938836" cy="30920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34772" y="1302551"/>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java-keylistener" TargetMode="External"/><Relationship Id="rId2" Type="http://schemas.openxmlformats.org/officeDocument/2006/relationships/hyperlink" Target="https://www.javatpoint.com/java-windowlistener" TargetMode="External"/><Relationship Id="rId1" Type="http://schemas.openxmlformats.org/officeDocument/2006/relationships/slideLayout" Target="../slideLayouts/slideLayout2.xml"/><Relationship Id="rId5" Type="http://schemas.openxmlformats.org/officeDocument/2006/relationships/hyperlink" Target="https://www.javatpoint.com/java-mousemotionlistener" TargetMode="External"/><Relationship Id="rId4" Type="http://schemas.openxmlformats.org/officeDocument/2006/relationships/hyperlink" Target="https://www.javatpoint.com/java-mouselisten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Swing</a:t>
            </a:r>
            <a:endParaRPr lang="en-US" dirty="0"/>
          </a:p>
        </p:txBody>
      </p:sp>
      <p:sp>
        <p:nvSpPr>
          <p:cNvPr id="3" name="Content Placeholder 2"/>
          <p:cNvSpPr>
            <a:spLocks noGrp="1"/>
          </p:cNvSpPr>
          <p:nvPr>
            <p:ph idx="1"/>
          </p:nvPr>
        </p:nvSpPr>
        <p:spPr>
          <a:xfrm>
            <a:off x="1451579" y="1561514"/>
            <a:ext cx="9603275" cy="4517314"/>
          </a:xfrm>
        </p:spPr>
        <p:txBody>
          <a:bodyPr>
            <a:normAutofit/>
          </a:bodyPr>
          <a:lstStyle/>
          <a:p>
            <a:r>
              <a:rPr lang="en-US" sz="2200" dirty="0" smtClean="0"/>
              <a:t>It is </a:t>
            </a:r>
            <a:r>
              <a:rPr lang="en-US" sz="2200" dirty="0"/>
              <a:t>a part of Java Foundation Classes (JFC) that is used to create window-based applications. </a:t>
            </a:r>
            <a:endParaRPr lang="en-US" sz="2200" dirty="0" smtClean="0"/>
          </a:p>
          <a:p>
            <a:r>
              <a:rPr lang="en-US" sz="2200" dirty="0" smtClean="0"/>
              <a:t>It </a:t>
            </a:r>
            <a:r>
              <a:rPr lang="en-US" sz="2200" dirty="0"/>
              <a:t>is built on the top of AWT (Abstract Windowing Toolkit) API and entirely written in java</a:t>
            </a:r>
            <a:r>
              <a:rPr lang="en-US" sz="2200" dirty="0" smtClean="0"/>
              <a:t>.</a:t>
            </a:r>
          </a:p>
          <a:p>
            <a:r>
              <a:rPr lang="en-US" sz="2400" dirty="0"/>
              <a:t>I</a:t>
            </a:r>
            <a:r>
              <a:rPr lang="en-US" sz="2400" dirty="0" smtClean="0"/>
              <a:t>t </a:t>
            </a:r>
            <a:r>
              <a:rPr lang="en-US" sz="2400" dirty="0"/>
              <a:t>suitable for developing lightweight desktop </a:t>
            </a:r>
            <a:r>
              <a:rPr lang="en-US" sz="2400" dirty="0" smtClean="0"/>
              <a:t>applications</a:t>
            </a:r>
            <a:r>
              <a:rPr lang="en-US" sz="2200" dirty="0" smtClean="0"/>
              <a:t>. </a:t>
            </a:r>
          </a:p>
          <a:p>
            <a:r>
              <a:rPr lang="en-US" sz="2200" dirty="0"/>
              <a:t>Unlike AWT, Java Swing provides platform-independent and lightweight </a:t>
            </a:r>
            <a:r>
              <a:rPr lang="en-US" sz="2200" dirty="0" smtClean="0"/>
              <a:t>components.</a:t>
            </a:r>
          </a:p>
          <a:p>
            <a:r>
              <a:rPr lang="en-US" sz="2200" dirty="0"/>
              <a:t>The </a:t>
            </a:r>
            <a:r>
              <a:rPr lang="en-US" sz="2200" dirty="0" err="1"/>
              <a:t>javax.swing</a:t>
            </a:r>
            <a:r>
              <a:rPr lang="en-US" sz="2200" dirty="0"/>
              <a:t> package provides classes for java swing API such as </a:t>
            </a:r>
            <a:r>
              <a:rPr lang="en-US" sz="2200" dirty="0" err="1"/>
              <a:t>JButton</a:t>
            </a:r>
            <a:r>
              <a:rPr lang="en-US" sz="2200" dirty="0"/>
              <a:t>, </a:t>
            </a:r>
            <a:r>
              <a:rPr lang="en-US" sz="2200" dirty="0" err="1"/>
              <a:t>JTextField</a:t>
            </a:r>
            <a:r>
              <a:rPr lang="en-US" sz="2200" dirty="0"/>
              <a:t>, </a:t>
            </a:r>
            <a:r>
              <a:rPr lang="en-US" sz="2200" dirty="0" err="1"/>
              <a:t>JTextArea</a:t>
            </a:r>
            <a:r>
              <a:rPr lang="en-US" sz="2200" dirty="0"/>
              <a:t>, </a:t>
            </a:r>
            <a:r>
              <a:rPr lang="en-US" sz="2200" dirty="0" err="1"/>
              <a:t>JRadioButton</a:t>
            </a:r>
            <a:r>
              <a:rPr lang="en-US" sz="2200" dirty="0"/>
              <a:t>, </a:t>
            </a:r>
            <a:r>
              <a:rPr lang="en-US" sz="2200" dirty="0" err="1"/>
              <a:t>JCheckbox</a:t>
            </a:r>
            <a:r>
              <a:rPr lang="en-US" sz="2200" dirty="0"/>
              <a:t>, </a:t>
            </a:r>
            <a:r>
              <a:rPr lang="en-US" sz="2200" dirty="0" err="1"/>
              <a:t>JMenu</a:t>
            </a:r>
            <a:r>
              <a:rPr lang="en-US" sz="2200" dirty="0"/>
              <a:t>, </a:t>
            </a:r>
            <a:r>
              <a:rPr lang="en-US" sz="2200" dirty="0" err="1"/>
              <a:t>JColorChooser</a:t>
            </a:r>
            <a:r>
              <a:rPr lang="en-US" sz="2200" dirty="0"/>
              <a:t> </a:t>
            </a:r>
            <a:r>
              <a:rPr lang="en-US" sz="2200" dirty="0" smtClean="0"/>
              <a:t>etc.</a:t>
            </a:r>
            <a:endParaRPr lang="en-US" sz="2200" dirty="0"/>
          </a:p>
        </p:txBody>
      </p:sp>
    </p:spTree>
    <p:extLst>
      <p:ext uri="{BB962C8B-B14F-4D97-AF65-F5344CB8AC3E}">
        <p14:creationId xmlns:p14="http://schemas.microsoft.com/office/powerpoint/2010/main" val="1557573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08678789"/>
              </p:ext>
            </p:extLst>
          </p:nvPr>
        </p:nvGraphicFramePr>
        <p:xfrm>
          <a:off x="605303" y="1068946"/>
          <a:ext cx="10470526" cy="3971813"/>
        </p:xfrm>
        <a:graphic>
          <a:graphicData uri="http://schemas.openxmlformats.org/drawingml/2006/table">
            <a:tbl>
              <a:tblPr/>
              <a:tblGrid>
                <a:gridCol w="5235263"/>
                <a:gridCol w="5235263"/>
              </a:tblGrid>
              <a:tr h="453529">
                <a:tc>
                  <a:txBody>
                    <a:bodyPr/>
                    <a:lstStyle/>
                    <a:p>
                      <a:pPr algn="l" fontAlgn="t"/>
                      <a:r>
                        <a:rPr lang="en-US" sz="1400" dirty="0">
                          <a:solidFill>
                            <a:srgbClr val="000000"/>
                          </a:solidFill>
                          <a:effectLst/>
                          <a:latin typeface="times new roman" panose="02020603050405020304" pitchFamily="18" charset="0"/>
                        </a:rPr>
                        <a:t>Constructor</a:t>
                      </a:r>
                    </a:p>
                  </a:txBody>
                  <a:tcPr marL="89523" marR="89523" marT="89523" marB="89523">
                    <a:lnL w="9525" cap="flat" cmpd="sng" algn="ctr">
                      <a:solidFill>
                        <a:srgbClr val="A0B1A8"/>
                      </a:solidFill>
                      <a:prstDash val="solid"/>
                      <a:round/>
                      <a:headEnd type="none" w="med" len="med"/>
                      <a:tailEnd type="none" w="med" len="med"/>
                    </a:lnL>
                    <a:lnR w="9525" cap="flat" cmpd="sng" algn="ctr">
                      <a:solidFill>
                        <a:srgbClr val="A0B1A8"/>
                      </a:solidFill>
                      <a:prstDash val="solid"/>
                      <a:round/>
                      <a:headEnd type="none" w="med" len="med"/>
                      <a:tailEnd type="none" w="med" len="med"/>
                    </a:lnR>
                    <a:lnT w="9525" cap="flat" cmpd="sng" algn="ctr">
                      <a:solidFill>
                        <a:srgbClr val="A0B1A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Description</a:t>
                      </a:r>
                    </a:p>
                  </a:txBody>
                  <a:tcPr marL="89523" marR="89523" marT="89523" marB="89523">
                    <a:lnL w="9525" cap="flat" cmpd="sng" algn="ctr">
                      <a:solidFill>
                        <a:srgbClr val="A0B1A8"/>
                      </a:solidFill>
                      <a:prstDash val="solid"/>
                      <a:round/>
                      <a:headEnd type="none" w="med" len="med"/>
                      <a:tailEnd type="none" w="med" len="med"/>
                    </a:lnL>
                    <a:lnR w="9525" cap="flat" cmpd="sng" algn="ctr">
                      <a:solidFill>
                        <a:srgbClr val="A0B1A8"/>
                      </a:solidFill>
                      <a:prstDash val="solid"/>
                      <a:round/>
                      <a:headEnd type="none" w="med" len="med"/>
                      <a:tailEnd type="none" w="med" len="med"/>
                    </a:lnR>
                    <a:lnT w="9525" cap="flat" cmpd="sng" algn="ctr">
                      <a:solidFill>
                        <a:srgbClr val="A0B1A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32191">
                <a:tc>
                  <a:txBody>
                    <a:bodyPr/>
                    <a:lstStyle/>
                    <a:p>
                      <a:pPr algn="just" fontAlgn="t"/>
                      <a:r>
                        <a:rPr lang="en-US" sz="1400">
                          <a:solidFill>
                            <a:srgbClr val="333333"/>
                          </a:solidFill>
                          <a:effectLst/>
                          <a:latin typeface="inter-regular"/>
                        </a:rPr>
                        <a:t>JFrame()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constructs a new frame that is initially invisible.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26951">
                <a:tc>
                  <a:txBody>
                    <a:bodyPr/>
                    <a:lstStyle/>
                    <a:p>
                      <a:pPr algn="just" fontAlgn="t"/>
                      <a:r>
                        <a:rPr lang="en-US" sz="1400">
                          <a:solidFill>
                            <a:srgbClr val="333333"/>
                          </a:solidFill>
                          <a:effectLst/>
                          <a:latin typeface="inter-regular"/>
                        </a:rPr>
                        <a:t>JFrame(GraphicsConfiguration gc)</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creates a Frame in the specified GraphicsConfiguration of a screen device and a blank title.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2191">
                <a:tc>
                  <a:txBody>
                    <a:bodyPr/>
                    <a:lstStyle/>
                    <a:p>
                      <a:pPr algn="just" fontAlgn="t"/>
                      <a:r>
                        <a:rPr lang="en-US" sz="1400">
                          <a:solidFill>
                            <a:srgbClr val="333333"/>
                          </a:solidFill>
                          <a:effectLst/>
                          <a:latin typeface="inter-regular"/>
                        </a:rPr>
                        <a:t>JFrame(String title)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creates a new, initially invisible Frame with the specified title.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26951">
                <a:tc>
                  <a:txBody>
                    <a:bodyPr/>
                    <a:lstStyle/>
                    <a:p>
                      <a:pPr algn="just" fontAlgn="t"/>
                      <a:r>
                        <a:rPr lang="en-US" sz="1400">
                          <a:solidFill>
                            <a:srgbClr val="333333"/>
                          </a:solidFill>
                          <a:effectLst/>
                          <a:latin typeface="inter-regular"/>
                        </a:rPr>
                        <a:t>JFrame(String title, GraphicsConfiguration gc)</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It creates a </a:t>
                      </a:r>
                      <a:r>
                        <a:rPr lang="en-US" sz="1400" dirty="0" err="1">
                          <a:solidFill>
                            <a:srgbClr val="333333"/>
                          </a:solidFill>
                          <a:effectLst/>
                          <a:latin typeface="inter-regular"/>
                        </a:rPr>
                        <a:t>JFrame</a:t>
                      </a:r>
                      <a:r>
                        <a:rPr lang="en-US" sz="1400" dirty="0">
                          <a:solidFill>
                            <a:srgbClr val="333333"/>
                          </a:solidFill>
                          <a:effectLst/>
                          <a:latin typeface="inter-regular"/>
                        </a:rPr>
                        <a:t> with the specified title and the specified </a:t>
                      </a:r>
                      <a:r>
                        <a:rPr lang="en-US" sz="1400" dirty="0" err="1">
                          <a:solidFill>
                            <a:srgbClr val="333333"/>
                          </a:solidFill>
                          <a:effectLst/>
                          <a:latin typeface="inter-regular"/>
                        </a:rPr>
                        <a:t>GraphicsConfiguration</a:t>
                      </a:r>
                      <a:r>
                        <a:rPr lang="en-US" sz="1400" dirty="0">
                          <a:solidFill>
                            <a:srgbClr val="333333"/>
                          </a:solidFill>
                          <a:effectLst/>
                          <a:latin typeface="inter-regular"/>
                        </a:rPr>
                        <a:t> of a screen device.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9" name="Rectangle 8"/>
          <p:cNvSpPr/>
          <p:nvPr/>
        </p:nvSpPr>
        <p:spPr>
          <a:xfrm>
            <a:off x="1112492" y="526892"/>
            <a:ext cx="3485265" cy="369332"/>
          </a:xfrm>
          <a:prstGeom prst="rect">
            <a:avLst/>
          </a:prstGeom>
        </p:spPr>
        <p:txBody>
          <a:bodyPr wrap="square">
            <a:spAutoFit/>
          </a:bodyPr>
          <a:lstStyle/>
          <a:p>
            <a:pPr algn="just"/>
            <a:r>
              <a:rPr lang="en-US" dirty="0">
                <a:solidFill>
                  <a:srgbClr val="610B4B"/>
                </a:solidFill>
                <a:latin typeface="erdana"/>
              </a:rPr>
              <a:t>Constructors</a:t>
            </a:r>
            <a:endParaRPr lang="en-US" b="0" i="0" dirty="0">
              <a:solidFill>
                <a:srgbClr val="610B4B"/>
              </a:solidFill>
              <a:effectLst/>
              <a:latin typeface="erdana"/>
            </a:endParaRPr>
          </a:p>
        </p:txBody>
      </p:sp>
    </p:spTree>
    <p:extLst>
      <p:ext uri="{BB962C8B-B14F-4D97-AF65-F5344CB8AC3E}">
        <p14:creationId xmlns:p14="http://schemas.microsoft.com/office/powerpoint/2010/main" val="15192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Jlabel</a:t>
            </a:r>
            <a:endParaRPr lang="en-US" b="1" cap="none" dirty="0"/>
          </a:p>
        </p:txBody>
      </p:sp>
      <p:sp>
        <p:nvSpPr>
          <p:cNvPr id="3" name="Content Placeholder 2"/>
          <p:cNvSpPr>
            <a:spLocks noGrp="1"/>
          </p:cNvSpPr>
          <p:nvPr>
            <p:ph idx="1"/>
          </p:nvPr>
        </p:nvSpPr>
        <p:spPr>
          <a:xfrm>
            <a:off x="1451579" y="1561513"/>
            <a:ext cx="9603275" cy="4555951"/>
          </a:xfrm>
        </p:spPr>
        <p:txBody>
          <a:bodyPr>
            <a:normAutofit/>
          </a:bodyPr>
          <a:lstStyle/>
          <a:p>
            <a:r>
              <a:rPr lang="en-US" sz="2400" dirty="0" smtClean="0"/>
              <a:t>The </a:t>
            </a:r>
            <a:r>
              <a:rPr lang="en-US" sz="2400" dirty="0"/>
              <a:t>object of </a:t>
            </a:r>
            <a:r>
              <a:rPr lang="en-US" sz="2400" dirty="0" err="1"/>
              <a:t>JLabel</a:t>
            </a:r>
            <a:r>
              <a:rPr lang="en-US" sz="2400" dirty="0"/>
              <a:t> class is a component for placing text in a container. </a:t>
            </a:r>
            <a:endParaRPr lang="en-US" sz="2400" dirty="0" smtClean="0"/>
          </a:p>
          <a:p>
            <a:r>
              <a:rPr lang="en-US" sz="2400" dirty="0" smtClean="0"/>
              <a:t>It </a:t>
            </a:r>
            <a:r>
              <a:rPr lang="en-US" sz="2400" dirty="0"/>
              <a:t>is used to display a single line of read only text. </a:t>
            </a:r>
            <a:endParaRPr lang="en-US" sz="2400" dirty="0" smtClean="0"/>
          </a:p>
          <a:p>
            <a:r>
              <a:rPr lang="en-US" sz="2400" dirty="0" smtClean="0"/>
              <a:t>The </a:t>
            </a:r>
            <a:r>
              <a:rPr lang="en-US" sz="2400" dirty="0"/>
              <a:t>text can be changed by an application but a user cannot edit it directly. </a:t>
            </a:r>
            <a:endParaRPr lang="en-US" sz="2400" dirty="0" smtClean="0"/>
          </a:p>
          <a:p>
            <a:r>
              <a:rPr lang="en-US" sz="2400" dirty="0" smtClean="0"/>
              <a:t>It </a:t>
            </a:r>
            <a:r>
              <a:rPr lang="en-US" sz="2400" dirty="0"/>
              <a:t>inherits </a:t>
            </a:r>
            <a:r>
              <a:rPr lang="en-US" sz="2400" dirty="0" err="1"/>
              <a:t>JComponent</a:t>
            </a:r>
            <a:r>
              <a:rPr lang="en-US" sz="2400" dirty="0"/>
              <a:t> class.</a:t>
            </a:r>
          </a:p>
        </p:txBody>
      </p:sp>
    </p:spTree>
    <p:extLst>
      <p:ext uri="{BB962C8B-B14F-4D97-AF65-F5344CB8AC3E}">
        <p14:creationId xmlns:p14="http://schemas.microsoft.com/office/powerpoint/2010/main" val="242564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Constructors</a:t>
            </a:r>
            <a:endParaRPr lang="en-US" b="1" cap="none"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174898573"/>
              </p:ext>
            </p:extLst>
          </p:nvPr>
        </p:nvGraphicFramePr>
        <p:xfrm>
          <a:off x="1094701" y="1853753"/>
          <a:ext cx="10148554" cy="4122043"/>
        </p:xfrm>
        <a:graphic>
          <a:graphicData uri="http://schemas.openxmlformats.org/drawingml/2006/table">
            <a:tbl>
              <a:tblPr/>
              <a:tblGrid>
                <a:gridCol w="5074277"/>
                <a:gridCol w="5074277"/>
              </a:tblGrid>
              <a:tr h="578840">
                <a:tc>
                  <a:txBody>
                    <a:bodyPr/>
                    <a:lstStyle/>
                    <a:p>
                      <a:pPr algn="l" fontAlgn="t"/>
                      <a:r>
                        <a:rPr lang="en-US">
                          <a:solidFill>
                            <a:srgbClr val="000000"/>
                          </a:solidFill>
                          <a:effectLst/>
                          <a:latin typeface="times new roman" panose="02020603050405020304" pitchFamily="18" charset="0"/>
                        </a:rPr>
                        <a:t>Constructor</a:t>
                      </a:r>
                    </a:p>
                  </a:txBody>
                  <a:tcPr marL="114300" marR="114300" marT="114300" marB="114300">
                    <a:lnL w="9525" cap="flat" cmpd="sng" algn="ctr">
                      <a:solidFill>
                        <a:srgbClr val="3090CE"/>
                      </a:solidFill>
                      <a:prstDash val="solid"/>
                      <a:round/>
                      <a:headEnd type="none" w="med" len="med"/>
                      <a:tailEnd type="none" w="med" len="med"/>
                    </a:lnL>
                    <a:lnR w="9525" cap="flat" cmpd="sng" algn="ctr">
                      <a:solidFill>
                        <a:srgbClr val="3090CE"/>
                      </a:solidFill>
                      <a:prstDash val="solid"/>
                      <a:round/>
                      <a:headEnd type="none" w="med" len="med"/>
                      <a:tailEnd type="none" w="med" len="med"/>
                    </a:lnR>
                    <a:lnT w="9525" cap="flat" cmpd="sng" algn="ctr">
                      <a:solidFill>
                        <a:srgbClr val="3090C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3090CE"/>
                      </a:solidFill>
                      <a:prstDash val="solid"/>
                      <a:round/>
                      <a:headEnd type="none" w="med" len="med"/>
                      <a:tailEnd type="none" w="med" len="med"/>
                    </a:lnL>
                    <a:lnR w="9525" cap="flat" cmpd="sng" algn="ctr">
                      <a:solidFill>
                        <a:srgbClr val="3090CE"/>
                      </a:solidFill>
                      <a:prstDash val="solid"/>
                      <a:round/>
                      <a:headEnd type="none" w="med" len="med"/>
                      <a:tailEnd type="none" w="med" len="med"/>
                    </a:lnR>
                    <a:lnT w="9525" cap="flat" cmpd="sng" algn="ctr">
                      <a:solidFill>
                        <a:srgbClr val="3090C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06868">
                <a:tc>
                  <a:txBody>
                    <a:bodyPr/>
                    <a:lstStyle/>
                    <a:p>
                      <a:pPr algn="just" fontAlgn="t"/>
                      <a:r>
                        <a:rPr lang="en-US">
                          <a:solidFill>
                            <a:srgbClr val="333333"/>
                          </a:solidFill>
                          <a:effectLst/>
                          <a:latin typeface="inter-regular"/>
                        </a:rPr>
                        <a:t>JLabel()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Creates a </a:t>
                      </a:r>
                      <a:r>
                        <a:rPr lang="en-US" dirty="0" err="1">
                          <a:solidFill>
                            <a:srgbClr val="333333"/>
                          </a:solidFill>
                          <a:effectLst/>
                          <a:latin typeface="inter-regular"/>
                        </a:rPr>
                        <a:t>JLabel</a:t>
                      </a:r>
                      <a:r>
                        <a:rPr lang="en-US" dirty="0">
                          <a:solidFill>
                            <a:srgbClr val="333333"/>
                          </a:solidFill>
                          <a:effectLst/>
                          <a:latin typeface="inter-regular"/>
                        </a:rPr>
                        <a:t> instance with no image and with an empty string for the title.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06868">
                <a:tc>
                  <a:txBody>
                    <a:bodyPr/>
                    <a:lstStyle/>
                    <a:p>
                      <a:pPr algn="just" fontAlgn="t"/>
                      <a:r>
                        <a:rPr lang="en-US">
                          <a:solidFill>
                            <a:srgbClr val="333333"/>
                          </a:solidFill>
                          <a:effectLst/>
                          <a:latin typeface="inter-regular"/>
                        </a:rPr>
                        <a:t>JLabel(String 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Creates a JLabel instance with the specified 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06868">
                <a:tc>
                  <a:txBody>
                    <a:bodyPr/>
                    <a:lstStyle/>
                    <a:p>
                      <a:pPr algn="just" fontAlgn="t"/>
                      <a:r>
                        <a:rPr lang="en-US">
                          <a:solidFill>
                            <a:srgbClr val="333333"/>
                          </a:solidFill>
                          <a:effectLst/>
                          <a:latin typeface="inter-regular"/>
                        </a:rPr>
                        <a:t>JLabel(Icon 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Creates a JLabel instance with the specified image.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22599">
                <a:tc>
                  <a:txBody>
                    <a:bodyPr/>
                    <a:lstStyle/>
                    <a:p>
                      <a:pPr algn="just" fontAlgn="t"/>
                      <a:r>
                        <a:rPr lang="en-US">
                          <a:solidFill>
                            <a:srgbClr val="333333"/>
                          </a:solidFill>
                          <a:effectLst/>
                          <a:latin typeface="inter-regular"/>
                        </a:rPr>
                        <a:t>JLabel(String s, Icon i, int horizontalAlignment)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Creates a </a:t>
                      </a:r>
                      <a:r>
                        <a:rPr lang="en-US" dirty="0" err="1">
                          <a:solidFill>
                            <a:srgbClr val="333333"/>
                          </a:solidFill>
                          <a:effectLst/>
                          <a:latin typeface="inter-regular"/>
                        </a:rPr>
                        <a:t>JLabel</a:t>
                      </a:r>
                      <a:r>
                        <a:rPr lang="en-US" dirty="0">
                          <a:solidFill>
                            <a:srgbClr val="333333"/>
                          </a:solidFill>
                          <a:effectLst/>
                          <a:latin typeface="inter-regular"/>
                        </a:rPr>
                        <a:t> instance with the specified text, image, and horizontal alignment.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26400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341" y="212091"/>
            <a:ext cx="9603275" cy="998524"/>
          </a:xfrm>
        </p:spPr>
        <p:txBody>
          <a:bodyPr/>
          <a:lstStyle/>
          <a:p>
            <a:r>
              <a:rPr lang="en-US" b="1" cap="none" dirty="0" smtClean="0"/>
              <a:t>Methods</a:t>
            </a:r>
            <a:endParaRPr lang="en-US" b="1" cap="none"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246568786"/>
              </p:ext>
            </p:extLst>
          </p:nvPr>
        </p:nvGraphicFramePr>
        <p:xfrm>
          <a:off x="734095" y="1312841"/>
          <a:ext cx="10457646" cy="4804626"/>
        </p:xfrm>
        <a:graphic>
          <a:graphicData uri="http://schemas.openxmlformats.org/drawingml/2006/table">
            <a:tbl>
              <a:tblPr/>
              <a:tblGrid>
                <a:gridCol w="5228823"/>
                <a:gridCol w="5228823"/>
              </a:tblGrid>
              <a:tr h="579066">
                <a:tc>
                  <a:txBody>
                    <a:bodyPr/>
                    <a:lstStyle/>
                    <a:p>
                      <a:pPr algn="l" fontAlgn="t"/>
                      <a:r>
                        <a:rPr lang="en-US" sz="2000" b="1" dirty="0">
                          <a:solidFill>
                            <a:srgbClr val="000000"/>
                          </a:solidFill>
                          <a:effectLst/>
                          <a:latin typeface="times new roman" panose="02020603050405020304" pitchFamily="18" charset="0"/>
                        </a:rPr>
                        <a:t>Methods</a:t>
                      </a:r>
                    </a:p>
                  </a:txBody>
                  <a:tcPr marL="114300" marR="114300" marT="114300" marB="114300">
                    <a:lnL w="9525" cap="flat" cmpd="sng" algn="ctr">
                      <a:solidFill>
                        <a:srgbClr val="00CF9B"/>
                      </a:solidFill>
                      <a:prstDash val="solid"/>
                      <a:round/>
                      <a:headEnd type="none" w="med" len="med"/>
                      <a:tailEnd type="none" w="med" len="med"/>
                    </a:lnL>
                    <a:lnR w="9525" cap="flat" cmpd="sng" algn="ctr">
                      <a:solidFill>
                        <a:srgbClr val="00CF9B"/>
                      </a:solidFill>
                      <a:prstDash val="solid"/>
                      <a:round/>
                      <a:headEnd type="none" w="med" len="med"/>
                      <a:tailEnd type="none" w="med" len="med"/>
                    </a:lnR>
                    <a:lnT w="9525" cap="flat" cmpd="sng" algn="ctr">
                      <a:solidFill>
                        <a:srgbClr val="00CF9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00CF9B"/>
                      </a:solidFill>
                      <a:prstDash val="solid"/>
                      <a:round/>
                      <a:headEnd type="none" w="med" len="med"/>
                      <a:tailEnd type="none" w="med" len="med"/>
                    </a:lnL>
                    <a:lnR w="9525" cap="flat" cmpd="sng" algn="ctr">
                      <a:solidFill>
                        <a:srgbClr val="00CF9B"/>
                      </a:solidFill>
                      <a:prstDash val="solid"/>
                      <a:round/>
                      <a:headEnd type="none" w="med" len="med"/>
                      <a:tailEnd type="none" w="med" len="med"/>
                    </a:lnR>
                    <a:lnT w="9525" cap="flat" cmpd="sng" algn="ctr">
                      <a:solidFill>
                        <a:srgbClr val="00CF9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45112">
                <a:tc>
                  <a:txBody>
                    <a:bodyPr/>
                    <a:lstStyle/>
                    <a:p>
                      <a:pPr algn="just" fontAlgn="t"/>
                      <a:r>
                        <a:rPr lang="en-US" sz="2000">
                          <a:solidFill>
                            <a:srgbClr val="333333"/>
                          </a:solidFill>
                          <a:effectLst/>
                          <a:latin typeface="inter-regular"/>
                        </a:rPr>
                        <a:t>String getText()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 returns the text string that a label displays.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45112">
                <a:tc>
                  <a:txBody>
                    <a:bodyPr/>
                    <a:lstStyle/>
                    <a:p>
                      <a:pPr algn="just" fontAlgn="t"/>
                      <a:r>
                        <a:rPr lang="en-US" sz="2000" dirty="0">
                          <a:solidFill>
                            <a:srgbClr val="333333"/>
                          </a:solidFill>
                          <a:effectLst/>
                          <a:latin typeface="inter-regular"/>
                        </a:rPr>
                        <a:t>void </a:t>
                      </a:r>
                      <a:r>
                        <a:rPr lang="en-US" sz="2000" dirty="0" err="1">
                          <a:solidFill>
                            <a:srgbClr val="333333"/>
                          </a:solidFill>
                          <a:effectLst/>
                          <a:latin typeface="inter-regular"/>
                        </a:rPr>
                        <a:t>setText</a:t>
                      </a:r>
                      <a:r>
                        <a:rPr lang="en-US" sz="2000" dirty="0">
                          <a:solidFill>
                            <a:srgbClr val="333333"/>
                          </a:solidFill>
                          <a:effectLst/>
                          <a:latin typeface="inter-regular"/>
                        </a:rPr>
                        <a:t>(String 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defines the single line of text this component will display.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45112">
                <a:tc>
                  <a:txBody>
                    <a:bodyPr/>
                    <a:lstStyle/>
                    <a:p>
                      <a:pPr algn="just" fontAlgn="t"/>
                      <a:r>
                        <a:rPr lang="en-US" sz="2000">
                          <a:solidFill>
                            <a:srgbClr val="333333"/>
                          </a:solidFill>
                          <a:effectLst/>
                          <a:latin typeface="inter-regular"/>
                        </a:rPr>
                        <a:t>void setHorizontalAlignment(int alignment)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sets the alignment of the label's contents along the X axis.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45112">
                <a:tc>
                  <a:txBody>
                    <a:bodyPr/>
                    <a:lstStyle/>
                    <a:p>
                      <a:pPr algn="just" fontAlgn="t"/>
                      <a:r>
                        <a:rPr lang="en-US" sz="2000" dirty="0">
                          <a:solidFill>
                            <a:srgbClr val="333333"/>
                          </a:solidFill>
                          <a:effectLst/>
                          <a:latin typeface="inter-regular"/>
                        </a:rPr>
                        <a:t>Icon </a:t>
                      </a:r>
                      <a:r>
                        <a:rPr lang="en-US" sz="2000" dirty="0" err="1">
                          <a:solidFill>
                            <a:srgbClr val="333333"/>
                          </a:solidFill>
                          <a:effectLst/>
                          <a:latin typeface="inter-regular"/>
                        </a:rPr>
                        <a:t>getIcon</a:t>
                      </a:r>
                      <a:r>
                        <a:rPr lang="en-US" sz="20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returns the graphic image that the label displays.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45112">
                <a:tc>
                  <a:txBody>
                    <a:bodyPr/>
                    <a:lstStyle/>
                    <a:p>
                      <a:pPr algn="just" fontAlgn="t"/>
                      <a:r>
                        <a:rPr lang="en-US" sz="2000">
                          <a:solidFill>
                            <a:srgbClr val="333333"/>
                          </a:solidFill>
                          <a:effectLst/>
                          <a:latin typeface="inter-regular"/>
                        </a:rPr>
                        <a:t>int getHorizontalAlignment()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returns the alignment of the label's contents along the X axis.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2121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JButton</a:t>
            </a:r>
            <a:endParaRPr lang="en-US" b="1" dirty="0"/>
          </a:p>
        </p:txBody>
      </p:sp>
      <p:sp>
        <p:nvSpPr>
          <p:cNvPr id="3" name="Content Placeholder 2"/>
          <p:cNvSpPr>
            <a:spLocks noGrp="1"/>
          </p:cNvSpPr>
          <p:nvPr>
            <p:ph idx="1"/>
          </p:nvPr>
        </p:nvSpPr>
        <p:spPr>
          <a:xfrm>
            <a:off x="1451579" y="1561514"/>
            <a:ext cx="9603275" cy="4568830"/>
          </a:xfrm>
        </p:spPr>
        <p:txBody>
          <a:bodyPr>
            <a:normAutofit/>
          </a:bodyPr>
          <a:lstStyle/>
          <a:p>
            <a:r>
              <a:rPr lang="en-US" dirty="0"/>
              <a:t>The </a:t>
            </a:r>
            <a:r>
              <a:rPr lang="en-US" dirty="0" err="1"/>
              <a:t>JButton</a:t>
            </a:r>
            <a:r>
              <a:rPr lang="en-US" dirty="0"/>
              <a:t> class is used to create a labeled button that has platform independent implementation. </a:t>
            </a:r>
            <a:endParaRPr lang="en-US" dirty="0" smtClean="0"/>
          </a:p>
          <a:p>
            <a:r>
              <a:rPr lang="en-US" dirty="0" smtClean="0"/>
              <a:t>The </a:t>
            </a:r>
            <a:r>
              <a:rPr lang="en-US" dirty="0"/>
              <a:t>application result in some action when the button is pushed. </a:t>
            </a:r>
            <a:endParaRPr lang="en-US" dirty="0" smtClean="0"/>
          </a:p>
          <a:p>
            <a:r>
              <a:rPr lang="en-US" dirty="0" smtClean="0"/>
              <a:t>It </a:t>
            </a:r>
            <a:r>
              <a:rPr lang="en-US" dirty="0"/>
              <a:t>inherits </a:t>
            </a:r>
            <a:r>
              <a:rPr lang="en-US" dirty="0" err="1"/>
              <a:t>AbstractButton</a:t>
            </a:r>
            <a:r>
              <a:rPr lang="en-US" dirty="0"/>
              <a:t> class.</a:t>
            </a:r>
            <a:endParaRPr lang="en-US" dirty="0" smtClean="0"/>
          </a:p>
        </p:txBody>
      </p:sp>
    </p:spTree>
    <p:extLst>
      <p:ext uri="{BB962C8B-B14F-4D97-AF65-F5344CB8AC3E}">
        <p14:creationId xmlns:p14="http://schemas.microsoft.com/office/powerpoint/2010/main" val="3779427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B47FEA-F2AD-4D86-BFA7-DEFC768A932C}"/>
              </a:ext>
            </a:extLst>
          </p:cNvPr>
          <p:cNvSpPr>
            <a:spLocks noGrp="1"/>
          </p:cNvSpPr>
          <p:nvPr>
            <p:ph type="title"/>
          </p:nvPr>
        </p:nvSpPr>
        <p:spPr/>
        <p:txBody>
          <a:bodyPr/>
          <a:lstStyle/>
          <a:p>
            <a:r>
              <a:rPr lang="en-US" b="1" cap="none" dirty="0" smtClean="0">
                <a:solidFill>
                  <a:srgbClr val="000000"/>
                </a:solidFill>
                <a:latin typeface="times new roman" panose="02020603050405020304" pitchFamily="18" charset="0"/>
              </a:rPr>
              <a:t>Constructor</a:t>
            </a:r>
            <a:endParaRPr lang="en-US" b="1" cap="none" dirty="0"/>
          </a:p>
        </p:txBody>
      </p:sp>
      <p:graphicFrame>
        <p:nvGraphicFramePr>
          <p:cNvPr id="4" name="Table 3"/>
          <p:cNvGraphicFramePr>
            <a:graphicFrameLocks noGrp="1"/>
          </p:cNvGraphicFramePr>
          <p:nvPr>
            <p:extLst>
              <p:ext uri="{D42A27DB-BD31-4B8C-83A1-F6EECF244321}">
                <p14:modId xmlns:p14="http://schemas.microsoft.com/office/powerpoint/2010/main" val="2526556788"/>
              </p:ext>
            </p:extLst>
          </p:nvPr>
        </p:nvGraphicFramePr>
        <p:xfrm>
          <a:off x="1451577" y="1853754"/>
          <a:ext cx="9603276" cy="2209800"/>
        </p:xfrm>
        <a:graphic>
          <a:graphicData uri="http://schemas.openxmlformats.org/drawingml/2006/table">
            <a:tbl>
              <a:tblPr/>
              <a:tblGrid>
                <a:gridCol w="4801638"/>
                <a:gridCol w="4801638"/>
              </a:tblGrid>
              <a:tr h="0">
                <a:tc>
                  <a:txBody>
                    <a:bodyPr/>
                    <a:lstStyle/>
                    <a:p>
                      <a:pPr algn="l" fontAlgn="t"/>
                      <a:r>
                        <a:rPr lang="en-US" sz="2000" dirty="0">
                          <a:solidFill>
                            <a:srgbClr val="000000"/>
                          </a:solidFill>
                          <a:effectLst/>
                          <a:latin typeface="times new roman" panose="02020603050405020304" pitchFamily="18" charset="0"/>
                        </a:rPr>
                        <a:t>Constructor</a:t>
                      </a:r>
                    </a:p>
                  </a:txBody>
                  <a:tcPr marL="114300" marR="114300" marT="114300" marB="114300">
                    <a:lnL w="9525" cap="flat" cmpd="sng" algn="ctr">
                      <a:solidFill>
                        <a:srgbClr val="505F22"/>
                      </a:solidFill>
                      <a:prstDash val="solid"/>
                      <a:round/>
                      <a:headEnd type="none" w="med" len="med"/>
                      <a:tailEnd type="none" w="med" len="med"/>
                    </a:lnL>
                    <a:lnR w="9525" cap="flat" cmpd="sng" algn="ctr">
                      <a:solidFill>
                        <a:srgbClr val="505F22"/>
                      </a:solidFill>
                      <a:prstDash val="solid"/>
                      <a:round/>
                      <a:headEnd type="none" w="med" len="med"/>
                      <a:tailEnd type="none" w="med" len="med"/>
                    </a:lnR>
                    <a:lnT w="9525" cap="flat" cmpd="sng" algn="ctr">
                      <a:solidFill>
                        <a:srgbClr val="505F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Description</a:t>
                      </a:r>
                    </a:p>
                  </a:txBody>
                  <a:tcPr marL="114300" marR="114300" marT="114300" marB="114300">
                    <a:lnL w="9525" cap="flat" cmpd="sng" algn="ctr">
                      <a:solidFill>
                        <a:srgbClr val="505F22"/>
                      </a:solidFill>
                      <a:prstDash val="solid"/>
                      <a:round/>
                      <a:headEnd type="none" w="med" len="med"/>
                      <a:tailEnd type="none" w="med" len="med"/>
                    </a:lnL>
                    <a:lnR w="9525" cap="flat" cmpd="sng" algn="ctr">
                      <a:solidFill>
                        <a:srgbClr val="505F22"/>
                      </a:solidFill>
                      <a:prstDash val="solid"/>
                      <a:round/>
                      <a:headEnd type="none" w="med" len="med"/>
                      <a:tailEnd type="none" w="med" len="med"/>
                    </a:lnR>
                    <a:lnT w="9525" cap="flat" cmpd="sng" algn="ctr">
                      <a:solidFill>
                        <a:srgbClr val="505F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sz="2000">
                          <a:solidFill>
                            <a:srgbClr val="333333"/>
                          </a:solidFill>
                          <a:effectLst/>
                          <a:latin typeface="inter-regular"/>
                        </a:rPr>
                        <a:t>JButton()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creates a button with no text and icon.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sz="2000">
                          <a:solidFill>
                            <a:srgbClr val="333333"/>
                          </a:solidFill>
                          <a:effectLst/>
                          <a:latin typeface="inter-regular"/>
                        </a:rPr>
                        <a:t>JButton(String 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creates a button with the specified 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sz="2000">
                          <a:solidFill>
                            <a:srgbClr val="333333"/>
                          </a:solidFill>
                          <a:effectLst/>
                          <a:latin typeface="inter-regular"/>
                        </a:rPr>
                        <a:t>JButton(Icon 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creates a button with the specified icon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6101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9118472"/>
              </p:ext>
            </p:extLst>
          </p:nvPr>
        </p:nvGraphicFramePr>
        <p:xfrm>
          <a:off x="425000" y="1004551"/>
          <a:ext cx="11333410" cy="4700788"/>
        </p:xfrm>
        <a:graphic>
          <a:graphicData uri="http://schemas.openxmlformats.org/drawingml/2006/table">
            <a:tbl>
              <a:tblPr/>
              <a:tblGrid>
                <a:gridCol w="5666705"/>
                <a:gridCol w="5666705"/>
              </a:tblGrid>
              <a:tr h="463192">
                <a:tc>
                  <a:txBody>
                    <a:bodyPr/>
                    <a:lstStyle/>
                    <a:p>
                      <a:pPr algn="l" fontAlgn="t"/>
                      <a:r>
                        <a:rPr lang="en-US" sz="2000" b="1" dirty="0">
                          <a:solidFill>
                            <a:srgbClr val="000000"/>
                          </a:solidFill>
                          <a:effectLst/>
                          <a:latin typeface="times new roman" panose="02020603050405020304" pitchFamily="18" charset="0"/>
                        </a:rPr>
                        <a:t>Methods</a:t>
                      </a:r>
                    </a:p>
                  </a:txBody>
                  <a:tcPr marL="69363" marR="69363" marT="69363" marB="69363">
                    <a:lnL w="9525" cap="flat" cmpd="sng" algn="ctr">
                      <a:solidFill>
                        <a:srgbClr val="3085C7"/>
                      </a:solidFill>
                      <a:prstDash val="solid"/>
                      <a:round/>
                      <a:headEnd type="none" w="med" len="med"/>
                      <a:tailEnd type="none" w="med" len="med"/>
                    </a:lnL>
                    <a:lnR w="9525" cap="flat" cmpd="sng" algn="ctr">
                      <a:solidFill>
                        <a:srgbClr val="3085C7"/>
                      </a:solidFill>
                      <a:prstDash val="solid"/>
                      <a:round/>
                      <a:headEnd type="none" w="med" len="med"/>
                      <a:tailEnd type="none" w="med" len="med"/>
                    </a:lnR>
                    <a:lnT w="9525" cap="flat" cmpd="sng" algn="ctr">
                      <a:solidFill>
                        <a:srgbClr val="3085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latin typeface="times new roman" panose="02020603050405020304" pitchFamily="18" charset="0"/>
                        </a:rPr>
                        <a:t>Description</a:t>
                      </a:r>
                    </a:p>
                  </a:txBody>
                  <a:tcPr marL="69363" marR="69363" marT="69363" marB="69363">
                    <a:lnL w="9525" cap="flat" cmpd="sng" algn="ctr">
                      <a:solidFill>
                        <a:srgbClr val="3085C7"/>
                      </a:solidFill>
                      <a:prstDash val="solid"/>
                      <a:round/>
                      <a:headEnd type="none" w="med" len="med"/>
                      <a:tailEnd type="none" w="med" len="med"/>
                    </a:lnL>
                    <a:lnR w="9525" cap="flat" cmpd="sng" algn="ctr">
                      <a:solidFill>
                        <a:srgbClr val="3085C7"/>
                      </a:solidFill>
                      <a:prstDash val="solid"/>
                      <a:round/>
                      <a:headEnd type="none" w="med" len="med"/>
                      <a:tailEnd type="none" w="med" len="med"/>
                    </a:lnR>
                    <a:lnT w="9525" cap="flat" cmpd="sng" algn="ctr">
                      <a:solidFill>
                        <a:srgbClr val="3085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73322">
                <a:tc>
                  <a:txBody>
                    <a:bodyPr/>
                    <a:lstStyle/>
                    <a:p>
                      <a:pPr algn="just" fontAlgn="t"/>
                      <a:r>
                        <a:rPr lang="en-US" sz="2000">
                          <a:solidFill>
                            <a:srgbClr val="333333"/>
                          </a:solidFill>
                          <a:effectLst/>
                          <a:latin typeface="inter-regular"/>
                        </a:rPr>
                        <a:t>void setText(String s)</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set specified text on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3322">
                <a:tc>
                  <a:txBody>
                    <a:bodyPr/>
                    <a:lstStyle/>
                    <a:p>
                      <a:pPr algn="just" fontAlgn="t"/>
                      <a:r>
                        <a:rPr lang="en-US" sz="2000">
                          <a:solidFill>
                            <a:srgbClr val="333333"/>
                          </a:solidFill>
                          <a:effectLst/>
                          <a:latin typeface="inter-regular"/>
                        </a:rPr>
                        <a:t>String getText()</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return the text of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3322">
                <a:tc>
                  <a:txBody>
                    <a:bodyPr/>
                    <a:lstStyle/>
                    <a:p>
                      <a:pPr algn="just" fontAlgn="t"/>
                      <a:r>
                        <a:rPr lang="en-US" sz="2000" dirty="0">
                          <a:solidFill>
                            <a:srgbClr val="333333"/>
                          </a:solidFill>
                          <a:effectLst/>
                          <a:latin typeface="inter-regular"/>
                        </a:rPr>
                        <a:t>void </a:t>
                      </a:r>
                      <a:r>
                        <a:rPr lang="en-US" sz="2000" dirty="0" err="1">
                          <a:solidFill>
                            <a:srgbClr val="333333"/>
                          </a:solidFill>
                          <a:effectLst/>
                          <a:latin typeface="inter-regular"/>
                        </a:rPr>
                        <a:t>setEnabled</a:t>
                      </a:r>
                      <a:r>
                        <a:rPr lang="en-US" sz="2000" dirty="0">
                          <a:solidFill>
                            <a:srgbClr val="333333"/>
                          </a:solidFill>
                          <a:effectLst/>
                          <a:latin typeface="inter-regular"/>
                        </a:rPr>
                        <a:t>(</a:t>
                      </a:r>
                      <a:r>
                        <a:rPr lang="en-US" sz="2000" dirty="0" err="1">
                          <a:solidFill>
                            <a:srgbClr val="333333"/>
                          </a:solidFill>
                          <a:effectLst/>
                          <a:latin typeface="inter-regular"/>
                        </a:rPr>
                        <a:t>boolean</a:t>
                      </a:r>
                      <a:r>
                        <a:rPr lang="en-US" sz="2000" dirty="0">
                          <a:solidFill>
                            <a:srgbClr val="333333"/>
                          </a:solidFill>
                          <a:effectLst/>
                          <a:latin typeface="inter-regular"/>
                        </a:rPr>
                        <a:t> b)</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enable or disable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3322">
                <a:tc>
                  <a:txBody>
                    <a:bodyPr/>
                    <a:lstStyle/>
                    <a:p>
                      <a:pPr algn="just" fontAlgn="t"/>
                      <a:r>
                        <a:rPr lang="en-US" sz="2000" dirty="0">
                          <a:solidFill>
                            <a:srgbClr val="333333"/>
                          </a:solidFill>
                          <a:effectLst/>
                          <a:latin typeface="inter-regular"/>
                        </a:rPr>
                        <a:t>void </a:t>
                      </a:r>
                      <a:r>
                        <a:rPr lang="en-US" sz="2000" dirty="0" err="1">
                          <a:solidFill>
                            <a:srgbClr val="333333"/>
                          </a:solidFill>
                          <a:effectLst/>
                          <a:latin typeface="inter-regular"/>
                        </a:rPr>
                        <a:t>setIcon</a:t>
                      </a:r>
                      <a:r>
                        <a:rPr lang="en-US" sz="2000" dirty="0">
                          <a:solidFill>
                            <a:srgbClr val="333333"/>
                          </a:solidFill>
                          <a:effectLst/>
                          <a:latin typeface="inter-regular"/>
                        </a:rPr>
                        <a:t>(Icon b)</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set the specified Icon on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3322">
                <a:tc>
                  <a:txBody>
                    <a:bodyPr/>
                    <a:lstStyle/>
                    <a:p>
                      <a:pPr algn="just" fontAlgn="t"/>
                      <a:r>
                        <a:rPr lang="en-US" sz="2000" dirty="0">
                          <a:solidFill>
                            <a:srgbClr val="333333"/>
                          </a:solidFill>
                          <a:effectLst/>
                          <a:latin typeface="inter-regular"/>
                        </a:rPr>
                        <a:t>Icon </a:t>
                      </a:r>
                      <a:r>
                        <a:rPr lang="en-US" sz="2000" dirty="0" err="1">
                          <a:solidFill>
                            <a:srgbClr val="333333"/>
                          </a:solidFill>
                          <a:effectLst/>
                          <a:latin typeface="inter-regular"/>
                        </a:rPr>
                        <a:t>getIcon</a:t>
                      </a:r>
                      <a:r>
                        <a:rPr lang="en-US" sz="2000" dirty="0">
                          <a:solidFill>
                            <a:srgbClr val="333333"/>
                          </a:solidFill>
                          <a:effectLst/>
                          <a:latin typeface="inter-regular"/>
                        </a:rPr>
                        <a:t>()</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get the Icon of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3322">
                <a:tc>
                  <a:txBody>
                    <a:bodyPr/>
                    <a:lstStyle/>
                    <a:p>
                      <a:pPr algn="just" fontAlgn="t"/>
                      <a:r>
                        <a:rPr lang="en-US" sz="2000">
                          <a:solidFill>
                            <a:srgbClr val="333333"/>
                          </a:solidFill>
                          <a:effectLst/>
                          <a:latin typeface="inter-regular"/>
                        </a:rPr>
                        <a:t>void setMnemonic(int a)</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set the mnemonic on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97664">
                <a:tc>
                  <a:txBody>
                    <a:bodyPr/>
                    <a:lstStyle/>
                    <a:p>
                      <a:pPr algn="just" fontAlgn="t"/>
                      <a:r>
                        <a:rPr lang="en-US" sz="2000">
                          <a:solidFill>
                            <a:srgbClr val="333333"/>
                          </a:solidFill>
                          <a:effectLst/>
                          <a:latin typeface="inter-regular"/>
                        </a:rPr>
                        <a:t>void addActionListener(ActionListener a)</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add the </a:t>
                      </a:r>
                      <a:r>
                        <a:rPr lang="en-US" sz="2000" smtClean="0">
                          <a:solidFill>
                            <a:srgbClr val="333333"/>
                          </a:solidFill>
                          <a:effectLst/>
                          <a:latin typeface="inter-regular"/>
                        </a:rPr>
                        <a:t>action</a:t>
                      </a:r>
                      <a:r>
                        <a:rPr lang="en-US" sz="2000" baseline="0" smtClean="0">
                          <a:solidFill>
                            <a:srgbClr val="333333"/>
                          </a:solidFill>
                          <a:effectLst/>
                          <a:latin typeface="inter-regular"/>
                        </a:rPr>
                        <a:t> listener </a:t>
                      </a:r>
                      <a:r>
                        <a:rPr lang="en-US" sz="2000" smtClean="0">
                          <a:solidFill>
                            <a:srgbClr val="333333"/>
                          </a:solidFill>
                          <a:effectLst/>
                          <a:latin typeface="inter-regular"/>
                        </a:rPr>
                        <a:t>to </a:t>
                      </a:r>
                      <a:r>
                        <a:rPr lang="en-US" sz="2000" dirty="0">
                          <a:solidFill>
                            <a:srgbClr val="333333"/>
                          </a:solidFill>
                          <a:effectLst/>
                          <a:latin typeface="inter-regular"/>
                        </a:rPr>
                        <a:t>this object.</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Title 4"/>
          <p:cNvSpPr>
            <a:spLocks noGrp="1"/>
          </p:cNvSpPr>
          <p:nvPr>
            <p:ph type="title"/>
          </p:nvPr>
        </p:nvSpPr>
        <p:spPr>
          <a:xfrm>
            <a:off x="1290067" y="187136"/>
            <a:ext cx="9603275" cy="662869"/>
          </a:xfrm>
        </p:spPr>
        <p:txBody>
          <a:bodyPr>
            <a:normAutofit/>
          </a:bodyPr>
          <a:lstStyle/>
          <a:p>
            <a:r>
              <a:rPr lang="en-US" b="1" cap="none" dirty="0" smtClean="0"/>
              <a:t>Methods Of </a:t>
            </a:r>
            <a:r>
              <a:rPr lang="en-US" b="1" cap="none" dirty="0" err="1" smtClean="0"/>
              <a:t>Abstractbutton</a:t>
            </a:r>
            <a:r>
              <a:rPr lang="en-US" b="1" cap="none" dirty="0" smtClean="0"/>
              <a:t> Class</a:t>
            </a:r>
            <a:endParaRPr lang="en-US" b="1" cap="none" dirty="0"/>
          </a:p>
        </p:txBody>
      </p:sp>
    </p:spTree>
    <p:extLst>
      <p:ext uri="{BB962C8B-B14F-4D97-AF65-F5344CB8AC3E}">
        <p14:creationId xmlns:p14="http://schemas.microsoft.com/office/powerpoint/2010/main" val="3389223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cap="none" dirty="0" err="1" smtClean="0"/>
              <a:t>JTextField</a:t>
            </a:r>
            <a:endParaRPr lang="en-US" b="1" cap="none" dirty="0"/>
          </a:p>
        </p:txBody>
      </p:sp>
      <p:sp>
        <p:nvSpPr>
          <p:cNvPr id="7" name="Content Placeholder 6"/>
          <p:cNvSpPr>
            <a:spLocks noGrp="1"/>
          </p:cNvSpPr>
          <p:nvPr>
            <p:ph idx="1"/>
          </p:nvPr>
        </p:nvSpPr>
        <p:spPr>
          <a:xfrm>
            <a:off x="1451579" y="1363139"/>
            <a:ext cx="9603275" cy="4702809"/>
          </a:xfrm>
        </p:spPr>
        <p:txBody>
          <a:bodyPr/>
          <a:lstStyle/>
          <a:p>
            <a:r>
              <a:rPr lang="en-US" dirty="0"/>
              <a:t>The object of a </a:t>
            </a:r>
            <a:r>
              <a:rPr lang="en-US" dirty="0" err="1"/>
              <a:t>JTextField</a:t>
            </a:r>
            <a:r>
              <a:rPr lang="en-US" dirty="0"/>
              <a:t> class is a text component that allows the editing of a single line text. It inherits </a:t>
            </a:r>
            <a:r>
              <a:rPr lang="en-US" dirty="0" err="1"/>
              <a:t>JTextComponent</a:t>
            </a:r>
            <a:r>
              <a:rPr lang="en-US" dirty="0"/>
              <a:t> class.</a:t>
            </a:r>
          </a:p>
        </p:txBody>
      </p:sp>
      <p:graphicFrame>
        <p:nvGraphicFramePr>
          <p:cNvPr id="4" name="Table 3"/>
          <p:cNvGraphicFramePr>
            <a:graphicFrameLocks noGrp="1"/>
          </p:cNvGraphicFramePr>
          <p:nvPr>
            <p:extLst>
              <p:ext uri="{D42A27DB-BD31-4B8C-83A1-F6EECF244321}">
                <p14:modId xmlns:p14="http://schemas.microsoft.com/office/powerpoint/2010/main" val="1321329932"/>
              </p:ext>
            </p:extLst>
          </p:nvPr>
        </p:nvGraphicFramePr>
        <p:xfrm>
          <a:off x="1451577" y="2716850"/>
          <a:ext cx="9868952" cy="3349098"/>
        </p:xfrm>
        <a:graphic>
          <a:graphicData uri="http://schemas.openxmlformats.org/drawingml/2006/table">
            <a:tbl>
              <a:tblPr/>
              <a:tblGrid>
                <a:gridCol w="4934476"/>
                <a:gridCol w="4934476"/>
              </a:tblGrid>
              <a:tr h="463804">
                <a:tc>
                  <a:txBody>
                    <a:bodyPr/>
                    <a:lstStyle/>
                    <a:p>
                      <a:pPr algn="l" fontAlgn="t"/>
                      <a:r>
                        <a:rPr lang="en-US" sz="1700">
                          <a:solidFill>
                            <a:srgbClr val="000000"/>
                          </a:solidFill>
                          <a:effectLst/>
                          <a:latin typeface="times new roman" panose="02020603050405020304" pitchFamily="18" charset="0"/>
                        </a:rPr>
                        <a:t>Constructor</a:t>
                      </a:r>
                    </a:p>
                  </a:txBody>
                  <a:tcPr marL="110095" marR="110095" marT="110095" marB="110095">
                    <a:lnL w="9525" cap="flat" cmpd="sng" algn="ctr">
                      <a:solidFill>
                        <a:srgbClr val="40521A"/>
                      </a:solidFill>
                      <a:prstDash val="solid"/>
                      <a:round/>
                      <a:headEnd type="none" w="med" len="med"/>
                      <a:tailEnd type="none" w="med" len="med"/>
                    </a:lnL>
                    <a:lnR w="9525" cap="flat" cmpd="sng" algn="ctr">
                      <a:solidFill>
                        <a:srgbClr val="40521A"/>
                      </a:solidFill>
                      <a:prstDash val="solid"/>
                      <a:round/>
                      <a:headEnd type="none" w="med" len="med"/>
                      <a:tailEnd type="none" w="med" len="med"/>
                    </a:lnR>
                    <a:lnT w="9525" cap="flat" cmpd="sng" algn="ctr">
                      <a:solidFill>
                        <a:srgbClr val="4052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Description</a:t>
                      </a:r>
                    </a:p>
                  </a:txBody>
                  <a:tcPr marL="110095" marR="110095" marT="110095" marB="110095">
                    <a:lnL w="9525" cap="flat" cmpd="sng" algn="ctr">
                      <a:solidFill>
                        <a:srgbClr val="40521A"/>
                      </a:solidFill>
                      <a:prstDash val="solid"/>
                      <a:round/>
                      <a:headEnd type="none" w="med" len="med"/>
                      <a:tailEnd type="none" w="med" len="med"/>
                    </a:lnL>
                    <a:lnR w="9525" cap="flat" cmpd="sng" algn="ctr">
                      <a:solidFill>
                        <a:srgbClr val="40521A"/>
                      </a:solidFill>
                      <a:prstDash val="solid"/>
                      <a:round/>
                      <a:headEnd type="none" w="med" len="med"/>
                      <a:tailEnd type="none" w="med" len="med"/>
                    </a:lnR>
                    <a:lnT w="9525" cap="flat" cmpd="sng" algn="ctr">
                      <a:solidFill>
                        <a:srgbClr val="4052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3531">
                <a:tc>
                  <a:txBody>
                    <a:bodyPr/>
                    <a:lstStyle/>
                    <a:p>
                      <a:pPr algn="just" fontAlgn="t"/>
                      <a:r>
                        <a:rPr lang="en-US" sz="1700">
                          <a:solidFill>
                            <a:srgbClr val="333333"/>
                          </a:solidFill>
                          <a:effectLst/>
                          <a:latin typeface="inter-regular"/>
                        </a:rPr>
                        <a:t>JTextField()</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Creates a new TextField</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6515">
                <a:tc>
                  <a:txBody>
                    <a:bodyPr/>
                    <a:lstStyle/>
                    <a:p>
                      <a:pPr algn="just" fontAlgn="t"/>
                      <a:r>
                        <a:rPr lang="en-US" sz="1700">
                          <a:solidFill>
                            <a:srgbClr val="333333"/>
                          </a:solidFill>
                          <a:effectLst/>
                          <a:latin typeface="inter-regular"/>
                        </a:rPr>
                        <a:t>JTextField(String text)</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effectLst/>
                          <a:latin typeface="inter-regular"/>
                        </a:rPr>
                        <a:t>Creates a new </a:t>
                      </a:r>
                      <a:r>
                        <a:rPr lang="en-US" sz="1700" dirty="0" err="1">
                          <a:solidFill>
                            <a:srgbClr val="333333"/>
                          </a:solidFill>
                          <a:effectLst/>
                          <a:latin typeface="inter-regular"/>
                        </a:rPr>
                        <a:t>TextField</a:t>
                      </a:r>
                      <a:r>
                        <a:rPr lang="en-US" sz="1700" dirty="0">
                          <a:solidFill>
                            <a:srgbClr val="333333"/>
                          </a:solidFill>
                          <a:effectLst/>
                          <a:latin typeface="inter-regular"/>
                        </a:rPr>
                        <a:t> initialized with the specified text.</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99500">
                <a:tc>
                  <a:txBody>
                    <a:bodyPr/>
                    <a:lstStyle/>
                    <a:p>
                      <a:pPr algn="just" fontAlgn="t"/>
                      <a:r>
                        <a:rPr lang="en-US" sz="1700">
                          <a:solidFill>
                            <a:srgbClr val="333333"/>
                          </a:solidFill>
                          <a:effectLst/>
                          <a:latin typeface="inter-regular"/>
                        </a:rPr>
                        <a:t>JTextField(String text, int columns)</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Creates a new TextField initialized with the specified text and columns.</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99500">
                <a:tc>
                  <a:txBody>
                    <a:bodyPr/>
                    <a:lstStyle/>
                    <a:p>
                      <a:pPr algn="just" fontAlgn="t"/>
                      <a:r>
                        <a:rPr lang="en-US" sz="1700">
                          <a:solidFill>
                            <a:srgbClr val="333333"/>
                          </a:solidFill>
                          <a:effectLst/>
                          <a:latin typeface="inter-regular"/>
                        </a:rPr>
                        <a:t>JTextField(int columns)</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effectLst/>
                          <a:latin typeface="inter-regular"/>
                        </a:rPr>
                        <a:t>Creates a new empty </a:t>
                      </a:r>
                      <a:r>
                        <a:rPr lang="en-US" sz="1700" dirty="0" err="1">
                          <a:solidFill>
                            <a:srgbClr val="333333"/>
                          </a:solidFill>
                          <a:effectLst/>
                          <a:latin typeface="inter-regular"/>
                        </a:rPr>
                        <a:t>TextField</a:t>
                      </a:r>
                      <a:r>
                        <a:rPr lang="en-US" sz="1700" dirty="0">
                          <a:solidFill>
                            <a:srgbClr val="333333"/>
                          </a:solidFill>
                          <a:effectLst/>
                          <a:latin typeface="inter-regular"/>
                        </a:rPr>
                        <a:t> with the specified number of columns.</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956202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6184594"/>
              </p:ext>
            </p:extLst>
          </p:nvPr>
        </p:nvGraphicFramePr>
        <p:xfrm>
          <a:off x="1068947" y="1346423"/>
          <a:ext cx="9710670" cy="3449639"/>
        </p:xfrm>
        <a:graphic>
          <a:graphicData uri="http://schemas.openxmlformats.org/drawingml/2006/table">
            <a:tbl>
              <a:tblPr/>
              <a:tblGrid>
                <a:gridCol w="4855335"/>
                <a:gridCol w="4855335"/>
              </a:tblGrid>
              <a:tr h="420067">
                <a:tc>
                  <a:txBody>
                    <a:bodyPr/>
                    <a:lstStyle/>
                    <a:p>
                      <a:pPr algn="l" fontAlgn="t"/>
                      <a:r>
                        <a:rPr lang="en-US" sz="1500">
                          <a:solidFill>
                            <a:srgbClr val="000000"/>
                          </a:solidFill>
                          <a:effectLst/>
                          <a:latin typeface="times new roman" panose="02020603050405020304" pitchFamily="18" charset="0"/>
                        </a:rPr>
                        <a:t>Methods</a:t>
                      </a:r>
                    </a:p>
                  </a:txBody>
                  <a:tcPr marL="95470" marR="95470" marT="95470" marB="95470">
                    <a:lnL w="9525" cap="flat" cmpd="sng" algn="ctr">
                      <a:solidFill>
                        <a:srgbClr val="509074"/>
                      </a:solidFill>
                      <a:prstDash val="solid"/>
                      <a:round/>
                      <a:headEnd type="none" w="med" len="med"/>
                      <a:tailEnd type="none" w="med" len="med"/>
                    </a:lnL>
                    <a:lnR w="9525" cap="flat" cmpd="sng" algn="ctr">
                      <a:solidFill>
                        <a:srgbClr val="509074"/>
                      </a:solidFill>
                      <a:prstDash val="solid"/>
                      <a:round/>
                      <a:headEnd type="none" w="med" len="med"/>
                      <a:tailEnd type="none" w="med" len="med"/>
                    </a:lnR>
                    <a:lnT w="9525" cap="flat" cmpd="sng" algn="ctr">
                      <a:solidFill>
                        <a:srgbClr val="5090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Description</a:t>
                      </a:r>
                    </a:p>
                  </a:txBody>
                  <a:tcPr marL="95470" marR="95470" marT="95470" marB="95470">
                    <a:lnL w="9525" cap="flat" cmpd="sng" algn="ctr">
                      <a:solidFill>
                        <a:srgbClr val="509074"/>
                      </a:solidFill>
                      <a:prstDash val="solid"/>
                      <a:round/>
                      <a:headEnd type="none" w="med" len="med"/>
                      <a:tailEnd type="none" w="med" len="med"/>
                    </a:lnL>
                    <a:lnR w="9525" cap="flat" cmpd="sng" algn="ctr">
                      <a:solidFill>
                        <a:srgbClr val="509074"/>
                      </a:solidFill>
                      <a:prstDash val="solid"/>
                      <a:round/>
                      <a:headEnd type="none" w="med" len="med"/>
                      <a:tailEnd type="none" w="med" len="med"/>
                    </a:lnR>
                    <a:lnT w="9525" cap="flat" cmpd="sng" algn="ctr">
                      <a:solidFill>
                        <a:srgbClr val="5090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14675">
                <a:tc>
                  <a:txBody>
                    <a:bodyPr/>
                    <a:lstStyle/>
                    <a:p>
                      <a:pPr algn="just" fontAlgn="t"/>
                      <a:r>
                        <a:rPr lang="en-US" sz="1500">
                          <a:solidFill>
                            <a:srgbClr val="333333"/>
                          </a:solidFill>
                          <a:effectLst/>
                          <a:latin typeface="inter-regular"/>
                        </a:rPr>
                        <a:t>void addActionListener(ActionListener l)</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is used to add the specified action listener to receive action events from this textfield.</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14675">
                <a:tc>
                  <a:txBody>
                    <a:bodyPr/>
                    <a:lstStyle/>
                    <a:p>
                      <a:pPr algn="just" fontAlgn="t"/>
                      <a:r>
                        <a:rPr lang="en-US" sz="1500">
                          <a:solidFill>
                            <a:srgbClr val="333333"/>
                          </a:solidFill>
                          <a:effectLst/>
                          <a:latin typeface="inter-regular"/>
                        </a:rPr>
                        <a:t>Action getAction()</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It returns the currently set Action for this ActionEvent source, or null if no Action is set.</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56420">
                <a:tc>
                  <a:txBody>
                    <a:bodyPr/>
                    <a:lstStyle/>
                    <a:p>
                      <a:pPr algn="just" fontAlgn="t"/>
                      <a:r>
                        <a:rPr lang="en-US" sz="1500">
                          <a:solidFill>
                            <a:srgbClr val="333333"/>
                          </a:solidFill>
                          <a:effectLst/>
                          <a:latin typeface="inter-regular"/>
                        </a:rPr>
                        <a:t>void setFont(Font f)</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is used to set the current font.</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43802">
                <a:tc>
                  <a:txBody>
                    <a:bodyPr/>
                    <a:lstStyle/>
                    <a:p>
                      <a:pPr algn="just" fontAlgn="t"/>
                      <a:r>
                        <a:rPr lang="en-US" sz="1500">
                          <a:solidFill>
                            <a:srgbClr val="333333"/>
                          </a:solidFill>
                          <a:effectLst/>
                          <a:latin typeface="inter-regular"/>
                        </a:rPr>
                        <a:t>void removeActionListener(ActionListener l)</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inter-regular"/>
                        </a:rPr>
                        <a:t>It is used to remove the specified action listener so that it no longer receives action events from this </a:t>
                      </a:r>
                      <a:r>
                        <a:rPr lang="en-US" sz="1500" dirty="0" err="1">
                          <a:solidFill>
                            <a:srgbClr val="333333"/>
                          </a:solidFill>
                          <a:effectLst/>
                          <a:latin typeface="inter-regular"/>
                        </a:rPr>
                        <a:t>textfield</a:t>
                      </a:r>
                      <a:r>
                        <a:rPr lang="en-US" sz="1500" dirty="0">
                          <a:solidFill>
                            <a:srgbClr val="333333"/>
                          </a:solidFill>
                          <a:effectLst/>
                          <a:latin typeface="inter-regular"/>
                        </a:rPr>
                        <a:t>.</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4"/>
          <p:cNvSpPr/>
          <p:nvPr/>
        </p:nvSpPr>
        <p:spPr>
          <a:xfrm>
            <a:off x="2230940" y="204920"/>
            <a:ext cx="5087418" cy="584775"/>
          </a:xfrm>
          <a:prstGeom prst="rect">
            <a:avLst/>
          </a:prstGeom>
        </p:spPr>
        <p:txBody>
          <a:bodyPr wrap="none">
            <a:spAutoFit/>
          </a:bodyPr>
          <a:lstStyle/>
          <a:p>
            <a:pPr algn="just"/>
            <a:r>
              <a:rPr lang="en-US" sz="3200" b="1" dirty="0">
                <a:latin typeface="+mj-lt"/>
              </a:rPr>
              <a:t>Commonly used Methods</a:t>
            </a:r>
            <a:endParaRPr lang="en-US" sz="3200" b="1" i="0" dirty="0">
              <a:effectLst/>
              <a:latin typeface="+mj-lt"/>
            </a:endParaRPr>
          </a:p>
        </p:txBody>
      </p:sp>
    </p:spTree>
    <p:extLst>
      <p:ext uri="{BB962C8B-B14F-4D97-AF65-F5344CB8AC3E}">
        <p14:creationId xmlns:p14="http://schemas.microsoft.com/office/powerpoint/2010/main" val="1073995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none" dirty="0" smtClean="0"/>
              <a:t>Java Event Classes And Listener Interfaces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4126673"/>
              </p:ext>
            </p:extLst>
          </p:nvPr>
        </p:nvGraphicFramePr>
        <p:xfrm>
          <a:off x="1450975" y="1365153"/>
          <a:ext cx="9604374" cy="4649280"/>
        </p:xfrm>
        <a:graphic>
          <a:graphicData uri="http://schemas.openxmlformats.org/drawingml/2006/table">
            <a:tbl>
              <a:tblPr firstRow="1" firstCol="1" bandRow="1">
                <a:tableStyleId>{5C22544A-7EE6-4342-B048-85BDC9FD1C3A}</a:tableStyleId>
              </a:tblPr>
              <a:tblGrid>
                <a:gridCol w="4802187"/>
                <a:gridCol w="4802187"/>
              </a:tblGrid>
              <a:tr h="387440">
                <a:tc>
                  <a:txBody>
                    <a:bodyPr/>
                    <a:lstStyle/>
                    <a:p>
                      <a:pPr marL="0" marR="0" algn="ctr">
                        <a:lnSpc>
                          <a:spcPct val="107000"/>
                        </a:lnSpc>
                        <a:spcBef>
                          <a:spcPts val="0"/>
                        </a:spcBef>
                        <a:spcAft>
                          <a:spcPts val="0"/>
                        </a:spcAft>
                      </a:pPr>
                      <a:r>
                        <a:rPr lang="en-US" sz="1800">
                          <a:effectLst/>
                        </a:rPr>
                        <a:t>Event Classes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800">
                          <a:effectLst/>
                        </a:rPr>
                        <a:t>Listener Interfaces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1800">
                          <a:effectLst/>
                        </a:rPr>
                        <a:t>ActionEvent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800">
                          <a:effectLst/>
                        </a:rPr>
                        <a:t>ActionListener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1800">
                          <a:effectLst/>
                        </a:rPr>
                        <a:t>MouseEvent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800">
                          <a:effectLst/>
                        </a:rPr>
                        <a:t>MouseListener and MouseMotionListener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1800">
                          <a:effectLst/>
                        </a:rPr>
                        <a:t>MouseWheelEvent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800">
                          <a:effectLst/>
                        </a:rPr>
                        <a:t>MouseWheelListener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1800">
                          <a:effectLst/>
                        </a:rPr>
                        <a:t>KeyEvent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800">
                          <a:effectLst/>
                        </a:rPr>
                        <a:t>KeyListener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1800" dirty="0" err="1">
                          <a:effectLst/>
                        </a:rPr>
                        <a:t>ItemEvent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800">
                          <a:effectLst/>
                        </a:rPr>
                        <a:t>ItemListener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1800" dirty="0" err="1">
                          <a:effectLst/>
                        </a:rPr>
                        <a:t>TextEvent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800" dirty="0" err="1">
                          <a:effectLst/>
                        </a:rPr>
                        <a:t>TextListener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1800">
                          <a:effectLst/>
                        </a:rPr>
                        <a:t>AdjustmentEvent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800">
                          <a:effectLst/>
                        </a:rPr>
                        <a:t>AdjustmentListener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1800">
                          <a:effectLst/>
                        </a:rPr>
                        <a:t>WindowEvent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800">
                          <a:effectLst/>
                        </a:rPr>
                        <a:t>WindowListener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1800">
                          <a:effectLst/>
                        </a:rPr>
                        <a:t>ComponentEvent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800">
                          <a:effectLst/>
                        </a:rPr>
                        <a:t>ComponentListener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1800">
                          <a:effectLst/>
                        </a:rPr>
                        <a:t>ContainerEvent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800">
                          <a:effectLst/>
                        </a:rPr>
                        <a:t>ContainerListener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1800">
                          <a:effectLst/>
                        </a:rPr>
                        <a:t>FocusEvent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800" dirty="0" err="1">
                          <a:effectLst/>
                        </a:rPr>
                        <a:t>FocusListener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372475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JFC</a:t>
            </a:r>
            <a:endParaRPr lang="en-US" dirty="0"/>
          </a:p>
        </p:txBody>
      </p:sp>
      <p:sp>
        <p:nvSpPr>
          <p:cNvPr id="3" name="Content Placeholder 2"/>
          <p:cNvSpPr>
            <a:spLocks noGrp="1"/>
          </p:cNvSpPr>
          <p:nvPr>
            <p:ph idx="1"/>
          </p:nvPr>
        </p:nvSpPr>
        <p:spPr>
          <a:xfrm>
            <a:off x="1451579" y="1561514"/>
            <a:ext cx="9603275" cy="4543072"/>
          </a:xfrm>
        </p:spPr>
        <p:txBody>
          <a:bodyPr>
            <a:normAutofit/>
          </a:bodyPr>
          <a:lstStyle/>
          <a:p>
            <a:r>
              <a:rPr lang="en-US" sz="2400" dirty="0"/>
              <a:t>The Java Foundation Classes (JFC) are a set of GUI components which simplify the development of desktop applications.</a:t>
            </a:r>
            <a:endParaRPr lang="en-US" sz="2200" dirty="0"/>
          </a:p>
        </p:txBody>
      </p:sp>
    </p:spTree>
    <p:extLst>
      <p:ext uri="{BB962C8B-B14F-4D97-AF65-F5344CB8AC3E}">
        <p14:creationId xmlns:p14="http://schemas.microsoft.com/office/powerpoint/2010/main" val="3243720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Java Event Handling Code</a:t>
            </a:r>
            <a:endParaRPr lang="en-US" cap="none" dirty="0"/>
          </a:p>
        </p:txBody>
      </p:sp>
      <p:sp>
        <p:nvSpPr>
          <p:cNvPr id="3" name="Content Placeholder 2"/>
          <p:cNvSpPr>
            <a:spLocks noGrp="1"/>
          </p:cNvSpPr>
          <p:nvPr>
            <p:ph idx="1"/>
          </p:nvPr>
        </p:nvSpPr>
        <p:spPr>
          <a:xfrm>
            <a:off x="1451579" y="1363139"/>
            <a:ext cx="9603275" cy="4664173"/>
          </a:xfrm>
        </p:spPr>
        <p:txBody>
          <a:bodyPr/>
          <a:lstStyle/>
          <a:p>
            <a:pPr marL="0" indent="0">
              <a:buNone/>
            </a:pPr>
            <a:r>
              <a:rPr lang="en-US" dirty="0" smtClean="0"/>
              <a:t>We </a:t>
            </a:r>
            <a:r>
              <a:rPr lang="en-US" dirty="0"/>
              <a:t>can put the event handling code into one of the following places:</a:t>
            </a:r>
          </a:p>
          <a:p>
            <a:pPr lvl="0"/>
            <a:r>
              <a:rPr lang="en-US" dirty="0"/>
              <a:t>Within class</a:t>
            </a:r>
          </a:p>
          <a:p>
            <a:pPr lvl="0"/>
            <a:r>
              <a:rPr lang="en-US" dirty="0"/>
              <a:t>Other class</a:t>
            </a:r>
          </a:p>
          <a:p>
            <a:pPr lvl="0"/>
            <a:r>
              <a:rPr lang="en-US" dirty="0"/>
              <a:t>Anonymous </a:t>
            </a:r>
            <a:r>
              <a:rPr lang="en-US" dirty="0" smtClean="0"/>
              <a:t>class</a:t>
            </a:r>
          </a:p>
          <a:p>
            <a:pPr lvl="0">
              <a:buFont typeface="Wingdings" panose="05000000000000000000" pitchFamily="2" charset="2"/>
              <a:buChar char="Ø"/>
            </a:pPr>
            <a:r>
              <a:rPr lang="en-US" b="1" dirty="0" smtClean="0"/>
              <a:t>Java event handling by implementing </a:t>
            </a:r>
            <a:r>
              <a:rPr lang="en-US" b="1" dirty="0" err="1" smtClean="0"/>
              <a:t>ActionListener</a:t>
            </a:r>
            <a:endParaRPr lang="en-US" b="1" dirty="0" smtClean="0"/>
          </a:p>
          <a:p>
            <a:pPr>
              <a:buFont typeface="Wingdings" panose="05000000000000000000" pitchFamily="2" charset="2"/>
              <a:buChar char="Ø"/>
            </a:pPr>
            <a:r>
              <a:rPr lang="en-US" b="1" dirty="0" smtClean="0"/>
              <a:t>Java </a:t>
            </a:r>
            <a:r>
              <a:rPr lang="en-US" b="1" dirty="0"/>
              <a:t>event handling by outer </a:t>
            </a:r>
            <a:r>
              <a:rPr lang="en-US" b="1" dirty="0" smtClean="0"/>
              <a:t>class</a:t>
            </a:r>
          </a:p>
          <a:p>
            <a:pPr>
              <a:buFont typeface="Wingdings" panose="05000000000000000000" pitchFamily="2" charset="2"/>
              <a:buChar char="Ø"/>
            </a:pPr>
            <a:r>
              <a:rPr lang="en-US" b="1" dirty="0" smtClean="0"/>
              <a:t>Java </a:t>
            </a:r>
            <a:r>
              <a:rPr lang="en-US" b="1" dirty="0"/>
              <a:t>event handling by anonymous class</a:t>
            </a:r>
          </a:p>
          <a:p>
            <a:pPr marL="0" lvl="0" indent="0">
              <a:buNone/>
            </a:pPr>
            <a:endParaRPr lang="en-US" dirty="0"/>
          </a:p>
          <a:p>
            <a:endParaRPr lang="en-US" dirty="0"/>
          </a:p>
        </p:txBody>
      </p:sp>
    </p:spTree>
    <p:extLst>
      <p:ext uri="{BB962C8B-B14F-4D97-AF65-F5344CB8AC3E}">
        <p14:creationId xmlns:p14="http://schemas.microsoft.com/office/powerpoint/2010/main" val="38594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2D Shape</a:t>
            </a:r>
            <a:endParaRPr lang="en-US" b="1" cap="none" dirty="0"/>
          </a:p>
        </p:txBody>
      </p:sp>
      <p:sp>
        <p:nvSpPr>
          <p:cNvPr id="3" name="Content Placeholder 2"/>
          <p:cNvSpPr>
            <a:spLocks noGrp="1"/>
          </p:cNvSpPr>
          <p:nvPr>
            <p:ph idx="1"/>
          </p:nvPr>
        </p:nvSpPr>
        <p:spPr>
          <a:xfrm>
            <a:off x="1451579" y="1241963"/>
            <a:ext cx="9603275" cy="4823985"/>
          </a:xfrm>
        </p:spPr>
        <p:txBody>
          <a:bodyPr/>
          <a:lstStyle/>
          <a:p>
            <a:r>
              <a:rPr lang="en-US" dirty="0"/>
              <a:t>“Graphics,” class that will allow </a:t>
            </a:r>
            <a:r>
              <a:rPr lang="en-US" dirty="0" smtClean="0"/>
              <a:t>us </a:t>
            </a:r>
            <a:r>
              <a:rPr lang="en-US" dirty="0"/>
              <a:t>to call basic 2D shapes that can be drawn to a window</a:t>
            </a:r>
            <a:r>
              <a:rPr lang="en-US" dirty="0" smtClean="0"/>
              <a:t>.</a:t>
            </a:r>
          </a:p>
          <a:p>
            <a:r>
              <a:rPr lang="en-US" dirty="0"/>
              <a:t>T</a:t>
            </a:r>
            <a:r>
              <a:rPr lang="en-US" dirty="0" smtClean="0"/>
              <a:t>he </a:t>
            </a:r>
            <a:r>
              <a:rPr lang="en-US" dirty="0"/>
              <a:t>“</a:t>
            </a:r>
            <a:r>
              <a:rPr lang="en-US" dirty="0" err="1"/>
              <a:t>JFrame</a:t>
            </a:r>
            <a:r>
              <a:rPr lang="en-US" dirty="0"/>
              <a:t>,” class that allows for </a:t>
            </a:r>
            <a:r>
              <a:rPr lang="en-US" dirty="0" smtClean="0"/>
              <a:t>us </a:t>
            </a:r>
            <a:r>
              <a:rPr lang="en-US" dirty="0"/>
              <a:t>to create a regular window to draw </a:t>
            </a:r>
            <a:r>
              <a:rPr lang="en-US" dirty="0" smtClean="0"/>
              <a:t>our </a:t>
            </a:r>
            <a:r>
              <a:rPr lang="en-US" dirty="0"/>
              <a:t>shapes to the screen</a:t>
            </a:r>
            <a:r>
              <a:rPr lang="en-US" dirty="0" smtClean="0"/>
              <a:t>.</a:t>
            </a:r>
          </a:p>
          <a:p>
            <a:r>
              <a:rPr lang="en-US" dirty="0"/>
              <a:t>T</a:t>
            </a:r>
            <a:r>
              <a:rPr lang="en-US" dirty="0" smtClean="0"/>
              <a:t>he </a:t>
            </a:r>
            <a:r>
              <a:rPr lang="en-US" dirty="0"/>
              <a:t>“Canvas,” extension which allows for us to use the paint function to make it easier to draw the shapes to the screen</a:t>
            </a:r>
            <a:r>
              <a:rPr lang="en-US" dirty="0" smtClean="0"/>
              <a:t>.</a:t>
            </a:r>
          </a:p>
          <a:p>
            <a:r>
              <a:rPr lang="en-US" dirty="0"/>
              <a:t>Graphics object manages graphics context .Controls how information is </a:t>
            </a:r>
            <a:r>
              <a:rPr lang="en-US" dirty="0" smtClean="0"/>
              <a:t>drawn.</a:t>
            </a:r>
          </a:p>
          <a:p>
            <a:r>
              <a:rPr lang="en-US" dirty="0"/>
              <a:t>Class Graphics is </a:t>
            </a:r>
            <a:r>
              <a:rPr lang="en-US" dirty="0" err="1"/>
              <a:t>abtract</a:t>
            </a:r>
            <a:endParaRPr lang="en-US" dirty="0"/>
          </a:p>
          <a:p>
            <a:pPr lvl="1">
              <a:buFont typeface="Wingdings" panose="05000000000000000000" pitchFamily="2" charset="2"/>
              <a:buChar char="§"/>
            </a:pPr>
            <a:r>
              <a:rPr lang="en-US" dirty="0" smtClean="0"/>
              <a:t>Cannot </a:t>
            </a:r>
            <a:r>
              <a:rPr lang="en-US" dirty="0"/>
              <a:t>be instantiated</a:t>
            </a:r>
          </a:p>
          <a:p>
            <a:pPr lvl="1">
              <a:buFont typeface="Wingdings" panose="05000000000000000000" pitchFamily="2" charset="2"/>
              <a:buChar char="§"/>
            </a:pPr>
            <a:r>
              <a:rPr lang="en-US" dirty="0" smtClean="0"/>
              <a:t>Contributes </a:t>
            </a:r>
            <a:r>
              <a:rPr lang="en-US" dirty="0"/>
              <a:t>to Java's portability</a:t>
            </a:r>
          </a:p>
          <a:p>
            <a:endParaRPr lang="en-US" dirty="0"/>
          </a:p>
          <a:p>
            <a:endParaRPr lang="en-US" dirty="0" smtClean="0"/>
          </a:p>
          <a:p>
            <a:endParaRPr lang="en-US" dirty="0"/>
          </a:p>
        </p:txBody>
      </p:sp>
    </p:spTree>
    <p:extLst>
      <p:ext uri="{BB962C8B-B14F-4D97-AF65-F5344CB8AC3E}">
        <p14:creationId xmlns:p14="http://schemas.microsoft.com/office/powerpoint/2010/main" val="2413200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451579" y="1363139"/>
            <a:ext cx="9603275" cy="4664173"/>
          </a:xfrm>
        </p:spPr>
        <p:txBody>
          <a:bodyPr>
            <a:normAutofit/>
          </a:bodyPr>
          <a:lstStyle/>
          <a:p>
            <a:pPr lvl="0"/>
            <a:r>
              <a:rPr lang="en-US" smtClean="0"/>
              <a:t>Class </a:t>
            </a:r>
            <a:r>
              <a:rPr lang="en-US" dirty="0" err="1"/>
              <a:t>JComponent</a:t>
            </a:r>
            <a:r>
              <a:rPr lang="en-US" dirty="0"/>
              <a:t> contains method </a:t>
            </a:r>
            <a:r>
              <a:rPr lang="en-US" dirty="0" err="1"/>
              <a:t>paintComponent</a:t>
            </a:r>
            <a:r>
              <a:rPr lang="en-US" dirty="0"/>
              <a:t>, which is used to draw graphics on a component. </a:t>
            </a:r>
            <a:endParaRPr lang="en-US" dirty="0" smtClean="0"/>
          </a:p>
          <a:p>
            <a:r>
              <a:rPr lang="en-US" dirty="0" smtClean="0"/>
              <a:t>Class </a:t>
            </a:r>
            <a:r>
              <a:rPr lang="en-US" dirty="0"/>
              <a:t>Component method paint takes Graphics object</a:t>
            </a:r>
          </a:p>
          <a:p>
            <a:pPr marL="0" indent="0">
              <a:buNone/>
            </a:pPr>
            <a:r>
              <a:rPr lang="en-US" dirty="0" smtClean="0"/>
              <a:t>	 </a:t>
            </a:r>
            <a:r>
              <a:rPr lang="en-US" dirty="0"/>
              <a:t>public void paint (Graphics g</a:t>
            </a:r>
            <a:r>
              <a:rPr lang="en-US" dirty="0" smtClean="0"/>
              <a:t>)</a:t>
            </a:r>
          </a:p>
          <a:p>
            <a:r>
              <a:rPr lang="en-US" dirty="0" smtClean="0"/>
              <a:t>Called through method repaint</a:t>
            </a:r>
          </a:p>
          <a:p>
            <a:pPr marL="0" indent="0">
              <a:buNone/>
            </a:pPr>
            <a:r>
              <a:rPr lang="en-US" dirty="0" smtClean="0"/>
              <a:t>Class </a:t>
            </a:r>
            <a:r>
              <a:rPr lang="en-US" dirty="0"/>
              <a:t>Color</a:t>
            </a:r>
          </a:p>
          <a:p>
            <a:r>
              <a:rPr lang="en-US" dirty="0" smtClean="0"/>
              <a:t>Defines </a:t>
            </a:r>
            <a:r>
              <a:rPr lang="en-US" dirty="0"/>
              <a:t>methods and constants for manipulating colors</a:t>
            </a:r>
          </a:p>
          <a:p>
            <a:r>
              <a:rPr lang="en-US" dirty="0" smtClean="0"/>
              <a:t>Colors </a:t>
            </a:r>
            <a:r>
              <a:rPr lang="en-US" dirty="0"/>
              <a:t>are created from red, green and blue components</a:t>
            </a:r>
          </a:p>
          <a:p>
            <a:pPr marL="0" indent="0">
              <a:buNone/>
            </a:pPr>
            <a:r>
              <a:rPr lang="en-US" dirty="0" smtClean="0"/>
              <a:t>	RGB </a:t>
            </a:r>
            <a:r>
              <a:rPr lang="en-US" dirty="0"/>
              <a:t>values</a:t>
            </a:r>
          </a:p>
          <a:p>
            <a:pPr marL="0" indent="0">
              <a:buNone/>
            </a:pPr>
            <a:endParaRPr lang="en-US" dirty="0"/>
          </a:p>
          <a:p>
            <a:endParaRPr lang="en-US" dirty="0"/>
          </a:p>
        </p:txBody>
      </p:sp>
    </p:spTree>
    <p:extLst>
      <p:ext uri="{BB962C8B-B14F-4D97-AF65-F5344CB8AC3E}">
        <p14:creationId xmlns:p14="http://schemas.microsoft.com/office/powerpoint/2010/main" val="3885374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Graphics context</a:t>
            </a:r>
          </a:p>
          <a:p>
            <a:r>
              <a:rPr lang="en-US" dirty="0"/>
              <a:t>-Enables drawing on screen</a:t>
            </a:r>
          </a:p>
          <a:p>
            <a:r>
              <a:rPr lang="en-US" dirty="0"/>
              <a:t>-Graphics object manages graphics </a:t>
            </a:r>
            <a:r>
              <a:rPr lang="en-US" dirty="0" smtClean="0"/>
              <a:t>context .Controls </a:t>
            </a:r>
            <a:r>
              <a:rPr lang="en-US" dirty="0"/>
              <a:t>how information is drawn</a:t>
            </a:r>
          </a:p>
          <a:p>
            <a:r>
              <a:rPr lang="en-US" dirty="0"/>
              <a:t>-Class Graphics is </a:t>
            </a:r>
            <a:r>
              <a:rPr lang="en-US" dirty="0" err="1"/>
              <a:t>abtract</a:t>
            </a:r>
            <a:endParaRPr lang="en-US" dirty="0"/>
          </a:p>
          <a:p>
            <a:r>
              <a:rPr lang="en-US" dirty="0"/>
              <a:t>	.Cannot be instantiated</a:t>
            </a:r>
          </a:p>
          <a:p>
            <a:r>
              <a:rPr lang="en-US" dirty="0"/>
              <a:t>	.Contributes to Java's portability</a:t>
            </a:r>
          </a:p>
          <a:p>
            <a:r>
              <a:rPr lang="en-US" dirty="0"/>
              <a:t>-Class Component method paint takes Graphics object</a:t>
            </a:r>
          </a:p>
          <a:p>
            <a:r>
              <a:rPr lang="en-US" dirty="0"/>
              <a:t>  public void paint (Graphics g)</a:t>
            </a:r>
          </a:p>
          <a:p>
            <a:r>
              <a:rPr lang="en-US" dirty="0"/>
              <a:t>-Called through method repaint</a:t>
            </a:r>
          </a:p>
          <a:p>
            <a:r>
              <a:rPr lang="en-US" dirty="0"/>
              <a:t>Class Color</a:t>
            </a:r>
          </a:p>
          <a:p>
            <a:r>
              <a:rPr lang="en-US" dirty="0"/>
              <a:t>-Defines methods and constants for manipulating colors</a:t>
            </a:r>
          </a:p>
          <a:p>
            <a:r>
              <a:rPr lang="en-US" dirty="0"/>
              <a:t>-Colors are created from red, green and blue components</a:t>
            </a:r>
          </a:p>
          <a:p>
            <a:r>
              <a:rPr lang="en-US" dirty="0"/>
              <a:t>	.RGB </a:t>
            </a:r>
            <a:r>
              <a:rPr lang="en-US" dirty="0" smtClean="0"/>
              <a:t>values</a:t>
            </a:r>
            <a:endParaRPr lang="en-US" dirty="0"/>
          </a:p>
        </p:txBody>
      </p:sp>
    </p:spTree>
    <p:extLst>
      <p:ext uri="{BB962C8B-B14F-4D97-AF65-F5344CB8AC3E}">
        <p14:creationId xmlns:p14="http://schemas.microsoft.com/office/powerpoint/2010/main" val="4155240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Java Adapter Classes</a:t>
            </a:r>
            <a:endParaRPr lang="en-US" b="1" cap="none" dirty="0"/>
          </a:p>
        </p:txBody>
      </p:sp>
      <p:sp>
        <p:nvSpPr>
          <p:cNvPr id="3" name="Content Placeholder 2"/>
          <p:cNvSpPr>
            <a:spLocks noGrp="1"/>
          </p:cNvSpPr>
          <p:nvPr>
            <p:ph idx="1"/>
          </p:nvPr>
        </p:nvSpPr>
        <p:spPr/>
        <p:txBody>
          <a:bodyPr/>
          <a:lstStyle/>
          <a:p>
            <a:r>
              <a:rPr lang="en-US" dirty="0" smtClean="0"/>
              <a:t>Java </a:t>
            </a:r>
            <a:r>
              <a:rPr lang="en-US" dirty="0"/>
              <a:t>adapter classes provide the default implementation of listener interfaces</a:t>
            </a:r>
          </a:p>
          <a:p>
            <a:r>
              <a:rPr lang="en-US" dirty="0"/>
              <a:t>. If you inherit the adapter class, you will not be forced to provide the implementation of all the methods of listener interfaces. So it saves code</a:t>
            </a:r>
            <a:r>
              <a:rPr lang="en-US" dirty="0" smtClean="0"/>
              <a:t>.</a:t>
            </a:r>
          </a:p>
          <a:p>
            <a:r>
              <a:rPr lang="en-US" dirty="0"/>
              <a:t>The adapter classes are found in </a:t>
            </a:r>
            <a:r>
              <a:rPr lang="en-US" b="1" dirty="0" err="1"/>
              <a:t>java.awt.event</a:t>
            </a:r>
            <a:r>
              <a:rPr lang="en-US" b="1" dirty="0"/>
              <a:t>, </a:t>
            </a:r>
            <a:r>
              <a:rPr lang="en-US" b="1" dirty="0" err="1"/>
              <a:t>java.awt.dnd</a:t>
            </a:r>
            <a:r>
              <a:rPr lang="en-US" dirty="0"/>
              <a:t> and </a:t>
            </a:r>
            <a:r>
              <a:rPr lang="en-US" b="1" dirty="0" err="1"/>
              <a:t>javax.swing.event</a:t>
            </a:r>
            <a:r>
              <a:rPr lang="en-US" dirty="0"/>
              <a:t> packages</a:t>
            </a:r>
          </a:p>
          <a:p>
            <a:endParaRPr lang="en-US" dirty="0"/>
          </a:p>
        </p:txBody>
      </p:sp>
    </p:spTree>
    <p:extLst>
      <p:ext uri="{BB962C8B-B14F-4D97-AF65-F5344CB8AC3E}">
        <p14:creationId xmlns:p14="http://schemas.microsoft.com/office/powerpoint/2010/main" val="3716126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smtClean="0"/>
              <a:t>Pros Of Using Adapter Classes</a:t>
            </a:r>
            <a:endParaRPr lang="en-US" cap="none" dirty="0"/>
          </a:p>
        </p:txBody>
      </p:sp>
      <p:sp>
        <p:nvSpPr>
          <p:cNvPr id="3" name="Content Placeholder 2"/>
          <p:cNvSpPr>
            <a:spLocks noGrp="1"/>
          </p:cNvSpPr>
          <p:nvPr>
            <p:ph idx="1"/>
          </p:nvPr>
        </p:nvSpPr>
        <p:spPr>
          <a:xfrm>
            <a:off x="1451579" y="1363140"/>
            <a:ext cx="9603275" cy="4445232"/>
          </a:xfrm>
        </p:spPr>
        <p:txBody>
          <a:bodyPr/>
          <a:lstStyle/>
          <a:p>
            <a:r>
              <a:rPr lang="en-US" dirty="0" smtClean="0"/>
              <a:t>It </a:t>
            </a:r>
            <a:r>
              <a:rPr lang="en-US" dirty="0"/>
              <a:t>assists the unrelated classes to work </a:t>
            </a:r>
            <a:r>
              <a:rPr lang="en-US" dirty="0" err="1" smtClean="0"/>
              <a:t>combinely</a:t>
            </a:r>
            <a:r>
              <a:rPr lang="en-US" dirty="0"/>
              <a:t>.</a:t>
            </a:r>
          </a:p>
          <a:p>
            <a:r>
              <a:rPr lang="en-US" dirty="0"/>
              <a:t>It provides ways to use classes in different ways.</a:t>
            </a:r>
          </a:p>
          <a:p>
            <a:r>
              <a:rPr lang="en-US" dirty="0"/>
              <a:t>It increases the transparency of classes.</a:t>
            </a:r>
          </a:p>
          <a:p>
            <a:r>
              <a:rPr lang="en-US" dirty="0"/>
              <a:t>It provides a way to include related patterns in the class.</a:t>
            </a:r>
          </a:p>
          <a:p>
            <a:r>
              <a:rPr lang="en-US" dirty="0"/>
              <a:t>It provides a pluggable kit for developing an application.</a:t>
            </a:r>
          </a:p>
          <a:p>
            <a:r>
              <a:rPr lang="en-US" dirty="0"/>
              <a:t>It increases the reusability of the class</a:t>
            </a:r>
            <a:r>
              <a:rPr lang="en-US" dirty="0" smtClean="0"/>
              <a:t>.</a:t>
            </a:r>
          </a:p>
        </p:txBody>
      </p:sp>
    </p:spTree>
    <p:extLst>
      <p:ext uri="{BB962C8B-B14F-4D97-AF65-F5344CB8AC3E}">
        <p14:creationId xmlns:p14="http://schemas.microsoft.com/office/powerpoint/2010/main" val="291436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656" y="484970"/>
            <a:ext cx="9603275" cy="756994"/>
          </a:xfrm>
        </p:spPr>
        <p:txBody>
          <a:bodyPr>
            <a:normAutofit fontScale="90000"/>
          </a:bodyPr>
          <a:lstStyle/>
          <a:p>
            <a:r>
              <a:rPr lang="en-US" cap="none" dirty="0" smtClean="0"/>
              <a:t>Adapter Classes With Their Corresponding Listener Interfaces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7688454"/>
              </p:ext>
            </p:extLst>
          </p:nvPr>
        </p:nvGraphicFramePr>
        <p:xfrm>
          <a:off x="1442654" y="1931941"/>
          <a:ext cx="9839238" cy="4226723"/>
        </p:xfrm>
        <a:graphic>
          <a:graphicData uri="http://schemas.openxmlformats.org/drawingml/2006/table">
            <a:tbl>
              <a:tblPr/>
              <a:tblGrid>
                <a:gridCol w="4919619"/>
                <a:gridCol w="4919619"/>
              </a:tblGrid>
              <a:tr h="542731">
                <a:tc>
                  <a:txBody>
                    <a:bodyPr/>
                    <a:lstStyle/>
                    <a:p>
                      <a:pPr algn="l" fontAlgn="t"/>
                      <a:r>
                        <a:rPr lang="en-US" dirty="0">
                          <a:solidFill>
                            <a:srgbClr val="000000"/>
                          </a:solidFill>
                          <a:effectLst/>
                          <a:latin typeface="times new roman" panose="02020603050405020304" pitchFamily="18" charset="0"/>
                        </a:rPr>
                        <a:t>Adapter class</a:t>
                      </a:r>
                    </a:p>
                  </a:txBody>
                  <a:tcPr marL="114300" marR="114300" marT="114300" marB="114300">
                    <a:lnL w="9525" cap="flat" cmpd="sng" algn="ctr">
                      <a:solidFill>
                        <a:srgbClr val="E00629"/>
                      </a:solidFill>
                      <a:prstDash val="solid"/>
                      <a:round/>
                      <a:headEnd type="none" w="med" len="med"/>
                      <a:tailEnd type="none" w="med" len="med"/>
                    </a:lnL>
                    <a:lnR w="9525" cap="flat" cmpd="sng" algn="ctr">
                      <a:solidFill>
                        <a:srgbClr val="E00629"/>
                      </a:solidFill>
                      <a:prstDash val="solid"/>
                      <a:round/>
                      <a:headEnd type="none" w="med" len="med"/>
                      <a:tailEnd type="none" w="med" len="med"/>
                    </a:lnR>
                    <a:lnT w="9525" cap="flat" cmpd="sng" algn="ctr">
                      <a:solidFill>
                        <a:srgbClr val="E0062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Listener interface</a:t>
                      </a:r>
                    </a:p>
                  </a:txBody>
                  <a:tcPr marL="114300" marR="114300" marT="114300" marB="114300">
                    <a:lnL w="9525" cap="flat" cmpd="sng" algn="ctr">
                      <a:solidFill>
                        <a:srgbClr val="E00629"/>
                      </a:solidFill>
                      <a:prstDash val="solid"/>
                      <a:round/>
                      <a:headEnd type="none" w="med" len="med"/>
                      <a:tailEnd type="none" w="med" len="med"/>
                    </a:lnL>
                    <a:lnR w="9525" cap="flat" cmpd="sng" algn="ctr">
                      <a:solidFill>
                        <a:srgbClr val="E00629"/>
                      </a:solidFill>
                      <a:prstDash val="solid"/>
                      <a:round/>
                      <a:headEnd type="none" w="med" len="med"/>
                      <a:tailEnd type="none" w="med" len="med"/>
                    </a:lnR>
                    <a:lnT w="9525" cap="flat" cmpd="sng" algn="ctr">
                      <a:solidFill>
                        <a:srgbClr val="E0062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60499">
                <a:tc>
                  <a:txBody>
                    <a:bodyPr/>
                    <a:lstStyle/>
                    <a:p>
                      <a:pPr algn="just" fontAlgn="t"/>
                      <a:r>
                        <a:rPr lang="en-US">
                          <a:solidFill>
                            <a:srgbClr val="333333"/>
                          </a:solidFill>
                          <a:effectLst/>
                          <a:latin typeface="inter-regular"/>
                        </a:rPr>
                        <a:t>WindowAdapter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u="none" strike="noStrike">
                          <a:solidFill>
                            <a:srgbClr val="008000"/>
                          </a:solidFill>
                          <a:effectLst/>
                          <a:latin typeface="inter-regular"/>
                          <a:hlinkClick r:id="rId2"/>
                        </a:rPr>
                        <a:t>WindowListener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0499">
                <a:tc>
                  <a:txBody>
                    <a:bodyPr/>
                    <a:lstStyle/>
                    <a:p>
                      <a:pPr algn="just" fontAlgn="t"/>
                      <a:r>
                        <a:rPr lang="en-US">
                          <a:solidFill>
                            <a:srgbClr val="333333"/>
                          </a:solidFill>
                          <a:effectLst/>
                          <a:latin typeface="inter-regular"/>
                        </a:rPr>
                        <a:t>KeyAdapter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u="none" strike="noStrike">
                          <a:solidFill>
                            <a:srgbClr val="008000"/>
                          </a:solidFill>
                          <a:effectLst/>
                          <a:latin typeface="inter-regular"/>
                          <a:hlinkClick r:id="rId3"/>
                        </a:rPr>
                        <a:t>KeyListener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0499">
                <a:tc>
                  <a:txBody>
                    <a:bodyPr/>
                    <a:lstStyle/>
                    <a:p>
                      <a:pPr algn="just" fontAlgn="t"/>
                      <a:r>
                        <a:rPr lang="en-US">
                          <a:solidFill>
                            <a:srgbClr val="333333"/>
                          </a:solidFill>
                          <a:effectLst/>
                          <a:latin typeface="inter-regular"/>
                        </a:rPr>
                        <a:t>MouseAdapter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u="none" strike="noStrike">
                          <a:solidFill>
                            <a:srgbClr val="008000"/>
                          </a:solidFill>
                          <a:effectLst/>
                          <a:latin typeface="inter-regular"/>
                          <a:hlinkClick r:id="rId4"/>
                        </a:rPr>
                        <a:t>MouseListener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0499">
                <a:tc>
                  <a:txBody>
                    <a:bodyPr/>
                    <a:lstStyle/>
                    <a:p>
                      <a:pPr algn="just" fontAlgn="t"/>
                      <a:r>
                        <a:rPr lang="en-US">
                          <a:solidFill>
                            <a:srgbClr val="333333"/>
                          </a:solidFill>
                          <a:effectLst/>
                          <a:latin typeface="inter-regular"/>
                        </a:rPr>
                        <a:t>MouseMotionAdapter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u="none" strike="noStrike">
                          <a:solidFill>
                            <a:srgbClr val="008000"/>
                          </a:solidFill>
                          <a:effectLst/>
                          <a:latin typeface="inter-regular"/>
                          <a:hlinkClick r:id="rId5"/>
                        </a:rPr>
                        <a:t>MouseMotionListener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0499">
                <a:tc>
                  <a:txBody>
                    <a:bodyPr/>
                    <a:lstStyle/>
                    <a:p>
                      <a:pPr algn="just" fontAlgn="t"/>
                      <a:r>
                        <a:rPr lang="en-US">
                          <a:solidFill>
                            <a:srgbClr val="333333"/>
                          </a:solidFill>
                          <a:effectLst/>
                          <a:latin typeface="inter-regular"/>
                        </a:rPr>
                        <a:t>FocusAdapter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FocusListener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0499">
                <a:tc>
                  <a:txBody>
                    <a:bodyPr/>
                    <a:lstStyle/>
                    <a:p>
                      <a:pPr algn="just" fontAlgn="t"/>
                      <a:r>
                        <a:rPr lang="en-US">
                          <a:solidFill>
                            <a:srgbClr val="333333"/>
                          </a:solidFill>
                          <a:effectLst/>
                          <a:latin typeface="inter-regular"/>
                        </a:rPr>
                        <a:t>ComponentAdapter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ComponentListener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0499">
                <a:tc>
                  <a:txBody>
                    <a:bodyPr/>
                    <a:lstStyle/>
                    <a:p>
                      <a:pPr algn="just" fontAlgn="t"/>
                      <a:r>
                        <a:rPr lang="en-US">
                          <a:solidFill>
                            <a:srgbClr val="333333"/>
                          </a:solidFill>
                          <a:effectLst/>
                          <a:latin typeface="inter-regular"/>
                        </a:rPr>
                        <a:t>ContainerAdapter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ContainerListener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0499">
                <a:tc>
                  <a:txBody>
                    <a:bodyPr/>
                    <a:lstStyle/>
                    <a:p>
                      <a:pPr algn="just" fontAlgn="t"/>
                      <a:r>
                        <a:rPr lang="en-US">
                          <a:solidFill>
                            <a:srgbClr val="333333"/>
                          </a:solidFill>
                          <a:effectLst/>
                          <a:latin typeface="inter-regular"/>
                        </a:rPr>
                        <a:t>HierarchyBoundsAdapter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HierarchyBoundsListener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1442654" y="1241964"/>
            <a:ext cx="983923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610B38"/>
                </a:solidFill>
                <a:effectLst/>
                <a:latin typeface="erdana"/>
              </a:rPr>
              <a:t>java.awt.event</a:t>
            </a:r>
            <a:r>
              <a:rPr kumimoji="0" lang="en-US" altLang="en-US" sz="1800" b="0" i="0" u="none" strike="noStrike" cap="none" normalizeH="0" baseline="0" dirty="0" smtClean="0">
                <a:ln>
                  <a:noFill/>
                </a:ln>
                <a:solidFill>
                  <a:srgbClr val="610B38"/>
                </a:solidFill>
                <a:effectLst/>
                <a:latin typeface="erdana"/>
              </a:rPr>
              <a:t> Adapter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7224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23339677"/>
              </p:ext>
            </p:extLst>
          </p:nvPr>
        </p:nvGraphicFramePr>
        <p:xfrm>
          <a:off x="1825989" y="691228"/>
          <a:ext cx="8643228" cy="2089494"/>
        </p:xfrm>
        <a:graphic>
          <a:graphicData uri="http://schemas.openxmlformats.org/drawingml/2006/table">
            <a:tbl>
              <a:tblPr/>
              <a:tblGrid>
                <a:gridCol w="4321614"/>
                <a:gridCol w="4321614"/>
              </a:tblGrid>
              <a:tr h="774756">
                <a:tc>
                  <a:txBody>
                    <a:bodyPr/>
                    <a:lstStyle/>
                    <a:p>
                      <a:pPr algn="l" fontAlgn="t"/>
                      <a:r>
                        <a:rPr lang="en-US" dirty="0">
                          <a:solidFill>
                            <a:srgbClr val="000000"/>
                          </a:solidFill>
                          <a:effectLst/>
                          <a:latin typeface="times new roman" panose="02020603050405020304" pitchFamily="18" charset="0"/>
                        </a:rPr>
                        <a:t>Adapter class</a:t>
                      </a:r>
                    </a:p>
                  </a:txBody>
                  <a:tcPr marL="114300" marR="114300" marT="114300" marB="114300">
                    <a:lnL w="9525" cap="flat" cmpd="sng" algn="ctr">
                      <a:solidFill>
                        <a:srgbClr val="A0C3BD"/>
                      </a:solidFill>
                      <a:prstDash val="solid"/>
                      <a:round/>
                      <a:headEnd type="none" w="med" len="med"/>
                      <a:tailEnd type="none" w="med" len="med"/>
                    </a:lnL>
                    <a:lnR w="9525" cap="flat" cmpd="sng" algn="ctr">
                      <a:solidFill>
                        <a:srgbClr val="A0C3BD"/>
                      </a:solidFill>
                      <a:prstDash val="solid"/>
                      <a:round/>
                      <a:headEnd type="none" w="med" len="med"/>
                      <a:tailEnd type="none" w="med" len="med"/>
                    </a:lnR>
                    <a:lnT w="9525" cap="flat" cmpd="sng" algn="ctr">
                      <a:solidFill>
                        <a:srgbClr val="A0C3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Listener interface</a:t>
                      </a:r>
                    </a:p>
                  </a:txBody>
                  <a:tcPr marL="114300" marR="114300" marT="114300" marB="114300">
                    <a:lnL w="9525" cap="flat" cmpd="sng" algn="ctr">
                      <a:solidFill>
                        <a:srgbClr val="A0C3BD"/>
                      </a:solidFill>
                      <a:prstDash val="solid"/>
                      <a:round/>
                      <a:headEnd type="none" w="med" len="med"/>
                      <a:tailEnd type="none" w="med" len="med"/>
                    </a:lnL>
                    <a:lnR w="9525" cap="flat" cmpd="sng" algn="ctr">
                      <a:solidFill>
                        <a:srgbClr val="A0C3BD"/>
                      </a:solidFill>
                      <a:prstDash val="solid"/>
                      <a:round/>
                      <a:headEnd type="none" w="med" len="med"/>
                      <a:tailEnd type="none" w="med" len="med"/>
                    </a:lnR>
                    <a:lnT w="9525" cap="flat" cmpd="sng" algn="ctr">
                      <a:solidFill>
                        <a:srgbClr val="A0C3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57369">
                <a:tc>
                  <a:txBody>
                    <a:bodyPr/>
                    <a:lstStyle/>
                    <a:p>
                      <a:pPr algn="just" fontAlgn="t"/>
                      <a:r>
                        <a:rPr lang="en-US" dirty="0" err="1">
                          <a:solidFill>
                            <a:srgbClr val="333333"/>
                          </a:solidFill>
                          <a:effectLst/>
                          <a:latin typeface="inter-regular"/>
                        </a:rPr>
                        <a:t>DragSourceAdapter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DragSourceListener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57369">
                <a:tc>
                  <a:txBody>
                    <a:bodyPr/>
                    <a:lstStyle/>
                    <a:p>
                      <a:pPr algn="just" fontAlgn="t"/>
                      <a:r>
                        <a:rPr lang="en-US">
                          <a:solidFill>
                            <a:srgbClr val="333333"/>
                          </a:solidFill>
                          <a:effectLst/>
                          <a:latin typeface="inter-regular"/>
                        </a:rPr>
                        <a:t>DragTargetAdapter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DragTargetListener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72846573"/>
              </p:ext>
            </p:extLst>
          </p:nvPr>
        </p:nvGraphicFramePr>
        <p:xfrm>
          <a:off x="1825989" y="3912417"/>
          <a:ext cx="8802254" cy="2130574"/>
        </p:xfrm>
        <a:graphic>
          <a:graphicData uri="http://schemas.openxmlformats.org/drawingml/2006/table">
            <a:tbl>
              <a:tblPr/>
              <a:tblGrid>
                <a:gridCol w="4401127"/>
                <a:gridCol w="4401127"/>
              </a:tblGrid>
              <a:tr h="789988">
                <a:tc>
                  <a:txBody>
                    <a:bodyPr/>
                    <a:lstStyle/>
                    <a:p>
                      <a:pPr algn="l" fontAlgn="t"/>
                      <a:r>
                        <a:rPr lang="en-US" dirty="0">
                          <a:solidFill>
                            <a:srgbClr val="000000"/>
                          </a:solidFill>
                          <a:effectLst/>
                          <a:latin typeface="times new roman" panose="02020603050405020304" pitchFamily="18" charset="0"/>
                        </a:rPr>
                        <a:t>Adapter class</a:t>
                      </a:r>
                    </a:p>
                  </a:txBody>
                  <a:tcPr marL="114300" marR="114300" marT="114300" marB="114300">
                    <a:lnL w="9525" cap="flat" cmpd="sng" algn="ctr">
                      <a:solidFill>
                        <a:srgbClr val="40C9BD"/>
                      </a:solidFill>
                      <a:prstDash val="solid"/>
                      <a:round/>
                      <a:headEnd type="none" w="med" len="med"/>
                      <a:tailEnd type="none" w="med" len="med"/>
                    </a:lnL>
                    <a:lnR w="9525" cap="flat" cmpd="sng" algn="ctr">
                      <a:solidFill>
                        <a:srgbClr val="40C9BD"/>
                      </a:solidFill>
                      <a:prstDash val="solid"/>
                      <a:round/>
                      <a:headEnd type="none" w="med" len="med"/>
                      <a:tailEnd type="none" w="med" len="med"/>
                    </a:lnR>
                    <a:lnT w="9525" cap="flat" cmpd="sng" algn="ctr">
                      <a:solidFill>
                        <a:srgbClr val="40C9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Listener interface</a:t>
                      </a:r>
                    </a:p>
                  </a:txBody>
                  <a:tcPr marL="114300" marR="114300" marT="114300" marB="114300">
                    <a:lnL w="9525" cap="flat" cmpd="sng" algn="ctr">
                      <a:solidFill>
                        <a:srgbClr val="40C9BD"/>
                      </a:solidFill>
                      <a:prstDash val="solid"/>
                      <a:round/>
                      <a:headEnd type="none" w="med" len="med"/>
                      <a:tailEnd type="none" w="med" len="med"/>
                    </a:lnL>
                    <a:lnR w="9525" cap="flat" cmpd="sng" algn="ctr">
                      <a:solidFill>
                        <a:srgbClr val="40C9BD"/>
                      </a:solidFill>
                      <a:prstDash val="solid"/>
                      <a:round/>
                      <a:headEnd type="none" w="med" len="med"/>
                      <a:tailEnd type="none" w="med" len="med"/>
                    </a:lnR>
                    <a:lnT w="9525" cap="flat" cmpd="sng" algn="ctr">
                      <a:solidFill>
                        <a:srgbClr val="40C9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70293">
                <a:tc>
                  <a:txBody>
                    <a:bodyPr/>
                    <a:lstStyle/>
                    <a:p>
                      <a:pPr algn="just" fontAlgn="t"/>
                      <a:r>
                        <a:rPr lang="en-US" dirty="0" err="1">
                          <a:solidFill>
                            <a:srgbClr val="333333"/>
                          </a:solidFill>
                          <a:effectLst/>
                          <a:latin typeface="inter-regular"/>
                        </a:rPr>
                        <a:t>MouseInputAdapter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MouseInputListener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0293">
                <a:tc>
                  <a:txBody>
                    <a:bodyPr/>
                    <a:lstStyle/>
                    <a:p>
                      <a:pPr algn="just" fontAlgn="t"/>
                      <a:r>
                        <a:rPr lang="en-US">
                          <a:solidFill>
                            <a:srgbClr val="333333"/>
                          </a:solidFill>
                          <a:effectLst/>
                          <a:latin typeface="inter-regular"/>
                        </a:rPr>
                        <a:t>InternalFrameAdapter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InternalFrameListener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6" name="Rectangle 1"/>
          <p:cNvSpPr>
            <a:spLocks noChangeArrowheads="1"/>
          </p:cNvSpPr>
          <p:nvPr/>
        </p:nvSpPr>
        <p:spPr bwMode="auto">
          <a:xfrm>
            <a:off x="1796674" y="2996934"/>
            <a:ext cx="397198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rgbClr val="610B38"/>
                </a:solidFill>
                <a:effectLst/>
                <a:latin typeface="erdana"/>
              </a:rPr>
              <a:t>javax.swing.event</a:t>
            </a:r>
            <a:r>
              <a:rPr kumimoji="0" lang="en-US" altLang="en-US" sz="1800" b="1" i="0" u="none" strike="noStrike" cap="none" normalizeH="0" baseline="0" dirty="0" smtClean="0">
                <a:ln>
                  <a:noFill/>
                </a:ln>
                <a:solidFill>
                  <a:srgbClr val="610B38"/>
                </a:solidFill>
                <a:effectLst/>
                <a:latin typeface="erdana"/>
              </a:rPr>
              <a:t> Adapter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825988" y="187320"/>
            <a:ext cx="4879611" cy="369332"/>
          </a:xfrm>
          <a:prstGeom prst="rect">
            <a:avLst/>
          </a:prstGeom>
        </p:spPr>
        <p:txBody>
          <a:bodyPr wrap="square">
            <a:spAutoFit/>
          </a:bodyPr>
          <a:lstStyle/>
          <a:p>
            <a:pPr lvl="0" defTabSz="914400" eaLnBrk="0" fontAlgn="base" hangingPunct="0">
              <a:spcBef>
                <a:spcPct val="0"/>
              </a:spcBef>
              <a:spcAft>
                <a:spcPct val="0"/>
              </a:spcAft>
            </a:pPr>
            <a:r>
              <a:rPr lang="en-US" altLang="en-US" b="1" dirty="0" err="1">
                <a:solidFill>
                  <a:srgbClr val="610B38"/>
                </a:solidFill>
                <a:latin typeface="erdana"/>
              </a:rPr>
              <a:t>java.awt.dnd</a:t>
            </a:r>
            <a:r>
              <a:rPr lang="en-US" altLang="en-US" b="1" dirty="0">
                <a:solidFill>
                  <a:srgbClr val="610B38"/>
                </a:solidFill>
                <a:latin typeface="erdana"/>
              </a:rPr>
              <a:t> Adapter classes</a:t>
            </a:r>
          </a:p>
        </p:txBody>
      </p:sp>
    </p:spTree>
    <p:extLst>
      <p:ext uri="{BB962C8B-B14F-4D97-AF65-F5344CB8AC3E}">
        <p14:creationId xmlns:p14="http://schemas.microsoft.com/office/powerpoint/2010/main" val="2050032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2940" y="0"/>
            <a:ext cx="10628243" cy="6186309"/>
          </a:xfrm>
          <a:prstGeom prst="rect">
            <a:avLst/>
          </a:prstGeom>
        </p:spPr>
        <p:txBody>
          <a:bodyPr wrap="square">
            <a:spAutoFit/>
          </a:bodyPr>
          <a:lstStyle/>
          <a:p>
            <a:pPr algn="just"/>
            <a:r>
              <a:rPr lang="en-US" b="1" dirty="0" smtClean="0">
                <a:solidFill>
                  <a:srgbClr val="006699"/>
                </a:solidFill>
                <a:latin typeface="inter-regular"/>
              </a:rPr>
              <a:t>import</a:t>
            </a:r>
            <a:r>
              <a:rPr lang="en-US" dirty="0">
                <a:solidFill>
                  <a:srgbClr val="000000"/>
                </a:solidFill>
                <a:latin typeface="inter-regular"/>
              </a:rPr>
              <a:t> </a:t>
            </a:r>
            <a:r>
              <a:rPr lang="en-US" dirty="0" err="1">
                <a:solidFill>
                  <a:srgbClr val="000000"/>
                </a:solidFill>
                <a:latin typeface="inter-regular"/>
              </a:rPr>
              <a:t>java.awt</a:t>
            </a:r>
            <a:r>
              <a:rPr lang="en-US" dirty="0">
                <a:solidFill>
                  <a:srgbClr val="000000"/>
                </a:solidFill>
                <a:latin typeface="inter-regular"/>
              </a:rPr>
              <a:t>.*;    </a:t>
            </a:r>
          </a:p>
          <a:p>
            <a:pPr algn="just"/>
            <a:r>
              <a:rPr lang="en-US" b="1" dirty="0">
                <a:solidFill>
                  <a:srgbClr val="006699"/>
                </a:solidFill>
                <a:latin typeface="inter-regular"/>
              </a:rPr>
              <a:t>import</a:t>
            </a:r>
            <a:r>
              <a:rPr lang="en-US" dirty="0">
                <a:solidFill>
                  <a:srgbClr val="000000"/>
                </a:solidFill>
                <a:latin typeface="inter-regular"/>
              </a:rPr>
              <a:t> </a:t>
            </a:r>
            <a:r>
              <a:rPr lang="en-US" dirty="0" err="1">
                <a:solidFill>
                  <a:srgbClr val="000000"/>
                </a:solidFill>
                <a:latin typeface="inter-regular"/>
              </a:rPr>
              <a:t>java.awt.event</a:t>
            </a:r>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AdapterExample</a:t>
            </a:r>
            <a:r>
              <a:rPr lang="en-US" dirty="0">
                <a:solidFill>
                  <a:srgbClr val="000000"/>
                </a:solidFill>
                <a:latin typeface="inter-regular"/>
              </a:rPr>
              <a:t> {   </a:t>
            </a:r>
          </a:p>
          <a:p>
            <a:pPr algn="just"/>
            <a:r>
              <a:rPr lang="en-US" dirty="0">
                <a:solidFill>
                  <a:srgbClr val="000000"/>
                </a:solidFill>
                <a:latin typeface="inter-regular"/>
              </a:rPr>
              <a:t>  Frame f;    </a:t>
            </a:r>
          </a:p>
          <a:p>
            <a:pPr algn="just"/>
            <a:r>
              <a:rPr lang="en-US" dirty="0">
                <a:solidFill>
                  <a:srgbClr val="000000"/>
                </a:solidFill>
                <a:latin typeface="inter-regular"/>
              </a:rPr>
              <a:t>    </a:t>
            </a:r>
            <a:r>
              <a:rPr lang="en-US" dirty="0" err="1">
                <a:solidFill>
                  <a:srgbClr val="000000"/>
                </a:solidFill>
                <a:latin typeface="inter-regular"/>
              </a:rPr>
              <a:t>AdapterExample</a:t>
            </a:r>
            <a:r>
              <a:rPr lang="en-US" dirty="0">
                <a:solidFill>
                  <a:srgbClr val="000000"/>
                </a:solidFill>
                <a:latin typeface="inter-regular"/>
              </a:rPr>
              <a:t>() {    </a:t>
            </a:r>
          </a:p>
          <a:p>
            <a:pPr algn="just"/>
            <a:r>
              <a:rPr lang="en-US" dirty="0">
                <a:solidFill>
                  <a:srgbClr val="000000"/>
                </a:solidFill>
                <a:latin typeface="inter-regular"/>
              </a:rPr>
              <a:t>      f = </a:t>
            </a:r>
            <a:r>
              <a:rPr lang="en-US" b="1" dirty="0">
                <a:solidFill>
                  <a:srgbClr val="006699"/>
                </a:solidFill>
                <a:latin typeface="inter-regular"/>
              </a:rPr>
              <a:t>new</a:t>
            </a:r>
            <a:r>
              <a:rPr lang="en-US" dirty="0">
                <a:solidFill>
                  <a:srgbClr val="000000"/>
                </a:solidFill>
                <a:latin typeface="inter-regular"/>
              </a:rPr>
              <a:t> Frame (</a:t>
            </a:r>
            <a:r>
              <a:rPr lang="en-US" dirty="0">
                <a:solidFill>
                  <a:srgbClr val="0000FF"/>
                </a:solidFill>
                <a:latin typeface="inter-regular"/>
              </a:rPr>
              <a:t>"Window Adapter"</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f.addWindowListener</a:t>
            </a:r>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WindowAdapter</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windowClosing</a:t>
            </a:r>
            <a:r>
              <a:rPr lang="en-US" dirty="0">
                <a:solidFill>
                  <a:srgbClr val="000000"/>
                </a:solidFill>
                <a:latin typeface="inter-regular"/>
              </a:rPr>
              <a:t> (</a:t>
            </a:r>
            <a:r>
              <a:rPr lang="en-US" dirty="0" err="1">
                <a:solidFill>
                  <a:srgbClr val="000000"/>
                </a:solidFill>
                <a:latin typeface="inter-regular"/>
              </a:rPr>
              <a:t>WindowEvent</a:t>
            </a:r>
            <a:r>
              <a:rPr lang="en-US" dirty="0">
                <a:solidFill>
                  <a:srgbClr val="000000"/>
                </a:solidFill>
                <a:latin typeface="inter-regular"/>
              </a:rPr>
              <a:t> e) {    </a:t>
            </a:r>
          </a:p>
          <a:p>
            <a:pPr algn="just"/>
            <a:r>
              <a:rPr lang="en-US" dirty="0">
                <a:solidFill>
                  <a:srgbClr val="000000"/>
                </a:solidFill>
                <a:latin typeface="inter-regular"/>
              </a:rPr>
              <a:t>                </a:t>
            </a:r>
            <a:r>
              <a:rPr lang="en-US" dirty="0" err="1">
                <a:solidFill>
                  <a:srgbClr val="000000"/>
                </a:solidFill>
                <a:latin typeface="inter-regular"/>
              </a:rPr>
              <a:t>f.dispose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f.setSize</a:t>
            </a:r>
            <a:r>
              <a:rPr lang="en-US" dirty="0">
                <a:solidFill>
                  <a:srgbClr val="000000"/>
                </a:solidFill>
                <a:latin typeface="inter-regular"/>
              </a:rPr>
              <a:t> (</a:t>
            </a:r>
            <a:r>
              <a:rPr lang="en-US" dirty="0">
                <a:solidFill>
                  <a:srgbClr val="C00000"/>
                </a:solidFill>
                <a:latin typeface="inter-regular"/>
              </a:rPr>
              <a:t>400</a:t>
            </a:r>
            <a:r>
              <a:rPr lang="en-US" dirty="0">
                <a:solidFill>
                  <a:srgbClr val="000000"/>
                </a:solidFill>
                <a:latin typeface="inter-regular"/>
              </a:rPr>
              <a:t>, </a:t>
            </a:r>
            <a:r>
              <a:rPr lang="en-US" dirty="0">
                <a:solidFill>
                  <a:srgbClr val="C00000"/>
                </a:solidFill>
                <a:latin typeface="inter-regular"/>
              </a:rPr>
              <a:t>400</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f.setLayout</a:t>
            </a:r>
            <a:r>
              <a:rPr lang="en-US" dirty="0">
                <a:solidFill>
                  <a:srgbClr val="000000"/>
                </a:solidFill>
                <a:latin typeface="inter-regular"/>
              </a:rPr>
              <a:t> (</a:t>
            </a:r>
            <a:r>
              <a:rPr lang="en-US" b="1" dirty="0">
                <a:solidFill>
                  <a:srgbClr val="006699"/>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f.setVisible</a:t>
            </a:r>
            <a:r>
              <a:rPr lang="en-US" dirty="0">
                <a:solidFill>
                  <a:srgbClr val="000000"/>
                </a:solidFill>
                <a:latin typeface="inter-regular"/>
              </a:rPr>
              <a:t> (</a:t>
            </a:r>
            <a:r>
              <a:rPr lang="en-US" b="1" dirty="0">
                <a:solidFill>
                  <a:srgbClr val="006699"/>
                </a:solidFill>
                <a:latin typeface="inter-regular"/>
              </a:rPr>
              <a:t>true</a:t>
            </a:r>
            <a:r>
              <a:rPr lang="en-US" dirty="0">
                <a:solidFill>
                  <a:srgbClr val="000000"/>
                </a:solidFill>
                <a:latin typeface="inter-regular"/>
              </a:rPr>
              <a:t>);        </a:t>
            </a:r>
            <a:endParaRPr lang="en-US" dirty="0" smtClean="0">
              <a:solidFill>
                <a:srgbClr val="000000"/>
              </a:solidFill>
              <a:latin typeface="inter-regular"/>
            </a:endParaRPr>
          </a:p>
          <a:p>
            <a:pPr algn="just"/>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AdapterExample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892859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7009" y="0"/>
            <a:ext cx="8812696" cy="6186309"/>
          </a:xfrm>
          <a:prstGeom prst="rect">
            <a:avLst/>
          </a:prstGeom>
        </p:spPr>
        <p:txBody>
          <a:bodyPr wrap="square">
            <a:spAutoFit/>
          </a:bodyPr>
          <a:lstStyle/>
          <a:p>
            <a:pPr algn="just"/>
            <a:r>
              <a:rPr lang="en-US" b="1" dirty="0">
                <a:solidFill>
                  <a:srgbClr val="006699"/>
                </a:solidFill>
                <a:latin typeface="inter-regular"/>
              </a:rPr>
              <a:t>import</a:t>
            </a:r>
            <a:r>
              <a:rPr lang="en-US" dirty="0">
                <a:solidFill>
                  <a:srgbClr val="000000"/>
                </a:solidFill>
                <a:latin typeface="inter-regular"/>
              </a:rPr>
              <a:t> </a:t>
            </a:r>
            <a:r>
              <a:rPr lang="en-US" dirty="0" err="1">
                <a:solidFill>
                  <a:srgbClr val="000000"/>
                </a:solidFill>
                <a:latin typeface="inter-regular"/>
              </a:rPr>
              <a:t>java.awt</a:t>
            </a:r>
            <a:r>
              <a:rPr lang="en-US" dirty="0">
                <a:solidFill>
                  <a:srgbClr val="000000"/>
                </a:solidFill>
                <a:latin typeface="inter-regular"/>
              </a:rPr>
              <a:t>.*;    </a:t>
            </a:r>
          </a:p>
          <a:p>
            <a:pPr algn="just"/>
            <a:r>
              <a:rPr lang="en-US" b="1" dirty="0">
                <a:solidFill>
                  <a:srgbClr val="006699"/>
                </a:solidFill>
                <a:latin typeface="inter-regular"/>
              </a:rPr>
              <a:t>import</a:t>
            </a:r>
            <a:r>
              <a:rPr lang="en-US" dirty="0">
                <a:solidFill>
                  <a:srgbClr val="000000"/>
                </a:solidFill>
                <a:latin typeface="inter-regular"/>
              </a:rPr>
              <a:t> </a:t>
            </a:r>
            <a:r>
              <a:rPr lang="en-US" dirty="0" err="1">
                <a:solidFill>
                  <a:srgbClr val="000000"/>
                </a:solidFill>
                <a:latin typeface="inter-regular"/>
              </a:rPr>
              <a:t>java.awt.event</a:t>
            </a:r>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MouseAdapterExample</a:t>
            </a:r>
            <a:r>
              <a:rPr lang="en-US" dirty="0">
                <a:solidFill>
                  <a:srgbClr val="000000"/>
                </a:solidFill>
                <a:latin typeface="inter-regular"/>
              </a:rPr>
              <a:t> </a:t>
            </a:r>
            <a:r>
              <a:rPr lang="en-US" b="1" dirty="0">
                <a:solidFill>
                  <a:srgbClr val="006699"/>
                </a:solidFill>
                <a:latin typeface="inter-regular"/>
              </a:rPr>
              <a:t>extends</a:t>
            </a:r>
            <a:r>
              <a:rPr lang="en-US" dirty="0">
                <a:solidFill>
                  <a:srgbClr val="000000"/>
                </a:solidFill>
                <a:latin typeface="inter-regular"/>
              </a:rPr>
              <a:t> </a:t>
            </a:r>
            <a:r>
              <a:rPr lang="en-US" dirty="0" err="1">
                <a:solidFill>
                  <a:srgbClr val="000000"/>
                </a:solidFill>
                <a:latin typeface="inter-regular"/>
              </a:rPr>
              <a:t>MouseAdapter</a:t>
            </a:r>
            <a:r>
              <a:rPr lang="en-US" dirty="0">
                <a:solidFill>
                  <a:srgbClr val="000000"/>
                </a:solidFill>
                <a:latin typeface="inter-regular"/>
              </a:rPr>
              <a:t> {    </a:t>
            </a:r>
          </a:p>
          <a:p>
            <a:pPr algn="just"/>
            <a:r>
              <a:rPr lang="en-US" dirty="0">
                <a:solidFill>
                  <a:srgbClr val="000000"/>
                </a:solidFill>
                <a:latin typeface="inter-regular"/>
              </a:rPr>
              <a:t>   Frame f;    </a:t>
            </a:r>
          </a:p>
          <a:p>
            <a:pPr algn="just"/>
            <a:r>
              <a:rPr lang="en-US" dirty="0">
                <a:solidFill>
                  <a:srgbClr val="000000"/>
                </a:solidFill>
                <a:latin typeface="inter-regular"/>
              </a:rPr>
              <a:t>    </a:t>
            </a:r>
            <a:r>
              <a:rPr lang="en-US" dirty="0" err="1">
                <a:solidFill>
                  <a:srgbClr val="000000"/>
                </a:solidFill>
                <a:latin typeface="inter-regular"/>
              </a:rPr>
              <a:t>MouseAdapterExample</a:t>
            </a:r>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f = </a:t>
            </a:r>
            <a:r>
              <a:rPr lang="en-US" b="1" dirty="0">
                <a:solidFill>
                  <a:srgbClr val="006699"/>
                </a:solidFill>
                <a:latin typeface="inter-regular"/>
              </a:rPr>
              <a:t>new</a:t>
            </a:r>
            <a:r>
              <a:rPr lang="en-US" dirty="0">
                <a:solidFill>
                  <a:srgbClr val="000000"/>
                </a:solidFill>
                <a:latin typeface="inter-regular"/>
              </a:rPr>
              <a:t> Frame (</a:t>
            </a:r>
            <a:r>
              <a:rPr lang="en-US" dirty="0">
                <a:solidFill>
                  <a:srgbClr val="0000FF"/>
                </a:solidFill>
                <a:latin typeface="inter-regular"/>
              </a:rPr>
              <a:t>"Mouse Adapter"</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f.addMouseListener</a:t>
            </a:r>
            <a:r>
              <a:rPr lang="en-US" dirty="0">
                <a:solidFill>
                  <a:srgbClr val="000000"/>
                </a:solidFill>
                <a:latin typeface="inter-regular"/>
              </a:rPr>
              <a:t>(</a:t>
            </a:r>
            <a:r>
              <a:rPr lang="en-US" b="1" dirty="0">
                <a:solidFill>
                  <a:srgbClr val="006699"/>
                </a:solidFill>
                <a:latin typeface="inter-regular"/>
              </a:rPr>
              <a:t>this</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f.setSize</a:t>
            </a:r>
            <a:r>
              <a:rPr lang="en-US" dirty="0">
                <a:solidFill>
                  <a:srgbClr val="000000"/>
                </a:solidFill>
                <a:latin typeface="inter-regular"/>
              </a:rPr>
              <a:t> (</a:t>
            </a:r>
            <a:r>
              <a:rPr lang="en-US" dirty="0">
                <a:solidFill>
                  <a:srgbClr val="C00000"/>
                </a:solidFill>
                <a:latin typeface="inter-regular"/>
              </a:rPr>
              <a:t>300</a:t>
            </a:r>
            <a:r>
              <a:rPr lang="en-US" dirty="0">
                <a:solidFill>
                  <a:srgbClr val="000000"/>
                </a:solidFill>
                <a:latin typeface="inter-regular"/>
              </a:rPr>
              <a:t>, </a:t>
            </a:r>
            <a:r>
              <a:rPr lang="en-US" dirty="0">
                <a:solidFill>
                  <a:srgbClr val="C00000"/>
                </a:solidFill>
                <a:latin typeface="inter-regular"/>
              </a:rPr>
              <a:t>300</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f.setLayout</a:t>
            </a:r>
            <a:r>
              <a:rPr lang="en-US" dirty="0">
                <a:solidFill>
                  <a:srgbClr val="000000"/>
                </a:solidFill>
                <a:latin typeface="inter-regular"/>
              </a:rPr>
              <a:t> (</a:t>
            </a:r>
            <a:r>
              <a:rPr lang="en-US" b="1" dirty="0">
                <a:solidFill>
                  <a:srgbClr val="006699"/>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f.setVisible</a:t>
            </a:r>
            <a:r>
              <a:rPr lang="en-US" dirty="0">
                <a:solidFill>
                  <a:srgbClr val="000000"/>
                </a:solidFill>
                <a:latin typeface="inter-regular"/>
              </a:rPr>
              <a:t> (</a:t>
            </a:r>
            <a:r>
              <a:rPr lang="en-US" b="1" dirty="0">
                <a:solidFill>
                  <a:srgbClr val="006699"/>
                </a:solidFill>
                <a:latin typeface="inter-regular"/>
              </a:rPr>
              <a:t>true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mouseClicked</a:t>
            </a:r>
            <a:r>
              <a:rPr lang="en-US" dirty="0">
                <a:solidFill>
                  <a:srgbClr val="000000"/>
                </a:solidFill>
                <a:latin typeface="inter-regular"/>
              </a:rPr>
              <a:t> (</a:t>
            </a:r>
            <a:r>
              <a:rPr lang="en-US" dirty="0" err="1">
                <a:solidFill>
                  <a:srgbClr val="000000"/>
                </a:solidFill>
                <a:latin typeface="inter-regular"/>
              </a:rPr>
              <a:t>MouseEvent</a:t>
            </a:r>
            <a:r>
              <a:rPr lang="en-US" dirty="0">
                <a:solidFill>
                  <a:srgbClr val="000000"/>
                </a:solidFill>
                <a:latin typeface="inter-regular"/>
              </a:rPr>
              <a:t> e) {   </a:t>
            </a:r>
          </a:p>
          <a:p>
            <a:pPr algn="just"/>
            <a:r>
              <a:rPr lang="en-US" dirty="0">
                <a:solidFill>
                  <a:srgbClr val="000000"/>
                </a:solidFill>
                <a:latin typeface="inter-regular"/>
              </a:rPr>
              <a:t>      Graphics g = </a:t>
            </a:r>
            <a:r>
              <a:rPr lang="en-US" dirty="0" err="1">
                <a:solidFill>
                  <a:srgbClr val="000000"/>
                </a:solidFill>
                <a:latin typeface="inter-regular"/>
              </a:rPr>
              <a:t>f.getGraphics</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g.setColor</a:t>
            </a:r>
            <a:r>
              <a:rPr lang="en-US" dirty="0">
                <a:solidFill>
                  <a:srgbClr val="000000"/>
                </a:solidFill>
                <a:latin typeface="inter-regular"/>
              </a:rPr>
              <a:t> (</a:t>
            </a:r>
            <a:r>
              <a:rPr lang="en-US" dirty="0" err="1">
                <a:solidFill>
                  <a:srgbClr val="000000"/>
                </a:solidFill>
                <a:latin typeface="inter-regular"/>
              </a:rPr>
              <a:t>Color.BLUE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g.fillOval</a:t>
            </a:r>
            <a:r>
              <a:rPr lang="en-US" dirty="0">
                <a:solidFill>
                  <a:srgbClr val="000000"/>
                </a:solidFill>
                <a:latin typeface="inter-regular"/>
              </a:rPr>
              <a:t> (</a:t>
            </a:r>
            <a:r>
              <a:rPr lang="en-US" dirty="0" err="1">
                <a:solidFill>
                  <a:srgbClr val="000000"/>
                </a:solidFill>
                <a:latin typeface="inter-regular"/>
              </a:rPr>
              <a:t>e.getX</a:t>
            </a:r>
            <a:r>
              <a:rPr lang="en-US" dirty="0">
                <a:solidFill>
                  <a:srgbClr val="000000"/>
                </a:solidFill>
                <a:latin typeface="inter-regular"/>
              </a:rPr>
              <a:t>(), </a:t>
            </a:r>
            <a:r>
              <a:rPr lang="en-US" dirty="0" err="1">
                <a:solidFill>
                  <a:srgbClr val="000000"/>
                </a:solidFill>
                <a:latin typeface="inter-regular"/>
              </a:rPr>
              <a:t>e.getY</a:t>
            </a:r>
            <a:r>
              <a:rPr lang="en-US" dirty="0">
                <a:solidFill>
                  <a:srgbClr val="000000"/>
                </a:solidFill>
                <a:latin typeface="inter-regular"/>
              </a:rPr>
              <a:t>(), </a:t>
            </a:r>
            <a:r>
              <a:rPr lang="en-US" dirty="0">
                <a:solidFill>
                  <a:srgbClr val="C00000"/>
                </a:solidFill>
                <a:latin typeface="inter-regular"/>
              </a:rPr>
              <a:t>30</a:t>
            </a:r>
            <a:r>
              <a:rPr lang="en-US" dirty="0">
                <a:solidFill>
                  <a:srgbClr val="000000"/>
                </a:solidFill>
                <a:latin typeface="inter-regular"/>
              </a:rPr>
              <a:t>, </a:t>
            </a:r>
            <a:r>
              <a:rPr lang="en-US" dirty="0">
                <a:solidFill>
                  <a:srgbClr val="C00000"/>
                </a:solidFill>
                <a:latin typeface="inter-regular"/>
              </a:rPr>
              <a:t>30</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MouseAdapterExample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53333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9403" y="579549"/>
            <a:ext cx="9131121" cy="5576552"/>
          </a:xfrm>
          <a:prstGeom prst="rect">
            <a:avLst/>
          </a:prstGeom>
        </p:spPr>
      </p:pic>
      <p:sp>
        <p:nvSpPr>
          <p:cNvPr id="5" name="Title 4"/>
          <p:cNvSpPr>
            <a:spLocks noGrp="1"/>
          </p:cNvSpPr>
          <p:nvPr>
            <p:ph type="title"/>
          </p:nvPr>
        </p:nvSpPr>
        <p:spPr>
          <a:xfrm>
            <a:off x="1957589" y="0"/>
            <a:ext cx="6636353" cy="457611"/>
          </a:xfrm>
        </p:spPr>
        <p:txBody>
          <a:bodyPr>
            <a:normAutofit fontScale="90000"/>
          </a:bodyPr>
          <a:lstStyle/>
          <a:p>
            <a:r>
              <a:rPr lang="en-US" b="1" cap="none" dirty="0" smtClean="0"/>
              <a:t>Hierarchy Of Java Swing Classes</a:t>
            </a:r>
            <a:endParaRPr lang="en-US" b="1" cap="none" dirty="0"/>
          </a:p>
        </p:txBody>
      </p:sp>
    </p:spTree>
    <p:extLst>
      <p:ext uri="{BB962C8B-B14F-4D97-AF65-F5344CB8AC3E}">
        <p14:creationId xmlns:p14="http://schemas.microsoft.com/office/powerpoint/2010/main" val="3039874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smtClean="0"/>
              <a:t>MVC Architecture</a:t>
            </a:r>
            <a:endParaRPr lang="en-US" cap="none" dirty="0"/>
          </a:p>
        </p:txBody>
      </p:sp>
      <p:sp>
        <p:nvSpPr>
          <p:cNvPr id="3" name="Content Placeholder 2"/>
          <p:cNvSpPr>
            <a:spLocks noGrp="1"/>
          </p:cNvSpPr>
          <p:nvPr>
            <p:ph idx="1"/>
          </p:nvPr>
        </p:nvSpPr>
        <p:spPr>
          <a:xfrm>
            <a:off x="1451579" y="1352282"/>
            <a:ext cx="9603275" cy="4778062"/>
          </a:xfrm>
        </p:spPr>
        <p:txBody>
          <a:bodyPr>
            <a:normAutofit lnSpcReduction="10000"/>
          </a:bodyPr>
          <a:lstStyle/>
          <a:p>
            <a:r>
              <a:rPr lang="en-US" dirty="0" smtClean="0"/>
              <a:t>The </a:t>
            </a:r>
            <a:r>
              <a:rPr lang="en-US" dirty="0"/>
              <a:t>Model-View-Controller (MVC) is a well-known design </a:t>
            </a:r>
            <a:r>
              <a:rPr lang="en-US" dirty="0" smtClean="0"/>
              <a:t>pattern in </a:t>
            </a:r>
            <a:r>
              <a:rPr lang="en-US" dirty="0"/>
              <a:t>the web development field</a:t>
            </a:r>
            <a:r>
              <a:rPr lang="en-US" dirty="0" smtClean="0"/>
              <a:t>.</a:t>
            </a:r>
          </a:p>
          <a:p>
            <a:r>
              <a:rPr lang="en-US" dirty="0"/>
              <a:t>It specifies that a program or application shall consist of data model, presentation information and control information</a:t>
            </a:r>
            <a:r>
              <a:rPr lang="en-US" dirty="0" smtClean="0"/>
              <a:t>.</a:t>
            </a:r>
          </a:p>
          <a:p>
            <a:r>
              <a:rPr lang="en-US" dirty="0"/>
              <a:t>The MVC pattern needs all these components to be separated as different objects</a:t>
            </a:r>
            <a:r>
              <a:rPr lang="en-US" dirty="0" smtClean="0"/>
              <a:t>.</a:t>
            </a:r>
          </a:p>
          <a:p>
            <a:pPr marL="0" indent="0">
              <a:buNone/>
            </a:pPr>
            <a:r>
              <a:rPr lang="en-US" b="1" dirty="0"/>
              <a:t>Model: </a:t>
            </a:r>
            <a:r>
              <a:rPr lang="en-US" dirty="0"/>
              <a:t>It represents the business layer of application. It is an object to carry the data that can also contain the logic to update controller if data is changed</a:t>
            </a:r>
            <a:r>
              <a:rPr lang="en-US" dirty="0" smtClean="0"/>
              <a:t>.</a:t>
            </a:r>
          </a:p>
          <a:p>
            <a:pPr marL="0" indent="0">
              <a:buNone/>
            </a:pPr>
            <a:r>
              <a:rPr lang="en-US" b="1" dirty="0"/>
              <a:t>View: </a:t>
            </a:r>
            <a:r>
              <a:rPr lang="en-US" dirty="0"/>
              <a:t>It represents the presentation layer of application. It is used to visualize the data that the model contains.</a:t>
            </a:r>
          </a:p>
          <a:p>
            <a:pPr marL="0" indent="0">
              <a:buNone/>
            </a:pPr>
            <a:r>
              <a:rPr lang="en-US" b="1" dirty="0"/>
              <a:t>Controller: </a:t>
            </a:r>
            <a:r>
              <a:rPr lang="en-US" dirty="0"/>
              <a:t>It works on both the model and view. It is used to manage the flow of application, i.e. data flow in the model object and to update the view whenever data is changed.</a:t>
            </a:r>
          </a:p>
        </p:txBody>
      </p:sp>
    </p:spTree>
    <p:extLst>
      <p:ext uri="{BB962C8B-B14F-4D97-AF65-F5344CB8AC3E}">
        <p14:creationId xmlns:p14="http://schemas.microsoft.com/office/powerpoint/2010/main" val="634761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VC Architectur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736" y="937586"/>
            <a:ext cx="9234152" cy="479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53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241963"/>
            <a:ext cx="9603275" cy="4823985"/>
          </a:xfrm>
        </p:spPr>
        <p:txBody>
          <a:bodyPr/>
          <a:lstStyle/>
          <a:p>
            <a:r>
              <a:rPr lang="en-US" dirty="0"/>
              <a:t>A client (browser) sends a request to the controller on the server side, for a page.</a:t>
            </a:r>
          </a:p>
          <a:p>
            <a:r>
              <a:rPr lang="en-US" dirty="0"/>
              <a:t>The controller then calls the model. It gathers the requested data.</a:t>
            </a:r>
          </a:p>
          <a:p>
            <a:r>
              <a:rPr lang="en-US" dirty="0"/>
              <a:t>Then the controller transfers the data retrieved to the view layer.</a:t>
            </a:r>
          </a:p>
          <a:p>
            <a:r>
              <a:rPr lang="en-US" dirty="0"/>
              <a:t>Now the result is sent back to the browser (client) by the view.</a:t>
            </a:r>
          </a:p>
          <a:p>
            <a:endParaRPr lang="en-US" dirty="0"/>
          </a:p>
        </p:txBody>
      </p:sp>
    </p:spTree>
    <p:extLst>
      <p:ext uri="{BB962C8B-B14F-4D97-AF65-F5344CB8AC3E}">
        <p14:creationId xmlns:p14="http://schemas.microsoft.com/office/powerpoint/2010/main" val="1141105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Advantages Of MVC Architecture</a:t>
            </a:r>
            <a:endParaRPr lang="en-US" b="1" cap="none" dirty="0"/>
          </a:p>
        </p:txBody>
      </p:sp>
      <p:sp>
        <p:nvSpPr>
          <p:cNvPr id="3" name="Content Placeholder 2"/>
          <p:cNvSpPr>
            <a:spLocks noGrp="1"/>
          </p:cNvSpPr>
          <p:nvPr>
            <p:ph idx="1"/>
          </p:nvPr>
        </p:nvSpPr>
        <p:spPr>
          <a:xfrm>
            <a:off x="1451579" y="1241965"/>
            <a:ext cx="9603275" cy="4849742"/>
          </a:xfrm>
        </p:spPr>
        <p:txBody>
          <a:bodyPr>
            <a:normAutofit/>
          </a:bodyPr>
          <a:lstStyle/>
          <a:p>
            <a:r>
              <a:rPr lang="en-US" dirty="0" smtClean="0"/>
              <a:t>MVC </a:t>
            </a:r>
            <a:r>
              <a:rPr lang="en-US" dirty="0"/>
              <a:t>has the feature of scalability that in turn helps the growth of application.</a:t>
            </a:r>
          </a:p>
          <a:p>
            <a:r>
              <a:rPr lang="en-US" dirty="0"/>
              <a:t>The components are easy to maintain because there is less dependency.</a:t>
            </a:r>
          </a:p>
          <a:p>
            <a:r>
              <a:rPr lang="en-US" dirty="0"/>
              <a:t>A model can be reused by multiple views that provides reusability of code.</a:t>
            </a:r>
          </a:p>
          <a:p>
            <a:r>
              <a:rPr lang="en-US" dirty="0"/>
              <a:t>The developers can work with the three layers (Model, View, and Controller) simultaneously.</a:t>
            </a:r>
          </a:p>
          <a:p>
            <a:r>
              <a:rPr lang="en-US" dirty="0"/>
              <a:t>Using MVC, the application becomes more understandable.</a:t>
            </a:r>
          </a:p>
          <a:p>
            <a:r>
              <a:rPr lang="en-US" dirty="0"/>
              <a:t>Using MVC, each layer is maintained separately therefore we do not require to deal with massive code.</a:t>
            </a:r>
          </a:p>
          <a:p>
            <a:r>
              <a:rPr lang="en-US" dirty="0"/>
              <a:t>The extending and testing of application is easier.</a:t>
            </a:r>
          </a:p>
          <a:p>
            <a:endParaRPr lang="en-US" dirty="0"/>
          </a:p>
        </p:txBody>
      </p:sp>
    </p:spTree>
    <p:extLst>
      <p:ext uri="{BB962C8B-B14F-4D97-AF65-F5344CB8AC3E}">
        <p14:creationId xmlns:p14="http://schemas.microsoft.com/office/powerpoint/2010/main" val="143758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44436" y="0"/>
            <a:ext cx="9604375" cy="757237"/>
          </a:xfrm>
        </p:spPr>
        <p:txBody>
          <a:bodyPr>
            <a:normAutofit/>
          </a:bodyPr>
          <a:lstStyle/>
          <a:p>
            <a:r>
              <a:rPr lang="en-US" b="1" cap="none" dirty="0" smtClean="0"/>
              <a:t>Common Methods Of Component Class</a:t>
            </a:r>
            <a:endParaRPr lang="en-US" cap="none" dirty="0"/>
          </a:p>
        </p:txBody>
      </p:sp>
      <p:graphicFrame>
        <p:nvGraphicFramePr>
          <p:cNvPr id="6" name="Table 5"/>
          <p:cNvGraphicFramePr>
            <a:graphicFrameLocks noGrp="1"/>
          </p:cNvGraphicFramePr>
          <p:nvPr>
            <p:extLst>
              <p:ext uri="{D42A27DB-BD31-4B8C-83A1-F6EECF244321}">
                <p14:modId xmlns:p14="http://schemas.microsoft.com/office/powerpoint/2010/main" val="766737225"/>
              </p:ext>
            </p:extLst>
          </p:nvPr>
        </p:nvGraphicFramePr>
        <p:xfrm>
          <a:off x="682578" y="1129614"/>
          <a:ext cx="10466232" cy="4678757"/>
        </p:xfrm>
        <a:graphic>
          <a:graphicData uri="http://schemas.openxmlformats.org/drawingml/2006/table">
            <a:tbl>
              <a:tblPr firstRow="1" firstCol="1" bandRow="1">
                <a:tableStyleId>{5C22544A-7EE6-4342-B048-85BDC9FD1C3A}</a:tableStyleId>
              </a:tblPr>
              <a:tblGrid>
                <a:gridCol w="5233116"/>
                <a:gridCol w="5233116"/>
              </a:tblGrid>
              <a:tr h="1008960">
                <a:tc>
                  <a:txBody>
                    <a:bodyPr/>
                    <a:lstStyle/>
                    <a:p>
                      <a:pPr marL="0" marR="0">
                        <a:lnSpc>
                          <a:spcPct val="107000"/>
                        </a:lnSpc>
                        <a:spcBef>
                          <a:spcPts val="0"/>
                        </a:spcBef>
                        <a:spcAft>
                          <a:spcPts val="0"/>
                        </a:spcAft>
                      </a:pPr>
                      <a:r>
                        <a:rPr lang="en-US" sz="2000" dirty="0">
                          <a:effectLst/>
                        </a:rPr>
                        <a:t>Method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20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794095">
                <a:tc>
                  <a:txBody>
                    <a:bodyPr/>
                    <a:lstStyle/>
                    <a:p>
                      <a:pPr marL="0" marR="0" algn="just">
                        <a:lnSpc>
                          <a:spcPct val="107000"/>
                        </a:lnSpc>
                        <a:spcBef>
                          <a:spcPts val="0"/>
                        </a:spcBef>
                        <a:spcAft>
                          <a:spcPts val="0"/>
                        </a:spcAft>
                      </a:pPr>
                      <a:r>
                        <a:rPr lang="en-US" sz="2000">
                          <a:effectLst/>
                        </a:rPr>
                        <a:t>public void add(Component 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0"/>
                        </a:spcAft>
                      </a:pPr>
                      <a:r>
                        <a:rPr lang="en-US" sz="2000">
                          <a:effectLst/>
                        </a:rPr>
                        <a:t>add a component on another component.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794095">
                <a:tc>
                  <a:txBody>
                    <a:bodyPr/>
                    <a:lstStyle/>
                    <a:p>
                      <a:pPr marL="0" marR="0" algn="just">
                        <a:lnSpc>
                          <a:spcPct val="107000"/>
                        </a:lnSpc>
                        <a:spcBef>
                          <a:spcPts val="0"/>
                        </a:spcBef>
                        <a:spcAft>
                          <a:spcPts val="0"/>
                        </a:spcAft>
                      </a:pPr>
                      <a:r>
                        <a:rPr lang="en-US" sz="2000">
                          <a:effectLst/>
                        </a:rPr>
                        <a:t>public void setSize(int width,int height)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0"/>
                        </a:spcAft>
                      </a:pPr>
                      <a:r>
                        <a:rPr lang="en-US" sz="2000" dirty="0">
                          <a:effectLst/>
                        </a:rPr>
                        <a:t>sets size of the component.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828596">
                <a:tc>
                  <a:txBody>
                    <a:bodyPr/>
                    <a:lstStyle/>
                    <a:p>
                      <a:pPr marL="0" marR="0" algn="just">
                        <a:lnSpc>
                          <a:spcPct val="107000"/>
                        </a:lnSpc>
                        <a:spcBef>
                          <a:spcPts val="0"/>
                        </a:spcBef>
                        <a:spcAft>
                          <a:spcPts val="0"/>
                        </a:spcAft>
                      </a:pPr>
                      <a:r>
                        <a:rPr lang="en-US" sz="2000">
                          <a:effectLst/>
                        </a:rPr>
                        <a:t>public void setLayout(LayoutManager 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0"/>
                        </a:spcAft>
                      </a:pPr>
                      <a:r>
                        <a:rPr lang="en-US" sz="2000" dirty="0">
                          <a:effectLst/>
                        </a:rPr>
                        <a:t>sets the layout manager for the component.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1253011">
                <a:tc>
                  <a:txBody>
                    <a:bodyPr/>
                    <a:lstStyle/>
                    <a:p>
                      <a:pPr marL="0" marR="0" algn="just">
                        <a:lnSpc>
                          <a:spcPct val="107000"/>
                        </a:lnSpc>
                        <a:spcBef>
                          <a:spcPts val="0"/>
                        </a:spcBef>
                        <a:spcAft>
                          <a:spcPts val="0"/>
                        </a:spcAft>
                      </a:pPr>
                      <a:r>
                        <a:rPr lang="en-US" sz="2000" dirty="0">
                          <a:effectLst/>
                        </a:rPr>
                        <a:t>public void </a:t>
                      </a:r>
                      <a:r>
                        <a:rPr lang="en-US" sz="2000" dirty="0" err="1">
                          <a:effectLst/>
                        </a:rPr>
                        <a:t>setVisible</a:t>
                      </a:r>
                      <a:r>
                        <a:rPr lang="en-US" sz="2000" dirty="0">
                          <a:effectLst/>
                        </a:rPr>
                        <a:t>(</a:t>
                      </a:r>
                      <a:r>
                        <a:rPr lang="en-US" sz="2000" dirty="0" err="1">
                          <a:effectLst/>
                        </a:rPr>
                        <a:t>boolean</a:t>
                      </a:r>
                      <a:r>
                        <a:rPr lang="en-US" sz="2000" dirty="0">
                          <a:effectLst/>
                        </a:rPr>
                        <a:t>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0"/>
                        </a:spcAft>
                      </a:pPr>
                      <a:r>
                        <a:rPr lang="en-US" sz="2000" dirty="0">
                          <a:effectLst/>
                        </a:rPr>
                        <a:t>sets the visibility of the component. It is by default false.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316846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a:xfrm>
            <a:off x="1451579" y="1561514"/>
            <a:ext cx="9603275" cy="4607466"/>
          </a:xfrm>
        </p:spPr>
        <p:txBody>
          <a:bodyPr>
            <a:normAutofit/>
          </a:bodyPr>
          <a:lstStyle/>
          <a:p>
            <a:pPr marL="0" indent="0">
              <a:buNone/>
            </a:pPr>
            <a:r>
              <a:rPr lang="en-US" sz="2400" b="1" dirty="0"/>
              <a:t>There are two ways to create a frame:</a:t>
            </a:r>
          </a:p>
          <a:p>
            <a:pPr lvl="1">
              <a:buFont typeface="Wingdings" panose="05000000000000000000" pitchFamily="2" charset="2"/>
              <a:buChar char="Ø"/>
            </a:pPr>
            <a:r>
              <a:rPr lang="en-US" sz="2200" dirty="0"/>
              <a:t>By creating the object of Frame class (association)</a:t>
            </a:r>
          </a:p>
          <a:p>
            <a:pPr lvl="1">
              <a:buFont typeface="Wingdings" panose="05000000000000000000" pitchFamily="2" charset="2"/>
              <a:buChar char="Ø"/>
            </a:pPr>
            <a:r>
              <a:rPr lang="en-US" sz="2200" dirty="0"/>
              <a:t>By extending Frame class (inheritance)</a:t>
            </a:r>
          </a:p>
          <a:p>
            <a:r>
              <a:rPr lang="en-US" sz="2400" dirty="0"/>
              <a:t>We can write the code of swing inside the main(), constructor or any other method.</a:t>
            </a:r>
          </a:p>
          <a:p>
            <a:endParaRPr lang="en-US" sz="2200" dirty="0"/>
          </a:p>
        </p:txBody>
      </p:sp>
    </p:spTree>
    <p:extLst>
      <p:ext uri="{BB962C8B-B14F-4D97-AF65-F5344CB8AC3E}">
        <p14:creationId xmlns:p14="http://schemas.microsoft.com/office/powerpoint/2010/main" val="402668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2130" y="951069"/>
            <a:ext cx="9556124" cy="5170646"/>
          </a:xfrm>
          <a:prstGeom prst="rect">
            <a:avLst/>
          </a:prstGeom>
        </p:spPr>
        <p:txBody>
          <a:bodyPr wrap="square">
            <a:spAutoFit/>
          </a:bodyPr>
          <a:lstStyle/>
          <a:p>
            <a:pPr algn="just"/>
            <a:r>
              <a:rPr lang="en-US" sz="2200" b="1" dirty="0">
                <a:solidFill>
                  <a:srgbClr val="006699"/>
                </a:solidFill>
                <a:latin typeface="inter-regular"/>
              </a:rPr>
              <a:t>import</a:t>
            </a:r>
            <a:r>
              <a:rPr lang="en-US" sz="2200" dirty="0">
                <a:solidFill>
                  <a:srgbClr val="000000"/>
                </a:solidFill>
                <a:latin typeface="inter-regular"/>
              </a:rPr>
              <a:t> </a:t>
            </a:r>
            <a:r>
              <a:rPr lang="en-US" sz="2200" dirty="0" err="1">
                <a:solidFill>
                  <a:srgbClr val="000000"/>
                </a:solidFill>
                <a:latin typeface="inter-regular"/>
              </a:rPr>
              <a:t>javax.swing</a:t>
            </a:r>
            <a:r>
              <a:rPr lang="en-US" sz="2200" dirty="0">
                <a:solidFill>
                  <a:srgbClr val="000000"/>
                </a:solidFill>
                <a:latin typeface="inter-regular"/>
              </a:rPr>
              <a:t>.*;  </a:t>
            </a:r>
          </a:p>
          <a:p>
            <a:pPr algn="just"/>
            <a:r>
              <a:rPr lang="en-US" sz="2200" b="1" dirty="0">
                <a:solidFill>
                  <a:srgbClr val="006699"/>
                </a:solidFill>
                <a:latin typeface="inter-regular"/>
              </a:rPr>
              <a:t>public</a:t>
            </a:r>
            <a:r>
              <a:rPr lang="en-US" sz="2200" dirty="0">
                <a:solidFill>
                  <a:srgbClr val="000000"/>
                </a:solidFill>
                <a:latin typeface="inter-regular"/>
              </a:rPr>
              <a:t> </a:t>
            </a:r>
            <a:r>
              <a:rPr lang="en-US" sz="2200" b="1" dirty="0">
                <a:solidFill>
                  <a:srgbClr val="006699"/>
                </a:solidFill>
                <a:latin typeface="inter-regular"/>
              </a:rPr>
              <a:t>class</a:t>
            </a:r>
            <a:r>
              <a:rPr lang="en-US" sz="2200" dirty="0">
                <a:solidFill>
                  <a:srgbClr val="000000"/>
                </a:solidFill>
                <a:latin typeface="inter-regular"/>
              </a:rPr>
              <a:t> </a:t>
            </a:r>
            <a:r>
              <a:rPr lang="en-US" sz="2200" dirty="0" err="1">
                <a:solidFill>
                  <a:srgbClr val="000000"/>
                </a:solidFill>
                <a:latin typeface="inter-regular"/>
              </a:rPr>
              <a:t>FirstSwingExample</a:t>
            </a:r>
            <a:r>
              <a:rPr lang="en-US" sz="2200" dirty="0">
                <a:solidFill>
                  <a:srgbClr val="000000"/>
                </a:solidFill>
                <a:latin typeface="inter-regular"/>
              </a:rPr>
              <a:t> {  </a:t>
            </a:r>
          </a:p>
          <a:p>
            <a:pPr algn="just"/>
            <a:r>
              <a:rPr lang="en-US" sz="2200" b="1" dirty="0">
                <a:solidFill>
                  <a:srgbClr val="006699"/>
                </a:solidFill>
                <a:latin typeface="inter-regular"/>
              </a:rPr>
              <a:t>public</a:t>
            </a:r>
            <a:r>
              <a:rPr lang="en-US" sz="2200" dirty="0">
                <a:solidFill>
                  <a:srgbClr val="000000"/>
                </a:solidFill>
                <a:latin typeface="inter-regular"/>
              </a:rPr>
              <a:t> </a:t>
            </a:r>
            <a:r>
              <a:rPr lang="en-US" sz="2200" b="1" dirty="0">
                <a:solidFill>
                  <a:srgbClr val="006699"/>
                </a:solidFill>
                <a:latin typeface="inter-regular"/>
              </a:rPr>
              <a:t>static</a:t>
            </a:r>
            <a:r>
              <a:rPr lang="en-US" sz="2200" dirty="0">
                <a:solidFill>
                  <a:srgbClr val="000000"/>
                </a:solidFill>
                <a:latin typeface="inter-regular"/>
              </a:rPr>
              <a:t> </a:t>
            </a:r>
            <a:r>
              <a:rPr lang="en-US" sz="2200" b="1" dirty="0">
                <a:solidFill>
                  <a:srgbClr val="006699"/>
                </a:solidFill>
                <a:latin typeface="inter-regular"/>
              </a:rPr>
              <a:t>void</a:t>
            </a:r>
            <a:r>
              <a:rPr lang="en-US" sz="2200" dirty="0">
                <a:solidFill>
                  <a:srgbClr val="000000"/>
                </a:solidFill>
                <a:latin typeface="inter-regular"/>
              </a:rPr>
              <a:t> main(String[] </a:t>
            </a:r>
            <a:r>
              <a:rPr lang="en-US" sz="2200" dirty="0" err="1">
                <a:solidFill>
                  <a:srgbClr val="000000"/>
                </a:solidFill>
                <a:latin typeface="inter-regular"/>
              </a:rPr>
              <a:t>args</a:t>
            </a:r>
            <a:r>
              <a:rPr lang="en-US" sz="2200" dirty="0">
                <a:solidFill>
                  <a:srgbClr val="000000"/>
                </a:solidFill>
                <a:latin typeface="inter-regular"/>
              </a:rPr>
              <a:t>) {  </a:t>
            </a:r>
          </a:p>
          <a:p>
            <a:pPr lvl="1" algn="just"/>
            <a:r>
              <a:rPr lang="en-US" sz="2200" dirty="0" err="1">
                <a:solidFill>
                  <a:srgbClr val="000000"/>
                </a:solidFill>
                <a:latin typeface="inter-regular"/>
              </a:rPr>
              <a:t>JFrame</a:t>
            </a:r>
            <a:r>
              <a:rPr lang="en-US" sz="2200" dirty="0">
                <a:solidFill>
                  <a:srgbClr val="000000"/>
                </a:solidFill>
                <a:latin typeface="inter-regular"/>
              </a:rPr>
              <a:t> f=</a:t>
            </a:r>
            <a:r>
              <a:rPr lang="en-US" sz="2200" b="1" dirty="0">
                <a:solidFill>
                  <a:srgbClr val="006699"/>
                </a:solidFill>
                <a:latin typeface="inter-regular"/>
              </a:rPr>
              <a:t>new</a:t>
            </a:r>
            <a:r>
              <a:rPr lang="en-US" sz="2200" dirty="0">
                <a:solidFill>
                  <a:srgbClr val="000000"/>
                </a:solidFill>
                <a:latin typeface="inter-regular"/>
              </a:rPr>
              <a:t> </a:t>
            </a:r>
            <a:r>
              <a:rPr lang="en-US" sz="2200" dirty="0" err="1">
                <a:solidFill>
                  <a:srgbClr val="000000"/>
                </a:solidFill>
                <a:latin typeface="inter-regular"/>
              </a:rPr>
              <a:t>JFrame</a:t>
            </a:r>
            <a:r>
              <a:rPr lang="en-US" sz="2200" dirty="0">
                <a:solidFill>
                  <a:srgbClr val="000000"/>
                </a:solidFill>
                <a:latin typeface="inter-regular"/>
              </a:rPr>
              <a:t>();</a:t>
            </a:r>
            <a:r>
              <a:rPr lang="en-US" sz="2200" dirty="0">
                <a:solidFill>
                  <a:srgbClr val="008200"/>
                </a:solidFill>
                <a:latin typeface="inter-regular"/>
              </a:rPr>
              <a:t>//creating instance of </a:t>
            </a:r>
            <a:r>
              <a:rPr lang="en-US" sz="2200" dirty="0" err="1">
                <a:solidFill>
                  <a:srgbClr val="008200"/>
                </a:solidFill>
                <a:latin typeface="inter-regular"/>
              </a:rPr>
              <a:t>JFrame</a:t>
            </a:r>
            <a:r>
              <a:rPr lang="en-US" sz="2200" dirty="0">
                <a:solidFill>
                  <a:srgbClr val="000000"/>
                </a:solidFill>
                <a:latin typeface="inter-regular"/>
              </a:rPr>
              <a:t>  </a:t>
            </a:r>
          </a:p>
          <a:p>
            <a:pPr lvl="1" algn="just"/>
            <a:r>
              <a:rPr lang="en-US" sz="2200" dirty="0">
                <a:solidFill>
                  <a:srgbClr val="000000"/>
                </a:solidFill>
                <a:latin typeface="inter-regular"/>
              </a:rPr>
              <a:t>          </a:t>
            </a:r>
          </a:p>
          <a:p>
            <a:pPr lvl="1" algn="just"/>
            <a:r>
              <a:rPr lang="en-US" sz="2200" dirty="0" err="1">
                <a:solidFill>
                  <a:srgbClr val="000000"/>
                </a:solidFill>
                <a:latin typeface="inter-regular"/>
              </a:rPr>
              <a:t>JButton</a:t>
            </a:r>
            <a:r>
              <a:rPr lang="en-US" sz="2200" dirty="0">
                <a:solidFill>
                  <a:srgbClr val="000000"/>
                </a:solidFill>
                <a:latin typeface="inter-regular"/>
              </a:rPr>
              <a:t> b=</a:t>
            </a:r>
            <a:r>
              <a:rPr lang="en-US" sz="2200" b="1" dirty="0">
                <a:solidFill>
                  <a:srgbClr val="006699"/>
                </a:solidFill>
                <a:latin typeface="inter-regular"/>
              </a:rPr>
              <a:t>new</a:t>
            </a:r>
            <a:r>
              <a:rPr lang="en-US" sz="2200" dirty="0">
                <a:solidFill>
                  <a:srgbClr val="000000"/>
                </a:solidFill>
                <a:latin typeface="inter-regular"/>
              </a:rPr>
              <a:t> </a:t>
            </a:r>
            <a:r>
              <a:rPr lang="en-US" sz="2200" dirty="0" err="1">
                <a:solidFill>
                  <a:srgbClr val="000000"/>
                </a:solidFill>
                <a:latin typeface="inter-regular"/>
              </a:rPr>
              <a:t>JButton</a:t>
            </a:r>
            <a:r>
              <a:rPr lang="en-US" sz="2200" dirty="0">
                <a:solidFill>
                  <a:srgbClr val="000000"/>
                </a:solidFill>
                <a:latin typeface="inter-regular"/>
              </a:rPr>
              <a:t>(</a:t>
            </a:r>
            <a:r>
              <a:rPr lang="en-US" sz="2200" dirty="0">
                <a:solidFill>
                  <a:srgbClr val="0000FF"/>
                </a:solidFill>
                <a:latin typeface="inter-regular"/>
              </a:rPr>
              <a:t>"click"</a:t>
            </a:r>
            <a:r>
              <a:rPr lang="en-US" sz="2200" dirty="0">
                <a:solidFill>
                  <a:srgbClr val="000000"/>
                </a:solidFill>
                <a:latin typeface="inter-regular"/>
              </a:rPr>
              <a:t>);</a:t>
            </a:r>
            <a:r>
              <a:rPr lang="en-US" sz="2200" dirty="0">
                <a:solidFill>
                  <a:srgbClr val="008200"/>
                </a:solidFill>
                <a:latin typeface="inter-regular"/>
              </a:rPr>
              <a:t>//creating instance of </a:t>
            </a:r>
            <a:r>
              <a:rPr lang="en-US" sz="2200" dirty="0" err="1">
                <a:solidFill>
                  <a:srgbClr val="008200"/>
                </a:solidFill>
                <a:latin typeface="inter-regular"/>
              </a:rPr>
              <a:t>JButton</a:t>
            </a:r>
            <a:r>
              <a:rPr lang="en-US" sz="2200" dirty="0">
                <a:solidFill>
                  <a:srgbClr val="000000"/>
                </a:solidFill>
                <a:latin typeface="inter-regular"/>
              </a:rPr>
              <a:t>  </a:t>
            </a:r>
          </a:p>
          <a:p>
            <a:pPr lvl="1" algn="just"/>
            <a:r>
              <a:rPr lang="en-US" sz="2200" dirty="0" err="1">
                <a:solidFill>
                  <a:srgbClr val="000000"/>
                </a:solidFill>
                <a:latin typeface="inter-regular"/>
              </a:rPr>
              <a:t>b.setBounds</a:t>
            </a:r>
            <a:r>
              <a:rPr lang="en-US" sz="2200" dirty="0">
                <a:solidFill>
                  <a:srgbClr val="000000"/>
                </a:solidFill>
                <a:latin typeface="inter-regular"/>
              </a:rPr>
              <a:t>(</a:t>
            </a:r>
            <a:r>
              <a:rPr lang="en-US" sz="2200" dirty="0">
                <a:solidFill>
                  <a:srgbClr val="C00000"/>
                </a:solidFill>
                <a:latin typeface="inter-regular"/>
              </a:rPr>
              <a:t>130</a:t>
            </a:r>
            <a:r>
              <a:rPr lang="en-US" sz="2200" dirty="0">
                <a:solidFill>
                  <a:srgbClr val="000000"/>
                </a:solidFill>
                <a:latin typeface="inter-regular"/>
              </a:rPr>
              <a:t>,</a:t>
            </a:r>
            <a:r>
              <a:rPr lang="en-US" sz="2200" dirty="0">
                <a:solidFill>
                  <a:srgbClr val="C00000"/>
                </a:solidFill>
                <a:latin typeface="inter-regular"/>
              </a:rPr>
              <a:t>100</a:t>
            </a:r>
            <a:r>
              <a:rPr lang="en-US" sz="2200" dirty="0">
                <a:solidFill>
                  <a:srgbClr val="000000"/>
                </a:solidFill>
                <a:latin typeface="inter-regular"/>
              </a:rPr>
              <a:t>,</a:t>
            </a:r>
            <a:r>
              <a:rPr lang="en-US" sz="2200" dirty="0">
                <a:solidFill>
                  <a:srgbClr val="C00000"/>
                </a:solidFill>
                <a:latin typeface="inter-regular"/>
              </a:rPr>
              <a:t>100</a:t>
            </a:r>
            <a:r>
              <a:rPr lang="en-US" sz="2200" dirty="0">
                <a:solidFill>
                  <a:srgbClr val="000000"/>
                </a:solidFill>
                <a:latin typeface="inter-regular"/>
              </a:rPr>
              <a:t>, </a:t>
            </a:r>
            <a:r>
              <a:rPr lang="en-US" sz="2200" dirty="0">
                <a:solidFill>
                  <a:srgbClr val="C00000"/>
                </a:solidFill>
                <a:latin typeface="inter-regular"/>
              </a:rPr>
              <a:t>40</a:t>
            </a:r>
            <a:r>
              <a:rPr lang="en-US" sz="2200" dirty="0">
                <a:solidFill>
                  <a:srgbClr val="000000"/>
                </a:solidFill>
                <a:latin typeface="inter-regular"/>
              </a:rPr>
              <a:t>);</a:t>
            </a:r>
            <a:r>
              <a:rPr lang="en-US" sz="2200" dirty="0">
                <a:solidFill>
                  <a:srgbClr val="008200"/>
                </a:solidFill>
                <a:latin typeface="inter-regular"/>
              </a:rPr>
              <a:t>//x axis, y axis, width, height</a:t>
            </a:r>
            <a:r>
              <a:rPr lang="en-US" sz="2200" dirty="0">
                <a:solidFill>
                  <a:srgbClr val="000000"/>
                </a:solidFill>
                <a:latin typeface="inter-regular"/>
              </a:rPr>
              <a:t>  </a:t>
            </a:r>
          </a:p>
          <a:p>
            <a:pPr lvl="1" algn="just"/>
            <a:r>
              <a:rPr lang="en-US" sz="2200" dirty="0">
                <a:solidFill>
                  <a:srgbClr val="000000"/>
                </a:solidFill>
                <a:latin typeface="inter-regular"/>
              </a:rPr>
              <a:t>          </a:t>
            </a:r>
          </a:p>
          <a:p>
            <a:pPr lvl="1" algn="just"/>
            <a:r>
              <a:rPr lang="en-US" sz="2200" dirty="0" err="1">
                <a:solidFill>
                  <a:srgbClr val="000000"/>
                </a:solidFill>
                <a:latin typeface="inter-regular"/>
              </a:rPr>
              <a:t>f.add</a:t>
            </a:r>
            <a:r>
              <a:rPr lang="en-US" sz="2200" dirty="0">
                <a:solidFill>
                  <a:srgbClr val="000000"/>
                </a:solidFill>
                <a:latin typeface="inter-regular"/>
              </a:rPr>
              <a:t>(b);</a:t>
            </a:r>
            <a:r>
              <a:rPr lang="en-US" sz="2200" dirty="0">
                <a:solidFill>
                  <a:srgbClr val="008200"/>
                </a:solidFill>
                <a:latin typeface="inter-regular"/>
              </a:rPr>
              <a:t>//adding button in </a:t>
            </a:r>
            <a:r>
              <a:rPr lang="en-US" sz="2200" dirty="0" err="1">
                <a:solidFill>
                  <a:srgbClr val="008200"/>
                </a:solidFill>
                <a:latin typeface="inter-regular"/>
              </a:rPr>
              <a:t>JFrame</a:t>
            </a:r>
            <a:r>
              <a:rPr lang="en-US" sz="2200" dirty="0">
                <a:solidFill>
                  <a:srgbClr val="000000"/>
                </a:solidFill>
                <a:latin typeface="inter-regular"/>
              </a:rPr>
              <a:t>  </a:t>
            </a:r>
          </a:p>
          <a:p>
            <a:pPr lvl="1" algn="just"/>
            <a:r>
              <a:rPr lang="en-US" sz="2200" dirty="0">
                <a:solidFill>
                  <a:srgbClr val="000000"/>
                </a:solidFill>
                <a:latin typeface="inter-regular"/>
              </a:rPr>
              <a:t>          </a:t>
            </a:r>
          </a:p>
          <a:p>
            <a:pPr lvl="1" algn="just"/>
            <a:r>
              <a:rPr lang="en-US" sz="2200" dirty="0" err="1">
                <a:solidFill>
                  <a:srgbClr val="000000"/>
                </a:solidFill>
                <a:latin typeface="inter-regular"/>
              </a:rPr>
              <a:t>f.setSize</a:t>
            </a:r>
            <a:r>
              <a:rPr lang="en-US" sz="2200" dirty="0">
                <a:solidFill>
                  <a:srgbClr val="000000"/>
                </a:solidFill>
                <a:latin typeface="inter-regular"/>
              </a:rPr>
              <a:t>(</a:t>
            </a:r>
            <a:r>
              <a:rPr lang="en-US" sz="2200" dirty="0">
                <a:solidFill>
                  <a:srgbClr val="C00000"/>
                </a:solidFill>
                <a:latin typeface="inter-regular"/>
              </a:rPr>
              <a:t>400</a:t>
            </a:r>
            <a:r>
              <a:rPr lang="en-US" sz="2200" dirty="0">
                <a:solidFill>
                  <a:srgbClr val="000000"/>
                </a:solidFill>
                <a:latin typeface="inter-regular"/>
              </a:rPr>
              <a:t>,</a:t>
            </a:r>
            <a:r>
              <a:rPr lang="en-US" sz="2200" dirty="0">
                <a:solidFill>
                  <a:srgbClr val="C00000"/>
                </a:solidFill>
                <a:latin typeface="inter-regular"/>
              </a:rPr>
              <a:t>500</a:t>
            </a:r>
            <a:r>
              <a:rPr lang="en-US" sz="2200" dirty="0">
                <a:solidFill>
                  <a:srgbClr val="000000"/>
                </a:solidFill>
                <a:latin typeface="inter-regular"/>
              </a:rPr>
              <a:t>);</a:t>
            </a:r>
            <a:r>
              <a:rPr lang="en-US" sz="2200" dirty="0">
                <a:solidFill>
                  <a:srgbClr val="008200"/>
                </a:solidFill>
                <a:latin typeface="inter-regular"/>
              </a:rPr>
              <a:t>//400 width and 500 height</a:t>
            </a:r>
            <a:r>
              <a:rPr lang="en-US" sz="2200" dirty="0">
                <a:solidFill>
                  <a:srgbClr val="000000"/>
                </a:solidFill>
                <a:latin typeface="inter-regular"/>
              </a:rPr>
              <a:t>  </a:t>
            </a:r>
          </a:p>
          <a:p>
            <a:pPr lvl="1" algn="just"/>
            <a:r>
              <a:rPr lang="en-US" sz="2200" dirty="0" err="1">
                <a:solidFill>
                  <a:srgbClr val="000000"/>
                </a:solidFill>
                <a:latin typeface="inter-regular"/>
              </a:rPr>
              <a:t>f.setLayout</a:t>
            </a:r>
            <a:r>
              <a:rPr lang="en-US" sz="2200" dirty="0">
                <a:solidFill>
                  <a:srgbClr val="000000"/>
                </a:solidFill>
                <a:latin typeface="inter-regular"/>
              </a:rPr>
              <a:t>(</a:t>
            </a:r>
            <a:r>
              <a:rPr lang="en-US" sz="2200" b="1" dirty="0">
                <a:solidFill>
                  <a:srgbClr val="006699"/>
                </a:solidFill>
                <a:latin typeface="inter-regular"/>
              </a:rPr>
              <a:t>null</a:t>
            </a:r>
            <a:r>
              <a:rPr lang="en-US" sz="2200" dirty="0">
                <a:solidFill>
                  <a:srgbClr val="000000"/>
                </a:solidFill>
                <a:latin typeface="inter-regular"/>
              </a:rPr>
              <a:t>);</a:t>
            </a:r>
            <a:r>
              <a:rPr lang="en-US" sz="2200" dirty="0">
                <a:solidFill>
                  <a:srgbClr val="008200"/>
                </a:solidFill>
                <a:latin typeface="inter-regular"/>
              </a:rPr>
              <a:t>//using no layout managers</a:t>
            </a:r>
            <a:r>
              <a:rPr lang="en-US" sz="2200" dirty="0">
                <a:solidFill>
                  <a:srgbClr val="000000"/>
                </a:solidFill>
                <a:latin typeface="inter-regular"/>
              </a:rPr>
              <a:t>  </a:t>
            </a:r>
          </a:p>
          <a:p>
            <a:pPr lvl="1" algn="just"/>
            <a:r>
              <a:rPr lang="en-US" sz="2200" dirty="0" err="1">
                <a:solidFill>
                  <a:srgbClr val="000000"/>
                </a:solidFill>
                <a:latin typeface="inter-regular"/>
              </a:rPr>
              <a:t>f.setVisible</a:t>
            </a:r>
            <a:r>
              <a:rPr lang="en-US" sz="2200" dirty="0">
                <a:solidFill>
                  <a:srgbClr val="000000"/>
                </a:solidFill>
                <a:latin typeface="inter-regular"/>
              </a:rPr>
              <a:t>(</a:t>
            </a:r>
            <a:r>
              <a:rPr lang="en-US" sz="2200" b="1" dirty="0">
                <a:solidFill>
                  <a:srgbClr val="006699"/>
                </a:solidFill>
                <a:latin typeface="inter-regular"/>
              </a:rPr>
              <a:t>true</a:t>
            </a:r>
            <a:r>
              <a:rPr lang="en-US" sz="2200" dirty="0">
                <a:solidFill>
                  <a:srgbClr val="000000"/>
                </a:solidFill>
                <a:latin typeface="inter-regular"/>
              </a:rPr>
              <a:t>);</a:t>
            </a:r>
            <a:r>
              <a:rPr lang="en-US" sz="2200" dirty="0">
                <a:solidFill>
                  <a:srgbClr val="008200"/>
                </a:solidFill>
                <a:latin typeface="inter-regular"/>
              </a:rPr>
              <a:t>//making the frame visible</a:t>
            </a:r>
            <a:r>
              <a:rPr lang="en-US" sz="2200" dirty="0">
                <a:solidFill>
                  <a:srgbClr val="000000"/>
                </a:solidFill>
                <a:latin typeface="inter-regular"/>
              </a:rPr>
              <a:t>  </a:t>
            </a:r>
          </a:p>
          <a:p>
            <a:pPr algn="just"/>
            <a:r>
              <a:rPr lang="en-US" sz="2200" dirty="0">
                <a:solidFill>
                  <a:srgbClr val="000000"/>
                </a:solidFill>
                <a:latin typeface="inter-regular"/>
              </a:rPr>
              <a:t>}  </a:t>
            </a:r>
          </a:p>
          <a:p>
            <a:pPr algn="just"/>
            <a:r>
              <a:rPr lang="en-US" sz="2200" dirty="0">
                <a:solidFill>
                  <a:srgbClr val="000000"/>
                </a:solidFill>
                <a:latin typeface="inter-regular"/>
              </a:rPr>
              <a:t>}</a:t>
            </a:r>
            <a:endParaRPr lang="en-US" sz="2200" b="0" i="0" dirty="0">
              <a:solidFill>
                <a:srgbClr val="000000"/>
              </a:solidFill>
              <a:effectLst/>
              <a:latin typeface="inter-regular"/>
            </a:endParaRPr>
          </a:p>
        </p:txBody>
      </p:sp>
      <p:sp>
        <p:nvSpPr>
          <p:cNvPr id="5" name="Rectangle 4"/>
          <p:cNvSpPr/>
          <p:nvPr/>
        </p:nvSpPr>
        <p:spPr>
          <a:xfrm>
            <a:off x="1262130" y="333709"/>
            <a:ext cx="6490952" cy="523220"/>
          </a:xfrm>
          <a:prstGeom prst="rect">
            <a:avLst/>
          </a:prstGeom>
        </p:spPr>
        <p:txBody>
          <a:bodyPr wrap="square">
            <a:spAutoFit/>
          </a:bodyPr>
          <a:lstStyle/>
          <a:p>
            <a:pPr algn="just"/>
            <a:r>
              <a:rPr lang="en-US" sz="2800" b="1" dirty="0">
                <a:latin typeface="+mj-lt"/>
                <a:cs typeface="Calibri" panose="020F0502020204030204" pitchFamily="34" charset="0"/>
              </a:rPr>
              <a:t>Simple Java Swing Example</a:t>
            </a:r>
            <a:endParaRPr lang="en-US" sz="2800" b="1" i="0" dirty="0">
              <a:effectLst/>
              <a:latin typeface="+mj-lt"/>
              <a:cs typeface="Calibri" panose="020F0502020204030204" pitchFamily="34" charset="0"/>
            </a:endParaRPr>
          </a:p>
        </p:txBody>
      </p:sp>
    </p:spTree>
    <p:extLst>
      <p:ext uri="{BB962C8B-B14F-4D97-AF65-F5344CB8AC3E}">
        <p14:creationId xmlns:p14="http://schemas.microsoft.com/office/powerpoint/2010/main" val="264579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09" y="590255"/>
            <a:ext cx="9633397" cy="5509200"/>
          </a:xfrm>
          <a:prstGeom prst="rect">
            <a:avLst/>
          </a:prstGeom>
        </p:spPr>
        <p:txBody>
          <a:bodyPr wrap="square">
            <a:spAutoFit/>
          </a:bodyPr>
          <a:lstStyle/>
          <a:p>
            <a:pPr algn="just"/>
            <a:r>
              <a:rPr lang="en-US" sz="2200" b="1" dirty="0">
                <a:solidFill>
                  <a:srgbClr val="006699"/>
                </a:solidFill>
                <a:latin typeface="inter-regular"/>
              </a:rPr>
              <a:t>import</a:t>
            </a:r>
            <a:r>
              <a:rPr lang="en-US" sz="2200" dirty="0">
                <a:solidFill>
                  <a:srgbClr val="000000"/>
                </a:solidFill>
                <a:latin typeface="inter-regular"/>
              </a:rPr>
              <a:t> </a:t>
            </a:r>
            <a:r>
              <a:rPr lang="en-US" sz="2200" dirty="0" err="1">
                <a:solidFill>
                  <a:srgbClr val="000000"/>
                </a:solidFill>
                <a:latin typeface="inter-regular"/>
              </a:rPr>
              <a:t>javax.swing</a:t>
            </a:r>
            <a:r>
              <a:rPr lang="en-US" sz="2200" dirty="0">
                <a:solidFill>
                  <a:srgbClr val="000000"/>
                </a:solidFill>
                <a:latin typeface="inter-regular"/>
              </a:rPr>
              <a:t>.*;  </a:t>
            </a:r>
          </a:p>
          <a:p>
            <a:pPr algn="just"/>
            <a:r>
              <a:rPr lang="en-US" sz="2200" b="1" dirty="0">
                <a:solidFill>
                  <a:srgbClr val="006699"/>
                </a:solidFill>
                <a:latin typeface="inter-regular"/>
              </a:rPr>
              <a:t>public</a:t>
            </a:r>
            <a:r>
              <a:rPr lang="en-US" sz="2200" dirty="0">
                <a:solidFill>
                  <a:srgbClr val="000000"/>
                </a:solidFill>
                <a:latin typeface="inter-regular"/>
              </a:rPr>
              <a:t> </a:t>
            </a:r>
            <a:r>
              <a:rPr lang="en-US" sz="2200" b="1" dirty="0">
                <a:solidFill>
                  <a:srgbClr val="006699"/>
                </a:solidFill>
                <a:latin typeface="inter-regular"/>
              </a:rPr>
              <a:t>class</a:t>
            </a:r>
            <a:r>
              <a:rPr lang="en-US" sz="2200" dirty="0">
                <a:solidFill>
                  <a:srgbClr val="000000"/>
                </a:solidFill>
                <a:latin typeface="inter-regular"/>
              </a:rPr>
              <a:t> Simple {  </a:t>
            </a:r>
          </a:p>
          <a:p>
            <a:pPr algn="just"/>
            <a:r>
              <a:rPr lang="en-US" sz="2200" dirty="0" err="1">
                <a:solidFill>
                  <a:srgbClr val="000000"/>
                </a:solidFill>
                <a:latin typeface="inter-regular"/>
              </a:rPr>
              <a:t>JFrame</a:t>
            </a:r>
            <a:r>
              <a:rPr lang="en-US" sz="2200" dirty="0">
                <a:solidFill>
                  <a:srgbClr val="000000"/>
                </a:solidFill>
                <a:latin typeface="inter-regular"/>
              </a:rPr>
              <a:t> f;  </a:t>
            </a:r>
          </a:p>
          <a:p>
            <a:pPr algn="just"/>
            <a:r>
              <a:rPr lang="en-US" sz="2200" dirty="0">
                <a:solidFill>
                  <a:srgbClr val="000000"/>
                </a:solidFill>
                <a:latin typeface="inter-regular"/>
              </a:rPr>
              <a:t>Simple(){  </a:t>
            </a:r>
          </a:p>
          <a:p>
            <a:pPr algn="just"/>
            <a:r>
              <a:rPr lang="en-US" sz="2200" dirty="0">
                <a:solidFill>
                  <a:srgbClr val="000000"/>
                </a:solidFill>
                <a:latin typeface="inter-regular"/>
              </a:rPr>
              <a:t>f=</a:t>
            </a:r>
            <a:r>
              <a:rPr lang="en-US" sz="2200" b="1" dirty="0">
                <a:solidFill>
                  <a:srgbClr val="006699"/>
                </a:solidFill>
                <a:latin typeface="inter-regular"/>
              </a:rPr>
              <a:t>new</a:t>
            </a:r>
            <a:r>
              <a:rPr lang="en-US" sz="2200" dirty="0">
                <a:solidFill>
                  <a:srgbClr val="000000"/>
                </a:solidFill>
                <a:latin typeface="inter-regular"/>
              </a:rPr>
              <a:t> </a:t>
            </a:r>
            <a:r>
              <a:rPr lang="en-US" sz="2200" dirty="0" err="1">
                <a:solidFill>
                  <a:srgbClr val="000000"/>
                </a:solidFill>
                <a:latin typeface="inter-regular"/>
              </a:rPr>
              <a:t>JFrame</a:t>
            </a:r>
            <a:r>
              <a:rPr lang="en-US" sz="2200" dirty="0">
                <a:solidFill>
                  <a:srgbClr val="000000"/>
                </a:solidFill>
                <a:latin typeface="inter-regular"/>
              </a:rPr>
              <a:t>();</a:t>
            </a:r>
            <a:r>
              <a:rPr lang="en-US" sz="2200" dirty="0">
                <a:solidFill>
                  <a:srgbClr val="008200"/>
                </a:solidFill>
                <a:latin typeface="inter-regular"/>
              </a:rPr>
              <a:t>//creating instance of </a:t>
            </a:r>
            <a:r>
              <a:rPr lang="en-US" sz="2200" dirty="0" err="1">
                <a:solidFill>
                  <a:srgbClr val="008200"/>
                </a:solidFill>
                <a:latin typeface="inter-regular"/>
              </a:rPr>
              <a:t>JFrame</a:t>
            </a:r>
            <a:r>
              <a:rPr lang="en-US" sz="2200" dirty="0">
                <a:solidFill>
                  <a:srgbClr val="000000"/>
                </a:solidFill>
                <a:latin typeface="inter-regular"/>
              </a:rPr>
              <a:t>           </a:t>
            </a:r>
          </a:p>
          <a:p>
            <a:pPr algn="just"/>
            <a:r>
              <a:rPr lang="en-US" sz="2200" dirty="0" err="1">
                <a:solidFill>
                  <a:srgbClr val="000000"/>
                </a:solidFill>
                <a:latin typeface="inter-regular"/>
              </a:rPr>
              <a:t>JButton</a:t>
            </a:r>
            <a:r>
              <a:rPr lang="en-US" sz="2200" dirty="0">
                <a:solidFill>
                  <a:srgbClr val="000000"/>
                </a:solidFill>
                <a:latin typeface="inter-regular"/>
              </a:rPr>
              <a:t> b=</a:t>
            </a:r>
            <a:r>
              <a:rPr lang="en-US" sz="2200" b="1" dirty="0">
                <a:solidFill>
                  <a:srgbClr val="006699"/>
                </a:solidFill>
                <a:latin typeface="inter-regular"/>
              </a:rPr>
              <a:t>new</a:t>
            </a:r>
            <a:r>
              <a:rPr lang="en-US" sz="2200" dirty="0">
                <a:solidFill>
                  <a:srgbClr val="000000"/>
                </a:solidFill>
                <a:latin typeface="inter-regular"/>
              </a:rPr>
              <a:t> </a:t>
            </a:r>
            <a:r>
              <a:rPr lang="en-US" sz="2200" dirty="0" err="1">
                <a:solidFill>
                  <a:srgbClr val="000000"/>
                </a:solidFill>
                <a:latin typeface="inter-regular"/>
              </a:rPr>
              <a:t>JButton</a:t>
            </a:r>
            <a:r>
              <a:rPr lang="en-US" sz="2200" dirty="0">
                <a:solidFill>
                  <a:srgbClr val="000000"/>
                </a:solidFill>
                <a:latin typeface="inter-regular"/>
              </a:rPr>
              <a:t>(</a:t>
            </a:r>
            <a:r>
              <a:rPr lang="en-US" sz="2200" dirty="0">
                <a:solidFill>
                  <a:srgbClr val="0000FF"/>
                </a:solidFill>
                <a:latin typeface="inter-regular"/>
              </a:rPr>
              <a:t>"click"</a:t>
            </a:r>
            <a:r>
              <a:rPr lang="en-US" sz="2200" dirty="0">
                <a:solidFill>
                  <a:srgbClr val="000000"/>
                </a:solidFill>
                <a:latin typeface="inter-regular"/>
              </a:rPr>
              <a:t>);</a:t>
            </a:r>
            <a:r>
              <a:rPr lang="en-US" sz="2200" dirty="0">
                <a:solidFill>
                  <a:srgbClr val="008200"/>
                </a:solidFill>
                <a:latin typeface="inter-regular"/>
              </a:rPr>
              <a:t>//creating instance of </a:t>
            </a:r>
            <a:r>
              <a:rPr lang="en-US" sz="2200" dirty="0" err="1">
                <a:solidFill>
                  <a:srgbClr val="008200"/>
                </a:solidFill>
                <a:latin typeface="inter-regular"/>
              </a:rPr>
              <a:t>JButton</a:t>
            </a:r>
            <a:r>
              <a:rPr lang="en-US" sz="2200" dirty="0">
                <a:solidFill>
                  <a:srgbClr val="000000"/>
                </a:solidFill>
                <a:latin typeface="inter-regular"/>
              </a:rPr>
              <a:t>  </a:t>
            </a:r>
          </a:p>
          <a:p>
            <a:pPr algn="just"/>
            <a:r>
              <a:rPr lang="en-US" sz="2200" dirty="0" err="1">
                <a:solidFill>
                  <a:srgbClr val="000000"/>
                </a:solidFill>
                <a:latin typeface="inter-regular"/>
              </a:rPr>
              <a:t>b.setBounds</a:t>
            </a:r>
            <a:r>
              <a:rPr lang="en-US" sz="2200" dirty="0">
                <a:solidFill>
                  <a:srgbClr val="000000"/>
                </a:solidFill>
                <a:latin typeface="inter-regular"/>
              </a:rPr>
              <a:t>(</a:t>
            </a:r>
            <a:r>
              <a:rPr lang="en-US" sz="2200" dirty="0">
                <a:solidFill>
                  <a:srgbClr val="C00000"/>
                </a:solidFill>
                <a:latin typeface="inter-regular"/>
              </a:rPr>
              <a:t>130</a:t>
            </a:r>
            <a:r>
              <a:rPr lang="en-US" sz="2200" dirty="0">
                <a:solidFill>
                  <a:srgbClr val="000000"/>
                </a:solidFill>
                <a:latin typeface="inter-regular"/>
              </a:rPr>
              <a:t>,</a:t>
            </a:r>
            <a:r>
              <a:rPr lang="en-US" sz="2200" dirty="0">
                <a:solidFill>
                  <a:srgbClr val="C00000"/>
                </a:solidFill>
                <a:latin typeface="inter-regular"/>
              </a:rPr>
              <a:t>100</a:t>
            </a:r>
            <a:r>
              <a:rPr lang="en-US" sz="2200" dirty="0">
                <a:solidFill>
                  <a:srgbClr val="000000"/>
                </a:solidFill>
                <a:latin typeface="inter-regular"/>
              </a:rPr>
              <a:t>,</a:t>
            </a:r>
            <a:r>
              <a:rPr lang="en-US" sz="2200" dirty="0">
                <a:solidFill>
                  <a:srgbClr val="C00000"/>
                </a:solidFill>
                <a:latin typeface="inter-regular"/>
              </a:rPr>
              <a:t>100</a:t>
            </a:r>
            <a:r>
              <a:rPr lang="en-US" sz="2200" dirty="0">
                <a:solidFill>
                  <a:srgbClr val="000000"/>
                </a:solidFill>
                <a:latin typeface="inter-regular"/>
              </a:rPr>
              <a:t>, </a:t>
            </a:r>
            <a:r>
              <a:rPr lang="en-US" sz="2200" dirty="0">
                <a:solidFill>
                  <a:srgbClr val="C00000"/>
                </a:solidFill>
                <a:latin typeface="inter-regular"/>
              </a:rPr>
              <a:t>40</a:t>
            </a:r>
            <a:r>
              <a:rPr lang="en-US" sz="2200" dirty="0">
                <a:solidFill>
                  <a:srgbClr val="000000"/>
                </a:solidFill>
                <a:latin typeface="inter-regular"/>
              </a:rPr>
              <a:t>);            </a:t>
            </a:r>
          </a:p>
          <a:p>
            <a:pPr algn="just"/>
            <a:r>
              <a:rPr lang="en-US" sz="2200" dirty="0" err="1">
                <a:solidFill>
                  <a:srgbClr val="000000"/>
                </a:solidFill>
                <a:latin typeface="inter-regular"/>
              </a:rPr>
              <a:t>f.add</a:t>
            </a:r>
            <a:r>
              <a:rPr lang="en-US" sz="2200" dirty="0">
                <a:solidFill>
                  <a:srgbClr val="000000"/>
                </a:solidFill>
                <a:latin typeface="inter-regular"/>
              </a:rPr>
              <a:t>(b);</a:t>
            </a:r>
            <a:r>
              <a:rPr lang="en-US" sz="2200" dirty="0">
                <a:solidFill>
                  <a:srgbClr val="008200"/>
                </a:solidFill>
                <a:latin typeface="inter-regular"/>
              </a:rPr>
              <a:t>//adding button in </a:t>
            </a:r>
            <a:r>
              <a:rPr lang="en-US" sz="2200" dirty="0" err="1">
                <a:solidFill>
                  <a:srgbClr val="008200"/>
                </a:solidFill>
                <a:latin typeface="inter-regular"/>
              </a:rPr>
              <a:t>JFrame</a:t>
            </a:r>
            <a:r>
              <a:rPr lang="en-US" sz="2200" dirty="0">
                <a:solidFill>
                  <a:srgbClr val="000000"/>
                </a:solidFill>
                <a:latin typeface="inter-regular"/>
              </a:rPr>
              <a:t>  </a:t>
            </a:r>
          </a:p>
          <a:p>
            <a:pPr algn="just"/>
            <a:r>
              <a:rPr lang="en-US" sz="2200" dirty="0" smtClean="0">
                <a:solidFill>
                  <a:srgbClr val="000000"/>
                </a:solidFill>
                <a:latin typeface="inter-regular"/>
              </a:rPr>
              <a:t>          </a:t>
            </a:r>
          </a:p>
          <a:p>
            <a:pPr algn="just"/>
            <a:r>
              <a:rPr lang="en-US" sz="2200" dirty="0" err="1" smtClean="0">
                <a:solidFill>
                  <a:srgbClr val="000000"/>
                </a:solidFill>
                <a:latin typeface="inter-regular"/>
              </a:rPr>
              <a:t>f.setSize</a:t>
            </a:r>
            <a:r>
              <a:rPr lang="en-US" sz="2200" dirty="0" smtClean="0">
                <a:solidFill>
                  <a:srgbClr val="000000"/>
                </a:solidFill>
                <a:latin typeface="inter-regular"/>
              </a:rPr>
              <a:t>(</a:t>
            </a:r>
            <a:r>
              <a:rPr lang="en-US" sz="2200" dirty="0" smtClean="0">
                <a:solidFill>
                  <a:srgbClr val="C00000"/>
                </a:solidFill>
                <a:latin typeface="inter-regular"/>
              </a:rPr>
              <a:t>400</a:t>
            </a:r>
            <a:r>
              <a:rPr lang="en-US" sz="2200" dirty="0" smtClean="0">
                <a:solidFill>
                  <a:srgbClr val="000000"/>
                </a:solidFill>
                <a:latin typeface="inter-regular"/>
              </a:rPr>
              <a:t>,</a:t>
            </a:r>
            <a:r>
              <a:rPr lang="en-US" sz="2200" dirty="0" smtClean="0">
                <a:solidFill>
                  <a:srgbClr val="C00000"/>
                </a:solidFill>
                <a:latin typeface="inter-regular"/>
              </a:rPr>
              <a:t>500</a:t>
            </a:r>
            <a:r>
              <a:rPr lang="en-US" sz="2200" dirty="0">
                <a:solidFill>
                  <a:srgbClr val="000000"/>
                </a:solidFill>
                <a:latin typeface="inter-regular"/>
              </a:rPr>
              <a:t>);</a:t>
            </a:r>
            <a:r>
              <a:rPr lang="en-US" sz="2200" dirty="0">
                <a:solidFill>
                  <a:srgbClr val="008200"/>
                </a:solidFill>
                <a:latin typeface="inter-regular"/>
              </a:rPr>
              <a:t>//400 width and 500 height</a:t>
            </a:r>
            <a:r>
              <a:rPr lang="en-US" sz="2200" dirty="0">
                <a:solidFill>
                  <a:srgbClr val="000000"/>
                </a:solidFill>
                <a:latin typeface="inter-regular"/>
              </a:rPr>
              <a:t>  </a:t>
            </a:r>
          </a:p>
          <a:p>
            <a:pPr algn="just"/>
            <a:r>
              <a:rPr lang="en-US" sz="2200" dirty="0" err="1">
                <a:solidFill>
                  <a:srgbClr val="000000"/>
                </a:solidFill>
                <a:latin typeface="inter-regular"/>
              </a:rPr>
              <a:t>f.setLayout</a:t>
            </a:r>
            <a:r>
              <a:rPr lang="en-US" sz="2200" dirty="0">
                <a:solidFill>
                  <a:srgbClr val="000000"/>
                </a:solidFill>
                <a:latin typeface="inter-regular"/>
              </a:rPr>
              <a:t>(</a:t>
            </a:r>
            <a:r>
              <a:rPr lang="en-US" sz="2200" b="1" dirty="0">
                <a:solidFill>
                  <a:srgbClr val="006699"/>
                </a:solidFill>
                <a:latin typeface="inter-regular"/>
              </a:rPr>
              <a:t>null</a:t>
            </a:r>
            <a:r>
              <a:rPr lang="en-US" sz="2200" dirty="0">
                <a:solidFill>
                  <a:srgbClr val="000000"/>
                </a:solidFill>
                <a:latin typeface="inter-regular"/>
              </a:rPr>
              <a:t>);</a:t>
            </a:r>
            <a:r>
              <a:rPr lang="en-US" sz="2200" dirty="0">
                <a:solidFill>
                  <a:srgbClr val="008200"/>
                </a:solidFill>
                <a:latin typeface="inter-regular"/>
              </a:rPr>
              <a:t>//using no layout managers</a:t>
            </a:r>
            <a:r>
              <a:rPr lang="en-US" sz="2200" dirty="0">
                <a:solidFill>
                  <a:srgbClr val="000000"/>
                </a:solidFill>
                <a:latin typeface="inter-regular"/>
              </a:rPr>
              <a:t>  </a:t>
            </a:r>
          </a:p>
          <a:p>
            <a:pPr algn="just"/>
            <a:r>
              <a:rPr lang="en-US" sz="2200" dirty="0" err="1">
                <a:solidFill>
                  <a:srgbClr val="000000"/>
                </a:solidFill>
                <a:latin typeface="inter-regular"/>
              </a:rPr>
              <a:t>f.setVisible</a:t>
            </a:r>
            <a:r>
              <a:rPr lang="en-US" sz="2200" dirty="0">
                <a:solidFill>
                  <a:srgbClr val="000000"/>
                </a:solidFill>
                <a:latin typeface="inter-regular"/>
              </a:rPr>
              <a:t>(</a:t>
            </a:r>
            <a:r>
              <a:rPr lang="en-US" sz="2200" b="1" dirty="0">
                <a:solidFill>
                  <a:srgbClr val="006699"/>
                </a:solidFill>
                <a:latin typeface="inter-regular"/>
              </a:rPr>
              <a:t>true</a:t>
            </a:r>
            <a:r>
              <a:rPr lang="en-US" sz="2200" dirty="0">
                <a:solidFill>
                  <a:srgbClr val="000000"/>
                </a:solidFill>
                <a:latin typeface="inter-regular"/>
              </a:rPr>
              <a:t>);</a:t>
            </a:r>
            <a:r>
              <a:rPr lang="en-US" sz="2200" dirty="0">
                <a:solidFill>
                  <a:srgbClr val="008200"/>
                </a:solidFill>
                <a:latin typeface="inter-regular"/>
              </a:rPr>
              <a:t>//making the frame visible</a:t>
            </a:r>
            <a:r>
              <a:rPr lang="en-US" sz="2200" dirty="0">
                <a:solidFill>
                  <a:srgbClr val="000000"/>
                </a:solidFill>
                <a:latin typeface="inter-regular"/>
              </a:rPr>
              <a:t>  </a:t>
            </a:r>
          </a:p>
          <a:p>
            <a:pPr algn="just"/>
            <a:r>
              <a:rPr lang="en-US" sz="2200" dirty="0">
                <a:solidFill>
                  <a:srgbClr val="000000"/>
                </a:solidFill>
                <a:latin typeface="inter-regular"/>
              </a:rPr>
              <a:t>}    </a:t>
            </a:r>
          </a:p>
          <a:p>
            <a:pPr algn="just"/>
            <a:r>
              <a:rPr lang="en-US" sz="2200" b="1" dirty="0">
                <a:solidFill>
                  <a:srgbClr val="006699"/>
                </a:solidFill>
                <a:latin typeface="inter-regular"/>
              </a:rPr>
              <a:t>public</a:t>
            </a:r>
            <a:r>
              <a:rPr lang="en-US" sz="2200" dirty="0">
                <a:solidFill>
                  <a:srgbClr val="000000"/>
                </a:solidFill>
                <a:latin typeface="inter-regular"/>
              </a:rPr>
              <a:t> </a:t>
            </a:r>
            <a:r>
              <a:rPr lang="en-US" sz="2200" b="1" dirty="0">
                <a:solidFill>
                  <a:srgbClr val="006699"/>
                </a:solidFill>
                <a:latin typeface="inter-regular"/>
              </a:rPr>
              <a:t>static</a:t>
            </a:r>
            <a:r>
              <a:rPr lang="en-US" sz="2200" dirty="0">
                <a:solidFill>
                  <a:srgbClr val="000000"/>
                </a:solidFill>
                <a:latin typeface="inter-regular"/>
              </a:rPr>
              <a:t> </a:t>
            </a:r>
            <a:r>
              <a:rPr lang="en-US" sz="2200" b="1" dirty="0">
                <a:solidFill>
                  <a:srgbClr val="006699"/>
                </a:solidFill>
                <a:latin typeface="inter-regular"/>
              </a:rPr>
              <a:t>void</a:t>
            </a:r>
            <a:r>
              <a:rPr lang="en-US" sz="2200" dirty="0">
                <a:solidFill>
                  <a:srgbClr val="000000"/>
                </a:solidFill>
                <a:latin typeface="inter-regular"/>
              </a:rPr>
              <a:t> main(String[] </a:t>
            </a:r>
            <a:r>
              <a:rPr lang="en-US" sz="2200" dirty="0" err="1">
                <a:solidFill>
                  <a:srgbClr val="000000"/>
                </a:solidFill>
                <a:latin typeface="inter-regular"/>
              </a:rPr>
              <a:t>args</a:t>
            </a:r>
            <a:r>
              <a:rPr lang="en-US" sz="2200" dirty="0">
                <a:solidFill>
                  <a:srgbClr val="000000"/>
                </a:solidFill>
                <a:latin typeface="inter-regular"/>
              </a:rPr>
              <a:t>) {  </a:t>
            </a:r>
          </a:p>
          <a:p>
            <a:pPr algn="just"/>
            <a:r>
              <a:rPr lang="en-US" sz="2200" b="1" dirty="0">
                <a:solidFill>
                  <a:srgbClr val="006699"/>
                </a:solidFill>
                <a:latin typeface="inter-regular"/>
              </a:rPr>
              <a:t>new</a:t>
            </a:r>
            <a:r>
              <a:rPr lang="en-US" sz="2200" dirty="0">
                <a:solidFill>
                  <a:srgbClr val="000000"/>
                </a:solidFill>
                <a:latin typeface="inter-regular"/>
              </a:rPr>
              <a:t> Simple();  </a:t>
            </a:r>
          </a:p>
          <a:p>
            <a:pPr algn="just"/>
            <a:r>
              <a:rPr lang="en-US" sz="2200" dirty="0">
                <a:solidFill>
                  <a:srgbClr val="000000"/>
                </a:solidFill>
                <a:latin typeface="inter-regular"/>
              </a:rPr>
              <a:t>}  </a:t>
            </a:r>
            <a:r>
              <a:rPr lang="en-US" sz="2200" dirty="0" smtClean="0">
                <a:solidFill>
                  <a:srgbClr val="000000"/>
                </a:solidFill>
                <a:latin typeface="inter-regular"/>
              </a:rPr>
              <a:t>}</a:t>
            </a:r>
            <a:r>
              <a:rPr lang="en-US" sz="2200" dirty="0">
                <a:solidFill>
                  <a:srgbClr val="000000"/>
                </a:solidFill>
                <a:latin typeface="inter-regular"/>
              </a:rPr>
              <a:t> </a:t>
            </a:r>
            <a:endParaRPr lang="en-US" sz="2200" b="0" i="0" dirty="0">
              <a:solidFill>
                <a:srgbClr val="000000"/>
              </a:solidFill>
              <a:effectLst/>
              <a:latin typeface="inter-regular"/>
            </a:endParaRPr>
          </a:p>
        </p:txBody>
      </p:sp>
      <p:sp>
        <p:nvSpPr>
          <p:cNvPr id="4" name="Rectangle 3"/>
          <p:cNvSpPr/>
          <p:nvPr/>
        </p:nvSpPr>
        <p:spPr>
          <a:xfrm>
            <a:off x="1030309" y="67035"/>
            <a:ext cx="7087687" cy="523220"/>
          </a:xfrm>
          <a:prstGeom prst="rect">
            <a:avLst/>
          </a:prstGeom>
        </p:spPr>
        <p:txBody>
          <a:bodyPr wrap="square">
            <a:spAutoFit/>
          </a:bodyPr>
          <a:lstStyle/>
          <a:p>
            <a:pPr algn="just"/>
            <a:r>
              <a:rPr lang="en-US" sz="2800" b="1" dirty="0">
                <a:latin typeface="+mj-lt"/>
              </a:rPr>
              <a:t>Swing by Association inside constructor</a:t>
            </a:r>
            <a:endParaRPr lang="en-US" sz="2800" b="1" i="0" dirty="0">
              <a:effectLst/>
              <a:latin typeface="+mj-lt"/>
            </a:endParaRPr>
          </a:p>
        </p:txBody>
      </p:sp>
    </p:spTree>
    <p:extLst>
      <p:ext uri="{BB962C8B-B14F-4D97-AF65-F5344CB8AC3E}">
        <p14:creationId xmlns:p14="http://schemas.microsoft.com/office/powerpoint/2010/main" val="343506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6219" y="806235"/>
            <a:ext cx="8667482" cy="5170646"/>
          </a:xfrm>
          <a:prstGeom prst="rect">
            <a:avLst/>
          </a:prstGeom>
        </p:spPr>
        <p:txBody>
          <a:bodyPr wrap="square">
            <a:spAutoFit/>
          </a:bodyPr>
          <a:lstStyle/>
          <a:p>
            <a:pPr algn="just"/>
            <a:r>
              <a:rPr lang="en-US" sz="2200" b="1" dirty="0">
                <a:solidFill>
                  <a:srgbClr val="006699"/>
                </a:solidFill>
                <a:latin typeface="+mj-lt"/>
              </a:rPr>
              <a:t>import</a:t>
            </a:r>
            <a:r>
              <a:rPr lang="en-US" sz="2200" dirty="0">
                <a:solidFill>
                  <a:srgbClr val="000000"/>
                </a:solidFill>
                <a:latin typeface="+mj-lt"/>
              </a:rPr>
              <a:t> </a:t>
            </a:r>
            <a:r>
              <a:rPr lang="en-US" sz="2200" dirty="0" err="1">
                <a:solidFill>
                  <a:srgbClr val="000000"/>
                </a:solidFill>
                <a:latin typeface="+mj-lt"/>
              </a:rPr>
              <a:t>javax.swing</a:t>
            </a:r>
            <a:r>
              <a:rPr lang="en-US" sz="2200" dirty="0">
                <a:solidFill>
                  <a:srgbClr val="000000"/>
                </a:solidFill>
                <a:latin typeface="+mj-lt"/>
              </a:rPr>
              <a:t>.*;  </a:t>
            </a:r>
          </a:p>
          <a:p>
            <a:pPr algn="just"/>
            <a:r>
              <a:rPr lang="en-US" sz="2200" b="1" dirty="0">
                <a:solidFill>
                  <a:srgbClr val="006699"/>
                </a:solidFill>
                <a:latin typeface="+mj-lt"/>
              </a:rPr>
              <a:t>public</a:t>
            </a:r>
            <a:r>
              <a:rPr lang="en-US" sz="2200" dirty="0">
                <a:solidFill>
                  <a:srgbClr val="000000"/>
                </a:solidFill>
                <a:latin typeface="+mj-lt"/>
              </a:rPr>
              <a:t> </a:t>
            </a:r>
            <a:r>
              <a:rPr lang="en-US" sz="2200" b="1" dirty="0">
                <a:solidFill>
                  <a:srgbClr val="006699"/>
                </a:solidFill>
                <a:latin typeface="+mj-lt"/>
              </a:rPr>
              <a:t>class</a:t>
            </a:r>
            <a:r>
              <a:rPr lang="en-US" sz="2200" dirty="0">
                <a:solidFill>
                  <a:srgbClr val="000000"/>
                </a:solidFill>
                <a:latin typeface="+mj-lt"/>
              </a:rPr>
              <a:t> Simple2 </a:t>
            </a:r>
            <a:r>
              <a:rPr lang="en-US" sz="2200" b="1" dirty="0">
                <a:solidFill>
                  <a:srgbClr val="006699"/>
                </a:solidFill>
                <a:latin typeface="+mj-lt"/>
              </a:rPr>
              <a:t>extends</a:t>
            </a:r>
            <a:r>
              <a:rPr lang="en-US" sz="2200" dirty="0">
                <a:solidFill>
                  <a:srgbClr val="000000"/>
                </a:solidFill>
                <a:latin typeface="+mj-lt"/>
              </a:rPr>
              <a:t> </a:t>
            </a:r>
            <a:r>
              <a:rPr lang="en-US" sz="2200" dirty="0" err="1">
                <a:solidFill>
                  <a:srgbClr val="000000"/>
                </a:solidFill>
                <a:latin typeface="+mj-lt"/>
              </a:rPr>
              <a:t>JFrame</a:t>
            </a:r>
            <a:r>
              <a:rPr lang="en-US" sz="2200" dirty="0">
                <a:solidFill>
                  <a:srgbClr val="000000"/>
                </a:solidFill>
                <a:latin typeface="+mj-lt"/>
              </a:rPr>
              <a:t>{</a:t>
            </a:r>
            <a:r>
              <a:rPr lang="en-US" sz="2200" dirty="0">
                <a:solidFill>
                  <a:srgbClr val="008200"/>
                </a:solidFill>
                <a:latin typeface="+mj-lt"/>
              </a:rPr>
              <a:t>//inheriting </a:t>
            </a:r>
            <a:r>
              <a:rPr lang="en-US" sz="2200" dirty="0" err="1">
                <a:solidFill>
                  <a:srgbClr val="008200"/>
                </a:solidFill>
                <a:latin typeface="+mj-lt"/>
              </a:rPr>
              <a:t>JFrame</a:t>
            </a:r>
            <a:r>
              <a:rPr lang="en-US" sz="2200" dirty="0">
                <a:solidFill>
                  <a:srgbClr val="000000"/>
                </a:solidFill>
                <a:latin typeface="+mj-lt"/>
              </a:rPr>
              <a:t>  </a:t>
            </a:r>
          </a:p>
          <a:p>
            <a:pPr algn="just"/>
            <a:r>
              <a:rPr lang="en-US" sz="2200" dirty="0" err="1">
                <a:solidFill>
                  <a:srgbClr val="000000"/>
                </a:solidFill>
                <a:latin typeface="+mj-lt"/>
              </a:rPr>
              <a:t>JFrame</a:t>
            </a:r>
            <a:r>
              <a:rPr lang="en-US" sz="2200" dirty="0">
                <a:solidFill>
                  <a:srgbClr val="000000"/>
                </a:solidFill>
                <a:latin typeface="+mj-lt"/>
              </a:rPr>
              <a:t> f;  </a:t>
            </a:r>
          </a:p>
          <a:p>
            <a:pPr algn="just"/>
            <a:r>
              <a:rPr lang="en-US" sz="2200" dirty="0">
                <a:solidFill>
                  <a:srgbClr val="000000"/>
                </a:solidFill>
                <a:latin typeface="+mj-lt"/>
              </a:rPr>
              <a:t>Simple2(){  </a:t>
            </a:r>
            <a:endParaRPr lang="en-US" sz="2200" dirty="0" smtClean="0">
              <a:solidFill>
                <a:srgbClr val="000000"/>
              </a:solidFill>
              <a:latin typeface="+mj-lt"/>
            </a:endParaRPr>
          </a:p>
          <a:p>
            <a:pPr algn="just"/>
            <a:endParaRPr lang="en-US" sz="2200" dirty="0">
              <a:solidFill>
                <a:srgbClr val="000000"/>
              </a:solidFill>
              <a:latin typeface="+mj-lt"/>
            </a:endParaRPr>
          </a:p>
          <a:p>
            <a:pPr algn="just"/>
            <a:r>
              <a:rPr lang="en-US" sz="2200" dirty="0" err="1">
                <a:solidFill>
                  <a:srgbClr val="000000"/>
                </a:solidFill>
                <a:latin typeface="+mj-lt"/>
              </a:rPr>
              <a:t>JButton</a:t>
            </a:r>
            <a:r>
              <a:rPr lang="en-US" sz="2200" dirty="0">
                <a:solidFill>
                  <a:srgbClr val="000000"/>
                </a:solidFill>
                <a:latin typeface="+mj-lt"/>
              </a:rPr>
              <a:t> b=</a:t>
            </a:r>
            <a:r>
              <a:rPr lang="en-US" sz="2200" b="1" dirty="0">
                <a:solidFill>
                  <a:srgbClr val="006699"/>
                </a:solidFill>
                <a:latin typeface="+mj-lt"/>
              </a:rPr>
              <a:t>new</a:t>
            </a:r>
            <a:r>
              <a:rPr lang="en-US" sz="2200" dirty="0">
                <a:solidFill>
                  <a:srgbClr val="000000"/>
                </a:solidFill>
                <a:latin typeface="+mj-lt"/>
              </a:rPr>
              <a:t> </a:t>
            </a:r>
            <a:r>
              <a:rPr lang="en-US" sz="2200" dirty="0" err="1">
                <a:solidFill>
                  <a:srgbClr val="000000"/>
                </a:solidFill>
                <a:latin typeface="+mj-lt"/>
              </a:rPr>
              <a:t>JButton</a:t>
            </a:r>
            <a:r>
              <a:rPr lang="en-US" sz="2200" dirty="0">
                <a:solidFill>
                  <a:srgbClr val="000000"/>
                </a:solidFill>
                <a:latin typeface="+mj-lt"/>
              </a:rPr>
              <a:t>(</a:t>
            </a:r>
            <a:r>
              <a:rPr lang="en-US" sz="2200" dirty="0">
                <a:solidFill>
                  <a:srgbClr val="0000FF"/>
                </a:solidFill>
                <a:latin typeface="+mj-lt"/>
              </a:rPr>
              <a:t>"click"</a:t>
            </a:r>
            <a:r>
              <a:rPr lang="en-US" sz="2200" dirty="0">
                <a:solidFill>
                  <a:srgbClr val="000000"/>
                </a:solidFill>
                <a:latin typeface="+mj-lt"/>
              </a:rPr>
              <a:t>);</a:t>
            </a:r>
            <a:r>
              <a:rPr lang="en-US" sz="2200" dirty="0">
                <a:solidFill>
                  <a:srgbClr val="008200"/>
                </a:solidFill>
                <a:latin typeface="+mj-lt"/>
              </a:rPr>
              <a:t>//create button</a:t>
            </a:r>
            <a:r>
              <a:rPr lang="en-US" sz="2200" dirty="0">
                <a:solidFill>
                  <a:srgbClr val="000000"/>
                </a:solidFill>
                <a:latin typeface="+mj-lt"/>
              </a:rPr>
              <a:t>  </a:t>
            </a:r>
          </a:p>
          <a:p>
            <a:pPr algn="just"/>
            <a:r>
              <a:rPr lang="en-US" sz="2200" dirty="0" err="1">
                <a:solidFill>
                  <a:srgbClr val="000000"/>
                </a:solidFill>
                <a:latin typeface="+mj-lt"/>
              </a:rPr>
              <a:t>b.setBounds</a:t>
            </a:r>
            <a:r>
              <a:rPr lang="en-US" sz="2200" dirty="0">
                <a:solidFill>
                  <a:srgbClr val="000000"/>
                </a:solidFill>
                <a:latin typeface="+mj-lt"/>
              </a:rPr>
              <a:t>(</a:t>
            </a:r>
            <a:r>
              <a:rPr lang="en-US" sz="2200" dirty="0">
                <a:solidFill>
                  <a:srgbClr val="C00000"/>
                </a:solidFill>
                <a:latin typeface="+mj-lt"/>
              </a:rPr>
              <a:t>130</a:t>
            </a:r>
            <a:r>
              <a:rPr lang="en-US" sz="2200" dirty="0">
                <a:solidFill>
                  <a:srgbClr val="000000"/>
                </a:solidFill>
                <a:latin typeface="+mj-lt"/>
              </a:rPr>
              <a:t>,</a:t>
            </a:r>
            <a:r>
              <a:rPr lang="en-US" sz="2200" dirty="0">
                <a:solidFill>
                  <a:srgbClr val="C00000"/>
                </a:solidFill>
                <a:latin typeface="+mj-lt"/>
              </a:rPr>
              <a:t>100</a:t>
            </a:r>
            <a:r>
              <a:rPr lang="en-US" sz="2200" dirty="0">
                <a:solidFill>
                  <a:srgbClr val="000000"/>
                </a:solidFill>
                <a:latin typeface="+mj-lt"/>
              </a:rPr>
              <a:t>,</a:t>
            </a:r>
            <a:r>
              <a:rPr lang="en-US" sz="2200" dirty="0">
                <a:solidFill>
                  <a:srgbClr val="C00000"/>
                </a:solidFill>
                <a:latin typeface="+mj-lt"/>
              </a:rPr>
              <a:t>100</a:t>
            </a:r>
            <a:r>
              <a:rPr lang="en-US" sz="2200" dirty="0">
                <a:solidFill>
                  <a:srgbClr val="000000"/>
                </a:solidFill>
                <a:latin typeface="+mj-lt"/>
              </a:rPr>
              <a:t>, </a:t>
            </a:r>
            <a:r>
              <a:rPr lang="en-US" sz="2200" dirty="0">
                <a:solidFill>
                  <a:srgbClr val="C00000"/>
                </a:solidFill>
                <a:latin typeface="+mj-lt"/>
              </a:rPr>
              <a:t>40</a:t>
            </a:r>
            <a:r>
              <a:rPr lang="en-US" sz="2200" dirty="0">
                <a:solidFill>
                  <a:srgbClr val="000000"/>
                </a:solidFill>
                <a:latin typeface="+mj-lt"/>
              </a:rPr>
              <a:t>);            </a:t>
            </a:r>
          </a:p>
          <a:p>
            <a:pPr algn="just"/>
            <a:r>
              <a:rPr lang="en-US" sz="2200" dirty="0">
                <a:solidFill>
                  <a:srgbClr val="000000"/>
                </a:solidFill>
                <a:latin typeface="+mj-lt"/>
              </a:rPr>
              <a:t>add(b);</a:t>
            </a:r>
            <a:r>
              <a:rPr lang="en-US" sz="2200" dirty="0">
                <a:solidFill>
                  <a:srgbClr val="008200"/>
                </a:solidFill>
                <a:latin typeface="+mj-lt"/>
              </a:rPr>
              <a:t>//adding button on frame</a:t>
            </a:r>
            <a:r>
              <a:rPr lang="en-US" sz="2200" dirty="0">
                <a:solidFill>
                  <a:srgbClr val="000000"/>
                </a:solidFill>
                <a:latin typeface="+mj-lt"/>
              </a:rPr>
              <a:t>  </a:t>
            </a:r>
          </a:p>
          <a:p>
            <a:pPr algn="just"/>
            <a:r>
              <a:rPr lang="en-US" sz="2200" dirty="0" err="1">
                <a:solidFill>
                  <a:srgbClr val="000000"/>
                </a:solidFill>
                <a:latin typeface="+mj-lt"/>
              </a:rPr>
              <a:t>setSize</a:t>
            </a:r>
            <a:r>
              <a:rPr lang="en-US" sz="2200" dirty="0">
                <a:solidFill>
                  <a:srgbClr val="000000"/>
                </a:solidFill>
                <a:latin typeface="+mj-lt"/>
              </a:rPr>
              <a:t>(</a:t>
            </a:r>
            <a:r>
              <a:rPr lang="en-US" sz="2200" dirty="0">
                <a:solidFill>
                  <a:srgbClr val="C00000"/>
                </a:solidFill>
                <a:latin typeface="+mj-lt"/>
              </a:rPr>
              <a:t>400</a:t>
            </a:r>
            <a:r>
              <a:rPr lang="en-US" sz="2200" dirty="0">
                <a:solidFill>
                  <a:srgbClr val="000000"/>
                </a:solidFill>
                <a:latin typeface="+mj-lt"/>
              </a:rPr>
              <a:t>,</a:t>
            </a:r>
            <a:r>
              <a:rPr lang="en-US" sz="2200" dirty="0">
                <a:solidFill>
                  <a:srgbClr val="C00000"/>
                </a:solidFill>
                <a:latin typeface="+mj-lt"/>
              </a:rPr>
              <a:t>500</a:t>
            </a:r>
            <a:r>
              <a:rPr lang="en-US" sz="2200" dirty="0">
                <a:solidFill>
                  <a:srgbClr val="000000"/>
                </a:solidFill>
                <a:latin typeface="+mj-lt"/>
              </a:rPr>
              <a:t>);  </a:t>
            </a:r>
          </a:p>
          <a:p>
            <a:pPr algn="just"/>
            <a:r>
              <a:rPr lang="en-US" sz="2200" dirty="0" err="1">
                <a:solidFill>
                  <a:srgbClr val="000000"/>
                </a:solidFill>
                <a:latin typeface="+mj-lt"/>
              </a:rPr>
              <a:t>setLayout</a:t>
            </a:r>
            <a:r>
              <a:rPr lang="en-US" sz="2200" dirty="0">
                <a:solidFill>
                  <a:srgbClr val="000000"/>
                </a:solidFill>
                <a:latin typeface="+mj-lt"/>
              </a:rPr>
              <a:t>(</a:t>
            </a:r>
            <a:r>
              <a:rPr lang="en-US" sz="2200" b="1" dirty="0">
                <a:solidFill>
                  <a:srgbClr val="006699"/>
                </a:solidFill>
                <a:latin typeface="+mj-lt"/>
              </a:rPr>
              <a:t>null</a:t>
            </a:r>
            <a:r>
              <a:rPr lang="en-US" sz="2200" dirty="0">
                <a:solidFill>
                  <a:srgbClr val="000000"/>
                </a:solidFill>
                <a:latin typeface="+mj-lt"/>
              </a:rPr>
              <a:t>);  </a:t>
            </a:r>
          </a:p>
          <a:p>
            <a:pPr algn="just"/>
            <a:r>
              <a:rPr lang="en-US" sz="2200" dirty="0" err="1">
                <a:solidFill>
                  <a:srgbClr val="000000"/>
                </a:solidFill>
                <a:latin typeface="+mj-lt"/>
              </a:rPr>
              <a:t>setVisible</a:t>
            </a:r>
            <a:r>
              <a:rPr lang="en-US" sz="2200" dirty="0">
                <a:solidFill>
                  <a:srgbClr val="000000"/>
                </a:solidFill>
                <a:latin typeface="+mj-lt"/>
              </a:rPr>
              <a:t>(</a:t>
            </a:r>
            <a:r>
              <a:rPr lang="en-US" sz="2200" b="1" dirty="0">
                <a:solidFill>
                  <a:srgbClr val="006699"/>
                </a:solidFill>
                <a:latin typeface="+mj-lt"/>
              </a:rPr>
              <a:t>true</a:t>
            </a:r>
            <a:r>
              <a:rPr lang="en-US" sz="2200" dirty="0">
                <a:solidFill>
                  <a:srgbClr val="000000"/>
                </a:solidFill>
                <a:latin typeface="+mj-lt"/>
              </a:rPr>
              <a:t>);  </a:t>
            </a:r>
          </a:p>
          <a:p>
            <a:pPr algn="just"/>
            <a:r>
              <a:rPr lang="en-US" sz="2200" dirty="0">
                <a:solidFill>
                  <a:srgbClr val="000000"/>
                </a:solidFill>
                <a:latin typeface="+mj-lt"/>
              </a:rPr>
              <a:t>}  </a:t>
            </a:r>
          </a:p>
          <a:p>
            <a:pPr algn="just"/>
            <a:r>
              <a:rPr lang="en-US" sz="2200" b="1" dirty="0">
                <a:solidFill>
                  <a:srgbClr val="006699"/>
                </a:solidFill>
                <a:latin typeface="+mj-lt"/>
              </a:rPr>
              <a:t>public</a:t>
            </a:r>
            <a:r>
              <a:rPr lang="en-US" sz="2200" dirty="0">
                <a:solidFill>
                  <a:srgbClr val="000000"/>
                </a:solidFill>
                <a:latin typeface="+mj-lt"/>
              </a:rPr>
              <a:t> </a:t>
            </a:r>
            <a:r>
              <a:rPr lang="en-US" sz="2200" b="1" dirty="0">
                <a:solidFill>
                  <a:srgbClr val="006699"/>
                </a:solidFill>
                <a:latin typeface="+mj-lt"/>
              </a:rPr>
              <a:t>static</a:t>
            </a:r>
            <a:r>
              <a:rPr lang="en-US" sz="2200" dirty="0">
                <a:solidFill>
                  <a:srgbClr val="000000"/>
                </a:solidFill>
                <a:latin typeface="+mj-lt"/>
              </a:rPr>
              <a:t> </a:t>
            </a:r>
            <a:r>
              <a:rPr lang="en-US" sz="2200" b="1" dirty="0">
                <a:solidFill>
                  <a:srgbClr val="006699"/>
                </a:solidFill>
                <a:latin typeface="+mj-lt"/>
              </a:rPr>
              <a:t>void</a:t>
            </a:r>
            <a:r>
              <a:rPr lang="en-US" sz="2200" dirty="0">
                <a:solidFill>
                  <a:srgbClr val="000000"/>
                </a:solidFill>
                <a:latin typeface="+mj-lt"/>
              </a:rPr>
              <a:t> main(String[] </a:t>
            </a:r>
            <a:r>
              <a:rPr lang="en-US" sz="2200" dirty="0" err="1">
                <a:solidFill>
                  <a:srgbClr val="000000"/>
                </a:solidFill>
                <a:latin typeface="+mj-lt"/>
              </a:rPr>
              <a:t>args</a:t>
            </a:r>
            <a:r>
              <a:rPr lang="en-US" sz="2200" dirty="0">
                <a:solidFill>
                  <a:srgbClr val="000000"/>
                </a:solidFill>
                <a:latin typeface="+mj-lt"/>
              </a:rPr>
              <a:t>) {  </a:t>
            </a:r>
          </a:p>
          <a:p>
            <a:pPr algn="just"/>
            <a:r>
              <a:rPr lang="en-US" sz="2200" b="1" dirty="0">
                <a:solidFill>
                  <a:srgbClr val="006699"/>
                </a:solidFill>
                <a:latin typeface="+mj-lt"/>
              </a:rPr>
              <a:t>new</a:t>
            </a:r>
            <a:r>
              <a:rPr lang="en-US" sz="2200" dirty="0">
                <a:solidFill>
                  <a:srgbClr val="000000"/>
                </a:solidFill>
                <a:latin typeface="+mj-lt"/>
              </a:rPr>
              <a:t> Simple2();  </a:t>
            </a:r>
          </a:p>
          <a:p>
            <a:pPr algn="just"/>
            <a:r>
              <a:rPr lang="en-US" sz="2200" dirty="0">
                <a:solidFill>
                  <a:srgbClr val="000000"/>
                </a:solidFill>
                <a:latin typeface="+mj-lt"/>
              </a:rPr>
              <a:t>}}  </a:t>
            </a:r>
            <a:endParaRPr lang="en-US" sz="2200" b="0" i="0" dirty="0">
              <a:solidFill>
                <a:srgbClr val="000000"/>
              </a:solidFill>
              <a:effectLst/>
              <a:latin typeface="+mj-lt"/>
            </a:endParaRPr>
          </a:p>
        </p:txBody>
      </p:sp>
      <p:sp>
        <p:nvSpPr>
          <p:cNvPr id="3" name="Rectangle 2"/>
          <p:cNvSpPr/>
          <p:nvPr/>
        </p:nvSpPr>
        <p:spPr>
          <a:xfrm>
            <a:off x="1326886" y="115910"/>
            <a:ext cx="7765599" cy="523220"/>
          </a:xfrm>
          <a:prstGeom prst="rect">
            <a:avLst/>
          </a:prstGeom>
        </p:spPr>
        <p:txBody>
          <a:bodyPr wrap="square">
            <a:spAutoFit/>
          </a:bodyPr>
          <a:lstStyle/>
          <a:p>
            <a:pPr algn="just"/>
            <a:r>
              <a:rPr lang="en-US" sz="2800" b="1" dirty="0">
                <a:latin typeface="+mj-lt"/>
              </a:rPr>
              <a:t>Simple example </a:t>
            </a:r>
            <a:r>
              <a:rPr lang="en-US" sz="2800" b="1" dirty="0" smtClean="0">
                <a:latin typeface="+mj-lt"/>
              </a:rPr>
              <a:t>of Swing </a:t>
            </a:r>
            <a:r>
              <a:rPr lang="en-US" sz="2800" b="1" dirty="0">
                <a:latin typeface="+mj-lt"/>
              </a:rPr>
              <a:t>by inheritance</a:t>
            </a:r>
            <a:endParaRPr lang="en-US" sz="2800" b="1" i="0" dirty="0">
              <a:effectLst/>
              <a:latin typeface="+mj-lt"/>
            </a:endParaRPr>
          </a:p>
        </p:txBody>
      </p:sp>
    </p:spTree>
    <p:extLst>
      <p:ext uri="{BB962C8B-B14F-4D97-AF65-F5344CB8AC3E}">
        <p14:creationId xmlns:p14="http://schemas.microsoft.com/office/powerpoint/2010/main" val="187796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JFrame</a:t>
            </a:r>
            <a:endParaRPr lang="en-US" b="1" cap="none" dirty="0"/>
          </a:p>
        </p:txBody>
      </p:sp>
      <p:sp>
        <p:nvSpPr>
          <p:cNvPr id="3" name="Content Placeholder 2"/>
          <p:cNvSpPr>
            <a:spLocks noGrp="1"/>
          </p:cNvSpPr>
          <p:nvPr>
            <p:ph idx="1"/>
          </p:nvPr>
        </p:nvSpPr>
        <p:spPr>
          <a:xfrm>
            <a:off x="1451579" y="1352283"/>
            <a:ext cx="9603275" cy="4713666"/>
          </a:xfrm>
        </p:spPr>
        <p:txBody>
          <a:bodyPr/>
          <a:lstStyle/>
          <a:p>
            <a:r>
              <a:rPr lang="en-US" dirty="0"/>
              <a:t>The </a:t>
            </a:r>
            <a:r>
              <a:rPr lang="en-US" dirty="0" err="1"/>
              <a:t>javax.swing.JFrame</a:t>
            </a:r>
            <a:r>
              <a:rPr lang="en-US" dirty="0"/>
              <a:t> class is a type of container which inherits the </a:t>
            </a:r>
            <a:r>
              <a:rPr lang="en-US" dirty="0" err="1" smtClean="0"/>
              <a:t>java.awt.Frame</a:t>
            </a:r>
            <a:r>
              <a:rPr lang="en-US" dirty="0" smtClean="0"/>
              <a:t> </a:t>
            </a:r>
            <a:r>
              <a:rPr lang="en-US" dirty="0"/>
              <a:t>class. </a:t>
            </a:r>
            <a:endParaRPr lang="en-US" dirty="0" smtClean="0"/>
          </a:p>
          <a:p>
            <a:r>
              <a:rPr lang="en-US" dirty="0" err="1" smtClean="0"/>
              <a:t>JFrame</a:t>
            </a:r>
            <a:r>
              <a:rPr lang="en-US" dirty="0" smtClean="0"/>
              <a:t> </a:t>
            </a:r>
            <a:r>
              <a:rPr lang="en-US" dirty="0"/>
              <a:t>works like the main window where components like labels, buttons, </a:t>
            </a:r>
            <a:r>
              <a:rPr lang="en-US" dirty="0" err="1"/>
              <a:t>textfields</a:t>
            </a:r>
            <a:r>
              <a:rPr lang="en-US" dirty="0"/>
              <a:t> are added to create a GUI.</a:t>
            </a:r>
          </a:p>
          <a:p>
            <a:r>
              <a:rPr lang="en-US" dirty="0"/>
              <a:t>Unlike Frame, </a:t>
            </a:r>
            <a:r>
              <a:rPr lang="en-US" dirty="0" err="1"/>
              <a:t>JFrame</a:t>
            </a:r>
            <a:r>
              <a:rPr lang="en-US" dirty="0"/>
              <a:t> has the option to hide or close the window with the help of </a:t>
            </a:r>
            <a:r>
              <a:rPr lang="en-US" dirty="0" err="1"/>
              <a:t>setDefaultCloseOperation</a:t>
            </a:r>
            <a:r>
              <a:rPr lang="en-US" dirty="0"/>
              <a:t>(</a:t>
            </a:r>
            <a:r>
              <a:rPr lang="en-US" dirty="0" err="1"/>
              <a:t>int</a:t>
            </a:r>
            <a:r>
              <a:rPr lang="en-US" dirty="0"/>
              <a:t>) method.</a:t>
            </a:r>
          </a:p>
          <a:p>
            <a:endParaRPr lang="en-US" dirty="0"/>
          </a:p>
        </p:txBody>
      </p:sp>
    </p:spTree>
    <p:extLst>
      <p:ext uri="{BB962C8B-B14F-4D97-AF65-F5344CB8AC3E}">
        <p14:creationId xmlns:p14="http://schemas.microsoft.com/office/powerpoint/2010/main" val="11786043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1293</TotalTime>
  <Words>1603</Words>
  <Application>Microsoft Office PowerPoint</Application>
  <PresentationFormat>Widescreen</PresentationFormat>
  <Paragraphs>344</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erdana</vt:lpstr>
      <vt:lpstr>Gill Sans MT</vt:lpstr>
      <vt:lpstr>inter-regular</vt:lpstr>
      <vt:lpstr>Times New Roman</vt:lpstr>
      <vt:lpstr>Times New Roman</vt:lpstr>
      <vt:lpstr>Wingdings</vt:lpstr>
      <vt:lpstr>Gallery</vt:lpstr>
      <vt:lpstr>Swing</vt:lpstr>
      <vt:lpstr>JFC</vt:lpstr>
      <vt:lpstr>Hierarchy Of Java Swing Classes</vt:lpstr>
      <vt:lpstr>Common Methods Of Component Class</vt:lpstr>
      <vt:lpstr>Cont…</vt:lpstr>
      <vt:lpstr>PowerPoint Presentation</vt:lpstr>
      <vt:lpstr>PowerPoint Presentation</vt:lpstr>
      <vt:lpstr>PowerPoint Presentation</vt:lpstr>
      <vt:lpstr>JFrame</vt:lpstr>
      <vt:lpstr>PowerPoint Presentation</vt:lpstr>
      <vt:lpstr>Jlabel</vt:lpstr>
      <vt:lpstr>Constructors</vt:lpstr>
      <vt:lpstr>Methods</vt:lpstr>
      <vt:lpstr>JButton</vt:lpstr>
      <vt:lpstr>Constructor</vt:lpstr>
      <vt:lpstr>Methods Of Abstractbutton Class</vt:lpstr>
      <vt:lpstr>JTextField</vt:lpstr>
      <vt:lpstr>PowerPoint Presentation</vt:lpstr>
      <vt:lpstr>Java Event Classes And Listener Interfaces </vt:lpstr>
      <vt:lpstr>Java Event Handling Code</vt:lpstr>
      <vt:lpstr>2D Shape</vt:lpstr>
      <vt:lpstr>Contd…</vt:lpstr>
      <vt:lpstr>PowerPoint Presentation</vt:lpstr>
      <vt:lpstr>Java Adapter Classes</vt:lpstr>
      <vt:lpstr>Pros Of Using Adapter Classes</vt:lpstr>
      <vt:lpstr>Adapter Classes With Their Corresponding Listener Interfaces </vt:lpstr>
      <vt:lpstr>PowerPoint Presentation</vt:lpstr>
      <vt:lpstr>PowerPoint Presentation</vt:lpstr>
      <vt:lpstr>PowerPoint Presentation</vt:lpstr>
      <vt:lpstr>MVC Architecture</vt:lpstr>
      <vt:lpstr>PowerPoint Presentation</vt:lpstr>
      <vt:lpstr>Contd…</vt:lpstr>
      <vt:lpstr>Advantages Of MVC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370</cp:revision>
  <dcterms:created xsi:type="dcterms:W3CDTF">2017-08-11T03:42:09Z</dcterms:created>
  <dcterms:modified xsi:type="dcterms:W3CDTF">2022-05-21T16:33:21Z</dcterms:modified>
</cp:coreProperties>
</file>