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8" r:id="rId2"/>
    <p:sldId id="272" r:id="rId3"/>
    <p:sldId id="291" r:id="rId4"/>
    <p:sldId id="257"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258" r:id="rId21"/>
    <p:sldId id="259"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 id="273" r:id="rId35"/>
    <p:sldId id="274" r:id="rId36"/>
    <p:sldId id="275" r:id="rId37"/>
    <p:sldId id="276" r:id="rId38"/>
    <p:sldId id="290" r:id="rId39"/>
    <p:sldId id="289" r:id="rId40"/>
    <p:sldId id="277" r:id="rId41"/>
    <p:sldId id="307" r:id="rId42"/>
    <p:sldId id="308" r:id="rId43"/>
    <p:sldId id="309"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4" d="100"/>
          <a:sy n="74"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2/21/2022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1579" y="638508"/>
            <a:ext cx="9603275" cy="811470"/>
          </a:xfrm>
        </p:spPr>
        <p:txBody>
          <a:bodyPr/>
          <a:lstStyle/>
          <a:p>
            <a:r>
              <a:rPr lang="en-US" dirty="0"/>
              <a:t>Click to edit Master title style</a:t>
            </a:r>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1579" y="1452345"/>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47331" y="1559705"/>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2/21/2022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2/21/2022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DAD589-2A19-4EE8-8B65-0D6FE5485E66}"/>
              </a:ext>
            </a:extLst>
          </p:cNvPr>
          <p:cNvSpPr>
            <a:spLocks noGrp="1"/>
          </p:cNvSpPr>
          <p:nvPr>
            <p:ph type="title"/>
          </p:nvPr>
        </p:nvSpPr>
        <p:spPr/>
        <p:txBody>
          <a:bodyPr>
            <a:normAutofit fontScale="90000"/>
          </a:bodyPr>
          <a:lstStyle/>
          <a:p>
            <a:r>
              <a:rPr lang="en-US" b="1" cap="none" dirty="0"/>
              <a:t>API(application Programming Interface)</a:t>
            </a:r>
            <a:br>
              <a:rPr lang="en-US" b="1" cap="none" dirty="0"/>
            </a:br>
            <a:endParaRPr lang="en-US" b="1" cap="none" dirty="0"/>
          </a:p>
        </p:txBody>
      </p:sp>
      <p:sp>
        <p:nvSpPr>
          <p:cNvPr id="3" name="Content Placeholder 2">
            <a:extLst>
              <a:ext uri="{FF2B5EF4-FFF2-40B4-BE49-F238E27FC236}">
                <a16:creationId xmlns="" xmlns:a16="http://schemas.microsoft.com/office/drawing/2014/main" id="{6059CEAC-4F1C-41A1-A2F7-5635ACE3885B}"/>
              </a:ext>
            </a:extLst>
          </p:cNvPr>
          <p:cNvSpPr>
            <a:spLocks noGrp="1"/>
          </p:cNvSpPr>
          <p:nvPr>
            <p:ph idx="1"/>
          </p:nvPr>
        </p:nvSpPr>
        <p:spPr>
          <a:xfrm>
            <a:off x="1451579" y="1449978"/>
            <a:ext cx="9603275" cy="4016367"/>
          </a:xfrm>
        </p:spPr>
        <p:txBody>
          <a:bodyPr/>
          <a:lstStyle/>
          <a:p>
            <a:r>
              <a:rPr lang="en-US" dirty="0"/>
              <a:t>API is a document that contains description of all the features of a product or software. </a:t>
            </a:r>
          </a:p>
          <a:p>
            <a:r>
              <a:rPr lang="en-US" dirty="0"/>
              <a:t>It represents classes and interfaces that software programs can follow to communicate with each other. </a:t>
            </a:r>
          </a:p>
          <a:p>
            <a:r>
              <a:rPr lang="en-US" dirty="0"/>
              <a:t>An API can be created for applications, libraries, operating systems, </a:t>
            </a:r>
            <a:r>
              <a:rPr lang="en-US" dirty="0" err="1"/>
              <a:t>etc</a:t>
            </a:r>
            <a:endParaRPr lang="en-US" dirty="0"/>
          </a:p>
          <a:p>
            <a:endParaRPr lang="en-US" dirty="0"/>
          </a:p>
        </p:txBody>
      </p:sp>
    </p:spTree>
    <p:extLst>
      <p:ext uri="{BB962C8B-B14F-4D97-AF65-F5344CB8AC3E}">
        <p14:creationId xmlns:p14="http://schemas.microsoft.com/office/powerpoint/2010/main" val="1586644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pic>
        <p:nvPicPr>
          <p:cNvPr id="3074" name="Picture 2" descr="bridge driv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1578" y="1449978"/>
            <a:ext cx="9603275" cy="4538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809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8"/>
            <a:ext cx="9603275" cy="4345515"/>
          </a:xfrm>
        </p:spPr>
        <p:txBody>
          <a:bodyPr/>
          <a:lstStyle/>
          <a:p>
            <a:pPr marL="0" indent="0">
              <a:buNone/>
            </a:pPr>
            <a:r>
              <a:rPr lang="en-US" b="1" dirty="0"/>
              <a:t>Advantages:</a:t>
            </a:r>
          </a:p>
          <a:p>
            <a:r>
              <a:rPr lang="en-US" dirty="0"/>
              <a:t>easy to use.</a:t>
            </a:r>
          </a:p>
          <a:p>
            <a:r>
              <a:rPr lang="en-US" dirty="0"/>
              <a:t>can be easily connected to any database.</a:t>
            </a:r>
          </a:p>
          <a:p>
            <a:pPr marL="0" indent="0">
              <a:buNone/>
            </a:pPr>
            <a:r>
              <a:rPr lang="en-US" b="1" dirty="0"/>
              <a:t>Disadvantages:</a:t>
            </a:r>
          </a:p>
          <a:p>
            <a:r>
              <a:rPr lang="en-US" dirty="0"/>
              <a:t>Performance degraded because JDBC method call is converted into the ODBC function calls.</a:t>
            </a:r>
          </a:p>
          <a:p>
            <a:r>
              <a:rPr lang="en-US" dirty="0"/>
              <a:t>The ODBC driver needs to be installed on the client machine.</a:t>
            </a:r>
          </a:p>
          <a:p>
            <a:endParaRPr lang="en-US" dirty="0"/>
          </a:p>
        </p:txBody>
      </p:sp>
    </p:spTree>
    <p:extLst>
      <p:ext uri="{BB962C8B-B14F-4D97-AF65-F5344CB8AC3E}">
        <p14:creationId xmlns:p14="http://schemas.microsoft.com/office/powerpoint/2010/main" val="29498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Native-</a:t>
            </a:r>
            <a:r>
              <a:rPr lang="en-US" b="1" cap="none" dirty="0" err="1" smtClean="0"/>
              <a:t>api</a:t>
            </a:r>
            <a:r>
              <a:rPr lang="en-US" b="1" cap="none" dirty="0" smtClean="0"/>
              <a:t> Driver</a:t>
            </a:r>
            <a:endParaRPr lang="en-US" b="1" cap="none" dirty="0"/>
          </a:p>
        </p:txBody>
      </p:sp>
      <p:sp>
        <p:nvSpPr>
          <p:cNvPr id="3" name="Content Placeholder 2"/>
          <p:cNvSpPr>
            <a:spLocks noGrp="1"/>
          </p:cNvSpPr>
          <p:nvPr>
            <p:ph idx="1"/>
          </p:nvPr>
        </p:nvSpPr>
        <p:spPr>
          <a:xfrm>
            <a:off x="1451579" y="1449978"/>
            <a:ext cx="9603275" cy="4016367"/>
          </a:xfrm>
        </p:spPr>
        <p:txBody>
          <a:bodyPr/>
          <a:lstStyle/>
          <a:p>
            <a:r>
              <a:rPr lang="en-US" dirty="0" smtClean="0"/>
              <a:t>The </a:t>
            </a:r>
            <a:r>
              <a:rPr lang="en-US" dirty="0"/>
              <a:t>Native API driver uses the client-side libraries of the database. </a:t>
            </a:r>
            <a:endParaRPr lang="en-US" dirty="0" smtClean="0"/>
          </a:p>
          <a:p>
            <a:r>
              <a:rPr lang="en-US" dirty="0" smtClean="0"/>
              <a:t>The </a:t>
            </a:r>
            <a:r>
              <a:rPr lang="en-US" dirty="0"/>
              <a:t>driver converts JDBC method calls into native calls of the database API</a:t>
            </a:r>
            <a:r>
              <a:rPr lang="en-US" dirty="0" smtClean="0"/>
              <a:t>.</a:t>
            </a:r>
          </a:p>
          <a:p>
            <a:r>
              <a:rPr lang="en-US" dirty="0" smtClean="0"/>
              <a:t> </a:t>
            </a:r>
            <a:r>
              <a:rPr lang="en-US" dirty="0"/>
              <a:t>It is not written entirely in java.</a:t>
            </a:r>
          </a:p>
        </p:txBody>
      </p:sp>
    </p:spTree>
    <p:extLst>
      <p:ext uri="{BB962C8B-B14F-4D97-AF65-F5344CB8AC3E}">
        <p14:creationId xmlns:p14="http://schemas.microsoft.com/office/powerpoint/2010/main" val="581254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pic>
        <p:nvPicPr>
          <p:cNvPr id="4098" name="Picture 2" descr="Native-API driv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1579" y="1449978"/>
            <a:ext cx="9495463" cy="4590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534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8"/>
            <a:ext cx="9603275" cy="4016367"/>
          </a:xfrm>
        </p:spPr>
        <p:txBody>
          <a:bodyPr/>
          <a:lstStyle/>
          <a:p>
            <a:pPr marL="0" indent="0">
              <a:buNone/>
            </a:pPr>
            <a:r>
              <a:rPr lang="en-US" b="1" dirty="0"/>
              <a:t>Advantage:</a:t>
            </a:r>
          </a:p>
          <a:p>
            <a:r>
              <a:rPr lang="en-US" dirty="0"/>
              <a:t>performance upgraded than JDBC-ODBC bridge driver.</a:t>
            </a:r>
          </a:p>
          <a:p>
            <a:pPr marL="0" indent="0">
              <a:buNone/>
            </a:pPr>
            <a:r>
              <a:rPr lang="en-US" b="1" dirty="0"/>
              <a:t>Disadvantage:</a:t>
            </a:r>
          </a:p>
          <a:p>
            <a:r>
              <a:rPr lang="en-US" dirty="0"/>
              <a:t>The Native driver needs to be installed on the each client machine.</a:t>
            </a:r>
          </a:p>
          <a:p>
            <a:r>
              <a:rPr lang="en-US" dirty="0"/>
              <a:t>The Vendor client library needs to be installed on client machine.</a:t>
            </a:r>
          </a:p>
          <a:p>
            <a:endParaRPr lang="en-US" dirty="0"/>
          </a:p>
        </p:txBody>
      </p:sp>
    </p:spTree>
    <p:extLst>
      <p:ext uri="{BB962C8B-B14F-4D97-AF65-F5344CB8AC3E}">
        <p14:creationId xmlns:p14="http://schemas.microsoft.com/office/powerpoint/2010/main" val="46220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Network Protocol Driver</a:t>
            </a:r>
            <a:endParaRPr lang="en-US" b="1" cap="none" dirty="0"/>
          </a:p>
        </p:txBody>
      </p:sp>
      <p:sp>
        <p:nvSpPr>
          <p:cNvPr id="3" name="Content Placeholder 2"/>
          <p:cNvSpPr>
            <a:spLocks noGrp="1"/>
          </p:cNvSpPr>
          <p:nvPr>
            <p:ph idx="1"/>
          </p:nvPr>
        </p:nvSpPr>
        <p:spPr>
          <a:xfrm>
            <a:off x="1451579" y="1449978"/>
            <a:ext cx="9603275" cy="4016367"/>
          </a:xfrm>
        </p:spPr>
        <p:txBody>
          <a:bodyPr/>
          <a:lstStyle/>
          <a:p>
            <a:r>
              <a:rPr lang="en-US" dirty="0" smtClean="0"/>
              <a:t>The </a:t>
            </a:r>
            <a:r>
              <a:rPr lang="en-US" dirty="0"/>
              <a:t>Network Protocol driver uses middleware (application server) that converts JDBC calls directly or indirectly into the vendor-specific database protocol. </a:t>
            </a:r>
            <a:endParaRPr lang="en-US" dirty="0" smtClean="0"/>
          </a:p>
          <a:p>
            <a:r>
              <a:rPr lang="en-US" dirty="0" smtClean="0"/>
              <a:t>It </a:t>
            </a:r>
            <a:r>
              <a:rPr lang="en-US" dirty="0"/>
              <a:t>is fully written in java.</a:t>
            </a:r>
          </a:p>
        </p:txBody>
      </p:sp>
    </p:spTree>
    <p:extLst>
      <p:ext uri="{BB962C8B-B14F-4D97-AF65-F5344CB8AC3E}">
        <p14:creationId xmlns:p14="http://schemas.microsoft.com/office/powerpoint/2010/main" val="71775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pic>
        <p:nvPicPr>
          <p:cNvPr id="5122" name="Picture 2" descr="Network Protocol driv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1579" y="1449978"/>
            <a:ext cx="9469706" cy="4590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5515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8"/>
            <a:ext cx="9603275" cy="4641729"/>
          </a:xfrm>
        </p:spPr>
        <p:txBody>
          <a:bodyPr>
            <a:normAutofit/>
          </a:bodyPr>
          <a:lstStyle/>
          <a:p>
            <a:pPr marL="0" indent="0">
              <a:buNone/>
            </a:pPr>
            <a:r>
              <a:rPr lang="en-US" b="1" dirty="0"/>
              <a:t>Advantage:</a:t>
            </a:r>
          </a:p>
          <a:p>
            <a:r>
              <a:rPr lang="en-US" dirty="0"/>
              <a:t>No client side library is required because of application server that can perform many tasks like auditing, load balancing, logging etc.</a:t>
            </a:r>
          </a:p>
          <a:p>
            <a:pPr marL="0" indent="0">
              <a:buNone/>
            </a:pPr>
            <a:r>
              <a:rPr lang="en-US" b="1" dirty="0"/>
              <a:t>Disadvantages:</a:t>
            </a:r>
          </a:p>
          <a:p>
            <a:r>
              <a:rPr lang="en-US" dirty="0"/>
              <a:t>Network support is required on client machine.</a:t>
            </a:r>
          </a:p>
          <a:p>
            <a:r>
              <a:rPr lang="en-US" dirty="0"/>
              <a:t>Requires database-specific coding to be done in the middle tier.</a:t>
            </a:r>
          </a:p>
          <a:p>
            <a:r>
              <a:rPr lang="en-US" dirty="0"/>
              <a:t>Maintenance of Network Protocol driver becomes costly because it requires database-specific coding to be done in the middle tier.</a:t>
            </a:r>
          </a:p>
          <a:p>
            <a:endParaRPr lang="en-US" dirty="0"/>
          </a:p>
        </p:txBody>
      </p:sp>
    </p:spTree>
    <p:extLst>
      <p:ext uri="{BB962C8B-B14F-4D97-AF65-F5344CB8AC3E}">
        <p14:creationId xmlns:p14="http://schemas.microsoft.com/office/powerpoint/2010/main" val="3652347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Thin Driver</a:t>
            </a:r>
            <a:endParaRPr lang="en-US" b="1" cap="none" dirty="0"/>
          </a:p>
        </p:txBody>
      </p:sp>
      <p:sp>
        <p:nvSpPr>
          <p:cNvPr id="3" name="Content Placeholder 2"/>
          <p:cNvSpPr>
            <a:spLocks noGrp="1"/>
          </p:cNvSpPr>
          <p:nvPr>
            <p:ph idx="1"/>
          </p:nvPr>
        </p:nvSpPr>
        <p:spPr>
          <a:xfrm>
            <a:off x="1451579" y="1449978"/>
            <a:ext cx="9598494" cy="4679457"/>
          </a:xfrm>
        </p:spPr>
        <p:txBody>
          <a:bodyPr/>
          <a:lstStyle/>
          <a:p>
            <a:r>
              <a:rPr lang="en-US" dirty="0" smtClean="0"/>
              <a:t>The </a:t>
            </a:r>
            <a:r>
              <a:rPr lang="en-US" dirty="0"/>
              <a:t>thin driver converts JDBC calls directly into the vendor-specific database protocol. That is why it is </a:t>
            </a:r>
            <a:r>
              <a:rPr lang="en-US" dirty="0" smtClean="0"/>
              <a:t>known </a:t>
            </a:r>
            <a:r>
              <a:rPr lang="en-US" dirty="0"/>
              <a:t>as thin driver. It is fully written in Java language.</a:t>
            </a:r>
          </a:p>
        </p:txBody>
      </p:sp>
      <p:pic>
        <p:nvPicPr>
          <p:cNvPr id="6146" name="Picture 2" descr="Thin dri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5433" y="2369713"/>
            <a:ext cx="7597507" cy="3759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255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1451579" y="1449978"/>
            <a:ext cx="9603275" cy="4016367"/>
          </a:xfrm>
        </p:spPr>
        <p:txBody>
          <a:bodyPr/>
          <a:lstStyle/>
          <a:p>
            <a:pPr marL="0" indent="0">
              <a:buNone/>
            </a:pPr>
            <a:r>
              <a:rPr lang="en-US" b="1" dirty="0"/>
              <a:t>Advantage:</a:t>
            </a:r>
          </a:p>
          <a:p>
            <a:r>
              <a:rPr lang="en-US" dirty="0"/>
              <a:t>Better performance than all other drivers.</a:t>
            </a:r>
          </a:p>
          <a:p>
            <a:r>
              <a:rPr lang="en-US" dirty="0"/>
              <a:t>No software is required at client side or server side.</a:t>
            </a:r>
          </a:p>
          <a:p>
            <a:pPr marL="0" indent="0">
              <a:buNone/>
            </a:pPr>
            <a:r>
              <a:rPr lang="en-US" b="1" dirty="0"/>
              <a:t>Disadvantage:</a:t>
            </a:r>
          </a:p>
          <a:p>
            <a:r>
              <a:rPr lang="en-US" dirty="0"/>
              <a:t>Drivers depend on the Database.</a:t>
            </a:r>
          </a:p>
        </p:txBody>
      </p:sp>
    </p:spTree>
    <p:extLst>
      <p:ext uri="{BB962C8B-B14F-4D97-AF65-F5344CB8AC3E}">
        <p14:creationId xmlns:p14="http://schemas.microsoft.com/office/powerpoint/2010/main" val="2566943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1579A7-2CF5-47C1-A49B-E7F2DDE8EA0F}"/>
              </a:ext>
            </a:extLst>
          </p:cNvPr>
          <p:cNvSpPr>
            <a:spLocks noGrp="1"/>
          </p:cNvSpPr>
          <p:nvPr>
            <p:ph type="title"/>
          </p:nvPr>
        </p:nvSpPr>
        <p:spPr/>
        <p:txBody>
          <a:bodyPr/>
          <a:lstStyle/>
          <a:p>
            <a:r>
              <a:rPr lang="en-US" b="1" cap="none" dirty="0"/>
              <a:t>JDBC (Java Database Connectivity)</a:t>
            </a:r>
            <a:endParaRPr lang="en-US" cap="none" dirty="0"/>
          </a:p>
        </p:txBody>
      </p:sp>
      <p:sp>
        <p:nvSpPr>
          <p:cNvPr id="3" name="Content Placeholder 2">
            <a:extLst>
              <a:ext uri="{FF2B5EF4-FFF2-40B4-BE49-F238E27FC236}">
                <a16:creationId xmlns="" xmlns:a16="http://schemas.microsoft.com/office/drawing/2014/main" id="{A04225A7-F7DA-40A1-86DC-186AC0847B0D}"/>
              </a:ext>
            </a:extLst>
          </p:cNvPr>
          <p:cNvSpPr>
            <a:spLocks noGrp="1"/>
          </p:cNvSpPr>
          <p:nvPr>
            <p:ph idx="1"/>
          </p:nvPr>
        </p:nvSpPr>
        <p:spPr>
          <a:xfrm>
            <a:off x="1451579" y="1449978"/>
            <a:ext cx="9603275" cy="4646022"/>
          </a:xfrm>
        </p:spPr>
        <p:txBody>
          <a:bodyPr>
            <a:normAutofit/>
          </a:bodyPr>
          <a:lstStyle/>
          <a:p>
            <a:r>
              <a:rPr lang="en-US" dirty="0"/>
              <a:t>DBC stands for Java Database Connectivity. </a:t>
            </a:r>
            <a:endParaRPr lang="en-US" dirty="0" smtClean="0"/>
          </a:p>
          <a:p>
            <a:r>
              <a:rPr lang="en-US" dirty="0"/>
              <a:t>JDBC is an interface that can be used by Java applications to access databases. </a:t>
            </a:r>
            <a:endParaRPr lang="en-US" dirty="0" smtClean="0"/>
          </a:p>
          <a:p>
            <a:r>
              <a:rPr lang="en-US" dirty="0" smtClean="0"/>
              <a:t>JDBC </a:t>
            </a:r>
            <a:r>
              <a:rPr lang="en-US" dirty="0"/>
              <a:t>is a Java API to connect and execute the query with the database. </a:t>
            </a:r>
            <a:endParaRPr lang="en-US" dirty="0" smtClean="0"/>
          </a:p>
          <a:p>
            <a:r>
              <a:rPr lang="en-US" dirty="0" smtClean="0"/>
              <a:t>It </a:t>
            </a:r>
            <a:r>
              <a:rPr lang="en-US" dirty="0"/>
              <a:t>is a part of </a:t>
            </a:r>
            <a:r>
              <a:rPr lang="en-US" dirty="0" err="1"/>
              <a:t>JavaSE</a:t>
            </a:r>
            <a:r>
              <a:rPr lang="en-US" dirty="0"/>
              <a:t> (Java Standard Edition). JDBC API uses JDBC drivers to connect with the database. </a:t>
            </a:r>
            <a:endParaRPr lang="en-US" dirty="0" smtClean="0"/>
          </a:p>
          <a:p>
            <a:r>
              <a:rPr lang="en-US" dirty="0" smtClean="0"/>
              <a:t>There </a:t>
            </a:r>
            <a:r>
              <a:rPr lang="en-US" dirty="0"/>
              <a:t>are four types of JDBC drivers</a:t>
            </a:r>
            <a:r>
              <a:rPr lang="en-US" dirty="0" smtClean="0"/>
              <a:t>:</a:t>
            </a:r>
            <a:endParaRPr lang="en-US" dirty="0"/>
          </a:p>
          <a:p>
            <a:pPr lvl="1"/>
            <a:r>
              <a:rPr lang="en-US" sz="2000" dirty="0"/>
              <a:t>JDBC-ODBC Bridge Driver,</a:t>
            </a:r>
          </a:p>
          <a:p>
            <a:pPr lvl="1"/>
            <a:r>
              <a:rPr lang="en-US" sz="2000" dirty="0"/>
              <a:t>Native Driver,</a:t>
            </a:r>
          </a:p>
          <a:p>
            <a:pPr lvl="1"/>
            <a:r>
              <a:rPr lang="en-US" sz="2000" dirty="0"/>
              <a:t>Network Protocol Driver, and</a:t>
            </a:r>
          </a:p>
          <a:p>
            <a:pPr lvl="1"/>
            <a:r>
              <a:rPr lang="en-US" sz="2000" dirty="0"/>
              <a:t>Thin </a:t>
            </a:r>
            <a:r>
              <a:rPr lang="en-US" sz="2000" dirty="0" smtClean="0"/>
              <a:t>Driver</a:t>
            </a:r>
            <a:endParaRPr lang="en-US" sz="2000" dirty="0"/>
          </a:p>
        </p:txBody>
      </p:sp>
    </p:spTree>
    <p:extLst>
      <p:ext uri="{BB962C8B-B14F-4D97-AF65-F5344CB8AC3E}">
        <p14:creationId xmlns:p14="http://schemas.microsoft.com/office/powerpoint/2010/main" val="4132217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D845B8-FBBE-4F77-8FA4-983750AD1715}"/>
              </a:ext>
            </a:extLst>
          </p:cNvPr>
          <p:cNvSpPr>
            <a:spLocks noGrp="1"/>
          </p:cNvSpPr>
          <p:nvPr>
            <p:ph type="title"/>
          </p:nvPr>
        </p:nvSpPr>
        <p:spPr>
          <a:xfrm>
            <a:off x="1451579" y="638508"/>
            <a:ext cx="9603275" cy="811470"/>
          </a:xfrm>
        </p:spPr>
        <p:txBody>
          <a:bodyPr>
            <a:normAutofit/>
          </a:bodyPr>
          <a:lstStyle/>
          <a:p>
            <a:r>
              <a:rPr lang="en-US" b="1" cap="none" dirty="0"/>
              <a:t>Steps To Connect To The Database In Java</a:t>
            </a:r>
            <a:endParaRPr lang="en-US" cap="none" dirty="0"/>
          </a:p>
        </p:txBody>
      </p:sp>
      <p:sp>
        <p:nvSpPr>
          <p:cNvPr id="5" name="Content Placeholder 4">
            <a:extLst>
              <a:ext uri="{FF2B5EF4-FFF2-40B4-BE49-F238E27FC236}">
                <a16:creationId xmlns="" xmlns:a16="http://schemas.microsoft.com/office/drawing/2014/main" id="{DB17F893-BE6C-4F70-B5AD-009A9E86B64E}"/>
              </a:ext>
            </a:extLst>
          </p:cNvPr>
          <p:cNvSpPr>
            <a:spLocks noGrp="1"/>
          </p:cNvSpPr>
          <p:nvPr>
            <p:ph idx="1"/>
          </p:nvPr>
        </p:nvSpPr>
        <p:spPr>
          <a:xfrm>
            <a:off x="1451579" y="1449978"/>
            <a:ext cx="9603275" cy="4659274"/>
          </a:xfrm>
        </p:spPr>
        <p:txBody>
          <a:bodyPr/>
          <a:lstStyle/>
          <a:p>
            <a:pPr marL="0" indent="0">
              <a:buNone/>
            </a:pPr>
            <a:r>
              <a:rPr lang="en-US" sz="2200" dirty="0"/>
              <a:t>There are 5 steps to connect any java application with the database in java using JDBC. </a:t>
            </a:r>
          </a:p>
          <a:p>
            <a:pPr lvl="1"/>
            <a:r>
              <a:rPr lang="en-US" sz="2200" dirty="0"/>
              <a:t>Register the driver class</a:t>
            </a:r>
          </a:p>
          <a:p>
            <a:pPr lvl="1"/>
            <a:r>
              <a:rPr lang="en-US" sz="2200" dirty="0"/>
              <a:t>Creating connection</a:t>
            </a:r>
          </a:p>
          <a:p>
            <a:pPr lvl="1"/>
            <a:r>
              <a:rPr lang="en-US" sz="2200" dirty="0"/>
              <a:t>Creating statement</a:t>
            </a:r>
          </a:p>
          <a:p>
            <a:pPr lvl="1"/>
            <a:r>
              <a:rPr lang="en-US" sz="2200" dirty="0"/>
              <a:t>Executing queries</a:t>
            </a:r>
          </a:p>
          <a:p>
            <a:pPr lvl="1"/>
            <a:r>
              <a:rPr lang="en-US" sz="2200" dirty="0"/>
              <a:t>Closing connection</a:t>
            </a:r>
          </a:p>
          <a:p>
            <a:endParaRPr lang="en-US" dirty="0"/>
          </a:p>
        </p:txBody>
      </p:sp>
    </p:spTree>
    <p:extLst>
      <p:ext uri="{BB962C8B-B14F-4D97-AF65-F5344CB8AC3E}">
        <p14:creationId xmlns:p14="http://schemas.microsoft.com/office/powerpoint/2010/main" val="1998423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4A6CC9-A501-4776-B83A-891CC06ACE63}"/>
              </a:ext>
            </a:extLst>
          </p:cNvPr>
          <p:cNvSpPr>
            <a:spLocks noGrp="1"/>
          </p:cNvSpPr>
          <p:nvPr>
            <p:ph type="title"/>
          </p:nvPr>
        </p:nvSpPr>
        <p:spPr>
          <a:xfrm>
            <a:off x="1451579" y="804520"/>
            <a:ext cx="9603275" cy="666472"/>
          </a:xfrm>
        </p:spPr>
        <p:txBody>
          <a:bodyPr>
            <a:normAutofit fontScale="90000"/>
          </a:bodyPr>
          <a:lstStyle/>
          <a:p>
            <a:r>
              <a:rPr lang="en-US" b="1" dirty="0"/>
              <a:t>1) Register the driver class</a:t>
            </a:r>
            <a:r>
              <a:rPr lang="en-US" dirty="0"/>
              <a:t/>
            </a:r>
            <a:br>
              <a:rPr lang="en-US" dirty="0"/>
            </a:br>
            <a:endParaRPr lang="en-US" dirty="0"/>
          </a:p>
        </p:txBody>
      </p:sp>
      <p:sp>
        <p:nvSpPr>
          <p:cNvPr id="3" name="Content Placeholder 2">
            <a:extLst>
              <a:ext uri="{FF2B5EF4-FFF2-40B4-BE49-F238E27FC236}">
                <a16:creationId xmlns="" xmlns:a16="http://schemas.microsoft.com/office/drawing/2014/main" id="{FC98681B-3CE2-4CDD-B582-B780F4612BB7}"/>
              </a:ext>
            </a:extLst>
          </p:cNvPr>
          <p:cNvSpPr>
            <a:spLocks noGrp="1"/>
          </p:cNvSpPr>
          <p:nvPr>
            <p:ph idx="1"/>
          </p:nvPr>
        </p:nvSpPr>
        <p:spPr>
          <a:xfrm>
            <a:off x="1451579" y="1470992"/>
            <a:ext cx="9603275" cy="4611756"/>
          </a:xfrm>
        </p:spPr>
        <p:txBody>
          <a:bodyPr>
            <a:noAutofit/>
          </a:bodyPr>
          <a:lstStyle/>
          <a:p>
            <a:r>
              <a:rPr lang="en-US" sz="2400" dirty="0"/>
              <a:t>The </a:t>
            </a:r>
            <a:r>
              <a:rPr lang="en-US" sz="2400" dirty="0" err="1"/>
              <a:t>forName</a:t>
            </a:r>
            <a:r>
              <a:rPr lang="en-US" sz="2400" dirty="0"/>
              <a:t>() method of Class </a:t>
            </a:r>
            <a:r>
              <a:rPr lang="en-US" sz="2400" dirty="0" err="1"/>
              <a:t>class</a:t>
            </a:r>
            <a:r>
              <a:rPr lang="en-US" sz="2400" dirty="0"/>
              <a:t> is used to register the driver class. This method is used to dynamically load the driver class.</a:t>
            </a:r>
          </a:p>
          <a:p>
            <a:r>
              <a:rPr lang="en-US" sz="2400" dirty="0"/>
              <a:t>Syntax of </a:t>
            </a:r>
            <a:r>
              <a:rPr lang="en-US" sz="2400" dirty="0" err="1"/>
              <a:t>forName</a:t>
            </a:r>
            <a:r>
              <a:rPr lang="en-US" sz="2400" dirty="0"/>
              <a:t>() method</a:t>
            </a:r>
          </a:p>
          <a:p>
            <a:r>
              <a:rPr lang="en-US" sz="2400" dirty="0"/>
              <a:t>public static void </a:t>
            </a:r>
            <a:r>
              <a:rPr lang="en-US" sz="2400" dirty="0" err="1"/>
              <a:t>forName</a:t>
            </a:r>
            <a:r>
              <a:rPr lang="en-US" sz="2400" dirty="0"/>
              <a:t>(String </a:t>
            </a:r>
            <a:r>
              <a:rPr lang="en-US" sz="2400" dirty="0" err="1"/>
              <a:t>className</a:t>
            </a:r>
            <a:r>
              <a:rPr lang="en-US" sz="2400" dirty="0"/>
              <a:t>)throws </a:t>
            </a:r>
            <a:r>
              <a:rPr lang="en-US" sz="2400" dirty="0" err="1"/>
              <a:t>ClassNotFoundException</a:t>
            </a:r>
            <a:endParaRPr lang="en-US" sz="2400" dirty="0"/>
          </a:p>
          <a:p>
            <a:pPr marL="0" indent="0">
              <a:buNone/>
            </a:pPr>
            <a:r>
              <a:rPr lang="en-US" sz="2400" b="1" dirty="0"/>
              <a:t>Example to register the </a:t>
            </a:r>
            <a:r>
              <a:rPr lang="en-US" sz="2400" b="1" dirty="0" err="1"/>
              <a:t>OracleDriver</a:t>
            </a:r>
            <a:r>
              <a:rPr lang="en-US" sz="2400" b="1" dirty="0"/>
              <a:t> class</a:t>
            </a:r>
            <a:endParaRPr lang="en-US" sz="2400" dirty="0"/>
          </a:p>
          <a:p>
            <a:r>
              <a:rPr lang="en-US" sz="2400" dirty="0" err="1"/>
              <a:t>Class.forName</a:t>
            </a:r>
            <a:r>
              <a:rPr lang="en-US" sz="2400" dirty="0"/>
              <a:t>("</a:t>
            </a:r>
            <a:r>
              <a:rPr lang="en-US" sz="2400" dirty="0" err="1"/>
              <a:t>oracle.jdbc.driver.OracleDriver</a:t>
            </a:r>
            <a:r>
              <a:rPr lang="en-US" sz="2400" dirty="0"/>
              <a:t>");  </a:t>
            </a:r>
          </a:p>
          <a:p>
            <a:endParaRPr lang="en-US" sz="2200" dirty="0"/>
          </a:p>
          <a:p>
            <a:pPr marL="0" indent="0">
              <a:buNone/>
            </a:pPr>
            <a:endParaRPr lang="en-US" sz="2200" b="1" dirty="0"/>
          </a:p>
        </p:txBody>
      </p:sp>
    </p:spTree>
    <p:extLst>
      <p:ext uri="{BB962C8B-B14F-4D97-AF65-F5344CB8AC3E}">
        <p14:creationId xmlns:p14="http://schemas.microsoft.com/office/powerpoint/2010/main" val="3528777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58E63D-C7A4-4966-9833-091A60EDA9D5}"/>
              </a:ext>
            </a:extLst>
          </p:cNvPr>
          <p:cNvSpPr>
            <a:spLocks noGrp="1"/>
          </p:cNvSpPr>
          <p:nvPr>
            <p:ph type="title"/>
          </p:nvPr>
        </p:nvSpPr>
        <p:spPr/>
        <p:txBody>
          <a:bodyPr/>
          <a:lstStyle/>
          <a:p>
            <a:r>
              <a:rPr lang="en-US" b="1" dirty="0"/>
              <a:t>2) Create the connection object</a:t>
            </a:r>
            <a:endParaRPr lang="en-US" dirty="0"/>
          </a:p>
        </p:txBody>
      </p:sp>
      <p:sp>
        <p:nvSpPr>
          <p:cNvPr id="3" name="Content Placeholder 2">
            <a:extLst>
              <a:ext uri="{FF2B5EF4-FFF2-40B4-BE49-F238E27FC236}">
                <a16:creationId xmlns="" xmlns:a16="http://schemas.microsoft.com/office/drawing/2014/main" id="{B6E2F832-B06B-4F1B-9D6D-2F23690D7DAC}"/>
              </a:ext>
            </a:extLst>
          </p:cNvPr>
          <p:cNvSpPr>
            <a:spLocks noGrp="1"/>
          </p:cNvSpPr>
          <p:nvPr>
            <p:ph idx="1"/>
          </p:nvPr>
        </p:nvSpPr>
        <p:spPr>
          <a:xfrm>
            <a:off x="1451579" y="1449978"/>
            <a:ext cx="9603275" cy="4632770"/>
          </a:xfrm>
        </p:spPr>
        <p:txBody>
          <a:bodyPr>
            <a:normAutofit fontScale="92500"/>
          </a:bodyPr>
          <a:lstStyle/>
          <a:p>
            <a:r>
              <a:rPr lang="en-US" sz="2200" dirty="0"/>
              <a:t>The </a:t>
            </a:r>
            <a:r>
              <a:rPr lang="en-US" sz="2200" dirty="0" err="1"/>
              <a:t>getConnection</a:t>
            </a:r>
            <a:r>
              <a:rPr lang="en-US" sz="2200" dirty="0"/>
              <a:t>() method of </a:t>
            </a:r>
            <a:r>
              <a:rPr lang="en-US" sz="2200" dirty="0" err="1"/>
              <a:t>DriverManager</a:t>
            </a:r>
            <a:r>
              <a:rPr lang="en-US" sz="2200" dirty="0"/>
              <a:t> class is used to establish connection with the database.</a:t>
            </a:r>
          </a:p>
          <a:p>
            <a:pPr marL="0" indent="0">
              <a:buNone/>
            </a:pPr>
            <a:r>
              <a:rPr lang="en-US" sz="2200" dirty="0"/>
              <a:t>Syntax of </a:t>
            </a:r>
            <a:r>
              <a:rPr lang="en-US" sz="2200" dirty="0" err="1"/>
              <a:t>getConnection</a:t>
            </a:r>
            <a:r>
              <a:rPr lang="en-US" sz="2200" dirty="0"/>
              <a:t>() method</a:t>
            </a:r>
          </a:p>
          <a:p>
            <a:r>
              <a:rPr lang="en-US" sz="2200" dirty="0"/>
              <a:t>1) public static Connection </a:t>
            </a:r>
            <a:r>
              <a:rPr lang="en-US" sz="2200" dirty="0" err="1"/>
              <a:t>getConnection</a:t>
            </a:r>
            <a:r>
              <a:rPr lang="en-US" sz="2200" dirty="0"/>
              <a:t>(String </a:t>
            </a:r>
            <a:r>
              <a:rPr lang="en-US" sz="2200" dirty="0" err="1"/>
              <a:t>url</a:t>
            </a:r>
            <a:r>
              <a:rPr lang="en-US" sz="2200" dirty="0"/>
              <a:t>)throws </a:t>
            </a:r>
            <a:r>
              <a:rPr lang="en-US" sz="2200" dirty="0" err="1"/>
              <a:t>SQLException</a:t>
            </a:r>
            <a:r>
              <a:rPr lang="en-US" sz="2200" dirty="0"/>
              <a:t>  </a:t>
            </a:r>
          </a:p>
          <a:p>
            <a:r>
              <a:rPr lang="en-US" sz="2200" dirty="0"/>
              <a:t>2) public static Connection </a:t>
            </a:r>
            <a:r>
              <a:rPr lang="en-US" sz="2200" dirty="0" err="1"/>
              <a:t>getConnection</a:t>
            </a:r>
            <a:r>
              <a:rPr lang="en-US" sz="2200" dirty="0"/>
              <a:t>(String </a:t>
            </a:r>
            <a:r>
              <a:rPr lang="en-US" sz="2200" dirty="0" err="1"/>
              <a:t>url,String</a:t>
            </a:r>
            <a:r>
              <a:rPr lang="en-US" sz="2200" dirty="0"/>
              <a:t> </a:t>
            </a:r>
            <a:r>
              <a:rPr lang="en-US" sz="2200" dirty="0" err="1"/>
              <a:t>name,String</a:t>
            </a:r>
            <a:r>
              <a:rPr lang="en-US" sz="2200" dirty="0"/>
              <a:t> password)  </a:t>
            </a:r>
          </a:p>
          <a:p>
            <a:pPr marL="0" indent="0">
              <a:buNone/>
            </a:pPr>
            <a:r>
              <a:rPr lang="en-US" sz="2200" dirty="0"/>
              <a:t>throws </a:t>
            </a:r>
            <a:r>
              <a:rPr lang="en-US" sz="2200" dirty="0" err="1"/>
              <a:t>SQLException</a:t>
            </a:r>
            <a:r>
              <a:rPr lang="en-US" sz="2200" dirty="0"/>
              <a:t>  </a:t>
            </a:r>
          </a:p>
          <a:p>
            <a:pPr marL="0" indent="0">
              <a:buNone/>
            </a:pPr>
            <a:r>
              <a:rPr lang="en-US" sz="2200" dirty="0"/>
              <a:t>Example to establish connection with the Oracle database</a:t>
            </a:r>
          </a:p>
          <a:p>
            <a:r>
              <a:rPr lang="en-US" sz="2200" dirty="0"/>
              <a:t>Connection con=</a:t>
            </a:r>
            <a:r>
              <a:rPr lang="en-US" sz="2200" dirty="0" err="1"/>
              <a:t>DriverManager.getConnection</a:t>
            </a:r>
            <a:r>
              <a:rPr lang="en-US" sz="2200" dirty="0"/>
              <a:t>( </a:t>
            </a:r>
          </a:p>
          <a:p>
            <a:pPr marL="0" indent="0">
              <a:buNone/>
            </a:pPr>
            <a:r>
              <a:rPr lang="en-US" sz="2200" dirty="0"/>
              <a:t>"</a:t>
            </a:r>
            <a:r>
              <a:rPr lang="en-US" sz="2200" dirty="0" err="1"/>
              <a:t>jdbc:oracle:thin</a:t>
            </a:r>
            <a:r>
              <a:rPr lang="en-US" sz="2200" dirty="0"/>
              <a:t>:@localhost:1521:xe","system","password");  </a:t>
            </a:r>
          </a:p>
          <a:p>
            <a:pPr marL="0" indent="0">
              <a:buNone/>
            </a:pPr>
            <a:endParaRPr lang="en-US" sz="2200" dirty="0"/>
          </a:p>
        </p:txBody>
      </p:sp>
    </p:spTree>
    <p:extLst>
      <p:ext uri="{BB962C8B-B14F-4D97-AF65-F5344CB8AC3E}">
        <p14:creationId xmlns:p14="http://schemas.microsoft.com/office/powerpoint/2010/main" val="3086243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9B10C5-E46C-4FC7-9075-45EA74D7BAFA}"/>
              </a:ext>
            </a:extLst>
          </p:cNvPr>
          <p:cNvSpPr>
            <a:spLocks noGrp="1"/>
          </p:cNvSpPr>
          <p:nvPr>
            <p:ph type="title"/>
          </p:nvPr>
        </p:nvSpPr>
        <p:spPr/>
        <p:txBody>
          <a:bodyPr/>
          <a:lstStyle/>
          <a:p>
            <a:r>
              <a:rPr lang="en-US" b="1" dirty="0"/>
              <a:t>3) Create the Statement object</a:t>
            </a:r>
            <a:endParaRPr lang="en-US" dirty="0"/>
          </a:p>
        </p:txBody>
      </p:sp>
      <p:sp>
        <p:nvSpPr>
          <p:cNvPr id="3" name="Content Placeholder 2">
            <a:extLst>
              <a:ext uri="{FF2B5EF4-FFF2-40B4-BE49-F238E27FC236}">
                <a16:creationId xmlns="" xmlns:a16="http://schemas.microsoft.com/office/drawing/2014/main" id="{580974CA-261F-462E-8B0F-052F17A2916C}"/>
              </a:ext>
            </a:extLst>
          </p:cNvPr>
          <p:cNvSpPr>
            <a:spLocks noGrp="1"/>
          </p:cNvSpPr>
          <p:nvPr>
            <p:ph idx="1"/>
          </p:nvPr>
        </p:nvSpPr>
        <p:spPr>
          <a:xfrm>
            <a:off x="1451579" y="1449978"/>
            <a:ext cx="9603275" cy="4672526"/>
          </a:xfrm>
        </p:spPr>
        <p:txBody>
          <a:bodyPr>
            <a:normAutofit/>
          </a:bodyPr>
          <a:lstStyle/>
          <a:p>
            <a:r>
              <a:rPr lang="en-US" sz="2200" dirty="0"/>
              <a:t>The </a:t>
            </a:r>
            <a:r>
              <a:rPr lang="en-US" sz="2200" dirty="0" err="1"/>
              <a:t>createStatement</a:t>
            </a:r>
            <a:r>
              <a:rPr lang="en-US" sz="2200" dirty="0"/>
              <a:t>() method of Connection interface is used to create statement. The object of statement is responsible to execute queries with the database.</a:t>
            </a:r>
          </a:p>
          <a:p>
            <a:r>
              <a:rPr lang="en-US" sz="2200" dirty="0"/>
              <a:t>Syntax of </a:t>
            </a:r>
            <a:r>
              <a:rPr lang="en-US" sz="2200" dirty="0" err="1"/>
              <a:t>createStatement</a:t>
            </a:r>
            <a:r>
              <a:rPr lang="en-US" sz="2200" dirty="0"/>
              <a:t>() method</a:t>
            </a:r>
          </a:p>
          <a:p>
            <a:r>
              <a:rPr lang="en-US" sz="2200" dirty="0"/>
              <a:t>public Statement </a:t>
            </a:r>
            <a:r>
              <a:rPr lang="en-US" sz="2200" dirty="0" err="1"/>
              <a:t>createStatement</a:t>
            </a:r>
            <a:r>
              <a:rPr lang="en-US" sz="2200" dirty="0"/>
              <a:t>()throws </a:t>
            </a:r>
            <a:r>
              <a:rPr lang="en-US" sz="2200" dirty="0" err="1"/>
              <a:t>SQLException</a:t>
            </a:r>
            <a:r>
              <a:rPr lang="en-US" sz="2200" dirty="0"/>
              <a:t>  </a:t>
            </a:r>
          </a:p>
          <a:p>
            <a:pPr marL="0" indent="0">
              <a:buNone/>
            </a:pPr>
            <a:r>
              <a:rPr lang="en-US" sz="2200" dirty="0"/>
              <a:t>Example to create the statement object</a:t>
            </a:r>
          </a:p>
          <a:p>
            <a:r>
              <a:rPr lang="en-US" sz="2200" dirty="0"/>
              <a:t>Statement </a:t>
            </a:r>
            <a:r>
              <a:rPr lang="en-US" sz="2200" dirty="0" err="1"/>
              <a:t>stmt</a:t>
            </a:r>
            <a:r>
              <a:rPr lang="en-US" sz="2200" dirty="0"/>
              <a:t>=</a:t>
            </a:r>
            <a:r>
              <a:rPr lang="en-US" sz="2200" dirty="0" err="1"/>
              <a:t>con.createStatement</a:t>
            </a:r>
            <a:r>
              <a:rPr lang="en-US" sz="2200" dirty="0"/>
              <a:t>();  </a:t>
            </a:r>
          </a:p>
          <a:p>
            <a:pPr marL="0" indent="0">
              <a:buNone/>
            </a:pPr>
            <a:endParaRPr lang="en-US" sz="2200" dirty="0"/>
          </a:p>
        </p:txBody>
      </p:sp>
    </p:spTree>
    <p:extLst>
      <p:ext uri="{BB962C8B-B14F-4D97-AF65-F5344CB8AC3E}">
        <p14:creationId xmlns:p14="http://schemas.microsoft.com/office/powerpoint/2010/main" val="2065731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26DB5B-D739-4033-9E3A-176AF27BFD82}"/>
              </a:ext>
            </a:extLst>
          </p:cNvPr>
          <p:cNvSpPr>
            <a:spLocks noGrp="1"/>
          </p:cNvSpPr>
          <p:nvPr>
            <p:ph type="title"/>
          </p:nvPr>
        </p:nvSpPr>
        <p:spPr>
          <a:xfrm>
            <a:off x="1451579" y="675861"/>
            <a:ext cx="9603275" cy="781879"/>
          </a:xfrm>
        </p:spPr>
        <p:txBody>
          <a:bodyPr>
            <a:normAutofit fontScale="90000"/>
          </a:bodyPr>
          <a:lstStyle/>
          <a:p>
            <a:r>
              <a:rPr lang="en-US" b="1" dirty="0"/>
              <a:t>4) Execute the query</a:t>
            </a:r>
            <a:r>
              <a:rPr lang="en-US" dirty="0"/>
              <a:t/>
            </a:r>
            <a:br>
              <a:rPr lang="en-US" dirty="0"/>
            </a:br>
            <a:endParaRPr lang="en-US" dirty="0"/>
          </a:p>
        </p:txBody>
      </p:sp>
      <p:sp>
        <p:nvSpPr>
          <p:cNvPr id="3" name="Content Placeholder 2">
            <a:extLst>
              <a:ext uri="{FF2B5EF4-FFF2-40B4-BE49-F238E27FC236}">
                <a16:creationId xmlns="" xmlns:a16="http://schemas.microsoft.com/office/drawing/2014/main" id="{D6E0000B-2129-4D62-9C1B-C7AA3F1F5772}"/>
              </a:ext>
            </a:extLst>
          </p:cNvPr>
          <p:cNvSpPr>
            <a:spLocks noGrp="1"/>
          </p:cNvSpPr>
          <p:nvPr>
            <p:ph idx="1"/>
          </p:nvPr>
        </p:nvSpPr>
        <p:spPr>
          <a:xfrm>
            <a:off x="1451579" y="1457740"/>
            <a:ext cx="9603275" cy="4598504"/>
          </a:xfrm>
        </p:spPr>
        <p:txBody>
          <a:bodyPr>
            <a:normAutofit lnSpcReduction="10000"/>
          </a:bodyPr>
          <a:lstStyle/>
          <a:p>
            <a:r>
              <a:rPr lang="en-US" dirty="0"/>
              <a:t>The </a:t>
            </a:r>
            <a:r>
              <a:rPr lang="en-US" dirty="0" err="1"/>
              <a:t>executeQuery</a:t>
            </a:r>
            <a:r>
              <a:rPr lang="en-US" dirty="0"/>
              <a:t>() method of Statement interface is used to execute queries to the database. This method returns the object of </a:t>
            </a:r>
            <a:r>
              <a:rPr lang="en-US" dirty="0" err="1"/>
              <a:t>ResultSet</a:t>
            </a:r>
            <a:r>
              <a:rPr lang="en-US" dirty="0"/>
              <a:t> that can be used to get all the records of a table.</a:t>
            </a:r>
          </a:p>
          <a:p>
            <a:r>
              <a:rPr lang="en-US" b="1" dirty="0"/>
              <a:t>Syntax of </a:t>
            </a:r>
            <a:r>
              <a:rPr lang="en-US" b="1" dirty="0" err="1"/>
              <a:t>executeQuery</a:t>
            </a:r>
            <a:r>
              <a:rPr lang="en-US" b="1" dirty="0"/>
              <a:t>() method</a:t>
            </a:r>
            <a:endParaRPr lang="en-US" dirty="0"/>
          </a:p>
          <a:p>
            <a:r>
              <a:rPr lang="en-US" dirty="0"/>
              <a:t>public </a:t>
            </a:r>
            <a:r>
              <a:rPr lang="en-US" dirty="0" err="1"/>
              <a:t>ResultSet</a:t>
            </a:r>
            <a:r>
              <a:rPr lang="en-US" dirty="0"/>
              <a:t> </a:t>
            </a:r>
            <a:r>
              <a:rPr lang="en-US" dirty="0" err="1"/>
              <a:t>executeQuery</a:t>
            </a:r>
            <a:r>
              <a:rPr lang="en-US" dirty="0"/>
              <a:t>(String </a:t>
            </a:r>
            <a:r>
              <a:rPr lang="en-US" dirty="0" err="1"/>
              <a:t>sql</a:t>
            </a:r>
            <a:r>
              <a:rPr lang="en-US" dirty="0"/>
              <a:t>)throws </a:t>
            </a:r>
            <a:r>
              <a:rPr lang="en-US" dirty="0" err="1"/>
              <a:t>SQLException</a:t>
            </a:r>
            <a:r>
              <a:rPr lang="en-US" dirty="0"/>
              <a:t>  </a:t>
            </a:r>
          </a:p>
          <a:p>
            <a:r>
              <a:rPr lang="en-US" b="1" dirty="0"/>
              <a:t>Example to execute query</a:t>
            </a:r>
            <a:endParaRPr lang="en-US" dirty="0"/>
          </a:p>
          <a:p>
            <a:r>
              <a:rPr lang="en-US" dirty="0" err="1"/>
              <a:t>ResultSet</a:t>
            </a:r>
            <a:r>
              <a:rPr lang="en-US" dirty="0"/>
              <a:t> </a:t>
            </a:r>
            <a:r>
              <a:rPr lang="en-US" dirty="0" err="1"/>
              <a:t>rs</a:t>
            </a:r>
            <a:r>
              <a:rPr lang="en-US" dirty="0"/>
              <a:t>=</a:t>
            </a:r>
            <a:r>
              <a:rPr lang="en-US" dirty="0" err="1"/>
              <a:t>stmt.executeQuery</a:t>
            </a:r>
            <a:r>
              <a:rPr lang="en-US" dirty="0"/>
              <a:t>("select * from </a:t>
            </a:r>
            <a:r>
              <a:rPr lang="en-US" dirty="0" err="1"/>
              <a:t>emp</a:t>
            </a:r>
            <a:r>
              <a:rPr lang="en-US" dirty="0"/>
              <a:t>");    </a:t>
            </a:r>
          </a:p>
          <a:p>
            <a:r>
              <a:rPr lang="en-US" dirty="0"/>
              <a:t>while(</a:t>
            </a:r>
            <a:r>
              <a:rPr lang="en-US" dirty="0" err="1"/>
              <a:t>rs.next</a:t>
            </a:r>
            <a:r>
              <a:rPr lang="en-US" dirty="0"/>
              <a:t>()){  </a:t>
            </a:r>
          </a:p>
          <a:p>
            <a:r>
              <a:rPr lang="en-US" dirty="0" err="1"/>
              <a:t>System.out.println</a:t>
            </a:r>
            <a:r>
              <a:rPr lang="en-US" dirty="0"/>
              <a:t>(</a:t>
            </a:r>
            <a:r>
              <a:rPr lang="en-US" dirty="0" err="1"/>
              <a:t>rs.getInt</a:t>
            </a:r>
            <a:r>
              <a:rPr lang="en-US" dirty="0"/>
              <a:t>(1)+" "+</a:t>
            </a:r>
            <a:r>
              <a:rPr lang="en-US" dirty="0" err="1"/>
              <a:t>rs.getString</a:t>
            </a:r>
            <a:r>
              <a:rPr lang="en-US" dirty="0"/>
              <a:t>(2));  </a:t>
            </a:r>
          </a:p>
          <a:p>
            <a:r>
              <a:rPr lang="en-US" dirty="0"/>
              <a:t>}</a:t>
            </a:r>
          </a:p>
          <a:p>
            <a:pPr marL="0" indent="0">
              <a:buNone/>
            </a:pPr>
            <a:endParaRPr lang="en-US" dirty="0"/>
          </a:p>
        </p:txBody>
      </p:sp>
    </p:spTree>
    <p:extLst>
      <p:ext uri="{BB962C8B-B14F-4D97-AF65-F5344CB8AC3E}">
        <p14:creationId xmlns:p14="http://schemas.microsoft.com/office/powerpoint/2010/main" val="1198198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362858-EF82-4A53-BE92-BAE3222492E2}"/>
              </a:ext>
            </a:extLst>
          </p:cNvPr>
          <p:cNvSpPr>
            <a:spLocks noGrp="1"/>
          </p:cNvSpPr>
          <p:nvPr>
            <p:ph type="title"/>
          </p:nvPr>
        </p:nvSpPr>
        <p:spPr/>
        <p:txBody>
          <a:bodyPr>
            <a:normAutofit fontScale="90000"/>
          </a:bodyPr>
          <a:lstStyle/>
          <a:p>
            <a:r>
              <a:rPr lang="en-US" b="1" dirty="0"/>
              <a:t>5) Close the connection object</a:t>
            </a:r>
            <a:r>
              <a:rPr lang="en-US" dirty="0"/>
              <a:t/>
            </a:r>
            <a:br>
              <a:rPr lang="en-US" dirty="0"/>
            </a:br>
            <a:endParaRPr lang="en-US" dirty="0"/>
          </a:p>
        </p:txBody>
      </p:sp>
      <p:sp>
        <p:nvSpPr>
          <p:cNvPr id="3" name="Content Placeholder 2">
            <a:extLst>
              <a:ext uri="{FF2B5EF4-FFF2-40B4-BE49-F238E27FC236}">
                <a16:creationId xmlns="" xmlns:a16="http://schemas.microsoft.com/office/drawing/2014/main" id="{60012C75-AE89-4EC2-B4DF-12E70551C40F}"/>
              </a:ext>
            </a:extLst>
          </p:cNvPr>
          <p:cNvSpPr>
            <a:spLocks noGrp="1"/>
          </p:cNvSpPr>
          <p:nvPr>
            <p:ph idx="1"/>
          </p:nvPr>
        </p:nvSpPr>
        <p:spPr>
          <a:xfrm>
            <a:off x="1451579" y="1449978"/>
            <a:ext cx="9603275" cy="4646022"/>
          </a:xfrm>
        </p:spPr>
        <p:txBody>
          <a:bodyPr>
            <a:noAutofit/>
          </a:bodyPr>
          <a:lstStyle/>
          <a:p>
            <a:r>
              <a:rPr lang="en-US" sz="2200" dirty="0"/>
              <a:t>By closing connection object statement and </a:t>
            </a:r>
            <a:r>
              <a:rPr lang="en-US" sz="2200" dirty="0" err="1"/>
              <a:t>ResultSet</a:t>
            </a:r>
            <a:r>
              <a:rPr lang="en-US" sz="2200" dirty="0"/>
              <a:t> will be closed automatically. The close() method of Connection interface is used to close the connection.</a:t>
            </a:r>
          </a:p>
          <a:p>
            <a:r>
              <a:rPr lang="en-US" sz="2200" b="1" dirty="0"/>
              <a:t>Syntax of close() method</a:t>
            </a:r>
            <a:endParaRPr lang="en-US" sz="2200" dirty="0"/>
          </a:p>
          <a:p>
            <a:r>
              <a:rPr lang="en-US" sz="2200" dirty="0"/>
              <a:t>public void close()throws </a:t>
            </a:r>
            <a:r>
              <a:rPr lang="en-US" sz="2200" dirty="0" err="1"/>
              <a:t>SQLException</a:t>
            </a:r>
            <a:r>
              <a:rPr lang="en-US" sz="2200" dirty="0"/>
              <a:t>  </a:t>
            </a:r>
          </a:p>
          <a:p>
            <a:r>
              <a:rPr lang="en-US" sz="2200" b="1" dirty="0"/>
              <a:t>Example to close connection</a:t>
            </a:r>
            <a:endParaRPr lang="en-US" sz="2200" dirty="0"/>
          </a:p>
          <a:p>
            <a:r>
              <a:rPr lang="en-US" sz="2200" dirty="0" err="1"/>
              <a:t>con.close</a:t>
            </a:r>
            <a:r>
              <a:rPr lang="en-US" sz="2200" dirty="0"/>
              <a:t>();    </a:t>
            </a:r>
          </a:p>
          <a:p>
            <a:pPr marL="0" indent="0">
              <a:buNone/>
            </a:pPr>
            <a:endParaRPr lang="en-US" sz="2200" dirty="0"/>
          </a:p>
        </p:txBody>
      </p:sp>
    </p:spTree>
    <p:extLst>
      <p:ext uri="{BB962C8B-B14F-4D97-AF65-F5344CB8AC3E}">
        <p14:creationId xmlns:p14="http://schemas.microsoft.com/office/powerpoint/2010/main" val="3416872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CF2C77-C488-4398-AC49-2620F819337D}"/>
              </a:ext>
            </a:extLst>
          </p:cNvPr>
          <p:cNvSpPr>
            <a:spLocks noGrp="1"/>
          </p:cNvSpPr>
          <p:nvPr>
            <p:ph type="title"/>
          </p:nvPr>
        </p:nvSpPr>
        <p:spPr>
          <a:xfrm>
            <a:off x="1574672" y="628672"/>
            <a:ext cx="9603275" cy="856831"/>
          </a:xfrm>
        </p:spPr>
        <p:txBody>
          <a:bodyPr>
            <a:normAutofit fontScale="90000"/>
          </a:bodyPr>
          <a:lstStyle/>
          <a:p>
            <a:r>
              <a:rPr lang="en-US" b="1" dirty="0"/>
              <a:t>Example to connect to the Oracle database</a:t>
            </a:r>
            <a:endParaRPr lang="en-US" dirty="0"/>
          </a:p>
        </p:txBody>
      </p:sp>
      <p:sp>
        <p:nvSpPr>
          <p:cNvPr id="5" name="Content Placeholder 4">
            <a:extLst>
              <a:ext uri="{FF2B5EF4-FFF2-40B4-BE49-F238E27FC236}">
                <a16:creationId xmlns="" xmlns:a16="http://schemas.microsoft.com/office/drawing/2014/main" id="{40A595E4-38FD-45F6-953A-F46CCF4E82BE}"/>
              </a:ext>
            </a:extLst>
          </p:cNvPr>
          <p:cNvSpPr>
            <a:spLocks noGrp="1"/>
          </p:cNvSpPr>
          <p:nvPr>
            <p:ph idx="1"/>
          </p:nvPr>
        </p:nvSpPr>
        <p:spPr>
          <a:xfrm>
            <a:off x="1451579" y="1485504"/>
            <a:ext cx="9603275" cy="4610496"/>
          </a:xfrm>
        </p:spPr>
        <p:txBody>
          <a:bodyPr>
            <a:normAutofit lnSpcReduction="10000"/>
          </a:bodyPr>
          <a:lstStyle/>
          <a:p>
            <a:r>
              <a:rPr lang="en-US" dirty="0"/>
              <a:t>To connect oracle database in java application, we need to follow 5 steps to perform database connectivity. In this example we are using Oracle10g as the database. So we need to know following information for the oracle database:</a:t>
            </a:r>
          </a:p>
          <a:p>
            <a:pPr lvl="0"/>
            <a:r>
              <a:rPr lang="en-US" b="1" dirty="0"/>
              <a:t>Driver class:</a:t>
            </a:r>
            <a:r>
              <a:rPr lang="en-US" dirty="0"/>
              <a:t> The driver class for the oracle database is </a:t>
            </a:r>
            <a:r>
              <a:rPr lang="en-US" dirty="0" err="1"/>
              <a:t>oracle.jdbc.driver.OracleDriver</a:t>
            </a:r>
            <a:r>
              <a:rPr lang="en-US" dirty="0"/>
              <a:t>.</a:t>
            </a:r>
          </a:p>
          <a:p>
            <a:pPr lvl="0"/>
            <a:r>
              <a:rPr lang="en-US" b="1" dirty="0"/>
              <a:t>Connection URL:</a:t>
            </a:r>
            <a:r>
              <a:rPr lang="en-US" dirty="0"/>
              <a:t> The connection URL for the oracle10G database is </a:t>
            </a:r>
            <a:r>
              <a:rPr lang="en-US" dirty="0" err="1"/>
              <a:t>jdbc:oracle:thin</a:t>
            </a:r>
            <a:r>
              <a:rPr lang="en-US" dirty="0"/>
              <a:t>:@localhost:1521:xe where </a:t>
            </a:r>
            <a:r>
              <a:rPr lang="en-US" dirty="0" err="1"/>
              <a:t>jdbc</a:t>
            </a:r>
            <a:r>
              <a:rPr lang="en-US" dirty="0"/>
              <a:t> is the API, oracle is the database, thin is the driver, localhost is the server name on which oracle is running, we may also use IP address, 1521 is the port number and XE is the Oracle service name. You may get all these </a:t>
            </a:r>
            <a:r>
              <a:rPr lang="en-US" dirty="0" err="1"/>
              <a:t>informations</a:t>
            </a:r>
            <a:r>
              <a:rPr lang="en-US" dirty="0"/>
              <a:t> from the </a:t>
            </a:r>
            <a:r>
              <a:rPr lang="en-US" dirty="0" err="1"/>
              <a:t>tnsnames.ora</a:t>
            </a:r>
            <a:r>
              <a:rPr lang="en-US" dirty="0"/>
              <a:t> file.</a:t>
            </a:r>
          </a:p>
          <a:p>
            <a:pPr lvl="0"/>
            <a:r>
              <a:rPr lang="en-US" b="1" dirty="0"/>
              <a:t>Username:</a:t>
            </a:r>
            <a:r>
              <a:rPr lang="en-US" dirty="0"/>
              <a:t> The default username for the oracle database is system.</a:t>
            </a:r>
          </a:p>
          <a:p>
            <a:pPr lvl="0"/>
            <a:r>
              <a:rPr lang="en-US" b="1" dirty="0"/>
              <a:t>Password:</a:t>
            </a:r>
            <a:r>
              <a:rPr lang="en-US" dirty="0"/>
              <a:t> Password is given by the user at the time of installing the oracle database.</a:t>
            </a:r>
          </a:p>
          <a:p>
            <a:endParaRPr lang="en-US" dirty="0"/>
          </a:p>
        </p:txBody>
      </p:sp>
    </p:spTree>
    <p:extLst>
      <p:ext uri="{BB962C8B-B14F-4D97-AF65-F5344CB8AC3E}">
        <p14:creationId xmlns:p14="http://schemas.microsoft.com/office/powerpoint/2010/main" val="1898944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7D35B2-FA9F-487E-8F4B-4D89D03751B2}"/>
              </a:ext>
            </a:extLst>
          </p:cNvPr>
          <p:cNvSpPr>
            <a:spLocks noGrp="1"/>
          </p:cNvSpPr>
          <p:nvPr>
            <p:ph type="title"/>
          </p:nvPr>
        </p:nvSpPr>
        <p:spPr/>
        <p:txBody>
          <a:bodyPr>
            <a:normAutofit fontScale="90000"/>
          </a:bodyPr>
          <a:lstStyle/>
          <a:p>
            <a:r>
              <a:rPr lang="en-US" cap="none" dirty="0"/>
              <a:t>Create  Table In Oracle Database.</a:t>
            </a:r>
            <a:br>
              <a:rPr lang="en-US" cap="none" dirty="0"/>
            </a:br>
            <a:endParaRPr lang="en-US" cap="none" dirty="0"/>
          </a:p>
        </p:txBody>
      </p:sp>
      <p:sp>
        <p:nvSpPr>
          <p:cNvPr id="3" name="Content Placeholder 2">
            <a:extLst>
              <a:ext uri="{FF2B5EF4-FFF2-40B4-BE49-F238E27FC236}">
                <a16:creationId xmlns="" xmlns:a16="http://schemas.microsoft.com/office/drawing/2014/main" id="{793C88D3-BB2F-48F5-954D-6EF7D836518B}"/>
              </a:ext>
            </a:extLst>
          </p:cNvPr>
          <p:cNvSpPr>
            <a:spLocks noGrp="1"/>
          </p:cNvSpPr>
          <p:nvPr>
            <p:ph idx="1"/>
          </p:nvPr>
        </p:nvSpPr>
        <p:spPr>
          <a:xfrm>
            <a:off x="1451579" y="1449978"/>
            <a:ext cx="9603275" cy="4672526"/>
          </a:xfrm>
        </p:spPr>
        <p:txBody>
          <a:bodyPr>
            <a:normAutofit/>
          </a:bodyPr>
          <a:lstStyle/>
          <a:p>
            <a:r>
              <a:rPr lang="en-US" dirty="0"/>
              <a:t>create table </a:t>
            </a:r>
            <a:r>
              <a:rPr lang="en-US" dirty="0" err="1"/>
              <a:t>emp</a:t>
            </a:r>
            <a:r>
              <a:rPr lang="en-US" dirty="0"/>
              <a:t>(id number(10),name varchar2(40),age number(3));  </a:t>
            </a:r>
          </a:p>
          <a:p>
            <a:endParaRPr lang="en-US" dirty="0"/>
          </a:p>
          <a:p>
            <a:pPr marL="0" indent="0">
              <a:lnSpc>
                <a:spcPct val="107000"/>
              </a:lnSpc>
              <a:spcAft>
                <a:spcPts val="800"/>
              </a:spcAft>
              <a:buNone/>
            </a:pPr>
            <a:r>
              <a:rPr lang="en-US" b="1" dirty="0">
                <a:ea typeface="Calibri" panose="020F0502020204030204" pitchFamily="34" charset="0"/>
                <a:cs typeface="Times New Roman" panose="02020603050405020304" pitchFamily="18" charset="0"/>
              </a:rPr>
              <a:t>Example to Connect Java Application with Oracle database</a:t>
            </a:r>
            <a:endParaRPr lang="en-US" dirty="0">
              <a:ea typeface="Calibri" panose="020F0502020204030204" pitchFamily="34" charset="0"/>
              <a:cs typeface="Times New Roman" panose="02020603050405020304" pitchFamily="18" charset="0"/>
            </a:endParaRPr>
          </a:p>
          <a:p>
            <a:pPr>
              <a:lnSpc>
                <a:spcPct val="107000"/>
              </a:lnSpc>
              <a:spcAft>
                <a:spcPts val="800"/>
              </a:spcAft>
            </a:pPr>
            <a:r>
              <a:rPr lang="en-US" dirty="0">
                <a:ea typeface="Calibri" panose="020F0502020204030204" pitchFamily="34" charset="0"/>
                <a:cs typeface="Times New Roman" panose="02020603050405020304" pitchFamily="18" charset="0"/>
              </a:rPr>
              <a:t>In this example, system is the username and oracle is the password of the Oracle database.</a:t>
            </a:r>
          </a:p>
          <a:p>
            <a:pPr marL="0" indent="0">
              <a:buNone/>
            </a:pPr>
            <a:endParaRPr lang="en-US" dirty="0"/>
          </a:p>
          <a:p>
            <a:pPr marL="0" indent="0">
              <a:buNone/>
            </a:pPr>
            <a:endParaRPr lang="en-US" sz="2400" dirty="0"/>
          </a:p>
        </p:txBody>
      </p:sp>
    </p:spTree>
    <p:extLst>
      <p:ext uri="{BB962C8B-B14F-4D97-AF65-F5344CB8AC3E}">
        <p14:creationId xmlns:p14="http://schemas.microsoft.com/office/powerpoint/2010/main" val="1680770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849F66C4-A1C8-4016-A4F9-5334161EFCE5}"/>
              </a:ext>
            </a:extLst>
          </p:cNvPr>
          <p:cNvSpPr/>
          <p:nvPr/>
        </p:nvSpPr>
        <p:spPr>
          <a:xfrm>
            <a:off x="330200" y="0"/>
            <a:ext cx="11442700" cy="6273512"/>
          </a:xfrm>
          <a:prstGeom prst="rect">
            <a:avLst/>
          </a:prstGeom>
        </p:spPr>
        <p:txBody>
          <a:bodyPr wrap="square">
            <a:spAutoFit/>
          </a:bodyPr>
          <a:lstStyle/>
          <a:p>
            <a:pPr algn="just"/>
            <a:r>
              <a:rPr lang="en-US" sz="2000" b="1" dirty="0">
                <a:solidFill>
                  <a:srgbClr val="006699"/>
                </a:solidFill>
                <a:ea typeface="Times New Roman" panose="02020603050405020304" pitchFamily="18" charset="0"/>
                <a:cs typeface="Times New Roman" panose="02020603050405020304" pitchFamily="18" charset="0"/>
              </a:rPr>
              <a:t>import</a:t>
            </a:r>
            <a:r>
              <a:rPr lang="en-US" sz="2000" dirty="0">
                <a:solidFill>
                  <a:srgbClr val="00000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java.sql</a:t>
            </a: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a:p>
            <a:pPr algn="just"/>
            <a:r>
              <a:rPr lang="en-US" sz="2000" b="1" dirty="0">
                <a:solidFill>
                  <a:srgbClr val="006699"/>
                </a:solidFill>
                <a:ea typeface="Times New Roman" panose="02020603050405020304" pitchFamily="18" charset="0"/>
                <a:cs typeface="Times New Roman" panose="02020603050405020304" pitchFamily="18" charset="0"/>
              </a:rPr>
              <a:t>public class</a:t>
            </a:r>
            <a:r>
              <a:rPr lang="en-US" sz="2000" dirty="0">
                <a:solidFill>
                  <a:srgbClr val="00000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OracleCon</a:t>
            </a:r>
            <a:endParaRPr lang="en-US" sz="2000" dirty="0">
              <a:ea typeface="Calibri" panose="020F0502020204030204" pitchFamily="34" charset="0"/>
              <a:cs typeface="Times New Roman" panose="02020603050405020304" pitchFamily="18" charset="0"/>
            </a:endParaRPr>
          </a:p>
          <a:p>
            <a:pPr algn="just"/>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a:p>
            <a:pPr algn="just"/>
            <a:r>
              <a:rPr lang="en-US" sz="2000" b="1" dirty="0">
                <a:solidFill>
                  <a:srgbClr val="006699"/>
                </a:solidFill>
                <a:ea typeface="Times New Roman" panose="02020603050405020304" pitchFamily="18" charset="0"/>
                <a:cs typeface="Times New Roman" panose="02020603050405020304" pitchFamily="18" charset="0"/>
              </a:rPr>
              <a:t>public</a:t>
            </a:r>
            <a:r>
              <a:rPr lang="en-US" sz="2000" dirty="0">
                <a:solidFill>
                  <a:srgbClr val="000000"/>
                </a:solidFill>
                <a:ea typeface="Times New Roman" panose="02020603050405020304" pitchFamily="18" charset="0"/>
                <a:cs typeface="Times New Roman" panose="02020603050405020304" pitchFamily="18" charset="0"/>
              </a:rPr>
              <a:t> </a:t>
            </a:r>
            <a:r>
              <a:rPr lang="en-US" sz="2000" b="1" dirty="0">
                <a:solidFill>
                  <a:srgbClr val="006699"/>
                </a:solidFill>
                <a:ea typeface="Times New Roman" panose="02020603050405020304" pitchFamily="18" charset="0"/>
                <a:cs typeface="Times New Roman" panose="02020603050405020304" pitchFamily="18" charset="0"/>
              </a:rPr>
              <a:t>static</a:t>
            </a:r>
            <a:r>
              <a:rPr lang="en-US" sz="2000" dirty="0">
                <a:solidFill>
                  <a:srgbClr val="000000"/>
                </a:solidFill>
                <a:ea typeface="Times New Roman" panose="02020603050405020304" pitchFamily="18" charset="0"/>
                <a:cs typeface="Times New Roman" panose="02020603050405020304" pitchFamily="18" charset="0"/>
              </a:rPr>
              <a:t> </a:t>
            </a:r>
            <a:r>
              <a:rPr lang="en-US" sz="2000" b="1" dirty="0">
                <a:solidFill>
                  <a:srgbClr val="006699"/>
                </a:solidFill>
                <a:ea typeface="Times New Roman" panose="02020603050405020304" pitchFamily="18" charset="0"/>
                <a:cs typeface="Times New Roman" panose="02020603050405020304" pitchFamily="18" charset="0"/>
              </a:rPr>
              <a:t>void</a:t>
            </a:r>
            <a:r>
              <a:rPr lang="en-US" sz="2000" dirty="0">
                <a:solidFill>
                  <a:srgbClr val="000000"/>
                </a:solidFill>
                <a:ea typeface="Times New Roman" panose="02020603050405020304" pitchFamily="18" charset="0"/>
                <a:cs typeface="Times New Roman" panose="02020603050405020304" pitchFamily="18" charset="0"/>
              </a:rPr>
              <a:t> main(String </a:t>
            </a:r>
            <a:r>
              <a:rPr lang="en-US" sz="2000" dirty="0" err="1">
                <a:solidFill>
                  <a:srgbClr val="000000"/>
                </a:solidFill>
                <a:ea typeface="Times New Roman" panose="02020603050405020304" pitchFamily="18" charset="0"/>
                <a:cs typeface="Times New Roman" panose="02020603050405020304" pitchFamily="18" charset="0"/>
              </a:rPr>
              <a:t>args</a:t>
            </a:r>
            <a:r>
              <a:rPr lang="en-US" sz="2000" dirty="0">
                <a:solidFill>
                  <a:srgbClr val="000000"/>
                </a:solidFill>
                <a:ea typeface="Times New Roman" panose="02020603050405020304" pitchFamily="18" charset="0"/>
                <a:cs typeface="Times New Roman" panose="02020603050405020304" pitchFamily="18" charset="0"/>
              </a:rPr>
              <a:t>[])</a:t>
            </a:r>
            <a:endParaRPr lang="en-US" sz="2000" dirty="0">
              <a:ea typeface="Calibri" panose="020F0502020204030204" pitchFamily="34" charset="0"/>
              <a:cs typeface="Times New Roman" panose="02020603050405020304" pitchFamily="18" charset="0"/>
            </a:endParaRPr>
          </a:p>
          <a:p>
            <a:pPr algn="just"/>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a:p>
            <a:pPr lvl="1" algn="just">
              <a:lnSpc>
                <a:spcPts val="1725"/>
              </a:lnSpc>
            </a:pPr>
            <a:r>
              <a:rPr lang="en-US" sz="2000" b="1" dirty="0">
                <a:solidFill>
                  <a:srgbClr val="006699"/>
                </a:solidFill>
                <a:ea typeface="Times New Roman" panose="02020603050405020304" pitchFamily="18" charset="0"/>
                <a:cs typeface="Times New Roman" panose="02020603050405020304" pitchFamily="18" charset="0"/>
              </a:rPr>
              <a:t>try</a:t>
            </a:r>
            <a:endParaRPr lang="en-US" sz="2000" dirty="0">
              <a:ea typeface="Calibri" panose="020F0502020204030204" pitchFamily="34" charset="0"/>
              <a:cs typeface="Times New Roman" panose="02020603050405020304" pitchFamily="18" charset="0"/>
            </a:endParaRPr>
          </a:p>
          <a:p>
            <a:pPr lvl="1" algn="just">
              <a:lnSpc>
                <a:spcPts val="1725"/>
              </a:lnSpc>
            </a:pP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a:p>
            <a:pPr marL="914400" lvl="1" algn="just">
              <a:lnSpc>
                <a:spcPts val="1725"/>
              </a:lnSpc>
            </a:pPr>
            <a:r>
              <a:rPr lang="en-US" sz="2000" dirty="0" err="1">
                <a:solidFill>
                  <a:srgbClr val="000000"/>
                </a:solidFill>
                <a:ea typeface="Times New Roman" panose="02020603050405020304" pitchFamily="18" charset="0"/>
                <a:cs typeface="Times New Roman" panose="02020603050405020304" pitchFamily="18" charset="0"/>
              </a:rPr>
              <a:t>Class.forName</a:t>
            </a:r>
            <a:r>
              <a:rPr lang="en-US" sz="2000" dirty="0">
                <a:solidFill>
                  <a:srgbClr val="000000"/>
                </a:solidFill>
                <a:ea typeface="Times New Roman" panose="02020603050405020304" pitchFamily="18" charset="0"/>
                <a:cs typeface="Times New Roman" panose="02020603050405020304" pitchFamily="18" charset="0"/>
              </a:rPr>
              <a:t>(</a:t>
            </a:r>
            <a:r>
              <a:rPr lang="en-US" sz="2000" dirty="0">
                <a:solidFill>
                  <a:srgbClr val="0000FF"/>
                </a:solidFill>
                <a:ea typeface="Times New Roman" panose="02020603050405020304" pitchFamily="18" charset="0"/>
                <a:cs typeface="Times New Roman" panose="02020603050405020304" pitchFamily="18" charset="0"/>
              </a:rPr>
              <a:t>"</a:t>
            </a:r>
            <a:r>
              <a:rPr lang="en-US" sz="2000" dirty="0" err="1">
                <a:solidFill>
                  <a:srgbClr val="0000FF"/>
                </a:solidFill>
                <a:ea typeface="Times New Roman" panose="02020603050405020304" pitchFamily="18" charset="0"/>
                <a:cs typeface="Times New Roman" panose="02020603050405020304" pitchFamily="18" charset="0"/>
              </a:rPr>
              <a:t>oracle.jdbc.driver.OracleDriver</a:t>
            </a:r>
            <a:r>
              <a:rPr lang="en-US" sz="2000" dirty="0">
                <a:solidFill>
                  <a:srgbClr val="0000FF"/>
                </a:solidFill>
                <a:ea typeface="Times New Roman" panose="02020603050405020304" pitchFamily="18" charset="0"/>
                <a:cs typeface="Times New Roman" panose="02020603050405020304" pitchFamily="18" charset="0"/>
              </a:rPr>
              <a:t>"</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00820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a:p>
            <a:pPr marL="914400" lvl="1" algn="just">
              <a:lnSpc>
                <a:spcPts val="1725"/>
              </a:lnSpc>
            </a:pP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a:p>
            <a:pPr marL="914400" lvl="1" algn="just"/>
            <a:r>
              <a:rPr lang="en-US" sz="2000" dirty="0">
                <a:solidFill>
                  <a:srgbClr val="000000"/>
                </a:solidFill>
                <a:ea typeface="Times New Roman" panose="02020603050405020304" pitchFamily="18" charset="0"/>
                <a:cs typeface="Times New Roman" panose="02020603050405020304" pitchFamily="18" charset="0"/>
              </a:rPr>
              <a:t>Connection con=</a:t>
            </a:r>
            <a:r>
              <a:rPr lang="en-US" sz="2000" dirty="0" err="1">
                <a:solidFill>
                  <a:srgbClr val="000000"/>
                </a:solidFill>
                <a:ea typeface="Times New Roman" panose="02020603050405020304" pitchFamily="18" charset="0"/>
                <a:cs typeface="Times New Roman" panose="02020603050405020304" pitchFamily="18" charset="0"/>
              </a:rPr>
              <a:t>DriverManager.getConnection</a:t>
            </a:r>
            <a:r>
              <a:rPr lang="en-US" sz="2000" dirty="0">
                <a:solidFill>
                  <a:srgbClr val="000000"/>
                </a:solidFill>
                <a:ea typeface="Times New Roman" panose="02020603050405020304" pitchFamily="18" charset="0"/>
                <a:cs typeface="Times New Roman" panose="02020603050405020304" pitchFamily="18" charset="0"/>
              </a:rPr>
              <a:t>(</a:t>
            </a:r>
            <a:r>
              <a:rPr lang="en-US" sz="2000" dirty="0">
                <a:solidFill>
                  <a:srgbClr val="0000FF"/>
                </a:solidFill>
                <a:ea typeface="Times New Roman" panose="02020603050405020304" pitchFamily="18" charset="0"/>
                <a:cs typeface="Times New Roman" panose="02020603050405020304" pitchFamily="18" charset="0"/>
              </a:rPr>
              <a:t>"</a:t>
            </a:r>
            <a:r>
              <a:rPr lang="en-US" sz="2000" dirty="0" err="1">
                <a:solidFill>
                  <a:srgbClr val="0000FF"/>
                </a:solidFill>
                <a:ea typeface="Times New Roman" panose="02020603050405020304" pitchFamily="18" charset="0"/>
                <a:cs typeface="Times New Roman" panose="02020603050405020304" pitchFamily="18" charset="0"/>
              </a:rPr>
              <a:t>jdbc:oracle:thin</a:t>
            </a:r>
            <a:r>
              <a:rPr lang="en-US" sz="2000" dirty="0">
                <a:solidFill>
                  <a:srgbClr val="0000FF"/>
                </a:solidFill>
                <a:ea typeface="Times New Roman" panose="02020603050405020304" pitchFamily="18" charset="0"/>
                <a:cs typeface="Times New Roman" panose="02020603050405020304" pitchFamily="18" charset="0"/>
              </a:rPr>
              <a:t>:@localhost:1521:xe"</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0000FF"/>
                </a:solidFill>
                <a:ea typeface="Times New Roman" panose="02020603050405020304" pitchFamily="18" charset="0"/>
                <a:cs typeface="Times New Roman" panose="02020603050405020304" pitchFamily="18" charset="0"/>
              </a:rPr>
              <a:t>"</a:t>
            </a:r>
            <a:r>
              <a:rPr lang="en-US" sz="2000" dirty="0" err="1">
                <a:solidFill>
                  <a:srgbClr val="0000FF"/>
                </a:solidFill>
                <a:ea typeface="Times New Roman" panose="02020603050405020304" pitchFamily="18" charset="0"/>
                <a:cs typeface="Times New Roman" panose="02020603050405020304" pitchFamily="18" charset="0"/>
              </a:rPr>
              <a:t>system"</a:t>
            </a:r>
            <a:r>
              <a:rPr lang="en-US" sz="2000" dirty="0" err="1">
                <a:solidFill>
                  <a:srgbClr val="000000"/>
                </a:solidFill>
                <a:ea typeface="Times New Roman" panose="02020603050405020304" pitchFamily="18" charset="0"/>
                <a:cs typeface="Times New Roman" panose="02020603050405020304" pitchFamily="18" charset="0"/>
              </a:rPr>
              <a:t>,</a:t>
            </a:r>
            <a:r>
              <a:rPr lang="en-US" sz="2000" dirty="0" err="1">
                <a:solidFill>
                  <a:srgbClr val="0000FF"/>
                </a:solidFill>
                <a:ea typeface="Times New Roman" panose="02020603050405020304" pitchFamily="18" charset="0"/>
                <a:cs typeface="Times New Roman" panose="02020603050405020304" pitchFamily="18" charset="0"/>
              </a:rPr>
              <a:t>"oracle</a:t>
            </a:r>
            <a:r>
              <a:rPr lang="en-US" sz="2000" dirty="0">
                <a:solidFill>
                  <a:srgbClr val="0000FF"/>
                </a:solidFill>
                <a:ea typeface="Times New Roman" panose="02020603050405020304" pitchFamily="18" charset="0"/>
                <a:cs typeface="Times New Roman" panose="02020603050405020304" pitchFamily="18" charset="0"/>
              </a:rPr>
              <a:t>"</a:t>
            </a: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a:p>
            <a:pPr marL="914400" lvl="1" algn="just"/>
            <a:r>
              <a:rPr lang="en-US" sz="2000" dirty="0">
                <a:solidFill>
                  <a:srgbClr val="000000"/>
                </a:solidFill>
                <a:ea typeface="Times New Roman" panose="02020603050405020304" pitchFamily="18" charset="0"/>
                <a:cs typeface="Times New Roman" panose="02020603050405020304" pitchFamily="18" charset="0"/>
              </a:rPr>
              <a:t>Statement </a:t>
            </a:r>
            <a:r>
              <a:rPr lang="en-US" sz="2000" dirty="0" err="1">
                <a:solidFill>
                  <a:srgbClr val="000000"/>
                </a:solidFill>
                <a:ea typeface="Times New Roman" panose="02020603050405020304" pitchFamily="18" charset="0"/>
                <a:cs typeface="Times New Roman" panose="02020603050405020304" pitchFamily="18" charset="0"/>
              </a:rPr>
              <a:t>stmt</a:t>
            </a:r>
            <a:r>
              <a:rPr lang="en-US" sz="2000" dirty="0">
                <a:solidFill>
                  <a:srgbClr val="000000"/>
                </a:solidFill>
                <a:ea typeface="Times New Roman" panose="02020603050405020304" pitchFamily="18" charset="0"/>
                <a:cs typeface="Times New Roman" panose="02020603050405020304" pitchFamily="18" charset="0"/>
              </a:rPr>
              <a:t>=</a:t>
            </a:r>
            <a:r>
              <a:rPr lang="en-US" sz="2000" dirty="0" err="1">
                <a:solidFill>
                  <a:srgbClr val="000000"/>
                </a:solidFill>
                <a:ea typeface="Times New Roman" panose="02020603050405020304" pitchFamily="18" charset="0"/>
                <a:cs typeface="Times New Roman" panose="02020603050405020304" pitchFamily="18" charset="0"/>
              </a:rPr>
              <a:t>con.createStatement</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00820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a:p>
            <a:pPr marL="914400" lvl="1" algn="just"/>
            <a:r>
              <a:rPr lang="en-US" sz="2000" dirty="0" err="1">
                <a:solidFill>
                  <a:srgbClr val="000000"/>
                </a:solidFill>
                <a:ea typeface="Times New Roman" panose="02020603050405020304" pitchFamily="18" charset="0"/>
                <a:cs typeface="Times New Roman" panose="02020603050405020304" pitchFamily="18" charset="0"/>
              </a:rPr>
              <a:t>ResultSet</a:t>
            </a:r>
            <a:r>
              <a:rPr lang="en-US" sz="2000" dirty="0">
                <a:solidFill>
                  <a:srgbClr val="00000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rs</a:t>
            </a:r>
            <a:r>
              <a:rPr lang="en-US" sz="2000" dirty="0">
                <a:solidFill>
                  <a:srgbClr val="000000"/>
                </a:solidFill>
                <a:ea typeface="Times New Roman" panose="02020603050405020304" pitchFamily="18" charset="0"/>
                <a:cs typeface="Times New Roman" panose="02020603050405020304" pitchFamily="18" charset="0"/>
              </a:rPr>
              <a:t>=</a:t>
            </a:r>
            <a:r>
              <a:rPr lang="en-US" sz="2000" dirty="0" err="1">
                <a:solidFill>
                  <a:srgbClr val="000000"/>
                </a:solidFill>
                <a:ea typeface="Times New Roman" panose="02020603050405020304" pitchFamily="18" charset="0"/>
                <a:cs typeface="Times New Roman" panose="02020603050405020304" pitchFamily="18" charset="0"/>
              </a:rPr>
              <a:t>stmt.executeQuery</a:t>
            </a:r>
            <a:r>
              <a:rPr lang="en-US" sz="2000" dirty="0">
                <a:solidFill>
                  <a:srgbClr val="000000"/>
                </a:solidFill>
                <a:ea typeface="Times New Roman" panose="02020603050405020304" pitchFamily="18" charset="0"/>
                <a:cs typeface="Times New Roman" panose="02020603050405020304" pitchFamily="18" charset="0"/>
              </a:rPr>
              <a:t>(</a:t>
            </a:r>
            <a:r>
              <a:rPr lang="en-US" sz="2000" dirty="0">
                <a:solidFill>
                  <a:srgbClr val="0000FF"/>
                </a:solidFill>
                <a:ea typeface="Times New Roman" panose="02020603050405020304" pitchFamily="18" charset="0"/>
                <a:cs typeface="Times New Roman" panose="02020603050405020304" pitchFamily="18" charset="0"/>
              </a:rPr>
              <a:t>"select * from </a:t>
            </a:r>
            <a:r>
              <a:rPr lang="en-US" sz="2000" dirty="0" err="1">
                <a:solidFill>
                  <a:srgbClr val="0000FF"/>
                </a:solidFill>
                <a:ea typeface="Times New Roman" panose="02020603050405020304" pitchFamily="18" charset="0"/>
                <a:cs typeface="Times New Roman" panose="02020603050405020304" pitchFamily="18" charset="0"/>
              </a:rPr>
              <a:t>emp</a:t>
            </a:r>
            <a:r>
              <a:rPr lang="en-US" sz="2000" dirty="0">
                <a:solidFill>
                  <a:srgbClr val="0000FF"/>
                </a:solidFill>
                <a:ea typeface="Times New Roman" panose="02020603050405020304" pitchFamily="18" charset="0"/>
                <a:cs typeface="Times New Roman" panose="02020603050405020304" pitchFamily="18" charset="0"/>
              </a:rPr>
              <a:t>"</a:t>
            </a:r>
            <a:r>
              <a:rPr lang="en-US" sz="2000" dirty="0">
                <a:solidFill>
                  <a:srgbClr val="000000"/>
                </a:solidFill>
                <a:ea typeface="Times New Roman" panose="02020603050405020304" pitchFamily="18" charset="0"/>
                <a:cs typeface="Times New Roman" panose="02020603050405020304" pitchFamily="18" charset="0"/>
              </a:rPr>
              <a:t>);</a:t>
            </a:r>
            <a:r>
              <a:rPr lang="en-US" sz="2000" dirty="0">
                <a:solidFill>
                  <a:srgbClr val="00820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a:p>
            <a:pPr marL="914400" lvl="1" algn="just"/>
            <a:r>
              <a:rPr lang="en-US" sz="2000" b="1" dirty="0">
                <a:solidFill>
                  <a:srgbClr val="006699"/>
                </a:solidFill>
                <a:ea typeface="Times New Roman" panose="02020603050405020304" pitchFamily="18" charset="0"/>
                <a:cs typeface="Times New Roman" panose="02020603050405020304" pitchFamily="18" charset="0"/>
              </a:rPr>
              <a:t>while</a:t>
            </a:r>
            <a:r>
              <a:rPr lang="en-US" sz="2000" dirty="0">
                <a:solidFill>
                  <a:srgbClr val="000000"/>
                </a:solidFill>
                <a:ea typeface="Times New Roman" panose="02020603050405020304" pitchFamily="18" charset="0"/>
                <a:cs typeface="Times New Roman" panose="02020603050405020304" pitchFamily="18" charset="0"/>
              </a:rPr>
              <a:t>(</a:t>
            </a:r>
            <a:r>
              <a:rPr lang="en-US" sz="2000" dirty="0" err="1">
                <a:solidFill>
                  <a:srgbClr val="000000"/>
                </a:solidFill>
                <a:ea typeface="Times New Roman" panose="02020603050405020304" pitchFamily="18" charset="0"/>
                <a:cs typeface="Times New Roman" panose="02020603050405020304" pitchFamily="18" charset="0"/>
              </a:rPr>
              <a:t>rs.next</a:t>
            </a: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a:p>
            <a:pPr marL="914400" lvl="1" algn="just"/>
            <a:r>
              <a:rPr lang="en-US" sz="2000" dirty="0" err="1">
                <a:solidFill>
                  <a:srgbClr val="000000"/>
                </a:solidFill>
                <a:ea typeface="Times New Roman" panose="02020603050405020304" pitchFamily="18" charset="0"/>
                <a:cs typeface="Times New Roman" panose="02020603050405020304" pitchFamily="18" charset="0"/>
              </a:rPr>
              <a:t>System.out.println</a:t>
            </a:r>
            <a:r>
              <a:rPr lang="en-US" sz="2000" dirty="0">
                <a:solidFill>
                  <a:srgbClr val="000000"/>
                </a:solidFill>
                <a:ea typeface="Times New Roman" panose="02020603050405020304" pitchFamily="18" charset="0"/>
                <a:cs typeface="Times New Roman" panose="02020603050405020304" pitchFamily="18" charset="0"/>
              </a:rPr>
              <a:t>(</a:t>
            </a:r>
            <a:r>
              <a:rPr lang="en-US" sz="2000" dirty="0" err="1">
                <a:solidFill>
                  <a:srgbClr val="000000"/>
                </a:solidFill>
                <a:ea typeface="Times New Roman" panose="02020603050405020304" pitchFamily="18" charset="0"/>
                <a:cs typeface="Times New Roman" panose="02020603050405020304" pitchFamily="18" charset="0"/>
              </a:rPr>
              <a:t>rs.getInt</a:t>
            </a:r>
            <a:r>
              <a:rPr lang="en-US" sz="2000" dirty="0">
                <a:solidFill>
                  <a:srgbClr val="000000"/>
                </a:solidFill>
                <a:ea typeface="Times New Roman" panose="02020603050405020304" pitchFamily="18" charset="0"/>
                <a:cs typeface="Times New Roman" panose="02020603050405020304" pitchFamily="18" charset="0"/>
              </a:rPr>
              <a:t>(</a:t>
            </a:r>
            <a:r>
              <a:rPr lang="en-US" sz="2000" dirty="0">
                <a:solidFill>
                  <a:srgbClr val="C00000"/>
                </a:solidFill>
                <a:ea typeface="Times New Roman" panose="02020603050405020304" pitchFamily="18" charset="0"/>
                <a:cs typeface="Times New Roman" panose="02020603050405020304" pitchFamily="18" charset="0"/>
              </a:rPr>
              <a:t>1</a:t>
            </a:r>
            <a:r>
              <a:rPr lang="en-US" sz="2000" dirty="0">
                <a:solidFill>
                  <a:srgbClr val="000000"/>
                </a:solidFill>
                <a:ea typeface="Times New Roman" panose="02020603050405020304" pitchFamily="18" charset="0"/>
                <a:cs typeface="Times New Roman" panose="02020603050405020304" pitchFamily="18" charset="0"/>
              </a:rPr>
              <a:t>)+</a:t>
            </a:r>
            <a:r>
              <a:rPr lang="en-US" sz="2000" dirty="0">
                <a:solidFill>
                  <a:srgbClr val="0000FF"/>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a:t>
            </a:r>
            <a:r>
              <a:rPr lang="en-US" sz="2000" dirty="0" err="1">
                <a:solidFill>
                  <a:srgbClr val="000000"/>
                </a:solidFill>
                <a:ea typeface="Times New Roman" panose="02020603050405020304" pitchFamily="18" charset="0"/>
                <a:cs typeface="Times New Roman" panose="02020603050405020304" pitchFamily="18" charset="0"/>
              </a:rPr>
              <a:t>rs.getString</a:t>
            </a:r>
            <a:r>
              <a:rPr lang="en-US" sz="2000" dirty="0">
                <a:solidFill>
                  <a:srgbClr val="000000"/>
                </a:solidFill>
                <a:ea typeface="Times New Roman" panose="02020603050405020304" pitchFamily="18" charset="0"/>
                <a:cs typeface="Times New Roman" panose="02020603050405020304" pitchFamily="18" charset="0"/>
              </a:rPr>
              <a:t>(</a:t>
            </a:r>
            <a:r>
              <a:rPr lang="en-US" sz="2000" dirty="0">
                <a:solidFill>
                  <a:srgbClr val="C00000"/>
                </a:solidFill>
                <a:ea typeface="Times New Roman" panose="02020603050405020304" pitchFamily="18" charset="0"/>
                <a:cs typeface="Times New Roman" panose="02020603050405020304" pitchFamily="18" charset="0"/>
              </a:rPr>
              <a:t>2</a:t>
            </a:r>
            <a:r>
              <a:rPr lang="en-US" sz="2000" dirty="0">
                <a:solidFill>
                  <a:srgbClr val="000000"/>
                </a:solidFill>
                <a:ea typeface="Times New Roman" panose="02020603050405020304" pitchFamily="18" charset="0"/>
                <a:cs typeface="Times New Roman" panose="02020603050405020304" pitchFamily="18" charset="0"/>
              </a:rPr>
              <a:t>)+</a:t>
            </a:r>
            <a:r>
              <a:rPr lang="en-US" sz="2000" dirty="0">
                <a:solidFill>
                  <a:srgbClr val="0000FF"/>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a:t>
            </a:r>
            <a:r>
              <a:rPr lang="en-US" sz="2000" dirty="0" err="1">
                <a:solidFill>
                  <a:srgbClr val="000000"/>
                </a:solidFill>
                <a:ea typeface="Times New Roman" panose="02020603050405020304" pitchFamily="18" charset="0"/>
                <a:cs typeface="Times New Roman" panose="02020603050405020304" pitchFamily="18" charset="0"/>
              </a:rPr>
              <a:t>rs.getString</a:t>
            </a:r>
            <a:r>
              <a:rPr lang="en-US" sz="2000" dirty="0">
                <a:solidFill>
                  <a:srgbClr val="000000"/>
                </a:solidFill>
                <a:ea typeface="Times New Roman" panose="02020603050405020304" pitchFamily="18" charset="0"/>
                <a:cs typeface="Times New Roman" panose="02020603050405020304" pitchFamily="18" charset="0"/>
              </a:rPr>
              <a:t>(</a:t>
            </a:r>
            <a:r>
              <a:rPr lang="en-US" sz="2000" dirty="0">
                <a:solidFill>
                  <a:srgbClr val="C00000"/>
                </a:solidFill>
                <a:ea typeface="Times New Roman" panose="02020603050405020304" pitchFamily="18" charset="0"/>
                <a:cs typeface="Times New Roman" panose="02020603050405020304" pitchFamily="18" charset="0"/>
              </a:rPr>
              <a:t>3</a:t>
            </a: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a:p>
            <a:pPr marL="914400" lvl="1" algn="just"/>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a:p>
            <a:pPr marL="914400" lvl="1" algn="just"/>
            <a:r>
              <a:rPr lang="en-US" sz="2000" dirty="0" err="1">
                <a:solidFill>
                  <a:srgbClr val="000000"/>
                </a:solidFill>
                <a:ea typeface="Times New Roman" panose="02020603050405020304" pitchFamily="18" charset="0"/>
                <a:cs typeface="Times New Roman" panose="02020603050405020304" pitchFamily="18" charset="0"/>
              </a:rPr>
              <a:t>con.close</a:t>
            </a: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a:p>
            <a:pPr lvl="1" algn="just">
              <a:lnSpc>
                <a:spcPts val="1725"/>
              </a:lnSpc>
            </a:pPr>
            <a:r>
              <a:rPr lang="en-US" sz="2000" dirty="0">
                <a:solidFill>
                  <a:srgbClr val="000000"/>
                </a:solidFill>
                <a:ea typeface="Times New Roman" panose="02020603050405020304" pitchFamily="18" charset="0"/>
                <a:cs typeface="Times New Roman" panose="02020603050405020304" pitchFamily="18" charset="0"/>
              </a:rPr>
              <a:t>}</a:t>
            </a:r>
            <a:endParaRPr lang="en-US" sz="2000" dirty="0">
              <a:ea typeface="Calibri" panose="020F0502020204030204" pitchFamily="34" charset="0"/>
              <a:cs typeface="Times New Roman" panose="02020603050405020304" pitchFamily="18" charset="0"/>
            </a:endParaRPr>
          </a:p>
          <a:p>
            <a:pPr lvl="1" algn="just">
              <a:lnSpc>
                <a:spcPts val="1725"/>
              </a:lnSpc>
            </a:pPr>
            <a:r>
              <a:rPr lang="en-US" sz="2000" b="1" dirty="0">
                <a:solidFill>
                  <a:srgbClr val="006699"/>
                </a:solidFill>
                <a:ea typeface="Times New Roman" panose="02020603050405020304" pitchFamily="18" charset="0"/>
                <a:cs typeface="Times New Roman" panose="02020603050405020304" pitchFamily="18" charset="0"/>
              </a:rPr>
              <a:t>catch</a:t>
            </a:r>
            <a:r>
              <a:rPr lang="en-US" sz="2000" dirty="0">
                <a:solidFill>
                  <a:srgbClr val="000000"/>
                </a:solidFill>
                <a:ea typeface="Times New Roman" panose="02020603050405020304" pitchFamily="18" charset="0"/>
                <a:cs typeface="Times New Roman" panose="02020603050405020304" pitchFamily="18" charset="0"/>
              </a:rPr>
              <a:t>(Exception e)</a:t>
            </a:r>
            <a:endParaRPr lang="en-US" sz="2000" dirty="0">
              <a:ea typeface="Calibri" panose="020F0502020204030204" pitchFamily="34" charset="0"/>
              <a:cs typeface="Times New Roman" panose="02020603050405020304" pitchFamily="18" charset="0"/>
            </a:endParaRPr>
          </a:p>
          <a:p>
            <a:pPr lvl="1" algn="just">
              <a:lnSpc>
                <a:spcPts val="1725"/>
              </a:lnSpc>
            </a:pPr>
            <a:r>
              <a:rPr lang="en-US" sz="2000" dirty="0">
                <a:solidFill>
                  <a:srgbClr val="000000"/>
                </a:solidFill>
                <a:ea typeface="Times New Roman" panose="02020603050405020304" pitchFamily="18" charset="0"/>
                <a:cs typeface="Times New Roman" panose="02020603050405020304" pitchFamily="18" charset="0"/>
              </a:rPr>
              <a:t>{ </a:t>
            </a:r>
          </a:p>
          <a:p>
            <a:pPr lvl="1" algn="just">
              <a:lnSpc>
                <a:spcPts val="1725"/>
              </a:lnSpc>
            </a:pPr>
            <a:r>
              <a:rPr lang="en-US" sz="2000" dirty="0">
                <a:solidFill>
                  <a:srgbClr val="00000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System.out.println</a:t>
            </a:r>
            <a:r>
              <a:rPr lang="en-US" sz="2000" dirty="0">
                <a:solidFill>
                  <a:srgbClr val="000000"/>
                </a:solidFill>
                <a:ea typeface="Times New Roman" panose="02020603050405020304" pitchFamily="18" charset="0"/>
                <a:cs typeface="Times New Roman" panose="02020603050405020304" pitchFamily="18" charset="0"/>
              </a:rPr>
              <a:t>(e);}  </a:t>
            </a:r>
            <a:endParaRPr lang="en-US" sz="2000" dirty="0">
              <a:ea typeface="Calibri" panose="020F0502020204030204" pitchFamily="34" charset="0"/>
              <a:cs typeface="Times New Roman" panose="02020603050405020304" pitchFamily="18" charset="0"/>
            </a:endParaRPr>
          </a:p>
          <a:p>
            <a:pPr lvl="1" algn="just">
              <a:lnSpc>
                <a:spcPts val="1725"/>
              </a:lnSpc>
            </a:pP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a:p>
            <a:pPr algn="just">
              <a:lnSpc>
                <a:spcPts val="1725"/>
              </a:lnSpc>
            </a:pP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2408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CDE2511E-A93B-4FE1-B690-24D7C11CD7C3}"/>
              </a:ext>
            </a:extLst>
          </p:cNvPr>
          <p:cNvSpPr>
            <a:spLocks noGrp="1"/>
          </p:cNvSpPr>
          <p:nvPr>
            <p:ph type="title"/>
          </p:nvPr>
        </p:nvSpPr>
        <p:spPr/>
        <p:txBody>
          <a:bodyPr/>
          <a:lstStyle/>
          <a:p>
            <a:r>
              <a:rPr lang="en-US" b="1" dirty="0" err="1"/>
              <a:t>ResultSet</a:t>
            </a:r>
            <a:endParaRPr lang="en-US" dirty="0"/>
          </a:p>
        </p:txBody>
      </p:sp>
      <p:sp>
        <p:nvSpPr>
          <p:cNvPr id="6" name="Content Placeholder 5">
            <a:extLst>
              <a:ext uri="{FF2B5EF4-FFF2-40B4-BE49-F238E27FC236}">
                <a16:creationId xmlns="" xmlns:a16="http://schemas.microsoft.com/office/drawing/2014/main" id="{69444AAC-4352-4D89-8DB1-6E5B3B2F492B}"/>
              </a:ext>
            </a:extLst>
          </p:cNvPr>
          <p:cNvSpPr>
            <a:spLocks noGrp="1"/>
          </p:cNvSpPr>
          <p:nvPr>
            <p:ph idx="1"/>
          </p:nvPr>
        </p:nvSpPr>
        <p:spPr>
          <a:xfrm>
            <a:off x="1451579" y="1449978"/>
            <a:ext cx="9603275" cy="4651884"/>
          </a:xfrm>
        </p:spPr>
        <p:txBody>
          <a:bodyPr>
            <a:normAutofit/>
          </a:bodyPr>
          <a:lstStyle/>
          <a:p>
            <a:r>
              <a:rPr lang="en-US" sz="2200" dirty="0"/>
              <a:t>A </a:t>
            </a:r>
            <a:r>
              <a:rPr lang="en-US" sz="2200" dirty="0" err="1"/>
              <a:t>ResultSet</a:t>
            </a:r>
            <a:r>
              <a:rPr lang="en-US" sz="2200" dirty="0"/>
              <a:t> object is a table of data representing a database result set, which is usually generated by executing a statement that queries the database. </a:t>
            </a:r>
          </a:p>
          <a:p>
            <a:r>
              <a:rPr lang="en-US" sz="2200" dirty="0"/>
              <a:t>When the </a:t>
            </a:r>
            <a:r>
              <a:rPr lang="en-US" sz="2200" b="1" dirty="0"/>
              <a:t>Statement</a:t>
            </a:r>
            <a:r>
              <a:rPr lang="en-US" sz="2200" dirty="0"/>
              <a:t> object executes the query then it returns data in </a:t>
            </a:r>
            <a:r>
              <a:rPr lang="en-US" sz="2200" dirty="0" err="1"/>
              <a:t>ResultSet</a:t>
            </a:r>
            <a:r>
              <a:rPr lang="en-US" sz="2200" dirty="0"/>
              <a:t>. </a:t>
            </a:r>
          </a:p>
          <a:p>
            <a:r>
              <a:rPr lang="en-US" sz="2200" dirty="0"/>
              <a:t>The object of </a:t>
            </a:r>
            <a:r>
              <a:rPr lang="en-US" sz="2200" b="1" dirty="0" err="1"/>
              <a:t>ResultSet</a:t>
            </a:r>
            <a:r>
              <a:rPr lang="en-US" sz="2200" dirty="0"/>
              <a:t> maintains a cursor pointing to a row of a table. Initially, cursor points to before the first row. </a:t>
            </a:r>
          </a:p>
          <a:p>
            <a:r>
              <a:rPr lang="en-US" sz="2200" dirty="0"/>
              <a:t>The </a:t>
            </a:r>
            <a:r>
              <a:rPr lang="en-US" sz="2200" dirty="0" err="1"/>
              <a:t>java.sql.ResultSet</a:t>
            </a:r>
            <a:r>
              <a:rPr lang="en-US" sz="2200" dirty="0"/>
              <a:t> interface represents the result set of a database query.</a:t>
            </a:r>
          </a:p>
          <a:p>
            <a:pPr marL="0" indent="0">
              <a:buNone/>
            </a:pPr>
            <a:r>
              <a:rPr lang="en-US" sz="2400" b="1" dirty="0">
                <a:latin typeface="Calibri" panose="020F0502020204030204" pitchFamily="34" charset="0"/>
                <a:ea typeface="Calibri" panose="020F0502020204030204" pitchFamily="34" charset="0"/>
                <a:cs typeface="Times New Roman" panose="02020603050405020304" pitchFamily="18" charset="0"/>
              </a:rPr>
              <a:t>Methods of </a:t>
            </a:r>
            <a:r>
              <a:rPr lang="en-US" sz="2400" b="1" dirty="0" err="1">
                <a:latin typeface="Calibri" panose="020F0502020204030204" pitchFamily="34" charset="0"/>
                <a:ea typeface="Calibri" panose="020F0502020204030204" pitchFamily="34" charset="0"/>
                <a:cs typeface="Times New Roman" panose="02020603050405020304" pitchFamily="18" charset="0"/>
              </a:rPr>
              <a:t>ResultSet</a:t>
            </a:r>
            <a:r>
              <a:rPr lang="en-US" sz="2400" b="1" dirty="0">
                <a:latin typeface="Calibri" panose="020F0502020204030204" pitchFamily="34" charset="0"/>
                <a:ea typeface="Calibri" panose="020F0502020204030204" pitchFamily="34" charset="0"/>
                <a:cs typeface="Times New Roman" panose="02020603050405020304" pitchFamily="18" charset="0"/>
              </a:rPr>
              <a:t> interface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200" dirty="0"/>
          </a:p>
          <a:p>
            <a:endParaRPr lang="en-US" sz="2200" dirty="0"/>
          </a:p>
        </p:txBody>
      </p:sp>
    </p:spTree>
    <p:extLst>
      <p:ext uri="{BB962C8B-B14F-4D97-AF65-F5344CB8AC3E}">
        <p14:creationId xmlns:p14="http://schemas.microsoft.com/office/powerpoint/2010/main" val="205403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8"/>
            <a:ext cx="9603275" cy="4654608"/>
          </a:xfrm>
        </p:spPr>
        <p:txBody>
          <a:bodyPr/>
          <a:lstStyle/>
          <a:p>
            <a:r>
              <a:rPr lang="en-US" dirty="0"/>
              <a:t>We can use JDBC API to access tabular data stored in any relational database. </a:t>
            </a:r>
            <a:endParaRPr lang="en-US" dirty="0" smtClean="0"/>
          </a:p>
          <a:p>
            <a:r>
              <a:rPr lang="en-US" dirty="0" smtClean="0"/>
              <a:t>By </a:t>
            </a:r>
            <a:r>
              <a:rPr lang="en-US" dirty="0"/>
              <a:t>the help of JDBC API, we can save, update, delete and fetch data from the database. </a:t>
            </a:r>
            <a:endParaRPr lang="en-US" dirty="0" smtClean="0"/>
          </a:p>
          <a:p>
            <a:r>
              <a:rPr lang="en-US" dirty="0" smtClean="0"/>
              <a:t>It </a:t>
            </a:r>
            <a:r>
              <a:rPr lang="en-US" dirty="0"/>
              <a:t>is like Open Database Connectivity (ODBC) provided by Microsoft.</a:t>
            </a:r>
          </a:p>
        </p:txBody>
      </p:sp>
    </p:spTree>
    <p:extLst>
      <p:ext uri="{BB962C8B-B14F-4D97-AF65-F5344CB8AC3E}">
        <p14:creationId xmlns:p14="http://schemas.microsoft.com/office/powerpoint/2010/main" val="25791120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a:extLst>
              <a:ext uri="{FF2B5EF4-FFF2-40B4-BE49-F238E27FC236}">
                <a16:creationId xmlns="" xmlns:a16="http://schemas.microsoft.com/office/drawing/2014/main" id="{4597358C-0638-44F1-B921-0CD8C361AF3F}"/>
              </a:ext>
            </a:extLst>
          </p:cNvPr>
          <p:cNvGraphicFramePr>
            <a:graphicFrameLocks noGrp="1"/>
          </p:cNvGraphicFramePr>
          <p:nvPr>
            <p:ph idx="4294967295"/>
            <p:extLst>
              <p:ext uri="{D42A27DB-BD31-4B8C-83A1-F6EECF244321}">
                <p14:modId xmlns:p14="http://schemas.microsoft.com/office/powerpoint/2010/main" val="2534660073"/>
              </p:ext>
            </p:extLst>
          </p:nvPr>
        </p:nvGraphicFramePr>
        <p:xfrm>
          <a:off x="254000" y="0"/>
          <a:ext cx="11658599" cy="6159504"/>
        </p:xfrm>
        <a:graphic>
          <a:graphicData uri="http://schemas.openxmlformats.org/drawingml/2006/table">
            <a:tbl>
              <a:tblPr firstRow="1" firstCol="1" bandRow="1">
                <a:tableStyleId>{5C22544A-7EE6-4342-B048-85BDC9FD1C3A}</a:tableStyleId>
              </a:tblPr>
              <a:tblGrid>
                <a:gridCol w="5003800">
                  <a:extLst>
                    <a:ext uri="{9D8B030D-6E8A-4147-A177-3AD203B41FA5}">
                      <a16:colId xmlns="" xmlns:a16="http://schemas.microsoft.com/office/drawing/2014/main" val="1316584760"/>
                    </a:ext>
                  </a:extLst>
                </a:gridCol>
                <a:gridCol w="6654799">
                  <a:extLst>
                    <a:ext uri="{9D8B030D-6E8A-4147-A177-3AD203B41FA5}">
                      <a16:colId xmlns="" xmlns:a16="http://schemas.microsoft.com/office/drawing/2014/main" val="2020504162"/>
                    </a:ext>
                  </a:extLst>
                </a:gridCol>
              </a:tblGrid>
              <a:tr h="769938">
                <a:tc>
                  <a:txBody>
                    <a:bodyPr/>
                    <a:lstStyle/>
                    <a:p>
                      <a:pPr marL="0" marR="0" algn="just">
                        <a:lnSpc>
                          <a:spcPts val="1725"/>
                        </a:lnSpc>
                        <a:spcBef>
                          <a:spcPts val="0"/>
                        </a:spcBef>
                        <a:spcAft>
                          <a:spcPts val="0"/>
                        </a:spcAft>
                      </a:pPr>
                      <a:r>
                        <a:rPr lang="en-US" sz="2000">
                          <a:effectLst/>
                        </a:rPr>
                        <a:t>public boolean next():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2000" b="0" dirty="0">
                          <a:solidFill>
                            <a:schemeClr val="tx1"/>
                          </a:solidFill>
                          <a:effectLst/>
                        </a:rPr>
                        <a:t>is used to move the cursor to the one row next from the current position.</a:t>
                      </a:r>
                      <a:endParaRPr lang="en-US"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chemeClr val="accent3">
                        <a:lumMod val="20000"/>
                        <a:lumOff val="80000"/>
                      </a:schemeClr>
                    </a:solidFill>
                  </a:tcPr>
                </a:tc>
                <a:extLst>
                  <a:ext uri="{0D108BD9-81ED-4DB2-BD59-A6C34878D82A}">
                    <a16:rowId xmlns="" xmlns:a16="http://schemas.microsoft.com/office/drawing/2014/main" val="1990843977"/>
                  </a:ext>
                </a:extLst>
              </a:tr>
              <a:tr h="769938">
                <a:tc>
                  <a:txBody>
                    <a:bodyPr/>
                    <a:lstStyle/>
                    <a:p>
                      <a:pPr marL="0" marR="0" algn="just">
                        <a:lnSpc>
                          <a:spcPts val="1725"/>
                        </a:lnSpc>
                        <a:spcBef>
                          <a:spcPts val="0"/>
                        </a:spcBef>
                        <a:spcAft>
                          <a:spcPts val="0"/>
                        </a:spcAft>
                      </a:pPr>
                      <a:r>
                        <a:rPr lang="en-US" sz="2000" dirty="0">
                          <a:effectLst/>
                        </a:rPr>
                        <a:t>public </a:t>
                      </a:r>
                      <a:r>
                        <a:rPr lang="en-US" sz="2000" dirty="0" err="1">
                          <a:effectLst/>
                        </a:rPr>
                        <a:t>boolean</a:t>
                      </a:r>
                      <a:r>
                        <a:rPr lang="en-US" sz="2000" dirty="0">
                          <a:effectLst/>
                        </a:rPr>
                        <a:t> previous():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2000" dirty="0">
                          <a:effectLst/>
                        </a:rPr>
                        <a:t>is used to move the cursor to the one row previous from the current position.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 xmlns:a16="http://schemas.microsoft.com/office/drawing/2014/main" val="1457741481"/>
                  </a:ext>
                </a:extLst>
              </a:tr>
              <a:tr h="769938">
                <a:tc>
                  <a:txBody>
                    <a:bodyPr/>
                    <a:lstStyle/>
                    <a:p>
                      <a:pPr marL="0" marR="0" algn="just">
                        <a:lnSpc>
                          <a:spcPts val="1725"/>
                        </a:lnSpc>
                        <a:spcBef>
                          <a:spcPts val="0"/>
                        </a:spcBef>
                        <a:spcAft>
                          <a:spcPts val="0"/>
                        </a:spcAft>
                      </a:pPr>
                      <a:r>
                        <a:rPr lang="en-US" sz="2000">
                          <a:effectLst/>
                        </a:rPr>
                        <a:t>public boolean first():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2000" dirty="0">
                          <a:effectLst/>
                        </a:rPr>
                        <a:t>is used to move the cursor to the first row in result set object.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 xmlns:a16="http://schemas.microsoft.com/office/drawing/2014/main" val="507846582"/>
                  </a:ext>
                </a:extLst>
              </a:tr>
              <a:tr h="769938">
                <a:tc>
                  <a:txBody>
                    <a:bodyPr/>
                    <a:lstStyle/>
                    <a:p>
                      <a:pPr marL="0" marR="0" algn="just">
                        <a:lnSpc>
                          <a:spcPts val="1725"/>
                        </a:lnSpc>
                        <a:spcBef>
                          <a:spcPts val="0"/>
                        </a:spcBef>
                        <a:spcAft>
                          <a:spcPts val="0"/>
                        </a:spcAft>
                      </a:pPr>
                      <a:r>
                        <a:rPr lang="en-US" sz="2000">
                          <a:effectLst/>
                        </a:rPr>
                        <a:t>public boolean last():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2000" dirty="0">
                          <a:effectLst/>
                        </a:rPr>
                        <a:t>is used to move the cursor to the last row in result set object.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 xmlns:a16="http://schemas.microsoft.com/office/drawing/2014/main" val="2150636453"/>
                  </a:ext>
                </a:extLst>
              </a:tr>
              <a:tr h="769938">
                <a:tc>
                  <a:txBody>
                    <a:bodyPr/>
                    <a:lstStyle/>
                    <a:p>
                      <a:pPr marL="0" marR="0" algn="just">
                        <a:lnSpc>
                          <a:spcPts val="1725"/>
                        </a:lnSpc>
                        <a:spcBef>
                          <a:spcPts val="0"/>
                        </a:spcBef>
                        <a:spcAft>
                          <a:spcPts val="0"/>
                        </a:spcAft>
                      </a:pPr>
                      <a:r>
                        <a:rPr lang="en-US" sz="2000" dirty="0">
                          <a:effectLst/>
                        </a:rPr>
                        <a:t>public </a:t>
                      </a:r>
                      <a:r>
                        <a:rPr lang="en-US" sz="2000" dirty="0" err="1">
                          <a:effectLst/>
                        </a:rPr>
                        <a:t>int</a:t>
                      </a:r>
                      <a:r>
                        <a:rPr lang="en-US" sz="2000" dirty="0">
                          <a:effectLst/>
                        </a:rPr>
                        <a:t> </a:t>
                      </a:r>
                      <a:r>
                        <a:rPr lang="en-US" sz="2000" dirty="0" err="1">
                          <a:effectLst/>
                        </a:rPr>
                        <a:t>getInt</a:t>
                      </a:r>
                      <a:r>
                        <a:rPr lang="en-US" sz="2000" dirty="0">
                          <a:effectLst/>
                        </a:rPr>
                        <a:t>(</a:t>
                      </a:r>
                      <a:r>
                        <a:rPr lang="en-US" sz="2000" dirty="0" err="1">
                          <a:effectLst/>
                        </a:rPr>
                        <a:t>int</a:t>
                      </a:r>
                      <a:r>
                        <a:rPr lang="en-US" sz="2000" dirty="0">
                          <a:effectLst/>
                        </a:rPr>
                        <a:t> </a:t>
                      </a:r>
                      <a:r>
                        <a:rPr lang="en-US" sz="2000" dirty="0" err="1">
                          <a:effectLst/>
                        </a:rPr>
                        <a:t>columnIndex</a:t>
                      </a: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2000">
                          <a:effectLst/>
                        </a:rPr>
                        <a:t>is used to return the data of specified column index of the current row as int.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 xmlns:a16="http://schemas.microsoft.com/office/drawing/2014/main" val="1664585355"/>
                  </a:ext>
                </a:extLst>
              </a:tr>
              <a:tr h="769938">
                <a:tc>
                  <a:txBody>
                    <a:bodyPr/>
                    <a:lstStyle/>
                    <a:p>
                      <a:pPr marL="0" marR="0" algn="just">
                        <a:lnSpc>
                          <a:spcPts val="1725"/>
                        </a:lnSpc>
                        <a:spcBef>
                          <a:spcPts val="0"/>
                        </a:spcBef>
                        <a:spcAft>
                          <a:spcPts val="0"/>
                        </a:spcAft>
                      </a:pPr>
                      <a:r>
                        <a:rPr lang="en-US" sz="2000" dirty="0">
                          <a:effectLst/>
                        </a:rPr>
                        <a:t>public </a:t>
                      </a:r>
                      <a:r>
                        <a:rPr lang="en-US" sz="2000" dirty="0" err="1">
                          <a:effectLst/>
                        </a:rPr>
                        <a:t>int</a:t>
                      </a:r>
                      <a:r>
                        <a:rPr lang="en-US" sz="2000" dirty="0">
                          <a:effectLst/>
                        </a:rPr>
                        <a:t> </a:t>
                      </a:r>
                      <a:r>
                        <a:rPr lang="en-US" sz="2000" dirty="0" err="1">
                          <a:effectLst/>
                        </a:rPr>
                        <a:t>getInt</a:t>
                      </a:r>
                      <a:r>
                        <a:rPr lang="en-US" sz="2000" dirty="0">
                          <a:effectLst/>
                        </a:rPr>
                        <a:t>(String </a:t>
                      </a:r>
                      <a:r>
                        <a:rPr lang="en-US" sz="2000" dirty="0" err="1">
                          <a:effectLst/>
                        </a:rPr>
                        <a:t>columnName</a:t>
                      </a: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2000">
                          <a:effectLst/>
                        </a:rPr>
                        <a:t>is used to return the data of specified column name of the current row as int.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 xmlns:a16="http://schemas.microsoft.com/office/drawing/2014/main" val="1780883647"/>
                  </a:ext>
                </a:extLst>
              </a:tr>
              <a:tr h="769938">
                <a:tc>
                  <a:txBody>
                    <a:bodyPr/>
                    <a:lstStyle/>
                    <a:p>
                      <a:pPr marL="0" marR="0" algn="just">
                        <a:lnSpc>
                          <a:spcPts val="1200"/>
                        </a:lnSpc>
                        <a:spcBef>
                          <a:spcPts val="0"/>
                        </a:spcBef>
                        <a:spcAft>
                          <a:spcPts val="0"/>
                        </a:spcAft>
                      </a:pPr>
                      <a:r>
                        <a:rPr lang="en-US" sz="2000" dirty="0">
                          <a:effectLst/>
                        </a:rPr>
                        <a:t>public String </a:t>
                      </a:r>
                      <a:r>
                        <a:rPr lang="en-US" sz="2000" dirty="0" err="1">
                          <a:effectLst/>
                        </a:rPr>
                        <a:t>getString</a:t>
                      </a:r>
                      <a:r>
                        <a:rPr lang="en-US" sz="2000" dirty="0">
                          <a:effectLst/>
                        </a:rPr>
                        <a:t>(</a:t>
                      </a:r>
                      <a:r>
                        <a:rPr lang="en-US" sz="2000" dirty="0" err="1">
                          <a:effectLst/>
                        </a:rPr>
                        <a:t>int</a:t>
                      </a:r>
                      <a:r>
                        <a:rPr lang="en-US" sz="2000" dirty="0">
                          <a:effectLst/>
                        </a:rPr>
                        <a:t> </a:t>
                      </a:r>
                      <a:r>
                        <a:rPr lang="en-US" sz="2000" dirty="0" err="1">
                          <a:effectLst/>
                        </a:rPr>
                        <a:t>colIndex</a:t>
                      </a: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2000">
                          <a:effectLst/>
                        </a:rPr>
                        <a:t>is used to return the data of specified column index of the current row as String.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 xmlns:a16="http://schemas.microsoft.com/office/drawing/2014/main" val="160802931"/>
                  </a:ext>
                </a:extLst>
              </a:tr>
              <a:tr h="769938">
                <a:tc>
                  <a:txBody>
                    <a:bodyPr/>
                    <a:lstStyle/>
                    <a:p>
                      <a:pPr marL="0" marR="0" algn="just">
                        <a:lnSpc>
                          <a:spcPts val="1725"/>
                        </a:lnSpc>
                        <a:spcBef>
                          <a:spcPts val="0"/>
                        </a:spcBef>
                        <a:spcAft>
                          <a:spcPts val="0"/>
                        </a:spcAft>
                      </a:pPr>
                      <a:r>
                        <a:rPr lang="en-US" sz="2000" dirty="0">
                          <a:effectLst/>
                        </a:rPr>
                        <a:t>Public String </a:t>
                      </a:r>
                      <a:r>
                        <a:rPr lang="en-US" sz="2000" dirty="0" err="1">
                          <a:effectLst/>
                        </a:rPr>
                        <a:t>getString</a:t>
                      </a:r>
                      <a:r>
                        <a:rPr lang="en-US" sz="2000" dirty="0">
                          <a:effectLst/>
                        </a:rPr>
                        <a:t>(String </a:t>
                      </a:r>
                      <a:r>
                        <a:rPr lang="en-US" sz="2000" dirty="0" err="1">
                          <a:effectLst/>
                        </a:rPr>
                        <a:t>colName</a:t>
                      </a: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2000" dirty="0">
                          <a:effectLst/>
                        </a:rPr>
                        <a:t>is used to return the data of specified column name of the current row as String.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 xmlns:a16="http://schemas.microsoft.com/office/drawing/2014/main" val="1878730236"/>
                  </a:ext>
                </a:extLst>
              </a:tr>
            </a:tbl>
          </a:graphicData>
        </a:graphic>
      </p:graphicFrame>
    </p:spTree>
    <p:extLst>
      <p:ext uri="{BB962C8B-B14F-4D97-AF65-F5344CB8AC3E}">
        <p14:creationId xmlns:p14="http://schemas.microsoft.com/office/powerpoint/2010/main" val="40690599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F2F48A-43EF-4B0A-8B95-A8B73BF9F985}"/>
              </a:ext>
            </a:extLst>
          </p:cNvPr>
          <p:cNvSpPr>
            <a:spLocks noGrp="1"/>
          </p:cNvSpPr>
          <p:nvPr>
            <p:ph type="title"/>
          </p:nvPr>
        </p:nvSpPr>
        <p:spPr/>
        <p:txBody>
          <a:bodyPr>
            <a:normAutofit/>
          </a:bodyPr>
          <a:lstStyle/>
          <a:p>
            <a:r>
              <a:rPr lang="en-US" b="1" dirty="0"/>
              <a:t>Types of Statements</a:t>
            </a:r>
            <a:endParaRPr lang="en-US" dirty="0"/>
          </a:p>
        </p:txBody>
      </p:sp>
      <p:sp>
        <p:nvSpPr>
          <p:cNvPr id="3" name="Content Placeholder 2">
            <a:extLst>
              <a:ext uri="{FF2B5EF4-FFF2-40B4-BE49-F238E27FC236}">
                <a16:creationId xmlns="" xmlns:a16="http://schemas.microsoft.com/office/drawing/2014/main" id="{5B77C168-50CF-47A8-A5CE-C6F1E7F59851}"/>
              </a:ext>
            </a:extLst>
          </p:cNvPr>
          <p:cNvSpPr>
            <a:spLocks noGrp="1"/>
          </p:cNvSpPr>
          <p:nvPr>
            <p:ph idx="1"/>
          </p:nvPr>
        </p:nvSpPr>
        <p:spPr>
          <a:xfrm>
            <a:off x="1451579" y="1449978"/>
            <a:ext cx="9603275" cy="4634299"/>
          </a:xfrm>
        </p:spPr>
        <p:txBody>
          <a:bodyPr>
            <a:normAutofit/>
          </a:bodyPr>
          <a:lstStyle/>
          <a:p>
            <a:r>
              <a:rPr lang="en-US" sz="2400" dirty="0"/>
              <a:t>Once a connection is obtained we can interact with the database. </a:t>
            </a:r>
          </a:p>
          <a:p>
            <a:r>
              <a:rPr lang="en-US" sz="2400" dirty="0"/>
              <a:t>The JDBC interfaces define the methods and properties that enable us to send SQL or PL/SQL commands and receive data from your database.</a:t>
            </a:r>
          </a:p>
          <a:p>
            <a:r>
              <a:rPr lang="en-US" sz="2400" dirty="0"/>
              <a:t>They also define methods that help bridge data type differences between Java and SQL data types used in a database</a:t>
            </a:r>
          </a:p>
          <a:p>
            <a:r>
              <a:rPr lang="en-US" sz="2400" dirty="0"/>
              <a:t>There are 3 types of Statements</a:t>
            </a:r>
          </a:p>
          <a:p>
            <a:endParaRPr lang="en-US" sz="2400" dirty="0"/>
          </a:p>
        </p:txBody>
      </p:sp>
    </p:spTree>
    <p:extLst>
      <p:ext uri="{BB962C8B-B14F-4D97-AF65-F5344CB8AC3E}">
        <p14:creationId xmlns:p14="http://schemas.microsoft.com/office/powerpoint/2010/main" val="3799931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1A81CF-4049-419C-BA8C-617A59E1238D}"/>
              </a:ext>
            </a:extLst>
          </p:cNvPr>
          <p:cNvSpPr>
            <a:spLocks noGrp="1"/>
          </p:cNvSpPr>
          <p:nvPr>
            <p:ph type="title"/>
          </p:nvPr>
        </p:nvSpPr>
        <p:spPr/>
        <p:txBody>
          <a:bodyPr>
            <a:normAutofit fontScale="90000"/>
          </a:bodyPr>
          <a:lstStyle/>
          <a:p>
            <a:r>
              <a:rPr lang="en-US" b="1" dirty="0"/>
              <a:t>Statement</a:t>
            </a:r>
            <a:r>
              <a:rPr lang="en-US" dirty="0"/>
              <a:t/>
            </a:r>
            <a:br>
              <a:rPr lang="en-US" dirty="0"/>
            </a:br>
            <a:endParaRPr lang="en-US" dirty="0"/>
          </a:p>
        </p:txBody>
      </p:sp>
      <p:sp>
        <p:nvSpPr>
          <p:cNvPr id="3" name="Content Placeholder 2">
            <a:extLst>
              <a:ext uri="{FF2B5EF4-FFF2-40B4-BE49-F238E27FC236}">
                <a16:creationId xmlns="" xmlns:a16="http://schemas.microsoft.com/office/drawing/2014/main" id="{12B10307-244C-4AE8-AC57-05D9F2E89ECF}"/>
              </a:ext>
            </a:extLst>
          </p:cNvPr>
          <p:cNvSpPr>
            <a:spLocks noGrp="1"/>
          </p:cNvSpPr>
          <p:nvPr>
            <p:ph idx="1"/>
          </p:nvPr>
        </p:nvSpPr>
        <p:spPr>
          <a:xfrm>
            <a:off x="1451579" y="1449979"/>
            <a:ext cx="9603275" cy="4659274"/>
          </a:xfrm>
        </p:spPr>
        <p:txBody>
          <a:bodyPr>
            <a:normAutofit/>
          </a:bodyPr>
          <a:lstStyle/>
          <a:p>
            <a:r>
              <a:rPr lang="en-US" dirty="0"/>
              <a:t>A Statement is an interface that represents a SQL statement. we execute Statement objects. We need a Connection object to create a Statement object.</a:t>
            </a:r>
          </a:p>
          <a:p>
            <a:r>
              <a:rPr lang="en-US" dirty="0"/>
              <a:t>It can be used for general-purpose access to the database. It is useful when we are using static SQL statements at runtime. It is an interface that is used to implement simple SQL statements with no parameters.</a:t>
            </a:r>
          </a:p>
          <a:p>
            <a:r>
              <a:rPr lang="en-US" dirty="0"/>
              <a:t>Statement object to execute a SQL statement, we need to create one using the Connection object's </a:t>
            </a:r>
            <a:r>
              <a:rPr lang="en-US" dirty="0" err="1"/>
              <a:t>createStatement</a:t>
            </a:r>
            <a:r>
              <a:rPr lang="en-US" dirty="0"/>
              <a:t>( ) method.</a:t>
            </a:r>
          </a:p>
          <a:p>
            <a:pPr marL="0" indent="0">
              <a:buNone/>
            </a:pPr>
            <a:endParaRPr lang="en-US" dirty="0"/>
          </a:p>
          <a:p>
            <a:endParaRPr lang="en-US" sz="2200" dirty="0"/>
          </a:p>
        </p:txBody>
      </p:sp>
    </p:spTree>
    <p:extLst>
      <p:ext uri="{BB962C8B-B14F-4D97-AF65-F5344CB8AC3E}">
        <p14:creationId xmlns:p14="http://schemas.microsoft.com/office/powerpoint/2010/main" val="3608739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6478A78-BE1B-425B-8779-2F6124C126A7}"/>
              </a:ext>
            </a:extLst>
          </p:cNvPr>
          <p:cNvSpPr>
            <a:spLocks noGrp="1"/>
          </p:cNvSpPr>
          <p:nvPr>
            <p:ph idx="4294967295"/>
          </p:nvPr>
        </p:nvSpPr>
        <p:spPr>
          <a:xfrm>
            <a:off x="1495425" y="925513"/>
            <a:ext cx="9604375" cy="4460875"/>
          </a:xfrm>
        </p:spPr>
        <p:txBody>
          <a:bodyPr>
            <a:normAutofit/>
          </a:bodyPr>
          <a:lstStyle/>
          <a:p>
            <a:pPr marL="0" indent="0">
              <a:buNone/>
            </a:pPr>
            <a:r>
              <a:rPr lang="en-US" b="1" dirty="0"/>
              <a:t>Example</a:t>
            </a:r>
          </a:p>
          <a:p>
            <a:pPr marL="0" indent="0">
              <a:buNone/>
            </a:pPr>
            <a:r>
              <a:rPr lang="en-US" dirty="0"/>
              <a:t>Statement </a:t>
            </a:r>
            <a:r>
              <a:rPr lang="en-US" dirty="0" err="1"/>
              <a:t>stmt</a:t>
            </a:r>
            <a:r>
              <a:rPr lang="en-US" dirty="0"/>
              <a:t> = null;</a:t>
            </a:r>
          </a:p>
          <a:p>
            <a:pPr marL="0" indent="0">
              <a:buNone/>
            </a:pPr>
            <a:r>
              <a:rPr lang="en-US" dirty="0"/>
              <a:t>try {</a:t>
            </a:r>
          </a:p>
          <a:p>
            <a:pPr marL="0" indent="0">
              <a:buNone/>
            </a:pPr>
            <a:r>
              <a:rPr lang="en-US" dirty="0"/>
              <a:t>   </a:t>
            </a:r>
            <a:r>
              <a:rPr lang="en-US" dirty="0" err="1"/>
              <a:t>stmt</a:t>
            </a:r>
            <a:r>
              <a:rPr lang="en-US" dirty="0"/>
              <a:t> = </a:t>
            </a:r>
            <a:r>
              <a:rPr lang="en-US" dirty="0" err="1"/>
              <a:t>conn.createStatement</a:t>
            </a:r>
            <a:r>
              <a:rPr lang="en-US" dirty="0"/>
              <a:t>( );</a:t>
            </a:r>
          </a:p>
          <a:p>
            <a:pPr marL="0" indent="0">
              <a:buNone/>
            </a:pPr>
            <a:r>
              <a:rPr lang="en-US" dirty="0"/>
              <a:t>}</a:t>
            </a:r>
          </a:p>
          <a:p>
            <a:pPr marL="0" indent="0">
              <a:buNone/>
            </a:pPr>
            <a:r>
              <a:rPr lang="en-US" dirty="0"/>
              <a:t>catch (</a:t>
            </a:r>
            <a:r>
              <a:rPr lang="en-US" dirty="0" err="1"/>
              <a:t>SQLException</a:t>
            </a:r>
            <a:r>
              <a:rPr lang="en-US" dirty="0"/>
              <a:t> e) {</a:t>
            </a:r>
          </a:p>
          <a:p>
            <a:pPr marL="0" indent="0">
              <a:buNone/>
            </a:pPr>
            <a:r>
              <a:rPr lang="en-US" dirty="0"/>
              <a:t>}</a:t>
            </a:r>
          </a:p>
          <a:p>
            <a:pPr marL="0" indent="0">
              <a:buNone/>
            </a:pPr>
            <a:r>
              <a:rPr lang="en-US" dirty="0"/>
              <a:t>finally {</a:t>
            </a:r>
          </a:p>
          <a:p>
            <a:pPr marL="0" indent="0">
              <a:buNone/>
            </a:pPr>
            <a:r>
              <a:rPr lang="en-US" dirty="0"/>
              <a:t>}</a:t>
            </a:r>
          </a:p>
          <a:p>
            <a:pPr marL="0" indent="0">
              <a:buNone/>
            </a:pPr>
            <a:endParaRPr lang="en-US" sz="2200" dirty="0"/>
          </a:p>
        </p:txBody>
      </p:sp>
    </p:spTree>
    <p:extLst>
      <p:ext uri="{BB962C8B-B14F-4D97-AF65-F5344CB8AC3E}">
        <p14:creationId xmlns:p14="http://schemas.microsoft.com/office/powerpoint/2010/main" val="33131313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647CD9DB-BD79-495E-9785-E77C22F83396}"/>
              </a:ext>
            </a:extLst>
          </p:cNvPr>
          <p:cNvSpPr/>
          <p:nvPr/>
        </p:nvSpPr>
        <p:spPr>
          <a:xfrm>
            <a:off x="887895" y="0"/>
            <a:ext cx="10223500" cy="6126614"/>
          </a:xfrm>
          <a:prstGeom prst="rect">
            <a:avLst/>
          </a:prstGeom>
        </p:spPr>
        <p:txBody>
          <a:bodyPr wrap="square">
            <a:spAutoFit/>
          </a:bodyPr>
          <a:lstStyle/>
          <a:p>
            <a:pPr>
              <a:lnSpc>
                <a:spcPct val="150000"/>
              </a:lnSpc>
            </a:pPr>
            <a:r>
              <a:rPr lang="en-US" sz="2200" dirty="0">
                <a:ea typeface="Calibri" panose="020F0502020204030204" pitchFamily="34" charset="0"/>
                <a:cs typeface="Times New Roman" panose="02020603050405020304" pitchFamily="18" charset="0"/>
              </a:rPr>
              <a:t>SQL statement use to execute with one of its three execute methods.</a:t>
            </a:r>
          </a:p>
          <a:p>
            <a:pPr marR="30480" lvl="0" algn="just">
              <a:lnSpc>
                <a:spcPct val="150000"/>
              </a:lnSpc>
              <a:buSzPts val="1000"/>
              <a:tabLst>
                <a:tab pos="457200" algn="l"/>
              </a:tabLst>
            </a:pPr>
            <a:r>
              <a:rPr lang="en-US" sz="2200" b="1" dirty="0" err="1">
                <a:solidFill>
                  <a:srgbClr val="000000"/>
                </a:solidFill>
                <a:ea typeface="Times New Roman" panose="02020603050405020304" pitchFamily="18" charset="0"/>
              </a:rPr>
              <a:t>boolean</a:t>
            </a:r>
            <a:r>
              <a:rPr lang="en-US" sz="2200" b="1" dirty="0">
                <a:solidFill>
                  <a:srgbClr val="000000"/>
                </a:solidFill>
                <a:ea typeface="Times New Roman" panose="02020603050405020304" pitchFamily="18" charset="0"/>
              </a:rPr>
              <a:t> execute (String SQL)</a:t>
            </a:r>
            <a:r>
              <a:rPr lang="en-US" sz="2200" dirty="0">
                <a:solidFill>
                  <a:srgbClr val="000000"/>
                </a:solidFill>
                <a:ea typeface="Times New Roman" panose="02020603050405020304" pitchFamily="18" charset="0"/>
              </a:rPr>
              <a:t>: Returns a </a:t>
            </a:r>
            <a:r>
              <a:rPr lang="en-US" sz="2200" dirty="0" err="1">
                <a:solidFill>
                  <a:srgbClr val="000000"/>
                </a:solidFill>
                <a:ea typeface="Times New Roman" panose="02020603050405020304" pitchFamily="18" charset="0"/>
              </a:rPr>
              <a:t>boolean</a:t>
            </a:r>
            <a:r>
              <a:rPr lang="en-US" sz="2200" dirty="0">
                <a:solidFill>
                  <a:srgbClr val="000000"/>
                </a:solidFill>
                <a:ea typeface="Times New Roman" panose="02020603050405020304" pitchFamily="18" charset="0"/>
              </a:rPr>
              <a:t> value of true if a </a:t>
            </a:r>
            <a:r>
              <a:rPr lang="en-US" sz="2200" dirty="0" err="1">
                <a:solidFill>
                  <a:srgbClr val="000000"/>
                </a:solidFill>
                <a:ea typeface="Times New Roman" panose="02020603050405020304" pitchFamily="18" charset="0"/>
              </a:rPr>
              <a:t>ResultSet</a:t>
            </a:r>
            <a:r>
              <a:rPr lang="en-US" sz="2200" dirty="0">
                <a:solidFill>
                  <a:srgbClr val="000000"/>
                </a:solidFill>
                <a:ea typeface="Times New Roman" panose="02020603050405020304" pitchFamily="18" charset="0"/>
              </a:rPr>
              <a:t> </a:t>
            </a:r>
            <a:r>
              <a:rPr lang="en-US" sz="2200">
                <a:solidFill>
                  <a:srgbClr val="000000"/>
                </a:solidFill>
                <a:ea typeface="Times New Roman" panose="02020603050405020304" pitchFamily="18" charset="0"/>
              </a:rPr>
              <a:t>object 	can </a:t>
            </a:r>
            <a:r>
              <a:rPr lang="en-US" sz="2200" dirty="0">
                <a:solidFill>
                  <a:srgbClr val="000000"/>
                </a:solidFill>
                <a:ea typeface="Times New Roman" panose="02020603050405020304" pitchFamily="18" charset="0"/>
              </a:rPr>
              <a:t>be retrieved; otherwise, it returns false. </a:t>
            </a:r>
          </a:p>
          <a:p>
            <a:pPr marR="30480" lvl="0" algn="just">
              <a:lnSpc>
                <a:spcPct val="150000"/>
              </a:lnSpc>
              <a:buSzPts val="1000"/>
              <a:tabLst>
                <a:tab pos="457200" algn="l"/>
              </a:tabLst>
            </a:pPr>
            <a:r>
              <a:rPr lang="en-US" sz="2200" dirty="0">
                <a:solidFill>
                  <a:srgbClr val="000000"/>
                </a:solidFill>
                <a:ea typeface="Times New Roman" panose="02020603050405020304" pitchFamily="18" charset="0"/>
              </a:rPr>
              <a:t>	Use this method to execute SQL DDL statements or when you need to use truly 	dynamic SQL.</a:t>
            </a:r>
            <a:endParaRPr lang="en-US" sz="2200" dirty="0">
              <a:ea typeface="Times New Roman" panose="02020603050405020304" pitchFamily="18" charset="0"/>
            </a:endParaRPr>
          </a:p>
          <a:p>
            <a:pPr marR="30480" lvl="0" algn="just">
              <a:lnSpc>
                <a:spcPct val="150000"/>
              </a:lnSpc>
              <a:buSzPts val="1000"/>
              <a:tabLst>
                <a:tab pos="457200" algn="l"/>
              </a:tabLst>
            </a:pPr>
            <a:r>
              <a:rPr lang="en-US" sz="2200" b="1" dirty="0" err="1">
                <a:solidFill>
                  <a:srgbClr val="000000"/>
                </a:solidFill>
                <a:ea typeface="Times New Roman" panose="02020603050405020304" pitchFamily="18" charset="0"/>
              </a:rPr>
              <a:t>int</a:t>
            </a:r>
            <a:r>
              <a:rPr lang="en-US" sz="2200" b="1" dirty="0">
                <a:solidFill>
                  <a:srgbClr val="000000"/>
                </a:solidFill>
                <a:ea typeface="Times New Roman" panose="02020603050405020304" pitchFamily="18" charset="0"/>
              </a:rPr>
              <a:t> </a:t>
            </a:r>
            <a:r>
              <a:rPr lang="en-US" sz="2200" b="1" dirty="0" err="1">
                <a:solidFill>
                  <a:srgbClr val="000000"/>
                </a:solidFill>
                <a:ea typeface="Times New Roman" panose="02020603050405020304" pitchFamily="18" charset="0"/>
              </a:rPr>
              <a:t>executeUpdate</a:t>
            </a:r>
            <a:r>
              <a:rPr lang="en-US" sz="2200" b="1" dirty="0">
                <a:solidFill>
                  <a:srgbClr val="000000"/>
                </a:solidFill>
                <a:ea typeface="Times New Roman" panose="02020603050405020304" pitchFamily="18" charset="0"/>
              </a:rPr>
              <a:t> (String SQL)</a:t>
            </a:r>
            <a:r>
              <a:rPr lang="en-US" sz="2200" dirty="0">
                <a:solidFill>
                  <a:srgbClr val="000000"/>
                </a:solidFill>
                <a:ea typeface="Times New Roman" panose="02020603050405020304" pitchFamily="18" charset="0"/>
              </a:rPr>
              <a:t>: Returns the number of rows affected by the 	execution of the SQL statement. </a:t>
            </a:r>
          </a:p>
          <a:p>
            <a:pPr marR="30480" lvl="0" algn="just">
              <a:lnSpc>
                <a:spcPct val="150000"/>
              </a:lnSpc>
              <a:buSzPts val="1000"/>
              <a:tabLst>
                <a:tab pos="457200" algn="l"/>
              </a:tabLst>
            </a:pPr>
            <a:r>
              <a:rPr lang="en-US" sz="2200" dirty="0">
                <a:solidFill>
                  <a:srgbClr val="000000"/>
                </a:solidFill>
                <a:ea typeface="Times New Roman" panose="02020603050405020304" pitchFamily="18" charset="0"/>
              </a:rPr>
              <a:t>	Use this method to execute SQL statements for which we expect to get a number 	of rows affected - for example, an INSERT, UPDATE, or DELETE statement.</a:t>
            </a:r>
            <a:endParaRPr lang="en-US" sz="2200" dirty="0">
              <a:ea typeface="Times New Roman" panose="02020603050405020304" pitchFamily="18" charset="0"/>
            </a:endParaRPr>
          </a:p>
          <a:p>
            <a:pPr marR="30480" lvl="0" algn="just">
              <a:lnSpc>
                <a:spcPct val="150000"/>
              </a:lnSpc>
              <a:buSzPts val="1000"/>
              <a:tabLst>
                <a:tab pos="457200" algn="l"/>
              </a:tabLst>
            </a:pPr>
            <a:r>
              <a:rPr lang="en-US" sz="2200" b="1" dirty="0" err="1">
                <a:solidFill>
                  <a:srgbClr val="000000"/>
                </a:solidFill>
                <a:ea typeface="Times New Roman" panose="02020603050405020304" pitchFamily="18" charset="0"/>
              </a:rPr>
              <a:t>ResultSet</a:t>
            </a:r>
            <a:r>
              <a:rPr lang="en-US" sz="2200" b="1" dirty="0">
                <a:solidFill>
                  <a:srgbClr val="000000"/>
                </a:solidFill>
                <a:ea typeface="Times New Roman" panose="02020603050405020304" pitchFamily="18" charset="0"/>
              </a:rPr>
              <a:t> </a:t>
            </a:r>
            <a:r>
              <a:rPr lang="en-US" sz="2200" b="1" dirty="0" err="1">
                <a:solidFill>
                  <a:srgbClr val="000000"/>
                </a:solidFill>
                <a:ea typeface="Times New Roman" panose="02020603050405020304" pitchFamily="18" charset="0"/>
              </a:rPr>
              <a:t>executeQuery</a:t>
            </a:r>
            <a:r>
              <a:rPr lang="en-US" sz="2200" b="1" dirty="0">
                <a:solidFill>
                  <a:srgbClr val="000000"/>
                </a:solidFill>
                <a:ea typeface="Times New Roman" panose="02020603050405020304" pitchFamily="18" charset="0"/>
              </a:rPr>
              <a:t> (String SQL)</a:t>
            </a:r>
            <a:r>
              <a:rPr lang="en-US" sz="2200" dirty="0">
                <a:solidFill>
                  <a:srgbClr val="000000"/>
                </a:solidFill>
                <a:ea typeface="Times New Roman" panose="02020603050405020304" pitchFamily="18" charset="0"/>
              </a:rPr>
              <a:t>: Returns a </a:t>
            </a:r>
            <a:r>
              <a:rPr lang="en-US" sz="2200" dirty="0" err="1">
                <a:solidFill>
                  <a:srgbClr val="000000"/>
                </a:solidFill>
                <a:ea typeface="Times New Roman" panose="02020603050405020304" pitchFamily="18" charset="0"/>
              </a:rPr>
              <a:t>ResultSet</a:t>
            </a:r>
            <a:r>
              <a:rPr lang="en-US" sz="2200" dirty="0">
                <a:solidFill>
                  <a:srgbClr val="000000"/>
                </a:solidFill>
                <a:ea typeface="Times New Roman" panose="02020603050405020304" pitchFamily="18" charset="0"/>
              </a:rPr>
              <a:t> object. Use this 	method when we expect to get a result set, as we would with a SELECT statement.</a:t>
            </a:r>
            <a:endParaRPr lang="en-US" sz="2200" dirty="0">
              <a:ea typeface="Times New Roman" panose="02020603050405020304" pitchFamily="18" charset="0"/>
            </a:endParaRPr>
          </a:p>
          <a:p>
            <a:pPr>
              <a:lnSpc>
                <a:spcPct val="150000"/>
              </a:lnSpc>
            </a:pPr>
            <a:r>
              <a:rPr lang="en-US" sz="2200" dirty="0">
                <a:ea typeface="Calibri" panose="020F0502020204030204" pitchFamily="34" charset="0"/>
                <a:cs typeface="Times New Roman" panose="02020603050405020304" pitchFamily="18" charset="0"/>
              </a:rPr>
              <a:t>	Statement object calls to the close() method to ensure proper cleanup.</a:t>
            </a:r>
            <a:endParaRPr lang="en-US" sz="2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78542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D375F7-F08F-496A-8A87-9C9F5CAA8776}"/>
              </a:ext>
            </a:extLst>
          </p:cNvPr>
          <p:cNvSpPr>
            <a:spLocks noGrp="1"/>
          </p:cNvSpPr>
          <p:nvPr>
            <p:ph type="title"/>
          </p:nvPr>
        </p:nvSpPr>
        <p:spPr/>
        <p:txBody>
          <a:bodyPr>
            <a:normAutofit fontScale="90000"/>
          </a:bodyPr>
          <a:lstStyle/>
          <a:p>
            <a:r>
              <a:rPr lang="en-US" b="1" cap="none" dirty="0" err="1"/>
              <a:t>PreparedStatement</a:t>
            </a:r>
            <a:r>
              <a:rPr lang="en-US" cap="none" dirty="0"/>
              <a:t> </a:t>
            </a:r>
            <a:r>
              <a:rPr lang="en-US" b="1" cap="none" dirty="0"/>
              <a:t>(Extends Statement)</a:t>
            </a:r>
            <a:r>
              <a:rPr lang="en-US" cap="none" dirty="0"/>
              <a:t>:</a:t>
            </a:r>
            <a:br>
              <a:rPr lang="en-US" cap="none" dirty="0"/>
            </a:br>
            <a:endParaRPr lang="en-US" cap="none" dirty="0"/>
          </a:p>
        </p:txBody>
      </p:sp>
      <p:sp>
        <p:nvSpPr>
          <p:cNvPr id="3" name="Content Placeholder 2">
            <a:extLst>
              <a:ext uri="{FF2B5EF4-FFF2-40B4-BE49-F238E27FC236}">
                <a16:creationId xmlns="" xmlns:a16="http://schemas.microsoft.com/office/drawing/2014/main" id="{2A30D133-DAD0-48C7-AC91-4B9E6E40A18F}"/>
              </a:ext>
            </a:extLst>
          </p:cNvPr>
          <p:cNvSpPr>
            <a:spLocks noGrp="1"/>
          </p:cNvSpPr>
          <p:nvPr>
            <p:ph idx="1"/>
          </p:nvPr>
        </p:nvSpPr>
        <p:spPr>
          <a:xfrm>
            <a:off x="1451579" y="1449978"/>
            <a:ext cx="9603275" cy="4659274"/>
          </a:xfrm>
        </p:spPr>
        <p:txBody>
          <a:bodyPr>
            <a:noAutofit/>
          </a:bodyPr>
          <a:lstStyle/>
          <a:p>
            <a:r>
              <a:rPr lang="en-US" sz="2400" dirty="0"/>
              <a:t>It can be used when we plan to use the same SQL statement many times. </a:t>
            </a:r>
          </a:p>
          <a:p>
            <a:r>
              <a:rPr lang="en-US" sz="2400" dirty="0"/>
              <a:t>The </a:t>
            </a:r>
            <a:r>
              <a:rPr lang="en-US" sz="2400" dirty="0" err="1"/>
              <a:t>PreparedStatement</a:t>
            </a:r>
            <a:r>
              <a:rPr lang="en-US" sz="2400" dirty="0"/>
              <a:t> interface accepts input parameters at runtime. </a:t>
            </a:r>
          </a:p>
          <a:p>
            <a:r>
              <a:rPr lang="en-US" sz="2400" dirty="0"/>
              <a:t>It is used for precompiling SQL statements that might contain input parameters. </a:t>
            </a:r>
          </a:p>
          <a:p>
            <a:r>
              <a:rPr lang="en-US" sz="2400" dirty="0"/>
              <a:t>This statement gives us the flexibility of supplying arguments dynamically.</a:t>
            </a:r>
          </a:p>
          <a:p>
            <a:r>
              <a:rPr lang="en-US" sz="2400" dirty="0"/>
              <a:t>All parameters in JDBC are represented by the ? symbol, which is known as the parameter marker. </a:t>
            </a:r>
          </a:p>
          <a:p>
            <a:r>
              <a:rPr lang="en-US" sz="2400" dirty="0"/>
              <a:t>Each parameter marker is referred by its ordinal position. The first marker represents position 1, the next position 2, and so forth.</a:t>
            </a:r>
          </a:p>
          <a:p>
            <a:pPr marL="0" indent="0">
              <a:buNone/>
            </a:pPr>
            <a:endParaRPr lang="en-US" sz="2400" dirty="0"/>
          </a:p>
          <a:p>
            <a:endParaRPr lang="en-US" sz="2400" dirty="0"/>
          </a:p>
        </p:txBody>
      </p:sp>
    </p:spTree>
    <p:extLst>
      <p:ext uri="{BB962C8B-B14F-4D97-AF65-F5344CB8AC3E}">
        <p14:creationId xmlns:p14="http://schemas.microsoft.com/office/powerpoint/2010/main" val="20178123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E9AA6926-8605-4A3A-BEEB-08CE2B43C1BF}"/>
              </a:ext>
            </a:extLst>
          </p:cNvPr>
          <p:cNvSpPr/>
          <p:nvPr/>
        </p:nvSpPr>
        <p:spPr>
          <a:xfrm>
            <a:off x="1351723" y="217359"/>
            <a:ext cx="9342782" cy="5760551"/>
          </a:xfrm>
          <a:prstGeom prst="rect">
            <a:avLst/>
          </a:prstGeom>
        </p:spPr>
        <p:txBody>
          <a:bodyPr wrap="square">
            <a:spAutoFit/>
          </a:bodyPr>
          <a:lstStyle/>
          <a:p>
            <a:pPr>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err="1">
                <a:solidFill>
                  <a:srgbClr val="7F0055"/>
                </a:solidFill>
                <a:ea typeface="Times New Roman" panose="02020603050405020304" pitchFamily="18" charset="0"/>
                <a:cs typeface="Courier New" panose="02070309020205020404" pitchFamily="49" charset="0"/>
              </a:rPr>
              <a:t>PreparedStatement</a:t>
            </a:r>
            <a:r>
              <a:rPr lang="en-US" sz="2000" dirty="0">
                <a:solidFill>
                  <a:srgbClr val="313131"/>
                </a:solidFill>
                <a:ea typeface="Times New Roman" panose="02020603050405020304" pitchFamily="18" charset="0"/>
                <a:cs typeface="Courier New" panose="02070309020205020404" pitchFamily="49" charset="0"/>
              </a:rPr>
              <a:t> </a:t>
            </a:r>
            <a:r>
              <a:rPr lang="en-US" sz="2000" dirty="0" err="1">
                <a:solidFill>
                  <a:srgbClr val="313131"/>
                </a:solidFill>
                <a:ea typeface="Times New Roman" panose="02020603050405020304" pitchFamily="18" charset="0"/>
                <a:cs typeface="Courier New" panose="02070309020205020404" pitchFamily="49" charset="0"/>
              </a:rPr>
              <a:t>pstmt</a:t>
            </a:r>
            <a:r>
              <a:rPr lang="en-US" sz="2000" dirty="0">
                <a:solidFill>
                  <a:srgbClr val="313131"/>
                </a:solidFill>
                <a:ea typeface="Times New Roman" panose="02020603050405020304" pitchFamily="18" charset="0"/>
                <a:cs typeface="Courier New" panose="02070309020205020404" pitchFamily="49" charset="0"/>
              </a:rPr>
              <a:t> </a:t>
            </a:r>
            <a:r>
              <a:rPr lang="en-US" sz="2000" dirty="0">
                <a:solidFill>
                  <a:srgbClr val="666600"/>
                </a:solidFill>
                <a:ea typeface="Times New Roman" panose="02020603050405020304" pitchFamily="18" charset="0"/>
                <a:cs typeface="Courier New" panose="02070309020205020404" pitchFamily="49" charset="0"/>
              </a:rPr>
              <a:t>=</a:t>
            </a:r>
            <a:r>
              <a:rPr lang="en-US" sz="2000" dirty="0">
                <a:solidFill>
                  <a:srgbClr val="313131"/>
                </a:solidFill>
                <a:ea typeface="Times New Roman" panose="02020603050405020304" pitchFamily="18" charset="0"/>
                <a:cs typeface="Courier New" panose="02070309020205020404" pitchFamily="49" charset="0"/>
              </a:rPr>
              <a:t> </a:t>
            </a:r>
            <a:r>
              <a:rPr lang="en-US" sz="2000" dirty="0">
                <a:solidFill>
                  <a:srgbClr val="000088"/>
                </a:solidFill>
                <a:ea typeface="Times New Roman" panose="02020603050405020304" pitchFamily="18" charset="0"/>
                <a:cs typeface="Courier New" panose="02070309020205020404" pitchFamily="49" charset="0"/>
              </a:rPr>
              <a:t>null</a:t>
            </a:r>
            <a:r>
              <a:rPr lang="en-US" sz="2000" dirty="0">
                <a:solidFill>
                  <a:srgbClr val="666600"/>
                </a:solidFill>
                <a:ea typeface="Times New Roman" panose="02020603050405020304" pitchFamily="18" charset="0"/>
                <a:cs typeface="Courier New" panose="02070309020205020404" pitchFamily="49" charset="0"/>
              </a:rPr>
              <a:t>;</a:t>
            </a:r>
            <a:endParaRPr lang="en-US" sz="2000" dirty="0">
              <a:ea typeface="Calibri" panose="020F0502020204030204" pitchFamily="34" charset="0"/>
              <a:cs typeface="Times New Roman" panose="02020603050405020304" pitchFamily="18" charset="0"/>
            </a:endParaRPr>
          </a:p>
          <a:p>
            <a:pPr>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88"/>
                </a:solidFill>
                <a:ea typeface="Times New Roman" panose="02020603050405020304" pitchFamily="18" charset="0"/>
                <a:cs typeface="Courier New" panose="02070309020205020404" pitchFamily="49" charset="0"/>
              </a:rPr>
              <a:t>try</a:t>
            </a:r>
            <a:r>
              <a:rPr lang="en-US" sz="2000" dirty="0">
                <a:solidFill>
                  <a:srgbClr val="313131"/>
                </a:solidFill>
                <a:ea typeface="Times New Roman" panose="02020603050405020304" pitchFamily="18" charset="0"/>
                <a:cs typeface="Courier New" panose="02070309020205020404" pitchFamily="49" charset="0"/>
              </a:rPr>
              <a:t> </a:t>
            </a:r>
            <a:r>
              <a:rPr lang="en-US" sz="2000" dirty="0">
                <a:solidFill>
                  <a:srgbClr val="666600"/>
                </a:solidFill>
                <a:ea typeface="Times New Roman" panose="02020603050405020304" pitchFamily="18" charset="0"/>
                <a:cs typeface="Courier New" panose="02070309020205020404" pitchFamily="49" charset="0"/>
              </a:rPr>
              <a:t>{</a:t>
            </a:r>
            <a:endParaRPr lang="en-US" sz="2000" dirty="0">
              <a:ea typeface="Calibri" panose="020F0502020204030204" pitchFamily="34" charset="0"/>
              <a:cs typeface="Times New Roman" panose="02020603050405020304" pitchFamily="18" charset="0"/>
            </a:endParaRPr>
          </a:p>
          <a:p>
            <a:pPr>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313131"/>
                </a:solidFill>
                <a:ea typeface="Times New Roman" panose="02020603050405020304" pitchFamily="18" charset="0"/>
                <a:cs typeface="Courier New" panose="02070309020205020404" pitchFamily="49" charset="0"/>
              </a:rPr>
              <a:t>   </a:t>
            </a:r>
            <a:r>
              <a:rPr lang="en-US" sz="2000" dirty="0">
                <a:solidFill>
                  <a:srgbClr val="7F0055"/>
                </a:solidFill>
                <a:ea typeface="Times New Roman" panose="02020603050405020304" pitchFamily="18" charset="0"/>
                <a:cs typeface="Courier New" panose="02070309020205020404" pitchFamily="49" charset="0"/>
              </a:rPr>
              <a:t>String</a:t>
            </a:r>
            <a:r>
              <a:rPr lang="en-US" sz="2000" dirty="0">
                <a:solidFill>
                  <a:srgbClr val="313131"/>
                </a:solidFill>
                <a:ea typeface="Times New Roman" panose="02020603050405020304" pitchFamily="18" charset="0"/>
                <a:cs typeface="Courier New" panose="02070309020205020404" pitchFamily="49" charset="0"/>
              </a:rPr>
              <a:t> SQL </a:t>
            </a:r>
            <a:r>
              <a:rPr lang="en-US" sz="2000" dirty="0">
                <a:solidFill>
                  <a:srgbClr val="666600"/>
                </a:solidFill>
                <a:ea typeface="Times New Roman" panose="02020603050405020304" pitchFamily="18" charset="0"/>
                <a:cs typeface="Courier New" panose="02070309020205020404" pitchFamily="49" charset="0"/>
              </a:rPr>
              <a:t>=</a:t>
            </a:r>
            <a:r>
              <a:rPr lang="en-US" sz="2000" dirty="0">
                <a:solidFill>
                  <a:srgbClr val="313131"/>
                </a:solidFill>
                <a:ea typeface="Times New Roman" panose="02020603050405020304" pitchFamily="18" charset="0"/>
                <a:cs typeface="Courier New" panose="02070309020205020404" pitchFamily="49" charset="0"/>
              </a:rPr>
              <a:t> </a:t>
            </a:r>
            <a:r>
              <a:rPr lang="en-US" sz="2000" dirty="0">
                <a:solidFill>
                  <a:srgbClr val="008800"/>
                </a:solidFill>
                <a:ea typeface="Times New Roman" panose="02020603050405020304" pitchFamily="18" charset="0"/>
                <a:cs typeface="Courier New" panose="02070309020205020404" pitchFamily="49" charset="0"/>
              </a:rPr>
              <a:t>"Update Employees SET age = ? WHERE name = ?"</a:t>
            </a:r>
            <a:r>
              <a:rPr lang="en-US" sz="2000" dirty="0">
                <a:solidFill>
                  <a:srgbClr val="666600"/>
                </a:solidFill>
                <a:ea typeface="Times New Roman" panose="02020603050405020304" pitchFamily="18" charset="0"/>
                <a:cs typeface="Courier New" panose="02070309020205020404" pitchFamily="49" charset="0"/>
              </a:rPr>
              <a:t>;</a:t>
            </a:r>
            <a:endParaRPr lang="en-US" sz="2000" dirty="0">
              <a:ea typeface="Calibri" panose="020F0502020204030204" pitchFamily="34" charset="0"/>
              <a:cs typeface="Times New Roman" panose="02020603050405020304" pitchFamily="18" charset="0"/>
            </a:endParaRPr>
          </a:p>
          <a:p>
            <a:pPr>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313131"/>
                </a:solidFill>
                <a:ea typeface="Times New Roman" panose="02020603050405020304" pitchFamily="18" charset="0"/>
                <a:cs typeface="Courier New" panose="02070309020205020404" pitchFamily="49" charset="0"/>
              </a:rPr>
              <a:t>   </a:t>
            </a:r>
            <a:r>
              <a:rPr lang="en-US" sz="2000" dirty="0" err="1">
                <a:solidFill>
                  <a:srgbClr val="313131"/>
                </a:solidFill>
                <a:ea typeface="Times New Roman" panose="02020603050405020304" pitchFamily="18" charset="0"/>
                <a:cs typeface="Courier New" panose="02070309020205020404" pitchFamily="49" charset="0"/>
              </a:rPr>
              <a:t>pstmt</a:t>
            </a:r>
            <a:r>
              <a:rPr lang="en-US" sz="2000" dirty="0">
                <a:solidFill>
                  <a:srgbClr val="313131"/>
                </a:solidFill>
                <a:ea typeface="Times New Roman" panose="02020603050405020304" pitchFamily="18" charset="0"/>
                <a:cs typeface="Courier New" panose="02070309020205020404" pitchFamily="49" charset="0"/>
              </a:rPr>
              <a:t> </a:t>
            </a:r>
            <a:r>
              <a:rPr lang="en-US" sz="2000" dirty="0">
                <a:solidFill>
                  <a:srgbClr val="666600"/>
                </a:solidFill>
                <a:ea typeface="Times New Roman" panose="02020603050405020304" pitchFamily="18" charset="0"/>
                <a:cs typeface="Courier New" panose="02070309020205020404" pitchFamily="49" charset="0"/>
              </a:rPr>
              <a:t>=</a:t>
            </a:r>
            <a:r>
              <a:rPr lang="en-US" sz="2000" dirty="0">
                <a:solidFill>
                  <a:srgbClr val="313131"/>
                </a:solidFill>
                <a:ea typeface="Times New Roman" panose="02020603050405020304" pitchFamily="18" charset="0"/>
                <a:cs typeface="Courier New" panose="02070309020205020404" pitchFamily="49" charset="0"/>
              </a:rPr>
              <a:t> </a:t>
            </a:r>
            <a:r>
              <a:rPr lang="en-US" sz="2000" dirty="0" err="1">
                <a:solidFill>
                  <a:srgbClr val="313131"/>
                </a:solidFill>
                <a:ea typeface="Times New Roman" panose="02020603050405020304" pitchFamily="18" charset="0"/>
                <a:cs typeface="Courier New" panose="02070309020205020404" pitchFamily="49" charset="0"/>
              </a:rPr>
              <a:t>conn</a:t>
            </a:r>
            <a:r>
              <a:rPr lang="en-US" sz="2000" dirty="0" err="1">
                <a:solidFill>
                  <a:srgbClr val="666600"/>
                </a:solidFill>
                <a:ea typeface="Times New Roman" panose="02020603050405020304" pitchFamily="18" charset="0"/>
                <a:cs typeface="Courier New" panose="02070309020205020404" pitchFamily="49" charset="0"/>
              </a:rPr>
              <a:t>.</a:t>
            </a:r>
            <a:r>
              <a:rPr lang="en-US" sz="2000" dirty="0" err="1">
                <a:solidFill>
                  <a:srgbClr val="313131"/>
                </a:solidFill>
                <a:ea typeface="Times New Roman" panose="02020603050405020304" pitchFamily="18" charset="0"/>
                <a:cs typeface="Courier New" panose="02070309020205020404" pitchFamily="49" charset="0"/>
              </a:rPr>
              <a:t>prepareStatement</a:t>
            </a:r>
            <a:r>
              <a:rPr lang="en-US" sz="2000" dirty="0">
                <a:solidFill>
                  <a:srgbClr val="666600"/>
                </a:solidFill>
                <a:ea typeface="Times New Roman" panose="02020603050405020304" pitchFamily="18" charset="0"/>
                <a:cs typeface="Courier New" panose="02070309020205020404" pitchFamily="49" charset="0"/>
              </a:rPr>
              <a:t>(</a:t>
            </a:r>
            <a:r>
              <a:rPr lang="en-US" sz="2000" dirty="0">
                <a:solidFill>
                  <a:srgbClr val="313131"/>
                </a:solidFill>
                <a:ea typeface="Times New Roman" panose="02020603050405020304" pitchFamily="18" charset="0"/>
                <a:cs typeface="Courier New" panose="02070309020205020404" pitchFamily="49" charset="0"/>
              </a:rPr>
              <a:t>SQL</a:t>
            </a:r>
            <a:r>
              <a:rPr lang="en-US" sz="2000" dirty="0">
                <a:solidFill>
                  <a:srgbClr val="666600"/>
                </a:solidFill>
                <a:ea typeface="Times New Roman" panose="02020603050405020304" pitchFamily="18" charset="0"/>
                <a:cs typeface="Courier New" panose="02070309020205020404" pitchFamily="49" charset="0"/>
              </a:rPr>
              <a:t>);</a:t>
            </a:r>
            <a:endParaRPr lang="en-US" sz="2000" dirty="0">
              <a:ea typeface="Calibri" panose="020F0502020204030204" pitchFamily="34" charset="0"/>
              <a:cs typeface="Times New Roman" panose="02020603050405020304" pitchFamily="18" charset="0"/>
            </a:endParaRPr>
          </a:p>
          <a:p>
            <a:pPr>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313131"/>
                </a:solidFill>
                <a:ea typeface="Times New Roman" panose="02020603050405020304" pitchFamily="18" charset="0"/>
                <a:cs typeface="Courier New" panose="02070309020205020404" pitchFamily="49" charset="0"/>
              </a:rPr>
              <a:t>   </a:t>
            </a:r>
            <a:r>
              <a:rPr lang="en-US" sz="2000" dirty="0" err="1">
                <a:solidFill>
                  <a:srgbClr val="313131"/>
                </a:solidFill>
                <a:ea typeface="Times New Roman" panose="02020603050405020304" pitchFamily="18" charset="0"/>
                <a:cs typeface="Courier New" panose="02070309020205020404" pitchFamily="49" charset="0"/>
              </a:rPr>
              <a:t>pstmt.setInt</a:t>
            </a:r>
            <a:r>
              <a:rPr lang="en-US" sz="2000" dirty="0">
                <a:solidFill>
                  <a:srgbClr val="313131"/>
                </a:solidFill>
                <a:ea typeface="Times New Roman" panose="02020603050405020304" pitchFamily="18" charset="0"/>
                <a:cs typeface="Courier New" panose="02070309020205020404" pitchFamily="49" charset="0"/>
              </a:rPr>
              <a:t>(1,10);// 1 specifies first parameter in query</a:t>
            </a:r>
            <a:endParaRPr lang="en-US" sz="2000" dirty="0">
              <a:ea typeface="Calibri" panose="020F0502020204030204" pitchFamily="34" charset="0"/>
              <a:cs typeface="Times New Roman" panose="02020603050405020304" pitchFamily="18" charset="0"/>
            </a:endParaRPr>
          </a:p>
          <a:p>
            <a:pPr>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313131"/>
                </a:solidFill>
                <a:ea typeface="Times New Roman" panose="02020603050405020304" pitchFamily="18" charset="0"/>
                <a:cs typeface="Courier New" panose="02070309020205020404" pitchFamily="49" charset="0"/>
              </a:rPr>
              <a:t>   </a:t>
            </a:r>
            <a:r>
              <a:rPr lang="en-US" sz="2000" dirty="0" err="1">
                <a:solidFill>
                  <a:srgbClr val="313131"/>
                </a:solidFill>
                <a:ea typeface="Times New Roman" panose="02020603050405020304" pitchFamily="18" charset="0"/>
                <a:cs typeface="Courier New" panose="02070309020205020404" pitchFamily="49" charset="0"/>
              </a:rPr>
              <a:t>pstmt.setString</a:t>
            </a:r>
            <a:r>
              <a:rPr lang="en-US" sz="2000" dirty="0">
                <a:solidFill>
                  <a:srgbClr val="313131"/>
                </a:solidFill>
                <a:ea typeface="Times New Roman" panose="02020603050405020304" pitchFamily="18" charset="0"/>
                <a:cs typeface="Courier New" panose="02070309020205020404" pitchFamily="49" charset="0"/>
              </a:rPr>
              <a:t>(2,”binod”); </a:t>
            </a:r>
            <a:endParaRPr lang="en-US" sz="2000" dirty="0">
              <a:ea typeface="Calibri" panose="020F0502020204030204" pitchFamily="34" charset="0"/>
              <a:cs typeface="Times New Roman" panose="02020603050405020304" pitchFamily="18" charset="0"/>
            </a:endParaRPr>
          </a:p>
          <a:p>
            <a:pPr>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313131"/>
                </a:solidFill>
                <a:ea typeface="Times New Roman" panose="02020603050405020304" pitchFamily="18" charset="0"/>
                <a:cs typeface="Courier New" panose="02070309020205020404" pitchFamily="49" charset="0"/>
              </a:rPr>
              <a:t>   </a:t>
            </a:r>
            <a:r>
              <a:rPr lang="en-US" sz="2000" dirty="0" err="1">
                <a:solidFill>
                  <a:srgbClr val="313131"/>
                </a:solidFill>
                <a:ea typeface="Times New Roman" panose="02020603050405020304" pitchFamily="18" charset="0"/>
                <a:cs typeface="Courier New" panose="02070309020205020404" pitchFamily="49" charset="0"/>
              </a:rPr>
              <a:t>int</a:t>
            </a:r>
            <a:r>
              <a:rPr lang="en-US" sz="2000" dirty="0">
                <a:solidFill>
                  <a:srgbClr val="313131"/>
                </a:solidFill>
                <a:ea typeface="Times New Roman" panose="02020603050405020304" pitchFamily="18" charset="0"/>
                <a:cs typeface="Courier New" panose="02070309020205020404" pitchFamily="49" charset="0"/>
              </a:rPr>
              <a:t> count=</a:t>
            </a:r>
            <a:r>
              <a:rPr lang="en-US" sz="2000" dirty="0" err="1">
                <a:solidFill>
                  <a:srgbClr val="313131"/>
                </a:solidFill>
                <a:ea typeface="Times New Roman" panose="02020603050405020304" pitchFamily="18" charset="0"/>
                <a:cs typeface="Courier New" panose="02070309020205020404" pitchFamily="49" charset="0"/>
              </a:rPr>
              <a:t>pstmt.executeUpdate</a:t>
            </a:r>
            <a:r>
              <a:rPr lang="en-US" sz="2000" dirty="0">
                <a:solidFill>
                  <a:srgbClr val="313131"/>
                </a:solidFill>
                <a:ea typeface="Times New Roman" panose="02020603050405020304" pitchFamily="18" charset="0"/>
                <a:cs typeface="Courier New" panose="02070309020205020404" pitchFamily="49" charset="0"/>
              </a:rPr>
              <a:t>();</a:t>
            </a:r>
            <a:endParaRPr lang="en-US" sz="2000" dirty="0">
              <a:ea typeface="Calibri" panose="020F0502020204030204" pitchFamily="34" charset="0"/>
              <a:cs typeface="Times New Roman" panose="02020603050405020304" pitchFamily="18" charset="0"/>
            </a:endParaRPr>
          </a:p>
          <a:p>
            <a:pPr>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666600"/>
                </a:solidFill>
                <a:ea typeface="Times New Roman" panose="02020603050405020304" pitchFamily="18" charset="0"/>
                <a:cs typeface="Courier New" panose="02070309020205020404" pitchFamily="49" charset="0"/>
              </a:rPr>
              <a:t>}</a:t>
            </a:r>
            <a:endParaRPr lang="en-US" sz="2000" dirty="0">
              <a:ea typeface="Calibri" panose="020F0502020204030204" pitchFamily="34" charset="0"/>
              <a:cs typeface="Times New Roman" panose="02020603050405020304" pitchFamily="18" charset="0"/>
            </a:endParaRPr>
          </a:p>
          <a:p>
            <a:pPr>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88"/>
                </a:solidFill>
                <a:ea typeface="Times New Roman" panose="02020603050405020304" pitchFamily="18" charset="0"/>
                <a:cs typeface="Courier New" panose="02070309020205020404" pitchFamily="49" charset="0"/>
              </a:rPr>
              <a:t>catch</a:t>
            </a:r>
            <a:r>
              <a:rPr lang="en-US" sz="2000" dirty="0">
                <a:solidFill>
                  <a:srgbClr val="313131"/>
                </a:solidFill>
                <a:ea typeface="Times New Roman" panose="02020603050405020304" pitchFamily="18" charset="0"/>
                <a:cs typeface="Courier New" panose="02070309020205020404" pitchFamily="49" charset="0"/>
              </a:rPr>
              <a:t> </a:t>
            </a:r>
            <a:r>
              <a:rPr lang="en-US" sz="2000" dirty="0">
                <a:solidFill>
                  <a:srgbClr val="666600"/>
                </a:solidFill>
                <a:ea typeface="Times New Roman" panose="02020603050405020304" pitchFamily="18" charset="0"/>
                <a:cs typeface="Courier New" panose="02070309020205020404" pitchFamily="49" charset="0"/>
              </a:rPr>
              <a:t>(</a:t>
            </a:r>
            <a:r>
              <a:rPr lang="en-US" sz="2000" dirty="0" err="1">
                <a:solidFill>
                  <a:srgbClr val="7F0055"/>
                </a:solidFill>
                <a:ea typeface="Times New Roman" panose="02020603050405020304" pitchFamily="18" charset="0"/>
                <a:cs typeface="Courier New" panose="02070309020205020404" pitchFamily="49" charset="0"/>
              </a:rPr>
              <a:t>SQLException</a:t>
            </a:r>
            <a:r>
              <a:rPr lang="en-US" sz="2000" dirty="0">
                <a:solidFill>
                  <a:srgbClr val="313131"/>
                </a:solidFill>
                <a:ea typeface="Times New Roman" panose="02020603050405020304" pitchFamily="18" charset="0"/>
                <a:cs typeface="Courier New" panose="02070309020205020404" pitchFamily="49" charset="0"/>
              </a:rPr>
              <a:t> e</a:t>
            </a:r>
            <a:r>
              <a:rPr lang="en-US" sz="2000" dirty="0">
                <a:solidFill>
                  <a:srgbClr val="666600"/>
                </a:solidFill>
                <a:ea typeface="Times New Roman" panose="02020603050405020304" pitchFamily="18" charset="0"/>
                <a:cs typeface="Courier New" panose="02070309020205020404" pitchFamily="49" charset="0"/>
              </a:rPr>
              <a:t>)</a:t>
            </a:r>
            <a:r>
              <a:rPr lang="en-US" sz="2000" dirty="0">
                <a:solidFill>
                  <a:srgbClr val="313131"/>
                </a:solidFill>
                <a:ea typeface="Times New Roman" panose="02020603050405020304" pitchFamily="18" charset="0"/>
                <a:cs typeface="Courier New" panose="02070309020205020404" pitchFamily="49" charset="0"/>
              </a:rPr>
              <a:t> </a:t>
            </a:r>
            <a:r>
              <a:rPr lang="en-US" sz="2000" dirty="0">
                <a:solidFill>
                  <a:srgbClr val="666600"/>
                </a:solidFill>
                <a:ea typeface="Times New Roman" panose="02020603050405020304" pitchFamily="18" charset="0"/>
                <a:cs typeface="Courier New" panose="02070309020205020404" pitchFamily="49" charset="0"/>
              </a:rPr>
              <a:t>{</a:t>
            </a:r>
            <a:endParaRPr lang="en-US" sz="2000" dirty="0">
              <a:ea typeface="Calibri" panose="020F0502020204030204" pitchFamily="34" charset="0"/>
              <a:cs typeface="Times New Roman" panose="02020603050405020304" pitchFamily="18" charset="0"/>
            </a:endParaRPr>
          </a:p>
          <a:p>
            <a:pPr>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666600"/>
                </a:solidFill>
                <a:ea typeface="Times New Roman" panose="02020603050405020304" pitchFamily="18" charset="0"/>
                <a:cs typeface="Courier New" panose="02070309020205020404" pitchFamily="49" charset="0"/>
              </a:rPr>
              <a:t>}</a:t>
            </a:r>
            <a:endParaRPr lang="en-US" sz="2000" dirty="0">
              <a:ea typeface="Calibri" panose="020F0502020204030204" pitchFamily="34" charset="0"/>
              <a:cs typeface="Times New Roman" panose="02020603050405020304" pitchFamily="18" charset="0"/>
            </a:endParaRPr>
          </a:p>
          <a:p>
            <a:pPr>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88"/>
                </a:solidFill>
                <a:ea typeface="Times New Roman" panose="02020603050405020304" pitchFamily="18" charset="0"/>
                <a:cs typeface="Courier New" panose="02070309020205020404" pitchFamily="49" charset="0"/>
              </a:rPr>
              <a:t>finally</a:t>
            </a:r>
            <a:r>
              <a:rPr lang="en-US" sz="2000" dirty="0">
                <a:solidFill>
                  <a:srgbClr val="313131"/>
                </a:solidFill>
                <a:ea typeface="Times New Roman" panose="02020603050405020304" pitchFamily="18" charset="0"/>
                <a:cs typeface="Courier New" panose="02070309020205020404" pitchFamily="49" charset="0"/>
              </a:rPr>
              <a:t> </a:t>
            </a:r>
            <a:r>
              <a:rPr lang="en-US" sz="2000" dirty="0">
                <a:solidFill>
                  <a:srgbClr val="666600"/>
                </a:solidFill>
                <a:ea typeface="Times New Roman" panose="02020603050405020304" pitchFamily="18" charset="0"/>
                <a:cs typeface="Courier New" panose="02070309020205020404" pitchFamily="49" charset="0"/>
              </a:rPr>
              <a:t>{</a:t>
            </a:r>
            <a:endParaRPr lang="en-US" sz="2000" dirty="0">
              <a:ea typeface="Calibri" panose="020F0502020204030204" pitchFamily="34" charset="0"/>
              <a:cs typeface="Times New Roman" panose="02020603050405020304" pitchFamily="18" charset="0"/>
            </a:endParaRPr>
          </a:p>
          <a:p>
            <a:pPr>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666600"/>
                </a:solidFill>
                <a:ea typeface="Times New Roman" panose="02020603050405020304" pitchFamily="18" charset="0"/>
                <a:cs typeface="Courier New" panose="02070309020205020404" pitchFamily="49" charset="0"/>
              </a:rPr>
              <a:t>}</a:t>
            </a:r>
            <a:endParaRPr lang="en-US"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14289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C93221-95CE-4014-9904-48EA5B8CE2CB}"/>
              </a:ext>
            </a:extLst>
          </p:cNvPr>
          <p:cNvSpPr>
            <a:spLocks noGrp="1"/>
          </p:cNvSpPr>
          <p:nvPr>
            <p:ph type="title"/>
          </p:nvPr>
        </p:nvSpPr>
        <p:spPr/>
        <p:txBody>
          <a:bodyPr>
            <a:normAutofit fontScale="90000"/>
          </a:bodyPr>
          <a:lstStyle/>
          <a:p>
            <a:r>
              <a:rPr lang="en-US" b="1" cap="none" dirty="0" err="1"/>
              <a:t>CallableStatement</a:t>
            </a:r>
            <a:r>
              <a:rPr lang="en-US" b="1" cap="none" dirty="0"/>
              <a:t> (Extends </a:t>
            </a:r>
            <a:r>
              <a:rPr lang="en-US" b="1" cap="none" dirty="0" err="1"/>
              <a:t>Preparedstatement</a:t>
            </a:r>
            <a:r>
              <a:rPr lang="en-US" b="1" cap="none" dirty="0"/>
              <a:t>):</a:t>
            </a:r>
            <a:r>
              <a:rPr lang="en-US" cap="none" dirty="0"/>
              <a:t/>
            </a:r>
            <a:br>
              <a:rPr lang="en-US" cap="none" dirty="0"/>
            </a:br>
            <a:endParaRPr lang="en-US" cap="none" dirty="0"/>
          </a:p>
        </p:txBody>
      </p:sp>
      <p:sp>
        <p:nvSpPr>
          <p:cNvPr id="3" name="Content Placeholder 2">
            <a:extLst>
              <a:ext uri="{FF2B5EF4-FFF2-40B4-BE49-F238E27FC236}">
                <a16:creationId xmlns="" xmlns:a16="http://schemas.microsoft.com/office/drawing/2014/main" id="{44CCDF52-52E3-4A76-B591-85278ADD2D27}"/>
              </a:ext>
            </a:extLst>
          </p:cNvPr>
          <p:cNvSpPr>
            <a:spLocks noGrp="1"/>
          </p:cNvSpPr>
          <p:nvPr>
            <p:ph idx="1"/>
          </p:nvPr>
        </p:nvSpPr>
        <p:spPr>
          <a:xfrm>
            <a:off x="1451579" y="1449978"/>
            <a:ext cx="9603275" cy="4672526"/>
          </a:xfrm>
        </p:spPr>
        <p:txBody>
          <a:bodyPr>
            <a:normAutofit/>
          </a:bodyPr>
          <a:lstStyle/>
          <a:p>
            <a:r>
              <a:rPr lang="en-US" dirty="0" err="1"/>
              <a:t>CallableStatement</a:t>
            </a:r>
            <a:r>
              <a:rPr lang="en-US" dirty="0"/>
              <a:t> interface is used to call the database stored procedures and functions. </a:t>
            </a:r>
          </a:p>
          <a:p>
            <a:r>
              <a:rPr lang="en-US" dirty="0"/>
              <a:t>It is used to execute stored procedures that may contain both input and output parameters.</a:t>
            </a:r>
          </a:p>
          <a:p>
            <a:r>
              <a:rPr lang="en-US" dirty="0"/>
              <a:t>Three types of parameters exist: IN, OUT, and INOUT. </a:t>
            </a:r>
          </a:p>
          <a:p>
            <a:r>
              <a:rPr lang="en-US" dirty="0"/>
              <a:t>The </a:t>
            </a:r>
            <a:r>
              <a:rPr lang="en-US" dirty="0" err="1"/>
              <a:t>PreparedStatement</a:t>
            </a:r>
            <a:r>
              <a:rPr lang="en-US" dirty="0"/>
              <a:t> object only uses the IN parameter. </a:t>
            </a:r>
          </a:p>
          <a:p>
            <a:r>
              <a:rPr lang="en-US" dirty="0"/>
              <a:t>The </a:t>
            </a:r>
            <a:r>
              <a:rPr lang="en-US" dirty="0" err="1"/>
              <a:t>CallableStatement</a:t>
            </a:r>
            <a:r>
              <a:rPr lang="en-US" dirty="0"/>
              <a:t> object can use all the three.</a:t>
            </a:r>
          </a:p>
          <a:p>
            <a:endParaRPr lang="en-US" dirty="0"/>
          </a:p>
          <a:p>
            <a:endParaRPr lang="en-US" dirty="0"/>
          </a:p>
        </p:txBody>
      </p:sp>
    </p:spTree>
    <p:extLst>
      <p:ext uri="{BB962C8B-B14F-4D97-AF65-F5344CB8AC3E}">
        <p14:creationId xmlns:p14="http://schemas.microsoft.com/office/powerpoint/2010/main" val="9732456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 xmlns:a16="http://schemas.microsoft.com/office/drawing/2014/main" id="{E944FF8A-7B72-4FF7-93B8-88BBFC87FDE4}"/>
              </a:ext>
            </a:extLst>
          </p:cNvPr>
          <p:cNvGraphicFramePr>
            <a:graphicFrameLocks noGrp="1"/>
          </p:cNvGraphicFramePr>
          <p:nvPr>
            <p:extLst>
              <p:ext uri="{D42A27DB-BD31-4B8C-83A1-F6EECF244321}">
                <p14:modId xmlns:p14="http://schemas.microsoft.com/office/powerpoint/2010/main" val="1259294952"/>
              </p:ext>
            </p:extLst>
          </p:nvPr>
        </p:nvGraphicFramePr>
        <p:xfrm>
          <a:off x="940903" y="719666"/>
          <a:ext cx="10721009" cy="5296820"/>
        </p:xfrm>
        <a:graphic>
          <a:graphicData uri="http://schemas.openxmlformats.org/drawingml/2006/table">
            <a:tbl>
              <a:tblPr firstRow="1" bandRow="1">
                <a:tableStyleId>{5C22544A-7EE6-4342-B048-85BDC9FD1C3A}</a:tableStyleId>
              </a:tblPr>
              <a:tblGrid>
                <a:gridCol w="4028467">
                  <a:extLst>
                    <a:ext uri="{9D8B030D-6E8A-4147-A177-3AD203B41FA5}">
                      <a16:colId xmlns="" xmlns:a16="http://schemas.microsoft.com/office/drawing/2014/main" val="3979329164"/>
                    </a:ext>
                  </a:extLst>
                </a:gridCol>
                <a:gridCol w="6692542">
                  <a:extLst>
                    <a:ext uri="{9D8B030D-6E8A-4147-A177-3AD203B41FA5}">
                      <a16:colId xmlns="" xmlns:a16="http://schemas.microsoft.com/office/drawing/2014/main" val="2582306144"/>
                    </a:ext>
                  </a:extLst>
                </a:gridCol>
              </a:tblGrid>
              <a:tr h="498926">
                <a:tc>
                  <a:txBody>
                    <a:bodyPr/>
                    <a:lstStyle/>
                    <a:p>
                      <a:r>
                        <a:rPr lang="en-US" dirty="0"/>
                        <a:t>Parameter</a:t>
                      </a:r>
                    </a:p>
                  </a:txBody>
                  <a:tcPr/>
                </a:tc>
                <a:tc>
                  <a:txBody>
                    <a:bodyPr/>
                    <a:lstStyle/>
                    <a:p>
                      <a:r>
                        <a:rPr lang="en-US" dirty="0"/>
                        <a:t>Description</a:t>
                      </a:r>
                    </a:p>
                  </a:txBody>
                  <a:tcPr/>
                </a:tc>
                <a:extLst>
                  <a:ext uri="{0D108BD9-81ED-4DB2-BD59-A6C34878D82A}">
                    <a16:rowId xmlns="" xmlns:a16="http://schemas.microsoft.com/office/drawing/2014/main" val="3786554639"/>
                  </a:ext>
                </a:extLst>
              </a:tr>
              <a:tr h="1599298">
                <a:tc>
                  <a:txBody>
                    <a:bodyPr/>
                    <a:lstStyle/>
                    <a:p>
                      <a:r>
                        <a:rPr lang="en-US" dirty="0"/>
                        <a:t>IN</a:t>
                      </a:r>
                    </a:p>
                  </a:txBody>
                  <a:tcPr/>
                </a:tc>
                <a:tc>
                  <a:txBody>
                    <a:bodyPr/>
                    <a:lstStyle/>
                    <a:p>
                      <a:r>
                        <a:rPr lang="en-US" sz="1800" b="0" i="0" kern="1200" dirty="0">
                          <a:solidFill>
                            <a:schemeClr val="dk1"/>
                          </a:solidFill>
                          <a:effectLst/>
                          <a:latin typeface="+mn-lt"/>
                          <a:ea typeface="+mn-ea"/>
                          <a:cs typeface="+mn-cs"/>
                        </a:rPr>
                        <a:t>A parameter whose value is unknown when the SQL statement is created. You bind values to IN parameters with the </a:t>
                      </a:r>
                      <a:r>
                        <a:rPr lang="en-US" sz="1800" b="0" i="0" kern="1200" dirty="0" err="1">
                          <a:solidFill>
                            <a:schemeClr val="dk1"/>
                          </a:solidFill>
                          <a:effectLst/>
                          <a:latin typeface="+mn-lt"/>
                          <a:ea typeface="+mn-ea"/>
                          <a:cs typeface="+mn-cs"/>
                        </a:rPr>
                        <a:t>setXXX</a:t>
                      </a:r>
                      <a:r>
                        <a:rPr lang="en-US" sz="1800" b="0" i="0" kern="1200" dirty="0">
                          <a:solidFill>
                            <a:schemeClr val="dk1"/>
                          </a:solidFill>
                          <a:effectLst/>
                          <a:latin typeface="+mn-lt"/>
                          <a:ea typeface="+mn-ea"/>
                          <a:cs typeface="+mn-cs"/>
                        </a:rPr>
                        <a:t>() methods.</a:t>
                      </a:r>
                      <a:endParaRPr lang="en-US" dirty="0"/>
                    </a:p>
                  </a:txBody>
                  <a:tcPr/>
                </a:tc>
                <a:extLst>
                  <a:ext uri="{0D108BD9-81ED-4DB2-BD59-A6C34878D82A}">
                    <a16:rowId xmlns="" xmlns:a16="http://schemas.microsoft.com/office/drawing/2014/main" val="3031086143"/>
                  </a:ext>
                </a:extLst>
              </a:tr>
              <a:tr h="1599298">
                <a:tc>
                  <a:txBody>
                    <a:bodyPr/>
                    <a:lstStyle/>
                    <a:p>
                      <a:r>
                        <a:rPr lang="en-US" dirty="0"/>
                        <a:t>OUT</a:t>
                      </a:r>
                    </a:p>
                  </a:txBody>
                  <a:tcPr/>
                </a:tc>
                <a:tc>
                  <a:txBody>
                    <a:bodyPr/>
                    <a:lstStyle/>
                    <a:p>
                      <a:r>
                        <a:rPr lang="en-US" sz="1800" b="0" i="0" kern="1200" dirty="0">
                          <a:solidFill>
                            <a:schemeClr val="dk1"/>
                          </a:solidFill>
                          <a:effectLst/>
                          <a:latin typeface="+mn-lt"/>
                          <a:ea typeface="+mn-ea"/>
                          <a:cs typeface="+mn-cs"/>
                        </a:rPr>
                        <a:t>A parameter whose value is supplied by the SQL statement it returns. You retrieve values from </a:t>
                      </a:r>
                      <a:r>
                        <a:rPr lang="en-US" sz="1800" b="0" i="0" kern="1200" dirty="0" err="1">
                          <a:solidFill>
                            <a:schemeClr val="dk1"/>
                          </a:solidFill>
                          <a:effectLst/>
                          <a:latin typeface="+mn-lt"/>
                          <a:ea typeface="+mn-ea"/>
                          <a:cs typeface="+mn-cs"/>
                        </a:rPr>
                        <a:t>theOUT</a:t>
                      </a:r>
                      <a:r>
                        <a:rPr lang="en-US" sz="1800" b="0" i="0" kern="1200" dirty="0">
                          <a:solidFill>
                            <a:schemeClr val="dk1"/>
                          </a:solidFill>
                          <a:effectLst/>
                          <a:latin typeface="+mn-lt"/>
                          <a:ea typeface="+mn-ea"/>
                          <a:cs typeface="+mn-cs"/>
                        </a:rPr>
                        <a:t> parameters with the </a:t>
                      </a:r>
                      <a:r>
                        <a:rPr lang="en-US" sz="1800" b="0" i="0" kern="1200" dirty="0" err="1">
                          <a:solidFill>
                            <a:schemeClr val="dk1"/>
                          </a:solidFill>
                          <a:effectLst/>
                          <a:latin typeface="+mn-lt"/>
                          <a:ea typeface="+mn-ea"/>
                          <a:cs typeface="+mn-cs"/>
                        </a:rPr>
                        <a:t>getXXX</a:t>
                      </a:r>
                      <a:r>
                        <a:rPr lang="en-US" sz="1800" b="0" i="0" kern="1200" dirty="0">
                          <a:solidFill>
                            <a:schemeClr val="dk1"/>
                          </a:solidFill>
                          <a:effectLst/>
                          <a:latin typeface="+mn-lt"/>
                          <a:ea typeface="+mn-ea"/>
                          <a:cs typeface="+mn-cs"/>
                        </a:rPr>
                        <a:t>() methods.</a:t>
                      </a:r>
                      <a:endParaRPr lang="en-US" dirty="0"/>
                    </a:p>
                  </a:txBody>
                  <a:tcPr/>
                </a:tc>
                <a:extLst>
                  <a:ext uri="{0D108BD9-81ED-4DB2-BD59-A6C34878D82A}">
                    <a16:rowId xmlns="" xmlns:a16="http://schemas.microsoft.com/office/drawing/2014/main" val="507079267"/>
                  </a:ext>
                </a:extLst>
              </a:tr>
              <a:tr h="1599298">
                <a:tc>
                  <a:txBody>
                    <a:bodyPr/>
                    <a:lstStyle/>
                    <a:p>
                      <a:r>
                        <a:rPr lang="en-US" dirty="0"/>
                        <a:t>INOUT</a:t>
                      </a:r>
                    </a:p>
                  </a:txBody>
                  <a:tcPr/>
                </a:tc>
                <a:tc>
                  <a:txBody>
                    <a:bodyPr/>
                    <a:lstStyle/>
                    <a:p>
                      <a:r>
                        <a:rPr lang="en-US" sz="1800" b="0" i="0" kern="1200" dirty="0">
                          <a:solidFill>
                            <a:schemeClr val="dk1"/>
                          </a:solidFill>
                          <a:effectLst/>
                          <a:latin typeface="+mn-lt"/>
                          <a:ea typeface="+mn-ea"/>
                          <a:cs typeface="+mn-cs"/>
                        </a:rPr>
                        <a:t>A parameter that provides both input and output values. You bind variables with the </a:t>
                      </a:r>
                      <a:r>
                        <a:rPr lang="en-US" sz="1800" b="0" i="0" kern="1200" dirty="0" err="1">
                          <a:solidFill>
                            <a:schemeClr val="dk1"/>
                          </a:solidFill>
                          <a:effectLst/>
                          <a:latin typeface="+mn-lt"/>
                          <a:ea typeface="+mn-ea"/>
                          <a:cs typeface="+mn-cs"/>
                        </a:rPr>
                        <a:t>setXXX</a:t>
                      </a:r>
                      <a:r>
                        <a:rPr lang="en-US" sz="1800" b="0" i="0" kern="1200" dirty="0">
                          <a:solidFill>
                            <a:schemeClr val="dk1"/>
                          </a:solidFill>
                          <a:effectLst/>
                          <a:latin typeface="+mn-lt"/>
                          <a:ea typeface="+mn-ea"/>
                          <a:cs typeface="+mn-cs"/>
                        </a:rPr>
                        <a:t>() methods and retrieve values with the </a:t>
                      </a:r>
                      <a:r>
                        <a:rPr lang="en-US" sz="1800" b="0" i="0" kern="1200" dirty="0" err="1">
                          <a:solidFill>
                            <a:schemeClr val="dk1"/>
                          </a:solidFill>
                          <a:effectLst/>
                          <a:latin typeface="+mn-lt"/>
                          <a:ea typeface="+mn-ea"/>
                          <a:cs typeface="+mn-cs"/>
                        </a:rPr>
                        <a:t>getXXX</a:t>
                      </a:r>
                      <a:r>
                        <a:rPr lang="en-US" sz="1800" b="0" i="0" kern="1200" dirty="0">
                          <a:solidFill>
                            <a:schemeClr val="dk1"/>
                          </a:solidFill>
                          <a:effectLst/>
                          <a:latin typeface="+mn-lt"/>
                          <a:ea typeface="+mn-ea"/>
                          <a:cs typeface="+mn-cs"/>
                        </a:rPr>
                        <a:t>() methods.</a:t>
                      </a:r>
                      <a:endParaRPr lang="en-US" dirty="0"/>
                    </a:p>
                  </a:txBody>
                  <a:tcPr/>
                </a:tc>
                <a:extLst>
                  <a:ext uri="{0D108BD9-81ED-4DB2-BD59-A6C34878D82A}">
                    <a16:rowId xmlns="" xmlns:a16="http://schemas.microsoft.com/office/drawing/2014/main" val="3159001375"/>
                  </a:ext>
                </a:extLst>
              </a:tr>
            </a:tbl>
          </a:graphicData>
        </a:graphic>
      </p:graphicFrame>
    </p:spTree>
    <p:extLst>
      <p:ext uri="{BB962C8B-B14F-4D97-AF65-F5344CB8AC3E}">
        <p14:creationId xmlns:p14="http://schemas.microsoft.com/office/powerpoint/2010/main" val="40987149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5CAEBC55-2693-49A5-8933-6F868E9D4356}"/>
              </a:ext>
            </a:extLst>
          </p:cNvPr>
          <p:cNvSpPr/>
          <p:nvPr/>
        </p:nvSpPr>
        <p:spPr>
          <a:xfrm>
            <a:off x="1736036" y="601629"/>
            <a:ext cx="8150086" cy="5411738"/>
          </a:xfrm>
          <a:prstGeom prst="rect">
            <a:avLst/>
          </a:prstGeom>
        </p:spPr>
        <p:txBody>
          <a:bodyPr wrap="square">
            <a:spAutoFit/>
          </a:bodyPr>
          <a:lstStyle/>
          <a:p>
            <a:pPr>
              <a:lnSpc>
                <a:spcPct val="150000"/>
              </a:lnSpc>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b="1" dirty="0"/>
              <a:t>Example of Oracle stored procedure</a:t>
            </a:r>
          </a:p>
          <a:p>
            <a:pPr>
              <a:lnSpc>
                <a:spcPct val="150000"/>
              </a:lnSpc>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313131"/>
                </a:solidFill>
                <a:ea typeface="Times New Roman" panose="02020603050405020304" pitchFamily="18" charset="0"/>
                <a:cs typeface="Courier New" panose="02070309020205020404" pitchFamily="49" charset="0"/>
              </a:rPr>
              <a:t>CREATE OR REPLACE PROCEDURE </a:t>
            </a:r>
            <a:r>
              <a:rPr lang="en-US" sz="2200" dirty="0" err="1">
                <a:solidFill>
                  <a:srgbClr val="313131"/>
                </a:solidFill>
                <a:ea typeface="Times New Roman" panose="02020603050405020304" pitchFamily="18" charset="0"/>
                <a:cs typeface="Courier New" panose="02070309020205020404" pitchFamily="49" charset="0"/>
              </a:rPr>
              <a:t>getEmpName</a:t>
            </a:r>
            <a:r>
              <a:rPr lang="en-US" sz="2200" dirty="0">
                <a:solidFill>
                  <a:srgbClr val="313131"/>
                </a:solidFill>
                <a:ea typeface="Times New Roman" panose="02020603050405020304" pitchFamily="18" charset="0"/>
                <a:cs typeface="Courier New" panose="02070309020205020404" pitchFamily="49" charset="0"/>
              </a:rPr>
              <a:t> </a:t>
            </a:r>
            <a:endParaRPr lang="en-US" sz="2200" dirty="0">
              <a:ea typeface="Calibri" panose="020F0502020204030204" pitchFamily="34" charset="0"/>
              <a:cs typeface="Times New Roman" panose="02020603050405020304" pitchFamily="18" charset="0"/>
            </a:endParaRPr>
          </a:p>
          <a:p>
            <a:pPr>
              <a:lnSpc>
                <a:spcPct val="150000"/>
              </a:lnSpc>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313131"/>
                </a:solidFill>
                <a:ea typeface="Times New Roman" panose="02020603050405020304" pitchFamily="18" charset="0"/>
                <a:cs typeface="Courier New" panose="02070309020205020404" pitchFamily="49" charset="0"/>
              </a:rPr>
              <a:t>   </a:t>
            </a:r>
            <a:r>
              <a:rPr lang="en-US" sz="2200" dirty="0">
                <a:solidFill>
                  <a:srgbClr val="666600"/>
                </a:solidFill>
                <a:ea typeface="Times New Roman" panose="02020603050405020304" pitchFamily="18" charset="0"/>
                <a:cs typeface="Courier New" panose="02070309020205020404" pitchFamily="49" charset="0"/>
              </a:rPr>
              <a:t>(</a:t>
            </a:r>
            <a:r>
              <a:rPr lang="en-US" sz="2200" dirty="0">
                <a:solidFill>
                  <a:srgbClr val="313131"/>
                </a:solidFill>
                <a:ea typeface="Times New Roman" panose="02020603050405020304" pitchFamily="18" charset="0"/>
                <a:cs typeface="Courier New" panose="02070309020205020404" pitchFamily="49" charset="0"/>
              </a:rPr>
              <a:t>EMP_ID IN NUMBER</a:t>
            </a:r>
            <a:r>
              <a:rPr lang="en-US" sz="2200" dirty="0">
                <a:solidFill>
                  <a:srgbClr val="666600"/>
                </a:solidFill>
                <a:ea typeface="Times New Roman" panose="02020603050405020304" pitchFamily="18" charset="0"/>
                <a:cs typeface="Courier New" panose="02070309020205020404" pitchFamily="49" charset="0"/>
              </a:rPr>
              <a:t>,</a:t>
            </a:r>
            <a:r>
              <a:rPr lang="en-US" sz="2200" dirty="0">
                <a:solidFill>
                  <a:srgbClr val="313131"/>
                </a:solidFill>
                <a:ea typeface="Times New Roman" panose="02020603050405020304" pitchFamily="18" charset="0"/>
                <a:cs typeface="Courier New" panose="02070309020205020404" pitchFamily="49" charset="0"/>
              </a:rPr>
              <a:t> EMP_FIRST OUT VARCHAR</a:t>
            </a:r>
            <a:r>
              <a:rPr lang="en-US" sz="2200" dirty="0">
                <a:solidFill>
                  <a:srgbClr val="666600"/>
                </a:solidFill>
                <a:ea typeface="Times New Roman" panose="02020603050405020304" pitchFamily="18" charset="0"/>
                <a:cs typeface="Courier New" panose="02070309020205020404" pitchFamily="49" charset="0"/>
              </a:rPr>
              <a:t>)</a:t>
            </a:r>
            <a:r>
              <a:rPr lang="en-US" sz="2200" dirty="0">
                <a:solidFill>
                  <a:srgbClr val="313131"/>
                </a:solidFill>
                <a:ea typeface="Times New Roman" panose="02020603050405020304" pitchFamily="18" charset="0"/>
                <a:cs typeface="Courier New" panose="02070309020205020404" pitchFamily="49" charset="0"/>
              </a:rPr>
              <a:t> AS</a:t>
            </a:r>
            <a:endParaRPr lang="en-US" sz="2200" dirty="0">
              <a:ea typeface="Calibri" panose="020F0502020204030204" pitchFamily="34" charset="0"/>
              <a:cs typeface="Times New Roman" panose="02020603050405020304" pitchFamily="18" charset="0"/>
            </a:endParaRPr>
          </a:p>
          <a:p>
            <a:pPr>
              <a:lnSpc>
                <a:spcPct val="150000"/>
              </a:lnSpc>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000088"/>
                </a:solidFill>
                <a:ea typeface="Times New Roman" panose="02020603050405020304" pitchFamily="18" charset="0"/>
                <a:cs typeface="Courier New" panose="02070309020205020404" pitchFamily="49" charset="0"/>
              </a:rPr>
              <a:t>BEGIN</a:t>
            </a:r>
            <a:endParaRPr lang="en-US" sz="2200" dirty="0">
              <a:ea typeface="Calibri" panose="020F0502020204030204" pitchFamily="34" charset="0"/>
              <a:cs typeface="Times New Roman" panose="02020603050405020304" pitchFamily="18" charset="0"/>
            </a:endParaRPr>
          </a:p>
          <a:p>
            <a:pPr>
              <a:lnSpc>
                <a:spcPct val="150000"/>
              </a:lnSpc>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313131"/>
                </a:solidFill>
                <a:ea typeface="Times New Roman" panose="02020603050405020304" pitchFamily="18" charset="0"/>
                <a:cs typeface="Courier New" panose="02070309020205020404" pitchFamily="49" charset="0"/>
              </a:rPr>
              <a:t>   SELECT first INTO EMP_FIRST</a:t>
            </a:r>
            <a:endParaRPr lang="en-US" sz="2200" dirty="0">
              <a:ea typeface="Calibri" panose="020F0502020204030204" pitchFamily="34" charset="0"/>
              <a:cs typeface="Times New Roman" panose="02020603050405020304" pitchFamily="18" charset="0"/>
            </a:endParaRPr>
          </a:p>
          <a:p>
            <a:pPr>
              <a:lnSpc>
                <a:spcPct val="150000"/>
              </a:lnSpc>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313131"/>
                </a:solidFill>
                <a:ea typeface="Times New Roman" panose="02020603050405020304" pitchFamily="18" charset="0"/>
                <a:cs typeface="Courier New" panose="02070309020205020404" pitchFamily="49" charset="0"/>
              </a:rPr>
              <a:t>   FROM </a:t>
            </a:r>
            <a:r>
              <a:rPr lang="en-US" sz="2200" dirty="0">
                <a:solidFill>
                  <a:srgbClr val="7F0055"/>
                </a:solidFill>
                <a:ea typeface="Times New Roman" panose="02020603050405020304" pitchFamily="18" charset="0"/>
                <a:cs typeface="Courier New" panose="02070309020205020404" pitchFamily="49" charset="0"/>
              </a:rPr>
              <a:t>Employees</a:t>
            </a:r>
            <a:endParaRPr lang="en-US" sz="2200" dirty="0">
              <a:ea typeface="Calibri" panose="020F0502020204030204" pitchFamily="34" charset="0"/>
              <a:cs typeface="Times New Roman" panose="02020603050405020304" pitchFamily="18" charset="0"/>
            </a:endParaRPr>
          </a:p>
          <a:p>
            <a:pPr>
              <a:lnSpc>
                <a:spcPct val="150000"/>
              </a:lnSpc>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313131"/>
                </a:solidFill>
                <a:ea typeface="Times New Roman" panose="02020603050405020304" pitchFamily="18" charset="0"/>
                <a:cs typeface="Courier New" panose="02070309020205020404" pitchFamily="49" charset="0"/>
              </a:rPr>
              <a:t>   WHERE ID </a:t>
            </a:r>
            <a:r>
              <a:rPr lang="en-US" sz="2200" dirty="0">
                <a:solidFill>
                  <a:srgbClr val="666600"/>
                </a:solidFill>
                <a:ea typeface="Times New Roman" panose="02020603050405020304" pitchFamily="18" charset="0"/>
                <a:cs typeface="Courier New" panose="02070309020205020404" pitchFamily="49" charset="0"/>
              </a:rPr>
              <a:t>=</a:t>
            </a:r>
            <a:r>
              <a:rPr lang="en-US" sz="2200" dirty="0">
                <a:solidFill>
                  <a:srgbClr val="313131"/>
                </a:solidFill>
                <a:ea typeface="Times New Roman" panose="02020603050405020304" pitchFamily="18" charset="0"/>
                <a:cs typeface="Courier New" panose="02070309020205020404" pitchFamily="49" charset="0"/>
              </a:rPr>
              <a:t> EMP_ID</a:t>
            </a:r>
            <a:r>
              <a:rPr lang="en-US" sz="2200" dirty="0">
                <a:solidFill>
                  <a:srgbClr val="666600"/>
                </a:solidFill>
                <a:ea typeface="Times New Roman" panose="02020603050405020304" pitchFamily="18" charset="0"/>
                <a:cs typeface="Courier New" panose="02070309020205020404" pitchFamily="49" charset="0"/>
              </a:rPr>
              <a:t>;</a:t>
            </a:r>
            <a:endParaRPr lang="en-US" sz="2200" dirty="0">
              <a:ea typeface="Calibri" panose="020F0502020204030204" pitchFamily="34" charset="0"/>
              <a:cs typeface="Times New Roman" panose="02020603050405020304" pitchFamily="18" charset="0"/>
            </a:endParaRPr>
          </a:p>
          <a:p>
            <a:pPr>
              <a:lnSpc>
                <a:spcPct val="150000"/>
              </a:lnSpc>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000088"/>
                </a:solidFill>
                <a:ea typeface="Times New Roman" panose="02020603050405020304" pitchFamily="18" charset="0"/>
                <a:cs typeface="Courier New" panose="02070309020205020404" pitchFamily="49" charset="0"/>
              </a:rPr>
              <a:t>END</a:t>
            </a:r>
            <a:r>
              <a:rPr lang="en-US" sz="2200" dirty="0">
                <a:solidFill>
                  <a:srgbClr val="666600"/>
                </a:solidFill>
                <a:ea typeface="Times New Roman" panose="02020603050405020304" pitchFamily="18" charset="0"/>
                <a:cs typeface="Courier New" panose="02070309020205020404" pitchFamily="49" charset="0"/>
              </a:rPr>
              <a:t>;</a:t>
            </a:r>
            <a:endParaRPr lang="en-US" sz="2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0035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46EA4A-3EA2-4023-80C1-01F07A720789}"/>
              </a:ext>
            </a:extLst>
          </p:cNvPr>
          <p:cNvSpPr>
            <a:spLocks noGrp="1"/>
          </p:cNvSpPr>
          <p:nvPr>
            <p:ph type="title" idx="4294967295"/>
          </p:nvPr>
        </p:nvSpPr>
        <p:spPr>
          <a:xfrm>
            <a:off x="1350840" y="603005"/>
            <a:ext cx="9604375" cy="811213"/>
          </a:xfrm>
        </p:spPr>
        <p:txBody>
          <a:bodyPr>
            <a:normAutofit/>
          </a:bodyPr>
          <a:lstStyle/>
          <a:p>
            <a:r>
              <a:rPr lang="en-US" b="1" dirty="0"/>
              <a:t>JDBC </a:t>
            </a:r>
            <a:r>
              <a:rPr lang="en-US" b="1" cap="none" dirty="0"/>
              <a:t>Diagram</a:t>
            </a:r>
            <a:endParaRPr lang="en-US" b="1" dirty="0"/>
          </a:p>
        </p:txBody>
      </p:sp>
      <p:pic>
        <p:nvPicPr>
          <p:cNvPr id="4" name="Picture 3" descr="JDBC (Java Database Connectivity) ">
            <a:extLst>
              <a:ext uri="{FF2B5EF4-FFF2-40B4-BE49-F238E27FC236}">
                <a16:creationId xmlns="" xmlns:a16="http://schemas.microsoft.com/office/drawing/2014/main" id="{AEE6C83E-A0FB-4937-B4F2-5BA86C21F17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01262" y="1652954"/>
            <a:ext cx="9653953" cy="4360984"/>
          </a:xfrm>
          <a:prstGeom prst="rect">
            <a:avLst/>
          </a:prstGeom>
          <a:noFill/>
          <a:ln>
            <a:noFill/>
          </a:ln>
        </p:spPr>
      </p:pic>
    </p:spTree>
    <p:extLst>
      <p:ext uri="{BB962C8B-B14F-4D97-AF65-F5344CB8AC3E}">
        <p14:creationId xmlns:p14="http://schemas.microsoft.com/office/powerpoint/2010/main" val="39279314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B4FE20EC-73BC-432A-8F68-F5D1A80479DD}"/>
              </a:ext>
            </a:extLst>
          </p:cNvPr>
          <p:cNvSpPr/>
          <p:nvPr/>
        </p:nvSpPr>
        <p:spPr>
          <a:xfrm>
            <a:off x="2040834" y="1021011"/>
            <a:ext cx="6308035" cy="3836948"/>
          </a:xfrm>
          <a:prstGeom prst="rect">
            <a:avLst/>
          </a:prstGeom>
        </p:spPr>
        <p:txBody>
          <a:bodyPr wrap="square">
            <a:spAutoFit/>
          </a:bodyPr>
          <a:lstStyle/>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err="1">
                <a:solidFill>
                  <a:srgbClr val="7F0055"/>
                </a:solidFill>
                <a:ea typeface="Times New Roman" panose="02020603050405020304" pitchFamily="18" charset="0"/>
                <a:cs typeface="Courier New" panose="02070309020205020404" pitchFamily="49" charset="0"/>
              </a:rPr>
              <a:t>CallableStatement</a:t>
            </a:r>
            <a:r>
              <a:rPr lang="en-US" sz="2200" dirty="0">
                <a:solidFill>
                  <a:srgbClr val="313131"/>
                </a:solidFill>
                <a:ea typeface="Times New Roman" panose="02020603050405020304" pitchFamily="18" charset="0"/>
                <a:cs typeface="Courier New" panose="02070309020205020404" pitchFamily="49" charset="0"/>
              </a:rPr>
              <a:t> </a:t>
            </a:r>
            <a:r>
              <a:rPr lang="en-US" sz="2200" dirty="0" err="1">
                <a:solidFill>
                  <a:srgbClr val="313131"/>
                </a:solidFill>
                <a:ea typeface="Times New Roman" panose="02020603050405020304" pitchFamily="18" charset="0"/>
                <a:cs typeface="Courier New" panose="02070309020205020404" pitchFamily="49" charset="0"/>
              </a:rPr>
              <a:t>cstmt</a:t>
            </a:r>
            <a:r>
              <a:rPr lang="en-US" sz="2200" dirty="0">
                <a:solidFill>
                  <a:srgbClr val="313131"/>
                </a:solidFill>
                <a:ea typeface="Times New Roman" panose="02020603050405020304" pitchFamily="18" charset="0"/>
                <a:cs typeface="Courier New" panose="02070309020205020404" pitchFamily="49" charset="0"/>
              </a:rPr>
              <a:t> </a:t>
            </a:r>
            <a:r>
              <a:rPr lang="en-US" sz="2200" dirty="0">
                <a:solidFill>
                  <a:srgbClr val="666600"/>
                </a:solidFill>
                <a:ea typeface="Times New Roman" panose="02020603050405020304" pitchFamily="18" charset="0"/>
                <a:cs typeface="Courier New" panose="02070309020205020404" pitchFamily="49" charset="0"/>
              </a:rPr>
              <a:t>=</a:t>
            </a:r>
            <a:r>
              <a:rPr lang="en-US" sz="2200" dirty="0">
                <a:solidFill>
                  <a:srgbClr val="313131"/>
                </a:solidFill>
                <a:ea typeface="Times New Roman" panose="02020603050405020304" pitchFamily="18" charset="0"/>
                <a:cs typeface="Courier New" panose="02070309020205020404" pitchFamily="49" charset="0"/>
              </a:rPr>
              <a:t> </a:t>
            </a:r>
            <a:r>
              <a:rPr lang="en-US" sz="2200" dirty="0">
                <a:solidFill>
                  <a:srgbClr val="000088"/>
                </a:solidFill>
                <a:ea typeface="Times New Roman" panose="02020603050405020304" pitchFamily="18" charset="0"/>
                <a:cs typeface="Courier New" panose="02070309020205020404" pitchFamily="49" charset="0"/>
              </a:rPr>
              <a:t>null</a:t>
            </a:r>
            <a:r>
              <a:rPr lang="en-US" sz="2200" dirty="0">
                <a:solidFill>
                  <a:srgbClr val="666600"/>
                </a:solidFill>
                <a:ea typeface="Times New Roman" panose="02020603050405020304" pitchFamily="18" charset="0"/>
                <a:cs typeface="Courier New" panose="02070309020205020404" pitchFamily="49" charset="0"/>
              </a:rPr>
              <a:t>;</a:t>
            </a: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200" dirty="0">
              <a:ea typeface="Calibri" panose="020F0502020204030204" pitchFamily="34" charset="0"/>
              <a:cs typeface="Times New Roman" panose="02020603050405020304" pitchFamily="18" charset="0"/>
            </a:endParaRP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000088"/>
                </a:solidFill>
                <a:ea typeface="Times New Roman" panose="02020603050405020304" pitchFamily="18" charset="0"/>
                <a:cs typeface="Courier New" panose="02070309020205020404" pitchFamily="49" charset="0"/>
              </a:rPr>
              <a:t>try</a:t>
            </a:r>
            <a:r>
              <a:rPr lang="en-US" sz="2200" dirty="0">
                <a:solidFill>
                  <a:srgbClr val="313131"/>
                </a:solidFill>
                <a:ea typeface="Times New Roman" panose="02020603050405020304" pitchFamily="18" charset="0"/>
                <a:cs typeface="Courier New" panose="02070309020205020404" pitchFamily="49" charset="0"/>
              </a:rPr>
              <a:t> </a:t>
            </a:r>
            <a:r>
              <a:rPr lang="en-US" sz="2200" dirty="0">
                <a:solidFill>
                  <a:srgbClr val="666600"/>
                </a:solidFill>
                <a:ea typeface="Times New Roman" panose="02020603050405020304" pitchFamily="18" charset="0"/>
                <a:cs typeface="Courier New" panose="02070309020205020404" pitchFamily="49" charset="0"/>
              </a:rPr>
              <a:t>{</a:t>
            </a: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200" dirty="0">
              <a:ea typeface="Calibri" panose="020F0502020204030204" pitchFamily="34" charset="0"/>
              <a:cs typeface="Times New Roman" panose="02020603050405020304" pitchFamily="18" charset="0"/>
            </a:endParaRP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313131"/>
                </a:solidFill>
                <a:ea typeface="Times New Roman" panose="02020603050405020304" pitchFamily="18" charset="0"/>
                <a:cs typeface="Courier New" panose="02070309020205020404" pitchFamily="49" charset="0"/>
              </a:rPr>
              <a:t>   </a:t>
            </a:r>
            <a:r>
              <a:rPr lang="en-US" sz="2200" dirty="0">
                <a:solidFill>
                  <a:srgbClr val="7F0055"/>
                </a:solidFill>
                <a:ea typeface="Times New Roman" panose="02020603050405020304" pitchFamily="18" charset="0"/>
                <a:cs typeface="Courier New" panose="02070309020205020404" pitchFamily="49" charset="0"/>
              </a:rPr>
              <a:t>String</a:t>
            </a:r>
            <a:r>
              <a:rPr lang="en-US" sz="2200" dirty="0">
                <a:solidFill>
                  <a:srgbClr val="313131"/>
                </a:solidFill>
                <a:ea typeface="Times New Roman" panose="02020603050405020304" pitchFamily="18" charset="0"/>
                <a:cs typeface="Courier New" panose="02070309020205020404" pitchFamily="49" charset="0"/>
              </a:rPr>
              <a:t> SQL </a:t>
            </a:r>
            <a:r>
              <a:rPr lang="en-US" sz="2200" dirty="0">
                <a:solidFill>
                  <a:srgbClr val="666600"/>
                </a:solidFill>
                <a:ea typeface="Times New Roman" panose="02020603050405020304" pitchFamily="18" charset="0"/>
                <a:cs typeface="Courier New" panose="02070309020205020404" pitchFamily="49" charset="0"/>
              </a:rPr>
              <a:t>=</a:t>
            </a:r>
            <a:r>
              <a:rPr lang="en-US" sz="2200" dirty="0">
                <a:solidFill>
                  <a:srgbClr val="313131"/>
                </a:solidFill>
                <a:ea typeface="Times New Roman" panose="02020603050405020304" pitchFamily="18" charset="0"/>
                <a:cs typeface="Courier New" panose="02070309020205020404" pitchFamily="49" charset="0"/>
              </a:rPr>
              <a:t> </a:t>
            </a:r>
            <a:r>
              <a:rPr lang="en-US" sz="2200" dirty="0">
                <a:solidFill>
                  <a:srgbClr val="008800"/>
                </a:solidFill>
                <a:ea typeface="Times New Roman" panose="02020603050405020304" pitchFamily="18" charset="0"/>
                <a:cs typeface="Courier New" panose="02070309020205020404" pitchFamily="49" charset="0"/>
              </a:rPr>
              <a:t>"{call </a:t>
            </a:r>
            <a:r>
              <a:rPr lang="en-US" sz="2200" dirty="0" err="1">
                <a:solidFill>
                  <a:srgbClr val="008800"/>
                </a:solidFill>
                <a:ea typeface="Times New Roman" panose="02020603050405020304" pitchFamily="18" charset="0"/>
                <a:cs typeface="Courier New" panose="02070309020205020404" pitchFamily="49" charset="0"/>
              </a:rPr>
              <a:t>getEmpName</a:t>
            </a:r>
            <a:r>
              <a:rPr lang="en-US" sz="2200" dirty="0">
                <a:solidFill>
                  <a:srgbClr val="008800"/>
                </a:solidFill>
                <a:ea typeface="Times New Roman" panose="02020603050405020304" pitchFamily="18" charset="0"/>
                <a:cs typeface="Courier New" panose="02070309020205020404" pitchFamily="49" charset="0"/>
              </a:rPr>
              <a:t> (?, ?)}"</a:t>
            </a:r>
            <a:r>
              <a:rPr lang="en-US" sz="2200" dirty="0">
                <a:solidFill>
                  <a:srgbClr val="666600"/>
                </a:solidFill>
                <a:ea typeface="Times New Roman" panose="02020603050405020304" pitchFamily="18" charset="0"/>
                <a:cs typeface="Courier New" panose="02070309020205020404" pitchFamily="49" charset="0"/>
              </a:rPr>
              <a:t>;</a:t>
            </a: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200" dirty="0">
              <a:ea typeface="Calibri" panose="020F0502020204030204" pitchFamily="34" charset="0"/>
              <a:cs typeface="Times New Roman" panose="02020603050405020304" pitchFamily="18" charset="0"/>
            </a:endParaRP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313131"/>
                </a:solidFill>
                <a:ea typeface="Times New Roman" panose="02020603050405020304" pitchFamily="18" charset="0"/>
                <a:cs typeface="Courier New" panose="02070309020205020404" pitchFamily="49" charset="0"/>
              </a:rPr>
              <a:t>   </a:t>
            </a:r>
            <a:r>
              <a:rPr lang="en-US" sz="2200" dirty="0" err="1">
                <a:solidFill>
                  <a:srgbClr val="313131"/>
                </a:solidFill>
                <a:ea typeface="Times New Roman" panose="02020603050405020304" pitchFamily="18" charset="0"/>
                <a:cs typeface="Courier New" panose="02070309020205020404" pitchFamily="49" charset="0"/>
              </a:rPr>
              <a:t>cstmt</a:t>
            </a:r>
            <a:r>
              <a:rPr lang="en-US" sz="2200" dirty="0">
                <a:solidFill>
                  <a:srgbClr val="313131"/>
                </a:solidFill>
                <a:ea typeface="Times New Roman" panose="02020603050405020304" pitchFamily="18" charset="0"/>
                <a:cs typeface="Courier New" panose="02070309020205020404" pitchFamily="49" charset="0"/>
              </a:rPr>
              <a:t> </a:t>
            </a:r>
            <a:r>
              <a:rPr lang="en-US" sz="2200" dirty="0">
                <a:solidFill>
                  <a:srgbClr val="666600"/>
                </a:solidFill>
                <a:ea typeface="Times New Roman" panose="02020603050405020304" pitchFamily="18" charset="0"/>
                <a:cs typeface="Courier New" panose="02070309020205020404" pitchFamily="49" charset="0"/>
              </a:rPr>
              <a:t>=</a:t>
            </a:r>
            <a:r>
              <a:rPr lang="en-US" sz="2200" dirty="0">
                <a:solidFill>
                  <a:srgbClr val="313131"/>
                </a:solidFill>
                <a:ea typeface="Times New Roman" panose="02020603050405020304" pitchFamily="18" charset="0"/>
                <a:cs typeface="Courier New" panose="02070309020205020404" pitchFamily="49" charset="0"/>
              </a:rPr>
              <a:t> </a:t>
            </a:r>
            <a:r>
              <a:rPr lang="en-US" sz="2200" dirty="0" err="1">
                <a:solidFill>
                  <a:srgbClr val="313131"/>
                </a:solidFill>
                <a:ea typeface="Times New Roman" panose="02020603050405020304" pitchFamily="18" charset="0"/>
                <a:cs typeface="Courier New" panose="02070309020205020404" pitchFamily="49" charset="0"/>
              </a:rPr>
              <a:t>conn</a:t>
            </a:r>
            <a:r>
              <a:rPr lang="en-US" sz="2200" dirty="0" err="1">
                <a:solidFill>
                  <a:srgbClr val="666600"/>
                </a:solidFill>
                <a:ea typeface="Times New Roman" panose="02020603050405020304" pitchFamily="18" charset="0"/>
                <a:cs typeface="Courier New" panose="02070309020205020404" pitchFamily="49" charset="0"/>
              </a:rPr>
              <a:t>.</a:t>
            </a:r>
            <a:r>
              <a:rPr lang="en-US" sz="2200" dirty="0" err="1">
                <a:solidFill>
                  <a:srgbClr val="313131"/>
                </a:solidFill>
                <a:ea typeface="Times New Roman" panose="02020603050405020304" pitchFamily="18" charset="0"/>
                <a:cs typeface="Courier New" panose="02070309020205020404" pitchFamily="49" charset="0"/>
              </a:rPr>
              <a:t>prepareCall</a:t>
            </a:r>
            <a:r>
              <a:rPr lang="en-US" sz="2200" dirty="0">
                <a:solidFill>
                  <a:srgbClr val="313131"/>
                </a:solidFill>
                <a:ea typeface="Times New Roman" panose="02020603050405020304" pitchFamily="18" charset="0"/>
                <a:cs typeface="Courier New" panose="02070309020205020404" pitchFamily="49" charset="0"/>
              </a:rPr>
              <a:t> </a:t>
            </a:r>
            <a:r>
              <a:rPr lang="en-US" sz="2200" dirty="0">
                <a:solidFill>
                  <a:srgbClr val="666600"/>
                </a:solidFill>
                <a:ea typeface="Times New Roman" panose="02020603050405020304" pitchFamily="18" charset="0"/>
                <a:cs typeface="Courier New" panose="02070309020205020404" pitchFamily="49" charset="0"/>
              </a:rPr>
              <a:t>(</a:t>
            </a:r>
            <a:r>
              <a:rPr lang="en-US" sz="2200" dirty="0">
                <a:solidFill>
                  <a:srgbClr val="313131"/>
                </a:solidFill>
                <a:ea typeface="Times New Roman" panose="02020603050405020304" pitchFamily="18" charset="0"/>
                <a:cs typeface="Courier New" panose="02070309020205020404" pitchFamily="49" charset="0"/>
              </a:rPr>
              <a:t>SQL</a:t>
            </a:r>
            <a:r>
              <a:rPr lang="en-US" sz="2200" dirty="0">
                <a:solidFill>
                  <a:srgbClr val="666600"/>
                </a:solidFill>
                <a:ea typeface="Times New Roman" panose="02020603050405020304" pitchFamily="18" charset="0"/>
                <a:cs typeface="Courier New" panose="02070309020205020404" pitchFamily="49" charset="0"/>
              </a:rPr>
              <a:t>);</a:t>
            </a:r>
            <a:endParaRPr lang="en-US" sz="2200" dirty="0">
              <a:ea typeface="Calibri" panose="020F0502020204030204" pitchFamily="34" charset="0"/>
              <a:cs typeface="Times New Roman" panose="02020603050405020304" pitchFamily="18" charset="0"/>
            </a:endParaRP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666600"/>
                </a:solidFill>
                <a:ea typeface="Times New Roman" panose="02020603050405020304" pitchFamily="18" charset="0"/>
                <a:cs typeface="Courier New" panose="02070309020205020404" pitchFamily="49" charset="0"/>
              </a:rPr>
              <a:t>}</a:t>
            </a: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200" dirty="0">
              <a:ea typeface="Calibri" panose="020F0502020204030204" pitchFamily="34" charset="0"/>
              <a:cs typeface="Times New Roman" panose="02020603050405020304" pitchFamily="18" charset="0"/>
            </a:endParaRP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000088"/>
                </a:solidFill>
                <a:ea typeface="Times New Roman" panose="02020603050405020304" pitchFamily="18" charset="0"/>
                <a:cs typeface="Courier New" panose="02070309020205020404" pitchFamily="49" charset="0"/>
              </a:rPr>
              <a:t>catch</a:t>
            </a:r>
            <a:r>
              <a:rPr lang="en-US" sz="2200" dirty="0">
                <a:solidFill>
                  <a:srgbClr val="313131"/>
                </a:solidFill>
                <a:ea typeface="Times New Roman" panose="02020603050405020304" pitchFamily="18" charset="0"/>
                <a:cs typeface="Courier New" panose="02070309020205020404" pitchFamily="49" charset="0"/>
              </a:rPr>
              <a:t> </a:t>
            </a:r>
            <a:r>
              <a:rPr lang="en-US" sz="2200" dirty="0">
                <a:solidFill>
                  <a:srgbClr val="666600"/>
                </a:solidFill>
                <a:ea typeface="Times New Roman" panose="02020603050405020304" pitchFamily="18" charset="0"/>
                <a:cs typeface="Courier New" panose="02070309020205020404" pitchFamily="49" charset="0"/>
              </a:rPr>
              <a:t>(</a:t>
            </a:r>
            <a:r>
              <a:rPr lang="en-US" sz="2200" dirty="0" err="1">
                <a:solidFill>
                  <a:srgbClr val="7F0055"/>
                </a:solidFill>
                <a:ea typeface="Times New Roman" panose="02020603050405020304" pitchFamily="18" charset="0"/>
                <a:cs typeface="Courier New" panose="02070309020205020404" pitchFamily="49" charset="0"/>
              </a:rPr>
              <a:t>SQLException</a:t>
            </a:r>
            <a:r>
              <a:rPr lang="en-US" sz="2200" dirty="0">
                <a:solidFill>
                  <a:srgbClr val="313131"/>
                </a:solidFill>
                <a:ea typeface="Times New Roman" panose="02020603050405020304" pitchFamily="18" charset="0"/>
                <a:cs typeface="Courier New" panose="02070309020205020404" pitchFamily="49" charset="0"/>
              </a:rPr>
              <a:t> e</a:t>
            </a:r>
            <a:r>
              <a:rPr lang="en-US" sz="2200" dirty="0">
                <a:solidFill>
                  <a:srgbClr val="666600"/>
                </a:solidFill>
                <a:ea typeface="Times New Roman" panose="02020603050405020304" pitchFamily="18" charset="0"/>
                <a:cs typeface="Courier New" panose="02070309020205020404" pitchFamily="49" charset="0"/>
              </a:rPr>
              <a:t>)</a:t>
            </a:r>
            <a:r>
              <a:rPr lang="en-US" sz="2200" dirty="0">
                <a:solidFill>
                  <a:srgbClr val="313131"/>
                </a:solidFill>
                <a:ea typeface="Times New Roman" panose="02020603050405020304" pitchFamily="18" charset="0"/>
                <a:cs typeface="Courier New" panose="02070309020205020404" pitchFamily="49" charset="0"/>
              </a:rPr>
              <a:t> </a:t>
            </a:r>
            <a:r>
              <a:rPr lang="en-US" sz="2200" dirty="0">
                <a:solidFill>
                  <a:srgbClr val="666600"/>
                </a:solidFill>
                <a:ea typeface="Times New Roman" panose="02020603050405020304" pitchFamily="18" charset="0"/>
                <a:cs typeface="Courier New" panose="02070309020205020404" pitchFamily="49" charset="0"/>
              </a:rPr>
              <a:t>{</a:t>
            </a:r>
            <a:endParaRPr lang="en-US" sz="2200" dirty="0">
              <a:ea typeface="Calibri" panose="020F0502020204030204" pitchFamily="34" charset="0"/>
              <a:cs typeface="Times New Roman" panose="02020603050405020304" pitchFamily="18" charset="0"/>
            </a:endParaRP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666600"/>
                </a:solidFill>
                <a:ea typeface="Times New Roman" panose="02020603050405020304" pitchFamily="18" charset="0"/>
                <a:cs typeface="Courier New" panose="02070309020205020404" pitchFamily="49" charset="0"/>
              </a:rPr>
              <a:t>}</a:t>
            </a: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200" dirty="0">
              <a:ea typeface="Calibri" panose="020F0502020204030204" pitchFamily="34" charset="0"/>
              <a:cs typeface="Times New Roman" panose="02020603050405020304" pitchFamily="18" charset="0"/>
            </a:endParaRP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000088"/>
                </a:solidFill>
                <a:ea typeface="Times New Roman" panose="02020603050405020304" pitchFamily="18" charset="0"/>
                <a:cs typeface="Courier New" panose="02070309020205020404" pitchFamily="49" charset="0"/>
              </a:rPr>
              <a:t>finally</a:t>
            </a:r>
            <a:r>
              <a:rPr lang="en-US" sz="2200" dirty="0">
                <a:solidFill>
                  <a:srgbClr val="313131"/>
                </a:solidFill>
                <a:ea typeface="Times New Roman" panose="02020603050405020304" pitchFamily="18" charset="0"/>
                <a:cs typeface="Courier New" panose="02070309020205020404" pitchFamily="49" charset="0"/>
              </a:rPr>
              <a:t> </a:t>
            </a:r>
            <a:r>
              <a:rPr lang="en-US" sz="2200" dirty="0">
                <a:solidFill>
                  <a:srgbClr val="666600"/>
                </a:solidFill>
                <a:ea typeface="Times New Roman" panose="02020603050405020304" pitchFamily="18" charset="0"/>
                <a:cs typeface="Courier New" panose="02070309020205020404" pitchFamily="49" charset="0"/>
              </a:rPr>
              <a:t>{</a:t>
            </a: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200" dirty="0">
              <a:ea typeface="Calibri" panose="020F0502020204030204" pitchFamily="34" charset="0"/>
              <a:cs typeface="Times New Roman" panose="02020603050405020304" pitchFamily="18" charset="0"/>
            </a:endParaRP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666600"/>
                </a:solidFill>
                <a:ea typeface="Times New Roman" panose="02020603050405020304" pitchFamily="18" charset="0"/>
                <a:cs typeface="Courier New" panose="02070309020205020404" pitchFamily="49" charset="0"/>
              </a:rPr>
              <a:t>}</a:t>
            </a:r>
            <a:endParaRPr lang="en-US" sz="2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70680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err="1" smtClean="0"/>
              <a:t>Resultset</a:t>
            </a:r>
            <a:r>
              <a:rPr lang="en-US" b="1" cap="none" dirty="0" smtClean="0"/>
              <a:t> Interface</a:t>
            </a:r>
            <a:endParaRPr lang="en-US" b="1" cap="none" dirty="0"/>
          </a:p>
        </p:txBody>
      </p:sp>
      <p:sp>
        <p:nvSpPr>
          <p:cNvPr id="3" name="Content Placeholder 2"/>
          <p:cNvSpPr>
            <a:spLocks noGrp="1"/>
          </p:cNvSpPr>
          <p:nvPr>
            <p:ph idx="1"/>
          </p:nvPr>
        </p:nvSpPr>
        <p:spPr>
          <a:xfrm>
            <a:off x="1451579" y="1449978"/>
            <a:ext cx="9603275" cy="4603092"/>
          </a:xfrm>
        </p:spPr>
        <p:txBody>
          <a:bodyPr/>
          <a:lstStyle/>
          <a:p>
            <a:r>
              <a:rPr lang="en-US" dirty="0" smtClean="0"/>
              <a:t>The </a:t>
            </a:r>
            <a:r>
              <a:rPr lang="en-US" dirty="0"/>
              <a:t>object of </a:t>
            </a:r>
            <a:r>
              <a:rPr lang="en-US" dirty="0" err="1"/>
              <a:t>ResultSet</a:t>
            </a:r>
            <a:r>
              <a:rPr lang="en-US" dirty="0"/>
              <a:t> maintains a cursor pointing to a row of a table</a:t>
            </a:r>
            <a:r>
              <a:rPr lang="en-US" dirty="0" smtClean="0"/>
              <a:t>.</a:t>
            </a:r>
          </a:p>
          <a:p>
            <a:r>
              <a:rPr lang="en-US" dirty="0" smtClean="0"/>
              <a:t> </a:t>
            </a:r>
            <a:r>
              <a:rPr lang="en-US" dirty="0"/>
              <a:t>Initially, cursor points to before the first row</a:t>
            </a:r>
            <a:r>
              <a:rPr lang="en-US" dirty="0" smtClean="0"/>
              <a:t>.</a:t>
            </a:r>
          </a:p>
          <a:p>
            <a:r>
              <a:rPr lang="en-US" dirty="0"/>
              <a:t>By default, </a:t>
            </a:r>
            <a:r>
              <a:rPr lang="en-US" dirty="0" err="1"/>
              <a:t>ResultSet</a:t>
            </a:r>
            <a:r>
              <a:rPr lang="en-US" dirty="0"/>
              <a:t> object can be moved forward only and it is not </a:t>
            </a:r>
            <a:r>
              <a:rPr lang="en-US" dirty="0" smtClean="0"/>
              <a:t>updatable.</a:t>
            </a:r>
          </a:p>
          <a:p>
            <a:r>
              <a:rPr lang="en-US" dirty="0" smtClean="0"/>
              <a:t>But </a:t>
            </a:r>
            <a:r>
              <a:rPr lang="en-US" dirty="0"/>
              <a:t>we can make this object to move forward and backward direction by passing either TYPE_SCROLL_INSENSITIVE or TYPE_SCROLL_SENSITIVE in </a:t>
            </a:r>
            <a:r>
              <a:rPr lang="en-US" dirty="0" err="1"/>
              <a:t>createStatement</a:t>
            </a:r>
            <a:r>
              <a:rPr lang="en-US" dirty="0"/>
              <a:t>(</a:t>
            </a:r>
            <a:r>
              <a:rPr lang="en-US" dirty="0" err="1"/>
              <a:t>int,int</a:t>
            </a:r>
            <a:r>
              <a:rPr lang="en-US" dirty="0"/>
              <a:t>) method as well as we can make this object as updatable by</a:t>
            </a:r>
            <a:r>
              <a:rPr lang="en-US" dirty="0" smtClean="0"/>
              <a:t>:</a:t>
            </a:r>
          </a:p>
          <a:p>
            <a:pPr marL="0" indent="0">
              <a:buNone/>
            </a:pPr>
            <a:r>
              <a:rPr lang="en-US" dirty="0" smtClean="0"/>
              <a:t>	Statement </a:t>
            </a:r>
            <a:r>
              <a:rPr lang="en-US" dirty="0" err="1"/>
              <a:t>stmt</a:t>
            </a:r>
            <a:r>
              <a:rPr lang="en-US" dirty="0"/>
              <a:t> = </a:t>
            </a:r>
            <a:r>
              <a:rPr lang="en-US" dirty="0" err="1"/>
              <a:t>con.createStatement</a:t>
            </a:r>
            <a:r>
              <a:rPr lang="en-US" dirty="0"/>
              <a:t>(</a:t>
            </a:r>
            <a:r>
              <a:rPr lang="en-US" dirty="0" err="1"/>
              <a:t>ResultSet.TYPE_SCROLL_INSENSITIVE</a:t>
            </a:r>
            <a:r>
              <a:rPr lang="en-US" dirty="0"/>
              <a:t>,  </a:t>
            </a:r>
          </a:p>
          <a:p>
            <a:pPr marL="0" indent="0">
              <a:buNone/>
            </a:pPr>
            <a:r>
              <a:rPr lang="en-US" dirty="0"/>
              <a:t>                     </a:t>
            </a:r>
            <a:r>
              <a:rPr lang="en-US" dirty="0" err="1"/>
              <a:t>ResultSet.CONCUR_UPDATABLE</a:t>
            </a:r>
            <a:r>
              <a:rPr lang="en-US" dirty="0"/>
              <a:t>); </a:t>
            </a:r>
          </a:p>
        </p:txBody>
      </p:sp>
    </p:spTree>
    <p:extLst>
      <p:ext uri="{BB962C8B-B14F-4D97-AF65-F5344CB8AC3E}">
        <p14:creationId xmlns:p14="http://schemas.microsoft.com/office/powerpoint/2010/main" val="35492101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947" y="0"/>
            <a:ext cx="9818482" cy="631065"/>
          </a:xfrm>
        </p:spPr>
        <p:txBody>
          <a:bodyPr>
            <a:normAutofit/>
          </a:bodyPr>
          <a:lstStyle/>
          <a:p>
            <a:r>
              <a:rPr lang="en-US" b="1" cap="none" dirty="0" smtClean="0"/>
              <a:t>Commonly Used Methods Of </a:t>
            </a:r>
            <a:r>
              <a:rPr lang="en-US" b="1" cap="none" dirty="0" err="1" smtClean="0"/>
              <a:t>Resultset</a:t>
            </a:r>
            <a:r>
              <a:rPr lang="en-US" b="1" cap="none" dirty="0" smtClean="0"/>
              <a:t> Interface</a:t>
            </a:r>
            <a:endParaRPr lang="en-US" b="1" cap="none"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40473585"/>
              </p:ext>
            </p:extLst>
          </p:nvPr>
        </p:nvGraphicFramePr>
        <p:xfrm>
          <a:off x="540912" y="734298"/>
          <a:ext cx="11333408" cy="5408123"/>
        </p:xfrm>
        <a:graphic>
          <a:graphicData uri="http://schemas.openxmlformats.org/drawingml/2006/table">
            <a:tbl>
              <a:tblPr/>
              <a:tblGrid>
                <a:gridCol w="5666704"/>
                <a:gridCol w="5666704"/>
              </a:tblGrid>
              <a:tr h="540889">
                <a:tc>
                  <a:txBody>
                    <a:bodyPr/>
                    <a:lstStyle/>
                    <a:p>
                      <a:pPr algn="just" fontAlgn="t"/>
                      <a:r>
                        <a:rPr lang="en-US" sz="1600" b="1" dirty="0" smtClean="0">
                          <a:solidFill>
                            <a:srgbClr val="333333"/>
                          </a:solidFill>
                          <a:effectLst/>
                          <a:latin typeface="Calibri" panose="020F0502020204030204" pitchFamily="34" charset="0"/>
                          <a:cs typeface="Calibri" panose="020F0502020204030204" pitchFamily="34" charset="0"/>
                        </a:rPr>
                        <a:t>public </a:t>
                      </a:r>
                      <a:r>
                        <a:rPr lang="en-US" sz="1600" b="1" dirty="0" err="1">
                          <a:solidFill>
                            <a:srgbClr val="333333"/>
                          </a:solidFill>
                          <a:effectLst/>
                          <a:latin typeface="Calibri" panose="020F0502020204030204" pitchFamily="34" charset="0"/>
                          <a:cs typeface="Calibri" panose="020F0502020204030204" pitchFamily="34" charset="0"/>
                        </a:rPr>
                        <a:t>boolean</a:t>
                      </a:r>
                      <a:r>
                        <a:rPr lang="en-US" sz="1600" b="1" dirty="0">
                          <a:solidFill>
                            <a:srgbClr val="333333"/>
                          </a:solidFill>
                          <a:effectLst/>
                          <a:latin typeface="Calibri" panose="020F0502020204030204" pitchFamily="34" charset="0"/>
                          <a:cs typeface="Calibri" panose="020F0502020204030204" pitchFamily="34" charset="0"/>
                        </a:rPr>
                        <a:t> next():</a:t>
                      </a:r>
                      <a:endParaRPr lang="en-US" sz="1600" dirty="0">
                        <a:solidFill>
                          <a:srgbClr val="333333"/>
                        </a:solidFill>
                        <a:effectLst/>
                        <a:latin typeface="Calibri" panose="020F0502020204030204" pitchFamily="34" charset="0"/>
                        <a:cs typeface="Calibri" panose="020F0502020204030204" pitchFamily="34" charset="0"/>
                      </a:endParaRPr>
                    </a:p>
                  </a:txBody>
                  <a:tcPr marL="37416" marR="37416" marT="37416" marB="374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Calibri" panose="020F0502020204030204" pitchFamily="34" charset="0"/>
                          <a:cs typeface="Calibri" panose="020F0502020204030204" pitchFamily="34" charset="0"/>
                        </a:rPr>
                        <a:t>is used to move the cursor to the one row next from the current position.</a:t>
                      </a:r>
                    </a:p>
                  </a:txBody>
                  <a:tcPr marL="37416" marR="37416" marT="37416" marB="374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40889">
                <a:tc>
                  <a:txBody>
                    <a:bodyPr/>
                    <a:lstStyle/>
                    <a:p>
                      <a:pPr algn="just" fontAlgn="t"/>
                      <a:r>
                        <a:rPr lang="en-US" sz="1600" b="1" dirty="0" smtClean="0">
                          <a:solidFill>
                            <a:srgbClr val="333333"/>
                          </a:solidFill>
                          <a:effectLst/>
                          <a:latin typeface="Calibri" panose="020F0502020204030204" pitchFamily="34" charset="0"/>
                          <a:cs typeface="Calibri" panose="020F0502020204030204" pitchFamily="34" charset="0"/>
                        </a:rPr>
                        <a:t>public </a:t>
                      </a:r>
                      <a:r>
                        <a:rPr lang="en-US" sz="1600" b="1" dirty="0" err="1">
                          <a:solidFill>
                            <a:srgbClr val="333333"/>
                          </a:solidFill>
                          <a:effectLst/>
                          <a:latin typeface="Calibri" panose="020F0502020204030204" pitchFamily="34" charset="0"/>
                          <a:cs typeface="Calibri" panose="020F0502020204030204" pitchFamily="34" charset="0"/>
                        </a:rPr>
                        <a:t>boolean</a:t>
                      </a:r>
                      <a:r>
                        <a:rPr lang="en-US" sz="1600" b="1" dirty="0">
                          <a:solidFill>
                            <a:srgbClr val="333333"/>
                          </a:solidFill>
                          <a:effectLst/>
                          <a:latin typeface="Calibri" panose="020F0502020204030204" pitchFamily="34" charset="0"/>
                          <a:cs typeface="Calibri" panose="020F0502020204030204" pitchFamily="34" charset="0"/>
                        </a:rPr>
                        <a:t> previous():</a:t>
                      </a:r>
                      <a:endParaRPr lang="en-US" sz="1600" dirty="0">
                        <a:solidFill>
                          <a:srgbClr val="333333"/>
                        </a:solidFill>
                        <a:effectLst/>
                        <a:latin typeface="Calibri" panose="020F0502020204030204" pitchFamily="34" charset="0"/>
                        <a:cs typeface="Calibri" panose="020F0502020204030204" pitchFamily="34" charset="0"/>
                      </a:endParaRPr>
                    </a:p>
                  </a:txBody>
                  <a:tcPr marL="37416" marR="37416" marT="37416" marB="374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Calibri" panose="020F0502020204030204" pitchFamily="34" charset="0"/>
                          <a:cs typeface="Calibri" panose="020F0502020204030204" pitchFamily="34" charset="0"/>
                        </a:rPr>
                        <a:t>is used to move the cursor to the one row previous from the current position.</a:t>
                      </a:r>
                    </a:p>
                  </a:txBody>
                  <a:tcPr marL="37416" marR="37416" marT="37416" marB="374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88763">
                <a:tc>
                  <a:txBody>
                    <a:bodyPr/>
                    <a:lstStyle/>
                    <a:p>
                      <a:pPr algn="just" fontAlgn="t"/>
                      <a:r>
                        <a:rPr lang="en-US" sz="1600" b="1" dirty="0" smtClean="0">
                          <a:solidFill>
                            <a:srgbClr val="333333"/>
                          </a:solidFill>
                          <a:effectLst/>
                          <a:latin typeface="Calibri" panose="020F0502020204030204" pitchFamily="34" charset="0"/>
                          <a:cs typeface="Calibri" panose="020F0502020204030204" pitchFamily="34" charset="0"/>
                        </a:rPr>
                        <a:t>public </a:t>
                      </a:r>
                      <a:r>
                        <a:rPr lang="en-US" sz="1600" b="1" dirty="0" err="1">
                          <a:solidFill>
                            <a:srgbClr val="333333"/>
                          </a:solidFill>
                          <a:effectLst/>
                          <a:latin typeface="Calibri" panose="020F0502020204030204" pitchFamily="34" charset="0"/>
                          <a:cs typeface="Calibri" panose="020F0502020204030204" pitchFamily="34" charset="0"/>
                        </a:rPr>
                        <a:t>boolean</a:t>
                      </a:r>
                      <a:r>
                        <a:rPr lang="en-US" sz="1600" b="1" dirty="0">
                          <a:solidFill>
                            <a:srgbClr val="333333"/>
                          </a:solidFill>
                          <a:effectLst/>
                          <a:latin typeface="Calibri" panose="020F0502020204030204" pitchFamily="34" charset="0"/>
                          <a:cs typeface="Calibri" panose="020F0502020204030204" pitchFamily="34" charset="0"/>
                        </a:rPr>
                        <a:t> first():</a:t>
                      </a:r>
                      <a:endParaRPr lang="en-US" sz="1600" dirty="0">
                        <a:solidFill>
                          <a:srgbClr val="333333"/>
                        </a:solidFill>
                        <a:effectLst/>
                        <a:latin typeface="Calibri" panose="020F0502020204030204" pitchFamily="34" charset="0"/>
                        <a:cs typeface="Calibri" panose="020F0502020204030204" pitchFamily="34" charset="0"/>
                      </a:endParaRPr>
                    </a:p>
                  </a:txBody>
                  <a:tcPr marL="37416" marR="37416" marT="37416" marB="374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Calibri" panose="020F0502020204030204" pitchFamily="34" charset="0"/>
                          <a:cs typeface="Calibri" panose="020F0502020204030204" pitchFamily="34" charset="0"/>
                        </a:rPr>
                        <a:t>is used to move the cursor to the first row in result set object.</a:t>
                      </a:r>
                    </a:p>
                  </a:txBody>
                  <a:tcPr marL="37416" marR="37416" marT="37416" marB="374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88763">
                <a:tc>
                  <a:txBody>
                    <a:bodyPr/>
                    <a:lstStyle/>
                    <a:p>
                      <a:pPr algn="just" fontAlgn="t"/>
                      <a:r>
                        <a:rPr lang="en-US" sz="1600" b="1" dirty="0" smtClean="0">
                          <a:solidFill>
                            <a:srgbClr val="333333"/>
                          </a:solidFill>
                          <a:effectLst/>
                          <a:latin typeface="Calibri" panose="020F0502020204030204" pitchFamily="34" charset="0"/>
                          <a:cs typeface="Calibri" panose="020F0502020204030204" pitchFamily="34" charset="0"/>
                        </a:rPr>
                        <a:t> public </a:t>
                      </a:r>
                      <a:r>
                        <a:rPr lang="en-US" sz="1600" b="1" dirty="0" err="1">
                          <a:solidFill>
                            <a:srgbClr val="333333"/>
                          </a:solidFill>
                          <a:effectLst/>
                          <a:latin typeface="Calibri" panose="020F0502020204030204" pitchFamily="34" charset="0"/>
                          <a:cs typeface="Calibri" panose="020F0502020204030204" pitchFamily="34" charset="0"/>
                        </a:rPr>
                        <a:t>boolean</a:t>
                      </a:r>
                      <a:r>
                        <a:rPr lang="en-US" sz="1600" b="1" dirty="0">
                          <a:solidFill>
                            <a:srgbClr val="333333"/>
                          </a:solidFill>
                          <a:effectLst/>
                          <a:latin typeface="Calibri" panose="020F0502020204030204" pitchFamily="34" charset="0"/>
                          <a:cs typeface="Calibri" panose="020F0502020204030204" pitchFamily="34" charset="0"/>
                        </a:rPr>
                        <a:t> last():</a:t>
                      </a:r>
                      <a:endParaRPr lang="en-US" sz="1600" dirty="0">
                        <a:solidFill>
                          <a:srgbClr val="333333"/>
                        </a:solidFill>
                        <a:effectLst/>
                        <a:latin typeface="Calibri" panose="020F0502020204030204" pitchFamily="34" charset="0"/>
                        <a:cs typeface="Calibri" panose="020F0502020204030204" pitchFamily="34" charset="0"/>
                      </a:endParaRPr>
                    </a:p>
                  </a:txBody>
                  <a:tcPr marL="37416" marR="37416" marT="37416" marB="374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Calibri" panose="020F0502020204030204" pitchFamily="34" charset="0"/>
                          <a:cs typeface="Calibri" panose="020F0502020204030204" pitchFamily="34" charset="0"/>
                        </a:rPr>
                        <a:t>is used to move the cursor to the last row in result set object.</a:t>
                      </a:r>
                    </a:p>
                  </a:txBody>
                  <a:tcPr marL="37416" marR="37416" marT="37416" marB="374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40889">
                <a:tc>
                  <a:txBody>
                    <a:bodyPr/>
                    <a:lstStyle/>
                    <a:p>
                      <a:pPr algn="just" fontAlgn="t"/>
                      <a:r>
                        <a:rPr lang="en-US" sz="1600" b="1" dirty="0" smtClean="0">
                          <a:solidFill>
                            <a:srgbClr val="333333"/>
                          </a:solidFill>
                          <a:effectLst/>
                          <a:latin typeface="Calibri" panose="020F0502020204030204" pitchFamily="34" charset="0"/>
                          <a:cs typeface="Calibri" panose="020F0502020204030204" pitchFamily="34" charset="0"/>
                        </a:rPr>
                        <a:t>public </a:t>
                      </a:r>
                      <a:r>
                        <a:rPr lang="en-US" sz="1600" b="1" dirty="0" err="1">
                          <a:solidFill>
                            <a:srgbClr val="333333"/>
                          </a:solidFill>
                          <a:effectLst/>
                          <a:latin typeface="Calibri" panose="020F0502020204030204" pitchFamily="34" charset="0"/>
                          <a:cs typeface="Calibri" panose="020F0502020204030204" pitchFamily="34" charset="0"/>
                        </a:rPr>
                        <a:t>boolean</a:t>
                      </a:r>
                      <a:r>
                        <a:rPr lang="en-US" sz="1600" b="1" dirty="0">
                          <a:solidFill>
                            <a:srgbClr val="333333"/>
                          </a:solidFill>
                          <a:effectLst/>
                          <a:latin typeface="Calibri" panose="020F0502020204030204" pitchFamily="34" charset="0"/>
                          <a:cs typeface="Calibri" panose="020F0502020204030204" pitchFamily="34" charset="0"/>
                        </a:rPr>
                        <a:t> absolute(</a:t>
                      </a:r>
                      <a:r>
                        <a:rPr lang="en-US" sz="1600" b="1" dirty="0" err="1">
                          <a:solidFill>
                            <a:srgbClr val="333333"/>
                          </a:solidFill>
                          <a:effectLst/>
                          <a:latin typeface="Calibri" panose="020F0502020204030204" pitchFamily="34" charset="0"/>
                          <a:cs typeface="Calibri" panose="020F0502020204030204" pitchFamily="34" charset="0"/>
                        </a:rPr>
                        <a:t>int</a:t>
                      </a:r>
                      <a:r>
                        <a:rPr lang="en-US" sz="1600" b="1" dirty="0">
                          <a:solidFill>
                            <a:srgbClr val="333333"/>
                          </a:solidFill>
                          <a:effectLst/>
                          <a:latin typeface="Calibri" panose="020F0502020204030204" pitchFamily="34" charset="0"/>
                          <a:cs typeface="Calibri" panose="020F0502020204030204" pitchFamily="34" charset="0"/>
                        </a:rPr>
                        <a:t> row):</a:t>
                      </a:r>
                      <a:endParaRPr lang="en-US" sz="1600" dirty="0">
                        <a:solidFill>
                          <a:srgbClr val="333333"/>
                        </a:solidFill>
                        <a:effectLst/>
                        <a:latin typeface="Calibri" panose="020F0502020204030204" pitchFamily="34" charset="0"/>
                        <a:cs typeface="Calibri" panose="020F0502020204030204" pitchFamily="34" charset="0"/>
                      </a:endParaRPr>
                    </a:p>
                  </a:txBody>
                  <a:tcPr marL="37416" marR="37416" marT="37416" marB="374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Calibri" panose="020F0502020204030204" pitchFamily="34" charset="0"/>
                          <a:cs typeface="Calibri" panose="020F0502020204030204" pitchFamily="34" charset="0"/>
                        </a:rPr>
                        <a:t>is used to move the cursor to the specified row number in the ResultSet object.</a:t>
                      </a:r>
                    </a:p>
                  </a:txBody>
                  <a:tcPr marL="37416" marR="37416" marT="37416" marB="374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93013">
                <a:tc>
                  <a:txBody>
                    <a:bodyPr/>
                    <a:lstStyle/>
                    <a:p>
                      <a:pPr algn="just" fontAlgn="t"/>
                      <a:r>
                        <a:rPr lang="en-US" sz="1600" b="1" dirty="0" smtClean="0">
                          <a:solidFill>
                            <a:srgbClr val="333333"/>
                          </a:solidFill>
                          <a:effectLst/>
                          <a:latin typeface="Calibri" panose="020F0502020204030204" pitchFamily="34" charset="0"/>
                          <a:cs typeface="Calibri" panose="020F0502020204030204" pitchFamily="34" charset="0"/>
                        </a:rPr>
                        <a:t> </a:t>
                      </a:r>
                      <a:r>
                        <a:rPr lang="en-US" sz="1600" b="1" dirty="0">
                          <a:solidFill>
                            <a:srgbClr val="333333"/>
                          </a:solidFill>
                          <a:effectLst/>
                          <a:latin typeface="Calibri" panose="020F0502020204030204" pitchFamily="34" charset="0"/>
                          <a:cs typeface="Calibri" panose="020F0502020204030204" pitchFamily="34" charset="0"/>
                        </a:rPr>
                        <a:t>public </a:t>
                      </a:r>
                      <a:r>
                        <a:rPr lang="en-US" sz="1600" b="1" dirty="0" err="1">
                          <a:solidFill>
                            <a:srgbClr val="333333"/>
                          </a:solidFill>
                          <a:effectLst/>
                          <a:latin typeface="Calibri" panose="020F0502020204030204" pitchFamily="34" charset="0"/>
                          <a:cs typeface="Calibri" panose="020F0502020204030204" pitchFamily="34" charset="0"/>
                        </a:rPr>
                        <a:t>boolean</a:t>
                      </a:r>
                      <a:r>
                        <a:rPr lang="en-US" sz="1600" b="1" dirty="0">
                          <a:solidFill>
                            <a:srgbClr val="333333"/>
                          </a:solidFill>
                          <a:effectLst/>
                          <a:latin typeface="Calibri" panose="020F0502020204030204" pitchFamily="34" charset="0"/>
                          <a:cs typeface="Calibri" panose="020F0502020204030204" pitchFamily="34" charset="0"/>
                        </a:rPr>
                        <a:t> relative(</a:t>
                      </a:r>
                      <a:r>
                        <a:rPr lang="en-US" sz="1600" b="1" dirty="0" err="1">
                          <a:solidFill>
                            <a:srgbClr val="333333"/>
                          </a:solidFill>
                          <a:effectLst/>
                          <a:latin typeface="Calibri" panose="020F0502020204030204" pitchFamily="34" charset="0"/>
                          <a:cs typeface="Calibri" panose="020F0502020204030204" pitchFamily="34" charset="0"/>
                        </a:rPr>
                        <a:t>int</a:t>
                      </a:r>
                      <a:r>
                        <a:rPr lang="en-US" sz="1600" b="1" dirty="0">
                          <a:solidFill>
                            <a:srgbClr val="333333"/>
                          </a:solidFill>
                          <a:effectLst/>
                          <a:latin typeface="Calibri" panose="020F0502020204030204" pitchFamily="34" charset="0"/>
                          <a:cs typeface="Calibri" panose="020F0502020204030204" pitchFamily="34" charset="0"/>
                        </a:rPr>
                        <a:t> row):</a:t>
                      </a:r>
                      <a:endParaRPr lang="en-US" sz="1600" dirty="0">
                        <a:solidFill>
                          <a:srgbClr val="333333"/>
                        </a:solidFill>
                        <a:effectLst/>
                        <a:latin typeface="Calibri" panose="020F0502020204030204" pitchFamily="34" charset="0"/>
                        <a:cs typeface="Calibri" panose="020F0502020204030204" pitchFamily="34" charset="0"/>
                      </a:endParaRPr>
                    </a:p>
                  </a:txBody>
                  <a:tcPr marL="37416" marR="37416" marT="37416" marB="374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Calibri" panose="020F0502020204030204" pitchFamily="34" charset="0"/>
                          <a:cs typeface="Calibri" panose="020F0502020204030204" pitchFamily="34" charset="0"/>
                        </a:rPr>
                        <a:t>is used to move the cursor to the relative row number in the </a:t>
                      </a:r>
                      <a:r>
                        <a:rPr lang="en-US" sz="1600" dirty="0" err="1">
                          <a:solidFill>
                            <a:srgbClr val="333333"/>
                          </a:solidFill>
                          <a:effectLst/>
                          <a:latin typeface="Calibri" panose="020F0502020204030204" pitchFamily="34" charset="0"/>
                          <a:cs typeface="Calibri" panose="020F0502020204030204" pitchFamily="34" charset="0"/>
                        </a:rPr>
                        <a:t>ResultSet</a:t>
                      </a:r>
                      <a:r>
                        <a:rPr lang="en-US" sz="1600" dirty="0">
                          <a:solidFill>
                            <a:srgbClr val="333333"/>
                          </a:solidFill>
                          <a:effectLst/>
                          <a:latin typeface="Calibri" panose="020F0502020204030204" pitchFamily="34" charset="0"/>
                          <a:cs typeface="Calibri" panose="020F0502020204030204" pitchFamily="34" charset="0"/>
                        </a:rPr>
                        <a:t> object, it may be positive or negative.</a:t>
                      </a:r>
                    </a:p>
                  </a:txBody>
                  <a:tcPr marL="37416" marR="37416" marT="37416" marB="374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40889">
                <a:tc>
                  <a:txBody>
                    <a:bodyPr/>
                    <a:lstStyle/>
                    <a:p>
                      <a:pPr algn="just" fontAlgn="t"/>
                      <a:r>
                        <a:rPr lang="en-US" sz="1600" b="1" dirty="0" smtClean="0">
                          <a:solidFill>
                            <a:srgbClr val="333333"/>
                          </a:solidFill>
                          <a:effectLst/>
                          <a:latin typeface="Calibri" panose="020F0502020204030204" pitchFamily="34" charset="0"/>
                          <a:cs typeface="Calibri" panose="020F0502020204030204" pitchFamily="34" charset="0"/>
                        </a:rPr>
                        <a:t>public </a:t>
                      </a:r>
                      <a:r>
                        <a:rPr lang="en-US" sz="1600" b="1" dirty="0" err="1">
                          <a:solidFill>
                            <a:srgbClr val="333333"/>
                          </a:solidFill>
                          <a:effectLst/>
                          <a:latin typeface="Calibri" panose="020F0502020204030204" pitchFamily="34" charset="0"/>
                          <a:cs typeface="Calibri" panose="020F0502020204030204" pitchFamily="34" charset="0"/>
                        </a:rPr>
                        <a:t>int</a:t>
                      </a:r>
                      <a:r>
                        <a:rPr lang="en-US" sz="1600" b="1" dirty="0">
                          <a:solidFill>
                            <a:srgbClr val="333333"/>
                          </a:solidFill>
                          <a:effectLst/>
                          <a:latin typeface="Calibri" panose="020F0502020204030204" pitchFamily="34" charset="0"/>
                          <a:cs typeface="Calibri" panose="020F0502020204030204" pitchFamily="34" charset="0"/>
                        </a:rPr>
                        <a:t> </a:t>
                      </a:r>
                      <a:r>
                        <a:rPr lang="en-US" sz="1600" b="1" dirty="0" err="1">
                          <a:solidFill>
                            <a:srgbClr val="333333"/>
                          </a:solidFill>
                          <a:effectLst/>
                          <a:latin typeface="Calibri" panose="020F0502020204030204" pitchFamily="34" charset="0"/>
                          <a:cs typeface="Calibri" panose="020F0502020204030204" pitchFamily="34" charset="0"/>
                        </a:rPr>
                        <a:t>getInt</a:t>
                      </a:r>
                      <a:r>
                        <a:rPr lang="en-US" sz="1600" b="1" dirty="0">
                          <a:solidFill>
                            <a:srgbClr val="333333"/>
                          </a:solidFill>
                          <a:effectLst/>
                          <a:latin typeface="Calibri" panose="020F0502020204030204" pitchFamily="34" charset="0"/>
                          <a:cs typeface="Calibri" panose="020F0502020204030204" pitchFamily="34" charset="0"/>
                        </a:rPr>
                        <a:t>(</a:t>
                      </a:r>
                      <a:r>
                        <a:rPr lang="en-US" sz="1600" b="1" dirty="0" err="1">
                          <a:solidFill>
                            <a:srgbClr val="333333"/>
                          </a:solidFill>
                          <a:effectLst/>
                          <a:latin typeface="Calibri" panose="020F0502020204030204" pitchFamily="34" charset="0"/>
                          <a:cs typeface="Calibri" panose="020F0502020204030204" pitchFamily="34" charset="0"/>
                        </a:rPr>
                        <a:t>int</a:t>
                      </a:r>
                      <a:r>
                        <a:rPr lang="en-US" sz="1600" b="1" dirty="0">
                          <a:solidFill>
                            <a:srgbClr val="333333"/>
                          </a:solidFill>
                          <a:effectLst/>
                          <a:latin typeface="Calibri" panose="020F0502020204030204" pitchFamily="34" charset="0"/>
                          <a:cs typeface="Calibri" panose="020F0502020204030204" pitchFamily="34" charset="0"/>
                        </a:rPr>
                        <a:t> </a:t>
                      </a:r>
                      <a:r>
                        <a:rPr lang="en-US" sz="1600" b="1" dirty="0" err="1">
                          <a:solidFill>
                            <a:srgbClr val="333333"/>
                          </a:solidFill>
                          <a:effectLst/>
                          <a:latin typeface="Calibri" panose="020F0502020204030204" pitchFamily="34" charset="0"/>
                          <a:cs typeface="Calibri" panose="020F0502020204030204" pitchFamily="34" charset="0"/>
                        </a:rPr>
                        <a:t>columnIndex</a:t>
                      </a:r>
                      <a:r>
                        <a:rPr lang="en-US" sz="1600" b="1" dirty="0">
                          <a:solidFill>
                            <a:srgbClr val="333333"/>
                          </a:solidFill>
                          <a:effectLst/>
                          <a:latin typeface="Calibri" panose="020F0502020204030204" pitchFamily="34" charset="0"/>
                          <a:cs typeface="Calibri" panose="020F0502020204030204" pitchFamily="34" charset="0"/>
                        </a:rPr>
                        <a:t>):</a:t>
                      </a:r>
                      <a:endParaRPr lang="en-US" sz="1600" dirty="0">
                        <a:solidFill>
                          <a:srgbClr val="333333"/>
                        </a:solidFill>
                        <a:effectLst/>
                        <a:latin typeface="Calibri" panose="020F0502020204030204" pitchFamily="34" charset="0"/>
                        <a:cs typeface="Calibri" panose="020F0502020204030204" pitchFamily="34" charset="0"/>
                      </a:endParaRPr>
                    </a:p>
                  </a:txBody>
                  <a:tcPr marL="37416" marR="37416" marT="37416" marB="374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Calibri" panose="020F0502020204030204" pitchFamily="34" charset="0"/>
                          <a:cs typeface="Calibri" panose="020F0502020204030204" pitchFamily="34" charset="0"/>
                        </a:rPr>
                        <a:t>is used to return the data of specified column index of the current row as int.</a:t>
                      </a:r>
                    </a:p>
                  </a:txBody>
                  <a:tcPr marL="37416" marR="37416" marT="37416" marB="374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40889">
                <a:tc>
                  <a:txBody>
                    <a:bodyPr/>
                    <a:lstStyle/>
                    <a:p>
                      <a:pPr algn="just" fontAlgn="t"/>
                      <a:r>
                        <a:rPr lang="en-US" sz="1600" b="1" dirty="0" smtClean="0">
                          <a:solidFill>
                            <a:srgbClr val="333333"/>
                          </a:solidFill>
                          <a:effectLst/>
                          <a:latin typeface="Calibri" panose="020F0502020204030204" pitchFamily="34" charset="0"/>
                          <a:cs typeface="Calibri" panose="020F0502020204030204" pitchFamily="34" charset="0"/>
                        </a:rPr>
                        <a:t>public </a:t>
                      </a:r>
                      <a:r>
                        <a:rPr lang="en-US" sz="1600" b="1" dirty="0" err="1">
                          <a:solidFill>
                            <a:srgbClr val="333333"/>
                          </a:solidFill>
                          <a:effectLst/>
                          <a:latin typeface="Calibri" panose="020F0502020204030204" pitchFamily="34" charset="0"/>
                          <a:cs typeface="Calibri" panose="020F0502020204030204" pitchFamily="34" charset="0"/>
                        </a:rPr>
                        <a:t>int</a:t>
                      </a:r>
                      <a:r>
                        <a:rPr lang="en-US" sz="1600" b="1" dirty="0">
                          <a:solidFill>
                            <a:srgbClr val="333333"/>
                          </a:solidFill>
                          <a:effectLst/>
                          <a:latin typeface="Calibri" panose="020F0502020204030204" pitchFamily="34" charset="0"/>
                          <a:cs typeface="Calibri" panose="020F0502020204030204" pitchFamily="34" charset="0"/>
                        </a:rPr>
                        <a:t> </a:t>
                      </a:r>
                      <a:r>
                        <a:rPr lang="en-US" sz="1600" b="1" dirty="0" err="1">
                          <a:solidFill>
                            <a:srgbClr val="333333"/>
                          </a:solidFill>
                          <a:effectLst/>
                          <a:latin typeface="Calibri" panose="020F0502020204030204" pitchFamily="34" charset="0"/>
                          <a:cs typeface="Calibri" panose="020F0502020204030204" pitchFamily="34" charset="0"/>
                        </a:rPr>
                        <a:t>getInt</a:t>
                      </a:r>
                      <a:r>
                        <a:rPr lang="en-US" sz="1600" b="1" dirty="0">
                          <a:solidFill>
                            <a:srgbClr val="333333"/>
                          </a:solidFill>
                          <a:effectLst/>
                          <a:latin typeface="Calibri" panose="020F0502020204030204" pitchFamily="34" charset="0"/>
                          <a:cs typeface="Calibri" panose="020F0502020204030204" pitchFamily="34" charset="0"/>
                        </a:rPr>
                        <a:t>(String </a:t>
                      </a:r>
                      <a:r>
                        <a:rPr lang="en-US" sz="1600" b="1" dirty="0" err="1">
                          <a:solidFill>
                            <a:srgbClr val="333333"/>
                          </a:solidFill>
                          <a:effectLst/>
                          <a:latin typeface="Calibri" panose="020F0502020204030204" pitchFamily="34" charset="0"/>
                          <a:cs typeface="Calibri" panose="020F0502020204030204" pitchFamily="34" charset="0"/>
                        </a:rPr>
                        <a:t>columnName</a:t>
                      </a:r>
                      <a:r>
                        <a:rPr lang="en-US" sz="1600" b="1" dirty="0">
                          <a:solidFill>
                            <a:srgbClr val="333333"/>
                          </a:solidFill>
                          <a:effectLst/>
                          <a:latin typeface="Calibri" panose="020F0502020204030204" pitchFamily="34" charset="0"/>
                          <a:cs typeface="Calibri" panose="020F0502020204030204" pitchFamily="34" charset="0"/>
                        </a:rPr>
                        <a:t>):</a:t>
                      </a:r>
                      <a:endParaRPr lang="en-US" sz="1600" dirty="0">
                        <a:solidFill>
                          <a:srgbClr val="333333"/>
                        </a:solidFill>
                        <a:effectLst/>
                        <a:latin typeface="Calibri" panose="020F0502020204030204" pitchFamily="34" charset="0"/>
                        <a:cs typeface="Calibri" panose="020F0502020204030204" pitchFamily="34" charset="0"/>
                      </a:endParaRPr>
                    </a:p>
                  </a:txBody>
                  <a:tcPr marL="37416" marR="37416" marT="37416" marB="374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Calibri" panose="020F0502020204030204" pitchFamily="34" charset="0"/>
                          <a:cs typeface="Calibri" panose="020F0502020204030204" pitchFamily="34" charset="0"/>
                        </a:rPr>
                        <a:t>is used to return the data of specified column name of the current row as int.</a:t>
                      </a:r>
                    </a:p>
                  </a:txBody>
                  <a:tcPr marL="37416" marR="37416" marT="37416" marB="374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40889">
                <a:tc>
                  <a:txBody>
                    <a:bodyPr/>
                    <a:lstStyle/>
                    <a:p>
                      <a:pPr algn="just" fontAlgn="t"/>
                      <a:r>
                        <a:rPr lang="en-US" sz="1600" b="1" dirty="0" smtClean="0">
                          <a:solidFill>
                            <a:srgbClr val="333333"/>
                          </a:solidFill>
                          <a:effectLst/>
                          <a:latin typeface="Calibri" panose="020F0502020204030204" pitchFamily="34" charset="0"/>
                          <a:cs typeface="Calibri" panose="020F0502020204030204" pitchFamily="34" charset="0"/>
                        </a:rPr>
                        <a:t> </a:t>
                      </a:r>
                      <a:r>
                        <a:rPr lang="en-US" sz="1600" b="1" dirty="0">
                          <a:solidFill>
                            <a:srgbClr val="333333"/>
                          </a:solidFill>
                          <a:effectLst/>
                          <a:latin typeface="Calibri" panose="020F0502020204030204" pitchFamily="34" charset="0"/>
                          <a:cs typeface="Calibri" panose="020F0502020204030204" pitchFamily="34" charset="0"/>
                        </a:rPr>
                        <a:t>public String </a:t>
                      </a:r>
                      <a:r>
                        <a:rPr lang="en-US" sz="1600" b="1" dirty="0" err="1">
                          <a:solidFill>
                            <a:srgbClr val="333333"/>
                          </a:solidFill>
                          <a:effectLst/>
                          <a:latin typeface="Calibri" panose="020F0502020204030204" pitchFamily="34" charset="0"/>
                          <a:cs typeface="Calibri" panose="020F0502020204030204" pitchFamily="34" charset="0"/>
                        </a:rPr>
                        <a:t>getString</a:t>
                      </a:r>
                      <a:r>
                        <a:rPr lang="en-US" sz="1600" b="1" dirty="0">
                          <a:solidFill>
                            <a:srgbClr val="333333"/>
                          </a:solidFill>
                          <a:effectLst/>
                          <a:latin typeface="Calibri" panose="020F0502020204030204" pitchFamily="34" charset="0"/>
                          <a:cs typeface="Calibri" panose="020F0502020204030204" pitchFamily="34" charset="0"/>
                        </a:rPr>
                        <a:t>(</a:t>
                      </a:r>
                      <a:r>
                        <a:rPr lang="en-US" sz="1600" b="1" dirty="0" err="1">
                          <a:solidFill>
                            <a:srgbClr val="333333"/>
                          </a:solidFill>
                          <a:effectLst/>
                          <a:latin typeface="Calibri" panose="020F0502020204030204" pitchFamily="34" charset="0"/>
                          <a:cs typeface="Calibri" panose="020F0502020204030204" pitchFamily="34" charset="0"/>
                        </a:rPr>
                        <a:t>int</a:t>
                      </a:r>
                      <a:r>
                        <a:rPr lang="en-US" sz="1600" b="1" dirty="0">
                          <a:solidFill>
                            <a:srgbClr val="333333"/>
                          </a:solidFill>
                          <a:effectLst/>
                          <a:latin typeface="Calibri" panose="020F0502020204030204" pitchFamily="34" charset="0"/>
                          <a:cs typeface="Calibri" panose="020F0502020204030204" pitchFamily="34" charset="0"/>
                        </a:rPr>
                        <a:t> </a:t>
                      </a:r>
                      <a:r>
                        <a:rPr lang="en-US" sz="1600" b="1" dirty="0" err="1">
                          <a:solidFill>
                            <a:srgbClr val="333333"/>
                          </a:solidFill>
                          <a:effectLst/>
                          <a:latin typeface="Calibri" panose="020F0502020204030204" pitchFamily="34" charset="0"/>
                          <a:cs typeface="Calibri" panose="020F0502020204030204" pitchFamily="34" charset="0"/>
                        </a:rPr>
                        <a:t>columnIndex</a:t>
                      </a:r>
                      <a:r>
                        <a:rPr lang="en-US" sz="1600" b="1" dirty="0">
                          <a:solidFill>
                            <a:srgbClr val="333333"/>
                          </a:solidFill>
                          <a:effectLst/>
                          <a:latin typeface="Calibri" panose="020F0502020204030204" pitchFamily="34" charset="0"/>
                          <a:cs typeface="Calibri" panose="020F0502020204030204" pitchFamily="34" charset="0"/>
                        </a:rPr>
                        <a:t>):</a:t>
                      </a:r>
                      <a:endParaRPr lang="en-US" sz="1600" dirty="0">
                        <a:solidFill>
                          <a:srgbClr val="333333"/>
                        </a:solidFill>
                        <a:effectLst/>
                        <a:latin typeface="Calibri" panose="020F0502020204030204" pitchFamily="34" charset="0"/>
                        <a:cs typeface="Calibri" panose="020F0502020204030204" pitchFamily="34" charset="0"/>
                      </a:endParaRPr>
                    </a:p>
                  </a:txBody>
                  <a:tcPr marL="37416" marR="37416" marT="37416" marB="374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Calibri" panose="020F0502020204030204" pitchFamily="34" charset="0"/>
                          <a:cs typeface="Calibri" panose="020F0502020204030204" pitchFamily="34" charset="0"/>
                        </a:rPr>
                        <a:t>is used to return the data of specified column index of the current row as String.</a:t>
                      </a:r>
                    </a:p>
                  </a:txBody>
                  <a:tcPr marL="37416" marR="37416" marT="37416" marB="374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40889">
                <a:tc>
                  <a:txBody>
                    <a:bodyPr/>
                    <a:lstStyle/>
                    <a:p>
                      <a:pPr algn="just" fontAlgn="t"/>
                      <a:r>
                        <a:rPr lang="en-US" sz="1600" b="1" dirty="0" smtClean="0">
                          <a:solidFill>
                            <a:srgbClr val="333333"/>
                          </a:solidFill>
                          <a:effectLst/>
                          <a:latin typeface="Calibri" panose="020F0502020204030204" pitchFamily="34" charset="0"/>
                          <a:cs typeface="Calibri" panose="020F0502020204030204" pitchFamily="34" charset="0"/>
                        </a:rPr>
                        <a:t>public </a:t>
                      </a:r>
                      <a:r>
                        <a:rPr lang="en-US" sz="1600" b="1" dirty="0">
                          <a:solidFill>
                            <a:srgbClr val="333333"/>
                          </a:solidFill>
                          <a:effectLst/>
                          <a:latin typeface="Calibri" panose="020F0502020204030204" pitchFamily="34" charset="0"/>
                          <a:cs typeface="Calibri" panose="020F0502020204030204" pitchFamily="34" charset="0"/>
                        </a:rPr>
                        <a:t>String </a:t>
                      </a:r>
                      <a:r>
                        <a:rPr lang="en-US" sz="1600" b="1" dirty="0" err="1">
                          <a:solidFill>
                            <a:srgbClr val="333333"/>
                          </a:solidFill>
                          <a:effectLst/>
                          <a:latin typeface="Calibri" panose="020F0502020204030204" pitchFamily="34" charset="0"/>
                          <a:cs typeface="Calibri" panose="020F0502020204030204" pitchFamily="34" charset="0"/>
                        </a:rPr>
                        <a:t>getString</a:t>
                      </a:r>
                      <a:r>
                        <a:rPr lang="en-US" sz="1600" b="1" dirty="0">
                          <a:solidFill>
                            <a:srgbClr val="333333"/>
                          </a:solidFill>
                          <a:effectLst/>
                          <a:latin typeface="Calibri" panose="020F0502020204030204" pitchFamily="34" charset="0"/>
                          <a:cs typeface="Calibri" panose="020F0502020204030204" pitchFamily="34" charset="0"/>
                        </a:rPr>
                        <a:t>(String </a:t>
                      </a:r>
                      <a:r>
                        <a:rPr lang="en-US" sz="1600" b="1" dirty="0" err="1">
                          <a:solidFill>
                            <a:srgbClr val="333333"/>
                          </a:solidFill>
                          <a:effectLst/>
                          <a:latin typeface="Calibri" panose="020F0502020204030204" pitchFamily="34" charset="0"/>
                          <a:cs typeface="Calibri" panose="020F0502020204030204" pitchFamily="34" charset="0"/>
                        </a:rPr>
                        <a:t>columnName</a:t>
                      </a:r>
                      <a:r>
                        <a:rPr lang="en-US" sz="1600" b="1" dirty="0">
                          <a:solidFill>
                            <a:srgbClr val="333333"/>
                          </a:solidFill>
                          <a:effectLst/>
                          <a:latin typeface="Calibri" panose="020F0502020204030204" pitchFamily="34" charset="0"/>
                          <a:cs typeface="Calibri" panose="020F0502020204030204" pitchFamily="34" charset="0"/>
                        </a:rPr>
                        <a:t>):</a:t>
                      </a:r>
                      <a:endParaRPr lang="en-US" sz="1600" dirty="0">
                        <a:solidFill>
                          <a:srgbClr val="333333"/>
                        </a:solidFill>
                        <a:effectLst/>
                        <a:latin typeface="Calibri" panose="020F0502020204030204" pitchFamily="34" charset="0"/>
                        <a:cs typeface="Calibri" panose="020F0502020204030204" pitchFamily="34" charset="0"/>
                      </a:endParaRPr>
                    </a:p>
                  </a:txBody>
                  <a:tcPr marL="37416" marR="37416" marT="37416" marB="374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Calibri" panose="020F0502020204030204" pitchFamily="34" charset="0"/>
                          <a:cs typeface="Calibri" panose="020F0502020204030204" pitchFamily="34" charset="0"/>
                        </a:rPr>
                        <a:t>is used to return the data of specified column name of the current row as String.</a:t>
                      </a:r>
                    </a:p>
                  </a:txBody>
                  <a:tcPr marL="37416" marR="37416" marT="37416" marB="374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0909231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33341" y="1588471"/>
            <a:ext cx="9259910" cy="4247317"/>
          </a:xfrm>
          <a:prstGeom prst="rect">
            <a:avLst/>
          </a:prstGeom>
        </p:spPr>
        <p:txBody>
          <a:bodyPr wrap="square">
            <a:spAutoFit/>
          </a:bodyPr>
          <a:lstStyle/>
          <a:p>
            <a:pPr algn="just">
              <a:buFont typeface="+mj-lt"/>
              <a:buAutoNum type="arabicPeriod"/>
            </a:pPr>
            <a:r>
              <a:rPr lang="en-US" b="1" dirty="0">
                <a:solidFill>
                  <a:srgbClr val="006699"/>
                </a:solidFill>
                <a:latin typeface="inter-regular"/>
              </a:rPr>
              <a:t>import</a:t>
            </a:r>
            <a:r>
              <a:rPr lang="en-US" dirty="0">
                <a:solidFill>
                  <a:srgbClr val="000000"/>
                </a:solidFill>
                <a:latin typeface="inter-regular"/>
              </a:rPr>
              <a:t> </a:t>
            </a:r>
            <a:r>
              <a:rPr lang="en-US" dirty="0" err="1">
                <a:solidFill>
                  <a:srgbClr val="000000"/>
                </a:solidFill>
                <a:latin typeface="inter-regular"/>
              </a:rPr>
              <a:t>java.sql</a:t>
            </a:r>
            <a:r>
              <a:rPr lang="en-US" dirty="0">
                <a:solidFill>
                  <a:srgbClr val="000000"/>
                </a:solidFill>
                <a:latin typeface="inter-regular"/>
              </a:rPr>
              <a:t>.*;  </a:t>
            </a:r>
          </a:p>
          <a:p>
            <a:pPr algn="just">
              <a:buFont typeface="+mj-lt"/>
              <a:buAutoNum type="arabicPeriod"/>
            </a:pP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FetchRecord</a:t>
            </a:r>
            <a:r>
              <a:rPr lang="en-US" dirty="0">
                <a:solidFill>
                  <a:srgbClr val="000000"/>
                </a:solidFill>
                <a:latin typeface="inter-regular"/>
              </a:rPr>
              <a:t>{  </a:t>
            </a:r>
          </a:p>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main(String </a:t>
            </a:r>
            <a:r>
              <a:rPr lang="en-US" dirty="0" err="1">
                <a:solidFill>
                  <a:srgbClr val="000000"/>
                </a:solidFill>
                <a:latin typeface="inter-regular"/>
              </a:rPr>
              <a:t>args</a:t>
            </a:r>
            <a:r>
              <a:rPr lang="en-US" dirty="0">
                <a:solidFill>
                  <a:srgbClr val="000000"/>
                </a:solidFill>
                <a:latin typeface="inter-regular"/>
              </a:rPr>
              <a:t>[])</a:t>
            </a:r>
            <a:r>
              <a:rPr lang="en-US" b="1" dirty="0">
                <a:solidFill>
                  <a:srgbClr val="006699"/>
                </a:solidFill>
                <a:latin typeface="inter-regular"/>
              </a:rPr>
              <a:t>throws</a:t>
            </a:r>
            <a:r>
              <a:rPr lang="en-US" dirty="0">
                <a:solidFill>
                  <a:srgbClr val="000000"/>
                </a:solidFill>
                <a:latin typeface="inter-regular"/>
              </a:rPr>
              <a:t> Exception{  </a:t>
            </a:r>
          </a:p>
          <a:p>
            <a:pPr algn="just">
              <a:buFont typeface="+mj-lt"/>
              <a:buAutoNum type="arabicPeriod"/>
            </a:pPr>
            <a:r>
              <a:rPr lang="en-US" dirty="0" err="1">
                <a:solidFill>
                  <a:srgbClr val="000000"/>
                </a:solidFill>
                <a:latin typeface="inter-regular"/>
              </a:rPr>
              <a:t>Class.forName</a:t>
            </a:r>
            <a:r>
              <a:rPr lang="en-US" dirty="0">
                <a:solidFill>
                  <a:srgbClr val="000000"/>
                </a:solidFill>
                <a:latin typeface="inter-regular"/>
              </a:rPr>
              <a:t>(</a:t>
            </a:r>
            <a:r>
              <a:rPr lang="en-US" dirty="0">
                <a:solidFill>
                  <a:srgbClr val="0000FF"/>
                </a:solidFill>
                <a:latin typeface="inter-regular"/>
              </a:rPr>
              <a:t>"</a:t>
            </a:r>
            <a:r>
              <a:rPr lang="en-US" dirty="0" err="1">
                <a:solidFill>
                  <a:srgbClr val="0000FF"/>
                </a:solidFill>
                <a:latin typeface="inter-regular"/>
              </a:rPr>
              <a:t>oracle.jdbc.driver.OracleDriver</a:t>
            </a:r>
            <a:r>
              <a:rPr lang="en-US" dirty="0">
                <a:solidFill>
                  <a:srgbClr val="0000FF"/>
                </a:solidFill>
                <a:latin typeface="inter-regular"/>
              </a:rPr>
              <a: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Connection con=</a:t>
            </a:r>
            <a:r>
              <a:rPr lang="en-US" dirty="0" err="1">
                <a:solidFill>
                  <a:srgbClr val="000000"/>
                </a:solidFill>
                <a:latin typeface="inter-regular"/>
              </a:rPr>
              <a:t>DriverManager.getConnection</a:t>
            </a:r>
            <a:r>
              <a:rPr lang="en-US" dirty="0">
                <a:solidFill>
                  <a:srgbClr val="000000"/>
                </a:solidFill>
                <a:latin typeface="inter-regular"/>
              </a:rPr>
              <a:t>(</a:t>
            </a:r>
            <a:r>
              <a:rPr lang="en-US" dirty="0">
                <a:solidFill>
                  <a:srgbClr val="0000FF"/>
                </a:solidFill>
                <a:latin typeface="inter-regular"/>
              </a:rPr>
              <a:t>"</a:t>
            </a:r>
            <a:r>
              <a:rPr lang="en-US" dirty="0" err="1">
                <a:solidFill>
                  <a:srgbClr val="0000FF"/>
                </a:solidFill>
                <a:latin typeface="inter-regular"/>
              </a:rPr>
              <a:t>jdbc:oracle:thin</a:t>
            </a:r>
            <a:r>
              <a:rPr lang="en-US" dirty="0">
                <a:solidFill>
                  <a:srgbClr val="0000FF"/>
                </a:solidFill>
                <a:latin typeface="inter-regular"/>
              </a:rPr>
              <a:t>:@localhost:1521:xe"</a:t>
            </a:r>
            <a:r>
              <a:rPr lang="en-US" dirty="0">
                <a:solidFill>
                  <a:srgbClr val="000000"/>
                </a:solidFill>
                <a:latin typeface="inter-regular"/>
              </a:rPr>
              <a:t>,</a:t>
            </a:r>
            <a:r>
              <a:rPr lang="en-US" dirty="0">
                <a:solidFill>
                  <a:srgbClr val="0000FF"/>
                </a:solidFill>
                <a:latin typeface="inter-regular"/>
              </a:rPr>
              <a:t>"system"</a:t>
            </a:r>
            <a:r>
              <a:rPr lang="en-US" dirty="0">
                <a:solidFill>
                  <a:srgbClr val="000000"/>
                </a:solidFill>
                <a:latin typeface="inter-regular"/>
              </a:rPr>
              <a:t>,</a:t>
            </a:r>
            <a:r>
              <a:rPr lang="en-US" dirty="0">
                <a:solidFill>
                  <a:srgbClr val="0000FF"/>
                </a:solidFill>
                <a:latin typeface="inter-regular"/>
              </a:rPr>
              <a:t>"oracle"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Statement </a:t>
            </a:r>
            <a:r>
              <a:rPr lang="en-US" dirty="0" err="1">
                <a:solidFill>
                  <a:srgbClr val="000000"/>
                </a:solidFill>
                <a:latin typeface="inter-regular"/>
              </a:rPr>
              <a:t>stmt</a:t>
            </a:r>
            <a:r>
              <a:rPr lang="en-US" dirty="0">
                <a:solidFill>
                  <a:srgbClr val="000000"/>
                </a:solidFill>
                <a:latin typeface="inter-regular"/>
              </a:rPr>
              <a:t>=</a:t>
            </a:r>
            <a:r>
              <a:rPr lang="en-US" dirty="0" err="1">
                <a:solidFill>
                  <a:srgbClr val="000000"/>
                </a:solidFill>
                <a:latin typeface="inter-regular"/>
              </a:rPr>
              <a:t>con.createStatement</a:t>
            </a:r>
            <a:r>
              <a:rPr lang="en-US" dirty="0">
                <a:solidFill>
                  <a:srgbClr val="000000"/>
                </a:solidFill>
                <a:latin typeface="inter-regular"/>
              </a:rPr>
              <a:t>(</a:t>
            </a:r>
            <a:r>
              <a:rPr lang="en-US" dirty="0" err="1">
                <a:solidFill>
                  <a:srgbClr val="000000"/>
                </a:solidFill>
                <a:latin typeface="inter-regular"/>
              </a:rPr>
              <a:t>ResultSet.TYPE_SCROLL_SENSITIVE,ResultSet.CONCUR_UPDATABLE</a:t>
            </a:r>
            <a:r>
              <a:rPr lang="en-US" dirty="0">
                <a:solidFill>
                  <a:srgbClr val="000000"/>
                </a:solidFill>
                <a:latin typeface="inter-regular"/>
              </a:rPr>
              <a:t>);  </a:t>
            </a:r>
          </a:p>
          <a:p>
            <a:pPr algn="just">
              <a:buFont typeface="+mj-lt"/>
              <a:buAutoNum type="arabicPeriod"/>
            </a:pPr>
            <a:r>
              <a:rPr lang="en-US" dirty="0" err="1">
                <a:solidFill>
                  <a:srgbClr val="000000"/>
                </a:solidFill>
                <a:latin typeface="inter-regular"/>
              </a:rPr>
              <a:t>ResultSet</a:t>
            </a:r>
            <a:r>
              <a:rPr lang="en-US" dirty="0">
                <a:solidFill>
                  <a:srgbClr val="000000"/>
                </a:solidFill>
                <a:latin typeface="inter-regular"/>
              </a:rPr>
              <a:t> </a:t>
            </a:r>
            <a:r>
              <a:rPr lang="en-US" dirty="0" err="1">
                <a:solidFill>
                  <a:srgbClr val="000000"/>
                </a:solidFill>
                <a:latin typeface="inter-regular"/>
              </a:rPr>
              <a:t>rs</a:t>
            </a:r>
            <a:r>
              <a:rPr lang="en-US" dirty="0">
                <a:solidFill>
                  <a:srgbClr val="000000"/>
                </a:solidFill>
                <a:latin typeface="inter-regular"/>
              </a:rPr>
              <a:t>=</a:t>
            </a:r>
            <a:r>
              <a:rPr lang="en-US" dirty="0" err="1">
                <a:solidFill>
                  <a:srgbClr val="000000"/>
                </a:solidFill>
                <a:latin typeface="inter-regular"/>
              </a:rPr>
              <a:t>stmt.executeQuery</a:t>
            </a:r>
            <a:r>
              <a:rPr lang="en-US" dirty="0">
                <a:solidFill>
                  <a:srgbClr val="000000"/>
                </a:solidFill>
                <a:latin typeface="inter-regular"/>
              </a:rPr>
              <a:t>(</a:t>
            </a:r>
            <a:r>
              <a:rPr lang="en-US" dirty="0">
                <a:solidFill>
                  <a:srgbClr val="0000FF"/>
                </a:solidFill>
                <a:latin typeface="inter-regular"/>
              </a:rPr>
              <a:t>"select * from emp765"</a:t>
            </a:r>
            <a:r>
              <a:rPr lang="en-US" dirty="0">
                <a:solidFill>
                  <a:srgbClr val="000000"/>
                </a:solidFill>
                <a:latin typeface="inter-regular"/>
              </a:rPr>
              <a:t>);  </a:t>
            </a:r>
          </a:p>
          <a:p>
            <a:pPr algn="just">
              <a:buFont typeface="+mj-lt"/>
              <a:buAutoNum type="arabicPeriod"/>
            </a:pPr>
            <a:r>
              <a:rPr lang="en-US" dirty="0">
                <a:solidFill>
                  <a:srgbClr val="008200"/>
                </a:solidFill>
                <a:latin typeface="inter-regular"/>
              </a:rPr>
              <a:t>//getting the record of 3rd row</a:t>
            </a:r>
            <a:r>
              <a:rPr lang="en-US" dirty="0">
                <a:solidFill>
                  <a:srgbClr val="000000"/>
                </a:solidFill>
                <a:latin typeface="inter-regular"/>
              </a:rPr>
              <a:t>  </a:t>
            </a:r>
          </a:p>
          <a:p>
            <a:pPr algn="just">
              <a:buFont typeface="+mj-lt"/>
              <a:buAutoNum type="arabicPeriod"/>
            </a:pPr>
            <a:r>
              <a:rPr lang="en-US" dirty="0" err="1">
                <a:solidFill>
                  <a:srgbClr val="000000"/>
                </a:solidFill>
                <a:latin typeface="inter-regular"/>
              </a:rPr>
              <a:t>rs.absolute</a:t>
            </a:r>
            <a:r>
              <a:rPr lang="en-US" dirty="0">
                <a:solidFill>
                  <a:srgbClr val="000000"/>
                </a:solidFill>
                <a:latin typeface="inter-regular"/>
              </a:rPr>
              <a:t>(</a:t>
            </a:r>
            <a:r>
              <a:rPr lang="en-US" dirty="0">
                <a:solidFill>
                  <a:srgbClr val="C00000"/>
                </a:solidFill>
                <a:latin typeface="inter-regular"/>
              </a:rPr>
              <a:t>3</a:t>
            </a:r>
            <a:r>
              <a:rPr lang="en-US" dirty="0">
                <a:solidFill>
                  <a:srgbClr val="000000"/>
                </a:solidFill>
                <a:latin typeface="inter-regular"/>
              </a:rPr>
              <a:t>);  </a:t>
            </a:r>
          </a:p>
          <a:p>
            <a:pPr algn="just">
              <a:buFont typeface="+mj-lt"/>
              <a:buAutoNum type="arabicPeriod"/>
            </a:pPr>
            <a:r>
              <a:rPr lang="en-US" dirty="0" err="1">
                <a:solidFill>
                  <a:srgbClr val="000000"/>
                </a:solidFill>
                <a:latin typeface="inter-regular"/>
              </a:rPr>
              <a:t>System.out.println</a:t>
            </a:r>
            <a:r>
              <a:rPr lang="en-US" dirty="0">
                <a:solidFill>
                  <a:srgbClr val="000000"/>
                </a:solidFill>
                <a:latin typeface="inter-regular"/>
              </a:rPr>
              <a:t>(</a:t>
            </a:r>
            <a:r>
              <a:rPr lang="en-US" dirty="0" err="1">
                <a:solidFill>
                  <a:srgbClr val="000000"/>
                </a:solidFill>
                <a:latin typeface="inter-regular"/>
              </a:rPr>
              <a:t>rs.getString</a:t>
            </a:r>
            <a:r>
              <a:rPr lang="en-US" dirty="0">
                <a:solidFill>
                  <a:srgbClr val="000000"/>
                </a:solidFill>
                <a:latin typeface="inter-regular"/>
              </a:rPr>
              <a:t>(</a:t>
            </a:r>
            <a:r>
              <a:rPr lang="en-US" dirty="0">
                <a:solidFill>
                  <a:srgbClr val="C00000"/>
                </a:solidFill>
                <a:latin typeface="inter-regular"/>
              </a:rPr>
              <a:t>1</a:t>
            </a:r>
            <a:r>
              <a:rPr lang="en-US" dirty="0">
                <a:solidFill>
                  <a:srgbClr val="000000"/>
                </a:solidFill>
                <a:latin typeface="inter-regular"/>
              </a:rPr>
              <a:t>)+</a:t>
            </a:r>
            <a:r>
              <a:rPr lang="en-US" dirty="0">
                <a:solidFill>
                  <a:srgbClr val="0000FF"/>
                </a:solidFill>
                <a:latin typeface="inter-regular"/>
              </a:rPr>
              <a:t>" "</a:t>
            </a:r>
            <a:r>
              <a:rPr lang="en-US" dirty="0">
                <a:solidFill>
                  <a:srgbClr val="000000"/>
                </a:solidFill>
                <a:latin typeface="inter-regular"/>
              </a:rPr>
              <a:t>+</a:t>
            </a:r>
            <a:r>
              <a:rPr lang="en-US" dirty="0" err="1">
                <a:solidFill>
                  <a:srgbClr val="000000"/>
                </a:solidFill>
                <a:latin typeface="inter-regular"/>
              </a:rPr>
              <a:t>rs.getString</a:t>
            </a:r>
            <a:r>
              <a:rPr lang="en-US" dirty="0">
                <a:solidFill>
                  <a:srgbClr val="000000"/>
                </a:solidFill>
                <a:latin typeface="inter-regular"/>
              </a:rPr>
              <a:t>(</a:t>
            </a:r>
            <a:r>
              <a:rPr lang="en-US" dirty="0">
                <a:solidFill>
                  <a:srgbClr val="C00000"/>
                </a:solidFill>
                <a:latin typeface="inter-regular"/>
              </a:rPr>
              <a:t>2</a:t>
            </a:r>
            <a:r>
              <a:rPr lang="en-US" dirty="0">
                <a:solidFill>
                  <a:srgbClr val="000000"/>
                </a:solidFill>
                <a:latin typeface="inter-regular"/>
              </a:rPr>
              <a:t>)+</a:t>
            </a:r>
            <a:r>
              <a:rPr lang="en-US" dirty="0">
                <a:solidFill>
                  <a:srgbClr val="0000FF"/>
                </a:solidFill>
                <a:latin typeface="inter-regular"/>
              </a:rPr>
              <a:t>" "</a:t>
            </a:r>
            <a:r>
              <a:rPr lang="en-US" dirty="0">
                <a:solidFill>
                  <a:srgbClr val="000000"/>
                </a:solidFill>
                <a:latin typeface="inter-regular"/>
              </a:rPr>
              <a:t>+</a:t>
            </a:r>
            <a:r>
              <a:rPr lang="en-US" dirty="0" err="1">
                <a:solidFill>
                  <a:srgbClr val="000000"/>
                </a:solidFill>
                <a:latin typeface="inter-regular"/>
              </a:rPr>
              <a:t>rs.getString</a:t>
            </a:r>
            <a:r>
              <a:rPr lang="en-US" dirty="0">
                <a:solidFill>
                  <a:srgbClr val="000000"/>
                </a:solidFill>
                <a:latin typeface="inter-regular"/>
              </a:rPr>
              <a:t>(</a:t>
            </a:r>
            <a:r>
              <a:rPr lang="en-US" dirty="0">
                <a:solidFill>
                  <a:srgbClr val="C00000"/>
                </a:solidFill>
                <a:latin typeface="inter-regular"/>
              </a:rPr>
              <a:t>3</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err="1">
                <a:solidFill>
                  <a:srgbClr val="000000"/>
                </a:solidFill>
                <a:latin typeface="inter-regular"/>
              </a:rPr>
              <a:t>con.close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endParaRPr lang="en-US" dirty="0">
              <a:solidFill>
                <a:srgbClr val="000000"/>
              </a:solidFill>
              <a:latin typeface="inter-regular"/>
            </a:endParaRPr>
          </a:p>
        </p:txBody>
      </p:sp>
    </p:spTree>
    <p:extLst>
      <p:ext uri="{BB962C8B-B14F-4D97-AF65-F5344CB8AC3E}">
        <p14:creationId xmlns:p14="http://schemas.microsoft.com/office/powerpoint/2010/main" val="1101036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8"/>
            <a:ext cx="9603275" cy="4654608"/>
          </a:xfrm>
        </p:spPr>
        <p:txBody>
          <a:bodyPr>
            <a:normAutofit/>
          </a:bodyPr>
          <a:lstStyle/>
          <a:p>
            <a:r>
              <a:rPr lang="en-US" dirty="0"/>
              <a:t>It is based on the X/Open SQL Call Level Interface. </a:t>
            </a:r>
            <a:endParaRPr lang="en-US" dirty="0" smtClean="0"/>
          </a:p>
          <a:p>
            <a:r>
              <a:rPr lang="en-US" dirty="0" smtClean="0"/>
              <a:t>The</a:t>
            </a:r>
            <a:r>
              <a:rPr lang="en-US" dirty="0"/>
              <a:t> </a:t>
            </a:r>
            <a:r>
              <a:rPr lang="en-US" b="1" dirty="0" err="1"/>
              <a:t>java.sql</a:t>
            </a:r>
            <a:r>
              <a:rPr lang="en-US" dirty="0"/>
              <a:t> package contains classes and interfaces for JDBC API. </a:t>
            </a:r>
            <a:endParaRPr lang="en-US" dirty="0" smtClean="0"/>
          </a:p>
          <a:p>
            <a:r>
              <a:rPr lang="en-US" dirty="0"/>
              <a:t>A list of popular </a:t>
            </a:r>
            <a:r>
              <a:rPr lang="en-US" i="1" dirty="0"/>
              <a:t>interfaces</a:t>
            </a:r>
            <a:r>
              <a:rPr lang="en-US" dirty="0"/>
              <a:t> of JDBC API are given below</a:t>
            </a:r>
            <a:r>
              <a:rPr lang="en-US" dirty="0" smtClean="0"/>
              <a:t>:</a:t>
            </a:r>
          </a:p>
          <a:p>
            <a:pPr lvl="1"/>
            <a:r>
              <a:rPr lang="en-US" sz="2000" dirty="0"/>
              <a:t>Driver interface</a:t>
            </a:r>
          </a:p>
          <a:p>
            <a:pPr lvl="1"/>
            <a:r>
              <a:rPr lang="en-US" sz="2000" dirty="0"/>
              <a:t>Connection interface</a:t>
            </a:r>
          </a:p>
          <a:p>
            <a:pPr lvl="1"/>
            <a:r>
              <a:rPr lang="en-US" sz="2000" dirty="0"/>
              <a:t>Statement interface</a:t>
            </a:r>
          </a:p>
          <a:p>
            <a:pPr lvl="1"/>
            <a:r>
              <a:rPr lang="en-US" sz="2000" dirty="0" err="1"/>
              <a:t>PreparedStatement</a:t>
            </a:r>
            <a:r>
              <a:rPr lang="en-US" sz="2000" dirty="0"/>
              <a:t> interface</a:t>
            </a:r>
          </a:p>
          <a:p>
            <a:pPr lvl="1"/>
            <a:r>
              <a:rPr lang="en-US" sz="2000" dirty="0" err="1"/>
              <a:t>CallableStatement</a:t>
            </a:r>
            <a:r>
              <a:rPr lang="en-US" sz="2000" dirty="0"/>
              <a:t> interface</a:t>
            </a:r>
          </a:p>
          <a:p>
            <a:pPr lvl="1"/>
            <a:r>
              <a:rPr lang="en-US" sz="2000" dirty="0" err="1"/>
              <a:t>ResultSet</a:t>
            </a:r>
            <a:r>
              <a:rPr lang="en-US" sz="2000" dirty="0"/>
              <a:t> interface</a:t>
            </a:r>
          </a:p>
          <a:p>
            <a:pPr lvl="1"/>
            <a:r>
              <a:rPr lang="en-US" sz="2000" dirty="0" err="1" smtClean="0"/>
              <a:t>RowSet</a:t>
            </a:r>
            <a:r>
              <a:rPr lang="en-US" sz="2000" dirty="0" smtClean="0"/>
              <a:t> </a:t>
            </a:r>
            <a:r>
              <a:rPr lang="en-US" sz="2000" dirty="0"/>
              <a:t>interface</a:t>
            </a:r>
          </a:p>
        </p:txBody>
      </p:sp>
    </p:spTree>
    <p:extLst>
      <p:ext uri="{BB962C8B-B14F-4D97-AF65-F5344CB8AC3E}">
        <p14:creationId xmlns:p14="http://schemas.microsoft.com/office/powerpoint/2010/main" val="29742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8"/>
            <a:ext cx="9603275" cy="4551577"/>
          </a:xfrm>
        </p:spPr>
        <p:txBody>
          <a:bodyPr/>
          <a:lstStyle/>
          <a:p>
            <a:r>
              <a:rPr lang="en-US" dirty="0"/>
              <a:t>A list of popular </a:t>
            </a:r>
            <a:r>
              <a:rPr lang="en-US" i="1" dirty="0"/>
              <a:t>classes</a:t>
            </a:r>
            <a:r>
              <a:rPr lang="en-US" dirty="0"/>
              <a:t> of JDBC API are given below</a:t>
            </a:r>
            <a:r>
              <a:rPr lang="en-US" dirty="0" smtClean="0"/>
              <a:t>:</a:t>
            </a:r>
          </a:p>
          <a:p>
            <a:pPr lvl="1"/>
            <a:r>
              <a:rPr lang="en-US" sz="2000" dirty="0" err="1"/>
              <a:t>DriverManager</a:t>
            </a:r>
            <a:r>
              <a:rPr lang="en-US" sz="2000" dirty="0"/>
              <a:t> class</a:t>
            </a:r>
          </a:p>
          <a:p>
            <a:pPr lvl="1"/>
            <a:r>
              <a:rPr lang="en-US" sz="2000" dirty="0"/>
              <a:t>Blob class</a:t>
            </a:r>
          </a:p>
          <a:p>
            <a:pPr lvl="1"/>
            <a:r>
              <a:rPr lang="en-US" sz="2000" dirty="0" err="1"/>
              <a:t>Clob</a:t>
            </a:r>
            <a:r>
              <a:rPr lang="en-US" sz="2000" dirty="0"/>
              <a:t> class</a:t>
            </a:r>
          </a:p>
          <a:p>
            <a:pPr lvl="1"/>
            <a:r>
              <a:rPr lang="en-US" sz="2000" dirty="0"/>
              <a:t>Types class</a:t>
            </a:r>
          </a:p>
          <a:p>
            <a:endParaRPr lang="en-US" dirty="0"/>
          </a:p>
        </p:txBody>
      </p:sp>
    </p:spTree>
    <p:extLst>
      <p:ext uri="{BB962C8B-B14F-4D97-AF65-F5344CB8AC3E}">
        <p14:creationId xmlns:p14="http://schemas.microsoft.com/office/powerpoint/2010/main" val="3462024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cap="none" dirty="0" smtClean="0"/>
              <a:t>of</a:t>
            </a:r>
            <a:r>
              <a:rPr lang="en-US" dirty="0" smtClean="0"/>
              <a:t> </a:t>
            </a:r>
            <a:r>
              <a:rPr lang="en-US" dirty="0" err="1" smtClean="0"/>
              <a:t>jdbc</a:t>
            </a:r>
            <a:endParaRPr lang="en-US" dirty="0"/>
          </a:p>
        </p:txBody>
      </p:sp>
      <p:sp>
        <p:nvSpPr>
          <p:cNvPr id="3" name="Content Placeholder 2"/>
          <p:cNvSpPr>
            <a:spLocks noGrp="1"/>
          </p:cNvSpPr>
          <p:nvPr>
            <p:ph idx="1"/>
          </p:nvPr>
        </p:nvSpPr>
        <p:spPr>
          <a:xfrm>
            <a:off x="1451579" y="1449978"/>
            <a:ext cx="9603275" cy="4564456"/>
          </a:xfrm>
        </p:spPr>
        <p:txBody>
          <a:bodyPr/>
          <a:lstStyle/>
          <a:p>
            <a:pPr marL="0" indent="0">
              <a:buNone/>
            </a:pPr>
            <a:r>
              <a:rPr lang="en-US" dirty="0"/>
              <a:t>JDBC API </a:t>
            </a:r>
            <a:r>
              <a:rPr lang="en-US" dirty="0" smtClean="0"/>
              <a:t>can use to </a:t>
            </a:r>
            <a:r>
              <a:rPr lang="en-US" dirty="0"/>
              <a:t>handle database using Java program and can perform the following activities</a:t>
            </a:r>
            <a:r>
              <a:rPr lang="en-US" dirty="0" smtClean="0"/>
              <a:t>:</a:t>
            </a:r>
            <a:endParaRPr lang="en-US" dirty="0"/>
          </a:p>
          <a:p>
            <a:r>
              <a:rPr lang="en-US" dirty="0"/>
              <a:t>Connect to the database</a:t>
            </a:r>
          </a:p>
          <a:p>
            <a:r>
              <a:rPr lang="en-US" dirty="0"/>
              <a:t>Execute queries and update statements to the database</a:t>
            </a:r>
          </a:p>
          <a:p>
            <a:r>
              <a:rPr lang="en-US" dirty="0"/>
              <a:t>Retrieve the result received from the database.</a:t>
            </a:r>
          </a:p>
        </p:txBody>
      </p:sp>
    </p:spTree>
    <p:extLst>
      <p:ext uri="{BB962C8B-B14F-4D97-AF65-F5344CB8AC3E}">
        <p14:creationId xmlns:p14="http://schemas.microsoft.com/office/powerpoint/2010/main" val="2586701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JDBC Driver</a:t>
            </a:r>
          </a:p>
        </p:txBody>
      </p:sp>
      <p:sp>
        <p:nvSpPr>
          <p:cNvPr id="3" name="Content Placeholder 2"/>
          <p:cNvSpPr>
            <a:spLocks noGrp="1"/>
          </p:cNvSpPr>
          <p:nvPr>
            <p:ph idx="1"/>
          </p:nvPr>
        </p:nvSpPr>
        <p:spPr>
          <a:xfrm>
            <a:off x="1451579" y="1449978"/>
            <a:ext cx="9603275" cy="4016367"/>
          </a:xfrm>
        </p:spPr>
        <p:txBody>
          <a:bodyPr/>
          <a:lstStyle/>
          <a:p>
            <a:r>
              <a:rPr lang="en-US" dirty="0"/>
              <a:t>JDBC Driver is a software component that enables java application to interact with the database. </a:t>
            </a:r>
            <a:endParaRPr lang="en-US" dirty="0" smtClean="0"/>
          </a:p>
          <a:p>
            <a:r>
              <a:rPr lang="en-US" dirty="0" smtClean="0"/>
              <a:t>There </a:t>
            </a:r>
            <a:r>
              <a:rPr lang="en-US" dirty="0"/>
              <a:t>are 4 types of JDBC drivers:</a:t>
            </a:r>
          </a:p>
          <a:p>
            <a:pPr lvl="1"/>
            <a:r>
              <a:rPr lang="en-US" sz="2000" dirty="0"/>
              <a:t>JDBC-ODBC bridge driver</a:t>
            </a:r>
          </a:p>
          <a:p>
            <a:pPr lvl="1"/>
            <a:r>
              <a:rPr lang="en-US" sz="2000" dirty="0"/>
              <a:t>Native-API driver (partially java driver)</a:t>
            </a:r>
          </a:p>
          <a:p>
            <a:pPr lvl="1"/>
            <a:r>
              <a:rPr lang="en-US" sz="2000" dirty="0"/>
              <a:t>Network Protocol driver (fully java driver)</a:t>
            </a:r>
          </a:p>
          <a:p>
            <a:pPr lvl="1"/>
            <a:r>
              <a:rPr lang="en-US" sz="2000" dirty="0"/>
              <a:t>Thin driver (fully java driver)</a:t>
            </a:r>
          </a:p>
        </p:txBody>
      </p:sp>
    </p:spTree>
    <p:extLst>
      <p:ext uri="{BB962C8B-B14F-4D97-AF65-F5344CB8AC3E}">
        <p14:creationId xmlns:p14="http://schemas.microsoft.com/office/powerpoint/2010/main" val="3753563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JDBC-ODBC bridge driver</a:t>
            </a:r>
            <a:br>
              <a:rPr lang="en-US" dirty="0"/>
            </a:br>
            <a:endParaRPr lang="en-US" dirty="0"/>
          </a:p>
        </p:txBody>
      </p:sp>
      <p:sp>
        <p:nvSpPr>
          <p:cNvPr id="3" name="Content Placeholder 2"/>
          <p:cNvSpPr>
            <a:spLocks noGrp="1"/>
          </p:cNvSpPr>
          <p:nvPr>
            <p:ph idx="1"/>
          </p:nvPr>
        </p:nvSpPr>
        <p:spPr>
          <a:xfrm>
            <a:off x="1451579" y="1449978"/>
            <a:ext cx="9603275" cy="4667487"/>
          </a:xfrm>
        </p:spPr>
        <p:txBody>
          <a:bodyPr/>
          <a:lstStyle/>
          <a:p>
            <a:r>
              <a:rPr lang="en-US" dirty="0" smtClean="0"/>
              <a:t>The </a:t>
            </a:r>
            <a:r>
              <a:rPr lang="en-US" dirty="0"/>
              <a:t>JDBC-ODBC bridge driver uses ODBC driver to connect to the database. </a:t>
            </a:r>
            <a:endParaRPr lang="en-US" dirty="0" smtClean="0"/>
          </a:p>
          <a:p>
            <a:r>
              <a:rPr lang="en-US" dirty="0" smtClean="0"/>
              <a:t>The </a:t>
            </a:r>
            <a:r>
              <a:rPr lang="en-US" dirty="0"/>
              <a:t>JDBC-ODBC bridge driver converts JDBC method calls into the ODBC function calls. This is now discouraged because of thin driver</a:t>
            </a:r>
            <a:r>
              <a:rPr lang="en-US" dirty="0" smtClean="0"/>
              <a:t>.</a:t>
            </a:r>
          </a:p>
          <a:p>
            <a:r>
              <a:rPr lang="en-US" dirty="0"/>
              <a:t>Oracle does not support the JDBC-ODBC Bridge from Java 8. Oracle recommends that you use JDBC drivers provided by the vendor of your database instead of the JDBC-ODBC Bridge.</a:t>
            </a:r>
            <a:endParaRPr lang="en-US" dirty="0" smtClean="0"/>
          </a:p>
          <a:p>
            <a:endParaRPr lang="en-US" dirty="0"/>
          </a:p>
        </p:txBody>
      </p:sp>
    </p:spTree>
    <p:extLst>
      <p:ext uri="{BB962C8B-B14F-4D97-AF65-F5344CB8AC3E}">
        <p14:creationId xmlns:p14="http://schemas.microsoft.com/office/powerpoint/2010/main" val="65201782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494</TotalTime>
  <Words>2333</Words>
  <Application>Microsoft Office PowerPoint</Application>
  <PresentationFormat>Widescreen</PresentationFormat>
  <Paragraphs>310</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Courier New</vt:lpstr>
      <vt:lpstr>Gill Sans MT</vt:lpstr>
      <vt:lpstr>inter-regular</vt:lpstr>
      <vt:lpstr>Times New Roman</vt:lpstr>
      <vt:lpstr>Gallery</vt:lpstr>
      <vt:lpstr>API(application Programming Interface) </vt:lpstr>
      <vt:lpstr>JDBC (Java Database Connectivity)</vt:lpstr>
      <vt:lpstr>Contd…</vt:lpstr>
      <vt:lpstr>JDBC Diagram</vt:lpstr>
      <vt:lpstr>Contd…</vt:lpstr>
      <vt:lpstr>Contd…</vt:lpstr>
      <vt:lpstr>Use of jdbc</vt:lpstr>
      <vt:lpstr>JDBC Driver</vt:lpstr>
      <vt:lpstr>JDBC-ODBC bridge driver </vt:lpstr>
      <vt:lpstr>Contd…</vt:lpstr>
      <vt:lpstr>Contd…</vt:lpstr>
      <vt:lpstr>Native-api Driver</vt:lpstr>
      <vt:lpstr>Contd…</vt:lpstr>
      <vt:lpstr>Contd…</vt:lpstr>
      <vt:lpstr>Network Protocol Driver</vt:lpstr>
      <vt:lpstr>Contd…</vt:lpstr>
      <vt:lpstr>Contd…</vt:lpstr>
      <vt:lpstr>Thin Driver</vt:lpstr>
      <vt:lpstr>Contd…</vt:lpstr>
      <vt:lpstr>Steps To Connect To The Database In Java</vt:lpstr>
      <vt:lpstr>1) Register the driver class </vt:lpstr>
      <vt:lpstr>2) Create the connection object</vt:lpstr>
      <vt:lpstr>3) Create the Statement object</vt:lpstr>
      <vt:lpstr>4) Execute the query </vt:lpstr>
      <vt:lpstr>5) Close the connection object </vt:lpstr>
      <vt:lpstr>Example to connect to the Oracle database</vt:lpstr>
      <vt:lpstr>Create  Table In Oracle Database. </vt:lpstr>
      <vt:lpstr>PowerPoint Presentation</vt:lpstr>
      <vt:lpstr>ResultSet</vt:lpstr>
      <vt:lpstr>PowerPoint Presentation</vt:lpstr>
      <vt:lpstr>Types of Statements</vt:lpstr>
      <vt:lpstr>Statement </vt:lpstr>
      <vt:lpstr>PowerPoint Presentation</vt:lpstr>
      <vt:lpstr>PowerPoint Presentation</vt:lpstr>
      <vt:lpstr>PreparedStatement (Extends Statement): </vt:lpstr>
      <vt:lpstr>PowerPoint Presentation</vt:lpstr>
      <vt:lpstr>CallableStatement (Extends Preparedstatement): </vt:lpstr>
      <vt:lpstr>PowerPoint Presentation</vt:lpstr>
      <vt:lpstr>PowerPoint Presentation</vt:lpstr>
      <vt:lpstr>PowerPoint Presentation</vt:lpstr>
      <vt:lpstr>Resultset Interface</vt:lpstr>
      <vt:lpstr>Commonly Used Methods Of Resultset Interface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architecture</dc:title>
  <dc:creator>Binod Thapa</dc:creator>
  <cp:lastModifiedBy>Binod Thapa</cp:lastModifiedBy>
  <cp:revision>272</cp:revision>
  <dcterms:created xsi:type="dcterms:W3CDTF">2017-08-20T16:04:30Z</dcterms:created>
  <dcterms:modified xsi:type="dcterms:W3CDTF">2022-02-21T16:23:51Z</dcterms:modified>
</cp:coreProperties>
</file>