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72" r:id="rId3"/>
    <p:sldId id="291" r:id="rId4"/>
    <p:sldId id="292" r:id="rId5"/>
    <p:sldId id="293" r:id="rId6"/>
    <p:sldId id="294" r:id="rId7"/>
    <p:sldId id="295" r:id="rId8"/>
    <p:sldId id="296" r:id="rId9"/>
    <p:sldId id="298" r:id="rId10"/>
    <p:sldId id="299" r:id="rId11"/>
    <p:sldId id="301" r:id="rId12"/>
    <p:sldId id="302" r:id="rId13"/>
    <p:sldId id="304" r:id="rId14"/>
    <p:sldId id="305" r:id="rId15"/>
    <p:sldId id="30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7" r:id="rId25"/>
    <p:sldId id="269" r:id="rId26"/>
    <p:sldId id="270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8114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45234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331" y="155970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DAD589-2A19-4EE8-8B65-0D6FE548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JavaBean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59CEAC-4F1C-41A1-A2F7-5635ACE3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01636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JavaBean is a Java class that should follow the following conventions: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should have a no-argument</a:t>
            </a:r>
            <a:r>
              <a:rPr lang="en-US" sz="2000" dirty="0" smtClean="0"/>
              <a:t> </a:t>
            </a:r>
            <a:r>
              <a:rPr lang="en-US" sz="2000" dirty="0"/>
              <a:t>constructor.</a:t>
            </a:r>
          </a:p>
          <a:p>
            <a:pPr lvl="1"/>
            <a:r>
              <a:rPr lang="en-US" sz="2000" dirty="0"/>
              <a:t>It should be </a:t>
            </a:r>
            <a:r>
              <a:rPr lang="en-US" sz="2000" dirty="0" smtClean="0"/>
              <a:t>Serializable </a:t>
            </a:r>
            <a:r>
              <a:rPr lang="en-US" sz="2000" dirty="0"/>
              <a:t>and </a:t>
            </a:r>
            <a:r>
              <a:rPr lang="en-US" sz="2000" dirty="0" smtClean="0"/>
              <a:t>which </a:t>
            </a:r>
            <a:r>
              <a:rPr lang="en-US" sz="2000" dirty="0"/>
              <a:t>can implement the </a:t>
            </a:r>
            <a:r>
              <a:rPr lang="en-US" sz="2000" b="1" dirty="0"/>
              <a:t>Serializable</a:t>
            </a:r>
            <a:r>
              <a:rPr lang="en-US" sz="2000" dirty="0"/>
              <a:t> interface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It should provide methods to set and get the values of the properties, known as getter and setter methods.</a:t>
            </a:r>
          </a:p>
        </p:txBody>
      </p:sp>
    </p:spTree>
    <p:extLst>
      <p:ext uri="{BB962C8B-B14F-4D97-AF65-F5344CB8AC3E}">
        <p14:creationId xmlns:p14="http://schemas.microsoft.com/office/powerpoint/2010/main" val="158664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Example Of </a:t>
            </a:r>
            <a:r>
              <a:rPr lang="en-US" b="1" cap="none" dirty="0" err="1" smtClean="0"/>
              <a:t>Jsp:usebean</a:t>
            </a:r>
            <a:r>
              <a:rPr lang="en-US" b="1" cap="none" dirty="0" smtClean="0"/>
              <a:t> Action Tag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5902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package</a:t>
            </a:r>
            <a:r>
              <a:rPr lang="en-US" dirty="0"/>
              <a:t> </a:t>
            </a:r>
            <a:r>
              <a:rPr lang="en-US" dirty="0" err="1" smtClean="0"/>
              <a:t>com.javabean</a:t>
            </a:r>
            <a:r>
              <a:rPr lang="en-US" dirty="0" smtClean="0"/>
              <a:t>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Calculator{  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cube(</a:t>
            </a:r>
            <a:r>
              <a:rPr lang="en-US" b="1" dirty="0" err="1"/>
              <a:t>int</a:t>
            </a:r>
            <a:r>
              <a:rPr lang="en-US" dirty="0"/>
              <a:t> n){</a:t>
            </a:r>
            <a:r>
              <a:rPr lang="en-US" b="1" dirty="0"/>
              <a:t>return</a:t>
            </a:r>
            <a:r>
              <a:rPr lang="en-US" dirty="0"/>
              <a:t> n*n*n;}    </a:t>
            </a:r>
          </a:p>
          <a:p>
            <a:pPr marL="0" indent="0">
              <a:buNone/>
            </a:pPr>
            <a:r>
              <a:rPr lang="en-US" dirty="0"/>
              <a:t>}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index.jsp</a:t>
            </a:r>
            <a:r>
              <a:rPr lang="en-US" b="1" dirty="0"/>
              <a:t> </a:t>
            </a:r>
            <a:r>
              <a:rPr lang="en-US" b="1" dirty="0" smtClean="0"/>
              <a:t>file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 id="</a:t>
            </a:r>
            <a:r>
              <a:rPr lang="en-US" dirty="0" err="1"/>
              <a:t>obj</a:t>
            </a:r>
            <a:r>
              <a:rPr lang="en-US" dirty="0"/>
              <a:t>" </a:t>
            </a:r>
            <a:r>
              <a:rPr lang="en-US" b="1" dirty="0"/>
              <a:t>class</a:t>
            </a:r>
            <a:r>
              <a:rPr lang="en-US" dirty="0" smtClean="0"/>
              <a:t>="</a:t>
            </a:r>
            <a:r>
              <a:rPr lang="en-US" dirty="0" err="1" smtClean="0"/>
              <a:t>com.javabean.Calculator</a:t>
            </a:r>
            <a:r>
              <a:rPr lang="en-US" dirty="0"/>
              <a:t>"/&gt;  </a:t>
            </a:r>
          </a:p>
          <a:p>
            <a:pPr marL="0" indent="0">
              <a:buNone/>
            </a:pPr>
            <a:r>
              <a:rPr lang="en-US" dirty="0"/>
              <a:t>&lt;%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m=</a:t>
            </a:r>
            <a:r>
              <a:rPr lang="en-US" dirty="0" err="1"/>
              <a:t>obj.cube</a:t>
            </a:r>
            <a:r>
              <a:rPr lang="en-US" dirty="0"/>
              <a:t>(5);  </a:t>
            </a:r>
          </a:p>
          <a:p>
            <a:pPr marL="0" indent="0">
              <a:buNone/>
            </a:pPr>
            <a:r>
              <a:rPr lang="en-US" dirty="0" err="1"/>
              <a:t>out.print</a:t>
            </a:r>
            <a:r>
              <a:rPr lang="en-US" dirty="0"/>
              <a:t>("cube of 5 is "+m);  </a:t>
            </a:r>
          </a:p>
          <a:p>
            <a:pPr marL="0" indent="0">
              <a:buNone/>
            </a:pPr>
            <a:r>
              <a:rPr lang="en-US" dirty="0"/>
              <a:t>%&gt;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Introspection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4608"/>
          </a:xfrm>
        </p:spPr>
        <p:txBody>
          <a:bodyPr>
            <a:normAutofit/>
          </a:bodyPr>
          <a:lstStyle/>
          <a:p>
            <a:r>
              <a:rPr lang="en-US" dirty="0"/>
              <a:t>It is the process of analyzing a bean to determine its capabilities. </a:t>
            </a:r>
          </a:p>
          <a:p>
            <a:r>
              <a:rPr lang="en-US" dirty="0"/>
              <a:t>This is an essential feature of the java beans API because it </a:t>
            </a:r>
            <a:r>
              <a:rPr lang="en-US" dirty="0" smtClean="0"/>
              <a:t>allows another </a:t>
            </a:r>
            <a:r>
              <a:rPr lang="en-US" dirty="0"/>
              <a:t>application, such as a design </a:t>
            </a:r>
            <a:r>
              <a:rPr lang="en-US" dirty="0" smtClean="0"/>
              <a:t>tool, to </a:t>
            </a:r>
            <a:r>
              <a:rPr lang="en-US" dirty="0"/>
              <a:t>obtain information about a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It is </a:t>
            </a:r>
            <a:r>
              <a:rPr lang="en-US" dirty="0"/>
              <a:t>the automatic process of analyzing a bean's design patterns to reveal the bean's properties, events, and methods.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controls the publishing and discovery of bean operations and properties.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way in which introspection is implemented provides great advantages, including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Portability</a:t>
            </a:r>
          </a:p>
          <a:p>
            <a:pPr lvl="1"/>
            <a:r>
              <a:rPr lang="en-US" sz="2000" dirty="0" smtClean="0"/>
              <a:t>Everything </a:t>
            </a:r>
            <a:r>
              <a:rPr lang="en-US" sz="2000" dirty="0"/>
              <a:t>is done in the Java platform, so </a:t>
            </a:r>
            <a:r>
              <a:rPr lang="en-US" sz="2000" dirty="0" smtClean="0"/>
              <a:t>we </a:t>
            </a:r>
            <a:r>
              <a:rPr lang="en-US" sz="2000" dirty="0"/>
              <a:t>can write components once, reuse them everywhere. </a:t>
            </a:r>
          </a:p>
        </p:txBody>
      </p:sp>
    </p:spTree>
    <p:extLst>
      <p:ext uri="{BB962C8B-B14F-4D97-AF65-F5344CB8AC3E}">
        <p14:creationId xmlns:p14="http://schemas.microsoft.com/office/powerpoint/2010/main" val="4622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err="1" smtClean="0"/>
              <a:t>Contd</a:t>
            </a:r>
            <a:r>
              <a:rPr lang="en-US" b="1" cap="none" dirty="0" smtClean="0"/>
              <a:t>…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41729"/>
          </a:xfrm>
        </p:spPr>
        <p:txBody>
          <a:bodyPr>
            <a:normAutofit/>
          </a:bodyPr>
          <a:lstStyle/>
          <a:p>
            <a:r>
              <a:rPr lang="en-US" dirty="0"/>
              <a:t>There are no extra specification files that need to be maintained independently from our component code.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no platform-specific issues to contend with.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component is not tied to one component model or one proprietary platform.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get all the advantages of the evolving Java APIs, while maintaining the portability of your components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Reuse:</a:t>
            </a:r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following the JavaBeans design conventions, implementing the appropriate interfaces, and extending the appropriate classes, you provide your component with reuse potential that possibly exceeds your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Design Patterns For Properties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4172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property</a:t>
            </a:r>
            <a:r>
              <a:rPr lang="en-US" dirty="0"/>
              <a:t> is a subset of a Bean’s state.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assigned to the properties determine the behavior and appearance of that component.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property is set through a </a:t>
            </a:r>
            <a:r>
              <a:rPr lang="en-US" b="1" dirty="0"/>
              <a:t>setter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property is obtained by a </a:t>
            </a:r>
            <a:r>
              <a:rPr lang="en-US" b="1" dirty="0"/>
              <a:t>getter</a:t>
            </a:r>
            <a:r>
              <a:rPr lang="en-US" dirty="0"/>
              <a:t> method.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properties: simple and indexed.</a:t>
            </a:r>
          </a:p>
        </p:txBody>
      </p:sp>
    </p:spTree>
    <p:extLst>
      <p:ext uri="{BB962C8B-B14F-4D97-AF65-F5344CB8AC3E}">
        <p14:creationId xmlns:p14="http://schemas.microsoft.com/office/powerpoint/2010/main" val="36523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Simple Properties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598494" cy="4679457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simple property has a single value.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identified by the following design patterns, where N is the name of the property and T is its type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T </a:t>
            </a:r>
            <a:r>
              <a:rPr lang="en-US" dirty="0" err="1"/>
              <a:t>getN</a:t>
            </a:r>
            <a:r>
              <a:rPr lang="en-US" dirty="0"/>
              <a:t>( ) public void </a:t>
            </a:r>
            <a:r>
              <a:rPr lang="en-US" dirty="0" err="1"/>
              <a:t>setN</a:t>
            </a:r>
            <a:r>
              <a:rPr lang="en-US" dirty="0"/>
              <a:t>(T </a:t>
            </a:r>
            <a:r>
              <a:rPr lang="en-US" dirty="0" err="1"/>
              <a:t>arg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 read/write property has both of these methods to access its values.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read-only property has only a get method. A write-only property has only a set method</a:t>
            </a:r>
            <a:r>
              <a:rPr lang="en-US" dirty="0" smtClean="0"/>
              <a:t>. </a:t>
            </a: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private double </a:t>
            </a:r>
            <a:r>
              <a:rPr lang="en-US" dirty="0" smtClean="0"/>
              <a:t>depth;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double </a:t>
            </a:r>
            <a:r>
              <a:rPr lang="en-US" dirty="0" err="1"/>
              <a:t>getDepth</a:t>
            </a:r>
            <a:r>
              <a:rPr lang="en-US" dirty="0"/>
              <a:t>( ) { return depth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setDepth</a:t>
            </a:r>
            <a:r>
              <a:rPr lang="en-US" dirty="0"/>
              <a:t>(double d) { depth = d</a:t>
            </a:r>
            <a:r>
              <a:rPr lang="en-US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Indexed Properties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016367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indexed property consists of multiple values.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identified by the following design patterns, where N is the name of the property and T is its type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T </a:t>
            </a:r>
            <a:r>
              <a:rPr lang="en-US" dirty="0" err="1"/>
              <a:t>getN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T value);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T[ ] </a:t>
            </a:r>
            <a:r>
              <a:rPr lang="en-US" dirty="0" err="1"/>
              <a:t>getN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setN</a:t>
            </a:r>
            <a:r>
              <a:rPr lang="en-US" dirty="0"/>
              <a:t>(T values[ ]);</a:t>
            </a:r>
          </a:p>
        </p:txBody>
      </p:sp>
    </p:spTree>
    <p:extLst>
      <p:ext uri="{BB962C8B-B14F-4D97-AF65-F5344CB8AC3E}">
        <p14:creationId xmlns:p14="http://schemas.microsoft.com/office/powerpoint/2010/main" val="2566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845B8-FBBE-4F77-8FA4-983750AD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81147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Example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B17F893-BE6C-4F70-B5AD-009A9E86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an indexed property called data along with its getter and setter methods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private double data[ 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double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{ return data[index</a:t>
            </a:r>
            <a:r>
              <a:rPr lang="en-US" dirty="0" smtClean="0"/>
              <a:t>];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index, double value) { data[index] = value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double[ ] </a:t>
            </a:r>
            <a:r>
              <a:rPr lang="en-US" dirty="0" err="1"/>
              <a:t>getData</a:t>
            </a:r>
            <a:r>
              <a:rPr lang="en-US" dirty="0"/>
              <a:t>( ) { return data</a:t>
            </a:r>
            <a:r>
              <a:rPr lang="en-US" dirty="0" smtClean="0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setData</a:t>
            </a:r>
            <a:r>
              <a:rPr lang="en-US" dirty="0"/>
              <a:t>(double[ ] values) { data = new double[</a:t>
            </a:r>
            <a:r>
              <a:rPr lang="en-US" dirty="0" err="1"/>
              <a:t>values.length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System.arraycopy</a:t>
            </a:r>
            <a:r>
              <a:rPr lang="en-US" dirty="0" smtClean="0"/>
              <a:t>(values</a:t>
            </a:r>
            <a:r>
              <a:rPr lang="en-US" dirty="0"/>
              <a:t>, 0, data, 0, </a:t>
            </a:r>
            <a:r>
              <a:rPr lang="en-US" dirty="0" err="1"/>
              <a:t>values.length</a:t>
            </a:r>
            <a:r>
              <a:rPr lang="en-US" dirty="0" smtClean="0"/>
              <a:t>); 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A6CC9-A501-4776-B83A-891CC06A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66472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Design Patterns For Events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98681B-3CE2-4CDD-B582-B780F461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70992"/>
            <a:ext cx="9603275" cy="4611756"/>
          </a:xfrm>
        </p:spPr>
        <p:txBody>
          <a:bodyPr>
            <a:noAutofit/>
          </a:bodyPr>
          <a:lstStyle/>
          <a:p>
            <a:r>
              <a:rPr lang="en-US" dirty="0" smtClean="0"/>
              <a:t>Beans </a:t>
            </a:r>
            <a:r>
              <a:rPr lang="en-US" dirty="0"/>
              <a:t>use the delegation event model that was </a:t>
            </a:r>
            <a:r>
              <a:rPr lang="en-US" dirty="0" smtClean="0"/>
              <a:t>discussed. </a:t>
            </a:r>
            <a:endParaRPr lang="en-US" dirty="0" smtClean="0"/>
          </a:p>
          <a:p>
            <a:r>
              <a:rPr lang="en-US" dirty="0" smtClean="0"/>
              <a:t>Beans </a:t>
            </a:r>
            <a:r>
              <a:rPr lang="en-US" dirty="0"/>
              <a:t>can generate events and send them to other objects.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can be identified by the following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public </a:t>
            </a:r>
            <a:r>
              <a:rPr lang="en-US" dirty="0"/>
              <a:t>void </a:t>
            </a:r>
            <a:r>
              <a:rPr lang="en-US" dirty="0" err="1"/>
              <a:t>addTListener</a:t>
            </a:r>
            <a:r>
              <a:rPr lang="en-US" dirty="0"/>
              <a:t>(</a:t>
            </a:r>
            <a:r>
              <a:rPr lang="en-US" dirty="0" err="1"/>
              <a:t>TListener</a:t>
            </a:r>
            <a:r>
              <a:rPr lang="en-US" dirty="0"/>
              <a:t> </a:t>
            </a:r>
            <a:r>
              <a:rPr lang="en-US" dirty="0" err="1"/>
              <a:t>eventListener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addTListener</a:t>
            </a:r>
            <a:r>
              <a:rPr lang="en-US" dirty="0"/>
              <a:t>(</a:t>
            </a:r>
            <a:r>
              <a:rPr lang="en-US" dirty="0" err="1"/>
              <a:t>TListener</a:t>
            </a:r>
            <a:r>
              <a:rPr lang="en-US" dirty="0"/>
              <a:t> </a:t>
            </a:r>
            <a:r>
              <a:rPr lang="en-US" dirty="0" err="1"/>
              <a:t>eventListener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throws </a:t>
            </a:r>
            <a:r>
              <a:rPr lang="en-US" dirty="0" err="1"/>
              <a:t>java.util.TooManyListenersException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public </a:t>
            </a:r>
            <a:r>
              <a:rPr lang="en-US" dirty="0"/>
              <a:t>void </a:t>
            </a:r>
            <a:r>
              <a:rPr lang="en-US" dirty="0" err="1"/>
              <a:t>removeTListener</a:t>
            </a:r>
            <a:r>
              <a:rPr lang="en-US" dirty="0"/>
              <a:t>(</a:t>
            </a:r>
            <a:r>
              <a:rPr lang="en-US" dirty="0" err="1"/>
              <a:t>TListener</a:t>
            </a:r>
            <a:r>
              <a:rPr lang="en-US" dirty="0"/>
              <a:t> </a:t>
            </a:r>
            <a:r>
              <a:rPr lang="en-US" dirty="0" err="1"/>
              <a:t>eventListener</a:t>
            </a:r>
            <a:r>
              <a:rPr lang="en-US" dirty="0"/>
              <a:t>)design patterns, where T is the type of the event: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8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8E63D-C7A4-4966-9833-091A60ED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E2F832-B06B-4F1B-9D6D-2F23690D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32770"/>
          </a:xfrm>
        </p:spPr>
        <p:txBody>
          <a:bodyPr>
            <a:normAutofit/>
          </a:bodyPr>
          <a:lstStyle/>
          <a:p>
            <a:r>
              <a:rPr lang="en-US" sz="2200" dirty="0"/>
              <a:t>These methods are used to add or remove a listener for the specified event.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version of </a:t>
            </a:r>
            <a:r>
              <a:rPr lang="en-US" sz="2200" dirty="0" err="1"/>
              <a:t>addTListener</a:t>
            </a:r>
            <a:r>
              <a:rPr lang="en-US" sz="2200" dirty="0"/>
              <a:t>( ) that does not throw an exception can be used to multicast an event, which means that more than one listener can register for the event notification.</a:t>
            </a:r>
          </a:p>
        </p:txBody>
      </p:sp>
    </p:spTree>
    <p:extLst>
      <p:ext uri="{BB962C8B-B14F-4D97-AF65-F5344CB8AC3E}">
        <p14:creationId xmlns:p14="http://schemas.microsoft.com/office/powerpoint/2010/main" val="30862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B10C5-E46C-4FC7-9075-45EA74D7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Methods And Design Patterns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0974CA-261F-462E-8B0F-052F17A2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7252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Design </a:t>
            </a:r>
            <a:r>
              <a:rPr lang="en-US" sz="2200" dirty="0"/>
              <a:t>patterns are not used for naming </a:t>
            </a:r>
            <a:r>
              <a:rPr lang="en-US" sz="2200" dirty="0" err="1"/>
              <a:t>nonproperty</a:t>
            </a:r>
            <a:r>
              <a:rPr lang="en-US" sz="2200" dirty="0"/>
              <a:t> methods.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introspection mechanism finds all of the public methods of a Bean. </a:t>
            </a:r>
            <a:endParaRPr lang="en-US" sz="2200" dirty="0" smtClean="0"/>
          </a:p>
          <a:p>
            <a:r>
              <a:rPr lang="en-US" sz="2200" dirty="0" smtClean="0"/>
              <a:t>Protected </a:t>
            </a:r>
            <a:r>
              <a:rPr lang="en-US" sz="2200" dirty="0"/>
              <a:t>and private methods are not presented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57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579A7-2CF5-47C1-A49B-E7F2DDE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Example of JavaBean class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4225A7-F7DA-40A1-86DC-186AC084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4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Employee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java.io.Serializable</a:t>
            </a:r>
            <a:r>
              <a:rPr lang="en-US" dirty="0"/>
              <a:t>{  </a:t>
            </a:r>
          </a:p>
          <a:p>
            <a:pPr marL="457200" lvl="1" indent="0">
              <a:buNone/>
            </a:pPr>
            <a:r>
              <a:rPr lang="en-US" sz="2000" dirty="0"/>
              <a:t>private </a:t>
            </a:r>
            <a:r>
              <a:rPr lang="en-US" sz="2000" dirty="0" err="1"/>
              <a:t>int</a:t>
            </a:r>
            <a:r>
              <a:rPr lang="en-US" sz="2000" dirty="0"/>
              <a:t> id;  </a:t>
            </a:r>
          </a:p>
          <a:p>
            <a:pPr marL="457200" lvl="1" indent="0">
              <a:buNone/>
            </a:pPr>
            <a:r>
              <a:rPr lang="en-US" sz="2000" dirty="0"/>
              <a:t>private String name;  </a:t>
            </a:r>
          </a:p>
          <a:p>
            <a:pPr marL="457200" lvl="1" indent="0">
              <a:buNone/>
            </a:pPr>
            <a:r>
              <a:rPr lang="en-US" sz="2000" dirty="0"/>
              <a:t>public Employee(){}  </a:t>
            </a:r>
          </a:p>
          <a:p>
            <a:pPr marL="457200" lvl="1" indent="0">
              <a:buNone/>
            </a:pPr>
            <a:r>
              <a:rPr lang="en-US" sz="2000" dirty="0"/>
              <a:t>public void </a:t>
            </a:r>
            <a:r>
              <a:rPr lang="en-US" sz="2000" dirty="0" err="1"/>
              <a:t>setId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 id){this.id=id;}  </a:t>
            </a:r>
          </a:p>
          <a:p>
            <a:pPr marL="457200" lvl="1" indent="0">
              <a:buNone/>
            </a:pPr>
            <a:r>
              <a:rPr lang="en-US" sz="2000" dirty="0"/>
              <a:t>public </a:t>
            </a:r>
            <a:r>
              <a:rPr lang="en-US" sz="2000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getId</a:t>
            </a:r>
            <a:r>
              <a:rPr lang="en-US" sz="2000" dirty="0"/>
              <a:t>(){return id;}  </a:t>
            </a:r>
          </a:p>
          <a:p>
            <a:pPr marL="457200" lvl="1" indent="0">
              <a:buNone/>
            </a:pPr>
            <a:r>
              <a:rPr lang="en-US" sz="2000" dirty="0"/>
              <a:t>public void </a:t>
            </a:r>
            <a:r>
              <a:rPr lang="en-US" sz="2000" dirty="0" err="1"/>
              <a:t>setName</a:t>
            </a:r>
            <a:r>
              <a:rPr lang="en-US" sz="2000" dirty="0"/>
              <a:t>(String name){this.name=name;}  </a:t>
            </a:r>
          </a:p>
          <a:p>
            <a:pPr marL="457200" lvl="1" indent="0">
              <a:buNone/>
            </a:pPr>
            <a:r>
              <a:rPr lang="en-US" sz="2000" dirty="0"/>
              <a:t>public String </a:t>
            </a:r>
            <a:r>
              <a:rPr lang="en-US" sz="2000" dirty="0" err="1"/>
              <a:t>getName</a:t>
            </a:r>
            <a:r>
              <a:rPr lang="en-US" sz="2000" dirty="0"/>
              <a:t>(){return name;}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21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6DB5B-D739-4033-9E3A-176AF27B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5861"/>
            <a:ext cx="9603275" cy="781879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Using The </a:t>
            </a:r>
            <a:r>
              <a:rPr lang="en-US" b="1" cap="none" dirty="0" err="1" smtClean="0"/>
              <a:t>Beaninfo</a:t>
            </a:r>
            <a:r>
              <a:rPr lang="en-US" b="1" cap="none" dirty="0" smtClean="0"/>
              <a:t> Interface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E0000B-2129-4D62-9C1B-C7AA3F1F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7740"/>
            <a:ext cx="9603275" cy="4646846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 preceding discussion shows, design patterns implicitly determine what information is available to the user of a Bean.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BeanInfo</a:t>
            </a:r>
            <a:r>
              <a:rPr lang="en-US" dirty="0"/>
              <a:t> interface enables you to explicitly control what information is available.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BeanInfo</a:t>
            </a:r>
            <a:r>
              <a:rPr lang="en-US" dirty="0"/>
              <a:t> interface defines several methods, including these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PropertyDescriptor</a:t>
            </a:r>
            <a:r>
              <a:rPr lang="en-US" dirty="0"/>
              <a:t>[ ] </a:t>
            </a:r>
            <a:r>
              <a:rPr lang="en-US" dirty="0" err="1"/>
              <a:t>getPropertyDescriptors</a:t>
            </a:r>
            <a:r>
              <a:rPr lang="en-US" dirty="0"/>
              <a:t>( ) </a:t>
            </a:r>
            <a:r>
              <a:rPr lang="en-US" dirty="0" err="1"/>
              <a:t>EventSetDescriptor</a:t>
            </a:r>
            <a:r>
              <a:rPr lang="en-US" dirty="0"/>
              <a:t>[ ] </a:t>
            </a:r>
            <a:r>
              <a:rPr lang="en-US" dirty="0" smtClean="0"/>
              <a:t>	</a:t>
            </a:r>
            <a:r>
              <a:rPr lang="en-US" dirty="0" err="1" smtClean="0"/>
              <a:t>getEventSetDescriptors</a:t>
            </a:r>
            <a:r>
              <a:rPr lang="en-US" dirty="0"/>
              <a:t>( ) </a:t>
            </a:r>
            <a:r>
              <a:rPr lang="en-US" dirty="0" err="1"/>
              <a:t>MethodDescriptor</a:t>
            </a:r>
            <a:r>
              <a:rPr lang="en-US" dirty="0"/>
              <a:t>[ ] </a:t>
            </a:r>
            <a:r>
              <a:rPr lang="en-US" dirty="0" err="1"/>
              <a:t>getMethodDescriptors</a:t>
            </a:r>
            <a:r>
              <a:rPr lang="en-US" dirty="0"/>
              <a:t>( </a:t>
            </a:r>
            <a:r>
              <a:rPr lang="en-US" dirty="0" smtClean="0"/>
              <a:t>)</a:t>
            </a:r>
          </a:p>
          <a:p>
            <a:r>
              <a:rPr lang="en-US" dirty="0"/>
              <a:t>They return arrays of objects that provide information about the properties, events, and methods of a Bean.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classes </a:t>
            </a:r>
            <a:r>
              <a:rPr lang="en-US" dirty="0" err="1"/>
              <a:t>PropertyDescriptor</a:t>
            </a:r>
            <a:r>
              <a:rPr lang="en-US" dirty="0"/>
              <a:t>, </a:t>
            </a:r>
            <a:r>
              <a:rPr lang="en-US" dirty="0" err="1"/>
              <a:t>EventSetDescriptor</a:t>
            </a:r>
            <a:r>
              <a:rPr lang="en-US" dirty="0"/>
              <a:t>, and </a:t>
            </a:r>
            <a:r>
              <a:rPr lang="en-US" dirty="0" err="1"/>
              <a:t>MethodDescriptor</a:t>
            </a:r>
            <a:r>
              <a:rPr lang="en-US" dirty="0"/>
              <a:t> are defined within the </a:t>
            </a:r>
            <a:r>
              <a:rPr lang="en-US" dirty="0" err="1"/>
              <a:t>java.beans</a:t>
            </a:r>
            <a:r>
              <a:rPr lang="en-US" dirty="0"/>
              <a:t> package, and they describe the indicated elements. </a:t>
            </a:r>
          </a:p>
        </p:txBody>
      </p:sp>
    </p:spTree>
    <p:extLst>
      <p:ext uri="{BB962C8B-B14F-4D97-AF65-F5344CB8AC3E}">
        <p14:creationId xmlns:p14="http://schemas.microsoft.com/office/powerpoint/2010/main" val="11981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62858-EF82-4A53-BE92-BAE32224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012C75-AE89-4EC2-B4DF-12E70551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46022"/>
          </a:xfrm>
        </p:spPr>
        <p:txBody>
          <a:bodyPr>
            <a:noAutofit/>
          </a:bodyPr>
          <a:lstStyle/>
          <a:p>
            <a:r>
              <a:rPr lang="en-US" sz="2400" dirty="0"/>
              <a:t>By implementing these methods, a developer can designate exactly what is presented to a user, bypassing introspection based on design patterns.</a:t>
            </a:r>
          </a:p>
        </p:txBody>
      </p:sp>
    </p:spTree>
    <p:extLst>
      <p:ext uri="{BB962C8B-B14F-4D97-AF65-F5344CB8AC3E}">
        <p14:creationId xmlns:p14="http://schemas.microsoft.com/office/powerpoint/2010/main" val="34168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F2C77-C488-4398-AC49-2620F819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8673"/>
            <a:ext cx="9603275" cy="856831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Bound And Constrained Properties</a:t>
            </a:r>
            <a:endParaRPr lang="en-US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0A595E4-38FD-45F6-953A-F46CCF4E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85503"/>
            <a:ext cx="9603275" cy="4670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Bean that has a </a:t>
            </a:r>
            <a:r>
              <a:rPr lang="en-US" i="1" dirty="0"/>
              <a:t>bound</a:t>
            </a:r>
            <a:r>
              <a:rPr lang="en-US" dirty="0"/>
              <a:t> property generates an event when the property is changed.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event is of type </a:t>
            </a:r>
            <a:r>
              <a:rPr lang="en-US" b="1" dirty="0" err="1"/>
              <a:t>PropertyChangeEvent</a:t>
            </a:r>
            <a:r>
              <a:rPr lang="en-US" dirty="0"/>
              <a:t> and is sent to objects that previously registered an interest in receiving such notifications.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that handles this event must </a:t>
            </a:r>
            <a:r>
              <a:rPr lang="en-US" dirty="0" smtClean="0"/>
              <a:t>implement</a:t>
            </a:r>
            <a:r>
              <a:rPr lang="en-US" dirty="0"/>
              <a:t> </a:t>
            </a:r>
            <a:r>
              <a:rPr lang="en-US" b="1" dirty="0" err="1"/>
              <a:t>PropertyChangeListener</a:t>
            </a:r>
            <a:r>
              <a:rPr lang="en-US" b="1" dirty="0"/>
              <a:t> </a:t>
            </a:r>
            <a:r>
              <a:rPr lang="en-US" dirty="0"/>
              <a:t>interface</a:t>
            </a:r>
            <a:r>
              <a:rPr lang="en-US" dirty="0" smtClean="0"/>
              <a:t>.</a:t>
            </a:r>
          </a:p>
          <a:p>
            <a:r>
              <a:rPr lang="en-US" dirty="0"/>
              <a:t>A Bean that has a </a:t>
            </a:r>
            <a:r>
              <a:rPr lang="en-US" i="1" dirty="0"/>
              <a:t>constrained</a:t>
            </a:r>
            <a:r>
              <a:rPr lang="en-US" dirty="0"/>
              <a:t> property generates an event when an attempt is made to change its value.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generates an event of type </a:t>
            </a:r>
            <a:r>
              <a:rPr lang="en-US" b="1" dirty="0" err="1"/>
              <a:t>PropertyChangeEvent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too is sent to objects that previously registered an interest in receiving such notifications.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those other objects have the ability to veto the proposed change by throwing a </a:t>
            </a:r>
            <a:r>
              <a:rPr lang="en-US" b="1" dirty="0" err="1"/>
              <a:t>PropertyVetoException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D35B2-FA9F-487E-8F4B-4D89D037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Persistence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3C88D3-BB2F-48F5-954D-6EF7D836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72526"/>
          </a:xfrm>
        </p:spPr>
        <p:txBody>
          <a:bodyPr>
            <a:normAutofit/>
          </a:bodyPr>
          <a:lstStyle/>
          <a:p>
            <a:r>
              <a:rPr lang="en-US" dirty="0" smtClean="0"/>
              <a:t>Persistence </a:t>
            </a:r>
            <a:r>
              <a:rPr lang="en-US" dirty="0"/>
              <a:t>is the ability to save the current state of a Bean, including the values of a Bean’s properties and instance variables, to nonvolatile storage and to retrieve them at a later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serialization capabilities provided by the Java class libraries are used to provide persistence for Beans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easiest way to serialize a Bean is to have it implement the </a:t>
            </a:r>
            <a:r>
              <a:rPr lang="en-US" dirty="0" err="1"/>
              <a:t>java.io.Serializable</a:t>
            </a:r>
            <a:r>
              <a:rPr lang="en-US" dirty="0"/>
              <a:t> interface, which is simply a marker interface. </a:t>
            </a:r>
            <a:endParaRPr lang="en-US" dirty="0" smtClean="0"/>
          </a:p>
          <a:p>
            <a:r>
              <a:rPr lang="en-US" dirty="0" smtClean="0"/>
              <a:t>Implementing </a:t>
            </a:r>
            <a:r>
              <a:rPr lang="en-US" dirty="0" err="1"/>
              <a:t>java.io.Serializable</a:t>
            </a:r>
            <a:r>
              <a:rPr lang="en-US" dirty="0"/>
              <a:t> makes serialization automatic.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Bean need take no other action. Automatic serialization can also be inherited.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77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E2511E-A93B-4FE1-B690-24D7C11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9444AAC-4352-4D89-8DB1-6E5B3B2F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1884"/>
          </a:xfrm>
        </p:spPr>
        <p:txBody>
          <a:bodyPr>
            <a:normAutofit/>
          </a:bodyPr>
          <a:lstStyle/>
          <a:p>
            <a:r>
              <a:rPr lang="en-US" dirty="0"/>
              <a:t>Therefore, if any superclass of a Bean implements </a:t>
            </a:r>
            <a:r>
              <a:rPr lang="en-US" dirty="0" err="1"/>
              <a:t>java.io.Serializable</a:t>
            </a:r>
            <a:r>
              <a:rPr lang="en-US" dirty="0"/>
              <a:t>, then automatic serialization is obtained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using automatic serialization, you can selectively prevent a field from being saved through the use of the transient keyword.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data members of a Bean specified as transient will not be serialized</a:t>
            </a:r>
            <a:r>
              <a:rPr lang="en-US" dirty="0" smtClean="0"/>
              <a:t>.</a:t>
            </a:r>
          </a:p>
          <a:p>
            <a:r>
              <a:rPr lang="en-US" dirty="0"/>
              <a:t>If a Bean does not implement </a:t>
            </a:r>
            <a:r>
              <a:rPr lang="en-US" b="1" dirty="0" err="1"/>
              <a:t>java.io.Serializable</a:t>
            </a:r>
            <a:r>
              <a:rPr lang="en-US" dirty="0"/>
              <a:t>, you must provide serialization yourself, such as by implementing </a:t>
            </a:r>
            <a:r>
              <a:rPr lang="en-US" b="1" dirty="0" err="1"/>
              <a:t>java.io.Externalizable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containers cannot save the configuration of your component.</a:t>
            </a:r>
          </a:p>
        </p:txBody>
      </p:sp>
    </p:spTree>
    <p:extLst>
      <p:ext uri="{BB962C8B-B14F-4D97-AF65-F5344CB8AC3E}">
        <p14:creationId xmlns:p14="http://schemas.microsoft.com/office/powerpoint/2010/main" val="20540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2F48A-43EF-4B0A-8B95-A8B73BF9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Customizers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7C168-50CF-47A8-A5CE-C6F1E7F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342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Bean developer can provide a customizer that helps another developer configure the Bean.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customizer can provide a step-by-step guide through the process that must be followed to use the component in a specific context. </a:t>
            </a:r>
            <a:endParaRPr lang="en-US" sz="2400" dirty="0" smtClean="0"/>
          </a:p>
          <a:p>
            <a:r>
              <a:rPr lang="en-US" sz="2400" dirty="0" smtClean="0"/>
              <a:t>Online </a:t>
            </a:r>
            <a:r>
              <a:rPr lang="en-US" sz="2400" dirty="0"/>
              <a:t>documentation can also be provided.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Bean developer has great flexibility to develop a customizer that can differentiate his or her product in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37999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brainkart.com/imagebk11/dED9U5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5" y="0"/>
            <a:ext cx="11462197" cy="619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39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375F7-F08F-496A-8A87-9C9F5CAA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The Java Beans API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30D133-DAD0-48C7-AC91-4B9E6E40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9274"/>
          </a:xfrm>
        </p:spPr>
        <p:txBody>
          <a:bodyPr>
            <a:noAutofit/>
          </a:bodyPr>
          <a:lstStyle/>
          <a:p>
            <a:r>
              <a:rPr lang="en-US" dirty="0"/>
              <a:t>The package </a:t>
            </a:r>
            <a:r>
              <a:rPr lang="en-US" dirty="0" err="1"/>
              <a:t>java.beans</a:t>
            </a:r>
            <a:r>
              <a:rPr lang="en-US" dirty="0"/>
              <a:t> contains a set of classes and interfaces that provide many functionalities related to creating components based on JavaBeans architecture.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classes are used by beans at runtime.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err="1"/>
              <a:t>PropertyChangeEvent</a:t>
            </a:r>
            <a:r>
              <a:rPr lang="en-US" dirty="0"/>
              <a:t> class is used to fire property and </a:t>
            </a:r>
            <a:r>
              <a:rPr lang="en-US" dirty="0" err="1"/>
              <a:t>vetoable</a:t>
            </a:r>
            <a:r>
              <a:rPr lang="en-US" dirty="0"/>
              <a:t> change events</a:t>
            </a:r>
            <a:r>
              <a:rPr lang="en-US" dirty="0" smtClean="0"/>
              <a:t>.</a:t>
            </a:r>
          </a:p>
          <a:p>
            <a:r>
              <a:rPr lang="en-US" dirty="0"/>
              <a:t>This enables beans to be saved in XML format. </a:t>
            </a:r>
            <a:endParaRPr lang="en-US" dirty="0" smtClean="0"/>
          </a:p>
          <a:p>
            <a:r>
              <a:rPr lang="en-US" dirty="0"/>
              <a:t>The JavaBean APIs are meant to be used by the bean editor, which provides the environment to customize and manipulate the properties of a bean 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81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.brainkart.com/imagebk11/e5Esx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4" y="244698"/>
            <a:ext cx="11062952" cy="58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Accessing JavaBean Class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4608"/>
          </a:xfrm>
        </p:spPr>
        <p:txBody>
          <a:bodyPr/>
          <a:lstStyle/>
          <a:p>
            <a:r>
              <a:rPr lang="en-US" dirty="0"/>
              <a:t>To access the JavaBean class, we should use getter and setter methods.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package</a:t>
            </a:r>
            <a:r>
              <a:rPr lang="en-US" dirty="0"/>
              <a:t> </a:t>
            </a:r>
            <a:r>
              <a:rPr lang="en-US" dirty="0" err="1"/>
              <a:t>mypack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Test{  </a:t>
            </a:r>
          </a:p>
          <a:p>
            <a:pPr marL="457200" lvl="1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pPr marL="457200" lvl="1" indent="0">
              <a:buNone/>
            </a:pPr>
            <a:r>
              <a:rPr lang="en-US" sz="2000" dirty="0"/>
              <a:t>Employee e=</a:t>
            </a:r>
            <a:r>
              <a:rPr lang="en-US" sz="2000" b="1" dirty="0"/>
              <a:t>new</a:t>
            </a:r>
            <a:r>
              <a:rPr lang="en-US" sz="2000" dirty="0"/>
              <a:t> Employee();//object is created  </a:t>
            </a:r>
          </a:p>
          <a:p>
            <a:pPr marL="457200" lvl="1" indent="0">
              <a:buNone/>
            </a:pPr>
            <a:r>
              <a:rPr lang="en-US" sz="2000" dirty="0" err="1"/>
              <a:t>e.setName</a:t>
            </a:r>
            <a:r>
              <a:rPr lang="en-US" sz="2000" dirty="0" smtClean="0"/>
              <a:t>(“</a:t>
            </a:r>
            <a:r>
              <a:rPr lang="en-US" sz="2000" dirty="0" err="1" smtClean="0"/>
              <a:t>Prabin</a:t>
            </a:r>
            <a:r>
              <a:rPr lang="en-US" sz="2000" dirty="0" smtClean="0"/>
              <a:t>");	//</a:t>
            </a:r>
            <a:r>
              <a:rPr lang="en-US" sz="2000" dirty="0"/>
              <a:t>setting value to the object  </a:t>
            </a:r>
          </a:p>
          <a:p>
            <a:pPr marL="457200" lvl="1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e.getName</a:t>
            </a:r>
            <a:r>
              <a:rPr lang="en-US" sz="2000" dirty="0"/>
              <a:t>());  </a:t>
            </a:r>
            <a:r>
              <a:rPr lang="en-US" sz="2000" dirty="0" smtClean="0"/>
              <a:t>//getting value of object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 smtClean="0"/>
              <a:t>Javabean</a:t>
            </a:r>
            <a:r>
              <a:rPr lang="en-US" b="1" cap="none" dirty="0" smtClean="0"/>
              <a:t> Properties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5460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JavaBean property is a named feature that can be accessed by the user of the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 can be of any Java data type, containing the classes that you define</a:t>
            </a:r>
            <a:r>
              <a:rPr lang="en-US" dirty="0" smtClean="0"/>
              <a:t>.</a:t>
            </a:r>
          </a:p>
          <a:p>
            <a:r>
              <a:rPr lang="en-US" dirty="0"/>
              <a:t>A JavaBean property may be read, write, read-only, or write-only. </a:t>
            </a:r>
            <a:endParaRPr lang="en-US" dirty="0" smtClean="0"/>
          </a:p>
          <a:p>
            <a:r>
              <a:rPr lang="en-US" dirty="0" smtClean="0"/>
              <a:t>JavaBean </a:t>
            </a:r>
            <a:r>
              <a:rPr lang="en-US" dirty="0"/>
              <a:t>features are accessed through two methods in the JavaBean's implementation class</a:t>
            </a:r>
            <a:r>
              <a:rPr lang="en-US" dirty="0" smtClean="0"/>
              <a:t>:</a:t>
            </a:r>
          </a:p>
          <a:p>
            <a:r>
              <a:rPr lang="en-US" dirty="0"/>
              <a:t>A read-only attribute will have only a </a:t>
            </a:r>
            <a:r>
              <a:rPr lang="en-US" b="1" dirty="0" err="1"/>
              <a:t>getPropertyName</a:t>
            </a:r>
            <a:r>
              <a:rPr lang="en-US" b="1" dirty="0"/>
              <a:t>()</a:t>
            </a:r>
            <a:r>
              <a:rPr lang="en-US" dirty="0"/>
              <a:t> method, and a write-only attribute will have only a </a:t>
            </a:r>
            <a:r>
              <a:rPr lang="en-US" b="1" dirty="0" err="1"/>
              <a:t>setPropertyName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</p:txBody>
      </p:sp>
    </p:spTree>
    <p:extLst>
      <p:ext uri="{BB962C8B-B14F-4D97-AF65-F5344CB8AC3E}">
        <p14:creationId xmlns:p14="http://schemas.microsoft.com/office/powerpoint/2010/main" val="297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5515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getPropertyName</a:t>
            </a:r>
            <a:r>
              <a:rPr lang="en-US" b="1" dirty="0"/>
              <a:t> ()</a:t>
            </a:r>
            <a:endParaRPr lang="en-US" dirty="0"/>
          </a:p>
          <a:p>
            <a:pPr lvl="1"/>
            <a:r>
              <a:rPr lang="en-US" sz="2000" dirty="0"/>
              <a:t>For example, if the property name is </a:t>
            </a:r>
            <a:r>
              <a:rPr lang="en-US" sz="2000" dirty="0" err="1"/>
              <a:t>firstName</a:t>
            </a:r>
            <a:r>
              <a:rPr lang="en-US" sz="2000" dirty="0"/>
              <a:t>, the method name would be </a:t>
            </a:r>
            <a:r>
              <a:rPr lang="en-US" sz="2000" dirty="0" err="1"/>
              <a:t>getFirstName</a:t>
            </a:r>
            <a:r>
              <a:rPr lang="en-US" sz="2000" dirty="0"/>
              <a:t>() to read that property.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method is called the accessor.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setPropertyName</a:t>
            </a:r>
            <a:r>
              <a:rPr lang="en-US" b="1" dirty="0"/>
              <a:t> ()</a:t>
            </a:r>
            <a:endParaRPr lang="en-US" dirty="0"/>
          </a:p>
          <a:p>
            <a:pPr lvl="1"/>
            <a:r>
              <a:rPr lang="en-US" sz="2000" dirty="0"/>
              <a:t>For example, if the property name is </a:t>
            </a:r>
            <a:r>
              <a:rPr lang="en-US" sz="2000" dirty="0" err="1"/>
              <a:t>firstName</a:t>
            </a:r>
            <a:r>
              <a:rPr lang="en-US" sz="2000" dirty="0"/>
              <a:t>, the method name would be </a:t>
            </a:r>
            <a:r>
              <a:rPr lang="en-US" sz="2000" dirty="0" err="1"/>
              <a:t>setFirstName</a:t>
            </a:r>
            <a:r>
              <a:rPr lang="en-US" sz="2000" dirty="0"/>
              <a:t>() to write that property.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method is called the </a:t>
            </a:r>
            <a:r>
              <a:rPr lang="en-US" sz="2000" dirty="0" err="1"/>
              <a:t>mutator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0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56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 Of JavaBean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JavaBean properties and methods can be exposed to another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It </a:t>
            </a:r>
            <a:r>
              <a:rPr lang="en-US" dirty="0"/>
              <a:t>provides an easiness to reuse the software components.</a:t>
            </a:r>
          </a:p>
          <a:p>
            <a:pPr marL="0" indent="0">
              <a:buNone/>
            </a:pPr>
            <a:r>
              <a:rPr lang="en-US" b="1" dirty="0"/>
              <a:t>Disadvantages of </a:t>
            </a:r>
            <a:r>
              <a:rPr lang="en-US" b="1" dirty="0" smtClean="0"/>
              <a:t>JavaBean</a:t>
            </a:r>
          </a:p>
          <a:p>
            <a:r>
              <a:rPr lang="en-US" dirty="0" smtClean="0"/>
              <a:t>JavaBeans </a:t>
            </a:r>
            <a:r>
              <a:rPr lang="en-US" dirty="0"/>
              <a:t>are mutable.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it can't take advantages of immutable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Creating </a:t>
            </a:r>
            <a:r>
              <a:rPr lang="en-US" dirty="0"/>
              <a:t>the setter and getter method for each property separately may lead to the boilerplate code.</a:t>
            </a:r>
          </a:p>
        </p:txBody>
      </p:sp>
    </p:spTree>
    <p:extLst>
      <p:ext uri="{BB962C8B-B14F-4D97-AF65-F5344CB8AC3E}">
        <p14:creationId xmlns:p14="http://schemas.microsoft.com/office/powerpoint/2010/main" val="258670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Accessing </a:t>
            </a:r>
            <a:r>
              <a:rPr lang="en-US" b="1" cap="none" dirty="0" err="1" smtClean="0"/>
              <a:t>Javabeans</a:t>
            </a:r>
            <a:r>
              <a:rPr lang="en-US" b="1" cap="none" dirty="0" smtClean="0"/>
              <a:t> In JSP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0163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useBean</a:t>
            </a:r>
            <a:r>
              <a:rPr lang="en-US" dirty="0"/>
              <a:t> action declares a JavaBean for use in a JSP.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declared, the bean becomes a scripting variable that can be accessed by both scripting elements and other custom tags used in the JSP.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full syntax for the </a:t>
            </a:r>
            <a:r>
              <a:rPr lang="en-US" dirty="0" err="1"/>
              <a:t>useBean</a:t>
            </a:r>
            <a:r>
              <a:rPr lang="en-US" dirty="0"/>
              <a:t> tag is as follows −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 id= "</a:t>
            </a:r>
            <a:r>
              <a:rPr lang="en-US" dirty="0" err="1"/>
              <a:t>instanceName</a:t>
            </a:r>
            <a:r>
              <a:rPr lang="en-US" dirty="0"/>
              <a:t>" scope= "page | request | session | application"   </a:t>
            </a:r>
          </a:p>
          <a:p>
            <a:pPr marL="0" indent="0">
              <a:buNone/>
            </a:pPr>
            <a:r>
              <a:rPr lang="en-US" b="1" dirty="0" smtClean="0"/>
              <a:t>	class</a:t>
            </a:r>
            <a:r>
              <a:rPr lang="en-US" dirty="0"/>
              <a:t>= "</a:t>
            </a:r>
            <a:r>
              <a:rPr lang="en-US" dirty="0" err="1"/>
              <a:t>packageName.className</a:t>
            </a:r>
            <a:r>
              <a:rPr lang="en-US" dirty="0"/>
              <a:t>" type= "</a:t>
            </a:r>
            <a:r>
              <a:rPr lang="en-US" dirty="0" err="1"/>
              <a:t>packageName.className</a:t>
            </a:r>
            <a:r>
              <a:rPr lang="en-US" dirty="0"/>
              <a:t>"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beanName</a:t>
            </a:r>
            <a:r>
              <a:rPr lang="en-US" dirty="0"/>
              <a:t>="</a:t>
            </a:r>
            <a:r>
              <a:rPr lang="en-US" dirty="0" err="1"/>
              <a:t>packageName.className</a:t>
            </a:r>
            <a:r>
              <a:rPr lang="en-US" dirty="0"/>
              <a:t> | &lt;%= expression &gt;" &gt;  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/>
              <a:t>jsp:useBean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35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Attributes And Usage Of </a:t>
            </a:r>
            <a:r>
              <a:rPr lang="en-US" b="1" cap="none" dirty="0" err="1" smtClean="0"/>
              <a:t>Jsp:usebean</a:t>
            </a:r>
            <a:r>
              <a:rPr lang="en-US" b="1" cap="none" dirty="0" smtClean="0"/>
              <a:t> Action Tag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667487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smtClean="0"/>
              <a:t>id</a:t>
            </a:r>
            <a:r>
              <a:rPr lang="en-US" sz="2200" b="1" dirty="0"/>
              <a:t>: </a:t>
            </a:r>
            <a:r>
              <a:rPr lang="en-US" sz="2200" dirty="0"/>
              <a:t>is used to identify the bean in the specified scope.</a:t>
            </a:r>
          </a:p>
          <a:p>
            <a:r>
              <a:rPr lang="en-US" sz="2200" b="1" dirty="0"/>
              <a:t>scope: </a:t>
            </a:r>
            <a:r>
              <a:rPr lang="en-US" sz="2200" dirty="0"/>
              <a:t>represents the scope of the </a:t>
            </a:r>
            <a:r>
              <a:rPr lang="en-US" sz="2200" dirty="0" smtClean="0"/>
              <a:t>bean in JSP page. </a:t>
            </a:r>
            <a:r>
              <a:rPr lang="en-US" sz="2200" dirty="0"/>
              <a:t>It may be page, request, session or application. </a:t>
            </a:r>
          </a:p>
          <a:p>
            <a:pPr marL="457200" lvl="1" indent="0">
              <a:buNone/>
            </a:pPr>
            <a:r>
              <a:rPr lang="en-US" sz="2200" b="1" dirty="0"/>
              <a:t>page: </a:t>
            </a:r>
            <a:r>
              <a:rPr lang="en-US" sz="2200" dirty="0"/>
              <a:t>specifies that you can use this bean within the JSP page. The default scope is page.</a:t>
            </a:r>
          </a:p>
          <a:p>
            <a:pPr marL="457200" lvl="1" indent="0">
              <a:buNone/>
            </a:pPr>
            <a:r>
              <a:rPr lang="en-US" sz="2200" b="1" dirty="0"/>
              <a:t>request: </a:t>
            </a:r>
            <a:r>
              <a:rPr lang="en-US" sz="2200" dirty="0"/>
              <a:t>specifies </a:t>
            </a:r>
            <a:r>
              <a:rPr lang="en-US" sz="2200" dirty="0" smtClean="0"/>
              <a:t>the use bean </a:t>
            </a:r>
            <a:r>
              <a:rPr lang="en-US" sz="2200" dirty="0"/>
              <a:t>from any JSP page that processes the same request. It has wider scope than page.</a:t>
            </a:r>
          </a:p>
          <a:p>
            <a:pPr marL="457200" lvl="1" indent="0">
              <a:buNone/>
            </a:pPr>
            <a:r>
              <a:rPr lang="en-US" sz="2200" b="1" dirty="0"/>
              <a:t>session: </a:t>
            </a:r>
            <a:r>
              <a:rPr lang="en-US" sz="2200" dirty="0"/>
              <a:t>specifies </a:t>
            </a:r>
            <a:r>
              <a:rPr lang="en-US" sz="2200" dirty="0" smtClean="0"/>
              <a:t>the use bean </a:t>
            </a:r>
            <a:r>
              <a:rPr lang="en-US" sz="2200" dirty="0"/>
              <a:t>from any JSP page in the same session whether processes the same request or not. It has wider scope than request.</a:t>
            </a:r>
          </a:p>
          <a:p>
            <a:pPr marL="457200" lvl="1" indent="0">
              <a:buNone/>
            </a:pPr>
            <a:r>
              <a:rPr lang="en-US" sz="2200" b="1" dirty="0"/>
              <a:t>application: </a:t>
            </a:r>
            <a:r>
              <a:rPr lang="en-US" sz="2200" dirty="0"/>
              <a:t>specifies </a:t>
            </a:r>
            <a:r>
              <a:rPr lang="en-US" sz="2200" dirty="0" smtClean="0"/>
              <a:t>the use of </a:t>
            </a:r>
            <a:r>
              <a:rPr lang="en-US" sz="2200" dirty="0"/>
              <a:t>bean from </a:t>
            </a:r>
            <a:r>
              <a:rPr lang="en-US" sz="2200" dirty="0" smtClean="0"/>
              <a:t>JSP </a:t>
            </a:r>
            <a:r>
              <a:rPr lang="en-US" sz="2200" dirty="0"/>
              <a:t>page in the same </a:t>
            </a:r>
            <a:r>
              <a:rPr lang="en-US" sz="2200" dirty="0" smtClean="0"/>
              <a:t>application. It has wider </a:t>
            </a:r>
            <a:r>
              <a:rPr lang="en-US" sz="2200" dirty="0"/>
              <a:t>scope than session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class: </a:t>
            </a:r>
            <a:r>
              <a:rPr lang="en-US" sz="2200" dirty="0"/>
              <a:t>instantiates the specified bean class (i.e. creates an object of the bean class) but it must have no-</a:t>
            </a:r>
            <a:r>
              <a:rPr lang="en-US" sz="2200" dirty="0" err="1"/>
              <a:t>arg</a:t>
            </a:r>
            <a:r>
              <a:rPr lang="en-US" sz="2200" dirty="0"/>
              <a:t> or no constructor and must not be abstract.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01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49978"/>
            <a:ext cx="9603275" cy="4345515"/>
          </a:xfrm>
        </p:spPr>
        <p:txBody>
          <a:bodyPr/>
          <a:lstStyle/>
          <a:p>
            <a:r>
              <a:rPr lang="en-US" b="1" dirty="0"/>
              <a:t>type: </a:t>
            </a:r>
            <a:r>
              <a:rPr lang="en-US" dirty="0"/>
              <a:t>provides the bean a data type if the bean already exists in the scope. It is mainly used with class or </a:t>
            </a:r>
            <a:r>
              <a:rPr lang="en-US" dirty="0" err="1"/>
              <a:t>beanName</a:t>
            </a:r>
            <a:r>
              <a:rPr lang="en-US" dirty="0"/>
              <a:t> attribute. If you use it without class or </a:t>
            </a:r>
            <a:r>
              <a:rPr lang="en-US" dirty="0" err="1"/>
              <a:t>beanName</a:t>
            </a:r>
            <a:r>
              <a:rPr lang="en-US" dirty="0"/>
              <a:t>, no bean is instantiated.</a:t>
            </a:r>
          </a:p>
          <a:p>
            <a:r>
              <a:rPr lang="en-US" b="1" dirty="0" err="1"/>
              <a:t>beanName</a:t>
            </a:r>
            <a:r>
              <a:rPr lang="en-US" b="1" dirty="0"/>
              <a:t>: </a:t>
            </a:r>
            <a:r>
              <a:rPr lang="en-US" dirty="0"/>
              <a:t>instantiates the bean using the </a:t>
            </a:r>
            <a:r>
              <a:rPr lang="en-US" dirty="0" err="1"/>
              <a:t>java.beans.Beans.instantiate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713</TotalTime>
  <Words>1283</Words>
  <Application>Microsoft Office PowerPoint</Application>
  <PresentationFormat>Widescreen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JavaBean</vt:lpstr>
      <vt:lpstr>Example of JavaBean class</vt:lpstr>
      <vt:lpstr>Accessing JavaBean Class</vt:lpstr>
      <vt:lpstr>Javabean Properties</vt:lpstr>
      <vt:lpstr>Contd…</vt:lpstr>
      <vt:lpstr>PowerPoint Presentation</vt:lpstr>
      <vt:lpstr>Accessing Javabeans In JSP</vt:lpstr>
      <vt:lpstr>Attributes And Usage Of Jsp:usebean Action Tag</vt:lpstr>
      <vt:lpstr>Contd…</vt:lpstr>
      <vt:lpstr>Example Of Jsp:usebean Action Tag</vt:lpstr>
      <vt:lpstr>Introspection</vt:lpstr>
      <vt:lpstr>Contd…</vt:lpstr>
      <vt:lpstr>Design Patterns For Properties</vt:lpstr>
      <vt:lpstr>Simple Properties</vt:lpstr>
      <vt:lpstr>Indexed Properties</vt:lpstr>
      <vt:lpstr>Example</vt:lpstr>
      <vt:lpstr>Design Patterns For Events</vt:lpstr>
      <vt:lpstr>Contd…</vt:lpstr>
      <vt:lpstr>Methods And Design Patterns</vt:lpstr>
      <vt:lpstr>Using The Beaninfo Interface</vt:lpstr>
      <vt:lpstr>Contd…</vt:lpstr>
      <vt:lpstr>Bound And Constrained Properties</vt:lpstr>
      <vt:lpstr>Persistence</vt:lpstr>
      <vt:lpstr>Contd…</vt:lpstr>
      <vt:lpstr>Customizers</vt:lpstr>
      <vt:lpstr>PowerPoint Presentation</vt:lpstr>
      <vt:lpstr>The Java Beans API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Binod Thapa</dc:creator>
  <cp:lastModifiedBy>Binod Thapa</cp:lastModifiedBy>
  <cp:revision>335</cp:revision>
  <dcterms:created xsi:type="dcterms:W3CDTF">2017-08-20T16:04:30Z</dcterms:created>
  <dcterms:modified xsi:type="dcterms:W3CDTF">2022-03-23T03:52:59Z</dcterms:modified>
</cp:coreProperties>
</file>