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72" r:id="rId3"/>
    <p:sldId id="291" r:id="rId4"/>
    <p:sldId id="292" r:id="rId5"/>
    <p:sldId id="293" r:id="rId6"/>
    <p:sldId id="294" r:id="rId7"/>
    <p:sldId id="295" r:id="rId8"/>
    <p:sldId id="296" r:id="rId9"/>
    <p:sldId id="311" r:id="rId10"/>
    <p:sldId id="298" r:id="rId11"/>
    <p:sldId id="313" r:id="rId12"/>
    <p:sldId id="314" r:id="rId13"/>
    <p:sldId id="299" r:id="rId14"/>
    <p:sldId id="315" r:id="rId15"/>
    <p:sldId id="301" r:id="rId16"/>
    <p:sldId id="302" r:id="rId17"/>
    <p:sldId id="310" r:id="rId18"/>
    <p:sldId id="307" r:id="rId19"/>
    <p:sldId id="316" r:id="rId20"/>
    <p:sldId id="348" r:id="rId21"/>
    <p:sldId id="347" r:id="rId22"/>
    <p:sldId id="346" r:id="rId23"/>
    <p:sldId id="319" r:id="rId24"/>
    <p:sldId id="317" r:id="rId25"/>
    <p:sldId id="320" r:id="rId26"/>
    <p:sldId id="321" r:id="rId27"/>
    <p:sldId id="345" r:id="rId28"/>
    <p:sldId id="322" r:id="rId29"/>
    <p:sldId id="323" r:id="rId30"/>
    <p:sldId id="304" r:id="rId31"/>
    <p:sldId id="305" r:id="rId32"/>
    <p:sldId id="318" r:id="rId33"/>
    <p:sldId id="260" r:id="rId34"/>
    <p:sldId id="309" r:id="rId35"/>
    <p:sldId id="308" r:id="rId36"/>
    <p:sldId id="261" r:id="rId37"/>
    <p:sldId id="350" r:id="rId38"/>
    <p:sldId id="332" r:id="rId39"/>
    <p:sldId id="333" r:id="rId40"/>
    <p:sldId id="343" r:id="rId41"/>
    <p:sldId id="344" r:id="rId42"/>
    <p:sldId id="324" r:id="rId43"/>
    <p:sldId id="336" r:id="rId44"/>
    <p:sldId id="340" r:id="rId45"/>
    <p:sldId id="341" r:id="rId46"/>
    <p:sldId id="337" r:id="rId47"/>
    <p:sldId id="325" r:id="rId48"/>
    <p:sldId id="334" r:id="rId49"/>
    <p:sldId id="331" r:id="rId50"/>
    <p:sldId id="330" r:id="rId51"/>
    <p:sldId id="338" r:id="rId52"/>
    <p:sldId id="326" r:id="rId53"/>
    <p:sldId id="353" r:id="rId54"/>
    <p:sldId id="354" r:id="rId55"/>
    <p:sldId id="327" r:id="rId56"/>
    <p:sldId id="351" r:id="rId57"/>
    <p:sldId id="352" r:id="rId58"/>
    <p:sldId id="355" r:id="rId59"/>
    <p:sldId id="356" r:id="rId60"/>
    <p:sldId id="357" r:id="rId61"/>
    <p:sldId id="358" r:id="rId62"/>
    <p:sldId id="359" r:id="rId63"/>
    <p:sldId id="360" r:id="rId64"/>
    <p:sldId id="361" r:id="rId65"/>
    <p:sldId id="362" r:id="rId66"/>
    <p:sldId id="339" r:id="rId67"/>
    <p:sldId id="342" r:id="rId68"/>
    <p:sldId id="363" r:id="rId69"/>
    <p:sldId id="365" r:id="rId70"/>
    <p:sldId id="364" r:id="rId71"/>
    <p:sldId id="367" r:id="rId72"/>
    <p:sldId id="366" r:id="rId73"/>
    <p:sldId id="372" r:id="rId74"/>
    <p:sldId id="373" r:id="rId75"/>
    <p:sldId id="374" r:id="rId76"/>
    <p:sldId id="375" r:id="rId77"/>
    <p:sldId id="376" r:id="rId78"/>
    <p:sldId id="377" r:id="rId79"/>
    <p:sldId id="368" r:id="rId80"/>
    <p:sldId id="369" r:id="rId81"/>
    <p:sldId id="370" r:id="rId82"/>
    <p:sldId id="371"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638508"/>
            <a:ext cx="9603275" cy="811470"/>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45234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47331" y="155970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AD589-2A19-4EE8-8B65-0D6FE5485E66}"/>
              </a:ext>
            </a:extLst>
          </p:cNvPr>
          <p:cNvSpPr>
            <a:spLocks noGrp="1"/>
          </p:cNvSpPr>
          <p:nvPr>
            <p:ph type="title"/>
          </p:nvPr>
        </p:nvSpPr>
        <p:spPr/>
        <p:txBody>
          <a:bodyPr>
            <a:normAutofit/>
          </a:bodyPr>
          <a:lstStyle/>
          <a:p>
            <a:r>
              <a:rPr lang="en-US" b="1" cap="none" dirty="0" smtClean="0"/>
              <a:t>Servlet</a:t>
            </a:r>
            <a:endParaRPr lang="en-US" b="1" cap="none" dirty="0"/>
          </a:p>
        </p:txBody>
      </p:sp>
      <p:sp>
        <p:nvSpPr>
          <p:cNvPr id="3" name="Content Placeholder 2">
            <a:extLst>
              <a:ext uri="{FF2B5EF4-FFF2-40B4-BE49-F238E27FC236}">
                <a16:creationId xmlns:a16="http://schemas.microsoft.com/office/drawing/2014/main" xmlns="" id="{6059CEAC-4F1C-41A1-A2F7-5635ACE3885B}"/>
              </a:ext>
            </a:extLst>
          </p:cNvPr>
          <p:cNvSpPr>
            <a:spLocks noGrp="1"/>
          </p:cNvSpPr>
          <p:nvPr>
            <p:ph idx="1"/>
          </p:nvPr>
        </p:nvSpPr>
        <p:spPr>
          <a:xfrm>
            <a:off x="1451579" y="1449978"/>
            <a:ext cx="9603275" cy="4680366"/>
          </a:xfrm>
        </p:spPr>
        <p:txBody>
          <a:bodyPr/>
          <a:lstStyle/>
          <a:p>
            <a:r>
              <a:rPr lang="en-US" dirty="0"/>
              <a:t>A servlet is a Java programming language class that is used to extend the capabilities of servers that host applications accessed by means of a request-response programming model. </a:t>
            </a:r>
            <a:endParaRPr lang="en-US" dirty="0" smtClean="0"/>
          </a:p>
          <a:p>
            <a:r>
              <a:rPr lang="en-US" dirty="0"/>
              <a:t>Servlets provide a component-based, platform-independent method for building </a:t>
            </a:r>
            <a:r>
              <a:rPr lang="en-US" dirty="0" err="1"/>
              <a:t>Webbased</a:t>
            </a:r>
            <a:r>
              <a:rPr lang="en-US" dirty="0"/>
              <a:t> applications, without the performance limitations of CGI programs.</a:t>
            </a:r>
            <a:endParaRPr lang="en-US" dirty="0" smtClean="0"/>
          </a:p>
          <a:p>
            <a:r>
              <a:rPr lang="en-US" dirty="0" smtClean="0"/>
              <a:t>Although </a:t>
            </a:r>
            <a:r>
              <a:rPr lang="en-US" dirty="0"/>
              <a:t>servlets can respond to any type of request, they are commonly used to extend the applications hosted by web servers. </a:t>
            </a:r>
            <a:endParaRPr lang="en-US" dirty="0" smtClean="0"/>
          </a:p>
          <a:p>
            <a:r>
              <a:rPr lang="en-US" dirty="0" smtClean="0"/>
              <a:t>For </a:t>
            </a:r>
            <a:r>
              <a:rPr lang="en-US" dirty="0"/>
              <a:t>such applications, Java Servlet technology defines HTTP-specific servlet classes</a:t>
            </a:r>
            <a:r>
              <a:rPr lang="en-US" dirty="0" smtClean="0"/>
              <a:t>.</a:t>
            </a:r>
          </a:p>
          <a:p>
            <a:r>
              <a:rPr lang="en-US" dirty="0"/>
              <a:t>Servlet is an interface that must be implemented for creating any Servlet</a:t>
            </a:r>
            <a:r>
              <a:rPr lang="en-US" dirty="0" smtClean="0"/>
              <a:t>.</a:t>
            </a:r>
          </a:p>
          <a:p>
            <a:r>
              <a:rPr lang="en-US" dirty="0"/>
              <a:t>The servlet is invoked when a form on a web page is submitted.</a:t>
            </a:r>
          </a:p>
          <a:p>
            <a:endParaRPr lang="en-US" sz="2000" dirty="0"/>
          </a:p>
        </p:txBody>
      </p:sp>
    </p:spTree>
    <p:extLst>
      <p:ext uri="{BB962C8B-B14F-4D97-AF65-F5344CB8AC3E}">
        <p14:creationId xmlns:p14="http://schemas.microsoft.com/office/powerpoint/2010/main" val="1586644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 Servlet Can Be Created By Three Ways</a:t>
            </a:r>
            <a:endParaRPr lang="en-US" b="1" cap="none" dirty="0"/>
          </a:p>
        </p:txBody>
      </p:sp>
      <p:sp>
        <p:nvSpPr>
          <p:cNvPr id="3" name="Content Placeholder 2"/>
          <p:cNvSpPr>
            <a:spLocks noGrp="1"/>
          </p:cNvSpPr>
          <p:nvPr>
            <p:ph idx="1"/>
          </p:nvPr>
        </p:nvSpPr>
        <p:spPr>
          <a:xfrm>
            <a:off x="1451579" y="1449978"/>
            <a:ext cx="9603275" cy="4719002"/>
          </a:xfrm>
        </p:spPr>
        <p:txBody>
          <a:bodyPr/>
          <a:lstStyle/>
          <a:p>
            <a:pPr marL="0" indent="0">
              <a:buNone/>
            </a:pPr>
            <a:r>
              <a:rPr lang="en-US" dirty="0" smtClean="0"/>
              <a:t>The </a:t>
            </a:r>
            <a:r>
              <a:rPr lang="en-US" dirty="0"/>
              <a:t>servlet example can be created by three ways</a:t>
            </a:r>
            <a:r>
              <a:rPr lang="en-US" dirty="0" smtClean="0"/>
              <a:t>:</a:t>
            </a:r>
            <a:endParaRPr lang="en-US" dirty="0"/>
          </a:p>
          <a:p>
            <a:pPr marL="914400" lvl="1" indent="-457200">
              <a:buFont typeface="+mj-lt"/>
              <a:buAutoNum type="arabicPeriod"/>
            </a:pPr>
            <a:r>
              <a:rPr lang="en-US" sz="2000" dirty="0"/>
              <a:t>By implementing </a:t>
            </a:r>
            <a:r>
              <a:rPr lang="en-US" sz="2000" b="1" dirty="0"/>
              <a:t>Servlet</a:t>
            </a:r>
            <a:r>
              <a:rPr lang="en-US" sz="2000" dirty="0"/>
              <a:t> interface,</a:t>
            </a:r>
          </a:p>
          <a:p>
            <a:pPr marL="914400" lvl="1" indent="-457200">
              <a:buFont typeface="+mj-lt"/>
              <a:buAutoNum type="arabicPeriod"/>
            </a:pPr>
            <a:r>
              <a:rPr lang="en-US" sz="2000" dirty="0"/>
              <a:t>By inheriting </a:t>
            </a:r>
            <a:r>
              <a:rPr lang="en-US" sz="2000" b="1" dirty="0" err="1"/>
              <a:t>GenericServlet</a:t>
            </a:r>
            <a:r>
              <a:rPr lang="en-US" sz="2000" dirty="0"/>
              <a:t> class, (or)</a:t>
            </a:r>
          </a:p>
          <a:p>
            <a:pPr marL="914400" lvl="1" indent="-457200">
              <a:buFont typeface="+mj-lt"/>
              <a:buAutoNum type="arabicPeriod"/>
            </a:pPr>
            <a:r>
              <a:rPr lang="en-US" sz="2000" dirty="0"/>
              <a:t>By inheriting </a:t>
            </a:r>
            <a:r>
              <a:rPr lang="en-US" sz="2000" b="1" dirty="0" err="1"/>
              <a:t>HttpServlet</a:t>
            </a:r>
            <a:r>
              <a:rPr lang="en-US" sz="2000" dirty="0"/>
              <a:t> </a:t>
            </a:r>
            <a:r>
              <a:rPr lang="en-US" sz="2000" dirty="0" smtClean="0"/>
              <a:t>class</a:t>
            </a:r>
          </a:p>
          <a:p>
            <a:pPr marL="342900" lvl="1" indent="-342900"/>
            <a:r>
              <a:rPr lang="en-US" sz="2000" dirty="0"/>
              <a:t>The mostly used approach is by extending </a:t>
            </a:r>
            <a:r>
              <a:rPr lang="en-US" sz="2000" dirty="0" err="1"/>
              <a:t>HttpServlet</a:t>
            </a:r>
            <a:r>
              <a:rPr lang="en-US" sz="2000" dirty="0"/>
              <a:t> because it provides http request specific method such as </a:t>
            </a:r>
            <a:r>
              <a:rPr lang="en-US" sz="2000" dirty="0" err="1"/>
              <a:t>doGet</a:t>
            </a:r>
            <a:r>
              <a:rPr lang="en-US" sz="2000" dirty="0"/>
              <a:t>(), </a:t>
            </a:r>
            <a:r>
              <a:rPr lang="en-US" sz="2000" dirty="0" err="1"/>
              <a:t>doPost</a:t>
            </a:r>
            <a:r>
              <a:rPr lang="en-US" sz="2000" dirty="0"/>
              <a:t>(), </a:t>
            </a:r>
            <a:r>
              <a:rPr lang="en-US" sz="2000" dirty="0" err="1"/>
              <a:t>doHead</a:t>
            </a:r>
            <a:r>
              <a:rPr lang="en-US" sz="2000" dirty="0"/>
              <a:t>() etc.</a:t>
            </a:r>
            <a:endParaRPr lang="en-US" sz="2000" dirty="0" smtClean="0"/>
          </a:p>
        </p:txBody>
      </p:sp>
    </p:spTree>
    <p:extLst>
      <p:ext uri="{BB962C8B-B14F-4D97-AF65-F5344CB8AC3E}">
        <p14:creationId xmlns:p14="http://schemas.microsoft.com/office/powerpoint/2010/main" val="2949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C24EDF-8DED-4160-89B9-9A2C59B4F495}"/>
              </a:ext>
            </a:extLst>
          </p:cNvPr>
          <p:cNvSpPr>
            <a:spLocks noGrp="1"/>
          </p:cNvSpPr>
          <p:nvPr>
            <p:ph type="title"/>
          </p:nvPr>
        </p:nvSpPr>
        <p:spPr/>
        <p:txBody>
          <a:bodyPr>
            <a:normAutofit/>
          </a:bodyPr>
          <a:lstStyle/>
          <a:p>
            <a:r>
              <a:rPr lang="en-US" b="1" dirty="0"/>
              <a:t>Servlet Deployment</a:t>
            </a:r>
            <a:endParaRPr lang="en-US" dirty="0"/>
          </a:p>
        </p:txBody>
      </p:sp>
      <p:sp>
        <p:nvSpPr>
          <p:cNvPr id="3" name="Content Placeholder 2">
            <a:extLst>
              <a:ext uri="{FF2B5EF4-FFF2-40B4-BE49-F238E27FC236}">
                <a16:creationId xmlns="" xmlns:a16="http://schemas.microsoft.com/office/drawing/2014/main" id="{F49C9316-3BB3-40D7-A306-4008F8728BFC}"/>
              </a:ext>
            </a:extLst>
          </p:cNvPr>
          <p:cNvSpPr>
            <a:spLocks noGrp="1"/>
          </p:cNvSpPr>
          <p:nvPr>
            <p:ph idx="1"/>
          </p:nvPr>
        </p:nvSpPr>
        <p:spPr>
          <a:xfrm>
            <a:off x="1451579" y="1661349"/>
            <a:ext cx="9603275" cy="4422927"/>
          </a:xfrm>
        </p:spPr>
        <p:txBody>
          <a:bodyPr>
            <a:normAutofit/>
          </a:bodyPr>
          <a:lstStyle/>
          <a:p>
            <a:pPr marL="0" indent="0">
              <a:buNone/>
            </a:pPr>
            <a:r>
              <a:rPr lang="en-US" sz="2400" dirty="0"/>
              <a:t>For using apache tomcat server. The deployment steps are as follows:</a:t>
            </a:r>
          </a:p>
          <a:p>
            <a:pPr lvl="0"/>
            <a:r>
              <a:rPr lang="en-US" sz="2400" dirty="0"/>
              <a:t>Create a directory structure</a:t>
            </a:r>
          </a:p>
          <a:p>
            <a:pPr lvl="0"/>
            <a:r>
              <a:rPr lang="en-US" sz="2400" dirty="0"/>
              <a:t>Create and Compile the Servlet. Then, copy the servlet’s class file to the proper directory, and add the servlet’s name and mapping to the proper </a:t>
            </a:r>
            <a:r>
              <a:rPr lang="en-US" sz="2400" b="1" dirty="0"/>
              <a:t>web.xml</a:t>
            </a:r>
            <a:r>
              <a:rPr lang="en-US" sz="2400" dirty="0"/>
              <a:t> file</a:t>
            </a:r>
          </a:p>
          <a:p>
            <a:pPr lvl="0"/>
            <a:r>
              <a:rPr lang="en-US" sz="2400" dirty="0"/>
              <a:t>Create a deployment descriptor</a:t>
            </a:r>
          </a:p>
          <a:p>
            <a:pPr lvl="0"/>
            <a:r>
              <a:rPr lang="en-US" sz="2400" dirty="0"/>
              <a:t>Start the server and deploy the project</a:t>
            </a:r>
          </a:p>
          <a:p>
            <a:r>
              <a:rPr lang="en-US" sz="2400" dirty="0"/>
              <a:t>Access the servlet</a:t>
            </a:r>
          </a:p>
        </p:txBody>
      </p:sp>
    </p:spTree>
    <p:extLst>
      <p:ext uri="{BB962C8B-B14F-4D97-AF65-F5344CB8AC3E}">
        <p14:creationId xmlns:p14="http://schemas.microsoft.com/office/powerpoint/2010/main" val="296833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DE2511E-A93B-4FE1-B690-24D7C11CD7C3}"/>
              </a:ext>
            </a:extLst>
          </p:cNvPr>
          <p:cNvSpPr>
            <a:spLocks noGrp="1"/>
          </p:cNvSpPr>
          <p:nvPr>
            <p:ph type="title"/>
          </p:nvPr>
        </p:nvSpPr>
        <p:spPr/>
        <p:txBody>
          <a:bodyPr/>
          <a:lstStyle/>
          <a:p>
            <a:r>
              <a:rPr lang="en-US" dirty="0"/>
              <a:t>Web.xml</a:t>
            </a:r>
          </a:p>
        </p:txBody>
      </p:sp>
      <p:sp>
        <p:nvSpPr>
          <p:cNvPr id="6" name="Content Placeholder 5">
            <a:extLst>
              <a:ext uri="{FF2B5EF4-FFF2-40B4-BE49-F238E27FC236}">
                <a16:creationId xmlns="" xmlns:a16="http://schemas.microsoft.com/office/drawing/2014/main" id="{69444AAC-4352-4D89-8DB1-6E5B3B2F492B}"/>
              </a:ext>
            </a:extLst>
          </p:cNvPr>
          <p:cNvSpPr>
            <a:spLocks noGrp="1"/>
          </p:cNvSpPr>
          <p:nvPr>
            <p:ph idx="1"/>
          </p:nvPr>
        </p:nvSpPr>
        <p:spPr>
          <a:xfrm>
            <a:off x="1451579" y="1661350"/>
            <a:ext cx="9603275" cy="4440512"/>
          </a:xfrm>
        </p:spPr>
        <p:txBody>
          <a:bodyPr/>
          <a:lstStyle/>
          <a:p>
            <a:pPr marL="0" indent="0">
              <a:buNone/>
            </a:pPr>
            <a:r>
              <a:rPr lang="en-US" dirty="0"/>
              <a:t>&lt;web-app&gt;</a:t>
            </a:r>
          </a:p>
          <a:p>
            <a:pPr marL="0" indent="0">
              <a:buNone/>
            </a:pPr>
            <a:r>
              <a:rPr lang="en-US" dirty="0"/>
              <a:t>&lt;servlet&gt;</a:t>
            </a:r>
          </a:p>
          <a:p>
            <a:pPr marL="0" indent="0">
              <a:buNone/>
            </a:pPr>
            <a:r>
              <a:rPr lang="en-US" dirty="0"/>
              <a:t>   &lt;servlet-name&gt;HelloWorld&lt;/servlet-name&gt;</a:t>
            </a:r>
          </a:p>
          <a:p>
            <a:pPr marL="0" indent="0">
              <a:buNone/>
            </a:pPr>
            <a:r>
              <a:rPr lang="en-US" dirty="0"/>
              <a:t>   &lt;servlet-class&gt;HelloWorld&lt;/servlet-class&gt;</a:t>
            </a:r>
          </a:p>
          <a:p>
            <a:pPr marL="0" indent="0">
              <a:buNone/>
            </a:pPr>
            <a:r>
              <a:rPr lang="en-US" dirty="0"/>
              <a:t>&lt;/servlet&gt;</a:t>
            </a:r>
          </a:p>
          <a:p>
            <a:pPr marL="0" indent="0">
              <a:buNone/>
            </a:pPr>
            <a:r>
              <a:rPr lang="en-US" dirty="0"/>
              <a:t>&lt;servlet-mapping&gt;</a:t>
            </a:r>
          </a:p>
          <a:p>
            <a:pPr marL="0" indent="0">
              <a:buNone/>
            </a:pPr>
            <a:r>
              <a:rPr lang="en-US" dirty="0"/>
              <a:t>   &lt;servlet-name&gt;HelloWorld&lt;/servlet-name&gt;</a:t>
            </a:r>
          </a:p>
          <a:p>
            <a:pPr marL="0" indent="0">
              <a:buNone/>
            </a:pPr>
            <a:r>
              <a:rPr lang="en-US" dirty="0"/>
              <a:t>   &lt;</a:t>
            </a:r>
            <a:r>
              <a:rPr lang="en-US" dirty="0" err="1"/>
              <a:t>url</a:t>
            </a:r>
            <a:r>
              <a:rPr lang="en-US" dirty="0"/>
              <a:t>-pattern&gt;/HelloWorld&lt;/</a:t>
            </a:r>
            <a:r>
              <a:rPr lang="en-US" dirty="0" err="1"/>
              <a:t>url</a:t>
            </a:r>
            <a:r>
              <a:rPr lang="en-US" dirty="0"/>
              <a:t>-pattern&gt;</a:t>
            </a:r>
          </a:p>
          <a:p>
            <a:pPr marL="0" indent="0">
              <a:buNone/>
            </a:pPr>
            <a:r>
              <a:rPr lang="en-US" dirty="0"/>
              <a:t>&lt;/servlet-mapping&gt;&lt;/web-app&gt;</a:t>
            </a:r>
          </a:p>
          <a:p>
            <a:endParaRPr lang="en-US" dirty="0"/>
          </a:p>
        </p:txBody>
      </p:sp>
    </p:spTree>
    <p:extLst>
      <p:ext uri="{BB962C8B-B14F-4D97-AF65-F5344CB8AC3E}">
        <p14:creationId xmlns:p14="http://schemas.microsoft.com/office/powerpoint/2010/main" val="417873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278" y="90152"/>
            <a:ext cx="9362941" cy="5786199"/>
          </a:xfrm>
          <a:prstGeom prst="rect">
            <a:avLst/>
          </a:prstGeom>
        </p:spPr>
        <p:txBody>
          <a:bodyPr wrap="square">
            <a:spAutoFit/>
          </a:bodyPr>
          <a:lstStyle/>
          <a:p>
            <a:pPr algn="just">
              <a:spcBef>
                <a:spcPts val="600"/>
              </a:spcBef>
            </a:pPr>
            <a:r>
              <a:rPr lang="en-US" sz="2000" b="1" dirty="0">
                <a:solidFill>
                  <a:srgbClr val="006699"/>
                </a:solidFill>
                <a:latin typeface="inter-regular"/>
              </a:rPr>
              <a:t>import</a:t>
            </a:r>
            <a:r>
              <a:rPr lang="en-US" sz="2000" dirty="0">
                <a:solidFill>
                  <a:srgbClr val="000000"/>
                </a:solidFill>
                <a:latin typeface="inter-regular"/>
              </a:rPr>
              <a:t> </a:t>
            </a:r>
            <a:r>
              <a:rPr lang="en-US" sz="2000" dirty="0" err="1">
                <a:solidFill>
                  <a:srgbClr val="000000"/>
                </a:solidFill>
                <a:latin typeface="inter-regular"/>
              </a:rPr>
              <a:t>javax.servlet.http</a:t>
            </a:r>
            <a:r>
              <a:rPr lang="en-US" sz="2000" dirty="0">
                <a:solidFill>
                  <a:srgbClr val="000000"/>
                </a:solidFill>
                <a:latin typeface="inter-regular"/>
              </a:rPr>
              <a:t>.*;  </a:t>
            </a:r>
          </a:p>
          <a:p>
            <a:pPr algn="just">
              <a:spcBef>
                <a:spcPts val="600"/>
              </a:spcBef>
            </a:pPr>
            <a:r>
              <a:rPr lang="en-US" sz="2000" b="1" dirty="0">
                <a:solidFill>
                  <a:srgbClr val="006699"/>
                </a:solidFill>
                <a:latin typeface="inter-regular"/>
              </a:rPr>
              <a:t>import</a:t>
            </a:r>
            <a:r>
              <a:rPr lang="en-US" sz="2000" dirty="0">
                <a:solidFill>
                  <a:srgbClr val="000000"/>
                </a:solidFill>
                <a:latin typeface="inter-regular"/>
              </a:rPr>
              <a:t> </a:t>
            </a:r>
            <a:r>
              <a:rPr lang="en-US" sz="2000" dirty="0" err="1">
                <a:solidFill>
                  <a:srgbClr val="000000"/>
                </a:solidFill>
                <a:latin typeface="inter-regular"/>
              </a:rPr>
              <a:t>javax.servlet</a:t>
            </a:r>
            <a:r>
              <a:rPr lang="en-US" sz="2000" dirty="0">
                <a:solidFill>
                  <a:srgbClr val="000000"/>
                </a:solidFill>
                <a:latin typeface="inter-regular"/>
              </a:rPr>
              <a:t>.*;  </a:t>
            </a:r>
          </a:p>
          <a:p>
            <a:pPr algn="just">
              <a:spcBef>
                <a:spcPts val="600"/>
              </a:spcBef>
            </a:pPr>
            <a:r>
              <a:rPr lang="en-US" sz="2000" b="1" dirty="0">
                <a:solidFill>
                  <a:srgbClr val="006699"/>
                </a:solidFill>
                <a:latin typeface="inter-regular"/>
              </a:rPr>
              <a:t>import</a:t>
            </a:r>
            <a:r>
              <a:rPr lang="en-US" sz="2000" dirty="0">
                <a:solidFill>
                  <a:srgbClr val="000000"/>
                </a:solidFill>
                <a:latin typeface="inter-regular"/>
              </a:rPr>
              <a:t> java.io.*;  </a:t>
            </a:r>
          </a:p>
          <a:p>
            <a:pPr algn="just">
              <a:spcBef>
                <a:spcPts val="600"/>
              </a:spcBef>
            </a:pPr>
            <a:r>
              <a:rPr lang="en-US" sz="2000" b="1" dirty="0">
                <a:solidFill>
                  <a:srgbClr val="006699"/>
                </a:solidFill>
                <a:latin typeface="inter-regular"/>
              </a:rPr>
              <a:t>public</a:t>
            </a:r>
            <a:r>
              <a:rPr lang="en-US" sz="2000" dirty="0">
                <a:solidFill>
                  <a:srgbClr val="000000"/>
                </a:solidFill>
                <a:latin typeface="inter-regular"/>
              </a:rPr>
              <a:t> </a:t>
            </a:r>
            <a:r>
              <a:rPr lang="en-US" sz="2000" b="1" dirty="0">
                <a:solidFill>
                  <a:srgbClr val="006699"/>
                </a:solidFill>
                <a:latin typeface="inter-regular"/>
              </a:rPr>
              <a:t>class</a:t>
            </a:r>
            <a:r>
              <a:rPr lang="en-US" sz="2000" dirty="0">
                <a:solidFill>
                  <a:srgbClr val="000000"/>
                </a:solidFill>
                <a:latin typeface="inter-regular"/>
              </a:rPr>
              <a:t> </a:t>
            </a:r>
            <a:r>
              <a:rPr lang="en-US" sz="2000" dirty="0" err="1">
                <a:solidFill>
                  <a:srgbClr val="000000"/>
                </a:solidFill>
                <a:latin typeface="inter-regular"/>
              </a:rPr>
              <a:t>DemoServlet</a:t>
            </a:r>
            <a:r>
              <a:rPr lang="en-US" sz="2000" dirty="0">
                <a:solidFill>
                  <a:srgbClr val="000000"/>
                </a:solidFill>
                <a:latin typeface="inter-regular"/>
              </a:rPr>
              <a:t> </a:t>
            </a:r>
            <a:r>
              <a:rPr lang="en-US" sz="2000" b="1" dirty="0">
                <a:solidFill>
                  <a:srgbClr val="006699"/>
                </a:solidFill>
                <a:latin typeface="inter-regular"/>
              </a:rPr>
              <a:t>extends</a:t>
            </a:r>
            <a:r>
              <a:rPr lang="en-US" sz="2000" dirty="0">
                <a:solidFill>
                  <a:srgbClr val="000000"/>
                </a:solidFill>
                <a:latin typeface="inter-regular"/>
              </a:rPr>
              <a:t> </a:t>
            </a:r>
            <a:r>
              <a:rPr lang="en-US" sz="2000" dirty="0" err="1" smtClean="0">
                <a:solidFill>
                  <a:srgbClr val="000000"/>
                </a:solidFill>
                <a:latin typeface="inter-regular"/>
              </a:rPr>
              <a:t>HttpServlet</a:t>
            </a:r>
            <a:r>
              <a:rPr lang="en-US" sz="2000" dirty="0" smtClean="0">
                <a:solidFill>
                  <a:srgbClr val="000000"/>
                </a:solidFill>
                <a:latin typeface="inter-regular"/>
              </a:rPr>
              <a:t> {</a:t>
            </a:r>
            <a:r>
              <a:rPr lang="en-US" sz="2000" dirty="0">
                <a:solidFill>
                  <a:srgbClr val="000000"/>
                </a:solidFill>
                <a:latin typeface="inter-regular"/>
              </a:rPr>
              <a:t>  </a:t>
            </a:r>
          </a:p>
          <a:p>
            <a:pPr algn="just">
              <a:spcBef>
                <a:spcPts val="600"/>
              </a:spcBef>
            </a:pPr>
            <a:r>
              <a:rPr lang="en-US" sz="2000" b="1" dirty="0">
                <a:solidFill>
                  <a:srgbClr val="006699"/>
                </a:solidFill>
                <a:latin typeface="inter-regular"/>
              </a:rPr>
              <a:t>public</a:t>
            </a:r>
            <a:r>
              <a:rPr lang="en-US" sz="2000" dirty="0">
                <a:solidFill>
                  <a:srgbClr val="000000"/>
                </a:solidFill>
                <a:latin typeface="inter-regular"/>
              </a:rPr>
              <a:t> </a:t>
            </a:r>
            <a:r>
              <a:rPr lang="en-US" sz="2000" b="1" dirty="0">
                <a:solidFill>
                  <a:srgbClr val="006699"/>
                </a:solidFill>
                <a:latin typeface="inter-regular"/>
              </a:rPr>
              <a:t>void</a:t>
            </a:r>
            <a:r>
              <a:rPr lang="en-US" sz="2000" dirty="0">
                <a:solidFill>
                  <a:srgbClr val="000000"/>
                </a:solidFill>
                <a:latin typeface="inter-regular"/>
              </a:rPr>
              <a:t> </a:t>
            </a:r>
            <a:r>
              <a:rPr lang="en-US" sz="2000" dirty="0" err="1">
                <a:solidFill>
                  <a:srgbClr val="000000"/>
                </a:solidFill>
                <a:latin typeface="inter-regular"/>
              </a:rPr>
              <a:t>doGet</a:t>
            </a:r>
            <a:r>
              <a:rPr lang="en-US" sz="2000" dirty="0">
                <a:solidFill>
                  <a:srgbClr val="000000"/>
                </a:solidFill>
                <a:latin typeface="inter-regular"/>
              </a:rPr>
              <a:t>(</a:t>
            </a:r>
            <a:r>
              <a:rPr lang="en-US" sz="2000" dirty="0" err="1">
                <a:solidFill>
                  <a:srgbClr val="000000"/>
                </a:solidFill>
                <a:latin typeface="inter-regular"/>
              </a:rPr>
              <a:t>HttpServletRequest</a:t>
            </a:r>
            <a:r>
              <a:rPr lang="en-US" sz="2000" dirty="0">
                <a:solidFill>
                  <a:srgbClr val="000000"/>
                </a:solidFill>
                <a:latin typeface="inter-regular"/>
              </a:rPr>
              <a:t> </a:t>
            </a:r>
            <a:r>
              <a:rPr lang="en-US" sz="2000" dirty="0" err="1">
                <a:solidFill>
                  <a:srgbClr val="000000"/>
                </a:solidFill>
                <a:latin typeface="inter-regular"/>
              </a:rPr>
              <a:t>req,HttpServletResponse</a:t>
            </a:r>
            <a:r>
              <a:rPr lang="en-US" sz="2000" dirty="0">
                <a:solidFill>
                  <a:srgbClr val="000000"/>
                </a:solidFill>
                <a:latin typeface="inter-regular"/>
              </a:rPr>
              <a:t> res)  </a:t>
            </a:r>
          </a:p>
          <a:p>
            <a:pPr algn="just">
              <a:spcBef>
                <a:spcPts val="600"/>
              </a:spcBef>
            </a:pPr>
            <a:r>
              <a:rPr lang="en-US" sz="2000" b="1" dirty="0">
                <a:solidFill>
                  <a:srgbClr val="006699"/>
                </a:solidFill>
                <a:latin typeface="inter-regular"/>
              </a:rPr>
              <a:t>throws</a:t>
            </a:r>
            <a:r>
              <a:rPr lang="en-US" sz="2000" dirty="0">
                <a:solidFill>
                  <a:srgbClr val="000000"/>
                </a:solidFill>
                <a:latin typeface="inter-regular"/>
              </a:rPr>
              <a:t> </a:t>
            </a:r>
            <a:r>
              <a:rPr lang="en-US" sz="2000" dirty="0" err="1">
                <a:solidFill>
                  <a:srgbClr val="000000"/>
                </a:solidFill>
                <a:latin typeface="inter-regular"/>
              </a:rPr>
              <a:t>ServletException,IOException</a:t>
            </a:r>
            <a:r>
              <a:rPr lang="en-US" sz="2000" dirty="0">
                <a:solidFill>
                  <a:srgbClr val="000000"/>
                </a:solidFill>
                <a:latin typeface="inter-regular"/>
              </a:rPr>
              <a:t>  </a:t>
            </a:r>
          </a:p>
          <a:p>
            <a:pPr algn="just">
              <a:spcBef>
                <a:spcPts val="600"/>
              </a:spcBef>
            </a:pP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res.setContentType</a:t>
            </a:r>
            <a:r>
              <a:rPr lang="en-US" sz="2000" dirty="0">
                <a:solidFill>
                  <a:srgbClr val="000000"/>
                </a:solidFill>
                <a:latin typeface="inter-regular"/>
              </a:rPr>
              <a:t>(</a:t>
            </a:r>
            <a:r>
              <a:rPr lang="en-US" sz="2000" dirty="0">
                <a:solidFill>
                  <a:srgbClr val="0000FF"/>
                </a:solidFill>
                <a:latin typeface="inter-regular"/>
              </a:rPr>
              <a:t>"text/html"</a:t>
            </a:r>
            <a:r>
              <a:rPr lang="en-US" sz="2000" dirty="0">
                <a:solidFill>
                  <a:srgbClr val="000000"/>
                </a:solidFill>
                <a:latin typeface="inter-regular"/>
              </a:rPr>
              <a:t>);</a:t>
            </a:r>
            <a:r>
              <a:rPr lang="en-US" sz="2000" dirty="0">
                <a:solidFill>
                  <a:srgbClr val="008200"/>
                </a:solidFill>
                <a:latin typeface="inter-regular"/>
              </a:rPr>
              <a:t>//setting the content type</a:t>
            </a: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PrintWriter</a:t>
            </a:r>
            <a:r>
              <a:rPr lang="en-US" sz="2000" dirty="0">
                <a:solidFill>
                  <a:srgbClr val="000000"/>
                </a:solidFill>
                <a:latin typeface="inter-regular"/>
              </a:rPr>
              <a:t> pw=</a:t>
            </a:r>
            <a:r>
              <a:rPr lang="en-US" sz="2000" dirty="0" err="1">
                <a:solidFill>
                  <a:srgbClr val="000000"/>
                </a:solidFill>
                <a:latin typeface="inter-regular"/>
              </a:rPr>
              <a:t>res.getWriter</a:t>
            </a:r>
            <a:r>
              <a:rPr lang="en-US" sz="2000" dirty="0">
                <a:solidFill>
                  <a:srgbClr val="000000"/>
                </a:solidFill>
                <a:latin typeface="inter-regular"/>
              </a:rPr>
              <a:t>();</a:t>
            </a:r>
            <a:r>
              <a:rPr lang="en-US" sz="2000" dirty="0">
                <a:solidFill>
                  <a:srgbClr val="008200"/>
                </a:solidFill>
                <a:latin typeface="inter-regular"/>
              </a:rPr>
              <a:t>//get the stream to write the data</a:t>
            </a:r>
            <a:r>
              <a:rPr lang="en-US" sz="2000" dirty="0">
                <a:solidFill>
                  <a:srgbClr val="000000"/>
                </a:solidFill>
                <a:latin typeface="inter-regular"/>
              </a:rPr>
              <a:t>  </a:t>
            </a:r>
          </a:p>
          <a:p>
            <a:pPr algn="just">
              <a:spcBef>
                <a:spcPts val="600"/>
              </a:spcBef>
            </a:pPr>
            <a:r>
              <a:rPr lang="en-US" sz="2000" dirty="0" smtClean="0">
                <a:solidFill>
                  <a:srgbClr val="008200"/>
                </a:solidFill>
                <a:latin typeface="inter-regular"/>
              </a:rPr>
              <a:t>	//</a:t>
            </a:r>
            <a:r>
              <a:rPr lang="en-US" sz="2000" dirty="0">
                <a:solidFill>
                  <a:srgbClr val="008200"/>
                </a:solidFill>
                <a:latin typeface="inter-regular"/>
              </a:rPr>
              <a:t>writing html in the stream</a:t>
            </a: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pw.println</a:t>
            </a:r>
            <a:r>
              <a:rPr lang="en-US" sz="2000" dirty="0">
                <a:solidFill>
                  <a:srgbClr val="000000"/>
                </a:solidFill>
                <a:latin typeface="inter-regular"/>
              </a:rPr>
              <a:t>(</a:t>
            </a:r>
            <a:r>
              <a:rPr lang="en-US" sz="2000" dirty="0">
                <a:solidFill>
                  <a:srgbClr val="0000FF"/>
                </a:solidFill>
                <a:latin typeface="inter-regular"/>
              </a:rPr>
              <a:t>"&lt;html&gt;&lt;body&gt;"</a:t>
            </a: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pw.println</a:t>
            </a:r>
            <a:r>
              <a:rPr lang="en-US" sz="2000" dirty="0">
                <a:solidFill>
                  <a:srgbClr val="000000"/>
                </a:solidFill>
                <a:latin typeface="inter-regular"/>
              </a:rPr>
              <a:t>(</a:t>
            </a:r>
            <a:r>
              <a:rPr lang="en-US" sz="2000" dirty="0">
                <a:solidFill>
                  <a:srgbClr val="0000FF"/>
                </a:solidFill>
                <a:latin typeface="inter-regular"/>
              </a:rPr>
              <a:t>"Welcome to servlet"</a:t>
            </a: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pw.println</a:t>
            </a:r>
            <a:r>
              <a:rPr lang="en-US" sz="2000" dirty="0">
                <a:solidFill>
                  <a:srgbClr val="000000"/>
                </a:solidFill>
                <a:latin typeface="inter-regular"/>
              </a:rPr>
              <a:t>(</a:t>
            </a:r>
            <a:r>
              <a:rPr lang="en-US" sz="2000" dirty="0">
                <a:solidFill>
                  <a:srgbClr val="0000FF"/>
                </a:solidFill>
                <a:latin typeface="inter-regular"/>
              </a:rPr>
              <a:t>"&lt;/body&gt;&lt;/html&gt;"</a:t>
            </a:r>
            <a:r>
              <a:rPr lang="en-US" sz="2000" dirty="0">
                <a:solidFill>
                  <a:srgbClr val="000000"/>
                </a:solidFill>
                <a:latin typeface="inter-regular"/>
              </a:rPr>
              <a:t>);    </a:t>
            </a:r>
          </a:p>
          <a:p>
            <a:pPr algn="just">
              <a:spcBef>
                <a:spcPts val="600"/>
              </a:spcBef>
            </a:pPr>
            <a:r>
              <a:rPr lang="en-US" sz="2000" dirty="0" smtClean="0">
                <a:solidFill>
                  <a:srgbClr val="000000"/>
                </a:solidFill>
                <a:latin typeface="inter-regular"/>
              </a:rPr>
              <a:t>	</a:t>
            </a:r>
            <a:r>
              <a:rPr lang="en-US" sz="2000" dirty="0" err="1" smtClean="0">
                <a:solidFill>
                  <a:srgbClr val="000000"/>
                </a:solidFill>
                <a:latin typeface="inter-regular"/>
              </a:rPr>
              <a:t>pw.close</a:t>
            </a:r>
            <a:r>
              <a:rPr lang="en-US" sz="2000" dirty="0">
                <a:solidFill>
                  <a:srgbClr val="000000"/>
                </a:solidFill>
                <a:latin typeface="inter-regular"/>
              </a:rPr>
              <a:t>();</a:t>
            </a:r>
            <a:r>
              <a:rPr lang="en-US" sz="2000" dirty="0">
                <a:solidFill>
                  <a:srgbClr val="008200"/>
                </a:solidFill>
                <a:latin typeface="inter-regular"/>
              </a:rPr>
              <a:t>//closing the stream</a:t>
            </a:r>
            <a:r>
              <a:rPr lang="en-US" sz="2000" dirty="0">
                <a:solidFill>
                  <a:srgbClr val="000000"/>
                </a:solidFill>
                <a:latin typeface="inter-regular"/>
              </a:rPr>
              <a:t>  </a:t>
            </a:r>
          </a:p>
          <a:p>
            <a:pPr algn="just">
              <a:spcBef>
                <a:spcPts val="600"/>
              </a:spcBef>
            </a:pPr>
            <a:r>
              <a:rPr lang="en-US" sz="2000" dirty="0">
                <a:solidFill>
                  <a:srgbClr val="000000"/>
                </a:solidFill>
                <a:latin typeface="inter-regular"/>
              </a:rPr>
              <a:t>}}  </a:t>
            </a:r>
            <a:endParaRPr lang="en-US" sz="2000" b="0" i="0" dirty="0">
              <a:solidFill>
                <a:srgbClr val="000000"/>
              </a:solidFill>
              <a:effectLst/>
              <a:latin typeface="inter-regular"/>
            </a:endParaRPr>
          </a:p>
        </p:txBody>
      </p:sp>
    </p:spTree>
    <p:extLst>
      <p:ext uri="{BB962C8B-B14F-4D97-AF65-F5344CB8AC3E}">
        <p14:creationId xmlns:p14="http://schemas.microsoft.com/office/powerpoint/2010/main" val="581254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 xmlns:a16="http://schemas.microsoft.com/office/drawing/2014/main" id="{96CACE93-4082-4CFC-AB8B-49916E61B592}"/>
              </a:ext>
            </a:extLst>
          </p:cNvPr>
          <p:cNvSpPr>
            <a:spLocks noGrp="1"/>
          </p:cNvSpPr>
          <p:nvPr>
            <p:ph idx="4294967295"/>
          </p:nvPr>
        </p:nvSpPr>
        <p:spPr>
          <a:xfrm>
            <a:off x="556591" y="106017"/>
            <a:ext cx="11635409" cy="5989983"/>
          </a:xfrm>
        </p:spPr>
        <p:txBody>
          <a:bodyPr>
            <a:noAutofit/>
          </a:bodyPr>
          <a:lstStyle/>
          <a:p>
            <a:pPr marL="0" indent="0">
              <a:buNone/>
            </a:pPr>
            <a:r>
              <a:rPr lang="en-US" b="1" dirty="0"/>
              <a:t>Difference Between JSP and Servlet:</a:t>
            </a:r>
          </a:p>
          <a:p>
            <a:r>
              <a:rPr lang="en-US" dirty="0"/>
              <a:t>Servlet is html in java whereas JSP is java in html.</a:t>
            </a:r>
          </a:p>
          <a:p>
            <a:r>
              <a:rPr lang="en-US" dirty="0"/>
              <a:t>Servlets run faster compared to JSP and JSP can be compiled into Java Servlets</a:t>
            </a:r>
          </a:p>
          <a:p>
            <a:r>
              <a:rPr lang="en-US" dirty="0"/>
              <a:t>It’s easier to code in JSP than in Java Servlets</a:t>
            </a:r>
          </a:p>
          <a:p>
            <a:r>
              <a:rPr lang="en-US" dirty="0"/>
              <a:t>JSP is a webpage scripting language that can generate dynamic content while Servlets are Java programs that are already compiled which also creates dynamic web content</a:t>
            </a:r>
          </a:p>
          <a:p>
            <a:r>
              <a:rPr lang="en-US" dirty="0"/>
              <a:t>JSP are generally preferred when there is not much processing of data required. But servlets are best for use when there is more processing and manipulation involved.</a:t>
            </a:r>
          </a:p>
          <a:p>
            <a:r>
              <a:rPr lang="en-US" dirty="0"/>
              <a:t>In JSP, we can build custom tags which can directly call Java beans. There is no such facility in servlets.</a:t>
            </a:r>
          </a:p>
          <a:p>
            <a:r>
              <a:rPr lang="en-US" dirty="0"/>
              <a:t>We can achieve functionality of JSP at client side by running JavaScript at client side. There are no such methods for servlets.</a:t>
            </a:r>
          </a:p>
          <a:p>
            <a:r>
              <a:rPr lang="en-US" dirty="0"/>
              <a:t>A servlet is like any other Java class. we put HTML into print statements like you use </a:t>
            </a:r>
            <a:r>
              <a:rPr lang="en-US" dirty="0" err="1"/>
              <a:t>System.out</a:t>
            </a:r>
            <a:r>
              <a:rPr lang="en-US" dirty="0"/>
              <a:t> or how JavaScript uses </a:t>
            </a:r>
            <a:r>
              <a:rPr lang="en-US" dirty="0" err="1"/>
              <a:t>document.write</a:t>
            </a:r>
            <a:r>
              <a:rPr lang="en-US"/>
              <a:t>. </a:t>
            </a:r>
            <a:endParaRPr lang="en-US" dirty="0"/>
          </a:p>
        </p:txBody>
      </p:sp>
    </p:spTree>
    <p:extLst>
      <p:ext uri="{BB962C8B-B14F-4D97-AF65-F5344CB8AC3E}">
        <p14:creationId xmlns:p14="http://schemas.microsoft.com/office/powerpoint/2010/main" val="404308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Servlet API</a:t>
            </a:r>
            <a:endParaRPr lang="en-US" b="1" cap="none" dirty="0"/>
          </a:p>
        </p:txBody>
      </p:sp>
      <p:sp>
        <p:nvSpPr>
          <p:cNvPr id="3" name="Content Placeholder 2"/>
          <p:cNvSpPr>
            <a:spLocks noGrp="1"/>
          </p:cNvSpPr>
          <p:nvPr>
            <p:ph idx="1"/>
          </p:nvPr>
        </p:nvSpPr>
        <p:spPr>
          <a:xfrm>
            <a:off x="1451579" y="1449978"/>
            <a:ext cx="9603275" cy="4654608"/>
          </a:xfrm>
        </p:spPr>
        <p:txBody>
          <a:bodyPr>
            <a:normAutofit lnSpcReduction="10000"/>
          </a:bodyPr>
          <a:lstStyle/>
          <a:p>
            <a:r>
              <a:rPr lang="en-US" dirty="0"/>
              <a:t>Servlets are the Java programs that run on the Java-enabled web server or application server. </a:t>
            </a:r>
            <a:endParaRPr lang="en-US" dirty="0" smtClean="0"/>
          </a:p>
          <a:p>
            <a:r>
              <a:rPr lang="en-US" dirty="0" smtClean="0"/>
              <a:t>They </a:t>
            </a:r>
            <a:r>
              <a:rPr lang="en-US" dirty="0"/>
              <a:t>are used to handle the request obtained from the webserver, process the request, produce the response, then send a response back to the webserver</a:t>
            </a:r>
            <a:r>
              <a:rPr lang="en-US" dirty="0" smtClean="0"/>
              <a:t>.</a:t>
            </a:r>
          </a:p>
          <a:p>
            <a:r>
              <a:rPr lang="en-US" dirty="0"/>
              <a:t>To create Java Servlets, we need to use Servlet API which contains all the necessary interfaces and classes. </a:t>
            </a:r>
            <a:endParaRPr lang="en-US" dirty="0" smtClean="0"/>
          </a:p>
          <a:p>
            <a:pPr marL="0" indent="0" fontAlgn="base">
              <a:buNone/>
            </a:pPr>
            <a:r>
              <a:rPr lang="en-US" dirty="0"/>
              <a:t>Servlet API has 2 packages namely,</a:t>
            </a:r>
          </a:p>
          <a:p>
            <a:pPr fontAlgn="base"/>
            <a:r>
              <a:rPr lang="en-US" dirty="0" err="1"/>
              <a:t>javax.servlet</a:t>
            </a:r>
            <a:endParaRPr lang="en-US" dirty="0"/>
          </a:p>
          <a:p>
            <a:pPr fontAlgn="base"/>
            <a:r>
              <a:rPr lang="en-US" dirty="0" err="1" smtClean="0"/>
              <a:t>javax.servlet.http</a:t>
            </a:r>
            <a:endParaRPr lang="en-US" dirty="0"/>
          </a:p>
          <a:p>
            <a:r>
              <a:rPr lang="en-US" dirty="0" smtClean="0"/>
              <a:t>The </a:t>
            </a:r>
            <a:r>
              <a:rPr lang="en-US" dirty="0" err="1"/>
              <a:t>javax.servlet</a:t>
            </a:r>
            <a:r>
              <a:rPr lang="en-US" dirty="0"/>
              <a:t> and </a:t>
            </a:r>
            <a:r>
              <a:rPr lang="en-US" dirty="0" err="1"/>
              <a:t>javax.servlet.http</a:t>
            </a:r>
            <a:r>
              <a:rPr lang="en-US" dirty="0"/>
              <a:t> packages represent interfaces and classes for servlet </a:t>
            </a:r>
            <a:r>
              <a:rPr lang="en-US" dirty="0" err="1"/>
              <a:t>api</a:t>
            </a:r>
            <a:r>
              <a:rPr lang="en-US" dirty="0" smtClean="0"/>
              <a:t>.</a:t>
            </a:r>
            <a:endParaRPr lang="en-US" dirty="0"/>
          </a:p>
        </p:txBody>
      </p:sp>
    </p:spTree>
    <p:extLst>
      <p:ext uri="{BB962C8B-B14F-4D97-AF65-F5344CB8AC3E}">
        <p14:creationId xmlns:p14="http://schemas.microsoft.com/office/powerpoint/2010/main" val="46220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cap="none" dirty="0" err="1" smtClean="0"/>
              <a:t>javax.servlet</a:t>
            </a:r>
            <a:endParaRPr lang="en-US" b="1" cap="none" dirty="0"/>
          </a:p>
        </p:txBody>
      </p:sp>
      <p:sp>
        <p:nvSpPr>
          <p:cNvPr id="3" name="Content Placeholder 2"/>
          <p:cNvSpPr>
            <a:spLocks noGrp="1"/>
          </p:cNvSpPr>
          <p:nvPr>
            <p:ph idx="1"/>
          </p:nvPr>
        </p:nvSpPr>
        <p:spPr>
          <a:xfrm>
            <a:off x="1451579" y="1449978"/>
            <a:ext cx="9603275" cy="4641729"/>
          </a:xfrm>
        </p:spPr>
        <p:txBody>
          <a:bodyPr>
            <a:normAutofit/>
          </a:bodyPr>
          <a:lstStyle/>
          <a:p>
            <a:pPr fontAlgn="base"/>
            <a:r>
              <a:rPr lang="en-US" dirty="0"/>
              <a:t>This package provides the number of interfaces and classes to support Generic servlet which is protocol independent</a:t>
            </a:r>
            <a:r>
              <a:rPr lang="en-US" dirty="0" smtClean="0"/>
              <a:t>.(</a:t>
            </a:r>
            <a:r>
              <a:rPr lang="en-US" dirty="0"/>
              <a:t>that establish the framework in which servlets operate)</a:t>
            </a:r>
          </a:p>
          <a:p>
            <a:r>
              <a:rPr lang="en-US" dirty="0" smtClean="0"/>
              <a:t>These </a:t>
            </a:r>
            <a:r>
              <a:rPr lang="en-US" dirty="0"/>
              <a:t>interfaces and classes describe and define the contracts between a servlet class and the runtime environment provided by a servlet container</a:t>
            </a:r>
            <a:r>
              <a:rPr lang="en-US" dirty="0" smtClean="0"/>
              <a:t>.</a:t>
            </a:r>
          </a:p>
          <a:p>
            <a:r>
              <a:rPr lang="en-US" dirty="0"/>
              <a:t>All servlets must implement this interface or extend a class that implements the interface. The </a:t>
            </a:r>
            <a:r>
              <a:rPr lang="en-US" b="1" dirty="0" err="1"/>
              <a:t>ServletRequest</a:t>
            </a:r>
            <a:r>
              <a:rPr lang="en-US" dirty="0"/>
              <a:t> and </a:t>
            </a:r>
            <a:r>
              <a:rPr lang="en-US" b="1" dirty="0" err="1"/>
              <a:t>ServletResponse</a:t>
            </a:r>
            <a:r>
              <a:rPr lang="en-US" dirty="0"/>
              <a:t> interfaces are also very important.</a:t>
            </a:r>
            <a:endParaRPr lang="en-US" dirty="0" smtClean="0"/>
          </a:p>
          <a:p>
            <a:pPr marL="0" indent="0">
              <a:buNone/>
            </a:pPr>
            <a:endParaRPr lang="en-US" dirty="0"/>
          </a:p>
        </p:txBody>
      </p:sp>
    </p:spTree>
    <p:extLst>
      <p:ext uri="{BB962C8B-B14F-4D97-AF65-F5344CB8AC3E}">
        <p14:creationId xmlns:p14="http://schemas.microsoft.com/office/powerpoint/2010/main" val="71775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rainkart.com/imagebk11/mhaQiK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73" y="540913"/>
            <a:ext cx="10058400" cy="445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80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10298" y="0"/>
            <a:ext cx="4942379" cy="369332"/>
          </a:xfrm>
          <a:prstGeom prst="rect">
            <a:avLst/>
          </a:prstGeom>
        </p:spPr>
        <p:txBody>
          <a:bodyPr wrap="none">
            <a:spAutoFit/>
          </a:bodyPr>
          <a:lstStyle/>
          <a:p>
            <a:r>
              <a:rPr lang="fr-FR" b="1" dirty="0">
                <a:solidFill>
                  <a:srgbClr val="273239"/>
                </a:solidFill>
                <a:latin typeface="urw-din"/>
              </a:rPr>
              <a:t>Classes </a:t>
            </a:r>
            <a:r>
              <a:rPr lang="fr-FR" b="1" dirty="0" err="1">
                <a:solidFill>
                  <a:srgbClr val="273239"/>
                </a:solidFill>
                <a:latin typeface="urw-din"/>
              </a:rPr>
              <a:t>available</a:t>
            </a:r>
            <a:r>
              <a:rPr lang="fr-FR" b="1" dirty="0">
                <a:solidFill>
                  <a:srgbClr val="273239"/>
                </a:solidFill>
                <a:latin typeface="urw-din"/>
              </a:rPr>
              <a:t> in </a:t>
            </a:r>
            <a:r>
              <a:rPr lang="fr-FR" b="1" dirty="0" err="1">
                <a:solidFill>
                  <a:srgbClr val="273239"/>
                </a:solidFill>
                <a:latin typeface="urw-din"/>
              </a:rPr>
              <a:t>javax.servlet</a:t>
            </a:r>
            <a:r>
              <a:rPr lang="fr-FR" b="1" dirty="0">
                <a:solidFill>
                  <a:srgbClr val="273239"/>
                </a:solidFill>
                <a:latin typeface="urw-din"/>
              </a:rPr>
              <a:t> package: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00527683"/>
              </p:ext>
            </p:extLst>
          </p:nvPr>
        </p:nvGraphicFramePr>
        <p:xfrm>
          <a:off x="185738" y="369332"/>
          <a:ext cx="12006264" cy="5831442"/>
        </p:xfrm>
        <a:graphic>
          <a:graphicData uri="http://schemas.openxmlformats.org/drawingml/2006/table">
            <a:tbl>
              <a:tblPr/>
              <a:tblGrid>
                <a:gridCol w="3143250"/>
                <a:gridCol w="8863014"/>
              </a:tblGrid>
              <a:tr h="404163">
                <a:tc>
                  <a:txBody>
                    <a:bodyPr/>
                    <a:lstStyle/>
                    <a:p>
                      <a:pPr algn="ctr" fontAlgn="base"/>
                      <a:r>
                        <a:rPr lang="en-US" sz="1900" b="0" dirty="0">
                          <a:effectLst/>
                        </a:rPr>
                        <a:t>Class Name</a:t>
                      </a:r>
                    </a:p>
                  </a:txBody>
                  <a:tcPr marL="54376" marR="54376" marT="54376" marB="543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900" b="0">
                          <a:effectLst/>
                        </a:rPr>
                        <a:t>Description</a:t>
                      </a:r>
                    </a:p>
                  </a:txBody>
                  <a:tcPr marL="54376" marR="54376" marT="54376" marB="543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48304">
                <a:tc>
                  <a:txBody>
                    <a:bodyPr/>
                    <a:lstStyle/>
                    <a:p>
                      <a:pPr algn="l" fontAlgn="base"/>
                      <a:r>
                        <a:rPr lang="en-US" sz="1900" b="1" dirty="0" err="1">
                          <a:effectLst/>
                        </a:rPr>
                        <a:t>GenericServlet</a:t>
                      </a:r>
                      <a:endParaRPr lang="en-US" sz="1900" b="1" dirty="0">
                        <a:effectLst/>
                      </a:endParaRP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To define a generic and protocol-independent servlet.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2118">
                <a:tc>
                  <a:txBody>
                    <a:bodyPr/>
                    <a:lstStyle/>
                    <a:p>
                      <a:pPr algn="l" fontAlgn="base"/>
                      <a:r>
                        <a:rPr lang="en-US" sz="1900" b="0">
                          <a:effectLst/>
                        </a:rPr>
                        <a:t>ServletContextAttributeEvent </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To generate notifications about changes to the attributes of the servlet context of a web application.</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0733">
                <a:tc>
                  <a:txBody>
                    <a:bodyPr/>
                    <a:lstStyle/>
                    <a:p>
                      <a:pPr algn="l" fontAlgn="base"/>
                      <a:r>
                        <a:rPr lang="en-US" sz="1900" b="0" dirty="0" err="1">
                          <a:effectLst/>
                        </a:rPr>
                        <a:t>ServletContextEvent</a:t>
                      </a:r>
                      <a:endParaRPr lang="en-US" sz="1900" b="0" dirty="0">
                        <a:effectLst/>
                      </a:endParaRP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To generate notifications about changes to the servlet context of a web application.</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0733">
                <a:tc>
                  <a:txBody>
                    <a:bodyPr/>
                    <a:lstStyle/>
                    <a:p>
                      <a:pPr algn="l" fontAlgn="base"/>
                      <a:r>
                        <a:rPr lang="en-US" sz="1900" b="1" dirty="0" err="1">
                          <a:effectLst/>
                        </a:rPr>
                        <a:t>ServletInputStream</a:t>
                      </a:r>
                      <a:endParaRPr lang="en-US" sz="1900" b="1" dirty="0">
                        <a:effectLst/>
                      </a:endParaRP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This class provides an input stream to read binary data from a client request.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20733">
                <a:tc>
                  <a:txBody>
                    <a:bodyPr/>
                    <a:lstStyle/>
                    <a:p>
                      <a:pPr algn="l" fontAlgn="base"/>
                      <a:r>
                        <a:rPr lang="en-US" sz="1900" b="1" dirty="0" err="1">
                          <a:effectLst/>
                        </a:rPr>
                        <a:t>ServletOutputStream</a:t>
                      </a:r>
                      <a:endParaRPr lang="en-US" sz="1900" b="1" dirty="0">
                        <a:effectLst/>
                      </a:endParaRP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dirty="0">
                          <a:effectLst/>
                        </a:rPr>
                        <a:t>This class provides an output stream for sending binary data to the client.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2118">
                <a:tc>
                  <a:txBody>
                    <a:bodyPr/>
                    <a:lstStyle/>
                    <a:p>
                      <a:pPr algn="l" fontAlgn="base"/>
                      <a:r>
                        <a:rPr lang="en-US" sz="1900" b="0">
                          <a:effectLst/>
                        </a:rPr>
                        <a:t>ServletRequestAttributeEvent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To generate notifications about changes to the attributes of the servlet request in an application.</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48304">
                <a:tc>
                  <a:txBody>
                    <a:bodyPr/>
                    <a:lstStyle/>
                    <a:p>
                      <a:pPr algn="l" fontAlgn="base"/>
                      <a:r>
                        <a:rPr lang="en-US" sz="1900" b="0">
                          <a:effectLst/>
                        </a:rPr>
                        <a:t>ServletRequestEvent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To indicate lifecycle events for a ServletRequest.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2118">
                <a:tc>
                  <a:txBody>
                    <a:bodyPr/>
                    <a:lstStyle/>
                    <a:p>
                      <a:pPr algn="l" fontAlgn="base"/>
                      <a:r>
                        <a:rPr lang="en-US" sz="1900" b="0">
                          <a:effectLst/>
                        </a:rPr>
                        <a:t>ServletRequestWrapper</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This class provides the implementation of the ServletRequest interface that can be subclassed by developers to adapt the request to a Servlet.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42118">
                <a:tc>
                  <a:txBody>
                    <a:bodyPr/>
                    <a:lstStyle/>
                    <a:p>
                      <a:pPr algn="l" fontAlgn="base"/>
                      <a:r>
                        <a:rPr lang="en-US" sz="1900" b="0">
                          <a:effectLst/>
                        </a:rPr>
                        <a:t>ServletResponseWrapper</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dirty="0">
                          <a:effectLst/>
                        </a:rPr>
                        <a:t>This class provides the implementation of the </a:t>
                      </a:r>
                      <a:r>
                        <a:rPr lang="en-US" sz="1900" b="0" dirty="0" err="1">
                          <a:effectLst/>
                        </a:rPr>
                        <a:t>ServletResponse</a:t>
                      </a:r>
                      <a:r>
                        <a:rPr lang="en-US" sz="1900" b="0" dirty="0">
                          <a:effectLst/>
                        </a:rPr>
                        <a:t> interface that can be </a:t>
                      </a:r>
                      <a:r>
                        <a:rPr lang="en-US" sz="1900" b="0" dirty="0" err="1">
                          <a:effectLst/>
                        </a:rPr>
                        <a:t>subclassed</a:t>
                      </a:r>
                      <a:r>
                        <a:rPr lang="en-US" sz="1900" b="0" dirty="0">
                          <a:effectLst/>
                        </a:rPr>
                        <a:t> by developers to adapt the response from a Servlet.</a:t>
                      </a:r>
                    </a:p>
                  </a:txBody>
                  <a:tcPr marL="54376" marR="54376" marT="76127" marB="76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7408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 Servlet Interface</a:t>
            </a:r>
            <a:endParaRPr lang="en-US" b="1" cap="none" dirty="0"/>
          </a:p>
        </p:txBody>
      </p:sp>
      <p:sp>
        <p:nvSpPr>
          <p:cNvPr id="3" name="Content Placeholder 2"/>
          <p:cNvSpPr>
            <a:spLocks noGrp="1"/>
          </p:cNvSpPr>
          <p:nvPr>
            <p:ph idx="1"/>
          </p:nvPr>
        </p:nvSpPr>
        <p:spPr>
          <a:xfrm>
            <a:off x="1451579" y="1449978"/>
            <a:ext cx="9603275" cy="4667487"/>
          </a:xfrm>
        </p:spPr>
        <p:txBody>
          <a:bodyPr>
            <a:normAutofit/>
          </a:bodyPr>
          <a:lstStyle/>
          <a:p>
            <a:r>
              <a:rPr lang="en-US" dirty="0" smtClean="0"/>
              <a:t>All </a:t>
            </a:r>
            <a:r>
              <a:rPr lang="en-US" dirty="0"/>
              <a:t>servlets must implement the Servlet interface</a:t>
            </a:r>
            <a:r>
              <a:rPr lang="en-US" dirty="0" smtClean="0"/>
              <a:t>.</a:t>
            </a:r>
          </a:p>
          <a:p>
            <a:r>
              <a:rPr lang="en-US" dirty="0"/>
              <a:t>Servlet interface needs to be implemented for creating any servlet (either directly or indirectly). </a:t>
            </a:r>
            <a:endParaRPr lang="en-US" dirty="0" smtClean="0"/>
          </a:p>
          <a:p>
            <a:r>
              <a:rPr lang="en-US" dirty="0" smtClean="0"/>
              <a:t>It </a:t>
            </a:r>
            <a:r>
              <a:rPr lang="en-US" dirty="0"/>
              <a:t>provides 3 life cycle methods that are used to initialize the servlet, to service the requests, and to destroy the servlet and 2 non-life cycle methods.</a:t>
            </a:r>
            <a:endParaRPr lang="en-US" dirty="0" smtClean="0"/>
          </a:p>
          <a:p>
            <a:r>
              <a:rPr lang="en-US" dirty="0" smtClean="0"/>
              <a:t> </a:t>
            </a:r>
            <a:r>
              <a:rPr lang="en-US" dirty="0"/>
              <a:t>It declares the </a:t>
            </a:r>
            <a:r>
              <a:rPr lang="en-US" dirty="0" err="1"/>
              <a:t>init</a:t>
            </a:r>
            <a:r>
              <a:rPr lang="en-US" dirty="0"/>
              <a:t>( ), service( ), and destroy( ) methods that are called by the server during the life cycle of a servlet. </a:t>
            </a:r>
            <a:endParaRPr lang="en-US" dirty="0" smtClean="0"/>
          </a:p>
          <a:p>
            <a:r>
              <a:rPr lang="en-US" dirty="0" smtClean="0"/>
              <a:t>A </a:t>
            </a:r>
            <a:r>
              <a:rPr lang="en-US" dirty="0"/>
              <a:t>method is also provided that allows a servlet to obtain any initialization parameters. </a:t>
            </a:r>
            <a:endParaRPr lang="en-US" dirty="0" smtClean="0"/>
          </a:p>
          <a:p>
            <a:r>
              <a:rPr lang="en-US" dirty="0" smtClean="0"/>
              <a:t>The </a:t>
            </a:r>
            <a:r>
              <a:rPr lang="en-US" dirty="0" err="1"/>
              <a:t>init</a:t>
            </a:r>
            <a:r>
              <a:rPr lang="en-US" dirty="0"/>
              <a:t>( ), service( ), and destroy( ) methods are the life cycle methods of the servlet. </a:t>
            </a:r>
            <a:endParaRPr lang="en-US" dirty="0" smtClean="0"/>
          </a:p>
        </p:txBody>
      </p:sp>
    </p:spTree>
    <p:extLst>
      <p:ext uri="{BB962C8B-B14F-4D97-AF65-F5344CB8AC3E}">
        <p14:creationId xmlns:p14="http://schemas.microsoft.com/office/powerpoint/2010/main" val="339037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891" y="334851"/>
            <a:ext cx="8654602" cy="539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217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r>
              <a:rPr lang="en-US" dirty="0"/>
              <a:t>These are invoked by the server.  The </a:t>
            </a:r>
            <a:r>
              <a:rPr lang="en-US" dirty="0" err="1"/>
              <a:t>getServletConfig</a:t>
            </a:r>
            <a:r>
              <a:rPr lang="en-US" dirty="0"/>
              <a:t>( ) method is called by the servlet to obtain initialization parameters. </a:t>
            </a:r>
          </a:p>
          <a:p>
            <a:r>
              <a:rPr lang="en-US" dirty="0"/>
              <a:t>A servlet developer overrides the </a:t>
            </a:r>
            <a:r>
              <a:rPr lang="en-US" dirty="0" err="1"/>
              <a:t>getServletInfo</a:t>
            </a:r>
            <a:r>
              <a:rPr lang="en-US" dirty="0"/>
              <a:t>( ) method to provide a string with useful information (for example, the version number). This method is also invoked by the server.</a:t>
            </a:r>
          </a:p>
          <a:p>
            <a:endParaRPr lang="en-US" dirty="0"/>
          </a:p>
        </p:txBody>
      </p:sp>
    </p:spTree>
    <p:extLst>
      <p:ext uri="{BB962C8B-B14F-4D97-AF65-F5344CB8AC3E}">
        <p14:creationId xmlns:p14="http://schemas.microsoft.com/office/powerpoint/2010/main" val="1127482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1172020"/>
              </p:ext>
            </p:extLst>
          </p:nvPr>
        </p:nvGraphicFramePr>
        <p:xfrm>
          <a:off x="309094" y="128789"/>
          <a:ext cx="11423560" cy="5924281"/>
        </p:xfrm>
        <a:graphic>
          <a:graphicData uri="http://schemas.openxmlformats.org/drawingml/2006/table">
            <a:tbl>
              <a:tblPr/>
              <a:tblGrid>
                <a:gridCol w="5711780"/>
                <a:gridCol w="5711780"/>
              </a:tblGrid>
              <a:tr h="528963">
                <a:tc>
                  <a:txBody>
                    <a:bodyPr/>
                    <a:lstStyle/>
                    <a:p>
                      <a:pPr algn="l" fontAlgn="t"/>
                      <a:r>
                        <a:rPr lang="en-US" sz="2000">
                          <a:solidFill>
                            <a:srgbClr val="000000"/>
                          </a:solidFill>
                          <a:effectLst/>
                          <a:latin typeface="+mn-lt"/>
                        </a:rPr>
                        <a:t>Method</a:t>
                      </a:r>
                    </a:p>
                  </a:txBody>
                  <a:tcPr marL="69737" marR="69737" marT="69737" marB="69737">
                    <a:lnL w="9525" cap="flat" cmpd="sng" algn="ctr">
                      <a:solidFill>
                        <a:srgbClr val="90DC23"/>
                      </a:solidFill>
                      <a:prstDash val="solid"/>
                      <a:round/>
                      <a:headEnd type="none" w="med" len="med"/>
                      <a:tailEnd type="none" w="med" len="med"/>
                    </a:lnL>
                    <a:lnR w="9525" cap="flat" cmpd="sng" algn="ctr">
                      <a:solidFill>
                        <a:srgbClr val="90DC23"/>
                      </a:solidFill>
                      <a:prstDash val="solid"/>
                      <a:round/>
                      <a:headEnd type="none" w="med" len="med"/>
                      <a:tailEnd type="none" w="med" len="med"/>
                    </a:lnR>
                    <a:lnT w="9525" cap="flat" cmpd="sng" algn="ctr">
                      <a:solidFill>
                        <a:srgbClr val="90DC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mn-lt"/>
                        </a:rPr>
                        <a:t>Description</a:t>
                      </a:r>
                    </a:p>
                  </a:txBody>
                  <a:tcPr marL="69737" marR="69737" marT="69737" marB="69737">
                    <a:lnL w="9525" cap="flat" cmpd="sng" algn="ctr">
                      <a:solidFill>
                        <a:srgbClr val="90DC23"/>
                      </a:solidFill>
                      <a:prstDash val="solid"/>
                      <a:round/>
                      <a:headEnd type="none" w="med" len="med"/>
                      <a:tailEnd type="none" w="med" len="med"/>
                    </a:lnL>
                    <a:lnR w="9525" cap="flat" cmpd="sng" algn="ctr">
                      <a:solidFill>
                        <a:srgbClr val="90DC23"/>
                      </a:solidFill>
                      <a:prstDash val="solid"/>
                      <a:round/>
                      <a:headEnd type="none" w="med" len="med"/>
                      <a:tailEnd type="none" w="med" len="med"/>
                    </a:lnR>
                    <a:lnT w="9525" cap="flat" cmpd="sng" algn="ctr">
                      <a:solidFill>
                        <a:srgbClr val="90DC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308924">
                <a:tc>
                  <a:txBody>
                    <a:bodyPr/>
                    <a:lstStyle/>
                    <a:p>
                      <a:pPr algn="just" fontAlgn="t"/>
                      <a:r>
                        <a:rPr lang="en-US" sz="2000" b="1">
                          <a:solidFill>
                            <a:srgbClr val="333333"/>
                          </a:solidFill>
                          <a:effectLst/>
                          <a:latin typeface="+mn-lt"/>
                        </a:rPr>
                        <a:t>public void init(ServletConfig config)</a:t>
                      </a:r>
                      <a:endParaRPr lang="en-US" sz="2000">
                        <a:solidFill>
                          <a:srgbClr val="333333"/>
                        </a:solidFill>
                        <a:effectLst/>
                        <a:latin typeface="+mn-lt"/>
                      </a:endParaRP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mn-lt"/>
                        </a:rPr>
                        <a:t>initializes the servlet. It is the life cycle method of servlet and invoked by the web container only once.</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308924">
                <a:tc>
                  <a:txBody>
                    <a:bodyPr/>
                    <a:lstStyle/>
                    <a:p>
                      <a:pPr algn="just" fontAlgn="t"/>
                      <a:r>
                        <a:rPr lang="fr-FR" sz="2000" b="1">
                          <a:solidFill>
                            <a:srgbClr val="333333"/>
                          </a:solidFill>
                          <a:effectLst/>
                          <a:latin typeface="+mn-lt"/>
                        </a:rPr>
                        <a:t>public void service(ServletRequest request,ServletResponse response)</a:t>
                      </a:r>
                      <a:endParaRPr lang="fr-FR" sz="2000">
                        <a:solidFill>
                          <a:srgbClr val="333333"/>
                        </a:solidFill>
                        <a:effectLst/>
                        <a:latin typeface="+mn-lt"/>
                      </a:endParaRP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mn-lt"/>
                        </a:rPr>
                        <a:t>provides response for the incoming request. It is invoked at each request by the web container.</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21598">
                <a:tc>
                  <a:txBody>
                    <a:bodyPr/>
                    <a:lstStyle/>
                    <a:p>
                      <a:pPr algn="just" fontAlgn="t"/>
                      <a:r>
                        <a:rPr lang="en-US" sz="2000" b="1">
                          <a:solidFill>
                            <a:srgbClr val="333333"/>
                          </a:solidFill>
                          <a:effectLst/>
                          <a:latin typeface="+mn-lt"/>
                        </a:rPr>
                        <a:t>public void destroy()</a:t>
                      </a:r>
                      <a:endParaRPr lang="en-US" sz="2000">
                        <a:solidFill>
                          <a:srgbClr val="333333"/>
                        </a:solidFill>
                        <a:effectLst/>
                        <a:latin typeface="+mn-lt"/>
                      </a:endParaRP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mn-lt"/>
                        </a:rPr>
                        <a:t>is invoked only once and indicates that servlet is being destroyed.</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34274">
                <a:tc>
                  <a:txBody>
                    <a:bodyPr/>
                    <a:lstStyle/>
                    <a:p>
                      <a:pPr algn="just" fontAlgn="t"/>
                      <a:r>
                        <a:rPr lang="en-US" sz="2000" b="1">
                          <a:solidFill>
                            <a:srgbClr val="333333"/>
                          </a:solidFill>
                          <a:effectLst/>
                          <a:latin typeface="+mn-lt"/>
                        </a:rPr>
                        <a:t>public ServletConfig getServletConfig()</a:t>
                      </a:r>
                      <a:endParaRPr lang="en-US" sz="2000">
                        <a:solidFill>
                          <a:srgbClr val="333333"/>
                        </a:solidFill>
                        <a:effectLst/>
                        <a:latin typeface="+mn-lt"/>
                      </a:endParaRP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mn-lt"/>
                        </a:rPr>
                        <a:t>returns the object of ServletConfig.</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21598">
                <a:tc>
                  <a:txBody>
                    <a:bodyPr/>
                    <a:lstStyle/>
                    <a:p>
                      <a:pPr algn="just" fontAlgn="t"/>
                      <a:r>
                        <a:rPr lang="en-US" sz="2000" b="1">
                          <a:solidFill>
                            <a:srgbClr val="333333"/>
                          </a:solidFill>
                          <a:effectLst/>
                          <a:latin typeface="+mn-lt"/>
                        </a:rPr>
                        <a:t>public String getServletInfo()</a:t>
                      </a:r>
                      <a:endParaRPr lang="en-US" sz="2000">
                        <a:solidFill>
                          <a:srgbClr val="333333"/>
                        </a:solidFill>
                        <a:effectLst/>
                        <a:latin typeface="+mn-lt"/>
                      </a:endParaRP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n-lt"/>
                        </a:rPr>
                        <a:t>returns information about servlet such as writer, copyright, version etc.</a:t>
                      </a:r>
                    </a:p>
                  </a:txBody>
                  <a:tcPr marL="46491" marR="46491" marT="46491" marB="464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96299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2580" y="-108785"/>
            <a:ext cx="11178862" cy="6247864"/>
          </a:xfrm>
          <a:prstGeom prst="rect">
            <a:avLst/>
          </a:prstGeom>
        </p:spPr>
        <p:txBody>
          <a:bodyPr wrap="square">
            <a:spAutoFit/>
          </a:bodyPr>
          <a:lstStyle/>
          <a:p>
            <a:r>
              <a:rPr lang="en-US" sz="2000" dirty="0"/>
              <a:t>import java.io.*;</a:t>
            </a:r>
          </a:p>
          <a:p>
            <a:r>
              <a:rPr lang="en-US" sz="2000" dirty="0"/>
              <a:t>import </a:t>
            </a:r>
            <a:r>
              <a:rPr lang="en-US" sz="2000" dirty="0" err="1"/>
              <a:t>javax.servlet</a:t>
            </a:r>
            <a:r>
              <a:rPr lang="en-US" sz="2000" dirty="0" smtClean="0"/>
              <a:t>.*;</a:t>
            </a:r>
            <a:endParaRPr lang="en-US" sz="2000" dirty="0"/>
          </a:p>
          <a:p>
            <a:r>
              <a:rPr lang="en-US" sz="2000" dirty="0"/>
              <a:t>public class First implements Servlet{</a:t>
            </a:r>
          </a:p>
          <a:p>
            <a:r>
              <a:rPr lang="en-US" sz="2000" dirty="0" err="1"/>
              <a:t>ServletConfig</a:t>
            </a:r>
            <a:r>
              <a:rPr lang="en-US" sz="2000" dirty="0"/>
              <a:t> </a:t>
            </a:r>
            <a:r>
              <a:rPr lang="en-US" sz="2000" dirty="0" err="1"/>
              <a:t>config</a:t>
            </a:r>
            <a:r>
              <a:rPr lang="en-US" sz="2000" dirty="0"/>
              <a:t>=null</a:t>
            </a:r>
            <a:r>
              <a:rPr lang="en-US" sz="2000" dirty="0" smtClean="0"/>
              <a:t>;</a:t>
            </a:r>
            <a:endParaRPr lang="en-US" sz="2000" dirty="0"/>
          </a:p>
          <a:p>
            <a:r>
              <a:rPr lang="en-US" sz="2000" dirty="0"/>
              <a:t>public void </a:t>
            </a:r>
            <a:r>
              <a:rPr lang="en-US" sz="2000" dirty="0" err="1"/>
              <a:t>init</a:t>
            </a:r>
            <a:r>
              <a:rPr lang="en-US" sz="2000" dirty="0"/>
              <a:t>(</a:t>
            </a:r>
            <a:r>
              <a:rPr lang="en-US" sz="2000" dirty="0" err="1"/>
              <a:t>ServletConfig</a:t>
            </a:r>
            <a:r>
              <a:rPr lang="en-US" sz="2000" dirty="0"/>
              <a:t> </a:t>
            </a:r>
            <a:r>
              <a:rPr lang="en-US" sz="2000" dirty="0" err="1"/>
              <a:t>config</a:t>
            </a:r>
            <a:r>
              <a:rPr lang="en-US" sz="2000" dirty="0"/>
              <a:t>){</a:t>
            </a:r>
          </a:p>
          <a:p>
            <a:pPr lvl="1"/>
            <a:r>
              <a:rPr lang="en-US" sz="2000" dirty="0" err="1"/>
              <a:t>this.config</a:t>
            </a:r>
            <a:r>
              <a:rPr lang="en-US" sz="2000" dirty="0"/>
              <a:t>=</a:t>
            </a:r>
            <a:r>
              <a:rPr lang="en-US" sz="2000" dirty="0" err="1"/>
              <a:t>config</a:t>
            </a:r>
            <a:r>
              <a:rPr lang="en-US" sz="2000" dirty="0"/>
              <a:t>;</a:t>
            </a:r>
          </a:p>
          <a:p>
            <a:pPr lvl="1"/>
            <a:r>
              <a:rPr lang="en-US" sz="2000" dirty="0" err="1"/>
              <a:t>System.out.println</a:t>
            </a:r>
            <a:r>
              <a:rPr lang="en-US" sz="2000" dirty="0"/>
              <a:t>("servlet is initialized");</a:t>
            </a:r>
          </a:p>
          <a:p>
            <a:r>
              <a:rPr lang="en-US" sz="2000" dirty="0" smtClean="0"/>
              <a:t>}</a:t>
            </a:r>
            <a:endParaRPr lang="en-US" sz="2000" dirty="0"/>
          </a:p>
          <a:p>
            <a:r>
              <a:rPr lang="en-US" sz="2000" dirty="0"/>
              <a:t>public void service(</a:t>
            </a:r>
            <a:r>
              <a:rPr lang="en-US" sz="2000" dirty="0" err="1"/>
              <a:t>ServletRequest</a:t>
            </a:r>
            <a:r>
              <a:rPr lang="en-US" sz="2000" dirty="0"/>
              <a:t> </a:t>
            </a:r>
            <a:r>
              <a:rPr lang="en-US" sz="2000" dirty="0" err="1"/>
              <a:t>req,ServletResponse</a:t>
            </a:r>
            <a:r>
              <a:rPr lang="en-US" sz="2000" dirty="0"/>
              <a:t> res)</a:t>
            </a:r>
          </a:p>
          <a:p>
            <a:r>
              <a:rPr lang="en-US" sz="2000" dirty="0"/>
              <a:t>throws </a:t>
            </a:r>
            <a:r>
              <a:rPr lang="en-US" sz="2000" dirty="0" err="1"/>
              <a:t>IOException,ServletException</a:t>
            </a:r>
            <a:r>
              <a:rPr lang="en-US" sz="2000" dirty="0" smtClean="0"/>
              <a:t>{</a:t>
            </a:r>
            <a:endParaRPr lang="en-US" sz="2000" dirty="0"/>
          </a:p>
          <a:p>
            <a:pPr lvl="1"/>
            <a:r>
              <a:rPr lang="en-US" sz="2000" dirty="0" err="1"/>
              <a:t>res.setContentType</a:t>
            </a:r>
            <a:r>
              <a:rPr lang="en-US" sz="2000" dirty="0"/>
              <a:t>("text/html</a:t>
            </a:r>
            <a:r>
              <a:rPr lang="en-US" sz="2000" dirty="0" smtClean="0"/>
              <a:t>");</a:t>
            </a:r>
            <a:endParaRPr lang="en-US" sz="2000" dirty="0"/>
          </a:p>
          <a:p>
            <a:pPr lvl="1"/>
            <a:r>
              <a:rPr lang="en-US" sz="2000" dirty="0" err="1"/>
              <a:t>PrintWriter</a:t>
            </a:r>
            <a:r>
              <a:rPr lang="en-US" sz="2000" dirty="0"/>
              <a:t> out=</a:t>
            </a:r>
            <a:r>
              <a:rPr lang="en-US" sz="2000" dirty="0" err="1"/>
              <a:t>res.getWriter</a:t>
            </a:r>
            <a:r>
              <a:rPr lang="en-US" sz="2000" dirty="0"/>
              <a:t>();</a:t>
            </a:r>
          </a:p>
          <a:p>
            <a:pPr lvl="1"/>
            <a:r>
              <a:rPr lang="en-US" sz="2000" dirty="0" err="1"/>
              <a:t>out.print</a:t>
            </a:r>
            <a:r>
              <a:rPr lang="en-US" sz="2000" dirty="0"/>
              <a:t>("&lt;html&gt;&lt;body&gt;");</a:t>
            </a:r>
          </a:p>
          <a:p>
            <a:pPr lvl="1"/>
            <a:r>
              <a:rPr lang="en-US" sz="2000" dirty="0" err="1"/>
              <a:t>out.print</a:t>
            </a:r>
            <a:r>
              <a:rPr lang="en-US" sz="2000" dirty="0"/>
              <a:t>("&lt;b&gt;hello simple servlet&lt;/b&gt;");</a:t>
            </a:r>
          </a:p>
          <a:p>
            <a:pPr lvl="1"/>
            <a:r>
              <a:rPr lang="en-US" sz="2000" dirty="0" err="1"/>
              <a:t>out.print</a:t>
            </a:r>
            <a:r>
              <a:rPr lang="en-US" sz="2000" dirty="0"/>
              <a:t>("&lt;/body&gt;&lt;/html</a:t>
            </a:r>
            <a:r>
              <a:rPr lang="en-US" sz="2000" dirty="0" smtClean="0"/>
              <a:t>&gt;");</a:t>
            </a:r>
            <a:endParaRPr lang="en-US" sz="2000" dirty="0"/>
          </a:p>
          <a:p>
            <a:r>
              <a:rPr lang="en-US" sz="2000" dirty="0"/>
              <a:t>}</a:t>
            </a:r>
          </a:p>
          <a:p>
            <a:r>
              <a:rPr lang="en-US" sz="2000" dirty="0"/>
              <a:t>public void destroy(){</a:t>
            </a:r>
            <a:r>
              <a:rPr lang="en-US" sz="2000" dirty="0" err="1"/>
              <a:t>System.out.println</a:t>
            </a:r>
            <a:r>
              <a:rPr lang="en-US" sz="2000" dirty="0"/>
              <a:t>("servlet is destroyed");}</a:t>
            </a:r>
          </a:p>
          <a:p>
            <a:r>
              <a:rPr lang="en-US" sz="2000" dirty="0"/>
              <a:t>public </a:t>
            </a:r>
            <a:r>
              <a:rPr lang="en-US" sz="2000" dirty="0" err="1"/>
              <a:t>ServletConfig</a:t>
            </a:r>
            <a:r>
              <a:rPr lang="en-US" sz="2000" dirty="0"/>
              <a:t> </a:t>
            </a:r>
            <a:r>
              <a:rPr lang="en-US" sz="2000" dirty="0" err="1"/>
              <a:t>getServletConfig</a:t>
            </a:r>
            <a:r>
              <a:rPr lang="en-US" sz="2000" dirty="0"/>
              <a:t>(){return </a:t>
            </a:r>
            <a:r>
              <a:rPr lang="en-US" sz="2000" dirty="0" err="1"/>
              <a:t>config</a:t>
            </a:r>
            <a:r>
              <a:rPr lang="en-US" sz="2000" dirty="0"/>
              <a:t>;}</a:t>
            </a:r>
          </a:p>
          <a:p>
            <a:r>
              <a:rPr lang="en-US" sz="2000" dirty="0"/>
              <a:t>public String </a:t>
            </a:r>
            <a:r>
              <a:rPr lang="en-US" sz="2000" dirty="0" err="1"/>
              <a:t>getServletInfo</a:t>
            </a:r>
            <a:r>
              <a:rPr lang="en-US" sz="2000" dirty="0"/>
              <a:t>(){return "copyright 2007-1010</a:t>
            </a:r>
            <a:r>
              <a:rPr lang="en-US" sz="2000" dirty="0" smtClean="0"/>
              <a:t>";}</a:t>
            </a:r>
            <a:endParaRPr lang="en-US" sz="2000" dirty="0"/>
          </a:p>
          <a:p>
            <a:r>
              <a:rPr lang="en-US" sz="2000" dirty="0"/>
              <a:t>}</a:t>
            </a:r>
          </a:p>
        </p:txBody>
      </p:sp>
    </p:spTree>
    <p:extLst>
      <p:ext uri="{BB962C8B-B14F-4D97-AF65-F5344CB8AC3E}">
        <p14:creationId xmlns:p14="http://schemas.microsoft.com/office/powerpoint/2010/main" val="3310412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GenericServlet</a:t>
            </a:r>
            <a:r>
              <a:rPr lang="en-US" b="1" cap="none" dirty="0" smtClean="0"/>
              <a:t> Class</a:t>
            </a:r>
            <a:endParaRPr lang="en-US" b="1" cap="none" dirty="0"/>
          </a:p>
        </p:txBody>
      </p:sp>
      <p:sp>
        <p:nvSpPr>
          <p:cNvPr id="3" name="Content Placeholder 2"/>
          <p:cNvSpPr>
            <a:spLocks noGrp="1"/>
          </p:cNvSpPr>
          <p:nvPr>
            <p:ph idx="1"/>
          </p:nvPr>
        </p:nvSpPr>
        <p:spPr>
          <a:xfrm>
            <a:off x="1451579" y="1449978"/>
            <a:ext cx="9603275" cy="4628850"/>
          </a:xfrm>
        </p:spPr>
        <p:txBody>
          <a:bodyPr>
            <a:normAutofit/>
          </a:bodyPr>
          <a:lstStyle/>
          <a:p>
            <a:r>
              <a:rPr lang="en-US" dirty="0" smtClean="0"/>
              <a:t>Servlet </a:t>
            </a:r>
            <a:r>
              <a:rPr lang="en-US" dirty="0"/>
              <a:t>API </a:t>
            </a:r>
            <a:r>
              <a:rPr lang="en-US" dirty="0" smtClean="0"/>
              <a:t>provides </a:t>
            </a:r>
            <a:r>
              <a:rPr lang="en-US" b="1" dirty="0" err="1"/>
              <a:t>GenericServlet</a:t>
            </a:r>
            <a:r>
              <a:rPr lang="en-US" dirty="0"/>
              <a:t> class in </a:t>
            </a:r>
            <a:r>
              <a:rPr lang="en-US" dirty="0" err="1"/>
              <a:t>javax.servlet</a:t>
            </a:r>
            <a:r>
              <a:rPr lang="en-US" dirty="0"/>
              <a:t> package</a:t>
            </a:r>
            <a:r>
              <a:rPr lang="en-US" dirty="0" smtClean="0"/>
              <a:t>.</a:t>
            </a:r>
          </a:p>
          <a:p>
            <a:pPr fontAlgn="base"/>
            <a:r>
              <a:rPr lang="en-US" dirty="0"/>
              <a:t>An abstract class that implements most of the servlet basic methods.</a:t>
            </a:r>
          </a:p>
          <a:p>
            <a:pPr fontAlgn="base"/>
            <a:r>
              <a:rPr lang="en-US" dirty="0"/>
              <a:t>Implements the </a:t>
            </a:r>
            <a:r>
              <a:rPr lang="en-US" b="1" dirty="0"/>
              <a:t>Servlet</a:t>
            </a:r>
            <a:r>
              <a:rPr lang="en-US" dirty="0"/>
              <a:t>, </a:t>
            </a:r>
            <a:r>
              <a:rPr lang="en-US" b="1" dirty="0" err="1"/>
              <a:t>ServletConfig</a:t>
            </a:r>
            <a:r>
              <a:rPr lang="en-US" dirty="0"/>
              <a:t>, and </a:t>
            </a:r>
            <a:r>
              <a:rPr lang="en-US" b="1" dirty="0"/>
              <a:t>Serializable</a:t>
            </a:r>
            <a:r>
              <a:rPr lang="en-US" dirty="0"/>
              <a:t> interfaces.</a:t>
            </a:r>
          </a:p>
          <a:p>
            <a:pPr fontAlgn="base"/>
            <a:r>
              <a:rPr lang="en-US" dirty="0"/>
              <a:t>Protocol-independent servlet</a:t>
            </a:r>
            <a:r>
              <a:rPr lang="en-US" dirty="0" smtClean="0"/>
              <a:t>.</a:t>
            </a:r>
          </a:p>
          <a:p>
            <a:pPr fontAlgn="base"/>
            <a:r>
              <a:rPr lang="en-US" dirty="0"/>
              <a:t>It not provides the implementation of service method.</a:t>
            </a:r>
          </a:p>
          <a:p>
            <a:pPr fontAlgn="base"/>
            <a:r>
              <a:rPr lang="en-US" dirty="0"/>
              <a:t>Makes writing servlets easier by providing simple versions of the lifecycle methods </a:t>
            </a:r>
            <a:r>
              <a:rPr lang="en-US" dirty="0" err="1"/>
              <a:t>init</a:t>
            </a:r>
            <a:r>
              <a:rPr lang="en-US" dirty="0"/>
              <a:t>() and destroy().</a:t>
            </a:r>
          </a:p>
          <a:p>
            <a:pPr fontAlgn="base"/>
            <a:r>
              <a:rPr lang="en-US" dirty="0"/>
              <a:t>To write a generic servlet, you need to extend </a:t>
            </a:r>
            <a:r>
              <a:rPr lang="en-US" b="1" i="1" dirty="0" err="1"/>
              <a:t>javax.servlet.GenericServlet</a:t>
            </a:r>
            <a:r>
              <a:rPr lang="en-US" dirty="0"/>
              <a:t> class and need to override the abstract service() method.</a:t>
            </a:r>
          </a:p>
          <a:p>
            <a:endParaRPr lang="en-US" dirty="0"/>
          </a:p>
        </p:txBody>
      </p:sp>
    </p:spTree>
    <p:extLst>
      <p:ext uri="{BB962C8B-B14F-4D97-AF65-F5344CB8AC3E}">
        <p14:creationId xmlns:p14="http://schemas.microsoft.com/office/powerpoint/2010/main" val="428769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9855" y="193183"/>
            <a:ext cx="10972800" cy="5576552"/>
          </a:xfrm>
          <a:prstGeom prst="rect">
            <a:avLst/>
          </a:prstGeom>
        </p:spPr>
      </p:pic>
    </p:spTree>
    <p:extLst>
      <p:ext uri="{BB962C8B-B14F-4D97-AF65-F5344CB8AC3E}">
        <p14:creationId xmlns:p14="http://schemas.microsoft.com/office/powerpoint/2010/main" val="1296570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neric Servlet API Execution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435" y="513208"/>
            <a:ext cx="9298546" cy="548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29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A6CC9-A501-4776-B83A-891CC06ACE63}"/>
              </a:ext>
            </a:extLst>
          </p:cNvPr>
          <p:cNvSpPr>
            <a:spLocks noGrp="1"/>
          </p:cNvSpPr>
          <p:nvPr>
            <p:ph type="title"/>
          </p:nvPr>
        </p:nvSpPr>
        <p:spPr>
          <a:xfrm>
            <a:off x="1451579" y="804520"/>
            <a:ext cx="9603275" cy="666472"/>
          </a:xfrm>
        </p:spPr>
        <p:txBody>
          <a:bodyPr>
            <a:normAutofit/>
          </a:bodyPr>
          <a:lstStyle/>
          <a:p>
            <a:r>
              <a:rPr lang="en-US" b="1" cap="none" dirty="0" err="1" smtClean="0"/>
              <a:t>Contd</a:t>
            </a:r>
            <a:r>
              <a:rPr lang="en-US" b="1" cap="none" dirty="0" smtClean="0"/>
              <a:t>…</a:t>
            </a:r>
            <a:endParaRPr lang="en-US" b="1" cap="none" dirty="0"/>
          </a:p>
        </p:txBody>
      </p:sp>
      <p:sp>
        <p:nvSpPr>
          <p:cNvPr id="3" name="Content Placeholder 2">
            <a:extLst>
              <a:ext uri="{FF2B5EF4-FFF2-40B4-BE49-F238E27FC236}">
                <a16:creationId xmlns:a16="http://schemas.microsoft.com/office/drawing/2014/main" xmlns="" id="{FC98681B-3CE2-4CDD-B582-B780F4612BB7}"/>
              </a:ext>
            </a:extLst>
          </p:cNvPr>
          <p:cNvSpPr>
            <a:spLocks noGrp="1"/>
          </p:cNvSpPr>
          <p:nvPr>
            <p:ph idx="1"/>
          </p:nvPr>
        </p:nvSpPr>
        <p:spPr>
          <a:xfrm>
            <a:off x="1451579" y="1470992"/>
            <a:ext cx="9603275" cy="4611756"/>
          </a:xfrm>
        </p:spPr>
        <p:txBody>
          <a:bodyPr>
            <a:noAutofit/>
          </a:bodyPr>
          <a:lstStyle/>
          <a:p>
            <a:pPr marL="0" indent="0">
              <a:buNone/>
            </a:pPr>
            <a:r>
              <a:rPr lang="en-US" dirty="0"/>
              <a:t>public abstract class </a:t>
            </a:r>
            <a:r>
              <a:rPr lang="en-US" dirty="0" err="1"/>
              <a:t>GenericServlet</a:t>
            </a:r>
            <a:endParaRPr lang="en-US" dirty="0"/>
          </a:p>
          <a:p>
            <a:pPr marL="0" indent="0">
              <a:buNone/>
            </a:pPr>
            <a:r>
              <a:rPr lang="en-US" dirty="0"/>
              <a:t>extends </a:t>
            </a:r>
            <a:r>
              <a:rPr lang="en-US" dirty="0" err="1"/>
              <a:t>java.lang.Object</a:t>
            </a:r>
            <a:endParaRPr lang="en-US" dirty="0"/>
          </a:p>
          <a:p>
            <a:pPr marL="0" indent="0">
              <a:buNone/>
            </a:pPr>
            <a:r>
              <a:rPr lang="en-US" dirty="0"/>
              <a:t>implements Servlet, </a:t>
            </a:r>
            <a:r>
              <a:rPr lang="en-US" dirty="0" err="1"/>
              <a:t>ServletConfig</a:t>
            </a:r>
            <a:r>
              <a:rPr lang="en-US" dirty="0"/>
              <a:t>, </a:t>
            </a:r>
            <a:r>
              <a:rPr lang="en-US" dirty="0" err="1"/>
              <a:t>java.io.Serializable</a:t>
            </a:r>
            <a:endParaRPr lang="en-US" dirty="0"/>
          </a:p>
        </p:txBody>
      </p:sp>
    </p:spTree>
    <p:extLst>
      <p:ext uri="{BB962C8B-B14F-4D97-AF65-F5344CB8AC3E}">
        <p14:creationId xmlns:p14="http://schemas.microsoft.com/office/powerpoint/2010/main" val="300759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6524" y="361811"/>
            <a:ext cx="9247031" cy="5324535"/>
          </a:xfrm>
          <a:prstGeom prst="rect">
            <a:avLst/>
          </a:prstGeom>
        </p:spPr>
        <p:txBody>
          <a:bodyPr wrap="square">
            <a:spAutoFit/>
          </a:bodyPr>
          <a:lstStyle/>
          <a:p>
            <a:r>
              <a:rPr lang="en-US" sz="2000" dirty="0"/>
              <a:t>import </a:t>
            </a:r>
            <a:r>
              <a:rPr lang="en-US" sz="2000" dirty="0" err="1"/>
              <a:t>java.io.IOException</a:t>
            </a:r>
            <a:r>
              <a:rPr lang="en-US" sz="2000" dirty="0"/>
              <a:t>;</a:t>
            </a:r>
          </a:p>
          <a:p>
            <a:r>
              <a:rPr lang="en-US" sz="2000" dirty="0"/>
              <a:t>import </a:t>
            </a:r>
            <a:r>
              <a:rPr lang="en-US" sz="2000" dirty="0" err="1"/>
              <a:t>java.io.PrintWriter</a:t>
            </a:r>
            <a:r>
              <a:rPr lang="en-US" sz="2000" dirty="0"/>
              <a:t>;</a:t>
            </a:r>
          </a:p>
          <a:p>
            <a:r>
              <a:rPr lang="en-US" sz="2000" dirty="0"/>
              <a:t>import </a:t>
            </a:r>
            <a:r>
              <a:rPr lang="en-US" sz="2000" dirty="0" err="1"/>
              <a:t>javax.servlet</a:t>
            </a:r>
            <a:r>
              <a:rPr lang="en-US" sz="2000" dirty="0"/>
              <a:t>.*; </a:t>
            </a:r>
          </a:p>
          <a:p>
            <a:endParaRPr lang="en-US" sz="2000" dirty="0"/>
          </a:p>
          <a:p>
            <a:r>
              <a:rPr lang="en-US" sz="2000" dirty="0"/>
              <a:t>public class HelloWorld extends </a:t>
            </a:r>
            <a:r>
              <a:rPr lang="en-US" sz="2000" dirty="0" err="1"/>
              <a:t>GenericServlet</a:t>
            </a:r>
            <a:r>
              <a:rPr lang="en-US" sz="2000" dirty="0"/>
              <a:t> {</a:t>
            </a:r>
          </a:p>
          <a:p>
            <a:r>
              <a:rPr lang="en-US" sz="2000" dirty="0"/>
              <a:t>     </a:t>
            </a:r>
          </a:p>
          <a:p>
            <a:r>
              <a:rPr lang="en-US" sz="2000" dirty="0"/>
              <a:t>    @Override</a:t>
            </a:r>
          </a:p>
          <a:p>
            <a:r>
              <a:rPr lang="en-US" sz="2000" dirty="0"/>
              <a:t>    public void service(</a:t>
            </a:r>
            <a:r>
              <a:rPr lang="en-US" sz="2000" dirty="0" err="1"/>
              <a:t>ServletRequest</a:t>
            </a:r>
            <a:r>
              <a:rPr lang="en-US" sz="2000" dirty="0"/>
              <a:t> request, </a:t>
            </a:r>
            <a:r>
              <a:rPr lang="en-US" sz="2000" dirty="0" err="1"/>
              <a:t>ServletResponse</a:t>
            </a:r>
            <a:r>
              <a:rPr lang="en-US" sz="2000" dirty="0"/>
              <a:t> response)</a:t>
            </a:r>
          </a:p>
          <a:p>
            <a:r>
              <a:rPr lang="en-US" sz="2000" dirty="0"/>
              <a:t>			throws </a:t>
            </a:r>
            <a:r>
              <a:rPr lang="en-US" sz="2000" dirty="0" err="1"/>
              <a:t>ServletException</a:t>
            </a:r>
            <a:r>
              <a:rPr lang="en-US" sz="2000" dirty="0"/>
              <a:t>, </a:t>
            </a:r>
            <a:r>
              <a:rPr lang="en-US" sz="2000" dirty="0" err="1"/>
              <a:t>IOException</a:t>
            </a:r>
            <a:r>
              <a:rPr lang="en-US" sz="2000" dirty="0"/>
              <a:t> {</a:t>
            </a:r>
          </a:p>
          <a:p>
            <a:r>
              <a:rPr lang="en-US" sz="2000" dirty="0"/>
              <a:t>	</a:t>
            </a:r>
            <a:r>
              <a:rPr lang="en-US" sz="2000" dirty="0" err="1"/>
              <a:t>response.setContentType</a:t>
            </a:r>
            <a:r>
              <a:rPr lang="en-US" sz="2000" dirty="0"/>
              <a:t>("text/html");</a:t>
            </a:r>
          </a:p>
          <a:p>
            <a:r>
              <a:rPr lang="en-US" sz="2000" dirty="0"/>
              <a:t>	</a:t>
            </a:r>
            <a:r>
              <a:rPr lang="en-US" sz="2000" dirty="0" err="1"/>
              <a:t>PrintWriter</a:t>
            </a:r>
            <a:r>
              <a:rPr lang="en-US" sz="2000" dirty="0"/>
              <a:t> out = </a:t>
            </a:r>
            <a:r>
              <a:rPr lang="en-US" sz="2000" dirty="0" err="1"/>
              <a:t>response.getWriter</a:t>
            </a:r>
            <a:r>
              <a:rPr lang="en-US" sz="2000" dirty="0"/>
              <a:t>();</a:t>
            </a:r>
          </a:p>
          <a:p>
            <a:r>
              <a:rPr lang="en-US" sz="2000" dirty="0"/>
              <a:t> </a:t>
            </a:r>
          </a:p>
          <a:p>
            <a:r>
              <a:rPr lang="en-US" sz="2000" dirty="0"/>
              <a:t>        </a:t>
            </a:r>
            <a:r>
              <a:rPr lang="en-US" sz="2000" dirty="0" err="1"/>
              <a:t>out.println</a:t>
            </a:r>
            <a:r>
              <a:rPr lang="en-US" sz="2000" dirty="0"/>
              <a:t>("&lt;h1&gt;Hello World example using" +</a:t>
            </a:r>
          </a:p>
          <a:p>
            <a:r>
              <a:rPr lang="en-US" sz="2000" dirty="0"/>
              <a:t>	    		" </a:t>
            </a:r>
            <a:r>
              <a:rPr lang="en-US" sz="2000" dirty="0" err="1"/>
              <a:t>GenericServlet</a:t>
            </a:r>
            <a:r>
              <a:rPr lang="en-US" sz="2000" dirty="0"/>
              <a:t> class.&lt;/h1&gt;");</a:t>
            </a:r>
          </a:p>
          <a:p>
            <a:r>
              <a:rPr lang="en-US" sz="2000" dirty="0"/>
              <a:t>        </a:t>
            </a:r>
            <a:r>
              <a:rPr lang="en-US" sz="2000" dirty="0" err="1"/>
              <a:t>out.close</a:t>
            </a:r>
            <a:r>
              <a:rPr lang="en-US" sz="2000" dirty="0"/>
              <a:t>();		</a:t>
            </a:r>
          </a:p>
          <a:p>
            <a:r>
              <a:rPr lang="en-US" sz="2000" dirty="0"/>
              <a:t>    }</a:t>
            </a:r>
          </a:p>
          <a:p>
            <a:r>
              <a:rPr lang="en-US" sz="2000" dirty="0"/>
              <a:t>}</a:t>
            </a:r>
          </a:p>
        </p:txBody>
      </p:sp>
    </p:spTree>
    <p:extLst>
      <p:ext uri="{BB962C8B-B14F-4D97-AF65-F5344CB8AC3E}">
        <p14:creationId xmlns:p14="http://schemas.microsoft.com/office/powerpoint/2010/main" val="740037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6DB5B-D739-4033-9E3A-176AF27BFD82}"/>
              </a:ext>
            </a:extLst>
          </p:cNvPr>
          <p:cNvSpPr>
            <a:spLocks noGrp="1"/>
          </p:cNvSpPr>
          <p:nvPr>
            <p:ph type="title"/>
          </p:nvPr>
        </p:nvSpPr>
        <p:spPr>
          <a:xfrm>
            <a:off x="1451579" y="675861"/>
            <a:ext cx="9603275" cy="781879"/>
          </a:xfrm>
        </p:spPr>
        <p:txBody>
          <a:bodyPr>
            <a:normAutofit/>
          </a:bodyPr>
          <a:lstStyle/>
          <a:p>
            <a:r>
              <a:rPr lang="en-US" b="1" cap="none" dirty="0" smtClean="0"/>
              <a:t>Reading Servlet Parameters</a:t>
            </a:r>
            <a:endParaRPr lang="en-US" cap="none" dirty="0"/>
          </a:p>
        </p:txBody>
      </p:sp>
      <p:sp>
        <p:nvSpPr>
          <p:cNvPr id="3" name="Content Placeholder 2">
            <a:extLst>
              <a:ext uri="{FF2B5EF4-FFF2-40B4-BE49-F238E27FC236}">
                <a16:creationId xmlns:a16="http://schemas.microsoft.com/office/drawing/2014/main" xmlns="" id="{D6E0000B-2129-4D62-9C1B-C7AA3F1F5772}"/>
              </a:ext>
            </a:extLst>
          </p:cNvPr>
          <p:cNvSpPr>
            <a:spLocks noGrp="1"/>
          </p:cNvSpPr>
          <p:nvPr>
            <p:ph idx="1"/>
          </p:nvPr>
        </p:nvSpPr>
        <p:spPr>
          <a:xfrm>
            <a:off x="1451579" y="1457740"/>
            <a:ext cx="9603275" cy="4646846"/>
          </a:xfrm>
        </p:spPr>
        <p:txBody>
          <a:bodyPr>
            <a:normAutofit/>
          </a:bodyPr>
          <a:lstStyle/>
          <a:p>
            <a:r>
              <a:rPr lang="en-US" dirty="0"/>
              <a:t>The </a:t>
            </a:r>
            <a:r>
              <a:rPr lang="en-US" b="1" dirty="0" err="1"/>
              <a:t>ServletRequest</a:t>
            </a:r>
            <a:r>
              <a:rPr lang="en-US" dirty="0"/>
              <a:t> interface includes methods that allow you to read the names and values of parameters that are included in a client request. </a:t>
            </a:r>
            <a:endParaRPr lang="en-US" dirty="0" smtClean="0"/>
          </a:p>
          <a:p>
            <a:r>
              <a:rPr lang="en-US" dirty="0" smtClean="0"/>
              <a:t>We </a:t>
            </a:r>
            <a:r>
              <a:rPr lang="en-US" dirty="0"/>
              <a:t>will develop a servlet that illustrates their use. </a:t>
            </a:r>
            <a:endParaRPr lang="en-US" dirty="0" smtClean="0"/>
          </a:p>
          <a:p>
            <a:r>
              <a:rPr lang="en-US" dirty="0"/>
              <a:t>The </a:t>
            </a:r>
            <a:r>
              <a:rPr lang="en-US" b="1" dirty="0"/>
              <a:t>service( ) </a:t>
            </a:r>
            <a:r>
              <a:rPr lang="en-US" dirty="0"/>
              <a:t>method is overridden to process client </a:t>
            </a:r>
            <a:r>
              <a:rPr lang="en-US" dirty="0" smtClean="0"/>
              <a:t>requests.</a:t>
            </a:r>
          </a:p>
          <a:p>
            <a:r>
              <a:rPr lang="en-US" dirty="0" smtClean="0"/>
              <a:t>The</a:t>
            </a:r>
            <a:r>
              <a:rPr lang="en-US" b="1" dirty="0"/>
              <a:t> </a:t>
            </a:r>
            <a:r>
              <a:rPr lang="en-US" b="1" dirty="0" err="1"/>
              <a:t>getParameterNames</a:t>
            </a:r>
            <a:r>
              <a:rPr lang="en-US" b="1" dirty="0"/>
              <a:t>( ) </a:t>
            </a:r>
            <a:r>
              <a:rPr lang="en-US" dirty="0"/>
              <a:t>method returns an enumeration of the parameter names. </a:t>
            </a:r>
            <a:endParaRPr lang="en-US" dirty="0" smtClean="0"/>
          </a:p>
          <a:p>
            <a:r>
              <a:rPr lang="en-US" dirty="0" smtClean="0"/>
              <a:t>These </a:t>
            </a:r>
            <a:r>
              <a:rPr lang="en-US" dirty="0"/>
              <a:t>are processed in a loop. You can see that the parameter name and value are output to the client. </a:t>
            </a:r>
            <a:endParaRPr lang="en-US" dirty="0" smtClean="0"/>
          </a:p>
          <a:p>
            <a:r>
              <a:rPr lang="en-US" dirty="0" smtClean="0"/>
              <a:t>The </a:t>
            </a:r>
            <a:r>
              <a:rPr lang="en-US" dirty="0"/>
              <a:t>parameter value is obtained via the </a:t>
            </a:r>
            <a:r>
              <a:rPr lang="en-US" b="1" dirty="0" err="1"/>
              <a:t>getParameter</a:t>
            </a:r>
            <a:r>
              <a:rPr lang="en-US" b="1" dirty="0"/>
              <a:t>( )</a:t>
            </a:r>
            <a:r>
              <a:rPr lang="en-US" dirty="0"/>
              <a:t> method.</a:t>
            </a:r>
          </a:p>
        </p:txBody>
      </p:sp>
    </p:spTree>
    <p:extLst>
      <p:ext uri="{BB962C8B-B14F-4D97-AF65-F5344CB8AC3E}">
        <p14:creationId xmlns:p14="http://schemas.microsoft.com/office/powerpoint/2010/main" val="52458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8" y="0"/>
            <a:ext cx="10303098" cy="6093976"/>
          </a:xfrm>
          <a:prstGeom prst="rect">
            <a:avLst/>
          </a:prstGeom>
        </p:spPr>
        <p:txBody>
          <a:bodyPr wrap="square">
            <a:spAutoFit/>
          </a:bodyPr>
          <a:lstStyle/>
          <a:p>
            <a:pPr>
              <a:spcBef>
                <a:spcPts val="600"/>
              </a:spcBef>
            </a:pPr>
            <a:r>
              <a:rPr lang="en-US" sz="2000" dirty="0"/>
              <a:t>import java.io.*; </a:t>
            </a:r>
            <a:endParaRPr lang="en-US" sz="2000" dirty="0" smtClean="0"/>
          </a:p>
          <a:p>
            <a:pPr>
              <a:spcBef>
                <a:spcPts val="600"/>
              </a:spcBef>
            </a:pPr>
            <a:r>
              <a:rPr lang="en-US" sz="2000" dirty="0" smtClean="0"/>
              <a:t>import </a:t>
            </a:r>
            <a:r>
              <a:rPr lang="en-US" sz="2000" dirty="0" err="1"/>
              <a:t>java.util</a:t>
            </a:r>
            <a:r>
              <a:rPr lang="en-US" sz="2000" dirty="0"/>
              <a:t>.*; </a:t>
            </a:r>
            <a:endParaRPr lang="en-US" sz="2000" dirty="0" smtClean="0"/>
          </a:p>
          <a:p>
            <a:pPr>
              <a:spcBef>
                <a:spcPts val="600"/>
              </a:spcBef>
            </a:pPr>
            <a:r>
              <a:rPr lang="en-US" sz="2000" dirty="0" smtClean="0"/>
              <a:t>import </a:t>
            </a:r>
            <a:r>
              <a:rPr lang="en-US" sz="2000" dirty="0" err="1"/>
              <a:t>javax.servlet</a:t>
            </a:r>
            <a:r>
              <a:rPr lang="en-US" sz="2000" dirty="0" smtClean="0"/>
              <a:t>.*;</a:t>
            </a:r>
            <a:endParaRPr lang="en-US" sz="2000" dirty="0"/>
          </a:p>
          <a:p>
            <a:pPr>
              <a:spcBef>
                <a:spcPts val="600"/>
              </a:spcBef>
            </a:pPr>
            <a:r>
              <a:rPr lang="en-US" sz="2000" dirty="0"/>
              <a:t>public class </a:t>
            </a:r>
            <a:r>
              <a:rPr lang="en-US" sz="2000" dirty="0" err="1"/>
              <a:t>PostParametersServlet</a:t>
            </a:r>
            <a:r>
              <a:rPr lang="en-US" sz="2000" dirty="0"/>
              <a:t> extends </a:t>
            </a:r>
            <a:r>
              <a:rPr lang="en-US" sz="2000" dirty="0" err="1"/>
              <a:t>GenericServlet</a:t>
            </a:r>
            <a:r>
              <a:rPr lang="en-US" sz="2000" dirty="0"/>
              <a:t> </a:t>
            </a:r>
            <a:r>
              <a:rPr lang="en-US" sz="2000" dirty="0" smtClean="0"/>
              <a:t>{</a:t>
            </a:r>
            <a:endParaRPr lang="en-US" sz="2000" dirty="0"/>
          </a:p>
          <a:p>
            <a:pPr>
              <a:spcBef>
                <a:spcPts val="600"/>
              </a:spcBef>
            </a:pPr>
            <a:r>
              <a:rPr lang="en-US" sz="2000" dirty="0"/>
              <a:t>public void service(</a:t>
            </a:r>
            <a:r>
              <a:rPr lang="en-US" sz="2000" dirty="0" err="1"/>
              <a:t>ServletRequest</a:t>
            </a:r>
            <a:r>
              <a:rPr lang="en-US" sz="2000" dirty="0"/>
              <a:t> request, </a:t>
            </a:r>
            <a:r>
              <a:rPr lang="en-US" sz="2000" dirty="0" err="1"/>
              <a:t>ServletResponse</a:t>
            </a:r>
            <a:r>
              <a:rPr lang="en-US" sz="2000" dirty="0"/>
              <a:t> </a:t>
            </a:r>
            <a:r>
              <a:rPr lang="en-US" sz="2000" dirty="0" smtClean="0"/>
              <a:t>response) throws </a:t>
            </a:r>
            <a:r>
              <a:rPr lang="en-US" sz="2000" dirty="0" err="1"/>
              <a:t>ServletException</a:t>
            </a:r>
            <a:r>
              <a:rPr lang="en-US" sz="2000" dirty="0"/>
              <a:t>, </a:t>
            </a:r>
            <a:r>
              <a:rPr lang="en-US" sz="2000" dirty="0" err="1"/>
              <a:t>IOException</a:t>
            </a:r>
            <a:r>
              <a:rPr lang="en-US" sz="2000" dirty="0"/>
              <a:t> {</a:t>
            </a:r>
          </a:p>
          <a:p>
            <a:pPr>
              <a:spcBef>
                <a:spcPts val="600"/>
              </a:spcBef>
            </a:pPr>
            <a:r>
              <a:rPr lang="en-US" sz="2000" dirty="0" smtClean="0"/>
              <a:t>	</a:t>
            </a:r>
            <a:r>
              <a:rPr lang="en-US" sz="2000" dirty="0" err="1" smtClean="0"/>
              <a:t>PrintWriter</a:t>
            </a:r>
            <a:r>
              <a:rPr lang="en-US" sz="2000" dirty="0" smtClean="0"/>
              <a:t> </a:t>
            </a:r>
            <a:r>
              <a:rPr lang="en-US" sz="2000" dirty="0"/>
              <a:t>pw = </a:t>
            </a:r>
            <a:r>
              <a:rPr lang="en-US" sz="2000" dirty="0" err="1"/>
              <a:t>response.getWriter</a:t>
            </a:r>
            <a:r>
              <a:rPr lang="en-US" sz="2000" dirty="0"/>
              <a:t>();</a:t>
            </a:r>
          </a:p>
          <a:p>
            <a:pPr>
              <a:spcBef>
                <a:spcPts val="600"/>
              </a:spcBef>
            </a:pPr>
            <a:r>
              <a:rPr lang="en-US" sz="2000" dirty="0"/>
              <a:t>     </a:t>
            </a:r>
            <a:r>
              <a:rPr lang="en-US" sz="2000" dirty="0" smtClean="0"/>
              <a:t>//Get </a:t>
            </a:r>
            <a:r>
              <a:rPr lang="en-US" sz="2000" dirty="0"/>
              <a:t>enumeration of parameter names. </a:t>
            </a:r>
            <a:endParaRPr lang="en-US" sz="2000" dirty="0" smtClean="0"/>
          </a:p>
          <a:p>
            <a:pPr>
              <a:spcBef>
                <a:spcPts val="600"/>
              </a:spcBef>
            </a:pPr>
            <a:r>
              <a:rPr lang="en-US" sz="2000" dirty="0"/>
              <a:t>	</a:t>
            </a:r>
            <a:r>
              <a:rPr lang="en-US" sz="2000" dirty="0" smtClean="0"/>
              <a:t>Enumeration </a:t>
            </a:r>
            <a:r>
              <a:rPr lang="en-US" sz="2000" dirty="0"/>
              <a:t>e = </a:t>
            </a:r>
            <a:r>
              <a:rPr lang="en-US" sz="2000" dirty="0" err="1" smtClean="0"/>
              <a:t>request.getParameterNames</a:t>
            </a:r>
            <a:r>
              <a:rPr lang="en-US" sz="2000" dirty="0"/>
              <a:t>();</a:t>
            </a:r>
          </a:p>
          <a:p>
            <a:pPr>
              <a:spcBef>
                <a:spcPts val="600"/>
              </a:spcBef>
            </a:pPr>
            <a:r>
              <a:rPr lang="en-US" sz="2000" dirty="0"/>
              <a:t>     </a:t>
            </a:r>
            <a:r>
              <a:rPr lang="en-US" sz="2000" dirty="0" smtClean="0"/>
              <a:t>//Display </a:t>
            </a:r>
            <a:r>
              <a:rPr lang="en-US" sz="2000" dirty="0"/>
              <a:t>parameter names and values. </a:t>
            </a:r>
            <a:endParaRPr lang="en-US" sz="2000" dirty="0" smtClean="0"/>
          </a:p>
          <a:p>
            <a:pPr>
              <a:spcBef>
                <a:spcPts val="600"/>
              </a:spcBef>
            </a:pPr>
            <a:r>
              <a:rPr lang="en-US" sz="2000" dirty="0"/>
              <a:t>	</a:t>
            </a:r>
            <a:r>
              <a:rPr lang="en-US" sz="2000" dirty="0" smtClean="0"/>
              <a:t>while(</a:t>
            </a:r>
            <a:r>
              <a:rPr lang="en-US" sz="2000" dirty="0" err="1" smtClean="0"/>
              <a:t>e.hasMoreElements</a:t>
            </a:r>
            <a:r>
              <a:rPr lang="en-US" sz="2000" dirty="0"/>
              <a:t>()) {</a:t>
            </a:r>
          </a:p>
          <a:p>
            <a:pPr>
              <a:spcBef>
                <a:spcPts val="600"/>
              </a:spcBef>
            </a:pPr>
            <a:r>
              <a:rPr lang="en-US" sz="2000" dirty="0" smtClean="0"/>
              <a:t>	String </a:t>
            </a:r>
            <a:r>
              <a:rPr lang="en-US" sz="2000" dirty="0" err="1"/>
              <a:t>pname</a:t>
            </a:r>
            <a:r>
              <a:rPr lang="en-US" sz="2000" dirty="0"/>
              <a:t> = (String)</a:t>
            </a:r>
            <a:r>
              <a:rPr lang="en-US" sz="2000" dirty="0" err="1"/>
              <a:t>e.nextElement</a:t>
            </a:r>
            <a:r>
              <a:rPr lang="en-US" sz="2000" dirty="0"/>
              <a:t>(); </a:t>
            </a:r>
            <a:r>
              <a:rPr lang="en-US" sz="2000" dirty="0" err="1"/>
              <a:t>pw.print</a:t>
            </a:r>
            <a:r>
              <a:rPr lang="en-US" sz="2000" dirty="0"/>
              <a:t>(</a:t>
            </a:r>
            <a:r>
              <a:rPr lang="en-US" sz="2000" dirty="0" err="1"/>
              <a:t>pname</a:t>
            </a:r>
            <a:r>
              <a:rPr lang="en-US" sz="2000" dirty="0"/>
              <a:t> + " = ");</a:t>
            </a:r>
          </a:p>
          <a:p>
            <a:pPr>
              <a:spcBef>
                <a:spcPts val="600"/>
              </a:spcBef>
            </a:pPr>
            <a:r>
              <a:rPr lang="en-US" sz="2000" dirty="0" smtClean="0"/>
              <a:t>	String </a:t>
            </a:r>
            <a:r>
              <a:rPr lang="en-US" sz="2000" dirty="0" err="1"/>
              <a:t>pvalue</a:t>
            </a:r>
            <a:r>
              <a:rPr lang="en-US" sz="2000" dirty="0"/>
              <a:t> = </a:t>
            </a:r>
            <a:r>
              <a:rPr lang="en-US" sz="2000" dirty="0" err="1"/>
              <a:t>request.getParameter</a:t>
            </a:r>
            <a:r>
              <a:rPr lang="en-US" sz="2000" dirty="0"/>
              <a:t>(</a:t>
            </a:r>
            <a:r>
              <a:rPr lang="en-US" sz="2000" dirty="0" err="1"/>
              <a:t>pname</a:t>
            </a:r>
            <a:r>
              <a:rPr lang="en-US" sz="2000" dirty="0"/>
              <a:t>); </a:t>
            </a:r>
            <a:endParaRPr lang="en-US" sz="2000" dirty="0" smtClean="0"/>
          </a:p>
          <a:p>
            <a:pPr>
              <a:spcBef>
                <a:spcPts val="600"/>
              </a:spcBef>
            </a:pPr>
            <a:r>
              <a:rPr lang="en-US" sz="2000" dirty="0"/>
              <a:t>	</a:t>
            </a:r>
            <a:r>
              <a:rPr lang="en-US" sz="2000" dirty="0" err="1" smtClean="0"/>
              <a:t>pw.println</a:t>
            </a:r>
            <a:r>
              <a:rPr lang="en-US" sz="2000" dirty="0" smtClean="0"/>
              <a:t>(</a:t>
            </a:r>
            <a:r>
              <a:rPr lang="en-US" sz="2000" dirty="0" err="1" smtClean="0"/>
              <a:t>pvalue</a:t>
            </a:r>
            <a:r>
              <a:rPr lang="en-US" sz="2000" dirty="0"/>
              <a:t>);</a:t>
            </a:r>
          </a:p>
          <a:p>
            <a:pPr>
              <a:spcBef>
                <a:spcPts val="600"/>
              </a:spcBef>
            </a:pPr>
            <a:r>
              <a:rPr lang="en-US" sz="2000" dirty="0" smtClean="0"/>
              <a:t>	}</a:t>
            </a:r>
            <a:endParaRPr lang="en-US" sz="2000" dirty="0"/>
          </a:p>
          <a:p>
            <a:pPr>
              <a:spcBef>
                <a:spcPts val="600"/>
              </a:spcBef>
            </a:pPr>
            <a:r>
              <a:rPr lang="en-US" sz="2000" dirty="0" smtClean="0"/>
              <a:t>	</a:t>
            </a:r>
            <a:r>
              <a:rPr lang="en-US" sz="2000" dirty="0" err="1" smtClean="0"/>
              <a:t>pw.close</a:t>
            </a:r>
            <a:r>
              <a:rPr lang="en-US" sz="2000" dirty="0" smtClean="0"/>
              <a:t>(); }</a:t>
            </a:r>
            <a:endParaRPr lang="en-US" sz="2000" dirty="0"/>
          </a:p>
        </p:txBody>
      </p:sp>
    </p:spTree>
    <p:extLst>
      <p:ext uri="{BB962C8B-B14F-4D97-AF65-F5344CB8AC3E}">
        <p14:creationId xmlns:p14="http://schemas.microsoft.com/office/powerpoint/2010/main" val="234280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Life Cycle Of The Servlet</a:t>
            </a:r>
            <a:endParaRPr lang="en-US" b="1" cap="none" dirty="0"/>
          </a:p>
        </p:txBody>
      </p:sp>
      <p:sp>
        <p:nvSpPr>
          <p:cNvPr id="3" name="Content Placeholder 2"/>
          <p:cNvSpPr>
            <a:spLocks noGrp="1"/>
          </p:cNvSpPr>
          <p:nvPr>
            <p:ph idx="1"/>
          </p:nvPr>
        </p:nvSpPr>
        <p:spPr>
          <a:xfrm>
            <a:off x="1451579" y="1449978"/>
            <a:ext cx="9603275" cy="4654608"/>
          </a:xfrm>
        </p:spPr>
        <p:txBody>
          <a:bodyPr/>
          <a:lstStyle/>
          <a:p>
            <a:r>
              <a:rPr lang="en-US" dirty="0"/>
              <a:t>A servlet life cycle can be defined as the entire process from its creation till the destruction</a:t>
            </a:r>
            <a:r>
              <a:rPr lang="en-US" dirty="0" smtClean="0"/>
              <a:t>.</a:t>
            </a:r>
          </a:p>
          <a:p>
            <a:pPr marL="0" indent="0">
              <a:buNone/>
            </a:pPr>
            <a:r>
              <a:rPr lang="en-US" b="1" dirty="0" smtClean="0"/>
              <a:t>Life cycle of the servlet:</a:t>
            </a:r>
          </a:p>
          <a:p>
            <a:pPr lvl="1"/>
            <a:r>
              <a:rPr lang="en-US" sz="2000" dirty="0" smtClean="0"/>
              <a:t>Servlet </a:t>
            </a:r>
            <a:r>
              <a:rPr lang="en-US" sz="2000" dirty="0"/>
              <a:t>class is loaded.</a:t>
            </a:r>
          </a:p>
          <a:p>
            <a:pPr lvl="1"/>
            <a:r>
              <a:rPr lang="en-US" sz="2000" dirty="0"/>
              <a:t>Servlet instance is created.</a:t>
            </a:r>
          </a:p>
          <a:p>
            <a:pPr lvl="1"/>
            <a:r>
              <a:rPr lang="en-US" sz="2000" dirty="0" err="1"/>
              <a:t>init</a:t>
            </a:r>
            <a:r>
              <a:rPr lang="en-US" sz="2000" dirty="0"/>
              <a:t> method is invoked.</a:t>
            </a:r>
          </a:p>
          <a:p>
            <a:pPr lvl="1"/>
            <a:r>
              <a:rPr lang="en-US" sz="2000" dirty="0"/>
              <a:t>service method is invoked.</a:t>
            </a:r>
          </a:p>
          <a:p>
            <a:pPr lvl="1"/>
            <a:r>
              <a:rPr lang="en-US" sz="2000" dirty="0"/>
              <a:t>destroy method is invoked.</a:t>
            </a:r>
          </a:p>
          <a:p>
            <a:endParaRPr lang="en-US" dirty="0"/>
          </a:p>
        </p:txBody>
      </p:sp>
    </p:spTree>
    <p:extLst>
      <p:ext uri="{BB962C8B-B14F-4D97-AF65-F5344CB8AC3E}">
        <p14:creationId xmlns:p14="http://schemas.microsoft.com/office/powerpoint/2010/main" val="2579112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javax.servlet.http</a:t>
            </a:r>
            <a:endParaRPr lang="en-US" b="1" cap="none" dirty="0"/>
          </a:p>
        </p:txBody>
      </p:sp>
      <p:sp>
        <p:nvSpPr>
          <p:cNvPr id="3" name="Content Placeholder 2"/>
          <p:cNvSpPr>
            <a:spLocks noGrp="1"/>
          </p:cNvSpPr>
          <p:nvPr>
            <p:ph idx="1"/>
          </p:nvPr>
        </p:nvSpPr>
        <p:spPr>
          <a:xfrm>
            <a:off x="1451579" y="1449978"/>
            <a:ext cx="9603275" cy="4641729"/>
          </a:xfrm>
        </p:spPr>
        <p:txBody>
          <a:bodyPr>
            <a:normAutofit/>
          </a:bodyPr>
          <a:lstStyle/>
          <a:p>
            <a:r>
              <a:rPr lang="en-US" dirty="0" smtClean="0"/>
              <a:t>This </a:t>
            </a:r>
            <a:r>
              <a:rPr lang="en-US" dirty="0"/>
              <a:t>package provides the number of interfaces and classes to support HTTP servlet which is HTTP protocol dependent</a:t>
            </a:r>
            <a:r>
              <a:rPr lang="en-US" dirty="0" smtClean="0"/>
              <a:t>.</a:t>
            </a:r>
            <a:endParaRPr lang="en-US" dirty="0"/>
          </a:p>
          <a:p>
            <a:r>
              <a:rPr lang="en-US" dirty="0"/>
              <a:t>These interfaces and classes describe and define the contracts between a servlet class running under HTTP protocol and the runtime environment provided by a servlet container</a:t>
            </a:r>
            <a:r>
              <a:rPr lang="en-US" dirty="0" smtClean="0"/>
              <a:t>.</a:t>
            </a:r>
            <a:endParaRPr lang="en-US" dirty="0"/>
          </a:p>
        </p:txBody>
      </p:sp>
    </p:spTree>
    <p:extLst>
      <p:ext uri="{BB962C8B-B14F-4D97-AF65-F5344CB8AC3E}">
        <p14:creationId xmlns:p14="http://schemas.microsoft.com/office/powerpoint/2010/main" val="365234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7913" y="0"/>
            <a:ext cx="5442516" cy="369332"/>
          </a:xfrm>
          <a:prstGeom prst="rect">
            <a:avLst/>
          </a:prstGeom>
        </p:spPr>
        <p:txBody>
          <a:bodyPr wrap="none">
            <a:spAutoFit/>
          </a:bodyPr>
          <a:lstStyle/>
          <a:p>
            <a:r>
              <a:rPr lang="en-US" b="1" dirty="0">
                <a:solidFill>
                  <a:srgbClr val="273239"/>
                </a:solidFill>
                <a:latin typeface="urw-din"/>
              </a:rPr>
              <a:t>Classes available in </a:t>
            </a:r>
            <a:r>
              <a:rPr lang="en-US" b="1" dirty="0" err="1">
                <a:solidFill>
                  <a:srgbClr val="273239"/>
                </a:solidFill>
                <a:latin typeface="urw-din"/>
              </a:rPr>
              <a:t>javax.servlet.http</a:t>
            </a:r>
            <a:r>
              <a:rPr lang="en-US" b="1" dirty="0">
                <a:solidFill>
                  <a:srgbClr val="273239"/>
                </a:solidFill>
                <a:latin typeface="urw-din"/>
              </a:rPr>
              <a:t> package: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1787458"/>
              </p:ext>
            </p:extLst>
          </p:nvPr>
        </p:nvGraphicFramePr>
        <p:xfrm>
          <a:off x="206062" y="369332"/>
          <a:ext cx="11797048" cy="5892153"/>
        </p:xfrm>
        <a:graphic>
          <a:graphicData uri="http://schemas.openxmlformats.org/drawingml/2006/table">
            <a:tbl>
              <a:tblPr/>
              <a:tblGrid>
                <a:gridCol w="3309870"/>
                <a:gridCol w="8487178"/>
              </a:tblGrid>
              <a:tr h="419383">
                <a:tc>
                  <a:txBody>
                    <a:bodyPr/>
                    <a:lstStyle/>
                    <a:p>
                      <a:pPr algn="ctr" fontAlgn="base"/>
                      <a:r>
                        <a:rPr lang="en-US" sz="1900" b="0" dirty="0">
                          <a:effectLst/>
                        </a:rPr>
                        <a:t>Class Name</a:t>
                      </a:r>
                    </a:p>
                  </a:txBody>
                  <a:tcPr marL="65038" marR="65038" marT="65038" marB="6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900" b="0">
                          <a:effectLst/>
                        </a:rPr>
                        <a:t>Description</a:t>
                      </a:r>
                    </a:p>
                  </a:txBody>
                  <a:tcPr marL="65038" marR="65038" marT="65038" marB="6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81281">
                <a:tc>
                  <a:txBody>
                    <a:bodyPr/>
                    <a:lstStyle/>
                    <a:p>
                      <a:pPr algn="l" fontAlgn="base"/>
                      <a:r>
                        <a:rPr lang="en-US" sz="1900" b="1" dirty="0">
                          <a:effectLst/>
                        </a:rPr>
                        <a:t>Cookie</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Creates a cookie object. It is a small amount of information sent by a servlet to a Web browser, saved by the browser, and later sent back to the server used for session management.</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77644">
                <a:tc>
                  <a:txBody>
                    <a:bodyPr/>
                    <a:lstStyle/>
                    <a:p>
                      <a:pPr algn="l" fontAlgn="base"/>
                      <a:r>
                        <a:rPr lang="en-US" sz="1900" b="1" dirty="0" err="1">
                          <a:effectLst/>
                        </a:rPr>
                        <a:t>HttpServlet</a:t>
                      </a:r>
                      <a:endParaRPr lang="en-US" sz="1900" b="1" dirty="0">
                        <a:effectLst/>
                      </a:endParaRP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Provides an abstract class that defines methods to create an HTTP suitable servlet for a web application.</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77644">
                <a:tc>
                  <a:txBody>
                    <a:bodyPr/>
                    <a:lstStyle/>
                    <a:p>
                      <a:pPr algn="l" fontAlgn="base"/>
                      <a:r>
                        <a:rPr lang="en-US" sz="1900" b="0">
                          <a:effectLst/>
                        </a:rPr>
                        <a:t>HttpServletRequestWrapper</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This class provides implementation of the HttpServletRequest interface that can be subclassed to adapt the request to a Servlet.</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81281">
                <a:tc>
                  <a:txBody>
                    <a:bodyPr/>
                    <a:lstStyle/>
                    <a:p>
                      <a:pPr algn="l" fontAlgn="base"/>
                      <a:r>
                        <a:rPr lang="en-US" sz="1900" b="0">
                          <a:effectLst/>
                        </a:rPr>
                        <a:t>HttpServletResponseWrapper</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dirty="0">
                          <a:effectLst/>
                        </a:rPr>
                        <a:t>This class provides implementation of the </a:t>
                      </a:r>
                      <a:r>
                        <a:rPr lang="en-US" sz="1900" b="0" dirty="0" err="1">
                          <a:effectLst/>
                        </a:rPr>
                        <a:t>HttpServletResponse</a:t>
                      </a:r>
                      <a:r>
                        <a:rPr lang="en-US" sz="1900" b="0" dirty="0">
                          <a:effectLst/>
                        </a:rPr>
                        <a:t> interface that can be </a:t>
                      </a:r>
                      <a:r>
                        <a:rPr lang="en-US" sz="1900" b="0" dirty="0" err="1">
                          <a:effectLst/>
                        </a:rPr>
                        <a:t>subclassed</a:t>
                      </a:r>
                      <a:r>
                        <a:rPr lang="en-US" sz="1900" b="0" dirty="0">
                          <a:effectLst/>
                        </a:rPr>
                        <a:t> to adapt the response from a Servlet.</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288556">
                <a:tc>
                  <a:txBody>
                    <a:bodyPr/>
                    <a:lstStyle/>
                    <a:p>
                      <a:pPr algn="l" fontAlgn="base"/>
                      <a:r>
                        <a:rPr lang="en-US" sz="1900" b="0">
                          <a:effectLst/>
                        </a:rPr>
                        <a:t>HttpSessionBindingEvent</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a:effectLst/>
                        </a:rPr>
                        <a:t>This events are either sent to an object that implements HttpSessionBindingListener when it is bound or unbound from a session, or to a HttpSessionAttributeListener that has been configured in the deployment descriptor when any attribute is bound, unbound or replaced in a session.</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77644">
                <a:tc>
                  <a:txBody>
                    <a:bodyPr/>
                    <a:lstStyle/>
                    <a:p>
                      <a:pPr algn="l" fontAlgn="base"/>
                      <a:r>
                        <a:rPr lang="en-US" sz="1900" b="0" dirty="0" err="1">
                          <a:effectLst/>
                        </a:rPr>
                        <a:t>HttpSessionEvent</a:t>
                      </a:r>
                      <a:endParaRPr lang="en-US" sz="1900" b="0" dirty="0">
                        <a:effectLst/>
                      </a:endParaRP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900" b="0" dirty="0">
                          <a:effectLst/>
                        </a:rPr>
                        <a:t>To represent event notifications for changes to sessions within a web application.</a:t>
                      </a:r>
                    </a:p>
                  </a:txBody>
                  <a:tcPr marL="65038" marR="65038" marT="91054" marB="910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34255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rainkart.com/imagebk11/cjwGgh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91" y="103031"/>
            <a:ext cx="10728102" cy="448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713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8E63D-C7A4-4966-9833-091A60EDA9D5}"/>
              </a:ext>
            </a:extLst>
          </p:cNvPr>
          <p:cNvSpPr>
            <a:spLocks noGrp="1"/>
          </p:cNvSpPr>
          <p:nvPr>
            <p:ph type="title"/>
          </p:nvPr>
        </p:nvSpPr>
        <p:spPr/>
        <p:txBody>
          <a:bodyPr/>
          <a:lstStyle/>
          <a:p>
            <a:pPr fontAlgn="base"/>
            <a:r>
              <a:rPr lang="en-US" b="1" cap="none" dirty="0" err="1" smtClean="0"/>
              <a:t>HttpServlet</a:t>
            </a:r>
            <a:r>
              <a:rPr lang="en-US" b="1" cap="none" dirty="0" smtClean="0"/>
              <a:t> Class</a:t>
            </a:r>
            <a:endParaRPr lang="en-US" b="1" cap="none" dirty="0"/>
          </a:p>
        </p:txBody>
      </p:sp>
      <p:sp>
        <p:nvSpPr>
          <p:cNvPr id="3" name="Content Placeholder 2">
            <a:extLst>
              <a:ext uri="{FF2B5EF4-FFF2-40B4-BE49-F238E27FC236}">
                <a16:creationId xmlns:a16="http://schemas.microsoft.com/office/drawing/2014/main" xmlns="" id="{B6E2F832-B06B-4F1B-9D6D-2F23690D7DAC}"/>
              </a:ext>
            </a:extLst>
          </p:cNvPr>
          <p:cNvSpPr>
            <a:spLocks noGrp="1"/>
          </p:cNvSpPr>
          <p:nvPr>
            <p:ph idx="1"/>
          </p:nvPr>
        </p:nvSpPr>
        <p:spPr>
          <a:xfrm>
            <a:off x="1451579" y="1449978"/>
            <a:ext cx="9603275" cy="4632770"/>
          </a:xfrm>
        </p:spPr>
        <p:txBody>
          <a:bodyPr>
            <a:normAutofit/>
          </a:bodyPr>
          <a:lstStyle/>
          <a:p>
            <a:pPr fontAlgn="base"/>
            <a:r>
              <a:rPr lang="en-US" dirty="0" smtClean="0"/>
              <a:t>Servlet </a:t>
            </a:r>
            <a:r>
              <a:rPr lang="en-US" dirty="0"/>
              <a:t>API provides </a:t>
            </a:r>
            <a:r>
              <a:rPr lang="en-US" b="1" i="1" dirty="0" err="1"/>
              <a:t>HttpServlet</a:t>
            </a:r>
            <a:r>
              <a:rPr lang="en-US" dirty="0"/>
              <a:t> class in </a:t>
            </a:r>
            <a:r>
              <a:rPr lang="en-US" dirty="0" err="1"/>
              <a:t>javax.servlet.http</a:t>
            </a:r>
            <a:r>
              <a:rPr lang="en-US" dirty="0"/>
              <a:t> package</a:t>
            </a:r>
            <a:r>
              <a:rPr lang="en-US" dirty="0" smtClean="0"/>
              <a:t>.</a:t>
            </a:r>
          </a:p>
          <a:p>
            <a:pPr fontAlgn="base"/>
            <a:r>
              <a:rPr lang="en-US" dirty="0"/>
              <a:t>An abstract class to be </a:t>
            </a:r>
            <a:r>
              <a:rPr lang="en-US" dirty="0" err="1"/>
              <a:t>subclassed</a:t>
            </a:r>
            <a:r>
              <a:rPr lang="en-US" dirty="0"/>
              <a:t> to create an HTTP-specific servlet that is suitable for a Web site/Web application</a:t>
            </a:r>
            <a:r>
              <a:rPr lang="en-US" dirty="0" smtClean="0"/>
              <a:t>.</a:t>
            </a:r>
          </a:p>
          <a:p>
            <a:pPr fontAlgn="base"/>
            <a:r>
              <a:rPr lang="en-US" dirty="0" err="1"/>
              <a:t>HttpServlet</a:t>
            </a:r>
            <a:r>
              <a:rPr lang="en-US" dirty="0"/>
              <a:t> class extends the </a:t>
            </a:r>
            <a:r>
              <a:rPr lang="en-US" dirty="0" err="1" smtClean="0"/>
              <a:t>GenericServlet</a:t>
            </a:r>
            <a:r>
              <a:rPr lang="en-US" dirty="0" smtClean="0"/>
              <a:t> </a:t>
            </a:r>
            <a:r>
              <a:rPr lang="en-US" dirty="0"/>
              <a:t>and implements Serializable </a:t>
            </a:r>
            <a:r>
              <a:rPr lang="en-US" dirty="0" smtClean="0"/>
              <a:t>interface</a:t>
            </a:r>
            <a:r>
              <a:rPr lang="en-US" dirty="0"/>
              <a:t>.</a:t>
            </a:r>
            <a:endParaRPr lang="en-US" dirty="0" smtClean="0"/>
          </a:p>
          <a:p>
            <a:pPr fontAlgn="base"/>
            <a:r>
              <a:rPr lang="en-US" dirty="0" smtClean="0"/>
              <a:t>It </a:t>
            </a:r>
            <a:r>
              <a:rPr lang="en-US" dirty="0"/>
              <a:t>is protocol-dependent.</a:t>
            </a:r>
          </a:p>
          <a:p>
            <a:pPr marL="0" indent="0" fontAlgn="base">
              <a:buNone/>
            </a:pPr>
            <a:endParaRPr lang="en-US" sz="2400" dirty="0"/>
          </a:p>
        </p:txBody>
      </p:sp>
    </p:spTree>
    <p:extLst>
      <p:ext uri="{BB962C8B-B14F-4D97-AF65-F5344CB8AC3E}">
        <p14:creationId xmlns:p14="http://schemas.microsoft.com/office/powerpoint/2010/main" val="3086243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 Servlet API Execution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0"/>
            <a:ext cx="10573555" cy="59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068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pPr marL="0" indent="0">
              <a:buNone/>
            </a:pPr>
            <a:r>
              <a:rPr lang="en-US" dirty="0"/>
              <a:t>public abstract class </a:t>
            </a:r>
            <a:r>
              <a:rPr lang="en-US" dirty="0" err="1"/>
              <a:t>HttpServlet</a:t>
            </a:r>
            <a:endParaRPr lang="en-US" dirty="0"/>
          </a:p>
          <a:p>
            <a:pPr marL="0" indent="0">
              <a:buNone/>
            </a:pPr>
            <a:r>
              <a:rPr lang="en-US" dirty="0"/>
              <a:t>extends </a:t>
            </a:r>
            <a:r>
              <a:rPr lang="en-US" dirty="0" err="1"/>
              <a:t>GenericServlet</a:t>
            </a:r>
            <a:endParaRPr lang="en-US" dirty="0"/>
          </a:p>
          <a:p>
            <a:pPr marL="0" indent="0">
              <a:buNone/>
            </a:pPr>
            <a:r>
              <a:rPr lang="en-US" dirty="0"/>
              <a:t>implements </a:t>
            </a:r>
            <a:r>
              <a:rPr lang="en-US" dirty="0" err="1"/>
              <a:t>java.io.Serializable</a:t>
            </a:r>
            <a:endParaRPr lang="en-US" dirty="0"/>
          </a:p>
          <a:p>
            <a:endParaRPr lang="en-US" dirty="0"/>
          </a:p>
        </p:txBody>
      </p:sp>
    </p:spTree>
    <p:extLst>
      <p:ext uri="{BB962C8B-B14F-4D97-AF65-F5344CB8AC3E}">
        <p14:creationId xmlns:p14="http://schemas.microsoft.com/office/powerpoint/2010/main" val="36317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B10C5-E46C-4FC7-9075-45EA74D7BAFA}"/>
              </a:ext>
            </a:extLst>
          </p:cNvPr>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a:extLst>
              <a:ext uri="{FF2B5EF4-FFF2-40B4-BE49-F238E27FC236}">
                <a16:creationId xmlns:a16="http://schemas.microsoft.com/office/drawing/2014/main" xmlns="" id="{580974CA-261F-462E-8B0F-052F17A2916C}"/>
              </a:ext>
            </a:extLst>
          </p:cNvPr>
          <p:cNvSpPr>
            <a:spLocks noGrp="1"/>
          </p:cNvSpPr>
          <p:nvPr>
            <p:ph idx="1"/>
          </p:nvPr>
        </p:nvSpPr>
        <p:spPr>
          <a:xfrm>
            <a:off x="1451579" y="1449978"/>
            <a:ext cx="9603275" cy="4672526"/>
          </a:xfrm>
        </p:spPr>
        <p:txBody>
          <a:bodyPr>
            <a:normAutofit/>
          </a:bodyPr>
          <a:lstStyle/>
          <a:p>
            <a:pPr fontAlgn="base"/>
            <a:r>
              <a:rPr lang="en-US" dirty="0"/>
              <a:t>To write a Http servlet, you need to extend </a:t>
            </a:r>
            <a:r>
              <a:rPr lang="en-US" b="1" i="1" dirty="0" err="1"/>
              <a:t>javax.servlet.http.HttpServlet</a:t>
            </a:r>
            <a:r>
              <a:rPr lang="en-US" dirty="0"/>
              <a:t> class and must override at least one of the below methods,</a:t>
            </a:r>
          </a:p>
          <a:p>
            <a:pPr fontAlgn="base"/>
            <a:r>
              <a:rPr lang="en-US" dirty="0" err="1"/>
              <a:t>doGet</a:t>
            </a:r>
            <a:r>
              <a:rPr lang="en-US" dirty="0"/>
              <a:t>() – to support HTTP GET requests by the servlet.</a:t>
            </a:r>
          </a:p>
          <a:p>
            <a:pPr fontAlgn="base"/>
            <a:r>
              <a:rPr lang="en-US" dirty="0" err="1"/>
              <a:t>doPost</a:t>
            </a:r>
            <a:r>
              <a:rPr lang="en-US" dirty="0"/>
              <a:t>() – to support HTTP POST requests by the servlet.</a:t>
            </a:r>
          </a:p>
          <a:p>
            <a:pPr fontAlgn="base"/>
            <a:r>
              <a:rPr lang="en-US" dirty="0" err="1"/>
              <a:t>doPut</a:t>
            </a:r>
            <a:r>
              <a:rPr lang="en-US" dirty="0"/>
              <a:t>() – to support HTTP PUT requests by the servlet.</a:t>
            </a:r>
          </a:p>
          <a:p>
            <a:pPr fontAlgn="base"/>
            <a:r>
              <a:rPr lang="en-US" dirty="0" err="1"/>
              <a:t>doDelete</a:t>
            </a:r>
            <a:r>
              <a:rPr lang="en-US" dirty="0"/>
              <a:t>() – to support HTTP DELETE requests by the servlet.</a:t>
            </a:r>
          </a:p>
          <a:p>
            <a:pPr fontAlgn="base"/>
            <a:r>
              <a:rPr lang="en-US" dirty="0" err="1"/>
              <a:t>init</a:t>
            </a:r>
            <a:r>
              <a:rPr lang="en-US" dirty="0"/>
              <a:t>() and destroy() – to manage resources held in the life of the servlet.</a:t>
            </a:r>
          </a:p>
          <a:p>
            <a:pPr fontAlgn="base"/>
            <a:r>
              <a:rPr lang="en-US" dirty="0" err="1"/>
              <a:t>getServletInfo</a:t>
            </a:r>
            <a:r>
              <a:rPr lang="en-US" dirty="0"/>
              <a:t>() – To provide information about the servlet itself like the author of servlet or version of it etc.</a:t>
            </a:r>
          </a:p>
        </p:txBody>
      </p:sp>
    </p:spTree>
    <p:extLst>
      <p:ext uri="{BB962C8B-B14F-4D97-AF65-F5344CB8AC3E}">
        <p14:creationId xmlns:p14="http://schemas.microsoft.com/office/powerpoint/2010/main" val="2065731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425" y="0"/>
            <a:ext cx="6096000" cy="1938992"/>
          </a:xfrm>
          <a:prstGeom prst="rect">
            <a:avLst/>
          </a:prstGeom>
        </p:spPr>
        <p:txBody>
          <a:bodyPr>
            <a:spAutoFit/>
          </a:bodyPr>
          <a:lstStyle/>
          <a:p>
            <a:r>
              <a:rPr lang="en-US" sz="2000" b="1" dirty="0" smtClean="0"/>
              <a:t>Index.html</a:t>
            </a:r>
          </a:p>
          <a:p>
            <a:r>
              <a:rPr lang="en-US" sz="2000" dirty="0" smtClean="0"/>
              <a:t>&lt;</a:t>
            </a:r>
            <a:r>
              <a:rPr lang="en-US" sz="2000" dirty="0"/>
              <a:t>html&gt;&lt;body</a:t>
            </a:r>
            <a:r>
              <a:rPr lang="en-US" sz="2000" dirty="0" smtClean="0"/>
              <a:t>&gt;</a:t>
            </a:r>
            <a:endParaRPr lang="en-US" sz="2000" dirty="0"/>
          </a:p>
          <a:p>
            <a:r>
              <a:rPr lang="en-US" sz="2000" dirty="0"/>
              <a:t>&lt;form action="welcome" method="get"&gt;</a:t>
            </a:r>
          </a:p>
          <a:p>
            <a:r>
              <a:rPr lang="en-US" sz="2000" dirty="0"/>
              <a:t>Enter your name&lt;input type="text" name="name"&gt;&lt;</a:t>
            </a:r>
            <a:r>
              <a:rPr lang="en-US" sz="2000" dirty="0" err="1"/>
              <a:t>br</a:t>
            </a:r>
            <a:r>
              <a:rPr lang="en-US" sz="2000" dirty="0" smtClean="0"/>
              <a:t>&gt;</a:t>
            </a:r>
            <a:endParaRPr lang="en-US" sz="2000" dirty="0"/>
          </a:p>
          <a:p>
            <a:r>
              <a:rPr lang="en-US" sz="2000" dirty="0"/>
              <a:t>&lt;input type="submit" value="login</a:t>
            </a:r>
            <a:r>
              <a:rPr lang="en-US" sz="2000" dirty="0" smtClean="0"/>
              <a:t>"&gt;&lt;/form&gt;</a:t>
            </a:r>
          </a:p>
          <a:p>
            <a:r>
              <a:rPr lang="en-US" sz="2000" dirty="0" smtClean="0"/>
              <a:t>&lt;/body&gt;&lt;/html&gt;</a:t>
            </a:r>
            <a:endParaRPr lang="en-US" sz="2000" dirty="0"/>
          </a:p>
        </p:txBody>
      </p:sp>
      <p:sp>
        <p:nvSpPr>
          <p:cNvPr id="5" name="Rectangle 4"/>
          <p:cNvSpPr/>
          <p:nvPr/>
        </p:nvSpPr>
        <p:spPr>
          <a:xfrm>
            <a:off x="167425" y="2074951"/>
            <a:ext cx="11513713" cy="4093428"/>
          </a:xfrm>
          <a:prstGeom prst="rect">
            <a:avLst/>
          </a:prstGeom>
        </p:spPr>
        <p:txBody>
          <a:bodyPr wrap="square">
            <a:spAutoFit/>
          </a:bodyPr>
          <a:lstStyle/>
          <a:p>
            <a:r>
              <a:rPr lang="en-US" sz="2000" b="1" dirty="0" smtClean="0">
                <a:cs typeface="Calibri" panose="020F0502020204030204" pitchFamily="34" charset="0"/>
              </a:rPr>
              <a:t>DemoServ.java</a:t>
            </a:r>
          </a:p>
          <a:p>
            <a:r>
              <a:rPr lang="en-US" sz="2000" dirty="0" smtClean="0">
                <a:cs typeface="Calibri" panose="020F0502020204030204" pitchFamily="34" charset="0"/>
              </a:rPr>
              <a:t>import </a:t>
            </a:r>
            <a:r>
              <a:rPr lang="en-US" sz="2000" dirty="0" err="1">
                <a:cs typeface="Calibri" panose="020F0502020204030204" pitchFamily="34" charset="0"/>
              </a:rPr>
              <a:t>javax.servlet.http</a:t>
            </a:r>
            <a:r>
              <a:rPr lang="en-US" sz="2000" dirty="0">
                <a:cs typeface="Calibri" panose="020F0502020204030204" pitchFamily="34" charset="0"/>
              </a:rPr>
              <a:t>.*;</a:t>
            </a:r>
          </a:p>
          <a:p>
            <a:r>
              <a:rPr lang="en-US" sz="2000" dirty="0">
                <a:cs typeface="Calibri" panose="020F0502020204030204" pitchFamily="34" charset="0"/>
              </a:rPr>
              <a:t>import </a:t>
            </a:r>
            <a:r>
              <a:rPr lang="en-US" sz="2000" dirty="0" err="1">
                <a:cs typeface="Calibri" panose="020F0502020204030204" pitchFamily="34" charset="0"/>
              </a:rPr>
              <a:t>javax.servlet</a:t>
            </a:r>
            <a:r>
              <a:rPr lang="en-US" sz="2000" dirty="0">
                <a:cs typeface="Calibri" panose="020F0502020204030204" pitchFamily="34" charset="0"/>
              </a:rPr>
              <a:t>.*;</a:t>
            </a:r>
          </a:p>
          <a:p>
            <a:r>
              <a:rPr lang="en-US" sz="2000" dirty="0">
                <a:cs typeface="Calibri" panose="020F0502020204030204" pitchFamily="34" charset="0"/>
              </a:rPr>
              <a:t>import java.io.*;</a:t>
            </a:r>
          </a:p>
          <a:p>
            <a:r>
              <a:rPr lang="en-US" sz="2000" dirty="0">
                <a:cs typeface="Calibri" panose="020F0502020204030204" pitchFamily="34" charset="0"/>
              </a:rPr>
              <a:t>public class </a:t>
            </a:r>
            <a:r>
              <a:rPr lang="en-US" sz="2000" dirty="0" err="1">
                <a:cs typeface="Calibri" panose="020F0502020204030204" pitchFamily="34" charset="0"/>
              </a:rPr>
              <a:t>DemoServ</a:t>
            </a:r>
            <a:r>
              <a:rPr lang="en-US" sz="2000" dirty="0">
                <a:cs typeface="Calibri" panose="020F0502020204030204" pitchFamily="34" charset="0"/>
              </a:rPr>
              <a:t> extends </a:t>
            </a:r>
            <a:r>
              <a:rPr lang="en-US" sz="2000" dirty="0" err="1">
                <a:cs typeface="Calibri" panose="020F0502020204030204" pitchFamily="34" charset="0"/>
              </a:rPr>
              <a:t>HttpServlet</a:t>
            </a:r>
            <a:r>
              <a:rPr lang="en-US" sz="2000" dirty="0">
                <a:cs typeface="Calibri" panose="020F0502020204030204" pitchFamily="34" charset="0"/>
              </a:rPr>
              <a:t>{</a:t>
            </a:r>
          </a:p>
          <a:p>
            <a:endParaRPr lang="en-US" sz="2000" dirty="0" smtClean="0">
              <a:cs typeface="Calibri" panose="020F0502020204030204" pitchFamily="34" charset="0"/>
            </a:endParaRPr>
          </a:p>
          <a:p>
            <a:r>
              <a:rPr lang="en-US" sz="2000" dirty="0" smtClean="0">
                <a:cs typeface="Calibri" panose="020F0502020204030204" pitchFamily="34" charset="0"/>
              </a:rPr>
              <a:t>public </a:t>
            </a:r>
            <a:r>
              <a:rPr lang="en-US" sz="2000" dirty="0">
                <a:cs typeface="Calibri" panose="020F0502020204030204" pitchFamily="34" charset="0"/>
              </a:rPr>
              <a:t>void </a:t>
            </a:r>
            <a:r>
              <a:rPr lang="en-US" sz="2000" dirty="0" err="1">
                <a:cs typeface="Calibri" panose="020F0502020204030204" pitchFamily="34" charset="0"/>
              </a:rPr>
              <a:t>doGet</a:t>
            </a:r>
            <a:r>
              <a:rPr lang="en-US" sz="2000" dirty="0">
                <a:cs typeface="Calibri" panose="020F0502020204030204" pitchFamily="34" charset="0"/>
              </a:rPr>
              <a:t>(</a:t>
            </a:r>
            <a:r>
              <a:rPr lang="en-US" sz="2000" dirty="0" err="1">
                <a:cs typeface="Calibri" panose="020F0502020204030204" pitchFamily="34" charset="0"/>
              </a:rPr>
              <a:t>HttpServletRequest</a:t>
            </a:r>
            <a:r>
              <a:rPr lang="en-US" sz="2000" dirty="0">
                <a:cs typeface="Calibri" panose="020F0502020204030204" pitchFamily="34" charset="0"/>
              </a:rPr>
              <a:t> </a:t>
            </a:r>
            <a:r>
              <a:rPr lang="en-US" sz="2000" dirty="0" err="1">
                <a:cs typeface="Calibri" panose="020F0502020204030204" pitchFamily="34" charset="0"/>
              </a:rPr>
              <a:t>req,HttpServletResponse</a:t>
            </a:r>
            <a:r>
              <a:rPr lang="en-US" sz="2000" dirty="0">
                <a:cs typeface="Calibri" panose="020F0502020204030204" pitchFamily="34" charset="0"/>
              </a:rPr>
              <a:t> </a:t>
            </a:r>
            <a:r>
              <a:rPr lang="en-US" sz="2000" dirty="0" smtClean="0">
                <a:cs typeface="Calibri" panose="020F0502020204030204" pitchFamily="34" charset="0"/>
              </a:rPr>
              <a:t>res)throws </a:t>
            </a:r>
            <a:r>
              <a:rPr lang="en-US" sz="2000" dirty="0" err="1" smtClean="0">
                <a:cs typeface="Calibri" panose="020F0502020204030204" pitchFamily="34" charset="0"/>
              </a:rPr>
              <a:t>ServletException,IOException</a:t>
            </a:r>
            <a:endParaRPr lang="en-US" sz="2000" dirty="0">
              <a:cs typeface="Calibri" panose="020F0502020204030204" pitchFamily="34" charset="0"/>
            </a:endParaRPr>
          </a:p>
          <a:p>
            <a:r>
              <a:rPr lang="en-US" sz="2000" dirty="0">
                <a:cs typeface="Calibri" panose="020F0502020204030204" pitchFamily="34" charset="0"/>
              </a:rPr>
              <a:t>{</a:t>
            </a:r>
          </a:p>
          <a:p>
            <a:pPr lvl="1"/>
            <a:r>
              <a:rPr lang="en-US" sz="2000" dirty="0" err="1">
                <a:cs typeface="Calibri" panose="020F0502020204030204" pitchFamily="34" charset="0"/>
              </a:rPr>
              <a:t>res.setContentType</a:t>
            </a:r>
            <a:r>
              <a:rPr lang="en-US" sz="2000" dirty="0">
                <a:cs typeface="Calibri" panose="020F0502020204030204" pitchFamily="34" charset="0"/>
              </a:rPr>
              <a:t>("text/html");</a:t>
            </a:r>
          </a:p>
          <a:p>
            <a:pPr lvl="1"/>
            <a:r>
              <a:rPr lang="en-US" sz="2000" dirty="0" err="1">
                <a:cs typeface="Calibri" panose="020F0502020204030204" pitchFamily="34" charset="0"/>
              </a:rPr>
              <a:t>PrintWriter</a:t>
            </a:r>
            <a:r>
              <a:rPr lang="en-US" sz="2000" dirty="0">
                <a:cs typeface="Calibri" panose="020F0502020204030204" pitchFamily="34" charset="0"/>
              </a:rPr>
              <a:t> pw=</a:t>
            </a:r>
            <a:r>
              <a:rPr lang="en-US" sz="2000" dirty="0" err="1">
                <a:cs typeface="Calibri" panose="020F0502020204030204" pitchFamily="34" charset="0"/>
              </a:rPr>
              <a:t>res.getWriter</a:t>
            </a:r>
            <a:r>
              <a:rPr lang="en-US" sz="2000" dirty="0">
                <a:cs typeface="Calibri" panose="020F0502020204030204" pitchFamily="34" charset="0"/>
              </a:rPr>
              <a:t>();</a:t>
            </a:r>
          </a:p>
          <a:p>
            <a:pPr lvl="1"/>
            <a:r>
              <a:rPr lang="en-US" sz="2000" dirty="0">
                <a:cs typeface="Calibri" panose="020F0502020204030204" pitchFamily="34" charset="0"/>
              </a:rPr>
              <a:t>String name=</a:t>
            </a:r>
            <a:r>
              <a:rPr lang="en-US" sz="2000" dirty="0" err="1">
                <a:cs typeface="Calibri" panose="020F0502020204030204" pitchFamily="34" charset="0"/>
              </a:rPr>
              <a:t>req.getParameter</a:t>
            </a:r>
            <a:r>
              <a:rPr lang="en-US" sz="2000" dirty="0">
                <a:cs typeface="Calibri" panose="020F0502020204030204" pitchFamily="34" charset="0"/>
              </a:rPr>
              <a:t>("name");</a:t>
            </a:r>
          </a:p>
          <a:p>
            <a:pPr lvl="1"/>
            <a:r>
              <a:rPr lang="en-US" sz="2000" dirty="0" err="1">
                <a:cs typeface="Calibri" panose="020F0502020204030204" pitchFamily="34" charset="0"/>
              </a:rPr>
              <a:t>pw.println</a:t>
            </a:r>
            <a:r>
              <a:rPr lang="en-US" sz="2000" dirty="0">
                <a:cs typeface="Calibri" panose="020F0502020204030204" pitchFamily="34" charset="0"/>
              </a:rPr>
              <a:t>("Welcome "+name);</a:t>
            </a:r>
          </a:p>
          <a:p>
            <a:r>
              <a:rPr lang="en-US" sz="2000" dirty="0">
                <a:cs typeface="Calibri" panose="020F0502020204030204" pitchFamily="34" charset="0"/>
              </a:rPr>
              <a:t>}}</a:t>
            </a:r>
          </a:p>
        </p:txBody>
      </p:sp>
    </p:spTree>
    <p:extLst>
      <p:ext uri="{BB962C8B-B14F-4D97-AF65-F5344CB8AC3E}">
        <p14:creationId xmlns:p14="http://schemas.microsoft.com/office/powerpoint/2010/main" val="4229908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Handling HTTP Requests And Responses</a:t>
            </a:r>
            <a:endParaRPr lang="en-US" b="1" cap="none" dirty="0"/>
          </a:p>
        </p:txBody>
      </p:sp>
      <p:sp>
        <p:nvSpPr>
          <p:cNvPr id="3" name="Content Placeholder 2"/>
          <p:cNvSpPr>
            <a:spLocks noGrp="1"/>
          </p:cNvSpPr>
          <p:nvPr>
            <p:ph idx="1"/>
          </p:nvPr>
        </p:nvSpPr>
        <p:spPr>
          <a:xfrm>
            <a:off x="1171977" y="1449977"/>
            <a:ext cx="9882877" cy="4706123"/>
          </a:xfrm>
        </p:spPr>
        <p:txBody>
          <a:bodyPr>
            <a:normAutofit lnSpcReduction="10000"/>
          </a:bodyPr>
          <a:lstStyle/>
          <a:p>
            <a:r>
              <a:rPr lang="en-US" dirty="0"/>
              <a:t>The </a:t>
            </a:r>
            <a:r>
              <a:rPr lang="en-US" dirty="0" err="1"/>
              <a:t>HttpServlet</a:t>
            </a:r>
            <a:r>
              <a:rPr lang="en-US" dirty="0"/>
              <a:t> class provides specialized methods that handle the various types of HTTP requests. </a:t>
            </a:r>
            <a:endParaRPr lang="en-US" dirty="0" smtClean="0"/>
          </a:p>
          <a:p>
            <a:r>
              <a:rPr lang="en-US" dirty="0" smtClean="0"/>
              <a:t>A </a:t>
            </a:r>
            <a:r>
              <a:rPr lang="en-US" dirty="0"/>
              <a:t>servlet developer typically overrides one of these methods. </a:t>
            </a:r>
            <a:endParaRPr lang="en-US" dirty="0" smtClean="0"/>
          </a:p>
          <a:p>
            <a:r>
              <a:rPr lang="en-US" dirty="0" smtClean="0"/>
              <a:t>These </a:t>
            </a:r>
            <a:r>
              <a:rPr lang="en-US" dirty="0"/>
              <a:t>methods are </a:t>
            </a:r>
            <a:r>
              <a:rPr lang="en-US" dirty="0" err="1"/>
              <a:t>doDelete</a:t>
            </a:r>
            <a:r>
              <a:rPr lang="en-US" dirty="0"/>
              <a:t>( ), </a:t>
            </a:r>
            <a:r>
              <a:rPr lang="en-US" dirty="0" err="1"/>
              <a:t>doGet</a:t>
            </a:r>
            <a:r>
              <a:rPr lang="en-US" dirty="0"/>
              <a:t>( ), </a:t>
            </a:r>
            <a:r>
              <a:rPr lang="en-US" dirty="0" err="1"/>
              <a:t>doHead</a:t>
            </a:r>
            <a:r>
              <a:rPr lang="en-US" dirty="0"/>
              <a:t>( ), </a:t>
            </a:r>
            <a:r>
              <a:rPr lang="en-US" dirty="0" err="1"/>
              <a:t>doOptions</a:t>
            </a:r>
            <a:r>
              <a:rPr lang="en-US" dirty="0"/>
              <a:t>( ), </a:t>
            </a:r>
            <a:r>
              <a:rPr lang="en-US" dirty="0" err="1"/>
              <a:t>doPost</a:t>
            </a:r>
            <a:r>
              <a:rPr lang="en-US" dirty="0"/>
              <a:t>( ), </a:t>
            </a:r>
            <a:r>
              <a:rPr lang="en-US" dirty="0" err="1"/>
              <a:t>doPut</a:t>
            </a:r>
            <a:r>
              <a:rPr lang="en-US" dirty="0"/>
              <a:t>( ), and </a:t>
            </a:r>
            <a:r>
              <a:rPr lang="en-US" dirty="0" err="1"/>
              <a:t>doTrace</a:t>
            </a:r>
            <a:r>
              <a:rPr lang="en-US" dirty="0"/>
              <a:t>( ). </a:t>
            </a:r>
            <a:endParaRPr lang="en-US" dirty="0" smtClean="0"/>
          </a:p>
          <a:p>
            <a:r>
              <a:rPr lang="en-US" dirty="0"/>
              <a:t>However, the GET and POST requests are commonly used when handling form input. </a:t>
            </a:r>
            <a:endParaRPr lang="en-US" dirty="0" smtClean="0"/>
          </a:p>
          <a:p>
            <a:r>
              <a:rPr lang="en-US" dirty="0"/>
              <a:t>HTTP works as a request-response protocol between a client and server. </a:t>
            </a:r>
            <a:endParaRPr lang="en-US" dirty="0" smtClean="0"/>
          </a:p>
          <a:p>
            <a:r>
              <a:rPr lang="en-US" dirty="0" smtClean="0"/>
              <a:t>A </a:t>
            </a:r>
            <a:r>
              <a:rPr lang="en-US" dirty="0"/>
              <a:t>client (browser) sends an HTTP request to the server; then the server returns a response to the client. </a:t>
            </a:r>
            <a:endParaRPr lang="en-US" dirty="0" smtClean="0"/>
          </a:p>
          <a:p>
            <a:r>
              <a:rPr lang="en-US" dirty="0" smtClean="0"/>
              <a:t>The </a:t>
            </a:r>
            <a:r>
              <a:rPr lang="en-US" dirty="0"/>
              <a:t>response contains status information about the request and may also contain the requested content.</a:t>
            </a:r>
          </a:p>
        </p:txBody>
      </p:sp>
    </p:spTree>
    <p:extLst>
      <p:ext uri="{BB962C8B-B14F-4D97-AF65-F5344CB8AC3E}">
        <p14:creationId xmlns:p14="http://schemas.microsoft.com/office/powerpoint/2010/main" val="3801404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Handling HTTP GET Requests</a:t>
            </a:r>
            <a:endParaRPr lang="en-US" b="1" cap="none" dirty="0"/>
          </a:p>
        </p:txBody>
      </p:sp>
      <p:sp>
        <p:nvSpPr>
          <p:cNvPr id="3" name="Content Placeholder 2"/>
          <p:cNvSpPr>
            <a:spLocks noGrp="1"/>
          </p:cNvSpPr>
          <p:nvPr>
            <p:ph idx="1"/>
          </p:nvPr>
        </p:nvSpPr>
        <p:spPr>
          <a:xfrm>
            <a:off x="1451579" y="1449978"/>
            <a:ext cx="9603275" cy="4603092"/>
          </a:xfrm>
        </p:spPr>
        <p:txBody>
          <a:bodyPr/>
          <a:lstStyle/>
          <a:p>
            <a:r>
              <a:rPr lang="en-US" dirty="0"/>
              <a:t>The servlet is invoked when a form on a web page is submitted</a:t>
            </a:r>
            <a:r>
              <a:rPr lang="en-US" dirty="0" smtClean="0"/>
              <a:t>.</a:t>
            </a:r>
          </a:p>
          <a:p>
            <a:r>
              <a:rPr lang="en-US" dirty="0"/>
              <a:t>It defines a form that contains a select element and a submit button. </a:t>
            </a:r>
            <a:endParaRPr lang="en-US" dirty="0" smtClean="0"/>
          </a:p>
          <a:p>
            <a:r>
              <a:rPr lang="en-US" smtClean="0"/>
              <a:t>The </a:t>
            </a:r>
            <a:r>
              <a:rPr lang="en-US" dirty="0"/>
              <a:t>action parameter of the form tag specifies a URL. The URL identifies a servlet to process the HTTP GET request</a:t>
            </a:r>
            <a:r>
              <a:rPr lang="en-US" dirty="0" smtClean="0"/>
              <a:t>.</a:t>
            </a:r>
          </a:p>
          <a:p>
            <a:r>
              <a:rPr lang="en-US" dirty="0"/>
              <a:t>The </a:t>
            </a:r>
            <a:r>
              <a:rPr lang="en-US" dirty="0" err="1"/>
              <a:t>doGet</a:t>
            </a:r>
            <a:r>
              <a:rPr lang="en-US" dirty="0"/>
              <a:t>( ) method is overridden to process any HTTP GET requests that are sent to this servlet. </a:t>
            </a:r>
            <a:endParaRPr lang="en-US" dirty="0" smtClean="0"/>
          </a:p>
          <a:p>
            <a:r>
              <a:rPr lang="en-US" dirty="0" smtClean="0"/>
              <a:t>It </a:t>
            </a:r>
            <a:r>
              <a:rPr lang="en-US" dirty="0"/>
              <a:t>uses the </a:t>
            </a:r>
            <a:r>
              <a:rPr lang="en-US" dirty="0" err="1"/>
              <a:t>getParameter</a:t>
            </a:r>
            <a:r>
              <a:rPr lang="en-US" dirty="0"/>
              <a:t>( ) method of </a:t>
            </a:r>
            <a:r>
              <a:rPr lang="en-US" dirty="0" err="1"/>
              <a:t>HttpServletRequest</a:t>
            </a:r>
            <a:r>
              <a:rPr lang="en-US" dirty="0"/>
              <a:t> to obtain the selection that was made by the user. A response is then formulated.</a:t>
            </a:r>
          </a:p>
        </p:txBody>
      </p:sp>
    </p:spTree>
    <p:extLst>
      <p:ext uri="{BB962C8B-B14F-4D97-AF65-F5344CB8AC3E}">
        <p14:creationId xmlns:p14="http://schemas.microsoft.com/office/powerpoint/2010/main" val="3202807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fe cycle of a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132" y="296214"/>
            <a:ext cx="7778840" cy="571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Handling HTTP </a:t>
            </a:r>
            <a:r>
              <a:rPr lang="en-US" b="1" cap="none" dirty="0" smtClean="0"/>
              <a:t>Response</a:t>
            </a:r>
            <a:endParaRPr lang="en-US" dirty="0"/>
          </a:p>
        </p:txBody>
      </p:sp>
      <p:sp>
        <p:nvSpPr>
          <p:cNvPr id="3" name="Content Placeholder 2"/>
          <p:cNvSpPr>
            <a:spLocks noGrp="1"/>
          </p:cNvSpPr>
          <p:nvPr>
            <p:ph idx="1"/>
          </p:nvPr>
        </p:nvSpPr>
        <p:spPr>
          <a:xfrm>
            <a:off x="1451579" y="1449978"/>
            <a:ext cx="9603275" cy="4680366"/>
          </a:xfrm>
        </p:spPr>
        <p:txBody>
          <a:bodyPr/>
          <a:lstStyle/>
          <a:p>
            <a:r>
              <a:rPr lang="en-US" dirty="0"/>
              <a:t>I</a:t>
            </a:r>
            <a:r>
              <a:rPr lang="en-US" dirty="0" smtClean="0"/>
              <a:t>mplements </a:t>
            </a:r>
            <a:r>
              <a:rPr lang="en-US" dirty="0"/>
              <a:t>the </a:t>
            </a:r>
            <a:r>
              <a:rPr lang="en-US" b="1" dirty="0" err="1"/>
              <a:t>ServletResponse</a:t>
            </a:r>
            <a:r>
              <a:rPr lang="en-US" dirty="0"/>
              <a:t> interface to provide HTTP-specific functionality in sending a response. </a:t>
            </a:r>
            <a:endParaRPr lang="en-US" dirty="0" smtClean="0"/>
          </a:p>
          <a:p>
            <a:r>
              <a:rPr lang="en-US" dirty="0"/>
              <a:t>It is an interface that acts as a wrapper of the output stream of a servlet and of its length and type. </a:t>
            </a:r>
            <a:endParaRPr lang="en-US" dirty="0" smtClean="0"/>
          </a:p>
          <a:p>
            <a:r>
              <a:rPr lang="en-US" dirty="0" smtClean="0"/>
              <a:t>For </a:t>
            </a:r>
            <a:r>
              <a:rPr lang="en-US" dirty="0"/>
              <a:t>example, it has methods to access HTTP headers and cookies. </a:t>
            </a:r>
            <a:endParaRPr lang="en-US" dirty="0" smtClean="0"/>
          </a:p>
          <a:p>
            <a:r>
              <a:rPr lang="en-US" dirty="0" smtClean="0"/>
              <a:t>The </a:t>
            </a:r>
            <a:r>
              <a:rPr lang="en-US" dirty="0"/>
              <a:t>servlet container creates an </a:t>
            </a:r>
            <a:r>
              <a:rPr lang="en-US" b="1" dirty="0" err="1"/>
              <a:t>HttpServletResponse</a:t>
            </a:r>
            <a:r>
              <a:rPr lang="en-US" dirty="0"/>
              <a:t> object and passes it as an argument to the servlet’s service methods ( </a:t>
            </a:r>
            <a:r>
              <a:rPr lang="en-US" dirty="0" err="1"/>
              <a:t>doGet</a:t>
            </a:r>
            <a:r>
              <a:rPr lang="en-US" dirty="0"/>
              <a:t> , </a:t>
            </a:r>
            <a:r>
              <a:rPr lang="en-US" dirty="0" err="1"/>
              <a:t>doPost</a:t>
            </a:r>
            <a:r>
              <a:rPr lang="en-US" dirty="0"/>
              <a:t> , </a:t>
            </a:r>
            <a:r>
              <a:rPr lang="en-US" dirty="0" err="1"/>
              <a:t>etc</a:t>
            </a:r>
            <a:r>
              <a:rPr lang="en-US" dirty="0" smtClean="0"/>
              <a:t>).</a:t>
            </a:r>
          </a:p>
          <a:p>
            <a:r>
              <a:rPr lang="en-US" dirty="0"/>
              <a:t>The class </a:t>
            </a:r>
            <a:r>
              <a:rPr lang="en-US" b="1" dirty="0" err="1"/>
              <a:t>HttpServletResponse</a:t>
            </a:r>
            <a:r>
              <a:rPr lang="en-US" dirty="0"/>
              <a:t> defines the </a:t>
            </a:r>
            <a:r>
              <a:rPr lang="en-US" b="1" dirty="0" err="1"/>
              <a:t>getWriter</a:t>
            </a:r>
            <a:r>
              <a:rPr lang="en-US" dirty="0"/>
              <a:t> method. </a:t>
            </a:r>
            <a:r>
              <a:rPr lang="en-US" b="1" dirty="0" err="1" smtClean="0"/>
              <a:t>setContentType</a:t>
            </a:r>
            <a:r>
              <a:rPr lang="en-US" dirty="0" smtClean="0"/>
              <a:t> </a:t>
            </a:r>
            <a:r>
              <a:rPr lang="en-US" dirty="0"/>
              <a:t>sets the content type of the response being sent to the client.</a:t>
            </a:r>
          </a:p>
        </p:txBody>
      </p:sp>
    </p:spTree>
    <p:extLst>
      <p:ext uri="{BB962C8B-B14F-4D97-AF65-F5344CB8AC3E}">
        <p14:creationId xmlns:p14="http://schemas.microsoft.com/office/powerpoint/2010/main" val="859892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67487"/>
          </a:xfrm>
        </p:spPr>
        <p:txBody>
          <a:bodyPr/>
          <a:lstStyle/>
          <a:p>
            <a:pPr marL="0" indent="0">
              <a:buNone/>
            </a:pPr>
            <a:r>
              <a:rPr lang="en-US" dirty="0"/>
              <a:t>M</a:t>
            </a:r>
            <a:r>
              <a:rPr lang="en-US" dirty="0" smtClean="0"/>
              <a:t>ethods</a:t>
            </a:r>
            <a:r>
              <a:rPr lang="en-US" dirty="0"/>
              <a:t>: </a:t>
            </a:r>
            <a:endParaRPr lang="en-US" dirty="0" smtClean="0"/>
          </a:p>
          <a:p>
            <a:pPr marL="0" indent="0">
              <a:buNone/>
            </a:pPr>
            <a:r>
              <a:rPr lang="en-US" dirty="0"/>
              <a:t>	</a:t>
            </a:r>
            <a:r>
              <a:rPr lang="en-US" dirty="0" smtClean="0"/>
              <a:t>– </a:t>
            </a:r>
            <a:r>
              <a:rPr lang="en-US" dirty="0"/>
              <a:t>String </a:t>
            </a:r>
            <a:r>
              <a:rPr lang="en-US" dirty="0" err="1"/>
              <a:t>setContentLength</a:t>
            </a:r>
            <a:r>
              <a:rPr lang="en-US" dirty="0"/>
              <a:t>(); Sets the length of the content body in the response </a:t>
            </a:r>
            <a:r>
              <a:rPr lang="en-US" dirty="0" smtClean="0"/>
              <a:t>		In </a:t>
            </a:r>
            <a:r>
              <a:rPr lang="en-US" dirty="0"/>
              <a:t>HTTP servlets, this method sets the HTTP Content-Length header</a:t>
            </a:r>
            <a:r>
              <a:rPr lang="en-US" dirty="0" smtClean="0"/>
              <a:t>.</a:t>
            </a:r>
          </a:p>
          <a:p>
            <a:pPr marL="0" indent="0">
              <a:buNone/>
            </a:pPr>
            <a:r>
              <a:rPr lang="en-US" dirty="0"/>
              <a:t>	</a:t>
            </a:r>
            <a:r>
              <a:rPr lang="en-US" dirty="0" smtClean="0"/>
              <a:t> </a:t>
            </a:r>
            <a:r>
              <a:rPr lang="en-US" dirty="0"/>
              <a:t>– String </a:t>
            </a:r>
            <a:r>
              <a:rPr lang="en-US" dirty="0" err="1"/>
              <a:t>setContentType</a:t>
            </a:r>
            <a:r>
              <a:rPr lang="en-US" dirty="0"/>
              <a:t>(); (Inherited) Sets the content type of the response being </a:t>
            </a:r>
            <a:r>
              <a:rPr lang="en-US" dirty="0" smtClean="0"/>
              <a:t>		sent </a:t>
            </a:r>
            <a:r>
              <a:rPr lang="en-US" dirty="0"/>
              <a:t>to the client. </a:t>
            </a:r>
            <a:endParaRPr lang="en-US" dirty="0" smtClean="0"/>
          </a:p>
          <a:p>
            <a:pPr marL="0" indent="0">
              <a:buNone/>
            </a:pPr>
            <a:r>
              <a:rPr lang="en-US" dirty="0" smtClean="0"/>
              <a:t>	– </a:t>
            </a:r>
            <a:r>
              <a:rPr lang="en-US" dirty="0"/>
              <a:t>void </a:t>
            </a:r>
            <a:r>
              <a:rPr lang="en-US" dirty="0" err="1"/>
              <a:t>setHeader</a:t>
            </a:r>
            <a:r>
              <a:rPr lang="en-US" dirty="0"/>
              <a:t>(String name, String value); Sets a response header with the given </a:t>
            </a:r>
            <a:r>
              <a:rPr lang="en-US" dirty="0" smtClean="0"/>
              <a:t>		name </a:t>
            </a:r>
            <a:r>
              <a:rPr lang="en-US" dirty="0"/>
              <a:t>and value. </a:t>
            </a:r>
            <a:endParaRPr lang="en-US" dirty="0" smtClean="0"/>
          </a:p>
          <a:p>
            <a:pPr marL="0" indent="0">
              <a:buNone/>
            </a:pPr>
            <a:r>
              <a:rPr lang="en-US" dirty="0" smtClean="0"/>
              <a:t>	– </a:t>
            </a:r>
            <a:r>
              <a:rPr lang="en-US" dirty="0"/>
              <a:t>Writer </a:t>
            </a:r>
            <a:r>
              <a:rPr lang="en-US" dirty="0" err="1"/>
              <a:t>getWriter</a:t>
            </a:r>
            <a:r>
              <a:rPr lang="en-US" dirty="0"/>
              <a:t>(); (Inherited) Returns a </a:t>
            </a:r>
            <a:r>
              <a:rPr lang="en-US" dirty="0" err="1"/>
              <a:t>PrintWriter</a:t>
            </a:r>
            <a:r>
              <a:rPr lang="en-US" dirty="0"/>
              <a:t> object that can send </a:t>
            </a:r>
            <a:r>
              <a:rPr lang="en-US" dirty="0" smtClean="0"/>
              <a:t>			character </a:t>
            </a:r>
            <a:r>
              <a:rPr lang="en-US" dirty="0"/>
              <a:t>text to the client.</a:t>
            </a:r>
          </a:p>
        </p:txBody>
      </p:sp>
    </p:spTree>
    <p:extLst>
      <p:ext uri="{BB962C8B-B14F-4D97-AF65-F5344CB8AC3E}">
        <p14:creationId xmlns:p14="http://schemas.microsoft.com/office/powerpoint/2010/main" val="2365568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D375F7-F08F-496A-8A87-9C9F5CAA8776}"/>
              </a:ext>
            </a:extLst>
          </p:cNvPr>
          <p:cNvSpPr>
            <a:spLocks noGrp="1"/>
          </p:cNvSpPr>
          <p:nvPr>
            <p:ph type="title"/>
          </p:nvPr>
        </p:nvSpPr>
        <p:spPr/>
        <p:txBody>
          <a:bodyPr>
            <a:normAutofit fontScale="90000"/>
          </a:bodyPr>
          <a:lstStyle/>
          <a:p>
            <a:r>
              <a:rPr lang="en-US" b="1" dirty="0"/>
              <a:t>Session </a:t>
            </a:r>
            <a:r>
              <a:rPr lang="en-US" b="1" dirty="0" smtClean="0"/>
              <a:t>Tracking</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2A30D133-DAD0-48C7-AC91-4B9E6E40A18F}"/>
              </a:ext>
            </a:extLst>
          </p:cNvPr>
          <p:cNvSpPr>
            <a:spLocks noGrp="1"/>
          </p:cNvSpPr>
          <p:nvPr>
            <p:ph idx="1"/>
          </p:nvPr>
        </p:nvSpPr>
        <p:spPr>
          <a:xfrm>
            <a:off x="1451579" y="1449978"/>
            <a:ext cx="9603275" cy="4659274"/>
          </a:xfrm>
        </p:spPr>
        <p:txBody>
          <a:bodyPr>
            <a:noAutofit/>
          </a:bodyPr>
          <a:lstStyle/>
          <a:p>
            <a:r>
              <a:rPr lang="en-US" dirty="0"/>
              <a:t>HTTP is a stateless protocol. </a:t>
            </a:r>
            <a:r>
              <a:rPr lang="en-US" dirty="0" smtClean="0"/>
              <a:t>Each </a:t>
            </a:r>
            <a:r>
              <a:rPr lang="en-US" dirty="0"/>
              <a:t>request is independent of the previous one. </a:t>
            </a:r>
            <a:endParaRPr lang="en-US" dirty="0" smtClean="0"/>
          </a:p>
          <a:p>
            <a:r>
              <a:rPr lang="en-US" dirty="0" smtClean="0"/>
              <a:t>However</a:t>
            </a:r>
            <a:r>
              <a:rPr lang="en-US" dirty="0"/>
              <a:t>, in some applications, it is necessary to save state information so that information can be collected from several interactions between a browser and a </a:t>
            </a:r>
            <a:r>
              <a:rPr lang="en-US" dirty="0" smtClean="0"/>
              <a:t>server.</a:t>
            </a:r>
          </a:p>
          <a:p>
            <a:r>
              <a:rPr lang="en-US" dirty="0" smtClean="0"/>
              <a:t>Sessions </a:t>
            </a:r>
            <a:r>
              <a:rPr lang="en-US" dirty="0"/>
              <a:t>provide such a mechanism</a:t>
            </a:r>
            <a:r>
              <a:rPr lang="en-US" dirty="0" smtClean="0"/>
              <a:t>.</a:t>
            </a:r>
          </a:p>
          <a:p>
            <a:r>
              <a:rPr lang="en-US" dirty="0"/>
              <a:t>A session can be created via the </a:t>
            </a:r>
            <a:r>
              <a:rPr lang="en-US" b="1" dirty="0" err="1"/>
              <a:t>getSession</a:t>
            </a:r>
            <a:r>
              <a:rPr lang="en-US" b="1" dirty="0"/>
              <a:t>( ) </a:t>
            </a:r>
            <a:r>
              <a:rPr lang="en-US" dirty="0"/>
              <a:t>method of </a:t>
            </a:r>
            <a:r>
              <a:rPr lang="en-US" b="1" dirty="0" err="1"/>
              <a:t>HttpServletRequest</a:t>
            </a:r>
            <a:r>
              <a:rPr lang="en-US" b="1" dirty="0"/>
              <a:t>.</a:t>
            </a:r>
            <a:r>
              <a:rPr lang="en-US" dirty="0"/>
              <a:t> </a:t>
            </a:r>
            <a:endParaRPr lang="en-US" dirty="0" smtClean="0"/>
          </a:p>
          <a:p>
            <a:r>
              <a:rPr lang="en-US" dirty="0" smtClean="0"/>
              <a:t>An </a:t>
            </a:r>
            <a:r>
              <a:rPr lang="en-US" b="1" dirty="0" err="1"/>
              <a:t>HttpSession</a:t>
            </a:r>
            <a:r>
              <a:rPr lang="en-US" dirty="0"/>
              <a:t> object is returned. This object can store a set of bindings that associate names with objects. </a:t>
            </a:r>
            <a:endParaRPr lang="en-US" dirty="0" smtClean="0"/>
          </a:p>
          <a:p>
            <a:r>
              <a:rPr lang="en-US" dirty="0"/>
              <a:t>The </a:t>
            </a:r>
            <a:r>
              <a:rPr lang="en-US" b="1" dirty="0" err="1"/>
              <a:t>getSession</a:t>
            </a:r>
            <a:r>
              <a:rPr lang="en-US" b="1" dirty="0"/>
              <a:t>( )</a:t>
            </a:r>
            <a:r>
              <a:rPr lang="en-US" dirty="0"/>
              <a:t> method gets the current session. A new session is created if one does not already exist</a:t>
            </a:r>
            <a:r>
              <a:rPr lang="en-US" dirty="0" smtClean="0"/>
              <a:t>.</a:t>
            </a:r>
          </a:p>
        </p:txBody>
      </p:sp>
    </p:spTree>
    <p:extLst>
      <p:ext uri="{BB962C8B-B14F-4D97-AF65-F5344CB8AC3E}">
        <p14:creationId xmlns:p14="http://schemas.microsoft.com/office/powerpoint/2010/main" val="3965131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r>
              <a:rPr lang="en-US" dirty="0"/>
              <a:t>The </a:t>
            </a:r>
            <a:r>
              <a:rPr lang="en-US" dirty="0" err="1"/>
              <a:t>setAttribute</a:t>
            </a:r>
            <a:r>
              <a:rPr lang="en-US" dirty="0"/>
              <a:t>( ), </a:t>
            </a:r>
            <a:r>
              <a:rPr lang="en-US" dirty="0" err="1"/>
              <a:t>getAttribute</a:t>
            </a:r>
            <a:r>
              <a:rPr lang="en-US" dirty="0"/>
              <a:t>( ), </a:t>
            </a:r>
            <a:r>
              <a:rPr lang="en-US" dirty="0" err="1"/>
              <a:t>getAttributeNames</a:t>
            </a:r>
            <a:r>
              <a:rPr lang="en-US" dirty="0"/>
              <a:t>( ), and </a:t>
            </a:r>
            <a:r>
              <a:rPr lang="en-US" dirty="0" err="1"/>
              <a:t>removeAttribute</a:t>
            </a:r>
            <a:r>
              <a:rPr lang="en-US" dirty="0"/>
              <a:t>( ) methods of </a:t>
            </a:r>
            <a:r>
              <a:rPr lang="en-US" dirty="0" err="1"/>
              <a:t>HttpSession</a:t>
            </a:r>
            <a:r>
              <a:rPr lang="en-US" dirty="0"/>
              <a:t> manage these bindings. </a:t>
            </a:r>
            <a:endParaRPr lang="en-US" dirty="0" smtClean="0"/>
          </a:p>
          <a:p>
            <a:r>
              <a:rPr lang="en-US" dirty="0" smtClean="0"/>
              <a:t>Session </a:t>
            </a:r>
            <a:r>
              <a:rPr lang="en-US" dirty="0"/>
              <a:t>state is shared by all servlets that are associated with a client.</a:t>
            </a:r>
          </a:p>
          <a:p>
            <a:endParaRPr lang="en-US" dirty="0"/>
          </a:p>
        </p:txBody>
      </p:sp>
    </p:spTree>
    <p:extLst>
      <p:ext uri="{BB962C8B-B14F-4D97-AF65-F5344CB8AC3E}">
        <p14:creationId xmlns:p14="http://schemas.microsoft.com/office/powerpoint/2010/main" val="325321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68D4F-0B53-4F8D-BA98-D46463B4DF93}"/>
              </a:ext>
            </a:extLst>
          </p:cNvPr>
          <p:cNvSpPr>
            <a:spLocks noGrp="1"/>
          </p:cNvSpPr>
          <p:nvPr>
            <p:ph type="title"/>
          </p:nvPr>
        </p:nvSpPr>
        <p:spPr/>
        <p:txBody>
          <a:bodyPr>
            <a:normAutofit/>
          </a:bodyPr>
          <a:lstStyle/>
          <a:p>
            <a:r>
              <a:rPr lang="en-US" b="1" cap="none" dirty="0"/>
              <a:t>4) </a:t>
            </a:r>
            <a:r>
              <a:rPr lang="en-US" b="1" cap="none" dirty="0" err="1"/>
              <a:t>HttpSession</a:t>
            </a:r>
            <a:r>
              <a:rPr lang="en-US" b="1" cap="none" dirty="0"/>
              <a:t> Interface</a:t>
            </a:r>
            <a:endParaRPr lang="en-US" cap="none" dirty="0"/>
          </a:p>
        </p:txBody>
      </p:sp>
      <p:sp>
        <p:nvSpPr>
          <p:cNvPr id="3" name="Content Placeholder 2">
            <a:extLst>
              <a:ext uri="{FF2B5EF4-FFF2-40B4-BE49-F238E27FC236}">
                <a16:creationId xmlns:a16="http://schemas.microsoft.com/office/drawing/2014/main" xmlns="" id="{F9084B4E-33BF-481A-AB23-9B96DC8B1150}"/>
              </a:ext>
            </a:extLst>
          </p:cNvPr>
          <p:cNvSpPr>
            <a:spLocks noGrp="1"/>
          </p:cNvSpPr>
          <p:nvPr>
            <p:ph idx="1"/>
          </p:nvPr>
        </p:nvSpPr>
        <p:spPr>
          <a:xfrm>
            <a:off x="1451579" y="1449978"/>
            <a:ext cx="9603275" cy="4699031"/>
          </a:xfrm>
        </p:spPr>
        <p:txBody>
          <a:bodyPr>
            <a:noAutofit/>
          </a:bodyPr>
          <a:lstStyle/>
          <a:p>
            <a:r>
              <a:rPr lang="en-US" dirty="0"/>
              <a:t>servlet provides </a:t>
            </a:r>
            <a:r>
              <a:rPr lang="en-US" dirty="0" err="1"/>
              <a:t>HttpSession</a:t>
            </a:r>
            <a:r>
              <a:rPr lang="en-US" dirty="0"/>
              <a:t> Interface which provides a way to identify a user across more than one page request </a:t>
            </a:r>
            <a:r>
              <a:rPr lang="en-US" dirty="0" smtClean="0"/>
              <a:t>and </a:t>
            </a:r>
            <a:r>
              <a:rPr lang="en-US" dirty="0"/>
              <a:t>to store information about that user</a:t>
            </a:r>
            <a:r>
              <a:rPr lang="en-US" dirty="0" smtClean="0"/>
              <a:t>.</a:t>
            </a:r>
          </a:p>
          <a:p>
            <a:r>
              <a:rPr lang="en-US" dirty="0"/>
              <a:t>The servlet container uses this interface to create a session between an HTTP client and an HTTP server</a:t>
            </a:r>
            <a:r>
              <a:rPr lang="en-US" dirty="0" smtClean="0"/>
              <a:t>.</a:t>
            </a:r>
          </a:p>
          <a:p>
            <a:r>
              <a:rPr lang="en-US" dirty="0"/>
              <a:t>The session persists for a specified time period, across more than one connection or page request from the user.</a:t>
            </a:r>
            <a:endParaRPr lang="en-US" dirty="0" smtClean="0"/>
          </a:p>
          <a:p>
            <a:r>
              <a:rPr lang="en-US" dirty="0" smtClean="0"/>
              <a:t>The </a:t>
            </a:r>
            <a:r>
              <a:rPr lang="en-US" dirty="0"/>
              <a:t>container creates a session id for each user. The container uses this id to identify the particular user. An object of </a:t>
            </a:r>
            <a:r>
              <a:rPr lang="en-US" dirty="0" err="1"/>
              <a:t>HttpSession</a:t>
            </a:r>
            <a:r>
              <a:rPr lang="en-US" dirty="0"/>
              <a:t> can be used to perform two tasks:</a:t>
            </a:r>
          </a:p>
          <a:p>
            <a:pPr marL="457200" lvl="1" indent="0">
              <a:buNone/>
            </a:pPr>
            <a:r>
              <a:rPr lang="en-US" sz="2000" dirty="0" smtClean="0"/>
              <a:t>-bind </a:t>
            </a:r>
            <a:r>
              <a:rPr lang="en-US" sz="2000" dirty="0"/>
              <a:t>objects</a:t>
            </a:r>
          </a:p>
          <a:p>
            <a:pPr marL="457200" lvl="1" indent="0">
              <a:buNone/>
            </a:pPr>
            <a:r>
              <a:rPr lang="en-US" sz="2000" dirty="0" smtClean="0"/>
              <a:t>-view </a:t>
            </a:r>
            <a:r>
              <a:rPr lang="en-US" sz="2000" dirty="0"/>
              <a:t>and manipulate information about a session, such as the session identifier, creation time, and last accessed time.</a:t>
            </a:r>
          </a:p>
          <a:p>
            <a:endParaRPr lang="en-US" dirty="0"/>
          </a:p>
        </p:txBody>
      </p:sp>
    </p:spTree>
    <p:extLst>
      <p:ext uri="{BB962C8B-B14F-4D97-AF65-F5344CB8AC3E}">
        <p14:creationId xmlns:p14="http://schemas.microsoft.com/office/powerpoint/2010/main" val="2760737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525819"/>
          </a:xfrm>
        </p:spPr>
        <p:txBody>
          <a:bodyPr/>
          <a:lstStyle/>
          <a:p>
            <a:pPr marL="0" indent="0">
              <a:buNone/>
            </a:pPr>
            <a:r>
              <a:rPr lang="en-US" b="1" dirty="0"/>
              <a:t>Example</a:t>
            </a:r>
            <a:endParaRPr lang="en-US" dirty="0"/>
          </a:p>
          <a:p>
            <a:r>
              <a:rPr lang="en-US" dirty="0"/>
              <a:t>String n=</a:t>
            </a:r>
            <a:r>
              <a:rPr lang="en-US" dirty="0" err="1"/>
              <a:t>request.getParameter</a:t>
            </a:r>
            <a:r>
              <a:rPr lang="en-US" dirty="0"/>
              <a:t>("</a:t>
            </a:r>
            <a:r>
              <a:rPr lang="en-US" dirty="0" err="1"/>
              <a:t>userName</a:t>
            </a:r>
            <a:r>
              <a:rPr lang="en-US" dirty="0"/>
              <a:t>");  </a:t>
            </a:r>
          </a:p>
          <a:p>
            <a:r>
              <a:rPr lang="en-US" dirty="0"/>
              <a:t> </a:t>
            </a:r>
            <a:r>
              <a:rPr lang="en-US" dirty="0" err="1"/>
              <a:t>out.print</a:t>
            </a:r>
            <a:r>
              <a:rPr lang="en-US" dirty="0"/>
              <a:t>("Welcome "+n);            </a:t>
            </a:r>
          </a:p>
          <a:p>
            <a:r>
              <a:rPr lang="en-US" dirty="0"/>
              <a:t> </a:t>
            </a:r>
            <a:r>
              <a:rPr lang="en-US" dirty="0" err="1"/>
              <a:t>HttpSession</a:t>
            </a:r>
            <a:r>
              <a:rPr lang="en-US" dirty="0"/>
              <a:t> session=</a:t>
            </a:r>
            <a:r>
              <a:rPr lang="en-US" dirty="0" err="1"/>
              <a:t>request.getSession</a:t>
            </a:r>
            <a:r>
              <a:rPr lang="en-US" dirty="0"/>
              <a:t>();  </a:t>
            </a:r>
          </a:p>
          <a:p>
            <a:r>
              <a:rPr lang="en-US" dirty="0"/>
              <a:t> </a:t>
            </a:r>
            <a:r>
              <a:rPr lang="en-US" dirty="0" err="1"/>
              <a:t>session.setAttribute</a:t>
            </a:r>
            <a:r>
              <a:rPr lang="en-US" dirty="0"/>
              <a:t>("</a:t>
            </a:r>
            <a:r>
              <a:rPr lang="en-US" dirty="0" err="1"/>
              <a:t>uname</a:t>
            </a:r>
            <a:r>
              <a:rPr lang="en-US" dirty="0"/>
              <a:t>",n);</a:t>
            </a:r>
          </a:p>
          <a:p>
            <a:endParaRPr lang="en-US" dirty="0"/>
          </a:p>
        </p:txBody>
      </p:sp>
    </p:spTree>
    <p:extLst>
      <p:ext uri="{BB962C8B-B14F-4D97-AF65-F5344CB8AC3E}">
        <p14:creationId xmlns:p14="http://schemas.microsoft.com/office/powerpoint/2010/main" val="2282097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4856" y="0"/>
            <a:ext cx="9581882" cy="5940088"/>
          </a:xfrm>
          <a:prstGeom prst="rect">
            <a:avLst/>
          </a:prstGeom>
        </p:spPr>
        <p:txBody>
          <a:bodyPr wrap="square">
            <a:spAutoFit/>
          </a:bodyPr>
          <a:lstStyle/>
          <a:p>
            <a:r>
              <a:rPr lang="en-US" sz="2000" dirty="0"/>
              <a:t>import java.io.*; </a:t>
            </a:r>
            <a:endParaRPr lang="en-US" sz="2000" dirty="0" smtClean="0"/>
          </a:p>
          <a:p>
            <a:r>
              <a:rPr lang="en-US" sz="2000" dirty="0" smtClean="0"/>
              <a:t>import </a:t>
            </a:r>
            <a:r>
              <a:rPr lang="en-US" sz="2000" dirty="0" err="1"/>
              <a:t>java.util</a:t>
            </a:r>
            <a:r>
              <a:rPr lang="en-US" sz="2000" dirty="0"/>
              <a:t>.*; </a:t>
            </a:r>
            <a:endParaRPr lang="en-US" sz="2000" dirty="0" smtClean="0"/>
          </a:p>
          <a:p>
            <a:r>
              <a:rPr lang="en-US" sz="2000" dirty="0" smtClean="0"/>
              <a:t>import </a:t>
            </a:r>
            <a:r>
              <a:rPr lang="en-US" sz="2000" dirty="0" err="1"/>
              <a:t>javax.servlet</a:t>
            </a:r>
            <a:r>
              <a:rPr lang="en-US" sz="2000" dirty="0"/>
              <a:t>.*;</a:t>
            </a:r>
          </a:p>
          <a:p>
            <a:r>
              <a:rPr lang="en-US" sz="2000" dirty="0"/>
              <a:t>import </a:t>
            </a:r>
            <a:r>
              <a:rPr lang="en-US" sz="2000" dirty="0" err="1"/>
              <a:t>javax.servlet.http</a:t>
            </a:r>
            <a:r>
              <a:rPr lang="en-US" sz="2000" dirty="0"/>
              <a:t>.*;</a:t>
            </a:r>
          </a:p>
          <a:p>
            <a:r>
              <a:rPr lang="en-US" sz="2000" dirty="0"/>
              <a:t>public class </a:t>
            </a:r>
            <a:r>
              <a:rPr lang="en-US" sz="2000" dirty="0" err="1"/>
              <a:t>DateServlet</a:t>
            </a:r>
            <a:r>
              <a:rPr lang="en-US" sz="2000" dirty="0"/>
              <a:t> extends </a:t>
            </a:r>
            <a:r>
              <a:rPr lang="en-US" sz="2000" dirty="0" err="1"/>
              <a:t>HttpServlet</a:t>
            </a:r>
            <a:r>
              <a:rPr lang="en-US" sz="2000" dirty="0"/>
              <a:t> </a:t>
            </a:r>
            <a:r>
              <a:rPr lang="en-US" sz="2000" dirty="0" smtClean="0"/>
              <a:t>{</a:t>
            </a:r>
            <a:endParaRPr lang="en-US" sz="2000" dirty="0"/>
          </a:p>
          <a:p>
            <a:r>
              <a:rPr lang="en-US" sz="2000" dirty="0"/>
              <a:t>public 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a:t>
            </a:r>
          </a:p>
          <a:p>
            <a:r>
              <a:rPr lang="en-US" sz="2000" dirty="0"/>
              <a:t>throws </a:t>
            </a:r>
            <a:r>
              <a:rPr lang="en-US" sz="2000" dirty="0" err="1"/>
              <a:t>ServletException</a:t>
            </a:r>
            <a:r>
              <a:rPr lang="en-US" sz="2000" dirty="0"/>
              <a:t>, </a:t>
            </a:r>
            <a:r>
              <a:rPr lang="en-US" sz="2000" dirty="0" err="1"/>
              <a:t>IOException</a:t>
            </a:r>
            <a:r>
              <a:rPr lang="en-US" sz="2000" dirty="0"/>
              <a:t> {</a:t>
            </a:r>
          </a:p>
          <a:p>
            <a:r>
              <a:rPr lang="en-US" sz="2000" dirty="0" smtClean="0"/>
              <a:t>	</a:t>
            </a:r>
          </a:p>
          <a:p>
            <a:r>
              <a:rPr lang="en-US" sz="2000" dirty="0" smtClean="0"/>
              <a:t>	</a:t>
            </a:r>
            <a:r>
              <a:rPr lang="en-US" sz="2000" dirty="0" err="1" smtClean="0"/>
              <a:t>HttpSession</a:t>
            </a:r>
            <a:r>
              <a:rPr lang="en-US" sz="2000" dirty="0" smtClean="0"/>
              <a:t> </a:t>
            </a:r>
            <a:r>
              <a:rPr lang="en-US" sz="2000" dirty="0" err="1"/>
              <a:t>hs</a:t>
            </a:r>
            <a:r>
              <a:rPr lang="en-US" sz="2000" dirty="0"/>
              <a:t> = </a:t>
            </a:r>
            <a:r>
              <a:rPr lang="en-US" sz="2000" dirty="0" err="1"/>
              <a:t>request.getSession</a:t>
            </a:r>
            <a:r>
              <a:rPr lang="en-US" sz="2000" dirty="0"/>
              <a:t>(true);</a:t>
            </a:r>
          </a:p>
          <a:p>
            <a:r>
              <a:rPr lang="en-US" sz="2000" dirty="0"/>
              <a:t>     </a:t>
            </a:r>
            <a:r>
              <a:rPr lang="en-US" sz="2000" dirty="0" smtClean="0"/>
              <a:t>	</a:t>
            </a:r>
            <a:r>
              <a:rPr lang="en-US" sz="2000" dirty="0" err="1" smtClean="0"/>
              <a:t>response.setContentType</a:t>
            </a:r>
            <a:r>
              <a:rPr lang="en-US" sz="2000" dirty="0"/>
              <a:t>("text/html");</a:t>
            </a:r>
          </a:p>
          <a:p>
            <a:r>
              <a:rPr lang="en-US" sz="2000" dirty="0"/>
              <a:t>     </a:t>
            </a:r>
            <a:r>
              <a:rPr lang="en-US" sz="2000" dirty="0" smtClean="0"/>
              <a:t>	</a:t>
            </a:r>
            <a:r>
              <a:rPr lang="en-US" sz="2000" dirty="0" err="1" smtClean="0"/>
              <a:t>PrintWriter</a:t>
            </a:r>
            <a:r>
              <a:rPr lang="en-US" sz="2000" dirty="0" smtClean="0"/>
              <a:t> </a:t>
            </a:r>
            <a:r>
              <a:rPr lang="en-US" sz="2000" dirty="0"/>
              <a:t>pw = </a:t>
            </a:r>
            <a:r>
              <a:rPr lang="en-US" sz="2000" dirty="0" err="1"/>
              <a:t>response.getWriter</a:t>
            </a:r>
            <a:r>
              <a:rPr lang="en-US" sz="2000" dirty="0"/>
              <a:t>(); </a:t>
            </a:r>
            <a:r>
              <a:rPr lang="en-US" sz="2000" dirty="0" err="1"/>
              <a:t>pw.print</a:t>
            </a:r>
            <a:r>
              <a:rPr lang="en-US" sz="2000" dirty="0"/>
              <a:t>("&lt;B&gt;");</a:t>
            </a:r>
          </a:p>
          <a:p>
            <a:r>
              <a:rPr lang="en-US" sz="2000" dirty="0" smtClean="0"/>
              <a:t>	Date </a:t>
            </a:r>
            <a:r>
              <a:rPr lang="en-US" sz="2000" dirty="0" err="1"/>
              <a:t>date</a:t>
            </a:r>
            <a:r>
              <a:rPr lang="en-US" sz="2000" dirty="0"/>
              <a:t> = (</a:t>
            </a:r>
            <a:r>
              <a:rPr lang="en-US" sz="2000" dirty="0" smtClean="0"/>
              <a:t>Date)</a:t>
            </a:r>
            <a:r>
              <a:rPr lang="en-US" sz="2000" dirty="0" err="1" smtClean="0"/>
              <a:t>hs.getAttribute</a:t>
            </a:r>
            <a:r>
              <a:rPr lang="en-US" sz="2000" dirty="0"/>
              <a:t>("date"); </a:t>
            </a:r>
            <a:endParaRPr lang="en-US" sz="2000" dirty="0" smtClean="0"/>
          </a:p>
          <a:p>
            <a:r>
              <a:rPr lang="en-US" sz="2000" dirty="0"/>
              <a:t>	</a:t>
            </a:r>
            <a:r>
              <a:rPr lang="en-US" sz="2000" dirty="0" smtClean="0"/>
              <a:t>if(date </a:t>
            </a:r>
            <a:r>
              <a:rPr lang="en-US" sz="2000" dirty="0"/>
              <a:t>!= null) {</a:t>
            </a:r>
          </a:p>
          <a:p>
            <a:r>
              <a:rPr lang="en-US" sz="2000" dirty="0" smtClean="0"/>
              <a:t>		</a:t>
            </a:r>
            <a:r>
              <a:rPr lang="en-US" sz="2000" dirty="0" err="1" smtClean="0"/>
              <a:t>pw.print</a:t>
            </a:r>
            <a:r>
              <a:rPr lang="en-US" sz="2000" dirty="0"/>
              <a:t>("Last access: " + date + "&lt;</a:t>
            </a:r>
            <a:r>
              <a:rPr lang="en-US" sz="2000" dirty="0" err="1"/>
              <a:t>br</a:t>
            </a:r>
            <a:r>
              <a:rPr lang="en-US" sz="2000" dirty="0"/>
              <a:t>&gt;");</a:t>
            </a:r>
          </a:p>
          <a:p>
            <a:r>
              <a:rPr lang="en-US" sz="2000" dirty="0" smtClean="0"/>
              <a:t>	}</a:t>
            </a:r>
            <a:endParaRPr lang="en-US" sz="2000" dirty="0"/>
          </a:p>
          <a:p>
            <a:r>
              <a:rPr lang="en-US" sz="2000" dirty="0" smtClean="0"/>
              <a:t>	date </a:t>
            </a:r>
            <a:r>
              <a:rPr lang="en-US" sz="2000" dirty="0"/>
              <a:t>= new Date(); </a:t>
            </a:r>
            <a:endParaRPr lang="en-US" sz="2000" dirty="0" smtClean="0"/>
          </a:p>
          <a:p>
            <a:r>
              <a:rPr lang="en-US" sz="2000" dirty="0" smtClean="0"/>
              <a:t>	</a:t>
            </a:r>
            <a:r>
              <a:rPr lang="en-US" sz="2000" dirty="0" err="1" smtClean="0"/>
              <a:t>hs.setAttribute</a:t>
            </a:r>
            <a:r>
              <a:rPr lang="en-US" sz="2000" dirty="0"/>
              <a:t>("date", date);</a:t>
            </a:r>
          </a:p>
          <a:p>
            <a:r>
              <a:rPr lang="en-US" sz="2000" dirty="0" smtClean="0"/>
              <a:t>	</a:t>
            </a:r>
            <a:r>
              <a:rPr lang="en-US" sz="2000" dirty="0" err="1" smtClean="0"/>
              <a:t>pw.println</a:t>
            </a:r>
            <a:r>
              <a:rPr lang="en-US" sz="2000" dirty="0"/>
              <a:t>("Current date: " + date);</a:t>
            </a:r>
          </a:p>
          <a:p>
            <a:r>
              <a:rPr lang="en-US" sz="2000" dirty="0" smtClean="0"/>
              <a:t>}}</a:t>
            </a:r>
            <a:endParaRPr lang="en-US" sz="2000" dirty="0"/>
          </a:p>
        </p:txBody>
      </p:sp>
    </p:spTree>
    <p:extLst>
      <p:ext uri="{BB962C8B-B14F-4D97-AF65-F5344CB8AC3E}">
        <p14:creationId xmlns:p14="http://schemas.microsoft.com/office/powerpoint/2010/main" val="2763095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F5D27-298F-41B9-9B7A-3978F79CF5B2}"/>
              </a:ext>
            </a:extLst>
          </p:cNvPr>
          <p:cNvSpPr>
            <a:spLocks noGrp="1"/>
          </p:cNvSpPr>
          <p:nvPr>
            <p:ph type="title"/>
          </p:nvPr>
        </p:nvSpPr>
        <p:spPr/>
        <p:txBody>
          <a:bodyPr>
            <a:normAutofit/>
          </a:bodyPr>
          <a:lstStyle/>
          <a:p>
            <a:r>
              <a:rPr lang="en-US" b="1" dirty="0"/>
              <a:t>Cookies in Servlet</a:t>
            </a:r>
            <a:endParaRPr lang="en-US" dirty="0"/>
          </a:p>
        </p:txBody>
      </p:sp>
      <p:sp>
        <p:nvSpPr>
          <p:cNvPr id="3" name="Content Placeholder 2">
            <a:extLst>
              <a:ext uri="{FF2B5EF4-FFF2-40B4-BE49-F238E27FC236}">
                <a16:creationId xmlns:a16="http://schemas.microsoft.com/office/drawing/2014/main" xmlns="" id="{72AAC444-50EA-4A28-B219-D107EDA11515}"/>
              </a:ext>
            </a:extLst>
          </p:cNvPr>
          <p:cNvSpPr>
            <a:spLocks noGrp="1"/>
          </p:cNvSpPr>
          <p:nvPr>
            <p:ph idx="1"/>
          </p:nvPr>
        </p:nvSpPr>
        <p:spPr>
          <a:xfrm>
            <a:off x="1146220" y="1449978"/>
            <a:ext cx="10457645" cy="4659274"/>
          </a:xfrm>
        </p:spPr>
        <p:txBody>
          <a:bodyPr>
            <a:noAutofit/>
          </a:bodyPr>
          <a:lstStyle/>
          <a:p>
            <a:r>
              <a:rPr lang="en-US" dirty="0"/>
              <a:t>A cookie is a small piece of information that is persisted between the multiple client requests.</a:t>
            </a:r>
          </a:p>
          <a:p>
            <a:r>
              <a:rPr lang="en-US" dirty="0"/>
              <a:t>A cookie has a name, a single value, and optional attributes such as a comment, path and domain qualifiers, a maximum age, and a version number</a:t>
            </a:r>
            <a:r>
              <a:rPr lang="en-US" dirty="0" smtClean="0"/>
              <a:t>.</a:t>
            </a:r>
          </a:p>
          <a:p>
            <a:r>
              <a:rPr lang="en-US" dirty="0" smtClean="0"/>
              <a:t>To store information in cookie. we creates </a:t>
            </a:r>
            <a:r>
              <a:rPr lang="en-US" dirty="0"/>
              <a:t>a </a:t>
            </a:r>
            <a:r>
              <a:rPr lang="en-US" b="1" dirty="0"/>
              <a:t>Cookie</a:t>
            </a:r>
            <a:r>
              <a:rPr lang="en-US" dirty="0"/>
              <a:t> object that has the name </a:t>
            </a:r>
            <a:r>
              <a:rPr lang="en-US" dirty="0" smtClean="0"/>
              <a:t>and the value.</a:t>
            </a:r>
          </a:p>
          <a:p>
            <a:r>
              <a:rPr lang="en-US" dirty="0"/>
              <a:t>The cookie is then added to the header of the HTTP response via the </a:t>
            </a:r>
            <a:r>
              <a:rPr lang="en-US" dirty="0" err="1"/>
              <a:t>addCookie</a:t>
            </a:r>
            <a:r>
              <a:rPr lang="en-US" dirty="0"/>
              <a:t>( ) method</a:t>
            </a:r>
            <a:r>
              <a:rPr lang="en-US" dirty="0" smtClean="0"/>
              <a:t>.</a:t>
            </a:r>
          </a:p>
          <a:p>
            <a:r>
              <a:rPr lang="en-US" dirty="0"/>
              <a:t> It invokes the </a:t>
            </a:r>
            <a:r>
              <a:rPr lang="en-US" b="1" dirty="0" err="1"/>
              <a:t>getCookies</a:t>
            </a:r>
            <a:r>
              <a:rPr lang="en-US" b="1" dirty="0"/>
              <a:t>( )</a:t>
            </a:r>
            <a:r>
              <a:rPr lang="en-US" dirty="0"/>
              <a:t> method to read any cookies that are included in the HTTP GET request</a:t>
            </a:r>
            <a:r>
              <a:rPr lang="en-US" dirty="0" smtClean="0"/>
              <a:t>.</a:t>
            </a:r>
          </a:p>
          <a:p>
            <a:r>
              <a:rPr lang="en-US" dirty="0"/>
              <a:t>The names and values of these cookies are then written to the HTTP response. Observe that the </a:t>
            </a:r>
            <a:r>
              <a:rPr lang="en-US" b="1" dirty="0" err="1"/>
              <a:t>getName</a:t>
            </a:r>
            <a:r>
              <a:rPr lang="en-US" b="1" dirty="0"/>
              <a:t>( )</a:t>
            </a:r>
            <a:r>
              <a:rPr lang="en-US" dirty="0"/>
              <a:t> and </a:t>
            </a:r>
            <a:r>
              <a:rPr lang="en-US" b="1" dirty="0" err="1"/>
              <a:t>getValue</a:t>
            </a:r>
            <a:r>
              <a:rPr lang="en-US" b="1" dirty="0"/>
              <a:t>( )</a:t>
            </a:r>
            <a:r>
              <a:rPr lang="en-US" dirty="0"/>
              <a:t> methods are called to obtain this </a:t>
            </a:r>
            <a:r>
              <a:rPr lang="en-US" dirty="0" smtClean="0"/>
              <a:t>information.</a:t>
            </a:r>
          </a:p>
          <a:p>
            <a:r>
              <a:rPr lang="en-US" dirty="0" smtClean="0"/>
              <a:t>Cookie is save in client machine</a:t>
            </a:r>
            <a:endParaRPr lang="en-US" dirty="0"/>
          </a:p>
        </p:txBody>
      </p:sp>
    </p:spTree>
    <p:extLst>
      <p:ext uri="{BB962C8B-B14F-4D97-AF65-F5344CB8AC3E}">
        <p14:creationId xmlns:p14="http://schemas.microsoft.com/office/powerpoint/2010/main" val="2317750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54608"/>
          </a:xfrm>
        </p:spPr>
        <p:txBody>
          <a:bodyPr>
            <a:normAutofit lnSpcReduction="10000"/>
          </a:bodyPr>
          <a:lstStyle/>
          <a:p>
            <a:r>
              <a:rPr lang="en-US" dirty="0"/>
              <a:t>Expiration time of cookie can set by </a:t>
            </a:r>
            <a:r>
              <a:rPr lang="en-US" b="1" dirty="0" err="1"/>
              <a:t>setMaxAge</a:t>
            </a:r>
            <a:r>
              <a:rPr lang="en-US" b="1" dirty="0"/>
              <a:t>( ) </a:t>
            </a:r>
            <a:r>
              <a:rPr lang="en-US" dirty="0"/>
              <a:t>method of</a:t>
            </a:r>
            <a:r>
              <a:rPr lang="en-US" b="1" dirty="0"/>
              <a:t> Cookie. </a:t>
            </a:r>
            <a:r>
              <a:rPr lang="en-US" dirty="0"/>
              <a:t>Therefore, the cookie expires when the browser session</a:t>
            </a:r>
            <a:r>
              <a:rPr lang="en-US" b="1" dirty="0"/>
              <a:t> </a:t>
            </a:r>
            <a:r>
              <a:rPr lang="en-US" dirty="0" smtClean="0"/>
              <a:t>ends.</a:t>
            </a:r>
          </a:p>
          <a:p>
            <a:pPr marL="0" indent="0">
              <a:buNone/>
            </a:pPr>
            <a:r>
              <a:rPr lang="en-US" b="1" dirty="0" smtClean="0"/>
              <a:t>Example:</a:t>
            </a:r>
          </a:p>
          <a:p>
            <a:pPr marL="0" indent="0">
              <a:buNone/>
            </a:pPr>
            <a:r>
              <a:rPr lang="en-US" dirty="0"/>
              <a:t>	Cookie </a:t>
            </a:r>
            <a:r>
              <a:rPr lang="en-US" dirty="0" err="1"/>
              <a:t>ck</a:t>
            </a:r>
            <a:r>
              <a:rPr lang="en-US" dirty="0"/>
              <a:t>=new Cookie("user","</a:t>
            </a:r>
            <a:r>
              <a:rPr lang="en-US" dirty="0" err="1"/>
              <a:t>binod</a:t>
            </a:r>
            <a:r>
              <a:rPr lang="en-US" dirty="0"/>
              <a:t>");//creating cookie object  </a:t>
            </a:r>
          </a:p>
          <a:p>
            <a:pPr marL="0" indent="0">
              <a:buNone/>
            </a:pPr>
            <a:r>
              <a:rPr lang="en-US" dirty="0"/>
              <a:t>	</a:t>
            </a:r>
            <a:r>
              <a:rPr lang="en-US" dirty="0" err="1"/>
              <a:t>ck.setMaxAge</a:t>
            </a:r>
            <a:r>
              <a:rPr lang="en-US" dirty="0"/>
              <a:t>(60 * 60 * 24); require in seconds set up a cookie for 24 hours</a:t>
            </a:r>
          </a:p>
          <a:p>
            <a:pPr marL="0" indent="0">
              <a:buNone/>
            </a:pPr>
            <a:r>
              <a:rPr lang="en-US" dirty="0"/>
              <a:t>	</a:t>
            </a:r>
            <a:r>
              <a:rPr lang="en-US" dirty="0" err="1"/>
              <a:t>response.addCookie</a:t>
            </a:r>
            <a:r>
              <a:rPr lang="en-US" dirty="0"/>
              <a:t>(</a:t>
            </a:r>
            <a:r>
              <a:rPr lang="en-US" dirty="0" err="1"/>
              <a:t>ck</a:t>
            </a:r>
            <a:r>
              <a:rPr lang="en-US" dirty="0"/>
              <a:t>);//adding cookie in the http response header </a:t>
            </a:r>
          </a:p>
          <a:p>
            <a:pPr marL="0" indent="0">
              <a:buNone/>
            </a:pPr>
            <a:r>
              <a:rPr lang="en-US" dirty="0"/>
              <a:t>	Cookie[] cookies = </a:t>
            </a:r>
            <a:r>
              <a:rPr lang="en-US" dirty="0" err="1"/>
              <a:t>request.getCookies</a:t>
            </a:r>
            <a:r>
              <a:rPr lang="en-US" dirty="0"/>
              <a:t>();//get cookie array</a:t>
            </a:r>
          </a:p>
          <a:p>
            <a:pPr marL="0" indent="0">
              <a:buNone/>
            </a:pPr>
            <a:r>
              <a:rPr lang="en-US" dirty="0"/>
              <a:t>	Cookie </a:t>
            </a:r>
            <a:r>
              <a:rPr lang="en-US" dirty="0" err="1"/>
              <a:t>cookie</a:t>
            </a:r>
            <a:r>
              <a:rPr lang="en-US" dirty="0"/>
              <a:t> = cookies[</a:t>
            </a:r>
            <a:r>
              <a:rPr lang="en-US" dirty="0" err="1"/>
              <a:t>i</a:t>
            </a:r>
            <a:r>
              <a:rPr lang="en-US" dirty="0" smtClean="0"/>
              <a:t>];</a:t>
            </a:r>
          </a:p>
          <a:p>
            <a:pPr marL="0" indent="0">
              <a:buNone/>
            </a:pPr>
            <a:r>
              <a:rPr lang="en-US" dirty="0" smtClean="0"/>
              <a:t>	String name =</a:t>
            </a:r>
            <a:r>
              <a:rPr lang="en-US" dirty="0" err="1" smtClean="0"/>
              <a:t>cookie.getName</a:t>
            </a:r>
            <a:r>
              <a:rPr lang="en-US" dirty="0" smtClean="0"/>
              <a:t>();</a:t>
            </a:r>
          </a:p>
          <a:p>
            <a:pPr marL="0" indent="0">
              <a:buNone/>
            </a:pPr>
            <a:r>
              <a:rPr lang="en-US" dirty="0" smtClean="0"/>
              <a:t>	String value </a:t>
            </a:r>
            <a:r>
              <a:rPr lang="en-US" dirty="0"/>
              <a:t>=</a:t>
            </a:r>
            <a:r>
              <a:rPr lang="en-US" dirty="0" err="1" smtClean="0"/>
              <a:t>cookie.getValue</a:t>
            </a:r>
            <a:r>
              <a:rPr lang="en-US" dirty="0" smtClean="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57310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54608"/>
          </a:xfrm>
        </p:spPr>
        <p:txBody>
          <a:bodyPr/>
          <a:lstStyle/>
          <a:p>
            <a:pPr marL="0" indent="0">
              <a:buNone/>
            </a:pPr>
            <a:r>
              <a:rPr lang="en-US" b="1" dirty="0"/>
              <a:t>Advantage of Cookies</a:t>
            </a:r>
            <a:endParaRPr lang="en-US" dirty="0"/>
          </a:p>
          <a:p>
            <a:r>
              <a:rPr lang="en-US" dirty="0"/>
              <a:t>Simplest technique of maintaining the state. Cookies are maintained at client side.</a:t>
            </a:r>
          </a:p>
          <a:p>
            <a:pPr marL="0" indent="0">
              <a:buNone/>
            </a:pPr>
            <a:r>
              <a:rPr lang="en-US" b="1" dirty="0"/>
              <a:t>Disadvantage of Cookies</a:t>
            </a:r>
            <a:endParaRPr lang="en-US" dirty="0"/>
          </a:p>
          <a:p>
            <a:r>
              <a:rPr lang="en-US" dirty="0"/>
              <a:t>It will not work if cookie is disabled from the browser.</a:t>
            </a:r>
          </a:p>
          <a:p>
            <a:r>
              <a:rPr lang="en-US" dirty="0"/>
              <a:t>Only textual information can be set in Cookie object</a:t>
            </a:r>
          </a:p>
          <a:p>
            <a:endParaRPr lang="en-US" dirty="0"/>
          </a:p>
        </p:txBody>
      </p:sp>
    </p:spTree>
    <p:extLst>
      <p:ext uri="{BB962C8B-B14F-4D97-AF65-F5344CB8AC3E}">
        <p14:creationId xmlns:p14="http://schemas.microsoft.com/office/powerpoint/2010/main" val="50839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551577"/>
          </a:xfrm>
        </p:spPr>
        <p:txBody>
          <a:bodyPr/>
          <a:lstStyle/>
          <a:p>
            <a:r>
              <a:rPr lang="en-US" dirty="0"/>
              <a:t>T</a:t>
            </a:r>
            <a:r>
              <a:rPr lang="en-US" dirty="0" smtClean="0"/>
              <a:t>here </a:t>
            </a:r>
            <a:r>
              <a:rPr lang="en-US" dirty="0"/>
              <a:t>are three states of a servlet: new, ready and end. </a:t>
            </a:r>
            <a:endParaRPr lang="en-US" dirty="0" smtClean="0"/>
          </a:p>
          <a:p>
            <a:r>
              <a:rPr lang="en-US" dirty="0" smtClean="0"/>
              <a:t>The </a:t>
            </a:r>
            <a:r>
              <a:rPr lang="en-US" dirty="0"/>
              <a:t>servlet is in new state if servlet instance is created. </a:t>
            </a:r>
            <a:endParaRPr lang="en-US" dirty="0" smtClean="0"/>
          </a:p>
          <a:p>
            <a:r>
              <a:rPr lang="en-US" dirty="0" smtClean="0"/>
              <a:t>After </a:t>
            </a:r>
            <a:r>
              <a:rPr lang="en-US" dirty="0"/>
              <a:t>invoking the </a:t>
            </a:r>
            <a:r>
              <a:rPr lang="en-US" dirty="0" err="1"/>
              <a:t>init</a:t>
            </a:r>
            <a:r>
              <a:rPr lang="en-US" dirty="0"/>
              <a:t>() method, Servlet comes in the ready state. </a:t>
            </a:r>
            <a:endParaRPr lang="en-US" dirty="0" smtClean="0"/>
          </a:p>
          <a:p>
            <a:r>
              <a:rPr lang="en-US" dirty="0" smtClean="0"/>
              <a:t>In </a:t>
            </a:r>
            <a:r>
              <a:rPr lang="en-US" dirty="0"/>
              <a:t>the ready state, servlet performs all the tasks. </a:t>
            </a:r>
            <a:endParaRPr lang="en-US" dirty="0" smtClean="0"/>
          </a:p>
          <a:p>
            <a:r>
              <a:rPr lang="en-US" dirty="0" smtClean="0"/>
              <a:t>the </a:t>
            </a:r>
            <a:r>
              <a:rPr lang="en-US" dirty="0"/>
              <a:t>web container invokes the destroy() method, it shifts to the end state.</a:t>
            </a:r>
            <a:endParaRPr lang="en-US" sz="2000" dirty="0"/>
          </a:p>
        </p:txBody>
      </p:sp>
    </p:spTree>
    <p:extLst>
      <p:ext uri="{BB962C8B-B14F-4D97-AF65-F5344CB8AC3E}">
        <p14:creationId xmlns:p14="http://schemas.microsoft.com/office/powerpoint/2010/main" val="3462024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4" y="-64394"/>
            <a:ext cx="11732653" cy="6247864"/>
          </a:xfrm>
          <a:prstGeom prst="rect">
            <a:avLst/>
          </a:prstGeom>
        </p:spPr>
        <p:txBody>
          <a:bodyPr wrap="square">
            <a:spAutoFit/>
          </a:bodyPr>
          <a:lstStyle/>
          <a:p>
            <a:r>
              <a:rPr lang="en-US" sz="2000" dirty="0" smtClean="0"/>
              <a:t>import </a:t>
            </a:r>
            <a:r>
              <a:rPr lang="en-US" sz="2000" dirty="0"/>
              <a:t>java.io</a:t>
            </a:r>
            <a:r>
              <a:rPr lang="en-US" sz="2000" dirty="0" smtClean="0"/>
              <a:t>.*; import </a:t>
            </a:r>
            <a:r>
              <a:rPr lang="en-US" sz="2000" dirty="0" err="1" smtClean="0"/>
              <a:t>javax.servlet</a:t>
            </a:r>
            <a:r>
              <a:rPr lang="en-US" sz="2000" dirty="0" smtClean="0"/>
              <a:t>.*;</a:t>
            </a:r>
          </a:p>
          <a:p>
            <a:r>
              <a:rPr lang="en-US" sz="2000" dirty="0" smtClean="0"/>
              <a:t>import </a:t>
            </a:r>
            <a:r>
              <a:rPr lang="en-US" sz="2000" dirty="0" err="1"/>
              <a:t>javax.servlet.http</a:t>
            </a:r>
            <a:r>
              <a:rPr lang="en-US" sz="2000" dirty="0" smtClean="0"/>
              <a:t>.*; </a:t>
            </a:r>
            <a:endParaRPr lang="en-US" sz="2000" dirty="0"/>
          </a:p>
          <a:p>
            <a:r>
              <a:rPr lang="en-US" sz="2000" dirty="0" smtClean="0"/>
              <a:t>public </a:t>
            </a:r>
            <a:r>
              <a:rPr lang="en-US" sz="2000" dirty="0"/>
              <a:t>class </a:t>
            </a:r>
            <a:r>
              <a:rPr lang="en-US" sz="2000" dirty="0" err="1"/>
              <a:t>HelloForm</a:t>
            </a:r>
            <a:r>
              <a:rPr lang="en-US" sz="2000" dirty="0"/>
              <a:t> extends </a:t>
            </a:r>
            <a:r>
              <a:rPr lang="en-US" sz="2000" dirty="0" err="1"/>
              <a:t>HttpServlet</a:t>
            </a:r>
            <a:r>
              <a:rPr lang="en-US" sz="2000" dirty="0"/>
              <a:t> </a:t>
            </a:r>
            <a:r>
              <a:rPr lang="en-US" sz="2000" dirty="0" smtClean="0"/>
              <a:t>{</a:t>
            </a:r>
          </a:p>
          <a:p>
            <a:endParaRPr lang="en-US" sz="2000" dirty="0"/>
          </a:p>
          <a:p>
            <a:pPr lvl="1"/>
            <a:r>
              <a:rPr lang="en-US" sz="2000" dirty="0" smtClean="0"/>
              <a:t>public </a:t>
            </a:r>
            <a:r>
              <a:rPr lang="en-US" sz="2000" dirty="0"/>
              <a:t>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a:t>
            </a:r>
            <a:r>
              <a:rPr lang="en-US" sz="2000" dirty="0" smtClean="0"/>
              <a:t>response)throws </a:t>
            </a:r>
            <a:r>
              <a:rPr lang="en-US" sz="2000" dirty="0" err="1"/>
              <a:t>ServletException</a:t>
            </a:r>
            <a:r>
              <a:rPr lang="en-US" sz="2000" dirty="0"/>
              <a:t>, </a:t>
            </a:r>
            <a:r>
              <a:rPr lang="en-US" sz="2000" dirty="0" err="1"/>
              <a:t>IOException</a:t>
            </a:r>
            <a:r>
              <a:rPr lang="en-US" sz="2000" dirty="0"/>
              <a:t> {</a:t>
            </a:r>
          </a:p>
          <a:p>
            <a:r>
              <a:rPr lang="en-US" sz="2000" dirty="0"/>
              <a:t>      </a:t>
            </a:r>
            <a:r>
              <a:rPr lang="en-US" sz="2000" dirty="0" smtClean="0"/>
              <a:t>	Cookie </a:t>
            </a:r>
            <a:r>
              <a:rPr lang="en-US" sz="2000" dirty="0" err="1"/>
              <a:t>firstName</a:t>
            </a:r>
            <a:r>
              <a:rPr lang="en-US" sz="2000" dirty="0"/>
              <a:t> = new Cookie("</a:t>
            </a:r>
            <a:r>
              <a:rPr lang="en-US" sz="2000" dirty="0" err="1"/>
              <a:t>first_name</a:t>
            </a:r>
            <a:r>
              <a:rPr lang="en-US" sz="2000" dirty="0"/>
              <a:t>", </a:t>
            </a:r>
            <a:r>
              <a:rPr lang="en-US" sz="2000" dirty="0" err="1"/>
              <a:t>request.getParameter</a:t>
            </a:r>
            <a:r>
              <a:rPr lang="en-US" sz="2000" dirty="0"/>
              <a:t>("</a:t>
            </a:r>
            <a:r>
              <a:rPr lang="en-US" sz="2000" dirty="0" err="1"/>
              <a:t>first_name</a:t>
            </a:r>
            <a:r>
              <a:rPr lang="en-US" sz="2000" dirty="0" smtClean="0"/>
              <a:t>"));      </a:t>
            </a:r>
            <a:endParaRPr lang="en-US" sz="2000" dirty="0"/>
          </a:p>
          <a:p>
            <a:r>
              <a:rPr lang="en-US" sz="2000" dirty="0" smtClean="0"/>
              <a:t>	</a:t>
            </a:r>
            <a:r>
              <a:rPr lang="en-US" sz="2000" dirty="0" err="1" smtClean="0"/>
              <a:t>firstName.setMaxAge</a:t>
            </a:r>
            <a:r>
              <a:rPr lang="en-US" sz="2000" dirty="0" smtClean="0"/>
              <a:t>(60*60*24</a:t>
            </a:r>
            <a:r>
              <a:rPr lang="en-US" sz="2000" dirty="0"/>
              <a:t>);</a:t>
            </a:r>
          </a:p>
          <a:p>
            <a:r>
              <a:rPr lang="en-US" sz="2000" dirty="0" smtClean="0"/>
              <a:t>	</a:t>
            </a:r>
            <a:r>
              <a:rPr lang="en-US" sz="2000" dirty="0" err="1" smtClean="0"/>
              <a:t>response.addCookie</a:t>
            </a:r>
            <a:r>
              <a:rPr lang="en-US" sz="2000" dirty="0"/>
              <a:t>( </a:t>
            </a:r>
            <a:r>
              <a:rPr lang="en-US" sz="2000" dirty="0" err="1"/>
              <a:t>firstName</a:t>
            </a:r>
            <a:r>
              <a:rPr lang="en-US" sz="2000" dirty="0"/>
              <a:t> </a:t>
            </a:r>
            <a:r>
              <a:rPr lang="en-US" sz="2000" dirty="0" smtClean="0"/>
              <a:t>);      </a:t>
            </a:r>
            <a:endParaRPr lang="en-US" sz="2000" dirty="0"/>
          </a:p>
          <a:p>
            <a:r>
              <a:rPr lang="en-US" sz="2000" dirty="0" smtClean="0"/>
              <a:t>	</a:t>
            </a:r>
            <a:r>
              <a:rPr lang="en-US" sz="2000" dirty="0" err="1" smtClean="0"/>
              <a:t>response.setContentType</a:t>
            </a:r>
            <a:r>
              <a:rPr lang="en-US" sz="2000" dirty="0"/>
              <a:t>("text/html</a:t>
            </a:r>
            <a:r>
              <a:rPr lang="en-US" sz="2000" dirty="0" smtClean="0"/>
              <a:t>");</a:t>
            </a:r>
          </a:p>
          <a:p>
            <a:r>
              <a:rPr lang="en-US" sz="2000" dirty="0"/>
              <a:t>	</a:t>
            </a:r>
            <a:r>
              <a:rPr lang="en-US" sz="2000" dirty="0" err="1" smtClean="0"/>
              <a:t>PrintWriter</a:t>
            </a:r>
            <a:r>
              <a:rPr lang="en-US" sz="2000" dirty="0" smtClean="0"/>
              <a:t> </a:t>
            </a:r>
            <a:r>
              <a:rPr lang="en-US" sz="2000" dirty="0"/>
              <a:t>out = </a:t>
            </a:r>
            <a:r>
              <a:rPr lang="en-US" sz="2000" dirty="0" err="1"/>
              <a:t>response.getWriter</a:t>
            </a:r>
            <a:r>
              <a:rPr lang="en-US" sz="2000" dirty="0"/>
              <a:t>();</a:t>
            </a:r>
          </a:p>
          <a:p>
            <a:r>
              <a:rPr lang="en-US" sz="2000" dirty="0"/>
              <a:t>      String title = "Setting Cookies Example";</a:t>
            </a:r>
          </a:p>
          <a:p>
            <a:r>
              <a:rPr lang="en-US" sz="2000" dirty="0"/>
              <a:t>      String </a:t>
            </a:r>
            <a:r>
              <a:rPr lang="en-US" sz="2000" dirty="0" err="1"/>
              <a:t>docType</a:t>
            </a:r>
            <a:r>
              <a:rPr lang="en-US" sz="2000" dirty="0"/>
              <a:t> </a:t>
            </a:r>
            <a:r>
              <a:rPr lang="en-US" sz="2000" dirty="0" smtClean="0"/>
              <a:t>=  </a:t>
            </a:r>
            <a:r>
              <a:rPr lang="en-US" sz="2000" dirty="0"/>
              <a:t>"&lt;!</a:t>
            </a:r>
            <a:r>
              <a:rPr lang="en-US" sz="2000" dirty="0" err="1"/>
              <a:t>doctype</a:t>
            </a:r>
            <a:r>
              <a:rPr lang="en-US" sz="2000" dirty="0"/>
              <a:t> html public \"-//w3c//</a:t>
            </a:r>
            <a:r>
              <a:rPr lang="en-US" sz="2000" dirty="0" err="1"/>
              <a:t>dtd</a:t>
            </a:r>
            <a:r>
              <a:rPr lang="en-US" sz="2000" dirty="0"/>
              <a:t> html 4.0 " + "transitional//</a:t>
            </a:r>
            <a:r>
              <a:rPr lang="en-US" sz="2000" dirty="0" err="1"/>
              <a:t>en</a:t>
            </a:r>
            <a:r>
              <a:rPr lang="en-US" sz="2000" dirty="0"/>
              <a:t>\"&gt;\n</a:t>
            </a:r>
            <a:r>
              <a:rPr lang="en-US" sz="2000" dirty="0" smtClean="0"/>
              <a:t>";      </a:t>
            </a:r>
            <a:endParaRPr lang="en-US" sz="2000" dirty="0"/>
          </a:p>
          <a:p>
            <a:r>
              <a:rPr lang="en-US" sz="2000" dirty="0"/>
              <a:t>      </a:t>
            </a:r>
            <a:r>
              <a:rPr lang="en-US" sz="2000" dirty="0" err="1"/>
              <a:t>out.println</a:t>
            </a:r>
            <a:r>
              <a:rPr lang="en-US" sz="2000" dirty="0"/>
              <a:t>(</a:t>
            </a:r>
            <a:r>
              <a:rPr lang="en-US" sz="2000" dirty="0" err="1"/>
              <a:t>docType</a:t>
            </a:r>
            <a:r>
              <a:rPr lang="en-US" sz="2000" dirty="0"/>
              <a:t> </a:t>
            </a:r>
            <a:r>
              <a:rPr lang="en-US" sz="2000" dirty="0" smtClean="0"/>
              <a:t>+ </a:t>
            </a:r>
            <a:r>
              <a:rPr lang="en-US" sz="2000" dirty="0"/>
              <a:t>"&lt;html&gt;\n" </a:t>
            </a:r>
            <a:r>
              <a:rPr lang="en-US" sz="2000" dirty="0" smtClean="0"/>
              <a:t>+  </a:t>
            </a:r>
            <a:r>
              <a:rPr lang="en-US" sz="2000" dirty="0"/>
              <a:t>"&lt;head</a:t>
            </a:r>
            <a:r>
              <a:rPr lang="en-US" sz="2000" dirty="0" smtClean="0"/>
              <a:t>&gt; &lt;</a:t>
            </a:r>
            <a:r>
              <a:rPr lang="en-US" sz="2000" dirty="0"/>
              <a:t>title&gt;" + title + "&lt;/title</a:t>
            </a:r>
            <a:r>
              <a:rPr lang="en-US" sz="2000" dirty="0" smtClean="0"/>
              <a:t>&gt;&lt;/</a:t>
            </a:r>
            <a:r>
              <a:rPr lang="en-US" sz="2000" dirty="0"/>
              <a:t>head&gt;\n" </a:t>
            </a:r>
            <a:r>
              <a:rPr lang="en-US" sz="2000" dirty="0" smtClean="0"/>
              <a:t>+            </a:t>
            </a:r>
            <a:endParaRPr lang="en-US" sz="2000" dirty="0"/>
          </a:p>
          <a:p>
            <a:r>
              <a:rPr lang="en-US" sz="2000" dirty="0"/>
              <a:t>            "&lt;body </a:t>
            </a:r>
            <a:r>
              <a:rPr lang="en-US" sz="2000" dirty="0" err="1"/>
              <a:t>bgcolor</a:t>
            </a:r>
            <a:r>
              <a:rPr lang="en-US" sz="2000" dirty="0"/>
              <a:t> = \"#f0f0f0\"&gt;\n" +</a:t>
            </a:r>
          </a:p>
          <a:p>
            <a:r>
              <a:rPr lang="en-US" sz="2000" dirty="0"/>
              <a:t>               "&lt;h1 align = \"center\"&gt;" + title + "&lt;/h1&gt;\n" +</a:t>
            </a:r>
          </a:p>
          <a:p>
            <a:r>
              <a:rPr lang="en-US" sz="2000" dirty="0"/>
              <a:t>               "&lt;</a:t>
            </a:r>
            <a:r>
              <a:rPr lang="en-US" sz="2000" dirty="0" err="1"/>
              <a:t>ul</a:t>
            </a:r>
            <a:r>
              <a:rPr lang="en-US" sz="2000" dirty="0"/>
              <a:t>&gt;\n" </a:t>
            </a:r>
            <a:r>
              <a:rPr lang="en-US" sz="2000" dirty="0" smtClean="0"/>
              <a:t>+  </a:t>
            </a:r>
            <a:r>
              <a:rPr lang="en-US" sz="2000" dirty="0"/>
              <a:t>"  &lt;li&gt;&lt;b&gt;First Name&lt;/b&gt;: </a:t>
            </a:r>
            <a:r>
              <a:rPr lang="en-US" sz="2000" dirty="0" smtClean="0"/>
              <a:t>"+ </a:t>
            </a:r>
            <a:r>
              <a:rPr lang="en-US" sz="2000" dirty="0" err="1"/>
              <a:t>request.getParameter</a:t>
            </a:r>
            <a:r>
              <a:rPr lang="en-US" sz="2000" dirty="0"/>
              <a:t>("</a:t>
            </a:r>
            <a:r>
              <a:rPr lang="en-US" sz="2000" dirty="0" err="1"/>
              <a:t>first_name</a:t>
            </a:r>
            <a:r>
              <a:rPr lang="en-US" sz="2000" dirty="0"/>
              <a:t>") + "\n" +</a:t>
            </a:r>
          </a:p>
          <a:p>
            <a:r>
              <a:rPr lang="en-US" sz="2000" dirty="0" smtClean="0"/>
              <a:t>		"&lt;/</a:t>
            </a:r>
            <a:r>
              <a:rPr lang="en-US" sz="2000" dirty="0" err="1"/>
              <a:t>ul</a:t>
            </a:r>
            <a:r>
              <a:rPr lang="en-US" sz="2000" dirty="0"/>
              <a:t>&gt;\n" +</a:t>
            </a:r>
          </a:p>
          <a:p>
            <a:r>
              <a:rPr lang="en-US" sz="2000" dirty="0"/>
              <a:t>            "&lt;/body</a:t>
            </a:r>
            <a:r>
              <a:rPr lang="en-US" sz="2000" dirty="0" smtClean="0"/>
              <a:t>&gt;&lt;/</a:t>
            </a:r>
            <a:r>
              <a:rPr lang="en-US" sz="2000" dirty="0"/>
              <a:t>html&gt;"</a:t>
            </a:r>
          </a:p>
          <a:p>
            <a:r>
              <a:rPr lang="en-US" sz="2000" dirty="0"/>
              <a:t>      </a:t>
            </a:r>
            <a:r>
              <a:rPr lang="en-US" sz="2000" dirty="0" smtClean="0"/>
              <a:t>);   }}</a:t>
            </a:r>
            <a:endParaRPr lang="en-US" sz="2000" dirty="0"/>
          </a:p>
        </p:txBody>
      </p:sp>
    </p:spTree>
    <p:extLst>
      <p:ext uri="{BB962C8B-B14F-4D97-AF65-F5344CB8AC3E}">
        <p14:creationId xmlns:p14="http://schemas.microsoft.com/office/powerpoint/2010/main" val="3341638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Session Tracking Techniques</a:t>
            </a:r>
            <a:endParaRPr lang="en-US" b="1" cap="none" dirty="0"/>
          </a:p>
        </p:txBody>
      </p:sp>
      <p:sp>
        <p:nvSpPr>
          <p:cNvPr id="3" name="Content Placeholder 2"/>
          <p:cNvSpPr>
            <a:spLocks noGrp="1"/>
          </p:cNvSpPr>
          <p:nvPr>
            <p:ph idx="1"/>
          </p:nvPr>
        </p:nvSpPr>
        <p:spPr>
          <a:xfrm>
            <a:off x="1451579" y="1449978"/>
            <a:ext cx="9603275" cy="4628850"/>
          </a:xfrm>
        </p:spPr>
        <p:txBody>
          <a:bodyPr/>
          <a:lstStyle/>
          <a:p>
            <a:pPr marL="0" indent="0">
              <a:buNone/>
            </a:pPr>
            <a:r>
              <a:rPr lang="en-US" dirty="0"/>
              <a:t>There are four techniques used in Session tracking:</a:t>
            </a:r>
          </a:p>
          <a:p>
            <a:pPr lvl="0"/>
            <a:r>
              <a:rPr lang="en-US" dirty="0"/>
              <a:t>Cookies</a:t>
            </a:r>
          </a:p>
          <a:p>
            <a:pPr lvl="0"/>
            <a:r>
              <a:rPr lang="en-US" dirty="0"/>
              <a:t>Hidden Form Field</a:t>
            </a:r>
          </a:p>
          <a:p>
            <a:pPr lvl="0"/>
            <a:r>
              <a:rPr lang="en-US" dirty="0"/>
              <a:t>URL Rewriting</a:t>
            </a:r>
          </a:p>
          <a:p>
            <a:pPr lvl="0"/>
            <a:r>
              <a:rPr lang="en-US" dirty="0" err="1"/>
              <a:t>HttpSession</a:t>
            </a:r>
            <a:endParaRPr lang="en-US" dirty="0"/>
          </a:p>
          <a:p>
            <a:endParaRPr lang="en-US" dirty="0"/>
          </a:p>
        </p:txBody>
      </p:sp>
    </p:spTree>
    <p:extLst>
      <p:ext uri="{BB962C8B-B14F-4D97-AF65-F5344CB8AC3E}">
        <p14:creationId xmlns:p14="http://schemas.microsoft.com/office/powerpoint/2010/main" val="1032033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C93221-95CE-4014-9904-48EA5B8CE2CB}"/>
              </a:ext>
            </a:extLst>
          </p:cNvPr>
          <p:cNvSpPr>
            <a:spLocks noGrp="1"/>
          </p:cNvSpPr>
          <p:nvPr>
            <p:ph type="title"/>
          </p:nvPr>
        </p:nvSpPr>
        <p:spPr/>
        <p:txBody>
          <a:bodyPr>
            <a:normAutofit/>
          </a:bodyPr>
          <a:lstStyle/>
          <a:p>
            <a:r>
              <a:rPr lang="en-US" b="1" dirty="0"/>
              <a:t>2) Hidden Form Field</a:t>
            </a:r>
            <a:endParaRPr lang="en-US" dirty="0"/>
          </a:p>
        </p:txBody>
      </p:sp>
      <p:sp>
        <p:nvSpPr>
          <p:cNvPr id="3" name="Content Placeholder 2">
            <a:extLst>
              <a:ext uri="{FF2B5EF4-FFF2-40B4-BE49-F238E27FC236}">
                <a16:creationId xmlns:a16="http://schemas.microsoft.com/office/drawing/2014/main" xmlns="" id="{44CCDF52-52E3-4A76-B591-85278ADD2D27}"/>
              </a:ext>
            </a:extLst>
          </p:cNvPr>
          <p:cNvSpPr>
            <a:spLocks noGrp="1"/>
          </p:cNvSpPr>
          <p:nvPr>
            <p:ph idx="1"/>
          </p:nvPr>
        </p:nvSpPr>
        <p:spPr>
          <a:xfrm>
            <a:off x="1451579" y="1661350"/>
            <a:ext cx="9603275" cy="4461154"/>
          </a:xfrm>
        </p:spPr>
        <p:txBody>
          <a:bodyPr>
            <a:normAutofit lnSpcReduction="10000"/>
          </a:bodyPr>
          <a:lstStyle/>
          <a:p>
            <a:r>
              <a:rPr lang="en-US" dirty="0"/>
              <a:t>A hidden (invisible) </a:t>
            </a:r>
            <a:r>
              <a:rPr lang="en-US" dirty="0" err="1"/>
              <a:t>textfield</a:t>
            </a:r>
            <a:r>
              <a:rPr lang="en-US" dirty="0"/>
              <a:t> is used for maintaining the state of an user.</a:t>
            </a:r>
          </a:p>
          <a:p>
            <a:r>
              <a:rPr lang="en-US" dirty="0"/>
              <a:t>We store the information in the hidden field and get it from another servlet. This approach is better if we have to submit form in all the pages and we don't want to depend on the browser.</a:t>
            </a:r>
          </a:p>
          <a:p>
            <a:r>
              <a:rPr lang="en-US" dirty="0" err="1"/>
              <a:t>Exampl</a:t>
            </a:r>
            <a:r>
              <a:rPr lang="en-US" dirty="0"/>
              <a:t>:	&lt;input type="hidden" name="</a:t>
            </a:r>
            <a:r>
              <a:rPr lang="en-US" dirty="0" err="1"/>
              <a:t>uname</a:t>
            </a:r>
            <a:r>
              <a:rPr lang="en-US" dirty="0"/>
              <a:t>" value</a:t>
            </a:r>
            <a:r>
              <a:rPr lang="en-US" dirty="0" smtClean="0"/>
              <a:t>=“Ram"&gt;  </a:t>
            </a:r>
            <a:endParaRPr lang="en-US" dirty="0"/>
          </a:p>
          <a:p>
            <a:r>
              <a:rPr lang="en-US" b="1" dirty="0"/>
              <a:t>Advantage of Hidden Form Field</a:t>
            </a:r>
            <a:endParaRPr lang="en-US" dirty="0"/>
          </a:p>
          <a:p>
            <a:r>
              <a:rPr lang="en-US" dirty="0"/>
              <a:t>It will always work whether cookie is disabled or not.</a:t>
            </a:r>
          </a:p>
          <a:p>
            <a:r>
              <a:rPr lang="en-US" b="1" dirty="0"/>
              <a:t>Disadvantage of Hidden Form Field:</a:t>
            </a:r>
            <a:endParaRPr lang="en-US" dirty="0"/>
          </a:p>
          <a:p>
            <a:r>
              <a:rPr lang="en-US" dirty="0"/>
              <a:t>It is maintained at server side</a:t>
            </a:r>
            <a:r>
              <a:rPr lang="en-US" dirty="0" smtClean="0"/>
              <a:t>. Extra </a:t>
            </a:r>
            <a:r>
              <a:rPr lang="en-US" dirty="0"/>
              <a:t>form submission is required on each pages.</a:t>
            </a:r>
          </a:p>
          <a:p>
            <a:r>
              <a:rPr lang="en-US" dirty="0"/>
              <a:t>Only textual information can be used.</a:t>
            </a:r>
          </a:p>
          <a:p>
            <a:endParaRPr lang="en-US" dirty="0"/>
          </a:p>
        </p:txBody>
      </p:sp>
    </p:spTree>
    <p:extLst>
      <p:ext uri="{BB962C8B-B14F-4D97-AF65-F5344CB8AC3E}">
        <p14:creationId xmlns:p14="http://schemas.microsoft.com/office/powerpoint/2010/main" val="71241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1064" y="-56932"/>
            <a:ext cx="9942490" cy="6247864"/>
          </a:xfrm>
          <a:prstGeom prst="rect">
            <a:avLst/>
          </a:prstGeom>
        </p:spPr>
        <p:txBody>
          <a:bodyPr wrap="square">
            <a:spAutoFit/>
          </a:bodyPr>
          <a:lstStyle/>
          <a:p>
            <a:r>
              <a:rPr lang="en-US" sz="2000" dirty="0"/>
              <a:t>import java.io.*;  </a:t>
            </a:r>
          </a:p>
          <a:p>
            <a:r>
              <a:rPr lang="en-US" sz="2000" dirty="0"/>
              <a:t>import </a:t>
            </a:r>
            <a:r>
              <a:rPr lang="en-US" sz="2000" dirty="0" err="1"/>
              <a:t>javax.servlet</a:t>
            </a:r>
            <a:r>
              <a:rPr lang="en-US" sz="2000" dirty="0"/>
              <a:t>.*;  </a:t>
            </a:r>
          </a:p>
          <a:p>
            <a:r>
              <a:rPr lang="en-US" sz="2000" dirty="0"/>
              <a:t>import </a:t>
            </a:r>
            <a:r>
              <a:rPr lang="en-US" sz="2000" dirty="0" err="1"/>
              <a:t>javax.servlet.http</a:t>
            </a:r>
            <a:r>
              <a:rPr lang="en-US" sz="2000" dirty="0"/>
              <a:t>.*;  </a:t>
            </a:r>
          </a:p>
          <a:p>
            <a:r>
              <a:rPr lang="en-US" sz="2000" dirty="0"/>
              <a:t>  </a:t>
            </a:r>
          </a:p>
          <a:p>
            <a:r>
              <a:rPr lang="en-US" sz="2000" dirty="0"/>
              <a:t>public class </a:t>
            </a:r>
            <a:r>
              <a:rPr lang="en-US" sz="2000" dirty="0" err="1"/>
              <a:t>FirstServlet</a:t>
            </a:r>
            <a:r>
              <a:rPr lang="en-US" sz="2000" dirty="0"/>
              <a:t> extends </a:t>
            </a:r>
            <a:r>
              <a:rPr lang="en-US" sz="2000" dirty="0" err="1"/>
              <a:t>HttpServlet</a:t>
            </a:r>
            <a:r>
              <a:rPr lang="en-US" sz="2000" dirty="0"/>
              <a:t> {  </a:t>
            </a:r>
          </a:p>
          <a:p>
            <a:r>
              <a:rPr lang="en-US" sz="2000" dirty="0"/>
              <a:t>public 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r>
              <a:rPr lang="en-US" sz="2000" dirty="0"/>
              <a:t>        try</a:t>
            </a:r>
            <a:r>
              <a:rPr lang="en-US" sz="2000" dirty="0" smtClean="0"/>
              <a:t>{  </a:t>
            </a:r>
            <a:endParaRPr lang="en-US" sz="2000" dirty="0"/>
          </a:p>
          <a:p>
            <a:r>
              <a:rPr lang="en-US" sz="2000" dirty="0"/>
              <a:t>        </a:t>
            </a:r>
            <a:r>
              <a:rPr lang="en-US" sz="2000" dirty="0" err="1"/>
              <a:t>response.setContentType</a:t>
            </a:r>
            <a:r>
              <a:rPr lang="en-US" sz="2000" dirty="0"/>
              <a:t>("text/html");  </a:t>
            </a:r>
          </a:p>
          <a:p>
            <a:r>
              <a:rPr lang="en-US" sz="2000" dirty="0"/>
              <a:t>        </a:t>
            </a:r>
            <a:r>
              <a:rPr lang="en-US" sz="2000" dirty="0" err="1"/>
              <a:t>PrintWriter</a:t>
            </a:r>
            <a:r>
              <a:rPr lang="en-US" sz="2000" dirty="0"/>
              <a:t> out = </a:t>
            </a:r>
            <a:r>
              <a:rPr lang="en-US" sz="2000" dirty="0" err="1"/>
              <a:t>response.getWriter</a:t>
            </a:r>
            <a:r>
              <a:rPr lang="en-US" sz="2000" dirty="0"/>
              <a:t>(); </a:t>
            </a:r>
            <a:endParaRPr lang="en-US" sz="2000" dirty="0" smtClean="0"/>
          </a:p>
          <a:p>
            <a:r>
              <a:rPr lang="en-US" sz="2000" dirty="0" smtClean="0"/>
              <a:t>	String </a:t>
            </a:r>
            <a:r>
              <a:rPr lang="en-US" sz="2000" dirty="0"/>
              <a:t>n="</a:t>
            </a:r>
            <a:r>
              <a:rPr lang="en-US" sz="2000" dirty="0" err="1"/>
              <a:t>hello_hidden</a:t>
            </a:r>
            <a:r>
              <a:rPr lang="en-US" sz="2000" dirty="0"/>
              <a:t>"; </a:t>
            </a:r>
            <a:r>
              <a:rPr lang="en-US" sz="2000" dirty="0" smtClean="0"/>
              <a:t>          </a:t>
            </a:r>
            <a:endParaRPr lang="en-US" sz="2000" dirty="0"/>
          </a:p>
          <a:p>
            <a:r>
              <a:rPr lang="en-US" sz="2000" dirty="0"/>
              <a:t>        //creating form that have invisible </a:t>
            </a:r>
            <a:r>
              <a:rPr lang="en-US" sz="2000" dirty="0" err="1"/>
              <a:t>textfield</a:t>
            </a:r>
            <a:r>
              <a:rPr lang="en-US" sz="2000" dirty="0"/>
              <a:t>  </a:t>
            </a:r>
          </a:p>
          <a:p>
            <a:r>
              <a:rPr lang="en-US" sz="2000" dirty="0"/>
              <a:t>        </a:t>
            </a:r>
            <a:r>
              <a:rPr lang="en-US" sz="2000" dirty="0" err="1"/>
              <a:t>out.print</a:t>
            </a:r>
            <a:r>
              <a:rPr lang="en-US" sz="2000" dirty="0"/>
              <a:t>("&lt;form action='servlet2'&gt;");  </a:t>
            </a:r>
          </a:p>
          <a:p>
            <a:r>
              <a:rPr lang="en-US" sz="2000" dirty="0"/>
              <a:t>        </a:t>
            </a:r>
            <a:r>
              <a:rPr lang="en-US" sz="2000" dirty="0" err="1"/>
              <a:t>out.print</a:t>
            </a:r>
            <a:r>
              <a:rPr lang="en-US" sz="2000" dirty="0"/>
              <a:t>("&lt;input type='hidden' name='</a:t>
            </a:r>
            <a:r>
              <a:rPr lang="en-US" sz="2000" dirty="0" err="1"/>
              <a:t>uname</a:t>
            </a:r>
            <a:r>
              <a:rPr lang="en-US" sz="2000" dirty="0"/>
              <a:t>' value='"+n+"'&gt;");  </a:t>
            </a:r>
          </a:p>
          <a:p>
            <a:r>
              <a:rPr lang="en-US" sz="2000" dirty="0"/>
              <a:t>        </a:t>
            </a:r>
            <a:r>
              <a:rPr lang="en-US" sz="2000" dirty="0" err="1"/>
              <a:t>out.print</a:t>
            </a:r>
            <a:r>
              <a:rPr lang="en-US" sz="2000" dirty="0"/>
              <a:t>("&lt;input type='submit' value='go'&gt;");  </a:t>
            </a:r>
          </a:p>
          <a:p>
            <a:r>
              <a:rPr lang="en-US" sz="2000" dirty="0"/>
              <a:t>        </a:t>
            </a:r>
            <a:r>
              <a:rPr lang="en-US" sz="2000" dirty="0" err="1"/>
              <a:t>out.print</a:t>
            </a:r>
            <a:r>
              <a:rPr lang="en-US" sz="2000" dirty="0"/>
              <a:t>("&lt;/form&gt;");  </a:t>
            </a:r>
          </a:p>
          <a:p>
            <a:r>
              <a:rPr lang="en-US" sz="2000" dirty="0"/>
              <a:t>        </a:t>
            </a:r>
            <a:r>
              <a:rPr lang="en-US" sz="2000" dirty="0" err="1"/>
              <a:t>out.close</a:t>
            </a:r>
            <a:r>
              <a:rPr lang="en-US" sz="2000" dirty="0"/>
              <a:t>();  </a:t>
            </a:r>
          </a:p>
          <a:p>
            <a:r>
              <a:rPr lang="en-US" sz="2000" dirty="0"/>
              <a:t>  </a:t>
            </a:r>
          </a:p>
          <a:p>
            <a:r>
              <a:rPr lang="en-US" sz="2000" dirty="0"/>
              <a:t>                }catch(Exception e){</a:t>
            </a:r>
            <a:r>
              <a:rPr lang="en-US" sz="2000" dirty="0" err="1"/>
              <a:t>System.out.println</a:t>
            </a:r>
            <a:r>
              <a:rPr lang="en-US" sz="2000" dirty="0"/>
              <a:t>(e);}  </a:t>
            </a:r>
          </a:p>
          <a:p>
            <a:r>
              <a:rPr lang="en-US" sz="2000" dirty="0"/>
              <a:t>    </a:t>
            </a:r>
            <a:r>
              <a:rPr lang="en-US" sz="2000" dirty="0" smtClean="0"/>
              <a:t>}</a:t>
            </a:r>
          </a:p>
          <a:p>
            <a:r>
              <a:rPr lang="en-US" sz="2000" dirty="0" smtClean="0"/>
              <a:t>}</a:t>
            </a:r>
            <a:endParaRPr lang="en-US" sz="2000" dirty="0"/>
          </a:p>
        </p:txBody>
      </p:sp>
    </p:spTree>
    <p:extLst>
      <p:ext uri="{BB962C8B-B14F-4D97-AF65-F5344CB8AC3E}">
        <p14:creationId xmlns:p14="http://schemas.microsoft.com/office/powerpoint/2010/main" val="27935905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643" y="0"/>
            <a:ext cx="9311425" cy="5940088"/>
          </a:xfrm>
          <a:prstGeom prst="rect">
            <a:avLst/>
          </a:prstGeom>
        </p:spPr>
        <p:txBody>
          <a:bodyPr wrap="square">
            <a:spAutoFit/>
          </a:bodyPr>
          <a:lstStyle/>
          <a:p>
            <a:r>
              <a:rPr lang="en-US" sz="2000" dirty="0"/>
              <a:t>import java.io.*;  </a:t>
            </a:r>
          </a:p>
          <a:p>
            <a:r>
              <a:rPr lang="en-US" sz="2000" dirty="0"/>
              <a:t>import </a:t>
            </a:r>
            <a:r>
              <a:rPr lang="en-US" sz="2000" dirty="0" err="1"/>
              <a:t>javax.servlet</a:t>
            </a:r>
            <a:r>
              <a:rPr lang="en-US" sz="2000" dirty="0"/>
              <a:t>.*;  </a:t>
            </a:r>
          </a:p>
          <a:p>
            <a:r>
              <a:rPr lang="en-US" sz="2000" dirty="0"/>
              <a:t>import </a:t>
            </a:r>
            <a:r>
              <a:rPr lang="en-US" sz="2000" dirty="0" err="1"/>
              <a:t>javax.servlet.http</a:t>
            </a:r>
            <a:r>
              <a:rPr lang="en-US" sz="2000" dirty="0"/>
              <a:t>.*;  </a:t>
            </a:r>
            <a:endParaRPr lang="en-US" sz="2000" dirty="0" smtClean="0"/>
          </a:p>
          <a:p>
            <a:endParaRPr lang="en-US" sz="2000" dirty="0"/>
          </a:p>
          <a:p>
            <a:r>
              <a:rPr lang="en-US" sz="2000" dirty="0"/>
              <a:t>public class </a:t>
            </a:r>
            <a:r>
              <a:rPr lang="en-US" sz="2000" dirty="0" err="1"/>
              <a:t>SecondServlet</a:t>
            </a:r>
            <a:r>
              <a:rPr lang="en-US" sz="2000" dirty="0"/>
              <a:t> extends </a:t>
            </a:r>
            <a:r>
              <a:rPr lang="en-US" sz="2000" dirty="0" err="1"/>
              <a:t>HttpServlet</a:t>
            </a:r>
            <a:r>
              <a:rPr lang="en-US" sz="2000" dirty="0"/>
              <a:t> {  </a:t>
            </a:r>
            <a:endParaRPr lang="en-US" sz="2000" dirty="0" smtClean="0"/>
          </a:p>
          <a:p>
            <a:endParaRPr lang="en-US" sz="2000" dirty="0"/>
          </a:p>
          <a:p>
            <a:r>
              <a:rPr lang="en-US" sz="2000" dirty="0"/>
              <a:t>public 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r>
              <a:rPr lang="en-US" sz="2000" dirty="0"/>
              <a:t>        try{  </a:t>
            </a:r>
          </a:p>
          <a:p>
            <a:r>
              <a:rPr lang="en-US" sz="2000" dirty="0"/>
              <a:t>        </a:t>
            </a:r>
            <a:r>
              <a:rPr lang="en-US" sz="2000" dirty="0" err="1"/>
              <a:t>response.setContentType</a:t>
            </a:r>
            <a:r>
              <a:rPr lang="en-US" sz="2000" dirty="0"/>
              <a:t>("text/html");  </a:t>
            </a:r>
          </a:p>
          <a:p>
            <a:r>
              <a:rPr lang="en-US" sz="2000" dirty="0"/>
              <a:t>        </a:t>
            </a:r>
            <a:r>
              <a:rPr lang="en-US" sz="2000" dirty="0" err="1"/>
              <a:t>PrintWriter</a:t>
            </a:r>
            <a:r>
              <a:rPr lang="en-US" sz="2000" dirty="0"/>
              <a:t> out = </a:t>
            </a:r>
            <a:r>
              <a:rPr lang="en-US" sz="2000" dirty="0" err="1"/>
              <a:t>response.getWriter</a:t>
            </a:r>
            <a:r>
              <a:rPr lang="en-US" sz="2000" dirty="0"/>
              <a:t>();  </a:t>
            </a:r>
          </a:p>
          <a:p>
            <a:r>
              <a:rPr lang="en-US" sz="2000" dirty="0"/>
              <a:t>          </a:t>
            </a:r>
          </a:p>
          <a:p>
            <a:r>
              <a:rPr lang="en-US" sz="2000" dirty="0"/>
              <a:t>        //Getting the value from the hidden field  </a:t>
            </a:r>
          </a:p>
          <a:p>
            <a:r>
              <a:rPr lang="en-US" sz="2000" dirty="0"/>
              <a:t>        String n=</a:t>
            </a:r>
            <a:r>
              <a:rPr lang="en-US" sz="2000" dirty="0" err="1"/>
              <a:t>request.getParameter</a:t>
            </a:r>
            <a:r>
              <a:rPr lang="en-US" sz="2000" dirty="0"/>
              <a:t>("</a:t>
            </a:r>
            <a:r>
              <a:rPr lang="en-US" sz="2000" dirty="0" err="1"/>
              <a:t>uname</a:t>
            </a:r>
            <a:r>
              <a:rPr lang="en-US" sz="2000" dirty="0"/>
              <a:t>");  </a:t>
            </a:r>
          </a:p>
          <a:p>
            <a:r>
              <a:rPr lang="en-US" sz="2000" dirty="0"/>
              <a:t>        </a:t>
            </a:r>
            <a:r>
              <a:rPr lang="en-US" sz="2000" dirty="0" err="1"/>
              <a:t>out.print</a:t>
            </a:r>
            <a:r>
              <a:rPr lang="en-US" sz="2000" dirty="0"/>
              <a:t>("Hello "+n); </a:t>
            </a:r>
            <a:r>
              <a:rPr lang="en-US" sz="2000" dirty="0" smtClean="0"/>
              <a:t>  </a:t>
            </a:r>
            <a:endParaRPr lang="en-US" sz="2000" dirty="0"/>
          </a:p>
          <a:p>
            <a:r>
              <a:rPr lang="en-US" sz="2000" dirty="0"/>
              <a:t>        </a:t>
            </a:r>
            <a:r>
              <a:rPr lang="en-US" sz="2000" dirty="0" err="1"/>
              <a:t>out.close</a:t>
            </a:r>
            <a:r>
              <a:rPr lang="en-US" sz="2000" dirty="0"/>
              <a:t>();  </a:t>
            </a:r>
          </a:p>
          <a:p>
            <a:r>
              <a:rPr lang="en-US" sz="2000" dirty="0"/>
              <a:t>       </a:t>
            </a:r>
            <a:r>
              <a:rPr lang="en-US" sz="2000" dirty="0" smtClean="0"/>
              <a:t>}</a:t>
            </a:r>
          </a:p>
          <a:p>
            <a:r>
              <a:rPr lang="en-US" sz="2000" dirty="0"/>
              <a:t>	</a:t>
            </a:r>
            <a:r>
              <a:rPr lang="en-US" sz="2000" dirty="0" smtClean="0"/>
              <a:t>catch(Exception </a:t>
            </a:r>
            <a:r>
              <a:rPr lang="en-US" sz="2000" dirty="0"/>
              <a:t>e){</a:t>
            </a:r>
            <a:r>
              <a:rPr lang="en-US" sz="2000" dirty="0" err="1"/>
              <a:t>System.out.println</a:t>
            </a:r>
            <a:r>
              <a:rPr lang="en-US" sz="2000" dirty="0"/>
              <a:t>(e);}  </a:t>
            </a:r>
          </a:p>
          <a:p>
            <a:r>
              <a:rPr lang="en-US" sz="2000" dirty="0"/>
              <a:t>    }  </a:t>
            </a:r>
          </a:p>
          <a:p>
            <a:r>
              <a:rPr lang="en-US" sz="2000" dirty="0"/>
              <a:t>} </a:t>
            </a:r>
          </a:p>
        </p:txBody>
      </p:sp>
    </p:spTree>
    <p:extLst>
      <p:ext uri="{BB962C8B-B14F-4D97-AF65-F5344CB8AC3E}">
        <p14:creationId xmlns:p14="http://schemas.microsoft.com/office/powerpoint/2010/main" val="2477334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55653F-140D-4031-9171-2992B46A781E}"/>
              </a:ext>
            </a:extLst>
          </p:cNvPr>
          <p:cNvSpPr>
            <a:spLocks noGrp="1"/>
          </p:cNvSpPr>
          <p:nvPr>
            <p:ph type="title"/>
          </p:nvPr>
        </p:nvSpPr>
        <p:spPr/>
        <p:txBody>
          <a:bodyPr>
            <a:normAutofit fontScale="90000"/>
          </a:bodyPr>
          <a:lstStyle/>
          <a:p>
            <a:r>
              <a:rPr lang="en-US" b="1" dirty="0"/>
              <a:t>3) URL rewriting</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9B75AA79-BF7B-4B07-9913-06CAE222564B}"/>
              </a:ext>
            </a:extLst>
          </p:cNvPr>
          <p:cNvSpPr>
            <a:spLocks noGrp="1"/>
          </p:cNvSpPr>
          <p:nvPr>
            <p:ph idx="1"/>
          </p:nvPr>
        </p:nvSpPr>
        <p:spPr>
          <a:xfrm>
            <a:off x="1451579" y="1661349"/>
            <a:ext cx="9603275" cy="4474407"/>
          </a:xfrm>
        </p:spPr>
        <p:txBody>
          <a:bodyPr>
            <a:normAutofit fontScale="92500" lnSpcReduction="20000"/>
          </a:bodyPr>
          <a:lstStyle/>
          <a:p>
            <a:r>
              <a:rPr lang="en-US" dirty="0"/>
              <a:t>we append a token or identifier to the URL of the next Servlet or the next resource. We can send parameter name/value pairs using the following format:</a:t>
            </a:r>
          </a:p>
          <a:p>
            <a:r>
              <a:rPr lang="en-US" dirty="0"/>
              <a:t>url?name1=value1&amp;name2=value2&amp;??</a:t>
            </a:r>
          </a:p>
          <a:p>
            <a:r>
              <a:rPr lang="en-US" dirty="0"/>
              <a:t>Parameters are separated using the ampersand(&amp;). When the user clicks the hyperlink, the parameter name/value pairs will be passed to the server. From a Servlet, we can use </a:t>
            </a:r>
            <a:r>
              <a:rPr lang="en-US" dirty="0" err="1"/>
              <a:t>getParameter</a:t>
            </a:r>
            <a:r>
              <a:rPr lang="en-US" dirty="0"/>
              <a:t>() method to obtain a parameter value.</a:t>
            </a:r>
          </a:p>
          <a:p>
            <a:r>
              <a:rPr lang="en-US" b="1" dirty="0"/>
              <a:t>Advantage of URL Rewriting</a:t>
            </a:r>
            <a:endParaRPr lang="en-US" dirty="0"/>
          </a:p>
          <a:p>
            <a:r>
              <a:rPr lang="en-US" dirty="0"/>
              <a:t>It will always work whether cookie is disabled or not (browser independent).</a:t>
            </a:r>
          </a:p>
          <a:p>
            <a:r>
              <a:rPr lang="en-US" dirty="0"/>
              <a:t>Extra form submission is not required on each pages.</a:t>
            </a:r>
          </a:p>
          <a:p>
            <a:r>
              <a:rPr lang="en-US" b="1" dirty="0"/>
              <a:t>Disadvantage of URL Rewriting</a:t>
            </a:r>
            <a:endParaRPr lang="en-US" dirty="0"/>
          </a:p>
          <a:p>
            <a:r>
              <a:rPr lang="en-US" dirty="0"/>
              <a:t>It will work only with links. It can send only textual information.</a:t>
            </a:r>
          </a:p>
          <a:p>
            <a:endParaRPr lang="en-US" dirty="0"/>
          </a:p>
        </p:txBody>
      </p:sp>
    </p:spTree>
    <p:extLst>
      <p:ext uri="{BB962C8B-B14F-4D97-AF65-F5344CB8AC3E}">
        <p14:creationId xmlns:p14="http://schemas.microsoft.com/office/powerpoint/2010/main" val="24581217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4248" y="0"/>
            <a:ext cx="9672034" cy="6247864"/>
          </a:xfrm>
          <a:prstGeom prst="rect">
            <a:avLst/>
          </a:prstGeom>
        </p:spPr>
        <p:txBody>
          <a:bodyPr wrap="square">
            <a:spAutoFit/>
          </a:bodyPr>
          <a:lstStyle/>
          <a:p>
            <a:r>
              <a:rPr lang="en-US" sz="2000" dirty="0"/>
              <a:t>import java.io.*;  </a:t>
            </a:r>
          </a:p>
          <a:p>
            <a:r>
              <a:rPr lang="en-US" sz="2000" dirty="0"/>
              <a:t>import </a:t>
            </a:r>
            <a:r>
              <a:rPr lang="en-US" sz="2000" dirty="0" err="1"/>
              <a:t>javax.servlet</a:t>
            </a:r>
            <a:r>
              <a:rPr lang="en-US" sz="2000" dirty="0"/>
              <a:t>.*;  </a:t>
            </a:r>
          </a:p>
          <a:p>
            <a:r>
              <a:rPr lang="en-US" sz="2000" dirty="0"/>
              <a:t>import </a:t>
            </a:r>
            <a:r>
              <a:rPr lang="en-US" sz="2000" dirty="0" err="1"/>
              <a:t>javax.servlet.http</a:t>
            </a:r>
            <a:r>
              <a:rPr lang="en-US" sz="2000" dirty="0"/>
              <a:t>.*; </a:t>
            </a:r>
          </a:p>
          <a:p>
            <a:r>
              <a:rPr lang="en-US" sz="2000" dirty="0"/>
              <a:t>  </a:t>
            </a:r>
          </a:p>
          <a:p>
            <a:r>
              <a:rPr lang="en-US" sz="2000" dirty="0"/>
              <a:t>public class </a:t>
            </a:r>
            <a:r>
              <a:rPr lang="en-US" sz="2000" dirty="0" err="1"/>
              <a:t>FirstServlet</a:t>
            </a:r>
            <a:r>
              <a:rPr lang="en-US" sz="2000" dirty="0"/>
              <a:t> extends </a:t>
            </a:r>
            <a:r>
              <a:rPr lang="en-US" sz="2000" dirty="0" err="1"/>
              <a:t>HttpServlet</a:t>
            </a:r>
            <a:r>
              <a:rPr lang="en-US" sz="2000" dirty="0"/>
              <a:t> {  </a:t>
            </a:r>
          </a:p>
          <a:p>
            <a:r>
              <a:rPr lang="en-US" sz="2000" dirty="0"/>
              <a:t>  </a:t>
            </a:r>
          </a:p>
          <a:p>
            <a:r>
              <a:rPr lang="en-US" sz="2000" dirty="0"/>
              <a:t>public 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r>
              <a:rPr lang="en-US" sz="2000" dirty="0"/>
              <a:t>        try{  </a:t>
            </a:r>
          </a:p>
          <a:p>
            <a:r>
              <a:rPr lang="en-US" sz="2000" dirty="0"/>
              <a:t>  </a:t>
            </a:r>
          </a:p>
          <a:p>
            <a:r>
              <a:rPr lang="en-US" sz="2000" dirty="0"/>
              <a:t>        </a:t>
            </a:r>
            <a:r>
              <a:rPr lang="en-US" sz="2000" dirty="0" err="1"/>
              <a:t>response.setContentType</a:t>
            </a:r>
            <a:r>
              <a:rPr lang="en-US" sz="2000" dirty="0"/>
              <a:t>("text/html");  </a:t>
            </a:r>
          </a:p>
          <a:p>
            <a:r>
              <a:rPr lang="en-US" sz="2000" dirty="0"/>
              <a:t>        </a:t>
            </a:r>
            <a:r>
              <a:rPr lang="en-US" sz="2000" dirty="0" err="1"/>
              <a:t>PrintWriter</a:t>
            </a:r>
            <a:r>
              <a:rPr lang="en-US" sz="2000" dirty="0"/>
              <a:t> out = </a:t>
            </a:r>
            <a:r>
              <a:rPr lang="en-US" sz="2000" dirty="0" err="1"/>
              <a:t>response.getWriter</a:t>
            </a:r>
            <a:r>
              <a:rPr lang="en-US" sz="2000" dirty="0"/>
              <a:t>();  </a:t>
            </a:r>
            <a:r>
              <a:rPr lang="en-US" sz="2000" dirty="0" smtClean="0"/>
              <a:t>          </a:t>
            </a:r>
            <a:endParaRPr lang="en-US" sz="2000" dirty="0"/>
          </a:p>
          <a:p>
            <a:r>
              <a:rPr lang="en-US" sz="2000" dirty="0" smtClean="0"/>
              <a:t>         </a:t>
            </a:r>
          </a:p>
          <a:p>
            <a:r>
              <a:rPr lang="en-US" sz="2000" dirty="0"/>
              <a:t>	</a:t>
            </a:r>
            <a:r>
              <a:rPr lang="en-US" sz="2000" dirty="0" smtClean="0"/>
              <a:t>//</a:t>
            </a:r>
            <a:r>
              <a:rPr lang="en-US" sz="2000" dirty="0"/>
              <a:t>getting value from the query string  </a:t>
            </a:r>
            <a:r>
              <a:rPr lang="en-US" sz="2000" dirty="0" smtClean="0"/>
              <a:t> </a:t>
            </a:r>
            <a:endParaRPr lang="en-US" sz="2000" dirty="0"/>
          </a:p>
          <a:p>
            <a:r>
              <a:rPr lang="en-US" sz="2000" dirty="0"/>
              <a:t>        </a:t>
            </a:r>
            <a:r>
              <a:rPr lang="en-US" sz="2000" dirty="0" err="1"/>
              <a:t>out.print</a:t>
            </a:r>
            <a:r>
              <a:rPr lang="en-US" sz="2000" dirty="0"/>
              <a:t>("&lt;a </a:t>
            </a:r>
            <a:r>
              <a:rPr lang="en-US" sz="2000" dirty="0" err="1"/>
              <a:t>href</a:t>
            </a:r>
            <a:r>
              <a:rPr lang="en-US" sz="2000" dirty="0"/>
              <a:t>=</a:t>
            </a:r>
            <a:r>
              <a:rPr lang="en-US" sz="2000" dirty="0" smtClean="0"/>
              <a:t>'servlet2?uname=</a:t>
            </a:r>
            <a:r>
              <a:rPr lang="en-US" sz="2000" dirty="0" err="1" smtClean="0"/>
              <a:t>testuser</a:t>
            </a:r>
            <a:r>
              <a:rPr lang="en-US" sz="2000" dirty="0" smtClean="0"/>
              <a:t>'&gt;</a:t>
            </a:r>
            <a:r>
              <a:rPr lang="en-US" sz="2000" dirty="0"/>
              <a:t>visit&lt;/a&gt;"); </a:t>
            </a:r>
          </a:p>
          <a:p>
            <a:r>
              <a:rPr lang="en-US" sz="2000" dirty="0"/>
              <a:t>        </a:t>
            </a:r>
            <a:r>
              <a:rPr lang="en-US" sz="2000" dirty="0" err="1"/>
              <a:t>out.close</a:t>
            </a:r>
            <a:r>
              <a:rPr lang="en-US" sz="2000" dirty="0"/>
              <a:t>();  </a:t>
            </a:r>
          </a:p>
          <a:p>
            <a:r>
              <a:rPr lang="en-US" sz="2000" dirty="0"/>
              <a:t>  </a:t>
            </a:r>
          </a:p>
          <a:p>
            <a:r>
              <a:rPr lang="en-US" sz="2000" dirty="0"/>
              <a:t>       </a:t>
            </a:r>
            <a:r>
              <a:rPr lang="en-US" sz="2000" dirty="0" smtClean="0"/>
              <a:t>}</a:t>
            </a:r>
          </a:p>
          <a:p>
            <a:r>
              <a:rPr lang="en-US" sz="2000" dirty="0" smtClean="0"/>
              <a:t>	catch(Exception </a:t>
            </a:r>
            <a:r>
              <a:rPr lang="en-US" sz="2000" dirty="0"/>
              <a:t>e){</a:t>
            </a:r>
            <a:r>
              <a:rPr lang="en-US" sz="2000" dirty="0" err="1"/>
              <a:t>System.out.println</a:t>
            </a:r>
            <a:r>
              <a:rPr lang="en-US" sz="2000" dirty="0"/>
              <a:t>(e);}  </a:t>
            </a:r>
          </a:p>
          <a:p>
            <a:r>
              <a:rPr lang="en-US" sz="2000" dirty="0"/>
              <a:t>    }  </a:t>
            </a:r>
            <a:r>
              <a:rPr lang="en-US" sz="2000" dirty="0" smtClean="0"/>
              <a:t>  </a:t>
            </a:r>
            <a:endParaRPr lang="en-US" sz="2000" dirty="0"/>
          </a:p>
          <a:p>
            <a:r>
              <a:rPr lang="en-US" sz="2000" dirty="0"/>
              <a:t>} </a:t>
            </a:r>
          </a:p>
        </p:txBody>
      </p:sp>
    </p:spTree>
    <p:extLst>
      <p:ext uri="{BB962C8B-B14F-4D97-AF65-F5344CB8AC3E}">
        <p14:creationId xmlns:p14="http://schemas.microsoft.com/office/powerpoint/2010/main" val="324322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611" y="0"/>
            <a:ext cx="10084158" cy="5940088"/>
          </a:xfrm>
          <a:prstGeom prst="rect">
            <a:avLst/>
          </a:prstGeom>
        </p:spPr>
        <p:txBody>
          <a:bodyPr wrap="square">
            <a:spAutoFit/>
          </a:bodyPr>
          <a:lstStyle/>
          <a:p>
            <a:r>
              <a:rPr lang="en-US" sz="2000" dirty="0"/>
              <a:t>import java.io.*;  </a:t>
            </a:r>
          </a:p>
          <a:p>
            <a:r>
              <a:rPr lang="en-US" sz="2000" dirty="0"/>
              <a:t>import </a:t>
            </a:r>
            <a:r>
              <a:rPr lang="en-US" sz="2000" dirty="0" err="1"/>
              <a:t>javax.servlet</a:t>
            </a:r>
            <a:r>
              <a:rPr lang="en-US" sz="2000" dirty="0"/>
              <a:t>.*;  </a:t>
            </a:r>
          </a:p>
          <a:p>
            <a:r>
              <a:rPr lang="en-US" sz="2000" dirty="0"/>
              <a:t>import </a:t>
            </a:r>
            <a:r>
              <a:rPr lang="en-US" sz="2000" dirty="0" err="1"/>
              <a:t>javax.servlet.http</a:t>
            </a:r>
            <a:r>
              <a:rPr lang="en-US" sz="2000" dirty="0"/>
              <a:t>.*; </a:t>
            </a:r>
            <a:r>
              <a:rPr lang="en-US" sz="2000" dirty="0" smtClean="0"/>
              <a:t>  </a:t>
            </a:r>
            <a:endParaRPr lang="en-US" sz="2000" dirty="0"/>
          </a:p>
          <a:p>
            <a:r>
              <a:rPr lang="en-US" sz="2000" dirty="0"/>
              <a:t>public class </a:t>
            </a:r>
            <a:r>
              <a:rPr lang="en-US" sz="2000" dirty="0" err="1"/>
              <a:t>SecondServlet</a:t>
            </a:r>
            <a:r>
              <a:rPr lang="en-US" sz="2000" dirty="0"/>
              <a:t> extends </a:t>
            </a:r>
            <a:r>
              <a:rPr lang="en-US" sz="2000" dirty="0" err="1"/>
              <a:t>HttpServlet</a:t>
            </a:r>
            <a:r>
              <a:rPr lang="en-US" sz="2000" dirty="0"/>
              <a:t> {  </a:t>
            </a:r>
          </a:p>
          <a:p>
            <a:r>
              <a:rPr lang="en-US" sz="2000" dirty="0"/>
              <a:t>  </a:t>
            </a:r>
          </a:p>
          <a:p>
            <a:r>
              <a:rPr lang="en-US" sz="2000" dirty="0"/>
              <a:t>public 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r>
              <a:rPr lang="en-US" sz="2000" dirty="0"/>
              <a:t>        try{  </a:t>
            </a:r>
          </a:p>
          <a:p>
            <a:r>
              <a:rPr lang="en-US" sz="2000" dirty="0"/>
              <a:t>  </a:t>
            </a:r>
          </a:p>
          <a:p>
            <a:r>
              <a:rPr lang="en-US" sz="2000" dirty="0"/>
              <a:t>        </a:t>
            </a:r>
            <a:r>
              <a:rPr lang="en-US" sz="2000" dirty="0" err="1"/>
              <a:t>response.setContentType</a:t>
            </a:r>
            <a:r>
              <a:rPr lang="en-US" sz="2000" dirty="0"/>
              <a:t>("text/html");  </a:t>
            </a:r>
          </a:p>
          <a:p>
            <a:r>
              <a:rPr lang="en-US" sz="2000" dirty="0"/>
              <a:t>        </a:t>
            </a:r>
            <a:r>
              <a:rPr lang="en-US" sz="2000" dirty="0" err="1"/>
              <a:t>PrintWriter</a:t>
            </a:r>
            <a:r>
              <a:rPr lang="en-US" sz="2000" dirty="0"/>
              <a:t> out = </a:t>
            </a:r>
            <a:r>
              <a:rPr lang="en-US" sz="2000" dirty="0" err="1"/>
              <a:t>response.getWriter</a:t>
            </a:r>
            <a:r>
              <a:rPr lang="en-US" sz="2000" dirty="0"/>
              <a:t>();  </a:t>
            </a:r>
          </a:p>
          <a:p>
            <a:r>
              <a:rPr lang="en-US" sz="2000" dirty="0"/>
              <a:t>          </a:t>
            </a:r>
          </a:p>
          <a:p>
            <a:r>
              <a:rPr lang="en-US" sz="2000" dirty="0"/>
              <a:t>        //getting value from the query string  </a:t>
            </a:r>
          </a:p>
          <a:p>
            <a:r>
              <a:rPr lang="en-US" sz="2000" dirty="0"/>
              <a:t>        String n=</a:t>
            </a:r>
            <a:r>
              <a:rPr lang="en-US" sz="2000" dirty="0" err="1"/>
              <a:t>request.getParameter</a:t>
            </a:r>
            <a:r>
              <a:rPr lang="en-US" sz="2000" dirty="0"/>
              <a:t>("</a:t>
            </a:r>
            <a:r>
              <a:rPr lang="en-US" sz="2000" dirty="0" err="1"/>
              <a:t>uname</a:t>
            </a:r>
            <a:r>
              <a:rPr lang="en-US" sz="2000" dirty="0"/>
              <a:t>");  </a:t>
            </a:r>
          </a:p>
          <a:p>
            <a:r>
              <a:rPr lang="en-US" sz="2000" dirty="0"/>
              <a:t>        </a:t>
            </a:r>
            <a:r>
              <a:rPr lang="en-US" sz="2000" dirty="0" err="1"/>
              <a:t>out.print</a:t>
            </a:r>
            <a:r>
              <a:rPr lang="en-US" sz="2000" dirty="0"/>
              <a:t>("Hello "+n);  </a:t>
            </a:r>
            <a:r>
              <a:rPr lang="en-US" sz="2000" dirty="0" smtClean="0"/>
              <a:t>  </a:t>
            </a:r>
            <a:endParaRPr lang="en-US" sz="2000" dirty="0"/>
          </a:p>
          <a:p>
            <a:r>
              <a:rPr lang="en-US" sz="2000" dirty="0"/>
              <a:t>        </a:t>
            </a:r>
            <a:r>
              <a:rPr lang="en-US" sz="2000" dirty="0" err="1"/>
              <a:t>out.close</a:t>
            </a:r>
            <a:r>
              <a:rPr lang="en-US" sz="2000" dirty="0"/>
              <a:t>();  </a:t>
            </a:r>
          </a:p>
          <a:p>
            <a:r>
              <a:rPr lang="en-US" sz="2000" dirty="0"/>
              <a:t>  </a:t>
            </a:r>
          </a:p>
          <a:p>
            <a:r>
              <a:rPr lang="en-US" sz="2000" dirty="0"/>
              <a:t>         </a:t>
            </a:r>
            <a:r>
              <a:rPr lang="en-US" sz="2000" dirty="0" smtClean="0"/>
              <a:t>}</a:t>
            </a:r>
          </a:p>
          <a:p>
            <a:r>
              <a:rPr lang="en-US" sz="2000" dirty="0"/>
              <a:t>	</a:t>
            </a:r>
            <a:r>
              <a:rPr lang="en-US" sz="2000" dirty="0" smtClean="0"/>
              <a:t>catch(Exception </a:t>
            </a:r>
            <a:r>
              <a:rPr lang="en-US" sz="2000" dirty="0"/>
              <a:t>e){</a:t>
            </a:r>
            <a:r>
              <a:rPr lang="en-US" sz="2000" dirty="0" err="1"/>
              <a:t>System.out.println</a:t>
            </a:r>
            <a:r>
              <a:rPr lang="en-US" sz="2000" dirty="0"/>
              <a:t>(e);}  </a:t>
            </a:r>
          </a:p>
          <a:p>
            <a:r>
              <a:rPr lang="en-US" sz="2000" dirty="0"/>
              <a:t>    </a:t>
            </a:r>
            <a:r>
              <a:rPr lang="en-US" sz="2000" dirty="0" smtClean="0"/>
              <a:t>}} </a:t>
            </a:r>
            <a:endParaRPr lang="en-US" sz="2000" dirty="0"/>
          </a:p>
        </p:txBody>
      </p:sp>
    </p:spTree>
    <p:extLst>
      <p:ext uri="{BB962C8B-B14F-4D97-AF65-F5344CB8AC3E}">
        <p14:creationId xmlns:p14="http://schemas.microsoft.com/office/powerpoint/2010/main" val="13685380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2132FF5D-DC46-45E8-80A7-B23AB610367B}"/>
              </a:ext>
            </a:extLst>
          </p:cNvPr>
          <p:cNvSpPr>
            <a:spLocks noGrp="1"/>
          </p:cNvSpPr>
          <p:nvPr>
            <p:ph type="title"/>
          </p:nvPr>
        </p:nvSpPr>
        <p:spPr>
          <a:xfrm>
            <a:off x="1451579" y="632241"/>
            <a:ext cx="9603275" cy="856831"/>
          </a:xfrm>
        </p:spPr>
        <p:txBody>
          <a:bodyPr>
            <a:normAutofit fontScale="90000"/>
          </a:bodyPr>
          <a:lstStyle/>
          <a:p>
            <a:r>
              <a:rPr lang="en-US" b="1" dirty="0"/>
              <a:t>JSP(Java Server Pages)</a:t>
            </a:r>
            <a:r>
              <a:rPr lang="en-US" dirty="0"/>
              <a:t/>
            </a:r>
            <a:br>
              <a:rPr lang="en-US" dirty="0"/>
            </a:br>
            <a:endParaRPr lang="en-US" dirty="0"/>
          </a:p>
        </p:txBody>
      </p:sp>
      <p:sp>
        <p:nvSpPr>
          <p:cNvPr id="10" name="Content Placeholder 9">
            <a:extLst>
              <a:ext uri="{FF2B5EF4-FFF2-40B4-BE49-F238E27FC236}">
                <a16:creationId xmlns:a16="http://schemas.microsoft.com/office/drawing/2014/main" xmlns="" id="{0D4D263A-9268-40D8-851C-D786B3B7B49D}"/>
              </a:ext>
            </a:extLst>
          </p:cNvPr>
          <p:cNvSpPr>
            <a:spLocks noGrp="1"/>
          </p:cNvSpPr>
          <p:nvPr>
            <p:ph idx="1"/>
          </p:nvPr>
        </p:nvSpPr>
        <p:spPr>
          <a:xfrm>
            <a:off x="1451579" y="1661350"/>
            <a:ext cx="9603275" cy="4421398"/>
          </a:xfrm>
        </p:spPr>
        <p:txBody>
          <a:bodyPr>
            <a:normAutofit lnSpcReduction="10000"/>
          </a:bodyPr>
          <a:lstStyle/>
          <a:p>
            <a:r>
              <a:rPr lang="en-US" sz="2200" dirty="0"/>
              <a:t>It is a technology for developing web pages that support dynamic content which helps developers insert java code in HTML pages by making use of special JSP tags, most of which start with &lt;% and end with %&gt;.</a:t>
            </a:r>
          </a:p>
          <a:p>
            <a:r>
              <a:rPr lang="en-US" sz="2200" dirty="0"/>
              <a:t>A </a:t>
            </a:r>
            <a:r>
              <a:rPr lang="en-US" sz="2200" dirty="0" err="1"/>
              <a:t>JavaServer</a:t>
            </a:r>
            <a:r>
              <a:rPr lang="en-US" sz="2200" dirty="0"/>
              <a:t> Pages component is a type of Java servlet that is designed to fulfill the role of a user interface for a Java web application. </a:t>
            </a:r>
          </a:p>
          <a:p>
            <a:r>
              <a:rPr lang="en-US" sz="2200" dirty="0"/>
              <a:t>Web developers write JSPs as text files that combine HTML or XHTML code, XML elements, and embedded JSP actions and commands.</a:t>
            </a:r>
          </a:p>
          <a:p>
            <a:r>
              <a:rPr lang="en-US" sz="2400" dirty="0"/>
              <a:t>Java Servlets are programs that run on a Web or Application server and act as a middle layer between a request coming from a Web browser or other HTTP client and databases or applications on the HTTP server.</a:t>
            </a:r>
          </a:p>
          <a:p>
            <a:endParaRPr lang="en-US" sz="2200" dirty="0"/>
          </a:p>
        </p:txBody>
      </p:sp>
    </p:spTree>
    <p:extLst>
      <p:ext uri="{BB962C8B-B14F-4D97-AF65-F5344CB8AC3E}">
        <p14:creationId xmlns:p14="http://schemas.microsoft.com/office/powerpoint/2010/main" val="782367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579A7-2CF5-47C1-A49B-E7F2DDE8EA0F}"/>
              </a:ext>
            </a:extLst>
          </p:cNvPr>
          <p:cNvSpPr>
            <a:spLocks noGrp="1"/>
          </p:cNvSpPr>
          <p:nvPr>
            <p:ph type="title"/>
          </p:nvPr>
        </p:nvSpPr>
        <p:spPr/>
        <p:txBody>
          <a:bodyPr/>
          <a:lstStyle/>
          <a:p>
            <a:r>
              <a:rPr lang="en-US" b="1" dirty="0" err="1"/>
              <a:t>Contd</a:t>
            </a:r>
            <a:r>
              <a:rPr lang="en-US" b="1" dirty="0"/>
              <a:t>…</a:t>
            </a:r>
          </a:p>
        </p:txBody>
      </p:sp>
      <p:sp>
        <p:nvSpPr>
          <p:cNvPr id="3" name="Content Placeholder 2">
            <a:extLst>
              <a:ext uri="{FF2B5EF4-FFF2-40B4-BE49-F238E27FC236}">
                <a16:creationId xmlns:a16="http://schemas.microsoft.com/office/drawing/2014/main" xmlns="" id="{A04225A7-F7DA-40A1-86DC-186AC0847B0D}"/>
              </a:ext>
            </a:extLst>
          </p:cNvPr>
          <p:cNvSpPr>
            <a:spLocks noGrp="1"/>
          </p:cNvSpPr>
          <p:nvPr>
            <p:ph idx="1"/>
          </p:nvPr>
        </p:nvSpPr>
        <p:spPr>
          <a:xfrm>
            <a:off x="1451579" y="1661350"/>
            <a:ext cx="9603275" cy="4434650"/>
          </a:xfrm>
        </p:spPr>
        <p:txBody>
          <a:bodyPr>
            <a:normAutofit/>
          </a:bodyPr>
          <a:lstStyle/>
          <a:p>
            <a:r>
              <a:rPr lang="en-US" sz="2200" dirty="0"/>
              <a:t>JSP technology is used to create web application just like Servlet technology. </a:t>
            </a:r>
          </a:p>
          <a:p>
            <a:r>
              <a:rPr lang="en-US" sz="2200" dirty="0"/>
              <a:t>It can be thought of as an extension to servlet because it provides more functionality than servlet such as expression language, </a:t>
            </a:r>
            <a:r>
              <a:rPr lang="en-US" sz="2200" dirty="0" err="1"/>
              <a:t>jstl</a:t>
            </a:r>
            <a:r>
              <a:rPr lang="en-US" sz="2200" dirty="0"/>
              <a:t> </a:t>
            </a:r>
            <a:r>
              <a:rPr lang="en-US" sz="2200" dirty="0" err="1"/>
              <a:t>etc</a:t>
            </a:r>
            <a:endParaRPr lang="en-US" sz="2200" dirty="0"/>
          </a:p>
          <a:p>
            <a:r>
              <a:rPr lang="en-US" sz="2200" dirty="0" err="1"/>
              <a:t>JavaServer</a:t>
            </a:r>
            <a:r>
              <a:rPr lang="en-US" sz="2200" dirty="0"/>
              <a:t> Pages (JSP) technology provides a simplified, fast way to create dynamic web content</a:t>
            </a:r>
            <a:r>
              <a:rPr lang="en-US" sz="2200"/>
              <a:t>. </a:t>
            </a:r>
          </a:p>
          <a:p>
            <a:r>
              <a:rPr lang="en-US" sz="2200"/>
              <a:t>JSP </a:t>
            </a:r>
            <a:r>
              <a:rPr lang="en-US" sz="2200" dirty="0"/>
              <a:t>technology enables rapid development of web-based applications that are server- and platform-independent</a:t>
            </a:r>
          </a:p>
        </p:txBody>
      </p:sp>
    </p:spTree>
    <p:extLst>
      <p:ext uri="{BB962C8B-B14F-4D97-AF65-F5344CB8AC3E}">
        <p14:creationId xmlns:p14="http://schemas.microsoft.com/office/powerpoint/2010/main" val="302356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1449978"/>
            <a:ext cx="9603275" cy="4680366"/>
          </a:xfrm>
        </p:spPr>
        <p:txBody>
          <a:bodyPr>
            <a:normAutofit/>
          </a:bodyPr>
          <a:lstStyle/>
          <a:p>
            <a:pPr marL="0" indent="0">
              <a:buNone/>
            </a:pPr>
            <a:r>
              <a:rPr lang="en-US" b="1" dirty="0"/>
              <a:t>1) Servlet class is loaded</a:t>
            </a:r>
          </a:p>
          <a:p>
            <a:r>
              <a:rPr lang="en-US" dirty="0"/>
              <a:t>The </a:t>
            </a:r>
            <a:r>
              <a:rPr lang="en-US" dirty="0" err="1"/>
              <a:t>classloader</a:t>
            </a:r>
            <a:r>
              <a:rPr lang="en-US" dirty="0"/>
              <a:t> is responsible to load the servlet class. </a:t>
            </a:r>
            <a:endParaRPr lang="en-US" dirty="0" smtClean="0"/>
          </a:p>
          <a:p>
            <a:r>
              <a:rPr lang="en-US" dirty="0" smtClean="0"/>
              <a:t>The </a:t>
            </a:r>
            <a:r>
              <a:rPr lang="en-US" dirty="0"/>
              <a:t>servlet class is loaded when the first request for the servlet is received by the web container</a:t>
            </a:r>
            <a:r>
              <a:rPr lang="en-US" dirty="0" smtClean="0"/>
              <a:t>.</a:t>
            </a:r>
            <a:endParaRPr lang="en-US" dirty="0"/>
          </a:p>
          <a:p>
            <a:pPr marL="0" indent="0">
              <a:buNone/>
            </a:pPr>
            <a:r>
              <a:rPr lang="en-US" b="1" dirty="0"/>
              <a:t>2) Servlet instance is created</a:t>
            </a:r>
          </a:p>
          <a:p>
            <a:r>
              <a:rPr lang="en-US" dirty="0"/>
              <a:t>The web container creates the instance of a servlet after loading the servlet class. </a:t>
            </a:r>
            <a:endParaRPr lang="en-US" dirty="0" smtClean="0"/>
          </a:p>
          <a:p>
            <a:r>
              <a:rPr lang="en-US" dirty="0" smtClean="0"/>
              <a:t>The </a:t>
            </a:r>
            <a:r>
              <a:rPr lang="en-US" dirty="0"/>
              <a:t>servlet instance is created only once in the servlet life cycle</a:t>
            </a:r>
            <a:r>
              <a:rPr lang="en-US" dirty="0" smtClean="0"/>
              <a:t>.</a:t>
            </a:r>
          </a:p>
          <a:p>
            <a:pPr marL="0" indent="0">
              <a:buNone/>
            </a:pPr>
            <a:r>
              <a:rPr lang="en-US" b="1" dirty="0"/>
              <a:t>3) </a:t>
            </a:r>
            <a:r>
              <a:rPr lang="en-US" b="1" dirty="0" err="1"/>
              <a:t>init</a:t>
            </a:r>
            <a:r>
              <a:rPr lang="en-US" b="1" dirty="0"/>
              <a:t> method is invoked</a:t>
            </a:r>
          </a:p>
          <a:p>
            <a:pPr marL="0" indent="0">
              <a:buNone/>
            </a:pPr>
            <a:r>
              <a:rPr lang="en-US" dirty="0"/>
              <a:t>The web container calls the </a:t>
            </a:r>
            <a:r>
              <a:rPr lang="en-US" dirty="0" err="1"/>
              <a:t>init</a:t>
            </a:r>
            <a:r>
              <a:rPr lang="en-US" dirty="0"/>
              <a:t> method only once after creating the servlet instance. </a:t>
            </a:r>
          </a:p>
        </p:txBody>
      </p:sp>
    </p:spTree>
    <p:extLst>
      <p:ext uri="{BB962C8B-B14F-4D97-AF65-F5344CB8AC3E}">
        <p14:creationId xmlns:p14="http://schemas.microsoft.com/office/powerpoint/2010/main" val="2586701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Elements Of JSP</a:t>
            </a:r>
            <a:endParaRPr lang="en-US" b="1" cap="none" dirty="0"/>
          </a:p>
        </p:txBody>
      </p:sp>
      <p:sp>
        <p:nvSpPr>
          <p:cNvPr id="3" name="Content Placeholder 2"/>
          <p:cNvSpPr>
            <a:spLocks noGrp="1"/>
          </p:cNvSpPr>
          <p:nvPr>
            <p:ph idx="1"/>
          </p:nvPr>
        </p:nvSpPr>
        <p:spPr>
          <a:xfrm>
            <a:off x="1451579" y="1449978"/>
            <a:ext cx="9603275" cy="4654608"/>
          </a:xfrm>
        </p:spPr>
        <p:txBody>
          <a:bodyPr>
            <a:noAutofit/>
          </a:bodyPr>
          <a:lstStyle/>
          <a:p>
            <a:pPr marL="0" indent="0">
              <a:buNone/>
            </a:pPr>
            <a:r>
              <a:rPr lang="en-US" b="1" dirty="0"/>
              <a:t>The </a:t>
            </a:r>
            <a:r>
              <a:rPr lang="en-US" b="1" dirty="0" err="1"/>
              <a:t>Scriptlet</a:t>
            </a:r>
            <a:endParaRPr lang="en-US" b="1" dirty="0"/>
          </a:p>
          <a:p>
            <a:r>
              <a:rPr lang="en-US" dirty="0"/>
              <a:t>A </a:t>
            </a:r>
            <a:r>
              <a:rPr lang="en-US" dirty="0" err="1"/>
              <a:t>scriptlet</a:t>
            </a:r>
            <a:r>
              <a:rPr lang="en-US" dirty="0"/>
              <a:t> can contain any number of JAVA language statements, variable or method declarations, or expressions that are valid in the page scripting language</a:t>
            </a:r>
            <a:r>
              <a:rPr lang="en-US" dirty="0" smtClean="0"/>
              <a:t>.</a:t>
            </a:r>
          </a:p>
          <a:p>
            <a:pPr marL="0" indent="0">
              <a:buNone/>
            </a:pPr>
            <a:r>
              <a:rPr lang="en-US" dirty="0"/>
              <a:t>&lt;% code fragment </a:t>
            </a:r>
            <a:r>
              <a:rPr lang="en-US" dirty="0" smtClean="0"/>
              <a:t>%&gt;</a:t>
            </a:r>
          </a:p>
          <a:p>
            <a:pPr marL="0" indent="0">
              <a:buNone/>
            </a:pPr>
            <a:r>
              <a:rPr lang="en-US" dirty="0"/>
              <a:t>&lt;html&gt;</a:t>
            </a:r>
          </a:p>
          <a:p>
            <a:pPr marL="0" indent="0">
              <a:buNone/>
            </a:pPr>
            <a:r>
              <a:rPr lang="en-US" dirty="0"/>
              <a:t>   &lt;head&gt;&lt;title&gt;Hello World&lt;/title&gt;&lt;/head</a:t>
            </a:r>
            <a:r>
              <a:rPr lang="en-US" dirty="0" smtClean="0"/>
              <a:t>&gt;   </a:t>
            </a:r>
            <a:endParaRPr lang="en-US" dirty="0"/>
          </a:p>
          <a:p>
            <a:pPr marL="0" indent="0">
              <a:buNone/>
            </a:pPr>
            <a:r>
              <a:rPr lang="en-US" dirty="0"/>
              <a:t>   &lt;body&gt;</a:t>
            </a:r>
          </a:p>
          <a:p>
            <a:pPr marL="0" indent="0">
              <a:buNone/>
            </a:pPr>
            <a:r>
              <a:rPr lang="en-US" dirty="0"/>
              <a:t>      Hello World!&lt;</a:t>
            </a:r>
            <a:r>
              <a:rPr lang="en-US" dirty="0" err="1"/>
              <a:t>br</a:t>
            </a:r>
            <a:r>
              <a:rPr lang="en-US" dirty="0"/>
              <a:t>/&gt;</a:t>
            </a:r>
          </a:p>
          <a:p>
            <a:pPr marL="0" indent="0">
              <a:buNone/>
            </a:pPr>
            <a:r>
              <a:rPr lang="en-US" dirty="0"/>
              <a:t>      </a:t>
            </a:r>
            <a:r>
              <a:rPr lang="en-US" dirty="0" smtClean="0"/>
              <a:t>&lt;%         </a:t>
            </a:r>
            <a:r>
              <a:rPr lang="en-US" dirty="0" err="1"/>
              <a:t>out.println</a:t>
            </a:r>
            <a:r>
              <a:rPr lang="en-US" dirty="0"/>
              <a:t>("Your IP address is " + </a:t>
            </a:r>
            <a:r>
              <a:rPr lang="en-US" dirty="0" err="1"/>
              <a:t>request.getRemoteAddr</a:t>
            </a:r>
            <a:r>
              <a:rPr lang="en-US" dirty="0" smtClean="0"/>
              <a:t>());      </a:t>
            </a:r>
            <a:r>
              <a:rPr lang="en-US" dirty="0"/>
              <a:t>%&gt;</a:t>
            </a:r>
          </a:p>
          <a:p>
            <a:pPr marL="0" indent="0">
              <a:buNone/>
            </a:pPr>
            <a:r>
              <a:rPr lang="en-US" dirty="0"/>
              <a:t>   &lt;/body</a:t>
            </a:r>
            <a:r>
              <a:rPr lang="en-US" dirty="0" smtClean="0"/>
              <a:t>&gt;&lt;/</a:t>
            </a:r>
            <a:r>
              <a:rPr lang="en-US" dirty="0"/>
              <a:t>html</a:t>
            </a:r>
            <a:r>
              <a:rPr lang="en-US" dirty="0" smtClean="0"/>
              <a:t>&gt;</a:t>
            </a:r>
            <a:endParaRPr lang="en-US" dirty="0"/>
          </a:p>
        </p:txBody>
      </p:sp>
    </p:spTree>
    <p:extLst>
      <p:ext uri="{BB962C8B-B14F-4D97-AF65-F5344CB8AC3E}">
        <p14:creationId xmlns:p14="http://schemas.microsoft.com/office/powerpoint/2010/main" val="28242588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pPr marL="0" indent="0">
              <a:buNone/>
            </a:pPr>
            <a:r>
              <a:rPr lang="en-US" b="1" dirty="0"/>
              <a:t>SP Declarations</a:t>
            </a:r>
          </a:p>
          <a:p>
            <a:r>
              <a:rPr lang="en-US" dirty="0"/>
              <a:t>A declaration declares one or more variables or methods that you can use in Java code later in the JSP file. </a:t>
            </a:r>
            <a:endParaRPr lang="en-US" dirty="0" smtClean="0"/>
          </a:p>
          <a:p>
            <a:r>
              <a:rPr lang="en-US" dirty="0" smtClean="0"/>
              <a:t>You </a:t>
            </a:r>
            <a:r>
              <a:rPr lang="en-US" dirty="0"/>
              <a:t>must declare the variable or method before you use it in the JSP file</a:t>
            </a:r>
            <a:r>
              <a:rPr lang="en-US" dirty="0" smtClean="0"/>
              <a:t>.</a:t>
            </a:r>
          </a:p>
          <a:p>
            <a:pPr marL="0" indent="0">
              <a:buNone/>
            </a:pPr>
            <a:r>
              <a:rPr lang="en-US" dirty="0"/>
              <a:t>&lt;%! declaration; [ declaration; ]+ ... %&gt;</a:t>
            </a:r>
          </a:p>
        </p:txBody>
      </p:sp>
    </p:spTree>
    <p:extLst>
      <p:ext uri="{BB962C8B-B14F-4D97-AF65-F5344CB8AC3E}">
        <p14:creationId xmlns:p14="http://schemas.microsoft.com/office/powerpoint/2010/main" val="40341650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41729"/>
          </a:xfrm>
        </p:spPr>
        <p:txBody>
          <a:bodyPr/>
          <a:lstStyle/>
          <a:p>
            <a:pPr marL="0" indent="0">
              <a:buNone/>
            </a:pPr>
            <a:r>
              <a:rPr lang="en-US" b="1" dirty="0"/>
              <a:t>JSP Expression</a:t>
            </a:r>
          </a:p>
          <a:p>
            <a:r>
              <a:rPr lang="en-US" dirty="0"/>
              <a:t>A JSP expression element contains a scripting language expression that is evaluated, converted to a String, and inserted where the expression appears in the JSP </a:t>
            </a:r>
            <a:r>
              <a:rPr lang="en-US" dirty="0" smtClean="0"/>
              <a:t>file</a:t>
            </a:r>
          </a:p>
          <a:p>
            <a:r>
              <a:rPr lang="en-US" dirty="0"/>
              <a:t>Because the value of an expression is converted to a String, you can use an expression within a line of text, whether or not it is tagged with HTML, in a JSP file.</a:t>
            </a:r>
          </a:p>
          <a:p>
            <a:r>
              <a:rPr lang="en-US" dirty="0"/>
              <a:t>The expression element can contain any expression that is valid according to the Java Language Specification but you cannot use a semicolon to end an expression</a:t>
            </a:r>
            <a:r>
              <a:rPr lang="en-US" dirty="0" smtClean="0"/>
              <a:t>.</a:t>
            </a:r>
          </a:p>
          <a:p>
            <a:pPr marL="0" indent="0">
              <a:buNone/>
            </a:pPr>
            <a:r>
              <a:rPr lang="en-US" dirty="0"/>
              <a:t>&lt;%= expression </a:t>
            </a:r>
            <a:r>
              <a:rPr lang="en-US" dirty="0" smtClean="0"/>
              <a:t>%&gt;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97135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pPr marL="0" indent="0">
              <a:buNone/>
            </a:pPr>
            <a:r>
              <a:rPr lang="en-US" dirty="0"/>
              <a:t>&lt;html&gt; </a:t>
            </a:r>
          </a:p>
          <a:p>
            <a:pPr marL="0" indent="0">
              <a:buNone/>
            </a:pPr>
            <a:r>
              <a:rPr lang="en-US" dirty="0"/>
              <a:t>   &lt;head&gt;&lt;title&gt;A Comment Test&lt;/title&gt;&lt;/head&gt; </a:t>
            </a:r>
            <a:r>
              <a:rPr lang="en-US" dirty="0" smtClean="0"/>
              <a:t>   </a:t>
            </a:r>
            <a:endParaRPr lang="en-US" dirty="0"/>
          </a:p>
          <a:p>
            <a:pPr marL="0" indent="0">
              <a:buNone/>
            </a:pPr>
            <a:r>
              <a:rPr lang="en-US" dirty="0"/>
              <a:t>   &lt;body&gt;</a:t>
            </a:r>
          </a:p>
          <a:p>
            <a:pPr marL="0" indent="0">
              <a:buNone/>
            </a:pPr>
            <a:r>
              <a:rPr lang="en-US" dirty="0" smtClean="0"/>
              <a:t>     </a:t>
            </a:r>
            <a:r>
              <a:rPr lang="en-US" dirty="0"/>
              <a:t>&lt;p&gt;Today's date: &lt;%= (new </a:t>
            </a:r>
            <a:r>
              <a:rPr lang="en-US" dirty="0" err="1"/>
              <a:t>java.util.Date</a:t>
            </a:r>
            <a:r>
              <a:rPr lang="en-US" dirty="0"/>
              <a:t>()).</a:t>
            </a:r>
            <a:r>
              <a:rPr lang="en-US" dirty="0" err="1"/>
              <a:t>toLocaleString</a:t>
            </a:r>
            <a:r>
              <a:rPr lang="en-US" dirty="0"/>
              <a:t>()%&gt;&lt;/p&gt;</a:t>
            </a:r>
          </a:p>
          <a:p>
            <a:pPr marL="0" indent="0">
              <a:buNone/>
            </a:pPr>
            <a:r>
              <a:rPr lang="en-US" dirty="0" smtClean="0"/>
              <a:t>  </a:t>
            </a:r>
            <a:r>
              <a:rPr lang="en-US" dirty="0"/>
              <a:t>&lt;/body&gt; </a:t>
            </a:r>
          </a:p>
          <a:p>
            <a:pPr marL="0" indent="0">
              <a:buNone/>
            </a:pPr>
            <a:r>
              <a:rPr lang="en-US" dirty="0"/>
              <a:t>&lt;/html&gt; </a:t>
            </a:r>
          </a:p>
        </p:txBody>
      </p:sp>
    </p:spTree>
    <p:extLst>
      <p:ext uri="{BB962C8B-B14F-4D97-AF65-F5344CB8AC3E}">
        <p14:creationId xmlns:p14="http://schemas.microsoft.com/office/powerpoint/2010/main" val="1433182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731881"/>
          </a:xfrm>
        </p:spPr>
        <p:txBody>
          <a:bodyPr>
            <a:noAutofit/>
          </a:bodyPr>
          <a:lstStyle/>
          <a:p>
            <a:pPr marL="0" indent="0">
              <a:buNone/>
            </a:pPr>
            <a:r>
              <a:rPr lang="en-US" b="1" dirty="0"/>
              <a:t>JSP Comments</a:t>
            </a:r>
          </a:p>
          <a:p>
            <a:r>
              <a:rPr lang="en-US" dirty="0"/>
              <a:t>JSP comment marks text or statements that the JSP container should ignore. A JSP comment is useful when you want to hide or "comment out", a part of your JSP page</a:t>
            </a:r>
            <a:r>
              <a:rPr lang="en-US" dirty="0" smtClean="0"/>
              <a:t>.</a:t>
            </a:r>
          </a:p>
          <a:p>
            <a:pPr marL="0" indent="0">
              <a:buNone/>
            </a:pPr>
            <a:r>
              <a:rPr lang="en-US" dirty="0"/>
              <a:t>&lt;%-- This is JSP comment </a:t>
            </a:r>
            <a:r>
              <a:rPr lang="en-US" dirty="0" smtClean="0"/>
              <a:t>--%&gt;</a:t>
            </a:r>
          </a:p>
          <a:p>
            <a:pPr marL="0" indent="0">
              <a:buNone/>
            </a:pPr>
            <a:r>
              <a:rPr lang="en-US" dirty="0"/>
              <a:t>&lt;html&gt; </a:t>
            </a:r>
          </a:p>
          <a:p>
            <a:pPr marL="0" indent="0">
              <a:buNone/>
            </a:pPr>
            <a:r>
              <a:rPr lang="en-US" dirty="0"/>
              <a:t>   &lt;head&gt;&lt;title&gt;A Comment Test&lt;/title&gt;&lt;/head&gt; </a:t>
            </a:r>
            <a:r>
              <a:rPr lang="en-US" dirty="0" smtClean="0"/>
              <a:t>   </a:t>
            </a:r>
            <a:endParaRPr lang="en-US" dirty="0"/>
          </a:p>
          <a:p>
            <a:pPr marL="0" indent="0">
              <a:buNone/>
            </a:pPr>
            <a:r>
              <a:rPr lang="en-US" dirty="0"/>
              <a:t>   &lt;body&gt; </a:t>
            </a:r>
          </a:p>
          <a:p>
            <a:pPr marL="0" indent="0">
              <a:buNone/>
            </a:pPr>
            <a:r>
              <a:rPr lang="en-US" dirty="0"/>
              <a:t>      &lt;h2&gt;A Test of Comments&lt;/h2&gt; </a:t>
            </a:r>
          </a:p>
          <a:p>
            <a:pPr marL="0" indent="0">
              <a:buNone/>
            </a:pPr>
            <a:r>
              <a:rPr lang="en-US" dirty="0"/>
              <a:t>      &lt;%-- This comment will not be visible in the page source --%&gt; </a:t>
            </a:r>
          </a:p>
          <a:p>
            <a:pPr marL="0" indent="0">
              <a:buNone/>
            </a:pPr>
            <a:r>
              <a:rPr lang="en-US" dirty="0"/>
              <a:t>   &lt;/body</a:t>
            </a:r>
            <a:r>
              <a:rPr lang="en-US" dirty="0" smtClean="0"/>
              <a:t>&gt;&lt;/</a:t>
            </a:r>
            <a:r>
              <a:rPr lang="en-US" dirty="0"/>
              <a:t>html&gt; </a:t>
            </a:r>
          </a:p>
        </p:txBody>
      </p:sp>
    </p:spTree>
    <p:extLst>
      <p:ext uri="{BB962C8B-B14F-4D97-AF65-F5344CB8AC3E}">
        <p14:creationId xmlns:p14="http://schemas.microsoft.com/office/powerpoint/2010/main" val="8180148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67487"/>
          </a:xfrm>
        </p:spPr>
        <p:txBody>
          <a:bodyPr>
            <a:normAutofit fontScale="92500" lnSpcReduction="10000"/>
          </a:bodyPr>
          <a:lstStyle/>
          <a:p>
            <a:pPr marL="0" indent="0">
              <a:buNone/>
            </a:pPr>
            <a:r>
              <a:rPr lang="en-US" b="1" dirty="0"/>
              <a:t>JSP Directives</a:t>
            </a:r>
          </a:p>
          <a:p>
            <a:r>
              <a:rPr lang="en-US" dirty="0"/>
              <a:t>A JSP directive affects the overall structure of the servlet class. It usually has the following form </a:t>
            </a:r>
            <a:r>
              <a:rPr lang="en-US" dirty="0" smtClean="0"/>
              <a:t>−</a:t>
            </a:r>
            <a:endParaRPr lang="en-US" dirty="0"/>
          </a:p>
          <a:p>
            <a:pPr marL="0" indent="0">
              <a:buNone/>
            </a:pPr>
            <a:r>
              <a:rPr lang="en-US" dirty="0"/>
              <a:t>&lt;%@ directive attribute="value" </a:t>
            </a:r>
            <a:r>
              <a:rPr lang="en-US" dirty="0" smtClean="0"/>
              <a:t>%&gt;</a:t>
            </a:r>
          </a:p>
          <a:p>
            <a:pPr marL="0" indent="0">
              <a:buNone/>
            </a:pPr>
            <a:r>
              <a:rPr lang="en-US" b="1" dirty="0"/>
              <a:t>&lt;%@ page ... %&gt;</a:t>
            </a:r>
            <a:endParaRPr lang="en-US" dirty="0"/>
          </a:p>
          <a:p>
            <a:r>
              <a:rPr lang="en-US" dirty="0"/>
              <a:t>Defines page-dependent attributes, such as scripting language, error page, and buffering requirements</a:t>
            </a:r>
            <a:r>
              <a:rPr lang="en-US" dirty="0" smtClean="0"/>
              <a:t>.</a:t>
            </a:r>
          </a:p>
          <a:p>
            <a:pPr marL="0" indent="0">
              <a:buNone/>
            </a:pPr>
            <a:r>
              <a:rPr lang="en-US" b="1" dirty="0"/>
              <a:t>&lt;%@ include ... %&gt;</a:t>
            </a:r>
            <a:endParaRPr lang="en-US" dirty="0"/>
          </a:p>
          <a:p>
            <a:r>
              <a:rPr lang="en-US" dirty="0"/>
              <a:t>Includes a file during the translation phase</a:t>
            </a:r>
            <a:r>
              <a:rPr lang="en-US" dirty="0" smtClean="0"/>
              <a:t>.</a:t>
            </a:r>
          </a:p>
          <a:p>
            <a:r>
              <a:rPr lang="en-US" b="1" dirty="0"/>
              <a:t>&lt;%@ </a:t>
            </a:r>
            <a:r>
              <a:rPr lang="en-US" b="1" dirty="0" err="1"/>
              <a:t>taglib</a:t>
            </a:r>
            <a:r>
              <a:rPr lang="en-US" b="1" dirty="0"/>
              <a:t> ... %&gt;</a:t>
            </a:r>
            <a:endParaRPr lang="en-US" dirty="0"/>
          </a:p>
          <a:p>
            <a:r>
              <a:rPr lang="en-US" dirty="0"/>
              <a:t>Declares a tag library, containing custom actions, used in the page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063849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Java Web Framework</a:t>
            </a:r>
            <a:endParaRPr lang="en-US" b="1" cap="none" dirty="0"/>
          </a:p>
        </p:txBody>
      </p:sp>
      <p:sp>
        <p:nvSpPr>
          <p:cNvPr id="3" name="Content Placeholder 2"/>
          <p:cNvSpPr>
            <a:spLocks noGrp="1"/>
          </p:cNvSpPr>
          <p:nvPr>
            <p:ph idx="1"/>
          </p:nvPr>
        </p:nvSpPr>
        <p:spPr>
          <a:xfrm>
            <a:off x="1451579" y="1449978"/>
            <a:ext cx="9603275" cy="4680366"/>
          </a:xfrm>
        </p:spPr>
        <p:txBody>
          <a:bodyPr/>
          <a:lstStyle/>
          <a:p>
            <a:r>
              <a:rPr lang="en-US" dirty="0"/>
              <a:t>The most popular Java web frameworks are</a:t>
            </a:r>
            <a:r>
              <a:rPr lang="en-US" dirty="0" smtClean="0"/>
              <a:t>:</a:t>
            </a:r>
            <a:endParaRPr lang="en-US" dirty="0"/>
          </a:p>
          <a:p>
            <a:r>
              <a:rPr lang="en-US" b="1" dirty="0"/>
              <a:t>Spring</a:t>
            </a:r>
          </a:p>
          <a:p>
            <a:r>
              <a:rPr lang="en-US" b="1" dirty="0" smtClean="0"/>
              <a:t>JSF</a:t>
            </a:r>
            <a:r>
              <a:rPr lang="en-US" b="1" dirty="0"/>
              <a:t>(Java Server Faces</a:t>
            </a:r>
            <a:r>
              <a:rPr lang="en-US" b="1" dirty="0" smtClean="0"/>
              <a:t>)</a:t>
            </a:r>
            <a:endParaRPr lang="en-US" b="1" dirty="0"/>
          </a:p>
          <a:p>
            <a:r>
              <a:rPr lang="en-US" b="1" dirty="0"/>
              <a:t>GWT</a:t>
            </a:r>
          </a:p>
        </p:txBody>
      </p:sp>
    </p:spTree>
    <p:extLst>
      <p:ext uri="{BB962C8B-B14F-4D97-AF65-F5344CB8AC3E}">
        <p14:creationId xmlns:p14="http://schemas.microsoft.com/office/powerpoint/2010/main" val="9672669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a:t>
            </a:r>
          </a:p>
        </p:txBody>
      </p:sp>
      <p:sp>
        <p:nvSpPr>
          <p:cNvPr id="3" name="Content Placeholder 2"/>
          <p:cNvSpPr>
            <a:spLocks noGrp="1"/>
          </p:cNvSpPr>
          <p:nvPr>
            <p:ph idx="1"/>
          </p:nvPr>
        </p:nvSpPr>
        <p:spPr>
          <a:xfrm>
            <a:off x="1451579" y="1449977"/>
            <a:ext cx="9603275" cy="4693245"/>
          </a:xfrm>
        </p:spPr>
        <p:txBody>
          <a:bodyPr>
            <a:normAutofit/>
          </a:bodyPr>
          <a:lstStyle/>
          <a:p>
            <a:r>
              <a:rPr lang="en-US" dirty="0"/>
              <a:t>Spring is a powerful, lightweight, and most popular framework which makes Java quicker, easier, and safer to use. </a:t>
            </a:r>
            <a:endParaRPr lang="en-US" dirty="0" smtClean="0"/>
          </a:p>
          <a:p>
            <a:r>
              <a:rPr lang="en-US" dirty="0"/>
              <a:t>Spring Boot is an open source Java-based framework used to create a micro Service. </a:t>
            </a:r>
            <a:endParaRPr lang="en-US" dirty="0" smtClean="0"/>
          </a:p>
          <a:p>
            <a:r>
              <a:rPr lang="en-US" dirty="0" smtClean="0"/>
              <a:t>It </a:t>
            </a:r>
            <a:r>
              <a:rPr lang="en-US" dirty="0"/>
              <a:t>is developed by Pivotal Team and is used to build stand-alone and production ready spring </a:t>
            </a:r>
            <a:r>
              <a:rPr lang="en-US" dirty="0" smtClean="0"/>
              <a:t>applications.</a:t>
            </a:r>
          </a:p>
          <a:p>
            <a:r>
              <a:rPr lang="en-US" dirty="0" smtClean="0"/>
              <a:t>It </a:t>
            </a:r>
            <a:r>
              <a:rPr lang="en-US" dirty="0"/>
              <a:t>is a complete programming model that is built on and with Java, starting with Spring Boot, which is a way to get a spring application up and running with minimal configuration and no application server required. </a:t>
            </a:r>
            <a:endParaRPr lang="en-US" dirty="0" smtClean="0"/>
          </a:p>
          <a:p>
            <a:r>
              <a:rPr lang="en-US" dirty="0"/>
              <a:t>This framework is very popular among developers for its speed, simplicity, and productivity which helps to create enterprise-level web applications with complete ease. </a:t>
            </a:r>
            <a:endParaRPr lang="en-US" dirty="0" smtClean="0"/>
          </a:p>
        </p:txBody>
      </p:sp>
    </p:spTree>
    <p:extLst>
      <p:ext uri="{BB962C8B-B14F-4D97-AF65-F5344CB8AC3E}">
        <p14:creationId xmlns:p14="http://schemas.microsoft.com/office/powerpoint/2010/main" val="3409280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r>
              <a:rPr lang="en-US" dirty="0"/>
              <a:t>Spring MVC and Spring Boot made Java modern, reactive, and cloud-ready to build high-performance complex web applications hence used by many tech-giants, including Netflix, Amazon, Google, Microsoft, etc</a:t>
            </a:r>
            <a:r>
              <a:rPr lang="en-US" dirty="0" smtClean="0"/>
              <a:t>.</a:t>
            </a:r>
          </a:p>
        </p:txBody>
      </p:sp>
    </p:spTree>
    <p:extLst>
      <p:ext uri="{BB962C8B-B14F-4D97-AF65-F5344CB8AC3E}">
        <p14:creationId xmlns:p14="http://schemas.microsoft.com/office/powerpoint/2010/main" val="2188036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Spring Boot Features</a:t>
            </a:r>
            <a:endParaRPr lang="en-US" b="1" cap="none" dirty="0"/>
          </a:p>
        </p:txBody>
      </p:sp>
      <p:sp>
        <p:nvSpPr>
          <p:cNvPr id="3" name="Content Placeholder 2"/>
          <p:cNvSpPr>
            <a:spLocks noGrp="1"/>
          </p:cNvSpPr>
          <p:nvPr>
            <p:ph idx="1"/>
          </p:nvPr>
        </p:nvSpPr>
        <p:spPr>
          <a:xfrm>
            <a:off x="1451579" y="1449978"/>
            <a:ext cx="9603275" cy="4641729"/>
          </a:xfrm>
        </p:spPr>
        <p:txBody>
          <a:bodyPr>
            <a:normAutofit/>
          </a:bodyPr>
          <a:lstStyle/>
          <a:p>
            <a:r>
              <a:rPr lang="en-US" dirty="0"/>
              <a:t>Create stand-alone Spring applications</a:t>
            </a:r>
          </a:p>
          <a:p>
            <a:r>
              <a:rPr lang="en-US" dirty="0" smtClean="0"/>
              <a:t>It </a:t>
            </a:r>
            <a:r>
              <a:rPr lang="en-US" dirty="0"/>
              <a:t>provides a flexible way to configure Java Beans, XML configurations, and Database Transactions.</a:t>
            </a:r>
          </a:p>
          <a:p>
            <a:r>
              <a:rPr lang="en-US" dirty="0"/>
              <a:t>It provides a powerful batch processing and manages REST endpoints.</a:t>
            </a:r>
          </a:p>
          <a:p>
            <a:r>
              <a:rPr lang="en-US" dirty="0"/>
              <a:t>In Spring Boot, everything is auto configured; no manual configurations are needed.</a:t>
            </a:r>
          </a:p>
          <a:p>
            <a:r>
              <a:rPr lang="en-US" dirty="0"/>
              <a:t>It offers annotation-based spring application</a:t>
            </a:r>
          </a:p>
          <a:p>
            <a:r>
              <a:rPr lang="en-US" dirty="0"/>
              <a:t>Eases dependency management</a:t>
            </a:r>
          </a:p>
          <a:p>
            <a:r>
              <a:rPr lang="en-US" dirty="0"/>
              <a:t>It includes Embedded Servlet Container</a:t>
            </a:r>
          </a:p>
          <a:p>
            <a:endParaRPr lang="en-US" dirty="0"/>
          </a:p>
        </p:txBody>
      </p:sp>
    </p:spTree>
    <p:extLst>
      <p:ext uri="{BB962C8B-B14F-4D97-AF65-F5344CB8AC3E}">
        <p14:creationId xmlns:p14="http://schemas.microsoft.com/office/powerpoint/2010/main" val="350627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449977"/>
            <a:ext cx="9603275" cy="4693245"/>
          </a:xfrm>
        </p:spPr>
        <p:txBody>
          <a:bodyPr>
            <a:normAutofit fontScale="92500" lnSpcReduction="10000"/>
          </a:bodyPr>
          <a:lstStyle/>
          <a:p>
            <a:r>
              <a:rPr lang="en-US" dirty="0"/>
              <a:t>The </a:t>
            </a:r>
            <a:r>
              <a:rPr lang="en-US" dirty="0" err="1"/>
              <a:t>init</a:t>
            </a:r>
            <a:r>
              <a:rPr lang="en-US" dirty="0"/>
              <a:t> method is used to initialize the servlet. </a:t>
            </a:r>
            <a:endParaRPr lang="en-US" dirty="0" smtClean="0"/>
          </a:p>
          <a:p>
            <a:r>
              <a:rPr lang="en-US" dirty="0"/>
              <a:t>The servlet is normally created when a user first invokes a URL corresponding to the servlet</a:t>
            </a:r>
          </a:p>
          <a:p>
            <a:r>
              <a:rPr lang="en-US" dirty="0"/>
              <a:t>The </a:t>
            </a:r>
            <a:r>
              <a:rPr lang="en-US" dirty="0" err="1"/>
              <a:t>init</a:t>
            </a:r>
            <a:r>
              <a:rPr lang="en-US" dirty="0"/>
              <a:t>() method simply creates or loads some data that will be used throughout the life of the servlet</a:t>
            </a:r>
            <a:r>
              <a:rPr lang="en-US" dirty="0" smtClean="0"/>
              <a:t>.</a:t>
            </a:r>
          </a:p>
          <a:p>
            <a:r>
              <a:rPr lang="en-US" dirty="0" smtClean="0"/>
              <a:t>It </a:t>
            </a:r>
            <a:r>
              <a:rPr lang="en-US" dirty="0"/>
              <a:t>is the life cycle method of the </a:t>
            </a:r>
            <a:r>
              <a:rPr lang="en-US" dirty="0" err="1"/>
              <a:t>javax.servlet.Servlet</a:t>
            </a:r>
            <a:r>
              <a:rPr lang="en-US" dirty="0"/>
              <a:t> interface. </a:t>
            </a:r>
            <a:endParaRPr lang="en-US" dirty="0" smtClean="0"/>
          </a:p>
          <a:p>
            <a:r>
              <a:rPr lang="en-US" dirty="0" smtClean="0"/>
              <a:t>Syntax </a:t>
            </a:r>
            <a:r>
              <a:rPr lang="en-US" dirty="0"/>
              <a:t>of the </a:t>
            </a:r>
            <a:r>
              <a:rPr lang="en-US" dirty="0" err="1"/>
              <a:t>init</a:t>
            </a:r>
            <a:r>
              <a:rPr lang="en-US" dirty="0"/>
              <a:t> method is given below:</a:t>
            </a:r>
          </a:p>
          <a:p>
            <a:pPr marL="0" indent="0">
              <a:buNone/>
            </a:pPr>
            <a:r>
              <a:rPr lang="en-US" dirty="0" smtClean="0"/>
              <a:t>	public </a:t>
            </a:r>
            <a:r>
              <a:rPr lang="en-US" dirty="0"/>
              <a:t>void </a:t>
            </a:r>
            <a:r>
              <a:rPr lang="en-US" dirty="0" err="1"/>
              <a:t>init</a:t>
            </a:r>
            <a:r>
              <a:rPr lang="en-US" dirty="0"/>
              <a:t>(</a:t>
            </a:r>
            <a:r>
              <a:rPr lang="en-US" dirty="0" err="1"/>
              <a:t>ServletConfig</a:t>
            </a:r>
            <a:r>
              <a:rPr lang="en-US" dirty="0"/>
              <a:t> </a:t>
            </a:r>
            <a:r>
              <a:rPr lang="en-US" dirty="0" err="1"/>
              <a:t>config</a:t>
            </a:r>
            <a:r>
              <a:rPr lang="en-US" dirty="0"/>
              <a:t>) throws </a:t>
            </a:r>
            <a:r>
              <a:rPr lang="en-US" dirty="0" err="1"/>
              <a:t>ServletException</a:t>
            </a:r>
            <a:r>
              <a:rPr lang="en-US" dirty="0"/>
              <a:t> </a:t>
            </a:r>
            <a:endParaRPr lang="en-US" dirty="0" smtClean="0"/>
          </a:p>
          <a:p>
            <a:pPr marL="0" indent="0">
              <a:buNone/>
            </a:pPr>
            <a:r>
              <a:rPr lang="en-US" b="1" dirty="0"/>
              <a:t>4) service method is invoked</a:t>
            </a:r>
          </a:p>
          <a:p>
            <a:r>
              <a:rPr lang="en-US" dirty="0"/>
              <a:t>The web container calls the service method each time when request for the servlet is received. </a:t>
            </a:r>
            <a:endParaRPr lang="en-US" dirty="0" smtClean="0"/>
          </a:p>
          <a:p>
            <a:r>
              <a:rPr lang="en-US" dirty="0"/>
              <a:t>The service() method is the main method to perform the actual task. </a:t>
            </a:r>
          </a:p>
        </p:txBody>
      </p:sp>
    </p:spTree>
    <p:extLst>
      <p:ext uri="{BB962C8B-B14F-4D97-AF65-F5344CB8AC3E}">
        <p14:creationId xmlns:p14="http://schemas.microsoft.com/office/powerpoint/2010/main" val="37535634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Advantages</a:t>
            </a:r>
            <a:endParaRPr lang="en-US" b="1" cap="none" dirty="0"/>
          </a:p>
        </p:txBody>
      </p:sp>
      <p:sp>
        <p:nvSpPr>
          <p:cNvPr id="3" name="Content Placeholder 2"/>
          <p:cNvSpPr>
            <a:spLocks noGrp="1"/>
          </p:cNvSpPr>
          <p:nvPr>
            <p:ph idx="1"/>
          </p:nvPr>
        </p:nvSpPr>
        <p:spPr>
          <a:xfrm>
            <a:off x="1451579" y="1449978"/>
            <a:ext cx="9603275" cy="4680366"/>
          </a:xfrm>
        </p:spPr>
        <p:txBody>
          <a:bodyPr>
            <a:normAutofit/>
          </a:bodyPr>
          <a:lstStyle/>
          <a:p>
            <a:r>
              <a:rPr lang="en-US" dirty="0" smtClean="0"/>
              <a:t>Spring </a:t>
            </a:r>
            <a:r>
              <a:rPr lang="en-US" dirty="0"/>
              <a:t>Boot offers the following advantages to its developers −</a:t>
            </a:r>
          </a:p>
          <a:p>
            <a:r>
              <a:rPr lang="en-US" dirty="0"/>
              <a:t>Easy to understand and develop spring applications</a:t>
            </a:r>
          </a:p>
          <a:p>
            <a:r>
              <a:rPr lang="en-US" dirty="0"/>
              <a:t>Increases productivity</a:t>
            </a:r>
          </a:p>
          <a:p>
            <a:r>
              <a:rPr lang="en-US" dirty="0"/>
              <a:t>Reduces the development </a:t>
            </a:r>
            <a:r>
              <a:rPr lang="en-US" dirty="0" smtClean="0"/>
              <a:t>time</a:t>
            </a:r>
          </a:p>
          <a:p>
            <a:r>
              <a:rPr lang="en-US" dirty="0"/>
              <a:t>It tests web applications easily with the help of different </a:t>
            </a:r>
            <a:r>
              <a:rPr lang="en-US" b="1" dirty="0"/>
              <a:t>Embedded</a:t>
            </a:r>
            <a:r>
              <a:rPr lang="en-US" dirty="0"/>
              <a:t> HTTP servers such as </a:t>
            </a:r>
            <a:r>
              <a:rPr lang="en-US" b="1" dirty="0"/>
              <a:t>Tomcat, Jetty,</a:t>
            </a:r>
            <a:r>
              <a:rPr lang="en-US" dirty="0"/>
              <a:t> etc. We don't need to deploy WAR </a:t>
            </a:r>
            <a:r>
              <a:rPr lang="en-US" dirty="0" smtClean="0"/>
              <a:t>files</a:t>
            </a:r>
          </a:p>
          <a:p>
            <a:r>
              <a:rPr lang="en-US" dirty="0" smtClean="0"/>
              <a:t>It </a:t>
            </a:r>
            <a:r>
              <a:rPr lang="en-US" dirty="0"/>
              <a:t>creates </a:t>
            </a:r>
            <a:r>
              <a:rPr lang="en-US" b="1" dirty="0"/>
              <a:t>stand-alone</a:t>
            </a:r>
            <a:r>
              <a:rPr lang="en-US" dirty="0"/>
              <a:t> Spring applications that can be started using Java </a:t>
            </a:r>
            <a:r>
              <a:rPr lang="en-US" b="1" dirty="0"/>
              <a:t>-</a:t>
            </a:r>
            <a:r>
              <a:rPr lang="en-US" b="1" dirty="0" smtClean="0"/>
              <a:t>jar</a:t>
            </a:r>
            <a:r>
              <a:rPr lang="en-US" dirty="0" smtClean="0"/>
              <a:t>.</a:t>
            </a:r>
          </a:p>
          <a:p>
            <a:r>
              <a:rPr lang="en-US" dirty="0" smtClean="0"/>
              <a:t>It </a:t>
            </a:r>
            <a:r>
              <a:rPr lang="en-US" dirty="0"/>
              <a:t>offers the number of </a:t>
            </a:r>
            <a:r>
              <a:rPr lang="en-US" b="1" dirty="0"/>
              <a:t>plug-ins</a:t>
            </a:r>
            <a:r>
              <a:rPr lang="en-US" dirty="0" smtClean="0"/>
              <a:t>.</a:t>
            </a:r>
          </a:p>
          <a:p>
            <a:r>
              <a:rPr lang="en-US" dirty="0"/>
              <a:t>It </a:t>
            </a:r>
            <a:r>
              <a:rPr lang="en-US" b="1" dirty="0"/>
              <a:t>increases productivity</a:t>
            </a:r>
            <a:r>
              <a:rPr lang="en-US" dirty="0"/>
              <a:t> and reduces development time</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938099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Limitations Of Spring Boot</a:t>
            </a:r>
            <a:endParaRPr lang="en-US" b="1" cap="none" dirty="0"/>
          </a:p>
        </p:txBody>
      </p:sp>
      <p:sp>
        <p:nvSpPr>
          <p:cNvPr id="3" name="Content Placeholder 2"/>
          <p:cNvSpPr>
            <a:spLocks noGrp="1"/>
          </p:cNvSpPr>
          <p:nvPr>
            <p:ph idx="1"/>
          </p:nvPr>
        </p:nvSpPr>
        <p:spPr>
          <a:xfrm>
            <a:off x="1451579" y="1449978"/>
            <a:ext cx="9603275" cy="4016367"/>
          </a:xfrm>
        </p:spPr>
        <p:txBody>
          <a:bodyPr/>
          <a:lstStyle/>
          <a:p>
            <a:r>
              <a:rPr lang="en-US" dirty="0" smtClean="0"/>
              <a:t>Spring </a:t>
            </a:r>
            <a:r>
              <a:rPr lang="en-US" dirty="0"/>
              <a:t>Boot can use dependencies that are not going to be used in the application. These dependencies increase the size of the application.</a:t>
            </a:r>
          </a:p>
          <a:p>
            <a:endParaRPr lang="en-US" dirty="0"/>
          </a:p>
        </p:txBody>
      </p:sp>
    </p:spTree>
    <p:extLst>
      <p:ext uri="{BB962C8B-B14F-4D97-AF65-F5344CB8AC3E}">
        <p14:creationId xmlns:p14="http://schemas.microsoft.com/office/powerpoint/2010/main" val="2924661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Spring Boot Starter Actuator Dependency</a:t>
            </a:r>
            <a:endParaRPr lang="en-US" b="1" cap="none" dirty="0"/>
          </a:p>
        </p:txBody>
      </p:sp>
      <p:sp>
        <p:nvSpPr>
          <p:cNvPr id="3" name="Content Placeholder 2"/>
          <p:cNvSpPr>
            <a:spLocks noGrp="1"/>
          </p:cNvSpPr>
          <p:nvPr>
            <p:ph idx="1"/>
          </p:nvPr>
        </p:nvSpPr>
        <p:spPr>
          <a:xfrm>
            <a:off x="1451579" y="1449978"/>
            <a:ext cx="9603275" cy="4016367"/>
          </a:xfrm>
        </p:spPr>
        <p:txBody>
          <a:bodyPr/>
          <a:lstStyle/>
          <a:p>
            <a:r>
              <a:rPr lang="en-US" dirty="0" smtClean="0"/>
              <a:t>Its </a:t>
            </a:r>
            <a:r>
              <a:rPr lang="en-US" dirty="0"/>
              <a:t>code is shown below </a:t>
            </a:r>
            <a:r>
              <a:rPr lang="en-US" dirty="0" smtClean="0"/>
              <a:t>−</a:t>
            </a:r>
            <a:endParaRPr lang="en-US" dirty="0"/>
          </a:p>
          <a:p>
            <a:pPr marL="0" indent="0">
              <a:buNone/>
            </a:pPr>
            <a:r>
              <a:rPr lang="en-US" dirty="0"/>
              <a:t>&lt;dependency&gt;</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&lt;</a:t>
            </a:r>
            <a:r>
              <a:rPr lang="en-US" dirty="0" err="1"/>
              <a:t>artifactId</a:t>
            </a:r>
            <a:r>
              <a:rPr lang="en-US" dirty="0"/>
              <a:t>&gt;spring-boot-starter-actuator&lt;/</a:t>
            </a:r>
            <a:r>
              <a:rPr lang="en-US" dirty="0" err="1"/>
              <a:t>artifactId</a:t>
            </a:r>
            <a:r>
              <a:rPr lang="en-US" dirty="0"/>
              <a:t>&gt;</a:t>
            </a:r>
          </a:p>
          <a:p>
            <a:pPr marL="0" indent="0">
              <a:buNone/>
            </a:pPr>
            <a:r>
              <a:rPr lang="en-US" dirty="0"/>
              <a:t>&lt;/dependency&gt;</a:t>
            </a:r>
          </a:p>
        </p:txBody>
      </p:sp>
    </p:spTree>
    <p:extLst>
      <p:ext uri="{BB962C8B-B14F-4D97-AF65-F5344CB8AC3E}">
        <p14:creationId xmlns:p14="http://schemas.microsoft.com/office/powerpoint/2010/main" val="9539790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22738" y="1047764"/>
            <a:ext cx="8190963" cy="4401205"/>
          </a:xfrm>
          <a:prstGeom prst="rect">
            <a:avLst/>
          </a:prstGeom>
        </p:spPr>
        <p:txBody>
          <a:bodyPr wrap="square">
            <a:spAutoFit/>
          </a:bodyPr>
          <a:lstStyle/>
          <a:p>
            <a:r>
              <a:rPr lang="en-US" sz="2000" dirty="0"/>
              <a:t>package </a:t>
            </a:r>
            <a:r>
              <a:rPr lang="en-US" sz="2000" dirty="0" err="1"/>
              <a:t>com.example.springboot</a:t>
            </a:r>
            <a:r>
              <a:rPr lang="en-US" sz="2000" dirty="0"/>
              <a:t>;</a:t>
            </a:r>
          </a:p>
          <a:p>
            <a:endParaRPr lang="en-US" sz="2000" dirty="0"/>
          </a:p>
          <a:p>
            <a:r>
              <a:rPr lang="en-US" sz="2000" dirty="0"/>
              <a:t>import </a:t>
            </a:r>
            <a:r>
              <a:rPr lang="en-US" sz="2000" dirty="0" err="1"/>
              <a:t>org.springframework.web.bind.annotation.GetMapping</a:t>
            </a:r>
            <a:r>
              <a:rPr lang="en-US" sz="2000" dirty="0"/>
              <a:t>;</a:t>
            </a:r>
          </a:p>
          <a:p>
            <a:r>
              <a:rPr lang="en-US" sz="2000" dirty="0"/>
              <a:t>import </a:t>
            </a:r>
            <a:r>
              <a:rPr lang="en-US" sz="2000" dirty="0" err="1"/>
              <a:t>org.springframework.web.bind.annotation.RestController</a:t>
            </a:r>
            <a:r>
              <a:rPr lang="en-US" sz="2000" dirty="0"/>
              <a:t>;</a:t>
            </a:r>
          </a:p>
          <a:p>
            <a:endParaRPr lang="en-US" sz="2000" dirty="0"/>
          </a:p>
          <a:p>
            <a:r>
              <a:rPr lang="en-US" sz="2000" dirty="0"/>
              <a:t>@</a:t>
            </a:r>
            <a:r>
              <a:rPr lang="en-US" sz="2000" dirty="0" err="1"/>
              <a:t>RestController</a:t>
            </a:r>
            <a:endParaRPr lang="en-US" sz="2000" dirty="0"/>
          </a:p>
          <a:p>
            <a:r>
              <a:rPr lang="en-US" sz="2000" dirty="0"/>
              <a:t>public class </a:t>
            </a:r>
            <a:r>
              <a:rPr lang="en-US" sz="2000" dirty="0" err="1"/>
              <a:t>HelloController</a:t>
            </a:r>
            <a:r>
              <a:rPr lang="en-US" sz="2000" dirty="0"/>
              <a:t> {</a:t>
            </a:r>
          </a:p>
          <a:p>
            <a:endParaRPr lang="en-US" sz="2000" dirty="0"/>
          </a:p>
          <a:p>
            <a:r>
              <a:rPr lang="en-US" sz="2000" dirty="0"/>
              <a:t>	@</a:t>
            </a:r>
            <a:r>
              <a:rPr lang="en-US" sz="2000" dirty="0" err="1"/>
              <a:t>GetMapping</a:t>
            </a:r>
            <a:r>
              <a:rPr lang="en-US" sz="2000" dirty="0"/>
              <a:t>("/")</a:t>
            </a:r>
          </a:p>
          <a:p>
            <a:r>
              <a:rPr lang="en-US" sz="2000" dirty="0"/>
              <a:t>	public String index() {</a:t>
            </a:r>
          </a:p>
          <a:p>
            <a:r>
              <a:rPr lang="en-US" sz="2000" dirty="0"/>
              <a:t>		return "Greetings from Spring Boot!";</a:t>
            </a:r>
          </a:p>
          <a:p>
            <a:r>
              <a:rPr lang="en-US" sz="2000" dirty="0"/>
              <a:t>	}</a:t>
            </a:r>
          </a:p>
          <a:p>
            <a:endParaRPr lang="en-US" sz="2000" dirty="0"/>
          </a:p>
          <a:p>
            <a:r>
              <a:rPr lang="en-US" sz="2000" dirty="0"/>
              <a:t>}</a:t>
            </a:r>
          </a:p>
        </p:txBody>
      </p:sp>
      <p:sp>
        <p:nvSpPr>
          <p:cNvPr id="6" name="Rectangle 5"/>
          <p:cNvSpPr/>
          <p:nvPr/>
        </p:nvSpPr>
        <p:spPr>
          <a:xfrm>
            <a:off x="1622738" y="179162"/>
            <a:ext cx="4314423" cy="369332"/>
          </a:xfrm>
          <a:prstGeom prst="rect">
            <a:avLst/>
          </a:prstGeom>
        </p:spPr>
        <p:txBody>
          <a:bodyPr wrap="square">
            <a:spAutoFit/>
          </a:bodyPr>
          <a:lstStyle/>
          <a:p>
            <a:r>
              <a:rPr lang="en-US" b="1" dirty="0">
                <a:solidFill>
                  <a:srgbClr val="191E1E"/>
                </a:solidFill>
                <a:latin typeface="Metropolis"/>
              </a:rPr>
              <a:t>Create a Simple Web Application</a:t>
            </a:r>
            <a:endParaRPr lang="en-US" b="1" i="0" dirty="0">
              <a:solidFill>
                <a:srgbClr val="191E1E"/>
              </a:solidFill>
              <a:effectLst/>
              <a:latin typeface="Metropolis"/>
            </a:endParaRPr>
          </a:p>
        </p:txBody>
      </p:sp>
    </p:spTree>
    <p:extLst>
      <p:ext uri="{BB962C8B-B14F-4D97-AF65-F5344CB8AC3E}">
        <p14:creationId xmlns:p14="http://schemas.microsoft.com/office/powerpoint/2010/main" val="18712981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1521" y="687568"/>
            <a:ext cx="9749307" cy="2708434"/>
          </a:xfrm>
          <a:prstGeom prst="rect">
            <a:avLst/>
          </a:prstGeom>
        </p:spPr>
        <p:txBody>
          <a:bodyPr wrap="square">
            <a:spAutoFit/>
          </a:bodyPr>
          <a:lstStyle/>
          <a:p>
            <a:pPr indent="-342900">
              <a:spcBef>
                <a:spcPts val="1200"/>
              </a:spcBef>
              <a:buClr>
                <a:srgbClr val="C00000"/>
              </a:buClr>
              <a:buFont typeface="Arial" panose="020B0604020202020204" pitchFamily="34" charset="0"/>
              <a:buChar char="•"/>
            </a:pPr>
            <a:r>
              <a:rPr lang="en-US" sz="2000" dirty="0"/>
              <a:t>The class is flagged as a @</a:t>
            </a:r>
            <a:r>
              <a:rPr lang="en-US" sz="2000" dirty="0" err="1"/>
              <a:t>RestController</a:t>
            </a:r>
            <a:r>
              <a:rPr lang="en-US" sz="2000" dirty="0"/>
              <a:t>, meaning it is ready for use by Spring MVC to </a:t>
            </a:r>
            <a:r>
              <a:rPr lang="en-US" sz="2000" dirty="0" smtClean="0"/>
              <a:t>	handle </a:t>
            </a:r>
            <a:r>
              <a:rPr lang="en-US" sz="2000" dirty="0"/>
              <a:t>web requests. </a:t>
            </a:r>
            <a:endParaRPr lang="en-US" sz="2000" dirty="0" smtClean="0"/>
          </a:p>
          <a:p>
            <a:pPr indent="-342900">
              <a:spcBef>
                <a:spcPts val="1200"/>
              </a:spcBef>
              <a:buClr>
                <a:srgbClr val="C00000"/>
              </a:buClr>
              <a:buFont typeface="Arial" panose="020B0604020202020204" pitchFamily="34" charset="0"/>
              <a:buChar char="•"/>
            </a:pPr>
            <a:r>
              <a:rPr lang="en-US" sz="2000" dirty="0" smtClean="0"/>
              <a:t>@</a:t>
            </a:r>
            <a:r>
              <a:rPr lang="en-US" sz="2000" dirty="0" err="1"/>
              <a:t>GetMapping</a:t>
            </a:r>
            <a:r>
              <a:rPr lang="en-US" sz="2000" dirty="0"/>
              <a:t> maps / to the index() method. </a:t>
            </a:r>
            <a:endParaRPr lang="en-US" sz="2000" dirty="0" smtClean="0"/>
          </a:p>
          <a:p>
            <a:pPr indent="-342900">
              <a:spcBef>
                <a:spcPts val="1200"/>
              </a:spcBef>
              <a:buClr>
                <a:srgbClr val="C00000"/>
              </a:buClr>
              <a:buFont typeface="Arial" panose="020B0604020202020204" pitchFamily="34" charset="0"/>
              <a:buChar char="•"/>
            </a:pPr>
            <a:r>
              <a:rPr lang="en-US" sz="2000" dirty="0" smtClean="0"/>
              <a:t>When </a:t>
            </a:r>
            <a:r>
              <a:rPr lang="en-US" sz="2000" dirty="0"/>
              <a:t>invoked from a browser or by using curl on the command line, the method returns </a:t>
            </a:r>
            <a:r>
              <a:rPr lang="en-US" sz="2000" dirty="0" smtClean="0"/>
              <a:t>	pure </a:t>
            </a:r>
            <a:r>
              <a:rPr lang="en-US" sz="2000" dirty="0"/>
              <a:t>text. </a:t>
            </a:r>
            <a:endParaRPr lang="en-US" sz="2000" dirty="0" smtClean="0"/>
          </a:p>
          <a:p>
            <a:pPr indent="-342900">
              <a:spcBef>
                <a:spcPts val="1200"/>
              </a:spcBef>
              <a:buClr>
                <a:srgbClr val="C00000"/>
              </a:buClr>
              <a:buFont typeface="Arial" panose="020B0604020202020204" pitchFamily="34" charset="0"/>
              <a:buChar char="•"/>
            </a:pPr>
            <a:r>
              <a:rPr lang="en-US" sz="2000" dirty="0" smtClean="0"/>
              <a:t>That </a:t>
            </a:r>
            <a:r>
              <a:rPr lang="en-US" sz="2000" dirty="0"/>
              <a:t>is because @</a:t>
            </a:r>
            <a:r>
              <a:rPr lang="en-US" sz="2000" dirty="0" err="1"/>
              <a:t>RestController</a:t>
            </a:r>
            <a:r>
              <a:rPr lang="en-US" sz="2000" dirty="0"/>
              <a:t> combines @Controller and @</a:t>
            </a:r>
            <a:r>
              <a:rPr lang="en-US" sz="2000" dirty="0" err="1"/>
              <a:t>ResponseBody</a:t>
            </a:r>
            <a:r>
              <a:rPr lang="en-US" sz="2000" dirty="0"/>
              <a:t>, two </a:t>
            </a:r>
            <a:r>
              <a:rPr lang="en-US" sz="2000" dirty="0" smtClean="0"/>
              <a:t>	annotations </a:t>
            </a:r>
            <a:r>
              <a:rPr lang="en-US" sz="2000" dirty="0"/>
              <a:t>that results in web requests returning data rather than a view.</a:t>
            </a:r>
          </a:p>
        </p:txBody>
      </p:sp>
    </p:spTree>
    <p:extLst>
      <p:ext uri="{BB962C8B-B14F-4D97-AF65-F5344CB8AC3E}">
        <p14:creationId xmlns:p14="http://schemas.microsoft.com/office/powerpoint/2010/main" val="21788851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276" y="0"/>
            <a:ext cx="11397803" cy="6247864"/>
          </a:xfrm>
          <a:prstGeom prst="rect">
            <a:avLst/>
          </a:prstGeom>
        </p:spPr>
        <p:txBody>
          <a:bodyPr wrap="square">
            <a:spAutoFit/>
          </a:bodyPr>
          <a:lstStyle/>
          <a:p>
            <a:r>
              <a:rPr lang="en-US" sz="2000" dirty="0"/>
              <a:t>package </a:t>
            </a:r>
            <a:r>
              <a:rPr lang="en-US" sz="2000" dirty="0" err="1"/>
              <a:t>com.example.springboot</a:t>
            </a:r>
            <a:r>
              <a:rPr lang="en-US" sz="2000" dirty="0" smtClean="0"/>
              <a:t>;</a:t>
            </a:r>
            <a:endParaRPr lang="en-US" sz="2000" dirty="0"/>
          </a:p>
          <a:p>
            <a:r>
              <a:rPr lang="en-US" sz="2000" dirty="0"/>
              <a:t>import </a:t>
            </a:r>
            <a:r>
              <a:rPr lang="en-US" sz="2000" dirty="0" err="1" smtClean="0"/>
              <a:t>java.util.Arrays</a:t>
            </a:r>
            <a:r>
              <a:rPr lang="en-US" sz="2000" dirty="0" smtClean="0"/>
              <a:t>; import </a:t>
            </a:r>
            <a:r>
              <a:rPr lang="en-US" sz="2000" dirty="0" err="1" smtClean="0"/>
              <a:t>org.springframework.boot</a:t>
            </a:r>
            <a:r>
              <a:rPr lang="en-US" sz="2000" dirty="0" smtClean="0"/>
              <a:t>.*;</a:t>
            </a:r>
            <a:endParaRPr lang="en-US" sz="2000" dirty="0"/>
          </a:p>
          <a:p>
            <a:r>
              <a:rPr lang="en-US" sz="2000" dirty="0" smtClean="0"/>
              <a:t>import </a:t>
            </a:r>
            <a:r>
              <a:rPr lang="en-US" sz="2000" dirty="0" err="1"/>
              <a:t>org.springframework.boot.autoconfigure.SpringBootApplication</a:t>
            </a:r>
            <a:r>
              <a:rPr lang="en-US" sz="2000" dirty="0"/>
              <a:t>;</a:t>
            </a:r>
          </a:p>
          <a:p>
            <a:r>
              <a:rPr lang="en-US" sz="2000" dirty="0"/>
              <a:t>import </a:t>
            </a:r>
            <a:r>
              <a:rPr lang="en-US" sz="2000" dirty="0" err="1"/>
              <a:t>org.springframework.context.ApplicationContext</a:t>
            </a:r>
            <a:r>
              <a:rPr lang="en-US" sz="2000" dirty="0"/>
              <a:t>;</a:t>
            </a:r>
          </a:p>
          <a:p>
            <a:r>
              <a:rPr lang="en-US" sz="2000" dirty="0"/>
              <a:t>import </a:t>
            </a:r>
            <a:r>
              <a:rPr lang="en-US" sz="2000" dirty="0" err="1"/>
              <a:t>org.springframework.context.annotation.Bean</a:t>
            </a:r>
            <a:r>
              <a:rPr lang="en-US" sz="2000" dirty="0" smtClean="0"/>
              <a:t>;</a:t>
            </a:r>
            <a:endParaRPr lang="en-US" sz="2000" dirty="0"/>
          </a:p>
          <a:p>
            <a:r>
              <a:rPr lang="en-US" sz="2000" dirty="0"/>
              <a:t>@</a:t>
            </a:r>
            <a:r>
              <a:rPr lang="en-US" sz="2000" dirty="0" err="1"/>
              <a:t>SpringBootApplication</a:t>
            </a:r>
            <a:endParaRPr lang="en-US" sz="2000" dirty="0"/>
          </a:p>
          <a:p>
            <a:r>
              <a:rPr lang="en-US" sz="2000" dirty="0"/>
              <a:t>public class Application </a:t>
            </a:r>
            <a:r>
              <a:rPr lang="en-US" sz="2000" dirty="0" smtClean="0"/>
              <a:t>{</a:t>
            </a:r>
            <a:endParaRPr lang="en-US" sz="2000" dirty="0"/>
          </a:p>
          <a:p>
            <a:r>
              <a:rPr lang="en-US" sz="2000" dirty="0"/>
              <a:t>	public static void main(String[] </a:t>
            </a:r>
            <a:r>
              <a:rPr lang="en-US" sz="2000" dirty="0" err="1"/>
              <a:t>args</a:t>
            </a:r>
            <a:r>
              <a:rPr lang="en-US" sz="2000" dirty="0"/>
              <a:t>) {</a:t>
            </a:r>
          </a:p>
          <a:p>
            <a:r>
              <a:rPr lang="en-US" sz="2000" dirty="0"/>
              <a:t>		</a:t>
            </a:r>
            <a:r>
              <a:rPr lang="en-US" sz="2000" dirty="0" err="1"/>
              <a:t>SpringApplication.run</a:t>
            </a:r>
            <a:r>
              <a:rPr lang="en-US" sz="2000" dirty="0"/>
              <a:t>(</a:t>
            </a:r>
            <a:r>
              <a:rPr lang="en-US" sz="2000" dirty="0" err="1"/>
              <a:t>Application.class</a:t>
            </a:r>
            <a:r>
              <a:rPr lang="en-US" sz="2000" dirty="0"/>
              <a:t>, </a:t>
            </a:r>
            <a:r>
              <a:rPr lang="en-US" sz="2000" dirty="0" err="1"/>
              <a:t>args</a:t>
            </a:r>
            <a:r>
              <a:rPr lang="en-US" sz="2000" dirty="0"/>
              <a:t>);</a:t>
            </a:r>
          </a:p>
          <a:p>
            <a:r>
              <a:rPr lang="en-US" sz="2000" dirty="0"/>
              <a:t>	</a:t>
            </a:r>
            <a:r>
              <a:rPr lang="en-US" sz="2000" dirty="0" smtClean="0"/>
              <a:t>}</a:t>
            </a:r>
            <a:endParaRPr lang="en-US" sz="2000" dirty="0"/>
          </a:p>
          <a:p>
            <a:r>
              <a:rPr lang="en-US" sz="2000" dirty="0"/>
              <a:t>	@Bean</a:t>
            </a:r>
          </a:p>
          <a:p>
            <a:r>
              <a:rPr lang="en-US" sz="2000" dirty="0"/>
              <a:t>	public </a:t>
            </a:r>
            <a:r>
              <a:rPr lang="en-US" sz="2000" dirty="0" err="1"/>
              <a:t>CommandLineRunner</a:t>
            </a:r>
            <a:r>
              <a:rPr lang="en-US" sz="2000" dirty="0"/>
              <a:t> </a:t>
            </a:r>
            <a:r>
              <a:rPr lang="en-US" sz="2000" dirty="0" err="1"/>
              <a:t>commandLineRunner</a:t>
            </a:r>
            <a:r>
              <a:rPr lang="en-US" sz="2000" dirty="0"/>
              <a:t>(</a:t>
            </a:r>
            <a:r>
              <a:rPr lang="en-US" sz="2000" dirty="0" err="1"/>
              <a:t>ApplicationContext</a:t>
            </a:r>
            <a:r>
              <a:rPr lang="en-US" sz="2000" dirty="0"/>
              <a:t> </a:t>
            </a:r>
            <a:r>
              <a:rPr lang="en-US" sz="2000" dirty="0" err="1"/>
              <a:t>ctx</a:t>
            </a:r>
            <a:r>
              <a:rPr lang="en-US" sz="2000" dirty="0"/>
              <a:t>) {</a:t>
            </a:r>
          </a:p>
          <a:p>
            <a:r>
              <a:rPr lang="en-US" sz="2000" dirty="0"/>
              <a:t>		return </a:t>
            </a:r>
            <a:r>
              <a:rPr lang="en-US" sz="2000" dirty="0" err="1"/>
              <a:t>args</a:t>
            </a:r>
            <a:r>
              <a:rPr lang="en-US" sz="2000" dirty="0"/>
              <a:t> -&gt; </a:t>
            </a:r>
            <a:r>
              <a:rPr lang="en-US" sz="2000" dirty="0" smtClean="0"/>
              <a:t>{</a:t>
            </a:r>
            <a:endParaRPr lang="en-US" sz="2000" dirty="0"/>
          </a:p>
          <a:p>
            <a:r>
              <a:rPr lang="en-US" sz="2000" dirty="0"/>
              <a:t>			</a:t>
            </a:r>
            <a:r>
              <a:rPr lang="en-US" sz="2000" dirty="0" err="1"/>
              <a:t>System.out.println</a:t>
            </a:r>
            <a:r>
              <a:rPr lang="en-US" sz="2000" dirty="0"/>
              <a:t>("Let's inspect the beans provided by Spring Boot</a:t>
            </a:r>
            <a:r>
              <a:rPr lang="en-US" sz="2000" dirty="0" smtClean="0"/>
              <a:t>:");</a:t>
            </a:r>
            <a:endParaRPr lang="en-US" sz="2000" dirty="0"/>
          </a:p>
          <a:p>
            <a:r>
              <a:rPr lang="en-US" sz="2000" dirty="0"/>
              <a:t>			String[] </a:t>
            </a:r>
            <a:r>
              <a:rPr lang="en-US" sz="2000" dirty="0" err="1"/>
              <a:t>beanNames</a:t>
            </a:r>
            <a:r>
              <a:rPr lang="en-US" sz="2000" dirty="0"/>
              <a:t> = </a:t>
            </a:r>
            <a:r>
              <a:rPr lang="en-US" sz="2000" dirty="0" err="1"/>
              <a:t>ctx.getBeanDefinitionNames</a:t>
            </a:r>
            <a:r>
              <a:rPr lang="en-US" sz="2000" dirty="0"/>
              <a:t>();</a:t>
            </a:r>
          </a:p>
          <a:p>
            <a:r>
              <a:rPr lang="en-US" sz="2000" dirty="0"/>
              <a:t>			</a:t>
            </a:r>
            <a:r>
              <a:rPr lang="en-US" sz="2000" dirty="0" err="1"/>
              <a:t>Arrays.sort</a:t>
            </a:r>
            <a:r>
              <a:rPr lang="en-US" sz="2000" dirty="0"/>
              <a:t>(</a:t>
            </a:r>
            <a:r>
              <a:rPr lang="en-US" sz="2000" dirty="0" err="1"/>
              <a:t>beanNames</a:t>
            </a:r>
            <a:r>
              <a:rPr lang="en-US" sz="2000" dirty="0"/>
              <a:t>);</a:t>
            </a:r>
          </a:p>
          <a:p>
            <a:r>
              <a:rPr lang="en-US" sz="2000" dirty="0"/>
              <a:t>			for (String </a:t>
            </a:r>
            <a:r>
              <a:rPr lang="en-US" sz="2000" dirty="0" err="1"/>
              <a:t>beanName</a:t>
            </a:r>
            <a:r>
              <a:rPr lang="en-US" sz="2000" dirty="0"/>
              <a:t> : </a:t>
            </a:r>
            <a:r>
              <a:rPr lang="en-US" sz="2000" dirty="0" err="1"/>
              <a:t>beanNames</a:t>
            </a:r>
            <a:r>
              <a:rPr lang="en-US" sz="2000" dirty="0"/>
              <a:t>) {</a:t>
            </a:r>
          </a:p>
          <a:p>
            <a:r>
              <a:rPr lang="en-US" sz="2000" dirty="0"/>
              <a:t>				</a:t>
            </a:r>
            <a:r>
              <a:rPr lang="en-US" sz="2000" dirty="0" err="1"/>
              <a:t>System.out.println</a:t>
            </a:r>
            <a:r>
              <a:rPr lang="en-US" sz="2000" dirty="0"/>
              <a:t>(</a:t>
            </a:r>
            <a:r>
              <a:rPr lang="en-US" sz="2000" dirty="0" err="1"/>
              <a:t>beanName</a:t>
            </a:r>
            <a:r>
              <a:rPr lang="en-US" sz="2000" dirty="0"/>
              <a:t>);</a:t>
            </a:r>
          </a:p>
          <a:p>
            <a:r>
              <a:rPr lang="en-US" sz="2000" dirty="0"/>
              <a:t>			</a:t>
            </a:r>
            <a:r>
              <a:rPr lang="en-US" sz="2000" dirty="0" smtClean="0"/>
              <a:t>}};</a:t>
            </a:r>
            <a:endParaRPr lang="en-US" sz="2000" dirty="0"/>
          </a:p>
          <a:p>
            <a:r>
              <a:rPr lang="en-US" sz="2000" dirty="0"/>
              <a:t>	</a:t>
            </a:r>
            <a:r>
              <a:rPr lang="en-US" sz="2000" dirty="0" smtClean="0"/>
              <a:t>}}</a:t>
            </a:r>
            <a:endParaRPr lang="en-US" sz="2000" dirty="0"/>
          </a:p>
        </p:txBody>
      </p:sp>
    </p:spTree>
    <p:extLst>
      <p:ext uri="{BB962C8B-B14F-4D97-AF65-F5344CB8AC3E}">
        <p14:creationId xmlns:p14="http://schemas.microsoft.com/office/powerpoint/2010/main" val="38559600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792" y="97897"/>
            <a:ext cx="11475076" cy="4801314"/>
          </a:xfrm>
          <a:prstGeom prst="rect">
            <a:avLst/>
          </a:prstGeom>
        </p:spPr>
        <p:txBody>
          <a:bodyPr wrap="square">
            <a:spAutoFit/>
          </a:bodyPr>
          <a:lstStyle/>
          <a:p>
            <a:pPr marL="285750" indent="-285750">
              <a:buClr>
                <a:srgbClr val="C00000"/>
              </a:buClr>
              <a:buFont typeface="Arial" panose="020B0604020202020204" pitchFamily="34" charset="0"/>
              <a:buChar char="•"/>
            </a:pPr>
            <a:r>
              <a:rPr lang="en-US" dirty="0"/>
              <a:t>@</a:t>
            </a:r>
            <a:r>
              <a:rPr lang="en-US" dirty="0" err="1"/>
              <a:t>SpringBootApplication</a:t>
            </a:r>
            <a:r>
              <a:rPr lang="en-US" dirty="0"/>
              <a:t> is a convenience annotation that adds all of the following:</a:t>
            </a:r>
          </a:p>
          <a:p>
            <a:pPr marL="285750" indent="-285750">
              <a:buClr>
                <a:srgbClr val="C00000"/>
              </a:buClr>
              <a:buFont typeface="Arial" panose="020B0604020202020204" pitchFamily="34" charset="0"/>
              <a:buChar char="•"/>
            </a:pPr>
            <a:endParaRPr lang="en-US" dirty="0"/>
          </a:p>
          <a:p>
            <a:pPr marL="285750" indent="-285750">
              <a:buClr>
                <a:srgbClr val="C00000"/>
              </a:buClr>
              <a:buFont typeface="Arial" panose="020B0604020202020204" pitchFamily="34" charset="0"/>
              <a:buChar char="•"/>
            </a:pPr>
            <a:r>
              <a:rPr lang="en-US" dirty="0"/>
              <a:t>@Configuration: Tags the class as a source of bean definitions for the application context.</a:t>
            </a:r>
          </a:p>
          <a:p>
            <a:pPr marL="285750" indent="-285750">
              <a:buClr>
                <a:srgbClr val="C00000"/>
              </a:buClr>
              <a:buFont typeface="Arial" panose="020B0604020202020204" pitchFamily="34" charset="0"/>
              <a:buChar char="•"/>
            </a:pPr>
            <a:endParaRPr lang="en-US" dirty="0"/>
          </a:p>
          <a:p>
            <a:pPr marL="285750" indent="-285750">
              <a:buClr>
                <a:srgbClr val="C00000"/>
              </a:buClr>
              <a:buFont typeface="Arial" panose="020B0604020202020204" pitchFamily="34" charset="0"/>
              <a:buChar char="•"/>
            </a:pPr>
            <a:r>
              <a:rPr lang="en-US" dirty="0"/>
              <a:t>@</a:t>
            </a:r>
            <a:r>
              <a:rPr lang="en-US" dirty="0" err="1"/>
              <a:t>EnableAutoConfiguration</a:t>
            </a:r>
            <a:r>
              <a:rPr lang="en-US" dirty="0"/>
              <a:t>: Tells Spring Boot to start adding beans based on </a:t>
            </a:r>
            <a:r>
              <a:rPr lang="en-US" dirty="0" err="1"/>
              <a:t>classpath</a:t>
            </a:r>
            <a:r>
              <a:rPr lang="en-US" dirty="0"/>
              <a:t> settings, other beans, and various property settings. </a:t>
            </a:r>
            <a:endParaRPr lang="en-US" dirty="0" smtClean="0"/>
          </a:p>
          <a:p>
            <a:pPr marL="285750" indent="-285750">
              <a:buClr>
                <a:srgbClr val="C00000"/>
              </a:buClr>
              <a:buFont typeface="Arial" panose="020B0604020202020204" pitchFamily="34" charset="0"/>
              <a:buChar char="•"/>
            </a:pPr>
            <a:endParaRPr lang="en-US" dirty="0"/>
          </a:p>
          <a:p>
            <a:pPr marL="285750" indent="-285750">
              <a:buClr>
                <a:srgbClr val="C00000"/>
              </a:buClr>
              <a:buFont typeface="Arial" panose="020B0604020202020204" pitchFamily="34" charset="0"/>
              <a:buChar char="•"/>
            </a:pPr>
            <a:r>
              <a:rPr lang="en-US" dirty="0" smtClean="0"/>
              <a:t>if </a:t>
            </a:r>
            <a:r>
              <a:rPr lang="en-US" dirty="0"/>
              <a:t>spring-</a:t>
            </a:r>
            <a:r>
              <a:rPr lang="en-US" dirty="0" err="1"/>
              <a:t>webmvc</a:t>
            </a:r>
            <a:r>
              <a:rPr lang="en-US" dirty="0"/>
              <a:t> is on the </a:t>
            </a:r>
            <a:r>
              <a:rPr lang="en-US" dirty="0" err="1"/>
              <a:t>classpath</a:t>
            </a:r>
            <a:r>
              <a:rPr lang="en-US" dirty="0"/>
              <a:t>, this annotation flags the application as a web application and activates key behaviors, such as setting up a </a:t>
            </a:r>
            <a:r>
              <a:rPr lang="en-US" dirty="0" err="1"/>
              <a:t>DispatcherServlet</a:t>
            </a:r>
            <a:r>
              <a:rPr lang="en-US" dirty="0"/>
              <a:t>.</a:t>
            </a:r>
          </a:p>
          <a:p>
            <a:pPr marL="285750" indent="-285750">
              <a:buClr>
                <a:srgbClr val="C00000"/>
              </a:buClr>
              <a:buFont typeface="Arial" panose="020B0604020202020204" pitchFamily="34" charset="0"/>
              <a:buChar char="•"/>
            </a:pPr>
            <a:endParaRPr lang="en-US" dirty="0"/>
          </a:p>
          <a:p>
            <a:pPr marL="285750" indent="-285750">
              <a:buClr>
                <a:srgbClr val="C00000"/>
              </a:buClr>
              <a:buFont typeface="Arial" panose="020B0604020202020204" pitchFamily="34" charset="0"/>
              <a:buChar char="•"/>
            </a:pPr>
            <a:r>
              <a:rPr lang="en-US" dirty="0"/>
              <a:t>@</a:t>
            </a:r>
            <a:r>
              <a:rPr lang="en-US" dirty="0" err="1"/>
              <a:t>ComponentScan</a:t>
            </a:r>
            <a:r>
              <a:rPr lang="en-US" dirty="0"/>
              <a:t>: Tells Spring to look for other components, configurations, and services in the com/example package, letting it find the controllers</a:t>
            </a:r>
            <a:r>
              <a:rPr lang="en-US" dirty="0" smtClean="0"/>
              <a:t>.</a:t>
            </a:r>
          </a:p>
          <a:p>
            <a:pPr>
              <a:buClr>
                <a:srgbClr val="C00000"/>
              </a:buClr>
            </a:pPr>
            <a:endParaRPr lang="en-US" dirty="0" smtClean="0"/>
          </a:p>
          <a:p>
            <a:pPr marL="285750" indent="-285750">
              <a:buClr>
                <a:srgbClr val="C00000"/>
              </a:buClr>
              <a:buFont typeface="Arial" panose="020B0604020202020204" pitchFamily="34" charset="0"/>
              <a:buChar char="•"/>
            </a:pPr>
            <a:r>
              <a:rPr lang="en-US" dirty="0"/>
              <a:t>The main() method uses Spring Boot’s </a:t>
            </a:r>
            <a:r>
              <a:rPr lang="en-US" dirty="0" err="1"/>
              <a:t>SpringApplication.run</a:t>
            </a:r>
            <a:r>
              <a:rPr lang="en-US" dirty="0"/>
              <a:t>() method to launch an application</a:t>
            </a:r>
            <a:r>
              <a:rPr lang="en-US" dirty="0" smtClean="0"/>
              <a:t>.</a:t>
            </a:r>
          </a:p>
          <a:p>
            <a:pPr>
              <a:buClr>
                <a:srgbClr val="C00000"/>
              </a:buClr>
            </a:pPr>
            <a:endParaRPr lang="en-US" dirty="0" smtClean="0"/>
          </a:p>
          <a:p>
            <a:pPr marL="285750" indent="-285750">
              <a:buClr>
                <a:srgbClr val="C00000"/>
              </a:buClr>
              <a:buFont typeface="Arial" panose="020B0604020202020204" pitchFamily="34" charset="0"/>
              <a:buChar char="•"/>
            </a:pPr>
            <a:r>
              <a:rPr lang="en-US" dirty="0"/>
              <a:t>There is also a </a:t>
            </a:r>
            <a:r>
              <a:rPr lang="en-US" dirty="0" err="1"/>
              <a:t>CommandLineRunner</a:t>
            </a:r>
            <a:r>
              <a:rPr lang="en-US" dirty="0"/>
              <a:t> method marked as a @Bean, and this runs on start up. It retrieves all the beans that were created by your application or that were automatically added by Spring Boot.</a:t>
            </a:r>
          </a:p>
        </p:txBody>
      </p:sp>
    </p:spTree>
    <p:extLst>
      <p:ext uri="{BB962C8B-B14F-4D97-AF65-F5344CB8AC3E}">
        <p14:creationId xmlns:p14="http://schemas.microsoft.com/office/powerpoint/2010/main" val="18271819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0949" y="153404"/>
            <a:ext cx="2541080" cy="400110"/>
          </a:xfrm>
          <a:prstGeom prst="rect">
            <a:avLst/>
          </a:prstGeom>
        </p:spPr>
        <p:txBody>
          <a:bodyPr wrap="none">
            <a:spAutoFit/>
          </a:bodyPr>
          <a:lstStyle/>
          <a:p>
            <a:r>
              <a:rPr lang="en-US" sz="2000" b="1" dirty="0" smtClean="0"/>
              <a:t>Run the Application</a:t>
            </a:r>
            <a:endParaRPr lang="en-US" sz="2000" b="1" dirty="0"/>
          </a:p>
        </p:txBody>
      </p:sp>
      <p:sp>
        <p:nvSpPr>
          <p:cNvPr id="3" name="Rectangle 2"/>
          <p:cNvSpPr/>
          <p:nvPr/>
        </p:nvSpPr>
        <p:spPr>
          <a:xfrm>
            <a:off x="850006" y="824249"/>
            <a:ext cx="10921284" cy="2308324"/>
          </a:xfrm>
          <a:prstGeom prst="rect">
            <a:avLst/>
          </a:prstGeom>
        </p:spPr>
        <p:txBody>
          <a:bodyPr wrap="square">
            <a:spAutoFit/>
          </a:bodyPr>
          <a:lstStyle/>
          <a:p>
            <a:r>
              <a:rPr lang="en-US" dirty="0"/>
              <a:t>./</a:t>
            </a:r>
            <a:r>
              <a:rPr lang="en-US" dirty="0" err="1"/>
              <a:t>gradlew</a:t>
            </a:r>
            <a:r>
              <a:rPr lang="en-US" dirty="0"/>
              <a:t> </a:t>
            </a:r>
            <a:r>
              <a:rPr lang="en-US" dirty="0" err="1" smtClean="0"/>
              <a:t>bootRun</a:t>
            </a:r>
            <a:endParaRPr lang="en-US" dirty="0" smtClean="0"/>
          </a:p>
          <a:p>
            <a:endParaRPr lang="en-US" dirty="0"/>
          </a:p>
          <a:p>
            <a:r>
              <a:rPr lang="en-US" dirty="0"/>
              <a:t>./</a:t>
            </a:r>
            <a:r>
              <a:rPr lang="en-US" dirty="0" err="1"/>
              <a:t>mvnw</a:t>
            </a:r>
            <a:r>
              <a:rPr lang="en-US" dirty="0"/>
              <a:t> </a:t>
            </a:r>
            <a:r>
              <a:rPr lang="en-US" dirty="0" err="1" smtClean="0"/>
              <a:t>spring-boot:run</a:t>
            </a:r>
            <a:endParaRPr lang="en-US" dirty="0" smtClean="0"/>
          </a:p>
          <a:p>
            <a:endParaRPr lang="en-US" dirty="0"/>
          </a:p>
          <a:p>
            <a:r>
              <a:rPr lang="en-US" dirty="0"/>
              <a:t>Now run the service with curl (in a separate terminal window), by running the following command (shown with its output</a:t>
            </a:r>
            <a:r>
              <a:rPr lang="en-US" dirty="0" smtClean="0"/>
              <a:t>):</a:t>
            </a:r>
          </a:p>
          <a:p>
            <a:endParaRPr lang="en-US" dirty="0"/>
          </a:p>
          <a:p>
            <a:r>
              <a:rPr lang="en-US" dirty="0" smtClean="0"/>
              <a:t>$ </a:t>
            </a:r>
            <a:r>
              <a:rPr lang="en-US" dirty="0"/>
              <a:t>curl </a:t>
            </a:r>
            <a:r>
              <a:rPr lang="en-US" dirty="0" smtClean="0"/>
              <a:t>localhost:8080</a:t>
            </a:r>
            <a:endParaRPr lang="en-US" dirty="0"/>
          </a:p>
        </p:txBody>
      </p:sp>
    </p:spTree>
    <p:extLst>
      <p:ext uri="{BB962C8B-B14F-4D97-AF65-F5344CB8AC3E}">
        <p14:creationId xmlns:p14="http://schemas.microsoft.com/office/powerpoint/2010/main" val="1255367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842" y="365597"/>
            <a:ext cx="6946006" cy="2246769"/>
          </a:xfrm>
          <a:prstGeom prst="rect">
            <a:avLst/>
          </a:prstGeom>
        </p:spPr>
        <p:txBody>
          <a:bodyPr wrap="square">
            <a:spAutoFit/>
          </a:bodyPr>
          <a:lstStyle/>
          <a:p>
            <a:r>
              <a:rPr lang="en-US" sz="2000" dirty="0"/>
              <a:t>If you use Maven, add the following to your pom.xml file:</a:t>
            </a:r>
          </a:p>
          <a:p>
            <a:endParaRPr lang="en-US" sz="2000" dirty="0"/>
          </a:p>
          <a:p>
            <a:r>
              <a:rPr lang="en-US" sz="2000" dirty="0"/>
              <a:t>&lt;dependency&gt;</a:t>
            </a:r>
          </a:p>
          <a:p>
            <a:r>
              <a:rPr lang="en-US" sz="2000" dirty="0"/>
              <a:t>	&lt;</a:t>
            </a:r>
            <a:r>
              <a:rPr lang="en-US" sz="2000" dirty="0" err="1"/>
              <a:t>groupId</a:t>
            </a:r>
            <a:r>
              <a:rPr lang="en-US" sz="2000" dirty="0"/>
              <a:t>&gt;</a:t>
            </a:r>
            <a:r>
              <a:rPr lang="en-US" sz="2000" dirty="0" err="1"/>
              <a:t>org.springframework.boot</a:t>
            </a:r>
            <a:r>
              <a:rPr lang="en-US" sz="2000" dirty="0"/>
              <a:t>&lt;/</a:t>
            </a:r>
            <a:r>
              <a:rPr lang="en-US" sz="2000" dirty="0" err="1"/>
              <a:t>groupId</a:t>
            </a:r>
            <a:r>
              <a:rPr lang="en-US" sz="2000" dirty="0"/>
              <a:t>&gt;</a:t>
            </a:r>
          </a:p>
          <a:p>
            <a:r>
              <a:rPr lang="en-US" sz="2000" dirty="0"/>
              <a:t>	&lt;</a:t>
            </a:r>
            <a:r>
              <a:rPr lang="en-US" sz="2000" dirty="0" err="1"/>
              <a:t>artifactId</a:t>
            </a:r>
            <a:r>
              <a:rPr lang="en-US" sz="2000" dirty="0"/>
              <a:t>&gt;spring-boot-starter-test&lt;/</a:t>
            </a:r>
            <a:r>
              <a:rPr lang="en-US" sz="2000" dirty="0" err="1"/>
              <a:t>artifactId</a:t>
            </a:r>
            <a:r>
              <a:rPr lang="en-US" sz="2000" dirty="0"/>
              <a:t>&gt;</a:t>
            </a:r>
          </a:p>
          <a:p>
            <a:r>
              <a:rPr lang="en-US" sz="2000" dirty="0"/>
              <a:t>	&lt;scope&gt;test&lt;/scope&gt;</a:t>
            </a:r>
          </a:p>
          <a:p>
            <a:r>
              <a:rPr lang="en-US" sz="2000" dirty="0"/>
              <a:t>&lt;/dependency&gt;</a:t>
            </a:r>
          </a:p>
        </p:txBody>
      </p:sp>
    </p:spTree>
    <p:extLst>
      <p:ext uri="{BB962C8B-B14F-4D97-AF65-F5344CB8AC3E}">
        <p14:creationId xmlns:p14="http://schemas.microsoft.com/office/powerpoint/2010/main" val="20611481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 </a:t>
            </a:r>
            <a:r>
              <a:rPr lang="en-US" b="1" cap="none" dirty="0" err="1" smtClean="0"/>
              <a:t>JavaServer</a:t>
            </a:r>
            <a:r>
              <a:rPr lang="en-US" b="1" cap="none" dirty="0" smtClean="0"/>
              <a:t> </a:t>
            </a:r>
            <a:r>
              <a:rPr lang="en-US" b="1" cap="none" dirty="0" smtClean="0"/>
              <a:t>Faces (JSF)</a:t>
            </a:r>
            <a:endParaRPr lang="en-US" b="1" cap="none" dirty="0"/>
          </a:p>
        </p:txBody>
      </p:sp>
      <p:sp>
        <p:nvSpPr>
          <p:cNvPr id="3" name="Content Placeholder 2"/>
          <p:cNvSpPr>
            <a:spLocks noGrp="1"/>
          </p:cNvSpPr>
          <p:nvPr>
            <p:ph idx="1"/>
          </p:nvPr>
        </p:nvSpPr>
        <p:spPr>
          <a:xfrm>
            <a:off x="1451579" y="1449978"/>
            <a:ext cx="9603275" cy="4680366"/>
          </a:xfrm>
        </p:spPr>
        <p:txBody>
          <a:bodyPr>
            <a:normAutofit fontScale="92500" lnSpcReduction="10000"/>
          </a:bodyPr>
          <a:lstStyle/>
          <a:p>
            <a:r>
              <a:rPr lang="en-US" dirty="0" smtClean="0"/>
              <a:t>It </a:t>
            </a:r>
            <a:r>
              <a:rPr lang="en-US" dirty="0"/>
              <a:t>is quite similar to Struts, a free web application developed framework, maintained by Oracle technology which simplifies building user interfaces for Server-side applications by assembling reusable UI components in a page. </a:t>
            </a:r>
            <a:endParaRPr lang="en-US" dirty="0" smtClean="0"/>
          </a:p>
          <a:p>
            <a:r>
              <a:rPr lang="en-US" dirty="0" smtClean="0"/>
              <a:t>JSF </a:t>
            </a:r>
            <a:r>
              <a:rPr lang="en-US" dirty="0"/>
              <a:t>is a component-based MVC framework that encapsulates various client-side technologies and focuses more on the presentation layer to allow web developers to create UI simply by just drag and drop</a:t>
            </a:r>
            <a:r>
              <a:rPr lang="en-US" dirty="0" smtClean="0"/>
              <a:t>.</a:t>
            </a:r>
            <a:endParaRPr lang="en-US" dirty="0"/>
          </a:p>
          <a:p>
            <a:pPr lvl="1"/>
            <a:r>
              <a:rPr lang="en-US" sz="2000" dirty="0"/>
              <a:t>Rich libraries and reusable UI components,</a:t>
            </a:r>
          </a:p>
          <a:p>
            <a:pPr lvl="1"/>
            <a:r>
              <a:rPr lang="en-US" sz="2000" dirty="0"/>
              <a:t>Easy front end tools to use without too much coding,</a:t>
            </a:r>
          </a:p>
          <a:p>
            <a:pPr lvl="1"/>
            <a:r>
              <a:rPr lang="en-US" sz="2000" dirty="0" err="1"/>
              <a:t>Jsf</a:t>
            </a:r>
            <a:r>
              <a:rPr lang="en-US" sz="2000" dirty="0"/>
              <a:t> helps to improve productivity and consistency,</a:t>
            </a:r>
          </a:p>
          <a:p>
            <a:pPr lvl="1"/>
            <a:r>
              <a:rPr lang="en-US" sz="2000" dirty="0"/>
              <a:t>Enrich the user experience by adding Ajax events for validations and method invocations.</a:t>
            </a:r>
          </a:p>
          <a:p>
            <a:pPr lvl="1"/>
            <a:r>
              <a:rPr lang="en-US" sz="2000" dirty="0"/>
              <a:t>It provides an API to represent and manage UI components and instead of using Java, JSF uses XML for view handling.</a:t>
            </a:r>
          </a:p>
        </p:txBody>
      </p:sp>
    </p:spTree>
    <p:extLst>
      <p:ext uri="{BB962C8B-B14F-4D97-AF65-F5344CB8AC3E}">
        <p14:creationId xmlns:p14="http://schemas.microsoft.com/office/powerpoint/2010/main" val="48392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449978"/>
            <a:ext cx="9603275" cy="4667487"/>
          </a:xfrm>
        </p:spPr>
        <p:txBody>
          <a:bodyPr>
            <a:normAutofit/>
          </a:bodyPr>
          <a:lstStyle/>
          <a:p>
            <a:r>
              <a:rPr lang="en-US" dirty="0"/>
              <a:t>The servlet container (i.e. web server) calls the service() method to handle requests coming from the client( browsers) and to write the formatted response back to the client.</a:t>
            </a:r>
          </a:p>
          <a:p>
            <a:r>
              <a:rPr lang="en-US" dirty="0"/>
              <a:t>Each time the server receives a request for a servlet, the server produce a new thread and calls service. </a:t>
            </a:r>
          </a:p>
          <a:p>
            <a:r>
              <a:rPr lang="en-US" dirty="0"/>
              <a:t>The service() method checks the HTTP request type (GET, POST, PUT, DELETE, etc.) and calls </a:t>
            </a:r>
            <a:r>
              <a:rPr lang="en-US" dirty="0" err="1"/>
              <a:t>doGet</a:t>
            </a:r>
            <a:r>
              <a:rPr lang="en-US" dirty="0"/>
              <a:t>, </a:t>
            </a:r>
            <a:r>
              <a:rPr lang="en-US" dirty="0" err="1"/>
              <a:t>doPost</a:t>
            </a:r>
            <a:r>
              <a:rPr lang="en-US" dirty="0"/>
              <a:t>, </a:t>
            </a:r>
            <a:r>
              <a:rPr lang="en-US" dirty="0" err="1"/>
              <a:t>doPut</a:t>
            </a:r>
            <a:r>
              <a:rPr lang="en-US" dirty="0"/>
              <a:t>, </a:t>
            </a:r>
            <a:r>
              <a:rPr lang="en-US" dirty="0" err="1"/>
              <a:t>doDelete</a:t>
            </a:r>
            <a:r>
              <a:rPr lang="en-US" dirty="0"/>
              <a:t>, etc</a:t>
            </a:r>
            <a:r>
              <a:rPr lang="en-US" dirty="0" smtClean="0"/>
              <a:t>.</a:t>
            </a:r>
          </a:p>
          <a:p>
            <a:pPr marL="0" lvl="1"/>
            <a:r>
              <a:rPr lang="en-US" sz="2000" dirty="0" smtClean="0"/>
              <a:t>If </a:t>
            </a:r>
            <a:r>
              <a:rPr lang="en-US" sz="2000" dirty="0"/>
              <a:t>servlet is initialized, it calls the service method. </a:t>
            </a:r>
            <a:r>
              <a:rPr lang="en-US" sz="2000" dirty="0" smtClean="0"/>
              <a:t>servlet </a:t>
            </a:r>
            <a:r>
              <a:rPr lang="en-US" sz="2000" dirty="0"/>
              <a:t>is initialized only once. </a:t>
            </a:r>
            <a:endParaRPr lang="en-US" sz="2000" dirty="0" smtClean="0"/>
          </a:p>
          <a:p>
            <a:pPr marL="0" lvl="1"/>
            <a:r>
              <a:rPr lang="en-US" sz="2000" dirty="0" smtClean="0"/>
              <a:t>The </a:t>
            </a:r>
            <a:r>
              <a:rPr lang="en-US" sz="2000" dirty="0"/>
              <a:t>syntax of the service method of the Servlet interface is given below</a:t>
            </a:r>
            <a:r>
              <a:rPr lang="en-US" sz="2000" dirty="0" smtClean="0"/>
              <a:t>:</a:t>
            </a:r>
            <a:endParaRPr lang="en-US" sz="2000" dirty="0"/>
          </a:p>
          <a:p>
            <a:pPr marL="0" lvl="1" indent="0">
              <a:buNone/>
            </a:pPr>
            <a:r>
              <a:rPr lang="en-US" sz="2000" dirty="0" smtClean="0"/>
              <a:t>	public </a:t>
            </a:r>
            <a:r>
              <a:rPr lang="en-US" sz="2000" dirty="0"/>
              <a:t>void service(</a:t>
            </a:r>
            <a:r>
              <a:rPr lang="en-US" sz="2000" dirty="0" err="1"/>
              <a:t>ServletRequest</a:t>
            </a:r>
            <a:r>
              <a:rPr lang="en-US" sz="2000" dirty="0"/>
              <a:t> request, </a:t>
            </a:r>
            <a:r>
              <a:rPr lang="en-US" sz="2000" dirty="0" err="1"/>
              <a:t>ServletResponse</a:t>
            </a:r>
            <a:r>
              <a:rPr lang="en-US" sz="2000" dirty="0"/>
              <a:t> response)   </a:t>
            </a:r>
          </a:p>
          <a:p>
            <a:pPr marL="0" lvl="1" indent="0">
              <a:buNone/>
            </a:pPr>
            <a:r>
              <a:rPr lang="en-US" sz="2000" dirty="0"/>
              <a:t>  </a:t>
            </a:r>
            <a:r>
              <a:rPr lang="en-US" sz="2000" dirty="0" smtClean="0"/>
              <a:t>	throws </a:t>
            </a:r>
            <a:r>
              <a:rPr lang="en-US" sz="2000" dirty="0" err="1"/>
              <a:t>ServletException</a:t>
            </a:r>
            <a:r>
              <a:rPr lang="en-US" sz="2000" dirty="0"/>
              <a:t>, </a:t>
            </a:r>
            <a:r>
              <a:rPr lang="en-US" sz="2000" dirty="0" err="1"/>
              <a:t>IOException</a:t>
            </a:r>
            <a:r>
              <a:rPr lang="en-US" sz="2000" dirty="0"/>
              <a:t> </a:t>
            </a:r>
          </a:p>
        </p:txBody>
      </p:sp>
    </p:spTree>
    <p:extLst>
      <p:ext uri="{BB962C8B-B14F-4D97-AF65-F5344CB8AC3E}">
        <p14:creationId xmlns:p14="http://schemas.microsoft.com/office/powerpoint/2010/main" val="6520178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7128" y="0"/>
            <a:ext cx="10071278" cy="6093976"/>
          </a:xfrm>
          <a:prstGeom prst="rect">
            <a:avLst/>
          </a:prstGeom>
        </p:spPr>
        <p:txBody>
          <a:bodyPr wrap="square">
            <a:spAutoFit/>
          </a:bodyPr>
          <a:lstStyle/>
          <a:p>
            <a:r>
              <a:rPr lang="en-US" sz="2000" b="1" dirty="0">
                <a:solidFill>
                  <a:srgbClr val="000000"/>
                </a:solidFill>
                <a:latin typeface="+mj-lt"/>
              </a:rPr>
              <a:t>A simple JSF application requires a Managed Bean, </a:t>
            </a:r>
            <a:r>
              <a:rPr lang="en-US" sz="2000" b="1" dirty="0" err="1">
                <a:solidFill>
                  <a:srgbClr val="000000"/>
                </a:solidFill>
                <a:latin typeface="+mj-lt"/>
              </a:rPr>
              <a:t>Facelet</a:t>
            </a:r>
            <a:r>
              <a:rPr lang="en-US" sz="2000" b="1" dirty="0">
                <a:solidFill>
                  <a:srgbClr val="000000"/>
                </a:solidFill>
                <a:latin typeface="+mj-lt"/>
              </a:rPr>
              <a:t>, and mapping the servlet</a:t>
            </a:r>
            <a:r>
              <a:rPr lang="en-US" sz="2000" b="1" dirty="0" smtClean="0">
                <a:solidFill>
                  <a:srgbClr val="000000"/>
                </a:solidFill>
                <a:latin typeface="+mj-lt"/>
              </a:rPr>
              <a:t>.</a:t>
            </a:r>
            <a:endParaRPr lang="en-US" sz="2000" dirty="0" smtClean="0">
              <a:latin typeface="+mj-lt"/>
            </a:endParaRPr>
          </a:p>
          <a:p>
            <a:pPr>
              <a:spcBef>
                <a:spcPts val="600"/>
              </a:spcBef>
            </a:pPr>
            <a:r>
              <a:rPr lang="en-US" sz="2000" dirty="0" smtClean="0">
                <a:latin typeface="+mj-lt"/>
              </a:rPr>
              <a:t>package </a:t>
            </a:r>
            <a:r>
              <a:rPr lang="en-US" sz="2000" dirty="0" err="1">
                <a:latin typeface="+mj-lt"/>
              </a:rPr>
              <a:t>helloworld</a:t>
            </a:r>
            <a:r>
              <a:rPr lang="en-US" sz="2000" dirty="0">
                <a:latin typeface="+mj-lt"/>
              </a:rPr>
              <a:t>; </a:t>
            </a:r>
            <a:endParaRPr lang="en-US" sz="2000" dirty="0" smtClean="0">
              <a:latin typeface="+mj-lt"/>
            </a:endParaRPr>
          </a:p>
          <a:p>
            <a:pPr>
              <a:spcBef>
                <a:spcPts val="600"/>
              </a:spcBef>
            </a:pPr>
            <a:r>
              <a:rPr lang="en-US" sz="2000" dirty="0" smtClean="0">
                <a:latin typeface="+mj-lt"/>
              </a:rPr>
              <a:t>import </a:t>
            </a:r>
            <a:r>
              <a:rPr lang="en-US" sz="2000" dirty="0" err="1" smtClean="0">
                <a:latin typeface="+mj-lt"/>
              </a:rPr>
              <a:t>javax.faces.bean.ManagedBean</a:t>
            </a:r>
            <a:r>
              <a:rPr lang="en-US" sz="2000" dirty="0">
                <a:latin typeface="+mj-lt"/>
              </a:rPr>
              <a:t>; </a:t>
            </a:r>
            <a:endParaRPr lang="en-US" sz="2000" dirty="0" smtClean="0">
              <a:latin typeface="+mj-lt"/>
            </a:endParaRPr>
          </a:p>
          <a:p>
            <a:pPr>
              <a:spcBef>
                <a:spcPts val="600"/>
              </a:spcBef>
            </a:pPr>
            <a:r>
              <a:rPr lang="en-US" sz="2000" dirty="0" smtClean="0">
                <a:latin typeface="+mj-lt"/>
              </a:rPr>
              <a:t>@</a:t>
            </a:r>
            <a:r>
              <a:rPr lang="en-US" sz="2000" dirty="0" err="1">
                <a:latin typeface="+mj-lt"/>
              </a:rPr>
              <a:t>ManagedBean</a:t>
            </a:r>
            <a:r>
              <a:rPr lang="en-US" sz="2000" dirty="0">
                <a:latin typeface="+mj-lt"/>
              </a:rPr>
              <a:t> </a:t>
            </a:r>
            <a:endParaRPr lang="en-US" sz="2000" dirty="0" smtClean="0">
              <a:latin typeface="+mj-lt"/>
            </a:endParaRPr>
          </a:p>
          <a:p>
            <a:pPr>
              <a:spcBef>
                <a:spcPts val="600"/>
              </a:spcBef>
            </a:pPr>
            <a:r>
              <a:rPr lang="en-US" sz="2000" dirty="0" smtClean="0">
                <a:latin typeface="+mj-lt"/>
              </a:rPr>
              <a:t>public </a:t>
            </a:r>
            <a:r>
              <a:rPr lang="en-US" sz="2000" dirty="0">
                <a:latin typeface="+mj-lt"/>
              </a:rPr>
              <a:t>class HelloWorld </a:t>
            </a:r>
            <a:r>
              <a:rPr lang="en-US" sz="2000" dirty="0" smtClean="0">
                <a:latin typeface="+mj-lt"/>
              </a:rPr>
              <a:t>{</a:t>
            </a:r>
          </a:p>
          <a:p>
            <a:pPr lvl="1">
              <a:spcBef>
                <a:spcPts val="600"/>
              </a:spcBef>
            </a:pPr>
            <a:r>
              <a:rPr lang="en-US" sz="2000" dirty="0" smtClean="0">
                <a:latin typeface="+mj-lt"/>
              </a:rPr>
              <a:t> </a:t>
            </a:r>
            <a:r>
              <a:rPr lang="en-US" sz="2000" dirty="0">
                <a:latin typeface="+mj-lt"/>
              </a:rPr>
              <a:t>final String world = "Hello World</a:t>
            </a:r>
            <a:r>
              <a:rPr lang="en-US" sz="2000" dirty="0" smtClean="0">
                <a:latin typeface="+mj-lt"/>
              </a:rPr>
              <a:t>!";</a:t>
            </a:r>
          </a:p>
          <a:p>
            <a:pPr lvl="1">
              <a:spcBef>
                <a:spcPts val="600"/>
              </a:spcBef>
            </a:pPr>
            <a:r>
              <a:rPr lang="en-US" sz="2000" dirty="0" smtClean="0">
                <a:latin typeface="+mj-lt"/>
              </a:rPr>
              <a:t> </a:t>
            </a:r>
            <a:r>
              <a:rPr lang="en-US" sz="2000" dirty="0">
                <a:latin typeface="+mj-lt"/>
              </a:rPr>
              <a:t>public String </a:t>
            </a:r>
            <a:r>
              <a:rPr lang="en-US" sz="2000" dirty="0" err="1">
                <a:latin typeface="+mj-lt"/>
              </a:rPr>
              <a:t>getworld</a:t>
            </a:r>
            <a:r>
              <a:rPr lang="en-US" sz="2000" dirty="0">
                <a:latin typeface="+mj-lt"/>
              </a:rPr>
              <a:t>() </a:t>
            </a:r>
            <a:endParaRPr lang="en-US" sz="2000" dirty="0" smtClean="0">
              <a:latin typeface="+mj-lt"/>
            </a:endParaRPr>
          </a:p>
          <a:p>
            <a:pPr lvl="1">
              <a:spcBef>
                <a:spcPts val="600"/>
              </a:spcBef>
            </a:pPr>
            <a:r>
              <a:rPr lang="en-US" sz="2000" dirty="0" smtClean="0">
                <a:latin typeface="+mj-lt"/>
              </a:rPr>
              <a:t>{ </a:t>
            </a:r>
            <a:r>
              <a:rPr lang="en-US" sz="2000" dirty="0">
                <a:latin typeface="+mj-lt"/>
              </a:rPr>
              <a:t>return world; } </a:t>
            </a:r>
            <a:endParaRPr lang="en-US" sz="2000" dirty="0" smtClean="0">
              <a:latin typeface="+mj-lt"/>
            </a:endParaRPr>
          </a:p>
          <a:p>
            <a:pPr>
              <a:spcBef>
                <a:spcPts val="600"/>
              </a:spcBef>
            </a:pPr>
            <a:r>
              <a:rPr lang="en-US" sz="2000" dirty="0" smtClean="0">
                <a:latin typeface="+mj-lt"/>
              </a:rPr>
              <a:t>}</a:t>
            </a:r>
          </a:p>
          <a:p>
            <a:pPr>
              <a:spcBef>
                <a:spcPts val="600"/>
              </a:spcBef>
            </a:pPr>
            <a:endParaRPr lang="en-US" sz="2000" dirty="0" smtClean="0">
              <a:latin typeface="+mj-lt"/>
            </a:endParaRPr>
          </a:p>
          <a:p>
            <a:pPr>
              <a:spcBef>
                <a:spcPts val="600"/>
              </a:spcBef>
            </a:pPr>
            <a:r>
              <a:rPr lang="en-US" sz="2000" b="1" dirty="0" err="1"/>
              <a:t>helloworld.xhtml</a:t>
            </a:r>
            <a:endParaRPr lang="en-US" sz="2000" b="1" dirty="0">
              <a:latin typeface="+mj-lt"/>
            </a:endParaRPr>
          </a:p>
          <a:p>
            <a:pPr>
              <a:spcBef>
                <a:spcPts val="600"/>
              </a:spcBef>
            </a:pPr>
            <a:r>
              <a:rPr lang="en-US" sz="2000" dirty="0"/>
              <a:t>&lt;html </a:t>
            </a:r>
            <a:r>
              <a:rPr lang="en-US" sz="2000" dirty="0" err="1"/>
              <a:t>lang</a:t>
            </a:r>
            <a:r>
              <a:rPr lang="en-US" sz="2000" dirty="0"/>
              <a:t>="</a:t>
            </a:r>
            <a:r>
              <a:rPr lang="en-US" sz="2000" dirty="0" err="1"/>
              <a:t>en</a:t>
            </a:r>
            <a:r>
              <a:rPr lang="en-US" sz="2000" dirty="0"/>
              <a:t>" </a:t>
            </a:r>
            <a:r>
              <a:rPr lang="en-US" sz="2000" dirty="0" err="1"/>
              <a:t>xmlns_h</a:t>
            </a:r>
            <a:r>
              <a:rPr lang="en-US" sz="2000" dirty="0"/>
              <a:t>="http://java.sun.com/</a:t>
            </a:r>
            <a:r>
              <a:rPr lang="en-US" sz="2000" dirty="0" err="1"/>
              <a:t>jsf</a:t>
            </a:r>
            <a:r>
              <a:rPr lang="en-US" sz="2000" dirty="0"/>
              <a:t>/html"&gt; </a:t>
            </a:r>
            <a:endParaRPr lang="en-US" sz="2000" dirty="0" smtClean="0"/>
          </a:p>
          <a:p>
            <a:pPr>
              <a:spcBef>
                <a:spcPts val="600"/>
              </a:spcBef>
            </a:pPr>
            <a:r>
              <a:rPr lang="en-US" sz="2000" dirty="0" smtClean="0"/>
              <a:t>&lt;</a:t>
            </a:r>
            <a:r>
              <a:rPr lang="en-US" sz="2000" dirty="0" err="1"/>
              <a:t>h:head</a:t>
            </a:r>
            <a:r>
              <a:rPr lang="en-US" sz="2000" dirty="0"/>
              <a:t>&gt; &lt;title&gt;</a:t>
            </a:r>
            <a:r>
              <a:rPr lang="en-US" sz="2000" dirty="0" err="1"/>
              <a:t>Facelets</a:t>
            </a:r>
            <a:r>
              <a:rPr lang="en-US" sz="2000" dirty="0"/>
              <a:t> Hello World&lt;/title&gt; &lt;/</a:t>
            </a:r>
            <a:r>
              <a:rPr lang="en-US" sz="2000" dirty="0" err="1"/>
              <a:t>h:head</a:t>
            </a:r>
            <a:r>
              <a:rPr lang="en-US" sz="2000" dirty="0"/>
              <a:t>&gt; </a:t>
            </a:r>
            <a:endParaRPr lang="en-US" sz="2000" dirty="0" smtClean="0"/>
          </a:p>
          <a:p>
            <a:pPr>
              <a:spcBef>
                <a:spcPts val="600"/>
              </a:spcBef>
            </a:pPr>
            <a:r>
              <a:rPr lang="en-US" sz="2000" dirty="0" smtClean="0"/>
              <a:t>&lt;</a:t>
            </a:r>
            <a:r>
              <a:rPr lang="en-US" sz="2000" dirty="0" err="1"/>
              <a:t>h:body</a:t>
            </a:r>
            <a:r>
              <a:rPr lang="en-US" sz="2000" dirty="0"/>
              <a:t>&gt; #{</a:t>
            </a:r>
            <a:r>
              <a:rPr lang="en-US" sz="2000" dirty="0" err="1"/>
              <a:t>hello.world</a:t>
            </a:r>
            <a:r>
              <a:rPr lang="en-US" sz="2000" dirty="0"/>
              <a:t>} &lt;/</a:t>
            </a:r>
            <a:r>
              <a:rPr lang="en-US" sz="2000" dirty="0" err="1"/>
              <a:t>h:body</a:t>
            </a:r>
            <a:r>
              <a:rPr lang="en-US" sz="2000" dirty="0"/>
              <a:t>&gt; </a:t>
            </a:r>
            <a:endParaRPr lang="en-US" sz="2000" dirty="0" smtClean="0"/>
          </a:p>
          <a:p>
            <a:pPr>
              <a:spcBef>
                <a:spcPts val="600"/>
              </a:spcBef>
            </a:pPr>
            <a:r>
              <a:rPr lang="en-US" sz="2000" dirty="0" smtClean="0"/>
              <a:t>&lt;/</a:t>
            </a:r>
            <a:r>
              <a:rPr lang="en-US" sz="2000" dirty="0"/>
              <a:t>html&gt;</a:t>
            </a:r>
            <a:endParaRPr lang="en-US" sz="2000" dirty="0">
              <a:latin typeface="+mj-lt"/>
            </a:endParaRPr>
          </a:p>
        </p:txBody>
      </p:sp>
    </p:spTree>
    <p:extLst>
      <p:ext uri="{BB962C8B-B14F-4D97-AF65-F5344CB8AC3E}">
        <p14:creationId xmlns:p14="http://schemas.microsoft.com/office/powerpoint/2010/main" val="28851279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GWT </a:t>
            </a:r>
            <a:r>
              <a:rPr lang="en-US" b="1" dirty="0" smtClean="0"/>
              <a:t>(</a:t>
            </a:r>
            <a:r>
              <a:rPr lang="en-US" b="1" cap="none" dirty="0" smtClean="0"/>
              <a:t>Google Web Toolkit</a:t>
            </a:r>
            <a:r>
              <a:rPr lang="en-US" b="1" dirty="0" smtClean="0"/>
              <a:t>)</a:t>
            </a:r>
            <a:endParaRPr lang="en-US" dirty="0"/>
          </a:p>
        </p:txBody>
      </p:sp>
      <p:sp>
        <p:nvSpPr>
          <p:cNvPr id="3" name="Content Placeholder 2"/>
          <p:cNvSpPr>
            <a:spLocks noGrp="1"/>
          </p:cNvSpPr>
          <p:nvPr>
            <p:ph idx="1"/>
          </p:nvPr>
        </p:nvSpPr>
        <p:spPr>
          <a:xfrm>
            <a:off x="1451579" y="1449978"/>
            <a:ext cx="9603275" cy="4680366"/>
          </a:xfrm>
        </p:spPr>
        <p:txBody>
          <a:bodyPr>
            <a:normAutofit lnSpcReduction="10000"/>
          </a:bodyPr>
          <a:lstStyle/>
          <a:p>
            <a:r>
              <a:rPr lang="en-US" dirty="0"/>
              <a:t>Google developed the Google Web Toolkit (GWT). </a:t>
            </a:r>
            <a:endParaRPr lang="en-US" dirty="0" smtClean="0"/>
          </a:p>
          <a:p>
            <a:r>
              <a:rPr lang="en-US" dirty="0" smtClean="0"/>
              <a:t>Google </a:t>
            </a:r>
            <a:r>
              <a:rPr lang="en-US" dirty="0"/>
              <a:t>also had its hands-on with a web development framework for Java. </a:t>
            </a:r>
            <a:endParaRPr lang="en-US" dirty="0" smtClean="0"/>
          </a:p>
          <a:p>
            <a:r>
              <a:rPr lang="en-US" dirty="0" smtClean="0"/>
              <a:t>GWT </a:t>
            </a:r>
            <a:r>
              <a:rPr lang="en-US" dirty="0"/>
              <a:t>Google web toolkit is fully featured and rich for all types of internet applications using Google APIs. </a:t>
            </a:r>
            <a:endParaRPr lang="en-US" dirty="0" smtClean="0"/>
          </a:p>
          <a:p>
            <a:r>
              <a:rPr lang="en-US" dirty="0" smtClean="0"/>
              <a:t>What </a:t>
            </a:r>
            <a:r>
              <a:rPr lang="en-US" dirty="0"/>
              <a:t>makes GWT framework stand apart from others in the list is its ability to converts Java code into </a:t>
            </a:r>
            <a:r>
              <a:rPr lang="en-US" dirty="0" err="1"/>
              <a:t>Javascript</a:t>
            </a:r>
            <a:r>
              <a:rPr lang="en-US" dirty="0"/>
              <a:t> code as well as enabling customization options. </a:t>
            </a:r>
            <a:endParaRPr lang="en-US" dirty="0" smtClean="0"/>
          </a:p>
          <a:p>
            <a:r>
              <a:rPr lang="en-US" dirty="0" smtClean="0"/>
              <a:t>This </a:t>
            </a:r>
            <a:r>
              <a:rPr lang="en-US" dirty="0"/>
              <a:t>feature saves a lot of time and you can easily get into final results without investing much time in testing apps</a:t>
            </a:r>
            <a:r>
              <a:rPr lang="en-US" dirty="0" smtClean="0"/>
              <a:t>.</a:t>
            </a:r>
          </a:p>
          <a:p>
            <a:r>
              <a:rPr lang="en-US" dirty="0"/>
              <a:t>We can create highly performing web apps in less time with this open-source collection of technologies. </a:t>
            </a:r>
            <a:endParaRPr lang="en-US" dirty="0" smtClean="0"/>
          </a:p>
          <a:p>
            <a:r>
              <a:rPr lang="en-US" dirty="0" smtClean="0"/>
              <a:t>Because </a:t>
            </a:r>
            <a:r>
              <a:rPr lang="en-US" dirty="0"/>
              <a:t>Google web toolkit is compatible with various web development frameworks, </a:t>
            </a:r>
            <a:endParaRPr lang="en-US" dirty="0" smtClean="0"/>
          </a:p>
        </p:txBody>
      </p:sp>
    </p:spTree>
    <p:extLst>
      <p:ext uri="{BB962C8B-B14F-4D97-AF65-F5344CB8AC3E}">
        <p14:creationId xmlns:p14="http://schemas.microsoft.com/office/powerpoint/2010/main" val="32661895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r>
              <a:rPr lang="en-US" dirty="0"/>
              <a:t>It makes it easy to maintain complex JavaScript user interfaces with Java code. </a:t>
            </a:r>
            <a:endParaRPr lang="en-US" dirty="0" smtClean="0"/>
          </a:p>
          <a:p>
            <a:r>
              <a:rPr lang="en-US" dirty="0" smtClean="0"/>
              <a:t>GWT </a:t>
            </a:r>
            <a:r>
              <a:rPr lang="en-US" dirty="0"/>
              <a:t>has lost some of its popularity over the last couple of years as more development teams are pushing Java to the backend and having it expose REST APIs which are consumed by both native mobile apps and user interfaces built in Node.js, using frameworks like Angular.</a:t>
            </a:r>
          </a:p>
          <a:p>
            <a:endParaRPr lang="en-US" dirty="0"/>
          </a:p>
        </p:txBody>
      </p:sp>
    </p:spTree>
    <p:extLst>
      <p:ext uri="{BB962C8B-B14F-4D97-AF65-F5344CB8AC3E}">
        <p14:creationId xmlns:p14="http://schemas.microsoft.com/office/powerpoint/2010/main" val="371610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7"/>
            <a:ext cx="9603275" cy="4667487"/>
          </a:xfrm>
        </p:spPr>
        <p:txBody>
          <a:bodyPr/>
          <a:lstStyle/>
          <a:p>
            <a:pPr marL="0" lvl="1" indent="0">
              <a:buNone/>
            </a:pPr>
            <a:r>
              <a:rPr lang="en-US" sz="2000" b="1" dirty="0"/>
              <a:t>5) destroy method is invoked</a:t>
            </a:r>
          </a:p>
          <a:p>
            <a:pPr marL="342900" lvl="1" indent="-342900"/>
            <a:r>
              <a:rPr lang="en-US" sz="2000" dirty="0"/>
              <a:t>The web container calls the destroy method before removing the servlet instance from the service. </a:t>
            </a:r>
          </a:p>
          <a:p>
            <a:r>
              <a:rPr lang="en-US" dirty="0"/>
              <a:t>The destroy() method is called only once at the end of the life cycle of a servlet. </a:t>
            </a:r>
          </a:p>
          <a:p>
            <a:r>
              <a:rPr lang="en-US" dirty="0"/>
              <a:t>This method gives your servlet a chance to close database connections, halt background threads, write cookie lists or hit counts to disk, and perform other such cleanup activities.</a:t>
            </a:r>
          </a:p>
          <a:p>
            <a:r>
              <a:rPr lang="en-US" dirty="0"/>
              <a:t>After the destroy() method is called, the servlet object is marked for garbage collection. </a:t>
            </a:r>
            <a:endParaRPr lang="en-US" dirty="0" smtClean="0"/>
          </a:p>
          <a:p>
            <a:r>
              <a:rPr lang="en-US" sz="2000" dirty="0" smtClean="0"/>
              <a:t>The </a:t>
            </a:r>
            <a:r>
              <a:rPr lang="en-US" sz="2000" dirty="0"/>
              <a:t>syntax of the destroy method of the Servlet interface is given below:</a:t>
            </a:r>
          </a:p>
          <a:p>
            <a:pPr marL="0" lvl="1" indent="0">
              <a:buNone/>
            </a:pPr>
            <a:r>
              <a:rPr lang="en-US" sz="2000" dirty="0"/>
              <a:t>	public void destroy() </a:t>
            </a:r>
          </a:p>
          <a:p>
            <a:endParaRPr lang="en-US" dirty="0"/>
          </a:p>
        </p:txBody>
      </p:sp>
    </p:spTree>
    <p:extLst>
      <p:ext uri="{BB962C8B-B14F-4D97-AF65-F5344CB8AC3E}">
        <p14:creationId xmlns:p14="http://schemas.microsoft.com/office/powerpoint/2010/main" val="835357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1380</TotalTime>
  <Words>4818</Words>
  <Application>Microsoft Office PowerPoint</Application>
  <PresentationFormat>Widescreen</PresentationFormat>
  <Paragraphs>694</Paragraphs>
  <Slides>82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Gill Sans MT</vt:lpstr>
      <vt:lpstr>inter-regular</vt:lpstr>
      <vt:lpstr>Metropolis</vt:lpstr>
      <vt:lpstr>urw-din</vt:lpstr>
      <vt:lpstr>Gallery</vt:lpstr>
      <vt:lpstr>Servlet</vt:lpstr>
      <vt:lpstr>PowerPoint Presentation</vt:lpstr>
      <vt:lpstr>Life Cycle Of The Servlet</vt:lpstr>
      <vt:lpstr>PowerPoint Presentation</vt:lpstr>
      <vt:lpstr>Contd…</vt:lpstr>
      <vt:lpstr>PowerPoint Presentation</vt:lpstr>
      <vt:lpstr>Contd…</vt:lpstr>
      <vt:lpstr>Contd…</vt:lpstr>
      <vt:lpstr>Contd…</vt:lpstr>
      <vt:lpstr>The Servlet Can Be Created By Three Ways</vt:lpstr>
      <vt:lpstr>Servlet Deployment</vt:lpstr>
      <vt:lpstr>Web.xml</vt:lpstr>
      <vt:lpstr>PowerPoint Presentation</vt:lpstr>
      <vt:lpstr>PowerPoint Presentation</vt:lpstr>
      <vt:lpstr>Servlet API</vt:lpstr>
      <vt:lpstr>javax.servlet</vt:lpstr>
      <vt:lpstr>PowerPoint Presentation</vt:lpstr>
      <vt:lpstr>PowerPoint Presentation</vt:lpstr>
      <vt:lpstr>The Servlet Interface</vt:lpstr>
      <vt:lpstr>Contd…</vt:lpstr>
      <vt:lpstr>PowerPoint Presentation</vt:lpstr>
      <vt:lpstr>PowerPoint Presentation</vt:lpstr>
      <vt:lpstr>GenericServlet Class</vt:lpstr>
      <vt:lpstr>PowerPoint Presentation</vt:lpstr>
      <vt:lpstr>PowerPoint Presentation</vt:lpstr>
      <vt:lpstr>Contd…</vt:lpstr>
      <vt:lpstr>PowerPoint Presentation</vt:lpstr>
      <vt:lpstr>Reading Servlet Parameters</vt:lpstr>
      <vt:lpstr>PowerPoint Presentation</vt:lpstr>
      <vt:lpstr>javax.servlet.http</vt:lpstr>
      <vt:lpstr>PowerPoint Presentation</vt:lpstr>
      <vt:lpstr>PowerPoint Presentation</vt:lpstr>
      <vt:lpstr>HttpServlet Class</vt:lpstr>
      <vt:lpstr>PowerPoint Presentation</vt:lpstr>
      <vt:lpstr>Contd…</vt:lpstr>
      <vt:lpstr>Contd…</vt:lpstr>
      <vt:lpstr>PowerPoint Presentation</vt:lpstr>
      <vt:lpstr>Handling HTTP Requests And Responses</vt:lpstr>
      <vt:lpstr>Handling HTTP GET Requests</vt:lpstr>
      <vt:lpstr>Handling HTTP Response</vt:lpstr>
      <vt:lpstr>Contd…</vt:lpstr>
      <vt:lpstr>Session Tracking </vt:lpstr>
      <vt:lpstr>Contd…</vt:lpstr>
      <vt:lpstr>4) HttpSession Interface</vt:lpstr>
      <vt:lpstr>Contd…</vt:lpstr>
      <vt:lpstr>PowerPoint Presentation</vt:lpstr>
      <vt:lpstr>Cookies in Servlet</vt:lpstr>
      <vt:lpstr>Contd…</vt:lpstr>
      <vt:lpstr>Contd…</vt:lpstr>
      <vt:lpstr>PowerPoint Presentation</vt:lpstr>
      <vt:lpstr>Session Tracking Techniques</vt:lpstr>
      <vt:lpstr>2) Hidden Form Field</vt:lpstr>
      <vt:lpstr>PowerPoint Presentation</vt:lpstr>
      <vt:lpstr>PowerPoint Presentation</vt:lpstr>
      <vt:lpstr>3) URL rewriting </vt:lpstr>
      <vt:lpstr>PowerPoint Presentation</vt:lpstr>
      <vt:lpstr>PowerPoint Presentation</vt:lpstr>
      <vt:lpstr>JSP(Java Server Pages) </vt:lpstr>
      <vt:lpstr>Contd…</vt:lpstr>
      <vt:lpstr>Elements Of JSP</vt:lpstr>
      <vt:lpstr>Contd…</vt:lpstr>
      <vt:lpstr>Contd…</vt:lpstr>
      <vt:lpstr>Contd…</vt:lpstr>
      <vt:lpstr>Contd…</vt:lpstr>
      <vt:lpstr>Contd…</vt:lpstr>
      <vt:lpstr>Java Web Framework</vt:lpstr>
      <vt:lpstr>Spring</vt:lpstr>
      <vt:lpstr>Contd…</vt:lpstr>
      <vt:lpstr>Spring Boot Features</vt:lpstr>
      <vt:lpstr>Advantages</vt:lpstr>
      <vt:lpstr>Limitations Of Spring Boot</vt:lpstr>
      <vt:lpstr>Spring Boot Starter Actuator Dependency</vt:lpstr>
      <vt:lpstr>PowerPoint Presentation</vt:lpstr>
      <vt:lpstr>PowerPoint Presentation</vt:lpstr>
      <vt:lpstr>PowerPoint Presentation</vt:lpstr>
      <vt:lpstr>PowerPoint Presentation</vt:lpstr>
      <vt:lpstr>PowerPoint Presentation</vt:lpstr>
      <vt:lpstr>PowerPoint Presentation</vt:lpstr>
      <vt:lpstr> JavaServer Faces (JSF)</vt:lpstr>
      <vt:lpstr>PowerPoint Presentation</vt:lpstr>
      <vt:lpstr>GWT (Google Web Toolkit)</vt:lpstr>
      <vt:lpstr>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Binod Thapa</dc:creator>
  <cp:lastModifiedBy>Binod Thapa</cp:lastModifiedBy>
  <cp:revision>542</cp:revision>
  <dcterms:created xsi:type="dcterms:W3CDTF">2017-08-20T16:04:30Z</dcterms:created>
  <dcterms:modified xsi:type="dcterms:W3CDTF">2022-04-12T00:55:42Z</dcterms:modified>
</cp:coreProperties>
</file>