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371" r:id="rId3"/>
    <p:sldId id="358" r:id="rId4"/>
    <p:sldId id="359" r:id="rId5"/>
    <p:sldId id="360" r:id="rId6"/>
    <p:sldId id="361" r:id="rId7"/>
    <p:sldId id="377" r:id="rId8"/>
    <p:sldId id="378" r:id="rId9"/>
    <p:sldId id="362" r:id="rId10"/>
    <p:sldId id="363" r:id="rId11"/>
    <p:sldId id="285" r:id="rId12"/>
    <p:sldId id="364" r:id="rId13"/>
    <p:sldId id="341" r:id="rId14"/>
    <p:sldId id="365" r:id="rId15"/>
    <p:sldId id="366" r:id="rId16"/>
    <p:sldId id="367" r:id="rId17"/>
    <p:sldId id="368" r:id="rId18"/>
    <p:sldId id="369" r:id="rId19"/>
    <p:sldId id="370" r:id="rId20"/>
    <p:sldId id="376" r:id="rId21"/>
    <p:sldId id="373" r:id="rId22"/>
    <p:sldId id="379" r:id="rId23"/>
    <p:sldId id="374" r:id="rId24"/>
    <p:sldId id="375" r:id="rId25"/>
    <p:sldId id="3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56" y="484970"/>
            <a:ext cx="9603275" cy="7569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3140"/>
            <a:ext cx="9603275" cy="4103206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5216" y="103261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2656" y="117112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34772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241964"/>
            <a:ext cx="9603275" cy="4836864"/>
          </a:xfrm>
        </p:spPr>
        <p:txBody>
          <a:bodyPr>
            <a:normAutofit/>
          </a:bodyPr>
          <a:lstStyle/>
          <a:p>
            <a:r>
              <a:rPr lang="en-US" sz="2200" dirty="0"/>
              <a:t>The RMI (Remote Method Invocation) is an API that provides a mechanism to create distributed application in java..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is a mechanism that allows an object residing in one system (JVM) to access/invoke an object running on another </a:t>
            </a:r>
            <a:r>
              <a:rPr lang="en-US" sz="2200" dirty="0" smtClean="0"/>
              <a:t>JVM.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provides remote communication between Java programs. It is provided in the package </a:t>
            </a:r>
            <a:r>
              <a:rPr lang="en-US" sz="2200" dirty="0" err="1" smtClean="0"/>
              <a:t>java.rmi</a:t>
            </a:r>
            <a:endParaRPr lang="en-US" sz="2200" dirty="0" smtClean="0"/>
          </a:p>
          <a:p>
            <a:r>
              <a:rPr lang="en-US" sz="2400" dirty="0"/>
              <a:t>The RMI provides remote communication between the applications using two objects </a:t>
            </a:r>
            <a:r>
              <a:rPr lang="en-US" sz="2400" i="1" dirty="0"/>
              <a:t>stub</a:t>
            </a:r>
            <a:r>
              <a:rPr lang="en-US" sz="2400" dirty="0"/>
              <a:t> and </a:t>
            </a:r>
            <a:r>
              <a:rPr lang="en-US" sz="2400" i="1" dirty="0"/>
              <a:t>skeleton</a:t>
            </a:r>
            <a:r>
              <a:rPr lang="en-US" sz="24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6068" y="893425"/>
            <a:ext cx="101356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solidFill>
                <a:srgbClr val="333333"/>
              </a:solidFill>
              <a:latin typeface="inter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Creating 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the remote interface, extend the Remote interface and declare the 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RemoteException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 with all the methods of the remote interface. </a:t>
            </a:r>
            <a:endParaRPr lang="en-US" sz="2000" dirty="0" smtClean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There 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is only one method named add() and it declares 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RemoteException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java.rmi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Adder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Remote{  </a:t>
            </a:r>
            <a:endParaRPr lang="en-US" sz="2000" dirty="0" smtClean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x,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y)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RemoteException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</a:t>
            </a:r>
            <a:endParaRPr lang="en-US" sz="2000" dirty="0" smtClean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1627" y="189243"/>
            <a:ext cx="6320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arenR"/>
            </a:pPr>
            <a:r>
              <a:rPr lang="en-US" sz="2400" b="1" dirty="0">
                <a:solidFill>
                  <a:srgbClr val="610B4B"/>
                </a:solidFill>
              </a:rPr>
              <a:t>create the remote interface</a:t>
            </a:r>
          </a:p>
        </p:txBody>
      </p:sp>
    </p:spTree>
    <p:extLst>
      <p:ext uri="{BB962C8B-B14F-4D97-AF65-F5344CB8AC3E}">
        <p14:creationId xmlns:p14="http://schemas.microsoft.com/office/powerpoint/2010/main" val="335914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782" y="136459"/>
            <a:ext cx="9602787" cy="757237"/>
          </a:xfrm>
        </p:spPr>
        <p:txBody>
          <a:bodyPr>
            <a:normAutofit/>
          </a:bodyPr>
          <a:lstStyle/>
          <a:p>
            <a:r>
              <a:rPr lang="en-US" sz="2400" b="1" cap="none" dirty="0" smtClean="0"/>
              <a:t>2) Provide The Implementation Of The Remote Interface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0194" y="1223940"/>
            <a:ext cx="9604375" cy="4791075"/>
          </a:xfrm>
        </p:spPr>
        <p:txBody>
          <a:bodyPr>
            <a:norm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provide the implementation of the remote interface.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providing the implementation of the Remote interface,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</a:t>
            </a:r>
            <a:r>
              <a:rPr lang="en-US" dirty="0" smtClean="0"/>
              <a:t>to</a:t>
            </a:r>
          </a:p>
          <a:p>
            <a:r>
              <a:rPr lang="en-US" dirty="0"/>
              <a:t>Either extend the </a:t>
            </a:r>
            <a:r>
              <a:rPr lang="en-US" dirty="0" err="1"/>
              <a:t>UnicastRemoteObject</a:t>
            </a:r>
            <a:r>
              <a:rPr lang="en-US" dirty="0"/>
              <a:t> class,</a:t>
            </a:r>
          </a:p>
          <a:p>
            <a:r>
              <a:rPr lang="en-US" dirty="0"/>
              <a:t>or use the </a:t>
            </a:r>
            <a:r>
              <a:rPr lang="en-US" dirty="0" err="1"/>
              <a:t>exportObject</a:t>
            </a:r>
            <a:r>
              <a:rPr lang="en-US" dirty="0"/>
              <a:t>() method of the </a:t>
            </a:r>
            <a:r>
              <a:rPr lang="en-US" dirty="0" err="1"/>
              <a:t>UnicastRemoteObject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/>
              <a:t>In case, you extend the </a:t>
            </a:r>
            <a:r>
              <a:rPr lang="en-US" dirty="0" err="1"/>
              <a:t>UnicastRemoteObject</a:t>
            </a:r>
            <a:r>
              <a:rPr lang="en-US" dirty="0"/>
              <a:t> class, you must define a constructor that declares </a:t>
            </a:r>
            <a:r>
              <a:rPr lang="en-US" dirty="0" err="1"/>
              <a:t>RemoteException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6320" y="423449"/>
            <a:ext cx="101914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java.rmi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java.rmi.server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  <a:endParaRPr lang="en-US" sz="2000" dirty="0" smtClean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AdderRemote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UnicastRemoteObject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Adder{  </a:t>
            </a:r>
          </a:p>
          <a:p>
            <a:pPr lvl="1" algn="just"/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AdderRemote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RemoteException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lvl="1" algn="just"/>
            <a:r>
              <a:rPr lang="en-US" sz="2000" b="1" dirty="0" smtClean="0">
                <a:solidFill>
                  <a:srgbClr val="006699"/>
                </a:solidFill>
                <a:latin typeface="inter-regular"/>
              </a:rPr>
              <a:t>	super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/>
            <a:r>
              <a:rPr lang="en-US" sz="2000" b="1" dirty="0" smtClean="0">
                <a:solidFill>
                  <a:srgbClr val="006699"/>
                </a:solidFill>
                <a:latin typeface="inter-regular"/>
              </a:rPr>
              <a:t>	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x,</a:t>
            </a:r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y){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x+y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;}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041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182239" y="270456"/>
            <a:ext cx="9602787" cy="757237"/>
          </a:xfrm>
        </p:spPr>
        <p:txBody>
          <a:bodyPr>
            <a:normAutofit/>
          </a:bodyPr>
          <a:lstStyle/>
          <a:p>
            <a:r>
              <a:rPr lang="en-US" sz="2400" b="1" cap="none" dirty="0" smtClean="0"/>
              <a:t>3) Create The Stub And Skeleton Objects Using The </a:t>
            </a:r>
            <a:r>
              <a:rPr lang="en-US" sz="2400" b="1" cap="none" dirty="0" err="1" smtClean="0"/>
              <a:t>Rmic</a:t>
            </a:r>
            <a:r>
              <a:rPr lang="en-US" sz="2400" b="1" cap="none" dirty="0" smtClean="0"/>
              <a:t> Tool.</a:t>
            </a:r>
            <a:endParaRPr lang="en-US" sz="2400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182239" y="1092087"/>
            <a:ext cx="9604375" cy="4702175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/>
              <a:t>step is to create stub and skeleton objects using the </a:t>
            </a:r>
            <a:r>
              <a:rPr lang="en-US" dirty="0" err="1"/>
              <a:t>rmi</a:t>
            </a:r>
            <a:r>
              <a:rPr lang="en-US" dirty="0"/>
              <a:t> compiler.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rmic</a:t>
            </a:r>
            <a:r>
              <a:rPr lang="en-US" dirty="0"/>
              <a:t> tool invokes the RMI compiler and creates stub and skeleton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rmic</a:t>
            </a:r>
            <a:r>
              <a:rPr lang="en-US" b="1" dirty="0"/>
              <a:t> </a:t>
            </a:r>
            <a:r>
              <a:rPr lang="en-US" b="1" dirty="0" err="1"/>
              <a:t>AdderRemote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1374" y="1341223"/>
            <a:ext cx="80235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/>
              <a:t>start the registry service by using the </a:t>
            </a:r>
            <a:r>
              <a:rPr lang="en-US" sz="2000" dirty="0" err="1"/>
              <a:t>rmiregistry</a:t>
            </a:r>
            <a:r>
              <a:rPr lang="en-US" sz="2000" dirty="0"/>
              <a:t> tool</a:t>
            </a:r>
            <a:r>
              <a:rPr lang="en-US" sz="2000" dirty="0" smtClean="0"/>
              <a:t>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don't specify the port number, it uses a default port number. In this example, we are using the port number 5000.</a:t>
            </a:r>
          </a:p>
          <a:p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err="1" smtClean="0"/>
              <a:t>rmiregistry</a:t>
            </a:r>
            <a:r>
              <a:rPr lang="en-US" sz="2000" b="1" dirty="0" smtClean="0"/>
              <a:t> </a:t>
            </a:r>
            <a:r>
              <a:rPr lang="en-US" sz="2000" b="1" dirty="0"/>
              <a:t>5000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1375" y="347730"/>
            <a:ext cx="7611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4) Start the registry service by the </a:t>
            </a:r>
            <a:r>
              <a:rPr lang="en-US" sz="2400" b="1" dirty="0" err="1"/>
              <a:t>rmiregistry</a:t>
            </a:r>
            <a:r>
              <a:rPr lang="en-US" sz="2400" b="1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9886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0581" y="1270492"/>
            <a:ext cx="88075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just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+mj-lt"/>
              </a:rPr>
              <a:t>Now </a:t>
            </a:r>
            <a:r>
              <a:rPr lang="en-US" sz="2000" dirty="0" err="1">
                <a:solidFill>
                  <a:srgbClr val="333333"/>
                </a:solidFill>
                <a:latin typeface="+mj-lt"/>
              </a:rPr>
              <a:t>rmi</a:t>
            </a:r>
            <a:r>
              <a:rPr lang="en-US" sz="2000" dirty="0">
                <a:solidFill>
                  <a:srgbClr val="333333"/>
                </a:solidFill>
                <a:latin typeface="+mj-lt"/>
              </a:rPr>
              <a:t> services need to be hosted in a server process. </a:t>
            </a:r>
            <a:endParaRPr lang="en-US" sz="2000" dirty="0" smtClean="0">
              <a:solidFill>
                <a:srgbClr val="333333"/>
              </a:solidFill>
              <a:latin typeface="+mj-lt"/>
            </a:endParaRPr>
          </a:p>
          <a:p>
            <a:pPr indent="-285750" algn="just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+mj-lt"/>
              </a:rPr>
              <a:t>Naming class provides methods to get and store the remote object</a:t>
            </a:r>
            <a:r>
              <a:rPr lang="en-US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indent="-285750" algn="just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+mj-lt"/>
              </a:rPr>
              <a:t>Naming class provides 5 methods.</a:t>
            </a:r>
            <a:endParaRPr lang="en-US" sz="20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0582" y="217798"/>
            <a:ext cx="5981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8000"/>
                </a:solidFill>
                <a:latin typeface="erdana"/>
              </a:rPr>
              <a:t>5) Create and run the 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4317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13464"/>
              </p:ext>
            </p:extLst>
          </p:nvPr>
        </p:nvGraphicFramePr>
        <p:xfrm>
          <a:off x="167426" y="193181"/>
          <a:ext cx="11835684" cy="5679584"/>
        </p:xfrm>
        <a:graphic>
          <a:graphicData uri="http://schemas.openxmlformats.org/drawingml/2006/table">
            <a:tbl>
              <a:tblPr/>
              <a:tblGrid>
                <a:gridCol w="5306095"/>
                <a:gridCol w="6529589"/>
              </a:tblGrid>
              <a:tr h="12555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java.rmi.Remote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lookup(</a:t>
                      </a:r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returns the reference of the remote object.</a:t>
                      </a: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555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bind(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java.rmi.Remote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binds the remote object with the given name.</a:t>
                      </a: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55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unbind(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destroys the remote object which is bound with the given name.</a:t>
                      </a: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564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rebind(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java.rmi.Remote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binds the remote object to the new name.</a:t>
                      </a: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4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[] list(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java.lang.String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It returns an array of the names of the remote objects bound in the registry.</a:t>
                      </a:r>
                    </a:p>
                  </a:txBody>
                  <a:tcPr marL="30154" marR="30154" marT="30154" marB="30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2874" y="0"/>
            <a:ext cx="1057890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In this example, we are binding the remote object by the name </a:t>
            </a:r>
            <a:r>
              <a:rPr lang="en-US" sz="2400" b="1" dirty="0" err="1">
                <a:solidFill>
                  <a:srgbClr val="333333"/>
                </a:solidFill>
                <a:latin typeface="inter-regular"/>
              </a:rPr>
              <a:t>sonoo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 algn="just"/>
            <a:endParaRPr lang="en-US" sz="2000" b="1" dirty="0" smtClean="0">
              <a:solidFill>
                <a:srgbClr val="006699"/>
              </a:solidFill>
              <a:latin typeface="+mj-lt"/>
            </a:endParaRPr>
          </a:p>
          <a:p>
            <a:pPr algn="just">
              <a:spcBef>
                <a:spcPts val="600"/>
              </a:spcBef>
            </a:pPr>
            <a:r>
              <a:rPr lang="en-US" sz="2000" b="1" dirty="0" smtClean="0">
                <a:solidFill>
                  <a:srgbClr val="006699"/>
                </a:solidFill>
                <a:latin typeface="+mj-lt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java.rmi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.*;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java.rmi.registry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.*;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MyServer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{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[]){  </a:t>
            </a:r>
          </a:p>
          <a:p>
            <a:pPr lvl="1" algn="just">
              <a:spcBef>
                <a:spcPts val="600"/>
              </a:spcBef>
            </a:pPr>
            <a:r>
              <a:rPr lang="en-US" sz="2000" b="1" dirty="0" smtClean="0">
                <a:solidFill>
                  <a:srgbClr val="006699"/>
                </a:solidFill>
                <a:latin typeface="+mj-lt"/>
              </a:rPr>
              <a:t>Try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 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Adder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stub=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AdderRemote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();  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Naming.rebind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rmi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://localhost:5000/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sonoo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,stub);  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1" algn="just">
              <a:spcBef>
                <a:spcPts val="600"/>
              </a:spcBef>
            </a:pPr>
            <a:r>
              <a:rPr lang="en-US" sz="2000" b="1" dirty="0" smtClean="0">
                <a:solidFill>
                  <a:srgbClr val="006699"/>
                </a:solidFill>
                <a:latin typeface="+mj-lt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(Exception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e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{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(e);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} 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22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1348" y="249090"/>
            <a:ext cx="10719581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6) Create and run the client application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At </a:t>
            </a:r>
            <a:r>
              <a:rPr lang="en-US" sz="2000" dirty="0"/>
              <a:t>the client we are getting the stub object by the lookup() method of the Naming class and invoking the method on this object. </a:t>
            </a:r>
            <a:endParaRPr lang="en-US" sz="2000" dirty="0" smtClean="0"/>
          </a:p>
          <a:p>
            <a:pPr marL="5715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5715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this example, we are running the server and client applications, in the same machine so we are using localhost</a:t>
            </a:r>
            <a:r>
              <a:rPr lang="en-US" sz="2000" dirty="0" smtClean="0"/>
              <a:t>.</a:t>
            </a:r>
          </a:p>
          <a:p>
            <a:pPr marL="5715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5715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If you want to access the remote object from another machine, change the localhost to the host name (or IP address) where the remote object is located.</a:t>
            </a:r>
          </a:p>
        </p:txBody>
      </p:sp>
    </p:spTree>
    <p:extLst>
      <p:ext uri="{BB962C8B-B14F-4D97-AF65-F5344CB8AC3E}">
        <p14:creationId xmlns:p14="http://schemas.microsoft.com/office/powerpoint/2010/main" val="257259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138" y="773950"/>
            <a:ext cx="959416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java.rmi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.*;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MyClient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{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[]){  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006699"/>
                </a:solidFill>
                <a:latin typeface="+mj-lt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{  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Adder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stub=(Adder)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Naming.lookup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rmi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://localhost:5000/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sonoo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  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stub.add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34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,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));  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sz="2000" b="1" dirty="0" smtClean="0">
                <a:solidFill>
                  <a:srgbClr val="006699"/>
                </a:solidFill>
                <a:latin typeface="+mj-lt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(Exception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 e){}  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}  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}  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3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RMI application, we write two programs, a server program (resides on the server) and a client program (resides on the client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Inside the server program, a remote object is created and reference of that object is made available for the client (using the registry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 client program requests the remote objects on the server and tries to invoke its methods.</a:t>
            </a:r>
          </a:p>
        </p:txBody>
      </p:sp>
    </p:spTree>
    <p:extLst>
      <p:ext uri="{BB962C8B-B14F-4D97-AF65-F5344CB8AC3E}">
        <p14:creationId xmlns:p14="http://schemas.microsoft.com/office/powerpoint/2010/main" val="237066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77" y="-90153"/>
            <a:ext cx="7018986" cy="642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For running this </a:t>
            </a:r>
            <a:r>
              <a:rPr lang="en-US" sz="2000" dirty="0" err="1"/>
              <a:t>rmi</a:t>
            </a:r>
            <a:r>
              <a:rPr lang="en-US" sz="2000" dirty="0"/>
              <a:t> example,  </a:t>
            </a:r>
            <a:r>
              <a:rPr lang="en-US" sz="2000" dirty="0" smtClean="0"/>
              <a:t>  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1" dirty="0"/>
              <a:t>1) compile all the java files  </a:t>
            </a:r>
            <a:r>
              <a:rPr lang="en-US" sz="1900" b="1" dirty="0" smtClean="0"/>
              <a:t>  </a:t>
            </a:r>
            <a:endParaRPr lang="en-US" sz="19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dirty="0" err="1"/>
              <a:t>javac</a:t>
            </a:r>
            <a:r>
              <a:rPr lang="en-US" sz="1900" dirty="0"/>
              <a:t> *.</a:t>
            </a:r>
            <a:r>
              <a:rPr lang="en-US" sz="1900" dirty="0" smtClean="0"/>
              <a:t>java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1" dirty="0"/>
              <a:t>2)create stub and skeleton object by </a:t>
            </a:r>
            <a:r>
              <a:rPr lang="en-US" sz="1900" b="1" dirty="0" err="1"/>
              <a:t>rmic</a:t>
            </a:r>
            <a:r>
              <a:rPr lang="en-US" sz="1900" b="1" dirty="0"/>
              <a:t> tool  </a:t>
            </a:r>
            <a:r>
              <a:rPr lang="en-US" sz="1900" b="1" dirty="0" smtClean="0"/>
              <a:t>  </a:t>
            </a:r>
            <a:endParaRPr lang="en-US" sz="19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dirty="0" err="1"/>
              <a:t>rmic</a:t>
            </a:r>
            <a:r>
              <a:rPr lang="en-US" sz="1900" dirty="0"/>
              <a:t> </a:t>
            </a:r>
            <a:r>
              <a:rPr lang="en-US" sz="1900" dirty="0" err="1"/>
              <a:t>AdderRemote</a:t>
            </a:r>
            <a:r>
              <a:rPr lang="en-US" sz="1900" dirty="0"/>
              <a:t> 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1" dirty="0"/>
              <a:t>3)start </a:t>
            </a:r>
            <a:r>
              <a:rPr lang="en-US" sz="1900" b="1" dirty="0" err="1"/>
              <a:t>rmi</a:t>
            </a:r>
            <a:r>
              <a:rPr lang="en-US" sz="1900" b="1" dirty="0"/>
              <a:t> registry in one command prompt  </a:t>
            </a:r>
            <a:r>
              <a:rPr lang="en-US" sz="1900" b="1" dirty="0" smtClean="0"/>
              <a:t> </a:t>
            </a:r>
            <a:endParaRPr lang="en-US" sz="19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dirty="0" err="1"/>
              <a:t>rmiregistry</a:t>
            </a:r>
            <a:r>
              <a:rPr lang="en-US" sz="1900" dirty="0"/>
              <a:t> 5000  </a:t>
            </a:r>
            <a:r>
              <a:rPr lang="en-US" sz="1900" dirty="0" smtClean="0"/>
              <a:t>  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1" dirty="0"/>
              <a:t>4)start the server in another command prompt </a:t>
            </a:r>
            <a:r>
              <a:rPr lang="en-US" sz="1900" b="1" dirty="0" smtClean="0"/>
              <a:t>  </a:t>
            </a:r>
            <a:endParaRPr lang="en-US" sz="19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dirty="0"/>
              <a:t>java </a:t>
            </a:r>
            <a:r>
              <a:rPr lang="en-US" sz="1900" dirty="0" err="1"/>
              <a:t>MyServer</a:t>
            </a:r>
            <a:r>
              <a:rPr lang="en-US" sz="1900" dirty="0"/>
              <a:t>  </a:t>
            </a:r>
            <a:r>
              <a:rPr lang="en-US" sz="1900" dirty="0" smtClean="0"/>
              <a:t>  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1" dirty="0"/>
              <a:t>5)start the client application in another command prompt 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dirty="0"/>
              <a:t>java </a:t>
            </a:r>
            <a:r>
              <a:rPr lang="en-US" sz="1900" dirty="0" err="1"/>
              <a:t>MyClient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64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Marshalling And </a:t>
            </a:r>
            <a:r>
              <a:rPr lang="en-US" b="1" cap="none" dirty="0" err="1" smtClean="0"/>
              <a:t>Unmarshalling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3139"/>
            <a:ext cx="9603275" cy="4728567"/>
          </a:xfrm>
        </p:spPr>
        <p:txBody>
          <a:bodyPr/>
          <a:lstStyle/>
          <a:p>
            <a:r>
              <a:rPr lang="en-US" dirty="0" smtClean="0"/>
              <a:t>Whenever </a:t>
            </a:r>
            <a:r>
              <a:rPr lang="en-US" dirty="0"/>
              <a:t>a client invokes a method that accepts parameters on a remote object, the parameters are bundled into a message before being sent over the network.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parameters may be of primitive type or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case of primitive type, the parameters are put together and a header is attached to 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 the parameters are objects, then they are serialized.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is known as marshalling.</a:t>
            </a:r>
          </a:p>
          <a:p>
            <a:endParaRPr lang="en-US" dirty="0"/>
          </a:p>
          <a:p>
            <a:r>
              <a:rPr lang="en-US" dirty="0"/>
              <a:t>At the server side, the packed parameters are unbundled and then the required method is invoked.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is known as </a:t>
            </a:r>
            <a:r>
              <a:rPr lang="en-US" dirty="0" err="1"/>
              <a:t>unmarshalling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2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RMI Object Activation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3140"/>
            <a:ext cx="9603275" cy="47414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RMI is </a:t>
            </a:r>
            <a:r>
              <a:rPr lang="en-US" dirty="0"/>
              <a:t>the ability to create remote objects that are persistent.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save their state and be reactivated when a request from a client arrives.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important feature for large systems with remote objects that must remain accessible across long periods of time. </a:t>
            </a:r>
            <a:endParaRPr lang="en-US" dirty="0" smtClean="0"/>
          </a:p>
          <a:p>
            <a:r>
              <a:rPr lang="en-US" dirty="0" smtClean="0"/>
              <a:t>RMI </a:t>
            </a:r>
            <a:r>
              <a:rPr lang="en-US" dirty="0"/>
              <a:t>activation effectively allows a remote object to be stored </a:t>
            </a:r>
            <a:r>
              <a:rPr lang="en-US" dirty="0" smtClean="0"/>
              <a:t>away in </a:t>
            </a:r>
            <a:r>
              <a:rPr lang="en-US" dirty="0"/>
              <a:t>a database, </a:t>
            </a:r>
            <a:r>
              <a:rPr lang="en-US" dirty="0" smtClean="0"/>
              <a:t>automatically </a:t>
            </a:r>
            <a:r>
              <a:rPr lang="en-US" dirty="0"/>
              <a:t>be reincarnated when it is needed. </a:t>
            </a:r>
            <a:endParaRPr lang="en-US" dirty="0" smtClean="0"/>
          </a:p>
          <a:p>
            <a:r>
              <a:rPr lang="en-US" dirty="0" smtClean="0"/>
              <a:t>RMI </a:t>
            </a:r>
            <a:r>
              <a:rPr lang="en-US" dirty="0"/>
              <a:t>activation is not particularly easy to use and would not have benefited us in any of our simple examples; we won’t delve into it here. 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of the functionality of </a:t>
            </a:r>
            <a:r>
              <a:rPr lang="en-US" dirty="0" err="1"/>
              <a:t>activatable</a:t>
            </a:r>
            <a:r>
              <a:rPr lang="en-US" dirty="0"/>
              <a:t> objects can be achieved by using factories of shorter-lived objects that know how to retrieve some state from a database (or other location).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users of RMI activation may be systems like Enterprise JavaBeans, which need a generalized mechanism to save remotely accessible objects and revive them at later times.</a:t>
            </a:r>
          </a:p>
        </p:txBody>
      </p:sp>
    </p:spTree>
    <p:extLst>
      <p:ext uri="{BB962C8B-B14F-4D97-AF65-F5344CB8AC3E}">
        <p14:creationId xmlns:p14="http://schemas.microsoft.com/office/powerpoint/2010/main" val="13935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RMI Registry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namespace on which all server objects are placed.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the server creates an object, it registers this object with the </a:t>
            </a:r>
            <a:r>
              <a:rPr lang="en-US" dirty="0" err="1"/>
              <a:t>RMIregistry</a:t>
            </a:r>
            <a:r>
              <a:rPr lang="en-US" dirty="0"/>
              <a:t> (using bind() or </a:t>
            </a:r>
            <a:r>
              <a:rPr lang="en-US" dirty="0" err="1"/>
              <a:t>reBind</a:t>
            </a:r>
            <a:r>
              <a:rPr lang="en-US" dirty="0"/>
              <a:t>() methods).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registered using a unique name known as bind name.</a:t>
            </a:r>
          </a:p>
          <a:p>
            <a:endParaRPr lang="en-US" dirty="0"/>
          </a:p>
          <a:p>
            <a:r>
              <a:rPr lang="en-US" dirty="0"/>
              <a:t>To invoke a remote object, the client needs a reference of that object.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that time, the client fetches the object from the registry using its bind name (using lookup() method).</a:t>
            </a:r>
          </a:p>
        </p:txBody>
      </p:sp>
    </p:spTree>
    <p:extLst>
      <p:ext uri="{BB962C8B-B14F-4D97-AF65-F5344CB8AC3E}">
        <p14:creationId xmlns:p14="http://schemas.microsoft.com/office/powerpoint/2010/main" val="385777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2" y="991672"/>
            <a:ext cx="8062174" cy="51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42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36652"/>
              </p:ext>
            </p:extLst>
          </p:nvPr>
        </p:nvGraphicFramePr>
        <p:xfrm>
          <a:off x="0" y="0"/>
          <a:ext cx="12192000" cy="7065188"/>
        </p:xfrm>
        <a:graphic>
          <a:graphicData uri="http://schemas.openxmlformats.org/drawingml/2006/table">
            <a:tbl>
              <a:tblPr/>
              <a:tblGrid>
                <a:gridCol w="5173565"/>
                <a:gridCol w="7018435"/>
              </a:tblGrid>
              <a:tr h="4224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RMI</a:t>
                      </a:r>
                    </a:p>
                  </a:txBody>
                  <a:tcPr marL="48834" marR="48834" marT="48834" marB="48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effectLst/>
                        </a:rPr>
                        <a:t>CORBA</a:t>
                      </a:r>
                    </a:p>
                  </a:txBody>
                  <a:tcPr marL="48834" marR="48834" marT="48834" marB="48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RMI is a Java-specific technology.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 smtClean="0">
                          <a:effectLst/>
                        </a:rPr>
                        <a:t>It </a:t>
                      </a:r>
                      <a:r>
                        <a:rPr lang="en-US" sz="1900" b="0" dirty="0">
                          <a:effectLst/>
                        </a:rPr>
                        <a:t>has implementation for many languages.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It uses Java interface for implementation.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effectLst/>
                        </a:rPr>
                        <a:t>It uses Interface Definition Language (IDL) to separate interface from implementation.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3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RMI objects are garbage collected automatically.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CORBA objects are not garbage collected because it is language independent and some languages like C++ does not support garbage collection.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RMI programs can download new classes from remote JVM’s.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CORBA does not support this code sharing mechanism.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effectLst/>
                        </a:rPr>
                        <a:t>RMI passes objects by remote reference or by value.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CORBA passes objects by reference.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04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900" b="0">
                          <a:effectLst/>
                        </a:rPr>
                        <a:t>Java RMI is a server-centric model.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CORBA is a peer-to-peer system.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effectLst/>
                        </a:rPr>
                        <a:t>RMI uses the Java Remote Method Protocol as its underlying remoting protocol.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 smtClean="0">
                          <a:effectLst/>
                        </a:rPr>
                        <a:t>It </a:t>
                      </a:r>
                      <a:r>
                        <a:rPr lang="en-US" sz="1900" b="0" dirty="0">
                          <a:effectLst/>
                        </a:rPr>
                        <a:t>use Internet Inter- ORB Protocol as its underlying remoting protocol.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34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effectLst/>
                        </a:rPr>
                        <a:t>The responsibility of locating an object implementation falls on JVM.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The responsibility of locating an object implementation falls on Object Adapter either Basic Object Adapter or Portable Object Adapter.</a:t>
                      </a:r>
                    </a:p>
                  </a:txBody>
                  <a:tcPr marL="48834" marR="48834" marT="68368" marB="6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MI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48" y="1139849"/>
            <a:ext cx="9813701" cy="494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21424" y="256435"/>
            <a:ext cx="48510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Architecture 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of an RMI application.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93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Stub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52281"/>
            <a:ext cx="9603275" cy="4816699"/>
          </a:xfrm>
        </p:spPr>
        <p:txBody>
          <a:bodyPr>
            <a:normAutofit/>
          </a:bodyPr>
          <a:lstStyle/>
          <a:p>
            <a:r>
              <a:rPr lang="en-US" dirty="0"/>
              <a:t>The stub is an object, acts as a gateway for the client side.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outgoing requests are routed through it.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resides at the client side and represents the remote object. When the caller invokes method on the stub object,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does the following tasks:</a:t>
            </a:r>
          </a:p>
          <a:p>
            <a:r>
              <a:rPr lang="en-US" dirty="0"/>
              <a:t>It initiates a connection with remote Virtual Machine (JVM),</a:t>
            </a:r>
          </a:p>
          <a:p>
            <a:r>
              <a:rPr lang="en-US" dirty="0"/>
              <a:t>It writes and transmits (marshals) the parameters to the remote Virtual Machine (JVM),</a:t>
            </a:r>
          </a:p>
          <a:p>
            <a:r>
              <a:rPr lang="en-US" dirty="0"/>
              <a:t>It waits for the result</a:t>
            </a:r>
          </a:p>
          <a:p>
            <a:r>
              <a:rPr lang="en-US" dirty="0"/>
              <a:t>It reads (</a:t>
            </a:r>
            <a:r>
              <a:rPr lang="en-US" dirty="0" err="1"/>
              <a:t>unmarshals</a:t>
            </a:r>
            <a:r>
              <a:rPr lang="en-US" dirty="0"/>
              <a:t>) the return value or exception, and</a:t>
            </a:r>
          </a:p>
          <a:p>
            <a:r>
              <a:rPr lang="en-US" dirty="0"/>
              <a:t>It finally, returns the value to the caller.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Skeleton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3139"/>
            <a:ext cx="9603275" cy="45868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skeleton is an object, acts as a gateway for the server side object.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incoming requests are routed through it. When the skeleton receives the incoming request,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does the following tasks:</a:t>
            </a:r>
          </a:p>
          <a:p>
            <a:r>
              <a:rPr lang="en-US" dirty="0"/>
              <a:t>It reads the parameter for the remote method</a:t>
            </a:r>
          </a:p>
          <a:p>
            <a:r>
              <a:rPr lang="en-US" dirty="0"/>
              <a:t>It invokes the method on the actual remote object, and</a:t>
            </a:r>
          </a:p>
          <a:p>
            <a:r>
              <a:rPr lang="en-US" dirty="0"/>
              <a:t>It writes and transmits (marshals) the result to the caller.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 any application performs these tasks, it can be distributed application</a:t>
            </a:r>
            <a:r>
              <a:rPr lang="en-US" b="1" dirty="0" smtClean="0"/>
              <a:t>.</a:t>
            </a:r>
          </a:p>
          <a:p>
            <a:r>
              <a:rPr lang="en-US" dirty="0"/>
              <a:t>The application need to locate the remote method</a:t>
            </a:r>
          </a:p>
          <a:p>
            <a:r>
              <a:rPr lang="en-US" dirty="0"/>
              <a:t>It need to provide the communication with the remote objects, and</a:t>
            </a:r>
          </a:p>
          <a:p>
            <a:r>
              <a:rPr lang="en-US" dirty="0"/>
              <a:t>The application need to load the class definitions for the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Remote 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3140"/>
            <a:ext cx="9603275" cy="4741446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/>
              <a:t>objects are objects that implement a special remote interface that specifies which of the object’s methods can be invoked remotely.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remote interface must extend the </a:t>
            </a:r>
            <a:r>
              <a:rPr lang="en-US" b="1" dirty="0" err="1"/>
              <a:t>java.rmi.Remote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object will implement its remote interface; as will the stub object that is automatically generated for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should then refer to the remote object as an instance of the remote interface—not as an instance of its actual class.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both the real object and stub implement the remote interface, they are equivalent as far as we are concerned (for method invocation)</a:t>
            </a:r>
          </a:p>
        </p:txBody>
      </p:sp>
    </p:spTree>
    <p:extLst>
      <p:ext uri="{BB962C8B-B14F-4D97-AF65-F5344CB8AC3E}">
        <p14:creationId xmlns:p14="http://schemas.microsoft.com/office/powerpoint/2010/main" val="36961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in the remote interface must declare that they can throw the exception </a:t>
            </a:r>
            <a:r>
              <a:rPr lang="en-US" b="1" dirty="0" err="1"/>
              <a:t>java.rmi.RemoteException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exception (actually, one of many subclasses to </a:t>
            </a:r>
            <a:r>
              <a:rPr lang="en-US" b="1" dirty="0" err="1"/>
              <a:t>RemoteException</a:t>
            </a:r>
            <a:r>
              <a:rPr lang="en-US" dirty="0"/>
              <a:t>) is thrown when any kind of networking error happens: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server could crash, the network could fail, or you could be requesting an object that for some reason isn’t available.</a:t>
            </a:r>
          </a:p>
        </p:txBody>
      </p:sp>
    </p:spTree>
    <p:extLst>
      <p:ext uri="{BB962C8B-B14F-4D97-AF65-F5344CB8AC3E}">
        <p14:creationId xmlns:p14="http://schemas.microsoft.com/office/powerpoint/2010/main" val="212122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MI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49" y="1484939"/>
            <a:ext cx="7005079" cy="464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28688" y="20492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610B38"/>
                </a:solidFill>
                <a:latin typeface="erdana"/>
              </a:rPr>
              <a:t>RMI Example</a:t>
            </a:r>
            <a:endParaRPr lang="en-US" b="1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66113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1467</TotalTime>
  <Words>1548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erdana</vt:lpstr>
      <vt:lpstr>Gill Sans MT</vt:lpstr>
      <vt:lpstr>inter-regular</vt:lpstr>
      <vt:lpstr>Wingdings</vt:lpstr>
      <vt:lpstr>Gallery</vt:lpstr>
      <vt:lpstr>RMI</vt:lpstr>
      <vt:lpstr>Contd…</vt:lpstr>
      <vt:lpstr>PowerPoint Presentation</vt:lpstr>
      <vt:lpstr>Stub</vt:lpstr>
      <vt:lpstr>Skeleton</vt:lpstr>
      <vt:lpstr>Contd…</vt:lpstr>
      <vt:lpstr>Remote Interfaces</vt:lpstr>
      <vt:lpstr>Contd…</vt:lpstr>
      <vt:lpstr>PowerPoint Presentation</vt:lpstr>
      <vt:lpstr>PowerPoint Presentation</vt:lpstr>
      <vt:lpstr>2) Provide The Implementation Of The Remote Interface </vt:lpstr>
      <vt:lpstr>PowerPoint Presentation</vt:lpstr>
      <vt:lpstr>3) Create The Stub And Skeleton Objects Using The Rmic Tool.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Marshalling And Unmarshalling</vt:lpstr>
      <vt:lpstr>RMI Object Activation</vt:lpstr>
      <vt:lpstr>RMI Registry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Binod Thapa</cp:lastModifiedBy>
  <cp:revision>418</cp:revision>
  <dcterms:created xsi:type="dcterms:W3CDTF">2017-08-11T03:42:09Z</dcterms:created>
  <dcterms:modified xsi:type="dcterms:W3CDTF">2022-04-12T17:29:31Z</dcterms:modified>
</cp:coreProperties>
</file>