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Lst>
  <p:sldIdLst>
    <p:sldId id="256" r:id="rId2"/>
    <p:sldId id="278" r:id="rId3"/>
    <p:sldId id="257" r:id="rId4"/>
    <p:sldId id="258"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293" r:id="rId29"/>
    <p:sldId id="290" r:id="rId30"/>
    <p:sldId id="294" r:id="rId31"/>
    <p:sldId id="291" r:id="rId32"/>
    <p:sldId id="295" r:id="rId33"/>
    <p:sldId id="296" r:id="rId34"/>
    <p:sldId id="292"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09" r:id="rId48"/>
    <p:sldId id="312" r:id="rId49"/>
    <p:sldId id="310" r:id="rId50"/>
    <p:sldId id="311" r:id="rId51"/>
    <p:sldId id="315" r:id="rId52"/>
    <p:sldId id="316" r:id="rId53"/>
    <p:sldId id="265" r:id="rId54"/>
    <p:sldId id="266" r:id="rId55"/>
    <p:sldId id="313" r:id="rId56"/>
    <p:sldId id="314" r:id="rId57"/>
    <p:sldId id="317" r:id="rId58"/>
    <p:sldId id="322" r:id="rId59"/>
    <p:sldId id="318" r:id="rId60"/>
    <p:sldId id="319" r:id="rId61"/>
    <p:sldId id="323" r:id="rId62"/>
    <p:sldId id="321" r:id="rId63"/>
    <p:sldId id="320" r:id="rId64"/>
    <p:sldId id="324" r:id="rId65"/>
    <p:sldId id="339" r:id="rId66"/>
    <p:sldId id="325" r:id="rId67"/>
    <p:sldId id="326" r:id="rId68"/>
    <p:sldId id="327" r:id="rId69"/>
    <p:sldId id="329" r:id="rId70"/>
    <p:sldId id="272" r:id="rId71"/>
    <p:sldId id="334" r:id="rId72"/>
    <p:sldId id="335" r:id="rId73"/>
    <p:sldId id="336" r:id="rId74"/>
    <p:sldId id="337" r:id="rId75"/>
    <p:sldId id="338" r:id="rId76"/>
    <p:sldId id="328" r:id="rId77"/>
    <p:sldId id="332" r:id="rId78"/>
    <p:sldId id="331" r:id="rId79"/>
    <p:sldId id="271" r:id="rId80"/>
    <p:sldId id="340" r:id="rId81"/>
    <p:sldId id="341" r:id="rId82"/>
    <p:sldId id="276" r:id="rId83"/>
    <p:sldId id="343" r:id="rId84"/>
    <p:sldId id="342" r:id="rId85"/>
    <p:sldId id="344" r:id="rId86"/>
    <p:sldId id="345" r:id="rId87"/>
    <p:sldId id="346" r:id="rId88"/>
    <p:sldId id="347" r:id="rId89"/>
    <p:sldId id="348" r:id="rId90"/>
    <p:sldId id="349" r:id="rId91"/>
    <p:sldId id="350" r:id="rId92"/>
    <p:sldId id="351" r:id="rId93"/>
    <p:sldId id="352" r:id="rId94"/>
    <p:sldId id="354" r:id="rId95"/>
    <p:sldId id="355" r:id="rId96"/>
    <p:sldId id="356" r:id="rId97"/>
    <p:sldId id="357" r:id="rId98"/>
    <p:sldId id="353" r:id="rId99"/>
    <p:sldId id="358" r:id="rId100"/>
    <p:sldId id="359" r:id="rId101"/>
    <p:sldId id="360" r:id="rId102"/>
    <p:sldId id="361" r:id="rId103"/>
    <p:sldId id="362" r:id="rId104"/>
    <p:sldId id="363" r:id="rId105"/>
    <p:sldId id="364" r:id="rId106"/>
    <p:sldId id="372" r:id="rId107"/>
    <p:sldId id="365" r:id="rId108"/>
    <p:sldId id="366" r:id="rId109"/>
    <p:sldId id="367" r:id="rId110"/>
    <p:sldId id="277" r:id="rId111"/>
    <p:sldId id="373" r:id="rId112"/>
    <p:sldId id="368" r:id="rId113"/>
    <p:sldId id="369" r:id="rId114"/>
    <p:sldId id="374" r:id="rId115"/>
    <p:sldId id="370" r:id="rId116"/>
    <p:sldId id="371" r:id="rId117"/>
    <p:sldId id="375" r:id="rId118"/>
    <p:sldId id="384" r:id="rId119"/>
    <p:sldId id="376" r:id="rId120"/>
    <p:sldId id="377" r:id="rId121"/>
    <p:sldId id="378" r:id="rId122"/>
    <p:sldId id="379" r:id="rId123"/>
    <p:sldId id="380" r:id="rId124"/>
    <p:sldId id="381" r:id="rId125"/>
    <p:sldId id="382" r:id="rId126"/>
    <p:sldId id="383" r:id="rId127"/>
    <p:sldId id="385" r:id="rId128"/>
    <p:sldId id="386" r:id="rId129"/>
    <p:sldId id="403" r:id="rId130"/>
    <p:sldId id="387" r:id="rId131"/>
    <p:sldId id="388" r:id="rId132"/>
    <p:sldId id="389" r:id="rId133"/>
    <p:sldId id="390" r:id="rId134"/>
    <p:sldId id="391" r:id="rId135"/>
    <p:sldId id="392" r:id="rId136"/>
    <p:sldId id="393" r:id="rId137"/>
    <p:sldId id="395" r:id="rId138"/>
    <p:sldId id="396" r:id="rId139"/>
    <p:sldId id="397" r:id="rId140"/>
    <p:sldId id="398" r:id="rId141"/>
    <p:sldId id="399" r:id="rId142"/>
    <p:sldId id="400" r:id="rId143"/>
    <p:sldId id="401" r:id="rId144"/>
    <p:sldId id="402"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0.4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5.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51249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4691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9794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48037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78627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84918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67589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55895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02030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09393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481116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3C13F-72EC-44F8-98C8-7298AB6C8A4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86076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3C13F-72EC-44F8-98C8-7298AB6C8A49}"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71435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3C13F-72EC-44F8-98C8-7298AB6C8A49}"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5455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3C13F-72EC-44F8-98C8-7298AB6C8A49}"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14429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1105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0606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B3C13F-72EC-44F8-98C8-7298AB6C8A49}" type="datetimeFigureOut">
              <a:rPr lang="en-US" smtClean="0"/>
              <a:t>10/23/2025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280208996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elrepo.org/elrepo-release-7.0-3.el7.elrepo.noarch.rpm"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mailto:aghamohammadiiman@gmail.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mailto:root@192.168.60.154:/home"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jf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a:xfrm>
            <a:off x="2349903" y="1053496"/>
            <a:ext cx="8574622" cy="2616199"/>
          </a:xfrm>
        </p:spPr>
        <p:txBody>
          <a:bodyPr/>
          <a:lstStyle/>
          <a:p>
            <a:pPr algn="ctr"/>
            <a:r>
              <a:rPr lang="en-US" dirty="0"/>
              <a:t>LPIC1</a:t>
            </a:r>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a:xfrm>
            <a:off x="1642932" y="321906"/>
            <a:ext cx="10018713" cy="1752599"/>
          </a:xfrm>
        </p:spPr>
        <p:txBody>
          <a:bodyPr/>
          <a:lstStyle/>
          <a:p>
            <a:pPr algn="l"/>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a:xfrm>
            <a:off x="1474980" y="2191138"/>
            <a:ext cx="10018713" cy="3124201"/>
          </a:xfrm>
        </p:spPr>
        <p:txBody>
          <a:bodyPr>
            <a:normAutofit fontScale="85000" lnSpcReduction="20000"/>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  (write)   -c(delete all)</a:t>
            </a:r>
          </a:p>
        </p:txBody>
      </p:sp>
    </p:spTree>
    <p:extLst>
      <p:ext uri="{BB962C8B-B14F-4D97-AF65-F5344CB8AC3E}">
        <p14:creationId xmlns:p14="http://schemas.microsoft.com/office/powerpoint/2010/main" val="1487826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5856-C9DE-C12D-8F29-A59DAFB06C52}"/>
              </a:ext>
            </a:extLst>
          </p:cNvPr>
          <p:cNvSpPr>
            <a:spLocks noGrp="1"/>
          </p:cNvSpPr>
          <p:nvPr>
            <p:ph type="title"/>
          </p:nvPr>
        </p:nvSpPr>
        <p:spPr>
          <a:xfrm>
            <a:off x="1120417" y="37322"/>
            <a:ext cx="7146505" cy="1391572"/>
          </a:xfrm>
        </p:spPr>
        <p:txBody>
          <a:bodyPr/>
          <a:lstStyle/>
          <a:p>
            <a:r>
              <a:rPr lang="en-US" dirty="0"/>
              <a:t>                           boot</a:t>
            </a:r>
          </a:p>
        </p:txBody>
      </p:sp>
      <p:sp>
        <p:nvSpPr>
          <p:cNvPr id="3" name="Content Placeholder 2">
            <a:extLst>
              <a:ext uri="{FF2B5EF4-FFF2-40B4-BE49-F238E27FC236}">
                <a16:creationId xmlns:a16="http://schemas.microsoft.com/office/drawing/2014/main" id="{CE25F26A-A589-EF14-A15F-EEB231EA8577}"/>
              </a:ext>
            </a:extLst>
          </p:cNvPr>
          <p:cNvSpPr>
            <a:spLocks noGrp="1"/>
          </p:cNvSpPr>
          <p:nvPr>
            <p:ph idx="1"/>
          </p:nvPr>
        </p:nvSpPr>
        <p:spPr>
          <a:xfrm>
            <a:off x="1908974" y="1967722"/>
            <a:ext cx="8596668" cy="3880773"/>
          </a:xfrm>
        </p:spPr>
        <p:txBody>
          <a:bodyPr>
            <a:normAutofit/>
          </a:bodyPr>
          <a:lstStyle/>
          <a:p>
            <a:r>
              <a:rPr lang="en-US" sz="2000" dirty="0"/>
              <a:t>If you’re not sure whether your system is using UEFI, you can easily check. After the Linux system boots, issue the command ls /sys/firmware/</a:t>
            </a:r>
            <a:r>
              <a:rPr lang="en-US" sz="2000" dirty="0" err="1"/>
              <a:t>efi</a:t>
            </a:r>
            <a:r>
              <a:rPr lang="en-US" sz="2000" dirty="0"/>
              <a:t>. If you receive a no such file or directory message, then you’re employing BIOS. On the other hand, if you see files, then your system booted using UEFI.</a:t>
            </a:r>
          </a:p>
          <a:p>
            <a:r>
              <a:rPr lang="en-US" sz="2000" dirty="0"/>
              <a:t>Color</a:t>
            </a:r>
          </a:p>
          <a:p>
            <a:r>
              <a:rPr lang="en-US" sz="2000" dirty="0"/>
              <a:t>Default</a:t>
            </a:r>
          </a:p>
          <a:p>
            <a:r>
              <a:rPr lang="en-US" sz="2000" dirty="0"/>
              <a:t>Fallback</a:t>
            </a:r>
          </a:p>
          <a:p>
            <a:r>
              <a:rPr lang="en-US" sz="2000" dirty="0" err="1"/>
              <a:t>Splashimage</a:t>
            </a:r>
            <a:endParaRPr lang="en-US" sz="2000" dirty="0"/>
          </a:p>
          <a:p>
            <a:r>
              <a:rPr lang="en-US" sz="2000" dirty="0"/>
              <a:t>timeout</a:t>
            </a:r>
          </a:p>
        </p:txBody>
      </p:sp>
    </p:spTree>
    <p:extLst>
      <p:ext uri="{BB962C8B-B14F-4D97-AF65-F5344CB8AC3E}">
        <p14:creationId xmlns:p14="http://schemas.microsoft.com/office/powerpoint/2010/main" val="17760816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503-7440-5A6C-524D-E272D67E9415}"/>
              </a:ext>
            </a:extLst>
          </p:cNvPr>
          <p:cNvSpPr>
            <a:spLocks noGrp="1"/>
          </p:cNvSpPr>
          <p:nvPr>
            <p:ph type="title"/>
          </p:nvPr>
        </p:nvSpPr>
        <p:spPr>
          <a:xfrm>
            <a:off x="2277414" y="270587"/>
            <a:ext cx="5942856" cy="684244"/>
          </a:xfrm>
        </p:spPr>
        <p:txBody>
          <a:bodyPr>
            <a:normAutofit fontScale="90000"/>
          </a:bodyPr>
          <a:lstStyle/>
          <a:p>
            <a:r>
              <a:rPr lang="en-US" dirty="0"/>
              <a:t>                           boot</a:t>
            </a:r>
          </a:p>
        </p:txBody>
      </p:sp>
      <p:sp>
        <p:nvSpPr>
          <p:cNvPr id="3" name="Content Placeholder 2">
            <a:extLst>
              <a:ext uri="{FF2B5EF4-FFF2-40B4-BE49-F238E27FC236}">
                <a16:creationId xmlns:a16="http://schemas.microsoft.com/office/drawing/2014/main" id="{CADD913D-E4CB-6F37-1BAB-8C48785DF500}"/>
              </a:ext>
            </a:extLst>
          </p:cNvPr>
          <p:cNvSpPr>
            <a:spLocks noGrp="1"/>
          </p:cNvSpPr>
          <p:nvPr>
            <p:ph idx="1"/>
          </p:nvPr>
        </p:nvSpPr>
        <p:spPr>
          <a:xfrm>
            <a:off x="1918306" y="1958392"/>
            <a:ext cx="8596668" cy="3880773"/>
          </a:xfrm>
        </p:spPr>
        <p:txBody>
          <a:bodyPr>
            <a:normAutofit/>
          </a:bodyPr>
          <a:lstStyle/>
          <a:p>
            <a:r>
              <a:rPr lang="en-US" sz="2000" dirty="0"/>
              <a:t>grub-install /dev/</a:t>
            </a:r>
            <a:r>
              <a:rPr lang="en-US" sz="2000" dirty="0" err="1"/>
              <a:t>sda</a:t>
            </a:r>
            <a:r>
              <a:rPr lang="en-US" sz="2000" dirty="0"/>
              <a:t>  install grub</a:t>
            </a:r>
          </a:p>
          <a:p>
            <a:endParaRPr lang="en-US" sz="2000" dirty="0"/>
          </a:p>
          <a:p>
            <a:r>
              <a:rPr lang="en-US" sz="2000" dirty="0"/>
              <a:t>grub-install '(hd0)’  means first hard    -v show version grub</a:t>
            </a:r>
          </a:p>
          <a:p>
            <a:endParaRPr lang="en-US" sz="2000" dirty="0"/>
          </a:p>
          <a:p>
            <a:r>
              <a:rPr lang="en-US" sz="2000" dirty="0"/>
              <a:t>grub-install '</a:t>
            </a:r>
            <a:r>
              <a:rPr lang="en-US" sz="2000" dirty="0" err="1"/>
              <a:t>hd</a:t>
            </a:r>
            <a:r>
              <a:rPr lang="en-US" sz="2000" dirty="0"/>
              <a:t>(0,0)’   that used for </a:t>
            </a:r>
            <a:r>
              <a:rPr lang="en-US" sz="2000" dirty="0" err="1"/>
              <a:t>chainloading</a:t>
            </a:r>
            <a:r>
              <a:rPr lang="en-US" sz="2000" dirty="0"/>
              <a:t> and install a copy of GRUB Legacy on the boot sector of a partition instead of to the MBR of a hard drive, you must specify the partition, again using either the Linux or the GRUB format.</a:t>
            </a:r>
          </a:p>
          <a:p>
            <a:endParaRPr lang="en-US" sz="2000" dirty="0"/>
          </a:p>
          <a:p>
            <a:endParaRPr lang="en-US" sz="2000" dirty="0"/>
          </a:p>
        </p:txBody>
      </p:sp>
    </p:spTree>
    <p:extLst>
      <p:ext uri="{BB962C8B-B14F-4D97-AF65-F5344CB8AC3E}">
        <p14:creationId xmlns:p14="http://schemas.microsoft.com/office/powerpoint/2010/main" val="2497470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6F3D-822E-F642-0BC6-D26B12D4ABAA}"/>
              </a:ext>
            </a:extLst>
          </p:cNvPr>
          <p:cNvSpPr>
            <a:spLocks noGrp="1"/>
          </p:cNvSpPr>
          <p:nvPr>
            <p:ph type="title"/>
          </p:nvPr>
        </p:nvSpPr>
        <p:spPr>
          <a:xfrm>
            <a:off x="594360" y="358401"/>
            <a:ext cx="10515600" cy="1325563"/>
          </a:xfrm>
        </p:spPr>
        <p:txBody>
          <a:bodyPr/>
          <a:lstStyle/>
          <a:p>
            <a:r>
              <a:rPr lang="en-US" dirty="0"/>
              <a:t>                                  boot</a:t>
            </a:r>
          </a:p>
        </p:txBody>
      </p:sp>
      <p:sp>
        <p:nvSpPr>
          <p:cNvPr id="3" name="Content Placeholder 2">
            <a:extLst>
              <a:ext uri="{FF2B5EF4-FFF2-40B4-BE49-F238E27FC236}">
                <a16:creationId xmlns:a16="http://schemas.microsoft.com/office/drawing/2014/main" id="{83A09A46-2DCF-B0AE-BFE6-2B6EBAD97C44}"/>
              </a:ext>
            </a:extLst>
          </p:cNvPr>
          <p:cNvSpPr>
            <a:spLocks noGrp="1"/>
          </p:cNvSpPr>
          <p:nvPr>
            <p:ph idx="1"/>
          </p:nvPr>
        </p:nvSpPr>
        <p:spPr>
          <a:xfrm>
            <a:off x="594360" y="1812177"/>
            <a:ext cx="10515600" cy="4351338"/>
          </a:xfrm>
        </p:spPr>
        <p:txBody>
          <a:bodyPr>
            <a:normAutofit/>
          </a:bodyPr>
          <a:lstStyle/>
          <a:p>
            <a:r>
              <a:rPr lang="en-US" sz="2400" dirty="0"/>
              <a:t>grub vs grub2</a:t>
            </a:r>
          </a:p>
          <a:p>
            <a:r>
              <a:rPr lang="en-US" sz="2400" b="1" dirty="0"/>
              <a:t>the legacy version of Grub requires that its config files are manually created, the config files for Grub2 are created automatically by a scripting process</a:t>
            </a:r>
            <a:endParaRPr lang="en-US" sz="2400" dirty="0"/>
          </a:p>
          <a:p>
            <a:pPr marL="0" indent="0">
              <a:buNone/>
            </a:pPr>
            <a:endParaRPr lang="en-US" sz="2400" dirty="0"/>
          </a:p>
          <a:p>
            <a:r>
              <a:rPr lang="en-US" sz="2400" dirty="0"/>
              <a:t>grub2-mkconfig &gt; /boot/grub2/</a:t>
            </a:r>
            <a:r>
              <a:rPr lang="en-US" sz="2400" dirty="0" err="1"/>
              <a:t>grub.cfg</a:t>
            </a:r>
            <a:r>
              <a:rPr lang="en-US" sz="2400" dirty="0"/>
              <a:t>   </a:t>
            </a:r>
          </a:p>
          <a:p>
            <a:r>
              <a:rPr lang="en-US" sz="2400" dirty="0"/>
              <a:t>you don’t need to install GRUB2. All you need to do is to rebuild the main installation file. This is done by running either the grub-</a:t>
            </a:r>
            <a:r>
              <a:rPr lang="en-US" sz="2400" dirty="0" err="1"/>
              <a:t>mkconfi</a:t>
            </a:r>
            <a:r>
              <a:rPr lang="en-US" sz="2400" dirty="0"/>
              <a:t> g or grub2-mkconfi g program. They are essentially equivalent programs but may not both be installed on your system.  </a:t>
            </a:r>
          </a:p>
        </p:txBody>
      </p:sp>
    </p:spTree>
    <p:extLst>
      <p:ext uri="{BB962C8B-B14F-4D97-AF65-F5344CB8AC3E}">
        <p14:creationId xmlns:p14="http://schemas.microsoft.com/office/powerpoint/2010/main" val="103413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0C58-E47E-EE6A-C706-7B130061760F}"/>
              </a:ext>
            </a:extLst>
          </p:cNvPr>
          <p:cNvSpPr>
            <a:spLocks noGrp="1"/>
          </p:cNvSpPr>
          <p:nvPr>
            <p:ph type="title"/>
          </p:nvPr>
        </p:nvSpPr>
        <p:spPr/>
        <p:txBody>
          <a:bodyPr>
            <a:normAutofit/>
          </a:bodyPr>
          <a:lstStyle/>
          <a:p>
            <a:r>
              <a:rPr lang="fa-IR" dirty="0"/>
              <a:t>        </a:t>
            </a:r>
            <a:r>
              <a:rPr lang="en-US" dirty="0"/>
              <a:t>Using Alternative Boot Loaders</a:t>
            </a:r>
          </a:p>
        </p:txBody>
      </p:sp>
      <p:sp>
        <p:nvSpPr>
          <p:cNvPr id="3" name="Content Placeholder 2">
            <a:extLst>
              <a:ext uri="{FF2B5EF4-FFF2-40B4-BE49-F238E27FC236}">
                <a16:creationId xmlns:a16="http://schemas.microsoft.com/office/drawing/2014/main" id="{FCEE17ED-22BB-1A21-D301-6DA3FB9A0BF9}"/>
              </a:ext>
            </a:extLst>
          </p:cNvPr>
          <p:cNvSpPr>
            <a:spLocks noGrp="1"/>
          </p:cNvSpPr>
          <p:nvPr>
            <p:ph idx="1"/>
          </p:nvPr>
        </p:nvSpPr>
        <p:spPr/>
        <p:txBody>
          <a:bodyPr>
            <a:normAutofit/>
          </a:bodyPr>
          <a:lstStyle/>
          <a:p>
            <a:r>
              <a:rPr lang="en-US" sz="2000" dirty="0"/>
              <a:t>EXTLINUX: A mini-boot loader for booting from an ext2, ext3, ext4</a:t>
            </a:r>
            <a:endParaRPr lang="fa-IR" sz="2000" dirty="0"/>
          </a:p>
          <a:p>
            <a:r>
              <a:rPr lang="en-US" sz="2000" dirty="0"/>
              <a:t>ISOLINUX: A boot loader for booting from a </a:t>
            </a:r>
            <a:r>
              <a:rPr lang="en-US" sz="2000" dirty="0" err="1"/>
              <a:t>LiveCD</a:t>
            </a:r>
            <a:r>
              <a:rPr lang="en-US" sz="2000" dirty="0"/>
              <a:t> or </a:t>
            </a:r>
            <a:r>
              <a:rPr lang="en-US" sz="2000" dirty="0" err="1"/>
              <a:t>LiveDVD</a:t>
            </a:r>
            <a:endParaRPr lang="fa-IR" sz="2000" dirty="0"/>
          </a:p>
          <a:p>
            <a:r>
              <a:rPr lang="en-US" sz="2000" dirty="0"/>
              <a:t> PXELINUX: A boot loader for booting from a network server </a:t>
            </a:r>
            <a:endParaRPr lang="fa-IR" sz="2000" dirty="0"/>
          </a:p>
          <a:p>
            <a:r>
              <a:rPr lang="en-US" sz="2000" dirty="0"/>
              <a:t>MEMDISK: A utility for booting older DOS operating systems from the other SYSLINUX project boot loaders </a:t>
            </a:r>
          </a:p>
        </p:txBody>
      </p:sp>
    </p:spTree>
    <p:extLst>
      <p:ext uri="{BB962C8B-B14F-4D97-AF65-F5344CB8AC3E}">
        <p14:creationId xmlns:p14="http://schemas.microsoft.com/office/powerpoint/2010/main" val="2153376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3A85-74DC-421D-CE0F-B5CD1DEE2FF6}"/>
              </a:ext>
            </a:extLst>
          </p:cNvPr>
          <p:cNvSpPr>
            <a:spLocks noGrp="1"/>
          </p:cNvSpPr>
          <p:nvPr>
            <p:ph type="title"/>
          </p:nvPr>
        </p:nvSpPr>
        <p:spPr>
          <a:xfrm>
            <a:off x="1007707" y="149290"/>
            <a:ext cx="7371184" cy="1132113"/>
          </a:xfrm>
        </p:spPr>
        <p:txBody>
          <a:bodyPr>
            <a:normAutofit/>
          </a:bodyPr>
          <a:lstStyle/>
          <a:p>
            <a:r>
              <a:rPr lang="fa-IR" dirty="0"/>
              <a:t>                  </a:t>
            </a:r>
            <a:r>
              <a:rPr lang="en-US" dirty="0"/>
              <a:t>Initialization Process </a:t>
            </a:r>
          </a:p>
        </p:txBody>
      </p:sp>
      <p:sp>
        <p:nvSpPr>
          <p:cNvPr id="3" name="Content Placeholder 2">
            <a:extLst>
              <a:ext uri="{FF2B5EF4-FFF2-40B4-BE49-F238E27FC236}">
                <a16:creationId xmlns:a16="http://schemas.microsoft.com/office/drawing/2014/main" id="{E1CE3D88-5C01-6F8C-ED07-34AA9CD844A7}"/>
              </a:ext>
            </a:extLst>
          </p:cNvPr>
          <p:cNvSpPr>
            <a:spLocks noGrp="1"/>
          </p:cNvSpPr>
          <p:nvPr>
            <p:ph idx="1"/>
          </p:nvPr>
        </p:nvSpPr>
        <p:spPr>
          <a:xfrm>
            <a:off x="1484310" y="1763487"/>
            <a:ext cx="10113641" cy="4027714"/>
          </a:xfrm>
        </p:spPr>
        <p:txBody>
          <a:bodyPr>
            <a:normAutofit/>
          </a:bodyPr>
          <a:lstStyle/>
          <a:p>
            <a:r>
              <a:rPr lang="en-US" sz="2000" dirty="0"/>
              <a:t>After your Linux system has traversed the boot process, it enters final system initialization, where it needs to start various services. A service, or daemon, is a program that performs a particular duty</a:t>
            </a:r>
            <a:r>
              <a:rPr lang="fa-IR" sz="2000" dirty="0"/>
              <a:t>.</a:t>
            </a:r>
          </a:p>
          <a:p>
            <a:r>
              <a:rPr lang="en-US" sz="2000" dirty="0"/>
              <a:t>The initialization daemon ( </a:t>
            </a:r>
            <a:r>
              <a:rPr lang="en-US" sz="2000" dirty="0" err="1"/>
              <a:t>init</a:t>
            </a:r>
            <a:r>
              <a:rPr lang="en-US" sz="2000" dirty="0"/>
              <a:t> ) determines which services are started and in what order. This daemon also allows you to stop and manage the various system services. There are two initialization daemons with which you should be familiar</a:t>
            </a:r>
            <a:endParaRPr lang="fa-IR" sz="2000" dirty="0"/>
          </a:p>
          <a:p>
            <a:r>
              <a:rPr lang="en-US" sz="2000" dirty="0" err="1"/>
              <a:t>SysVinit</a:t>
            </a:r>
            <a:r>
              <a:rPr lang="en-US" sz="2000" dirty="0"/>
              <a:t> The </a:t>
            </a:r>
            <a:r>
              <a:rPr lang="en-US" sz="2000" dirty="0" err="1"/>
              <a:t>SysVinit</a:t>
            </a:r>
            <a:r>
              <a:rPr lang="en-US" sz="2000" dirty="0"/>
              <a:t> (</a:t>
            </a:r>
            <a:r>
              <a:rPr lang="en-US" sz="2000" dirty="0" err="1"/>
              <a:t>SysV</a:t>
            </a:r>
            <a:r>
              <a:rPr lang="en-US" sz="2000" dirty="0"/>
              <a:t>) was based on the Unix System V initialization daemon. Though it is not used by many major Linux distributions anymore, you still may fi </a:t>
            </a:r>
            <a:r>
              <a:rPr lang="en-US" sz="2000" dirty="0" err="1"/>
              <a:t>nd</a:t>
            </a:r>
            <a:r>
              <a:rPr lang="en-US" sz="2000" dirty="0"/>
              <a:t> it lurking around that older Linux server at your company</a:t>
            </a:r>
          </a:p>
        </p:txBody>
      </p:sp>
    </p:spTree>
    <p:extLst>
      <p:ext uri="{BB962C8B-B14F-4D97-AF65-F5344CB8AC3E}">
        <p14:creationId xmlns:p14="http://schemas.microsoft.com/office/powerpoint/2010/main" val="1449311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C930-944F-B0D2-A0AD-807382D29B4A}"/>
              </a:ext>
            </a:extLst>
          </p:cNvPr>
          <p:cNvSpPr>
            <a:spLocks noGrp="1"/>
          </p:cNvSpPr>
          <p:nvPr>
            <p:ph type="title"/>
          </p:nvPr>
        </p:nvSpPr>
        <p:spPr>
          <a:xfrm>
            <a:off x="859161" y="381000"/>
            <a:ext cx="8434130" cy="1371599"/>
          </a:xfrm>
        </p:spPr>
        <p:txBody>
          <a:bodyPr/>
          <a:lstStyle/>
          <a:p>
            <a:r>
              <a:rPr lang="fa-IR" dirty="0"/>
              <a:t>                  </a:t>
            </a:r>
            <a:r>
              <a:rPr lang="en-US" dirty="0"/>
              <a:t>Initialization Process</a:t>
            </a:r>
          </a:p>
        </p:txBody>
      </p:sp>
      <p:sp>
        <p:nvSpPr>
          <p:cNvPr id="3" name="Content Placeholder 2">
            <a:extLst>
              <a:ext uri="{FF2B5EF4-FFF2-40B4-BE49-F238E27FC236}">
                <a16:creationId xmlns:a16="http://schemas.microsoft.com/office/drawing/2014/main" id="{1799E986-F133-9D48-1C44-A1B297BD72C0}"/>
              </a:ext>
            </a:extLst>
          </p:cNvPr>
          <p:cNvSpPr>
            <a:spLocks noGrp="1"/>
          </p:cNvSpPr>
          <p:nvPr>
            <p:ph idx="1"/>
          </p:nvPr>
        </p:nvSpPr>
        <p:spPr/>
        <p:txBody>
          <a:bodyPr>
            <a:normAutofit/>
          </a:bodyPr>
          <a:lstStyle/>
          <a:p>
            <a:r>
              <a:rPr lang="en-US" sz="2000" dirty="0" err="1"/>
              <a:t>systemd</a:t>
            </a:r>
            <a:r>
              <a:rPr lang="en-US" sz="2000" dirty="0"/>
              <a:t> The </a:t>
            </a:r>
            <a:r>
              <a:rPr lang="en-US" sz="2000" dirty="0" err="1"/>
              <a:t>systemd</a:t>
            </a:r>
            <a:r>
              <a:rPr lang="en-US" sz="2000" dirty="0"/>
              <a:t> initialization method is the new kid on the block. Started around 2010, it is now the most popular system service initialization and management mechanism. This daemon reduces initialization time by starting services in a parallel manner</a:t>
            </a:r>
            <a:r>
              <a:rPr lang="fa-IR" sz="2000" dirty="0"/>
              <a:t>.</a:t>
            </a:r>
          </a:p>
          <a:p>
            <a:endParaRPr lang="fa-IR" sz="2000" dirty="0"/>
          </a:p>
          <a:p>
            <a:r>
              <a:rPr lang="en-US" sz="2000" dirty="0"/>
              <a:t>which </a:t>
            </a:r>
            <a:r>
              <a:rPr lang="en-US" sz="2000" dirty="0" err="1"/>
              <a:t>init</a:t>
            </a:r>
            <a:r>
              <a:rPr lang="fa-IR" sz="2000" dirty="0"/>
              <a:t>                 </a:t>
            </a:r>
            <a:r>
              <a:rPr lang="en-US" sz="2000" dirty="0"/>
              <a:t> finding </a:t>
            </a:r>
            <a:r>
              <a:rPr lang="en-US" sz="2000" dirty="0" err="1"/>
              <a:t>init</a:t>
            </a:r>
            <a:r>
              <a:rPr lang="en-US" sz="2000" dirty="0"/>
              <a:t> location</a:t>
            </a:r>
          </a:p>
          <a:p>
            <a:r>
              <a:rPr lang="en-US" sz="2000" dirty="0"/>
              <a:t>utilize the </a:t>
            </a:r>
            <a:r>
              <a:rPr lang="en-US" sz="2000" dirty="0" err="1"/>
              <a:t>readlink</a:t>
            </a:r>
            <a:r>
              <a:rPr lang="en-US" sz="2000" dirty="0"/>
              <a:t> -f command to see if the program is linked to another program</a:t>
            </a:r>
          </a:p>
          <a:p>
            <a:r>
              <a:rPr lang="en-US" sz="2000" dirty="0" err="1"/>
              <a:t>readlink</a:t>
            </a:r>
            <a:r>
              <a:rPr lang="en-US" sz="2000" dirty="0"/>
              <a:t> -f /</a:t>
            </a:r>
            <a:r>
              <a:rPr lang="en-US" sz="2000" dirty="0" err="1"/>
              <a:t>sbin</a:t>
            </a:r>
            <a:r>
              <a:rPr lang="en-US" sz="2000" dirty="0"/>
              <a:t>/</a:t>
            </a:r>
            <a:r>
              <a:rPr lang="en-US" sz="2000" dirty="0" err="1"/>
              <a:t>init</a:t>
            </a:r>
            <a:r>
              <a:rPr lang="en-US" sz="2000" dirty="0"/>
              <a:t>                 </a:t>
            </a:r>
            <a:r>
              <a:rPr lang="en-US" sz="2000" dirty="0" err="1"/>
              <a:t>pstree</a:t>
            </a:r>
            <a:r>
              <a:rPr lang="en-US" sz="2000" dirty="0"/>
              <a:t> -p</a:t>
            </a:r>
            <a:r>
              <a:rPr lang="fa-IR" sz="2000" dirty="0"/>
              <a:t> </a:t>
            </a:r>
          </a:p>
        </p:txBody>
      </p:sp>
    </p:spTree>
    <p:extLst>
      <p:ext uri="{BB962C8B-B14F-4D97-AF65-F5344CB8AC3E}">
        <p14:creationId xmlns:p14="http://schemas.microsoft.com/office/powerpoint/2010/main" val="1048173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2AFD-E152-598E-A705-C31CA5A22A20}"/>
              </a:ext>
            </a:extLst>
          </p:cNvPr>
          <p:cNvSpPr>
            <a:spLocks noGrp="1"/>
          </p:cNvSpPr>
          <p:nvPr>
            <p:ph type="title"/>
          </p:nvPr>
        </p:nvSpPr>
        <p:spPr>
          <a:xfrm>
            <a:off x="1717576" y="550507"/>
            <a:ext cx="6745289" cy="870856"/>
          </a:xfrm>
        </p:spPr>
        <p:txBody>
          <a:bodyPr/>
          <a:lstStyle/>
          <a:p>
            <a:r>
              <a:rPr lang="fa-IR" dirty="0"/>
              <a:t> </a:t>
            </a:r>
            <a:r>
              <a:rPr lang="en-US" dirty="0"/>
              <a:t>                      </a:t>
            </a:r>
            <a:r>
              <a:rPr lang="fa-IR" dirty="0"/>
              <a:t>    </a:t>
            </a:r>
            <a:r>
              <a:rPr lang="en-US" dirty="0"/>
              <a:t>unit</a:t>
            </a:r>
          </a:p>
        </p:txBody>
      </p:sp>
      <p:sp>
        <p:nvSpPr>
          <p:cNvPr id="3" name="Content Placeholder 2">
            <a:extLst>
              <a:ext uri="{FF2B5EF4-FFF2-40B4-BE49-F238E27FC236}">
                <a16:creationId xmlns:a16="http://schemas.microsoft.com/office/drawing/2014/main" id="{9AC934B7-EF7E-7A26-B40D-F4B45E6C01CC}"/>
              </a:ext>
            </a:extLst>
          </p:cNvPr>
          <p:cNvSpPr>
            <a:spLocks noGrp="1"/>
          </p:cNvSpPr>
          <p:nvPr>
            <p:ph idx="1"/>
          </p:nvPr>
        </p:nvSpPr>
        <p:spPr/>
        <p:txBody>
          <a:bodyPr>
            <a:normAutofit/>
          </a:bodyPr>
          <a:lstStyle/>
          <a:p>
            <a:r>
              <a:rPr lang="en-US" sz="2400" b="0" i="0" dirty="0">
                <a:solidFill>
                  <a:srgbClr val="111111"/>
                </a:solidFill>
                <a:effectLst/>
                <a:latin typeface="Arial" panose="020B0604020202020204" pitchFamily="34" charset="0"/>
              </a:rPr>
              <a:t>A unit is a systemd object that performs or controls a particular task or action. Systemd uses units to start/stop/manage services, organize boot process, maintain tasks and processes, create sockets, mount file-system and initialize hardware. A systemd unit consists of a name, type, and configuration file.</a:t>
            </a:r>
            <a:endParaRPr lang="en-US" sz="2400" dirty="0"/>
          </a:p>
        </p:txBody>
      </p:sp>
    </p:spTree>
    <p:extLst>
      <p:ext uri="{BB962C8B-B14F-4D97-AF65-F5344CB8AC3E}">
        <p14:creationId xmlns:p14="http://schemas.microsoft.com/office/powerpoint/2010/main" val="651137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52FE-D767-BBF7-8B61-781172A1D280}"/>
              </a:ext>
            </a:extLst>
          </p:cNvPr>
          <p:cNvSpPr>
            <a:spLocks noGrp="1"/>
          </p:cNvSpPr>
          <p:nvPr>
            <p:ph type="title"/>
          </p:nvPr>
        </p:nvSpPr>
        <p:spPr>
          <a:xfrm>
            <a:off x="524934" y="609600"/>
            <a:ext cx="8596668" cy="1320800"/>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60ECC5F5-E911-23C4-B98D-9333F21CD688}"/>
              </a:ext>
            </a:extLst>
          </p:cNvPr>
          <p:cNvSpPr>
            <a:spLocks noGrp="1"/>
          </p:cNvSpPr>
          <p:nvPr>
            <p:ph idx="1"/>
          </p:nvPr>
        </p:nvSpPr>
        <p:spPr>
          <a:xfrm>
            <a:off x="1709922" y="2154334"/>
            <a:ext cx="10219266" cy="3880773"/>
          </a:xfrm>
        </p:spPr>
        <p:txBody>
          <a:bodyPr>
            <a:noAutofit/>
          </a:bodyPr>
          <a:lstStyle/>
          <a:p>
            <a:r>
              <a:rPr lang="en-US" sz="2400" dirty="0"/>
              <a:t>The </a:t>
            </a:r>
            <a:r>
              <a:rPr lang="en-US" sz="2400" dirty="0" err="1"/>
              <a:t>systemctl</a:t>
            </a:r>
            <a:r>
              <a:rPr lang="en-US" sz="2400" dirty="0"/>
              <a:t> utility is the main gateway to managing </a:t>
            </a:r>
            <a:r>
              <a:rPr lang="en-US" sz="2400" dirty="0" err="1"/>
              <a:t>systemd</a:t>
            </a:r>
            <a:r>
              <a:rPr lang="en-US" sz="2400" dirty="0"/>
              <a:t> and system services.</a:t>
            </a:r>
          </a:p>
          <a:p>
            <a:r>
              <a:rPr lang="en-US" sz="2400" dirty="0"/>
              <a:t>/</a:t>
            </a:r>
            <a:r>
              <a:rPr lang="en-US" sz="2400" dirty="0" err="1"/>
              <a:t>etc</a:t>
            </a:r>
            <a:r>
              <a:rPr lang="en-US" sz="2400" dirty="0"/>
              <a:t>/systemd/</a:t>
            </a:r>
            <a:r>
              <a:rPr lang="en-US" sz="2400" dirty="0" err="1"/>
              <a:t>system.conf</a:t>
            </a:r>
            <a:r>
              <a:rPr lang="en-US" sz="2400" dirty="0"/>
              <a:t>      </a:t>
            </a:r>
          </a:p>
          <a:p>
            <a:endParaRPr lang="en-US" sz="2400" dirty="0"/>
          </a:p>
          <a:p>
            <a:r>
              <a:rPr lang="en-US" sz="2400" dirty="0"/>
              <a:t>1./</a:t>
            </a:r>
            <a:r>
              <a:rPr lang="en-US" sz="2400" dirty="0" err="1"/>
              <a:t>etc</a:t>
            </a:r>
            <a:r>
              <a:rPr lang="en-US" sz="2400" dirty="0"/>
              <a:t>/system/system/  2. /run/systemd/system/ 3./</a:t>
            </a:r>
            <a:r>
              <a:rPr lang="en-US" sz="2400" dirty="0" err="1"/>
              <a:t>usr</a:t>
            </a:r>
            <a:r>
              <a:rPr lang="en-US" sz="2400" dirty="0"/>
              <a:t>/lib/systemd/system/                    show conf all of service that manage with systemd</a:t>
            </a:r>
          </a:p>
          <a:p>
            <a:endParaRPr lang="en-US" sz="2400" dirty="0"/>
          </a:p>
          <a:p>
            <a:r>
              <a:rPr lang="en-US" sz="2400" dirty="0" err="1"/>
              <a:t>init</a:t>
            </a:r>
            <a:r>
              <a:rPr lang="en-US" sz="2400" dirty="0"/>
              <a:t> in old </a:t>
            </a:r>
            <a:r>
              <a:rPr lang="en-US" sz="2400" dirty="0" err="1"/>
              <a:t>distru</a:t>
            </a:r>
            <a:r>
              <a:rPr lang="en-US" sz="2400" dirty="0"/>
              <a:t> as like as systemd      /</a:t>
            </a:r>
            <a:r>
              <a:rPr lang="en-US" sz="2400" dirty="0" err="1"/>
              <a:t>etc</a:t>
            </a:r>
            <a:r>
              <a:rPr lang="en-US" sz="2400" dirty="0"/>
              <a:t>/</a:t>
            </a:r>
            <a:r>
              <a:rPr lang="en-US" sz="2400" dirty="0" err="1"/>
              <a:t>init.d</a:t>
            </a:r>
            <a:r>
              <a:rPr lang="en-US" sz="2400" dirty="0"/>
              <a:t>/</a:t>
            </a:r>
            <a:r>
              <a:rPr lang="en-US" sz="2400" dirty="0" err="1"/>
              <a:t>ssh</a:t>
            </a:r>
            <a:r>
              <a:rPr lang="en-US" sz="2400" dirty="0"/>
              <a:t> restart</a:t>
            </a:r>
          </a:p>
        </p:txBody>
      </p:sp>
    </p:spTree>
    <p:extLst>
      <p:ext uri="{BB962C8B-B14F-4D97-AF65-F5344CB8AC3E}">
        <p14:creationId xmlns:p14="http://schemas.microsoft.com/office/powerpoint/2010/main" val="362622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5308-841A-60CA-9936-F3099A8E1524}"/>
              </a:ext>
            </a:extLst>
          </p:cNvPr>
          <p:cNvSpPr>
            <a:spLocks noGrp="1"/>
          </p:cNvSpPr>
          <p:nvPr>
            <p:ph type="title"/>
          </p:nvPr>
        </p:nvSpPr>
        <p:spPr>
          <a:xfrm>
            <a:off x="1484310" y="205274"/>
            <a:ext cx="7458960" cy="1134186"/>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0092CD42-2222-8343-795D-F40AF07683E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BF66A61-FF66-2464-B12A-A1554595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84" y="2167093"/>
            <a:ext cx="7673564" cy="4124011"/>
          </a:xfrm>
          <a:prstGeom prst="rect">
            <a:avLst/>
          </a:prstGeom>
        </p:spPr>
      </p:pic>
    </p:spTree>
    <p:extLst>
      <p:ext uri="{BB962C8B-B14F-4D97-AF65-F5344CB8AC3E}">
        <p14:creationId xmlns:p14="http://schemas.microsoft.com/office/powerpoint/2010/main" val="38382557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953E-5B4B-7AFB-D4C9-C62F0B6C143D}"/>
              </a:ext>
            </a:extLst>
          </p:cNvPr>
          <p:cNvSpPr>
            <a:spLocks noGrp="1"/>
          </p:cNvSpPr>
          <p:nvPr>
            <p:ph type="title"/>
          </p:nvPr>
        </p:nvSpPr>
        <p:spPr>
          <a:xfrm>
            <a:off x="1936966" y="391886"/>
            <a:ext cx="6334742" cy="945501"/>
          </a:xfrm>
        </p:spPr>
        <p:txBody>
          <a:bodyPr/>
          <a:lstStyle/>
          <a:p>
            <a:r>
              <a:rPr lang="en-US" dirty="0"/>
              <a:t>                     systemd unit</a:t>
            </a:r>
          </a:p>
        </p:txBody>
      </p:sp>
      <p:sp>
        <p:nvSpPr>
          <p:cNvPr id="3" name="Content Placeholder 2">
            <a:extLst>
              <a:ext uri="{FF2B5EF4-FFF2-40B4-BE49-F238E27FC236}">
                <a16:creationId xmlns:a16="http://schemas.microsoft.com/office/drawing/2014/main" id="{FE6E8F8E-5E2F-636A-AFEA-0CCE2A5EDD1C}"/>
              </a:ext>
            </a:extLst>
          </p:cNvPr>
          <p:cNvSpPr>
            <a:spLocks noGrp="1"/>
          </p:cNvSpPr>
          <p:nvPr>
            <p:ph idx="1"/>
          </p:nvPr>
        </p:nvSpPr>
        <p:spPr>
          <a:xfrm>
            <a:off x="1936966" y="2291427"/>
            <a:ext cx="8596668" cy="3880773"/>
          </a:xfrm>
        </p:spPr>
        <p:txBody>
          <a:bodyPr>
            <a:normAutofit lnSpcReduction="10000"/>
          </a:bodyPr>
          <a:lstStyle/>
          <a:p>
            <a:r>
              <a:rPr lang="en-US" dirty="0"/>
              <a:t>After Sets this unit to start after the designated units.</a:t>
            </a:r>
          </a:p>
          <a:p>
            <a:r>
              <a:rPr lang="en-US" dirty="0"/>
              <a:t> Before Sets this unit to start before the designated units. </a:t>
            </a:r>
          </a:p>
          <a:p>
            <a:r>
              <a:rPr lang="en-US" dirty="0"/>
              <a:t>Description Describes the unit. </a:t>
            </a:r>
          </a:p>
          <a:p>
            <a:r>
              <a:rPr lang="en-US" dirty="0"/>
              <a:t>Documentation Sets a list of uniform resource identifiers (URIs) that point to documentation sources. The URIs can be web locations, system files, info pages, and man pages</a:t>
            </a:r>
          </a:p>
          <a:p>
            <a:r>
              <a:rPr lang="en-US" dirty="0"/>
              <a:t> Conflicts Sets this unit to not start with the designated units. If any of the designated units start, this unit is not started. (Opposite of Requires.</a:t>
            </a:r>
          </a:p>
        </p:txBody>
      </p:sp>
    </p:spTree>
    <p:extLst>
      <p:ext uri="{BB962C8B-B14F-4D97-AF65-F5344CB8AC3E}">
        <p14:creationId xmlns:p14="http://schemas.microsoft.com/office/powerpoint/2010/main" val="4739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a:xfrm>
            <a:off x="1398714" y="2438399"/>
            <a:ext cx="10104310" cy="3971731"/>
          </a:xfrm>
        </p:spPr>
        <p:txBody>
          <a:bodyPr>
            <a:normAutofit fontScale="70000" lnSpcReduction="20000"/>
          </a:bodyPr>
          <a:lstStyle/>
          <a:p>
            <a:r>
              <a:rPr lang="en-US" sz="2900" dirty="0"/>
              <a:t>echo ----------</a:t>
            </a:r>
            <a:r>
              <a:rPr lang="en-US" sz="2900" dirty="0">
                <a:sym typeface="Wingdings" panose="05000000000000000000" pitchFamily="2" charset="2"/>
              </a:rPr>
              <a:t> echo hello --- hello</a:t>
            </a:r>
          </a:p>
          <a:p>
            <a:r>
              <a:rPr lang="en-US" sz="2900" dirty="0">
                <a:sym typeface="Wingdings" panose="05000000000000000000" pitchFamily="2" charset="2"/>
              </a:rPr>
              <a:t>echo $PATH   /</a:t>
            </a:r>
            <a:r>
              <a:rPr lang="en-US" sz="2900" dirty="0" err="1">
                <a:sym typeface="Wingdings" panose="05000000000000000000" pitchFamily="2" charset="2"/>
              </a:rPr>
              <a:t>usr</a:t>
            </a:r>
            <a:r>
              <a:rPr lang="en-US" sz="2900" dirty="0">
                <a:sym typeface="Wingdings" panose="05000000000000000000" pitchFamily="2" charset="2"/>
              </a:rPr>
              <a:t>/bin</a:t>
            </a:r>
          </a:p>
          <a:p>
            <a:r>
              <a:rPr lang="en-US" sz="2900" dirty="0">
                <a:sym typeface="Wingdings" panose="05000000000000000000" pitchFamily="2" charset="2"/>
              </a:rPr>
              <a:t>echo $SHELL</a:t>
            </a:r>
          </a:p>
          <a:p>
            <a:r>
              <a:rPr lang="en-US" sz="2900" dirty="0">
                <a:sym typeface="Wingdings" panose="05000000000000000000" pitchFamily="2" charset="2"/>
              </a:rPr>
              <a:t>echo $BASH </a:t>
            </a:r>
            <a:r>
              <a:rPr lang="fa-IR" sz="2900" dirty="0">
                <a:sym typeface="Wingdings" panose="05000000000000000000" pitchFamily="2" charset="2"/>
              </a:rPr>
              <a:t> </a:t>
            </a:r>
            <a:r>
              <a:rPr lang="en-US" sz="2900" dirty="0">
                <a:sym typeface="Wingdings" panose="05000000000000000000" pitchFamily="2" charset="2"/>
              </a:rPr>
              <a:t>echo $SHLVL</a:t>
            </a:r>
            <a:endParaRPr lang="fa-IR" sz="2900" dirty="0">
              <a:sym typeface="Wingdings" panose="05000000000000000000" pitchFamily="2" charset="2"/>
            </a:endParaRPr>
          </a:p>
          <a:p>
            <a:r>
              <a:rPr lang="en-US" sz="2900" dirty="0">
                <a:sym typeface="Wingdings" panose="05000000000000000000" pitchFamily="2" charset="2"/>
              </a:rPr>
              <a:t>Env </a:t>
            </a:r>
            <a:r>
              <a:rPr lang="en-US" sz="2900" dirty="0" err="1">
                <a:sym typeface="Wingdings" panose="05000000000000000000" pitchFamily="2" charset="2"/>
              </a:rPr>
              <a:t>enviroument</a:t>
            </a:r>
            <a:r>
              <a:rPr lang="en-US" sz="2900" dirty="0">
                <a:sym typeface="Wingdings" panose="05000000000000000000" pitchFamily="2" charset="2"/>
              </a:rPr>
              <a:t> variable means part of memory that create value in there.</a:t>
            </a:r>
          </a:p>
          <a:p>
            <a:r>
              <a:rPr lang="en-US" sz="2900" dirty="0">
                <a:sym typeface="Wingdings" panose="05000000000000000000" pitchFamily="2" charset="2"/>
              </a:rPr>
              <a:t>In </a:t>
            </a:r>
            <a:r>
              <a:rPr lang="en-US" sz="2900" dirty="0" err="1">
                <a:sym typeface="Wingdings" panose="05000000000000000000" pitchFamily="2" charset="2"/>
              </a:rPr>
              <a:t>linux</a:t>
            </a:r>
            <a:r>
              <a:rPr lang="en-US" sz="2900" dirty="0">
                <a:sym typeface="Wingdings" panose="05000000000000000000" pitchFamily="2" charset="2"/>
              </a:rPr>
              <a:t> $PATH refer to env       </a:t>
            </a:r>
          </a:p>
          <a:p>
            <a:r>
              <a:rPr lang="en-US" sz="2900" dirty="0" err="1">
                <a:sym typeface="Wingdings" panose="05000000000000000000" pitchFamily="2" charset="2"/>
              </a:rPr>
              <a:t>printenv</a:t>
            </a:r>
            <a:r>
              <a:rPr lang="en-US" sz="2900" dirty="0">
                <a:sym typeface="Wingdings" panose="05000000000000000000" pitchFamily="2" charset="2"/>
              </a:rPr>
              <a:t> show local env in </a:t>
            </a:r>
            <a:r>
              <a:rPr lang="en-US" sz="2900" dirty="0" err="1">
                <a:sym typeface="Wingdings" panose="05000000000000000000" pitchFamily="2" charset="2"/>
              </a:rPr>
              <a:t>linux</a:t>
            </a:r>
            <a:endParaRPr lang="en-US" sz="2900" dirty="0">
              <a:sym typeface="Wingdings" panose="05000000000000000000" pitchFamily="2" charset="2"/>
            </a:endParaRPr>
          </a:p>
          <a:p>
            <a:r>
              <a:rPr lang="fa-IR" sz="2900" dirty="0">
                <a:sym typeface="Wingdings" panose="05000000000000000000" pitchFamily="2" charset="2"/>
              </a:rPr>
              <a:t>  </a:t>
            </a:r>
            <a:r>
              <a:rPr lang="en-US" sz="2900" dirty="0">
                <a:sym typeface="Wingdings" panose="05000000000000000000" pitchFamily="2" charset="2"/>
              </a:rPr>
              <a:t>set </a:t>
            </a:r>
            <a:r>
              <a:rPr lang="en-US" sz="2900" dirty="0"/>
              <a:t> display active environment variables</a:t>
            </a:r>
            <a:endParaRPr lang="en-US" sz="2900" dirty="0">
              <a:sym typeface="Wingdings" panose="05000000000000000000" pitchFamily="2" charset="2"/>
            </a:endParaRPr>
          </a:p>
          <a:p>
            <a:r>
              <a:rPr lang="en-US" sz="2900" dirty="0">
                <a:sym typeface="Wingdings" panose="05000000000000000000" pitchFamily="2" charset="2"/>
              </a:rPr>
              <a:t>   which </a:t>
            </a:r>
            <a:r>
              <a:rPr lang="en-US" sz="2900" dirty="0"/>
              <a:t>It searches through the PATH directories to find the program. If it locates the program, it displays its absolute directory reference</a:t>
            </a:r>
            <a:endParaRPr lang="en-US" sz="2900"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Unit systemd</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normAutofit/>
          </a:bodyPr>
          <a:lstStyle/>
          <a:p>
            <a:pPr marL="0" indent="0">
              <a:buNone/>
            </a:pPr>
            <a:r>
              <a:rPr lang="en-US" sz="2000" dirty="0"/>
              <a:t>Requires Sets this unit to start together with the designated units. If any of the designated units do not start, this unit is not started. (Opposite of Conflicts .) </a:t>
            </a:r>
          </a:p>
          <a:p>
            <a:pPr marL="0" indent="0">
              <a:buNone/>
            </a:pPr>
            <a:r>
              <a:rPr lang="en-US" sz="2000" dirty="0"/>
              <a:t>Wants Sets this unit to start together with the designated units. If any of the designated units do not start, this unit is still started</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670973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D68A-125B-F527-C027-C7690A8E9460}"/>
              </a:ext>
            </a:extLst>
          </p:cNvPr>
          <p:cNvSpPr>
            <a:spLocks noGrp="1"/>
          </p:cNvSpPr>
          <p:nvPr>
            <p:ph type="title"/>
          </p:nvPr>
        </p:nvSpPr>
        <p:spPr>
          <a:xfrm>
            <a:off x="1797666" y="131860"/>
            <a:ext cx="8596668" cy="1320800"/>
          </a:xfrm>
        </p:spPr>
        <p:txBody>
          <a:bodyPr>
            <a:normAutofit/>
          </a:bodyPr>
          <a:lstStyle/>
          <a:p>
            <a:r>
              <a:rPr lang="en-US" dirty="0"/>
              <a:t>     default </a:t>
            </a:r>
            <a:r>
              <a:rPr lang="en-US" dirty="0" err="1"/>
              <a:t>targetmuti</a:t>
            </a:r>
            <a:r>
              <a:rPr lang="en-US" dirty="0"/>
              <a:t> user graphical</a:t>
            </a:r>
          </a:p>
        </p:txBody>
      </p:sp>
      <p:sp>
        <p:nvSpPr>
          <p:cNvPr id="3" name="Content Placeholder 2">
            <a:extLst>
              <a:ext uri="{FF2B5EF4-FFF2-40B4-BE49-F238E27FC236}">
                <a16:creationId xmlns:a16="http://schemas.microsoft.com/office/drawing/2014/main" id="{15FE341B-73DF-E575-7E53-92AD743E736B}"/>
              </a:ext>
            </a:extLst>
          </p:cNvPr>
          <p:cNvSpPr>
            <a:spLocks noGrp="1"/>
          </p:cNvSpPr>
          <p:nvPr>
            <p:ph idx="1"/>
          </p:nvPr>
        </p:nvSpPr>
        <p:spPr>
          <a:xfrm>
            <a:off x="1199848" y="1685925"/>
            <a:ext cx="8596668" cy="3880773"/>
          </a:xfrm>
        </p:spPr>
        <p:txBody>
          <a:bodyPr>
            <a:normAutofit/>
          </a:bodyPr>
          <a:lstStyle/>
          <a:p>
            <a:r>
              <a:rPr lang="en-US" sz="2400" dirty="0" err="1"/>
              <a:t>Systemctl</a:t>
            </a:r>
            <a:r>
              <a:rPr lang="en-US" sz="2400" dirty="0"/>
              <a:t> isolate  rescue</a:t>
            </a:r>
            <a:endParaRPr lang="fa-IR" sz="2400" dirty="0"/>
          </a:p>
          <a:p>
            <a:endParaRPr lang="fa-IR" sz="2400" dirty="0"/>
          </a:p>
          <a:p>
            <a:r>
              <a:rPr lang="en-US" sz="2400" dirty="0"/>
              <a:t>  </a:t>
            </a:r>
            <a:r>
              <a:rPr lang="en-US" sz="2400" dirty="0" err="1"/>
              <a:t>systemctl</a:t>
            </a:r>
            <a:r>
              <a:rPr lang="en-US" sz="2400" dirty="0"/>
              <a:t> list-units   --type=target</a:t>
            </a:r>
          </a:p>
          <a:p>
            <a:endParaRPr lang="en-US" sz="2400" dirty="0"/>
          </a:p>
          <a:p>
            <a:r>
              <a:rPr lang="en-US" sz="2400" dirty="0"/>
              <a:t> </a:t>
            </a:r>
            <a:r>
              <a:rPr lang="en-US" sz="2400" dirty="0" err="1"/>
              <a:t>systemctl</a:t>
            </a:r>
            <a:r>
              <a:rPr lang="en-US" sz="2400" dirty="0"/>
              <a:t> cat multi-</a:t>
            </a:r>
            <a:r>
              <a:rPr lang="en-US" sz="2400" dirty="0" err="1"/>
              <a:t>user.target</a:t>
            </a:r>
            <a:endParaRPr lang="en-US" sz="2400" dirty="0"/>
          </a:p>
        </p:txBody>
      </p:sp>
      <p:pic>
        <p:nvPicPr>
          <p:cNvPr id="5" name="Picture 4">
            <a:extLst>
              <a:ext uri="{FF2B5EF4-FFF2-40B4-BE49-F238E27FC236}">
                <a16:creationId xmlns:a16="http://schemas.microsoft.com/office/drawing/2014/main" id="{7716A173-1414-1973-8D2C-F67389D5A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569" y="4351859"/>
            <a:ext cx="6077262" cy="1632034"/>
          </a:xfrm>
          <a:prstGeom prst="rect">
            <a:avLst/>
          </a:prstGeom>
        </p:spPr>
      </p:pic>
    </p:spTree>
    <p:extLst>
      <p:ext uri="{BB962C8B-B14F-4D97-AF65-F5344CB8AC3E}">
        <p14:creationId xmlns:p14="http://schemas.microsoft.com/office/powerpoint/2010/main" val="15149872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9970-189F-E539-7F1F-0A376A8D9B14}"/>
              </a:ext>
            </a:extLst>
          </p:cNvPr>
          <p:cNvSpPr>
            <a:spLocks noGrp="1"/>
          </p:cNvSpPr>
          <p:nvPr>
            <p:ph type="title"/>
          </p:nvPr>
        </p:nvSpPr>
        <p:spPr>
          <a:xfrm>
            <a:off x="2235546" y="233266"/>
            <a:ext cx="6824478" cy="620382"/>
          </a:xfrm>
        </p:spPr>
        <p:txBody>
          <a:bodyPr>
            <a:normAutofit fontScale="90000"/>
          </a:bodyPr>
          <a:lstStyle/>
          <a:p>
            <a:r>
              <a:rPr lang="en-US" dirty="0"/>
              <a:t>			Understanding </a:t>
            </a:r>
            <a:r>
              <a:rPr lang="en-US" dirty="0" err="1"/>
              <a:t>Runlevels</a:t>
            </a:r>
            <a:endParaRPr lang="en-US" dirty="0"/>
          </a:p>
        </p:txBody>
      </p:sp>
      <p:sp>
        <p:nvSpPr>
          <p:cNvPr id="3" name="Content Placeholder 2">
            <a:extLst>
              <a:ext uri="{FF2B5EF4-FFF2-40B4-BE49-F238E27FC236}">
                <a16:creationId xmlns:a16="http://schemas.microsoft.com/office/drawing/2014/main" id="{52519A7F-FE20-A846-3626-AD49E3D07286}"/>
              </a:ext>
            </a:extLst>
          </p:cNvPr>
          <p:cNvSpPr>
            <a:spLocks noGrp="1"/>
          </p:cNvSpPr>
          <p:nvPr>
            <p:ph idx="1"/>
          </p:nvPr>
        </p:nvSpPr>
        <p:spPr>
          <a:xfrm>
            <a:off x="1519889" y="2719978"/>
            <a:ext cx="10581916" cy="2196494"/>
          </a:xfrm>
        </p:spPr>
        <p:txBody>
          <a:bodyPr>
            <a:noAutofit/>
          </a:bodyPr>
          <a:lstStyle/>
          <a:p>
            <a:r>
              <a:rPr lang="en-US" sz="1800" dirty="0"/>
              <a:t>At system boot time, instead of targets to determine what groups of services to start, </a:t>
            </a:r>
            <a:r>
              <a:rPr lang="en-US" sz="1800" dirty="0" err="1"/>
              <a:t>SysVinit</a:t>
            </a:r>
            <a:r>
              <a:rPr lang="en-US" sz="1800" dirty="0"/>
              <a:t> uses </a:t>
            </a:r>
            <a:r>
              <a:rPr lang="en-US" sz="1800" dirty="0" err="1"/>
              <a:t>runlevels</a:t>
            </a:r>
            <a:endParaRPr lang="en-US" sz="1800" dirty="0"/>
          </a:p>
          <a:p>
            <a:endParaRPr lang="en-US" sz="1800" dirty="0"/>
          </a:p>
          <a:p>
            <a:r>
              <a:rPr lang="en-US" sz="1800" dirty="0"/>
              <a:t>0 Shut down the system. </a:t>
            </a:r>
          </a:p>
          <a:p>
            <a:r>
              <a:rPr lang="en-US" sz="1800" dirty="0"/>
              <a:t>1, s, or S Single-user mode used for system maintenance. (Similar to systemd rescue target.) </a:t>
            </a:r>
          </a:p>
          <a:p>
            <a:r>
              <a:rPr lang="en-US" sz="1800" dirty="0"/>
              <a:t>2 Multi-user mode without networking services enabled. </a:t>
            </a:r>
          </a:p>
          <a:p>
            <a:r>
              <a:rPr lang="en-US" sz="1800" dirty="0"/>
              <a:t>3 Multi-user mode with networking services enabled. </a:t>
            </a:r>
          </a:p>
          <a:p>
            <a:r>
              <a:rPr lang="en-US" sz="1800" dirty="0"/>
              <a:t>4 Custom.</a:t>
            </a:r>
          </a:p>
          <a:p>
            <a:r>
              <a:rPr lang="en-US" sz="1800" dirty="0"/>
              <a:t> 5 Multi-user mode with GUI available. </a:t>
            </a:r>
          </a:p>
          <a:p>
            <a:r>
              <a:rPr lang="en-US" sz="1800" dirty="0"/>
              <a:t>6 Reboot the system.       </a:t>
            </a:r>
          </a:p>
          <a:p>
            <a:r>
              <a:rPr lang="en-US" sz="1800" dirty="0"/>
              <a:t>/</a:t>
            </a:r>
            <a:r>
              <a:rPr lang="en-US" sz="1800" dirty="0" err="1"/>
              <a:t>etc</a:t>
            </a:r>
            <a:r>
              <a:rPr lang="en-US" sz="1800" dirty="0"/>
              <a:t>/</a:t>
            </a:r>
            <a:r>
              <a:rPr lang="en-US" sz="1800" dirty="0" err="1"/>
              <a:t>inittab</a:t>
            </a:r>
            <a:r>
              <a:rPr lang="en-US" sz="1800" dirty="0"/>
              <a:t> file line that sets the default </a:t>
            </a:r>
            <a:r>
              <a:rPr lang="en-US" sz="1800" dirty="0" err="1"/>
              <a:t>runlevel</a:t>
            </a:r>
            <a:r>
              <a:rPr lang="en-US" sz="1800" dirty="0"/>
              <a:t>                            Command </a:t>
            </a:r>
            <a:r>
              <a:rPr lang="en-US" sz="1800" dirty="0" err="1"/>
              <a:t>runlevel</a:t>
            </a:r>
            <a:endParaRPr lang="en-US" sz="1800" dirty="0"/>
          </a:p>
          <a:p>
            <a:r>
              <a:rPr lang="en-US" sz="1800" dirty="0"/>
              <a:t>Init for jumping </a:t>
            </a:r>
            <a:r>
              <a:rPr lang="en-US" sz="1800" dirty="0" err="1"/>
              <a:t>runlevel</a:t>
            </a:r>
            <a:r>
              <a:rPr lang="en-US" sz="1800" dirty="0"/>
              <a:t>                rc6----</a:t>
            </a:r>
            <a:r>
              <a:rPr lang="en-US" sz="1800" dirty="0">
                <a:sym typeface="Wingdings" panose="05000000000000000000" pitchFamily="2" charset="2"/>
              </a:rPr>
              <a:t></a:t>
            </a:r>
            <a:r>
              <a:rPr lang="en-US" sz="1800" dirty="0" err="1">
                <a:sym typeface="Wingdings" panose="05000000000000000000" pitchFamily="2" charset="2"/>
              </a:rPr>
              <a:t>init</a:t>
            </a:r>
            <a:r>
              <a:rPr lang="en-US" sz="1800" dirty="0">
                <a:sym typeface="Wingdings" panose="05000000000000000000" pitchFamily="2" charset="2"/>
              </a:rPr>
              <a:t> 6</a:t>
            </a:r>
            <a:endParaRPr lang="en-US" sz="1800" dirty="0"/>
          </a:p>
        </p:txBody>
      </p:sp>
    </p:spTree>
    <p:extLst>
      <p:ext uri="{BB962C8B-B14F-4D97-AF65-F5344CB8AC3E}">
        <p14:creationId xmlns:p14="http://schemas.microsoft.com/office/powerpoint/2010/main" val="2995930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B5CE-1BAA-0D29-E6AF-D6CF9FEAD683}"/>
              </a:ext>
            </a:extLst>
          </p:cNvPr>
          <p:cNvSpPr>
            <a:spLocks noGrp="1"/>
          </p:cNvSpPr>
          <p:nvPr>
            <p:ph type="title"/>
          </p:nvPr>
        </p:nvSpPr>
        <p:spPr>
          <a:xfrm>
            <a:off x="387774" y="259080"/>
            <a:ext cx="8596668" cy="1320800"/>
          </a:xfrm>
        </p:spPr>
        <p:txBody>
          <a:bodyPr/>
          <a:lstStyle/>
          <a:p>
            <a:r>
              <a:rPr lang="en-US" dirty="0"/>
              <a:t>		    	 Stopping the System</a:t>
            </a:r>
          </a:p>
        </p:txBody>
      </p:sp>
      <p:sp>
        <p:nvSpPr>
          <p:cNvPr id="3" name="Content Placeholder 2">
            <a:extLst>
              <a:ext uri="{FF2B5EF4-FFF2-40B4-BE49-F238E27FC236}">
                <a16:creationId xmlns:a16="http://schemas.microsoft.com/office/drawing/2014/main" id="{4E6B7FCE-FE3A-0B71-1291-94883B55BC2F}"/>
              </a:ext>
            </a:extLst>
          </p:cNvPr>
          <p:cNvSpPr>
            <a:spLocks noGrp="1"/>
          </p:cNvSpPr>
          <p:nvPr>
            <p:ph idx="1"/>
          </p:nvPr>
        </p:nvSpPr>
        <p:spPr>
          <a:xfrm>
            <a:off x="1255521" y="2102395"/>
            <a:ext cx="10585026" cy="3880773"/>
          </a:xfrm>
        </p:spPr>
        <p:txBody>
          <a:bodyPr>
            <a:noAutofit/>
          </a:bodyPr>
          <a:lstStyle/>
          <a:p>
            <a:r>
              <a:rPr lang="en-US" sz="2400" dirty="0"/>
              <a:t>Besides the various </a:t>
            </a:r>
            <a:r>
              <a:rPr lang="en-US" sz="2400" dirty="0" err="1"/>
              <a:t>SysVinit</a:t>
            </a:r>
            <a:r>
              <a:rPr lang="en-US" sz="2400" dirty="0"/>
              <a:t> and systemd commands you can use to shut down or reboot a system, there are a few additional utilities you can employ to enact these tasks no matter what system initialization your system uses: </a:t>
            </a:r>
          </a:p>
          <a:p>
            <a:r>
              <a:rPr lang="en-US" sz="2400" dirty="0"/>
              <a:t>■ halt : Stops all processes and shuts down the CPU.</a:t>
            </a:r>
          </a:p>
          <a:p>
            <a:r>
              <a:rPr lang="en-US" sz="2400" dirty="0"/>
              <a:t> ■ </a:t>
            </a:r>
            <a:r>
              <a:rPr lang="en-US" sz="2400" dirty="0" err="1"/>
              <a:t>poweroff</a:t>
            </a:r>
            <a:r>
              <a:rPr lang="en-US" sz="2400" dirty="0"/>
              <a:t> : Stops all processes, shuts down the CPU, and sends signals to the hardware to power down.</a:t>
            </a:r>
          </a:p>
          <a:p>
            <a:r>
              <a:rPr lang="en-US" sz="2400" dirty="0"/>
              <a:t> ■ reboot : Stops all processes, shuts down the CPU, and then restarts the system</a:t>
            </a:r>
          </a:p>
          <a:p>
            <a:r>
              <a:rPr lang="en-US" sz="2400" dirty="0"/>
              <a:t>■ shutdown : Stops all processes, shuts down the CPU, and sends signals to the hardware to power down.</a:t>
            </a:r>
          </a:p>
        </p:txBody>
      </p:sp>
    </p:spTree>
    <p:extLst>
      <p:ext uri="{BB962C8B-B14F-4D97-AF65-F5344CB8AC3E}">
        <p14:creationId xmlns:p14="http://schemas.microsoft.com/office/powerpoint/2010/main" val="30479973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35E-A519-1123-2661-955594ED74AC}"/>
              </a:ext>
            </a:extLst>
          </p:cNvPr>
          <p:cNvSpPr>
            <a:spLocks noGrp="1"/>
          </p:cNvSpPr>
          <p:nvPr>
            <p:ph type="title"/>
          </p:nvPr>
        </p:nvSpPr>
        <p:spPr>
          <a:xfrm>
            <a:off x="556036" y="150639"/>
            <a:ext cx="8596668" cy="1320800"/>
          </a:xfrm>
        </p:spPr>
        <p:txBody>
          <a:bodyPr/>
          <a:lstStyle/>
          <a:p>
            <a:r>
              <a:rPr lang="en-US" dirty="0"/>
              <a:t>                  upgrade kernel</a:t>
            </a:r>
          </a:p>
        </p:txBody>
      </p:sp>
      <p:sp>
        <p:nvSpPr>
          <p:cNvPr id="3" name="Content Placeholder 2">
            <a:extLst>
              <a:ext uri="{FF2B5EF4-FFF2-40B4-BE49-F238E27FC236}">
                <a16:creationId xmlns:a16="http://schemas.microsoft.com/office/drawing/2014/main" id="{84DA5686-F5DC-4925-DF80-123E3319E247}"/>
              </a:ext>
            </a:extLst>
          </p:cNvPr>
          <p:cNvSpPr>
            <a:spLocks noGrp="1"/>
          </p:cNvSpPr>
          <p:nvPr>
            <p:ph idx="1"/>
          </p:nvPr>
        </p:nvSpPr>
        <p:spPr>
          <a:xfrm>
            <a:off x="1750355" y="2087260"/>
            <a:ext cx="9655386" cy="3880773"/>
          </a:xfrm>
        </p:spPr>
        <p:txBody>
          <a:bodyPr>
            <a:noAutofit/>
          </a:bodyPr>
          <a:lstStyle/>
          <a:p>
            <a:r>
              <a:rPr lang="en-US" sz="2400" dirty="0"/>
              <a:t>1-step one </a:t>
            </a:r>
            <a:r>
              <a:rPr lang="en-US" sz="2400" dirty="0" err="1"/>
              <a:t>uname</a:t>
            </a:r>
            <a:r>
              <a:rPr lang="en-US" sz="2400" dirty="0"/>
              <a:t> –a</a:t>
            </a:r>
          </a:p>
          <a:p>
            <a:r>
              <a:rPr lang="en-US" sz="2400" dirty="0"/>
              <a:t>2- apt update</a:t>
            </a:r>
          </a:p>
          <a:p>
            <a:r>
              <a:rPr lang="en-US" sz="2400" dirty="0"/>
              <a:t>3- </a:t>
            </a:r>
            <a:r>
              <a:rPr lang="pt-BR" sz="2400" dirty="0"/>
              <a:t>sudo rpm --import https://www.elrepo.org/RPM-GPG-KEY-elrepo.org</a:t>
            </a:r>
            <a:endParaRPr lang="en-US" sz="2400" dirty="0"/>
          </a:p>
          <a:p>
            <a:r>
              <a:rPr lang="en-US" sz="2400" dirty="0"/>
              <a:t>4- rpm -</a:t>
            </a:r>
            <a:r>
              <a:rPr lang="en-US" sz="2400" dirty="0" err="1"/>
              <a:t>Uvh</a:t>
            </a:r>
            <a:r>
              <a:rPr lang="en-US" sz="2400" dirty="0"/>
              <a:t> </a:t>
            </a:r>
            <a:r>
              <a:rPr lang="en-US" sz="2400" dirty="0">
                <a:hlinkClick r:id="rId2"/>
              </a:rPr>
              <a:t>https://www.elrepo.org/elrepo-release-7.0-3.el7.elrepo.noarch.rpm</a:t>
            </a:r>
            <a:endParaRPr lang="en-US" sz="2400" dirty="0"/>
          </a:p>
          <a:p>
            <a:r>
              <a:rPr lang="en-US" sz="2400" dirty="0"/>
              <a:t>5- yum list available --</a:t>
            </a:r>
            <a:r>
              <a:rPr lang="en-US" sz="2400" dirty="0" err="1"/>
              <a:t>disablerepo</a:t>
            </a:r>
            <a:r>
              <a:rPr lang="en-US" sz="2400" dirty="0"/>
              <a:t>='*' --</a:t>
            </a:r>
            <a:r>
              <a:rPr lang="en-US" sz="2400" dirty="0" err="1"/>
              <a:t>enablerepo</a:t>
            </a:r>
            <a:r>
              <a:rPr lang="en-US" sz="2400" dirty="0"/>
              <a:t>=</a:t>
            </a:r>
            <a:r>
              <a:rPr lang="en-US" sz="2400" dirty="0" err="1"/>
              <a:t>elrepo</a:t>
            </a:r>
            <a:r>
              <a:rPr lang="en-US" sz="2400" dirty="0"/>
              <a:t>-kernel</a:t>
            </a:r>
          </a:p>
          <a:p>
            <a:r>
              <a:rPr lang="en-US" sz="2400" dirty="0"/>
              <a:t>6-yum --</a:t>
            </a:r>
            <a:r>
              <a:rPr lang="en-US" sz="2400" dirty="0" err="1"/>
              <a:t>enablerepo</a:t>
            </a:r>
            <a:r>
              <a:rPr lang="en-US" sz="2400" dirty="0"/>
              <a:t>=</a:t>
            </a:r>
            <a:r>
              <a:rPr lang="en-US" sz="2400" dirty="0" err="1"/>
              <a:t>elrepo</a:t>
            </a:r>
            <a:r>
              <a:rPr lang="en-US" sz="2400" dirty="0"/>
              <a:t>-kernel install kernel-</a:t>
            </a:r>
            <a:r>
              <a:rPr lang="en-US" sz="2400" dirty="0" err="1"/>
              <a:t>lt</a:t>
            </a:r>
            <a:endParaRPr lang="en-US" sz="2400" dirty="0"/>
          </a:p>
          <a:p>
            <a:r>
              <a:rPr lang="en-US" sz="2400" dirty="0"/>
              <a:t>7-reboot</a:t>
            </a:r>
          </a:p>
        </p:txBody>
      </p:sp>
    </p:spTree>
    <p:extLst>
      <p:ext uri="{BB962C8B-B14F-4D97-AF65-F5344CB8AC3E}">
        <p14:creationId xmlns:p14="http://schemas.microsoft.com/office/powerpoint/2010/main" val="8743056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68A6-05BB-9FBC-382C-5856FE898D15}"/>
              </a:ext>
            </a:extLst>
          </p:cNvPr>
          <p:cNvSpPr>
            <a:spLocks noGrp="1"/>
          </p:cNvSpPr>
          <p:nvPr>
            <p:ph type="title"/>
          </p:nvPr>
        </p:nvSpPr>
        <p:spPr>
          <a:xfrm>
            <a:off x="494454" y="550141"/>
            <a:ext cx="8596668" cy="1320800"/>
          </a:xfrm>
        </p:spPr>
        <p:txBody>
          <a:bodyPr/>
          <a:lstStyle/>
          <a:p>
            <a:r>
              <a:rPr lang="en-US" dirty="0"/>
              <a:t>                    virtualization</a:t>
            </a:r>
          </a:p>
        </p:txBody>
      </p:sp>
      <p:sp>
        <p:nvSpPr>
          <p:cNvPr id="3" name="Content Placeholder 2">
            <a:extLst>
              <a:ext uri="{FF2B5EF4-FFF2-40B4-BE49-F238E27FC236}">
                <a16:creationId xmlns:a16="http://schemas.microsoft.com/office/drawing/2014/main" id="{109449F0-A6FB-9BB0-E532-67D4830BD07E}"/>
              </a:ext>
            </a:extLst>
          </p:cNvPr>
          <p:cNvSpPr>
            <a:spLocks noGrp="1"/>
          </p:cNvSpPr>
          <p:nvPr>
            <p:ph idx="1"/>
          </p:nvPr>
        </p:nvSpPr>
        <p:spPr>
          <a:xfrm>
            <a:off x="494454" y="1870941"/>
            <a:ext cx="10341186" cy="3880773"/>
          </a:xfrm>
        </p:spPr>
        <p:txBody>
          <a:bodyPr>
            <a:normAutofit/>
          </a:bodyPr>
          <a:lstStyle/>
          <a:p>
            <a:r>
              <a:rPr lang="en-US" sz="2400" dirty="0"/>
              <a:t>Virtual machines (VMs) are simulated computer systems that appear and act as physical machines to their users. The process of creating these virtual machines is called virtualization .</a:t>
            </a:r>
          </a:p>
          <a:p>
            <a:endParaRPr lang="en-US" sz="2400" dirty="0"/>
          </a:p>
        </p:txBody>
      </p:sp>
      <p:pic>
        <p:nvPicPr>
          <p:cNvPr id="5" name="Picture 4">
            <a:extLst>
              <a:ext uri="{FF2B5EF4-FFF2-40B4-BE49-F238E27FC236}">
                <a16:creationId xmlns:a16="http://schemas.microsoft.com/office/drawing/2014/main" id="{F58D360B-9BE0-F076-C1DA-5B49ADBF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119" y="4266009"/>
            <a:ext cx="3551011" cy="2220009"/>
          </a:xfrm>
          <a:prstGeom prst="rect">
            <a:avLst/>
          </a:prstGeom>
        </p:spPr>
      </p:pic>
    </p:spTree>
    <p:extLst>
      <p:ext uri="{BB962C8B-B14F-4D97-AF65-F5344CB8AC3E}">
        <p14:creationId xmlns:p14="http://schemas.microsoft.com/office/powerpoint/2010/main" val="41781767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E11-5752-3212-07A7-A37F600E8372}"/>
              </a:ext>
            </a:extLst>
          </p:cNvPr>
          <p:cNvSpPr>
            <a:spLocks noGrp="1"/>
          </p:cNvSpPr>
          <p:nvPr>
            <p:ph type="title"/>
          </p:nvPr>
        </p:nvSpPr>
        <p:spPr>
          <a:xfrm>
            <a:off x="1589556" y="143069"/>
            <a:ext cx="8596668" cy="1320800"/>
          </a:xfrm>
        </p:spPr>
        <p:txBody>
          <a:bodyPr>
            <a:normAutofit/>
          </a:bodyPr>
          <a:lstStyle/>
          <a:p>
            <a:r>
              <a:rPr lang="en-US" dirty="0"/>
              <a:t>               Understanding Containers</a:t>
            </a:r>
          </a:p>
        </p:txBody>
      </p:sp>
      <p:sp>
        <p:nvSpPr>
          <p:cNvPr id="3" name="Content Placeholder 2">
            <a:extLst>
              <a:ext uri="{FF2B5EF4-FFF2-40B4-BE49-F238E27FC236}">
                <a16:creationId xmlns:a16="http://schemas.microsoft.com/office/drawing/2014/main" id="{5181E991-B6CA-0767-52D9-702E60C63252}"/>
              </a:ext>
            </a:extLst>
          </p:cNvPr>
          <p:cNvSpPr>
            <a:spLocks noGrp="1"/>
          </p:cNvSpPr>
          <p:nvPr>
            <p:ph idx="1"/>
          </p:nvPr>
        </p:nvSpPr>
        <p:spPr>
          <a:xfrm>
            <a:off x="1365621" y="1137297"/>
            <a:ext cx="10234506" cy="3880773"/>
          </a:xfrm>
        </p:spPr>
        <p:txBody>
          <a:bodyPr>
            <a:normAutofit/>
          </a:bodyPr>
          <a:lstStyle/>
          <a:p>
            <a:r>
              <a:rPr lang="en-US" sz="2400" dirty="0"/>
              <a:t>Containers are virtual entities, but they are different from virtual machines and serve distinct purposes. Whereas a VM provides an entire guest operating system, a container’s focus is typically on a single app, application stack, or environment. Instead of a hypervisor, a container is managed by a container engine.</a:t>
            </a:r>
          </a:p>
          <a:p>
            <a:endParaRPr lang="en-US" sz="2400" dirty="0"/>
          </a:p>
        </p:txBody>
      </p:sp>
      <p:pic>
        <p:nvPicPr>
          <p:cNvPr id="5" name="Picture 4">
            <a:extLst>
              <a:ext uri="{FF2B5EF4-FFF2-40B4-BE49-F238E27FC236}">
                <a16:creationId xmlns:a16="http://schemas.microsoft.com/office/drawing/2014/main" id="{1D34F419-6A45-C998-4E25-BB3162B35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403" y="4070041"/>
            <a:ext cx="4874941" cy="2644890"/>
          </a:xfrm>
          <a:prstGeom prst="rect">
            <a:avLst/>
          </a:prstGeom>
        </p:spPr>
      </p:pic>
    </p:spTree>
    <p:extLst>
      <p:ext uri="{BB962C8B-B14F-4D97-AF65-F5344CB8AC3E}">
        <p14:creationId xmlns:p14="http://schemas.microsoft.com/office/powerpoint/2010/main" val="28064426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F2EC-27A3-CFBB-E4F4-80CC0830ECBF}"/>
              </a:ext>
            </a:extLst>
          </p:cNvPr>
          <p:cNvSpPr>
            <a:spLocks noGrp="1"/>
          </p:cNvSpPr>
          <p:nvPr>
            <p:ph type="title"/>
          </p:nvPr>
        </p:nvSpPr>
        <p:spPr>
          <a:xfrm>
            <a:off x="742648" y="402150"/>
            <a:ext cx="8596668" cy="1320800"/>
          </a:xfrm>
        </p:spPr>
        <p:txBody>
          <a:bodyPr>
            <a:normAutofit/>
          </a:bodyPr>
          <a:lstStyle/>
          <a:p>
            <a:r>
              <a:rPr lang="fa-IR" dirty="0"/>
              <a:t>            </a:t>
            </a:r>
            <a:r>
              <a:rPr lang="en-US" dirty="0"/>
              <a:t>Setting the Time and Date</a:t>
            </a:r>
          </a:p>
        </p:txBody>
      </p:sp>
      <p:sp>
        <p:nvSpPr>
          <p:cNvPr id="3" name="Content Placeholder 2">
            <a:extLst>
              <a:ext uri="{FF2B5EF4-FFF2-40B4-BE49-F238E27FC236}">
                <a16:creationId xmlns:a16="http://schemas.microsoft.com/office/drawing/2014/main" id="{F5365AA0-EE0F-D1C0-D866-B60E3D4C4785}"/>
              </a:ext>
            </a:extLst>
          </p:cNvPr>
          <p:cNvSpPr>
            <a:spLocks noGrp="1"/>
          </p:cNvSpPr>
          <p:nvPr>
            <p:ph idx="1"/>
          </p:nvPr>
        </p:nvSpPr>
        <p:spPr>
          <a:xfrm>
            <a:off x="1787676" y="2077512"/>
            <a:ext cx="9685866" cy="3880773"/>
          </a:xfrm>
        </p:spPr>
        <p:txBody>
          <a:bodyPr>
            <a:noAutofit/>
          </a:bodyPr>
          <a:lstStyle/>
          <a:p>
            <a:r>
              <a:rPr lang="en-US" sz="2400" dirty="0" err="1"/>
              <a:t>Timedatectl</a:t>
            </a:r>
            <a:r>
              <a:rPr lang="en-US" sz="2400" dirty="0"/>
              <a:t>                      DST  daylight saving time</a:t>
            </a:r>
            <a:endParaRPr lang="fa-IR" sz="2400" dirty="0"/>
          </a:p>
          <a:p>
            <a:endParaRPr lang="fa-IR" sz="2400" dirty="0"/>
          </a:p>
          <a:p>
            <a:r>
              <a:rPr lang="en-US" sz="2400" dirty="0" err="1"/>
              <a:t>timedatectl</a:t>
            </a:r>
            <a:r>
              <a:rPr lang="en-US" sz="2400" dirty="0"/>
              <a:t> set-time "20</a:t>
            </a:r>
            <a:r>
              <a:rPr lang="fa-IR" sz="2400" dirty="0"/>
              <a:t>23</a:t>
            </a:r>
            <a:r>
              <a:rPr lang="en-US" sz="2400" dirty="0"/>
              <a:t>-08-02 06:15:00“</a:t>
            </a:r>
          </a:p>
          <a:p>
            <a:endParaRPr lang="en-US" sz="2400" dirty="0"/>
          </a:p>
          <a:p>
            <a:r>
              <a:rPr lang="en-US" sz="2400" dirty="0"/>
              <a:t>Disable </a:t>
            </a:r>
            <a:r>
              <a:rPr lang="en-US" sz="2400" dirty="0" err="1"/>
              <a:t>ntp</a:t>
            </a:r>
            <a:r>
              <a:rPr lang="en-US" sz="2400" dirty="0"/>
              <a:t>     </a:t>
            </a:r>
            <a:r>
              <a:rPr lang="en-US" sz="2400" dirty="0" err="1"/>
              <a:t>timedatectl</a:t>
            </a:r>
            <a:r>
              <a:rPr lang="en-US" sz="2400" dirty="0"/>
              <a:t> set-</a:t>
            </a:r>
            <a:r>
              <a:rPr lang="en-US" sz="2400" dirty="0" err="1"/>
              <a:t>ntp</a:t>
            </a:r>
            <a:r>
              <a:rPr lang="en-US" sz="2400" dirty="0"/>
              <a:t> false</a:t>
            </a:r>
            <a:endParaRPr lang="fa-IR" sz="2400" dirty="0"/>
          </a:p>
          <a:p>
            <a:endParaRPr lang="fa-IR" sz="2400" dirty="0"/>
          </a:p>
          <a:p>
            <a:r>
              <a:rPr lang="en-US" sz="2400" dirty="0" err="1"/>
              <a:t>Hwclock</a:t>
            </a:r>
            <a:r>
              <a:rPr lang="en-US" sz="2400" dirty="0"/>
              <a:t>   -s  h to s      -w  s to h  hardware clock in </a:t>
            </a:r>
            <a:r>
              <a:rPr lang="en-US" sz="2400" dirty="0" err="1"/>
              <a:t>cmos</a:t>
            </a:r>
            <a:r>
              <a:rPr lang="en-US" sz="2400" dirty="0"/>
              <a:t> battery</a:t>
            </a:r>
          </a:p>
          <a:p>
            <a:endParaRPr lang="en-US" sz="2400" dirty="0"/>
          </a:p>
          <a:p>
            <a:r>
              <a:rPr lang="en-US" sz="2400" dirty="0"/>
              <a:t>Date            software clock   </a:t>
            </a:r>
          </a:p>
        </p:txBody>
      </p:sp>
    </p:spTree>
    <p:extLst>
      <p:ext uri="{BB962C8B-B14F-4D97-AF65-F5344CB8AC3E}">
        <p14:creationId xmlns:p14="http://schemas.microsoft.com/office/powerpoint/2010/main" val="1861797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3E6B-F1D4-2D03-EC60-CF39427A9610}"/>
              </a:ext>
            </a:extLst>
          </p:cNvPr>
          <p:cNvSpPr>
            <a:spLocks noGrp="1"/>
          </p:cNvSpPr>
          <p:nvPr>
            <p:ph type="title"/>
          </p:nvPr>
        </p:nvSpPr>
        <p:spPr>
          <a:xfrm>
            <a:off x="985245" y="107718"/>
            <a:ext cx="8596668" cy="1320800"/>
          </a:xfrm>
        </p:spPr>
        <p:txBody>
          <a:bodyPr/>
          <a:lstStyle/>
          <a:p>
            <a:r>
              <a:rPr lang="en-US" dirty="0"/>
              <a:t>                    </a:t>
            </a:r>
            <a:r>
              <a:rPr lang="en-US" dirty="0" err="1"/>
              <a:t>ntp</a:t>
            </a:r>
            <a:r>
              <a:rPr lang="en-US" dirty="0"/>
              <a:t> server</a:t>
            </a:r>
          </a:p>
        </p:txBody>
      </p:sp>
      <p:sp>
        <p:nvSpPr>
          <p:cNvPr id="3" name="Content Placeholder 2">
            <a:extLst>
              <a:ext uri="{FF2B5EF4-FFF2-40B4-BE49-F238E27FC236}">
                <a16:creationId xmlns:a16="http://schemas.microsoft.com/office/drawing/2014/main" id="{4CB347A5-9356-2F29-B627-92C53DD8A856}"/>
              </a:ext>
            </a:extLst>
          </p:cNvPr>
          <p:cNvSpPr>
            <a:spLocks noGrp="1"/>
          </p:cNvSpPr>
          <p:nvPr>
            <p:ph idx="1"/>
          </p:nvPr>
        </p:nvSpPr>
        <p:spPr>
          <a:xfrm>
            <a:off x="1731693" y="2209109"/>
            <a:ext cx="10264986" cy="3880773"/>
          </a:xfrm>
        </p:spPr>
        <p:txBody>
          <a:bodyPr>
            <a:noAutofit/>
          </a:bodyPr>
          <a:lstStyle/>
          <a:p>
            <a:r>
              <a:rPr lang="en-US" sz="2400" dirty="0"/>
              <a:t>Atomic clock                        stratum0</a:t>
            </a:r>
          </a:p>
          <a:p>
            <a:endParaRPr lang="en-US" sz="2400" dirty="0"/>
          </a:p>
          <a:p>
            <a:r>
              <a:rPr lang="en-US" sz="2400" dirty="0"/>
              <a:t>Stratum1      directly connect to stratum0</a:t>
            </a:r>
          </a:p>
          <a:p>
            <a:endParaRPr lang="en-US" sz="2400" dirty="0"/>
          </a:p>
          <a:p>
            <a:endParaRPr lang="en-US" sz="2400" dirty="0"/>
          </a:p>
          <a:p>
            <a:r>
              <a:rPr lang="en-US" sz="2400" dirty="0"/>
              <a:t>Stratum 15   read time from stratum 14 </a:t>
            </a:r>
          </a:p>
          <a:p>
            <a:endParaRPr lang="en-US" sz="2400" dirty="0"/>
          </a:p>
          <a:p>
            <a:r>
              <a:rPr lang="en-US" sz="2400" dirty="0"/>
              <a:t>ntppool.org                yum install </a:t>
            </a:r>
            <a:r>
              <a:rPr lang="en-US" sz="2400" dirty="0" err="1"/>
              <a:t>ntp</a:t>
            </a:r>
            <a:r>
              <a:rPr lang="en-US" sz="2400" dirty="0"/>
              <a:t>             /</a:t>
            </a:r>
            <a:r>
              <a:rPr lang="en-US" sz="2400" dirty="0" err="1"/>
              <a:t>etc</a:t>
            </a:r>
            <a:r>
              <a:rPr lang="en-US" sz="2400" dirty="0"/>
              <a:t>/</a:t>
            </a:r>
            <a:r>
              <a:rPr lang="en-US" sz="2400" dirty="0" err="1"/>
              <a:t>ntp.conf</a:t>
            </a:r>
            <a:r>
              <a:rPr lang="en-US" sz="2400" dirty="0"/>
              <a:t>    </a:t>
            </a:r>
            <a:r>
              <a:rPr lang="en-US" sz="2400" dirty="0" err="1"/>
              <a:t>ntpstat</a:t>
            </a:r>
            <a:endParaRPr lang="en-US" sz="2400" dirty="0"/>
          </a:p>
          <a:p>
            <a:r>
              <a:rPr lang="en-US" sz="2400" dirty="0" err="1"/>
              <a:t>ntpq</a:t>
            </a:r>
            <a:r>
              <a:rPr lang="en-US" sz="2400" dirty="0"/>
              <a:t>  -p         123 port </a:t>
            </a:r>
            <a:r>
              <a:rPr lang="en-US" sz="2400" dirty="0" err="1"/>
              <a:t>udp</a:t>
            </a:r>
            <a:endParaRPr lang="en-US" sz="2400" dirty="0"/>
          </a:p>
          <a:p>
            <a:endParaRPr lang="en-US" sz="2400" dirty="0"/>
          </a:p>
        </p:txBody>
      </p:sp>
    </p:spTree>
    <p:extLst>
      <p:ext uri="{BB962C8B-B14F-4D97-AF65-F5344CB8AC3E}">
        <p14:creationId xmlns:p14="http://schemas.microsoft.com/office/powerpoint/2010/main" val="20107248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0A5E-C505-58F9-4EC5-2ADA4C127E97}"/>
              </a:ext>
            </a:extLst>
          </p:cNvPr>
          <p:cNvSpPr>
            <a:spLocks noGrp="1"/>
          </p:cNvSpPr>
          <p:nvPr>
            <p:ph type="title"/>
          </p:nvPr>
        </p:nvSpPr>
        <p:spPr>
          <a:xfrm>
            <a:off x="174414" y="361027"/>
            <a:ext cx="8596668" cy="1320800"/>
          </a:xfrm>
        </p:spPr>
        <p:txBody>
          <a:bodyPr/>
          <a:lstStyle/>
          <a:p>
            <a:r>
              <a:rPr lang="en-US" dirty="0"/>
              <a:t>                          cups</a:t>
            </a:r>
          </a:p>
        </p:txBody>
      </p:sp>
      <p:sp>
        <p:nvSpPr>
          <p:cNvPr id="3" name="Content Placeholder 2">
            <a:extLst>
              <a:ext uri="{FF2B5EF4-FFF2-40B4-BE49-F238E27FC236}">
                <a16:creationId xmlns:a16="http://schemas.microsoft.com/office/drawing/2014/main" id="{D01557BB-D53E-4225-84A1-623C07AFFFD9}"/>
              </a:ext>
            </a:extLst>
          </p:cNvPr>
          <p:cNvSpPr>
            <a:spLocks noGrp="1"/>
          </p:cNvSpPr>
          <p:nvPr>
            <p:ph idx="1"/>
          </p:nvPr>
        </p:nvSpPr>
        <p:spPr>
          <a:xfrm>
            <a:off x="1499361" y="2375021"/>
            <a:ext cx="10036386" cy="3880773"/>
          </a:xfrm>
        </p:spPr>
        <p:txBody>
          <a:bodyPr>
            <a:noAutofit/>
          </a:bodyPr>
          <a:lstStyle/>
          <a:p>
            <a:r>
              <a:rPr lang="en-US" sz="2000" dirty="0"/>
              <a:t>Fortunately, the Common Unix Printing System (CUPS) solves many of those problems for us. CUPS provides a common interface for working with any type of printer on your Linux system. It accepts print jobs using the PostScript document format and sends them to printers using a print queue system.</a:t>
            </a:r>
          </a:p>
          <a:p>
            <a:endParaRPr lang="en-US" sz="2000" dirty="0"/>
          </a:p>
          <a:p>
            <a:r>
              <a:rPr lang="en-US" sz="2000" dirty="0"/>
              <a:t>/</a:t>
            </a:r>
            <a:r>
              <a:rPr lang="en-US" sz="2000" dirty="0" err="1"/>
              <a:t>etc</a:t>
            </a:r>
            <a:r>
              <a:rPr lang="en-US" sz="2000" dirty="0"/>
              <a:t>/cups                             </a:t>
            </a:r>
            <a:r>
              <a:rPr lang="en-US" sz="2000" dirty="0" err="1"/>
              <a:t>lpr</a:t>
            </a:r>
            <a:r>
              <a:rPr lang="en-US" sz="2000" dirty="0"/>
              <a:t>  -P EPSON_ET_3750_Series   file.txt</a:t>
            </a:r>
          </a:p>
          <a:p>
            <a:r>
              <a:rPr lang="en-US" sz="2000" dirty="0" err="1"/>
              <a:t>cupsctl</a:t>
            </a:r>
            <a:r>
              <a:rPr lang="en-US" sz="2000" dirty="0"/>
              <a:t> --remote-admin --remote-any --share-printers</a:t>
            </a:r>
          </a:p>
          <a:p>
            <a:pPr marL="0" indent="0">
              <a:buNone/>
            </a:pPr>
            <a:r>
              <a:rPr lang="en-US" sz="2000" dirty="0"/>
              <a:t> </a:t>
            </a:r>
          </a:p>
          <a:p>
            <a:r>
              <a:rPr lang="en-US" sz="2000" dirty="0"/>
              <a:t>The CUPS web interface allows you to define new printers, modify existing printers, and check on the status of print jobs sent to each printer. Not only does CUPS recognize directly connected printers, but you can also configure network printers using several standard network printing protocols, such as the Internet Printing Protocol (IPP) or the Microsoft Server Message Block (SMB) protocol</a:t>
            </a:r>
          </a:p>
        </p:txBody>
      </p:sp>
    </p:spTree>
    <p:extLst>
      <p:ext uri="{BB962C8B-B14F-4D97-AF65-F5344CB8AC3E}">
        <p14:creationId xmlns:p14="http://schemas.microsoft.com/office/powerpoint/2010/main" val="306288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a:xfrm>
            <a:off x="924474" y="0"/>
            <a:ext cx="10018713" cy="1752599"/>
          </a:xfrm>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80184" y="1892558"/>
            <a:ext cx="5831631" cy="3995057"/>
          </a:xfrm>
        </p:spPr>
      </p:pic>
    </p:spTree>
    <p:extLst>
      <p:ext uri="{BB962C8B-B14F-4D97-AF65-F5344CB8AC3E}">
        <p14:creationId xmlns:p14="http://schemas.microsoft.com/office/powerpoint/2010/main" val="11742552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718-C4D9-B6C1-995B-DFB027DBB065}"/>
              </a:ext>
            </a:extLst>
          </p:cNvPr>
          <p:cNvSpPr>
            <a:spLocks noGrp="1"/>
          </p:cNvSpPr>
          <p:nvPr>
            <p:ph type="title"/>
          </p:nvPr>
        </p:nvSpPr>
        <p:spPr>
          <a:xfrm>
            <a:off x="191489" y="133244"/>
            <a:ext cx="10515600" cy="1325563"/>
          </a:xfrm>
        </p:spPr>
        <p:txBody>
          <a:bodyPr/>
          <a:lstStyle/>
          <a:p>
            <a:r>
              <a:rPr lang="fa-IR" dirty="0"/>
              <a:t>                 </a:t>
            </a:r>
            <a:r>
              <a:rPr lang="en-US" dirty="0"/>
              <a:t>Managing Email </a:t>
            </a:r>
          </a:p>
        </p:txBody>
      </p:sp>
      <p:pic>
        <p:nvPicPr>
          <p:cNvPr id="5" name="Content Placeholder 4">
            <a:extLst>
              <a:ext uri="{FF2B5EF4-FFF2-40B4-BE49-F238E27FC236}">
                <a16:creationId xmlns:a16="http://schemas.microsoft.com/office/drawing/2014/main" id="{38F5462C-7181-4E01-1330-056871320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57" y="1002944"/>
            <a:ext cx="6731346" cy="2414037"/>
          </a:xfrm>
        </p:spPr>
      </p:pic>
      <p:sp>
        <p:nvSpPr>
          <p:cNvPr id="7" name="TextBox 6">
            <a:extLst>
              <a:ext uri="{FF2B5EF4-FFF2-40B4-BE49-F238E27FC236}">
                <a16:creationId xmlns:a16="http://schemas.microsoft.com/office/drawing/2014/main" id="{E59CC72C-01DE-41D9-8722-A237CE98081D}"/>
              </a:ext>
            </a:extLst>
          </p:cNvPr>
          <p:cNvSpPr txBox="1"/>
          <p:nvPr/>
        </p:nvSpPr>
        <p:spPr>
          <a:xfrm>
            <a:off x="191489" y="3623899"/>
            <a:ext cx="10062882" cy="2862322"/>
          </a:xfrm>
          <a:prstGeom prst="rect">
            <a:avLst/>
          </a:prstGeom>
          <a:noFill/>
        </p:spPr>
        <p:txBody>
          <a:bodyPr wrap="square">
            <a:spAutoFit/>
          </a:bodyPr>
          <a:lstStyle/>
          <a:p>
            <a:r>
              <a:rPr lang="en-US" dirty="0"/>
              <a:t>The mail transfer agent (MTA) sends incoming emails (and outgoing emails being delivered locally) to a mail delivery agent (MDA) or local user’s inbox. For outbound messages being transferred to a remote system, the agent establishes a communication link with another MTA program on the remote host to transfer the email.</a:t>
            </a:r>
          </a:p>
          <a:p>
            <a:r>
              <a:rPr lang="en-US" dirty="0"/>
              <a:t> ■ The mail delivery agent (MDA) is a program that delivers messages to a local user’s inbox.</a:t>
            </a:r>
          </a:p>
          <a:p>
            <a:r>
              <a:rPr lang="en-US" dirty="0"/>
              <a:t> ■ The mail user agent (MUA) is an interface for users to read messages stored in their mailboxes. MUAs do not receive messages; they only display messages that are already in the user’s mailbox. The lines between these three functions are often fuzzy. Some Linux email packages combine functionality for the MTA and MDA functions, whereas others combine the MDA and MUA functions</a:t>
            </a:r>
          </a:p>
        </p:txBody>
      </p:sp>
    </p:spTree>
    <p:extLst>
      <p:ext uri="{BB962C8B-B14F-4D97-AF65-F5344CB8AC3E}">
        <p14:creationId xmlns:p14="http://schemas.microsoft.com/office/powerpoint/2010/main" val="37371507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5096-233A-06C5-DA0B-0D513F28CAD0}"/>
              </a:ext>
            </a:extLst>
          </p:cNvPr>
          <p:cNvSpPr>
            <a:spLocks noGrp="1"/>
          </p:cNvSpPr>
          <p:nvPr>
            <p:ph type="title"/>
          </p:nvPr>
        </p:nvSpPr>
        <p:spPr>
          <a:xfrm>
            <a:off x="0" y="0"/>
            <a:ext cx="10018713" cy="1752599"/>
          </a:xfrm>
        </p:spPr>
        <p:txBody>
          <a:bodyPr>
            <a:normAutofit/>
          </a:bodyPr>
          <a:lstStyle/>
          <a:p>
            <a:r>
              <a:rPr lang="en-US" dirty="0"/>
              <a:t>                choosing  email  software</a:t>
            </a:r>
          </a:p>
        </p:txBody>
      </p:sp>
      <p:sp>
        <p:nvSpPr>
          <p:cNvPr id="3" name="Content Placeholder 2">
            <a:extLst>
              <a:ext uri="{FF2B5EF4-FFF2-40B4-BE49-F238E27FC236}">
                <a16:creationId xmlns:a16="http://schemas.microsoft.com/office/drawing/2014/main" id="{16E9EAAB-17F4-6F96-09E9-91634CCDF142}"/>
              </a:ext>
            </a:extLst>
          </p:cNvPr>
          <p:cNvSpPr>
            <a:spLocks noGrp="1"/>
          </p:cNvSpPr>
          <p:nvPr>
            <p:ph idx="1"/>
          </p:nvPr>
        </p:nvSpPr>
        <p:spPr/>
        <p:txBody>
          <a:bodyPr>
            <a:normAutofit fontScale="92500" lnSpcReduction="10000"/>
          </a:bodyPr>
          <a:lstStyle/>
          <a:p>
            <a:r>
              <a:rPr lang="en-US" sz="2400" dirty="0" err="1"/>
              <a:t>Sendmail</a:t>
            </a:r>
            <a:r>
              <a:rPr lang="en-US" sz="2400" dirty="0"/>
              <a:t> </a:t>
            </a:r>
          </a:p>
          <a:p>
            <a:endParaRPr lang="en-US" sz="2400" dirty="0"/>
          </a:p>
          <a:p>
            <a:pPr marL="0" indent="0">
              <a:buNone/>
            </a:pPr>
            <a:endParaRPr lang="en-US" sz="2400" dirty="0"/>
          </a:p>
          <a:p>
            <a:r>
              <a:rPr lang="en-US" sz="2400" dirty="0"/>
              <a:t>Postfix</a:t>
            </a:r>
          </a:p>
          <a:p>
            <a:endParaRPr lang="en-US" sz="2400" dirty="0"/>
          </a:p>
          <a:p>
            <a:pPr marL="0" indent="0">
              <a:buNone/>
            </a:pPr>
            <a:endParaRPr lang="en-US" sz="2400" dirty="0"/>
          </a:p>
          <a:p>
            <a:r>
              <a:rPr lang="en-US" sz="2400" dirty="0"/>
              <a:t>Exim</a:t>
            </a:r>
          </a:p>
        </p:txBody>
      </p:sp>
    </p:spTree>
    <p:extLst>
      <p:ext uri="{BB962C8B-B14F-4D97-AF65-F5344CB8AC3E}">
        <p14:creationId xmlns:p14="http://schemas.microsoft.com/office/powerpoint/2010/main" val="11955765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0E6-E20D-8A2F-F8BA-B73FB5CD55BF}"/>
              </a:ext>
            </a:extLst>
          </p:cNvPr>
          <p:cNvSpPr>
            <a:spLocks noGrp="1"/>
          </p:cNvSpPr>
          <p:nvPr>
            <p:ph type="title"/>
          </p:nvPr>
        </p:nvSpPr>
        <p:spPr>
          <a:xfrm>
            <a:off x="1680255" y="89473"/>
            <a:ext cx="7006546" cy="1393370"/>
          </a:xfrm>
        </p:spPr>
        <p:txBody>
          <a:bodyPr/>
          <a:lstStyle/>
          <a:p>
            <a:r>
              <a:rPr lang="en-US" dirty="0"/>
              <a:t>                           mail</a:t>
            </a:r>
          </a:p>
        </p:txBody>
      </p:sp>
      <p:sp>
        <p:nvSpPr>
          <p:cNvPr id="3" name="Content Placeholder 2">
            <a:extLst>
              <a:ext uri="{FF2B5EF4-FFF2-40B4-BE49-F238E27FC236}">
                <a16:creationId xmlns:a16="http://schemas.microsoft.com/office/drawing/2014/main" id="{8925CADC-6BD8-3DF5-236E-5E5A585CA568}"/>
              </a:ext>
            </a:extLst>
          </p:cNvPr>
          <p:cNvSpPr>
            <a:spLocks noGrp="1"/>
          </p:cNvSpPr>
          <p:nvPr>
            <p:ph idx="1"/>
          </p:nvPr>
        </p:nvSpPr>
        <p:spPr>
          <a:xfrm>
            <a:off x="1680255" y="2303036"/>
            <a:ext cx="10051626" cy="3880773"/>
          </a:xfrm>
        </p:spPr>
        <p:txBody>
          <a:bodyPr>
            <a:noAutofit/>
          </a:bodyPr>
          <a:lstStyle/>
          <a:p>
            <a:r>
              <a:rPr lang="en-US" sz="2400" dirty="0"/>
              <a:t>Using mail to send an email message</a:t>
            </a:r>
          </a:p>
          <a:p>
            <a:endParaRPr lang="en-US" sz="2400" dirty="0"/>
          </a:p>
          <a:p>
            <a:pPr marL="0" indent="0">
              <a:buNone/>
            </a:pPr>
            <a:endParaRPr lang="en-US" sz="2400" dirty="0"/>
          </a:p>
          <a:p>
            <a:r>
              <a:rPr lang="en-US" sz="2400" dirty="0"/>
              <a:t>/var/spool/mail/</a:t>
            </a:r>
          </a:p>
          <a:p>
            <a:endParaRPr lang="en-US" sz="2400" dirty="0"/>
          </a:p>
          <a:p>
            <a:r>
              <a:rPr lang="en-US" sz="2400" dirty="0"/>
              <a:t>Using </a:t>
            </a:r>
            <a:r>
              <a:rPr lang="en-US" sz="2400" dirty="0" err="1"/>
              <a:t>mailq</a:t>
            </a:r>
            <a:r>
              <a:rPr lang="en-US" sz="2400" dirty="0"/>
              <a:t> and </a:t>
            </a:r>
            <a:r>
              <a:rPr lang="en-US" sz="2400" dirty="0" err="1"/>
              <a:t>sendmail</a:t>
            </a:r>
            <a:r>
              <a:rPr lang="en-US" sz="2400" dirty="0"/>
              <a:t> -bp to view the local email queue </a:t>
            </a:r>
          </a:p>
          <a:p>
            <a:pPr marL="0" indent="0">
              <a:buNone/>
            </a:pPr>
            <a:r>
              <a:rPr lang="en-US" sz="2400" dirty="0"/>
              <a:t>mail -s "Test of Mail Queue" </a:t>
            </a:r>
            <a:r>
              <a:rPr lang="en-US" sz="2400" dirty="0">
                <a:hlinkClick r:id="rId2"/>
              </a:rPr>
              <a:t>aghamohammadiiman@gmail.com</a:t>
            </a:r>
            <a:r>
              <a:rPr lang="en-US" sz="2400" dirty="0"/>
              <a:t>  if you have mail server</a:t>
            </a:r>
          </a:p>
          <a:p>
            <a:pPr marL="0" indent="0">
              <a:buNone/>
            </a:pPr>
            <a:endParaRPr lang="en-US" sz="2400" dirty="0"/>
          </a:p>
        </p:txBody>
      </p:sp>
    </p:spTree>
    <p:extLst>
      <p:ext uri="{BB962C8B-B14F-4D97-AF65-F5344CB8AC3E}">
        <p14:creationId xmlns:p14="http://schemas.microsoft.com/office/powerpoint/2010/main" val="424823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EB4-456B-8C7C-8054-20055C57618E}"/>
              </a:ext>
            </a:extLst>
          </p:cNvPr>
          <p:cNvSpPr>
            <a:spLocks noGrp="1"/>
          </p:cNvSpPr>
          <p:nvPr>
            <p:ph type="title"/>
          </p:nvPr>
        </p:nvSpPr>
        <p:spPr>
          <a:xfrm>
            <a:off x="1772816" y="167813"/>
            <a:ext cx="8033657" cy="1320800"/>
          </a:xfrm>
        </p:spPr>
        <p:txBody>
          <a:bodyPr>
            <a:normAutofit/>
          </a:bodyPr>
          <a:lstStyle/>
          <a:p>
            <a:r>
              <a:rPr lang="en-US" dirty="0"/>
              <a:t>           Using Log and Journal Files</a:t>
            </a:r>
          </a:p>
        </p:txBody>
      </p:sp>
      <p:sp>
        <p:nvSpPr>
          <p:cNvPr id="3" name="Content Placeholder 2">
            <a:extLst>
              <a:ext uri="{FF2B5EF4-FFF2-40B4-BE49-F238E27FC236}">
                <a16:creationId xmlns:a16="http://schemas.microsoft.com/office/drawing/2014/main" id="{D9AC52DE-C3BB-B0BF-7303-DF89C1833217}"/>
              </a:ext>
            </a:extLst>
          </p:cNvPr>
          <p:cNvSpPr>
            <a:spLocks noGrp="1"/>
          </p:cNvSpPr>
          <p:nvPr>
            <p:ph idx="1"/>
          </p:nvPr>
        </p:nvSpPr>
        <p:spPr>
          <a:xfrm>
            <a:off x="1240971" y="1675225"/>
            <a:ext cx="11275042" cy="3880773"/>
          </a:xfrm>
        </p:spPr>
        <p:txBody>
          <a:bodyPr>
            <a:noAutofit/>
          </a:bodyPr>
          <a:lstStyle/>
          <a:p>
            <a:r>
              <a:rPr lang="en-US" sz="2800" dirty="0"/>
              <a:t>Lots of things happen on a Linux system while it’s running. Part of your job as a Linux administrator is to know everything that is happening and to watch for when things go wrong</a:t>
            </a:r>
          </a:p>
          <a:p>
            <a:pPr marL="0" indent="0">
              <a:buNone/>
            </a:pPr>
            <a:endParaRPr lang="en-US" sz="2800" dirty="0"/>
          </a:p>
          <a:p>
            <a:endParaRPr lang="en-US" sz="2800" dirty="0"/>
          </a:p>
          <a:p>
            <a:r>
              <a:rPr lang="en-US" sz="2800" dirty="0"/>
              <a:t>examining the syslog Protocol</a:t>
            </a:r>
          </a:p>
          <a:p>
            <a:r>
              <a:rPr lang="en-US" sz="2800" dirty="0"/>
              <a:t>Severity log </a:t>
            </a:r>
          </a:p>
        </p:txBody>
      </p:sp>
      <p:pic>
        <p:nvPicPr>
          <p:cNvPr id="5" name="Picture 4">
            <a:extLst>
              <a:ext uri="{FF2B5EF4-FFF2-40B4-BE49-F238E27FC236}">
                <a16:creationId xmlns:a16="http://schemas.microsoft.com/office/drawing/2014/main" id="{CFF823AF-3706-2DB0-BF92-42296D4C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117" y="3710842"/>
            <a:ext cx="5585650" cy="2589302"/>
          </a:xfrm>
          <a:prstGeom prst="rect">
            <a:avLst/>
          </a:prstGeom>
        </p:spPr>
      </p:pic>
    </p:spTree>
    <p:extLst>
      <p:ext uri="{BB962C8B-B14F-4D97-AF65-F5344CB8AC3E}">
        <p14:creationId xmlns:p14="http://schemas.microsoft.com/office/powerpoint/2010/main" val="3454673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9A71-5881-4805-5708-FA35AEEBA7A7}"/>
              </a:ext>
            </a:extLst>
          </p:cNvPr>
          <p:cNvSpPr>
            <a:spLocks noGrp="1"/>
          </p:cNvSpPr>
          <p:nvPr>
            <p:ph type="title"/>
          </p:nvPr>
        </p:nvSpPr>
        <p:spPr>
          <a:xfrm>
            <a:off x="852284" y="174688"/>
            <a:ext cx="8596668" cy="1320800"/>
          </a:xfrm>
        </p:spPr>
        <p:txBody>
          <a:bodyPr/>
          <a:lstStyle/>
          <a:p>
            <a:r>
              <a:rPr lang="en-US" dirty="0"/>
              <a:t>                            syslog</a:t>
            </a:r>
          </a:p>
        </p:txBody>
      </p:sp>
      <p:sp>
        <p:nvSpPr>
          <p:cNvPr id="3" name="Content Placeholder 2">
            <a:extLst>
              <a:ext uri="{FF2B5EF4-FFF2-40B4-BE49-F238E27FC236}">
                <a16:creationId xmlns:a16="http://schemas.microsoft.com/office/drawing/2014/main" id="{F8723D94-B633-6C7F-0EB6-FF4EA7192C91}"/>
              </a:ext>
            </a:extLst>
          </p:cNvPr>
          <p:cNvSpPr>
            <a:spLocks noGrp="1"/>
          </p:cNvSpPr>
          <p:nvPr>
            <p:ph idx="1"/>
          </p:nvPr>
        </p:nvSpPr>
        <p:spPr>
          <a:xfrm>
            <a:off x="1643052" y="2045994"/>
            <a:ext cx="10164838" cy="3880773"/>
          </a:xfrm>
        </p:spPr>
        <p:txBody>
          <a:bodyPr>
            <a:normAutofit/>
          </a:bodyPr>
          <a:lstStyle/>
          <a:p>
            <a:r>
              <a:rPr lang="en-US" sz="2400" dirty="0"/>
              <a:t>In the mid-1980s Eric Allman defined a protocol for logging events from his </a:t>
            </a:r>
            <a:r>
              <a:rPr lang="en-US" sz="2400" dirty="0" err="1"/>
              <a:t>Sendmail</a:t>
            </a:r>
            <a:r>
              <a:rPr lang="en-US" sz="2400" dirty="0"/>
              <a:t> mail application called syslog. The syslog protocol quickly became a de facto standard for logging both system and application events in Unix, and it made its way to the Linux world.</a:t>
            </a:r>
          </a:p>
          <a:p>
            <a:endParaRPr lang="en-US" sz="2400" dirty="0"/>
          </a:p>
          <a:p>
            <a:r>
              <a:rPr lang="en-US" sz="2400" dirty="0"/>
              <a:t>Syslog facility value   user kernel cups mail  auth </a:t>
            </a:r>
            <a:r>
              <a:rPr lang="en-US" sz="2400" dirty="0" err="1"/>
              <a:t>cron</a:t>
            </a:r>
            <a:r>
              <a:rPr lang="en-US" sz="2400" dirty="0"/>
              <a:t>(task schedular) </a:t>
            </a:r>
            <a:r>
              <a:rPr lang="en-US" sz="2400" dirty="0" err="1"/>
              <a:t>Deamon</a:t>
            </a:r>
            <a:r>
              <a:rPr lang="en-US" sz="2400" dirty="0"/>
              <a:t>(app run in background)</a:t>
            </a:r>
          </a:p>
        </p:txBody>
      </p:sp>
    </p:spTree>
    <p:extLst>
      <p:ext uri="{BB962C8B-B14F-4D97-AF65-F5344CB8AC3E}">
        <p14:creationId xmlns:p14="http://schemas.microsoft.com/office/powerpoint/2010/main" val="40944067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9DC-99E0-D1D9-CE8A-5C3024294F8A}"/>
              </a:ext>
            </a:extLst>
          </p:cNvPr>
          <p:cNvSpPr>
            <a:spLocks noGrp="1"/>
          </p:cNvSpPr>
          <p:nvPr>
            <p:ph type="title"/>
          </p:nvPr>
        </p:nvSpPr>
        <p:spPr>
          <a:xfrm>
            <a:off x="1268964" y="49763"/>
            <a:ext cx="8596668" cy="1320800"/>
          </a:xfrm>
        </p:spPr>
        <p:txBody>
          <a:bodyPr>
            <a:normAutofit/>
          </a:bodyPr>
          <a:lstStyle/>
          <a:p>
            <a:r>
              <a:rPr lang="en-US" dirty="0"/>
              <a:t>                type of logging tools</a:t>
            </a:r>
          </a:p>
        </p:txBody>
      </p:sp>
      <p:sp>
        <p:nvSpPr>
          <p:cNvPr id="3" name="Content Placeholder 2">
            <a:extLst>
              <a:ext uri="{FF2B5EF4-FFF2-40B4-BE49-F238E27FC236}">
                <a16:creationId xmlns:a16="http://schemas.microsoft.com/office/drawing/2014/main" id="{FE53E378-6BD1-CD80-A89B-9147DEEBF295}"/>
              </a:ext>
            </a:extLst>
          </p:cNvPr>
          <p:cNvSpPr>
            <a:spLocks noGrp="1"/>
          </p:cNvSpPr>
          <p:nvPr>
            <p:ph idx="1"/>
          </p:nvPr>
        </p:nvSpPr>
        <p:spPr>
          <a:xfrm>
            <a:off x="1371599" y="1701119"/>
            <a:ext cx="10891158" cy="4351338"/>
          </a:xfrm>
        </p:spPr>
        <p:txBody>
          <a:bodyPr>
            <a:noAutofit/>
          </a:bodyPr>
          <a:lstStyle/>
          <a:p>
            <a:pPr marL="0" indent="0">
              <a:buNone/>
            </a:pPr>
            <a:endParaRPr lang="en-US" sz="2400" dirty="0"/>
          </a:p>
          <a:p>
            <a:r>
              <a:rPr lang="en-US" sz="2400" dirty="0"/>
              <a:t>■ </a:t>
            </a:r>
            <a:r>
              <a:rPr lang="en-US" sz="2400" dirty="0" err="1"/>
              <a:t>syslogd</a:t>
            </a:r>
            <a:r>
              <a:rPr lang="en-US" sz="2400" dirty="0"/>
              <a:t>-ng: Added advanced features, such as message filtering and the ability to send messages to remote hosts. </a:t>
            </a:r>
          </a:p>
          <a:p>
            <a:r>
              <a:rPr lang="en-US" sz="2400" dirty="0"/>
              <a:t>■ </a:t>
            </a:r>
            <a:r>
              <a:rPr lang="en-US" sz="2400" dirty="0" err="1"/>
              <a:t>rsyslog</a:t>
            </a:r>
            <a:r>
              <a:rPr lang="en-US" sz="2400" dirty="0"/>
              <a:t>: The project claims the “r” stands for “rocket fast.” Speed is the focus of the </a:t>
            </a:r>
            <a:r>
              <a:rPr lang="en-US" sz="2400" dirty="0" err="1"/>
              <a:t>rsyslog</a:t>
            </a:r>
            <a:r>
              <a:rPr lang="en-US" sz="2400" dirty="0"/>
              <a:t> project, and the </a:t>
            </a:r>
            <a:r>
              <a:rPr lang="en-US" sz="2400" dirty="0" err="1"/>
              <a:t>rsyslogd</a:t>
            </a:r>
            <a:r>
              <a:rPr lang="en-US" sz="2400" dirty="0"/>
              <a:t> application has quickly become the standard logging package for many Linux distributions. </a:t>
            </a:r>
          </a:p>
          <a:p>
            <a:r>
              <a:rPr lang="en-US" sz="2400" dirty="0"/>
              <a:t>■ systemd-</a:t>
            </a:r>
            <a:r>
              <a:rPr lang="en-US" sz="2400" dirty="0" err="1"/>
              <a:t>journald</a:t>
            </a:r>
            <a:r>
              <a:rPr lang="en-US" sz="2400" dirty="0"/>
              <a:t>: Part of the systemd application for system startup and initialization (see Chapter 5), many Linux distributions are now using this for logging. It does not follow the syslog protocol but instead uses a completely different way of reporting and storing system and application events.</a:t>
            </a:r>
          </a:p>
        </p:txBody>
      </p:sp>
    </p:spTree>
    <p:extLst>
      <p:ext uri="{BB962C8B-B14F-4D97-AF65-F5344CB8AC3E}">
        <p14:creationId xmlns:p14="http://schemas.microsoft.com/office/powerpoint/2010/main" val="20322341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EA24-9293-2809-1A1D-EAE0E70D4D12}"/>
              </a:ext>
            </a:extLst>
          </p:cNvPr>
          <p:cNvSpPr>
            <a:spLocks noGrp="1"/>
          </p:cNvSpPr>
          <p:nvPr>
            <p:ph type="title"/>
          </p:nvPr>
        </p:nvSpPr>
        <p:spPr>
          <a:xfrm>
            <a:off x="699797" y="-142169"/>
            <a:ext cx="8596668" cy="1320800"/>
          </a:xfrm>
        </p:spPr>
        <p:txBody>
          <a:bodyPr/>
          <a:lstStyle/>
          <a:p>
            <a:r>
              <a:rPr lang="en-US" dirty="0"/>
              <a:t>				           </a:t>
            </a:r>
            <a:r>
              <a:rPr lang="en-US" dirty="0" err="1"/>
              <a:t>rsyslog</a:t>
            </a:r>
            <a:endParaRPr lang="en-US" dirty="0"/>
          </a:p>
        </p:txBody>
      </p:sp>
      <p:sp>
        <p:nvSpPr>
          <p:cNvPr id="3" name="Content Placeholder 2">
            <a:extLst>
              <a:ext uri="{FF2B5EF4-FFF2-40B4-BE49-F238E27FC236}">
                <a16:creationId xmlns:a16="http://schemas.microsoft.com/office/drawing/2014/main" id="{EEFAAC43-4002-3144-5AA6-124BFBC3AB75}"/>
              </a:ext>
            </a:extLst>
          </p:cNvPr>
          <p:cNvSpPr>
            <a:spLocks noGrp="1"/>
          </p:cNvSpPr>
          <p:nvPr>
            <p:ph idx="1"/>
          </p:nvPr>
        </p:nvSpPr>
        <p:spPr>
          <a:xfrm>
            <a:off x="1642186" y="2337698"/>
            <a:ext cx="10433957" cy="3880773"/>
          </a:xfrm>
        </p:spPr>
        <p:txBody>
          <a:bodyPr>
            <a:noAutofit/>
          </a:bodyPr>
          <a:lstStyle/>
          <a:p>
            <a:r>
              <a:rPr lang="en-US" sz="2400" dirty="0"/>
              <a:t>/</a:t>
            </a:r>
            <a:r>
              <a:rPr lang="en-US" sz="2400" dirty="0" err="1"/>
              <a:t>etc</a:t>
            </a:r>
            <a:r>
              <a:rPr lang="en-US" sz="2400" dirty="0"/>
              <a:t>/</a:t>
            </a:r>
            <a:r>
              <a:rPr lang="en-US" sz="2400" dirty="0" err="1"/>
              <a:t>rsyslog.conf</a:t>
            </a:r>
            <a:r>
              <a:rPr lang="en-US" sz="2400" dirty="0"/>
              <a:t>                   </a:t>
            </a:r>
            <a:r>
              <a:rPr lang="en-US" sz="2400" dirty="0" err="1"/>
              <a:t>facility.severity</a:t>
            </a:r>
            <a:r>
              <a:rPr lang="en-US" sz="2400" dirty="0"/>
              <a:t>     </a:t>
            </a:r>
          </a:p>
          <a:p>
            <a:endParaRPr lang="en-US" sz="2400" dirty="0"/>
          </a:p>
          <a:p>
            <a:r>
              <a:rPr lang="en-US" sz="2400" dirty="0"/>
              <a:t>/var/log/messages don’t store log about </a:t>
            </a:r>
            <a:r>
              <a:rPr lang="en-US" sz="2400" dirty="0" err="1"/>
              <a:t>cron,mail</a:t>
            </a:r>
            <a:r>
              <a:rPr lang="en-US" sz="2400" dirty="0"/>
              <a:t> and auth</a:t>
            </a:r>
          </a:p>
          <a:p>
            <a:endParaRPr lang="en-US" sz="2400" dirty="0"/>
          </a:p>
          <a:p>
            <a:r>
              <a:rPr lang="en-US" sz="2400" dirty="0"/>
              <a:t>/var/log/secure  log about authentication  for example false password</a:t>
            </a:r>
          </a:p>
          <a:p>
            <a:endParaRPr lang="en-US" sz="2400" dirty="0"/>
          </a:p>
          <a:p>
            <a:r>
              <a:rPr lang="en-US" sz="2400" dirty="0"/>
              <a:t>remote-host     </a:t>
            </a:r>
          </a:p>
          <a:p>
            <a:r>
              <a:rPr lang="en-US" sz="2400" dirty="0" err="1"/>
              <a:t>Logrotate</a:t>
            </a:r>
            <a:r>
              <a:rPr lang="en-US" sz="2400" dirty="0"/>
              <a:t> policy for how much time log exist   /</a:t>
            </a:r>
            <a:r>
              <a:rPr lang="en-US" sz="2400" dirty="0" err="1"/>
              <a:t>etc</a:t>
            </a:r>
            <a:r>
              <a:rPr lang="en-US" sz="2400" dirty="0"/>
              <a:t>/</a:t>
            </a:r>
            <a:r>
              <a:rPr lang="en-US" sz="2400" dirty="0" err="1"/>
              <a:t>logrotate.d</a:t>
            </a:r>
            <a:r>
              <a:rPr lang="en-US" sz="2400" dirty="0"/>
              <a:t>/</a:t>
            </a:r>
          </a:p>
          <a:p>
            <a:r>
              <a:rPr lang="en-US" sz="2400" dirty="0"/>
              <a:t>/</a:t>
            </a:r>
            <a:r>
              <a:rPr lang="en-US" sz="2400" dirty="0" err="1"/>
              <a:t>etc</a:t>
            </a:r>
            <a:r>
              <a:rPr lang="en-US" sz="2400" dirty="0"/>
              <a:t>/</a:t>
            </a:r>
            <a:r>
              <a:rPr lang="en-US" sz="2400" dirty="0" err="1"/>
              <a:t>logrotate.conf</a:t>
            </a:r>
            <a:r>
              <a:rPr lang="en-US" sz="2400" dirty="0"/>
              <a:t>             logger create log in messages show</a:t>
            </a:r>
          </a:p>
          <a:p>
            <a:endParaRPr lang="en-US" sz="2400" dirty="0"/>
          </a:p>
          <a:p>
            <a:endParaRPr lang="en-US" sz="2400" dirty="0"/>
          </a:p>
        </p:txBody>
      </p:sp>
    </p:spTree>
    <p:extLst>
      <p:ext uri="{BB962C8B-B14F-4D97-AF65-F5344CB8AC3E}">
        <p14:creationId xmlns:p14="http://schemas.microsoft.com/office/powerpoint/2010/main" val="3181300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880-801E-5A4F-67E2-30E624E5D94D}"/>
              </a:ext>
            </a:extLst>
          </p:cNvPr>
          <p:cNvSpPr>
            <a:spLocks noGrp="1"/>
          </p:cNvSpPr>
          <p:nvPr>
            <p:ph type="title"/>
          </p:nvPr>
        </p:nvSpPr>
        <p:spPr>
          <a:xfrm>
            <a:off x="4582075" y="203309"/>
            <a:ext cx="3283631" cy="311019"/>
          </a:xfrm>
        </p:spPr>
        <p:txBody>
          <a:bodyPr>
            <a:normAutofit fontScale="90000"/>
          </a:bodyPr>
          <a:lstStyle/>
          <a:p>
            <a:r>
              <a:rPr lang="en-US" dirty="0"/>
              <a:t>                            networking</a:t>
            </a:r>
          </a:p>
        </p:txBody>
      </p:sp>
      <p:sp>
        <p:nvSpPr>
          <p:cNvPr id="3" name="Content Placeholder 2">
            <a:extLst>
              <a:ext uri="{FF2B5EF4-FFF2-40B4-BE49-F238E27FC236}">
                <a16:creationId xmlns:a16="http://schemas.microsoft.com/office/drawing/2014/main" id="{8D9B1DEB-AE03-3B63-D388-0CAA3022D59D}"/>
              </a:ext>
            </a:extLst>
          </p:cNvPr>
          <p:cNvSpPr>
            <a:spLocks noGrp="1"/>
          </p:cNvSpPr>
          <p:nvPr>
            <p:ph idx="1"/>
          </p:nvPr>
        </p:nvSpPr>
        <p:spPr>
          <a:xfrm>
            <a:off x="1917441" y="783772"/>
            <a:ext cx="10274559" cy="6253474"/>
          </a:xfrm>
        </p:spPr>
        <p:txBody>
          <a:bodyPr>
            <a:normAutofit fontScale="32500" lnSpcReduction="20000"/>
          </a:bodyPr>
          <a:lstStyle/>
          <a:p>
            <a:r>
              <a:rPr lang="en-US" sz="4400" dirty="0"/>
              <a:t>Type ----</a:t>
            </a:r>
            <a:r>
              <a:rPr lang="en-US" sz="4400" dirty="0">
                <a:sym typeface="Wingdings" panose="05000000000000000000" pitchFamily="2" charset="2"/>
              </a:rPr>
              <a:t> ethernet serial </a:t>
            </a:r>
            <a:r>
              <a:rPr lang="en-US" sz="4400" dirty="0" err="1">
                <a:sym typeface="Wingdings" panose="05000000000000000000" pitchFamily="2" charset="2"/>
              </a:rPr>
              <a:t>wl</a:t>
            </a:r>
            <a:r>
              <a:rPr lang="en-US" sz="4400" dirty="0">
                <a:sym typeface="Wingdings" panose="05000000000000000000" pitchFamily="2" charset="2"/>
              </a:rPr>
              <a:t>              </a:t>
            </a:r>
            <a:r>
              <a:rPr lang="en-US" sz="4400" dirty="0" err="1">
                <a:sym typeface="Wingdings" panose="05000000000000000000" pitchFamily="2" charset="2"/>
              </a:rPr>
              <a:t>ip</a:t>
            </a:r>
            <a:r>
              <a:rPr lang="en-US" sz="4400" dirty="0">
                <a:sym typeface="Wingdings" panose="05000000000000000000" pitchFamily="2" charset="2"/>
              </a:rPr>
              <a:t> a   </a:t>
            </a:r>
            <a:r>
              <a:rPr lang="en-US" sz="4400" dirty="0" err="1">
                <a:sym typeface="Wingdings" panose="05000000000000000000" pitchFamily="2" charset="2"/>
              </a:rPr>
              <a:t>ip</a:t>
            </a:r>
            <a:r>
              <a:rPr lang="en-US" sz="4400" dirty="0">
                <a:sym typeface="Wingdings" panose="05000000000000000000" pitchFamily="2" charset="2"/>
              </a:rPr>
              <a:t> r s      </a:t>
            </a:r>
            <a:r>
              <a:rPr lang="en-US" sz="4400" dirty="0" err="1">
                <a:sym typeface="Wingdings" panose="05000000000000000000" pitchFamily="2" charset="2"/>
              </a:rPr>
              <a:t>ifup</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dhclient</a:t>
            </a:r>
            <a:r>
              <a:rPr lang="en-US" sz="4400" dirty="0">
                <a:sym typeface="Wingdings" panose="05000000000000000000" pitchFamily="2" charset="2"/>
              </a:rPr>
              <a:t>   get </a:t>
            </a:r>
            <a:r>
              <a:rPr lang="en-US" sz="4400" dirty="0" err="1">
                <a:sym typeface="Wingdings" panose="05000000000000000000" pitchFamily="2" charset="2"/>
              </a:rPr>
              <a:t>ip</a:t>
            </a:r>
            <a:r>
              <a:rPr lang="en-US" sz="4400" dirty="0">
                <a:sym typeface="Wingdings" panose="05000000000000000000" pitchFamily="2" charset="2"/>
              </a:rPr>
              <a:t> from </a:t>
            </a:r>
            <a:r>
              <a:rPr lang="en-US" sz="4400" dirty="0" err="1">
                <a:sym typeface="Wingdings" panose="05000000000000000000" pitchFamily="2" charset="2"/>
              </a:rPr>
              <a:t>dhcp</a:t>
            </a:r>
            <a:endParaRPr lang="en-US" sz="4400" dirty="0">
              <a:sym typeface="Wingdings" panose="05000000000000000000" pitchFamily="2" charset="2"/>
            </a:endParaRPr>
          </a:p>
          <a:p>
            <a:pPr marL="0" indent="0">
              <a:buNone/>
            </a:pPr>
            <a:r>
              <a:rPr lang="en-US" sz="4400" dirty="0">
                <a:sym typeface="Wingdings" panose="05000000000000000000" pitchFamily="2" charset="2"/>
              </a:rPr>
              <a:t>netstat  -</a:t>
            </a:r>
            <a:r>
              <a:rPr lang="en-US" sz="4400" dirty="0" err="1">
                <a:sym typeface="Wingdings" panose="05000000000000000000" pitchFamily="2" charset="2"/>
              </a:rPr>
              <a:t>ntpln</a:t>
            </a:r>
            <a:r>
              <a:rPr lang="en-US" sz="4400" dirty="0">
                <a:sym typeface="Wingdings" panose="05000000000000000000" pitchFamily="2" charset="2"/>
              </a:rPr>
              <a:t>  -tuna    ss –</a:t>
            </a:r>
            <a:r>
              <a:rPr lang="en-US" sz="4400" dirty="0" err="1">
                <a:sym typeface="Wingdings" panose="05000000000000000000" pitchFamily="2" charset="2"/>
              </a:rPr>
              <a:t>ntpln</a:t>
            </a:r>
            <a:r>
              <a:rPr lang="en-US" sz="4400" dirty="0">
                <a:sym typeface="Wingdings" panose="05000000000000000000" pitchFamily="2" charset="2"/>
              </a:rPr>
              <a:t>                                                                               yum install bind-utils             for </a:t>
            </a:r>
            <a:r>
              <a:rPr lang="en-US" sz="4400" dirty="0" err="1">
                <a:sym typeface="Wingdings" panose="05000000000000000000" pitchFamily="2" charset="2"/>
              </a:rPr>
              <a:t>dns</a:t>
            </a:r>
            <a:r>
              <a:rPr lang="en-US" sz="4400" dirty="0">
                <a:sym typeface="Wingdings" panose="05000000000000000000" pitchFamily="2" charset="2"/>
              </a:rPr>
              <a:t> tools</a:t>
            </a:r>
          </a:p>
          <a:p>
            <a:pPr marL="0" indent="0">
              <a:buNone/>
            </a:pPr>
            <a:r>
              <a:rPr lang="en-US" sz="4400" dirty="0">
                <a:sym typeface="Wingdings" panose="05000000000000000000" pitchFamily="2" charset="2"/>
              </a:rPr>
              <a:t>                                                                                                                               yum install net-tools           network tools</a:t>
            </a:r>
          </a:p>
          <a:p>
            <a:pPr marL="0" indent="0">
              <a:buNone/>
            </a:pPr>
            <a:r>
              <a:rPr lang="en-US" sz="4400" dirty="0">
                <a:sym typeface="Wingdings" panose="05000000000000000000" pitchFamily="2" charset="2"/>
              </a:rPr>
              <a:t>telnet      </a:t>
            </a:r>
            <a:r>
              <a:rPr lang="en-US" sz="4400" dirty="0" err="1">
                <a:sym typeface="Wingdings" panose="05000000000000000000" pitchFamily="2" charset="2"/>
              </a:rPr>
              <a:t>tracroute</a:t>
            </a:r>
            <a:endParaRPr lang="en-US" sz="4400" dirty="0">
              <a:sym typeface="Wingdings" panose="05000000000000000000" pitchFamily="2" charset="2"/>
            </a:endParaRP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show routing in </a:t>
            </a:r>
            <a:r>
              <a:rPr lang="en-US" sz="4400" dirty="0" err="1">
                <a:sym typeface="Wingdings" panose="05000000000000000000" pitchFamily="2" charset="2"/>
              </a:rPr>
              <a:t>linux</a:t>
            </a:r>
            <a:r>
              <a:rPr lang="en-US" sz="4400" dirty="0">
                <a:sym typeface="Wingdings" panose="05000000000000000000" pitchFamily="2" charset="2"/>
              </a:rPr>
              <a:t>                                                                             /</a:t>
            </a:r>
            <a:r>
              <a:rPr lang="en-US" sz="4400" dirty="0" err="1">
                <a:sym typeface="Wingdings" panose="05000000000000000000" pitchFamily="2" charset="2"/>
              </a:rPr>
              <a:t>etc</a:t>
            </a:r>
            <a:r>
              <a:rPr lang="en-US" sz="4400" dirty="0">
                <a:sym typeface="Wingdings" panose="05000000000000000000" pitchFamily="2" charset="2"/>
              </a:rPr>
              <a:t>/hosts   for recognize machine in </a:t>
            </a:r>
            <a:r>
              <a:rPr lang="en-US" sz="4400" dirty="0" err="1">
                <a:sym typeface="Wingdings" panose="05000000000000000000" pitchFamily="2" charset="2"/>
              </a:rPr>
              <a:t>linux</a:t>
            </a:r>
            <a:endParaRPr lang="en-US" sz="4400" dirty="0">
              <a:sym typeface="Wingdings" panose="05000000000000000000" pitchFamily="2" charset="2"/>
            </a:endParaRPr>
          </a:p>
          <a:p>
            <a:pPr marL="0" indent="0">
              <a:buNone/>
            </a:pPr>
            <a:r>
              <a:rPr lang="sv-SE" sz="4400" dirty="0">
                <a:sym typeface="Wingdings" panose="05000000000000000000" pitchFamily="2" charset="2"/>
              </a:rPr>
              <a:t>ip  route add 8.8.8.8/32  via 192.168.60.254 dev ens160</a:t>
            </a: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del  8.8.8.8/32 via 192.168.60.254 dev ens160</a:t>
            </a:r>
          </a:p>
          <a:p>
            <a:r>
              <a:rPr lang="en-US" sz="4400" dirty="0">
                <a:sym typeface="Wingdings" panose="05000000000000000000" pitchFamily="2" charset="2"/>
              </a:rPr>
              <a:t>Hostname   show hostname                                                                                dig   for showing </a:t>
            </a:r>
            <a:r>
              <a:rPr lang="en-US" sz="4400" dirty="0" err="1">
                <a:sym typeface="Wingdings" panose="05000000000000000000" pitchFamily="2" charset="2"/>
              </a:rPr>
              <a:t>dns</a:t>
            </a:r>
            <a:r>
              <a:rPr lang="en-US" sz="4400" dirty="0">
                <a:sym typeface="Wingdings" panose="05000000000000000000" pitchFamily="2" charset="2"/>
              </a:rPr>
              <a:t> record</a:t>
            </a:r>
          </a:p>
          <a:p>
            <a:r>
              <a:rPr lang="en-US" sz="4400" dirty="0" err="1">
                <a:sym typeface="Wingdings" panose="05000000000000000000" pitchFamily="2" charset="2"/>
              </a:rPr>
              <a:t>Scp</a:t>
            </a:r>
            <a:r>
              <a:rPr lang="en-US" sz="4400" dirty="0">
                <a:sym typeface="Wingdings" panose="05000000000000000000" pitchFamily="2" charset="2"/>
              </a:rPr>
              <a:t> for transfer data      </a:t>
            </a:r>
            <a:r>
              <a:rPr lang="en-US" sz="4400" dirty="0" err="1">
                <a:sym typeface="Wingdings" panose="05000000000000000000" pitchFamily="2" charset="2"/>
              </a:rPr>
              <a:t>scp</a:t>
            </a:r>
            <a:r>
              <a:rPr lang="en-US" sz="4400" dirty="0">
                <a:sym typeface="Wingdings" panose="05000000000000000000" pitchFamily="2" charset="2"/>
              </a:rPr>
              <a:t> file.txt  </a:t>
            </a:r>
            <a:r>
              <a:rPr lang="en-US" sz="4400" dirty="0">
                <a:sym typeface="Wingdings" panose="05000000000000000000" pitchFamily="2" charset="2"/>
                <a:hlinkClick r:id="rId2"/>
              </a:rPr>
              <a:t>root@192.168.60.154:/home</a:t>
            </a:r>
            <a:r>
              <a:rPr lang="en-US" sz="4400" dirty="0">
                <a:sym typeface="Wingdings" panose="05000000000000000000" pitchFamily="2" charset="2"/>
              </a:rPr>
              <a:t>          </a:t>
            </a:r>
            <a:r>
              <a:rPr lang="en-US" sz="4400" dirty="0" err="1">
                <a:sym typeface="Wingdings" panose="05000000000000000000" pitchFamily="2" charset="2"/>
              </a:rPr>
              <a:t>user@ip</a:t>
            </a:r>
            <a:r>
              <a:rPr lang="en-US" sz="4400" dirty="0">
                <a:sym typeface="Wingdings" panose="05000000000000000000" pitchFamily="2" charset="2"/>
              </a:rPr>
              <a:t>:/path</a:t>
            </a:r>
          </a:p>
          <a:p>
            <a:r>
              <a:rPr lang="en-US" sz="4400" dirty="0" err="1">
                <a:sym typeface="Wingdings" panose="05000000000000000000" pitchFamily="2" charset="2"/>
              </a:rPr>
              <a:t>Hostnamectl</a:t>
            </a:r>
            <a:r>
              <a:rPr lang="en-US" sz="4400" dirty="0">
                <a:sym typeface="Wingdings" panose="05000000000000000000" pitchFamily="2" charset="2"/>
              </a:rPr>
              <a:t> set-hostname name</a:t>
            </a:r>
          </a:p>
          <a:p>
            <a:r>
              <a:rPr lang="en-US" sz="4400" dirty="0">
                <a:sym typeface="Wingdings" panose="05000000000000000000" pitchFamily="2" charset="2"/>
              </a:rPr>
              <a:t>ETHERNET WL </a:t>
            </a:r>
          </a:p>
          <a:p>
            <a:r>
              <a:rPr lang="en-US" sz="4400" dirty="0">
                <a:sym typeface="Wingdings" panose="05000000000000000000" pitchFamily="2" charset="2"/>
              </a:rPr>
              <a:t>BOOTPROTO----   </a:t>
            </a:r>
            <a:r>
              <a:rPr lang="en-US" sz="4400" dirty="0" err="1">
                <a:sym typeface="Wingdings" panose="05000000000000000000" pitchFamily="2" charset="2"/>
              </a:rPr>
              <a:t>dhcp</a:t>
            </a:r>
            <a:r>
              <a:rPr lang="en-US" sz="4400" dirty="0">
                <a:sym typeface="Wingdings" panose="05000000000000000000" pitchFamily="2" charset="2"/>
              </a:rPr>
              <a:t>  static  none</a:t>
            </a:r>
          </a:p>
          <a:p>
            <a:endParaRPr lang="en-US" sz="4400" dirty="0">
              <a:sym typeface="Wingdings" panose="05000000000000000000" pitchFamily="2" charset="2"/>
            </a:endParaRPr>
          </a:p>
          <a:p>
            <a:r>
              <a:rPr lang="en-US" sz="4400" dirty="0" err="1">
                <a:sym typeface="Wingdings" panose="05000000000000000000" pitchFamily="2" charset="2"/>
              </a:rPr>
              <a:t>Defaultroute</a:t>
            </a:r>
            <a:r>
              <a:rPr lang="en-US" sz="4400" dirty="0">
                <a:sym typeface="Wingdings" panose="05000000000000000000" pitchFamily="2" charset="2"/>
              </a:rPr>
              <a:t>------   gateway</a:t>
            </a:r>
          </a:p>
          <a:p>
            <a:endParaRPr lang="en-US" sz="4400" dirty="0">
              <a:sym typeface="Wingdings" panose="05000000000000000000" pitchFamily="2" charset="2"/>
            </a:endParaRPr>
          </a:p>
          <a:p>
            <a:r>
              <a:rPr lang="en-US" sz="4400" dirty="0" err="1">
                <a:sym typeface="Wingdings" panose="05000000000000000000" pitchFamily="2" charset="2"/>
              </a:rPr>
              <a:t>Onboot</a:t>
            </a:r>
            <a:r>
              <a:rPr lang="en-US" sz="4400" dirty="0">
                <a:sym typeface="Wingdings" panose="05000000000000000000" pitchFamily="2" charset="2"/>
              </a:rPr>
              <a:t>-----  </a:t>
            </a:r>
            <a:r>
              <a:rPr lang="en-US" sz="4400" dirty="0" err="1">
                <a:sym typeface="Wingdings" panose="05000000000000000000" pitchFamily="2" charset="2"/>
              </a:rPr>
              <a:t>autho</a:t>
            </a:r>
            <a:r>
              <a:rPr lang="en-US" sz="4400" dirty="0">
                <a:sym typeface="Wingdings" panose="05000000000000000000" pitchFamily="2" charset="2"/>
              </a:rPr>
              <a:t>  start   yes         </a:t>
            </a:r>
            <a:r>
              <a:rPr lang="en-US" sz="4400" dirty="0" err="1">
                <a:sym typeface="Wingdings" panose="05000000000000000000" pitchFamily="2" charset="2"/>
              </a:rPr>
              <a:t>nslookup</a:t>
            </a:r>
            <a:endParaRPr lang="en-US" sz="4400" dirty="0">
              <a:sym typeface="Wingdings" panose="05000000000000000000" pitchFamily="2" charset="2"/>
            </a:endParaRP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 </a:t>
            </a:r>
            <a:r>
              <a:rPr lang="en-US" sz="4400" dirty="0" err="1">
                <a:sym typeface="Wingdings" panose="05000000000000000000" pitchFamily="2" charset="2"/>
              </a:rPr>
              <a:t>ifup</a:t>
            </a:r>
            <a:r>
              <a:rPr lang="en-US" sz="4400" dirty="0">
                <a:sym typeface="Wingdings" panose="05000000000000000000" pitchFamily="2" charset="2"/>
              </a:rPr>
              <a:t> ens160                </a:t>
            </a:r>
            <a:r>
              <a:rPr lang="en-US" sz="4400" dirty="0" err="1">
                <a:sym typeface="Wingdings" panose="05000000000000000000" pitchFamily="2" charset="2"/>
              </a:rPr>
              <a:t>ip</a:t>
            </a:r>
            <a:r>
              <a:rPr lang="en-US" sz="4400" dirty="0">
                <a:sym typeface="Wingdings" panose="05000000000000000000" pitchFamily="2" charset="2"/>
              </a:rPr>
              <a:t> route   </a:t>
            </a:r>
            <a:r>
              <a:rPr lang="en-US" sz="4400" dirty="0" err="1">
                <a:sym typeface="Wingdings" panose="05000000000000000000" pitchFamily="2" charset="2"/>
              </a:rPr>
              <a:t>ip</a:t>
            </a:r>
            <a:r>
              <a:rPr lang="en-US" sz="4400" dirty="0">
                <a:sym typeface="Wingdings" panose="05000000000000000000" pitchFamily="2" charset="2"/>
              </a:rPr>
              <a:t> neighbor       /</a:t>
            </a:r>
            <a:r>
              <a:rPr lang="en-US" sz="4400" dirty="0" err="1">
                <a:sym typeface="Wingdings" panose="05000000000000000000" pitchFamily="2" charset="2"/>
              </a:rPr>
              <a:t>etc</a:t>
            </a:r>
            <a:r>
              <a:rPr lang="en-US" sz="4400" dirty="0">
                <a:sym typeface="Wingdings" panose="05000000000000000000" pitchFamily="2" charset="2"/>
              </a:rPr>
              <a:t>/</a:t>
            </a:r>
            <a:r>
              <a:rPr lang="en-US" sz="4400" dirty="0" err="1">
                <a:sym typeface="Wingdings" panose="05000000000000000000" pitchFamily="2" charset="2"/>
              </a:rPr>
              <a:t>resolv.conf</a:t>
            </a:r>
            <a:r>
              <a:rPr lang="en-US" sz="4400" dirty="0">
                <a:sym typeface="Wingdings" panose="05000000000000000000" pitchFamily="2" charset="2"/>
              </a:rPr>
              <a:t>  for setting </a:t>
            </a:r>
            <a:r>
              <a:rPr lang="en-US" sz="4400" dirty="0" err="1">
                <a:sym typeface="Wingdings" panose="05000000000000000000" pitchFamily="2" charset="2"/>
              </a:rPr>
              <a:t>dns</a:t>
            </a:r>
            <a:r>
              <a:rPr lang="en-US" sz="4400" dirty="0">
                <a:sym typeface="Wingdings" panose="05000000000000000000" pitchFamily="2" charset="2"/>
              </a:rPr>
              <a:t>        </a:t>
            </a:r>
          </a:p>
          <a:p>
            <a:pPr marL="0" indent="0">
              <a:buNone/>
            </a:pPr>
            <a:endParaRPr lang="en-US" dirty="0"/>
          </a:p>
        </p:txBody>
      </p:sp>
    </p:spTree>
    <p:extLst>
      <p:ext uri="{BB962C8B-B14F-4D97-AF65-F5344CB8AC3E}">
        <p14:creationId xmlns:p14="http://schemas.microsoft.com/office/powerpoint/2010/main" val="1976970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065-7BE2-4CD6-B812-DAAF34311A2B}"/>
              </a:ext>
            </a:extLst>
          </p:cNvPr>
          <p:cNvSpPr>
            <a:spLocks noGrp="1"/>
          </p:cNvSpPr>
          <p:nvPr>
            <p:ph type="title"/>
          </p:nvPr>
        </p:nvSpPr>
        <p:spPr>
          <a:xfrm>
            <a:off x="1083216" y="199815"/>
            <a:ext cx="8596668" cy="1320800"/>
          </a:xfrm>
        </p:spPr>
        <p:txBody>
          <a:bodyPr>
            <a:normAutofit/>
          </a:bodyPr>
          <a:lstStyle/>
          <a:p>
            <a:r>
              <a:rPr lang="en-US" dirty="0"/>
              <a:t>                 install graphical</a:t>
            </a:r>
            <a:endParaRPr lang="fa-IR" dirty="0"/>
          </a:p>
        </p:txBody>
      </p:sp>
      <p:sp>
        <p:nvSpPr>
          <p:cNvPr id="3" name="Content Placeholder 2">
            <a:extLst>
              <a:ext uri="{FF2B5EF4-FFF2-40B4-BE49-F238E27FC236}">
                <a16:creationId xmlns:a16="http://schemas.microsoft.com/office/drawing/2014/main" id="{FB2BC56F-D959-431B-BC61-611F3652BA7C}"/>
              </a:ext>
            </a:extLst>
          </p:cNvPr>
          <p:cNvSpPr>
            <a:spLocks noGrp="1"/>
          </p:cNvSpPr>
          <p:nvPr>
            <p:ph idx="1"/>
          </p:nvPr>
        </p:nvSpPr>
        <p:spPr>
          <a:xfrm>
            <a:off x="1797666" y="2117012"/>
            <a:ext cx="8596668" cy="3880773"/>
          </a:xfrm>
        </p:spPr>
        <p:txBody>
          <a:bodyPr>
            <a:normAutofit/>
          </a:bodyPr>
          <a:lstStyle/>
          <a:p>
            <a:r>
              <a:rPr lang="en-US" sz="2400" dirty="0"/>
              <a:t>1-yum update</a:t>
            </a:r>
          </a:p>
          <a:p>
            <a:endParaRPr lang="en-US" sz="2400" dirty="0"/>
          </a:p>
          <a:p>
            <a:r>
              <a:rPr lang="en-US" sz="2400" dirty="0"/>
              <a:t>2-yum </a:t>
            </a:r>
            <a:r>
              <a:rPr lang="en-US" sz="2400" dirty="0" err="1"/>
              <a:t>grouplist</a:t>
            </a:r>
            <a:endParaRPr lang="en-US" sz="2400" dirty="0"/>
          </a:p>
          <a:p>
            <a:endParaRPr lang="en-US" sz="2400" dirty="0"/>
          </a:p>
          <a:p>
            <a:r>
              <a:rPr lang="en-US" sz="2400" dirty="0"/>
              <a:t>3-yum </a:t>
            </a:r>
            <a:r>
              <a:rPr lang="en-US" sz="2400" dirty="0" err="1"/>
              <a:t>groupinstall</a:t>
            </a:r>
            <a:r>
              <a:rPr lang="en-US" sz="2400" dirty="0"/>
              <a:t> “GNOME Desktop” “</a:t>
            </a:r>
            <a:r>
              <a:rPr lang="en-US" sz="2400" dirty="0" err="1"/>
              <a:t>Grapical</a:t>
            </a:r>
            <a:r>
              <a:rPr lang="en-US" sz="2400" dirty="0"/>
              <a:t> Administration Tools”</a:t>
            </a:r>
          </a:p>
          <a:p>
            <a:pPr marL="0" indent="0">
              <a:buNone/>
            </a:pPr>
            <a:endParaRPr lang="en-US" sz="2400" dirty="0"/>
          </a:p>
        </p:txBody>
      </p:sp>
    </p:spTree>
    <p:extLst>
      <p:ext uri="{BB962C8B-B14F-4D97-AF65-F5344CB8AC3E}">
        <p14:creationId xmlns:p14="http://schemas.microsoft.com/office/powerpoint/2010/main" val="41557044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338B-3393-B93A-ED41-48E94D70FBE7}"/>
              </a:ext>
            </a:extLst>
          </p:cNvPr>
          <p:cNvSpPr>
            <a:spLocks noGrp="1"/>
          </p:cNvSpPr>
          <p:nvPr>
            <p:ph type="title"/>
          </p:nvPr>
        </p:nvSpPr>
        <p:spPr>
          <a:xfrm>
            <a:off x="2521014" y="0"/>
            <a:ext cx="5139418" cy="1320800"/>
          </a:xfrm>
        </p:spPr>
        <p:txBody>
          <a:bodyPr/>
          <a:lstStyle/>
          <a:p>
            <a:r>
              <a:rPr lang="en-US" dirty="0"/>
              <a:t>                        bash script</a:t>
            </a:r>
          </a:p>
        </p:txBody>
      </p:sp>
      <p:sp>
        <p:nvSpPr>
          <p:cNvPr id="3" name="Content Placeholder 2">
            <a:extLst>
              <a:ext uri="{FF2B5EF4-FFF2-40B4-BE49-F238E27FC236}">
                <a16:creationId xmlns:a16="http://schemas.microsoft.com/office/drawing/2014/main" id="{44251352-4307-2CCB-331F-B74CC0A64D4B}"/>
              </a:ext>
            </a:extLst>
          </p:cNvPr>
          <p:cNvSpPr>
            <a:spLocks noGrp="1"/>
          </p:cNvSpPr>
          <p:nvPr>
            <p:ph idx="1"/>
          </p:nvPr>
        </p:nvSpPr>
        <p:spPr>
          <a:xfrm>
            <a:off x="1912775" y="2687978"/>
            <a:ext cx="10132180" cy="3880773"/>
          </a:xfrm>
        </p:spPr>
        <p:txBody>
          <a:bodyPr>
            <a:noAutofit/>
          </a:bodyPr>
          <a:lstStyle/>
          <a:p>
            <a:r>
              <a:rPr lang="en-US" sz="2400" dirty="0"/>
              <a:t>Env local and global</a:t>
            </a:r>
          </a:p>
          <a:p>
            <a:endParaRPr lang="en-US" sz="2400" dirty="0"/>
          </a:p>
          <a:p>
            <a:r>
              <a:rPr lang="en-US" sz="2400" dirty="0"/>
              <a:t>Global with export in current session and all bash  and permanent in .</a:t>
            </a:r>
            <a:r>
              <a:rPr lang="en-US" sz="2400" dirty="0" err="1"/>
              <a:t>bash_profile</a:t>
            </a:r>
            <a:r>
              <a:rPr lang="en-US" sz="2400" dirty="0"/>
              <a:t> means all session and bash for </a:t>
            </a:r>
            <a:r>
              <a:rPr lang="en-US" sz="2400" dirty="0" err="1"/>
              <a:t>specefice</a:t>
            </a:r>
            <a:r>
              <a:rPr lang="en-US" sz="2400" dirty="0"/>
              <a:t> user</a:t>
            </a:r>
          </a:p>
          <a:p>
            <a:endParaRPr lang="en-US" sz="2400" dirty="0"/>
          </a:p>
          <a:p>
            <a:r>
              <a:rPr lang="en-US" sz="2400" dirty="0" err="1"/>
              <a:t>Profile.d</a:t>
            </a:r>
            <a:r>
              <a:rPr lang="en-US" sz="2400" dirty="0"/>
              <a:t> </a:t>
            </a:r>
          </a:p>
          <a:p>
            <a:endParaRPr lang="en-US" sz="2400" dirty="0"/>
          </a:p>
          <a:p>
            <a:r>
              <a:rPr lang="en-US" sz="2400" dirty="0" err="1"/>
              <a:t>date;who</a:t>
            </a:r>
            <a:r>
              <a:rPr lang="en-US" sz="2400" dirty="0"/>
              <a:t>                   echo $PATH </a:t>
            </a:r>
          </a:p>
          <a:p>
            <a:r>
              <a:rPr lang="en-US" sz="2400" dirty="0"/>
              <a:t>In bash script you should global env </a:t>
            </a:r>
          </a:p>
          <a:p>
            <a:endParaRPr lang="en-US" sz="2400" dirty="0"/>
          </a:p>
          <a:p>
            <a:endParaRPr lang="en-US" sz="2400" dirty="0"/>
          </a:p>
        </p:txBody>
      </p:sp>
    </p:spTree>
    <p:extLst>
      <p:ext uri="{BB962C8B-B14F-4D97-AF65-F5344CB8AC3E}">
        <p14:creationId xmlns:p14="http://schemas.microsoft.com/office/powerpoint/2010/main" val="407805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fontScale="85000" lnSpcReduction="20000"/>
          </a:bodyPr>
          <a:lstStyle/>
          <a:p>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fa-IR" sz="2000" dirty="0"/>
              <a:t>                                </a:t>
            </a:r>
            <a:r>
              <a:rPr lang="en-US" sz="2000" dirty="0"/>
              <a:t>                  \  for ignore what’s your name?</a:t>
            </a:r>
          </a:p>
          <a:p>
            <a:pPr marL="0" indent="0">
              <a:buNone/>
            </a:pPr>
            <a:r>
              <a:rPr lang="en-US" sz="2000" dirty="0"/>
              <a:t>                                                                    echo -e </a:t>
            </a:r>
            <a:r>
              <a:rPr lang="en-US" sz="2000" dirty="0">
                <a:hlinkClick r:id="rId2" action="ppaction://hlinkfile"/>
              </a:rPr>
              <a:t>\\n</a:t>
            </a:r>
            <a:r>
              <a:rPr lang="en-US" sz="2000" dirty="0"/>
              <a:t> and \\t</a:t>
            </a:r>
          </a:p>
          <a:p>
            <a:r>
              <a:rPr lang="en-US" sz="2000" dirty="0"/>
              <a:t>||                                                           []</a:t>
            </a:r>
          </a:p>
          <a:p>
            <a:r>
              <a:rPr lang="en-US" sz="2000" dirty="0"/>
              <a:t>;                                                               “”  know as string</a:t>
            </a:r>
          </a:p>
          <a:p>
            <a:r>
              <a:rPr lang="en-US" sz="2000" dirty="0"/>
              <a:t>*  </a:t>
            </a:r>
          </a:p>
          <a:p>
            <a:r>
              <a:rPr lang="en-US" sz="2000" dirty="0"/>
              <a:t>?</a:t>
            </a:r>
          </a:p>
          <a:p>
            <a:r>
              <a:rPr lang="en-US" sz="2000" dirty="0"/>
              <a:t>!</a:t>
            </a:r>
          </a:p>
          <a:p>
            <a:r>
              <a:rPr lang="en-US" sz="2000" dirty="0"/>
              <a:t>^------------------</a:t>
            </a:r>
            <a:r>
              <a:rPr lang="en-US" sz="2000" dirty="0">
                <a:sym typeface="Wingdings" panose="05000000000000000000" pitchFamily="2" charset="2"/>
              </a:rPr>
              <a:t> begin with</a:t>
            </a:r>
            <a:endParaRPr lang="en-US" sz="2000" dirty="0"/>
          </a:p>
          <a:p>
            <a:r>
              <a:rPr lang="en-US" sz="2000" dirty="0"/>
              <a:t>$--------------</a:t>
            </a:r>
            <a:r>
              <a:rPr lang="en-US" sz="2000" dirty="0">
                <a:sym typeface="Wingdings" panose="05000000000000000000" pitchFamily="2" charset="2"/>
              </a:rPr>
              <a:t> env     and end with    </a:t>
            </a:r>
            <a:endParaRPr lang="en-US" sz="2000" dirty="0"/>
          </a:p>
          <a:p>
            <a:endParaRPr lang="en-US" sz="2000" dirty="0"/>
          </a:p>
        </p:txBody>
      </p:sp>
    </p:spTree>
    <p:extLst>
      <p:ext uri="{BB962C8B-B14F-4D97-AF65-F5344CB8AC3E}">
        <p14:creationId xmlns:p14="http://schemas.microsoft.com/office/powerpoint/2010/main" val="31719348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901A-5772-4213-B804-7E9796075761}"/>
              </a:ext>
            </a:extLst>
          </p:cNvPr>
          <p:cNvSpPr>
            <a:spLocks noGrp="1"/>
          </p:cNvSpPr>
          <p:nvPr>
            <p:ph type="title"/>
          </p:nvPr>
        </p:nvSpPr>
        <p:spPr>
          <a:xfrm>
            <a:off x="559837" y="227045"/>
            <a:ext cx="8596668" cy="1320800"/>
          </a:xfrm>
        </p:spPr>
        <p:txBody>
          <a:bodyPr/>
          <a:lstStyle/>
          <a:p>
            <a:r>
              <a:rPr lang="en-US" dirty="0"/>
              <a:t>                           bash script</a:t>
            </a:r>
            <a:endParaRPr lang="fa-IR" dirty="0"/>
          </a:p>
        </p:txBody>
      </p:sp>
      <p:sp>
        <p:nvSpPr>
          <p:cNvPr id="3" name="Content Placeholder 2">
            <a:extLst>
              <a:ext uri="{FF2B5EF4-FFF2-40B4-BE49-F238E27FC236}">
                <a16:creationId xmlns:a16="http://schemas.microsoft.com/office/drawing/2014/main" id="{2B041035-04AB-4B9B-AB03-677A1CEFF45D}"/>
              </a:ext>
            </a:extLst>
          </p:cNvPr>
          <p:cNvSpPr>
            <a:spLocks noGrp="1"/>
          </p:cNvSpPr>
          <p:nvPr>
            <p:ph idx="1"/>
          </p:nvPr>
        </p:nvSpPr>
        <p:spPr>
          <a:xfrm>
            <a:off x="1343607" y="1809102"/>
            <a:ext cx="10099523" cy="3880773"/>
          </a:xfrm>
        </p:spPr>
        <p:txBody>
          <a:bodyPr>
            <a:normAutofit/>
          </a:bodyPr>
          <a:lstStyle/>
          <a:p>
            <a:r>
              <a:rPr lang="en-US" sz="2400" dirty="0"/>
              <a:t>aliases: A </a:t>
            </a:r>
            <a:r>
              <a:rPr lang="en-US" sz="2400" i="1" dirty="0"/>
              <a:t>command alias </a:t>
            </a:r>
            <a:r>
              <a:rPr lang="en-US" sz="2400" dirty="0"/>
              <a:t>allows you to create an alias name for common commands</a:t>
            </a:r>
          </a:p>
          <a:p>
            <a:r>
              <a:rPr lang="en-US" sz="2400" dirty="0"/>
              <a:t>(along with their parameters) to help keep your typing to a minimum</a:t>
            </a:r>
          </a:p>
          <a:p>
            <a:r>
              <a:rPr lang="en-US" sz="2400" b="1" dirty="0"/>
              <a:t>alias -p  active </a:t>
            </a:r>
            <a:r>
              <a:rPr lang="en-US" sz="2400" b="1" dirty="0" err="1"/>
              <a:t>alises</a:t>
            </a:r>
            <a:r>
              <a:rPr lang="en-US" sz="2400" b="1" dirty="0"/>
              <a:t> in </a:t>
            </a:r>
            <a:r>
              <a:rPr lang="en-US" sz="2400" b="1" dirty="0" err="1"/>
              <a:t>linux</a:t>
            </a:r>
            <a:endParaRPr lang="en-US" sz="2400" b="1" dirty="0"/>
          </a:p>
          <a:p>
            <a:r>
              <a:rPr lang="en-US" sz="2400" b="1" dirty="0"/>
              <a:t>alias  </a:t>
            </a:r>
            <a:r>
              <a:rPr lang="en-US" sz="2400" b="1" dirty="0" err="1"/>
              <a:t>mk</a:t>
            </a:r>
            <a:r>
              <a:rPr lang="en-US" sz="2400" b="1" dirty="0"/>
              <a:t>=‘</a:t>
            </a:r>
            <a:r>
              <a:rPr lang="en-US" sz="2400" b="1" dirty="0" err="1"/>
              <a:t>mkdir</a:t>
            </a:r>
            <a:r>
              <a:rPr lang="en-US" sz="2400" b="1" dirty="0"/>
              <a:t>’  for create   </a:t>
            </a:r>
            <a:r>
              <a:rPr lang="en-US" sz="2400" b="1" dirty="0" err="1"/>
              <a:t>unalise</a:t>
            </a:r>
            <a:r>
              <a:rPr lang="en-US" sz="2400" b="1" dirty="0"/>
              <a:t>  for deleting</a:t>
            </a:r>
          </a:p>
          <a:p>
            <a:r>
              <a:rPr lang="en-US" sz="2400" dirty="0"/>
              <a:t>Command aliases act like local environment variables. They’re valid only for the shell</a:t>
            </a:r>
          </a:p>
        </p:txBody>
      </p:sp>
    </p:spTree>
    <p:extLst>
      <p:ext uri="{BB962C8B-B14F-4D97-AF65-F5344CB8AC3E}">
        <p14:creationId xmlns:p14="http://schemas.microsoft.com/office/powerpoint/2010/main" val="11329490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5" y="151657"/>
            <a:ext cx="8596668" cy="1320800"/>
          </a:xfrm>
        </p:spPr>
        <p:txBody>
          <a:bodyPr/>
          <a:lstStyle/>
          <a:p>
            <a:r>
              <a:rPr lang="en-US" dirty="0"/>
              <a:t>                         basic bash</a:t>
            </a:r>
          </a:p>
        </p:txBody>
      </p:sp>
      <p:sp>
        <p:nvSpPr>
          <p:cNvPr id="3" name="Content Placeholder 2"/>
          <p:cNvSpPr>
            <a:spLocks noGrp="1"/>
          </p:cNvSpPr>
          <p:nvPr>
            <p:ph idx="1"/>
          </p:nvPr>
        </p:nvSpPr>
        <p:spPr>
          <a:xfrm>
            <a:off x="1735494" y="2050954"/>
            <a:ext cx="10050537" cy="3880773"/>
          </a:xfrm>
        </p:spPr>
        <p:txBody>
          <a:bodyPr>
            <a:noAutofit/>
          </a:bodyPr>
          <a:lstStyle/>
          <a:p>
            <a:r>
              <a:rPr lang="en-US" sz="2400" dirty="0"/>
              <a:t>first line in the file must specify the Linux shell required to run the script.</a:t>
            </a:r>
          </a:p>
          <a:p>
            <a:endParaRPr lang="en-US" sz="2400" dirty="0"/>
          </a:p>
          <a:p>
            <a:r>
              <a:rPr lang="en-US" sz="2400" dirty="0"/>
              <a:t>The Linux world calls the combination of the pound sign and the exclamation symbol</a:t>
            </a:r>
          </a:p>
          <a:p>
            <a:r>
              <a:rPr lang="en-US" sz="2400" dirty="0"/>
              <a:t>( #! ) the </a:t>
            </a:r>
            <a:r>
              <a:rPr lang="en-US" sz="2400" i="1" dirty="0"/>
              <a:t>shebang </a:t>
            </a:r>
            <a:r>
              <a:rPr lang="en-US" sz="2400" dirty="0"/>
              <a:t>. It signals to the operating system which shell to use to run the shell script</a:t>
            </a:r>
          </a:p>
          <a:p>
            <a:r>
              <a:rPr lang="en-US" sz="2400" dirty="0"/>
              <a:t>Lines that start with # means comment and don’t affect in script</a:t>
            </a:r>
          </a:p>
        </p:txBody>
      </p:sp>
    </p:spTree>
    <p:extLst>
      <p:ext uri="{BB962C8B-B14F-4D97-AF65-F5344CB8AC3E}">
        <p14:creationId xmlns:p14="http://schemas.microsoft.com/office/powerpoint/2010/main" val="12813116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812" y="160904"/>
            <a:ext cx="8596668" cy="1320800"/>
          </a:xfrm>
        </p:spPr>
        <p:txBody>
          <a:bodyPr/>
          <a:lstStyle/>
          <a:p>
            <a:r>
              <a:rPr lang="en-US" dirty="0"/>
              <a:t>                      bash basic</a:t>
            </a:r>
          </a:p>
        </p:txBody>
      </p:sp>
      <p:sp>
        <p:nvSpPr>
          <p:cNvPr id="3" name="Content Placeholder 2"/>
          <p:cNvSpPr>
            <a:spLocks noGrp="1"/>
          </p:cNvSpPr>
          <p:nvPr>
            <p:ph idx="1"/>
          </p:nvPr>
        </p:nvSpPr>
        <p:spPr>
          <a:xfrm>
            <a:off x="1660849" y="2155923"/>
            <a:ext cx="8596668" cy="3880773"/>
          </a:xfrm>
        </p:spPr>
        <p:txBody>
          <a:bodyPr>
            <a:normAutofit/>
          </a:bodyPr>
          <a:lstStyle/>
          <a:p>
            <a:r>
              <a:rPr lang="en-US" sz="2400" b="1" dirty="0"/>
              <a:t>cat test3.sh</a:t>
            </a:r>
          </a:p>
          <a:p>
            <a:r>
              <a:rPr lang="en-US" sz="2400" dirty="0"/>
              <a:t>#!/bin/bash</a:t>
            </a:r>
          </a:p>
          <a:p>
            <a:r>
              <a:rPr lang="en-US" sz="2400" dirty="0"/>
              <a:t># testing variables</a:t>
            </a:r>
          </a:p>
          <a:p>
            <a:r>
              <a:rPr lang="en-US" sz="2400" dirty="0"/>
              <a:t>days=10</a:t>
            </a:r>
          </a:p>
          <a:p>
            <a:r>
              <a:rPr lang="en-US" sz="2400" dirty="0"/>
              <a:t>guest=Katie</a:t>
            </a:r>
          </a:p>
          <a:p>
            <a:r>
              <a:rPr lang="en-US" sz="2400" dirty="0"/>
              <a:t>echo $guest checked in $days </a:t>
            </a:r>
            <a:r>
              <a:rPr lang="en-US" sz="2400" dirty="0" err="1"/>
              <a:t>days</a:t>
            </a:r>
            <a:r>
              <a:rPr lang="en-US" sz="2400" dirty="0"/>
              <a:t> ago</a:t>
            </a:r>
          </a:p>
          <a:p>
            <a:pPr marL="0" indent="0">
              <a:buNone/>
            </a:pPr>
            <a:endParaRPr lang="en-US" sz="2400" dirty="0"/>
          </a:p>
        </p:txBody>
      </p:sp>
    </p:spTree>
    <p:extLst>
      <p:ext uri="{BB962C8B-B14F-4D97-AF65-F5344CB8AC3E}">
        <p14:creationId xmlns:p14="http://schemas.microsoft.com/office/powerpoint/2010/main" val="21317034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932"/>
            <a:ext cx="8596668" cy="1320800"/>
          </a:xfrm>
        </p:spPr>
        <p:txBody>
          <a:bodyPr/>
          <a:lstStyle/>
          <a:p>
            <a:r>
              <a:rPr lang="en-US" dirty="0"/>
              <a:t>                         argument</a:t>
            </a:r>
          </a:p>
        </p:txBody>
      </p:sp>
      <p:sp>
        <p:nvSpPr>
          <p:cNvPr id="3" name="Content Placeholder 2"/>
          <p:cNvSpPr>
            <a:spLocks noGrp="1"/>
          </p:cNvSpPr>
          <p:nvPr>
            <p:ph idx="1"/>
          </p:nvPr>
        </p:nvSpPr>
        <p:spPr>
          <a:xfrm>
            <a:off x="1754155" y="2099940"/>
            <a:ext cx="10205357" cy="3880773"/>
          </a:xfrm>
        </p:spPr>
        <p:txBody>
          <a:bodyPr>
            <a:noAutofit/>
          </a:bodyPr>
          <a:lstStyle/>
          <a:p>
            <a:r>
              <a:rPr lang="en-US" sz="2400" dirty="0"/>
              <a:t>One of the most versatile features of shell scripts is the ability to pass data into the script</a:t>
            </a:r>
          </a:p>
          <a:p>
            <a:r>
              <a:rPr lang="en-US" sz="2400" dirty="0"/>
              <a:t>when you run it. This allows you to customize the script with new data each time you run it</a:t>
            </a:r>
          </a:p>
          <a:p>
            <a:r>
              <a:rPr lang="en-US" sz="2400" b="1" dirty="0"/>
              <a:t>cat test4.sh</a:t>
            </a:r>
          </a:p>
          <a:p>
            <a:r>
              <a:rPr lang="en-US" sz="2400" dirty="0"/>
              <a:t>#!/bin/bash</a:t>
            </a:r>
          </a:p>
          <a:p>
            <a:r>
              <a:rPr lang="en-US" sz="2400" dirty="0"/>
              <a:t># Testing command line arguments</a:t>
            </a:r>
          </a:p>
          <a:p>
            <a:r>
              <a:rPr lang="en-US" sz="2400" dirty="0"/>
              <a:t>echo $1 checked in $2 days ago  in the $3</a:t>
            </a:r>
          </a:p>
          <a:p>
            <a:r>
              <a:rPr lang="en-US" sz="2400" dirty="0"/>
              <a:t>./test4.sh   </a:t>
            </a:r>
            <a:r>
              <a:rPr lang="en-US" sz="2400" dirty="0" err="1"/>
              <a:t>iman</a:t>
            </a:r>
            <a:r>
              <a:rPr lang="en-US" sz="2400" dirty="0"/>
              <a:t>  10   afternoon</a:t>
            </a:r>
          </a:p>
        </p:txBody>
      </p:sp>
    </p:spTree>
    <p:extLst>
      <p:ext uri="{BB962C8B-B14F-4D97-AF65-F5344CB8AC3E}">
        <p14:creationId xmlns:p14="http://schemas.microsoft.com/office/powerpoint/2010/main" val="12702625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5267"/>
            <a:ext cx="8596668" cy="1320800"/>
          </a:xfrm>
        </p:spPr>
        <p:txBody>
          <a:bodyPr/>
          <a:lstStyle/>
          <a:p>
            <a:r>
              <a:rPr lang="en-US" dirty="0"/>
              <a:t>                   </a:t>
            </a:r>
            <a:r>
              <a:rPr lang="en-US" b="1" dirty="0"/>
              <a:t>Basic Reading</a:t>
            </a:r>
            <a:endParaRPr lang="en-US" dirty="0"/>
          </a:p>
        </p:txBody>
      </p:sp>
      <p:sp>
        <p:nvSpPr>
          <p:cNvPr id="3" name="Content Placeholder 2"/>
          <p:cNvSpPr>
            <a:spLocks noGrp="1"/>
          </p:cNvSpPr>
          <p:nvPr>
            <p:ph idx="1"/>
          </p:nvPr>
        </p:nvSpPr>
        <p:spPr>
          <a:xfrm>
            <a:off x="774441" y="1894695"/>
            <a:ext cx="11576957" cy="4351338"/>
          </a:xfrm>
        </p:spPr>
        <p:txBody>
          <a:bodyPr>
            <a:noAutofit/>
          </a:bodyPr>
          <a:lstStyle/>
          <a:p>
            <a:r>
              <a:rPr lang="en-US" sz="2400" dirty="0"/>
              <a:t>cat test5.sh                                 </a:t>
            </a:r>
            <a:r>
              <a:rPr lang="en-US" sz="2400" dirty="0" err="1"/>
              <a:t>bmi</a:t>
            </a:r>
            <a:endParaRPr lang="en-US" sz="2400" dirty="0"/>
          </a:p>
          <a:p>
            <a:r>
              <a:rPr lang="en-US" sz="2400" dirty="0"/>
              <a:t>#!/bin/bash</a:t>
            </a:r>
          </a:p>
          <a:p>
            <a:r>
              <a:rPr lang="en-US" sz="2400" dirty="0"/>
              <a:t>echo -n "what is </a:t>
            </a:r>
            <a:r>
              <a:rPr lang="en-US" sz="2400" dirty="0" err="1"/>
              <a:t>yor</a:t>
            </a:r>
            <a:r>
              <a:rPr lang="en-US" sz="2400" dirty="0"/>
              <a:t> name? “           echo –p(prompt) “how old are you?” old</a:t>
            </a:r>
          </a:p>
          <a:p>
            <a:r>
              <a:rPr lang="en-US" sz="2400" dirty="0"/>
              <a:t>read name                                      days=$[ old * 365 ]</a:t>
            </a:r>
          </a:p>
          <a:p>
            <a:r>
              <a:rPr lang="en-US" sz="2400" dirty="0"/>
              <a:t>echo "Hello $name, welcome to my program.“  echo "That makes you over</a:t>
            </a:r>
          </a:p>
          <a:p>
            <a:pPr marL="0" indent="0">
              <a:buNone/>
            </a:pPr>
            <a:r>
              <a:rPr lang="en-US" sz="2400" dirty="0"/>
              <a:t> </a:t>
            </a:r>
          </a:p>
          <a:p>
            <a:pPr marL="0" indent="0">
              <a:buNone/>
            </a:pPr>
            <a:r>
              <a:rPr lang="en-US" sz="2400" dirty="0"/>
              <a:t>                                                                            $days </a:t>
            </a:r>
            <a:r>
              <a:rPr lang="en-US" sz="2400" dirty="0" err="1"/>
              <a:t>days</a:t>
            </a:r>
            <a:r>
              <a:rPr lang="en-US" sz="2400" dirty="0"/>
              <a:t> old!“                                                           </a:t>
            </a:r>
          </a:p>
          <a:p>
            <a:r>
              <a:rPr lang="en-US" sz="2400" dirty="0"/>
              <a:t>In fact, the read command includes the -p option, which allows you to specify a prompt</a:t>
            </a:r>
          </a:p>
          <a:p>
            <a:r>
              <a:rPr lang="en-US" sz="2400" dirty="0"/>
              <a:t>directly in the read command line   if don’t use env store in REPLY</a:t>
            </a:r>
          </a:p>
        </p:txBody>
      </p:sp>
      <p:cxnSp>
        <p:nvCxnSpPr>
          <p:cNvPr id="5" name="Straight Arrow Connector 4"/>
          <p:cNvCxnSpPr/>
          <p:nvPr/>
        </p:nvCxnSpPr>
        <p:spPr>
          <a:xfrm>
            <a:off x="4897925" y="2027976"/>
            <a:ext cx="0" cy="151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71580" y="3899133"/>
            <a:ext cx="0" cy="8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4647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593272"/>
            <a:ext cx="8596668" cy="1320800"/>
          </a:xfrm>
        </p:spPr>
        <p:txBody>
          <a:bodyPr/>
          <a:lstStyle/>
          <a:p>
            <a:r>
              <a:rPr lang="en-US" dirty="0"/>
              <a:t>                   Basic Reading</a:t>
            </a:r>
          </a:p>
        </p:txBody>
      </p:sp>
      <p:sp>
        <p:nvSpPr>
          <p:cNvPr id="3" name="Content Placeholder 2"/>
          <p:cNvSpPr>
            <a:spLocks noGrp="1"/>
          </p:cNvSpPr>
          <p:nvPr>
            <p:ph idx="1"/>
          </p:nvPr>
        </p:nvSpPr>
        <p:spPr>
          <a:xfrm>
            <a:off x="2034938" y="1747710"/>
            <a:ext cx="8596668" cy="3880773"/>
          </a:xfrm>
        </p:spPr>
        <p:txBody>
          <a:bodyPr>
            <a:normAutofit/>
          </a:bodyPr>
          <a:lstStyle/>
          <a:p>
            <a:r>
              <a:rPr lang="en-US" sz="2400" dirty="0"/>
              <a:t>#!/bin/bash</a:t>
            </a:r>
          </a:p>
          <a:p>
            <a:r>
              <a:rPr lang="en-US" sz="2400" dirty="0"/>
              <a:t>read -p "what is your name?" first last</a:t>
            </a:r>
          </a:p>
          <a:p>
            <a:r>
              <a:rPr lang="en-US" sz="2400" dirty="0"/>
              <a:t>echo "checking data for $first and  $last"</a:t>
            </a:r>
          </a:p>
        </p:txBody>
      </p:sp>
    </p:spTree>
    <p:extLst>
      <p:ext uri="{BB962C8B-B14F-4D97-AF65-F5344CB8AC3E}">
        <p14:creationId xmlns:p14="http://schemas.microsoft.com/office/powerpoint/2010/main" val="239576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730" y="216403"/>
            <a:ext cx="7864841" cy="1060854"/>
          </a:xfrm>
        </p:spPr>
        <p:txBody>
          <a:bodyPr>
            <a:normAutofit/>
          </a:bodyPr>
          <a:lstStyle/>
          <a:p>
            <a:r>
              <a:rPr lang="en-US" dirty="0"/>
              <a:t>               Advanced Shell Scripting</a:t>
            </a:r>
          </a:p>
        </p:txBody>
      </p:sp>
      <p:sp>
        <p:nvSpPr>
          <p:cNvPr id="3" name="Content Placeholder 2"/>
          <p:cNvSpPr>
            <a:spLocks noGrp="1"/>
          </p:cNvSpPr>
          <p:nvPr>
            <p:ph idx="1"/>
          </p:nvPr>
        </p:nvSpPr>
        <p:spPr>
          <a:xfrm>
            <a:off x="1797666" y="2107681"/>
            <a:ext cx="8596668" cy="3880773"/>
          </a:xfrm>
        </p:spPr>
        <p:txBody>
          <a:bodyPr>
            <a:noAutofit/>
          </a:bodyPr>
          <a:lstStyle/>
          <a:p>
            <a:r>
              <a:rPr lang="en-US" sz="2400" dirty="0"/>
              <a:t>if in bash </a:t>
            </a:r>
            <a:r>
              <a:rPr lang="en-US" sz="2400" dirty="0" err="1"/>
              <a:t>scripit</a:t>
            </a:r>
            <a:r>
              <a:rPr lang="en-US" sz="2400" dirty="0"/>
              <a:t>  : statement </a:t>
            </a:r>
          </a:p>
          <a:p>
            <a:endParaRPr lang="en-US" sz="2400" dirty="0"/>
          </a:p>
          <a:p>
            <a:r>
              <a:rPr lang="en-US" sz="2400" dirty="0"/>
              <a:t>if read -t 5 -p "Please enter your name: " name</a:t>
            </a:r>
          </a:p>
          <a:p>
            <a:r>
              <a:rPr lang="en-US" sz="2400" dirty="0" err="1"/>
              <a:t>Paas</a:t>
            </a:r>
            <a:r>
              <a:rPr lang="en-US" sz="2400" dirty="0"/>
              <a:t> to ****</a:t>
            </a:r>
          </a:p>
          <a:p>
            <a:r>
              <a:rPr lang="en-US" sz="2400" dirty="0"/>
              <a:t>then</a:t>
            </a:r>
          </a:p>
          <a:p>
            <a:r>
              <a:rPr lang="en-US" sz="2400" dirty="0"/>
              <a:t>echo "Hello $name, welcome to my script"</a:t>
            </a:r>
          </a:p>
          <a:p>
            <a:r>
              <a:rPr lang="en-US" sz="2400" dirty="0"/>
              <a:t>else</a:t>
            </a:r>
          </a:p>
          <a:p>
            <a:r>
              <a:rPr lang="en-US" sz="2400" dirty="0"/>
              <a:t>echo "Sorry, too slow!"</a:t>
            </a:r>
          </a:p>
          <a:p>
            <a:r>
              <a:rPr lang="en-US" sz="2400" dirty="0"/>
              <a:t>fi</a:t>
            </a:r>
          </a:p>
        </p:txBody>
      </p:sp>
    </p:spTree>
    <p:extLst>
      <p:ext uri="{BB962C8B-B14F-4D97-AF65-F5344CB8AC3E}">
        <p14:creationId xmlns:p14="http://schemas.microsoft.com/office/powerpoint/2010/main" val="24721058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669" y="0"/>
            <a:ext cx="6522098" cy="732833"/>
          </a:xfrm>
        </p:spPr>
        <p:txBody>
          <a:bodyPr>
            <a:normAutofit fontScale="90000"/>
          </a:bodyPr>
          <a:lstStyle/>
          <a:p>
            <a:r>
              <a:rPr lang="en-US" dirty="0"/>
              <a:t> 			</a:t>
            </a:r>
            <a:br>
              <a:rPr lang="en-US" dirty="0"/>
            </a:br>
            <a:r>
              <a:rPr lang="en-US" dirty="0"/>
              <a:t>                     	</a:t>
            </a:r>
            <a:r>
              <a:rPr lang="en-US" b="1" dirty="0"/>
              <a:t>The Exit Status</a:t>
            </a:r>
            <a:endParaRPr lang="en-US" dirty="0"/>
          </a:p>
        </p:txBody>
      </p:sp>
      <p:sp>
        <p:nvSpPr>
          <p:cNvPr id="3" name="Content Placeholder 2"/>
          <p:cNvSpPr>
            <a:spLocks noGrp="1"/>
          </p:cNvSpPr>
          <p:nvPr>
            <p:ph idx="1"/>
          </p:nvPr>
        </p:nvSpPr>
        <p:spPr>
          <a:xfrm>
            <a:off x="1292377" y="2412344"/>
            <a:ext cx="10899623" cy="3880773"/>
          </a:xfrm>
        </p:spPr>
        <p:txBody>
          <a:bodyPr>
            <a:noAutofit/>
          </a:bodyPr>
          <a:lstStyle/>
          <a:p>
            <a:r>
              <a:rPr lang="en-US" sz="2400" dirty="0"/>
              <a:t>Linux provides us with the special $? variable, which holds the exit status value from the last command that executed. To check the exit status of a command, you must view the $?</a:t>
            </a:r>
          </a:p>
          <a:p>
            <a:r>
              <a:rPr lang="en-US" sz="2400" dirty="0"/>
              <a:t>variable immediately after the command ends. It changes values according to the exit status</a:t>
            </a:r>
          </a:p>
          <a:p>
            <a:r>
              <a:rPr lang="en-US" sz="2400" dirty="0"/>
              <a:t>of the last command executed by the shell</a:t>
            </a:r>
          </a:p>
          <a:p>
            <a:r>
              <a:rPr lang="en-US" sz="2400" dirty="0"/>
              <a:t>Exit code 0 command successfully run</a:t>
            </a:r>
          </a:p>
          <a:p>
            <a:r>
              <a:rPr lang="en-US" sz="2400" dirty="0"/>
              <a:t>Exit code 127 command not found</a:t>
            </a:r>
          </a:p>
          <a:p>
            <a:r>
              <a:rPr lang="en-US" sz="2400" dirty="0"/>
              <a:t>Exit code 130 cancel by </a:t>
            </a:r>
            <a:r>
              <a:rPr lang="en-US" sz="2400" dirty="0" err="1"/>
              <a:t>crt</a:t>
            </a:r>
            <a:r>
              <a:rPr lang="en-US" sz="2400" dirty="0"/>
              <a:t> +c</a:t>
            </a:r>
          </a:p>
          <a:p>
            <a:r>
              <a:rPr lang="en-US" sz="2400" dirty="0"/>
              <a:t>Exit code 126 command don’t have permission</a:t>
            </a:r>
          </a:p>
          <a:p>
            <a:r>
              <a:rPr lang="en-US" sz="2400" dirty="0"/>
              <a:t>Exit code 148 terminate by ctrl +z </a:t>
            </a:r>
          </a:p>
          <a:p>
            <a:endParaRPr lang="en-US" sz="2400" dirty="0"/>
          </a:p>
          <a:p>
            <a:pPr marL="0" indent="0">
              <a:buNone/>
            </a:pPr>
            <a:endParaRPr lang="en-US" sz="2400" dirty="0"/>
          </a:p>
        </p:txBody>
      </p:sp>
    </p:spTree>
    <p:extLst>
      <p:ext uri="{BB962C8B-B14F-4D97-AF65-F5344CB8AC3E}">
        <p14:creationId xmlns:p14="http://schemas.microsoft.com/office/powerpoint/2010/main" val="352754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272555" y="1684556"/>
            <a:ext cx="9511695" cy="3880773"/>
          </a:xfrm>
        </p:spPr>
        <p:txBody>
          <a:bodyPr>
            <a:noAutofit/>
          </a:bodyPr>
          <a:lstStyle/>
          <a:p>
            <a:r>
              <a:rPr lang="en-US" sz="2400" dirty="0" err="1"/>
              <a:t>backticks</a:t>
            </a:r>
            <a:r>
              <a:rPr lang="en-US" sz="2400" dirty="0"/>
              <a:t> ` this sign when we user command as </a:t>
            </a:r>
            <a:r>
              <a:rPr lang="en-US" sz="2400" dirty="0" err="1"/>
              <a:t>env</a:t>
            </a:r>
            <a:r>
              <a:rPr lang="en-US" sz="2400" dirty="0"/>
              <a:t> for example</a:t>
            </a:r>
          </a:p>
          <a:p>
            <a:pPr marL="0" indent="0">
              <a:buNone/>
            </a:pPr>
            <a:r>
              <a:rPr lang="en-US" sz="2400" dirty="0"/>
              <a:t>  </a:t>
            </a:r>
            <a:r>
              <a:rPr lang="en-US" sz="2400" dirty="0" err="1"/>
              <a:t>var</a:t>
            </a:r>
            <a:r>
              <a:rPr lang="en-US" sz="2400" dirty="0"/>
              <a:t>=`date`  echo $</a:t>
            </a:r>
            <a:r>
              <a:rPr lang="en-US" sz="2400" dirty="0" err="1"/>
              <a:t>var</a:t>
            </a:r>
            <a:endParaRPr lang="en-US" sz="2400" dirty="0"/>
          </a:p>
          <a:p>
            <a:pPr marL="0" indent="0">
              <a:buNone/>
            </a:pPr>
            <a:r>
              <a:rPr lang="en-US" sz="2400" dirty="0"/>
              <a:t>$ (date) = `date`</a:t>
            </a:r>
          </a:p>
          <a:p>
            <a:pPr marL="0" indent="0">
              <a:buNone/>
            </a:pPr>
            <a:endParaRPr lang="en-US" sz="2400" dirty="0"/>
          </a:p>
          <a:p>
            <a:pPr marL="0" indent="0">
              <a:buNone/>
            </a:pPr>
            <a:r>
              <a:rPr lang="en-US" sz="2400" dirty="0"/>
              <a:t>Sample statement if </a:t>
            </a:r>
          </a:p>
          <a:p>
            <a:pPr marL="0" indent="0">
              <a:buNone/>
            </a:pPr>
            <a:r>
              <a:rPr lang="en-US" sz="2400" dirty="0"/>
              <a:t>-</a:t>
            </a:r>
            <a:r>
              <a:rPr lang="en-US" sz="2400" dirty="0" err="1"/>
              <a:t>lt</a:t>
            </a:r>
            <a:r>
              <a:rPr lang="en-US" sz="2400" dirty="0"/>
              <a:t> less than                    -</a:t>
            </a:r>
            <a:r>
              <a:rPr lang="en-US" sz="2400" dirty="0" err="1"/>
              <a:t>qe</a:t>
            </a:r>
            <a:r>
              <a:rPr lang="en-US" sz="2400" dirty="0"/>
              <a:t> equal</a:t>
            </a:r>
          </a:p>
          <a:p>
            <a:pPr marL="0" indent="0">
              <a:buNone/>
            </a:pPr>
            <a:endParaRPr lang="en-US" sz="2400" dirty="0"/>
          </a:p>
          <a:p>
            <a:pPr marL="0" indent="0">
              <a:buNone/>
            </a:pPr>
            <a:r>
              <a:rPr lang="en-US" sz="2400" dirty="0"/>
              <a:t>-</a:t>
            </a:r>
            <a:r>
              <a:rPr lang="en-US" sz="2400" dirty="0" err="1"/>
              <a:t>ge</a:t>
            </a:r>
            <a:r>
              <a:rPr lang="en-US" sz="2400" dirty="0"/>
              <a:t> greater than or equal</a:t>
            </a:r>
          </a:p>
          <a:p>
            <a:pPr marL="0" indent="0">
              <a:buNone/>
            </a:pPr>
            <a:r>
              <a:rPr lang="en-US" sz="2400" dirty="0"/>
              <a:t>-</a:t>
            </a:r>
            <a:r>
              <a:rPr lang="en-US" sz="2400" dirty="0" err="1"/>
              <a:t>gt</a:t>
            </a:r>
            <a:r>
              <a:rPr lang="en-US" sz="2400" dirty="0"/>
              <a:t> greater than                         -ne  not equal</a:t>
            </a:r>
          </a:p>
        </p:txBody>
      </p:sp>
    </p:spTree>
    <p:extLst>
      <p:ext uri="{BB962C8B-B14F-4D97-AF65-F5344CB8AC3E}">
        <p14:creationId xmlns:p14="http://schemas.microsoft.com/office/powerpoint/2010/main" val="15490389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20" y="167813"/>
            <a:ext cx="8596668" cy="1320800"/>
          </a:xfrm>
        </p:spPr>
        <p:txBody>
          <a:bodyPr/>
          <a:lstStyle/>
          <a:p>
            <a:r>
              <a:rPr lang="en-US" dirty="0"/>
              <a:t>                       sample if</a:t>
            </a:r>
          </a:p>
        </p:txBody>
      </p:sp>
      <p:sp>
        <p:nvSpPr>
          <p:cNvPr id="3" name="Content Placeholder 2"/>
          <p:cNvSpPr>
            <a:spLocks noGrp="1"/>
          </p:cNvSpPr>
          <p:nvPr>
            <p:ph idx="1"/>
          </p:nvPr>
        </p:nvSpPr>
        <p:spPr>
          <a:xfrm>
            <a:off x="2461036" y="1488613"/>
            <a:ext cx="9730964" cy="4762896"/>
          </a:xfrm>
        </p:spPr>
        <p:txBody>
          <a:bodyPr>
            <a:noAutofit/>
          </a:bodyPr>
          <a:lstStyle/>
          <a:p>
            <a:r>
              <a:rPr lang="en-US" sz="1400" dirty="0"/>
              <a:t>if [ $1 -</a:t>
            </a:r>
            <a:r>
              <a:rPr lang="en-US" sz="1400" dirty="0" err="1"/>
              <a:t>eq</a:t>
            </a:r>
            <a:r>
              <a:rPr lang="en-US" sz="1400" dirty="0"/>
              <a:t> $2 ]</a:t>
            </a:r>
          </a:p>
          <a:p>
            <a:r>
              <a:rPr lang="en-US" sz="1400" dirty="0"/>
              <a:t>then</a:t>
            </a:r>
          </a:p>
          <a:p>
            <a:r>
              <a:rPr lang="en-US" sz="1400" dirty="0"/>
              <a:t>echo "Both values are equal!"</a:t>
            </a:r>
          </a:p>
          <a:p>
            <a:r>
              <a:rPr lang="en-US" sz="1400" dirty="0"/>
              <a:t>exit</a:t>
            </a:r>
          </a:p>
          <a:p>
            <a:r>
              <a:rPr lang="en-US" sz="1400" dirty="0"/>
              <a:t>fi</a:t>
            </a:r>
          </a:p>
          <a:p>
            <a:r>
              <a:rPr lang="en-US" sz="1400" dirty="0"/>
              <a:t>if [ $1 -</a:t>
            </a:r>
            <a:r>
              <a:rPr lang="en-US" sz="1400" dirty="0" err="1"/>
              <a:t>gt</a:t>
            </a:r>
            <a:r>
              <a:rPr lang="en-US" sz="1400" dirty="0"/>
              <a:t> $2 ]</a:t>
            </a:r>
          </a:p>
          <a:p>
            <a:r>
              <a:rPr lang="en-US" sz="1400" dirty="0"/>
              <a:t>then</a:t>
            </a:r>
          </a:p>
          <a:p>
            <a:r>
              <a:rPr lang="en-US" sz="1400" dirty="0"/>
              <a:t>echo "The first value is greater than the second"</a:t>
            </a:r>
          </a:p>
          <a:p>
            <a:r>
              <a:rPr lang="en-US" sz="1400" dirty="0"/>
              <a:t>exit</a:t>
            </a:r>
          </a:p>
          <a:p>
            <a:r>
              <a:rPr lang="en-US" sz="1400" dirty="0"/>
              <a:t>fi</a:t>
            </a:r>
          </a:p>
          <a:p>
            <a:r>
              <a:rPr lang="en-US" sz="1400" dirty="0"/>
              <a:t>if [ $1 -</a:t>
            </a:r>
            <a:r>
              <a:rPr lang="en-US" sz="1400" dirty="0" err="1"/>
              <a:t>lt</a:t>
            </a:r>
            <a:r>
              <a:rPr lang="en-US" sz="1400" dirty="0"/>
              <a:t> $2 ]</a:t>
            </a:r>
          </a:p>
          <a:p>
            <a:r>
              <a:rPr lang="en-US" sz="1400" dirty="0"/>
              <a:t>then</a:t>
            </a:r>
          </a:p>
          <a:p>
            <a:r>
              <a:rPr lang="en-US" sz="1400" dirty="0"/>
              <a:t>echo "The first value is less than the second"</a:t>
            </a:r>
          </a:p>
          <a:p>
            <a:r>
              <a:rPr lang="en-US" sz="1400" dirty="0"/>
              <a:t>exit</a:t>
            </a:r>
          </a:p>
          <a:p>
            <a:r>
              <a:rPr lang="en-US" sz="1400" dirty="0"/>
              <a:t>fi</a:t>
            </a:r>
          </a:p>
        </p:txBody>
      </p:sp>
    </p:spTree>
    <p:extLst>
      <p:ext uri="{BB962C8B-B14F-4D97-AF65-F5344CB8AC3E}">
        <p14:creationId xmlns:p14="http://schemas.microsoft.com/office/powerpoint/2010/main" val="5239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a:xfrm>
            <a:off x="1086643" y="190500"/>
            <a:ext cx="10018713" cy="1752599"/>
          </a:xfrm>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normAutofit fontScale="92500" lnSpcReduction="20000"/>
          </a:bodyPr>
          <a:lstStyle/>
          <a:p>
            <a:r>
              <a:rPr lang="en-US" dirty="0"/>
              <a:t>Relative</a:t>
            </a:r>
          </a:p>
          <a:p>
            <a:pPr marL="0" indent="0">
              <a:buNone/>
            </a:pPr>
            <a:r>
              <a:rPr lang="en-US" dirty="0"/>
              <a:t> </a:t>
            </a:r>
            <a:r>
              <a:rPr lang="en-US" sz="2800" dirty="0">
                <a:latin typeface="Calibri" panose="020F0502020204030204" pitchFamily="34" charset="0"/>
                <a:ea typeface="Calibri" panose="020F0502020204030204" pitchFamily="34" charset="0"/>
                <a:cs typeface="Calibri" panose="020F0502020204030204" pitchFamily="34" charset="0"/>
              </a:rPr>
              <a:t>cd </a:t>
            </a:r>
            <a:r>
              <a:rPr lang="en-US" sz="2800" dirty="0" err="1">
                <a:latin typeface="Calibri" panose="020F0502020204030204" pitchFamily="34" charset="0"/>
                <a:ea typeface="Calibri" panose="020F0502020204030204" pitchFamily="34" charset="0"/>
                <a:cs typeface="Calibri" panose="020F0502020204030204" pitchFamily="34" charset="0"/>
              </a:rPr>
              <a:t>sysconfig</a:t>
            </a:r>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465-B3F0-8504-46E2-F77A226A466A}"/>
              </a:ext>
            </a:extLst>
          </p:cNvPr>
          <p:cNvSpPr>
            <a:spLocks noGrp="1"/>
          </p:cNvSpPr>
          <p:nvPr>
            <p:ph type="title"/>
          </p:nvPr>
        </p:nvSpPr>
        <p:spPr/>
        <p:txBody>
          <a:bodyPr/>
          <a:lstStyle/>
          <a:p>
            <a:r>
              <a:rPr lang="fa-IR" dirty="0"/>
              <a:t>          </a:t>
            </a:r>
            <a:endParaRPr lang="en-US" dirty="0"/>
          </a:p>
        </p:txBody>
      </p:sp>
      <p:sp>
        <p:nvSpPr>
          <p:cNvPr id="3" name="Content Placeholder 2">
            <a:extLst>
              <a:ext uri="{FF2B5EF4-FFF2-40B4-BE49-F238E27FC236}">
                <a16:creationId xmlns:a16="http://schemas.microsoft.com/office/drawing/2014/main" id="{A8DFC22E-1A45-557A-D62C-10D1EB05585F}"/>
              </a:ext>
            </a:extLst>
          </p:cNvPr>
          <p:cNvSpPr>
            <a:spLocks noGrp="1"/>
          </p:cNvSpPr>
          <p:nvPr>
            <p:ph idx="1"/>
          </p:nvPr>
        </p:nvSpPr>
        <p:spPr>
          <a:xfrm>
            <a:off x="3005667" y="2819783"/>
            <a:ext cx="5793101" cy="1599819"/>
          </a:xfrm>
        </p:spPr>
        <p:txBody>
          <a:bodyPr>
            <a:noAutofit/>
          </a:bodyPr>
          <a:lstStyle/>
          <a:p>
            <a:r>
              <a:rPr lang="en-US" dirty="0"/>
              <a:t>case variable in </a:t>
            </a:r>
            <a:endParaRPr lang="fa-IR" dirty="0"/>
          </a:p>
          <a:p>
            <a:r>
              <a:rPr lang="en-US" dirty="0"/>
              <a:t>pattern1) commands1;; </a:t>
            </a:r>
            <a:endParaRPr lang="fa-IR" dirty="0"/>
          </a:p>
          <a:p>
            <a:r>
              <a:rPr lang="en-US" dirty="0"/>
              <a:t>pattern2 | pattern3) commands2;;</a:t>
            </a:r>
            <a:endParaRPr lang="fa-IR" dirty="0"/>
          </a:p>
          <a:p>
            <a:r>
              <a:rPr lang="en-US" dirty="0"/>
              <a:t> *) default commands;; </a:t>
            </a:r>
            <a:endParaRPr lang="fa-IR" dirty="0"/>
          </a:p>
          <a:p>
            <a:r>
              <a:rPr lang="en-US" dirty="0" err="1"/>
              <a:t>esac</a:t>
            </a:r>
            <a:endParaRPr lang="en-US" dirty="0"/>
          </a:p>
          <a:p>
            <a:r>
              <a:rPr lang="en-US" dirty="0"/>
              <a:t>#!/bin/bash</a:t>
            </a:r>
          </a:p>
          <a:p>
            <a:r>
              <a:rPr lang="en-US" dirty="0"/>
              <a:t>case $USER in</a:t>
            </a:r>
          </a:p>
          <a:p>
            <a:r>
              <a:rPr lang="en-US" dirty="0"/>
              <a:t>root | iman)</a:t>
            </a:r>
          </a:p>
          <a:p>
            <a:r>
              <a:rPr lang="en-US" dirty="0"/>
              <a:t> echo "Welcome, $USER"</a:t>
            </a:r>
          </a:p>
          <a:p>
            <a:r>
              <a:rPr lang="en-US" dirty="0"/>
              <a:t> echo "Please enjoy your visit";;</a:t>
            </a:r>
          </a:p>
          <a:p>
            <a:r>
              <a:rPr lang="en-US" dirty="0"/>
              <a:t>*)</a:t>
            </a:r>
          </a:p>
          <a:p>
            <a:r>
              <a:rPr lang="en-US" dirty="0"/>
              <a:t> echo "Sorry, you're not allowed here";;</a:t>
            </a:r>
          </a:p>
          <a:p>
            <a:r>
              <a:rPr lang="en-US" dirty="0" err="1"/>
              <a:t>esac</a:t>
            </a:r>
            <a:endParaRPr lang="fa-IR" dirty="0"/>
          </a:p>
          <a:p>
            <a:endParaRPr lang="en-US" dirty="0"/>
          </a:p>
        </p:txBody>
      </p:sp>
    </p:spTree>
    <p:extLst>
      <p:ext uri="{BB962C8B-B14F-4D97-AF65-F5344CB8AC3E}">
        <p14:creationId xmlns:p14="http://schemas.microsoft.com/office/powerpoint/2010/main" val="24530905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F57C-380D-530E-E57C-8139B636FADF}"/>
              </a:ext>
            </a:extLst>
          </p:cNvPr>
          <p:cNvSpPr>
            <a:spLocks noGrp="1"/>
          </p:cNvSpPr>
          <p:nvPr>
            <p:ph type="title"/>
          </p:nvPr>
        </p:nvSpPr>
        <p:spPr>
          <a:xfrm>
            <a:off x="811763" y="274460"/>
            <a:ext cx="8596668" cy="1320800"/>
          </a:xfrm>
        </p:spPr>
        <p:txBody>
          <a:bodyPr/>
          <a:lstStyle/>
          <a:p>
            <a:r>
              <a:rPr lang="en-US" dirty="0"/>
              <a:t>                         Loops</a:t>
            </a:r>
          </a:p>
        </p:txBody>
      </p:sp>
      <p:sp>
        <p:nvSpPr>
          <p:cNvPr id="3" name="Content Placeholder 2">
            <a:extLst>
              <a:ext uri="{FF2B5EF4-FFF2-40B4-BE49-F238E27FC236}">
                <a16:creationId xmlns:a16="http://schemas.microsoft.com/office/drawing/2014/main" id="{25BBF826-6C38-B1F1-0279-918D427F9E4E}"/>
              </a:ext>
            </a:extLst>
          </p:cNvPr>
          <p:cNvSpPr>
            <a:spLocks noGrp="1"/>
          </p:cNvSpPr>
          <p:nvPr>
            <p:ph idx="1"/>
          </p:nvPr>
        </p:nvSpPr>
        <p:spPr>
          <a:xfrm>
            <a:off x="1614196" y="2154335"/>
            <a:ext cx="10132180" cy="3880773"/>
          </a:xfrm>
        </p:spPr>
        <p:txBody>
          <a:bodyPr>
            <a:normAutofit/>
          </a:bodyPr>
          <a:lstStyle/>
          <a:p>
            <a:r>
              <a:rPr lang="en-US" sz="2400" dirty="0"/>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p>
          <a:p>
            <a:r>
              <a:rPr lang="en-US" sz="2400" dirty="0"/>
              <a:t>for variable in series ; do </a:t>
            </a:r>
          </a:p>
          <a:p>
            <a:r>
              <a:rPr lang="en-US" sz="2400" dirty="0"/>
              <a:t>    commands </a:t>
            </a:r>
          </a:p>
          <a:p>
            <a:r>
              <a:rPr lang="en-US" sz="2400" dirty="0"/>
              <a:t>done</a:t>
            </a:r>
          </a:p>
          <a:p>
            <a:endParaRPr lang="en-US" sz="2400" dirty="0"/>
          </a:p>
        </p:txBody>
      </p:sp>
    </p:spTree>
    <p:extLst>
      <p:ext uri="{BB962C8B-B14F-4D97-AF65-F5344CB8AC3E}">
        <p14:creationId xmlns:p14="http://schemas.microsoft.com/office/powerpoint/2010/main" val="11970197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AF8F-451F-DBD0-EE7B-CAEBACEEE46E}"/>
              </a:ext>
            </a:extLst>
          </p:cNvPr>
          <p:cNvSpPr>
            <a:spLocks noGrp="1"/>
          </p:cNvSpPr>
          <p:nvPr>
            <p:ph type="title"/>
          </p:nvPr>
        </p:nvSpPr>
        <p:spPr>
          <a:xfrm>
            <a:off x="1101876" y="-93307"/>
            <a:ext cx="8667274" cy="653143"/>
          </a:xfrm>
        </p:spPr>
        <p:txBody>
          <a:bodyPr>
            <a:normAutofit fontScale="90000"/>
          </a:bodyPr>
          <a:lstStyle/>
          <a:p>
            <a:r>
              <a:rPr lang="en-US" dirty="0"/>
              <a:t>                 </a:t>
            </a:r>
            <a:br>
              <a:rPr lang="en-US" dirty="0"/>
            </a:br>
            <a:r>
              <a:rPr lang="en-US" dirty="0"/>
              <a:t>                            for</a:t>
            </a:r>
          </a:p>
        </p:txBody>
      </p:sp>
      <p:sp>
        <p:nvSpPr>
          <p:cNvPr id="3" name="Content Placeholder 2">
            <a:extLst>
              <a:ext uri="{FF2B5EF4-FFF2-40B4-BE49-F238E27FC236}">
                <a16:creationId xmlns:a16="http://schemas.microsoft.com/office/drawing/2014/main" id="{B31654B2-E6A0-10A0-5861-B243FCFE63FA}"/>
              </a:ext>
            </a:extLst>
          </p:cNvPr>
          <p:cNvSpPr>
            <a:spLocks noGrp="1"/>
          </p:cNvSpPr>
          <p:nvPr>
            <p:ph idx="1"/>
          </p:nvPr>
        </p:nvSpPr>
        <p:spPr>
          <a:xfrm>
            <a:off x="2584580" y="2790396"/>
            <a:ext cx="7184570" cy="2549381"/>
          </a:xfrm>
        </p:spPr>
        <p:txBody>
          <a:bodyPr>
            <a:noAutofit/>
          </a:bodyPr>
          <a:lstStyle/>
          <a:p>
            <a:r>
              <a:rPr lang="en-US" sz="2400" dirty="0"/>
              <a:t>for file in $(ls | sort) ; do                                -e means exist</a:t>
            </a:r>
          </a:p>
          <a:p>
            <a:r>
              <a:rPr lang="en-US" sz="2400" dirty="0"/>
              <a:t> if [ -d $file ]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en-US" sz="2400" dirty="0"/>
              <a:t> and   || or</a:t>
            </a:r>
          </a:p>
          <a:p>
            <a:r>
              <a:rPr lang="en-US" sz="2400" dirty="0"/>
              <a:t> then                                                               </a:t>
            </a:r>
            <a:r>
              <a:rPr lang="en-US" sz="2400" dirty="0" err="1"/>
              <a:t>elif</a:t>
            </a:r>
            <a:endParaRPr lang="en-US" sz="2400" dirty="0"/>
          </a:p>
          <a:p>
            <a:r>
              <a:rPr lang="en-US" sz="2400" dirty="0"/>
              <a:t> echo "$file is a directory"</a:t>
            </a:r>
          </a:p>
          <a:p>
            <a:r>
              <a:rPr lang="en-US" sz="2400" dirty="0"/>
              <a:t> fi</a:t>
            </a:r>
          </a:p>
          <a:p>
            <a:r>
              <a:rPr lang="en-US" sz="2400" dirty="0"/>
              <a:t> if [ -f $file ]</a:t>
            </a:r>
          </a:p>
          <a:p>
            <a:r>
              <a:rPr lang="en-US" sz="2400" dirty="0"/>
              <a:t> then</a:t>
            </a:r>
          </a:p>
          <a:p>
            <a:r>
              <a:rPr lang="en-US" sz="2400" dirty="0"/>
              <a:t> echo "$file is a file"</a:t>
            </a:r>
          </a:p>
          <a:p>
            <a:r>
              <a:rPr lang="en-US" sz="2400" dirty="0"/>
              <a:t> fi</a:t>
            </a:r>
          </a:p>
          <a:p>
            <a:r>
              <a:rPr lang="en-US" sz="2400" dirty="0"/>
              <a:t>done</a:t>
            </a:r>
          </a:p>
        </p:txBody>
      </p:sp>
    </p:spTree>
    <p:extLst>
      <p:ext uri="{BB962C8B-B14F-4D97-AF65-F5344CB8AC3E}">
        <p14:creationId xmlns:p14="http://schemas.microsoft.com/office/powerpoint/2010/main" val="19571402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AA2F-C3A9-78EE-BF50-6EE294CE3E49}"/>
              </a:ext>
            </a:extLst>
          </p:cNvPr>
          <p:cNvSpPr>
            <a:spLocks noGrp="1"/>
          </p:cNvSpPr>
          <p:nvPr>
            <p:ph type="title"/>
          </p:nvPr>
        </p:nvSpPr>
        <p:spPr>
          <a:xfrm>
            <a:off x="2165567" y="0"/>
            <a:ext cx="6866466" cy="742302"/>
          </a:xfrm>
        </p:spPr>
        <p:txBody>
          <a:bodyPr>
            <a:normAutofit fontScale="90000"/>
          </a:bodyPr>
          <a:lstStyle/>
          <a:p>
            <a:r>
              <a:rPr lang="en-US" dirty="0"/>
              <a:t>                  </a:t>
            </a:r>
            <a:br>
              <a:rPr lang="en-US" dirty="0"/>
            </a:br>
            <a:r>
              <a:rPr lang="en-US" dirty="0"/>
              <a:t>                    The while Loop</a:t>
            </a:r>
          </a:p>
        </p:txBody>
      </p:sp>
      <p:sp>
        <p:nvSpPr>
          <p:cNvPr id="3" name="Content Placeholder 2">
            <a:extLst>
              <a:ext uri="{FF2B5EF4-FFF2-40B4-BE49-F238E27FC236}">
                <a16:creationId xmlns:a16="http://schemas.microsoft.com/office/drawing/2014/main" id="{BF19399F-4E05-CFFC-11F2-9BCCE191B972}"/>
              </a:ext>
            </a:extLst>
          </p:cNvPr>
          <p:cNvSpPr>
            <a:spLocks noGrp="1"/>
          </p:cNvSpPr>
          <p:nvPr>
            <p:ph idx="1"/>
          </p:nvPr>
        </p:nvSpPr>
        <p:spPr>
          <a:xfrm>
            <a:off x="1838130" y="1969796"/>
            <a:ext cx="10573052" cy="3880773"/>
          </a:xfrm>
        </p:spPr>
        <p:txBody>
          <a:bodyPr>
            <a:noAutofit/>
          </a:bodyPr>
          <a:lstStyle/>
          <a:p>
            <a:r>
              <a:rPr lang="en-US" sz="2400" dirty="0"/>
              <a:t>Another useful loop statement is the while command. This is its format: </a:t>
            </a:r>
          </a:p>
          <a:p>
            <a:r>
              <a:rPr lang="en-US" sz="2400" dirty="0"/>
              <a:t>while [ condition ] ; do </a:t>
            </a:r>
          </a:p>
          <a:p>
            <a:r>
              <a:rPr lang="en-US" sz="2400" dirty="0"/>
              <a:t>commands </a:t>
            </a:r>
          </a:p>
          <a:p>
            <a:r>
              <a:rPr lang="en-US" sz="2400" dirty="0"/>
              <a:t>Done</a:t>
            </a:r>
          </a:p>
          <a:p>
            <a:r>
              <a:rPr lang="en-US" sz="2400" dirty="0"/>
              <a:t>number=$1 factorial=1 </a:t>
            </a:r>
          </a:p>
          <a:p>
            <a:r>
              <a:rPr lang="en-US" sz="2400" dirty="0"/>
              <a:t>while [ $number -</a:t>
            </a:r>
            <a:r>
              <a:rPr lang="en-US" sz="2400" dirty="0" err="1"/>
              <a:t>gt</a:t>
            </a:r>
            <a:r>
              <a:rPr lang="en-US" sz="2400" dirty="0"/>
              <a:t> 0 ] ; do </a:t>
            </a:r>
          </a:p>
          <a:p>
            <a:r>
              <a:rPr lang="en-US" sz="2400" dirty="0"/>
              <a:t>factorial=$[ $factorial * $number ] </a:t>
            </a:r>
          </a:p>
          <a:p>
            <a:r>
              <a:rPr lang="en-US" sz="2400" dirty="0"/>
              <a:t>number=$[ $number - 1 ] </a:t>
            </a:r>
          </a:p>
          <a:p>
            <a:r>
              <a:rPr lang="en-US" sz="2400" dirty="0"/>
              <a:t>done </a:t>
            </a:r>
          </a:p>
          <a:p>
            <a:r>
              <a:rPr lang="en-US" sz="2400" dirty="0"/>
              <a:t>echo The factorial of $1 is $factorial </a:t>
            </a:r>
          </a:p>
        </p:txBody>
      </p:sp>
    </p:spTree>
    <p:extLst>
      <p:ext uri="{BB962C8B-B14F-4D97-AF65-F5344CB8AC3E}">
        <p14:creationId xmlns:p14="http://schemas.microsoft.com/office/powerpoint/2010/main" val="37778865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53BA-4FE2-8B75-6098-063EC754FEE2}"/>
              </a:ext>
            </a:extLst>
          </p:cNvPr>
          <p:cNvSpPr>
            <a:spLocks noGrp="1"/>
          </p:cNvSpPr>
          <p:nvPr>
            <p:ph type="title"/>
          </p:nvPr>
        </p:nvSpPr>
        <p:spPr>
          <a:xfrm>
            <a:off x="1399592" y="139821"/>
            <a:ext cx="8596668" cy="1320800"/>
          </a:xfrm>
        </p:spPr>
        <p:txBody>
          <a:bodyPr>
            <a:normAutofit/>
          </a:bodyPr>
          <a:lstStyle/>
          <a:p>
            <a:r>
              <a:rPr lang="en-US" dirty="0"/>
              <a:t>             Scheduling Regular Scripts</a:t>
            </a:r>
          </a:p>
        </p:txBody>
      </p:sp>
      <p:sp>
        <p:nvSpPr>
          <p:cNvPr id="3" name="Content Placeholder 2">
            <a:extLst>
              <a:ext uri="{FF2B5EF4-FFF2-40B4-BE49-F238E27FC236}">
                <a16:creationId xmlns:a16="http://schemas.microsoft.com/office/drawing/2014/main" id="{6A409082-3C52-28AE-5771-00734A85479C}"/>
              </a:ext>
            </a:extLst>
          </p:cNvPr>
          <p:cNvSpPr>
            <a:spLocks noGrp="1"/>
          </p:cNvSpPr>
          <p:nvPr>
            <p:ph idx="1"/>
          </p:nvPr>
        </p:nvSpPr>
        <p:spPr>
          <a:xfrm>
            <a:off x="1670179" y="2067111"/>
            <a:ext cx="10083195" cy="3880773"/>
          </a:xfrm>
        </p:spPr>
        <p:txBody>
          <a:bodyPr>
            <a:noAutofit/>
          </a:bodyPr>
          <a:lstStyle/>
          <a:p>
            <a:r>
              <a:rPr lang="en-US" sz="2400" dirty="0"/>
              <a:t>Using the at command to schedule a script to run at a preset time is great, but what if you need that script to run at the same time every day or once a week or once a month? Instead of having to continually submit at jobs, you can use another feature of the Linux system.</a:t>
            </a:r>
          </a:p>
          <a:p>
            <a:r>
              <a:rPr lang="en-US" sz="2400" dirty="0"/>
              <a:t>The Linux system uses the </a:t>
            </a:r>
            <a:r>
              <a:rPr lang="en-US" sz="2400" dirty="0" err="1"/>
              <a:t>cron</a:t>
            </a:r>
            <a:r>
              <a:rPr lang="en-US" sz="2400" dirty="0"/>
              <a:t> program to allow you to schedule jobs that need to run on a regular basis. The </a:t>
            </a:r>
            <a:r>
              <a:rPr lang="en-US" sz="2400" dirty="0" err="1"/>
              <a:t>cron</a:t>
            </a:r>
            <a:r>
              <a:rPr lang="en-US" sz="2400" dirty="0"/>
              <a:t> program runs in the background and checks special tables, called </a:t>
            </a:r>
            <a:r>
              <a:rPr lang="en-US" sz="2400" dirty="0" err="1"/>
              <a:t>cron</a:t>
            </a:r>
            <a:r>
              <a:rPr lang="en-US" sz="2400" dirty="0"/>
              <a:t> tables (also called crontab for short</a:t>
            </a:r>
          </a:p>
          <a:p>
            <a:r>
              <a:rPr lang="en-US" sz="2400" dirty="0"/>
              <a:t>min hour </a:t>
            </a:r>
            <a:r>
              <a:rPr lang="en-US" sz="2400" dirty="0" err="1"/>
              <a:t>dayofmonth</a:t>
            </a:r>
            <a:r>
              <a:rPr lang="en-US" sz="2400" dirty="0"/>
              <a:t> month </a:t>
            </a:r>
            <a:r>
              <a:rPr lang="en-US" sz="2400" dirty="0" err="1"/>
              <a:t>dayofweek</a:t>
            </a:r>
            <a:r>
              <a:rPr lang="en-US" sz="2400" dirty="0"/>
              <a:t> command</a:t>
            </a:r>
          </a:p>
          <a:p>
            <a:r>
              <a:rPr lang="en-US" sz="2400" dirty="0"/>
              <a:t>Crontab -l          </a:t>
            </a:r>
            <a:r>
              <a:rPr lang="en-US" sz="2400" dirty="0">
                <a:hlinkClick r:id="rId2"/>
              </a:rPr>
              <a:t>https://crontab.guru/</a:t>
            </a:r>
            <a:r>
              <a:rPr lang="en-US" sz="2400" dirty="0"/>
              <a:t>   for setting time</a:t>
            </a:r>
          </a:p>
        </p:txBody>
      </p:sp>
    </p:spTree>
    <p:extLst>
      <p:ext uri="{BB962C8B-B14F-4D97-AF65-F5344CB8AC3E}">
        <p14:creationId xmlns:p14="http://schemas.microsoft.com/office/powerpoint/2010/main" val="91992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a:xfrm>
            <a:off x="925511" y="147320"/>
            <a:ext cx="10018713" cy="1752599"/>
          </a:xfrm>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a:xfrm>
            <a:off x="1725296" y="2001520"/>
            <a:ext cx="11076305" cy="4312920"/>
          </a:xfrm>
        </p:spPr>
        <p:txBody>
          <a:bodyPr>
            <a:normAutofit fontScale="62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a:t>
            </a:r>
          </a:p>
          <a:p>
            <a:pPr marL="0" indent="0">
              <a:buNone/>
            </a:pPr>
            <a:r>
              <a:rPr lang="en-US" dirty="0"/>
              <a:t>ctrl + r   redo                                        vi buffering </a:t>
            </a:r>
          </a:p>
          <a:p>
            <a:pPr marL="0" indent="0">
              <a:buNone/>
            </a:pPr>
            <a:r>
              <a:rPr lang="en-US" dirty="0"/>
              <a:t>dd                                                                                              %s/a/b/</a:t>
            </a:r>
          </a:p>
          <a:p>
            <a:pPr marL="0" indent="0">
              <a:buNone/>
            </a:pPr>
            <a:r>
              <a:rPr lang="en-US" dirty="0"/>
              <a:t>^ vs $           /      </a:t>
            </a:r>
          </a:p>
          <a:p>
            <a:r>
              <a:rPr lang="en-US" dirty="0"/>
              <a:t>nano</a:t>
            </a:r>
          </a:p>
        </p:txBody>
      </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normAutofit fontScale="85000" lnSpcReduction="20000"/>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a:xfrm>
            <a:off x="38100" y="544286"/>
            <a:ext cx="8596668" cy="1320800"/>
          </a:xfrm>
        </p:spPr>
        <p:txBody>
          <a:bodyPr>
            <a:normAutofit/>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62500" lnSpcReduction="2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a:xfrm>
            <a:off x="0" y="495300"/>
            <a:ext cx="8596668" cy="1320800"/>
          </a:xfrm>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a:xfrm>
            <a:off x="1418995" y="2153815"/>
            <a:ext cx="10018713" cy="3124201"/>
          </a:xfrm>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a:xfrm>
            <a:off x="1283824" y="206051"/>
            <a:ext cx="8596668" cy="1320800"/>
          </a:xfrm>
        </p:spPr>
        <p:txBody>
          <a:bodyPr>
            <a:normAutofit/>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a:xfrm>
            <a:off x="1530963" y="1866899"/>
            <a:ext cx="10018713" cy="3124201"/>
          </a:xfrm>
        </p:spPr>
        <p:txBody>
          <a:bodyPr>
            <a:normAutofit fontScale="62500" lnSpcReduction="2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a:xfrm>
            <a:off x="-806233" y="492279"/>
            <a:ext cx="10353761" cy="1326321"/>
          </a:xfrm>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normAutofit/>
          </a:bodyPr>
          <a:lstStyle/>
          <a:p>
            <a:r>
              <a:rPr lang="en-US" dirty="0" err="1"/>
              <a:t>Lpic</a:t>
            </a:r>
            <a:r>
              <a:rPr lang="en-US" dirty="0"/>
              <a:t> 101-500                                                      </a:t>
            </a:r>
            <a:r>
              <a:rPr lang="fa-IR" dirty="0"/>
              <a:t>        </a:t>
            </a:r>
            <a:r>
              <a:rPr lang="en-US" dirty="0"/>
              <a:t>   lpic102-500</a:t>
            </a:r>
          </a:p>
          <a:p>
            <a:r>
              <a:rPr lang="en-US" dirty="0"/>
              <a:t>Chapter1: </a:t>
            </a:r>
            <a:r>
              <a:rPr lang="en-US" dirty="0" err="1"/>
              <a:t>linux</a:t>
            </a:r>
            <a:r>
              <a:rPr lang="en-US" dirty="0"/>
              <a:t> command line                     </a:t>
            </a:r>
            <a:r>
              <a:rPr lang="fa-IR" dirty="0"/>
              <a:t>                </a:t>
            </a:r>
            <a:r>
              <a:rPr lang="en-US" dirty="0"/>
              <a:t>chapter6: sys admin</a:t>
            </a:r>
          </a:p>
          <a:p>
            <a:r>
              <a:rPr lang="en-US" dirty="0"/>
              <a:t>Chapter 2: managing software and process  </a:t>
            </a:r>
            <a:r>
              <a:rPr lang="fa-IR" dirty="0"/>
              <a:t>           </a:t>
            </a:r>
            <a:r>
              <a:rPr lang="en-US" dirty="0"/>
              <a:t>chapter7:network</a:t>
            </a:r>
          </a:p>
          <a:p>
            <a:r>
              <a:rPr lang="en-US" dirty="0"/>
              <a:t>Chapter3 : configure hardware                       </a:t>
            </a:r>
            <a:r>
              <a:rPr lang="fa-IR" dirty="0"/>
              <a:t>            </a:t>
            </a:r>
            <a:r>
              <a:rPr lang="en-US" dirty="0"/>
              <a:t>   chapter 8:script</a:t>
            </a:r>
          </a:p>
          <a:p>
            <a:r>
              <a:rPr lang="en-US" dirty="0"/>
              <a:t>Chapter 4: managing files                                 </a:t>
            </a:r>
            <a:r>
              <a:rPr lang="fa-IR" dirty="0"/>
              <a:t>           </a:t>
            </a:r>
            <a:r>
              <a:rPr lang="en-US" dirty="0"/>
              <a:t>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a:xfrm>
            <a:off x="1969502" y="341085"/>
            <a:ext cx="8596668" cy="1320800"/>
          </a:xfrm>
        </p:spPr>
        <p:txBody>
          <a:bodyPr/>
          <a:lstStyle/>
          <a:p>
            <a:pPr algn="ctr"/>
            <a:r>
              <a:rPr lang="en-US" dirty="0"/>
              <a:t>Usual </a:t>
            </a:r>
            <a:r>
              <a:rPr lang="en-US" dirty="0" err="1"/>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a:xfrm>
            <a:off x="1391004" y="1593978"/>
            <a:ext cx="10160294" cy="4358952"/>
          </a:xfrm>
        </p:spPr>
        <p:txBody>
          <a:bodyPr>
            <a:normAutofit fontScale="92500" lnSpcReduction="10000"/>
          </a:bodyPr>
          <a:lstStyle/>
          <a:p>
            <a:r>
              <a:rPr lang="en-US" dirty="0"/>
              <a:t>cat</a:t>
            </a:r>
          </a:p>
          <a:p>
            <a:pPr algn="r" rtl="1"/>
            <a:endParaRPr lang="en-US" dirty="0"/>
          </a:p>
          <a:p>
            <a:r>
              <a:rPr lang="en-US" dirty="0"/>
              <a:t>mv</a:t>
            </a:r>
          </a:p>
          <a:p>
            <a:endParaRPr lang="en-US" dirty="0"/>
          </a:p>
          <a:p>
            <a:r>
              <a:rPr lang="en-US" dirty="0"/>
              <a:t>cp</a:t>
            </a:r>
          </a:p>
          <a:p>
            <a:endParaRPr lang="en-US" dirty="0"/>
          </a:p>
          <a:p>
            <a:r>
              <a:rPr lang="en-US" dirty="0"/>
              <a:t>/dev/null black hole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dirty="0"/>
              <a:t>&gt;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a:p>
            <a:pPr marL="914400" lvl="2" indent="0">
              <a:buNone/>
            </a:pPr>
            <a:r>
              <a:rPr lang="en-US" dirty="0"/>
              <a:t>Deb13: find/ &lt;path&gt; -name &lt;</a:t>
            </a:r>
            <a:r>
              <a:rPr lang="en-US" dirty="0" err="1"/>
              <a:t>fille_name</a:t>
            </a:r>
            <a:r>
              <a:rPr lang="en-US" dirty="0"/>
              <a:t>&gt;</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a:xfrm>
            <a:off x="677334" y="691242"/>
            <a:ext cx="8596668" cy="1320800"/>
          </a:xfrm>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a:xfrm>
            <a:off x="1661591" y="2116493"/>
            <a:ext cx="10018713" cy="3124201"/>
          </a:xfrm>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0037" y="2667000"/>
            <a:ext cx="9527263" cy="3124200"/>
          </a:xfrm>
        </p:spPr>
      </p:pic>
      <p:sp>
        <p:nvSpPr>
          <p:cNvPr id="6" name="Rectangle 5">
            <a:extLst>
              <a:ext uri="{FF2B5EF4-FFF2-40B4-BE49-F238E27FC236}">
                <a16:creationId xmlns:a16="http://schemas.microsoft.com/office/drawing/2014/main" id="{EB9EC345-36EB-4187-97D3-E2CACF078485}"/>
              </a:ext>
            </a:extLst>
          </p:cNvPr>
          <p:cNvSpPr/>
          <p:nvPr/>
        </p:nvSpPr>
        <p:spPr>
          <a:xfrm>
            <a:off x="3277849" y="4372162"/>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a:xfrm>
            <a:off x="588571" y="27992"/>
            <a:ext cx="9236563" cy="1130980"/>
          </a:xfrm>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a:xfrm>
            <a:off x="1561843" y="1454020"/>
            <a:ext cx="10018713" cy="3124201"/>
          </a:xfrm>
        </p:spPr>
        <p:txBody>
          <a:bodyPr>
            <a:normAutofit/>
          </a:bodyPr>
          <a:lstStyle/>
          <a:p>
            <a:r>
              <a:rPr lang="en-US" sz="2000" dirty="0">
                <a:solidFill>
                  <a:srgbClr val="202124"/>
                </a:solidFill>
                <a:latin typeface="arial" panose="020B0604020202020204" pitchFamily="34" charset="0"/>
              </a:rPr>
              <a:t>A repository in </a:t>
            </a:r>
            <a:r>
              <a:rPr lang="en-US" sz="2000" dirty="0" err="1">
                <a:solidFill>
                  <a:srgbClr val="202124"/>
                </a:solidFill>
                <a:latin typeface="arial" panose="020B0604020202020204" pitchFamily="34" charset="0"/>
              </a:rPr>
              <a:t>linux</a:t>
            </a:r>
            <a:r>
              <a:rPr lang="en-US" sz="2000" dirty="0">
                <a:solidFill>
                  <a:srgbClr val="202124"/>
                </a:solidFill>
                <a:latin typeface="arial" panose="020B0604020202020204" pitchFamily="34" charset="0"/>
              </a:rPr>
              <a:t> is a location where software packages can be stored and accessed. These packages can be easily </a:t>
            </a:r>
            <a:r>
              <a:rPr lang="en-US" sz="2000" dirty="0" err="1">
                <a:solidFill>
                  <a:srgbClr val="202124"/>
                </a:solidFill>
                <a:latin typeface="arial" panose="020B0604020202020204" pitchFamily="34" charset="0"/>
              </a:rPr>
              <a:t>installed,updated</a:t>
            </a:r>
            <a:r>
              <a:rPr lang="en-US" sz="2000" dirty="0">
                <a:solidFill>
                  <a:srgbClr val="202124"/>
                </a:solidFill>
                <a:latin typeface="arial" panose="020B0604020202020204" pitchFamily="34" charset="0"/>
              </a:rPr>
              <a:t> and removed.</a:t>
            </a: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r>
              <a:rPr lang="en-US" sz="2000" dirty="0">
                <a:solidFill>
                  <a:srgbClr val="202124"/>
                </a:solidFill>
                <a:latin typeface="arial" panose="020B0604020202020204" pitchFamily="34" charset="0"/>
              </a:rPr>
              <a:t>Type of repo: 1-local repo  2- remote server</a:t>
            </a:r>
            <a:endParaRPr lang="en-US" sz="2000" dirty="0"/>
          </a:p>
          <a:p>
            <a:endParaRPr lang="en-US" sz="2000"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406" y="4444061"/>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a:xfrm>
            <a:off x="1838873" y="587829"/>
            <a:ext cx="10018713" cy="4767942"/>
          </a:xfrm>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a:xfrm>
            <a:off x="1086643" y="97972"/>
            <a:ext cx="10018713" cy="1752599"/>
          </a:xfrm>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a:xfrm>
            <a:off x="1484310" y="1771260"/>
            <a:ext cx="10018713" cy="3124201"/>
          </a:xfrm>
        </p:spPr>
        <p:txBody>
          <a:bodyPr>
            <a:normAutofit/>
          </a:bodyPr>
          <a:lstStyle/>
          <a:p>
            <a:r>
              <a:rPr lang="en-US" sz="2000" dirty="0"/>
              <a:t>■ Application files: The package database tracks each individual file as well as the folder where it’s located. </a:t>
            </a:r>
          </a:p>
          <a:p>
            <a:r>
              <a:rPr lang="en-US" sz="2000" dirty="0"/>
              <a:t> ■ Library dependencies: The package database tracks what library files are required for each application and can warn you if a dependent library file is not present when you install a package.</a:t>
            </a:r>
          </a:p>
          <a:p>
            <a:r>
              <a:rPr lang="en-US" sz="2000"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a:xfrm>
            <a:off x="1568287" y="0"/>
            <a:ext cx="10018713" cy="1752599"/>
          </a:xfrm>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1568287" y="1358409"/>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a:xfrm>
            <a:off x="1652263" y="158620"/>
            <a:ext cx="9264554" cy="1188097"/>
          </a:xfrm>
        </p:spPr>
        <p:txBody>
          <a:bodyPr>
            <a:normAutofit/>
          </a:bodyPr>
          <a:lstStyle/>
          <a:p>
            <a:pPr algn="ctr"/>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a:xfrm>
            <a:off x="1652263" y="1789921"/>
            <a:ext cx="10018713" cy="3124201"/>
          </a:xfrm>
        </p:spPr>
        <p:txBody>
          <a:bodyPr>
            <a:normAutofit lnSpcReduction="10000"/>
          </a:bodyPr>
          <a:lstStyle/>
          <a:p>
            <a:r>
              <a:rPr lang="en-US" sz="2000" dirty="0"/>
              <a:t>-e --erase Removes the specified package </a:t>
            </a:r>
          </a:p>
          <a:p>
            <a:r>
              <a:rPr lang="en-US" sz="2000" dirty="0"/>
              <a:t>-F --freshen Upgrades a package only if an earlier version already exists    -R  discovery requirement </a:t>
            </a:r>
            <a:r>
              <a:rPr lang="en-US" sz="2000" dirty="0" err="1"/>
              <a:t>dependeny</a:t>
            </a:r>
            <a:r>
              <a:rPr lang="en-US" sz="2000" dirty="0"/>
              <a:t> of package</a:t>
            </a:r>
          </a:p>
          <a:p>
            <a:r>
              <a:rPr lang="en-US" sz="2000" dirty="0"/>
              <a:t>-</a:t>
            </a:r>
            <a:r>
              <a:rPr lang="en-US" sz="2000" dirty="0" err="1"/>
              <a:t>i</a:t>
            </a:r>
            <a:r>
              <a:rPr lang="en-US" sz="2000" dirty="0"/>
              <a:t> --install Installs the specified package </a:t>
            </a:r>
          </a:p>
          <a:p>
            <a:r>
              <a:rPr lang="en-US" sz="2000" dirty="0"/>
              <a:t>-q --query Queries whether the specified package is installed </a:t>
            </a:r>
          </a:p>
          <a:p>
            <a:r>
              <a:rPr lang="en-US" sz="2000" dirty="0"/>
              <a:t>-U --upgrade Installs or upgrades the specified package </a:t>
            </a:r>
          </a:p>
          <a:p>
            <a:r>
              <a:rPr lang="en-US" sz="2000"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a:xfrm>
            <a:off x="513927" y="0"/>
            <a:ext cx="10018713" cy="1752599"/>
          </a:xfrm>
        </p:spPr>
        <p:txBody>
          <a:bodyPr>
            <a:normAutofit/>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8790" y="2069840"/>
            <a:ext cx="5474420" cy="4038601"/>
          </a:xfrm>
        </p:spPr>
      </p:pic>
    </p:spTree>
    <p:extLst>
      <p:ext uri="{BB962C8B-B14F-4D97-AF65-F5344CB8AC3E}">
        <p14:creationId xmlns:p14="http://schemas.microsoft.com/office/powerpoint/2010/main" val="30894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a:xfrm>
            <a:off x="849830" y="0"/>
            <a:ext cx="10018713" cy="1752599"/>
          </a:xfrm>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a:xfrm>
            <a:off x="1502971" y="2144485"/>
            <a:ext cx="10018713" cy="3124201"/>
          </a:xfrm>
        </p:spPr>
        <p:txBody>
          <a:bodyPr>
            <a:normAutofit fontScale="70000" lnSpcReduction="20000"/>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pPr algn="l"/>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fontScale="85000" lnSpcReduction="20000"/>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a:xfrm>
            <a:off x="588572" y="0"/>
            <a:ext cx="10018713" cy="1752599"/>
          </a:xfrm>
        </p:spPr>
        <p:txBody>
          <a:bodyPr>
            <a:normAutofit/>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a:xfrm>
            <a:off x="1689584" y="2219130"/>
            <a:ext cx="10018713" cy="3124201"/>
          </a:xfrm>
        </p:spPr>
        <p:txBody>
          <a:bodyPr>
            <a:normAutofit fontScale="85000" lnSpcReduction="20000"/>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a:xfrm>
            <a:off x="952467" y="205274"/>
            <a:ext cx="9077942" cy="768220"/>
          </a:xfrm>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a:xfrm>
            <a:off x="1810882" y="2109495"/>
            <a:ext cx="10018713" cy="3124201"/>
          </a:xfrm>
        </p:spPr>
        <p:txBody>
          <a:bodyPr>
            <a:normAutofit/>
          </a:bodyPr>
          <a:lstStyle/>
          <a:p>
            <a:r>
              <a:rPr lang="en-US" sz="2000" dirty="0"/>
              <a:t> /</a:t>
            </a:r>
            <a:r>
              <a:rPr lang="en-US" sz="2000" dirty="0" err="1"/>
              <a:t>etc</a:t>
            </a:r>
            <a:r>
              <a:rPr lang="en-US" sz="2000" dirty="0"/>
              <a:t>/apt/</a:t>
            </a:r>
            <a:r>
              <a:rPr lang="en-US" sz="2000" dirty="0" err="1"/>
              <a:t>source.list</a:t>
            </a:r>
            <a:r>
              <a:rPr lang="en-US" sz="2000" dirty="0"/>
              <a:t>            the list of source for apt</a:t>
            </a:r>
          </a:p>
          <a:p>
            <a:endParaRPr lang="en-US" sz="2000" dirty="0"/>
          </a:p>
          <a:p>
            <a:r>
              <a:rPr lang="en-US" sz="2000" dirty="0"/>
              <a:t>/</a:t>
            </a:r>
            <a:r>
              <a:rPr lang="en-US" sz="2000" dirty="0" err="1"/>
              <a:t>etc</a:t>
            </a:r>
            <a:r>
              <a:rPr lang="en-US" sz="2000" dirty="0"/>
              <a:t>/</a:t>
            </a:r>
            <a:r>
              <a:rPr lang="en-US" sz="2000" dirty="0" err="1"/>
              <a:t>yum.repos.d</a:t>
            </a:r>
            <a:r>
              <a:rPr lang="en-US" sz="2000" dirty="0"/>
              <a:t>/               the list of source for yum</a:t>
            </a:r>
          </a:p>
          <a:p>
            <a:endParaRPr lang="en-US" sz="2000" dirty="0"/>
          </a:p>
          <a:p>
            <a:pPr marL="0" indent="0">
              <a:buNone/>
            </a:pPr>
            <a:endParaRPr lang="en-US" sz="2000" dirty="0"/>
          </a:p>
          <a:p>
            <a:endParaRPr lang="en-US" sz="2000" dirty="0"/>
          </a:p>
          <a:p>
            <a:r>
              <a:rPr lang="en-US" sz="2000"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a:xfrm>
            <a:off x="1408839" y="158077"/>
            <a:ext cx="8298715" cy="660400"/>
          </a:xfrm>
        </p:spPr>
        <p:txBody>
          <a:bodyPr>
            <a:normAutofit fontScale="90000"/>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2280" y="1110343"/>
            <a:ext cx="8705847" cy="5128752"/>
          </a:xfrm>
        </p:spPr>
      </p:pic>
    </p:spTree>
    <p:extLst>
      <p:ext uri="{BB962C8B-B14F-4D97-AF65-F5344CB8AC3E}">
        <p14:creationId xmlns:p14="http://schemas.microsoft.com/office/powerpoint/2010/main" val="2270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a:xfrm>
            <a:off x="919930" y="0"/>
            <a:ext cx="8596668" cy="1320800"/>
          </a:xfrm>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a:xfrm>
            <a:off x="1801551" y="1866899"/>
            <a:ext cx="10018713" cy="3124201"/>
          </a:xfrm>
        </p:spPr>
        <p:txBody>
          <a:bodyPr>
            <a:normAutofit/>
          </a:bodyPr>
          <a:lstStyle/>
          <a:p>
            <a:r>
              <a:rPr lang="en-US" sz="2000" dirty="0"/>
              <a:t>apt purge   ____&gt; remove package with config file that say remove from stump</a:t>
            </a:r>
          </a:p>
          <a:p>
            <a:endParaRPr lang="en-US" sz="2000" dirty="0"/>
          </a:p>
          <a:p>
            <a:r>
              <a:rPr lang="en-US" sz="2000" dirty="0"/>
              <a:t>apt vs apt-get apt is newer version of apt-get</a:t>
            </a:r>
          </a:p>
          <a:p>
            <a:endParaRPr lang="en-US" sz="2000" dirty="0"/>
          </a:p>
          <a:p>
            <a:r>
              <a:rPr lang="en-US" sz="2000" dirty="0"/>
              <a:t>apt-cache  give </a:t>
            </a:r>
            <a:r>
              <a:rPr lang="en-US" sz="2000" dirty="0" err="1"/>
              <a:t>usefull</a:t>
            </a:r>
            <a:r>
              <a:rPr lang="en-US" sz="2000" dirty="0"/>
              <a:t> information such as dependency and </a:t>
            </a:r>
            <a:r>
              <a:rPr lang="en-US" sz="2000" dirty="0" err="1"/>
              <a:t>packangename</a:t>
            </a:r>
            <a:r>
              <a:rPr lang="en-US" sz="2000" dirty="0"/>
              <a:t> and search </a:t>
            </a:r>
            <a:r>
              <a:rPr lang="en-US" sz="2000" dirty="0" err="1"/>
              <a:t>packagename</a:t>
            </a:r>
            <a:r>
              <a:rPr lang="en-US" sz="2000" dirty="0"/>
              <a:t> match specified </a:t>
            </a:r>
            <a:r>
              <a:rPr lang="en-US" sz="2000" dirty="0" err="1"/>
              <a:t>keword</a:t>
            </a:r>
            <a:endParaRPr lang="en-US" sz="2000" dirty="0"/>
          </a:p>
        </p:txBody>
      </p:sp>
    </p:spTree>
    <p:extLst>
      <p:ext uri="{BB962C8B-B14F-4D97-AF65-F5344CB8AC3E}">
        <p14:creationId xmlns:p14="http://schemas.microsoft.com/office/powerpoint/2010/main" val="5384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a:xfrm>
            <a:off x="784515" y="0"/>
            <a:ext cx="10018713" cy="1752599"/>
          </a:xfrm>
        </p:spPr>
        <p:txBody>
          <a:bodyPr>
            <a:normAutofit/>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a:xfrm>
            <a:off x="1717575" y="2088501"/>
            <a:ext cx="10018713" cy="3124201"/>
          </a:xfrm>
        </p:spPr>
        <p:txBody>
          <a:bodyPr>
            <a:normAutofit/>
          </a:bodyPr>
          <a:lstStyle/>
          <a:p>
            <a:r>
              <a:rPr lang="en-US" sz="2000" dirty="0"/>
              <a:t> remove just remove package but </a:t>
            </a:r>
            <a:r>
              <a:rPr lang="en-US" sz="2000" dirty="0" err="1"/>
              <a:t>autoremove</a:t>
            </a:r>
            <a:r>
              <a:rPr lang="en-US" sz="2000" dirty="0"/>
              <a:t> remove package with all dependencies</a:t>
            </a:r>
          </a:p>
          <a:p>
            <a:endParaRPr lang="en-US" sz="2000" dirty="0"/>
          </a:p>
          <a:p>
            <a:r>
              <a:rPr lang="en-US" sz="2000" dirty="0"/>
              <a:t> download just download deb package</a:t>
            </a:r>
          </a:p>
          <a:p>
            <a:endParaRPr lang="en-US" sz="2000" dirty="0"/>
          </a:p>
          <a:p>
            <a:r>
              <a:rPr lang="en-US" sz="2000"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a:xfrm>
            <a:off x="480153" y="0"/>
            <a:ext cx="9484941" cy="1001485"/>
          </a:xfrm>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a:xfrm>
            <a:off x="1736236" y="1957873"/>
            <a:ext cx="10018713" cy="3124201"/>
          </a:xfrm>
        </p:spPr>
        <p:txBody>
          <a:bodyPr>
            <a:noAutofit/>
          </a:bodyPr>
          <a:lstStyle/>
          <a:p>
            <a:r>
              <a:rPr lang="en-US" sz="2000" dirty="0"/>
              <a:t>A system library is a collection of items, such as program functions. Functions are self contained code modules that perform a specific task within an application, such as opening and reading a data file</a:t>
            </a:r>
          </a:p>
          <a:p>
            <a:endParaRPr lang="en-US" sz="2000" dirty="0"/>
          </a:p>
          <a:p>
            <a:endParaRPr lang="en-US" sz="2000" dirty="0"/>
          </a:p>
          <a:p>
            <a:r>
              <a:rPr lang="en-US" sz="2000" dirty="0"/>
              <a:t>Type of library ______&gt;1-static library   2-dynamic library(shared library)  if work windows </a:t>
            </a:r>
            <a:r>
              <a:rPr lang="en-US" sz="2000" dirty="0" err="1"/>
              <a:t>dll</a:t>
            </a:r>
            <a:r>
              <a:rPr lang="en-US" sz="2000" dirty="0"/>
              <a:t> as the as shared library in </a:t>
            </a:r>
            <a:r>
              <a:rPr lang="en-US" sz="2000" dirty="0" err="1"/>
              <a:t>linux</a:t>
            </a:r>
            <a:endParaRPr lang="en-US" sz="2000" dirty="0"/>
          </a:p>
          <a:p>
            <a:endParaRPr lang="en-US" sz="2000" dirty="0"/>
          </a:p>
          <a:p>
            <a:r>
              <a:rPr lang="en-US" sz="2000" dirty="0"/>
              <a:t>lib LIBRARYNAME .so. VERSION  format shared library</a:t>
            </a:r>
          </a:p>
          <a:p>
            <a:r>
              <a:rPr lang="en-US" sz="2000" dirty="0"/>
              <a:t>  /</a:t>
            </a:r>
            <a:r>
              <a:rPr lang="en-US" sz="2000" dirty="0" err="1"/>
              <a:t>usr</a:t>
            </a:r>
            <a:r>
              <a:rPr lang="en-US" sz="2000" dirty="0"/>
              <a:t>/lib show library for app  /lib -</a:t>
            </a:r>
            <a:r>
              <a:rPr lang="en-US" sz="2000" dirty="0">
                <a:sym typeface="Wingdings" panose="05000000000000000000" pitchFamily="2" charset="2"/>
              </a:rPr>
              <a:t> show library </a:t>
            </a:r>
            <a:r>
              <a:rPr lang="en-US" sz="2000" dirty="0" err="1">
                <a:sym typeface="Wingdings" panose="05000000000000000000" pitchFamily="2" charset="2"/>
              </a:rPr>
              <a:t>builtin</a:t>
            </a:r>
            <a:r>
              <a:rPr lang="en-US" sz="2000" dirty="0">
                <a:sym typeface="Wingdings" panose="05000000000000000000" pitchFamily="2" charset="2"/>
              </a:rPr>
              <a:t> system</a:t>
            </a:r>
            <a:endParaRPr lang="en-US" sz="2000" dirty="0"/>
          </a:p>
        </p:txBody>
      </p:sp>
    </p:spTree>
    <p:extLst>
      <p:ext uri="{BB962C8B-B14F-4D97-AF65-F5344CB8AC3E}">
        <p14:creationId xmlns:p14="http://schemas.microsoft.com/office/powerpoint/2010/main" val="119245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a:xfrm>
            <a:off x="803177" y="111968"/>
            <a:ext cx="9460497" cy="954832"/>
          </a:xfrm>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a:xfrm>
            <a:off x="1642931" y="2004525"/>
            <a:ext cx="10018713" cy="3124201"/>
          </a:xfrm>
        </p:spPr>
        <p:txBody>
          <a:bodyPr>
            <a:normAutofit/>
          </a:bodyPr>
          <a:lstStyle/>
          <a:p>
            <a:r>
              <a:rPr lang="en-US" sz="2000" dirty="0"/>
              <a:t>Static library is very huge executable file </a:t>
            </a:r>
          </a:p>
          <a:p>
            <a:pPr marL="0" indent="0">
              <a:buNone/>
            </a:pPr>
            <a:endParaRPr lang="en-US" sz="2000" dirty="0"/>
          </a:p>
          <a:p>
            <a:endParaRPr lang="en-US" sz="2000" dirty="0"/>
          </a:p>
          <a:p>
            <a:r>
              <a:rPr lang="en-US" sz="2000" dirty="0"/>
              <a:t>If programmer update shared library and you update lib you can use new features of this library and security event </a:t>
            </a:r>
            <a:r>
              <a:rPr lang="en-US" sz="2000" dirty="0" err="1"/>
              <a:t>deacrese</a:t>
            </a:r>
            <a:r>
              <a:rPr lang="en-US" sz="2000" dirty="0"/>
              <a:t> </a:t>
            </a:r>
          </a:p>
          <a:p>
            <a:endParaRPr lang="en-US" sz="2000" dirty="0"/>
          </a:p>
          <a:p>
            <a:r>
              <a:rPr lang="en-US" sz="2000" dirty="0"/>
              <a:t>Static library loads and install very easier than shared library</a:t>
            </a:r>
          </a:p>
          <a:p>
            <a:endParaRPr lang="en-US" sz="2000" dirty="0"/>
          </a:p>
        </p:txBody>
      </p:sp>
    </p:spTree>
    <p:extLst>
      <p:ext uri="{BB962C8B-B14F-4D97-AF65-F5344CB8AC3E}">
        <p14:creationId xmlns:p14="http://schemas.microsoft.com/office/powerpoint/2010/main" val="22605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a:xfrm>
            <a:off x="681879" y="83976"/>
            <a:ext cx="9693762" cy="1122783"/>
          </a:xfrm>
        </p:spPr>
        <p:txBody>
          <a:bodyPr>
            <a:normAutofit/>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a:xfrm>
            <a:off x="1782890" y="2172476"/>
            <a:ext cx="10018713" cy="3124201"/>
          </a:xfrm>
        </p:spPr>
        <p:txBody>
          <a:bodyPr>
            <a:normAutofit/>
          </a:bodyPr>
          <a:lstStyle/>
          <a:p>
            <a:r>
              <a:rPr lang="en-US" sz="2000" dirty="0" err="1"/>
              <a:t>ldd</a:t>
            </a:r>
            <a:r>
              <a:rPr lang="en-US" sz="2000" dirty="0"/>
              <a:t> show app use which libraries need</a:t>
            </a:r>
          </a:p>
          <a:p>
            <a:endParaRPr lang="en-US" sz="2000" dirty="0"/>
          </a:p>
          <a:p>
            <a:endParaRPr lang="en-US" sz="2000" dirty="0"/>
          </a:p>
          <a:p>
            <a:r>
              <a:rPr lang="en-US" sz="2000" dirty="0" err="1"/>
              <a:t>ldd</a:t>
            </a:r>
            <a:r>
              <a:rPr lang="en-US" sz="2000" dirty="0"/>
              <a:t> /</a:t>
            </a:r>
            <a:r>
              <a:rPr lang="en-US" sz="2000" dirty="0" err="1"/>
              <a:t>usr</a:t>
            </a:r>
            <a:r>
              <a:rPr lang="en-US" sz="2000" dirty="0"/>
              <a:t>/</a:t>
            </a:r>
            <a:r>
              <a:rPr lang="en-US" sz="2000" dirty="0" err="1"/>
              <a:t>sbin</a:t>
            </a:r>
            <a:r>
              <a:rPr lang="en-US" sz="2000" dirty="0"/>
              <a:t>/</a:t>
            </a:r>
            <a:r>
              <a:rPr lang="en-US" sz="2000" dirty="0" err="1"/>
              <a:t>ldconfig</a:t>
            </a:r>
            <a:r>
              <a:rPr lang="en-US" sz="2000" dirty="0"/>
              <a:t>  ---</a:t>
            </a:r>
            <a:r>
              <a:rPr lang="en-US" sz="2000" dirty="0">
                <a:sym typeface="Wingdings" panose="05000000000000000000" pitchFamily="2" charset="2"/>
              </a:rPr>
              <a:t> static link because cache shared library for system </a:t>
            </a:r>
          </a:p>
          <a:p>
            <a:endParaRPr lang="en-US" sz="2000" dirty="0">
              <a:sym typeface="Wingdings" panose="05000000000000000000" pitchFamily="2" charset="2"/>
            </a:endParaRPr>
          </a:p>
          <a:p>
            <a:r>
              <a:rPr lang="en-US" sz="2000" dirty="0" err="1"/>
              <a:t>ldconfig</a:t>
            </a:r>
            <a:r>
              <a:rPr lang="en-US" sz="2000" dirty="0"/>
              <a:t> create  </a:t>
            </a:r>
            <a:r>
              <a:rPr lang="en-US" sz="2000" dirty="0" err="1"/>
              <a:t>ld.so.cache</a:t>
            </a:r>
            <a:endParaRPr lang="en-US" sz="2000" dirty="0"/>
          </a:p>
          <a:p>
            <a:r>
              <a:rPr lang="en-US" sz="2000" dirty="0"/>
              <a:t>/</a:t>
            </a:r>
            <a:r>
              <a:rPr lang="en-US" sz="2000" dirty="0" err="1"/>
              <a:t>etc</a:t>
            </a:r>
            <a:r>
              <a:rPr lang="en-US" sz="2000" dirty="0"/>
              <a:t>/</a:t>
            </a:r>
            <a:r>
              <a:rPr lang="en-US" sz="2000" dirty="0" err="1"/>
              <a:t>ld.conf</a:t>
            </a:r>
            <a:r>
              <a:rPr lang="en-US" sz="2000" dirty="0"/>
              <a:t>   include /</a:t>
            </a:r>
            <a:r>
              <a:rPr lang="en-US" sz="2000" dirty="0" err="1"/>
              <a:t>etc</a:t>
            </a:r>
            <a:r>
              <a:rPr lang="en-US" sz="2000" dirty="0"/>
              <a:t>/</a:t>
            </a:r>
            <a:r>
              <a:rPr lang="en-US" sz="2000" dirty="0" err="1"/>
              <a:t>ld.conf.d</a:t>
            </a:r>
            <a:r>
              <a:rPr lang="en-US" sz="2000" dirty="0"/>
              <a:t>/*</a:t>
            </a:r>
          </a:p>
        </p:txBody>
      </p:sp>
    </p:spTree>
    <p:extLst>
      <p:ext uri="{BB962C8B-B14F-4D97-AF65-F5344CB8AC3E}">
        <p14:creationId xmlns:p14="http://schemas.microsoft.com/office/powerpoint/2010/main" val="37637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a:xfrm>
            <a:off x="1829544" y="261257"/>
            <a:ext cx="8340824" cy="1281403"/>
          </a:xfrm>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a:xfrm>
            <a:off x="1614939" y="1679509"/>
            <a:ext cx="10018713" cy="3757127"/>
          </a:xfrm>
        </p:spPr>
        <p:txBody>
          <a:bodyPr>
            <a:normAutofit/>
          </a:bodyPr>
          <a:lstStyle/>
          <a:p>
            <a:r>
              <a:rPr lang="en-US" sz="2000" dirty="0"/>
              <a:t>What is process?</a:t>
            </a:r>
          </a:p>
          <a:p>
            <a:r>
              <a:rPr lang="en-US" sz="2000"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sz="2000" dirty="0"/>
          </a:p>
          <a:p>
            <a:r>
              <a:rPr lang="en-US" sz="2000" dirty="0" err="1"/>
              <a:t>init</a:t>
            </a:r>
            <a:r>
              <a:rPr lang="en-US" sz="2000" dirty="0"/>
              <a:t> process? When </a:t>
            </a:r>
            <a:r>
              <a:rPr lang="en-US" sz="2000" dirty="0" err="1"/>
              <a:t>linux</a:t>
            </a:r>
            <a:r>
              <a:rPr lang="en-US" sz="2000" dirty="0"/>
              <a:t>  system first boots it starts process that called </a:t>
            </a:r>
            <a:r>
              <a:rPr lang="en-US" sz="2000" dirty="0" err="1"/>
              <a:t>init</a:t>
            </a:r>
            <a:r>
              <a:rPr lang="en-US" sz="2000" dirty="0"/>
              <a:t> process that </a:t>
            </a:r>
            <a:r>
              <a:rPr lang="en-US" sz="2000" dirty="0" err="1"/>
              <a:t>pid</a:t>
            </a:r>
            <a:r>
              <a:rPr lang="en-US" sz="2000" dirty="0"/>
              <a:t>=1 </a:t>
            </a:r>
          </a:p>
        </p:txBody>
      </p:sp>
    </p:spTree>
    <p:extLst>
      <p:ext uri="{BB962C8B-B14F-4D97-AF65-F5344CB8AC3E}">
        <p14:creationId xmlns:p14="http://schemas.microsoft.com/office/powerpoint/2010/main" val="1038908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a:xfrm>
            <a:off x="971128" y="270589"/>
            <a:ext cx="8555428" cy="796211"/>
          </a:xfrm>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a:xfrm>
            <a:off x="1586947" y="2032518"/>
            <a:ext cx="10018713" cy="3124201"/>
          </a:xfrm>
        </p:spPr>
        <p:txBody>
          <a:bodyPr>
            <a:normAutofit fontScale="92500" lnSpcReduction="20000"/>
          </a:bodyPr>
          <a:lstStyle/>
          <a:p>
            <a:r>
              <a:rPr lang="en-US" sz="2000" dirty="0" err="1"/>
              <a:t>ps</a:t>
            </a:r>
            <a:r>
              <a:rPr lang="en-US" sz="2000" dirty="0"/>
              <a:t>    viewing process in </a:t>
            </a:r>
            <a:r>
              <a:rPr lang="en-US" sz="2000" dirty="0" err="1"/>
              <a:t>linux</a:t>
            </a:r>
            <a:r>
              <a:rPr lang="en-US" sz="2000" dirty="0"/>
              <a:t> by this command</a:t>
            </a:r>
          </a:p>
          <a:p>
            <a:endParaRPr lang="en-US" sz="2000" dirty="0"/>
          </a:p>
          <a:p>
            <a:endParaRPr lang="en-US" sz="2000" dirty="0"/>
          </a:p>
          <a:p>
            <a:r>
              <a:rPr lang="en-US" sz="2000" dirty="0"/>
              <a:t>            PID TTY TIME </a:t>
            </a:r>
          </a:p>
          <a:p>
            <a:r>
              <a:rPr lang="en-US" sz="2000" dirty="0"/>
              <a:t>CMD 1615 pts/0 00:00:00          </a:t>
            </a:r>
          </a:p>
          <a:p>
            <a:r>
              <a:rPr lang="en-US" sz="2000" dirty="0"/>
              <a:t>bash 1765 pts/0 00:00:00 </a:t>
            </a:r>
          </a:p>
          <a:p>
            <a:endParaRPr lang="en-US" sz="2000" dirty="0"/>
          </a:p>
          <a:p>
            <a:r>
              <a:rPr lang="en-US" sz="2000" dirty="0" err="1"/>
              <a:t>TTY:the</a:t>
            </a:r>
            <a:r>
              <a:rPr lang="en-US" sz="2000" dirty="0"/>
              <a:t> terminal (TTY) that they were started from and time show how much time process used </a:t>
            </a:r>
            <a:r>
              <a:rPr lang="en-US" sz="2000" dirty="0" err="1"/>
              <a:t>cpu</a:t>
            </a:r>
            <a:endParaRPr lang="en-US" sz="2000" dirty="0"/>
          </a:p>
        </p:txBody>
      </p:sp>
    </p:spTree>
    <p:extLst>
      <p:ext uri="{BB962C8B-B14F-4D97-AF65-F5344CB8AC3E}">
        <p14:creationId xmlns:p14="http://schemas.microsoft.com/office/powerpoint/2010/main" val="19764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8432" y="2681242"/>
            <a:ext cx="1876425"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2952" y="297175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5867" y="2681243"/>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a:xfrm>
            <a:off x="1311189" y="121297"/>
            <a:ext cx="7962813" cy="640443"/>
          </a:xfrm>
        </p:spPr>
        <p:txBody>
          <a:bodyPr>
            <a:normAutofit fontScale="90000"/>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a:xfrm>
            <a:off x="1703702" y="1937399"/>
            <a:ext cx="8596668" cy="3880773"/>
          </a:xfrm>
        </p:spPr>
        <p:txBody>
          <a:bodyPr>
            <a:noAutofit/>
          </a:bodyPr>
          <a:lstStyle/>
          <a:p>
            <a:r>
              <a:rPr lang="en-US" sz="2000" dirty="0" err="1"/>
              <a:t>ps</a:t>
            </a:r>
            <a:r>
              <a:rPr lang="en-US" sz="2000" dirty="0"/>
              <a:t> -</a:t>
            </a:r>
            <a:r>
              <a:rPr lang="en-US" sz="2000" dirty="0" err="1"/>
              <a:t>ef</a:t>
            </a:r>
            <a:r>
              <a:rPr lang="en-US" sz="2000" dirty="0"/>
              <a:t> show every process in </a:t>
            </a:r>
            <a:r>
              <a:rPr lang="en-US" sz="2000" dirty="0" err="1"/>
              <a:t>linux</a:t>
            </a:r>
            <a:r>
              <a:rPr lang="en-US" sz="2000" dirty="0"/>
              <a:t> with </a:t>
            </a:r>
            <a:r>
              <a:rPr lang="en-US" sz="2000" dirty="0" err="1"/>
              <a:t>uid</a:t>
            </a:r>
            <a:endParaRPr lang="en-US" sz="2000" dirty="0"/>
          </a:p>
          <a:p>
            <a:r>
              <a:rPr lang="en-US" sz="2000" dirty="0" err="1"/>
              <a:t>ps</a:t>
            </a:r>
            <a:r>
              <a:rPr lang="en-US" sz="2000" dirty="0"/>
              <a:t> –aux    as the as above command with more detail and </a:t>
            </a:r>
            <a:r>
              <a:rPr lang="en-US" sz="2000" dirty="0" err="1"/>
              <a:t>outpout</a:t>
            </a:r>
            <a:r>
              <a:rPr lang="en-US" sz="2000" dirty="0"/>
              <a:t> format</a:t>
            </a:r>
          </a:p>
          <a:p>
            <a:endParaRPr lang="en-US" sz="2000" dirty="0"/>
          </a:p>
          <a:p>
            <a:r>
              <a:rPr lang="en-US" sz="2000" dirty="0" err="1"/>
              <a:t>Uid</a:t>
            </a:r>
            <a:r>
              <a:rPr lang="en-US" sz="2000" dirty="0"/>
              <a:t> means </a:t>
            </a:r>
            <a:r>
              <a:rPr lang="en-US" sz="2000" dirty="0" err="1"/>
              <a:t>wich</a:t>
            </a:r>
            <a:r>
              <a:rPr lang="en-US" sz="2000" dirty="0"/>
              <a:t> user responsible for this process</a:t>
            </a:r>
          </a:p>
          <a:p>
            <a:r>
              <a:rPr lang="en-US" sz="2000" dirty="0"/>
              <a:t>PID process id </a:t>
            </a:r>
          </a:p>
          <a:p>
            <a:endParaRPr lang="en-US" sz="2000" dirty="0"/>
          </a:p>
          <a:p>
            <a:r>
              <a:rPr lang="en-US" sz="2000" dirty="0"/>
              <a:t>PPID parent process id means this process started with other process</a:t>
            </a:r>
          </a:p>
          <a:p>
            <a:r>
              <a:rPr lang="en-US" sz="2000" dirty="0"/>
              <a:t>C: The processor utilization over the lifetime of the process </a:t>
            </a:r>
          </a:p>
          <a:p>
            <a:r>
              <a:rPr lang="en-US" sz="2000" dirty="0"/>
              <a:t>■ STIME: The system time when the process was started ■ </a:t>
            </a:r>
          </a:p>
          <a:p>
            <a:r>
              <a:rPr lang="en-US" sz="2000" dirty="0"/>
              <a:t> ■ TIME: The cumulative CPU time required to run the process </a:t>
            </a:r>
          </a:p>
          <a:p>
            <a:r>
              <a:rPr lang="en-US" sz="2000"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a:xfrm>
            <a:off x="1307030" y="177282"/>
            <a:ext cx="8340824" cy="992154"/>
          </a:xfrm>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7386" y="2574212"/>
            <a:ext cx="7313070" cy="3255396"/>
          </a:xfrm>
        </p:spPr>
      </p:pic>
    </p:spTree>
    <p:extLst>
      <p:ext uri="{BB962C8B-B14F-4D97-AF65-F5344CB8AC3E}">
        <p14:creationId xmlns:p14="http://schemas.microsoft.com/office/powerpoint/2010/main" val="402547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a:xfrm>
            <a:off x="793846" y="214604"/>
            <a:ext cx="9124595" cy="992154"/>
          </a:xfrm>
        </p:spPr>
        <p:txBody>
          <a:bodyPr>
            <a:normAutofit/>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normAutofit/>
          </a:bodyPr>
          <a:lstStyle/>
          <a:p>
            <a:r>
              <a:rPr lang="en-US" sz="2000" dirty="0"/>
              <a:t>Interruptible:  process </a:t>
            </a:r>
            <a:r>
              <a:rPr lang="en-US" sz="2000" dirty="0" err="1"/>
              <a:t>wating</a:t>
            </a:r>
            <a:r>
              <a:rPr lang="en-US" sz="2000" dirty="0"/>
              <a:t> for I/O operation to complete such reading or writing to a </a:t>
            </a:r>
            <a:r>
              <a:rPr lang="en-US" sz="2000" dirty="0" err="1"/>
              <a:t>file.the</a:t>
            </a:r>
            <a:r>
              <a:rPr lang="en-US" sz="2000" dirty="0"/>
              <a:t> process be woken up by a signal or event.</a:t>
            </a:r>
          </a:p>
          <a:p>
            <a:endParaRPr lang="en-US" sz="2000" dirty="0"/>
          </a:p>
          <a:p>
            <a:pPr marL="0" indent="0">
              <a:buNone/>
            </a:pPr>
            <a:endParaRPr lang="en-US" sz="2000" dirty="0"/>
          </a:p>
          <a:p>
            <a:endParaRPr lang="en-US" sz="2000" dirty="0"/>
          </a:p>
          <a:p>
            <a:r>
              <a:rPr lang="en-US" sz="2000" dirty="0"/>
              <a:t>Uninterruptible: process waiting for some hardware resource </a:t>
            </a:r>
            <a:r>
              <a:rPr lang="en-US" sz="2000" dirty="0" err="1"/>
              <a:t>availbe</a:t>
            </a:r>
            <a:endParaRPr lang="en-US" sz="2000" dirty="0"/>
          </a:p>
          <a:p>
            <a:pPr marL="0" indent="0">
              <a:buNone/>
            </a:pPr>
            <a:r>
              <a:rPr lang="en-US" sz="2000"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a:xfrm>
            <a:off x="1083096" y="326572"/>
            <a:ext cx="8219526" cy="1104121"/>
          </a:xfrm>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normAutofit lnSpcReduction="10000"/>
          </a:bodyPr>
          <a:lstStyle/>
          <a:p>
            <a:r>
              <a:rPr lang="en-US" sz="2000" dirty="0"/>
              <a:t>If a process has ended but its parent process hasn’t acknowledged the termination signal because it’s sleeping, the process is considered a zombie.</a:t>
            </a:r>
          </a:p>
          <a:p>
            <a:r>
              <a:rPr lang="en-US" sz="2000" dirty="0"/>
              <a:t> limbo: state between running and terminating until the parent process acknowledges the termination signal.</a:t>
            </a:r>
          </a:p>
          <a:p>
            <a:endParaRPr lang="en-US" sz="2000" dirty="0"/>
          </a:p>
          <a:p>
            <a:r>
              <a:rPr lang="en-US" sz="2000" dirty="0"/>
              <a:t>Kill -9     kill process immediately and don’t allow end task </a:t>
            </a:r>
          </a:p>
          <a:p>
            <a:endParaRPr lang="en-US" sz="2000" dirty="0"/>
          </a:p>
          <a:p>
            <a:r>
              <a:rPr lang="en-US" sz="2000"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a:xfrm>
            <a:off x="859160" y="233265"/>
            <a:ext cx="8667395" cy="740228"/>
          </a:xfrm>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fontScale="85000" lnSpcReduction="20000"/>
          </a:bodyPr>
          <a:lstStyle/>
          <a:p>
            <a:r>
              <a:rPr lang="en-US" sz="2000" dirty="0"/>
              <a:t>top better used </a:t>
            </a:r>
            <a:r>
              <a:rPr lang="en-US" sz="2000" dirty="0" err="1"/>
              <a:t>htop</a:t>
            </a:r>
            <a:endParaRPr lang="en-US" sz="2000" dirty="0"/>
          </a:p>
          <a:p>
            <a:pPr marL="0" indent="0">
              <a:buNone/>
            </a:pPr>
            <a:r>
              <a:rPr lang="en-US" sz="2000" dirty="0"/>
              <a:t>This command used for monitoring process used </a:t>
            </a:r>
            <a:r>
              <a:rPr lang="en-US" sz="2000" dirty="0" err="1"/>
              <a:t>memory,cpu</a:t>
            </a:r>
            <a:r>
              <a:rPr lang="en-US" sz="2000" dirty="0"/>
              <a:t>……</a:t>
            </a:r>
          </a:p>
          <a:p>
            <a:pPr marL="0" indent="0">
              <a:buNone/>
            </a:pPr>
            <a:endParaRPr lang="en-US" sz="2000" dirty="0"/>
          </a:p>
          <a:p>
            <a:pPr marL="0" indent="0">
              <a:buNone/>
            </a:pPr>
            <a:r>
              <a:rPr lang="en-US" sz="2000" dirty="0"/>
              <a:t>load average in 1minute 5minute 15minute   </a:t>
            </a:r>
          </a:p>
          <a:p>
            <a:pPr marL="0" indent="0">
              <a:buNone/>
            </a:pPr>
            <a:r>
              <a:rPr lang="en-US" sz="2000" dirty="0"/>
              <a:t> if </a:t>
            </a:r>
            <a:r>
              <a:rPr lang="en-US" sz="2000" dirty="0" err="1"/>
              <a:t>cpu</a:t>
            </a:r>
            <a:r>
              <a:rPr lang="en-US" sz="2000" dirty="0"/>
              <a:t> core &lt; load average means system is not good situation </a:t>
            </a:r>
          </a:p>
          <a:p>
            <a:pPr marL="0" indent="0">
              <a:buNone/>
            </a:pPr>
            <a:r>
              <a:rPr lang="en-US" sz="2000" dirty="0"/>
              <a:t>Uptime :means how much time server is up </a:t>
            </a:r>
          </a:p>
          <a:p>
            <a:pPr marL="0" indent="0">
              <a:buNone/>
            </a:pPr>
            <a:r>
              <a:rPr lang="en-US" sz="2000" dirty="0"/>
              <a:t>watch each 2s show </a:t>
            </a:r>
          </a:p>
          <a:p>
            <a:pPr marL="0" indent="0">
              <a:buNone/>
            </a:pPr>
            <a:endParaRPr lang="en-US" sz="2000" dirty="0"/>
          </a:p>
          <a:p>
            <a:pPr marL="0" indent="0">
              <a:buNone/>
            </a:pPr>
            <a:r>
              <a:rPr lang="en-US" sz="2000"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a:xfrm>
            <a:off x="1325691" y="177282"/>
            <a:ext cx="9040620" cy="1178766"/>
          </a:xfrm>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normAutofit lnSpcReduction="10000"/>
          </a:bodyPr>
          <a:lstStyle/>
          <a:p>
            <a:r>
              <a:rPr lang="en-US" sz="2000" dirty="0"/>
              <a:t>Some process take long time for example</a:t>
            </a:r>
          </a:p>
          <a:p>
            <a:pPr marL="0" indent="0">
              <a:buNone/>
            </a:pPr>
            <a:endParaRPr lang="en-US" sz="2000" dirty="0"/>
          </a:p>
          <a:p>
            <a:pPr marL="0" indent="0">
              <a:buNone/>
            </a:pPr>
            <a:r>
              <a:rPr lang="en-US" sz="2000" dirty="0"/>
              <a:t>Dump from </a:t>
            </a:r>
            <a:r>
              <a:rPr lang="en-US" sz="2000" dirty="0" err="1"/>
              <a:t>mysql</a:t>
            </a:r>
            <a:r>
              <a:rPr lang="en-US" sz="2000" dirty="0"/>
              <a:t> databases</a:t>
            </a:r>
          </a:p>
          <a:p>
            <a:pPr marL="0" indent="0">
              <a:buNone/>
            </a:pPr>
            <a:endParaRPr lang="en-US" sz="2000" dirty="0"/>
          </a:p>
          <a:p>
            <a:pPr marL="0" indent="0">
              <a:buNone/>
            </a:pPr>
            <a:r>
              <a:rPr lang="en-US" sz="2000" dirty="0"/>
              <a:t>Solution is </a:t>
            </a:r>
            <a:r>
              <a:rPr lang="en-US" sz="2000" dirty="0" err="1"/>
              <a:t>bg</a:t>
            </a:r>
            <a:r>
              <a:rPr lang="en-US" sz="2000" dirty="0"/>
              <a:t> (background)</a:t>
            </a:r>
          </a:p>
          <a:p>
            <a:pPr marL="0" indent="0">
              <a:buNone/>
            </a:pPr>
            <a:endParaRPr lang="en-US" sz="2000" dirty="0"/>
          </a:p>
          <a:p>
            <a:pPr marL="0" indent="0">
              <a:buNone/>
            </a:pPr>
            <a:r>
              <a:rPr lang="en-US" sz="2000"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a:xfrm>
            <a:off x="1400336" y="101326"/>
            <a:ext cx="8596668" cy="945501"/>
          </a:xfrm>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a:xfrm>
            <a:off x="1797666" y="1911739"/>
            <a:ext cx="8596668" cy="3880773"/>
          </a:xfrm>
        </p:spPr>
        <p:txBody>
          <a:bodyPr>
            <a:noAutofit/>
          </a:bodyPr>
          <a:lstStyle/>
          <a:p>
            <a:r>
              <a:rPr lang="en-US" sz="2000" dirty="0" err="1"/>
              <a:t>fg</a:t>
            </a:r>
            <a:r>
              <a:rPr lang="en-US" sz="2000" dirty="0"/>
              <a:t>(foreground)   </a:t>
            </a:r>
            <a:r>
              <a:rPr lang="en-US" sz="2000" dirty="0" err="1"/>
              <a:t>fg</a:t>
            </a:r>
            <a:r>
              <a:rPr lang="en-US" sz="2000" dirty="0"/>
              <a:t> %number of job  take job from </a:t>
            </a:r>
            <a:r>
              <a:rPr lang="en-US" sz="2000" dirty="0" err="1"/>
              <a:t>bg</a:t>
            </a:r>
            <a:r>
              <a:rPr lang="en-US" sz="2000" dirty="0"/>
              <a:t> to </a:t>
            </a:r>
            <a:r>
              <a:rPr lang="en-US" sz="2000" dirty="0" err="1"/>
              <a:t>fg</a:t>
            </a:r>
            <a:endParaRPr lang="en-US" sz="2000" dirty="0"/>
          </a:p>
          <a:p>
            <a:endParaRPr lang="en-US" sz="2000" dirty="0"/>
          </a:p>
          <a:p>
            <a:r>
              <a:rPr lang="en-US" sz="2000" dirty="0"/>
              <a:t>jobs –ls   + top  priority</a:t>
            </a:r>
          </a:p>
          <a:p>
            <a:r>
              <a:rPr lang="en-US" sz="2000" dirty="0"/>
              <a:t>                   </a:t>
            </a:r>
            <a:r>
              <a:rPr lang="en-US" sz="2000" dirty="0" err="1"/>
              <a:t>ctrl+c</a:t>
            </a:r>
            <a:r>
              <a:rPr lang="en-US" sz="2000" dirty="0"/>
              <a:t> --</a:t>
            </a:r>
            <a:r>
              <a:rPr lang="en-US" sz="2000" dirty="0">
                <a:sym typeface="Wingdings" panose="05000000000000000000" pitchFamily="2" charset="2"/>
              </a:rPr>
              <a:t>cancel                      </a:t>
            </a:r>
            <a:r>
              <a:rPr lang="en-US" sz="2000" dirty="0" err="1">
                <a:sym typeface="Wingdings" panose="05000000000000000000" pitchFamily="2" charset="2"/>
              </a:rPr>
              <a:t>ctrl+zstopped</a:t>
            </a:r>
            <a:endParaRPr lang="en-US" sz="2000" dirty="0"/>
          </a:p>
          <a:p>
            <a:endParaRPr lang="en-US" sz="2000" dirty="0"/>
          </a:p>
          <a:p>
            <a:r>
              <a:rPr lang="en-US" sz="2000" dirty="0"/>
              <a:t> </a:t>
            </a:r>
            <a:r>
              <a:rPr lang="en-US" sz="2000" dirty="0" err="1"/>
              <a:t>bg</a:t>
            </a:r>
            <a:r>
              <a:rPr lang="en-US" sz="2000" dirty="0"/>
              <a:t> % number of job   take job from </a:t>
            </a:r>
            <a:r>
              <a:rPr lang="en-US" sz="2000" dirty="0" err="1"/>
              <a:t>fg</a:t>
            </a:r>
            <a:r>
              <a:rPr lang="en-US" sz="2000" dirty="0"/>
              <a:t> to </a:t>
            </a:r>
            <a:r>
              <a:rPr lang="en-US" sz="2000" dirty="0" err="1"/>
              <a:t>bg</a:t>
            </a:r>
            <a:endParaRPr lang="en-US" sz="2000" dirty="0"/>
          </a:p>
          <a:p>
            <a:endParaRPr lang="en-US" sz="2000" dirty="0"/>
          </a:p>
          <a:p>
            <a:pPr marL="0" indent="0">
              <a:buNone/>
            </a:pPr>
            <a:r>
              <a:rPr lang="en-US" sz="2000" dirty="0"/>
              <a:t> </a:t>
            </a:r>
            <a:r>
              <a:rPr lang="en-US" sz="2000" dirty="0" err="1"/>
              <a:t>nohup</a:t>
            </a:r>
            <a:r>
              <a:rPr lang="en-US" sz="2000" dirty="0"/>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sz="2000" dirty="0"/>
              <a:t>  continue process although shell exit </a:t>
            </a:r>
          </a:p>
          <a:p>
            <a:pPr marL="0" indent="0">
              <a:buNone/>
            </a:pPr>
            <a:endParaRPr lang="en-US" sz="2000" dirty="0"/>
          </a:p>
          <a:p>
            <a:r>
              <a:rPr lang="en-US" sz="2000" dirty="0"/>
              <a:t>Kill %number of job    Stopping a background job with the kill </a:t>
            </a:r>
          </a:p>
          <a:p>
            <a:r>
              <a:rPr lang="en-US" sz="2000"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a:xfrm>
            <a:off x="915144" y="158620"/>
            <a:ext cx="8172873" cy="702905"/>
          </a:xfrm>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fontScale="92500" lnSpcReduction="10000"/>
          </a:bodyPr>
          <a:lstStyle/>
          <a:p>
            <a:r>
              <a:rPr lang="en-US" sz="2000" dirty="0"/>
              <a:t>Kill send signal to process </a:t>
            </a:r>
          </a:p>
          <a:p>
            <a:endParaRPr lang="en-US" sz="2000" dirty="0"/>
          </a:p>
          <a:p>
            <a:r>
              <a:rPr lang="en-US" sz="2000" dirty="0"/>
              <a:t>Kill -9 forcefully  kill process        kill without number by default 15</a:t>
            </a:r>
          </a:p>
          <a:p>
            <a:endParaRPr lang="en-US" sz="2000" dirty="0"/>
          </a:p>
          <a:p>
            <a:r>
              <a:rPr lang="en-US" sz="2000" dirty="0"/>
              <a:t>Kill -15   normal </a:t>
            </a:r>
            <a:r>
              <a:rPr lang="en-US" sz="2000" dirty="0" err="1"/>
              <a:t>terminatetion</a:t>
            </a:r>
            <a:r>
              <a:rPr lang="en-US" sz="2000" dirty="0"/>
              <a:t> request</a:t>
            </a:r>
          </a:p>
          <a:p>
            <a:endParaRPr lang="en-US" sz="2000" dirty="0"/>
          </a:p>
          <a:p>
            <a:r>
              <a:rPr lang="en-US" sz="2000" dirty="0"/>
              <a:t>Hup  1     give information to process that process controlling you terminated</a:t>
            </a:r>
          </a:p>
          <a:p>
            <a:r>
              <a:rPr lang="en-US" sz="2000" dirty="0" err="1"/>
              <a:t>Killall</a:t>
            </a:r>
            <a:r>
              <a:rPr lang="en-US" sz="2000" dirty="0"/>
              <a:t>   </a:t>
            </a:r>
            <a:r>
              <a:rPr lang="en-US" sz="2000" dirty="0" err="1"/>
              <a:t>pkill</a:t>
            </a:r>
            <a:r>
              <a:rPr lang="en-US" sz="2000" dirty="0"/>
              <a:t> </a:t>
            </a:r>
            <a:r>
              <a:rPr lang="en-US" sz="2000" dirty="0" err="1"/>
              <a:t>sh</a:t>
            </a:r>
            <a:r>
              <a:rPr lang="en-US" sz="2000" dirty="0"/>
              <a:t> </a:t>
            </a:r>
            <a:r>
              <a:rPr lang="en-US" sz="2000" dirty="0" err="1"/>
              <a:t>menas</a:t>
            </a:r>
            <a:r>
              <a:rPr lang="en-US" sz="2000" dirty="0"/>
              <a:t> kill for example each process contains </a:t>
            </a:r>
            <a:r>
              <a:rPr lang="en-US" sz="2000" dirty="0" err="1"/>
              <a:t>sh</a:t>
            </a:r>
            <a:r>
              <a:rPr lang="en-US" sz="2000" dirty="0"/>
              <a:t> kill </a:t>
            </a:r>
          </a:p>
        </p:txBody>
      </p:sp>
    </p:spTree>
    <p:extLst>
      <p:ext uri="{BB962C8B-B14F-4D97-AF65-F5344CB8AC3E}">
        <p14:creationId xmlns:p14="http://schemas.microsoft.com/office/powerpoint/2010/main" val="44052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a:xfrm>
            <a:off x="831170" y="83976"/>
            <a:ext cx="8443460" cy="898848"/>
          </a:xfrm>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sz="2000" dirty="0"/>
              <a:t>Screen better than </a:t>
            </a:r>
            <a:r>
              <a:rPr lang="en-US" sz="2000" dirty="0" err="1"/>
              <a:t>nohup</a:t>
            </a:r>
            <a:r>
              <a:rPr lang="en-US" sz="2000" dirty="0"/>
              <a:t> manage process</a:t>
            </a:r>
          </a:p>
          <a:p>
            <a:endParaRPr lang="en-US" sz="2000" dirty="0"/>
          </a:p>
          <a:p>
            <a:endParaRPr lang="en-US" sz="2000" dirty="0"/>
          </a:p>
          <a:p>
            <a:r>
              <a:rPr lang="en-US" sz="2000" dirty="0"/>
              <a:t>Screen –ls list of process in screen</a:t>
            </a:r>
          </a:p>
          <a:p>
            <a:endParaRPr lang="en-US" sz="2000" dirty="0"/>
          </a:p>
          <a:p>
            <a:pPr marL="0" indent="0">
              <a:buNone/>
            </a:pPr>
            <a:r>
              <a:rPr lang="en-US" sz="2000" dirty="0"/>
              <a:t> ctrl + a   d    detach     </a:t>
            </a:r>
            <a:r>
              <a:rPr lang="en-US" sz="2000" dirty="0" err="1"/>
              <a:t>ctrl+A</a:t>
            </a:r>
            <a:r>
              <a:rPr lang="en-US" sz="2000" dirty="0"/>
              <a:t>  |   split page     </a:t>
            </a:r>
            <a:r>
              <a:rPr lang="en-US" sz="2000" dirty="0" err="1"/>
              <a:t>ctrl+A</a:t>
            </a:r>
            <a:r>
              <a:rPr lang="en-US" sz="2000" dirty="0"/>
              <a:t> \ delete   </a:t>
            </a:r>
          </a:p>
          <a:p>
            <a:r>
              <a:rPr lang="en-US" sz="2000" dirty="0"/>
              <a:t>Screen –r reattach         </a:t>
            </a:r>
            <a:r>
              <a:rPr lang="en-US" sz="2000" dirty="0" err="1"/>
              <a:t>ctrl+A</a:t>
            </a:r>
            <a:r>
              <a:rPr lang="en-US" sz="2000" dirty="0"/>
              <a:t> tab and c (create)</a:t>
            </a:r>
          </a:p>
        </p:txBody>
      </p:sp>
    </p:spTree>
    <p:extLst>
      <p:ext uri="{BB962C8B-B14F-4D97-AF65-F5344CB8AC3E}">
        <p14:creationId xmlns:p14="http://schemas.microsoft.com/office/powerpoint/2010/main" val="322484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a:xfrm>
            <a:off x="1179949" y="158621"/>
            <a:ext cx="9037071" cy="1024811"/>
          </a:xfrm>
        </p:spPr>
        <p:txBody>
          <a:bodyPr>
            <a:normAutofit/>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a:xfrm>
            <a:off x="2506134" y="3172409"/>
            <a:ext cx="7617580" cy="1463108"/>
          </a:xfrm>
        </p:spPr>
        <p:txBody>
          <a:bodyPr>
            <a:noAutofit/>
          </a:bodyPr>
          <a:lstStyle/>
          <a:p>
            <a:pPr marL="0" indent="0">
              <a:buNone/>
            </a:pPr>
            <a:r>
              <a:rPr lang="en-US" sz="2000" dirty="0"/>
              <a:t>The scheduling priority for a process determines when it obtains CPU time and</a:t>
            </a:r>
          </a:p>
          <a:p>
            <a:pPr marL="0" indent="0">
              <a:buNone/>
            </a:pPr>
            <a:r>
              <a:rPr lang="en-US" sz="2000" dirty="0"/>
              <a:t> memory resources in comparison to other processes that operate at a different </a:t>
            </a:r>
          </a:p>
          <a:p>
            <a:pPr marL="0" indent="0">
              <a:buNone/>
            </a:pPr>
            <a:r>
              <a:rPr lang="en-US" sz="2000" dirty="0"/>
              <a:t>priority. However, you may run some applications that need either a higher or lower level </a:t>
            </a:r>
          </a:p>
          <a:p>
            <a:pPr marL="0" indent="0">
              <a:buNone/>
            </a:pPr>
            <a:r>
              <a:rPr lang="en-US" sz="2000" dirty="0"/>
              <a:t>of priority.</a:t>
            </a:r>
          </a:p>
          <a:p>
            <a:endParaRPr lang="en-US" sz="2000" dirty="0"/>
          </a:p>
          <a:p>
            <a:r>
              <a:rPr lang="en-US" sz="2000" dirty="0"/>
              <a:t>nice                                         </a:t>
            </a:r>
            <a:r>
              <a:rPr lang="en-US" sz="2000" dirty="0" err="1"/>
              <a:t>nice</a:t>
            </a:r>
            <a:r>
              <a:rPr lang="en-US" sz="2000" dirty="0"/>
              <a:t> –n number command</a:t>
            </a:r>
          </a:p>
          <a:p>
            <a:pPr marL="0" indent="0">
              <a:buNone/>
            </a:pPr>
            <a:r>
              <a:rPr lang="en-US" sz="2000" dirty="0"/>
              <a:t>number between -20 until 19 The lower the number, the higher priority the process receives. The default niceness level is zero  </a:t>
            </a:r>
          </a:p>
          <a:p>
            <a:r>
              <a:rPr lang="en-US" sz="2000" dirty="0"/>
              <a:t>nice command default 10         </a:t>
            </a:r>
            <a:r>
              <a:rPr lang="en-US" sz="2000" dirty="0" err="1"/>
              <a:t>ps</a:t>
            </a:r>
            <a:r>
              <a:rPr lang="en-US" sz="2000" dirty="0"/>
              <a:t> –l  show nice</a:t>
            </a:r>
          </a:p>
          <a:p>
            <a:endParaRPr lang="en-US" sz="2000" dirty="0"/>
          </a:p>
          <a:p>
            <a:r>
              <a:rPr lang="en-US" sz="2000"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pPr algn="l"/>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77" y="1210010"/>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23" y="3127009"/>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4577" y="3441334"/>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7275" y="4643427"/>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a:xfrm>
            <a:off x="840499" y="190500"/>
            <a:ext cx="10018713" cy="1752599"/>
          </a:xfrm>
        </p:spPr>
        <p:txBody>
          <a:bodyPr>
            <a:normAutofit/>
          </a:bodyPr>
          <a:lstStyle/>
          <a:p>
            <a:r>
              <a:rPr lang="en-US" dirty="0"/>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Autofit/>
          </a:bodyPr>
          <a:lstStyle/>
          <a:p>
            <a:r>
              <a:rPr lang="en-US" sz="2000" dirty="0"/>
              <a:t>Firmware: means when you now typing in keyboard connect with </a:t>
            </a:r>
            <a:r>
              <a:rPr lang="en-US" sz="2000" dirty="0" err="1"/>
              <a:t>os</a:t>
            </a:r>
            <a:r>
              <a:rPr lang="en-US" sz="2000" dirty="0"/>
              <a:t> to write letter on screen.</a:t>
            </a:r>
          </a:p>
          <a:p>
            <a:endParaRPr lang="en-US" sz="2000" dirty="0"/>
          </a:p>
          <a:p>
            <a:r>
              <a:rPr lang="en-US" sz="2000" dirty="0"/>
              <a:t>Old firmware (bios)  </a:t>
            </a:r>
          </a:p>
          <a:p>
            <a:endParaRPr lang="en-US" sz="2000" dirty="0"/>
          </a:p>
          <a:p>
            <a:r>
              <a:rPr lang="en-US" sz="2000" dirty="0"/>
              <a:t>New firmware (unified extensible firmware interface)UEFI</a:t>
            </a:r>
          </a:p>
          <a:p>
            <a:endParaRPr lang="en-US" sz="2000" dirty="0"/>
          </a:p>
          <a:p>
            <a:r>
              <a:rPr lang="en-US" sz="2000" dirty="0"/>
              <a:t>PCI: peripheral  component interface (location for any card on motherboard)   </a:t>
            </a:r>
            <a:r>
              <a:rPr lang="en-US" sz="2000" dirty="0" err="1"/>
              <a:t>scsi</a:t>
            </a:r>
            <a:r>
              <a:rPr lang="en-US" sz="2000" dirty="0"/>
              <a:t> (parallel up to 8)    </a:t>
            </a:r>
            <a:r>
              <a:rPr lang="en-US" sz="2000" dirty="0" err="1"/>
              <a:t>sata</a:t>
            </a:r>
            <a:r>
              <a:rPr lang="en-US" sz="2000" dirty="0"/>
              <a:t>(serial up to 4)  </a:t>
            </a:r>
            <a:r>
              <a:rPr lang="en-US" sz="2000" dirty="0" err="1"/>
              <a:t>pata</a:t>
            </a:r>
            <a:r>
              <a:rPr lang="en-US" sz="2000" dirty="0"/>
              <a:t>(very old)        </a:t>
            </a:r>
          </a:p>
        </p:txBody>
      </p:sp>
    </p:spTree>
    <p:extLst>
      <p:ext uri="{BB962C8B-B14F-4D97-AF65-F5344CB8AC3E}">
        <p14:creationId xmlns:p14="http://schemas.microsoft.com/office/powerpoint/2010/main" val="370213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a:xfrm>
            <a:off x="140702" y="190500"/>
            <a:ext cx="10018713" cy="1752599"/>
          </a:xfrm>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normAutofit lnSpcReduction="10000"/>
          </a:bodyPr>
          <a:lstStyle/>
          <a:p>
            <a:r>
              <a:rPr lang="en-US" sz="2000" dirty="0"/>
              <a:t>as like as filesystem or pseudo that exist information about kernel such as </a:t>
            </a:r>
            <a:r>
              <a:rPr lang="en-US" sz="2000" dirty="0" err="1"/>
              <a:t>subsystem,module,bus,devices</a:t>
            </a:r>
            <a:r>
              <a:rPr lang="en-US" sz="2000" dirty="0"/>
              <a:t>……  /sys</a:t>
            </a:r>
          </a:p>
          <a:p>
            <a:endParaRPr lang="en-US" sz="2000" dirty="0"/>
          </a:p>
          <a:p>
            <a:r>
              <a:rPr lang="en-US" sz="2000" dirty="0"/>
              <a:t>/dev as device manager for the  </a:t>
            </a:r>
            <a:r>
              <a:rPr lang="en-US" sz="2000" dirty="0" err="1"/>
              <a:t>linux</a:t>
            </a:r>
            <a:r>
              <a:rPr lang="en-US" sz="2000" dirty="0"/>
              <a:t> kernel.</a:t>
            </a:r>
          </a:p>
          <a:p>
            <a:pPr marL="0" indent="0">
              <a:buNone/>
            </a:pPr>
            <a:r>
              <a:rPr lang="en-US" sz="2000" dirty="0" err="1"/>
              <a:t>Sda</a:t>
            </a:r>
            <a:r>
              <a:rPr lang="en-US" sz="2000" dirty="0"/>
              <a:t>  ____&gt;means first hard disk   sda1-</a:t>
            </a:r>
            <a:r>
              <a:rPr lang="en-US" sz="2000" dirty="0">
                <a:sym typeface="Wingdings" panose="05000000000000000000" pitchFamily="2" charset="2"/>
              </a:rPr>
              <a:t> means first partition of first hard disk     sda3-- means third partition of first hard</a:t>
            </a:r>
          </a:p>
          <a:p>
            <a:endParaRPr lang="en-US" sz="2000" dirty="0"/>
          </a:p>
          <a:p>
            <a:r>
              <a:rPr lang="en-US" sz="2000" dirty="0" err="1"/>
              <a:t>dbus</a:t>
            </a:r>
            <a:r>
              <a:rPr lang="en-US" sz="2000"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a:xfrm>
            <a:off x="677334" y="366261"/>
            <a:ext cx="8596668" cy="1320800"/>
          </a:xfrm>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a:xfrm>
            <a:off x="677334" y="1687061"/>
            <a:ext cx="8596668" cy="3880773"/>
          </a:xfrm>
        </p:spPr>
        <p:txBody>
          <a:bodyPr>
            <a:noAutofit/>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a:bodyPr>
          <a:lstStyle/>
          <a:p>
            <a:r>
              <a:rPr lang="en-US" sz="2000" dirty="0"/>
              <a:t>1. the bios(input output) firmware(is software that provides basic machine instruction that allow the hardware to communicate with other software running on a device) performs a power-on-self and </a:t>
            </a:r>
            <a:r>
              <a:rPr lang="en-US" sz="2000" dirty="0" err="1"/>
              <a:t>initilaies</a:t>
            </a:r>
            <a:r>
              <a:rPr lang="en-US" sz="2000" dirty="0"/>
              <a:t> the hardware</a:t>
            </a:r>
          </a:p>
          <a:p>
            <a:r>
              <a:rPr lang="en-US" sz="2000" dirty="0"/>
              <a:t>2.the firmware loads the boot </a:t>
            </a:r>
            <a:r>
              <a:rPr lang="en-US" sz="2000" dirty="0" err="1"/>
              <a:t>loader,such</a:t>
            </a:r>
            <a:r>
              <a:rPr lang="en-US" sz="2000" dirty="0"/>
              <a:t> as </a:t>
            </a:r>
            <a:r>
              <a:rPr lang="en-US" sz="2000" dirty="0" err="1"/>
              <a:t>GRUB,from</a:t>
            </a:r>
            <a:r>
              <a:rPr lang="en-US" sz="2000" dirty="0"/>
              <a:t> boot device</a:t>
            </a:r>
          </a:p>
          <a:p>
            <a:r>
              <a:rPr lang="en-US" sz="2000" dirty="0"/>
              <a:t>3.the boot loader </a:t>
            </a:r>
            <a:r>
              <a:rPr lang="en-US" sz="2000" dirty="0" err="1"/>
              <a:t>displayes</a:t>
            </a:r>
            <a:r>
              <a:rPr lang="en-US" sz="2000" dirty="0"/>
              <a:t> a menu of available operating systems or kernel to boot</a:t>
            </a:r>
          </a:p>
          <a:p>
            <a:r>
              <a:rPr lang="en-US" sz="2000" dirty="0"/>
              <a:t>4.the boot loader reads the kernel and initial RAM disk(</a:t>
            </a:r>
            <a:r>
              <a:rPr lang="en-US" sz="2000" dirty="0" err="1"/>
              <a:t>initrd</a:t>
            </a:r>
            <a:r>
              <a:rPr lang="en-US" sz="2000" dirty="0"/>
              <a:t>) from the boot device and load them into memory</a:t>
            </a:r>
          </a:p>
          <a:p>
            <a:r>
              <a:rPr lang="en-US" sz="2000"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normAutofit/>
          </a:bodyPr>
          <a:lstStyle/>
          <a:p>
            <a:r>
              <a:rPr lang="en-US" sz="2000" dirty="0"/>
              <a:t>6.the kernel starts the </a:t>
            </a:r>
            <a:r>
              <a:rPr lang="en-US" sz="2000" dirty="0" err="1"/>
              <a:t>init</a:t>
            </a:r>
            <a:r>
              <a:rPr lang="en-US" sz="2000" dirty="0"/>
              <a:t> process which is responsible for starting user-space processes and system </a:t>
            </a:r>
            <a:r>
              <a:rPr lang="en-US" sz="2000" dirty="0" err="1"/>
              <a:t>services.the</a:t>
            </a:r>
            <a:r>
              <a:rPr lang="en-US" sz="2000" dirty="0"/>
              <a:t> </a:t>
            </a:r>
            <a:r>
              <a:rPr lang="en-US" sz="2000" dirty="0" err="1"/>
              <a:t>init</a:t>
            </a:r>
            <a:r>
              <a:rPr lang="en-US" sz="2000" dirty="0"/>
              <a:t> process starts other processes and services such as the display manager and login </a:t>
            </a:r>
            <a:r>
              <a:rPr lang="en-US" sz="2000" dirty="0" err="1"/>
              <a:t>manager,which</a:t>
            </a:r>
            <a:r>
              <a:rPr lang="en-US" sz="2000" dirty="0"/>
              <a:t> allow the user to interact with the system.</a:t>
            </a:r>
          </a:p>
          <a:p>
            <a:r>
              <a:rPr lang="en-US" sz="2000" dirty="0"/>
              <a:t>7.Once the user is logged </a:t>
            </a:r>
            <a:r>
              <a:rPr lang="en-US" sz="2000" dirty="0" err="1"/>
              <a:t>in,they</a:t>
            </a:r>
            <a:r>
              <a:rPr lang="en-US" sz="2000" dirty="0"/>
              <a:t> can interact with system and run applications.</a:t>
            </a:r>
          </a:p>
          <a:p>
            <a:endParaRPr lang="en-US" sz="2000" dirty="0"/>
          </a:p>
          <a:p>
            <a:r>
              <a:rPr lang="en-US" sz="2000" dirty="0"/>
              <a:t>Summary:1-power on 2-post(power on self test (baby) 3-bios or </a:t>
            </a:r>
            <a:r>
              <a:rPr lang="en-US" sz="2000" dirty="0" err="1"/>
              <a:t>uefi</a:t>
            </a:r>
            <a:r>
              <a:rPr lang="en-US" sz="2000" dirty="0"/>
              <a:t> 4-kernel 5-system(</a:t>
            </a:r>
            <a:r>
              <a:rPr lang="en-US" sz="2000" dirty="0" err="1"/>
              <a:t>init</a:t>
            </a:r>
            <a:r>
              <a:rPr lang="en-US" sz="2000" dirty="0"/>
              <a:t>) </a:t>
            </a:r>
          </a:p>
        </p:txBody>
      </p:sp>
    </p:spTree>
    <p:extLst>
      <p:ext uri="{BB962C8B-B14F-4D97-AF65-F5344CB8AC3E}">
        <p14:creationId xmlns:p14="http://schemas.microsoft.com/office/powerpoint/2010/main" val="377614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normAutofit/>
          </a:bodyPr>
          <a:lstStyle/>
          <a:p>
            <a:r>
              <a:rPr lang="en-US" sz="2000" dirty="0" err="1"/>
              <a:t>Mbr</a:t>
            </a:r>
            <a:r>
              <a:rPr lang="en-US" sz="2000" dirty="0"/>
              <a:t>(master boot record):</a:t>
            </a:r>
          </a:p>
          <a:p>
            <a:pPr marL="0" indent="0">
              <a:buNone/>
            </a:pPr>
            <a:r>
              <a:rPr lang="en-US" sz="2000" dirty="0"/>
              <a:t>The MBR is the first sector on the first hard drive partition on the system. There is only one MBR for the computer system.</a:t>
            </a:r>
          </a:p>
          <a:p>
            <a:pPr marL="0" indent="0">
              <a:buNone/>
            </a:pPr>
            <a:endParaRPr lang="en-US" sz="2000" dirty="0"/>
          </a:p>
          <a:p>
            <a:pPr marL="0" indent="0">
              <a:buNone/>
            </a:pPr>
            <a:r>
              <a:rPr lang="en-US" sz="2000"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a:xfrm>
            <a:off x="812508" y="326571"/>
            <a:ext cx="8406138" cy="852195"/>
          </a:xfrm>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a:xfrm>
            <a:off x="1400335" y="2051178"/>
            <a:ext cx="10018713" cy="3124201"/>
          </a:xfrm>
        </p:spPr>
        <p:txBody>
          <a:bodyPr>
            <a:normAutofit/>
          </a:bodyPr>
          <a:lstStyle/>
          <a:p>
            <a:r>
              <a:rPr lang="en-US" sz="2000" dirty="0"/>
              <a:t>Character device files: Transfer data one character at a time. This method is often used for serial devices such as terminals and USB devices.</a:t>
            </a:r>
          </a:p>
          <a:p>
            <a:r>
              <a:rPr lang="en-US" sz="2000" dirty="0"/>
              <a:t>usb1=12mbps usb2=480mbps   usb3=20Gbps</a:t>
            </a:r>
          </a:p>
          <a:p>
            <a:endParaRPr lang="en-US" sz="2000" dirty="0"/>
          </a:p>
          <a:p>
            <a:r>
              <a:rPr lang="en-US" sz="2000" dirty="0"/>
              <a:t> Block device files: Transfer data in large blocks of data. This method is often used for high-speed data transfer devices such as hard drives and network cards.</a:t>
            </a:r>
          </a:p>
          <a:p>
            <a:pPr marL="0" indent="0">
              <a:buNone/>
            </a:pPr>
            <a:endParaRPr lang="en-US" sz="2000" dirty="0"/>
          </a:p>
        </p:txBody>
      </p:sp>
    </p:spTree>
    <p:extLst>
      <p:ext uri="{BB962C8B-B14F-4D97-AF65-F5344CB8AC3E}">
        <p14:creationId xmlns:p14="http://schemas.microsoft.com/office/powerpoint/2010/main" val="21107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a:xfrm>
            <a:off x="1139079" y="354564"/>
            <a:ext cx="8443460" cy="628260"/>
          </a:xfrm>
        </p:spPr>
        <p:txBody>
          <a:bodyPr>
            <a:normAutofit fontScale="90000"/>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a:xfrm>
            <a:off x="1363012" y="2060509"/>
            <a:ext cx="10018713" cy="3124201"/>
          </a:xfrm>
        </p:spPr>
        <p:txBody>
          <a:bodyPr>
            <a:normAutofit lnSpcReduction="10000"/>
          </a:bodyPr>
          <a:lstStyle/>
          <a:p>
            <a:r>
              <a:rPr lang="en-US" sz="2000" dirty="0" err="1"/>
              <a:t>Partition:A</a:t>
            </a:r>
            <a:r>
              <a:rPr lang="en-US" sz="2000" dirty="0"/>
              <a:t> partition is a self-contained section within the drive that the operating system treats as a separate storage space. Partitioning drives can help you better organize your data</a:t>
            </a:r>
          </a:p>
          <a:p>
            <a:r>
              <a:rPr lang="en-US" sz="2000" dirty="0"/>
              <a:t>Sector=512Byte</a:t>
            </a:r>
          </a:p>
          <a:p>
            <a:endParaRPr lang="en-US" sz="2000" dirty="0"/>
          </a:p>
          <a:p>
            <a:r>
              <a:rPr lang="en-US" sz="2000" dirty="0"/>
              <a:t>In bios </a:t>
            </a:r>
            <a:r>
              <a:rPr lang="en-US" sz="2000" dirty="0" err="1"/>
              <a:t>mbr</a:t>
            </a:r>
            <a:r>
              <a:rPr lang="en-US" sz="2000"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566-8F84-5D76-A211-FC5C100D48F8}"/>
              </a:ext>
            </a:extLst>
          </p:cNvPr>
          <p:cNvSpPr>
            <a:spLocks noGrp="1"/>
          </p:cNvSpPr>
          <p:nvPr>
            <p:ph type="title"/>
          </p:nvPr>
        </p:nvSpPr>
        <p:spPr>
          <a:xfrm>
            <a:off x="1157740" y="354563"/>
            <a:ext cx="8387477" cy="805542"/>
          </a:xfrm>
        </p:spPr>
        <p:txBody>
          <a:bodyPr/>
          <a:lstStyle/>
          <a:p>
            <a:r>
              <a:rPr lang="en-US" dirty="0"/>
              <a:t>                    structure hard</a:t>
            </a:r>
          </a:p>
        </p:txBody>
      </p:sp>
      <p:sp>
        <p:nvSpPr>
          <p:cNvPr id="3" name="Content Placeholder 2">
            <a:extLst>
              <a:ext uri="{FF2B5EF4-FFF2-40B4-BE49-F238E27FC236}">
                <a16:creationId xmlns:a16="http://schemas.microsoft.com/office/drawing/2014/main" id="{30144FF7-6E6C-D7E4-3280-2B39625A53D8}"/>
              </a:ext>
            </a:extLst>
          </p:cNvPr>
          <p:cNvSpPr>
            <a:spLocks noGrp="1"/>
          </p:cNvSpPr>
          <p:nvPr>
            <p:ph idx="1"/>
          </p:nvPr>
        </p:nvSpPr>
        <p:spPr>
          <a:xfrm>
            <a:off x="1391036" y="1626664"/>
            <a:ext cx="10085649" cy="4274073"/>
          </a:xfrm>
        </p:spPr>
        <p:txBody>
          <a:bodyPr>
            <a:normAutofit/>
          </a:bodyPr>
          <a:lstStyle/>
          <a:p>
            <a:r>
              <a:rPr lang="en-US" dirty="0"/>
              <a:t>Hard  is blue</a:t>
            </a:r>
          </a:p>
          <a:p>
            <a:r>
              <a:rPr lang="en-US" dirty="0"/>
              <a:t>Partition is green</a:t>
            </a:r>
          </a:p>
          <a:p>
            <a:r>
              <a:rPr lang="en-US" dirty="0"/>
              <a:t>Sector is orange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Bootloadr</a:t>
            </a:r>
            <a:r>
              <a:rPr lang="en-US" dirty="0"/>
              <a:t> in </a:t>
            </a:r>
            <a:r>
              <a:rPr lang="en-US" dirty="0" err="1"/>
              <a:t>linux</a:t>
            </a:r>
            <a:r>
              <a:rPr lang="en-US" dirty="0"/>
              <a:t> is grub</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A9912E90-0C1A-E095-2464-7612D4B71CB8}"/>
                  </a:ext>
                </a:extLst>
              </p14:cNvPr>
              <p14:cNvContentPartPr/>
              <p14:nvPr/>
            </p14:nvContentPartPr>
            <p14:xfrm>
              <a:off x="5775448" y="3299802"/>
              <a:ext cx="360" cy="360"/>
            </p14:xfrm>
          </p:contentPart>
        </mc:Choice>
        <mc:Fallback xmlns="">
          <p:pic>
            <p:nvPicPr>
              <p:cNvPr id="4" name="Ink 3">
                <a:extLst>
                  <a:ext uri="{FF2B5EF4-FFF2-40B4-BE49-F238E27FC236}">
                    <a16:creationId xmlns:a16="http://schemas.microsoft.com/office/drawing/2014/main" id="{A9912E90-0C1A-E095-2464-7612D4B71CB8}"/>
                  </a:ext>
                </a:extLst>
              </p:cNvPr>
              <p:cNvPicPr/>
              <p:nvPr/>
            </p:nvPicPr>
            <p:blipFill>
              <a:blip r:embed="rId3"/>
              <a:stretch>
                <a:fillRect/>
              </a:stretch>
            </p:blipFill>
            <p:spPr>
              <a:xfrm>
                <a:off x="5757448" y="319180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761ABA30-304A-F587-2CFE-A816D69BEAD1}"/>
                  </a:ext>
                </a:extLst>
              </p14:cNvPr>
              <p14:cNvContentPartPr/>
              <p14:nvPr/>
            </p14:nvContentPartPr>
            <p14:xfrm>
              <a:off x="5876248" y="3884802"/>
              <a:ext cx="360" cy="360"/>
            </p14:xfrm>
          </p:contentPart>
        </mc:Choice>
        <mc:Fallback xmlns="">
          <p:pic>
            <p:nvPicPr>
              <p:cNvPr id="6" name="Ink 5">
                <a:extLst>
                  <a:ext uri="{FF2B5EF4-FFF2-40B4-BE49-F238E27FC236}">
                    <a16:creationId xmlns:a16="http://schemas.microsoft.com/office/drawing/2014/main" id="{761ABA30-304A-F587-2CFE-A816D69BEAD1}"/>
                  </a:ext>
                </a:extLst>
              </p:cNvPr>
              <p:cNvPicPr/>
              <p:nvPr/>
            </p:nvPicPr>
            <p:blipFill>
              <a:blip r:embed="rId5"/>
              <a:stretch>
                <a:fillRect/>
              </a:stretch>
            </p:blipFill>
            <p:spPr>
              <a:xfrm>
                <a:off x="5858248" y="3776802"/>
                <a:ext cx="36000" cy="216000"/>
              </a:xfrm>
              <a:prstGeom prst="rect">
                <a:avLst/>
              </a:prstGeom>
            </p:spPr>
          </p:pic>
        </mc:Fallback>
      </mc:AlternateContent>
      <p:sp>
        <p:nvSpPr>
          <p:cNvPr id="7" name="Rectangle 6">
            <a:extLst>
              <a:ext uri="{FF2B5EF4-FFF2-40B4-BE49-F238E27FC236}">
                <a16:creationId xmlns:a16="http://schemas.microsoft.com/office/drawing/2014/main" id="{5FC41CB2-5F9A-2552-7C30-090345D70A6A}"/>
              </a:ext>
            </a:extLst>
          </p:cNvPr>
          <p:cNvSpPr/>
          <p:nvPr/>
        </p:nvSpPr>
        <p:spPr>
          <a:xfrm>
            <a:off x="6235845" y="4005771"/>
            <a:ext cx="5566659" cy="191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hard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C12FA3CF-7106-5878-9655-8BF360A1005B}"/>
              </a:ext>
            </a:extLst>
          </p:cNvPr>
          <p:cNvSpPr/>
          <p:nvPr/>
        </p:nvSpPr>
        <p:spPr>
          <a:xfrm>
            <a:off x="7085372" y="4206038"/>
            <a:ext cx="3715592" cy="1512435"/>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partition</a:t>
            </a:r>
          </a:p>
          <a:p>
            <a:pPr algn="ctr"/>
            <a:endParaRPr lang="en-US" dirty="0"/>
          </a:p>
        </p:txBody>
      </p:sp>
      <p:sp>
        <p:nvSpPr>
          <p:cNvPr id="9" name="Rectangle 8">
            <a:extLst>
              <a:ext uri="{FF2B5EF4-FFF2-40B4-BE49-F238E27FC236}">
                <a16:creationId xmlns:a16="http://schemas.microsoft.com/office/drawing/2014/main" id="{A409E750-EC5F-F171-D9B0-F09E9B03473B}"/>
              </a:ext>
            </a:extLst>
          </p:cNvPr>
          <p:cNvSpPr/>
          <p:nvPr/>
        </p:nvSpPr>
        <p:spPr>
          <a:xfrm>
            <a:off x="8229371" y="4492467"/>
            <a:ext cx="1579606" cy="7388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a:t>
            </a:r>
          </a:p>
        </p:txBody>
      </p:sp>
    </p:spTree>
    <p:extLst>
      <p:ext uri="{BB962C8B-B14F-4D97-AF65-F5344CB8AC3E}">
        <p14:creationId xmlns:p14="http://schemas.microsoft.com/office/powerpoint/2010/main" val="2002738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a:xfrm>
            <a:off x="1997495" y="130630"/>
            <a:ext cx="8779362" cy="936170"/>
          </a:xfrm>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Autofit/>
          </a:bodyPr>
          <a:lstStyle/>
          <a:p>
            <a:r>
              <a:rPr lang="en-US" sz="2000" dirty="0" err="1"/>
              <a:t>fdisk</a:t>
            </a:r>
            <a:r>
              <a:rPr lang="en-US" sz="2000" dirty="0"/>
              <a:t> : </a:t>
            </a:r>
            <a:r>
              <a:rPr lang="en-US" sz="2000" dirty="0" err="1"/>
              <a:t>fdisk</a:t>
            </a:r>
            <a:r>
              <a:rPr lang="en-US" sz="2000" dirty="0"/>
              <a:t> program allows you to create, view, delete, and modify partitions on any drive that uses the MBR method of indexing partitions.</a:t>
            </a:r>
          </a:p>
          <a:p>
            <a:endParaRPr lang="en-US" sz="2000" dirty="0"/>
          </a:p>
          <a:p>
            <a:r>
              <a:rPr lang="en-US" sz="2000" dirty="0"/>
              <a:t>m show the menu to choose action</a:t>
            </a:r>
          </a:p>
          <a:p>
            <a:endParaRPr lang="en-US" sz="2000" dirty="0"/>
          </a:p>
          <a:p>
            <a:r>
              <a:rPr lang="en-US" sz="2000" dirty="0"/>
              <a:t>d   delete partition that create</a:t>
            </a:r>
          </a:p>
          <a:p>
            <a:endParaRPr lang="en-US" sz="2000" dirty="0"/>
          </a:p>
          <a:p>
            <a:r>
              <a:rPr lang="en-US" sz="2000" dirty="0"/>
              <a:t>w    write </a:t>
            </a:r>
            <a:r>
              <a:rPr lang="en-US" sz="2000" dirty="0" err="1"/>
              <a:t>partiotin</a:t>
            </a:r>
            <a:r>
              <a:rPr lang="en-US" sz="2000" dirty="0"/>
              <a:t> on disk be </a:t>
            </a:r>
            <a:r>
              <a:rPr lang="en-US" sz="2000" dirty="0" err="1"/>
              <a:t>carfull</a:t>
            </a:r>
            <a:r>
              <a:rPr lang="en-US" sz="2000" dirty="0"/>
              <a:t> before this action data in memory and don’t save</a:t>
            </a:r>
          </a:p>
          <a:p>
            <a:pPr marL="0" indent="0">
              <a:buNone/>
            </a:pPr>
            <a:endParaRPr lang="en-US" sz="2000" dirty="0"/>
          </a:p>
        </p:txBody>
      </p:sp>
    </p:spTree>
    <p:extLst>
      <p:ext uri="{BB962C8B-B14F-4D97-AF65-F5344CB8AC3E}">
        <p14:creationId xmlns:p14="http://schemas.microsoft.com/office/powerpoint/2010/main" val="50564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a:xfrm>
            <a:off x="1558956" y="475861"/>
            <a:ext cx="5550971" cy="1505338"/>
          </a:xfrm>
        </p:spPr>
        <p:txBody>
          <a:bodyPr/>
          <a:lstStyle/>
          <a:p>
            <a:pPr algn="l"/>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a:xfrm>
            <a:off x="1484310" y="1981199"/>
            <a:ext cx="10018713" cy="3124201"/>
          </a:xfrm>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709" y="2605087"/>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a:xfrm>
            <a:off x="401960" y="354563"/>
            <a:ext cx="8723379" cy="926840"/>
          </a:xfrm>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normAutofit/>
          </a:bodyPr>
          <a:lstStyle/>
          <a:p>
            <a:r>
              <a:rPr lang="en-US" sz="2000" dirty="0"/>
              <a:t>t     Change a partition’s system ID and L show type of file system for example 8e is </a:t>
            </a:r>
            <a:r>
              <a:rPr lang="en-US" sz="2000" dirty="0" err="1"/>
              <a:t>lvm</a:t>
            </a:r>
            <a:endParaRPr lang="en-US" sz="2000" dirty="0"/>
          </a:p>
          <a:p>
            <a:endParaRPr lang="en-US" sz="2000" dirty="0"/>
          </a:p>
          <a:p>
            <a:r>
              <a:rPr lang="en-US" sz="2000" dirty="0"/>
              <a:t>q    quit without saving</a:t>
            </a:r>
          </a:p>
          <a:p>
            <a:endParaRPr lang="en-US" sz="2000" dirty="0"/>
          </a:p>
          <a:p>
            <a:r>
              <a:rPr lang="en-US" sz="2000" dirty="0"/>
              <a:t>n     add a new partition</a:t>
            </a:r>
          </a:p>
          <a:p>
            <a:endParaRPr lang="en-US" sz="2000" dirty="0"/>
          </a:p>
          <a:p>
            <a:r>
              <a:rPr lang="en-US" sz="2000" dirty="0"/>
              <a:t>p    displays the current partition scheme on the drive</a:t>
            </a:r>
          </a:p>
          <a:p>
            <a:endParaRPr lang="en-US" sz="2000" dirty="0"/>
          </a:p>
          <a:p>
            <a:endParaRPr lang="en-US" sz="2000" dirty="0"/>
          </a:p>
        </p:txBody>
      </p:sp>
    </p:spTree>
    <p:extLst>
      <p:ext uri="{BB962C8B-B14F-4D97-AF65-F5344CB8AC3E}">
        <p14:creationId xmlns:p14="http://schemas.microsoft.com/office/powerpoint/2010/main" val="2645865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51A7-FFBE-BB0B-EB0C-CCA13E8ADC79}"/>
              </a:ext>
            </a:extLst>
          </p:cNvPr>
          <p:cNvSpPr>
            <a:spLocks noGrp="1"/>
          </p:cNvSpPr>
          <p:nvPr>
            <p:ph type="title"/>
          </p:nvPr>
        </p:nvSpPr>
        <p:spPr>
          <a:xfrm>
            <a:off x="1045774" y="326571"/>
            <a:ext cx="8919322" cy="1029477"/>
          </a:xfrm>
        </p:spPr>
        <p:txBody>
          <a:bodyPr/>
          <a:lstStyle/>
          <a:p>
            <a:r>
              <a:rPr lang="en-US" dirty="0"/>
              <a:t>                  important</a:t>
            </a:r>
          </a:p>
        </p:txBody>
      </p:sp>
      <p:sp>
        <p:nvSpPr>
          <p:cNvPr id="3" name="Content Placeholder 2">
            <a:extLst>
              <a:ext uri="{FF2B5EF4-FFF2-40B4-BE49-F238E27FC236}">
                <a16:creationId xmlns:a16="http://schemas.microsoft.com/office/drawing/2014/main" id="{0DA2D623-AA80-DF38-6568-9EB098528F80}"/>
              </a:ext>
            </a:extLst>
          </p:cNvPr>
          <p:cNvSpPr>
            <a:spLocks noGrp="1"/>
          </p:cNvSpPr>
          <p:nvPr>
            <p:ph idx="1"/>
          </p:nvPr>
        </p:nvSpPr>
        <p:spPr/>
        <p:txBody>
          <a:bodyPr>
            <a:normAutofit/>
          </a:bodyPr>
          <a:lstStyle/>
          <a:p>
            <a:r>
              <a:rPr lang="en-US" sz="2000" dirty="0"/>
              <a:t>For scan hard don’t reboot system just use from below </a:t>
            </a:r>
          </a:p>
          <a:p>
            <a:endParaRPr lang="en-US" sz="2000" dirty="0"/>
          </a:p>
          <a:p>
            <a:r>
              <a:rPr lang="en-US" sz="2000" dirty="0"/>
              <a:t>echo  “- - -” &gt; /sys/class/</a:t>
            </a:r>
            <a:r>
              <a:rPr lang="en-US" sz="2000" dirty="0" err="1"/>
              <a:t>scsi_host</a:t>
            </a:r>
            <a:r>
              <a:rPr lang="en-US" sz="2000" dirty="0"/>
              <a:t>/host0/scan</a:t>
            </a:r>
          </a:p>
          <a:p>
            <a:endParaRPr lang="en-US" sz="2000" dirty="0"/>
          </a:p>
          <a:p>
            <a:endParaRPr lang="en-US" sz="2000" dirty="0"/>
          </a:p>
          <a:p>
            <a:r>
              <a:rPr lang="en-US" sz="2000" dirty="0"/>
              <a:t>Primary vs extend----</a:t>
            </a:r>
            <a:r>
              <a:rPr lang="en-US" sz="2000" dirty="0">
                <a:sym typeface="Wingdings" panose="05000000000000000000" pitchFamily="2" charset="2"/>
              </a:rPr>
              <a:t> bootloader in primary disk </a:t>
            </a:r>
          </a:p>
          <a:p>
            <a:r>
              <a:rPr lang="en-US" sz="2000" dirty="0">
                <a:sym typeface="Wingdings" panose="05000000000000000000" pitchFamily="2" charset="2"/>
              </a:rPr>
              <a:t>Max partition 4        </a:t>
            </a:r>
            <a:endParaRPr lang="en-US" sz="2000" dirty="0"/>
          </a:p>
        </p:txBody>
      </p:sp>
    </p:spTree>
    <p:extLst>
      <p:ext uri="{BB962C8B-B14F-4D97-AF65-F5344CB8AC3E}">
        <p14:creationId xmlns:p14="http://schemas.microsoft.com/office/powerpoint/2010/main" val="354175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a:xfrm>
            <a:off x="1484310" y="289250"/>
            <a:ext cx="7015877" cy="777550"/>
          </a:xfrm>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normAutofit fontScale="92500" lnSpcReduction="10000"/>
          </a:bodyPr>
          <a:lstStyle/>
          <a:p>
            <a:r>
              <a:rPr lang="en-US" sz="2000" dirty="0"/>
              <a:t>If you’re working with drives that use the GPT indexing method, you’ll need to use the </a:t>
            </a:r>
            <a:r>
              <a:rPr lang="en-US" sz="2000" dirty="0" err="1"/>
              <a:t>gdisk</a:t>
            </a:r>
            <a:r>
              <a:rPr lang="en-US" sz="2000" dirty="0"/>
              <a:t> program: </a:t>
            </a:r>
          </a:p>
          <a:p>
            <a:endParaRPr lang="en-US" sz="2000" dirty="0"/>
          </a:p>
          <a:p>
            <a:r>
              <a:rPr lang="en-US" sz="2000" dirty="0" err="1"/>
              <a:t>Fdisk</a:t>
            </a:r>
            <a:r>
              <a:rPr lang="en-US" sz="2000" dirty="0"/>
              <a:t> &lt;=2TB  </a:t>
            </a:r>
          </a:p>
          <a:p>
            <a:endParaRPr lang="en-US" sz="2000" dirty="0"/>
          </a:p>
          <a:p>
            <a:r>
              <a:rPr lang="en-US" sz="2000" dirty="0"/>
              <a:t>Fat32 vs </a:t>
            </a:r>
            <a:r>
              <a:rPr lang="en-US" sz="2000" dirty="0" err="1"/>
              <a:t>ntfs</a:t>
            </a:r>
            <a:r>
              <a:rPr lang="en-US" sz="2000" dirty="0"/>
              <a:t> support in </a:t>
            </a:r>
            <a:r>
              <a:rPr lang="en-US" sz="2000" dirty="0" err="1"/>
              <a:t>linux</a:t>
            </a:r>
            <a:r>
              <a:rPr lang="en-US" sz="2000" dirty="0"/>
              <a:t> but not used more</a:t>
            </a:r>
          </a:p>
          <a:p>
            <a:endParaRPr lang="en-US" sz="2000" dirty="0"/>
          </a:p>
          <a:p>
            <a:pPr marL="0" indent="0">
              <a:buNone/>
            </a:pPr>
            <a:r>
              <a:rPr lang="en-US" sz="2000" dirty="0" err="1"/>
              <a:t>Ntfs</a:t>
            </a:r>
            <a:r>
              <a:rPr lang="en-US" sz="2000" dirty="0"/>
              <a:t> one file &gt;4G   in fat32&lt;=4G</a:t>
            </a:r>
          </a:p>
          <a:p>
            <a:endParaRPr lang="en-US" sz="2000" dirty="0"/>
          </a:p>
          <a:p>
            <a:endParaRPr lang="en-US" sz="2000" dirty="0"/>
          </a:p>
        </p:txBody>
      </p:sp>
    </p:spTree>
    <p:extLst>
      <p:ext uri="{BB962C8B-B14F-4D97-AF65-F5344CB8AC3E}">
        <p14:creationId xmlns:p14="http://schemas.microsoft.com/office/powerpoint/2010/main" val="3852260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a:xfrm>
            <a:off x="937892" y="195942"/>
            <a:ext cx="8658065" cy="973493"/>
          </a:xfrm>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6057" y="3429000"/>
            <a:ext cx="5315223" cy="2470277"/>
          </a:xfrm>
        </p:spPr>
      </p:pic>
      <p:sp>
        <p:nvSpPr>
          <p:cNvPr id="7" name="TextBox 6">
            <a:extLst>
              <a:ext uri="{FF2B5EF4-FFF2-40B4-BE49-F238E27FC236}">
                <a16:creationId xmlns:a16="http://schemas.microsoft.com/office/drawing/2014/main" id="{F29C5F6C-BD81-1DB4-6549-3934327FA86E}"/>
              </a:ext>
            </a:extLst>
          </p:cNvPr>
          <p:cNvSpPr txBox="1"/>
          <p:nvPr/>
        </p:nvSpPr>
        <p:spPr>
          <a:xfrm>
            <a:off x="1986220" y="2492183"/>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EC3-A494-0CF1-6471-C66BFDF7593E}"/>
              </a:ext>
            </a:extLst>
          </p:cNvPr>
          <p:cNvSpPr>
            <a:spLocks noGrp="1"/>
          </p:cNvSpPr>
          <p:nvPr>
            <p:ph type="title"/>
          </p:nvPr>
        </p:nvSpPr>
        <p:spPr>
          <a:xfrm>
            <a:off x="2114248" y="0"/>
            <a:ext cx="7468290" cy="752411"/>
          </a:xfrm>
        </p:spPr>
        <p:txBody>
          <a:bodyPr/>
          <a:lstStyle/>
          <a:p>
            <a:r>
              <a:rPr lang="en-US" dirty="0"/>
              <a:t>              type of filesystem</a:t>
            </a:r>
          </a:p>
        </p:txBody>
      </p:sp>
      <p:sp>
        <p:nvSpPr>
          <p:cNvPr id="3" name="Content Placeholder 2">
            <a:extLst>
              <a:ext uri="{FF2B5EF4-FFF2-40B4-BE49-F238E27FC236}">
                <a16:creationId xmlns:a16="http://schemas.microsoft.com/office/drawing/2014/main" id="{9A7D42F2-A6CE-0902-F28E-572614EBDF61}"/>
              </a:ext>
            </a:extLst>
          </p:cNvPr>
          <p:cNvSpPr>
            <a:spLocks noGrp="1"/>
          </p:cNvSpPr>
          <p:nvPr>
            <p:ph idx="1"/>
          </p:nvPr>
        </p:nvSpPr>
        <p:spPr>
          <a:xfrm>
            <a:off x="2403496" y="3061615"/>
            <a:ext cx="6889793" cy="1320800"/>
          </a:xfrm>
        </p:spPr>
        <p:txBody>
          <a:bodyPr>
            <a:noAutofit/>
          </a:bodyPr>
          <a:lstStyle/>
          <a:p>
            <a:r>
              <a:rPr lang="en-US" sz="2000" dirty="0"/>
              <a:t>before you can assign a drive partition to a mount point in the virtual directory, you must format it using a filesystem. There are numerous filesystem types that Linux supports, each with different features and capabilities.</a:t>
            </a:r>
          </a:p>
          <a:p>
            <a:r>
              <a:rPr lang="en-US" sz="2000" dirty="0" err="1"/>
              <a:t>linux</a:t>
            </a:r>
            <a:r>
              <a:rPr lang="en-US" sz="2000" dirty="0"/>
              <a:t> supports filesystems of other operating systems</a:t>
            </a:r>
          </a:p>
          <a:p>
            <a:r>
              <a:rPr lang="en-US" sz="2000" dirty="0"/>
              <a:t>1:Linux file system</a:t>
            </a:r>
          </a:p>
          <a:p>
            <a:r>
              <a:rPr lang="en-US" sz="2000" dirty="0"/>
              <a:t> Ext3*----</a:t>
            </a:r>
            <a:r>
              <a:rPr lang="en-US" sz="2000" dirty="0">
                <a:sym typeface="Wingdings" panose="05000000000000000000" pitchFamily="2" charset="2"/>
              </a:rPr>
              <a:t>    one file =&lt;2TiB       total filesystem=16TiB    </a:t>
            </a:r>
            <a:r>
              <a:rPr lang="en-US" sz="2000" dirty="0"/>
              <a:t> journaling support</a:t>
            </a:r>
          </a:p>
          <a:p>
            <a:r>
              <a:rPr lang="en-US" sz="2000" dirty="0"/>
              <a:t>Ext4*-----</a:t>
            </a:r>
            <a:r>
              <a:rPr lang="en-US" sz="2000" dirty="0">
                <a:sym typeface="Wingdings" panose="05000000000000000000" pitchFamily="2" charset="2"/>
              </a:rPr>
              <a:t>    one file=&lt;16TiB      total filesystem=1EiB        journaling support   better performance</a:t>
            </a:r>
          </a:p>
          <a:p>
            <a:r>
              <a:rPr lang="en-US" sz="2000" dirty="0" err="1">
                <a:sym typeface="Wingdings" panose="05000000000000000000" pitchFamily="2" charset="2"/>
              </a:rPr>
              <a:t>Btrfs</a:t>
            </a:r>
            <a:r>
              <a:rPr lang="en-US" sz="2000" dirty="0">
                <a:sym typeface="Wingdings" panose="05000000000000000000" pitchFamily="2" charset="2"/>
              </a:rPr>
              <a:t> </a:t>
            </a:r>
          </a:p>
          <a:p>
            <a:r>
              <a:rPr lang="en-US" sz="2000" dirty="0">
                <a:sym typeface="Wingdings" panose="05000000000000000000" pitchFamily="2" charset="2"/>
              </a:rPr>
              <a:t>swap ---- in first </a:t>
            </a:r>
            <a:r>
              <a:rPr lang="en-US" sz="2000" dirty="0" err="1">
                <a:sym typeface="Wingdings" panose="05000000000000000000" pitchFamily="2" charset="2"/>
              </a:rPr>
              <a:t>unix</a:t>
            </a:r>
            <a:r>
              <a:rPr lang="en-US" sz="2000" dirty="0">
                <a:sym typeface="Wingdings" panose="05000000000000000000" pitchFamily="2" charset="2"/>
              </a:rPr>
              <a:t> idea /swap paging ability for example 4gb ram and one </a:t>
            </a:r>
          </a:p>
          <a:p>
            <a:r>
              <a:rPr lang="en-US" sz="2000" dirty="0">
                <a:sym typeface="Wingdings" panose="05000000000000000000" pitchFamily="2" charset="2"/>
              </a:rPr>
              <a:t>App need ram we can use 2gb from storage temporary to prevent crash </a:t>
            </a:r>
            <a:r>
              <a:rPr lang="en-US" sz="2000" dirty="0" err="1">
                <a:sym typeface="Wingdings" panose="05000000000000000000" pitchFamily="2" charset="2"/>
              </a:rPr>
              <a:t>amout</a:t>
            </a:r>
            <a:r>
              <a:rPr lang="en-US" sz="2000" dirty="0">
                <a:sym typeface="Wingdings" panose="05000000000000000000" pitchFamily="2" charset="2"/>
              </a:rPr>
              <a:t> swap *2ram  &lt;=8gb     in </a:t>
            </a:r>
            <a:r>
              <a:rPr lang="en-US" sz="2000" dirty="0" err="1">
                <a:sym typeface="Wingdings" panose="05000000000000000000" pitchFamily="2" charset="2"/>
              </a:rPr>
              <a:t>ssd</a:t>
            </a:r>
            <a:r>
              <a:rPr lang="en-US" sz="2000" dirty="0">
                <a:sym typeface="Wingdings" panose="05000000000000000000" pitchFamily="2" charset="2"/>
              </a:rPr>
              <a:t> better ram+2gb</a:t>
            </a:r>
            <a:endParaRPr lang="en-US" sz="2000" dirty="0"/>
          </a:p>
        </p:txBody>
      </p:sp>
    </p:spTree>
    <p:extLst>
      <p:ext uri="{BB962C8B-B14F-4D97-AF65-F5344CB8AC3E}">
        <p14:creationId xmlns:p14="http://schemas.microsoft.com/office/powerpoint/2010/main" val="4092995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CD1B-6850-49AF-0D68-855AC05E8ABE}"/>
              </a:ext>
            </a:extLst>
          </p:cNvPr>
          <p:cNvSpPr>
            <a:spLocks noGrp="1"/>
          </p:cNvSpPr>
          <p:nvPr>
            <p:ph type="title"/>
          </p:nvPr>
        </p:nvSpPr>
        <p:spPr>
          <a:xfrm>
            <a:off x="1307029" y="486747"/>
            <a:ext cx="8574089" cy="1160105"/>
          </a:xfrm>
        </p:spPr>
        <p:txBody>
          <a:bodyPr>
            <a:normAutofit/>
          </a:bodyPr>
          <a:lstStyle/>
          <a:p>
            <a:r>
              <a:rPr lang="fa-IR" dirty="0"/>
              <a:t>      </a:t>
            </a:r>
            <a:r>
              <a:rPr lang="en-US" dirty="0"/>
              <a:t>      partitioning in </a:t>
            </a:r>
            <a:r>
              <a:rPr lang="en-US" dirty="0" err="1"/>
              <a:t>productio</a:t>
            </a:r>
            <a:endParaRPr lang="en-US" dirty="0"/>
          </a:p>
        </p:txBody>
      </p:sp>
      <p:sp>
        <p:nvSpPr>
          <p:cNvPr id="3" name="Content Placeholder 2">
            <a:extLst>
              <a:ext uri="{FF2B5EF4-FFF2-40B4-BE49-F238E27FC236}">
                <a16:creationId xmlns:a16="http://schemas.microsoft.com/office/drawing/2014/main" id="{7E64AE5A-15AC-ECD1-D5A8-319905F348B1}"/>
              </a:ext>
            </a:extLst>
          </p:cNvPr>
          <p:cNvSpPr>
            <a:spLocks noGrp="1"/>
          </p:cNvSpPr>
          <p:nvPr>
            <p:ph idx="1"/>
          </p:nvPr>
        </p:nvSpPr>
        <p:spPr/>
        <p:txBody>
          <a:bodyPr>
            <a:normAutofit/>
          </a:bodyPr>
          <a:lstStyle/>
          <a:p>
            <a:r>
              <a:rPr lang="en-US" sz="2000" dirty="0"/>
              <a:t>/boot 100mg until 1gb</a:t>
            </a:r>
          </a:p>
          <a:p>
            <a:endParaRPr lang="en-US" sz="2000" dirty="0"/>
          </a:p>
          <a:p>
            <a:r>
              <a:rPr lang="en-US" sz="2000" dirty="0"/>
              <a:t>/home 100gb</a:t>
            </a:r>
          </a:p>
          <a:p>
            <a:endParaRPr lang="en-US" sz="2000" dirty="0"/>
          </a:p>
          <a:p>
            <a:r>
              <a:rPr lang="en-US" sz="2000" dirty="0"/>
              <a:t>/var      150gb</a:t>
            </a:r>
          </a:p>
          <a:p>
            <a:endParaRPr lang="en-US" sz="2000" dirty="0"/>
          </a:p>
          <a:p>
            <a:r>
              <a:rPr lang="en-US" sz="2000" dirty="0"/>
              <a:t>/swap      ? Swap is virtual memory or paging for better performance</a:t>
            </a:r>
          </a:p>
        </p:txBody>
      </p:sp>
    </p:spTree>
    <p:extLst>
      <p:ext uri="{BB962C8B-B14F-4D97-AF65-F5344CB8AC3E}">
        <p14:creationId xmlns:p14="http://schemas.microsoft.com/office/powerpoint/2010/main" val="1891696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AE-C1E1-193B-6CC1-A30ABC6A243A}"/>
              </a:ext>
            </a:extLst>
          </p:cNvPr>
          <p:cNvSpPr>
            <a:spLocks noGrp="1"/>
          </p:cNvSpPr>
          <p:nvPr>
            <p:ph type="title"/>
          </p:nvPr>
        </p:nvSpPr>
        <p:spPr>
          <a:xfrm>
            <a:off x="1885527" y="326571"/>
            <a:ext cx="7575713" cy="1029477"/>
          </a:xfrm>
        </p:spPr>
        <p:txBody>
          <a:bodyPr>
            <a:normAutofit/>
          </a:bodyPr>
          <a:lstStyle/>
          <a:p>
            <a:r>
              <a:rPr lang="en-US" dirty="0"/>
              <a:t>               type of filesystem</a:t>
            </a:r>
          </a:p>
        </p:txBody>
      </p:sp>
      <p:sp>
        <p:nvSpPr>
          <p:cNvPr id="3" name="Content Placeholder 2">
            <a:extLst>
              <a:ext uri="{FF2B5EF4-FFF2-40B4-BE49-F238E27FC236}">
                <a16:creationId xmlns:a16="http://schemas.microsoft.com/office/drawing/2014/main" id="{A9702382-E0DD-C36F-FD56-76039C00C26E}"/>
              </a:ext>
            </a:extLst>
          </p:cNvPr>
          <p:cNvSpPr>
            <a:spLocks noGrp="1"/>
          </p:cNvSpPr>
          <p:nvPr>
            <p:ph idx="1"/>
          </p:nvPr>
        </p:nvSpPr>
        <p:spPr>
          <a:xfrm>
            <a:off x="1549624" y="2200468"/>
            <a:ext cx="10018713" cy="3124201"/>
          </a:xfrm>
        </p:spPr>
        <p:txBody>
          <a:bodyPr>
            <a:normAutofit lnSpcReduction="10000"/>
          </a:bodyPr>
          <a:lstStyle/>
          <a:p>
            <a:r>
              <a:rPr lang="en-US" sz="2000" dirty="0"/>
              <a:t>filesystem provides journaling, which is a method of tracking data not yet written to the drive in a log file, called the journal. If the system fails before the data can be written to the drive, the journal data can be recovered and stored upon the next system boot.</a:t>
            </a:r>
          </a:p>
          <a:p>
            <a:r>
              <a:rPr lang="en-US" sz="2000" dirty="0"/>
              <a:t>Example huge bank transaction</a:t>
            </a:r>
          </a:p>
          <a:p>
            <a:r>
              <a:rPr lang="en-US" sz="2000" dirty="0"/>
              <a:t>2:non </a:t>
            </a:r>
            <a:r>
              <a:rPr lang="en-US" sz="2000" dirty="0" err="1"/>
              <a:t>linux</a:t>
            </a:r>
            <a:r>
              <a:rPr lang="en-US" sz="2000" dirty="0"/>
              <a:t> file system</a:t>
            </a:r>
          </a:p>
          <a:p>
            <a:r>
              <a:rPr lang="en-US" sz="2000" dirty="0"/>
              <a:t> NTFS          </a:t>
            </a:r>
          </a:p>
          <a:p>
            <a:r>
              <a:rPr lang="en-US" sz="2000" dirty="0"/>
              <a:t> XFS *          one file=&lt;16TiB    total file system=&lt;16TiB   journaling support</a:t>
            </a:r>
          </a:p>
          <a:p>
            <a:pPr marL="0" indent="0">
              <a:buNone/>
            </a:pPr>
            <a:r>
              <a:rPr lang="en-US" sz="2000" dirty="0"/>
              <a:t>Higher </a:t>
            </a:r>
            <a:r>
              <a:rPr lang="en-US" sz="2000" dirty="0" err="1"/>
              <a:t>perforamance</a:t>
            </a:r>
            <a:endParaRPr lang="en-US" sz="2000" dirty="0"/>
          </a:p>
        </p:txBody>
      </p:sp>
    </p:spTree>
    <p:extLst>
      <p:ext uri="{BB962C8B-B14F-4D97-AF65-F5344CB8AC3E}">
        <p14:creationId xmlns:p14="http://schemas.microsoft.com/office/powerpoint/2010/main" val="4157978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C4E0-0B8D-59DE-CE93-EE07E3295663}"/>
              </a:ext>
            </a:extLst>
          </p:cNvPr>
          <p:cNvSpPr>
            <a:spLocks noGrp="1"/>
          </p:cNvSpPr>
          <p:nvPr>
            <p:ph type="title"/>
          </p:nvPr>
        </p:nvSpPr>
        <p:spPr>
          <a:xfrm>
            <a:off x="1958245" y="382555"/>
            <a:ext cx="8275509" cy="1150775"/>
          </a:xfrm>
        </p:spPr>
        <p:txBody>
          <a:bodyPr/>
          <a:lstStyle/>
          <a:p>
            <a:r>
              <a:rPr lang="en-US" dirty="0"/>
              <a:t>             creating file system</a:t>
            </a:r>
          </a:p>
        </p:txBody>
      </p:sp>
      <p:sp>
        <p:nvSpPr>
          <p:cNvPr id="3" name="Content Placeholder 2">
            <a:extLst>
              <a:ext uri="{FF2B5EF4-FFF2-40B4-BE49-F238E27FC236}">
                <a16:creationId xmlns:a16="http://schemas.microsoft.com/office/drawing/2014/main" id="{032EA226-6BE5-EC55-029E-4E2FB3816AAB}"/>
              </a:ext>
            </a:extLst>
          </p:cNvPr>
          <p:cNvSpPr>
            <a:spLocks noGrp="1"/>
          </p:cNvSpPr>
          <p:nvPr>
            <p:ph idx="1"/>
          </p:nvPr>
        </p:nvSpPr>
        <p:spPr>
          <a:xfrm>
            <a:off x="1521633" y="2303105"/>
            <a:ext cx="10018713" cy="3124201"/>
          </a:xfrm>
        </p:spPr>
        <p:txBody>
          <a:bodyPr>
            <a:normAutofit fontScale="92500" lnSpcReduction="20000"/>
          </a:bodyPr>
          <a:lstStyle/>
          <a:p>
            <a:r>
              <a:rPr lang="en-US" sz="2000" dirty="0" err="1"/>
              <a:t>mkfs</a:t>
            </a:r>
            <a:r>
              <a:rPr lang="en-US" sz="2000" dirty="0"/>
              <a:t> </a:t>
            </a:r>
          </a:p>
          <a:p>
            <a:endParaRPr lang="en-US" sz="2000" dirty="0"/>
          </a:p>
          <a:p>
            <a:r>
              <a:rPr lang="en-US" sz="2000" dirty="0"/>
              <a:t>for changing format  or overwriting  </a:t>
            </a:r>
            <a:r>
              <a:rPr lang="en-US" sz="2000" dirty="0" err="1"/>
              <a:t>mkfs</a:t>
            </a:r>
            <a:r>
              <a:rPr lang="en-US" sz="2000" dirty="0"/>
              <a:t> -f</a:t>
            </a:r>
          </a:p>
          <a:p>
            <a:endParaRPr lang="en-US" sz="2000" dirty="0"/>
          </a:p>
          <a:p>
            <a:r>
              <a:rPr lang="en-US" sz="2000" dirty="0"/>
              <a:t>Mount: when creating partition and formatting now assign real or virtual directory that store and write data on partition this progress as </a:t>
            </a:r>
          </a:p>
          <a:p>
            <a:pPr marL="0" indent="0">
              <a:buNone/>
            </a:pPr>
            <a:r>
              <a:rPr lang="en-US" sz="2000" dirty="0"/>
              <a:t>said mounting      for example </a:t>
            </a:r>
            <a:r>
              <a:rPr lang="en-US" sz="2000" dirty="0" err="1"/>
              <a:t>mkdir</a:t>
            </a:r>
            <a:r>
              <a:rPr lang="en-US" sz="2000" dirty="0"/>
              <a:t> /</a:t>
            </a:r>
            <a:r>
              <a:rPr lang="en-US" sz="2000" dirty="0" err="1"/>
              <a:t>cando</a:t>
            </a:r>
            <a:r>
              <a:rPr lang="en-US" sz="2000" dirty="0"/>
              <a:t> and</a:t>
            </a:r>
          </a:p>
          <a:p>
            <a:pPr marL="0" indent="0">
              <a:buNone/>
            </a:pPr>
            <a:r>
              <a:rPr lang="en-US" sz="2000" dirty="0"/>
              <a:t> mount /dev/sb2  /</a:t>
            </a:r>
            <a:r>
              <a:rPr lang="en-US" sz="2000" dirty="0" err="1"/>
              <a:t>cando</a:t>
            </a:r>
            <a:r>
              <a:rPr lang="en-US" sz="2000" dirty="0"/>
              <a:t>   this process in windows as same as assign letter to partition  such as c d e    mount point assign partition to file</a:t>
            </a:r>
          </a:p>
        </p:txBody>
      </p:sp>
    </p:spTree>
    <p:extLst>
      <p:ext uri="{BB962C8B-B14F-4D97-AF65-F5344CB8AC3E}">
        <p14:creationId xmlns:p14="http://schemas.microsoft.com/office/powerpoint/2010/main" val="2643270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F31-8D5C-02BE-0E5B-A02CB30273B1}"/>
              </a:ext>
            </a:extLst>
          </p:cNvPr>
          <p:cNvSpPr>
            <a:spLocks noGrp="1"/>
          </p:cNvSpPr>
          <p:nvPr>
            <p:ph type="title"/>
          </p:nvPr>
        </p:nvSpPr>
        <p:spPr>
          <a:xfrm>
            <a:off x="1801551" y="186612"/>
            <a:ext cx="7025207" cy="982823"/>
          </a:xfrm>
        </p:spPr>
        <p:txBody>
          <a:bodyPr/>
          <a:lstStyle/>
          <a:p>
            <a:r>
              <a:rPr lang="en-US" dirty="0"/>
              <a:t>                     mount</a:t>
            </a:r>
          </a:p>
        </p:txBody>
      </p:sp>
      <p:sp>
        <p:nvSpPr>
          <p:cNvPr id="3" name="Content Placeholder 2">
            <a:extLst>
              <a:ext uri="{FF2B5EF4-FFF2-40B4-BE49-F238E27FC236}">
                <a16:creationId xmlns:a16="http://schemas.microsoft.com/office/drawing/2014/main" id="{A2F30647-7A86-5123-6FD7-9F481C638AFB}"/>
              </a:ext>
            </a:extLst>
          </p:cNvPr>
          <p:cNvSpPr>
            <a:spLocks noGrp="1"/>
          </p:cNvSpPr>
          <p:nvPr>
            <p:ph idx="1"/>
          </p:nvPr>
        </p:nvSpPr>
        <p:spPr>
          <a:xfrm>
            <a:off x="1409665" y="1716834"/>
            <a:ext cx="9927029" cy="3906416"/>
          </a:xfrm>
        </p:spPr>
        <p:txBody>
          <a:bodyPr>
            <a:normAutofit/>
          </a:bodyPr>
          <a:lstStyle/>
          <a:p>
            <a:r>
              <a:rPr lang="en-US" sz="2000" dirty="0"/>
              <a:t>mount show list of whole of mount point in </a:t>
            </a:r>
            <a:r>
              <a:rPr lang="en-US" sz="2000" dirty="0" err="1"/>
              <a:t>linux</a:t>
            </a:r>
            <a:endParaRPr lang="en-US" sz="2000" dirty="0"/>
          </a:p>
          <a:p>
            <a:endParaRPr lang="en-US" sz="2000" dirty="0"/>
          </a:p>
          <a:p>
            <a:r>
              <a:rPr lang="en-US" sz="2000" dirty="0"/>
              <a:t>In </a:t>
            </a:r>
            <a:r>
              <a:rPr lang="en-US" sz="2000" dirty="0" err="1"/>
              <a:t>linux</a:t>
            </a:r>
            <a:r>
              <a:rPr lang="en-US" sz="2000" dirty="0"/>
              <a:t>   maybe  /  mount to /dev/sda1   but  /</a:t>
            </a:r>
            <a:r>
              <a:rPr lang="en-US" sz="2000" dirty="0" err="1"/>
              <a:t>cando</a:t>
            </a:r>
            <a:r>
              <a:rPr lang="en-US" sz="2000" dirty="0"/>
              <a:t> mount to /dev/sb1</a:t>
            </a:r>
          </a:p>
          <a:p>
            <a:endParaRPr lang="en-US" sz="2000" dirty="0"/>
          </a:p>
          <a:p>
            <a:r>
              <a:rPr lang="en-US" sz="2000" dirty="0" err="1"/>
              <a:t>df</a:t>
            </a:r>
            <a:r>
              <a:rPr lang="en-US" sz="2000" dirty="0"/>
              <a:t> -h   show whole of partition and mount point and how much used and available if you show with type filesystem </a:t>
            </a:r>
            <a:r>
              <a:rPr lang="en-US" sz="2000" dirty="0" err="1"/>
              <a:t>df</a:t>
            </a:r>
            <a:r>
              <a:rPr lang="en-US" sz="2000" dirty="0"/>
              <a:t> -</a:t>
            </a:r>
            <a:r>
              <a:rPr lang="en-US" sz="2000" dirty="0" err="1"/>
              <a:t>hT</a:t>
            </a:r>
            <a:endParaRPr lang="en-US" sz="2000" dirty="0"/>
          </a:p>
        </p:txBody>
      </p:sp>
    </p:spTree>
    <p:extLst>
      <p:ext uri="{BB962C8B-B14F-4D97-AF65-F5344CB8AC3E}">
        <p14:creationId xmlns:p14="http://schemas.microsoft.com/office/powerpoint/2010/main" val="4206453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0738-7A36-20C0-2246-6341C615B0E1}"/>
              </a:ext>
            </a:extLst>
          </p:cNvPr>
          <p:cNvSpPr>
            <a:spLocks noGrp="1"/>
          </p:cNvSpPr>
          <p:nvPr>
            <p:ph type="title"/>
          </p:nvPr>
        </p:nvSpPr>
        <p:spPr>
          <a:xfrm>
            <a:off x="1680254" y="233266"/>
            <a:ext cx="7808979" cy="1178766"/>
          </a:xfrm>
        </p:spPr>
        <p:txBody>
          <a:bodyPr/>
          <a:lstStyle/>
          <a:p>
            <a:r>
              <a:rPr lang="en-US" dirty="0"/>
              <a:t>             </a:t>
            </a:r>
            <a:r>
              <a:rPr lang="en-US" dirty="0" err="1"/>
              <a:t>umount</a:t>
            </a:r>
            <a:r>
              <a:rPr lang="en-US" dirty="0"/>
              <a:t> and </a:t>
            </a:r>
            <a:r>
              <a:rPr lang="en-US" dirty="0" err="1"/>
              <a:t>fsck</a:t>
            </a:r>
            <a:endParaRPr lang="en-US" dirty="0"/>
          </a:p>
        </p:txBody>
      </p:sp>
      <p:sp>
        <p:nvSpPr>
          <p:cNvPr id="3" name="Content Placeholder 2">
            <a:extLst>
              <a:ext uri="{FF2B5EF4-FFF2-40B4-BE49-F238E27FC236}">
                <a16:creationId xmlns:a16="http://schemas.microsoft.com/office/drawing/2014/main" id="{516660F3-5452-260C-ED7A-2F42BDE6283A}"/>
              </a:ext>
            </a:extLst>
          </p:cNvPr>
          <p:cNvSpPr>
            <a:spLocks noGrp="1"/>
          </p:cNvSpPr>
          <p:nvPr>
            <p:ph idx="1"/>
          </p:nvPr>
        </p:nvSpPr>
        <p:spPr>
          <a:xfrm>
            <a:off x="1465649" y="1866899"/>
            <a:ext cx="10018713" cy="3124201"/>
          </a:xfrm>
        </p:spPr>
        <p:txBody>
          <a:bodyPr>
            <a:normAutofit/>
          </a:bodyPr>
          <a:lstStyle/>
          <a:p>
            <a:r>
              <a:rPr lang="en-US" sz="2000" dirty="0" err="1"/>
              <a:t>umount</a:t>
            </a:r>
            <a:r>
              <a:rPr lang="en-US" sz="2000" dirty="0"/>
              <a:t>   remove assign partition to directory but don’t affect to data that exist in directory means don’t remove data just we change </a:t>
            </a:r>
          </a:p>
          <a:p>
            <a:endParaRPr lang="en-US" sz="2000" dirty="0"/>
          </a:p>
          <a:p>
            <a:r>
              <a:rPr lang="en-US" sz="2000" dirty="0"/>
              <a:t>fsck.ext4 repair partition if corrupt </a:t>
            </a:r>
          </a:p>
          <a:p>
            <a:endParaRPr lang="en-US" sz="2000" dirty="0"/>
          </a:p>
          <a:p>
            <a:r>
              <a:rPr lang="en-US" sz="2000" dirty="0" err="1"/>
              <a:t>Xfs_reapir</a:t>
            </a:r>
            <a:r>
              <a:rPr lang="en-US" sz="2000" dirty="0"/>
              <a:t>   just for </a:t>
            </a:r>
            <a:r>
              <a:rPr lang="en-US" sz="2000" dirty="0" err="1"/>
              <a:t>xfs</a:t>
            </a:r>
            <a:r>
              <a:rPr lang="en-US" sz="2000" dirty="0"/>
              <a:t> filesystem</a:t>
            </a:r>
          </a:p>
        </p:txBody>
      </p:sp>
    </p:spTree>
    <p:extLst>
      <p:ext uri="{BB962C8B-B14F-4D97-AF65-F5344CB8AC3E}">
        <p14:creationId xmlns:p14="http://schemas.microsoft.com/office/powerpoint/2010/main" val="27066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a:xfrm>
            <a:off x="1838874" y="0"/>
            <a:ext cx="3516897" cy="1216089"/>
          </a:xfrm>
        </p:spPr>
        <p:txBody>
          <a:bodyPr/>
          <a:lstStyle/>
          <a:p>
            <a:pPr algn="l"/>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1175657" y="1780744"/>
            <a:ext cx="11980505" cy="6453325"/>
          </a:xfrm>
        </p:spPr>
        <p:txBody>
          <a:bodyPr>
            <a:normAutofit/>
          </a:bodyPr>
          <a:lstStyle/>
          <a:p>
            <a:r>
              <a:rPr lang="en-US" dirty="0"/>
              <a:t>Debian (</a:t>
            </a:r>
            <a:r>
              <a:rPr lang="en-US" dirty="0" err="1"/>
              <a:t>dpkg</a:t>
            </a:r>
            <a:r>
              <a:rPr lang="en-US" dirty="0"/>
              <a:t>) 11                 </a:t>
            </a:r>
          </a:p>
          <a:p>
            <a:pPr marL="0" indent="0">
              <a:buNone/>
            </a:pPr>
            <a:r>
              <a:rPr lang="en-US" dirty="0"/>
              <a:t>                                           ubuntu(22.04 </a:t>
            </a:r>
            <a:r>
              <a:rPr lang="en-US" dirty="0" err="1"/>
              <a:t>longterm</a:t>
            </a:r>
            <a:r>
              <a:rPr lang="en-US" dirty="0"/>
              <a:t> support)  </a:t>
            </a:r>
          </a:p>
          <a:p>
            <a:pPr marL="0" indent="0">
              <a:buNone/>
            </a:pPr>
            <a:r>
              <a:rPr lang="en-US" dirty="0"/>
              <a:t>                                            kali </a:t>
            </a:r>
            <a:r>
              <a:rPr lang="en-US" dirty="0" err="1"/>
              <a:t>linux</a:t>
            </a:r>
            <a:endParaRPr lang="en-US" dirty="0"/>
          </a:p>
          <a:p>
            <a:r>
              <a:rPr lang="en-US" dirty="0" err="1"/>
              <a:t>Redhat</a:t>
            </a:r>
            <a:r>
              <a:rPr lang="en-US" dirty="0"/>
              <a:t> (RHEL) rpm                                              </a:t>
            </a:r>
          </a:p>
          <a:p>
            <a:pPr marL="0" indent="0">
              <a:buNone/>
            </a:pPr>
            <a:r>
              <a:rPr lang="en-US" dirty="0"/>
              <a:t>                                                  oracle </a:t>
            </a:r>
            <a:r>
              <a:rPr lang="en-US" dirty="0" err="1"/>
              <a:t>linux</a:t>
            </a:r>
            <a:r>
              <a:rPr lang="en-US" dirty="0"/>
              <a:t>(Enterprise) means for commercial </a:t>
            </a:r>
          </a:p>
          <a:p>
            <a:endParaRPr lang="en-US" dirty="0"/>
          </a:p>
          <a:p>
            <a:r>
              <a:rPr lang="en-US" dirty="0" err="1"/>
              <a:t>suse</a:t>
            </a:r>
            <a:r>
              <a:rPr lang="en-US" dirty="0"/>
              <a:t>  (rpm)                                                                                     </a:t>
            </a:r>
          </a:p>
          <a:p>
            <a:pPr marL="0" indent="0">
              <a:buNone/>
            </a:pPr>
            <a:r>
              <a:rPr lang="en-US" dirty="0"/>
              <a:t>                                                             </a:t>
            </a:r>
            <a:r>
              <a:rPr lang="en-US" dirty="0" err="1"/>
              <a:t>suse</a:t>
            </a:r>
            <a:r>
              <a:rPr lang="en-US" dirty="0"/>
              <a:t>(enterprise)</a:t>
            </a:r>
          </a:p>
          <a:p>
            <a:pPr marL="0" indent="0">
              <a:buNone/>
            </a:pPr>
            <a:r>
              <a:rPr lang="fa-IR"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a:cxnSpLocks/>
          </p:cNvCxnSpPr>
          <p:nvPr/>
        </p:nvCxnSpPr>
        <p:spPr>
          <a:xfrm>
            <a:off x="2500604" y="2224325"/>
            <a:ext cx="2283760" cy="5305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1838874" y="3807510"/>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849089" y="5243585"/>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868" y="345232"/>
            <a:ext cx="2126623" cy="1505362"/>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6972" y="1984154"/>
            <a:ext cx="1926047" cy="1926047"/>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6623" y="4346461"/>
            <a:ext cx="2336396" cy="897124"/>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a:cxnSpLocks/>
          </p:cNvCxnSpPr>
          <p:nvPr/>
        </p:nvCxnSpPr>
        <p:spPr>
          <a:xfrm>
            <a:off x="7296539" y="5528811"/>
            <a:ext cx="3069771" cy="61073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a:xfrm>
            <a:off x="1911592" y="227045"/>
            <a:ext cx="8368816" cy="1026367"/>
          </a:xfrm>
        </p:spPr>
        <p:txBody>
          <a:bodyPr/>
          <a:lstStyle/>
          <a:p>
            <a:pPr algn="ctr"/>
            <a:r>
              <a:rPr lang="en-US" dirty="0" err="1"/>
              <a:t>inode</a:t>
            </a:r>
            <a:r>
              <a:rPr lang="en-US" dirty="0"/>
              <a:t>(index node)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a:xfrm>
            <a:off x="1353681" y="2321767"/>
            <a:ext cx="10018713" cy="3124201"/>
          </a:xfrm>
        </p:spPr>
        <p:txBody>
          <a:bodyPr>
            <a:normAutofit fontScale="92500" lnSpcReduction="10000"/>
          </a:bodyPr>
          <a:lstStyle/>
          <a:p>
            <a:pPr marL="0" indent="0">
              <a:buNone/>
            </a:pPr>
            <a:endParaRPr lang="en-US" sz="2000" dirty="0"/>
          </a:p>
          <a:p>
            <a:r>
              <a:rPr lang="en-US" sz="2000" dirty="0"/>
              <a:t>t is important to know that Linux treats every object as a file</a:t>
            </a:r>
          </a:p>
          <a:p>
            <a:pPr marL="0" indent="0">
              <a:buNone/>
            </a:pPr>
            <a:endParaRPr lang="en-US" sz="2000" dirty="0"/>
          </a:p>
          <a:p>
            <a:r>
              <a:rPr lang="en-US" sz="2000" dirty="0"/>
              <a:t>Metadata such as modified file and permission and owner and size …</a:t>
            </a:r>
          </a:p>
          <a:p>
            <a:endParaRPr lang="en-US" sz="2000" dirty="0"/>
          </a:p>
          <a:p>
            <a:endParaRPr lang="en-US" sz="2000" dirty="0"/>
          </a:p>
          <a:p>
            <a:pPr marL="0" indent="0">
              <a:buNone/>
            </a:pPr>
            <a:r>
              <a:rPr lang="en-US" sz="2000" dirty="0"/>
              <a:t>ls –</a:t>
            </a:r>
            <a:r>
              <a:rPr lang="en-US" sz="2000" dirty="0" err="1"/>
              <a:t>ali</a:t>
            </a:r>
            <a:r>
              <a:rPr lang="en-US" sz="2000" dirty="0"/>
              <a:t> </a:t>
            </a:r>
          </a:p>
          <a:p>
            <a:pPr marL="0" indent="0">
              <a:buNone/>
            </a:pPr>
            <a:r>
              <a:rPr lang="en-US" sz="2000" dirty="0" err="1"/>
              <a:t>df</a:t>
            </a:r>
            <a:r>
              <a:rPr lang="en-US" sz="2000" dirty="0"/>
              <a:t> -</a:t>
            </a:r>
            <a:r>
              <a:rPr lang="en-US" sz="2000" dirty="0" err="1"/>
              <a:t>ih</a:t>
            </a:r>
            <a:endParaRPr lang="en-US" sz="2000" dirty="0"/>
          </a:p>
        </p:txBody>
      </p:sp>
      <p:sp>
        <p:nvSpPr>
          <p:cNvPr id="4" name="Rectangle 3">
            <a:extLst>
              <a:ext uri="{FF2B5EF4-FFF2-40B4-BE49-F238E27FC236}">
                <a16:creationId xmlns:a16="http://schemas.microsoft.com/office/drawing/2014/main" id="{B3E115F3-BFAA-4445-AD4D-23CFCA494397}"/>
              </a:ext>
            </a:extLst>
          </p:cNvPr>
          <p:cNvSpPr/>
          <p:nvPr/>
        </p:nvSpPr>
        <p:spPr>
          <a:xfrm>
            <a:off x="6645798" y="4965532"/>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9074411" y="4965532"/>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D655-6FF7-09FC-9E8D-4E29246376C7}"/>
              </a:ext>
            </a:extLst>
          </p:cNvPr>
          <p:cNvSpPr>
            <a:spLocks noGrp="1"/>
          </p:cNvSpPr>
          <p:nvPr>
            <p:ph type="title"/>
          </p:nvPr>
        </p:nvSpPr>
        <p:spPr>
          <a:xfrm>
            <a:off x="597903" y="141516"/>
            <a:ext cx="10018713" cy="1752599"/>
          </a:xfrm>
        </p:spPr>
        <p:txBody>
          <a:bodyPr/>
          <a:lstStyle/>
          <a:p>
            <a:r>
              <a:rPr lang="en-US" dirty="0"/>
              <a:t>                soft link vs hard link</a:t>
            </a:r>
          </a:p>
        </p:txBody>
      </p:sp>
      <p:sp>
        <p:nvSpPr>
          <p:cNvPr id="3" name="Content Placeholder 2">
            <a:extLst>
              <a:ext uri="{FF2B5EF4-FFF2-40B4-BE49-F238E27FC236}">
                <a16:creationId xmlns:a16="http://schemas.microsoft.com/office/drawing/2014/main" id="{00020211-8500-EEE0-0044-F196C97C8392}"/>
              </a:ext>
            </a:extLst>
          </p:cNvPr>
          <p:cNvSpPr>
            <a:spLocks noGrp="1"/>
          </p:cNvSpPr>
          <p:nvPr>
            <p:ph idx="1"/>
          </p:nvPr>
        </p:nvSpPr>
        <p:spPr>
          <a:xfrm>
            <a:off x="1363012" y="1894115"/>
            <a:ext cx="9899037" cy="4270310"/>
          </a:xfrm>
        </p:spPr>
        <p:txBody>
          <a:bodyPr>
            <a:normAutofit/>
          </a:bodyPr>
          <a:lstStyle/>
          <a:p>
            <a:r>
              <a:rPr lang="en-US" sz="2000" dirty="0"/>
              <a:t>The </a:t>
            </a:r>
            <a:r>
              <a:rPr lang="en-US" sz="2000" dirty="0" err="1"/>
              <a:t>inode</a:t>
            </a:r>
            <a:r>
              <a:rPr lang="en-US" sz="2000" dirty="0"/>
              <a:t> is the location of information about a file, and the location of the file is specified with the </a:t>
            </a:r>
            <a:r>
              <a:rPr lang="en-US" sz="2000" dirty="0" err="1"/>
              <a:t>inode</a:t>
            </a:r>
            <a:r>
              <a:rPr lang="en-US" sz="2000" dirty="0"/>
              <a:t> number. The file system is a very large collection of </a:t>
            </a:r>
            <a:r>
              <a:rPr lang="en-US" sz="2000" dirty="0" err="1"/>
              <a:t>inodes</a:t>
            </a:r>
            <a:r>
              <a:rPr lang="en-US" sz="2000" dirty="0"/>
              <a:t>.</a:t>
            </a:r>
          </a:p>
          <a:p>
            <a:r>
              <a:rPr lang="en-US" sz="2000" dirty="0"/>
              <a:t>There are two types of links. One is a symbolic link, which is also called a soft link. The other is a hard link.</a:t>
            </a:r>
          </a:p>
          <a:p>
            <a:r>
              <a:rPr lang="en-US" sz="2000" dirty="0"/>
              <a:t>Hard </a:t>
            </a:r>
            <a:r>
              <a:rPr lang="en-US" sz="2000" dirty="0" err="1"/>
              <a:t>link:A</a:t>
            </a:r>
            <a:r>
              <a:rPr lang="en-US" sz="2000" dirty="0"/>
              <a:t> hard link is a file or directory that has one index (</a:t>
            </a:r>
            <a:r>
              <a:rPr lang="en-US" sz="2000" dirty="0" err="1"/>
              <a:t>inode</a:t>
            </a:r>
            <a:r>
              <a:rPr lang="en-US" sz="2000" dirty="0"/>
              <a:t>) number but at least two different filenames. Having a single </a:t>
            </a:r>
            <a:r>
              <a:rPr lang="en-US" sz="2000" dirty="0" err="1"/>
              <a:t>inode</a:t>
            </a:r>
            <a:r>
              <a:rPr lang="en-US" sz="2000" dirty="0"/>
              <a:t> number means that it is a single data file on the filesystem. Having two or more names means the file can be accessed in multiple ways</a:t>
            </a:r>
          </a:p>
        </p:txBody>
      </p:sp>
    </p:spTree>
    <p:extLst>
      <p:ext uri="{BB962C8B-B14F-4D97-AF65-F5344CB8AC3E}">
        <p14:creationId xmlns:p14="http://schemas.microsoft.com/office/powerpoint/2010/main" val="3298661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1192-4B88-B087-BBA0-57BAF2EEBFC6}"/>
              </a:ext>
            </a:extLst>
          </p:cNvPr>
          <p:cNvSpPr>
            <a:spLocks noGrp="1"/>
          </p:cNvSpPr>
          <p:nvPr>
            <p:ph type="title"/>
          </p:nvPr>
        </p:nvSpPr>
        <p:spPr>
          <a:xfrm>
            <a:off x="1265807" y="81736"/>
            <a:ext cx="8596668" cy="1320800"/>
          </a:xfrm>
        </p:spPr>
        <p:txBody>
          <a:bodyPr/>
          <a:lstStyle/>
          <a:p>
            <a:r>
              <a:rPr lang="en-US" dirty="0"/>
              <a:t>               hard link vs soft link</a:t>
            </a:r>
          </a:p>
        </p:txBody>
      </p:sp>
      <p:pic>
        <p:nvPicPr>
          <p:cNvPr id="5" name="Content Placeholder 4">
            <a:extLst>
              <a:ext uri="{FF2B5EF4-FFF2-40B4-BE49-F238E27FC236}">
                <a16:creationId xmlns:a16="http://schemas.microsoft.com/office/drawing/2014/main" id="{FFD01E74-20F6-DD32-0055-00AF7542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8932" y="1538380"/>
            <a:ext cx="5409928" cy="2132917"/>
          </a:xfrm>
        </p:spPr>
      </p:pic>
      <p:sp>
        <p:nvSpPr>
          <p:cNvPr id="7" name="TextBox 6">
            <a:extLst>
              <a:ext uri="{FF2B5EF4-FFF2-40B4-BE49-F238E27FC236}">
                <a16:creationId xmlns:a16="http://schemas.microsoft.com/office/drawing/2014/main" id="{51F7DCE7-A5F4-1E31-6EE7-4512D9E4E951}"/>
              </a:ext>
            </a:extLst>
          </p:cNvPr>
          <p:cNvSpPr txBox="1"/>
          <p:nvPr/>
        </p:nvSpPr>
        <p:spPr>
          <a:xfrm>
            <a:off x="1146096" y="3942985"/>
            <a:ext cx="10515600" cy="1015663"/>
          </a:xfrm>
          <a:prstGeom prst="rect">
            <a:avLst/>
          </a:prstGeom>
          <a:noFill/>
        </p:spPr>
        <p:txBody>
          <a:bodyPr wrap="square">
            <a:spAutoFit/>
          </a:bodyPr>
          <a:lstStyle/>
          <a:p>
            <a:r>
              <a:rPr lang="en-US" sz="2000" dirty="0"/>
              <a:t>This is often used in file backups where not enough filesystem space exists to back up the file’s data. If someone deletes one of the file’s names, you still have another filename that links to its data</a:t>
            </a:r>
          </a:p>
        </p:txBody>
      </p:sp>
      <p:sp>
        <p:nvSpPr>
          <p:cNvPr id="9" name="TextBox 8">
            <a:extLst>
              <a:ext uri="{FF2B5EF4-FFF2-40B4-BE49-F238E27FC236}">
                <a16:creationId xmlns:a16="http://schemas.microsoft.com/office/drawing/2014/main" id="{EE2FB1B4-C6B6-8F8B-273A-D4496B7F445A}"/>
              </a:ext>
            </a:extLst>
          </p:cNvPr>
          <p:cNvSpPr txBox="1"/>
          <p:nvPr/>
        </p:nvSpPr>
        <p:spPr>
          <a:xfrm>
            <a:off x="1146096" y="5042623"/>
            <a:ext cx="10771094" cy="1015663"/>
          </a:xfrm>
          <a:prstGeom prst="rect">
            <a:avLst/>
          </a:prstGeom>
          <a:noFill/>
        </p:spPr>
        <p:txBody>
          <a:bodyPr wrap="square">
            <a:spAutoFit/>
          </a:bodyPr>
          <a:lstStyle/>
          <a:p>
            <a:r>
              <a:rPr lang="en-US" sz="2000" dirty="0"/>
              <a:t>To create a hard link, use the ln command. For hard links, the original file must exist prior to issuing the ln command. The linked file must not exist; it is created when the command is issued</a:t>
            </a:r>
          </a:p>
        </p:txBody>
      </p:sp>
    </p:spTree>
    <p:extLst>
      <p:ext uri="{BB962C8B-B14F-4D97-AF65-F5344CB8AC3E}">
        <p14:creationId xmlns:p14="http://schemas.microsoft.com/office/powerpoint/2010/main" val="346839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73F-5EAB-F000-950C-E26EB695ED03}"/>
              </a:ext>
            </a:extLst>
          </p:cNvPr>
          <p:cNvSpPr>
            <a:spLocks noGrp="1"/>
          </p:cNvSpPr>
          <p:nvPr>
            <p:ph type="title"/>
          </p:nvPr>
        </p:nvSpPr>
        <p:spPr>
          <a:xfrm>
            <a:off x="1204513" y="268351"/>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189DF7FC-2650-B3F4-C29B-A0DCEE11DCF2}"/>
              </a:ext>
            </a:extLst>
          </p:cNvPr>
          <p:cNvSpPr>
            <a:spLocks noGrp="1"/>
          </p:cNvSpPr>
          <p:nvPr>
            <p:ph idx="1"/>
          </p:nvPr>
        </p:nvSpPr>
        <p:spPr>
          <a:xfrm>
            <a:off x="1287624" y="1928002"/>
            <a:ext cx="10515600" cy="4351338"/>
          </a:xfrm>
        </p:spPr>
        <p:txBody>
          <a:bodyPr>
            <a:normAutofit/>
          </a:bodyPr>
          <a:lstStyle/>
          <a:p>
            <a:r>
              <a:rPr lang="en-US" sz="2000" dirty="0"/>
              <a:t>When you create and use hard links, there are a few important items to remember</a:t>
            </a:r>
          </a:p>
          <a:p>
            <a:pPr marL="0" indent="0">
              <a:buNone/>
            </a:pPr>
            <a:r>
              <a:rPr lang="en-US" sz="2000" dirty="0"/>
              <a:t>     ■ The original file must exist before you issue the ln command. </a:t>
            </a:r>
          </a:p>
          <a:p>
            <a:r>
              <a:rPr lang="en-US" sz="2000" dirty="0"/>
              <a:t>■ The second filename listed in the ln command must not exist prior to issuing the command.</a:t>
            </a:r>
          </a:p>
          <a:p>
            <a:r>
              <a:rPr lang="en-US" sz="2000" dirty="0"/>
              <a:t> ■ An original file and its hard links share the same </a:t>
            </a:r>
            <a:r>
              <a:rPr lang="en-US" sz="2000" dirty="0" err="1"/>
              <a:t>inode</a:t>
            </a:r>
            <a:r>
              <a:rPr lang="en-US" sz="2000" dirty="0"/>
              <a:t> number. </a:t>
            </a:r>
          </a:p>
          <a:p>
            <a:r>
              <a:rPr lang="en-US" sz="2000" dirty="0"/>
              <a:t>■ An original file and its hard links share the same data.</a:t>
            </a:r>
          </a:p>
          <a:p>
            <a:r>
              <a:rPr lang="en-US" sz="2000" dirty="0"/>
              <a:t> ■ An original file and any of its hard links can exist in different directories. </a:t>
            </a:r>
          </a:p>
          <a:p>
            <a:r>
              <a:rPr lang="en-US" sz="2000" dirty="0"/>
              <a:t>■ An original file and its hard links must exist on the same filesystem</a:t>
            </a:r>
          </a:p>
        </p:txBody>
      </p:sp>
    </p:spTree>
    <p:extLst>
      <p:ext uri="{BB962C8B-B14F-4D97-AF65-F5344CB8AC3E}">
        <p14:creationId xmlns:p14="http://schemas.microsoft.com/office/powerpoint/2010/main" val="21495873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01D2-7991-170D-0539-122FAA1E0BF8}"/>
              </a:ext>
            </a:extLst>
          </p:cNvPr>
          <p:cNvSpPr>
            <a:spLocks noGrp="1"/>
          </p:cNvSpPr>
          <p:nvPr>
            <p:ph type="title"/>
          </p:nvPr>
        </p:nvSpPr>
        <p:spPr>
          <a:xfrm>
            <a:off x="1437658" y="336787"/>
            <a:ext cx="8490113" cy="768219"/>
          </a:xfrm>
        </p:spPr>
        <p:txBody>
          <a:bodyPr/>
          <a:lstStyle/>
          <a:p>
            <a:r>
              <a:rPr lang="en-US" dirty="0"/>
              <a:t>              hard link vs soft link</a:t>
            </a:r>
          </a:p>
        </p:txBody>
      </p:sp>
      <p:sp>
        <p:nvSpPr>
          <p:cNvPr id="3" name="Content Placeholder 2">
            <a:extLst>
              <a:ext uri="{FF2B5EF4-FFF2-40B4-BE49-F238E27FC236}">
                <a16:creationId xmlns:a16="http://schemas.microsoft.com/office/drawing/2014/main" id="{1A27DCC7-DF98-D857-6C19-4131279F6E19}"/>
              </a:ext>
            </a:extLst>
          </p:cNvPr>
          <p:cNvSpPr>
            <a:spLocks noGrp="1"/>
          </p:cNvSpPr>
          <p:nvPr>
            <p:ph idx="1"/>
          </p:nvPr>
        </p:nvSpPr>
        <p:spPr>
          <a:xfrm>
            <a:off x="1437658" y="1675898"/>
            <a:ext cx="8596668" cy="3880773"/>
          </a:xfrm>
        </p:spPr>
        <p:txBody>
          <a:bodyPr>
            <a:normAutofit/>
          </a:bodyPr>
          <a:lstStyle/>
          <a:p>
            <a:r>
              <a:rPr lang="en-US" sz="2000" dirty="0"/>
              <a:t>Typically, a soft link file provides a pointer to a file that may reside on another filesystem. The two files do not share </a:t>
            </a:r>
            <a:r>
              <a:rPr lang="en-US" sz="2000" dirty="0" err="1"/>
              <a:t>inode</a:t>
            </a:r>
            <a:r>
              <a:rPr lang="en-US" sz="2000" dirty="0"/>
              <a:t> numbers because they do not point to the same data.</a:t>
            </a:r>
          </a:p>
          <a:p>
            <a:endParaRPr lang="en-US" sz="2000" dirty="0"/>
          </a:p>
          <a:p>
            <a:endParaRPr lang="en-US" sz="2000" dirty="0"/>
          </a:p>
          <a:p>
            <a:endParaRPr lang="en-US" sz="2000" dirty="0"/>
          </a:p>
          <a:p>
            <a:r>
              <a:rPr lang="en-US" sz="2000" dirty="0"/>
              <a:t>ln –s</a:t>
            </a:r>
          </a:p>
          <a:p>
            <a:r>
              <a:rPr lang="en-US" sz="2000" dirty="0"/>
              <a:t>Similar to a hard link, the original file must exist prior to issuing the ln -s command. The soft-linked file must not exist.</a:t>
            </a:r>
            <a:endParaRPr lang="fa-IR" sz="2000" dirty="0"/>
          </a:p>
          <a:p>
            <a:pPr marL="0" indent="0">
              <a:buNone/>
            </a:pPr>
            <a:endParaRPr lang="en-US" sz="2000" dirty="0"/>
          </a:p>
        </p:txBody>
      </p:sp>
      <p:pic>
        <p:nvPicPr>
          <p:cNvPr id="5" name="Picture 4">
            <a:extLst>
              <a:ext uri="{FF2B5EF4-FFF2-40B4-BE49-F238E27FC236}">
                <a16:creationId xmlns:a16="http://schemas.microsoft.com/office/drawing/2014/main" id="{883EFFFC-7C66-67F5-835A-836A6F768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6879" y="2710333"/>
            <a:ext cx="6750424" cy="1606633"/>
          </a:xfrm>
          <a:prstGeom prst="rect">
            <a:avLst/>
          </a:prstGeom>
        </p:spPr>
      </p:pic>
    </p:spTree>
    <p:extLst>
      <p:ext uri="{BB962C8B-B14F-4D97-AF65-F5344CB8AC3E}">
        <p14:creationId xmlns:p14="http://schemas.microsoft.com/office/powerpoint/2010/main" val="341062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C88-277D-FB86-0841-6C0681512938}"/>
              </a:ext>
            </a:extLst>
          </p:cNvPr>
          <p:cNvSpPr>
            <a:spLocks noGrp="1"/>
          </p:cNvSpPr>
          <p:nvPr>
            <p:ph type="title"/>
          </p:nvPr>
        </p:nvSpPr>
        <p:spPr>
          <a:xfrm>
            <a:off x="1227840" y="0"/>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50B8A7BC-BFF4-EAFE-DD6F-BBDCA0E322FF}"/>
              </a:ext>
            </a:extLst>
          </p:cNvPr>
          <p:cNvSpPr>
            <a:spLocks noGrp="1"/>
          </p:cNvSpPr>
          <p:nvPr>
            <p:ph idx="1"/>
          </p:nvPr>
        </p:nvSpPr>
        <p:spPr>
          <a:xfrm>
            <a:off x="2002281" y="2058697"/>
            <a:ext cx="8596668" cy="3880773"/>
          </a:xfrm>
        </p:spPr>
        <p:txBody>
          <a:bodyPr>
            <a:noAutofit/>
          </a:bodyPr>
          <a:lstStyle/>
          <a:p>
            <a:r>
              <a:rPr lang="en-US" sz="2000" dirty="0"/>
              <a:t>When creating and using soft links, keep in mind a few important items:</a:t>
            </a:r>
          </a:p>
          <a:p>
            <a:r>
              <a:rPr lang="en-US" sz="2000" dirty="0"/>
              <a:t> ■ The original file must exist before you issue the ln -s command. </a:t>
            </a:r>
          </a:p>
          <a:p>
            <a:r>
              <a:rPr lang="en-US" sz="2000" dirty="0"/>
              <a:t>■ The second filename listed in the ln -s command must not exist prior to issuing the command. </a:t>
            </a:r>
          </a:p>
          <a:p>
            <a:r>
              <a:rPr lang="en-US" sz="2000" dirty="0"/>
              <a:t>■ An original file and its soft links do not share the same </a:t>
            </a:r>
            <a:r>
              <a:rPr lang="en-US" sz="2000" dirty="0" err="1"/>
              <a:t>inode</a:t>
            </a:r>
            <a:r>
              <a:rPr lang="en-US" sz="2000" dirty="0"/>
              <a:t> number. </a:t>
            </a:r>
          </a:p>
          <a:p>
            <a:r>
              <a:rPr lang="en-US" sz="2000" dirty="0"/>
              <a:t>■ An original file and its soft links do not share the same data. </a:t>
            </a:r>
          </a:p>
          <a:p>
            <a:r>
              <a:rPr lang="en-US" sz="2000" dirty="0"/>
              <a:t>■ An original file and any of its soft links can exist in different directories. </a:t>
            </a:r>
          </a:p>
          <a:p>
            <a:r>
              <a:rPr lang="en-US" sz="2000" dirty="0"/>
              <a:t>■ An original file and its soft links can exist in different filesystems</a:t>
            </a:r>
            <a:endParaRPr lang="fa-IR" sz="2000" dirty="0"/>
          </a:p>
          <a:p>
            <a:r>
              <a:rPr lang="en-US" sz="2000" dirty="0"/>
              <a:t>The </a:t>
            </a:r>
            <a:r>
              <a:rPr lang="en-US" sz="2000" dirty="0" err="1"/>
              <a:t>readlink</a:t>
            </a:r>
            <a:r>
              <a:rPr lang="en-US" sz="2000" dirty="0"/>
              <a:t> utility will display the final file’s name and directory location.</a:t>
            </a:r>
          </a:p>
        </p:txBody>
      </p:sp>
    </p:spTree>
    <p:extLst>
      <p:ext uri="{BB962C8B-B14F-4D97-AF65-F5344CB8AC3E}">
        <p14:creationId xmlns:p14="http://schemas.microsoft.com/office/powerpoint/2010/main" val="71888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FD1-D28A-A80E-A35E-383E4B434293}"/>
              </a:ext>
            </a:extLst>
          </p:cNvPr>
          <p:cNvSpPr>
            <a:spLocks noGrp="1"/>
          </p:cNvSpPr>
          <p:nvPr>
            <p:ph type="title"/>
          </p:nvPr>
        </p:nvSpPr>
        <p:spPr>
          <a:xfrm>
            <a:off x="-148546" y="107302"/>
            <a:ext cx="10018713" cy="1752599"/>
          </a:xfrm>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89D9CFA9-62E9-8947-A52F-B7C3A9A157EF}"/>
              </a:ext>
            </a:extLst>
          </p:cNvPr>
          <p:cNvSpPr>
            <a:spLocks noGrp="1"/>
          </p:cNvSpPr>
          <p:nvPr>
            <p:ph idx="1"/>
          </p:nvPr>
        </p:nvSpPr>
        <p:spPr>
          <a:xfrm>
            <a:off x="1596278" y="2069840"/>
            <a:ext cx="10018713" cy="3124201"/>
          </a:xfrm>
        </p:spPr>
        <p:txBody>
          <a:bodyPr>
            <a:normAutofit/>
          </a:bodyPr>
          <a:lstStyle/>
          <a:p>
            <a:r>
              <a:rPr lang="en-US" sz="2000" dirty="0"/>
              <a:t>For permanent storage devices, Linux maintains the /</a:t>
            </a:r>
            <a:r>
              <a:rPr lang="en-US" sz="2000" dirty="0" err="1"/>
              <a:t>etc</a:t>
            </a:r>
            <a:r>
              <a:rPr lang="en-US" sz="2000" dirty="0"/>
              <a:t>/</a:t>
            </a:r>
            <a:r>
              <a:rPr lang="en-US" sz="2000" dirty="0" err="1"/>
              <a:t>fstab</a:t>
            </a:r>
            <a:r>
              <a:rPr lang="en-US" sz="2000" dirty="0"/>
              <a:t> file to indicate which drive devices should be mounted to the virtual directory at boot time. The /</a:t>
            </a:r>
            <a:r>
              <a:rPr lang="en-US" sz="2000" dirty="0" err="1"/>
              <a:t>etc</a:t>
            </a:r>
            <a:r>
              <a:rPr lang="en-US" sz="2000" dirty="0"/>
              <a:t>/</a:t>
            </a:r>
            <a:r>
              <a:rPr lang="en-US" sz="2000" dirty="0" err="1"/>
              <a:t>fstab</a:t>
            </a:r>
            <a:r>
              <a:rPr lang="en-US" sz="2000" dirty="0"/>
              <a:t> file is a table that indicates the drive device </a:t>
            </a:r>
            <a:r>
              <a:rPr lang="en-US" sz="2000" dirty="0" err="1"/>
              <a:t>fle</a:t>
            </a:r>
            <a:r>
              <a:rPr lang="en-US" sz="2000" dirty="0"/>
              <a:t> (either the raw file or one of its permanent </a:t>
            </a:r>
            <a:r>
              <a:rPr lang="en-US" sz="2000" dirty="0" err="1"/>
              <a:t>udev</a:t>
            </a:r>
            <a:r>
              <a:rPr lang="en-US" sz="2000" dirty="0"/>
              <a:t> fi </a:t>
            </a:r>
            <a:r>
              <a:rPr lang="en-US" sz="2000" dirty="0" err="1"/>
              <a:t>lenames</a:t>
            </a:r>
            <a:r>
              <a:rPr lang="en-US" sz="2000" dirty="0"/>
              <a:t>), the mount point location, the filesystem type, and any additional options required to mount the drive</a:t>
            </a:r>
          </a:p>
          <a:p>
            <a:endParaRPr lang="en-US" sz="2000" dirty="0"/>
          </a:p>
          <a:p>
            <a:r>
              <a:rPr lang="en-US" sz="2000" dirty="0"/>
              <a:t>filesystem         mountpoint       type         options   dump         pass</a:t>
            </a:r>
          </a:p>
          <a:p>
            <a:r>
              <a:rPr lang="en-US" sz="2000" dirty="0"/>
              <a:t>/dev/hdb1        /home                ext2        defaults     1               0</a:t>
            </a:r>
          </a:p>
        </p:txBody>
      </p:sp>
    </p:spTree>
    <p:extLst>
      <p:ext uri="{BB962C8B-B14F-4D97-AF65-F5344CB8AC3E}">
        <p14:creationId xmlns:p14="http://schemas.microsoft.com/office/powerpoint/2010/main" val="2667563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CB-5534-FB82-9330-BD10833FC934}"/>
              </a:ext>
            </a:extLst>
          </p:cNvPr>
          <p:cNvSpPr>
            <a:spLocks noGrp="1"/>
          </p:cNvSpPr>
          <p:nvPr>
            <p:ph type="title"/>
          </p:nvPr>
        </p:nvSpPr>
        <p:spPr>
          <a:xfrm>
            <a:off x="1754900" y="0"/>
            <a:ext cx="6484032" cy="1094791"/>
          </a:xfrm>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73D0BEE6-35B0-3456-8DB8-7947FE2C0C03}"/>
              </a:ext>
            </a:extLst>
          </p:cNvPr>
          <p:cNvSpPr>
            <a:spLocks noGrp="1"/>
          </p:cNvSpPr>
          <p:nvPr>
            <p:ph idx="1"/>
          </p:nvPr>
        </p:nvSpPr>
        <p:spPr>
          <a:xfrm>
            <a:off x="1474979" y="1007707"/>
            <a:ext cx="10216278" cy="4531567"/>
          </a:xfrm>
        </p:spPr>
        <p:txBody>
          <a:bodyPr>
            <a:normAutofit/>
          </a:bodyPr>
          <a:lstStyle/>
          <a:p>
            <a:r>
              <a:rPr lang="en-US" sz="2000" dirty="0"/>
              <a:t>Part 4: by default auto means when </a:t>
            </a:r>
            <a:r>
              <a:rPr lang="en-US" sz="2000" dirty="0" err="1"/>
              <a:t>os</a:t>
            </a:r>
            <a:r>
              <a:rPr lang="en-US" sz="2000" dirty="0"/>
              <a:t> boot mount automatically done if you don’t want put </a:t>
            </a:r>
            <a:r>
              <a:rPr lang="en-US" sz="2000" dirty="0" err="1"/>
              <a:t>noauto.nouser</a:t>
            </a:r>
            <a:r>
              <a:rPr lang="en-US" sz="2000" dirty="0"/>
              <a:t> by default means nobody mount file just root if you want other user mount put user .</a:t>
            </a:r>
          </a:p>
          <a:p>
            <a:r>
              <a:rPr lang="en-US" sz="2000" dirty="0"/>
              <a:t>Ro/</a:t>
            </a:r>
            <a:r>
              <a:rPr lang="en-US" sz="2000" dirty="0" err="1"/>
              <a:t>Rw</a:t>
            </a:r>
            <a:r>
              <a:rPr lang="en-US" sz="2000" dirty="0"/>
              <a:t>  in part for </a:t>
            </a:r>
            <a:r>
              <a:rPr lang="en-US" sz="2000" dirty="0" err="1"/>
              <a:t>bydefault</a:t>
            </a:r>
            <a:r>
              <a:rPr lang="en-US" sz="2000" dirty="0"/>
              <a:t> </a:t>
            </a:r>
            <a:r>
              <a:rPr lang="en-US" sz="2000" dirty="0" err="1"/>
              <a:t>ro</a:t>
            </a:r>
            <a:r>
              <a:rPr lang="en-US" sz="2000" dirty="0"/>
              <a:t> means read-only about user but if you other user read and write put </a:t>
            </a:r>
            <a:r>
              <a:rPr lang="en-US" sz="2000" dirty="0" err="1"/>
              <a:t>rw</a:t>
            </a:r>
            <a:endParaRPr lang="en-US" sz="2000" dirty="0"/>
          </a:p>
          <a:p>
            <a:r>
              <a:rPr lang="en-US" sz="2000" dirty="0"/>
              <a:t>Part5:dump tools for backup from filesystem </a:t>
            </a:r>
            <a:r>
              <a:rPr lang="en-US" sz="2000" dirty="0" err="1"/>
              <a:t>bydeafult</a:t>
            </a:r>
            <a:r>
              <a:rPr lang="en-US" sz="2000" dirty="0"/>
              <a:t> 0 but if you want get backup put 1</a:t>
            </a:r>
          </a:p>
          <a:p>
            <a:r>
              <a:rPr lang="en-US" sz="2000" dirty="0"/>
              <a:t>Part6:fsck for repair filesystem and check health of fs by default o but if you want check put 1</a:t>
            </a:r>
          </a:p>
        </p:txBody>
      </p:sp>
    </p:spTree>
    <p:extLst>
      <p:ext uri="{BB962C8B-B14F-4D97-AF65-F5344CB8AC3E}">
        <p14:creationId xmlns:p14="http://schemas.microsoft.com/office/powerpoint/2010/main" val="1207672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95-A05E-7B84-0934-9056A14F66FC}"/>
              </a:ext>
            </a:extLst>
          </p:cNvPr>
          <p:cNvSpPr>
            <a:spLocks noGrp="1"/>
          </p:cNvSpPr>
          <p:nvPr>
            <p:ph type="title"/>
          </p:nvPr>
        </p:nvSpPr>
        <p:spPr>
          <a:xfrm>
            <a:off x="327315" y="0"/>
            <a:ext cx="10018713" cy="1752599"/>
          </a:xfrm>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2BEA2570-04A5-A3A9-6DCC-ABA09F79AB67}"/>
              </a:ext>
            </a:extLst>
          </p:cNvPr>
          <p:cNvSpPr>
            <a:spLocks noGrp="1"/>
          </p:cNvSpPr>
          <p:nvPr>
            <p:ph idx="1"/>
          </p:nvPr>
        </p:nvSpPr>
        <p:spPr/>
        <p:txBody>
          <a:bodyPr>
            <a:normAutofit/>
          </a:bodyPr>
          <a:lstStyle/>
          <a:p>
            <a:r>
              <a:rPr lang="en-US" sz="2000" dirty="0"/>
              <a:t>The first partition is mounted at the /boot/</a:t>
            </a:r>
            <a:r>
              <a:rPr lang="en-US" sz="2000" dirty="0" err="1"/>
              <a:t>efi</a:t>
            </a:r>
            <a:r>
              <a:rPr lang="en-US" sz="2000" dirty="0"/>
              <a:t> mount point in the virtual directory. </a:t>
            </a:r>
          </a:p>
          <a:p>
            <a:r>
              <a:rPr lang="en-US" sz="2000" dirty="0"/>
              <a:t>The second partition is mounted at the root ( / ) of the virtual directory</a:t>
            </a:r>
          </a:p>
          <a:p>
            <a:r>
              <a:rPr lang="en-US" sz="2000" dirty="0"/>
              <a:t>The  third partition is mounted as a swap area for virtual memory. You can manually add devices to the /</a:t>
            </a:r>
            <a:r>
              <a:rPr lang="en-US" sz="2000" dirty="0" err="1"/>
              <a:t>etc</a:t>
            </a:r>
            <a:r>
              <a:rPr lang="en-US" sz="2000" dirty="0"/>
              <a:t>/</a:t>
            </a:r>
            <a:r>
              <a:rPr lang="en-US" sz="2000" dirty="0" err="1"/>
              <a:t>fstab</a:t>
            </a:r>
            <a:r>
              <a:rPr lang="en-US" sz="2000" dirty="0"/>
              <a:t> fi le so that they are mounted automatically when the Linux system boots.</a:t>
            </a:r>
          </a:p>
          <a:p>
            <a:r>
              <a:rPr lang="en-US" sz="2000" dirty="0"/>
              <a:t> However, if they don’t exist at boot time, that will generate a boot error</a:t>
            </a:r>
          </a:p>
        </p:txBody>
      </p:sp>
    </p:spTree>
    <p:extLst>
      <p:ext uri="{BB962C8B-B14F-4D97-AF65-F5344CB8AC3E}">
        <p14:creationId xmlns:p14="http://schemas.microsoft.com/office/powerpoint/2010/main" val="14271290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p:txBody>
          <a:bodyPr>
            <a:normAutofit fontScale="85000" lnSpcReduction="20000"/>
          </a:bodyPr>
          <a:lstStyle/>
          <a:p>
            <a:r>
              <a:rPr lang="en-US" sz="2000" dirty="0"/>
              <a:t>Directory</a:t>
            </a:r>
          </a:p>
          <a:p>
            <a:pPr marL="0" indent="0">
              <a:buNone/>
            </a:pPr>
            <a:endParaRPr lang="en-US" sz="2000" dirty="0"/>
          </a:p>
          <a:p>
            <a:r>
              <a:rPr lang="en-US" sz="2000" dirty="0"/>
              <a:t>Normal file</a:t>
            </a:r>
          </a:p>
          <a:p>
            <a:endParaRPr lang="en-US" sz="2000" dirty="0"/>
          </a:p>
          <a:p>
            <a:r>
              <a:rPr lang="en-US" sz="2000" dirty="0"/>
              <a:t>Link == shortcut in windows</a:t>
            </a:r>
          </a:p>
          <a:p>
            <a:r>
              <a:rPr lang="en-US" sz="2000" dirty="0"/>
              <a:t>                                        </a:t>
            </a:r>
          </a:p>
          <a:p>
            <a:r>
              <a:rPr lang="en-US" sz="2000" dirty="0"/>
              <a:t>                                           soft link</a:t>
            </a:r>
          </a:p>
          <a:p>
            <a:r>
              <a:rPr lang="en-US" sz="2000" dirty="0"/>
              <a:t>                                   </a:t>
            </a:r>
          </a:p>
          <a:p>
            <a:r>
              <a:rPr lang="en-US" sz="2000"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a:xfrm>
            <a:off x="1736237" y="517849"/>
            <a:ext cx="10018713" cy="1752599"/>
          </a:xfrm>
        </p:spPr>
        <p:txBody>
          <a:bodyPr/>
          <a:lstStyle/>
          <a:p>
            <a:pPr algn="l"/>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a:xfrm>
            <a:off x="1512302" y="2387081"/>
            <a:ext cx="10018713" cy="3124201"/>
          </a:xfrm>
        </p:spPr>
        <p:txBody>
          <a:bodyPr>
            <a:normAutofit fontScale="85000" lnSpcReduction="20000"/>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A4C-073E-22F5-ACC3-6DDF81A2AF78}"/>
              </a:ext>
            </a:extLst>
          </p:cNvPr>
          <p:cNvSpPr>
            <a:spLocks noGrp="1"/>
          </p:cNvSpPr>
          <p:nvPr>
            <p:ph type="title"/>
          </p:nvPr>
        </p:nvSpPr>
        <p:spPr>
          <a:xfrm>
            <a:off x="1344353" y="121298"/>
            <a:ext cx="7734334" cy="1010815"/>
          </a:xfrm>
        </p:spPr>
        <p:txBody>
          <a:bodyPr/>
          <a:lstStyle/>
          <a:p>
            <a:r>
              <a:rPr lang="en-US" dirty="0"/>
              <a:t>                compressing file</a:t>
            </a:r>
          </a:p>
        </p:txBody>
      </p:sp>
      <p:sp>
        <p:nvSpPr>
          <p:cNvPr id="3" name="Content Placeholder 2">
            <a:extLst>
              <a:ext uri="{FF2B5EF4-FFF2-40B4-BE49-F238E27FC236}">
                <a16:creationId xmlns:a16="http://schemas.microsoft.com/office/drawing/2014/main" id="{BBA7AB80-835E-1999-92A5-60406D775DAA}"/>
              </a:ext>
            </a:extLst>
          </p:cNvPr>
          <p:cNvSpPr>
            <a:spLocks noGrp="1"/>
          </p:cNvSpPr>
          <p:nvPr>
            <p:ph idx="1"/>
          </p:nvPr>
        </p:nvSpPr>
        <p:spPr>
          <a:xfrm>
            <a:off x="1469131" y="1511558"/>
            <a:ext cx="10791293" cy="4175069"/>
          </a:xfrm>
        </p:spPr>
        <p:txBody>
          <a:bodyPr>
            <a:noAutofit/>
          </a:bodyPr>
          <a:lstStyle/>
          <a:p>
            <a:pPr algn="just"/>
            <a:r>
              <a:rPr lang="en-US" sz="1500" dirty="0" err="1"/>
              <a:t>gzip</a:t>
            </a:r>
            <a:r>
              <a:rPr lang="en-US" sz="1500" dirty="0"/>
              <a:t>:</a:t>
            </a:r>
          </a:p>
          <a:p>
            <a:pPr marL="0" indent="0" algn="just">
              <a:buNone/>
            </a:pPr>
            <a:r>
              <a:rPr lang="en-US" sz="1500" dirty="0"/>
              <a:t>file compression rates of 60–70 percent, </a:t>
            </a:r>
            <a:r>
              <a:rPr lang="en-US" sz="1500" dirty="0" err="1"/>
              <a:t>gzip</a:t>
            </a:r>
            <a:r>
              <a:rPr lang="en-US" sz="1500" dirty="0"/>
              <a:t> has long been a popular data compression utility. To compress a file, type </a:t>
            </a:r>
            <a:r>
              <a:rPr lang="en-US" sz="1500" dirty="0" err="1"/>
              <a:t>gzip</a:t>
            </a:r>
            <a:r>
              <a:rPr lang="en-US" sz="1500" dirty="0"/>
              <a:t> followed by the file’s name. The original file is replaced by a compressed version with a .</a:t>
            </a:r>
            <a:r>
              <a:rPr lang="en-US" sz="1500" dirty="0" err="1"/>
              <a:t>gz</a:t>
            </a:r>
            <a:r>
              <a:rPr lang="en-US" sz="1500" dirty="0"/>
              <a:t> file extension. To reverse the operation, type </a:t>
            </a:r>
            <a:r>
              <a:rPr lang="en-US" sz="1500" dirty="0" err="1"/>
              <a:t>gunzip</a:t>
            </a:r>
            <a:r>
              <a:rPr lang="en-US" sz="1500" dirty="0"/>
              <a:t> followed by the compressed file’s name</a:t>
            </a:r>
          </a:p>
          <a:p>
            <a:pPr marL="0" indent="0" algn="just">
              <a:buNone/>
            </a:pPr>
            <a:endParaRPr lang="en-US" sz="1500" dirty="0"/>
          </a:p>
          <a:p>
            <a:pPr algn="just"/>
            <a:r>
              <a:rPr lang="en-US" sz="1500" dirty="0"/>
              <a:t>Bzip2:</a:t>
            </a:r>
          </a:p>
          <a:p>
            <a:pPr algn="just"/>
            <a:r>
              <a:rPr lang="en-US" sz="1500" dirty="0"/>
              <a:t> bzip2 utility offers higher compression rates than </a:t>
            </a:r>
            <a:r>
              <a:rPr lang="en-US" sz="1500" dirty="0" err="1"/>
              <a:t>gzip</a:t>
            </a:r>
            <a:r>
              <a:rPr lang="en-US" sz="1500" dirty="0"/>
              <a:t> but takes slightly longer to perform the data compression. The bzip2 utility employs multiple layers of compression techniques and algorithms. Until 2013, this data compression utility was used to compress the Linux kernel for distribution. To compress a file, type bzip2 followed by the file’s name. The original file is replaced by a compressed version with a .bz2 file extension. To reverse the operation, type bunzip2 followed by the compressed file’s name, which decompresses (</a:t>
            </a:r>
            <a:r>
              <a:rPr lang="en-US" sz="1500" dirty="0" err="1"/>
              <a:t>defl</a:t>
            </a:r>
            <a:r>
              <a:rPr lang="en-US" sz="1500" dirty="0"/>
              <a:t> </a:t>
            </a:r>
            <a:r>
              <a:rPr lang="en-US" sz="1500" dirty="0" err="1"/>
              <a:t>ates</a:t>
            </a:r>
            <a:r>
              <a:rPr lang="en-US" sz="1500" dirty="0"/>
              <a:t>) the data</a:t>
            </a:r>
          </a:p>
          <a:p>
            <a:pPr marL="0" indent="0" algn="just">
              <a:buNone/>
            </a:pPr>
            <a:endParaRPr lang="en-US" sz="1500" dirty="0"/>
          </a:p>
          <a:p>
            <a:pPr algn="just"/>
            <a:r>
              <a:rPr lang="en-US" sz="1500" dirty="0" err="1"/>
              <a:t>xz:It</a:t>
            </a:r>
            <a:r>
              <a:rPr lang="en-US" sz="1500" dirty="0"/>
              <a:t> boasts a higher default compression rate than bzip2</a:t>
            </a:r>
          </a:p>
          <a:p>
            <a:pPr algn="just"/>
            <a:r>
              <a:rPr lang="en-US" sz="1500" dirty="0"/>
              <a:t>Zip The zip utility is different from the other data compression utilities in that it operates on multiple files. If you have ever created a zip file on a Windows operating system, then you’ve used this file format. Multiple files are packed together in a single file, often called a folder or an archive file, and then compressed. Another difference from the other Linux compression utilities is that zip does not replace the original file(s). Instead, it places a copy of the file(s) into an archive file</a:t>
            </a:r>
          </a:p>
        </p:txBody>
      </p:sp>
    </p:spTree>
    <p:extLst>
      <p:ext uri="{BB962C8B-B14F-4D97-AF65-F5344CB8AC3E}">
        <p14:creationId xmlns:p14="http://schemas.microsoft.com/office/powerpoint/2010/main" val="160932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38AC-6B62-8F62-F994-13FD30DBE621}"/>
              </a:ext>
            </a:extLst>
          </p:cNvPr>
          <p:cNvSpPr>
            <a:spLocks noGrp="1"/>
          </p:cNvSpPr>
          <p:nvPr>
            <p:ph type="title"/>
          </p:nvPr>
        </p:nvSpPr>
        <p:spPr>
          <a:xfrm>
            <a:off x="1484310" y="158619"/>
            <a:ext cx="8107558" cy="1150775"/>
          </a:xfrm>
        </p:spPr>
        <p:txBody>
          <a:bodyPr>
            <a:normAutofit/>
          </a:bodyPr>
          <a:lstStyle/>
          <a:p>
            <a:r>
              <a:rPr lang="en-US" dirty="0"/>
              <a:t>          compare compressing file</a:t>
            </a:r>
          </a:p>
        </p:txBody>
      </p:sp>
      <p:sp>
        <p:nvSpPr>
          <p:cNvPr id="3" name="Content Placeholder 2">
            <a:extLst>
              <a:ext uri="{FF2B5EF4-FFF2-40B4-BE49-F238E27FC236}">
                <a16:creationId xmlns:a16="http://schemas.microsoft.com/office/drawing/2014/main" id="{291E25FC-C007-3FE8-DD97-218D07201BD2}"/>
              </a:ext>
            </a:extLst>
          </p:cNvPr>
          <p:cNvSpPr>
            <a:spLocks noGrp="1"/>
          </p:cNvSpPr>
          <p:nvPr>
            <p:ph idx="1"/>
          </p:nvPr>
        </p:nvSpPr>
        <p:spPr/>
        <p:txBody>
          <a:bodyPr>
            <a:normAutofit fontScale="92500" lnSpcReduction="20000"/>
          </a:bodyPr>
          <a:lstStyle/>
          <a:p>
            <a:r>
              <a:rPr lang="en-US" sz="2000" dirty="0"/>
              <a:t>cp /var/log/yum.log   test</a:t>
            </a:r>
          </a:p>
          <a:p>
            <a:endParaRPr lang="en-US" sz="2000" dirty="0"/>
          </a:p>
          <a:p>
            <a:r>
              <a:rPr lang="en-US" sz="2000" dirty="0"/>
              <a:t>Cp test test1 test2 test3 test4</a:t>
            </a:r>
          </a:p>
          <a:p>
            <a:endParaRPr lang="en-US" sz="2000" dirty="0"/>
          </a:p>
          <a:p>
            <a:r>
              <a:rPr lang="en-US" sz="2000" dirty="0"/>
              <a:t>Extract </a:t>
            </a:r>
            <a:r>
              <a:rPr lang="en-US" sz="2000" dirty="0" err="1"/>
              <a:t>gz</a:t>
            </a:r>
            <a:r>
              <a:rPr lang="en-US" sz="2000" dirty="0"/>
              <a:t>    </a:t>
            </a:r>
            <a:r>
              <a:rPr lang="en-US" sz="2000" dirty="0" err="1"/>
              <a:t>gunzip</a:t>
            </a:r>
            <a:endParaRPr lang="en-US" sz="2000" dirty="0"/>
          </a:p>
          <a:p>
            <a:r>
              <a:rPr lang="en-US" sz="2000" dirty="0"/>
              <a:t>Extract bz2   </a:t>
            </a:r>
            <a:r>
              <a:rPr lang="en-US" sz="2000" dirty="0" err="1"/>
              <a:t>bunzip</a:t>
            </a:r>
            <a:endParaRPr lang="en-US" sz="2000" dirty="0"/>
          </a:p>
          <a:p>
            <a:r>
              <a:rPr lang="en-US" sz="2000" dirty="0" err="1"/>
              <a:t>Extact</a:t>
            </a:r>
            <a:r>
              <a:rPr lang="en-US" sz="2000" dirty="0"/>
              <a:t> zip  unzip   yum install unzip</a:t>
            </a:r>
          </a:p>
          <a:p>
            <a:r>
              <a:rPr lang="en-US" sz="2000" dirty="0" err="1"/>
              <a:t>xz</a:t>
            </a:r>
            <a:r>
              <a:rPr lang="en-US" sz="2000" dirty="0"/>
              <a:t> –d </a:t>
            </a:r>
            <a:r>
              <a:rPr lang="en-US" sz="2000" dirty="0" err="1"/>
              <a:t>example.xz</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3419410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a:xfrm>
            <a:off x="2230761" y="93307"/>
            <a:ext cx="8004922" cy="1038807"/>
          </a:xfrm>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a:xfrm>
            <a:off x="1969504" y="3329474"/>
            <a:ext cx="9815060" cy="2842726"/>
          </a:xfrm>
        </p:spPr>
        <p:txBody>
          <a:bodyPr>
            <a:noAutofit/>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create</a:t>
            </a:r>
          </a:p>
          <a:p>
            <a:endParaRPr lang="en-US" dirty="0"/>
          </a:p>
          <a:p>
            <a:r>
              <a:rPr lang="en-US" dirty="0"/>
              <a:t>tar  -</a:t>
            </a:r>
            <a:r>
              <a:rPr lang="en-US" dirty="0" err="1"/>
              <a:t>tf</a:t>
            </a:r>
            <a:r>
              <a:rPr lang="en-US" dirty="0"/>
              <a:t>  iman.tar       list</a:t>
            </a:r>
          </a:p>
          <a:p>
            <a:endParaRPr lang="en-US" dirty="0"/>
          </a:p>
          <a:p>
            <a:r>
              <a:rPr lang="en-US" dirty="0"/>
              <a:t>tar –</a:t>
            </a:r>
            <a:r>
              <a:rPr lang="en-US" dirty="0" err="1"/>
              <a:t>xf</a:t>
            </a:r>
            <a:r>
              <a:rPr lang="en-US" dirty="0"/>
              <a:t> iman.tar  –C /home for creating in other directory  and extract</a:t>
            </a:r>
          </a:p>
          <a:p>
            <a:r>
              <a:rPr lang="en-US" dirty="0"/>
              <a:t>tar –</a:t>
            </a:r>
            <a:r>
              <a:rPr lang="en-US" dirty="0" err="1"/>
              <a:t>czvf</a:t>
            </a:r>
            <a:r>
              <a:rPr lang="en-US" dirty="0"/>
              <a:t> file.tar.gz  create tar.gz file for archive and compress together</a:t>
            </a:r>
          </a:p>
          <a:p>
            <a:r>
              <a:rPr lang="en-US" dirty="0"/>
              <a:t>tar –</a:t>
            </a:r>
            <a:r>
              <a:rPr lang="en-US" dirty="0" err="1"/>
              <a:t>xzvf</a:t>
            </a:r>
            <a:r>
              <a:rPr lang="en-US" dirty="0"/>
              <a:t>  file.tar.gz for extract file</a:t>
            </a:r>
          </a:p>
          <a:p>
            <a:pPr marL="0" indent="0">
              <a:buNone/>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4C4C-5C68-63CA-0B0B-0E431F85EB4D}"/>
              </a:ext>
            </a:extLst>
          </p:cNvPr>
          <p:cNvSpPr>
            <a:spLocks noGrp="1"/>
          </p:cNvSpPr>
          <p:nvPr>
            <p:ph type="title"/>
          </p:nvPr>
        </p:nvSpPr>
        <p:spPr>
          <a:xfrm>
            <a:off x="3126499" y="298579"/>
            <a:ext cx="3600873" cy="908179"/>
          </a:xfrm>
        </p:spPr>
        <p:txBody>
          <a:bodyPr/>
          <a:lstStyle/>
          <a:p>
            <a:r>
              <a:rPr lang="en-US" dirty="0"/>
              <a:t>                        dd</a:t>
            </a:r>
          </a:p>
        </p:txBody>
      </p:sp>
      <p:sp>
        <p:nvSpPr>
          <p:cNvPr id="3" name="Content Placeholder 2">
            <a:extLst>
              <a:ext uri="{FF2B5EF4-FFF2-40B4-BE49-F238E27FC236}">
                <a16:creationId xmlns:a16="http://schemas.microsoft.com/office/drawing/2014/main" id="{9B2B0DDE-5F41-63B4-EBD7-2725DD6E4935}"/>
              </a:ext>
            </a:extLst>
          </p:cNvPr>
          <p:cNvSpPr>
            <a:spLocks noGrp="1"/>
          </p:cNvSpPr>
          <p:nvPr>
            <p:ph idx="1"/>
          </p:nvPr>
        </p:nvSpPr>
        <p:spPr/>
        <p:txBody>
          <a:bodyPr>
            <a:normAutofit/>
          </a:bodyPr>
          <a:lstStyle/>
          <a:p>
            <a:r>
              <a:rPr lang="en-US" sz="2000" dirty="0"/>
              <a:t>It is often used in digital forensics for creating system images, copying damaged disks, and wiping partitions</a:t>
            </a:r>
          </a:p>
          <a:p>
            <a:endParaRPr lang="en-US" sz="2000" dirty="0"/>
          </a:p>
          <a:p>
            <a:r>
              <a:rPr lang="en-US" sz="2000" dirty="0"/>
              <a:t>Wiping delete data although </a:t>
            </a:r>
            <a:r>
              <a:rPr lang="en-US" sz="2000" dirty="0" err="1"/>
              <a:t>diffrenet</a:t>
            </a:r>
            <a:r>
              <a:rPr lang="en-US" sz="2000" dirty="0"/>
              <a:t> formatting</a:t>
            </a:r>
          </a:p>
          <a:p>
            <a:endParaRPr lang="en-US" sz="2000" dirty="0"/>
          </a:p>
          <a:p>
            <a:r>
              <a:rPr lang="en-US" sz="2000" dirty="0"/>
              <a:t>dd if=/dev/sdb1   of=/dev/null for wiping full</a:t>
            </a:r>
          </a:p>
          <a:p>
            <a:pPr marL="0" indent="0">
              <a:buNone/>
            </a:pPr>
            <a:endParaRPr lang="en-US" sz="2000" dirty="0"/>
          </a:p>
        </p:txBody>
      </p:sp>
    </p:spTree>
    <p:extLst>
      <p:ext uri="{BB962C8B-B14F-4D97-AF65-F5344CB8AC3E}">
        <p14:creationId xmlns:p14="http://schemas.microsoft.com/office/powerpoint/2010/main" val="743275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622A-403F-4DC7-B537-FD7395F67F83}"/>
              </a:ext>
            </a:extLst>
          </p:cNvPr>
          <p:cNvSpPr>
            <a:spLocks noGrp="1"/>
          </p:cNvSpPr>
          <p:nvPr>
            <p:ph type="title"/>
          </p:nvPr>
        </p:nvSpPr>
        <p:spPr>
          <a:xfrm>
            <a:off x="1484310" y="149291"/>
            <a:ext cx="6875918" cy="917509"/>
          </a:xfrm>
        </p:spPr>
        <p:txBody>
          <a:bodyPr/>
          <a:lstStyle/>
          <a:p>
            <a:r>
              <a:rPr lang="en-US" dirty="0"/>
              <a:t>                 permissions</a:t>
            </a:r>
            <a:endParaRPr lang="fa-IR" dirty="0"/>
          </a:p>
        </p:txBody>
      </p:sp>
      <p:sp>
        <p:nvSpPr>
          <p:cNvPr id="3" name="Content Placeholder 2">
            <a:extLst>
              <a:ext uri="{FF2B5EF4-FFF2-40B4-BE49-F238E27FC236}">
                <a16:creationId xmlns:a16="http://schemas.microsoft.com/office/drawing/2014/main" id="{383A436D-09F5-4FBC-B5BC-426AB2097D28}"/>
              </a:ext>
            </a:extLst>
          </p:cNvPr>
          <p:cNvSpPr>
            <a:spLocks noGrp="1"/>
          </p:cNvSpPr>
          <p:nvPr>
            <p:ph idx="1"/>
          </p:nvPr>
        </p:nvSpPr>
        <p:spPr>
          <a:xfrm>
            <a:off x="1484311" y="1296955"/>
            <a:ext cx="9917698" cy="4494245"/>
          </a:xfrm>
        </p:spPr>
        <p:txBody>
          <a:bodyPr>
            <a:normAutofit/>
          </a:bodyPr>
          <a:lstStyle/>
          <a:p>
            <a:r>
              <a:rPr lang="en-US" sz="2000" dirty="0"/>
              <a:t>Create user </a:t>
            </a:r>
            <a:r>
              <a:rPr lang="en-US" sz="2000" dirty="0" err="1"/>
              <a:t>adduser</a:t>
            </a:r>
            <a:r>
              <a:rPr lang="en-US" sz="2000" dirty="0"/>
              <a:t> or </a:t>
            </a:r>
            <a:r>
              <a:rPr lang="en-US" sz="2000" dirty="0" err="1"/>
              <a:t>useradd</a:t>
            </a:r>
            <a:endParaRPr lang="en-US" sz="2000" dirty="0"/>
          </a:p>
          <a:p>
            <a:r>
              <a:rPr lang="en-US" sz="2000" dirty="0" err="1"/>
              <a:t>su</a:t>
            </a:r>
            <a:r>
              <a:rPr lang="en-US" sz="2000" dirty="0"/>
              <a:t> username (switch)     </a:t>
            </a:r>
            <a:r>
              <a:rPr lang="en-US" sz="2000" dirty="0" err="1"/>
              <a:t>su</a:t>
            </a:r>
            <a:r>
              <a:rPr lang="en-US" sz="2000" dirty="0"/>
              <a:t> – switch root if have root password</a:t>
            </a:r>
          </a:p>
          <a:p>
            <a:r>
              <a:rPr lang="en-US" sz="2000" dirty="0" err="1"/>
              <a:t>userdel</a:t>
            </a:r>
            <a:r>
              <a:rPr lang="en-US" sz="2000" dirty="0"/>
              <a:t> if you are root or have permission as same as root</a:t>
            </a:r>
          </a:p>
          <a:p>
            <a:r>
              <a:rPr lang="en-US" sz="2000" dirty="0" err="1"/>
              <a:t>visudo</a:t>
            </a:r>
            <a:r>
              <a:rPr lang="en-US" sz="2000" dirty="0"/>
              <a:t> give root permission to other users</a:t>
            </a:r>
          </a:p>
          <a:p>
            <a:r>
              <a:rPr lang="en-US" sz="2000" dirty="0" err="1"/>
              <a:t>sudo</a:t>
            </a:r>
            <a:r>
              <a:rPr lang="en-US" sz="2000" dirty="0"/>
              <a:t>  when your user permit to any location </a:t>
            </a:r>
          </a:p>
          <a:p>
            <a:r>
              <a:rPr lang="en-US" sz="2000" dirty="0"/>
              <a:t>passwd set password</a:t>
            </a:r>
          </a:p>
          <a:p>
            <a:r>
              <a:rPr lang="en-US" sz="2000" dirty="0" err="1"/>
              <a:t>Sudo</a:t>
            </a:r>
            <a:r>
              <a:rPr lang="en-US" sz="2000" dirty="0"/>
              <a:t> -</a:t>
            </a:r>
            <a:r>
              <a:rPr lang="en-US" sz="2000" dirty="0" err="1"/>
              <a:t>i</a:t>
            </a:r>
            <a:r>
              <a:rPr lang="en-US" sz="2000" dirty="0"/>
              <a:t> when you set user in </a:t>
            </a:r>
            <a:r>
              <a:rPr lang="en-US" sz="2000" dirty="0" err="1"/>
              <a:t>visudo</a:t>
            </a:r>
            <a:r>
              <a:rPr lang="en-US" sz="2000" dirty="0"/>
              <a:t> you can permit to root user</a:t>
            </a:r>
            <a:endParaRPr lang="fa-IR" sz="2000" dirty="0"/>
          </a:p>
        </p:txBody>
      </p:sp>
    </p:spTree>
    <p:extLst>
      <p:ext uri="{BB962C8B-B14F-4D97-AF65-F5344CB8AC3E}">
        <p14:creationId xmlns:p14="http://schemas.microsoft.com/office/powerpoint/2010/main" val="3701380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076F-E472-AC85-D2F1-DFAB73BCA5DE}"/>
              </a:ext>
            </a:extLst>
          </p:cNvPr>
          <p:cNvSpPr>
            <a:spLocks noGrp="1"/>
          </p:cNvSpPr>
          <p:nvPr>
            <p:ph type="title"/>
          </p:nvPr>
        </p:nvSpPr>
        <p:spPr>
          <a:xfrm>
            <a:off x="299323" y="88641"/>
            <a:ext cx="10018713" cy="1752599"/>
          </a:xfrm>
        </p:spPr>
        <p:txBody>
          <a:bodyPr>
            <a:normAutofit/>
          </a:bodyPr>
          <a:lstStyle/>
          <a:p>
            <a:r>
              <a:rPr lang="en-US" dirty="0"/>
              <a:t>            Managing File Ownership</a:t>
            </a:r>
          </a:p>
        </p:txBody>
      </p:sp>
      <p:sp>
        <p:nvSpPr>
          <p:cNvPr id="3" name="Content Placeholder 2">
            <a:extLst>
              <a:ext uri="{FF2B5EF4-FFF2-40B4-BE49-F238E27FC236}">
                <a16:creationId xmlns:a16="http://schemas.microsoft.com/office/drawing/2014/main" id="{FE71F7F7-DB85-61FF-6B67-AA889450BD0C}"/>
              </a:ext>
            </a:extLst>
          </p:cNvPr>
          <p:cNvSpPr>
            <a:spLocks noGrp="1"/>
          </p:cNvSpPr>
          <p:nvPr>
            <p:ph idx="1"/>
          </p:nvPr>
        </p:nvSpPr>
        <p:spPr/>
        <p:txBody>
          <a:bodyPr>
            <a:normAutofit/>
          </a:bodyPr>
          <a:lstStyle/>
          <a:p>
            <a:r>
              <a:rPr lang="en-US" sz="2000" dirty="0"/>
              <a:t>The core security feature of Linux is file and directory permissions. Linux accomplishes that by assigning each file and directory an owner, and allowing that owner to set the basic security settings to control access to the file or directory.</a:t>
            </a:r>
          </a:p>
          <a:p>
            <a:endParaRPr lang="en-US" sz="2000" dirty="0"/>
          </a:p>
          <a:p>
            <a:r>
              <a:rPr lang="en-US" sz="2000" dirty="0"/>
              <a:t>Assessing File Ownership Linux uses a three-tiered approach to protecting files and directories:</a:t>
            </a:r>
          </a:p>
          <a:p>
            <a:pPr marL="0" indent="0">
              <a:buNone/>
            </a:pPr>
            <a:endParaRPr lang="en-US" sz="2000" dirty="0"/>
          </a:p>
        </p:txBody>
      </p:sp>
    </p:spTree>
    <p:extLst>
      <p:ext uri="{BB962C8B-B14F-4D97-AF65-F5344CB8AC3E}">
        <p14:creationId xmlns:p14="http://schemas.microsoft.com/office/powerpoint/2010/main" val="81634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63D6-6293-048A-61B9-FF7C67EE304C}"/>
              </a:ext>
            </a:extLst>
          </p:cNvPr>
          <p:cNvSpPr>
            <a:spLocks noGrp="1"/>
          </p:cNvSpPr>
          <p:nvPr>
            <p:ph type="title"/>
          </p:nvPr>
        </p:nvSpPr>
        <p:spPr>
          <a:xfrm>
            <a:off x="1848205" y="381000"/>
            <a:ext cx="6987885" cy="1371599"/>
          </a:xfrm>
        </p:spPr>
        <p:txBody>
          <a:bodyPr/>
          <a:lstStyle/>
          <a:p>
            <a:r>
              <a:rPr lang="en-US" dirty="0"/>
              <a:t>                    permissions</a:t>
            </a:r>
          </a:p>
        </p:txBody>
      </p:sp>
      <p:sp>
        <p:nvSpPr>
          <p:cNvPr id="3" name="Content Placeholder 2">
            <a:extLst>
              <a:ext uri="{FF2B5EF4-FFF2-40B4-BE49-F238E27FC236}">
                <a16:creationId xmlns:a16="http://schemas.microsoft.com/office/drawing/2014/main" id="{6EF0C4C9-BA4E-40E3-FBD1-5B3C165869FF}"/>
              </a:ext>
            </a:extLst>
          </p:cNvPr>
          <p:cNvSpPr>
            <a:spLocks noGrp="1"/>
          </p:cNvSpPr>
          <p:nvPr>
            <p:ph idx="1"/>
          </p:nvPr>
        </p:nvSpPr>
        <p:spPr/>
        <p:txBody>
          <a:bodyPr>
            <a:normAutofit/>
          </a:bodyPr>
          <a:lstStyle/>
          <a:p>
            <a:r>
              <a:rPr lang="en-US" sz="2000" dirty="0"/>
              <a:t>Owner: Within the Linux system, each file and directory is assigned to a single owner. </a:t>
            </a:r>
          </a:p>
          <a:p>
            <a:r>
              <a:rPr lang="en-US" sz="2000" dirty="0"/>
              <a:t> Group: The Linux system also assigns each file and directory to a single group of users. The administrator can assign that group specific privileges to the file or directory that differ from the owner privileges. Others: This category of permissions is assigned accounts that are neither the file owner nor in the assigned user group.</a:t>
            </a:r>
          </a:p>
          <a:p>
            <a:endParaRPr lang="en-US" sz="2000" dirty="0"/>
          </a:p>
          <a:p>
            <a:r>
              <a:rPr lang="en-US" sz="2000" dirty="0"/>
              <a:t>For changing ownership use </a:t>
            </a:r>
            <a:r>
              <a:rPr lang="en-US" sz="2000" dirty="0" err="1"/>
              <a:t>chown</a:t>
            </a:r>
            <a:r>
              <a:rPr lang="en-US" sz="2000" dirty="0"/>
              <a:t>   for recursively  permission use -R</a:t>
            </a:r>
          </a:p>
        </p:txBody>
      </p:sp>
    </p:spTree>
    <p:extLst>
      <p:ext uri="{BB962C8B-B14F-4D97-AF65-F5344CB8AC3E}">
        <p14:creationId xmlns:p14="http://schemas.microsoft.com/office/powerpoint/2010/main" val="31247762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514B-7163-D687-70A1-B8169BEF08A8}"/>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28C9A2AC-EB0D-CAE2-CC6A-B7193A221F4E}"/>
              </a:ext>
            </a:extLst>
          </p:cNvPr>
          <p:cNvSpPr>
            <a:spLocks noGrp="1"/>
          </p:cNvSpPr>
          <p:nvPr>
            <p:ph idx="1"/>
          </p:nvPr>
        </p:nvSpPr>
        <p:spPr/>
        <p:txBody>
          <a:bodyPr>
            <a:normAutofit lnSpcReduction="10000"/>
          </a:bodyPr>
          <a:lstStyle/>
          <a:p>
            <a:r>
              <a:rPr lang="en-US" sz="2000" dirty="0"/>
              <a:t>Changing group use </a:t>
            </a:r>
            <a:r>
              <a:rPr lang="en-US" sz="2000" dirty="0" err="1"/>
              <a:t>chgrp</a:t>
            </a:r>
            <a:r>
              <a:rPr lang="en-US" sz="2000" dirty="0"/>
              <a:t> pay attention for change owner and group you must have root or super user permission   </a:t>
            </a:r>
            <a:r>
              <a:rPr lang="en-US" sz="2000" dirty="0" err="1"/>
              <a:t>newgrp</a:t>
            </a:r>
            <a:r>
              <a:rPr lang="en-US" sz="2000" dirty="0"/>
              <a:t> for changing </a:t>
            </a:r>
          </a:p>
          <a:p>
            <a:pPr marL="0" indent="0">
              <a:buNone/>
            </a:pPr>
            <a:r>
              <a:rPr lang="en-US" sz="2000" dirty="0"/>
              <a:t>Default group</a:t>
            </a:r>
          </a:p>
          <a:p>
            <a:endParaRPr lang="en-US" sz="2000" dirty="0"/>
          </a:p>
          <a:p>
            <a:r>
              <a:rPr lang="en-US" sz="2000" dirty="0"/>
              <a:t>If you have super user privileges, the </a:t>
            </a:r>
            <a:r>
              <a:rPr lang="en-US" sz="2000" dirty="0" err="1"/>
              <a:t>chown</a:t>
            </a:r>
            <a:r>
              <a:rPr lang="en-US" sz="2000" dirty="0"/>
              <a:t> command allows you to change both the owner and group assigned to a file or directory at the same time using the format.</a:t>
            </a:r>
          </a:p>
          <a:p>
            <a:pPr marL="0" indent="0">
              <a:buNone/>
            </a:pPr>
            <a:endParaRPr lang="en-US" sz="2000" dirty="0"/>
          </a:p>
          <a:p>
            <a:r>
              <a:rPr lang="en-US" sz="2000" dirty="0" err="1"/>
              <a:t>chown</a:t>
            </a:r>
            <a:r>
              <a:rPr lang="en-US" sz="2000" dirty="0"/>
              <a:t> NEWOWNER:NEWGROUP FILENAMES</a:t>
            </a:r>
          </a:p>
        </p:txBody>
      </p:sp>
    </p:spTree>
    <p:extLst>
      <p:ext uri="{BB962C8B-B14F-4D97-AF65-F5344CB8AC3E}">
        <p14:creationId xmlns:p14="http://schemas.microsoft.com/office/powerpoint/2010/main" val="1573497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4A2-F9C5-A69A-5898-228B9FA3A14A}"/>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1CC7FEF2-C272-11D6-EF5B-F2E24F87B2F2}"/>
              </a:ext>
            </a:extLst>
          </p:cNvPr>
          <p:cNvSpPr>
            <a:spLocks noGrp="1"/>
          </p:cNvSpPr>
          <p:nvPr>
            <p:ph idx="1"/>
          </p:nvPr>
        </p:nvSpPr>
        <p:spPr/>
        <p:txBody>
          <a:bodyPr>
            <a:normAutofit/>
          </a:bodyPr>
          <a:lstStyle/>
          <a:p>
            <a:r>
              <a:rPr lang="en-US" sz="2000" dirty="0"/>
              <a:t>r= read    w =write   x=execute        </a:t>
            </a:r>
          </a:p>
          <a:p>
            <a:endParaRPr lang="en-US" sz="2000" dirty="0"/>
          </a:p>
          <a:p>
            <a:r>
              <a:rPr lang="en-US" sz="2000" dirty="0"/>
              <a:t>r=</a:t>
            </a:r>
            <a:r>
              <a:rPr lang="fa-IR" sz="2000" dirty="0"/>
              <a:t>4</a:t>
            </a:r>
            <a:r>
              <a:rPr lang="en-US" sz="2000" dirty="0"/>
              <a:t>  + w=</a:t>
            </a:r>
            <a:r>
              <a:rPr lang="fa-IR" sz="2000" dirty="0"/>
              <a:t>2 </a:t>
            </a:r>
            <a:r>
              <a:rPr lang="en-US" sz="2000" dirty="0"/>
              <a:t>+ x=1----</a:t>
            </a:r>
            <a:r>
              <a:rPr lang="en-US" sz="2000" dirty="0">
                <a:sym typeface="Wingdings" panose="05000000000000000000" pitchFamily="2" charset="2"/>
              </a:rPr>
              <a:t>7</a:t>
            </a: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p>
        </p:txBody>
      </p:sp>
      <p:pic>
        <p:nvPicPr>
          <p:cNvPr id="5" name="Picture 4">
            <a:extLst>
              <a:ext uri="{FF2B5EF4-FFF2-40B4-BE49-F238E27FC236}">
                <a16:creationId xmlns:a16="http://schemas.microsoft.com/office/drawing/2014/main" id="{A774C72C-9D1F-7A86-4EFD-83C65EBD6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746" y="3585980"/>
            <a:ext cx="9628094" cy="3035456"/>
          </a:xfrm>
          <a:prstGeom prst="rect">
            <a:avLst/>
          </a:prstGeom>
        </p:spPr>
      </p:pic>
    </p:spTree>
    <p:extLst>
      <p:ext uri="{BB962C8B-B14F-4D97-AF65-F5344CB8AC3E}">
        <p14:creationId xmlns:p14="http://schemas.microsoft.com/office/powerpoint/2010/main" val="1970329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7DB-9629-9F6C-48CB-2DB47FBB1962}"/>
              </a:ext>
            </a:extLst>
          </p:cNvPr>
          <p:cNvSpPr>
            <a:spLocks noGrp="1"/>
          </p:cNvSpPr>
          <p:nvPr>
            <p:ph type="title"/>
          </p:nvPr>
        </p:nvSpPr>
        <p:spPr>
          <a:xfrm>
            <a:off x="1810883" y="250311"/>
            <a:ext cx="7342448" cy="1143059"/>
          </a:xfrm>
        </p:spPr>
        <p:txBody>
          <a:bodyPr>
            <a:normAutofit/>
          </a:bodyPr>
          <a:lstStyle/>
          <a:p>
            <a:r>
              <a:rPr lang="en-US" dirty="0"/>
              <a:t>           permissions and type of file</a:t>
            </a:r>
          </a:p>
        </p:txBody>
      </p:sp>
      <p:pic>
        <p:nvPicPr>
          <p:cNvPr id="5" name="Content Placeholder 4">
            <a:extLst>
              <a:ext uri="{FF2B5EF4-FFF2-40B4-BE49-F238E27FC236}">
                <a16:creationId xmlns:a16="http://schemas.microsoft.com/office/drawing/2014/main" id="{2802B3A1-7E09-8AA6-EB0B-367AE5CA1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9186" y="2285941"/>
            <a:ext cx="5412442" cy="1143059"/>
          </a:xfrm>
        </p:spPr>
      </p:pic>
      <p:sp>
        <p:nvSpPr>
          <p:cNvPr id="7" name="TextBox 6">
            <a:extLst>
              <a:ext uri="{FF2B5EF4-FFF2-40B4-BE49-F238E27FC236}">
                <a16:creationId xmlns:a16="http://schemas.microsoft.com/office/drawing/2014/main" id="{65DEBB6E-42EF-2BDC-A1B8-A273946D0D18}"/>
              </a:ext>
            </a:extLst>
          </p:cNvPr>
          <p:cNvSpPr txBox="1"/>
          <p:nvPr/>
        </p:nvSpPr>
        <p:spPr>
          <a:xfrm>
            <a:off x="1342140" y="3569284"/>
            <a:ext cx="11062909" cy="2862322"/>
          </a:xfrm>
          <a:prstGeom prst="rect">
            <a:avLst/>
          </a:prstGeom>
          <a:noFill/>
        </p:spPr>
        <p:txBody>
          <a:bodyPr wrap="square">
            <a:spAutoFit/>
          </a:bodyPr>
          <a:lstStyle/>
          <a:p>
            <a:pPr marL="285750" indent="-285750">
              <a:buFontTx/>
              <a:buChar char="-"/>
            </a:pPr>
            <a:r>
              <a:rPr lang="en-US" sz="2000" dirty="0"/>
              <a:t> -  The file is a binary file, a readable file (such as a text file), an image file, or a compressed file. d The file is a directory.</a:t>
            </a:r>
          </a:p>
          <a:p>
            <a:pPr marL="285750" indent="-285750">
              <a:buFontTx/>
              <a:buChar char="-"/>
            </a:pPr>
            <a:r>
              <a:rPr lang="en-US" sz="2000" dirty="0"/>
              <a:t> l The file is a symbolic (soft) link to another file or directory.</a:t>
            </a:r>
          </a:p>
          <a:p>
            <a:pPr marL="285750" indent="-285750">
              <a:buFontTx/>
              <a:buChar char="-"/>
            </a:pPr>
            <a:r>
              <a:rPr lang="en-US" sz="2000" dirty="0"/>
              <a:t> p The file is a named pipe or regular pipe used for communication between two or more processes. </a:t>
            </a:r>
          </a:p>
          <a:p>
            <a:pPr marL="285750" indent="-285750">
              <a:buFontTx/>
              <a:buChar char="-"/>
            </a:pPr>
            <a:r>
              <a:rPr lang="en-US" sz="2000" dirty="0"/>
              <a:t>s The file is a socket file, which operates similar to a pipe but allows more styles of communication, such as bidirectional or over a network. </a:t>
            </a:r>
          </a:p>
          <a:p>
            <a:pPr marL="285750" indent="-285750">
              <a:buFontTx/>
              <a:buChar char="-"/>
            </a:pPr>
            <a:r>
              <a:rPr lang="en-US" sz="2000" dirty="0"/>
              <a:t>b The file is a block device, such as a disk drive. </a:t>
            </a:r>
          </a:p>
          <a:p>
            <a:pPr marL="285750" indent="-285750">
              <a:buFontTx/>
              <a:buChar char="-"/>
            </a:pPr>
            <a:r>
              <a:rPr lang="en-US" sz="2000" dirty="0"/>
              <a:t>c The file is a character device, such as a point-of-sale device.</a:t>
            </a:r>
          </a:p>
        </p:txBody>
      </p:sp>
    </p:spTree>
    <p:extLst>
      <p:ext uri="{BB962C8B-B14F-4D97-AF65-F5344CB8AC3E}">
        <p14:creationId xmlns:p14="http://schemas.microsoft.com/office/powerpoint/2010/main" val="15338119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a:xfrm>
            <a:off x="1521633" y="-118722"/>
            <a:ext cx="10018713" cy="1752599"/>
          </a:xfrm>
        </p:spPr>
        <p:txBody>
          <a:bodyPr/>
          <a:lstStyle/>
          <a:p>
            <a:pPr algn="l"/>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a:xfrm>
            <a:off x="1521633" y="1488613"/>
            <a:ext cx="8596668" cy="3880773"/>
          </a:xfrm>
        </p:spPr>
        <p:txBody>
          <a:bodyPr>
            <a:noAutofit/>
          </a:bodyPr>
          <a:lstStyle/>
          <a:p>
            <a:endParaRPr lang="en-US" sz="2000" dirty="0"/>
          </a:p>
          <a:p>
            <a:r>
              <a:rPr lang="en-US" sz="2000" dirty="0"/>
              <a:t>type of bash  internal and external </a:t>
            </a:r>
            <a:endParaRPr lang="fa-IR" sz="2000" dirty="0"/>
          </a:p>
          <a:p>
            <a:endParaRPr lang="fa-IR" sz="2000" dirty="0"/>
          </a:p>
          <a:p>
            <a:endParaRPr lang="fa-IR" sz="2000" dirty="0"/>
          </a:p>
          <a:p>
            <a:r>
              <a:rPr lang="en-US" sz="2000" dirty="0"/>
              <a:t>global bash (export) vs local bash      </a:t>
            </a:r>
            <a:r>
              <a:rPr lang="en-US" sz="2000" dirty="0" err="1"/>
              <a:t>ali</a:t>
            </a:r>
            <a:r>
              <a:rPr lang="en-US" sz="2000" dirty="0"/>
              <a:t>=m  </a:t>
            </a:r>
          </a:p>
          <a:p>
            <a:endParaRPr lang="en-US" sz="2000" dirty="0"/>
          </a:p>
          <a:p>
            <a:endParaRPr lang="en-US" sz="2000" dirty="0"/>
          </a:p>
          <a:p>
            <a:endParaRPr lang="en-US" sz="2000" dirty="0"/>
          </a:p>
          <a:p>
            <a:r>
              <a:rPr lang="en-US" sz="2000" dirty="0"/>
              <a:t>Example  cd and date</a:t>
            </a:r>
          </a:p>
          <a:p>
            <a:endParaRPr lang="en-US" sz="2000" dirty="0"/>
          </a:p>
          <a:p>
            <a:r>
              <a:rPr lang="en-US" sz="2000" dirty="0" err="1"/>
              <a:t>root@hostname</a:t>
            </a:r>
            <a:r>
              <a:rPr lang="en-US" sz="2000" dirty="0"/>
              <a:t>~#           username  hostname   current directory   </a:t>
            </a:r>
            <a:r>
              <a:rPr lang="en-US" sz="2000" dirty="0" err="1"/>
              <a:t>privilledge</a:t>
            </a:r>
            <a:r>
              <a:rPr lang="en-US" sz="2000" dirty="0"/>
              <a:t> </a:t>
            </a:r>
            <a:endParaRPr lang="fa-IR" sz="2000" dirty="0"/>
          </a:p>
          <a:p>
            <a:pPr marL="0" indent="0">
              <a:buNone/>
            </a:pPr>
            <a:r>
              <a:rPr lang="en-US" sz="2000" dirty="0"/>
              <a:t> # superuser   $normal user</a:t>
            </a:r>
          </a:p>
        </p:txBody>
      </p:sp>
    </p:spTree>
    <p:extLst>
      <p:ext uri="{BB962C8B-B14F-4D97-AF65-F5344CB8AC3E}">
        <p14:creationId xmlns:p14="http://schemas.microsoft.com/office/powerpoint/2010/main" val="4287488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69F5-D661-E037-1A3A-51EB8D7A500D}"/>
              </a:ext>
            </a:extLst>
          </p:cNvPr>
          <p:cNvSpPr>
            <a:spLocks noGrp="1"/>
          </p:cNvSpPr>
          <p:nvPr>
            <p:ph type="title"/>
          </p:nvPr>
        </p:nvSpPr>
        <p:spPr>
          <a:xfrm>
            <a:off x="208471" y="0"/>
            <a:ext cx="8596668" cy="1320800"/>
          </a:xfrm>
        </p:spPr>
        <p:txBody>
          <a:bodyPr/>
          <a:lstStyle/>
          <a:p>
            <a:r>
              <a:rPr lang="en-US" dirty="0"/>
              <a:t>                      permissions </a:t>
            </a:r>
          </a:p>
        </p:txBody>
      </p:sp>
      <p:sp>
        <p:nvSpPr>
          <p:cNvPr id="3" name="Content Placeholder 2">
            <a:extLst>
              <a:ext uri="{FF2B5EF4-FFF2-40B4-BE49-F238E27FC236}">
                <a16:creationId xmlns:a16="http://schemas.microsoft.com/office/drawing/2014/main" id="{E92F5B2D-B36B-CB5F-54F4-E60D7586D051}"/>
              </a:ext>
            </a:extLst>
          </p:cNvPr>
          <p:cNvSpPr>
            <a:spLocks noGrp="1"/>
          </p:cNvSpPr>
          <p:nvPr>
            <p:ph idx="1"/>
          </p:nvPr>
        </p:nvSpPr>
        <p:spPr>
          <a:xfrm>
            <a:off x="2093253" y="1794685"/>
            <a:ext cx="11613415" cy="5349535"/>
          </a:xfrm>
        </p:spPr>
        <p:txBody>
          <a:bodyPr>
            <a:noAutofit/>
          </a:bodyPr>
          <a:lstStyle/>
          <a:p>
            <a:r>
              <a:rPr lang="en-US" sz="1400" dirty="0"/>
              <a:t>u owner   g group   o others   a all tiers</a:t>
            </a:r>
          </a:p>
          <a:p>
            <a:endParaRPr lang="en-US" sz="1400" dirty="0"/>
          </a:p>
          <a:p>
            <a:r>
              <a:rPr lang="en-US" sz="1400" dirty="0"/>
              <a:t>+   for add      - for remove     execute in directory means enter to </a:t>
            </a:r>
            <a:r>
              <a:rPr lang="en-US" sz="1400" dirty="0" err="1"/>
              <a:t>dir</a:t>
            </a:r>
            <a:endParaRPr lang="en-US" sz="1400" dirty="0"/>
          </a:p>
          <a:p>
            <a:endParaRPr lang="en-US" sz="1400" dirty="0"/>
          </a:p>
          <a:p>
            <a:r>
              <a:rPr lang="en-US" sz="1400" dirty="0" err="1"/>
              <a:t>chmod</a:t>
            </a:r>
            <a:r>
              <a:rPr lang="en-US" sz="1400" dirty="0"/>
              <a:t> g-w    </a:t>
            </a:r>
            <a:r>
              <a:rPr lang="en-US" sz="1400" dirty="0" err="1"/>
              <a:t>chmod</a:t>
            </a:r>
            <a:r>
              <a:rPr lang="en-US" sz="1400" dirty="0"/>
              <a:t> for change file’s mode g-w means remove write permissions from group</a:t>
            </a:r>
          </a:p>
          <a:p>
            <a:r>
              <a:rPr lang="en-US" sz="1400" dirty="0" err="1"/>
              <a:t>Chmod</a:t>
            </a:r>
            <a:r>
              <a:rPr lang="en-US" sz="1400" dirty="0"/>
              <a:t> –</a:t>
            </a:r>
            <a:r>
              <a:rPr lang="en-US" sz="1400" dirty="0" err="1"/>
              <a:t>aG</a:t>
            </a:r>
            <a:r>
              <a:rPr lang="en-US" sz="1400" dirty="0"/>
              <a:t> </a:t>
            </a:r>
            <a:r>
              <a:rPr lang="en-US" sz="1400" dirty="0" err="1"/>
              <a:t>sudo</a:t>
            </a:r>
            <a:r>
              <a:rPr lang="en-US" sz="1400" dirty="0"/>
              <a:t> user </a:t>
            </a:r>
          </a:p>
          <a:p>
            <a:endParaRPr lang="en-US" sz="1400" dirty="0"/>
          </a:p>
          <a:p>
            <a:r>
              <a:rPr lang="en-US" sz="1400" dirty="0"/>
              <a:t>0 --- no permissions </a:t>
            </a:r>
          </a:p>
          <a:p>
            <a:r>
              <a:rPr lang="en-US" sz="1400" dirty="0"/>
              <a:t> --x execute only 1</a:t>
            </a:r>
          </a:p>
          <a:p>
            <a:r>
              <a:rPr lang="en-US" sz="1400" dirty="0"/>
              <a:t>-w- write only 2</a:t>
            </a:r>
          </a:p>
          <a:p>
            <a:r>
              <a:rPr lang="en-US" sz="1400" dirty="0"/>
              <a:t> -</a:t>
            </a:r>
            <a:r>
              <a:rPr lang="en-US" sz="1400" dirty="0" err="1"/>
              <a:t>wx</a:t>
            </a:r>
            <a:r>
              <a:rPr lang="en-US" sz="1400" dirty="0"/>
              <a:t> write and execute  -----------------</a:t>
            </a:r>
            <a:r>
              <a:rPr lang="en-US" sz="1400" dirty="0">
                <a:sym typeface="Wingdings" panose="05000000000000000000" pitchFamily="2" charset="2"/>
              </a:rPr>
              <a:t>  </a:t>
            </a:r>
            <a:r>
              <a:rPr lang="en-US" sz="1400" dirty="0" err="1">
                <a:sym typeface="Wingdings" panose="05000000000000000000" pitchFamily="2" charset="2"/>
              </a:rPr>
              <a:t>chmod</a:t>
            </a:r>
            <a:r>
              <a:rPr lang="en-US" sz="1400" dirty="0">
                <a:sym typeface="Wingdings" panose="05000000000000000000" pitchFamily="2" charset="2"/>
              </a:rPr>
              <a:t> 777 file  it means user and group and other have full permissions that it is very dangerous  based on security           775  and 660 are used very much</a:t>
            </a:r>
            <a:endParaRPr lang="en-US" sz="1400" dirty="0"/>
          </a:p>
          <a:p>
            <a:r>
              <a:rPr lang="en-US" sz="1400" dirty="0"/>
              <a:t> 4 r-- read only </a:t>
            </a:r>
          </a:p>
          <a:p>
            <a:r>
              <a:rPr lang="en-US" sz="1400" dirty="0"/>
              <a:t>5 r-x read and execute </a:t>
            </a:r>
          </a:p>
          <a:p>
            <a:r>
              <a:rPr lang="en-US" sz="1400" dirty="0"/>
              <a:t>6 </a:t>
            </a:r>
            <a:r>
              <a:rPr lang="en-US" sz="1400" dirty="0" err="1"/>
              <a:t>rw</a:t>
            </a:r>
            <a:r>
              <a:rPr lang="en-US" sz="1400" dirty="0"/>
              <a:t>- read and write </a:t>
            </a:r>
          </a:p>
          <a:p>
            <a:r>
              <a:rPr lang="en-US" sz="1400" dirty="0"/>
              <a:t>7 </a:t>
            </a:r>
            <a:r>
              <a:rPr lang="en-US" sz="1400" dirty="0" err="1"/>
              <a:t>rwx</a:t>
            </a:r>
            <a:r>
              <a:rPr lang="en-US" sz="1400" dirty="0"/>
              <a:t> read, write, and execute </a:t>
            </a:r>
          </a:p>
          <a:p>
            <a:endParaRPr lang="en-US" sz="1400" dirty="0"/>
          </a:p>
          <a:p>
            <a:endParaRPr lang="en-US" sz="1400" dirty="0"/>
          </a:p>
        </p:txBody>
      </p:sp>
    </p:spTree>
    <p:extLst>
      <p:ext uri="{BB962C8B-B14F-4D97-AF65-F5344CB8AC3E}">
        <p14:creationId xmlns:p14="http://schemas.microsoft.com/office/powerpoint/2010/main" val="2342058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D269-25E2-8309-0459-2685FC0335C3}"/>
              </a:ext>
            </a:extLst>
          </p:cNvPr>
          <p:cNvSpPr>
            <a:spLocks noGrp="1"/>
          </p:cNvSpPr>
          <p:nvPr>
            <p:ph type="title"/>
          </p:nvPr>
        </p:nvSpPr>
        <p:spPr/>
        <p:txBody>
          <a:bodyPr>
            <a:normAutofit/>
          </a:bodyPr>
          <a:lstStyle/>
          <a:p>
            <a:r>
              <a:rPr lang="en-US" dirty="0"/>
              <a:t>          Setting the Default Mode</a:t>
            </a:r>
          </a:p>
        </p:txBody>
      </p:sp>
      <p:sp>
        <p:nvSpPr>
          <p:cNvPr id="3" name="Content Placeholder 2">
            <a:extLst>
              <a:ext uri="{FF2B5EF4-FFF2-40B4-BE49-F238E27FC236}">
                <a16:creationId xmlns:a16="http://schemas.microsoft.com/office/drawing/2014/main" id="{8B8AFC85-8629-97C3-B32E-5505FB4D8D7B}"/>
              </a:ext>
            </a:extLst>
          </p:cNvPr>
          <p:cNvSpPr>
            <a:spLocks noGrp="1"/>
          </p:cNvSpPr>
          <p:nvPr>
            <p:ph idx="1"/>
          </p:nvPr>
        </p:nvSpPr>
        <p:spPr/>
        <p:txBody>
          <a:bodyPr>
            <a:normAutofit/>
          </a:bodyPr>
          <a:lstStyle/>
          <a:p>
            <a:r>
              <a:rPr lang="en-US" sz="2000" dirty="0"/>
              <a:t>When a user creates a new file or directory, the Linux system assigns it a default owner, group, and permissions. The default owner, as expected, is the user who created the file. The default group is the owner’s primary group.</a:t>
            </a:r>
          </a:p>
          <a:p>
            <a:r>
              <a:rPr lang="en-US" sz="2000" dirty="0" err="1"/>
              <a:t>Umask</a:t>
            </a:r>
            <a:r>
              <a:rPr lang="en-US" sz="2000" dirty="0"/>
              <a:t> means </a:t>
            </a:r>
            <a:r>
              <a:rPr lang="en-US" sz="2000" dirty="0" err="1"/>
              <a:t>umask</a:t>
            </a:r>
            <a:r>
              <a:rPr lang="en-US" sz="2000" dirty="0"/>
              <a:t> change the default permissions for all newly files or folders   </a:t>
            </a:r>
            <a:r>
              <a:rPr lang="en-US" sz="2000" dirty="0" err="1"/>
              <a:t>umask</a:t>
            </a:r>
            <a:r>
              <a:rPr lang="en-US" sz="2000" dirty="0"/>
              <a:t> default 0002 </a:t>
            </a:r>
          </a:p>
          <a:p>
            <a:r>
              <a:rPr lang="en-US" sz="2000" dirty="0" err="1"/>
              <a:t>Formual</a:t>
            </a:r>
            <a:r>
              <a:rPr lang="en-US" sz="2000" dirty="0"/>
              <a:t> 666 -002-</a:t>
            </a:r>
            <a:r>
              <a:rPr lang="en-US" sz="2000" dirty="0">
                <a:sym typeface="Wingdings" panose="05000000000000000000" pitchFamily="2" charset="2"/>
              </a:rPr>
              <a:t>664</a:t>
            </a:r>
            <a:endParaRPr lang="en-US" sz="2000" dirty="0"/>
          </a:p>
          <a:p>
            <a:endParaRPr lang="en-US" sz="2000" dirty="0"/>
          </a:p>
          <a:p>
            <a:r>
              <a:rPr lang="en-US" sz="2000" dirty="0" err="1"/>
              <a:t>Chmod</a:t>
            </a:r>
            <a:r>
              <a:rPr lang="en-US" sz="2000" dirty="0"/>
              <a:t> set permissions for files and folders that already exist</a:t>
            </a:r>
          </a:p>
        </p:txBody>
      </p:sp>
    </p:spTree>
    <p:extLst>
      <p:ext uri="{BB962C8B-B14F-4D97-AF65-F5344CB8AC3E}">
        <p14:creationId xmlns:p14="http://schemas.microsoft.com/office/powerpoint/2010/main" val="2969813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7720-43A1-A650-EF05-5376611ABD3B}"/>
              </a:ext>
            </a:extLst>
          </p:cNvPr>
          <p:cNvSpPr>
            <a:spLocks noGrp="1"/>
          </p:cNvSpPr>
          <p:nvPr>
            <p:ph type="title"/>
          </p:nvPr>
        </p:nvSpPr>
        <p:spPr>
          <a:xfrm>
            <a:off x="-167208" y="0"/>
            <a:ext cx="10018713" cy="1752599"/>
          </a:xfrm>
        </p:spPr>
        <p:txBody>
          <a:bodyPr/>
          <a:lstStyle/>
          <a:p>
            <a:r>
              <a:rPr lang="en-US" dirty="0"/>
              <a:t>                     </a:t>
            </a:r>
            <a:r>
              <a:rPr lang="en-US" dirty="0" err="1"/>
              <a:t>umask</a:t>
            </a:r>
            <a:endParaRPr lang="en-US" dirty="0"/>
          </a:p>
        </p:txBody>
      </p:sp>
      <p:pic>
        <p:nvPicPr>
          <p:cNvPr id="5" name="Content Placeholder 4">
            <a:extLst>
              <a:ext uri="{FF2B5EF4-FFF2-40B4-BE49-F238E27FC236}">
                <a16:creationId xmlns:a16="http://schemas.microsoft.com/office/drawing/2014/main" id="{2B41A649-21D6-5AF6-7E68-0E65D0359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6803" y="2438399"/>
            <a:ext cx="7480198" cy="3023433"/>
          </a:xfrm>
        </p:spPr>
      </p:pic>
    </p:spTree>
    <p:extLst>
      <p:ext uri="{BB962C8B-B14F-4D97-AF65-F5344CB8AC3E}">
        <p14:creationId xmlns:p14="http://schemas.microsoft.com/office/powerpoint/2010/main" val="2880229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E0D3-3E40-34F3-BA38-63A24396D23B}"/>
              </a:ext>
            </a:extLst>
          </p:cNvPr>
          <p:cNvSpPr>
            <a:spLocks noGrp="1"/>
          </p:cNvSpPr>
          <p:nvPr>
            <p:ph type="title"/>
          </p:nvPr>
        </p:nvSpPr>
        <p:spPr>
          <a:xfrm>
            <a:off x="1209179" y="189707"/>
            <a:ext cx="8326707" cy="818137"/>
          </a:xfrm>
        </p:spPr>
        <p:txBody>
          <a:bodyPr>
            <a:normAutofit/>
          </a:bodyPr>
          <a:lstStyle/>
          <a:p>
            <a:r>
              <a:rPr lang="en-US" dirty="0"/>
              <a:t>           Changing Special </a:t>
            </a:r>
            <a:r>
              <a:rPr lang="en-US" dirty="0" err="1"/>
              <a:t>AccesModes</a:t>
            </a:r>
            <a:endParaRPr lang="en-US" dirty="0"/>
          </a:p>
        </p:txBody>
      </p:sp>
      <p:sp>
        <p:nvSpPr>
          <p:cNvPr id="3" name="Content Placeholder 2">
            <a:extLst>
              <a:ext uri="{FF2B5EF4-FFF2-40B4-BE49-F238E27FC236}">
                <a16:creationId xmlns:a16="http://schemas.microsoft.com/office/drawing/2014/main" id="{B9412164-B309-B947-F95A-FB58528543DC}"/>
              </a:ext>
            </a:extLst>
          </p:cNvPr>
          <p:cNvSpPr>
            <a:spLocks noGrp="1"/>
          </p:cNvSpPr>
          <p:nvPr>
            <p:ph idx="1"/>
          </p:nvPr>
        </p:nvSpPr>
        <p:spPr>
          <a:xfrm>
            <a:off x="2039604" y="4506685"/>
            <a:ext cx="5779449" cy="409068"/>
          </a:xfrm>
        </p:spPr>
        <p:txBody>
          <a:bodyPr>
            <a:noAutofit/>
          </a:bodyPr>
          <a:lstStyle/>
          <a:p>
            <a:r>
              <a:rPr lang="en-US" sz="2800" dirty="0" err="1"/>
              <a:t>Uid</a:t>
            </a:r>
            <a:r>
              <a:rPr lang="en-US" sz="2800" dirty="0"/>
              <a:t> or user identifier </a:t>
            </a:r>
          </a:p>
          <a:p>
            <a:endParaRPr lang="en-US" sz="2000" dirty="0"/>
          </a:p>
          <a:p>
            <a:r>
              <a:rPr lang="en-US" sz="2800" dirty="0" err="1"/>
              <a:t>Uid</a:t>
            </a:r>
            <a:r>
              <a:rPr lang="en-US" sz="2800" dirty="0"/>
              <a:t> root=0 </a:t>
            </a:r>
            <a:r>
              <a:rPr lang="en-US" sz="2800" dirty="0" err="1"/>
              <a:t>uid</a:t>
            </a:r>
            <a:r>
              <a:rPr lang="en-US" sz="2800" dirty="0"/>
              <a:t> user of system:1 until 499 </a:t>
            </a:r>
          </a:p>
          <a:p>
            <a:endParaRPr lang="en-US" sz="2800" dirty="0"/>
          </a:p>
          <a:p>
            <a:r>
              <a:rPr lang="en-US" sz="2800" dirty="0" err="1"/>
              <a:t>Uid</a:t>
            </a:r>
            <a:r>
              <a:rPr lang="en-US" sz="2800" dirty="0"/>
              <a:t> 65534 don’t reserve just for anonymous user</a:t>
            </a:r>
          </a:p>
          <a:p>
            <a:endParaRPr lang="en-US" sz="2800" dirty="0"/>
          </a:p>
          <a:p>
            <a:r>
              <a:rPr lang="en-US" sz="2800" dirty="0"/>
              <a:t>id show the </a:t>
            </a:r>
            <a:r>
              <a:rPr lang="en-US" sz="2800" dirty="0" err="1"/>
              <a:t>uid</a:t>
            </a:r>
            <a:r>
              <a:rPr lang="en-US" sz="2800" dirty="0"/>
              <a:t> </a:t>
            </a:r>
            <a:r>
              <a:rPr lang="en-US" sz="2800" dirty="0" err="1"/>
              <a:t>guid</a:t>
            </a:r>
            <a:r>
              <a:rPr lang="en-US" sz="2800" dirty="0"/>
              <a:t>             groups show list of groups</a:t>
            </a:r>
          </a:p>
          <a:p>
            <a:r>
              <a:rPr lang="en-US" sz="2800" dirty="0"/>
              <a:t>gid vs group    </a:t>
            </a:r>
            <a:r>
              <a:rPr lang="en-US" sz="2800" dirty="0" err="1"/>
              <a:t>group</a:t>
            </a:r>
            <a:r>
              <a:rPr lang="en-US" sz="2800" dirty="0"/>
              <a:t> id is a unique identifier assig to group and internally by </a:t>
            </a:r>
            <a:r>
              <a:rPr lang="en-US" sz="2800" dirty="0" err="1"/>
              <a:t>os</a:t>
            </a:r>
            <a:r>
              <a:rPr lang="en-US" sz="2800" dirty="0"/>
              <a:t>  . </a:t>
            </a:r>
          </a:p>
          <a:p>
            <a:r>
              <a:rPr lang="en-US" sz="2800" dirty="0"/>
              <a:t>Cat /</a:t>
            </a:r>
            <a:r>
              <a:rPr lang="en-US" sz="2800" dirty="0" err="1"/>
              <a:t>etc</a:t>
            </a:r>
            <a:r>
              <a:rPr lang="en-US" sz="2800" dirty="0"/>
              <a:t>/passwd show user id group password is hidden and show home directory</a:t>
            </a:r>
          </a:p>
          <a:p>
            <a:r>
              <a:rPr lang="en-US" sz="2800" dirty="0" err="1"/>
              <a:t>Suid</a:t>
            </a:r>
            <a:r>
              <a:rPr lang="en-US" sz="2800" dirty="0"/>
              <a:t> /</a:t>
            </a:r>
            <a:r>
              <a:rPr lang="en-US" sz="2800" dirty="0" err="1"/>
              <a:t>etc</a:t>
            </a:r>
            <a:r>
              <a:rPr lang="en-US" sz="2800" dirty="0"/>
              <a:t>/shadow when each file </a:t>
            </a:r>
            <a:r>
              <a:rPr lang="en-US" sz="2800" dirty="0" err="1"/>
              <a:t>suid</a:t>
            </a:r>
            <a:r>
              <a:rPr lang="en-US" sz="2800" dirty="0"/>
              <a:t> enable means </a:t>
            </a:r>
            <a:r>
              <a:rPr lang="en-US" sz="2800" dirty="0" err="1"/>
              <a:t>rws</a:t>
            </a:r>
            <a:r>
              <a:rPr lang="en-US" sz="2800" dirty="0"/>
              <a:t> execute with user that set not user execute      /</a:t>
            </a:r>
            <a:r>
              <a:rPr lang="en-US" sz="2800" dirty="0" err="1"/>
              <a:t>etc</a:t>
            </a:r>
            <a:r>
              <a:rPr lang="en-US" sz="2800" dirty="0"/>
              <a:t>/group show list of groups </a:t>
            </a:r>
          </a:p>
          <a:p>
            <a:r>
              <a:rPr lang="en-US" sz="2800" dirty="0"/>
              <a:t>t </a:t>
            </a:r>
            <a:r>
              <a:rPr lang="en-US" sz="2800" dirty="0" err="1"/>
              <a:t>stickybit</a:t>
            </a:r>
            <a:r>
              <a:rPr lang="en-US" sz="2800" dirty="0"/>
              <a:t>  when you don’t allow delete file although have permissions just owner can</a:t>
            </a:r>
          </a:p>
        </p:txBody>
      </p:sp>
    </p:spTree>
    <p:extLst>
      <p:ext uri="{BB962C8B-B14F-4D97-AF65-F5344CB8AC3E}">
        <p14:creationId xmlns:p14="http://schemas.microsoft.com/office/powerpoint/2010/main" val="1550297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2DAE-CA82-1B3E-7CE9-ED8D6B9D8172}"/>
              </a:ext>
            </a:extLst>
          </p:cNvPr>
          <p:cNvSpPr>
            <a:spLocks noGrp="1"/>
          </p:cNvSpPr>
          <p:nvPr>
            <p:ph type="title"/>
          </p:nvPr>
        </p:nvSpPr>
        <p:spPr>
          <a:xfrm>
            <a:off x="1017780" y="410791"/>
            <a:ext cx="8596669" cy="730897"/>
          </a:xfrm>
        </p:spPr>
        <p:txBody>
          <a:bodyPr>
            <a:normAutofit/>
          </a:bodyPr>
          <a:lstStyle/>
          <a:p>
            <a:r>
              <a:rPr lang="en-US" dirty="0"/>
              <a:t>          Configuring User Accounts</a:t>
            </a:r>
          </a:p>
        </p:txBody>
      </p:sp>
      <p:sp>
        <p:nvSpPr>
          <p:cNvPr id="3" name="Content Placeholder 2">
            <a:extLst>
              <a:ext uri="{FF2B5EF4-FFF2-40B4-BE49-F238E27FC236}">
                <a16:creationId xmlns:a16="http://schemas.microsoft.com/office/drawing/2014/main" id="{EE64CAC6-42C5-98E8-776E-99D4EBFE7524}"/>
              </a:ext>
            </a:extLst>
          </p:cNvPr>
          <p:cNvSpPr>
            <a:spLocks noGrp="1"/>
          </p:cNvSpPr>
          <p:nvPr>
            <p:ph idx="1"/>
          </p:nvPr>
        </p:nvSpPr>
        <p:spPr>
          <a:xfrm>
            <a:off x="1722362" y="2200987"/>
            <a:ext cx="8596668" cy="3880773"/>
          </a:xfrm>
        </p:spPr>
        <p:txBody>
          <a:bodyPr>
            <a:normAutofit/>
          </a:bodyPr>
          <a:lstStyle/>
          <a:p>
            <a:pPr algn="just"/>
            <a:r>
              <a:rPr lang="en-US" sz="2000" dirty="0"/>
              <a:t>/</a:t>
            </a:r>
            <a:r>
              <a:rPr lang="en-US" sz="2000" dirty="0" err="1"/>
              <a:t>etc</a:t>
            </a:r>
            <a:r>
              <a:rPr lang="en-US" sz="2000" dirty="0"/>
              <a:t>/</a:t>
            </a:r>
            <a:r>
              <a:rPr lang="en-US" sz="2000" dirty="0" err="1"/>
              <a:t>login.defs</a:t>
            </a:r>
            <a:r>
              <a:rPr lang="en-US" sz="2000" dirty="0"/>
              <a:t> File: The /</a:t>
            </a:r>
            <a:r>
              <a:rPr lang="en-US" sz="2000" dirty="0" err="1"/>
              <a:t>etc</a:t>
            </a:r>
            <a:r>
              <a:rPr lang="en-US" sz="2000" dirty="0"/>
              <a:t>/</a:t>
            </a:r>
            <a:r>
              <a:rPr lang="en-US" sz="2000" dirty="0" err="1"/>
              <a:t>login.defs</a:t>
            </a:r>
            <a:r>
              <a:rPr lang="en-US" sz="2000" dirty="0"/>
              <a:t> configuration file is typically installed by default on most Linux distributions. It contains directives for use in various shadow password suite commands. Shadow password suite is an umbrella term for commands dealing with account credentials, such as the </a:t>
            </a:r>
            <a:r>
              <a:rPr lang="en-US" sz="2000" dirty="0" err="1"/>
              <a:t>useradd,userdel,passwd</a:t>
            </a:r>
            <a:endParaRPr lang="en-US" sz="2000" dirty="0"/>
          </a:p>
          <a:p>
            <a:pPr algn="just"/>
            <a:r>
              <a:rPr lang="en-US" sz="2000" dirty="0"/>
              <a:t>Control </a:t>
            </a:r>
            <a:r>
              <a:rPr lang="en-US" sz="2000" dirty="0" err="1"/>
              <a:t>ssh</a:t>
            </a:r>
            <a:r>
              <a:rPr lang="en-US" sz="2000" dirty="0"/>
              <a:t> password length, how long until the user is required to change the account’s password, whether or not a home directory is created by default, and so on. The file is typically filled with comments and commented-out directives</a:t>
            </a:r>
          </a:p>
          <a:p>
            <a:pPr algn="just"/>
            <a:r>
              <a:rPr lang="en-US" sz="2000" dirty="0"/>
              <a:t>/</a:t>
            </a:r>
            <a:r>
              <a:rPr lang="en-US" sz="2000" dirty="0" err="1"/>
              <a:t>etc</a:t>
            </a:r>
            <a:r>
              <a:rPr lang="en-US" sz="2000" dirty="0"/>
              <a:t>/default/</a:t>
            </a:r>
            <a:r>
              <a:rPr lang="en-US" sz="2000" dirty="0" err="1"/>
              <a:t>useradd</a:t>
            </a:r>
            <a:r>
              <a:rPr lang="en-US" sz="2000" dirty="0"/>
              <a:t>  </a:t>
            </a:r>
          </a:p>
        </p:txBody>
      </p:sp>
    </p:spTree>
    <p:extLst>
      <p:ext uri="{BB962C8B-B14F-4D97-AF65-F5344CB8AC3E}">
        <p14:creationId xmlns:p14="http://schemas.microsoft.com/office/powerpoint/2010/main" val="4099792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7626-094F-584A-900F-BC481D51940A}"/>
              </a:ext>
            </a:extLst>
          </p:cNvPr>
          <p:cNvSpPr>
            <a:spLocks noGrp="1"/>
          </p:cNvSpPr>
          <p:nvPr>
            <p:ph type="title"/>
          </p:nvPr>
        </p:nvSpPr>
        <p:spPr>
          <a:xfrm>
            <a:off x="677334" y="365125"/>
            <a:ext cx="10432676" cy="1325563"/>
          </a:xfrm>
        </p:spPr>
        <p:txBody>
          <a:bodyPr/>
          <a:lstStyle/>
          <a:p>
            <a:r>
              <a:rPr lang="en-US" dirty="0"/>
              <a:t> 		Configuring User Accounts  </a:t>
            </a:r>
          </a:p>
        </p:txBody>
      </p:sp>
      <p:sp>
        <p:nvSpPr>
          <p:cNvPr id="3" name="Content Placeholder 2">
            <a:extLst>
              <a:ext uri="{FF2B5EF4-FFF2-40B4-BE49-F238E27FC236}">
                <a16:creationId xmlns:a16="http://schemas.microsoft.com/office/drawing/2014/main" id="{8DABC8D7-CFE5-9C5A-9FC1-DE08A4BA676C}"/>
              </a:ext>
            </a:extLst>
          </p:cNvPr>
          <p:cNvSpPr>
            <a:spLocks noGrp="1"/>
          </p:cNvSpPr>
          <p:nvPr>
            <p:ph idx="1"/>
          </p:nvPr>
        </p:nvSpPr>
        <p:spPr>
          <a:xfrm>
            <a:off x="677334" y="1690688"/>
            <a:ext cx="8596668" cy="3880773"/>
          </a:xfrm>
        </p:spPr>
        <p:txBody>
          <a:bodyPr>
            <a:normAutofit/>
          </a:bodyPr>
          <a:lstStyle/>
          <a:p>
            <a:r>
              <a:rPr lang="en-US" sz="2000" dirty="0"/>
              <a:t>/</a:t>
            </a:r>
            <a:r>
              <a:rPr lang="en-US" sz="2000" dirty="0" err="1"/>
              <a:t>etc</a:t>
            </a:r>
            <a:r>
              <a:rPr lang="en-US" sz="2000" dirty="0"/>
              <a:t>/</a:t>
            </a:r>
            <a:r>
              <a:rPr lang="en-US" sz="2000" dirty="0" err="1"/>
              <a:t>skel</a:t>
            </a:r>
            <a:r>
              <a:rPr lang="en-US" sz="2000" dirty="0"/>
              <a:t> files are copied to user account home directories only when the account is created. Such as </a:t>
            </a:r>
            <a:r>
              <a:rPr lang="en-US" sz="2000" dirty="0" err="1"/>
              <a:t>bashrc</a:t>
            </a:r>
            <a:r>
              <a:rPr lang="en-US" sz="2000" dirty="0"/>
              <a:t> and </a:t>
            </a:r>
            <a:r>
              <a:rPr lang="en-US" sz="2000" dirty="0" err="1"/>
              <a:t>bash_profile</a:t>
            </a:r>
            <a:endParaRPr lang="en-US" sz="2000" dirty="0"/>
          </a:p>
          <a:p>
            <a:r>
              <a:rPr lang="en-US" sz="2000" dirty="0"/>
              <a:t>Account information is stored in the /</a:t>
            </a:r>
            <a:r>
              <a:rPr lang="en-US" sz="2000" dirty="0" err="1"/>
              <a:t>etc</a:t>
            </a:r>
            <a:r>
              <a:rPr lang="en-US" sz="2000" dirty="0"/>
              <a:t>/passwd file. Each account’s data occupies a single line in the file. When an account is created, a new record for that account is added to the /</a:t>
            </a:r>
            <a:r>
              <a:rPr lang="en-US" sz="2000" dirty="0" err="1"/>
              <a:t>etc</a:t>
            </a:r>
            <a:r>
              <a:rPr lang="en-US" sz="2000" dirty="0"/>
              <a:t>/passwd file.</a:t>
            </a:r>
          </a:p>
          <a:p>
            <a:r>
              <a:rPr lang="en-US" sz="2000" dirty="0"/>
              <a:t>1 User account’s username. </a:t>
            </a:r>
          </a:p>
          <a:p>
            <a:r>
              <a:rPr lang="en-US" sz="2000" dirty="0"/>
              <a:t>2 Password field. Typically this file is no longer used to store passwords.  passwords are stored in the /</a:t>
            </a:r>
            <a:r>
              <a:rPr lang="en-US" sz="2000" dirty="0" err="1"/>
              <a:t>etc</a:t>
            </a:r>
            <a:r>
              <a:rPr lang="en-US" sz="2000" dirty="0"/>
              <a:t>/shadow file</a:t>
            </a:r>
          </a:p>
        </p:txBody>
      </p:sp>
    </p:spTree>
    <p:extLst>
      <p:ext uri="{BB962C8B-B14F-4D97-AF65-F5344CB8AC3E}">
        <p14:creationId xmlns:p14="http://schemas.microsoft.com/office/powerpoint/2010/main" val="3269081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B134-785D-E9A4-B431-0166E28765CE}"/>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68E85F49-9563-0A72-8A80-259D72521C12}"/>
              </a:ext>
            </a:extLst>
          </p:cNvPr>
          <p:cNvSpPr>
            <a:spLocks noGrp="1"/>
          </p:cNvSpPr>
          <p:nvPr>
            <p:ph idx="1"/>
          </p:nvPr>
        </p:nvSpPr>
        <p:spPr>
          <a:xfrm>
            <a:off x="677334" y="1930400"/>
            <a:ext cx="8596668" cy="3880773"/>
          </a:xfrm>
        </p:spPr>
        <p:txBody>
          <a:bodyPr>
            <a:normAutofit/>
          </a:bodyPr>
          <a:lstStyle/>
          <a:p>
            <a:r>
              <a:rPr lang="en-US" sz="2000" dirty="0"/>
              <a:t>3 User account’s user identification number (UID).</a:t>
            </a:r>
          </a:p>
          <a:p>
            <a:r>
              <a:rPr lang="en-US" sz="2000" dirty="0"/>
              <a:t> 4 User account’s group identification number (GID).</a:t>
            </a:r>
          </a:p>
          <a:p>
            <a:r>
              <a:rPr lang="en-US" sz="2000" dirty="0"/>
              <a:t> 5 Comment field. This field is optional. Traditionally it contains the user’s full name. </a:t>
            </a:r>
          </a:p>
          <a:p>
            <a:r>
              <a:rPr lang="en-US" sz="2000" dirty="0"/>
              <a:t>6 User account’s home directory. </a:t>
            </a:r>
          </a:p>
          <a:p>
            <a:r>
              <a:rPr lang="en-US" sz="2000" dirty="0"/>
              <a:t>7 User account’s default shell. If set to /</a:t>
            </a:r>
            <a:r>
              <a:rPr lang="en-US" sz="2000" dirty="0" err="1"/>
              <a:t>sbin</a:t>
            </a:r>
            <a:r>
              <a:rPr lang="en-US" sz="2000" dirty="0"/>
              <a:t>/</a:t>
            </a:r>
            <a:r>
              <a:rPr lang="en-US" sz="2000" dirty="0" err="1"/>
              <a:t>nologin</a:t>
            </a:r>
            <a:r>
              <a:rPr lang="en-US" sz="2000" dirty="0"/>
              <a:t> or /bin/false , then the user cannot interactively log into the system.</a:t>
            </a:r>
          </a:p>
        </p:txBody>
      </p:sp>
    </p:spTree>
    <p:extLst>
      <p:ext uri="{BB962C8B-B14F-4D97-AF65-F5344CB8AC3E}">
        <p14:creationId xmlns:p14="http://schemas.microsoft.com/office/powerpoint/2010/main" val="22054159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B871-91F8-4A0C-1BB7-9547F5A1619D}"/>
              </a:ext>
            </a:extLst>
          </p:cNvPr>
          <p:cNvSpPr>
            <a:spLocks noGrp="1"/>
          </p:cNvSpPr>
          <p:nvPr>
            <p:ph type="title"/>
          </p:nvPr>
        </p:nvSpPr>
        <p:spPr>
          <a:xfrm>
            <a:off x="793845" y="-36720"/>
            <a:ext cx="10018713" cy="1752599"/>
          </a:xfrm>
        </p:spPr>
        <p:txBody>
          <a:bodyPr/>
          <a:lstStyle/>
          <a:p>
            <a:r>
              <a:rPr lang="en-US" dirty="0"/>
              <a:t>		Configuring User Accounts</a:t>
            </a:r>
          </a:p>
        </p:txBody>
      </p:sp>
      <p:sp>
        <p:nvSpPr>
          <p:cNvPr id="3" name="Content Placeholder 2">
            <a:extLst>
              <a:ext uri="{FF2B5EF4-FFF2-40B4-BE49-F238E27FC236}">
                <a16:creationId xmlns:a16="http://schemas.microsoft.com/office/drawing/2014/main" id="{B6F5D8C9-535E-4777-7A28-D68055E76A26}"/>
              </a:ext>
            </a:extLst>
          </p:cNvPr>
          <p:cNvSpPr>
            <a:spLocks noGrp="1"/>
          </p:cNvSpPr>
          <p:nvPr>
            <p:ph idx="1"/>
          </p:nvPr>
        </p:nvSpPr>
        <p:spPr>
          <a:xfrm>
            <a:off x="1260498" y="2221997"/>
            <a:ext cx="8596668" cy="3880773"/>
          </a:xfrm>
        </p:spPr>
        <p:txBody>
          <a:bodyPr>
            <a:normAutofit/>
          </a:bodyPr>
          <a:lstStyle/>
          <a:p>
            <a:r>
              <a:rPr lang="en-US" sz="2400" dirty="0"/>
              <a:t>/</a:t>
            </a:r>
            <a:r>
              <a:rPr lang="en-US" sz="2400" dirty="0" err="1"/>
              <a:t>etc</a:t>
            </a:r>
            <a:r>
              <a:rPr lang="en-US" sz="2400" dirty="0"/>
              <a:t>/shadow File </a:t>
            </a:r>
          </a:p>
          <a:p>
            <a:endParaRPr lang="en-US" sz="1600" dirty="0"/>
          </a:p>
          <a:p>
            <a:endParaRPr lang="en-US" sz="1600" dirty="0"/>
          </a:p>
          <a:p>
            <a:r>
              <a:rPr lang="en-US" sz="1400" dirty="0"/>
              <a:t>Using </a:t>
            </a:r>
            <a:r>
              <a:rPr lang="en-US" sz="1400" dirty="0" err="1"/>
              <a:t>getent</a:t>
            </a:r>
            <a:r>
              <a:rPr lang="en-US" sz="1400" dirty="0"/>
              <a:t> to view a user account</a:t>
            </a:r>
          </a:p>
          <a:p>
            <a:endParaRPr lang="en-US" sz="1400" dirty="0"/>
          </a:p>
          <a:p>
            <a:r>
              <a:rPr lang="en-US" sz="1400" dirty="0" err="1"/>
              <a:t>getent</a:t>
            </a:r>
            <a:r>
              <a:rPr lang="en-US" sz="1400" dirty="0"/>
              <a:t> shadow root</a:t>
            </a:r>
          </a:p>
          <a:p>
            <a:r>
              <a:rPr lang="en-US" sz="1400" dirty="0" err="1"/>
              <a:t>chage</a:t>
            </a:r>
            <a:r>
              <a:rPr lang="en-US" sz="1400" dirty="0"/>
              <a:t> -l  root</a:t>
            </a:r>
          </a:p>
        </p:txBody>
      </p:sp>
      <p:pic>
        <p:nvPicPr>
          <p:cNvPr id="7" name="Picture 6">
            <a:extLst>
              <a:ext uri="{FF2B5EF4-FFF2-40B4-BE49-F238E27FC236}">
                <a16:creationId xmlns:a16="http://schemas.microsoft.com/office/drawing/2014/main" id="{854F20BC-119B-D2C5-7EF8-69C69E2B8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730" y="1746446"/>
            <a:ext cx="7136627" cy="4356324"/>
          </a:xfrm>
          <a:prstGeom prst="rect">
            <a:avLst/>
          </a:prstGeom>
        </p:spPr>
      </p:pic>
    </p:spTree>
    <p:extLst>
      <p:ext uri="{BB962C8B-B14F-4D97-AF65-F5344CB8AC3E}">
        <p14:creationId xmlns:p14="http://schemas.microsoft.com/office/powerpoint/2010/main" val="1248525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DF0A-A131-B7B9-2E1E-B522F4335380}"/>
              </a:ext>
            </a:extLst>
          </p:cNvPr>
          <p:cNvSpPr>
            <a:spLocks noGrp="1"/>
          </p:cNvSpPr>
          <p:nvPr>
            <p:ph type="title"/>
          </p:nvPr>
        </p:nvSpPr>
        <p:spPr>
          <a:xfrm>
            <a:off x="1904189" y="0"/>
            <a:ext cx="6838595" cy="1309395"/>
          </a:xfrm>
        </p:spPr>
        <p:txBody>
          <a:bodyPr>
            <a:normAutofit/>
          </a:bodyPr>
          <a:lstStyle/>
          <a:p>
            <a:r>
              <a:rPr lang="en-US" dirty="0"/>
              <a:t>             </a:t>
            </a:r>
            <a:r>
              <a:rPr lang="en-US" dirty="0" err="1"/>
              <a:t>dmseg</a:t>
            </a:r>
            <a:r>
              <a:rPr lang="en-US" dirty="0"/>
              <a:t> and </a:t>
            </a:r>
            <a:r>
              <a:rPr lang="en-US" dirty="0" err="1"/>
              <a:t>journalctl</a:t>
            </a:r>
            <a:endParaRPr lang="en-US" dirty="0"/>
          </a:p>
        </p:txBody>
      </p:sp>
      <p:sp>
        <p:nvSpPr>
          <p:cNvPr id="3" name="Content Placeholder 2">
            <a:extLst>
              <a:ext uri="{FF2B5EF4-FFF2-40B4-BE49-F238E27FC236}">
                <a16:creationId xmlns:a16="http://schemas.microsoft.com/office/drawing/2014/main" id="{21BDE79D-35B7-E1F4-65E2-F82D672C5B7D}"/>
              </a:ext>
            </a:extLst>
          </p:cNvPr>
          <p:cNvSpPr>
            <a:spLocks noGrp="1"/>
          </p:cNvSpPr>
          <p:nvPr>
            <p:ph idx="1"/>
          </p:nvPr>
        </p:nvSpPr>
        <p:spPr>
          <a:xfrm>
            <a:off x="2394166" y="2359608"/>
            <a:ext cx="8596668" cy="3880773"/>
          </a:xfrm>
        </p:spPr>
        <p:txBody>
          <a:bodyPr>
            <a:normAutofit/>
          </a:bodyPr>
          <a:lstStyle/>
          <a:p>
            <a:r>
              <a:rPr lang="en-US" sz="2000" dirty="0" err="1"/>
              <a:t>dmesg</a:t>
            </a:r>
            <a:r>
              <a:rPr lang="en-US" sz="2000" dirty="0"/>
              <a:t> tools in </a:t>
            </a:r>
            <a:r>
              <a:rPr lang="en-US" sz="2000" dirty="0" err="1"/>
              <a:t>unix</a:t>
            </a:r>
            <a:r>
              <a:rPr lang="en-US" sz="2000" dirty="0"/>
              <a:t> that prints the message buffer of the kernel.</a:t>
            </a:r>
          </a:p>
          <a:p>
            <a:endParaRPr lang="en-US" sz="2000" dirty="0"/>
          </a:p>
          <a:p>
            <a:r>
              <a:rPr lang="en-US" sz="2000" dirty="0" err="1"/>
              <a:t>Journalctl</a:t>
            </a:r>
            <a:r>
              <a:rPr lang="en-US" sz="2000" dirty="0"/>
              <a:t> other command to display the kernel ring buffer’s contents </a:t>
            </a:r>
          </a:p>
          <a:p>
            <a:endParaRPr lang="en-US" sz="2000" dirty="0"/>
          </a:p>
          <a:p>
            <a:r>
              <a:rPr lang="en-US" sz="2000" dirty="0"/>
              <a:t>for show boot’s log this path in /var/log</a:t>
            </a:r>
          </a:p>
          <a:p>
            <a:endParaRPr lang="en-US" sz="2000" dirty="0"/>
          </a:p>
          <a:p>
            <a:r>
              <a:rPr lang="en-US" sz="2000" dirty="0" err="1"/>
              <a:t>grub.cfg</a:t>
            </a:r>
            <a:r>
              <a:rPr lang="en-US" sz="2000" dirty="0"/>
              <a:t> or </a:t>
            </a:r>
            <a:r>
              <a:rPr lang="en-US" sz="2000" dirty="0" err="1"/>
              <a:t>menu.list</a:t>
            </a:r>
            <a:r>
              <a:rPr lang="en-US" sz="2000" dirty="0"/>
              <a:t> in </a:t>
            </a:r>
            <a:r>
              <a:rPr lang="en-US" sz="2000" dirty="0" err="1"/>
              <a:t>linux</a:t>
            </a:r>
            <a:r>
              <a:rPr lang="en-US" sz="2000" dirty="0"/>
              <a:t> for config boot menus in </a:t>
            </a:r>
            <a:r>
              <a:rPr lang="en-US" sz="2000" dirty="0" err="1"/>
              <a:t>rhel</a:t>
            </a:r>
            <a:r>
              <a:rPr lang="en-US" sz="2000" dirty="0"/>
              <a:t> </a:t>
            </a:r>
            <a:r>
              <a:rPr lang="en-US" sz="2000" dirty="0" err="1"/>
              <a:t>grub.conf</a:t>
            </a:r>
            <a:endParaRPr lang="en-US" sz="2000" dirty="0"/>
          </a:p>
          <a:p>
            <a:r>
              <a:rPr lang="en-US" sz="2000" dirty="0" err="1"/>
              <a:t>Menus.list</a:t>
            </a:r>
            <a:r>
              <a:rPr lang="en-US" sz="2000" dirty="0"/>
              <a:t> in </a:t>
            </a:r>
            <a:r>
              <a:rPr lang="en-US" sz="2000" dirty="0" err="1"/>
              <a:t>debian</a:t>
            </a:r>
            <a:endParaRPr lang="en-US" sz="2000" dirty="0"/>
          </a:p>
          <a:p>
            <a:endParaRPr lang="en-US" sz="2000" dirty="0"/>
          </a:p>
          <a:p>
            <a:endParaRPr lang="en-US" sz="2000" dirty="0"/>
          </a:p>
        </p:txBody>
      </p:sp>
    </p:spTree>
    <p:extLst>
      <p:ext uri="{BB962C8B-B14F-4D97-AF65-F5344CB8AC3E}">
        <p14:creationId xmlns:p14="http://schemas.microsoft.com/office/powerpoint/2010/main" val="817696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B2C1-AB57-78C8-4256-2872E602761D}"/>
              </a:ext>
            </a:extLst>
          </p:cNvPr>
          <p:cNvSpPr>
            <a:spLocks noGrp="1"/>
          </p:cNvSpPr>
          <p:nvPr>
            <p:ph type="title"/>
          </p:nvPr>
        </p:nvSpPr>
        <p:spPr>
          <a:xfrm>
            <a:off x="0" y="194906"/>
            <a:ext cx="9226355" cy="507999"/>
          </a:xfrm>
        </p:spPr>
        <p:txBody>
          <a:bodyPr>
            <a:normAutofit fontScale="90000"/>
          </a:bodyPr>
          <a:lstStyle/>
          <a:p>
            <a:r>
              <a:rPr lang="en-US" dirty="0"/>
              <a:t>                       boot</a:t>
            </a:r>
          </a:p>
        </p:txBody>
      </p:sp>
      <p:sp>
        <p:nvSpPr>
          <p:cNvPr id="3" name="Content Placeholder 2">
            <a:extLst>
              <a:ext uri="{FF2B5EF4-FFF2-40B4-BE49-F238E27FC236}">
                <a16:creationId xmlns:a16="http://schemas.microsoft.com/office/drawing/2014/main" id="{DBF1E940-D161-BC62-BF64-23697AD963FA}"/>
              </a:ext>
            </a:extLst>
          </p:cNvPr>
          <p:cNvSpPr>
            <a:spLocks noGrp="1"/>
          </p:cNvSpPr>
          <p:nvPr>
            <p:ph idx="1"/>
          </p:nvPr>
        </p:nvSpPr>
        <p:spPr>
          <a:xfrm>
            <a:off x="1544086" y="1337113"/>
            <a:ext cx="9466035" cy="4766144"/>
          </a:xfrm>
        </p:spPr>
        <p:txBody>
          <a:bodyPr>
            <a:normAutofit/>
          </a:bodyPr>
          <a:lstStyle/>
          <a:p>
            <a:r>
              <a:rPr lang="en-US" sz="2000" dirty="0"/>
              <a:t>The boot loader program isn’t required to point directly to an operating system kernel file—it can point to any type of program, including another boot loader program. You can create a primary boot loader program that points to a secondary boot loader program, which provides options to load multiple operating systems. This process is called </a:t>
            </a:r>
            <a:r>
              <a:rPr lang="en-US" sz="2000" dirty="0" err="1"/>
              <a:t>chainloading</a:t>
            </a:r>
            <a:r>
              <a:rPr lang="en-US" sz="2000" dirty="0"/>
              <a:t>.</a:t>
            </a:r>
          </a:p>
          <a:p>
            <a:endParaRPr lang="en-US" sz="2000" dirty="0"/>
          </a:p>
          <a:p>
            <a:r>
              <a:rPr lang="en-US" sz="2000" dirty="0"/>
              <a:t>Boot in </a:t>
            </a:r>
            <a:r>
              <a:rPr lang="en-US" sz="2000" dirty="0" err="1"/>
              <a:t>uefi</a:t>
            </a:r>
            <a:r>
              <a:rPr lang="en-US" sz="2000" dirty="0"/>
              <a:t> On Linux systems, the ESP is typically mounted in the /boot/</a:t>
            </a:r>
            <a:r>
              <a:rPr lang="en-US" sz="2000" dirty="0" err="1"/>
              <a:t>efi</a:t>
            </a:r>
            <a:r>
              <a:rPr lang="en-US" sz="2000" dirty="0"/>
              <a:t>/ directory, and the boot loader fi les are commonly stored using the .</a:t>
            </a:r>
            <a:r>
              <a:rPr lang="en-US" sz="2000" dirty="0" err="1"/>
              <a:t>efi</a:t>
            </a:r>
            <a:r>
              <a:rPr lang="en-US" sz="2000" dirty="0"/>
              <a:t> fi </a:t>
            </a:r>
            <a:r>
              <a:rPr lang="en-US" sz="2000" dirty="0" err="1"/>
              <a:t>lename</a:t>
            </a:r>
            <a:r>
              <a:rPr lang="en-US" sz="2000" dirty="0"/>
              <a:t> extension.</a:t>
            </a:r>
          </a:p>
        </p:txBody>
      </p:sp>
    </p:spTree>
    <p:extLst>
      <p:ext uri="{BB962C8B-B14F-4D97-AF65-F5344CB8AC3E}">
        <p14:creationId xmlns:p14="http://schemas.microsoft.com/office/powerpoint/2010/main" val="2445907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6387</TotalTime>
  <Words>9234</Words>
  <Application>Microsoft Office PowerPoint</Application>
  <PresentationFormat>Widescreen</PresentationFormat>
  <Paragraphs>1070</Paragraphs>
  <Slides>144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144</vt:i4>
      </vt:variant>
    </vt:vector>
  </HeadingPairs>
  <TitlesOfParts>
    <vt:vector size="151" baseType="lpstr">
      <vt:lpstr>Arial</vt:lpstr>
      <vt:lpstr>Arial</vt:lpstr>
      <vt:lpstr>Calibri</vt:lpstr>
      <vt:lpstr>Corbel</vt:lpstr>
      <vt:lpstr>Nunito</vt:lpstr>
      <vt:lpstr>Wingdings</vt:lpstr>
      <vt:lpstr>Parallax</vt:lpstr>
      <vt:lpstr>LPIC1</vt:lpstr>
      <vt:lpstr>                                 lpic</vt:lpstr>
      <vt:lpstr>Linux history</vt:lpstr>
      <vt:lpstr>Famous people in linux</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                    structure hard</vt:lpstr>
      <vt:lpstr>fdisk </vt:lpstr>
      <vt:lpstr>                         fdisk</vt:lpstr>
      <vt:lpstr>                  important</vt:lpstr>
      <vt:lpstr>                        gdisk</vt:lpstr>
      <vt:lpstr>                   GiB vs GB</vt:lpstr>
      <vt:lpstr>              type of filesystem</vt:lpstr>
      <vt:lpstr>            partitioning in productio</vt:lpstr>
      <vt:lpstr>               type of filesystem</vt:lpstr>
      <vt:lpstr>             creating file system</vt:lpstr>
      <vt:lpstr>                     mount</vt:lpstr>
      <vt:lpstr>             umount and fsck</vt:lpstr>
      <vt:lpstr>inode(index node)</vt:lpstr>
      <vt:lpstr>                soft link vs hard link</vt:lpstr>
      <vt:lpstr>               hard link vs soft link</vt:lpstr>
      <vt:lpstr>                 hard link vs soft link</vt:lpstr>
      <vt:lpstr>              hard link vs soft link</vt:lpstr>
      <vt:lpstr>            hard link vs soft link</vt:lpstr>
      <vt:lpstr>                       fstab</vt:lpstr>
      <vt:lpstr>                      fstab</vt:lpstr>
      <vt:lpstr>                      fstab</vt:lpstr>
      <vt:lpstr>Type file</vt:lpstr>
      <vt:lpstr>                compressing file</vt:lpstr>
      <vt:lpstr>          compare compressing file</vt:lpstr>
      <vt:lpstr>tar</vt:lpstr>
      <vt:lpstr>                        dd</vt:lpstr>
      <vt:lpstr>                 permissions</vt:lpstr>
      <vt:lpstr>            Managing File Ownership</vt:lpstr>
      <vt:lpstr>                    permissions</vt:lpstr>
      <vt:lpstr>                   permissions</vt:lpstr>
      <vt:lpstr>                    permissions</vt:lpstr>
      <vt:lpstr>           permissions and type of file</vt:lpstr>
      <vt:lpstr>                      permissions </vt:lpstr>
      <vt:lpstr>          Setting the Default Mode</vt:lpstr>
      <vt:lpstr>                     umask</vt:lpstr>
      <vt:lpstr>           Changing Special AccesModes</vt:lpstr>
      <vt:lpstr>          Configuring User Accounts</vt:lpstr>
      <vt:lpstr>   Configuring User Accounts  </vt:lpstr>
      <vt:lpstr>   Configuring User Accounts</vt:lpstr>
      <vt:lpstr>  Configuring User Accounts</vt:lpstr>
      <vt:lpstr>             dmseg and journalctl</vt:lpstr>
      <vt:lpstr>                       boot</vt:lpstr>
      <vt:lpstr>                           boot</vt:lpstr>
      <vt:lpstr>                           boot</vt:lpstr>
      <vt:lpstr>                                  boot</vt:lpstr>
      <vt:lpstr>        Using Alternative Boot Loaders</vt:lpstr>
      <vt:lpstr>                  Initialization Process </vt:lpstr>
      <vt:lpstr>                  Initialization Process</vt:lpstr>
      <vt:lpstr>                           unit</vt:lpstr>
      <vt:lpstr>                        systemctl</vt:lpstr>
      <vt:lpstr>                       systemctl</vt:lpstr>
      <vt:lpstr>                     systemd unit</vt:lpstr>
      <vt:lpstr>Unit systemd</vt:lpstr>
      <vt:lpstr>     default targetmuti user graphical</vt:lpstr>
      <vt:lpstr>   Understanding Runlevels</vt:lpstr>
      <vt:lpstr>        Stopping the System</vt:lpstr>
      <vt:lpstr>                  upgrade kernel</vt:lpstr>
      <vt:lpstr>                    virtualization</vt:lpstr>
      <vt:lpstr>               Understanding Containers</vt:lpstr>
      <vt:lpstr>            Setting the Time and Date</vt:lpstr>
      <vt:lpstr>                    ntp server</vt:lpstr>
      <vt:lpstr>                          cups</vt:lpstr>
      <vt:lpstr>                 Managing Email </vt:lpstr>
      <vt:lpstr>                choosing  email  software</vt:lpstr>
      <vt:lpstr>                           mail</vt:lpstr>
      <vt:lpstr>           Using Log and Journal Files</vt:lpstr>
      <vt:lpstr>                            syslog</vt:lpstr>
      <vt:lpstr>                type of logging tools</vt:lpstr>
      <vt:lpstr>               rsyslog</vt:lpstr>
      <vt:lpstr>                            networking</vt:lpstr>
      <vt:lpstr>                 install graphical</vt:lpstr>
      <vt:lpstr>                        bash script</vt:lpstr>
      <vt:lpstr>                           bash script</vt:lpstr>
      <vt:lpstr>                         basic bash</vt:lpstr>
      <vt:lpstr>                      bash basic</vt:lpstr>
      <vt:lpstr>                         argument</vt:lpstr>
      <vt:lpstr>                   Basic Reading</vt:lpstr>
      <vt:lpstr>                   Basic Reading</vt:lpstr>
      <vt:lpstr>               Advanced Shell Scripting</vt:lpstr>
      <vt:lpstr>                           The Exit Status</vt:lpstr>
      <vt:lpstr>                                   </vt:lpstr>
      <vt:lpstr>                       sample if</vt:lpstr>
      <vt:lpstr>          </vt:lpstr>
      <vt:lpstr>                         Loops</vt:lpstr>
      <vt:lpstr>                                              for</vt:lpstr>
      <vt:lpstr>                                       The while Loop</vt:lpstr>
      <vt:lpstr>             Scheduling Regular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adm-local</cp:lastModifiedBy>
  <cp:revision>258</cp:revision>
  <dcterms:created xsi:type="dcterms:W3CDTF">2023-01-15T10:53:46Z</dcterms:created>
  <dcterms:modified xsi:type="dcterms:W3CDTF">2025-10-23T21:19:54Z</dcterms:modified>
</cp:coreProperties>
</file>