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28" r:id="rId74"/>
    <p:sldId id="32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10" d="100"/>
          <a:sy n="110"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–t list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–t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a:t>
            </a:r>
            <a:r>
              <a:rPr lang="en-US" dirty="0" err="1"/>
              <a:t>var</a:t>
            </a:r>
            <a:r>
              <a:rPr lang="en-US" dirty="0"/>
              <a:t>/    mount  </a:t>
            </a:r>
            <a:r>
              <a:rPr lang="en-US" dirty="0" err="1"/>
              <a:t>tmp.iso</a:t>
            </a:r>
            <a:r>
              <a:rPr lang="en-US"/>
              <a:t>  /media</a:t>
            </a:r>
            <a:endParaRPr lang="en-US" dirty="0"/>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663-D564-572D-7CA3-AFEC57AB3ACC}"/>
              </a:ext>
            </a:extLst>
          </p:cNvPr>
          <p:cNvSpPr>
            <a:spLocks noGrp="1"/>
          </p:cNvSpPr>
          <p:nvPr>
            <p:ph type="title"/>
          </p:nvPr>
        </p:nvSpPr>
        <p:spPr/>
        <p:txBody>
          <a:bodyPr/>
          <a:lstStyle/>
          <a:p>
            <a:pPr algn="ctr"/>
            <a:r>
              <a:rPr lang="en-US" dirty="0"/>
              <a:t>Forwarding </a:t>
            </a:r>
            <a:r>
              <a:rPr lang="en-US" dirty="0" err="1"/>
              <a:t>dns</a:t>
            </a:r>
            <a:endParaRPr lang="en-US" dirty="0"/>
          </a:p>
        </p:txBody>
      </p:sp>
      <p:sp>
        <p:nvSpPr>
          <p:cNvPr id="3" name="Content Placeholder 2">
            <a:extLst>
              <a:ext uri="{FF2B5EF4-FFF2-40B4-BE49-F238E27FC236}">
                <a16:creationId xmlns:a16="http://schemas.microsoft.com/office/drawing/2014/main" id="{46C80F65-D0D6-3DB8-E3F0-68E656E45D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821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09-DBF4-F5D1-6834-5853CCA634B2}"/>
              </a:ext>
            </a:extLst>
          </p:cNvPr>
          <p:cNvSpPr>
            <a:spLocks noGrp="1"/>
          </p:cNvSpPr>
          <p:nvPr>
            <p:ph type="title"/>
          </p:nvPr>
        </p:nvSpPr>
        <p:spPr/>
        <p:txBody>
          <a:bodyPr/>
          <a:lstStyle/>
          <a:p>
            <a:pPr algn="ctr"/>
            <a:r>
              <a:rPr lang="en-US" dirty="0"/>
              <a:t>http concept</a:t>
            </a:r>
          </a:p>
        </p:txBody>
      </p:sp>
      <p:sp>
        <p:nvSpPr>
          <p:cNvPr id="3" name="Content Placeholder 2">
            <a:extLst>
              <a:ext uri="{FF2B5EF4-FFF2-40B4-BE49-F238E27FC236}">
                <a16:creationId xmlns:a16="http://schemas.microsoft.com/office/drawing/2014/main" id="{79336479-645F-784F-6606-6AEC1048ABDA}"/>
              </a:ext>
            </a:extLst>
          </p:cNvPr>
          <p:cNvSpPr>
            <a:spLocks noGrp="1"/>
          </p:cNvSpPr>
          <p:nvPr>
            <p:ph idx="1"/>
          </p:nvPr>
        </p:nvSpPr>
        <p:spPr>
          <a:xfrm>
            <a:off x="838200" y="1825625"/>
            <a:ext cx="10515600" cy="4749346"/>
          </a:xfrm>
        </p:spPr>
        <p:txBody>
          <a:bodyPr/>
          <a:lstStyle/>
          <a:p>
            <a:r>
              <a:rPr lang="en-US" b="0" i="0" dirty="0">
                <a:solidFill>
                  <a:srgbClr val="0D0D0D"/>
                </a:solidFill>
                <a:effectLst/>
                <a:highlight>
                  <a:srgbClr val="FFFFFF"/>
                </a:highlight>
                <a:latin typeface="Söhne"/>
              </a:rPr>
              <a:t>HTTP (Hypertext Transfer Protocol) is a fundamental protocol used for transferring data over the World Wide Web. It's an application layer protocol within the TCP/IP suite, designed for distributed, collaborative, hypermedia information systems.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Html advantages:</a:t>
            </a:r>
          </a:p>
          <a:p>
            <a:r>
              <a:rPr lang="en-US" dirty="0">
                <a:solidFill>
                  <a:srgbClr val="0D0D0D"/>
                </a:solidFill>
                <a:highlight>
                  <a:srgbClr val="FFFFFF"/>
                </a:highlight>
                <a:latin typeface="Söhne"/>
              </a:rPr>
              <a:t>1-formatting data</a:t>
            </a:r>
          </a:p>
          <a:p>
            <a:r>
              <a:rPr lang="en-US" dirty="0">
                <a:solidFill>
                  <a:srgbClr val="0D0D0D"/>
                </a:solidFill>
                <a:highlight>
                  <a:srgbClr val="FFFFFF"/>
                </a:highlight>
                <a:latin typeface="Söhne"/>
              </a:rPr>
              <a:t>2- linking between file</a:t>
            </a:r>
          </a:p>
          <a:p>
            <a:r>
              <a:rPr lang="en-US" dirty="0">
                <a:solidFill>
                  <a:srgbClr val="0D0D0D"/>
                </a:solidFill>
                <a:highlight>
                  <a:srgbClr val="FFFFFF"/>
                </a:highlight>
                <a:latin typeface="Söhne"/>
              </a:rPr>
              <a:t>3- font style </a:t>
            </a:r>
          </a:p>
          <a:p>
            <a:r>
              <a:rPr lang="en-US" dirty="0"/>
              <a:t>www.w3school.com</a:t>
            </a:r>
          </a:p>
        </p:txBody>
      </p:sp>
    </p:spTree>
    <p:extLst>
      <p:ext uri="{BB962C8B-B14F-4D97-AF65-F5344CB8AC3E}">
        <p14:creationId xmlns:p14="http://schemas.microsoft.com/office/powerpoint/2010/main" val="3735760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0DC2-B35D-F74B-9550-85FA348F4F00}"/>
              </a:ext>
            </a:extLst>
          </p:cNvPr>
          <p:cNvSpPr>
            <a:spLocks noGrp="1"/>
          </p:cNvSpPr>
          <p:nvPr>
            <p:ph type="title"/>
          </p:nvPr>
        </p:nvSpPr>
        <p:spPr/>
        <p:txBody>
          <a:bodyPr/>
          <a:lstStyle/>
          <a:p>
            <a:pPr algn="ctr"/>
            <a:r>
              <a:rPr lang="en-US" dirty="0"/>
              <a:t>http client request</a:t>
            </a:r>
          </a:p>
        </p:txBody>
      </p:sp>
      <p:sp>
        <p:nvSpPr>
          <p:cNvPr id="3" name="Content Placeholder 2">
            <a:extLst>
              <a:ext uri="{FF2B5EF4-FFF2-40B4-BE49-F238E27FC236}">
                <a16:creationId xmlns:a16="http://schemas.microsoft.com/office/drawing/2014/main" id="{EE620681-7F95-34EB-1249-32EF366EF333}"/>
              </a:ext>
            </a:extLst>
          </p:cNvPr>
          <p:cNvSpPr>
            <a:spLocks noGrp="1"/>
          </p:cNvSpPr>
          <p:nvPr>
            <p:ph idx="1"/>
          </p:nvPr>
        </p:nvSpPr>
        <p:spPr/>
        <p:txBody>
          <a:bodyPr>
            <a:normAutofit lnSpcReduction="10000"/>
          </a:bodyPr>
          <a:lstStyle/>
          <a:p>
            <a:r>
              <a:rPr lang="en-US" dirty="0"/>
              <a:t>Get----</a:t>
            </a:r>
            <a:r>
              <a:rPr lang="en-US" dirty="0">
                <a:sym typeface="Wingdings" panose="05000000000000000000" pitchFamily="2" charset="2"/>
              </a:rPr>
              <a:t> request the specified resource .its very common</a:t>
            </a:r>
            <a:endParaRPr lang="en-US" dirty="0"/>
          </a:p>
          <a:p>
            <a:pPr marL="0" indent="0">
              <a:buNone/>
            </a:pPr>
            <a:endParaRPr lang="en-US" dirty="0"/>
          </a:p>
          <a:p>
            <a:r>
              <a:rPr lang="en-US" dirty="0"/>
              <a:t>Put---</a:t>
            </a:r>
            <a:r>
              <a:rPr lang="en-US" dirty="0">
                <a:sym typeface="Wingdings" panose="05000000000000000000" pitchFamily="2" charset="2"/>
              </a:rPr>
              <a:t> as the same post send data</a:t>
            </a:r>
          </a:p>
          <a:p>
            <a:pPr marL="0" indent="0">
              <a:buNone/>
            </a:pPr>
            <a:r>
              <a:rPr lang="en-US" dirty="0"/>
              <a:t>as specified location as </a:t>
            </a:r>
            <a:r>
              <a:rPr lang="en-US"/>
              <a:t>like upload file</a:t>
            </a:r>
            <a:endParaRPr lang="en-US" dirty="0"/>
          </a:p>
          <a:p>
            <a:pPr marL="0" indent="0">
              <a:buNone/>
            </a:pPr>
            <a:endParaRPr lang="en-US" dirty="0"/>
          </a:p>
          <a:p>
            <a:r>
              <a:rPr lang="en-US" dirty="0"/>
              <a:t>Delete--</a:t>
            </a:r>
            <a:r>
              <a:rPr lang="en-US" dirty="0">
                <a:sym typeface="Wingdings" panose="05000000000000000000" pitchFamily="2" charset="2"/>
              </a:rPr>
              <a:t>delete the specified resource for example delete chat</a:t>
            </a:r>
            <a:endParaRPr lang="en-US" dirty="0"/>
          </a:p>
          <a:p>
            <a:endParaRPr lang="en-US" dirty="0"/>
          </a:p>
          <a:p>
            <a:r>
              <a:rPr lang="en-US" dirty="0"/>
              <a:t>Post--</a:t>
            </a:r>
            <a:r>
              <a:rPr lang="en-US" dirty="0">
                <a:sym typeface="Wingdings" panose="05000000000000000000" pitchFamily="2" charset="2"/>
              </a:rPr>
              <a:t> send specified data to the server for processing for example transaction </a:t>
            </a:r>
            <a:r>
              <a:rPr lang="en-US" dirty="0" err="1">
                <a:sym typeface="Wingdings" panose="05000000000000000000" pitchFamily="2" charset="2"/>
              </a:rPr>
              <a:t>bank,login</a:t>
            </a:r>
            <a:r>
              <a:rPr lang="en-US" dirty="0">
                <a:sym typeface="Wingdings" panose="05000000000000000000" pitchFamily="2" charset="2"/>
              </a:rPr>
              <a:t> or register</a:t>
            </a:r>
            <a:endParaRPr lang="en-US" dirty="0"/>
          </a:p>
          <a:p>
            <a:pPr marL="0" indent="0">
              <a:buNone/>
            </a:pPr>
            <a:endParaRPr lang="en-US" dirty="0"/>
          </a:p>
        </p:txBody>
      </p:sp>
      <p:pic>
        <p:nvPicPr>
          <p:cNvPr id="5" name="Picture 4">
            <a:extLst>
              <a:ext uri="{FF2B5EF4-FFF2-40B4-BE49-F238E27FC236}">
                <a16:creationId xmlns:a16="http://schemas.microsoft.com/office/drawing/2014/main" id="{7492238B-16D9-632F-2C1E-7E2576E2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60" y="2268720"/>
            <a:ext cx="4430894" cy="1571625"/>
          </a:xfrm>
          <a:prstGeom prst="rect">
            <a:avLst/>
          </a:prstGeom>
        </p:spPr>
      </p:pic>
    </p:spTree>
    <p:extLst>
      <p:ext uri="{BB962C8B-B14F-4D97-AF65-F5344CB8AC3E}">
        <p14:creationId xmlns:p14="http://schemas.microsoft.com/office/powerpoint/2010/main" val="334784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D9CC-7119-51A2-90DB-1217808486B3}"/>
              </a:ext>
            </a:extLst>
          </p:cNvPr>
          <p:cNvSpPr>
            <a:spLocks noGrp="1"/>
          </p:cNvSpPr>
          <p:nvPr>
            <p:ph type="title"/>
          </p:nvPr>
        </p:nvSpPr>
        <p:spPr>
          <a:xfrm>
            <a:off x="698863" y="0"/>
            <a:ext cx="10515600" cy="1325563"/>
          </a:xfrm>
        </p:spPr>
        <p:txBody>
          <a:bodyPr/>
          <a:lstStyle/>
          <a:p>
            <a:pPr algn="ctr"/>
            <a:r>
              <a:rPr lang="en-US" dirty="0"/>
              <a:t>https</a:t>
            </a:r>
          </a:p>
        </p:txBody>
      </p:sp>
      <p:sp>
        <p:nvSpPr>
          <p:cNvPr id="6" name="Content Placeholder 5">
            <a:extLst>
              <a:ext uri="{FF2B5EF4-FFF2-40B4-BE49-F238E27FC236}">
                <a16:creationId xmlns:a16="http://schemas.microsoft.com/office/drawing/2014/main" id="{A6E839F6-2FC9-BD7F-D6B5-63167DFD7465}"/>
              </a:ext>
            </a:extLst>
          </p:cNvPr>
          <p:cNvSpPr txBox="1">
            <a:spLocks noGrp="1"/>
          </p:cNvSpPr>
          <p:nvPr>
            <p:ph idx="1"/>
          </p:nvPr>
        </p:nvSpPr>
        <p:spPr>
          <a:xfrm>
            <a:off x="594360" y="1128939"/>
            <a:ext cx="10515600" cy="5258876"/>
          </a:xfrm>
          <a:prstGeom prst="rect">
            <a:avLst/>
          </a:prstGeom>
          <a:noFill/>
        </p:spPr>
        <p:txBody>
          <a:bodyPr wrap="square">
            <a:spAutoFit/>
          </a:bodyPr>
          <a:lstStyle/>
          <a:p>
            <a:pPr marL="0" indent="0">
              <a:buNone/>
            </a:pPr>
            <a:r>
              <a:rPr lang="en-US" b="0" i="0" dirty="0">
                <a:solidFill>
                  <a:srgbClr val="0D0D0D"/>
                </a:solidFill>
                <a:effectLst/>
                <a:highlight>
                  <a:srgbClr val="FFFFFF"/>
                </a:highlight>
                <a:latin typeface="Söhne"/>
              </a:rPr>
              <a:t>HTTPS stands for Hypertext Transfer Protocol Secure. It is an extension of the HTTP protocol used for secure communication over a computer network, typically the internet. HTTPS encrypts the data transferred between a client (such as a web browser) and a server, ensuring that sensitive information remains confidential and protected from eavesdropping and tampering</a:t>
            </a:r>
          </a:p>
          <a:p>
            <a:pPr marL="0" indent="0">
              <a:buNone/>
            </a:pPr>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CA : certificate authority </a:t>
            </a:r>
          </a:p>
          <a:p>
            <a:pPr marL="0" indent="0">
              <a:buNone/>
            </a:pPr>
            <a:endParaRPr lang="en-US" dirty="0">
              <a:solidFill>
                <a:srgbClr val="0D0D0D"/>
              </a:solidFill>
              <a:highlight>
                <a:srgbClr val="FFFFFF"/>
              </a:highlight>
              <a:latin typeface="Söhne"/>
            </a:endParaRPr>
          </a:p>
          <a:p>
            <a:pPr marL="0" indent="0">
              <a:buNone/>
            </a:pPr>
            <a:r>
              <a:rPr lang="en-US" dirty="0" err="1">
                <a:solidFill>
                  <a:srgbClr val="0D0D0D"/>
                </a:solidFill>
                <a:highlight>
                  <a:srgbClr val="FFFFFF"/>
                </a:highlight>
                <a:latin typeface="Söhne"/>
              </a:rPr>
              <a:t>CRl:</a:t>
            </a:r>
            <a:r>
              <a:rPr lang="en-US" b="0" i="0" dirty="0" err="1">
                <a:solidFill>
                  <a:srgbClr val="0D0D0D"/>
                </a:solidFill>
                <a:effectLst/>
                <a:highlight>
                  <a:srgbClr val="FFFFFF"/>
                </a:highlight>
                <a:latin typeface="Söhne"/>
              </a:rPr>
              <a:t>A</a:t>
            </a:r>
            <a:r>
              <a:rPr lang="en-US" b="0" i="0" dirty="0">
                <a:solidFill>
                  <a:srgbClr val="0D0D0D"/>
                </a:solidFill>
                <a:effectLst/>
                <a:highlight>
                  <a:srgbClr val="FFFFFF"/>
                </a:highlight>
                <a:latin typeface="Söhne"/>
              </a:rPr>
              <a:t> CRL (Certificate Revocation List) is a list of digital certificates that have been revoked by the issuing Certificate Authority (CA) before their scheduled expiration date</a:t>
            </a:r>
            <a:endParaRPr lang="en-US" dirty="0"/>
          </a:p>
        </p:txBody>
      </p:sp>
    </p:spTree>
    <p:extLst>
      <p:ext uri="{BB962C8B-B14F-4D97-AF65-F5344CB8AC3E}">
        <p14:creationId xmlns:p14="http://schemas.microsoft.com/office/powerpoint/2010/main" val="37954434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9DDA-CDC5-ED3E-B491-B8FBC1D2AE9E}"/>
              </a:ext>
            </a:extLst>
          </p:cNvPr>
          <p:cNvSpPr>
            <a:spLocks noGrp="1"/>
          </p:cNvSpPr>
          <p:nvPr>
            <p:ph type="title"/>
          </p:nvPr>
        </p:nvSpPr>
        <p:spPr/>
        <p:txBody>
          <a:bodyPr/>
          <a:lstStyle/>
          <a:p>
            <a:pPr algn="ctr"/>
            <a:r>
              <a:rPr lang="en-US" dirty="0"/>
              <a:t>https</a:t>
            </a:r>
          </a:p>
        </p:txBody>
      </p:sp>
      <p:sp>
        <p:nvSpPr>
          <p:cNvPr id="3" name="Content Placeholder 2">
            <a:extLst>
              <a:ext uri="{FF2B5EF4-FFF2-40B4-BE49-F238E27FC236}">
                <a16:creationId xmlns:a16="http://schemas.microsoft.com/office/drawing/2014/main" id="{AFC18C07-60D6-60A4-0E77-F6201A0C642B}"/>
              </a:ext>
            </a:extLst>
          </p:cNvPr>
          <p:cNvSpPr>
            <a:spLocks noGrp="1"/>
          </p:cNvSpPr>
          <p:nvPr>
            <p:ph idx="1"/>
          </p:nvPr>
        </p:nvSpPr>
        <p:spPr/>
        <p:txBody>
          <a:bodyPr/>
          <a:lstStyle/>
          <a:p>
            <a:r>
              <a:rPr lang="en-US" dirty="0"/>
              <a:t>Check expire time</a:t>
            </a:r>
          </a:p>
          <a:p>
            <a:endParaRPr lang="en-US" dirty="0"/>
          </a:p>
          <a:p>
            <a:r>
              <a:rPr lang="en-US"/>
              <a:t>Ca check </a:t>
            </a:r>
            <a:r>
              <a:rPr lang="en-US" dirty="0"/>
              <a:t>(issuer)</a:t>
            </a:r>
          </a:p>
          <a:p>
            <a:endParaRPr lang="en-US" dirty="0"/>
          </a:p>
          <a:p>
            <a:r>
              <a:rPr lang="en-US" dirty="0"/>
              <a:t>Check </a:t>
            </a:r>
            <a:r>
              <a:rPr lang="en-US" dirty="0" err="1"/>
              <a:t>crl</a:t>
            </a:r>
            <a:endParaRPr lang="en-US" dirty="0"/>
          </a:p>
          <a:p>
            <a:endParaRPr lang="en-US" dirty="0"/>
          </a:p>
          <a:p>
            <a:r>
              <a:rPr lang="en-US" dirty="0"/>
              <a:t>Check match name </a:t>
            </a:r>
            <a:r>
              <a:rPr lang="en-US" dirty="0" err="1"/>
              <a:t>url</a:t>
            </a:r>
            <a:endParaRPr lang="en-US" dirty="0"/>
          </a:p>
        </p:txBody>
      </p:sp>
    </p:spTree>
    <p:extLst>
      <p:ext uri="{BB962C8B-B14F-4D97-AF65-F5344CB8AC3E}">
        <p14:creationId xmlns:p14="http://schemas.microsoft.com/office/powerpoint/2010/main" val="251455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15668</TotalTime>
  <Words>4661</Words>
  <Application>Microsoft Office PowerPoint</Application>
  <PresentationFormat>Widescreen</PresentationFormat>
  <Paragraphs>490</Paragraphs>
  <Slides>74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Calibri</vt:lpstr>
      <vt:lpstr>Calibri Light</vt:lpstr>
      <vt:lpstr>Google Sans</vt:lpstr>
      <vt:lpstr>OpenSans</vt:lpstr>
      <vt:lpstr>Söhne</vt:lpstr>
      <vt:lpstr>var(--default-font-family)</vt:lpstr>
      <vt:lpstr>Wingdings</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lpstr>Forwarding dns</vt:lpstr>
      <vt:lpstr>http concept</vt:lpstr>
      <vt:lpstr>http client request</vt:lpstr>
      <vt:lpstr>https</vt:lpstr>
      <vt:lpstr>https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89</cp:revision>
  <dcterms:created xsi:type="dcterms:W3CDTF">2024-01-21T11:49:44Z</dcterms:created>
  <dcterms:modified xsi:type="dcterms:W3CDTF">2024-04-29T08:36:53Z</dcterms:modified>
</cp:coreProperties>
</file>