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58" r:id="rId19"/>
    <p:sldId id="259" r:id="rId20"/>
    <p:sldId id="283" r:id="rId21"/>
    <p:sldId id="284" r:id="rId22"/>
    <p:sldId id="285" r:id="rId23"/>
    <p:sldId id="286" r:id="rId24"/>
    <p:sldId id="287" r:id="rId25"/>
    <p:sldId id="288" r:id="rId26"/>
    <p:sldId id="289" r:id="rId27"/>
    <p:sldId id="260" r:id="rId28"/>
    <p:sldId id="261" r:id="rId29"/>
    <p:sldId id="290" r:id="rId30"/>
    <p:sldId id="291" r:id="rId31"/>
    <p:sldId id="292" r:id="rId32"/>
    <p:sldId id="293" r:id="rId33"/>
    <p:sldId id="294" r:id="rId34"/>
    <p:sldId id="262" r:id="rId35"/>
    <p:sldId id="263" r:id="rId36"/>
    <p:sldId id="264" r:id="rId37"/>
    <p:sldId id="265" r:id="rId38"/>
    <p:sldId id="295" r:id="rId39"/>
    <p:sldId id="266" r:id="rId40"/>
    <p:sldId id="267"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10" r:id="rId54"/>
    <p:sldId id="308" r:id="rId55"/>
    <p:sldId id="311" r:id="rId56"/>
    <p:sldId id="312" r:id="rId57"/>
    <p:sldId id="309"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6" r:id="rId71"/>
    <p:sldId id="325" r:id="rId72"/>
    <p:sldId id="327" r:id="rId73"/>
    <p:sldId id="335" r:id="rId74"/>
    <p:sldId id="328" r:id="rId75"/>
    <p:sldId id="329" r:id="rId76"/>
    <p:sldId id="330" r:id="rId77"/>
    <p:sldId id="331" r:id="rId78"/>
    <p:sldId id="332" r:id="rId79"/>
    <p:sldId id="333" r:id="rId80"/>
    <p:sldId id="334"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96" d="100"/>
          <a:sy n="96" d="100"/>
        </p:scale>
        <p:origin x="92" y="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45AE9A1-1F12-413A-A614-EA4F67C3A91A}"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21109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202982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86778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253623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5AE9A1-1F12-413A-A614-EA4F67C3A91A}"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63265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5AE9A1-1F12-413A-A614-EA4F67C3A91A}"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76516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5AE9A1-1F12-413A-A614-EA4F67C3A91A}" type="datetimeFigureOut">
              <a:rPr lang="en-US" smtClean="0"/>
              <a:t>7/19/2024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11738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5AE9A1-1F12-413A-A614-EA4F67C3A91A}" type="datetimeFigureOut">
              <a:rPr lang="en-US" smtClean="0"/>
              <a:t>7/19/2024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30779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AE9A1-1F12-413A-A614-EA4F67C3A91A}" type="datetimeFigureOut">
              <a:rPr lang="en-US" smtClean="0"/>
              <a:t>7/19/2024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78667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AE9A1-1F12-413A-A614-EA4F67C3A91A}"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584665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AE9A1-1F12-413A-A614-EA4F67C3A91A}"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428321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AE9A1-1F12-413A-A614-EA4F67C3A91A}" type="datetimeFigureOut">
              <a:rPr lang="en-US" smtClean="0"/>
              <a:t>7/19/2024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978AC-4C91-4B22-8343-B4C18B8275EB}" type="slidenum">
              <a:rPr lang="en-US" smtClean="0"/>
              <a:t>‹#›</a:t>
            </a:fld>
            <a:endParaRPr lang="en-US"/>
          </a:p>
        </p:txBody>
      </p:sp>
    </p:spTree>
    <p:extLst>
      <p:ext uri="{BB962C8B-B14F-4D97-AF65-F5344CB8AC3E}">
        <p14:creationId xmlns:p14="http://schemas.microsoft.com/office/powerpoint/2010/main" val="2911419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lcdn.apache.org/apr/apr-1.7.4.tar.gz" TargetMode="External"/><Relationship Id="rId2" Type="http://schemas.openxmlformats.org/officeDocument/2006/relationships/hyperlink" Target="https://dlcdn.apache.org/httpd/httpd-2.4.46.tar.gz" TargetMode="External"/><Relationship Id="rId1" Type="http://schemas.openxmlformats.org/officeDocument/2006/relationships/slideLayout" Target="../slideLayouts/slideLayout2.xml"/><Relationship Id="rId4" Type="http://schemas.openxmlformats.org/officeDocument/2006/relationships/hyperlink" Target="https://dlcdn.apache.org/apr/apr-util-1.6.3.tar.gz"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techtarget.com/searchnetworking/definition/domain-name-syste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iman.com/"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ftp://ip/"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LPIC2</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738" y="3602038"/>
            <a:ext cx="9246523" cy="2033882"/>
          </a:xfrm>
          <a:prstGeom prst="rect">
            <a:avLst/>
          </a:prstGeom>
        </p:spPr>
      </p:pic>
    </p:spTree>
    <p:extLst>
      <p:ext uri="{BB962C8B-B14F-4D97-AF65-F5344CB8AC3E}">
        <p14:creationId xmlns:p14="http://schemas.microsoft.com/office/powerpoint/2010/main" val="3738806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b="1" dirty="0"/>
              <a:t>B</a:t>
            </a:r>
            <a:r>
              <a:rPr lang="en-US" dirty="0"/>
              <a:t>ackup Offline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673" y="2048396"/>
            <a:ext cx="8046719" cy="3905795"/>
          </a:xfrm>
        </p:spPr>
      </p:pic>
    </p:spTree>
    <p:extLst>
      <p:ext uri="{BB962C8B-B14F-4D97-AF65-F5344CB8AC3E}">
        <p14:creationId xmlns:p14="http://schemas.microsoft.com/office/powerpoint/2010/main" val="18730517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1D1C-4754-29C1-02AF-107C90B0BAC9}"/>
              </a:ext>
            </a:extLst>
          </p:cNvPr>
          <p:cNvSpPr>
            <a:spLocks noGrp="1"/>
          </p:cNvSpPr>
          <p:nvPr>
            <p:ph type="title"/>
          </p:nvPr>
        </p:nvSpPr>
        <p:spPr/>
        <p:txBody>
          <a:bodyPr/>
          <a:lstStyle/>
          <a:p>
            <a:pPr algn="ctr"/>
            <a:r>
              <a:rPr lang="en-US" dirty="0" err="1"/>
              <a:t>vsftpd</a:t>
            </a:r>
            <a:endParaRPr lang="en-US" dirty="0"/>
          </a:p>
        </p:txBody>
      </p:sp>
      <p:sp>
        <p:nvSpPr>
          <p:cNvPr id="3" name="Content Placeholder 2">
            <a:extLst>
              <a:ext uri="{FF2B5EF4-FFF2-40B4-BE49-F238E27FC236}">
                <a16:creationId xmlns:a16="http://schemas.microsoft.com/office/drawing/2014/main" id="{8C5435C5-A83B-A81C-28BF-03E9B7DA2DCA}"/>
              </a:ext>
            </a:extLst>
          </p:cNvPr>
          <p:cNvSpPr>
            <a:spLocks noGrp="1"/>
          </p:cNvSpPr>
          <p:nvPr>
            <p:ph idx="1"/>
          </p:nvPr>
        </p:nvSpPr>
        <p:spPr/>
        <p:txBody>
          <a:bodyPr/>
          <a:lstStyle/>
          <a:p>
            <a:r>
              <a:rPr lang="en-US" dirty="0"/>
              <a:t>Passive mode config</a:t>
            </a:r>
          </a:p>
          <a:p>
            <a:r>
              <a:rPr lang="en-US" dirty="0"/>
              <a:t>connect_from_port_20=NO</a:t>
            </a:r>
          </a:p>
          <a:p>
            <a:r>
              <a:rPr lang="en-US" dirty="0" err="1"/>
              <a:t>pasv_enable</a:t>
            </a:r>
            <a:r>
              <a:rPr lang="en-US" dirty="0"/>
              <a:t>=YES</a:t>
            </a:r>
          </a:p>
          <a:p>
            <a:r>
              <a:rPr lang="en-US" dirty="0" err="1"/>
              <a:t>pasv_max_port</a:t>
            </a:r>
            <a:r>
              <a:rPr lang="en-US" dirty="0"/>
              <a:t>=30100</a:t>
            </a:r>
          </a:p>
          <a:p>
            <a:r>
              <a:rPr lang="en-US" dirty="0" err="1"/>
              <a:t>pasv_min_port</a:t>
            </a:r>
            <a:r>
              <a:rPr lang="en-US" dirty="0"/>
              <a:t>=30000</a:t>
            </a:r>
          </a:p>
        </p:txBody>
      </p:sp>
    </p:spTree>
    <p:extLst>
      <p:ext uri="{BB962C8B-B14F-4D97-AF65-F5344CB8AC3E}">
        <p14:creationId xmlns:p14="http://schemas.microsoft.com/office/powerpoint/2010/main" val="3210385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785F-4258-3C97-69C5-1689A019218F}"/>
              </a:ext>
            </a:extLst>
          </p:cNvPr>
          <p:cNvSpPr>
            <a:spLocks noGrp="1"/>
          </p:cNvSpPr>
          <p:nvPr>
            <p:ph type="title"/>
          </p:nvPr>
        </p:nvSpPr>
        <p:spPr>
          <a:xfrm>
            <a:off x="692426" y="0"/>
            <a:ext cx="10515600" cy="1325563"/>
          </a:xfrm>
        </p:spPr>
        <p:txBody>
          <a:bodyPr/>
          <a:lstStyle/>
          <a:p>
            <a:pPr algn="ctr"/>
            <a:r>
              <a:rPr lang="en-US" dirty="0"/>
              <a:t>samba</a:t>
            </a:r>
          </a:p>
        </p:txBody>
      </p:sp>
      <p:sp>
        <p:nvSpPr>
          <p:cNvPr id="3" name="Content Placeholder 2">
            <a:extLst>
              <a:ext uri="{FF2B5EF4-FFF2-40B4-BE49-F238E27FC236}">
                <a16:creationId xmlns:a16="http://schemas.microsoft.com/office/drawing/2014/main" id="{BE31FAB4-34E7-DCF5-D01D-8F614AD05E0D}"/>
              </a:ext>
            </a:extLst>
          </p:cNvPr>
          <p:cNvSpPr>
            <a:spLocks noGrp="1"/>
          </p:cNvSpPr>
          <p:nvPr>
            <p:ph idx="1"/>
          </p:nvPr>
        </p:nvSpPr>
        <p:spPr>
          <a:xfrm>
            <a:off x="838200" y="901148"/>
            <a:ext cx="10515600" cy="5275815"/>
          </a:xfrm>
        </p:spPr>
        <p:txBody>
          <a:bodyPr>
            <a:normAutofit lnSpcReduction="10000"/>
          </a:bodyPr>
          <a:lstStyle/>
          <a:p>
            <a:r>
              <a:rPr lang="en-US" dirty="0"/>
              <a:t>open source of </a:t>
            </a:r>
            <a:r>
              <a:rPr lang="en-US" dirty="0" err="1"/>
              <a:t>smb</a:t>
            </a:r>
            <a:r>
              <a:rPr lang="en-US" dirty="0"/>
              <a:t> protocol   port 445(</a:t>
            </a:r>
            <a:r>
              <a:rPr lang="en-US" dirty="0" err="1"/>
              <a:t>tcp</a:t>
            </a:r>
            <a:r>
              <a:rPr lang="en-US" dirty="0"/>
              <a:t>)  port137,135(UDP)</a:t>
            </a:r>
          </a:p>
          <a:p>
            <a:r>
              <a:rPr lang="en-US" dirty="0"/>
              <a:t>yum install samba  samba-client  (samba for server )  client for connect to </a:t>
            </a:r>
            <a:r>
              <a:rPr lang="en-US" dirty="0" err="1"/>
              <a:t>smb</a:t>
            </a:r>
            <a:r>
              <a:rPr lang="en-US" dirty="0"/>
              <a:t> on windows</a:t>
            </a:r>
          </a:p>
          <a:p>
            <a:r>
              <a:rPr lang="en-US" dirty="0" err="1"/>
              <a:t>systemctl</a:t>
            </a:r>
            <a:r>
              <a:rPr lang="en-US" dirty="0"/>
              <a:t> start </a:t>
            </a:r>
            <a:r>
              <a:rPr lang="en-US" dirty="0" err="1"/>
              <a:t>smb.service</a:t>
            </a:r>
            <a:endParaRPr lang="en-US" dirty="0"/>
          </a:p>
          <a:p>
            <a:r>
              <a:rPr lang="en-US" dirty="0" err="1"/>
              <a:t>systemctl</a:t>
            </a:r>
            <a:r>
              <a:rPr lang="en-US" dirty="0"/>
              <a:t> start </a:t>
            </a:r>
            <a:r>
              <a:rPr lang="en-US" dirty="0" err="1"/>
              <a:t>nmb.service</a:t>
            </a:r>
            <a:r>
              <a:rPr lang="en-US" dirty="0"/>
              <a:t>   (</a:t>
            </a:r>
            <a:r>
              <a:rPr lang="en-US" dirty="0" err="1"/>
              <a:t>netbios</a:t>
            </a:r>
            <a:r>
              <a:rPr lang="en-US" dirty="0"/>
              <a:t> protocol)</a:t>
            </a:r>
          </a:p>
          <a:p>
            <a:r>
              <a:rPr lang="en-US" dirty="0" err="1"/>
              <a:t>groupadd</a:t>
            </a:r>
            <a:r>
              <a:rPr lang="en-US" dirty="0"/>
              <a:t> </a:t>
            </a:r>
            <a:r>
              <a:rPr lang="en-US" dirty="0" err="1"/>
              <a:t>smbshare</a:t>
            </a:r>
            <a:r>
              <a:rPr lang="en-US" dirty="0"/>
              <a:t> </a:t>
            </a:r>
          </a:p>
          <a:p>
            <a:r>
              <a:rPr lang="en-US" dirty="0"/>
              <a:t> </a:t>
            </a:r>
            <a:r>
              <a:rPr lang="en-US" dirty="0" err="1"/>
              <a:t>mkdir</a:t>
            </a:r>
            <a:r>
              <a:rPr lang="en-US" dirty="0"/>
              <a:t> /samba</a:t>
            </a:r>
          </a:p>
          <a:p>
            <a:r>
              <a:rPr lang="en-US" dirty="0" err="1"/>
              <a:t>chgrp</a:t>
            </a:r>
            <a:r>
              <a:rPr lang="en-US" dirty="0"/>
              <a:t> </a:t>
            </a:r>
            <a:r>
              <a:rPr lang="en-US" dirty="0" err="1"/>
              <a:t>smbshare</a:t>
            </a:r>
            <a:r>
              <a:rPr lang="en-US" dirty="0"/>
              <a:t> /samba</a:t>
            </a:r>
          </a:p>
          <a:p>
            <a:r>
              <a:rPr lang="en-US" dirty="0" err="1"/>
              <a:t>useradd</a:t>
            </a:r>
            <a:r>
              <a:rPr lang="en-US" dirty="0"/>
              <a:t> -s /</a:t>
            </a:r>
            <a:r>
              <a:rPr lang="en-US" dirty="0" err="1"/>
              <a:t>sbin</a:t>
            </a:r>
            <a:r>
              <a:rPr lang="en-US" dirty="0"/>
              <a:t>/</a:t>
            </a:r>
            <a:r>
              <a:rPr lang="en-US" dirty="0" err="1"/>
              <a:t>nologin</a:t>
            </a:r>
            <a:r>
              <a:rPr lang="en-US" dirty="0"/>
              <a:t> -G </a:t>
            </a:r>
            <a:r>
              <a:rPr lang="en-US" dirty="0" err="1"/>
              <a:t>smbshare</a:t>
            </a:r>
            <a:r>
              <a:rPr lang="en-US" dirty="0"/>
              <a:t> iman</a:t>
            </a:r>
          </a:p>
          <a:p>
            <a:r>
              <a:rPr lang="en-US" dirty="0" err="1"/>
              <a:t>smbpasswd</a:t>
            </a:r>
            <a:r>
              <a:rPr lang="en-US" dirty="0"/>
              <a:t> -a iman (set password by </a:t>
            </a:r>
            <a:r>
              <a:rPr lang="en-US" dirty="0" err="1"/>
              <a:t>smb</a:t>
            </a:r>
            <a:r>
              <a:rPr lang="en-US" dirty="0"/>
              <a:t> )</a:t>
            </a:r>
          </a:p>
          <a:p>
            <a:r>
              <a:rPr lang="en-US" dirty="0" err="1"/>
              <a:t>smbpasswd</a:t>
            </a:r>
            <a:r>
              <a:rPr lang="en-US" dirty="0"/>
              <a:t> -e iman (enable iman for </a:t>
            </a:r>
            <a:r>
              <a:rPr lang="en-US" dirty="0" err="1"/>
              <a:t>smb</a:t>
            </a:r>
            <a:r>
              <a:rPr lang="en-US" dirty="0"/>
              <a:t>)</a:t>
            </a:r>
          </a:p>
          <a:p>
            <a:endParaRPr lang="en-US" dirty="0"/>
          </a:p>
        </p:txBody>
      </p:sp>
    </p:spTree>
    <p:extLst>
      <p:ext uri="{BB962C8B-B14F-4D97-AF65-F5344CB8AC3E}">
        <p14:creationId xmlns:p14="http://schemas.microsoft.com/office/powerpoint/2010/main" val="16757232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87C0-4708-3DF7-C6FC-FB7C8C5817C1}"/>
              </a:ext>
            </a:extLst>
          </p:cNvPr>
          <p:cNvSpPr>
            <a:spLocks noGrp="1"/>
          </p:cNvSpPr>
          <p:nvPr>
            <p:ph type="title"/>
          </p:nvPr>
        </p:nvSpPr>
        <p:spPr/>
        <p:txBody>
          <a:bodyPr/>
          <a:lstStyle/>
          <a:p>
            <a:pPr algn="ctr"/>
            <a:r>
              <a:rPr lang="en-US" dirty="0"/>
              <a:t>samba</a:t>
            </a:r>
          </a:p>
        </p:txBody>
      </p:sp>
      <p:sp>
        <p:nvSpPr>
          <p:cNvPr id="3" name="Content Placeholder 2">
            <a:extLst>
              <a:ext uri="{FF2B5EF4-FFF2-40B4-BE49-F238E27FC236}">
                <a16:creationId xmlns:a16="http://schemas.microsoft.com/office/drawing/2014/main" id="{A4345819-392B-529E-002E-E725703D168D}"/>
              </a:ext>
            </a:extLst>
          </p:cNvPr>
          <p:cNvSpPr>
            <a:spLocks noGrp="1"/>
          </p:cNvSpPr>
          <p:nvPr>
            <p:ph idx="1"/>
          </p:nvPr>
        </p:nvSpPr>
        <p:spPr/>
        <p:txBody>
          <a:bodyPr>
            <a:normAutofit fontScale="92500" lnSpcReduction="20000"/>
          </a:bodyPr>
          <a:lstStyle/>
          <a:p>
            <a:r>
              <a:rPr lang="en-US" dirty="0"/>
              <a:t>Config samba</a:t>
            </a:r>
          </a:p>
          <a:p>
            <a:r>
              <a:rPr lang="en-US" dirty="0"/>
              <a:t>put bellow configs on /</a:t>
            </a:r>
            <a:r>
              <a:rPr lang="en-US" dirty="0" err="1"/>
              <a:t>etc</a:t>
            </a:r>
            <a:r>
              <a:rPr lang="en-US" dirty="0"/>
              <a:t>/samba/</a:t>
            </a:r>
            <a:r>
              <a:rPr lang="en-US" dirty="0" err="1"/>
              <a:t>smb.conf</a:t>
            </a:r>
            <a:endParaRPr lang="en-US" dirty="0"/>
          </a:p>
          <a:p>
            <a:endParaRPr lang="en-US" dirty="0"/>
          </a:p>
          <a:p>
            <a:r>
              <a:rPr lang="en-US" dirty="0"/>
              <a:t>[</a:t>
            </a:r>
            <a:r>
              <a:rPr lang="en-US" dirty="0" err="1"/>
              <a:t>classshare</a:t>
            </a:r>
            <a:r>
              <a:rPr lang="en-US" dirty="0"/>
              <a:t>]</a:t>
            </a:r>
          </a:p>
          <a:p>
            <a:r>
              <a:rPr lang="en-US" dirty="0"/>
              <a:t>        path=/samba</a:t>
            </a:r>
          </a:p>
          <a:p>
            <a:r>
              <a:rPr lang="en-US" dirty="0"/>
              <a:t>        </a:t>
            </a:r>
            <a:r>
              <a:rPr lang="en-US" dirty="0" err="1"/>
              <a:t>browseable</a:t>
            </a:r>
            <a:r>
              <a:rPr lang="en-US" dirty="0"/>
              <a:t>= yes</a:t>
            </a:r>
          </a:p>
          <a:p>
            <a:r>
              <a:rPr lang="en-US" dirty="0"/>
              <a:t>        read only= no</a:t>
            </a:r>
          </a:p>
          <a:p>
            <a:r>
              <a:rPr lang="en-US" dirty="0"/>
              <a:t>        force create mode= 0660</a:t>
            </a:r>
          </a:p>
          <a:p>
            <a:r>
              <a:rPr lang="en-US" dirty="0"/>
              <a:t>        force directory mode= 2770</a:t>
            </a:r>
          </a:p>
          <a:p>
            <a:r>
              <a:rPr lang="en-US" dirty="0"/>
              <a:t>        valid users=@smbshare</a:t>
            </a:r>
          </a:p>
        </p:txBody>
      </p:sp>
    </p:spTree>
    <p:extLst>
      <p:ext uri="{BB962C8B-B14F-4D97-AF65-F5344CB8AC3E}">
        <p14:creationId xmlns:p14="http://schemas.microsoft.com/office/powerpoint/2010/main" val="27628573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D2EE0-EFF4-B7C6-606C-9E56D2DBC0A6}"/>
              </a:ext>
            </a:extLst>
          </p:cNvPr>
          <p:cNvSpPr>
            <a:spLocks noGrp="1"/>
          </p:cNvSpPr>
          <p:nvPr>
            <p:ph type="title"/>
          </p:nvPr>
        </p:nvSpPr>
        <p:spPr/>
        <p:txBody>
          <a:bodyPr/>
          <a:lstStyle/>
          <a:p>
            <a:pPr algn="ctr"/>
            <a:r>
              <a:rPr lang="en-US" dirty="0"/>
              <a:t>samba</a:t>
            </a:r>
          </a:p>
        </p:txBody>
      </p:sp>
      <p:sp>
        <p:nvSpPr>
          <p:cNvPr id="3" name="Content Placeholder 2">
            <a:extLst>
              <a:ext uri="{FF2B5EF4-FFF2-40B4-BE49-F238E27FC236}">
                <a16:creationId xmlns:a16="http://schemas.microsoft.com/office/drawing/2014/main" id="{3695A92D-9212-9288-713A-6286044F7398}"/>
              </a:ext>
            </a:extLst>
          </p:cNvPr>
          <p:cNvSpPr>
            <a:spLocks noGrp="1"/>
          </p:cNvSpPr>
          <p:nvPr>
            <p:ph idx="1"/>
          </p:nvPr>
        </p:nvSpPr>
        <p:spPr/>
        <p:txBody>
          <a:bodyPr/>
          <a:lstStyle/>
          <a:p>
            <a:r>
              <a:rPr lang="en-US" dirty="0" err="1"/>
              <a:t>smbclient</a:t>
            </a:r>
            <a:r>
              <a:rPr lang="en-US" dirty="0"/>
              <a:t> //</a:t>
            </a:r>
            <a:r>
              <a:rPr lang="en-US" dirty="0" err="1"/>
              <a:t>ip</a:t>
            </a:r>
            <a:r>
              <a:rPr lang="en-US" dirty="0"/>
              <a:t>(windows)/</a:t>
            </a:r>
            <a:r>
              <a:rPr lang="en-US" dirty="0" err="1"/>
              <a:t>TestShare</a:t>
            </a:r>
            <a:r>
              <a:rPr lang="en-US" dirty="0"/>
              <a:t> –U user(on windows) </a:t>
            </a:r>
          </a:p>
          <a:p>
            <a:endParaRPr lang="en-US" dirty="0"/>
          </a:p>
          <a:p>
            <a:r>
              <a:rPr lang="en-US" dirty="0"/>
              <a:t>yum install </a:t>
            </a:r>
            <a:r>
              <a:rPr lang="en-US" dirty="0" err="1"/>
              <a:t>cifs</a:t>
            </a:r>
            <a:r>
              <a:rPr lang="en-US" dirty="0"/>
              <a:t>-utils for mounting samba</a:t>
            </a:r>
          </a:p>
          <a:p>
            <a:endParaRPr lang="en-US" dirty="0"/>
          </a:p>
          <a:p>
            <a:r>
              <a:rPr lang="en-US" dirty="0"/>
              <a:t>Mount –t </a:t>
            </a:r>
            <a:r>
              <a:rPr lang="en-US" dirty="0" err="1"/>
              <a:t>cifs</a:t>
            </a:r>
            <a:r>
              <a:rPr lang="en-US" dirty="0"/>
              <a:t> –o username=user  //</a:t>
            </a:r>
            <a:r>
              <a:rPr lang="en-US" dirty="0" err="1"/>
              <a:t>ip</a:t>
            </a:r>
            <a:r>
              <a:rPr lang="en-US" dirty="0"/>
              <a:t>/</a:t>
            </a:r>
            <a:r>
              <a:rPr lang="en-US" dirty="0" err="1"/>
              <a:t>TestShare</a:t>
            </a:r>
            <a:r>
              <a:rPr lang="en-US" dirty="0"/>
              <a:t>      /</a:t>
            </a:r>
            <a:r>
              <a:rPr lang="en-US" dirty="0" err="1"/>
              <a:t>Testshare</a:t>
            </a:r>
            <a:endParaRPr lang="en-US" dirty="0"/>
          </a:p>
        </p:txBody>
      </p:sp>
    </p:spTree>
    <p:extLst>
      <p:ext uri="{BB962C8B-B14F-4D97-AF65-F5344CB8AC3E}">
        <p14:creationId xmlns:p14="http://schemas.microsoft.com/office/powerpoint/2010/main" val="2169114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storage location item</a:t>
            </a:r>
          </a:p>
        </p:txBody>
      </p:sp>
      <p:sp>
        <p:nvSpPr>
          <p:cNvPr id="3" name="Content Placeholder 2"/>
          <p:cNvSpPr>
            <a:spLocks noGrp="1"/>
          </p:cNvSpPr>
          <p:nvPr>
            <p:ph idx="1"/>
          </p:nvPr>
        </p:nvSpPr>
        <p:spPr/>
        <p:txBody>
          <a:bodyPr>
            <a:normAutofit/>
          </a:bodyPr>
          <a:lstStyle/>
          <a:p>
            <a:r>
              <a:rPr lang="en-US" dirty="0"/>
              <a:t>Temperature</a:t>
            </a:r>
          </a:p>
          <a:p>
            <a:pPr marL="0" indent="0">
              <a:buNone/>
            </a:pPr>
            <a:endParaRPr lang="en-US" dirty="0"/>
          </a:p>
          <a:p>
            <a:r>
              <a:rPr lang="en-US" dirty="0"/>
              <a:t>Humidity</a:t>
            </a:r>
          </a:p>
          <a:p>
            <a:pPr marL="0" indent="0">
              <a:buNone/>
            </a:pPr>
            <a:endParaRPr lang="en-US" dirty="0"/>
          </a:p>
          <a:p>
            <a:r>
              <a:rPr lang="en-US" dirty="0"/>
              <a:t>Fire resistance </a:t>
            </a:r>
          </a:p>
          <a:p>
            <a:endParaRPr lang="en-US" dirty="0"/>
          </a:p>
          <a:p>
            <a:r>
              <a:rPr lang="en-US" dirty="0"/>
              <a:t>Security </a:t>
            </a:r>
          </a:p>
        </p:txBody>
      </p:sp>
    </p:spTree>
    <p:extLst>
      <p:ext uri="{BB962C8B-B14F-4D97-AF65-F5344CB8AC3E}">
        <p14:creationId xmlns:p14="http://schemas.microsoft.com/office/powerpoint/2010/main" val="347056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Backup type </a:t>
            </a:r>
          </a:p>
        </p:txBody>
      </p:sp>
      <p:sp>
        <p:nvSpPr>
          <p:cNvPr id="3" name="Content Placeholder 2"/>
          <p:cNvSpPr>
            <a:spLocks noGrp="1"/>
          </p:cNvSpPr>
          <p:nvPr>
            <p:ph idx="1"/>
          </p:nvPr>
        </p:nvSpPr>
        <p:spPr/>
        <p:txBody>
          <a:bodyPr/>
          <a:lstStyle/>
          <a:p>
            <a:r>
              <a:rPr lang="en-US" dirty="0"/>
              <a:t>Full</a:t>
            </a:r>
          </a:p>
          <a:p>
            <a:endParaRPr lang="en-US" dirty="0"/>
          </a:p>
          <a:p>
            <a:endParaRPr lang="en-US" dirty="0"/>
          </a:p>
          <a:p>
            <a:r>
              <a:rPr lang="en-US" dirty="0"/>
              <a:t>Incremental </a:t>
            </a:r>
          </a:p>
          <a:p>
            <a:endParaRPr lang="en-US" dirty="0"/>
          </a:p>
          <a:p>
            <a:pPr marL="0" indent="0">
              <a:buNone/>
            </a:pPr>
            <a:endParaRPr lang="en-US" dirty="0"/>
          </a:p>
          <a:p>
            <a:r>
              <a:rPr lang="en-US" dirty="0"/>
              <a:t>Differential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778" y="1330868"/>
            <a:ext cx="5706271" cy="4846095"/>
          </a:xfrm>
          <a:prstGeom prst="rect">
            <a:avLst/>
          </a:prstGeom>
        </p:spPr>
      </p:pic>
    </p:spTree>
    <p:extLst>
      <p:ext uri="{BB962C8B-B14F-4D97-AF65-F5344CB8AC3E}">
        <p14:creationId xmlns:p14="http://schemas.microsoft.com/office/powerpoint/2010/main" val="379374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linux</a:t>
            </a:r>
            <a:r>
              <a:rPr lang="en-US" dirty="0"/>
              <a:t> backup directory</a:t>
            </a:r>
          </a:p>
        </p:txBody>
      </p:sp>
      <p:sp>
        <p:nvSpPr>
          <p:cNvPr id="3" name="Content Placeholder 2"/>
          <p:cNvSpPr>
            <a:spLocks noGrp="1"/>
          </p:cNvSpPr>
          <p:nvPr>
            <p:ph idx="1"/>
          </p:nvPr>
        </p:nvSpPr>
        <p:spPr>
          <a:xfrm>
            <a:off x="349135" y="1825625"/>
            <a:ext cx="11004665" cy="4351338"/>
          </a:xfrm>
        </p:spPr>
        <p:txBody>
          <a:bodyPr/>
          <a:lstStyle/>
          <a:p>
            <a:r>
              <a:rPr lang="en-US" b="1" dirty="0"/>
              <a:t>What Directories Should You Backup?</a:t>
            </a:r>
          </a:p>
          <a:p>
            <a:endParaRPr lang="en-US" b="1"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01866052"/>
              </p:ext>
            </p:extLst>
          </p:nvPr>
        </p:nvGraphicFramePr>
        <p:xfrm>
          <a:off x="656706" y="2468880"/>
          <a:ext cx="10166466" cy="3773978"/>
        </p:xfrm>
        <a:graphic>
          <a:graphicData uri="http://schemas.openxmlformats.org/drawingml/2006/table">
            <a:tbl>
              <a:tblPr/>
              <a:tblGrid>
                <a:gridCol w="1077143">
                  <a:extLst>
                    <a:ext uri="{9D8B030D-6E8A-4147-A177-3AD203B41FA5}">
                      <a16:colId xmlns:a16="http://schemas.microsoft.com/office/drawing/2014/main" val="4216445707"/>
                    </a:ext>
                  </a:extLst>
                </a:gridCol>
                <a:gridCol w="9089323">
                  <a:extLst>
                    <a:ext uri="{9D8B030D-6E8A-4147-A177-3AD203B41FA5}">
                      <a16:colId xmlns:a16="http://schemas.microsoft.com/office/drawing/2014/main" val="1734988175"/>
                    </a:ext>
                  </a:extLst>
                </a:gridCol>
              </a:tblGrid>
              <a:tr h="666454">
                <a:tc>
                  <a:txBody>
                    <a:bodyPr/>
                    <a:lstStyle/>
                    <a:p>
                      <a:pPr latinLnBrk="1"/>
                      <a:r>
                        <a:rPr lang="en-US" sz="800">
                          <a:effectLst/>
                          <a:latin typeface="OpenSans"/>
                        </a:rPr>
                        <a:t>/etc</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Stores important configuration files for a system, including user and group information, network settings, application configurations, and startup files. Without it, recovering from an outage or failure would be difficult and time-consuming. Having a backup of /etc is crucial to avoid having to reinstall the system and applications from scratch.</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05744690"/>
                  </a:ext>
                </a:extLst>
              </a:tr>
              <a:tr h="451759">
                <a:tc>
                  <a:txBody>
                    <a:bodyPr/>
                    <a:lstStyle/>
                    <a:p>
                      <a:pPr latinLnBrk="1"/>
                      <a:r>
                        <a:rPr lang="en-US" sz="800">
                          <a:effectLst/>
                          <a:latin typeface="OpenSans"/>
                        </a:rPr>
                        <a:t>/home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User data, files, documents, pictures, and downloads, are stored in the /home directory under the user's name. Backing up this directory is essential as it's the most important one for users.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70972"/>
                  </a:ext>
                </a:extLst>
              </a:tr>
              <a:tr h="451759">
                <a:tc>
                  <a:txBody>
                    <a:bodyPr/>
                    <a:lstStyle/>
                    <a:p>
                      <a:pPr latinLnBrk="1"/>
                      <a:r>
                        <a:rPr lang="en-US" sz="800">
                          <a:effectLst/>
                          <a:latin typeface="OpenSans"/>
                        </a:rPr>
                        <a:t>/root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Backing up the root user's home directory is crucial. It contains important and unique information, such as downloads, configurations, scripts, and notes, that is essential for the system administrator.</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42049559"/>
                  </a:ext>
                </a:extLst>
              </a:tr>
              <a:tr h="344409">
                <a:tc>
                  <a:txBody>
                    <a:bodyPr/>
                    <a:lstStyle/>
                    <a:p>
                      <a:pPr latinLnBrk="1"/>
                      <a:r>
                        <a:rPr lang="en-US" sz="800">
                          <a:effectLst/>
                          <a:latin typeface="OpenSans"/>
                        </a:rPr>
                        <a:t>/var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Stores files like databases, web pages, logs, crontabs, and more. It grows daily and requires its own separate storage and disk.</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82216561"/>
                  </a:ext>
                </a:extLst>
              </a:tr>
              <a:tr h="344409">
                <a:tc>
                  <a:txBody>
                    <a:bodyPr/>
                    <a:lstStyle/>
                    <a:p>
                      <a:pPr latinLnBrk="1"/>
                      <a:r>
                        <a:rPr lang="en-US" sz="800">
                          <a:effectLst/>
                          <a:latin typeface="OpenSans"/>
                        </a:rPr>
                        <a:t>/usr/local/bin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May be empty or contain non-standard scripts and applications. If empty, an empty file (/usr/local/bin/empty) is suggested to be created to avoid backup confusion.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845249"/>
                  </a:ext>
                </a:extLst>
              </a:tr>
              <a:tr h="344409">
                <a:tc>
                  <a:txBody>
                    <a:bodyPr/>
                    <a:lstStyle/>
                    <a:p>
                      <a:pPr latinLnBrk="1"/>
                      <a:r>
                        <a:rPr lang="en-US" sz="800">
                          <a:effectLst/>
                          <a:latin typeface="OpenSans"/>
                        </a:rPr>
                        <a:t>/usr/local/sbin</a:t>
                      </a:r>
                      <a:endParaRPr lang="en-US" sz="800">
                        <a:effectLst/>
                        <a:latin typeface="var(--default-font-family)"/>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Likewise, /usr/local/sbin is also important and often empty. An empty file (/usr/local/sbin/empty) can be added in the directory to indicate its status.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25466513"/>
                  </a:ext>
                </a:extLst>
              </a:tr>
              <a:tr h="344409">
                <a:tc>
                  <a:txBody>
                    <a:bodyPr/>
                    <a:lstStyle/>
                    <a:p>
                      <a:pPr latinLnBrk="1"/>
                      <a:r>
                        <a:rPr lang="en-US" sz="800">
                          <a:effectLst/>
                          <a:latin typeface="OpenSans"/>
                        </a:rPr>
                        <a:t>/srv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Used for internet-related service files like WWW uploads, FTP files, and CVS, but it may remain empty. Its use is random and uncommon.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00215551"/>
                  </a:ext>
                </a:extLst>
              </a:tr>
              <a:tr h="344409">
                <a:tc>
                  <a:txBody>
                    <a:bodyPr/>
                    <a:lstStyle/>
                    <a:p>
                      <a:pPr latinLnBrk="1"/>
                      <a:r>
                        <a:rPr lang="en-US" sz="800">
                          <a:effectLst/>
                          <a:latin typeface="OpenSans"/>
                        </a:rPr>
                        <a:t>/opt</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For third-party or separate software. It's useful for testing new software. An empty file (opt/empty) is added if empty.</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07435015"/>
                  </a:ext>
                </a:extLst>
              </a:tr>
              <a:tr h="481961">
                <a:tc>
                  <a:txBody>
                    <a:bodyPr/>
                    <a:lstStyle/>
                    <a:p>
                      <a:pPr latinLnBrk="1"/>
                      <a:r>
                        <a:rPr lang="en-US" sz="800">
                          <a:effectLst/>
                          <a:latin typeface="OpenSans"/>
                        </a:rPr>
                        <a:t>Shared directories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dirty="0">
                          <a:effectLst/>
                          <a:latin typeface="OpenSans"/>
                        </a:rPr>
                        <a:t>May be affiliated with /finance, /data, or /</a:t>
                      </a:r>
                      <a:r>
                        <a:rPr lang="en-US" sz="800" dirty="0" err="1">
                          <a:effectLst/>
                          <a:latin typeface="OpenSans"/>
                        </a:rPr>
                        <a:t>hr</a:t>
                      </a:r>
                      <a:r>
                        <a:rPr lang="en-US" sz="800" dirty="0">
                          <a:effectLst/>
                          <a:latin typeface="OpenSans"/>
                        </a:rPr>
                        <a:t> that have special permissions for a specific group. They must be backed up as they may contain unique corporate data. Only create these directories if needed.</a:t>
                      </a:r>
                      <a:endParaRPr lang="en-US" sz="800" dirty="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03911857"/>
                  </a:ext>
                </a:extLst>
              </a:tr>
            </a:tbl>
          </a:graphicData>
        </a:graphic>
      </p:graphicFrame>
    </p:spTree>
    <p:extLst>
      <p:ext uri="{BB962C8B-B14F-4D97-AF65-F5344CB8AC3E}">
        <p14:creationId xmlns:p14="http://schemas.microsoft.com/office/powerpoint/2010/main" val="370790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Backup Solution</a:t>
            </a:r>
          </a:p>
        </p:txBody>
      </p:sp>
      <p:sp>
        <p:nvSpPr>
          <p:cNvPr id="3" name="Content Placeholder 2"/>
          <p:cNvSpPr>
            <a:spLocks noGrp="1"/>
          </p:cNvSpPr>
          <p:nvPr>
            <p:ph idx="1"/>
          </p:nvPr>
        </p:nvSpPr>
        <p:spPr>
          <a:xfrm>
            <a:off x="838200" y="1825625"/>
            <a:ext cx="11064766" cy="4351338"/>
          </a:xfrm>
        </p:spPr>
        <p:txBody>
          <a:bodyPr>
            <a:normAutofit lnSpcReduction="10000"/>
          </a:bodyPr>
          <a:lstStyle/>
          <a:p>
            <a:r>
              <a:rPr lang="en-US" dirty="0"/>
              <a:t>1) </a:t>
            </a:r>
            <a:r>
              <a:rPr lang="en-US" dirty="0" err="1"/>
              <a:t>gui</a:t>
            </a:r>
            <a:r>
              <a:rPr lang="en-US" dirty="0"/>
              <a:t> or web based : </a:t>
            </a:r>
            <a:r>
              <a:rPr lang="en-US" dirty="0" err="1"/>
              <a:t>netbackup</a:t>
            </a:r>
            <a:r>
              <a:rPr lang="en-US" dirty="0"/>
              <a:t>, </a:t>
            </a:r>
            <a:r>
              <a:rPr lang="en-US" dirty="0" err="1"/>
              <a:t>veeambackup</a:t>
            </a:r>
            <a:r>
              <a:rPr lang="en-US" dirty="0"/>
              <a:t> , </a:t>
            </a:r>
            <a:r>
              <a:rPr lang="en-US" dirty="0" err="1"/>
              <a:t>Bacula</a:t>
            </a:r>
            <a:r>
              <a:rPr lang="en-US" dirty="0"/>
              <a:t> , Amanda</a:t>
            </a:r>
          </a:p>
          <a:p>
            <a:endParaRPr lang="en-US" dirty="0"/>
          </a:p>
          <a:p>
            <a:endParaRPr lang="en-US" dirty="0"/>
          </a:p>
          <a:p>
            <a:r>
              <a:rPr lang="en-US" dirty="0"/>
              <a:t>2) command base : tar </a:t>
            </a:r>
            <a:r>
              <a:rPr lang="en-US" dirty="0" err="1"/>
              <a:t>cp</a:t>
            </a:r>
            <a:r>
              <a:rPr lang="en-US" dirty="0"/>
              <a:t>  *</a:t>
            </a:r>
            <a:r>
              <a:rPr lang="en-US" dirty="0" err="1"/>
              <a:t>rsync</a:t>
            </a:r>
            <a:r>
              <a:rPr lang="en-US" dirty="0"/>
              <a:t>  </a:t>
            </a:r>
            <a:r>
              <a:rPr lang="en-US" dirty="0" err="1"/>
              <a:t>scp</a:t>
            </a:r>
            <a:r>
              <a:rPr lang="en-US" dirty="0"/>
              <a:t>  </a:t>
            </a:r>
            <a:r>
              <a:rPr lang="en-US" dirty="0" err="1"/>
              <a:t>dd</a:t>
            </a:r>
            <a:endParaRPr lang="en-US" dirty="0"/>
          </a:p>
          <a:p>
            <a:endParaRPr lang="en-US" dirty="0"/>
          </a:p>
          <a:p>
            <a:endParaRPr lang="en-US" dirty="0"/>
          </a:p>
          <a:p>
            <a:r>
              <a:rPr lang="en-US" dirty="0" err="1"/>
              <a:t>rsync</a:t>
            </a:r>
            <a:r>
              <a:rPr lang="en-US" dirty="0"/>
              <a:t> option(ah) (--progress)  source   destination</a:t>
            </a:r>
          </a:p>
          <a:p>
            <a:endParaRPr lang="en-US" dirty="0"/>
          </a:p>
          <a:p>
            <a:r>
              <a:rPr lang="en-US" dirty="0" err="1"/>
              <a:t>c</a:t>
            </a:r>
            <a:r>
              <a:rPr lang="en-US"/>
              <a:t>p</a:t>
            </a:r>
            <a:r>
              <a:rPr lang="en-US" dirty="0"/>
              <a:t> vs </a:t>
            </a:r>
            <a:r>
              <a:rPr lang="en-US" dirty="0" err="1"/>
              <a:t>rsync</a:t>
            </a:r>
            <a:r>
              <a:rPr lang="en-US" dirty="0"/>
              <a:t> (</a:t>
            </a:r>
            <a:r>
              <a:rPr lang="en-US" dirty="0" err="1"/>
              <a:t>cp</a:t>
            </a:r>
            <a:r>
              <a:rPr lang="en-US" dirty="0"/>
              <a:t> for short file but best practice for huge file </a:t>
            </a:r>
            <a:r>
              <a:rPr lang="en-US" dirty="0" err="1"/>
              <a:t>rsync</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500" y="2394524"/>
            <a:ext cx="3248478" cy="2762636"/>
          </a:xfrm>
          <a:prstGeom prst="rect">
            <a:avLst/>
          </a:prstGeom>
        </p:spPr>
      </p:pic>
    </p:spTree>
    <p:extLst>
      <p:ext uri="{BB962C8B-B14F-4D97-AF65-F5344CB8AC3E}">
        <p14:creationId xmlns:p14="http://schemas.microsoft.com/office/powerpoint/2010/main" val="339027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Install app from </a:t>
            </a:r>
            <a:r>
              <a:rPr lang="en-US" dirty="0" err="1"/>
              <a:t>src</a:t>
            </a:r>
            <a:r>
              <a:rPr lang="en-US" dirty="0"/>
              <a:t>(compile)</a:t>
            </a:r>
          </a:p>
        </p:txBody>
      </p:sp>
      <p:sp>
        <p:nvSpPr>
          <p:cNvPr id="3" name="Content Placeholder 2"/>
          <p:cNvSpPr>
            <a:spLocks noGrp="1"/>
          </p:cNvSpPr>
          <p:nvPr>
            <p:ph idx="1"/>
          </p:nvPr>
        </p:nvSpPr>
        <p:spPr/>
        <p:txBody>
          <a:bodyPr>
            <a:normAutofit/>
          </a:bodyPr>
          <a:lstStyle/>
          <a:p>
            <a:r>
              <a:rPr lang="en-US" dirty="0"/>
              <a:t>1) ./configure ---</a:t>
            </a:r>
            <a:r>
              <a:rPr lang="en-US" dirty="0">
                <a:sym typeface="Wingdings" panose="05000000000000000000" pitchFamily="2" charset="2"/>
              </a:rPr>
              <a:t></a:t>
            </a:r>
            <a:r>
              <a:rPr lang="en-US" dirty="0"/>
              <a:t>  check if dependency need  example </a:t>
            </a:r>
            <a:r>
              <a:rPr lang="en-US" dirty="0" err="1"/>
              <a:t>lib,compiler</a:t>
            </a:r>
            <a:r>
              <a:rPr lang="en-US" dirty="0"/>
              <a:t>,</a:t>
            </a:r>
          </a:p>
          <a:p>
            <a:pPr marL="0" indent="0">
              <a:buNone/>
            </a:pPr>
            <a:r>
              <a:rPr lang="en-US" dirty="0"/>
              <a:t>Output this script </a:t>
            </a:r>
            <a:r>
              <a:rPr lang="en-US" dirty="0" err="1"/>
              <a:t>makefile</a:t>
            </a:r>
            <a:r>
              <a:rPr lang="en-US" dirty="0"/>
              <a:t> </a:t>
            </a:r>
          </a:p>
          <a:p>
            <a:r>
              <a:rPr lang="en-US" dirty="0"/>
              <a:t>2) make ----</a:t>
            </a:r>
            <a:r>
              <a:rPr lang="en-US" dirty="0">
                <a:sym typeface="Wingdings" panose="05000000000000000000" pitchFamily="2" charset="2"/>
              </a:rPr>
              <a:t></a:t>
            </a:r>
            <a:r>
              <a:rPr lang="en-US" dirty="0"/>
              <a:t> compile source code software  with parameters</a:t>
            </a:r>
          </a:p>
          <a:p>
            <a:endParaRPr lang="en-US" dirty="0"/>
          </a:p>
          <a:p>
            <a:r>
              <a:rPr lang="en-US" dirty="0"/>
              <a:t>3)make install  -</a:t>
            </a:r>
            <a:r>
              <a:rPr lang="en-US" dirty="0">
                <a:sym typeface="Wingdings" panose="05000000000000000000" pitchFamily="2" charset="2"/>
              </a:rPr>
              <a:t> install commands</a:t>
            </a:r>
            <a:endParaRPr lang="en-US" dirty="0"/>
          </a:p>
          <a:p>
            <a:endParaRPr lang="en-US" dirty="0"/>
          </a:p>
          <a:p>
            <a:r>
              <a:rPr lang="en-US" dirty="0"/>
              <a:t>It must be install developments tools in </a:t>
            </a:r>
            <a:r>
              <a:rPr lang="en-US" dirty="0" err="1"/>
              <a:t>redhatbase</a:t>
            </a:r>
            <a:r>
              <a:rPr lang="en-US" dirty="0"/>
              <a:t> and build-essential for </a:t>
            </a:r>
            <a:r>
              <a:rPr lang="en-US" dirty="0" err="1"/>
              <a:t>debian</a:t>
            </a:r>
            <a:r>
              <a:rPr lang="en-US" dirty="0"/>
              <a:t> base</a:t>
            </a:r>
          </a:p>
        </p:txBody>
      </p:sp>
    </p:spTree>
    <p:extLst>
      <p:ext uri="{BB962C8B-B14F-4D97-AF65-F5344CB8AC3E}">
        <p14:creationId xmlns:p14="http://schemas.microsoft.com/office/powerpoint/2010/main" val="33932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compile apache</a:t>
            </a:r>
          </a:p>
        </p:txBody>
      </p:sp>
      <p:sp>
        <p:nvSpPr>
          <p:cNvPr id="3" name="Content Placeholder 2"/>
          <p:cNvSpPr>
            <a:spLocks noGrp="1"/>
          </p:cNvSpPr>
          <p:nvPr>
            <p:ph idx="1"/>
          </p:nvPr>
        </p:nvSpPr>
        <p:spPr/>
        <p:txBody>
          <a:bodyPr>
            <a:normAutofit lnSpcReduction="10000"/>
          </a:bodyPr>
          <a:lstStyle/>
          <a:p>
            <a:r>
              <a:rPr lang="en-US" dirty="0"/>
              <a:t>1- </a:t>
            </a:r>
            <a:r>
              <a:rPr lang="en-US" dirty="0" err="1"/>
              <a:t>wget</a:t>
            </a:r>
            <a:r>
              <a:rPr lang="en-US" dirty="0"/>
              <a:t> </a:t>
            </a:r>
            <a:r>
              <a:rPr lang="en-US" dirty="0" err="1"/>
              <a:t>wget</a:t>
            </a:r>
            <a:r>
              <a:rPr lang="en-US" dirty="0"/>
              <a:t> </a:t>
            </a:r>
            <a:r>
              <a:rPr lang="en-US" dirty="0">
                <a:hlinkClick r:id="rId2"/>
              </a:rPr>
              <a:t>https://dlcdn.apache.org/httpd/httpd-2.4.46.tar.gz</a:t>
            </a:r>
            <a:r>
              <a:rPr lang="en-US" dirty="0"/>
              <a:t> in /</a:t>
            </a:r>
            <a:r>
              <a:rPr lang="en-US" dirty="0" err="1"/>
              <a:t>usr</a:t>
            </a:r>
            <a:r>
              <a:rPr lang="en-US" dirty="0"/>
              <a:t>/</a:t>
            </a:r>
            <a:r>
              <a:rPr lang="en-US" dirty="0" err="1"/>
              <a:t>src</a:t>
            </a:r>
            <a:endParaRPr lang="en-US" dirty="0"/>
          </a:p>
          <a:p>
            <a:endParaRPr lang="en-US" dirty="0"/>
          </a:p>
          <a:p>
            <a:r>
              <a:rPr lang="en-US" dirty="0"/>
              <a:t>2- </a:t>
            </a:r>
            <a:r>
              <a:rPr lang="en-US" dirty="0" err="1"/>
              <a:t>wget</a:t>
            </a:r>
            <a:r>
              <a:rPr lang="en-US" dirty="0"/>
              <a:t>  </a:t>
            </a:r>
            <a:r>
              <a:rPr lang="en-US" dirty="0">
                <a:hlinkClick r:id="rId3"/>
              </a:rPr>
              <a:t>https://dlcdn.apache.org//apr/apr-1.7.4.tar.gz</a:t>
            </a:r>
            <a:r>
              <a:rPr lang="en-US" dirty="0"/>
              <a:t> and </a:t>
            </a:r>
            <a:r>
              <a:rPr lang="en-US" dirty="0">
                <a:hlinkClick r:id="rId4"/>
              </a:rPr>
              <a:t>https://dlcdn.apache.org//apr/apr-util-1.6.3.tar.gz</a:t>
            </a:r>
            <a:r>
              <a:rPr lang="en-US" dirty="0"/>
              <a:t> after that   extract in /</a:t>
            </a:r>
            <a:r>
              <a:rPr lang="en-US" dirty="0" err="1"/>
              <a:t>usr</a:t>
            </a:r>
            <a:r>
              <a:rPr lang="en-US" dirty="0"/>
              <a:t>/</a:t>
            </a:r>
            <a:r>
              <a:rPr lang="en-US" dirty="0" err="1"/>
              <a:t>src</a:t>
            </a:r>
            <a:r>
              <a:rPr lang="en-US" dirty="0"/>
              <a:t>/</a:t>
            </a:r>
            <a:r>
              <a:rPr lang="en-US" dirty="0" err="1"/>
              <a:t>httpd</a:t>
            </a:r>
            <a:r>
              <a:rPr lang="en-US" dirty="0"/>
              <a:t>/</a:t>
            </a:r>
            <a:r>
              <a:rPr lang="en-US" dirty="0" err="1"/>
              <a:t>srclib</a:t>
            </a:r>
            <a:r>
              <a:rPr lang="en-US" dirty="0"/>
              <a:t> </a:t>
            </a:r>
          </a:p>
          <a:p>
            <a:r>
              <a:rPr lang="en-US" dirty="0"/>
              <a:t>APR (Apache Portable Runtime) and APR-</a:t>
            </a:r>
            <a:r>
              <a:rPr lang="en-US" dirty="0" err="1"/>
              <a:t>util</a:t>
            </a:r>
            <a:r>
              <a:rPr lang="en-US" dirty="0"/>
              <a:t> (Apache Portable Runtime Utility) are software libraries developed by the Apache Software Foundation. They provide a foundation for building portable and efficient applications, especially within the context of the Apache HTTP Server project.</a:t>
            </a:r>
          </a:p>
        </p:txBody>
      </p:sp>
    </p:spTree>
    <p:extLst>
      <p:ext uri="{BB962C8B-B14F-4D97-AF65-F5344CB8AC3E}">
        <p14:creationId xmlns:p14="http://schemas.microsoft.com/office/powerpoint/2010/main" val="266886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compile apache</a:t>
            </a:r>
          </a:p>
        </p:txBody>
      </p:sp>
      <p:sp>
        <p:nvSpPr>
          <p:cNvPr id="3" name="Content Placeholder 2"/>
          <p:cNvSpPr>
            <a:spLocks noGrp="1"/>
          </p:cNvSpPr>
          <p:nvPr>
            <p:ph idx="1"/>
          </p:nvPr>
        </p:nvSpPr>
        <p:spPr/>
        <p:txBody>
          <a:bodyPr>
            <a:normAutofit lnSpcReduction="10000"/>
          </a:bodyPr>
          <a:lstStyle/>
          <a:p>
            <a:r>
              <a:rPr lang="en-US" dirty="0"/>
              <a:t>3wget https://kumisystems.dl.sourceforge.net/project/pcre/pcre/8.45/pcre-8.45.zip</a:t>
            </a:r>
          </a:p>
          <a:p>
            <a:r>
              <a:rPr lang="en-US" dirty="0"/>
              <a:t>4- unzip  in /</a:t>
            </a:r>
            <a:r>
              <a:rPr lang="en-US" dirty="0" err="1"/>
              <a:t>usr</a:t>
            </a:r>
            <a:r>
              <a:rPr lang="en-US" dirty="0"/>
              <a:t>/local and mv to </a:t>
            </a:r>
            <a:r>
              <a:rPr lang="en-US" dirty="0" err="1"/>
              <a:t>pcre</a:t>
            </a:r>
            <a:endParaRPr lang="en-US" dirty="0"/>
          </a:p>
          <a:p>
            <a:r>
              <a:rPr lang="en-US" dirty="0"/>
              <a:t>5- mv </a:t>
            </a:r>
            <a:r>
              <a:rPr lang="en-US" dirty="0" err="1"/>
              <a:t>arp</a:t>
            </a:r>
            <a:r>
              <a:rPr lang="en-US" dirty="0"/>
              <a:t> and </a:t>
            </a:r>
            <a:r>
              <a:rPr lang="en-US" dirty="0" err="1"/>
              <a:t>utils</a:t>
            </a:r>
            <a:r>
              <a:rPr lang="en-US" dirty="0"/>
              <a:t> </a:t>
            </a:r>
          </a:p>
          <a:p>
            <a:r>
              <a:rPr lang="en-US" dirty="0"/>
              <a:t>6- cd /</a:t>
            </a:r>
            <a:r>
              <a:rPr lang="en-US" dirty="0" err="1"/>
              <a:t>usr</a:t>
            </a:r>
            <a:r>
              <a:rPr lang="en-US" dirty="0"/>
              <a:t>/local/</a:t>
            </a:r>
            <a:r>
              <a:rPr lang="en-US" dirty="0" err="1"/>
              <a:t>pcre</a:t>
            </a:r>
            <a:r>
              <a:rPr lang="en-US" dirty="0"/>
              <a:t> and ./configure --prefix=/</a:t>
            </a:r>
            <a:r>
              <a:rPr lang="en-US" dirty="0" err="1"/>
              <a:t>usr</a:t>
            </a:r>
            <a:r>
              <a:rPr lang="en-US" dirty="0"/>
              <a:t>/local/</a:t>
            </a:r>
            <a:r>
              <a:rPr lang="en-US" dirty="0" err="1"/>
              <a:t>pcre</a:t>
            </a:r>
            <a:r>
              <a:rPr lang="en-US" dirty="0"/>
              <a:t> after make and make install</a:t>
            </a:r>
          </a:p>
          <a:p>
            <a:r>
              <a:rPr lang="en-US" dirty="0"/>
              <a:t>7- in </a:t>
            </a:r>
            <a:r>
              <a:rPr lang="en-US" dirty="0" err="1"/>
              <a:t>httpd</a:t>
            </a:r>
            <a:r>
              <a:rPr lang="en-US" dirty="0"/>
              <a:t> ./configure --prefix=/apache --with-included-</a:t>
            </a:r>
            <a:r>
              <a:rPr lang="en-US" dirty="0" err="1"/>
              <a:t>apr</a:t>
            </a:r>
            <a:r>
              <a:rPr lang="en-US" dirty="0"/>
              <a:t> --with-included-</a:t>
            </a:r>
            <a:r>
              <a:rPr lang="en-US" dirty="0" err="1"/>
              <a:t>apr</a:t>
            </a:r>
            <a:r>
              <a:rPr lang="en-US" dirty="0"/>
              <a:t>-</a:t>
            </a:r>
            <a:r>
              <a:rPr lang="en-US" dirty="0" err="1"/>
              <a:t>util</a:t>
            </a:r>
            <a:r>
              <a:rPr lang="en-US" dirty="0"/>
              <a:t>  --with-</a:t>
            </a:r>
            <a:r>
              <a:rPr lang="en-US" dirty="0" err="1"/>
              <a:t>pcre</a:t>
            </a:r>
            <a:r>
              <a:rPr lang="en-US" dirty="0"/>
              <a:t>=/</a:t>
            </a:r>
            <a:r>
              <a:rPr lang="en-US" dirty="0" err="1"/>
              <a:t>usr</a:t>
            </a:r>
            <a:r>
              <a:rPr lang="en-US" dirty="0"/>
              <a:t>/local/</a:t>
            </a:r>
            <a:r>
              <a:rPr lang="en-US" dirty="0" err="1"/>
              <a:t>pcre</a:t>
            </a:r>
            <a:endParaRPr lang="en-US" dirty="0"/>
          </a:p>
          <a:p>
            <a:r>
              <a:rPr lang="en-US" dirty="0"/>
              <a:t>8 make and make install</a:t>
            </a:r>
          </a:p>
        </p:txBody>
      </p:sp>
    </p:spTree>
    <p:extLst>
      <p:ext uri="{BB962C8B-B14F-4D97-AF65-F5344CB8AC3E}">
        <p14:creationId xmlns:p14="http://schemas.microsoft.com/office/powerpoint/2010/main" val="3715263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monitoring </a:t>
            </a:r>
            <a:r>
              <a:rPr lang="en-US" dirty="0" err="1"/>
              <a:t>os</a:t>
            </a:r>
            <a:endParaRPr lang="en-US" dirty="0"/>
          </a:p>
        </p:txBody>
      </p:sp>
      <p:sp>
        <p:nvSpPr>
          <p:cNvPr id="3" name="Content Placeholder 2"/>
          <p:cNvSpPr>
            <a:spLocks noGrp="1"/>
          </p:cNvSpPr>
          <p:nvPr>
            <p:ph idx="1"/>
          </p:nvPr>
        </p:nvSpPr>
        <p:spPr/>
        <p:txBody>
          <a:bodyPr>
            <a:normAutofit lnSpcReduction="10000"/>
          </a:bodyPr>
          <a:lstStyle/>
          <a:p>
            <a:r>
              <a:rPr lang="en-US" sz="2000" dirty="0"/>
              <a:t>The </a:t>
            </a:r>
            <a:r>
              <a:rPr lang="en-US" sz="2000" dirty="0" err="1"/>
              <a:t>iostat</a:t>
            </a:r>
            <a:r>
              <a:rPr lang="en-US" sz="2000" dirty="0"/>
              <a:t> command is used for monitoring disk input/output (I/O) device load. This is done by observing the time the devices are active in relation to their average transfer rates. Without any options, the </a:t>
            </a:r>
            <a:r>
              <a:rPr lang="en-US" sz="2000" dirty="0" err="1"/>
              <a:t>iostat</a:t>
            </a:r>
            <a:r>
              <a:rPr lang="en-US" sz="2000" dirty="0"/>
              <a:t> command displays statistics since the last system reboot.</a:t>
            </a:r>
          </a:p>
          <a:p>
            <a:endParaRPr lang="en-US" sz="2000" dirty="0"/>
          </a:p>
          <a:p>
            <a:r>
              <a:rPr lang="en-US" sz="2000" dirty="0"/>
              <a:t>The </a:t>
            </a:r>
            <a:r>
              <a:rPr lang="en-US" sz="2000" dirty="0" err="1"/>
              <a:t>iotop</a:t>
            </a:r>
            <a:r>
              <a:rPr lang="en-US" sz="2000" dirty="0"/>
              <a:t> command is similar to the top command. It shows I/O usage information output by the Linux kernel and displays a table of current I/O usage by processes or threads on the system.</a:t>
            </a:r>
          </a:p>
          <a:p>
            <a:endParaRPr lang="en-US" sz="2000" dirty="0"/>
          </a:p>
          <a:p>
            <a:r>
              <a:rPr lang="en-US" sz="2000" dirty="0" err="1"/>
              <a:t>vmstat</a:t>
            </a:r>
            <a:r>
              <a:rPr lang="en-US" sz="2000" dirty="0"/>
              <a:t> command reports virtual memory statistics about processes, memory, paging, block I/O, traps, and CPU utilization.</a:t>
            </a:r>
          </a:p>
          <a:p>
            <a:endParaRPr lang="en-US" sz="2000" dirty="0"/>
          </a:p>
          <a:p>
            <a:r>
              <a:rPr lang="en-US" sz="2000" dirty="0"/>
              <a:t>The </a:t>
            </a:r>
            <a:r>
              <a:rPr lang="en-US" sz="2000" dirty="0" err="1"/>
              <a:t>ss</a:t>
            </a:r>
            <a:r>
              <a:rPr lang="en-US" sz="2000" dirty="0"/>
              <a:t> command is used to show socket statistics. It can display stats for PACKET sockets, TCP sockets, UDP sockets, DCCP sockets, RAW sockets, Unix domain sockets, and more. It allows showing information similar to the </a:t>
            </a:r>
            <a:r>
              <a:rPr lang="en-US" sz="2000" dirty="0" err="1"/>
              <a:t>netstat</a:t>
            </a:r>
            <a:r>
              <a:rPr lang="en-US" sz="2000" dirty="0"/>
              <a:t> command, but it can display more TCP and state information.</a:t>
            </a:r>
          </a:p>
        </p:txBody>
      </p:sp>
    </p:spTree>
    <p:extLst>
      <p:ext uri="{BB962C8B-B14F-4D97-AF65-F5344CB8AC3E}">
        <p14:creationId xmlns:p14="http://schemas.microsoft.com/office/powerpoint/2010/main" val="3486018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monitoring </a:t>
            </a:r>
            <a:r>
              <a:rPr lang="en-US" dirty="0" err="1"/>
              <a:t>os</a:t>
            </a:r>
            <a:r>
              <a:rPr lang="en-US" dirty="0"/>
              <a:t>      </a:t>
            </a:r>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iptraf</a:t>
            </a:r>
            <a:r>
              <a:rPr lang="en-US" dirty="0"/>
              <a:t>-ng  tool is a network monitoring utility for IP networks and can be used to monitor the load on an IP network. It intercepts packets on the network and displays information about the current traffic over it.</a:t>
            </a:r>
          </a:p>
          <a:p>
            <a:endParaRPr lang="en-US" dirty="0"/>
          </a:p>
          <a:p>
            <a:r>
              <a:rPr lang="en-US" dirty="0"/>
              <a:t>The </a:t>
            </a:r>
            <a:r>
              <a:rPr lang="en-US" dirty="0" err="1"/>
              <a:t>lsof</a:t>
            </a:r>
            <a:r>
              <a:rPr lang="en-US" dirty="0"/>
              <a:t> command is used to list information about open files and their corresponding processes. </a:t>
            </a:r>
            <a:r>
              <a:rPr lang="en-US" dirty="0" err="1"/>
              <a:t>lsof</a:t>
            </a:r>
            <a:r>
              <a:rPr lang="en-US" dirty="0"/>
              <a:t> will handle regular files, directories, block special files, character special files, executing text references, libraries, streams or network files. By default, </a:t>
            </a:r>
            <a:r>
              <a:rPr lang="en-US" dirty="0" err="1"/>
              <a:t>lsof</a:t>
            </a:r>
            <a:r>
              <a:rPr lang="en-US" dirty="0"/>
              <a:t> will show unformatted output which might be hard to read but is very suitable to be interpreted by other programs. The -F option plays an important role here.</a:t>
            </a:r>
          </a:p>
          <a:p>
            <a:r>
              <a:rPr lang="en-US" dirty="0"/>
              <a:t>The </a:t>
            </a:r>
            <a:r>
              <a:rPr lang="en-US" dirty="0" err="1"/>
              <a:t>sar</a:t>
            </a:r>
            <a:r>
              <a:rPr lang="en-US" dirty="0"/>
              <a:t> command collects, reports or saves system activity information.</a:t>
            </a:r>
          </a:p>
        </p:txBody>
      </p:sp>
    </p:spTree>
    <p:extLst>
      <p:ext uri="{BB962C8B-B14F-4D97-AF65-F5344CB8AC3E}">
        <p14:creationId xmlns:p14="http://schemas.microsoft.com/office/powerpoint/2010/main" val="286391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lpic2 topics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03862"/>
            <a:ext cx="10515600" cy="4322618"/>
          </a:xfrm>
        </p:spPr>
      </p:pic>
    </p:spTree>
    <p:extLst>
      <p:ext uri="{BB962C8B-B14F-4D97-AF65-F5344CB8AC3E}">
        <p14:creationId xmlns:p14="http://schemas.microsoft.com/office/powerpoint/2010/main" val="2961893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99011"/>
          </a:xfrm>
        </p:spPr>
        <p:txBody>
          <a:bodyPr>
            <a:normAutofit fontScale="90000"/>
          </a:bodyPr>
          <a:lstStyle/>
          <a:p>
            <a:pPr algn="ctr"/>
            <a:r>
              <a:rPr lang="en-US" dirty="0"/>
              <a:t>Capacity </a:t>
            </a:r>
            <a:r>
              <a:rPr lang="en-US" dirty="0" err="1"/>
              <a:t>planing</a:t>
            </a:r>
            <a:r>
              <a:rPr lang="en-US" dirty="0"/>
              <a:t>       </a:t>
            </a:r>
          </a:p>
        </p:txBody>
      </p:sp>
      <p:sp>
        <p:nvSpPr>
          <p:cNvPr id="3" name="Content Placeholder 2"/>
          <p:cNvSpPr>
            <a:spLocks noGrp="1"/>
          </p:cNvSpPr>
          <p:nvPr>
            <p:ph idx="1"/>
          </p:nvPr>
        </p:nvSpPr>
        <p:spPr>
          <a:xfrm>
            <a:off x="382385" y="282633"/>
            <a:ext cx="11579629" cy="5419898"/>
          </a:xfrm>
        </p:spPr>
        <p:txBody>
          <a:bodyPr>
            <a:normAutofit fontScale="25000" lnSpcReduction="20000"/>
          </a:bodyPr>
          <a:lstStyle/>
          <a:p>
            <a:r>
              <a:rPr lang="en-US" dirty="0"/>
              <a:t> </a:t>
            </a:r>
            <a:r>
              <a:rPr lang="en-US" sz="4800" b="1" dirty="0"/>
              <a:t>Understand Requirements</a:t>
            </a:r>
            <a:r>
              <a:rPr lang="en-US" sz="4800" dirty="0"/>
              <a:t>:</a:t>
            </a:r>
          </a:p>
          <a:p>
            <a:pPr lvl="1"/>
            <a:r>
              <a:rPr lang="en-US" sz="4800" dirty="0"/>
              <a:t>Gather requirements from stakeholders, including expected workload, performance expectations, and growth projections.</a:t>
            </a:r>
          </a:p>
          <a:p>
            <a:pPr lvl="1"/>
            <a:r>
              <a:rPr lang="en-US" sz="4800" dirty="0"/>
              <a:t>Identify key applications, services, and workloads that will run on the infrastructure.</a:t>
            </a:r>
          </a:p>
          <a:p>
            <a:r>
              <a:rPr lang="en-US" sz="4800" b="1" dirty="0"/>
              <a:t>Analyze Current Environment</a:t>
            </a:r>
            <a:r>
              <a:rPr lang="en-US" sz="4800" dirty="0"/>
              <a:t>:</a:t>
            </a:r>
          </a:p>
          <a:p>
            <a:pPr lvl="1"/>
            <a:r>
              <a:rPr lang="en-US" sz="4800" dirty="0"/>
              <a:t>Assess the current infrastructure, including hardware, software, and network resources.</a:t>
            </a:r>
          </a:p>
          <a:p>
            <a:pPr lvl="1"/>
            <a:r>
              <a:rPr lang="en-US" sz="4800" dirty="0"/>
              <a:t>Collect performance data on CPU, memory, disk I/O, network usage, and other relevant metrics.</a:t>
            </a:r>
          </a:p>
          <a:p>
            <a:r>
              <a:rPr lang="en-US" sz="4800" b="1" dirty="0"/>
              <a:t>Forecast Growth</a:t>
            </a:r>
            <a:r>
              <a:rPr lang="en-US" sz="4800" dirty="0"/>
              <a:t>:</a:t>
            </a:r>
          </a:p>
          <a:p>
            <a:pPr lvl="1"/>
            <a:r>
              <a:rPr lang="en-US" sz="4800" dirty="0"/>
              <a:t>Analyze historical data and trends to forecast future growth in demand.</a:t>
            </a:r>
          </a:p>
          <a:p>
            <a:pPr lvl="1"/>
            <a:r>
              <a:rPr lang="en-US" sz="4800" dirty="0"/>
              <a:t>Consider factors such as business expansion, new projects, seasonal fluctuations, and anticipated increases in users or data volumes.</a:t>
            </a:r>
          </a:p>
          <a:p>
            <a:r>
              <a:rPr lang="en-US" sz="4800" b="1" dirty="0"/>
              <a:t>Define Performance Metrics</a:t>
            </a:r>
            <a:r>
              <a:rPr lang="en-US" sz="4800" dirty="0"/>
              <a:t>:</a:t>
            </a:r>
          </a:p>
          <a:p>
            <a:pPr lvl="1"/>
            <a:r>
              <a:rPr lang="en-US" sz="4800" dirty="0"/>
              <a:t>Establish performance targets and metrics based on the requirements gathered.</a:t>
            </a:r>
          </a:p>
          <a:p>
            <a:pPr lvl="1"/>
            <a:r>
              <a:rPr lang="en-US" sz="4800" dirty="0"/>
              <a:t>Define key performance indicators (KPIs) to measure the performance of the infrastructure, such as response times, throughput, and resource utilization thresholds.</a:t>
            </a:r>
          </a:p>
          <a:p>
            <a:r>
              <a:rPr lang="en-US" sz="4800" b="1" dirty="0"/>
              <a:t>Identify Bottlenecks</a:t>
            </a:r>
            <a:r>
              <a:rPr lang="en-US" sz="4800" dirty="0"/>
              <a:t>:</a:t>
            </a:r>
          </a:p>
          <a:p>
            <a:pPr lvl="1"/>
            <a:r>
              <a:rPr lang="en-US" sz="4800" dirty="0"/>
              <a:t>Identify potential bottlenecks in the current infrastructure that may impact performance.</a:t>
            </a:r>
          </a:p>
          <a:p>
            <a:pPr lvl="1"/>
            <a:r>
              <a:rPr lang="en-US" sz="4800" dirty="0"/>
              <a:t>Determine which components (e.g., CPU, memory, disk I/O, network bandwidth) are likely to be bottlenecks under different scenarios.</a:t>
            </a:r>
          </a:p>
          <a:p>
            <a:r>
              <a:rPr lang="en-US" sz="4800" b="1" dirty="0"/>
              <a:t>Design Scalable Architecture</a:t>
            </a:r>
            <a:r>
              <a:rPr lang="en-US" sz="4800" dirty="0"/>
              <a:t>:</a:t>
            </a:r>
          </a:p>
          <a:p>
            <a:pPr lvl="1"/>
            <a:r>
              <a:rPr lang="en-US" sz="4800" dirty="0"/>
              <a:t>Design a scalable architecture that can accommodate future growth and fluctuations in demand.</a:t>
            </a:r>
          </a:p>
          <a:p>
            <a:pPr lvl="1"/>
            <a:r>
              <a:rPr lang="en-US" sz="4800" dirty="0"/>
              <a:t>Consider using technologies such as virtualization, cloud computing, and containerization to dynamically allocate resources as needed.</a:t>
            </a:r>
          </a:p>
          <a:p>
            <a:r>
              <a:rPr lang="en-US" sz="4800" b="1" dirty="0"/>
              <a:t>Allocate Resources</a:t>
            </a:r>
            <a:r>
              <a:rPr lang="en-US" sz="4800" dirty="0"/>
              <a:t>:</a:t>
            </a:r>
          </a:p>
          <a:p>
            <a:pPr lvl="1"/>
            <a:r>
              <a:rPr lang="en-US" sz="4800" dirty="0"/>
              <a:t>Determine the appropriate allocation of resources (e.g., CPU, memory, storage) to meet performance requirements.</a:t>
            </a:r>
          </a:p>
          <a:p>
            <a:pPr lvl="1"/>
            <a:r>
              <a:rPr lang="en-US" sz="4800" dirty="0"/>
              <a:t>Balance resource allocation based on workload characteristics and priority of applications.</a:t>
            </a:r>
          </a:p>
          <a:p>
            <a:r>
              <a:rPr lang="en-US" sz="4800" b="1" dirty="0"/>
              <a:t>Plan for Contingencies</a:t>
            </a:r>
            <a:r>
              <a:rPr lang="en-US" sz="4800" dirty="0"/>
              <a:t>:</a:t>
            </a:r>
          </a:p>
          <a:p>
            <a:pPr lvl="1"/>
            <a:r>
              <a:rPr lang="en-US" sz="4800" dirty="0"/>
              <a:t>Develop contingency plans to address unexpected spikes in demand or failures in the infrastructure.</a:t>
            </a:r>
          </a:p>
          <a:p>
            <a:pPr lvl="1"/>
            <a:r>
              <a:rPr lang="en-US" sz="4800" dirty="0"/>
              <a:t>Implement strategies such as redundancy, failover, and disaster recovery to ensure continuity of operations.</a:t>
            </a:r>
          </a:p>
          <a:p>
            <a:r>
              <a:rPr lang="en-US" sz="4800" b="1" dirty="0"/>
              <a:t>Regular Monitoring and Optimization</a:t>
            </a:r>
            <a:r>
              <a:rPr lang="en-US" sz="4800" dirty="0"/>
              <a:t>:</a:t>
            </a:r>
          </a:p>
          <a:p>
            <a:pPr lvl="1"/>
            <a:r>
              <a:rPr lang="en-US" sz="4800" dirty="0"/>
              <a:t>Implement monitoring tools to continuously monitor the performance and health of the infrastructure.</a:t>
            </a:r>
          </a:p>
          <a:p>
            <a:pPr lvl="1"/>
            <a:r>
              <a:rPr lang="en-US" sz="4800" dirty="0"/>
              <a:t>Analyze performance data regularly and make adjustments to resource allocation as needed to optimize performance and efficiency.</a:t>
            </a:r>
          </a:p>
          <a:p>
            <a:r>
              <a:rPr lang="en-US" sz="4800" b="1" dirty="0"/>
              <a:t>Review and Update</a:t>
            </a:r>
            <a:r>
              <a:rPr lang="en-US" sz="4800" dirty="0"/>
              <a:t>:</a:t>
            </a:r>
          </a:p>
          <a:p>
            <a:pPr lvl="1"/>
            <a:r>
              <a:rPr lang="en-US" sz="4800" dirty="0"/>
              <a:t>Regularly review and update the capacity plan based on changes in requirements, technology advancements, and business objectives.</a:t>
            </a:r>
          </a:p>
          <a:p>
            <a:pPr lvl="1"/>
            <a:r>
              <a:rPr lang="en-US" sz="4800" dirty="0"/>
              <a:t>Ensure that the capacity plan remains aligned with the organization's strategic goals and evolving needs.</a:t>
            </a:r>
          </a:p>
          <a:p>
            <a:pPr marL="0" indent="0">
              <a:buNone/>
            </a:pPr>
            <a:endParaRPr lang="en-US" sz="4800" dirty="0"/>
          </a:p>
        </p:txBody>
      </p:sp>
    </p:spTree>
    <p:extLst>
      <p:ext uri="{BB962C8B-B14F-4D97-AF65-F5344CB8AC3E}">
        <p14:creationId xmlns:p14="http://schemas.microsoft.com/office/powerpoint/2010/main" val="345337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Monitoring tools</a:t>
            </a:r>
          </a:p>
        </p:txBody>
      </p:sp>
      <p:sp>
        <p:nvSpPr>
          <p:cNvPr id="3" name="Content Placeholder 2"/>
          <p:cNvSpPr>
            <a:spLocks noGrp="1"/>
          </p:cNvSpPr>
          <p:nvPr>
            <p:ph idx="1"/>
          </p:nvPr>
        </p:nvSpPr>
        <p:spPr>
          <a:xfrm>
            <a:off x="838200" y="1546167"/>
            <a:ext cx="10515600" cy="4630796"/>
          </a:xfrm>
        </p:spPr>
        <p:txBody>
          <a:bodyPr>
            <a:normAutofit lnSpcReduction="10000"/>
          </a:bodyPr>
          <a:lstStyle/>
          <a:p>
            <a:r>
              <a:rPr lang="en-US" dirty="0" err="1"/>
              <a:t>Zabbix</a:t>
            </a:r>
            <a:endParaRPr lang="en-US" dirty="0"/>
          </a:p>
          <a:p>
            <a:pPr marL="0" indent="0">
              <a:buNone/>
            </a:pPr>
            <a:endParaRPr lang="en-US" dirty="0"/>
          </a:p>
          <a:p>
            <a:r>
              <a:rPr lang="en-US" dirty="0"/>
              <a:t>Prometheus</a:t>
            </a:r>
          </a:p>
          <a:p>
            <a:pPr marL="0" indent="0">
              <a:buNone/>
            </a:pPr>
            <a:endParaRPr lang="en-US" dirty="0"/>
          </a:p>
          <a:p>
            <a:r>
              <a:rPr lang="en-US" dirty="0" err="1"/>
              <a:t>Solarwinds</a:t>
            </a:r>
            <a:endParaRPr lang="en-US" dirty="0"/>
          </a:p>
          <a:p>
            <a:endParaRPr lang="en-US" dirty="0"/>
          </a:p>
          <a:p>
            <a:r>
              <a:rPr lang="en-US" dirty="0" err="1"/>
              <a:t>Prtg</a:t>
            </a:r>
            <a:r>
              <a:rPr lang="en-US" dirty="0"/>
              <a:t> </a:t>
            </a:r>
          </a:p>
          <a:p>
            <a:pPr marL="0" indent="0">
              <a:buNone/>
            </a:pPr>
            <a:endParaRPr lang="en-US" dirty="0"/>
          </a:p>
          <a:p>
            <a:pPr marL="0" indent="0">
              <a:buNone/>
            </a:pPr>
            <a:r>
              <a:rPr lang="en-US" sz="1500" dirty="0"/>
              <a:t>SNMP (Simple Network Management Protocol) is a standard protocol used for monitoring and managing network devices and systems. It is widely used in network management systems (NMS) to collect and organize information from various network device</a:t>
            </a: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416" y="4026565"/>
            <a:ext cx="2143125" cy="12087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327" y="3420095"/>
            <a:ext cx="4495800" cy="5569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0492" y="2377440"/>
            <a:ext cx="2466975" cy="116969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2418" y="1546166"/>
            <a:ext cx="2143125" cy="781757"/>
          </a:xfrm>
          <a:prstGeom prst="rect">
            <a:avLst/>
          </a:prstGeom>
        </p:spPr>
      </p:pic>
    </p:spTree>
    <p:extLst>
      <p:ext uri="{BB962C8B-B14F-4D97-AF65-F5344CB8AC3E}">
        <p14:creationId xmlns:p14="http://schemas.microsoft.com/office/powerpoint/2010/main" val="273031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Mastering the kernel</a:t>
            </a:r>
          </a:p>
        </p:txBody>
      </p:sp>
      <p:sp>
        <p:nvSpPr>
          <p:cNvPr id="3" name="Content Placeholder 2"/>
          <p:cNvSpPr>
            <a:spLocks noGrp="1"/>
          </p:cNvSpPr>
          <p:nvPr>
            <p:ph idx="1"/>
          </p:nvPr>
        </p:nvSpPr>
        <p:spPr/>
        <p:txBody>
          <a:bodyPr/>
          <a:lstStyle/>
          <a:p>
            <a:r>
              <a:rPr lang="en-US" dirty="0"/>
              <a:t>Kernel main duty :</a:t>
            </a:r>
          </a:p>
          <a:p>
            <a:r>
              <a:rPr lang="en-US" dirty="0"/>
              <a:t>1- system memory management</a:t>
            </a:r>
          </a:p>
          <a:p>
            <a:pPr marL="0" indent="0">
              <a:buNone/>
            </a:pPr>
            <a:endParaRPr lang="en-US" dirty="0"/>
          </a:p>
          <a:p>
            <a:r>
              <a:rPr lang="en-US" dirty="0"/>
              <a:t>2- software program  management</a:t>
            </a:r>
          </a:p>
          <a:p>
            <a:endParaRPr lang="en-US" dirty="0"/>
          </a:p>
          <a:p>
            <a:r>
              <a:rPr lang="en-US" dirty="0"/>
              <a:t>3- hardware management</a:t>
            </a:r>
          </a:p>
          <a:p>
            <a:pPr marL="0" indent="0">
              <a:buNone/>
            </a:pPr>
            <a:endParaRPr lang="en-US" dirty="0"/>
          </a:p>
          <a:p>
            <a:r>
              <a:rPr lang="en-US" dirty="0"/>
              <a:t>4- file system management</a:t>
            </a:r>
          </a:p>
          <a:p>
            <a:pPr marL="0" indent="0">
              <a:buNone/>
            </a:pPr>
            <a:endParaRPr lang="en-US" dirty="0"/>
          </a:p>
        </p:txBody>
      </p:sp>
    </p:spTree>
    <p:extLst>
      <p:ext uri="{BB962C8B-B14F-4D97-AF65-F5344CB8AC3E}">
        <p14:creationId xmlns:p14="http://schemas.microsoft.com/office/powerpoint/2010/main" val="1841909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memory management</a:t>
            </a:r>
            <a:br>
              <a:rPr lang="en-US" dirty="0"/>
            </a:br>
            <a:r>
              <a:rPr lang="en-US" dirty="0"/>
              <a:t> </a:t>
            </a:r>
          </a:p>
        </p:txBody>
      </p:sp>
      <p:sp>
        <p:nvSpPr>
          <p:cNvPr id="3" name="Content Placeholder 2"/>
          <p:cNvSpPr>
            <a:spLocks noGrp="1"/>
          </p:cNvSpPr>
          <p:nvPr>
            <p:ph idx="1"/>
          </p:nvPr>
        </p:nvSpPr>
        <p:spPr/>
        <p:txBody>
          <a:bodyPr>
            <a:normAutofit fontScale="77500" lnSpcReduction="20000"/>
          </a:bodyPr>
          <a:lstStyle/>
          <a:p>
            <a:r>
              <a:rPr lang="en-US" dirty="0"/>
              <a:t>Memory : physical + virtual</a:t>
            </a:r>
          </a:p>
          <a:p>
            <a:endParaRPr lang="en-US" dirty="0"/>
          </a:p>
          <a:p>
            <a:r>
              <a:rPr lang="en-US" dirty="0"/>
              <a:t>Virtual = physical  memory + swap</a:t>
            </a:r>
          </a:p>
          <a:p>
            <a:endParaRPr lang="en-US" dirty="0"/>
          </a:p>
          <a:p>
            <a:r>
              <a:rPr lang="en-US" dirty="0"/>
              <a:t>Swapping in vs Swapping out</a:t>
            </a:r>
          </a:p>
          <a:p>
            <a:endParaRPr lang="en-US" dirty="0"/>
          </a:p>
          <a:p>
            <a:r>
              <a:rPr lang="en-US" dirty="0"/>
              <a:t>Chunk is a smallest unit of memory that size=4K</a:t>
            </a:r>
          </a:p>
          <a:p>
            <a:r>
              <a:rPr lang="en-US" dirty="0"/>
              <a:t>Page consist  of some chunks        </a:t>
            </a:r>
            <a:r>
              <a:rPr lang="en-US" dirty="0" err="1"/>
              <a:t>pmap</a:t>
            </a:r>
            <a:r>
              <a:rPr lang="en-US" dirty="0"/>
              <a:t> –x (</a:t>
            </a:r>
            <a:r>
              <a:rPr lang="en-US" dirty="0" err="1"/>
              <a:t>pid</a:t>
            </a:r>
            <a:r>
              <a:rPr lang="en-US" dirty="0"/>
              <a:t>)</a:t>
            </a:r>
          </a:p>
          <a:p>
            <a:pPr marL="0" indent="0">
              <a:buNone/>
            </a:pPr>
            <a:r>
              <a:rPr lang="en-US" dirty="0"/>
              <a:t> make room</a:t>
            </a:r>
          </a:p>
          <a:p>
            <a:r>
              <a:rPr lang="en-US" dirty="0"/>
              <a:t>Shared page: refers to a memory page that is shared between multiple processes. This sharing mechanism is used to optimize memory usage and improve system performance by allowing multiple processes to access the same physical memory pages </a:t>
            </a:r>
          </a:p>
          <a:p>
            <a:pPr marL="0" indent="0">
              <a:buNone/>
            </a:pPr>
            <a:endParaRPr lang="fa-IR"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8729" y="2086495"/>
            <a:ext cx="4195071" cy="2817148"/>
          </a:xfrm>
          <a:prstGeom prst="rect">
            <a:avLst/>
          </a:prstGeom>
        </p:spPr>
      </p:pic>
    </p:spTree>
    <p:extLst>
      <p:ext uri="{BB962C8B-B14F-4D97-AF65-F5344CB8AC3E}">
        <p14:creationId xmlns:p14="http://schemas.microsoft.com/office/powerpoint/2010/main" val="2144343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program  management</a:t>
            </a:r>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2930686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hardware management</a:t>
            </a:r>
          </a:p>
        </p:txBody>
      </p:sp>
      <p:sp>
        <p:nvSpPr>
          <p:cNvPr id="3" name="Content Placeholder 2"/>
          <p:cNvSpPr>
            <a:spLocks noGrp="1"/>
          </p:cNvSpPr>
          <p:nvPr>
            <p:ph idx="1"/>
          </p:nvPr>
        </p:nvSpPr>
        <p:spPr/>
        <p:txBody>
          <a:bodyPr>
            <a:normAutofit lnSpcReduction="10000"/>
          </a:bodyPr>
          <a:lstStyle/>
          <a:p>
            <a:r>
              <a:rPr lang="en-US" dirty="0"/>
              <a:t>App -----</a:t>
            </a:r>
            <a:r>
              <a:rPr lang="en-US" dirty="0">
                <a:sym typeface="Wingdings" panose="05000000000000000000" pitchFamily="2" charset="2"/>
              </a:rPr>
              <a:t> kernel ------ device driver ------ hardware</a:t>
            </a:r>
          </a:p>
          <a:p>
            <a:r>
              <a:rPr lang="en-US" dirty="0">
                <a:sym typeface="Wingdings" panose="05000000000000000000" pitchFamily="2" charset="2"/>
              </a:rPr>
              <a:t>Device driver ---- .</a:t>
            </a:r>
            <a:r>
              <a:rPr lang="en-US" dirty="0" err="1">
                <a:sym typeface="Wingdings" panose="05000000000000000000" pitchFamily="2" charset="2"/>
              </a:rPr>
              <a:t>ko</a:t>
            </a:r>
            <a:r>
              <a:rPr lang="en-US" dirty="0">
                <a:sym typeface="Wingdings" panose="05000000000000000000" pitchFamily="2" charset="2"/>
              </a:rPr>
              <a:t>  (kernel module)</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t>The major number and minor number tell the kernel how to access the device.    ls  -l /dev/</a:t>
            </a:r>
            <a:r>
              <a:rPr lang="en-US" dirty="0" err="1"/>
              <a:t>sd</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7382" y="2362765"/>
            <a:ext cx="4488873" cy="2392115"/>
          </a:xfrm>
          <a:prstGeom prst="rect">
            <a:avLst/>
          </a:prstGeom>
        </p:spPr>
      </p:pic>
    </p:spTree>
    <p:extLst>
      <p:ext uri="{BB962C8B-B14F-4D97-AF65-F5344CB8AC3E}">
        <p14:creationId xmlns:p14="http://schemas.microsoft.com/office/powerpoint/2010/main" val="1003039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hardware management</a:t>
            </a:r>
            <a:br>
              <a:rPr lang="en-US" dirty="0"/>
            </a:br>
            <a:endParaRPr lang="en-US" dirty="0"/>
          </a:p>
        </p:txBody>
      </p:sp>
      <p:sp>
        <p:nvSpPr>
          <p:cNvPr id="3" name="Content Placeholder 2"/>
          <p:cNvSpPr>
            <a:spLocks noGrp="1"/>
          </p:cNvSpPr>
          <p:nvPr>
            <p:ph idx="1"/>
          </p:nvPr>
        </p:nvSpPr>
        <p:spPr/>
        <p:txBody>
          <a:bodyPr/>
          <a:lstStyle/>
          <a:p>
            <a:r>
              <a:rPr lang="en-US" dirty="0"/>
              <a:t>Virtual File System (VFS) is a layer of abstraction that provides a unified interface for interacting with different types of file systems. It acts as an intermediary between user-space applications and various file systems supported by the Linux kernel</a:t>
            </a:r>
          </a:p>
          <a:p>
            <a:endParaRPr lang="en-US" dirty="0"/>
          </a:p>
          <a:p>
            <a:endParaRPr lang="en-US" dirty="0"/>
          </a:p>
        </p:txBody>
      </p:sp>
    </p:spTree>
    <p:extLst>
      <p:ext uri="{BB962C8B-B14F-4D97-AF65-F5344CB8AC3E}">
        <p14:creationId xmlns:p14="http://schemas.microsoft.com/office/powerpoint/2010/main" val="3910033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kernel architecture</a:t>
            </a:r>
          </a:p>
        </p:txBody>
      </p:sp>
      <p:sp>
        <p:nvSpPr>
          <p:cNvPr id="3" name="Content Placeholder 2"/>
          <p:cNvSpPr>
            <a:spLocks noGrp="1"/>
          </p:cNvSpPr>
          <p:nvPr>
            <p:ph idx="1"/>
          </p:nvPr>
        </p:nvSpPr>
        <p:spPr/>
        <p:txBody>
          <a:bodyPr/>
          <a:lstStyle/>
          <a:p>
            <a:r>
              <a:rPr lang="en-US" dirty="0"/>
              <a:t>The Linux kernel was originally designed to be a monolithic kernel. Monolithic kernels contain all drivers for all the various types of supported hardware, regardless if your system uses that hardware. As the list of supported hardware grew the amount of code that was never used on any given system grew too. Therefore a system was introduced that allowed the kernel to load some hardware drivers dynamically. These loadable device drivers were named "kernel modules".</a:t>
            </a:r>
          </a:p>
        </p:txBody>
      </p:sp>
    </p:spTree>
    <p:extLst>
      <p:ext uri="{BB962C8B-B14F-4D97-AF65-F5344CB8AC3E}">
        <p14:creationId xmlns:p14="http://schemas.microsoft.com/office/powerpoint/2010/main" val="3393999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What are kernel modules</a:t>
            </a:r>
          </a:p>
        </p:txBody>
      </p:sp>
      <p:sp>
        <p:nvSpPr>
          <p:cNvPr id="3" name="Content Placeholder 2"/>
          <p:cNvSpPr>
            <a:spLocks noGrp="1"/>
          </p:cNvSpPr>
          <p:nvPr>
            <p:ph idx="1"/>
          </p:nvPr>
        </p:nvSpPr>
        <p:spPr/>
        <p:txBody>
          <a:bodyPr/>
          <a:lstStyle/>
          <a:p>
            <a:r>
              <a:rPr lang="en-US" dirty="0"/>
              <a:t>Linux kernel modules are object files (.</a:t>
            </a:r>
            <a:r>
              <a:rPr lang="en-US" dirty="0" err="1"/>
              <a:t>ko</a:t>
            </a:r>
            <a:r>
              <a:rPr lang="en-US" dirty="0"/>
              <a:t> files) produced by the C compiler but not linked into a complete executable. Kernel modules can be loaded into the kernel to add functionality when needed. Most modules are distributed with the kernel and compiled along with it. Every kernel version has its own set of modules.</a:t>
            </a:r>
          </a:p>
        </p:txBody>
      </p:sp>
    </p:spTree>
    <p:extLst>
      <p:ext uri="{BB962C8B-B14F-4D97-AF65-F5344CB8AC3E}">
        <p14:creationId xmlns:p14="http://schemas.microsoft.com/office/powerpoint/2010/main" val="1119591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Kernel Parts</a:t>
            </a:r>
          </a:p>
        </p:txBody>
      </p:sp>
      <p:sp>
        <p:nvSpPr>
          <p:cNvPr id="3" name="Content Placeholder 2"/>
          <p:cNvSpPr>
            <a:spLocks noGrp="1"/>
          </p:cNvSpPr>
          <p:nvPr>
            <p:ph idx="1"/>
          </p:nvPr>
        </p:nvSpPr>
        <p:spPr/>
        <p:txBody>
          <a:bodyPr>
            <a:normAutofit/>
          </a:bodyPr>
          <a:lstStyle/>
          <a:p>
            <a:pPr marL="0" indent="0">
              <a:buNone/>
            </a:pPr>
            <a:r>
              <a:rPr lang="en-US" dirty="0"/>
              <a:t>1)Kernel binary : </a:t>
            </a:r>
            <a:r>
              <a:rPr lang="en-US" dirty="0" err="1"/>
              <a:t>bz</a:t>
            </a:r>
            <a:r>
              <a:rPr lang="en-US" dirty="0"/>
              <a:t> image , </a:t>
            </a:r>
            <a:r>
              <a:rPr lang="en-US" dirty="0" err="1"/>
              <a:t>vmlinuz</a:t>
            </a:r>
            <a:r>
              <a:rPr lang="en-US" dirty="0"/>
              <a:t>      </a:t>
            </a:r>
          </a:p>
          <a:p>
            <a:pPr marL="0" indent="0">
              <a:buNone/>
            </a:pPr>
            <a:r>
              <a:rPr lang="en-US" dirty="0" err="1"/>
              <a:t>bzImage:refers</a:t>
            </a:r>
            <a:r>
              <a:rPr lang="en-US" dirty="0"/>
              <a:t> specifically to a kernel image format compressed using bzip2 . </a:t>
            </a:r>
            <a:r>
              <a:rPr lang="fa-IR" dirty="0"/>
              <a:t> </a:t>
            </a:r>
            <a:r>
              <a:rPr lang="en-US" dirty="0"/>
              <a:t>  </a:t>
            </a:r>
          </a:p>
          <a:p>
            <a:pPr marL="0" indent="0">
              <a:buNone/>
            </a:pPr>
            <a:r>
              <a:rPr lang="en-US" dirty="0" err="1"/>
              <a:t>vmlinuz:a</a:t>
            </a:r>
            <a:r>
              <a:rPr lang="en-US" dirty="0"/>
              <a:t> generic compressed Linux kernel image that is typically used as the default kernel image for booting in Linux systems.</a:t>
            </a:r>
          </a:p>
          <a:p>
            <a:pPr marL="0" indent="0">
              <a:buNone/>
            </a:pPr>
            <a:r>
              <a:rPr lang="en-US" dirty="0"/>
              <a:t>2)Kernel modules (</a:t>
            </a:r>
            <a:r>
              <a:rPr lang="en-US" dirty="0" err="1"/>
              <a:t>insmod,lsmod,rmmod,modprobe,modinfo</a:t>
            </a:r>
            <a:r>
              <a:rPr lang="en-US" dirty="0"/>
              <a:t>,</a:t>
            </a:r>
          </a:p>
          <a:p>
            <a:pPr marL="0" indent="0">
              <a:buNone/>
            </a:pPr>
            <a:r>
              <a:rPr lang="en-US" dirty="0"/>
              <a:t>3)Kernel source code</a:t>
            </a:r>
          </a:p>
          <a:p>
            <a:pPr marL="0" indent="0">
              <a:buNone/>
            </a:pPr>
            <a:r>
              <a:rPr lang="en-US" dirty="0"/>
              <a:t>4)Kernel patch  yum update (patching all packages automatic)</a:t>
            </a:r>
          </a:p>
          <a:p>
            <a:pPr marL="0" indent="0">
              <a:buNone/>
            </a:pPr>
            <a:r>
              <a:rPr lang="en-US" dirty="0"/>
              <a:t> </a:t>
            </a:r>
          </a:p>
        </p:txBody>
      </p:sp>
    </p:spTree>
    <p:extLst>
      <p:ext uri="{BB962C8B-B14F-4D97-AF65-F5344CB8AC3E}">
        <p14:creationId xmlns:p14="http://schemas.microsoft.com/office/powerpoint/2010/main" val="213427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boot process</a:t>
            </a:r>
          </a:p>
        </p:txBody>
      </p:sp>
      <p:sp>
        <p:nvSpPr>
          <p:cNvPr id="3" name="Content Placeholder 2"/>
          <p:cNvSpPr>
            <a:spLocks noGrp="1"/>
          </p:cNvSpPr>
          <p:nvPr>
            <p:ph idx="1"/>
          </p:nvPr>
        </p:nvSpPr>
        <p:spPr/>
        <p:txBody>
          <a:bodyPr>
            <a:normAutofit/>
          </a:bodyPr>
          <a:lstStyle/>
          <a:p>
            <a:r>
              <a:rPr lang="en-US" dirty="0"/>
              <a:t>Power on ---</a:t>
            </a:r>
            <a:r>
              <a:rPr lang="en-US" dirty="0">
                <a:sym typeface="Wingdings" panose="05000000000000000000" pitchFamily="2" charset="2"/>
              </a:rPr>
              <a:t> post ---- bios ---</a:t>
            </a:r>
            <a:r>
              <a:rPr lang="en-US" dirty="0" err="1">
                <a:sym typeface="Wingdings" panose="05000000000000000000" pitchFamily="2" charset="2"/>
              </a:rPr>
              <a:t>mbr</a:t>
            </a:r>
            <a:r>
              <a:rPr lang="en-US" dirty="0">
                <a:sym typeface="Wingdings" panose="05000000000000000000" pitchFamily="2" charset="2"/>
              </a:rPr>
              <a:t> --- kernel--</a:t>
            </a:r>
            <a:r>
              <a:rPr lang="en-US" dirty="0" err="1">
                <a:sym typeface="Wingdings" panose="05000000000000000000" pitchFamily="2" charset="2"/>
              </a:rPr>
              <a:t>systemd</a:t>
            </a:r>
            <a:r>
              <a:rPr lang="en-US" dirty="0">
                <a:sym typeface="Wingdings" panose="05000000000000000000" pitchFamily="2" charset="2"/>
              </a:rPr>
              <a:t>(</a:t>
            </a:r>
            <a:r>
              <a:rPr lang="en-US" dirty="0" err="1">
                <a:sym typeface="Wingdings" panose="05000000000000000000" pitchFamily="2" charset="2"/>
              </a:rPr>
              <a:t>init</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Kernel ring buffer ----</a:t>
            </a:r>
            <a:r>
              <a:rPr lang="en-US" dirty="0" err="1">
                <a:sym typeface="Wingdings" panose="05000000000000000000" pitchFamily="2" charset="2"/>
              </a:rPr>
              <a:t>dmesg</a:t>
            </a:r>
            <a:endParaRPr lang="en-US" dirty="0">
              <a:sym typeface="Wingdings" panose="05000000000000000000" pitchFamily="2" charset="2"/>
            </a:endParaRPr>
          </a:p>
          <a:p>
            <a:r>
              <a:rPr lang="en-US" sz="1800" dirty="0"/>
              <a:t>This buffer is a temporary storage area in the kernel that holds log messages and other system information</a:t>
            </a:r>
            <a:endParaRPr lang="en-US" sz="1800" dirty="0">
              <a:sym typeface="Wingdings" panose="05000000000000000000" pitchFamily="2" charset="2"/>
            </a:endParaRPr>
          </a:p>
          <a:p>
            <a:pPr marL="0" indent="0">
              <a:buNone/>
            </a:pPr>
            <a:r>
              <a:rPr lang="en-US" sz="1800" b="1" dirty="0"/>
              <a:t>Purpose</a:t>
            </a:r>
            <a:r>
              <a:rPr lang="en-US" sz="1800" dirty="0"/>
              <a:t>: The kernel buffer ring is used to store log messages generated by the kernel and various kernel subsystems, as well as messages generated by user-space programs that use the kernel's logging facilities.</a:t>
            </a:r>
          </a:p>
          <a:p>
            <a:pPr marL="0" indent="0">
              <a:buNone/>
            </a:pPr>
            <a:r>
              <a:rPr lang="en-US" sz="1800" b="1" dirty="0"/>
              <a:t>Ring Structure</a:t>
            </a:r>
            <a:r>
              <a:rPr lang="en-US" sz="1800" dirty="0"/>
              <a:t>: The buffer is typically implemented as a circular buffer, also known as a ring buffer. This means that when the buffer is full, new messages overwrite the oldest messages in a continuous loop.</a:t>
            </a:r>
          </a:p>
          <a:p>
            <a:pPr marL="0" indent="0">
              <a:buNone/>
            </a:pPr>
            <a:r>
              <a:rPr lang="en-US" sz="1800" b="1" dirty="0"/>
              <a:t>Access</a:t>
            </a:r>
            <a:r>
              <a:rPr lang="en-US" sz="1800" dirty="0"/>
              <a:t>: The kernel buffer ring can be accessed by system administrators and developers to monitor system events, debug issues, and analyze system performance</a:t>
            </a:r>
            <a:r>
              <a:rPr lang="en-US" dirty="0"/>
              <a:t>.</a:t>
            </a:r>
          </a:p>
          <a:p>
            <a:pPr marL="0" indent="0">
              <a:buNone/>
            </a:pPr>
            <a:endParaRPr lang="en-US" dirty="0"/>
          </a:p>
          <a:p>
            <a:pPr marL="0" indent="0">
              <a:buNone/>
            </a:pPr>
            <a:endParaRPr lang="en-US" sz="1800" dirty="0"/>
          </a:p>
        </p:txBody>
      </p:sp>
    </p:spTree>
    <p:extLst>
      <p:ext uri="{BB962C8B-B14F-4D97-AF65-F5344CB8AC3E}">
        <p14:creationId xmlns:p14="http://schemas.microsoft.com/office/powerpoint/2010/main" val="250374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4227"/>
          </a:xfrm>
        </p:spPr>
        <p:txBody>
          <a:bodyPr/>
          <a:lstStyle/>
          <a:p>
            <a:pPr algn="ctr"/>
            <a:r>
              <a:rPr lang="en-US" dirty="0"/>
              <a:t>file system management</a:t>
            </a:r>
          </a:p>
        </p:txBody>
      </p:sp>
      <p:sp>
        <p:nvSpPr>
          <p:cNvPr id="3" name="Content Placeholder 2"/>
          <p:cNvSpPr>
            <a:spLocks noGrp="1"/>
          </p:cNvSpPr>
          <p:nvPr>
            <p:ph idx="1"/>
          </p:nvPr>
        </p:nvSpPr>
        <p:spPr>
          <a:xfrm>
            <a:off x="838200" y="1431487"/>
            <a:ext cx="10515600" cy="5032375"/>
          </a:xfrm>
        </p:spPr>
        <p:txBody>
          <a:bodyPr>
            <a:normAutofit lnSpcReduction="10000"/>
          </a:bodyPr>
          <a:lstStyle/>
          <a:p>
            <a:r>
              <a:rPr lang="en-US" dirty="0"/>
              <a:t>BTFRS :     </a:t>
            </a:r>
            <a:r>
              <a:rPr lang="en-US" dirty="0" err="1"/>
              <a:t>MAXFileSize</a:t>
            </a:r>
            <a:r>
              <a:rPr lang="en-US" dirty="0"/>
              <a:t>: 16EiB     MAXFSsize:16EiB  </a:t>
            </a:r>
            <a:r>
              <a:rPr lang="en-US" dirty="0" err="1"/>
              <a:t>journaling:support</a:t>
            </a:r>
            <a:endParaRPr lang="en-US" dirty="0"/>
          </a:p>
          <a:p>
            <a:pPr marL="0" indent="0">
              <a:buNone/>
            </a:pPr>
            <a:r>
              <a:rPr lang="en-US" dirty="0"/>
              <a:t>Cow (copy on write)  </a:t>
            </a:r>
          </a:p>
          <a:p>
            <a:pPr marL="0" indent="0">
              <a:buNone/>
            </a:pPr>
            <a:r>
              <a:rPr lang="en-US" dirty="0" err="1"/>
              <a:t>CoW</a:t>
            </a:r>
            <a:r>
              <a:rPr lang="en-US" dirty="0"/>
              <a:t> ensures data integrity and makes </a:t>
            </a:r>
            <a:r>
              <a:rPr lang="en-US" dirty="0" err="1"/>
              <a:t>Btrfs</a:t>
            </a:r>
            <a:r>
              <a:rPr lang="en-US" dirty="0"/>
              <a:t> suitable for tasks like snapshotting and data protection. Some person write in it and each person can show one view</a:t>
            </a:r>
          </a:p>
          <a:p>
            <a:pPr marL="0" indent="0">
              <a:buNone/>
            </a:pPr>
            <a:endParaRPr lang="en-US" dirty="0"/>
          </a:p>
          <a:p>
            <a:pPr marL="0" indent="0">
              <a:buNone/>
            </a:pPr>
            <a:r>
              <a:rPr lang="en-US" dirty="0" err="1"/>
              <a:t>Blkid</a:t>
            </a:r>
            <a:r>
              <a:rPr lang="en-US" dirty="0"/>
              <a:t> = show block id of  block device and it is unique for each block device</a:t>
            </a:r>
          </a:p>
          <a:p>
            <a:pPr marL="0" indent="0">
              <a:buNone/>
            </a:pPr>
            <a:r>
              <a:rPr lang="en-US" dirty="0"/>
              <a:t>sync all of buffer write in disk now its </a:t>
            </a:r>
            <a:r>
              <a:rPr lang="en-US" dirty="0" err="1"/>
              <a:t>umount</a:t>
            </a:r>
            <a:r>
              <a:rPr lang="en-US" dirty="0"/>
              <a:t>  and eject flash</a:t>
            </a:r>
          </a:p>
          <a:p>
            <a:pPr marL="0" indent="0">
              <a:buNone/>
            </a:pPr>
            <a:r>
              <a:rPr lang="en-US" dirty="0"/>
              <a:t>Superblock:  consist of 1-size of fs  2-block size of fs 3- </a:t>
            </a:r>
            <a:r>
              <a:rPr lang="en-US" dirty="0" err="1"/>
              <a:t>inode</a:t>
            </a:r>
            <a:r>
              <a:rPr lang="en-US" dirty="0"/>
              <a:t> of numbers 4- location of </a:t>
            </a:r>
            <a:r>
              <a:rPr lang="en-US" dirty="0" err="1"/>
              <a:t>indoe</a:t>
            </a:r>
            <a:r>
              <a:rPr lang="en-US" dirty="0"/>
              <a:t> table</a:t>
            </a:r>
          </a:p>
        </p:txBody>
      </p:sp>
    </p:spTree>
    <p:extLst>
      <p:ext uri="{BB962C8B-B14F-4D97-AF65-F5344CB8AC3E}">
        <p14:creationId xmlns:p14="http://schemas.microsoft.com/office/powerpoint/2010/main" val="1933596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File system</a:t>
            </a:r>
          </a:p>
        </p:txBody>
      </p:sp>
      <p:sp>
        <p:nvSpPr>
          <p:cNvPr id="3" name="Content Placeholder 2"/>
          <p:cNvSpPr>
            <a:spLocks noGrp="1"/>
          </p:cNvSpPr>
          <p:nvPr>
            <p:ph idx="1"/>
          </p:nvPr>
        </p:nvSpPr>
        <p:spPr/>
        <p:txBody>
          <a:bodyPr/>
          <a:lstStyle/>
          <a:p>
            <a:r>
              <a:rPr lang="en-US" dirty="0"/>
              <a:t>Memory based  </a:t>
            </a:r>
            <a:r>
              <a:rPr lang="en-US" dirty="0" err="1"/>
              <a:t>linux</a:t>
            </a:r>
            <a:r>
              <a:rPr lang="en-US" dirty="0"/>
              <a:t> fs</a:t>
            </a:r>
          </a:p>
          <a:p>
            <a:r>
              <a:rPr lang="en-US" dirty="0"/>
              <a:t>/</a:t>
            </a:r>
            <a:r>
              <a:rPr lang="en-US" dirty="0" err="1"/>
              <a:t>proc</a:t>
            </a:r>
            <a:endParaRPr lang="en-US" dirty="0"/>
          </a:p>
          <a:p>
            <a:r>
              <a:rPr lang="en-US" dirty="0"/>
              <a:t>/dev</a:t>
            </a:r>
          </a:p>
          <a:p>
            <a:r>
              <a:rPr lang="en-US" dirty="0"/>
              <a:t>/sys</a:t>
            </a:r>
          </a:p>
          <a:p>
            <a:r>
              <a:rPr lang="en-US" dirty="0"/>
              <a:t>/swap</a:t>
            </a:r>
          </a:p>
          <a:p>
            <a:pPr marL="0" indent="0">
              <a:buNone/>
            </a:pPr>
            <a:r>
              <a:rPr lang="en-US" dirty="0"/>
              <a:t>These memory-based file systems provide fast access to data stored in memory, making them suitable for various use cases such as temporary storage, caching, and specialized workloads.</a:t>
            </a:r>
          </a:p>
        </p:txBody>
      </p:sp>
    </p:spTree>
    <p:extLst>
      <p:ext uri="{BB962C8B-B14F-4D97-AF65-F5344CB8AC3E}">
        <p14:creationId xmlns:p14="http://schemas.microsoft.com/office/powerpoint/2010/main" val="3472915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5854"/>
          </a:xfrm>
        </p:spPr>
        <p:txBody>
          <a:bodyPr>
            <a:normAutofit fontScale="90000"/>
          </a:bodyPr>
          <a:lstStyle/>
          <a:p>
            <a:pPr algn="ctr"/>
            <a:r>
              <a:rPr lang="en-US" dirty="0"/>
              <a:t> BTRFS</a:t>
            </a:r>
          </a:p>
        </p:txBody>
      </p:sp>
      <p:sp>
        <p:nvSpPr>
          <p:cNvPr id="3" name="Content Placeholder 2"/>
          <p:cNvSpPr>
            <a:spLocks noGrp="1"/>
          </p:cNvSpPr>
          <p:nvPr>
            <p:ph idx="1"/>
          </p:nvPr>
        </p:nvSpPr>
        <p:spPr>
          <a:xfrm>
            <a:off x="838200" y="1352658"/>
            <a:ext cx="10515600" cy="5032375"/>
          </a:xfrm>
        </p:spPr>
        <p:txBody>
          <a:bodyPr>
            <a:normAutofit/>
          </a:bodyPr>
          <a:lstStyle/>
          <a:p>
            <a:r>
              <a:rPr lang="en-US" dirty="0"/>
              <a:t>) create for </a:t>
            </a:r>
            <a:r>
              <a:rPr lang="en-US" dirty="0" err="1"/>
              <a:t>handeling</a:t>
            </a:r>
            <a:r>
              <a:rPr lang="en-US" dirty="0"/>
              <a:t> huge data</a:t>
            </a:r>
          </a:p>
          <a:p>
            <a:endParaRPr lang="en-US" dirty="0"/>
          </a:p>
          <a:p>
            <a:r>
              <a:rPr lang="en-US" dirty="0"/>
              <a:t>)Performance because use </a:t>
            </a:r>
            <a:r>
              <a:rPr lang="en-US" dirty="0" err="1"/>
              <a:t>btree</a:t>
            </a:r>
            <a:r>
              <a:rPr lang="en-US" dirty="0"/>
              <a:t>  </a:t>
            </a:r>
            <a:r>
              <a:rPr lang="en-US" dirty="0" err="1"/>
              <a:t>alghorithm</a:t>
            </a:r>
            <a:endParaRPr lang="en-US" dirty="0"/>
          </a:p>
          <a:p>
            <a:endParaRPr lang="en-US" dirty="0"/>
          </a:p>
          <a:p>
            <a:r>
              <a:rPr lang="en-US" dirty="0"/>
              <a:t> ) cow</a:t>
            </a:r>
          </a:p>
          <a:p>
            <a:endParaRPr lang="en-US" dirty="0"/>
          </a:p>
          <a:p>
            <a:r>
              <a:rPr lang="en-US" dirty="0"/>
              <a:t>) support its own raid </a:t>
            </a:r>
          </a:p>
          <a:p>
            <a:pPr marL="0" indent="0">
              <a:buNone/>
            </a:pPr>
            <a:endParaRPr lang="en-US" dirty="0"/>
          </a:p>
          <a:p>
            <a:r>
              <a:rPr lang="en-US" dirty="0"/>
              <a:t>) data compression and defragmentation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7158" y="3016357"/>
            <a:ext cx="2676525" cy="1704975"/>
          </a:xfrm>
          <a:prstGeom prst="rect">
            <a:avLst/>
          </a:prstGeom>
        </p:spPr>
      </p:pic>
    </p:spTree>
    <p:extLst>
      <p:ext uri="{BB962C8B-B14F-4D97-AF65-F5344CB8AC3E}">
        <p14:creationId xmlns:p14="http://schemas.microsoft.com/office/powerpoint/2010/main" val="681156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BTRFS</a:t>
            </a:r>
          </a:p>
        </p:txBody>
      </p:sp>
      <p:sp>
        <p:nvSpPr>
          <p:cNvPr id="3" name="Content Placeholder 2"/>
          <p:cNvSpPr>
            <a:spLocks noGrp="1"/>
          </p:cNvSpPr>
          <p:nvPr>
            <p:ph idx="1"/>
          </p:nvPr>
        </p:nvSpPr>
        <p:spPr/>
        <p:txBody>
          <a:bodyPr/>
          <a:lstStyle/>
          <a:p>
            <a:r>
              <a:rPr lang="en-US" dirty="0" err="1"/>
              <a:t>btrfs</a:t>
            </a:r>
            <a:r>
              <a:rPr lang="en-US" dirty="0"/>
              <a:t>  </a:t>
            </a:r>
            <a:r>
              <a:rPr lang="en-US" dirty="0" err="1"/>
              <a:t>subvolume</a:t>
            </a:r>
            <a:r>
              <a:rPr lang="en-US" dirty="0"/>
              <a:t> list –t  BTRFS</a:t>
            </a:r>
          </a:p>
          <a:p>
            <a:endParaRPr lang="en-US" dirty="0"/>
          </a:p>
          <a:p>
            <a:r>
              <a:rPr lang="en-US" dirty="0" err="1"/>
              <a:t>btrfs</a:t>
            </a:r>
            <a:r>
              <a:rPr lang="en-US" dirty="0"/>
              <a:t> </a:t>
            </a:r>
            <a:r>
              <a:rPr lang="en-US" dirty="0" err="1"/>
              <a:t>subvolume</a:t>
            </a:r>
            <a:r>
              <a:rPr lang="en-US" dirty="0"/>
              <a:t> create BTRFS/vol1,vol2</a:t>
            </a:r>
          </a:p>
          <a:p>
            <a:endParaRPr lang="en-US" dirty="0"/>
          </a:p>
          <a:p>
            <a:r>
              <a:rPr lang="en-US" dirty="0"/>
              <a:t>mount –o </a:t>
            </a:r>
            <a:r>
              <a:rPr lang="en-US" dirty="0" err="1"/>
              <a:t>subvol</a:t>
            </a:r>
            <a:r>
              <a:rPr lang="en-US" dirty="0"/>
              <a:t>=subvol1 /dev/sdb1  /</a:t>
            </a:r>
            <a:r>
              <a:rPr lang="en-US" dirty="0" err="1"/>
              <a:t>mydata</a:t>
            </a:r>
            <a:endParaRPr lang="en-US" dirty="0"/>
          </a:p>
          <a:p>
            <a:endParaRPr lang="en-US" dirty="0"/>
          </a:p>
          <a:p>
            <a:r>
              <a:rPr lang="en-US" dirty="0" err="1"/>
              <a:t>btrfs</a:t>
            </a:r>
            <a:r>
              <a:rPr lang="en-US" dirty="0"/>
              <a:t> </a:t>
            </a:r>
            <a:r>
              <a:rPr lang="en-US" dirty="0" err="1"/>
              <a:t>filesystem</a:t>
            </a:r>
            <a:r>
              <a:rPr lang="en-US" dirty="0"/>
              <a:t> show</a:t>
            </a:r>
          </a:p>
          <a:p>
            <a:r>
              <a:rPr lang="en-US" dirty="0" err="1"/>
              <a:t>genisoimage</a:t>
            </a:r>
            <a:r>
              <a:rPr lang="en-US" dirty="0"/>
              <a:t> –o  </a:t>
            </a:r>
            <a:r>
              <a:rPr lang="en-US" dirty="0" err="1"/>
              <a:t>tmp.iso</a:t>
            </a:r>
            <a:r>
              <a:rPr lang="en-US" dirty="0"/>
              <a:t>  /var/    mount  </a:t>
            </a:r>
            <a:r>
              <a:rPr lang="en-US" dirty="0" err="1"/>
              <a:t>tmp.iso</a:t>
            </a:r>
            <a:r>
              <a:rPr lang="en-US" dirty="0"/>
              <a:t>  /media</a:t>
            </a:r>
          </a:p>
        </p:txBody>
      </p:sp>
    </p:spTree>
    <p:extLst>
      <p:ext uri="{BB962C8B-B14F-4D97-AF65-F5344CB8AC3E}">
        <p14:creationId xmlns:p14="http://schemas.microsoft.com/office/powerpoint/2010/main" val="1937832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Configuring RAID </a:t>
            </a:r>
          </a:p>
        </p:txBody>
      </p:sp>
      <p:sp>
        <p:nvSpPr>
          <p:cNvPr id="3" name="Content Placeholder 2"/>
          <p:cNvSpPr>
            <a:spLocks noGrp="1"/>
          </p:cNvSpPr>
          <p:nvPr>
            <p:ph idx="1"/>
          </p:nvPr>
        </p:nvSpPr>
        <p:spPr/>
        <p:txBody>
          <a:bodyPr>
            <a:normAutofit/>
          </a:bodyPr>
          <a:lstStyle/>
          <a:p>
            <a:r>
              <a:rPr lang="en-US" sz="2000" dirty="0"/>
              <a:t>What is RAID?</a:t>
            </a:r>
          </a:p>
          <a:p>
            <a:r>
              <a:rPr lang="en-US" sz="2000" dirty="0"/>
              <a:t>RAID stands for "Redundant Array of Inexpensive Disks". The basic idea behind RAID is to combine multiple small, inexpensive disk drives into an array which yields performance exceeding that of one large and expensive drive. This array of drives will appear to the computer as a single logical storage unit or drive.</a:t>
            </a:r>
          </a:p>
          <a:p>
            <a:r>
              <a:rPr lang="en-US" sz="2000" dirty="0" err="1"/>
              <a:t>Parity:Parity</a:t>
            </a:r>
            <a:r>
              <a:rPr lang="en-US" sz="2000" dirty="0"/>
              <a:t> is a concept used to add redundancy to storage. A parity bit is a binary digit which is added to ensure that the number of bits with value of one in a given set of bits is always even or odd. By using part of the capacity of the RAID for storing parity bits in a clever way, single disk failures can happen without data-loss since the missing bit can be recalculated using the parity bit.</a:t>
            </a:r>
          </a:p>
        </p:txBody>
      </p:sp>
    </p:spTree>
    <p:extLst>
      <p:ext uri="{BB962C8B-B14F-4D97-AF65-F5344CB8AC3E}">
        <p14:creationId xmlns:p14="http://schemas.microsoft.com/office/powerpoint/2010/main" val="1904481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levels</a:t>
            </a:r>
          </a:p>
        </p:txBody>
      </p:sp>
      <p:sp>
        <p:nvSpPr>
          <p:cNvPr id="3" name="Content Placeholder 2"/>
          <p:cNvSpPr>
            <a:spLocks noGrp="1"/>
          </p:cNvSpPr>
          <p:nvPr>
            <p:ph idx="1"/>
          </p:nvPr>
        </p:nvSpPr>
        <p:spPr/>
        <p:txBody>
          <a:bodyPr/>
          <a:lstStyle/>
          <a:p>
            <a:r>
              <a:rPr lang="en-US" dirty="0"/>
              <a:t>RAID levels There are a number of different ways to configure a RAID subsystem - some maximize performance, others maximize availability, while others provide a mixture of both. : </a:t>
            </a:r>
          </a:p>
          <a:p>
            <a:r>
              <a:rPr lang="en-US" dirty="0"/>
              <a:t>RAID-0 (striping) </a:t>
            </a:r>
          </a:p>
          <a:p>
            <a:r>
              <a:rPr lang="en-US" dirty="0"/>
              <a:t>RAID-1 (mirroring) </a:t>
            </a:r>
          </a:p>
          <a:p>
            <a:r>
              <a:rPr lang="en-US" dirty="0"/>
              <a:t>RAID-⅘ Linear mode</a:t>
            </a:r>
          </a:p>
        </p:txBody>
      </p:sp>
    </p:spTree>
    <p:extLst>
      <p:ext uri="{BB962C8B-B14F-4D97-AF65-F5344CB8AC3E}">
        <p14:creationId xmlns:p14="http://schemas.microsoft.com/office/powerpoint/2010/main" val="2075529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0</a:t>
            </a:r>
          </a:p>
        </p:txBody>
      </p:sp>
      <p:sp>
        <p:nvSpPr>
          <p:cNvPr id="3" name="Content Placeholder 2"/>
          <p:cNvSpPr>
            <a:spLocks noGrp="1"/>
          </p:cNvSpPr>
          <p:nvPr>
            <p:ph idx="1"/>
          </p:nvPr>
        </p:nvSpPr>
        <p:spPr/>
        <p:txBody>
          <a:bodyPr>
            <a:normAutofit/>
          </a:bodyPr>
          <a:lstStyle/>
          <a:p>
            <a:endParaRPr lang="en-US" sz="2400" dirty="0"/>
          </a:p>
          <a:p>
            <a:r>
              <a:rPr lang="en-US" sz="2400" dirty="0"/>
              <a:t>Level 0 RAID 0 striping RAID level 0, often called "striping",  </a:t>
            </a:r>
          </a:p>
          <a:p>
            <a:r>
              <a:rPr lang="en-US" sz="2400" dirty="0"/>
              <a:t>is a performance-oriented striped data mapping technique. This means the data being written to the array is broken down into strips and written across the member disks of the array.  </a:t>
            </a:r>
          </a:p>
          <a:p>
            <a:r>
              <a:rPr lang="en-US" sz="2400" dirty="0"/>
              <a:t>This allows high I/O performance at low inherent cost but provides no redundancy. Storage capacity of the array is equal to the sum of the capacity of the member disks. </a:t>
            </a:r>
          </a:p>
          <a:p>
            <a:r>
              <a:rPr lang="en-US" sz="2400" dirty="0"/>
              <a:t>As a result, RAID 0 is primarily used in applications that require high performance and are able to tolerate lower reliability.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3640" y="1582622"/>
            <a:ext cx="2502288" cy="1138778"/>
          </a:xfrm>
          <a:prstGeom prst="rect">
            <a:avLst/>
          </a:prstGeom>
        </p:spPr>
      </p:pic>
    </p:spTree>
    <p:extLst>
      <p:ext uri="{BB962C8B-B14F-4D97-AF65-F5344CB8AC3E}">
        <p14:creationId xmlns:p14="http://schemas.microsoft.com/office/powerpoint/2010/main" val="3521642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1</a:t>
            </a:r>
          </a:p>
        </p:txBody>
      </p:sp>
      <p:sp>
        <p:nvSpPr>
          <p:cNvPr id="3" name="Content Placeholder 2"/>
          <p:cNvSpPr>
            <a:spLocks noGrp="1"/>
          </p:cNvSpPr>
          <p:nvPr>
            <p:ph idx="1"/>
          </p:nvPr>
        </p:nvSpPr>
        <p:spPr/>
        <p:txBody>
          <a:bodyPr>
            <a:normAutofit/>
          </a:bodyPr>
          <a:lstStyle/>
          <a:p>
            <a:r>
              <a:rPr lang="en-US" sz="2400" dirty="0"/>
              <a:t>RAID 1 mirroring .has been used longer than any other form of RAID.</a:t>
            </a:r>
          </a:p>
          <a:p>
            <a:r>
              <a:rPr lang="en-US" sz="2400" dirty="0"/>
              <a:t> Level 1 provides redundancy by writing identical data to each member disk of the array, leaving a mirrored copy on each disk. Mirroring remains popular due to its simplicity and high level of data availability. Level 1 operates with two or more disks that may use parallel access for high data-transfer rates when reading, but more commonly operate independently to provide high I/O transaction rates. Level 1 provides very good data reliability and improves performance for read-intensive applications but at a relatively high cost. Array capacity is equal to the capacity of the smallest member disk.</a:t>
            </a:r>
          </a:p>
        </p:txBody>
      </p:sp>
      <p:pic>
        <p:nvPicPr>
          <p:cNvPr id="5" name="Picture 4">
            <a:extLst>
              <a:ext uri="{FF2B5EF4-FFF2-40B4-BE49-F238E27FC236}">
                <a16:creationId xmlns:a16="http://schemas.microsoft.com/office/drawing/2014/main" id="{9790D1F1-5F32-CA3C-07A9-1A86BABCF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189" y="4667794"/>
            <a:ext cx="2219325" cy="1408974"/>
          </a:xfrm>
          <a:prstGeom prst="rect">
            <a:avLst/>
          </a:prstGeom>
        </p:spPr>
      </p:pic>
    </p:spTree>
    <p:extLst>
      <p:ext uri="{BB962C8B-B14F-4D97-AF65-F5344CB8AC3E}">
        <p14:creationId xmlns:p14="http://schemas.microsoft.com/office/powerpoint/2010/main" val="1666521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16D6-8F98-C663-CDDE-A37BFFDBB10A}"/>
              </a:ext>
            </a:extLst>
          </p:cNvPr>
          <p:cNvSpPr>
            <a:spLocks noGrp="1"/>
          </p:cNvSpPr>
          <p:nvPr>
            <p:ph type="title"/>
          </p:nvPr>
        </p:nvSpPr>
        <p:spPr/>
        <p:txBody>
          <a:bodyPr/>
          <a:lstStyle/>
          <a:p>
            <a:pPr algn="ctr"/>
            <a:r>
              <a:rPr lang="en-US" dirty="0"/>
              <a:t> RAID 10</a:t>
            </a:r>
          </a:p>
        </p:txBody>
      </p:sp>
      <p:pic>
        <p:nvPicPr>
          <p:cNvPr id="5" name="Content Placeholder 4">
            <a:extLst>
              <a:ext uri="{FF2B5EF4-FFF2-40B4-BE49-F238E27FC236}">
                <a16:creationId xmlns:a16="http://schemas.microsoft.com/office/drawing/2014/main" id="{2F1CB74F-54D0-A6B5-ABA0-495A3171F3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994" y="1828800"/>
            <a:ext cx="9413966" cy="3988525"/>
          </a:xfrm>
        </p:spPr>
      </p:pic>
    </p:spTree>
    <p:extLst>
      <p:ext uri="{BB962C8B-B14F-4D97-AF65-F5344CB8AC3E}">
        <p14:creationId xmlns:p14="http://schemas.microsoft.com/office/powerpoint/2010/main" val="3963644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4     </a:t>
            </a:r>
          </a:p>
        </p:txBody>
      </p:sp>
      <p:sp>
        <p:nvSpPr>
          <p:cNvPr id="3" name="Content Placeholder 2"/>
          <p:cNvSpPr>
            <a:spLocks noGrp="1"/>
          </p:cNvSpPr>
          <p:nvPr>
            <p:ph idx="1"/>
          </p:nvPr>
        </p:nvSpPr>
        <p:spPr/>
        <p:txBody>
          <a:bodyPr>
            <a:normAutofit/>
          </a:bodyPr>
          <a:lstStyle/>
          <a:p>
            <a:r>
              <a:rPr lang="en-US" sz="2400" dirty="0"/>
              <a:t>RAID 4 RAID level 4 uses parity concentrated on a single disk drive to protect data. It is better suited to transaction I/O rather than large file transfers. Because the dedicated parity disk represents an inherent bottleneck, level 4 is seldom used without accompanying technologies such as write-back caching. Array capacity is equal to the capacity of member disks, minus the capacity of one member disk.</a:t>
            </a:r>
          </a:p>
        </p:txBody>
      </p:sp>
      <p:pic>
        <p:nvPicPr>
          <p:cNvPr id="1026" name="Picture 2" descr="RAID 4 Data Recovery: How to Perform It ...">
            <a:extLst>
              <a:ext uri="{FF2B5EF4-FFF2-40B4-BE49-F238E27FC236}">
                <a16:creationId xmlns:a16="http://schemas.microsoft.com/office/drawing/2014/main" id="{12E99895-82A2-D53A-BBBF-A681E3E3F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726" y="3803467"/>
            <a:ext cx="6789107" cy="191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81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boot process</a:t>
            </a:r>
          </a:p>
        </p:txBody>
      </p:sp>
      <p:sp>
        <p:nvSpPr>
          <p:cNvPr id="3" name="Content Placeholder 2"/>
          <p:cNvSpPr>
            <a:spLocks noGrp="1"/>
          </p:cNvSpPr>
          <p:nvPr>
            <p:ph idx="1"/>
          </p:nvPr>
        </p:nvSpPr>
        <p:spPr/>
        <p:txBody>
          <a:bodyPr>
            <a:normAutofit fontScale="92500"/>
          </a:bodyPr>
          <a:lstStyle/>
          <a:p>
            <a:r>
              <a:rPr lang="en-US" dirty="0"/>
              <a:t>Boot </a:t>
            </a:r>
            <a:r>
              <a:rPr lang="en-US" dirty="0" err="1"/>
              <a:t>processs</a:t>
            </a:r>
            <a:r>
              <a:rPr lang="en-US" dirty="0"/>
              <a:t> issue consist of</a:t>
            </a:r>
          </a:p>
          <a:p>
            <a:endParaRPr lang="en-US" dirty="0"/>
          </a:p>
          <a:p>
            <a:r>
              <a:rPr lang="en-US" dirty="0"/>
              <a:t>1-kernel failure (install new kernel or upgrading kernel) (library change)  </a:t>
            </a:r>
          </a:p>
          <a:p>
            <a:r>
              <a:rPr lang="en-US" dirty="0" err="1"/>
              <a:t>fstab</a:t>
            </a:r>
            <a:r>
              <a:rPr lang="en-US" dirty="0"/>
              <a:t> corrupt</a:t>
            </a:r>
          </a:p>
          <a:p>
            <a:r>
              <a:rPr lang="en-US" dirty="0"/>
              <a:t>Delete </a:t>
            </a:r>
            <a:r>
              <a:rPr lang="en-US" dirty="0" err="1"/>
              <a:t>grub.cfg</a:t>
            </a:r>
            <a:r>
              <a:rPr lang="en-US" dirty="0"/>
              <a:t>  file</a:t>
            </a:r>
          </a:p>
          <a:p>
            <a:r>
              <a:rPr lang="en-US" dirty="0"/>
              <a:t>AIDE (Advanced Intrusion Detection Environment) service</a:t>
            </a:r>
          </a:p>
          <a:p>
            <a:r>
              <a:rPr lang="en-US" dirty="0"/>
              <a:t>2-drive failure  (corrupt file system) </a:t>
            </a:r>
          </a:p>
          <a:p>
            <a:r>
              <a:rPr lang="en-US" dirty="0" err="1"/>
              <a:t>xfs_repair</a:t>
            </a:r>
            <a:r>
              <a:rPr lang="en-US" dirty="0"/>
              <a:t>  </a:t>
            </a:r>
            <a:r>
              <a:rPr lang="en-US" dirty="0" err="1"/>
              <a:t>fsck</a:t>
            </a:r>
            <a:r>
              <a:rPr lang="en-US" dirty="0"/>
              <a:t>   for </a:t>
            </a:r>
            <a:r>
              <a:rPr lang="en-US" dirty="0" err="1"/>
              <a:t>sdc</a:t>
            </a:r>
            <a:r>
              <a:rPr lang="en-US" dirty="0"/>
              <a:t> or </a:t>
            </a:r>
            <a:r>
              <a:rPr lang="en-US" dirty="0" err="1"/>
              <a:t>sdb</a:t>
            </a:r>
            <a:r>
              <a:rPr lang="en-US" dirty="0"/>
              <a:t> just </a:t>
            </a:r>
            <a:r>
              <a:rPr lang="en-US" dirty="0" err="1"/>
              <a:t>umount</a:t>
            </a:r>
            <a:r>
              <a:rPr lang="en-US" dirty="0"/>
              <a:t> and after that repair</a:t>
            </a:r>
          </a:p>
          <a:p>
            <a:r>
              <a:rPr lang="en-US" dirty="0"/>
              <a:t>But for </a:t>
            </a:r>
            <a:r>
              <a:rPr lang="en-US" dirty="0" err="1"/>
              <a:t>sda</a:t>
            </a:r>
            <a:r>
              <a:rPr lang="en-US" dirty="0"/>
              <a:t> or disk </a:t>
            </a:r>
            <a:r>
              <a:rPr lang="en-US" dirty="0" err="1"/>
              <a:t>inuse</a:t>
            </a:r>
            <a:r>
              <a:rPr lang="en-US" dirty="0"/>
              <a:t> you should read-only mode after repair </a:t>
            </a:r>
          </a:p>
        </p:txBody>
      </p:sp>
    </p:spTree>
    <p:extLst>
      <p:ext uri="{BB962C8B-B14F-4D97-AF65-F5344CB8AC3E}">
        <p14:creationId xmlns:p14="http://schemas.microsoft.com/office/powerpoint/2010/main" val="3586854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RAID 5</a:t>
            </a:r>
          </a:p>
        </p:txBody>
      </p:sp>
      <p:sp>
        <p:nvSpPr>
          <p:cNvPr id="3" name="Content Placeholder 2"/>
          <p:cNvSpPr>
            <a:spLocks noGrp="1"/>
          </p:cNvSpPr>
          <p:nvPr>
            <p:ph idx="1"/>
          </p:nvPr>
        </p:nvSpPr>
        <p:spPr>
          <a:xfrm>
            <a:off x="838200" y="1377180"/>
            <a:ext cx="10515600" cy="4486275"/>
          </a:xfrm>
        </p:spPr>
        <p:txBody>
          <a:bodyPr>
            <a:normAutofit fontScale="92500" lnSpcReduction="10000"/>
          </a:bodyPr>
          <a:lstStyle/>
          <a:p>
            <a:r>
              <a:rPr lang="en-US" dirty="0"/>
              <a:t>RAID 5 The most common type of RAID is level 5 RAID. By distributing parity across some or all of the member disk drives of an array, RAID level 5 eliminates the write bottleneck inherent in level 4. </a:t>
            </a:r>
          </a:p>
          <a:p>
            <a:r>
              <a:rPr lang="en-US" dirty="0"/>
              <a:t>The only bottleneck is the parity calculation process. Because the widespread use of modern CPUs and software RAID that is not really an issue anymore. As with level 4, the result is asymmetrical performance, with reads substantially outperforming writes. Level 5 is often used with write-back caching to reduce the asymmetry. The capacity of the array is equal to the total capacity of all member disks, minus the capacity of one member disk. Upon failure of a single member disk, subsequent reads can be calculated from the distributed parity such that no data is lost. RAID 5 requires at least three disks.</a:t>
            </a:r>
          </a:p>
        </p:txBody>
      </p:sp>
      <p:pic>
        <p:nvPicPr>
          <p:cNvPr id="5" name="Picture 4">
            <a:extLst>
              <a:ext uri="{FF2B5EF4-FFF2-40B4-BE49-F238E27FC236}">
                <a16:creationId xmlns:a16="http://schemas.microsoft.com/office/drawing/2014/main" id="{AB4BD9ED-9AC5-F8DE-10AF-B6263645A4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8286" y="5085806"/>
            <a:ext cx="4371705" cy="1154573"/>
          </a:xfrm>
          <a:prstGeom prst="rect">
            <a:avLst/>
          </a:prstGeom>
        </p:spPr>
      </p:pic>
    </p:spTree>
    <p:extLst>
      <p:ext uri="{BB962C8B-B14F-4D97-AF65-F5344CB8AC3E}">
        <p14:creationId xmlns:p14="http://schemas.microsoft.com/office/powerpoint/2010/main" val="1169548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7F43-EC00-4918-4044-D6A8BCD8C220}"/>
              </a:ext>
            </a:extLst>
          </p:cNvPr>
          <p:cNvSpPr>
            <a:spLocks noGrp="1"/>
          </p:cNvSpPr>
          <p:nvPr>
            <p:ph type="title"/>
          </p:nvPr>
        </p:nvSpPr>
        <p:spPr/>
        <p:txBody>
          <a:bodyPr/>
          <a:lstStyle/>
          <a:p>
            <a:r>
              <a:rPr lang="en-US" dirty="0"/>
              <a:t>                                 spare part</a:t>
            </a:r>
          </a:p>
        </p:txBody>
      </p:sp>
      <p:sp>
        <p:nvSpPr>
          <p:cNvPr id="3" name="Content Placeholder 2">
            <a:extLst>
              <a:ext uri="{FF2B5EF4-FFF2-40B4-BE49-F238E27FC236}">
                <a16:creationId xmlns:a16="http://schemas.microsoft.com/office/drawing/2014/main" id="{2E30C554-B0BA-091B-FDB4-6DBA3132F786}"/>
              </a:ext>
            </a:extLst>
          </p:cNvPr>
          <p:cNvSpPr>
            <a:spLocks noGrp="1"/>
          </p:cNvSpPr>
          <p:nvPr>
            <p:ph idx="1"/>
          </p:nvPr>
        </p:nvSpPr>
        <p:spPr/>
        <p:txBody>
          <a:bodyPr/>
          <a:lstStyle/>
          <a:p>
            <a:r>
              <a:rPr lang="en-US" b="0" i="0" dirty="0">
                <a:solidFill>
                  <a:srgbClr val="0D0D0D"/>
                </a:solidFill>
                <a:effectLst/>
                <a:highlight>
                  <a:srgbClr val="FFFFFF"/>
                </a:highlight>
                <a:latin typeface="Söhne"/>
              </a:rPr>
              <a:t>In IT infrastructure, especially in storage arrays or RAID (Redundant Array of Independent Disks) configurations, spare disks are often used to ensure data availability and fault tolerance</a:t>
            </a:r>
          </a:p>
          <a:p>
            <a:pPr marL="0" indent="0">
              <a:buNone/>
            </a:pPr>
            <a:endParaRPr lang="en-US" dirty="0"/>
          </a:p>
        </p:txBody>
      </p:sp>
      <p:pic>
        <p:nvPicPr>
          <p:cNvPr id="5" name="Picture 4">
            <a:extLst>
              <a:ext uri="{FF2B5EF4-FFF2-40B4-BE49-F238E27FC236}">
                <a16:creationId xmlns:a16="http://schemas.microsoft.com/office/drawing/2014/main" id="{A113D608-02B4-F699-EE3C-8AF345B57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992" y="3229768"/>
            <a:ext cx="6651319" cy="2156423"/>
          </a:xfrm>
          <a:prstGeom prst="rect">
            <a:avLst/>
          </a:prstGeom>
        </p:spPr>
      </p:pic>
    </p:spTree>
    <p:extLst>
      <p:ext uri="{BB962C8B-B14F-4D97-AF65-F5344CB8AC3E}">
        <p14:creationId xmlns:p14="http://schemas.microsoft.com/office/powerpoint/2010/main" val="2366669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D132-1D9A-D180-7D56-DE3C4BEF6095}"/>
              </a:ext>
            </a:extLst>
          </p:cNvPr>
          <p:cNvSpPr>
            <a:spLocks noGrp="1"/>
          </p:cNvSpPr>
          <p:nvPr>
            <p:ph type="title"/>
          </p:nvPr>
        </p:nvSpPr>
        <p:spPr/>
        <p:txBody>
          <a:bodyPr/>
          <a:lstStyle/>
          <a:p>
            <a:pPr algn="ctr"/>
            <a:r>
              <a:rPr lang="en-US" dirty="0"/>
              <a:t>RAID Configuration</a:t>
            </a:r>
          </a:p>
        </p:txBody>
      </p:sp>
      <p:sp>
        <p:nvSpPr>
          <p:cNvPr id="3" name="Content Placeholder 2">
            <a:extLst>
              <a:ext uri="{FF2B5EF4-FFF2-40B4-BE49-F238E27FC236}">
                <a16:creationId xmlns:a16="http://schemas.microsoft.com/office/drawing/2014/main" id="{ED1EED13-33A0-ACDB-D2F4-12D2F1CD5F19}"/>
              </a:ext>
            </a:extLst>
          </p:cNvPr>
          <p:cNvSpPr>
            <a:spLocks noGrp="1"/>
          </p:cNvSpPr>
          <p:nvPr>
            <p:ph idx="1"/>
          </p:nvPr>
        </p:nvSpPr>
        <p:spPr/>
        <p:txBody>
          <a:bodyPr/>
          <a:lstStyle/>
          <a:p>
            <a:r>
              <a:rPr lang="en-US" dirty="0"/>
              <a:t>Raid after kernel 2.6 enable</a:t>
            </a:r>
          </a:p>
          <a:p>
            <a:r>
              <a:rPr lang="en-US" dirty="0"/>
              <a:t>/proc/</a:t>
            </a:r>
            <a:r>
              <a:rPr lang="en-US" dirty="0" err="1"/>
              <a:t>mdstat</a:t>
            </a:r>
            <a:r>
              <a:rPr lang="en-US" dirty="0"/>
              <a:t> should be exist if not enable this module </a:t>
            </a:r>
            <a:r>
              <a:rPr lang="en-US" dirty="0" err="1"/>
              <a:t>modprobe</a:t>
            </a:r>
            <a:r>
              <a:rPr lang="en-US" dirty="0"/>
              <a:t> raid1 and show raid support less </a:t>
            </a:r>
            <a:r>
              <a:rPr lang="en-US" dirty="0" err="1"/>
              <a:t>mdstat</a:t>
            </a:r>
            <a:endParaRPr lang="en-US" dirty="0"/>
          </a:p>
          <a:p>
            <a:r>
              <a:rPr lang="en-US" dirty="0" err="1"/>
              <a:t>mdadm</a:t>
            </a:r>
            <a:r>
              <a:rPr lang="en-US" dirty="0"/>
              <a:t>: </a:t>
            </a:r>
            <a:r>
              <a:rPr lang="en-US" b="0" i="0" dirty="0">
                <a:solidFill>
                  <a:srgbClr val="0D0D0D"/>
                </a:solidFill>
                <a:effectLst/>
                <a:highlight>
                  <a:srgbClr val="FFFFFF"/>
                </a:highlight>
                <a:latin typeface="Söhne"/>
              </a:rPr>
              <a:t>Multiple Device Administration. It is a Linux utility used for managing and monitoring software RAID (Redundant Array of Independent Disks) devices</a:t>
            </a:r>
          </a:p>
          <a:p>
            <a:r>
              <a:rPr lang="en-US" dirty="0" err="1">
                <a:solidFill>
                  <a:srgbClr val="0D0D0D"/>
                </a:solidFill>
                <a:highlight>
                  <a:srgbClr val="FFFFFF"/>
                </a:highlight>
                <a:latin typeface="Söhne"/>
              </a:rPr>
              <a:t>Partitoin</a:t>
            </a:r>
            <a:r>
              <a:rPr lang="en-US" dirty="0">
                <a:solidFill>
                  <a:srgbClr val="0D0D0D"/>
                </a:solidFill>
                <a:highlight>
                  <a:srgbClr val="FFFFFF"/>
                </a:highlight>
                <a:latin typeface="Söhne"/>
              </a:rPr>
              <a:t> type code by default its </a:t>
            </a:r>
            <a:r>
              <a:rPr lang="en-US" dirty="0" err="1">
                <a:solidFill>
                  <a:srgbClr val="0D0D0D"/>
                </a:solidFill>
                <a:highlight>
                  <a:srgbClr val="FFFFFF"/>
                </a:highlight>
                <a:latin typeface="Söhne"/>
              </a:rPr>
              <a:t>linux</a:t>
            </a:r>
            <a:r>
              <a:rPr lang="en-US" dirty="0">
                <a:solidFill>
                  <a:srgbClr val="0D0D0D"/>
                </a:solidFill>
                <a:highlight>
                  <a:srgbClr val="FFFFFF"/>
                </a:highlight>
                <a:latin typeface="Söhne"/>
              </a:rPr>
              <a:t> for raiding should choose non-fs data (da)</a:t>
            </a:r>
            <a:endParaRPr lang="en-US" dirty="0"/>
          </a:p>
        </p:txBody>
      </p:sp>
    </p:spTree>
    <p:extLst>
      <p:ext uri="{BB962C8B-B14F-4D97-AF65-F5344CB8AC3E}">
        <p14:creationId xmlns:p14="http://schemas.microsoft.com/office/powerpoint/2010/main" val="47680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A3FF-5F58-8D57-BFE8-43FA8CEDE948}"/>
              </a:ext>
            </a:extLst>
          </p:cNvPr>
          <p:cNvSpPr>
            <a:spLocks noGrp="1"/>
          </p:cNvSpPr>
          <p:nvPr>
            <p:ph type="title"/>
          </p:nvPr>
        </p:nvSpPr>
        <p:spPr/>
        <p:txBody>
          <a:bodyPr/>
          <a:lstStyle/>
          <a:p>
            <a:r>
              <a:rPr lang="en-US" dirty="0"/>
              <a:t>                                  </a:t>
            </a:r>
            <a:r>
              <a:rPr lang="en-US" dirty="0" err="1"/>
              <a:t>mdadm</a:t>
            </a:r>
            <a:endParaRPr lang="en-US" dirty="0"/>
          </a:p>
        </p:txBody>
      </p:sp>
      <p:sp>
        <p:nvSpPr>
          <p:cNvPr id="3" name="Content Placeholder 2">
            <a:extLst>
              <a:ext uri="{FF2B5EF4-FFF2-40B4-BE49-F238E27FC236}">
                <a16:creationId xmlns:a16="http://schemas.microsoft.com/office/drawing/2014/main" id="{3AB6A637-2B55-9FFE-523D-639576EE3A7E}"/>
              </a:ext>
            </a:extLst>
          </p:cNvPr>
          <p:cNvSpPr>
            <a:spLocks noGrp="1"/>
          </p:cNvSpPr>
          <p:nvPr>
            <p:ph idx="1"/>
          </p:nvPr>
        </p:nvSpPr>
        <p:spPr/>
        <p:txBody>
          <a:bodyPr>
            <a:normAutofit lnSpcReduction="10000"/>
          </a:bodyPr>
          <a:lstStyle/>
          <a:p>
            <a:r>
              <a:rPr lang="en-US" dirty="0" err="1"/>
              <a:t>mdadm</a:t>
            </a:r>
            <a:r>
              <a:rPr lang="en-US" dirty="0"/>
              <a:t> -C /dev/md0 -l 5 -n 3 /dev/sdb1 /dev/sdc1 /dev/sdd1</a:t>
            </a:r>
          </a:p>
          <a:p>
            <a:r>
              <a:rPr lang="en-US" dirty="0"/>
              <a:t>md0 is virtual name of raid group  -l define raid   -n (number)</a:t>
            </a:r>
          </a:p>
          <a:p>
            <a:endParaRPr lang="en-US" dirty="0"/>
          </a:p>
          <a:p>
            <a:r>
              <a:rPr lang="en-US" dirty="0"/>
              <a:t>Now partitioning raid group  and mount it </a:t>
            </a:r>
          </a:p>
          <a:p>
            <a:endParaRPr lang="en-US" dirty="0"/>
          </a:p>
          <a:p>
            <a:r>
              <a:rPr lang="en-US" dirty="0" err="1"/>
              <a:t>mdadm</a:t>
            </a:r>
            <a:r>
              <a:rPr lang="en-US" dirty="0"/>
              <a:t> --</a:t>
            </a:r>
            <a:r>
              <a:rPr lang="en-US" dirty="0" err="1"/>
              <a:t>misc</a:t>
            </a:r>
            <a:r>
              <a:rPr lang="en-US" dirty="0"/>
              <a:t> --detail /dev/md0  show status raid </a:t>
            </a:r>
          </a:p>
          <a:p>
            <a:endParaRPr lang="en-US" dirty="0"/>
          </a:p>
          <a:p>
            <a:r>
              <a:rPr lang="en-US" b="0" i="0" dirty="0">
                <a:solidFill>
                  <a:srgbClr val="0D0D0D"/>
                </a:solidFill>
                <a:effectLst/>
                <a:highlight>
                  <a:srgbClr val="FFFFFF"/>
                </a:highlight>
                <a:latin typeface="Söhne"/>
              </a:rPr>
              <a:t>clean state(okay), degraded state (due to a failed disk), or rebuilding (due to a disk replacement or recovery)</a:t>
            </a:r>
            <a:endParaRPr lang="en-US" dirty="0"/>
          </a:p>
        </p:txBody>
      </p:sp>
    </p:spTree>
    <p:extLst>
      <p:ext uri="{BB962C8B-B14F-4D97-AF65-F5344CB8AC3E}">
        <p14:creationId xmlns:p14="http://schemas.microsoft.com/office/powerpoint/2010/main" val="1985561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B28E-2B30-FE87-4520-0ABE6017E2CD}"/>
              </a:ext>
            </a:extLst>
          </p:cNvPr>
          <p:cNvSpPr>
            <a:spLocks noGrp="1"/>
          </p:cNvSpPr>
          <p:nvPr>
            <p:ph type="title"/>
          </p:nvPr>
        </p:nvSpPr>
        <p:spPr/>
        <p:txBody>
          <a:bodyPr/>
          <a:lstStyle/>
          <a:p>
            <a:r>
              <a:rPr lang="en-US" dirty="0"/>
              <a:t>                                  </a:t>
            </a:r>
            <a:r>
              <a:rPr lang="en-US" dirty="0" err="1"/>
              <a:t>mdadm</a:t>
            </a:r>
            <a:endParaRPr lang="en-US" dirty="0"/>
          </a:p>
        </p:txBody>
      </p:sp>
      <p:sp>
        <p:nvSpPr>
          <p:cNvPr id="3" name="Content Placeholder 2">
            <a:extLst>
              <a:ext uri="{FF2B5EF4-FFF2-40B4-BE49-F238E27FC236}">
                <a16:creationId xmlns:a16="http://schemas.microsoft.com/office/drawing/2014/main" id="{61C014B1-10C9-B025-E20A-D64429C9319B}"/>
              </a:ext>
            </a:extLst>
          </p:cNvPr>
          <p:cNvSpPr>
            <a:spLocks noGrp="1"/>
          </p:cNvSpPr>
          <p:nvPr>
            <p:ph idx="1"/>
          </p:nvPr>
        </p:nvSpPr>
        <p:spPr/>
        <p:txBody>
          <a:bodyPr/>
          <a:lstStyle/>
          <a:p>
            <a:r>
              <a:rPr lang="en-US" b="0" i="0" dirty="0">
                <a:solidFill>
                  <a:srgbClr val="0D0D0D"/>
                </a:solidFill>
                <a:effectLst/>
                <a:highlight>
                  <a:srgbClr val="FFFFFF"/>
                </a:highlight>
                <a:latin typeface="Söhne"/>
              </a:rPr>
              <a:t>commonly</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Senario</a:t>
            </a:r>
            <a:endParaRPr lang="en-US" dirty="0">
              <a:solidFill>
                <a:srgbClr val="0D0D0D"/>
              </a:solidFill>
              <a:highlight>
                <a:srgbClr val="FFFFFF"/>
              </a:highlight>
              <a:latin typeface="Söhne"/>
            </a:endParaRPr>
          </a:p>
          <a:p>
            <a:endParaRPr lang="en-US" dirty="0">
              <a:solidFill>
                <a:srgbClr val="0D0D0D"/>
              </a:solidFill>
              <a:highlight>
                <a:srgbClr val="FFFFFF"/>
              </a:highlight>
              <a:latin typeface="Söhne"/>
            </a:endParaRPr>
          </a:p>
          <a:p>
            <a:pPr marL="0" indent="0">
              <a:buNone/>
            </a:pPr>
            <a:r>
              <a:rPr lang="en-US" dirty="0">
                <a:solidFill>
                  <a:srgbClr val="0D0D0D"/>
                </a:solidFill>
                <a:highlight>
                  <a:srgbClr val="FFFFFF"/>
                </a:highlight>
                <a:latin typeface="Söhne"/>
              </a:rPr>
              <a:t>1)</a:t>
            </a:r>
            <a:r>
              <a:rPr lang="en-US" dirty="0" err="1">
                <a:solidFill>
                  <a:srgbClr val="0D0D0D"/>
                </a:solidFill>
                <a:highlight>
                  <a:srgbClr val="FFFFFF"/>
                </a:highlight>
                <a:latin typeface="Söhne"/>
              </a:rPr>
              <a:t>mdadm</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misc</a:t>
            </a:r>
            <a:r>
              <a:rPr lang="en-US" dirty="0">
                <a:solidFill>
                  <a:srgbClr val="0D0D0D"/>
                </a:solidFill>
                <a:highlight>
                  <a:srgbClr val="FFFFFF"/>
                </a:highlight>
                <a:latin typeface="Söhne"/>
              </a:rPr>
              <a:t> --detail /dev/md0</a:t>
            </a:r>
          </a:p>
          <a:p>
            <a:pPr marL="0" indent="0">
              <a:buNone/>
            </a:pPr>
            <a:r>
              <a:rPr lang="pt-BR" dirty="0">
                <a:solidFill>
                  <a:srgbClr val="0D0D0D"/>
                </a:solidFill>
                <a:highlight>
                  <a:srgbClr val="FFFFFF"/>
                </a:highlight>
                <a:latin typeface="Söhne"/>
              </a:rPr>
              <a:t>2)mdadm --manage /dev/md0 -r /dev/sdd1</a:t>
            </a:r>
            <a:r>
              <a:rPr lang="en-US" dirty="0">
                <a:solidFill>
                  <a:srgbClr val="0D0D0D"/>
                </a:solidFill>
                <a:highlight>
                  <a:srgbClr val="FFFFFF"/>
                </a:highlight>
                <a:latin typeface="Söhne"/>
              </a:rPr>
              <a:t>  (remove disk sdd1 from raid group md0)</a:t>
            </a:r>
          </a:p>
          <a:p>
            <a:pPr marL="0" indent="0">
              <a:buNone/>
            </a:pPr>
            <a:r>
              <a:rPr lang="en-US" dirty="0">
                <a:solidFill>
                  <a:srgbClr val="0D0D0D"/>
                </a:solidFill>
                <a:highlight>
                  <a:srgbClr val="FFFFFF"/>
                </a:highlight>
                <a:latin typeface="Söhne"/>
              </a:rPr>
              <a:t>3)</a:t>
            </a:r>
            <a:r>
              <a:rPr lang="pt-BR" dirty="0">
                <a:solidFill>
                  <a:srgbClr val="0D0D0D"/>
                </a:solidFill>
                <a:highlight>
                  <a:srgbClr val="FFFFFF"/>
                </a:highlight>
                <a:latin typeface="Söhne"/>
              </a:rPr>
              <a:t> mdadm --manage /dev/md0 -a /dev/sdd1(append or add new disk)</a:t>
            </a:r>
          </a:p>
          <a:p>
            <a:pPr marL="0" indent="0">
              <a:buNone/>
            </a:pPr>
            <a:r>
              <a:rPr lang="en-US" dirty="0">
                <a:solidFill>
                  <a:srgbClr val="0D0D0D"/>
                </a:solidFill>
                <a:highlight>
                  <a:srgbClr val="FFFFFF"/>
                </a:highlight>
                <a:latin typeface="Söhne"/>
              </a:rPr>
              <a:t>4) </a:t>
            </a:r>
            <a:r>
              <a:rPr lang="en-US" dirty="0" err="1">
                <a:solidFill>
                  <a:srgbClr val="0D0D0D"/>
                </a:solidFill>
                <a:highlight>
                  <a:srgbClr val="FFFFFF"/>
                </a:highlight>
                <a:latin typeface="Söhne"/>
              </a:rPr>
              <a:t>mdadm</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misc</a:t>
            </a:r>
            <a:r>
              <a:rPr lang="en-US" dirty="0">
                <a:solidFill>
                  <a:srgbClr val="0D0D0D"/>
                </a:solidFill>
                <a:highlight>
                  <a:srgbClr val="FFFFFF"/>
                </a:highlight>
                <a:latin typeface="Söhne"/>
              </a:rPr>
              <a:t> --detail /dev/md0 (check new state for finishing rebuild disk)</a:t>
            </a:r>
            <a:endParaRPr lang="pt-BR" dirty="0">
              <a:solidFill>
                <a:srgbClr val="0D0D0D"/>
              </a:solidFill>
              <a:highlight>
                <a:srgbClr val="FFFFFF"/>
              </a:highlight>
              <a:latin typeface="Söhne"/>
            </a:endParaRPr>
          </a:p>
        </p:txBody>
      </p:sp>
    </p:spTree>
    <p:extLst>
      <p:ext uri="{BB962C8B-B14F-4D97-AF65-F5344CB8AC3E}">
        <p14:creationId xmlns:p14="http://schemas.microsoft.com/office/powerpoint/2010/main" val="67029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FA27-C835-19EC-4F21-EE1674514A9B}"/>
              </a:ext>
            </a:extLst>
          </p:cNvPr>
          <p:cNvSpPr>
            <a:spLocks noGrp="1"/>
          </p:cNvSpPr>
          <p:nvPr>
            <p:ph type="title"/>
          </p:nvPr>
        </p:nvSpPr>
        <p:spPr/>
        <p:txBody>
          <a:bodyPr/>
          <a:lstStyle/>
          <a:p>
            <a:pPr algn="ctr"/>
            <a:r>
              <a:rPr lang="en-US" dirty="0" err="1"/>
              <a:t>mdadm</a:t>
            </a:r>
            <a:endParaRPr lang="en-US" dirty="0"/>
          </a:p>
        </p:txBody>
      </p:sp>
      <p:sp>
        <p:nvSpPr>
          <p:cNvPr id="3" name="Content Placeholder 2">
            <a:extLst>
              <a:ext uri="{FF2B5EF4-FFF2-40B4-BE49-F238E27FC236}">
                <a16:creationId xmlns:a16="http://schemas.microsoft.com/office/drawing/2014/main" id="{8BDE4479-2111-7D5B-5C33-A1AA41C9F01F}"/>
              </a:ext>
            </a:extLst>
          </p:cNvPr>
          <p:cNvSpPr>
            <a:spLocks noGrp="1"/>
          </p:cNvSpPr>
          <p:nvPr>
            <p:ph idx="1"/>
          </p:nvPr>
        </p:nvSpPr>
        <p:spPr/>
        <p:txBody>
          <a:bodyPr/>
          <a:lstStyle/>
          <a:p>
            <a:r>
              <a:rPr lang="en-US" dirty="0"/>
              <a:t>add spare disk:  </a:t>
            </a:r>
            <a:r>
              <a:rPr lang="en-US" dirty="0" err="1"/>
              <a:t>mdadm</a:t>
            </a:r>
            <a:r>
              <a:rPr lang="en-US" dirty="0"/>
              <a:t> --manage /dev/md0 --add /dev/sdf1</a:t>
            </a:r>
          </a:p>
          <a:p>
            <a:endParaRPr lang="en-US" dirty="0"/>
          </a:p>
          <a:p>
            <a:r>
              <a:rPr lang="en-US" dirty="0"/>
              <a:t>Remove raid group</a:t>
            </a:r>
          </a:p>
          <a:p>
            <a:pPr marL="0" indent="0">
              <a:buNone/>
            </a:pPr>
            <a:endParaRPr lang="en-US" dirty="0"/>
          </a:p>
          <a:p>
            <a:pPr marL="0" indent="0">
              <a:buNone/>
            </a:pPr>
            <a:r>
              <a:rPr lang="en-US" dirty="0"/>
              <a:t>	1. </a:t>
            </a:r>
            <a:r>
              <a:rPr lang="en-US" dirty="0" err="1"/>
              <a:t>umount</a:t>
            </a:r>
            <a:r>
              <a:rPr lang="en-US" dirty="0"/>
              <a:t> /dev/md0</a:t>
            </a:r>
          </a:p>
          <a:p>
            <a:pPr marL="0" indent="0">
              <a:buNone/>
            </a:pPr>
            <a:r>
              <a:rPr lang="en-US" dirty="0"/>
              <a:t>	2. </a:t>
            </a:r>
            <a:r>
              <a:rPr lang="en-US" dirty="0" err="1"/>
              <a:t>mdadm</a:t>
            </a:r>
            <a:r>
              <a:rPr lang="en-US" dirty="0"/>
              <a:t> --manage --stop /dev/md0</a:t>
            </a:r>
          </a:p>
          <a:p>
            <a:pPr marL="0" indent="0">
              <a:buNone/>
            </a:pPr>
            <a:r>
              <a:rPr lang="en-US" dirty="0"/>
              <a:t>	3. </a:t>
            </a:r>
            <a:r>
              <a:rPr lang="en-US" dirty="0" err="1"/>
              <a:t>mdadm</a:t>
            </a:r>
            <a:r>
              <a:rPr lang="en-US" dirty="0"/>
              <a:t> --zero-superblock /dev/sdb1 /dev/sdc1 /dev/sdd1</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237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10C7-D9C1-16D0-B6C5-608A3C4B92EC}"/>
              </a:ext>
            </a:extLst>
          </p:cNvPr>
          <p:cNvSpPr>
            <a:spLocks noGrp="1"/>
          </p:cNvSpPr>
          <p:nvPr>
            <p:ph type="title"/>
          </p:nvPr>
        </p:nvSpPr>
        <p:spPr/>
        <p:txBody>
          <a:bodyPr/>
          <a:lstStyle/>
          <a:p>
            <a:pPr algn="ctr"/>
            <a:r>
              <a:rPr lang="en-US" dirty="0"/>
              <a:t>LVM</a:t>
            </a:r>
          </a:p>
        </p:txBody>
      </p:sp>
      <p:sp>
        <p:nvSpPr>
          <p:cNvPr id="3" name="Content Placeholder 2">
            <a:extLst>
              <a:ext uri="{FF2B5EF4-FFF2-40B4-BE49-F238E27FC236}">
                <a16:creationId xmlns:a16="http://schemas.microsoft.com/office/drawing/2014/main" id="{17097F5B-39BA-D9E5-6DDD-ECC00BB55479}"/>
              </a:ext>
            </a:extLst>
          </p:cNvPr>
          <p:cNvSpPr>
            <a:spLocks noGrp="1"/>
          </p:cNvSpPr>
          <p:nvPr>
            <p:ph idx="1"/>
          </p:nvPr>
        </p:nvSpPr>
        <p:spPr>
          <a:xfrm>
            <a:off x="838200" y="1825625"/>
            <a:ext cx="10515600" cy="4667250"/>
          </a:xfrm>
        </p:spPr>
        <p:txBody>
          <a:bodyPr/>
          <a:lstStyle/>
          <a:p>
            <a:r>
              <a:rPr lang="en-US" dirty="0"/>
              <a:t>LVM stands for Logical Volume Manager. It is a widely used storage management technology in Linux systems that allows users to manage and manipulate storage devices flexibly</a:t>
            </a:r>
          </a:p>
          <a:p>
            <a:pPr marL="0" indent="0">
              <a:buNone/>
            </a:pPr>
            <a:endParaRPr lang="en-US" dirty="0"/>
          </a:p>
          <a:p>
            <a:pPr marL="0" indent="0">
              <a:buNone/>
            </a:pPr>
            <a:r>
              <a:rPr lang="en-US" dirty="0"/>
              <a:t>1. PV ( Physical Volume )</a:t>
            </a:r>
          </a:p>
          <a:p>
            <a:pPr marL="0" indent="0">
              <a:buNone/>
            </a:pPr>
            <a:r>
              <a:rPr lang="en-US" dirty="0"/>
              <a:t>2. VG ( Volume Group )</a:t>
            </a:r>
          </a:p>
          <a:p>
            <a:pPr marL="0" indent="0">
              <a:buNone/>
            </a:pPr>
            <a:r>
              <a:rPr lang="en-US" dirty="0"/>
              <a:t>3. LV ( Logical Volume )</a:t>
            </a:r>
          </a:p>
        </p:txBody>
      </p:sp>
    </p:spTree>
    <p:extLst>
      <p:ext uri="{BB962C8B-B14F-4D97-AF65-F5344CB8AC3E}">
        <p14:creationId xmlns:p14="http://schemas.microsoft.com/office/powerpoint/2010/main" val="4205233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0FD4-7C4C-E1D3-9E56-902A4A35C262}"/>
              </a:ext>
            </a:extLst>
          </p:cNvPr>
          <p:cNvSpPr>
            <a:spLocks noGrp="1"/>
          </p:cNvSpPr>
          <p:nvPr>
            <p:ph type="title"/>
          </p:nvPr>
        </p:nvSpPr>
        <p:spPr/>
        <p:txBody>
          <a:bodyPr/>
          <a:lstStyle/>
          <a:p>
            <a:pPr algn="ctr"/>
            <a:r>
              <a:rPr lang="en-US" dirty="0"/>
              <a:t>LVM</a:t>
            </a:r>
          </a:p>
        </p:txBody>
      </p:sp>
      <p:pic>
        <p:nvPicPr>
          <p:cNvPr id="5" name="Content Placeholder 4">
            <a:extLst>
              <a:ext uri="{FF2B5EF4-FFF2-40B4-BE49-F238E27FC236}">
                <a16:creationId xmlns:a16="http://schemas.microsoft.com/office/drawing/2014/main" id="{7C2875B2-780B-CEA6-2C91-99EFF140A5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368" y="1813099"/>
            <a:ext cx="8769708" cy="4351338"/>
          </a:xfrm>
        </p:spPr>
      </p:pic>
    </p:spTree>
    <p:extLst>
      <p:ext uri="{BB962C8B-B14F-4D97-AF65-F5344CB8AC3E}">
        <p14:creationId xmlns:p14="http://schemas.microsoft.com/office/powerpoint/2010/main" val="837246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354F-4CA5-96A9-BBD4-3B979E2AE9CB}"/>
              </a:ext>
            </a:extLst>
          </p:cNvPr>
          <p:cNvSpPr>
            <a:spLocks noGrp="1"/>
          </p:cNvSpPr>
          <p:nvPr>
            <p:ph type="title"/>
          </p:nvPr>
        </p:nvSpPr>
        <p:spPr/>
        <p:txBody>
          <a:bodyPr/>
          <a:lstStyle/>
          <a:p>
            <a:pPr algn="ctr"/>
            <a:r>
              <a:rPr lang="en-US" dirty="0"/>
              <a:t>LVM</a:t>
            </a:r>
          </a:p>
        </p:txBody>
      </p:sp>
      <p:pic>
        <p:nvPicPr>
          <p:cNvPr id="5" name="Content Placeholder 4">
            <a:extLst>
              <a:ext uri="{FF2B5EF4-FFF2-40B4-BE49-F238E27FC236}">
                <a16:creationId xmlns:a16="http://schemas.microsoft.com/office/drawing/2014/main" id="{CF07337D-A8E5-BBD6-7B69-A7E91196DB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300" y="1690688"/>
            <a:ext cx="9588500" cy="4291012"/>
          </a:xfrm>
        </p:spPr>
      </p:pic>
    </p:spTree>
    <p:extLst>
      <p:ext uri="{BB962C8B-B14F-4D97-AF65-F5344CB8AC3E}">
        <p14:creationId xmlns:p14="http://schemas.microsoft.com/office/powerpoint/2010/main" val="254525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B7EA-2834-415E-415E-C10EF8C25C5B}"/>
              </a:ext>
            </a:extLst>
          </p:cNvPr>
          <p:cNvSpPr>
            <a:spLocks noGrp="1"/>
          </p:cNvSpPr>
          <p:nvPr>
            <p:ph type="title"/>
          </p:nvPr>
        </p:nvSpPr>
        <p:spPr/>
        <p:txBody>
          <a:bodyPr/>
          <a:lstStyle/>
          <a:p>
            <a:pPr algn="ctr"/>
            <a:r>
              <a:rPr lang="en-US" dirty="0"/>
              <a:t>Create lv</a:t>
            </a:r>
          </a:p>
        </p:txBody>
      </p:sp>
      <p:sp>
        <p:nvSpPr>
          <p:cNvPr id="3" name="Content Placeholder 2">
            <a:extLst>
              <a:ext uri="{FF2B5EF4-FFF2-40B4-BE49-F238E27FC236}">
                <a16:creationId xmlns:a16="http://schemas.microsoft.com/office/drawing/2014/main" id="{278F61C3-E469-C929-58D2-F9350B3CD3EB}"/>
              </a:ext>
            </a:extLst>
          </p:cNvPr>
          <p:cNvSpPr>
            <a:spLocks noGrp="1"/>
          </p:cNvSpPr>
          <p:nvPr>
            <p:ph idx="1"/>
          </p:nvPr>
        </p:nvSpPr>
        <p:spPr/>
        <p:txBody>
          <a:bodyPr>
            <a:normAutofit lnSpcReduction="10000"/>
          </a:bodyPr>
          <a:lstStyle/>
          <a:p>
            <a:r>
              <a:rPr lang="en-US" dirty="0" err="1"/>
              <a:t>Lv</a:t>
            </a:r>
            <a:r>
              <a:rPr lang="en-US" dirty="0"/>
              <a:t> create first partitioning with type </a:t>
            </a:r>
            <a:r>
              <a:rPr lang="en-US" dirty="0" err="1"/>
              <a:t>lvm</a:t>
            </a:r>
            <a:endParaRPr lang="en-US" dirty="0"/>
          </a:p>
          <a:p>
            <a:endParaRPr lang="en-US" dirty="0"/>
          </a:p>
          <a:p>
            <a:r>
              <a:rPr lang="en-US" dirty="0" err="1"/>
              <a:t>pvcreate</a:t>
            </a:r>
            <a:r>
              <a:rPr lang="en-US" dirty="0"/>
              <a:t>  /dev/sdb1</a:t>
            </a:r>
          </a:p>
          <a:p>
            <a:endParaRPr lang="en-US" dirty="0"/>
          </a:p>
          <a:p>
            <a:r>
              <a:rPr lang="en-US" dirty="0" err="1"/>
              <a:t>vgcreate</a:t>
            </a:r>
            <a:r>
              <a:rPr lang="en-US" dirty="0"/>
              <a:t>  name(vg)   /dev/sdb1 /dev/sdc1</a:t>
            </a:r>
          </a:p>
          <a:p>
            <a:endParaRPr lang="en-US" dirty="0"/>
          </a:p>
          <a:p>
            <a:r>
              <a:rPr lang="en-US" dirty="0" err="1"/>
              <a:t>pvdispaly</a:t>
            </a:r>
            <a:r>
              <a:rPr lang="en-US" dirty="0"/>
              <a:t>  for show physical volume    </a:t>
            </a:r>
            <a:r>
              <a:rPr lang="en-US" dirty="0" err="1"/>
              <a:t>pvs</a:t>
            </a:r>
            <a:endParaRPr lang="en-US" dirty="0"/>
          </a:p>
          <a:p>
            <a:endParaRPr lang="en-US" dirty="0"/>
          </a:p>
          <a:p>
            <a:r>
              <a:rPr lang="en-US" dirty="0" err="1"/>
              <a:t>vgdisplay</a:t>
            </a:r>
            <a:r>
              <a:rPr lang="en-US" dirty="0"/>
              <a:t> for show volume group         </a:t>
            </a:r>
            <a:r>
              <a:rPr lang="en-US" dirty="0" err="1"/>
              <a:t>vgs</a:t>
            </a:r>
            <a:endParaRPr lang="en-US" dirty="0"/>
          </a:p>
        </p:txBody>
      </p:sp>
    </p:spTree>
    <p:extLst>
      <p:ext uri="{BB962C8B-B14F-4D97-AF65-F5344CB8AC3E}">
        <p14:creationId xmlns:p14="http://schemas.microsoft.com/office/powerpoint/2010/main" val="340247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wall message</a:t>
            </a:r>
          </a:p>
        </p:txBody>
      </p:sp>
      <p:sp>
        <p:nvSpPr>
          <p:cNvPr id="3" name="Content Placeholder 2"/>
          <p:cNvSpPr>
            <a:spLocks noGrp="1"/>
          </p:cNvSpPr>
          <p:nvPr>
            <p:ph idx="1"/>
          </p:nvPr>
        </p:nvSpPr>
        <p:spPr/>
        <p:txBody>
          <a:bodyPr>
            <a:normAutofit/>
          </a:bodyPr>
          <a:lstStyle/>
          <a:p>
            <a:r>
              <a:rPr lang="en-US" sz="1600" dirty="0"/>
              <a:t>command is used to send a message to all users currently logged into the system. The name "wall" stands for "write all". It's often used by system administrators to broadcast messages, warnings, or notifications to all users.</a:t>
            </a:r>
          </a:p>
          <a:p>
            <a:r>
              <a:rPr lang="en-US" sz="1600" dirty="0" err="1"/>
              <a:t>Mesg</a:t>
            </a:r>
            <a:r>
              <a:rPr lang="en-US" sz="1600" dirty="0"/>
              <a:t> --</a:t>
            </a:r>
            <a:r>
              <a:rPr lang="en-US" sz="1600" dirty="0">
                <a:sym typeface="Wingdings" panose="05000000000000000000" pitchFamily="2" charset="2"/>
              </a:rPr>
              <a:t> check wall permission</a:t>
            </a:r>
            <a:endParaRPr lang="en-US" sz="1600" dirty="0"/>
          </a:p>
          <a:p>
            <a:r>
              <a:rPr lang="en-US" sz="1600" dirty="0"/>
              <a:t>Who </a:t>
            </a:r>
          </a:p>
          <a:p>
            <a:r>
              <a:rPr lang="en-US" sz="1600" dirty="0"/>
              <a:t>If you </a:t>
            </a:r>
            <a:r>
              <a:rPr lang="en-US" sz="1600" dirty="0" err="1"/>
              <a:t>wanna</a:t>
            </a:r>
            <a:r>
              <a:rPr lang="en-US" sz="1600" dirty="0"/>
              <a:t> send for specific user write username terminal-id</a:t>
            </a:r>
          </a:p>
          <a:p>
            <a:r>
              <a:rPr lang="en-US" sz="1600" dirty="0"/>
              <a:t>/etc/issue.net for write banner   and after that enable in </a:t>
            </a:r>
            <a:r>
              <a:rPr lang="en-US" sz="1600" dirty="0" err="1"/>
              <a:t>ssh</a:t>
            </a:r>
            <a:r>
              <a:rPr lang="en-US" sz="1600" dirty="0"/>
              <a:t> </a:t>
            </a:r>
            <a:r>
              <a:rPr lang="en-US" sz="1600" dirty="0" err="1"/>
              <a:t>config</a:t>
            </a:r>
            <a:endParaRPr lang="en-US" sz="1600" dirty="0"/>
          </a:p>
          <a:p>
            <a:r>
              <a:rPr lang="en-US" sz="1600" dirty="0"/>
              <a:t>/</a:t>
            </a:r>
            <a:r>
              <a:rPr lang="en-US" sz="1600" dirty="0" err="1"/>
              <a:t>etc</a:t>
            </a:r>
            <a:r>
              <a:rPr lang="en-US" sz="1600" dirty="0"/>
              <a:t>/</a:t>
            </a:r>
            <a:r>
              <a:rPr lang="en-US" sz="1600" dirty="0" err="1"/>
              <a:t>motd</a:t>
            </a:r>
            <a:r>
              <a:rPr lang="en-US" sz="1600" dirty="0"/>
              <a:t>  message of day </a:t>
            </a:r>
            <a:r>
              <a:rPr lang="en-US" sz="1600"/>
              <a:t>after user login</a:t>
            </a:r>
            <a:endParaRPr lang="en-US" sz="1600" dirty="0"/>
          </a:p>
          <a:p>
            <a:endParaRPr lang="en-US" sz="1600" dirty="0"/>
          </a:p>
          <a:p>
            <a:pPr marL="0"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127" y="4285175"/>
            <a:ext cx="8977745" cy="1762371"/>
          </a:xfrm>
          <a:prstGeom prst="rect">
            <a:avLst/>
          </a:prstGeom>
        </p:spPr>
      </p:pic>
    </p:spTree>
    <p:extLst>
      <p:ext uri="{BB962C8B-B14F-4D97-AF65-F5344CB8AC3E}">
        <p14:creationId xmlns:p14="http://schemas.microsoft.com/office/powerpoint/2010/main" val="41223802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97DA-9C70-8BB6-B5EF-2F144CDA9E81}"/>
              </a:ext>
            </a:extLst>
          </p:cNvPr>
          <p:cNvSpPr>
            <a:spLocks noGrp="1"/>
          </p:cNvSpPr>
          <p:nvPr>
            <p:ph type="title"/>
          </p:nvPr>
        </p:nvSpPr>
        <p:spPr/>
        <p:txBody>
          <a:bodyPr/>
          <a:lstStyle/>
          <a:p>
            <a:pPr algn="ctr"/>
            <a:r>
              <a:rPr lang="en-US" dirty="0"/>
              <a:t>Create lv</a:t>
            </a:r>
          </a:p>
        </p:txBody>
      </p:sp>
      <p:sp>
        <p:nvSpPr>
          <p:cNvPr id="3" name="Content Placeholder 2">
            <a:extLst>
              <a:ext uri="{FF2B5EF4-FFF2-40B4-BE49-F238E27FC236}">
                <a16:creationId xmlns:a16="http://schemas.microsoft.com/office/drawing/2014/main" id="{1AEAA349-C156-0FA1-F8A3-0336D55BCD54}"/>
              </a:ext>
            </a:extLst>
          </p:cNvPr>
          <p:cNvSpPr>
            <a:spLocks noGrp="1"/>
          </p:cNvSpPr>
          <p:nvPr>
            <p:ph idx="1"/>
          </p:nvPr>
        </p:nvSpPr>
        <p:spPr/>
        <p:txBody>
          <a:bodyPr/>
          <a:lstStyle/>
          <a:p>
            <a:r>
              <a:rPr lang="en-US" dirty="0" err="1"/>
              <a:t>lvcreate</a:t>
            </a:r>
            <a:r>
              <a:rPr lang="en-US" dirty="0"/>
              <a:t> -L 4G vg01 --name lv01</a:t>
            </a:r>
          </a:p>
          <a:p>
            <a:endParaRPr lang="en-US" dirty="0"/>
          </a:p>
          <a:p>
            <a:r>
              <a:rPr lang="en-US" dirty="0" err="1"/>
              <a:t>lvdispaly</a:t>
            </a:r>
            <a:r>
              <a:rPr lang="en-US" dirty="0"/>
              <a:t>    </a:t>
            </a:r>
            <a:r>
              <a:rPr lang="en-US" dirty="0" err="1"/>
              <a:t>lvs</a:t>
            </a:r>
            <a:endParaRPr lang="en-US" dirty="0"/>
          </a:p>
          <a:p>
            <a:endParaRPr lang="en-US" dirty="0"/>
          </a:p>
          <a:p>
            <a:r>
              <a:rPr lang="en-US" dirty="0"/>
              <a:t> mkfs.ext4 /dev/mapper</a:t>
            </a:r>
            <a:r>
              <a:rPr lang="en-US"/>
              <a:t>/vg01-lv01 or /dev/vg01/lv01</a:t>
            </a:r>
            <a:endParaRPr lang="en-US" dirty="0"/>
          </a:p>
          <a:p>
            <a:endParaRPr lang="en-US" dirty="0"/>
          </a:p>
          <a:p>
            <a:r>
              <a:rPr lang="en-US" dirty="0"/>
              <a:t>mount /dev/mapper/vg01-lv01 /</a:t>
            </a:r>
            <a:r>
              <a:rPr lang="en-US" dirty="0" err="1"/>
              <a:t>LVMExample</a:t>
            </a:r>
            <a:endParaRPr lang="en-US" dirty="0"/>
          </a:p>
          <a:p>
            <a:endParaRPr lang="en-US" dirty="0"/>
          </a:p>
        </p:txBody>
      </p:sp>
    </p:spTree>
    <p:extLst>
      <p:ext uri="{BB962C8B-B14F-4D97-AF65-F5344CB8AC3E}">
        <p14:creationId xmlns:p14="http://schemas.microsoft.com/office/powerpoint/2010/main" val="3105092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7D0A-8A5B-DF94-8E91-12A264A1D74E}"/>
              </a:ext>
            </a:extLst>
          </p:cNvPr>
          <p:cNvSpPr>
            <a:spLocks noGrp="1"/>
          </p:cNvSpPr>
          <p:nvPr>
            <p:ph type="title"/>
          </p:nvPr>
        </p:nvSpPr>
        <p:spPr/>
        <p:txBody>
          <a:bodyPr/>
          <a:lstStyle/>
          <a:p>
            <a:r>
              <a:rPr lang="en-US" dirty="0"/>
              <a:t>                          extend lv</a:t>
            </a:r>
          </a:p>
        </p:txBody>
      </p:sp>
      <p:sp>
        <p:nvSpPr>
          <p:cNvPr id="3" name="Content Placeholder 2">
            <a:extLst>
              <a:ext uri="{FF2B5EF4-FFF2-40B4-BE49-F238E27FC236}">
                <a16:creationId xmlns:a16="http://schemas.microsoft.com/office/drawing/2014/main" id="{3FB9EDBD-1987-B28E-E48D-8EFF2FAFCEF0}"/>
              </a:ext>
            </a:extLst>
          </p:cNvPr>
          <p:cNvSpPr>
            <a:spLocks noGrp="1"/>
          </p:cNvSpPr>
          <p:nvPr>
            <p:ph idx="1"/>
          </p:nvPr>
        </p:nvSpPr>
        <p:spPr/>
        <p:txBody>
          <a:bodyPr/>
          <a:lstStyle/>
          <a:p>
            <a:r>
              <a:rPr lang="en-US" dirty="0"/>
              <a:t> </a:t>
            </a:r>
            <a:r>
              <a:rPr lang="en-US" dirty="0" err="1"/>
              <a:t>pvcreate</a:t>
            </a:r>
            <a:r>
              <a:rPr lang="en-US" dirty="0"/>
              <a:t> /dev/sdd1</a:t>
            </a:r>
          </a:p>
          <a:p>
            <a:endParaRPr lang="en-US" dirty="0"/>
          </a:p>
          <a:p>
            <a:r>
              <a:rPr lang="en-US" dirty="0" err="1"/>
              <a:t>vgextend</a:t>
            </a:r>
            <a:r>
              <a:rPr lang="en-US" dirty="0"/>
              <a:t> vg01 /dev/sdd1</a:t>
            </a:r>
          </a:p>
          <a:p>
            <a:endParaRPr lang="en-US" dirty="0"/>
          </a:p>
          <a:p>
            <a:r>
              <a:rPr lang="en-US" dirty="0" err="1"/>
              <a:t>lvextend</a:t>
            </a:r>
            <a:r>
              <a:rPr lang="en-US" dirty="0"/>
              <a:t> -L +10G /dev/mapper/vg01-lv01</a:t>
            </a:r>
          </a:p>
          <a:p>
            <a:endParaRPr lang="en-US" dirty="0"/>
          </a:p>
          <a:p>
            <a:r>
              <a:rPr lang="en-US" dirty="0"/>
              <a:t>resize2fs /dev/mapper/vg01-lv01 if </a:t>
            </a:r>
            <a:r>
              <a:rPr lang="en-US" dirty="0" err="1"/>
              <a:t>xfs</a:t>
            </a:r>
            <a:r>
              <a:rPr lang="en-US" dirty="0"/>
              <a:t> fs </a:t>
            </a:r>
            <a:r>
              <a:rPr lang="en-US" err="1"/>
              <a:t>xfs</a:t>
            </a:r>
            <a:r>
              <a:rPr lang="en-US"/>
              <a:t>_growfs</a:t>
            </a:r>
          </a:p>
        </p:txBody>
      </p:sp>
    </p:spTree>
    <p:extLst>
      <p:ext uri="{BB962C8B-B14F-4D97-AF65-F5344CB8AC3E}">
        <p14:creationId xmlns:p14="http://schemas.microsoft.com/office/powerpoint/2010/main" val="2278751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F477-35B5-E925-BF47-CEA74C0370DF}"/>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F0212E34-BDA6-2AEB-D18D-285599686D7A}"/>
              </a:ext>
            </a:extLst>
          </p:cNvPr>
          <p:cNvSpPr>
            <a:spLocks noGrp="1"/>
          </p:cNvSpPr>
          <p:nvPr>
            <p:ph idx="1"/>
          </p:nvPr>
        </p:nvSpPr>
        <p:spPr/>
        <p:txBody>
          <a:bodyPr/>
          <a:lstStyle/>
          <a:p>
            <a:r>
              <a:rPr lang="en-US" b="0" i="0" dirty="0">
                <a:solidFill>
                  <a:srgbClr val="0D0D0D"/>
                </a:solidFill>
                <a:effectLst/>
                <a:highlight>
                  <a:srgbClr val="FFFFFF"/>
                </a:highlight>
                <a:latin typeface="Söhne"/>
              </a:rPr>
              <a:t>"bind" typically refers to the Berkeley Internet Name Domain (BIND) software. BIND is the most widely used DNS server software on the Internet. It provides domain name resolution services, translating domain names into IP addresses and vice versa. </a:t>
            </a:r>
          </a:p>
          <a:p>
            <a:pPr marL="0" indent="0">
              <a:buNone/>
            </a:pPr>
            <a:endParaRPr lang="en-US" dirty="0"/>
          </a:p>
        </p:txBody>
      </p:sp>
      <p:pic>
        <p:nvPicPr>
          <p:cNvPr id="9" name="Picture 8">
            <a:extLst>
              <a:ext uri="{FF2B5EF4-FFF2-40B4-BE49-F238E27FC236}">
                <a16:creationId xmlns:a16="http://schemas.microsoft.com/office/drawing/2014/main" id="{C7879D47-4D8D-A47B-3E12-31A2CAAD4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606800"/>
            <a:ext cx="6172200" cy="1866900"/>
          </a:xfrm>
          <a:prstGeom prst="rect">
            <a:avLst/>
          </a:prstGeom>
        </p:spPr>
      </p:pic>
    </p:spTree>
    <p:extLst>
      <p:ext uri="{BB962C8B-B14F-4D97-AF65-F5344CB8AC3E}">
        <p14:creationId xmlns:p14="http://schemas.microsoft.com/office/powerpoint/2010/main" val="2546538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BAC6-0C01-22D8-A357-09849FE14B2F}"/>
              </a:ext>
            </a:extLst>
          </p:cNvPr>
          <p:cNvSpPr>
            <a:spLocks noGrp="1"/>
          </p:cNvSpPr>
          <p:nvPr>
            <p:ph type="title"/>
          </p:nvPr>
        </p:nvSpPr>
        <p:spPr/>
        <p:txBody>
          <a:bodyPr/>
          <a:lstStyle/>
          <a:p>
            <a:pPr algn="ctr"/>
            <a:r>
              <a:rPr lang="en-US" dirty="0"/>
              <a:t>FQDN</a:t>
            </a:r>
          </a:p>
        </p:txBody>
      </p:sp>
      <p:sp>
        <p:nvSpPr>
          <p:cNvPr id="3" name="Content Placeholder 2">
            <a:extLst>
              <a:ext uri="{FF2B5EF4-FFF2-40B4-BE49-F238E27FC236}">
                <a16:creationId xmlns:a16="http://schemas.microsoft.com/office/drawing/2014/main" id="{6BEB3B7A-A079-2568-3A6F-B26D59D4CDC5}"/>
              </a:ext>
            </a:extLst>
          </p:cNvPr>
          <p:cNvSpPr>
            <a:spLocks noGrp="1"/>
          </p:cNvSpPr>
          <p:nvPr>
            <p:ph idx="1"/>
          </p:nvPr>
        </p:nvSpPr>
        <p:spPr>
          <a:xfrm>
            <a:off x="838200" y="1587086"/>
            <a:ext cx="10515600" cy="4351338"/>
          </a:xfrm>
        </p:spPr>
        <p:txBody>
          <a:bodyPr/>
          <a:lstStyle/>
          <a:p>
            <a:r>
              <a:rPr lang="en-US" b="0" i="0" dirty="0">
                <a:solidFill>
                  <a:srgbClr val="666666"/>
                </a:solidFill>
                <a:effectLst/>
                <a:highlight>
                  <a:srgbClr val="FFFFFF"/>
                </a:highlight>
                <a:latin typeface="Arial" panose="020B0604020202020204" pitchFamily="34" charset="0"/>
              </a:rPr>
              <a:t>A fully qualified domain name (FQDN) is the complete address of an internet host or computer. It provides its exact location within the domain name system (</a:t>
            </a:r>
            <a:r>
              <a:rPr lang="en-US" b="0" i="0" u="sng" dirty="0">
                <a:solidFill>
                  <a:srgbClr val="007CAD"/>
                </a:solidFill>
                <a:effectLst/>
                <a:highlight>
                  <a:srgbClr val="FFFFFF"/>
                </a:highlight>
                <a:latin typeface="Arial" panose="020B0604020202020204" pitchFamily="34" charset="0"/>
                <a:hlinkClick r:id="rId2"/>
              </a:rPr>
              <a:t>DNS</a:t>
            </a:r>
            <a:r>
              <a:rPr lang="en-US" b="0" i="0" dirty="0">
                <a:solidFill>
                  <a:srgbClr val="666666"/>
                </a:solidFill>
                <a:effectLst/>
                <a:highlight>
                  <a:srgbClr val="FFFFFF"/>
                </a:highlight>
                <a:latin typeface="Arial" panose="020B0604020202020204" pitchFamily="34" charset="0"/>
              </a:rPr>
              <a:t>) by specifying the hostname, domain name and top-level domain (TLD)</a:t>
            </a:r>
            <a:endParaRPr lang="en-US" dirty="0"/>
          </a:p>
        </p:txBody>
      </p:sp>
    </p:spTree>
    <p:extLst>
      <p:ext uri="{BB962C8B-B14F-4D97-AF65-F5344CB8AC3E}">
        <p14:creationId xmlns:p14="http://schemas.microsoft.com/office/powerpoint/2010/main" val="25730055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E6FC-AE19-170B-09B2-8E08CABCE6EE}"/>
              </a:ext>
            </a:extLst>
          </p:cNvPr>
          <p:cNvSpPr>
            <a:spLocks noGrp="1"/>
          </p:cNvSpPr>
          <p:nvPr>
            <p:ph type="title"/>
          </p:nvPr>
        </p:nvSpPr>
        <p:spPr/>
        <p:txBody>
          <a:bodyPr/>
          <a:lstStyle/>
          <a:p>
            <a:pPr algn="ctr"/>
            <a:r>
              <a:rPr lang="en-US" dirty="0"/>
              <a:t>Ns type</a:t>
            </a:r>
          </a:p>
        </p:txBody>
      </p:sp>
      <p:sp>
        <p:nvSpPr>
          <p:cNvPr id="3" name="Content Placeholder 2">
            <a:extLst>
              <a:ext uri="{FF2B5EF4-FFF2-40B4-BE49-F238E27FC236}">
                <a16:creationId xmlns:a16="http://schemas.microsoft.com/office/drawing/2014/main" id="{37478292-E34F-FA24-5A23-12583C536F3B}"/>
              </a:ext>
            </a:extLst>
          </p:cNvPr>
          <p:cNvSpPr>
            <a:spLocks noGrp="1"/>
          </p:cNvSpPr>
          <p:nvPr>
            <p:ph idx="1"/>
          </p:nvPr>
        </p:nvSpPr>
        <p:spPr/>
        <p:txBody>
          <a:bodyPr/>
          <a:lstStyle/>
          <a:p>
            <a:endParaRPr lang="en-US" dirty="0"/>
          </a:p>
          <a:p>
            <a:r>
              <a:rPr lang="en-US" dirty="0"/>
              <a:t>1. Primary ( Master ) Server : Authoritative Server</a:t>
            </a:r>
          </a:p>
          <a:p>
            <a:r>
              <a:rPr lang="en-US" dirty="0"/>
              <a:t>2. Secondary ( Slave ) Server : Authoritative Server</a:t>
            </a:r>
          </a:p>
          <a:p>
            <a:r>
              <a:rPr lang="en-US" dirty="0"/>
              <a:t>3. Caching Server : </a:t>
            </a:r>
            <a:r>
              <a:rPr lang="en-US" dirty="0" err="1"/>
              <a:t>NonAuthoritative</a:t>
            </a:r>
            <a:r>
              <a:rPr lang="en-US" dirty="0"/>
              <a:t> Server</a:t>
            </a:r>
          </a:p>
          <a:p>
            <a:r>
              <a:rPr lang="en-US" dirty="0"/>
              <a:t>4. Forwarding Server : </a:t>
            </a:r>
            <a:r>
              <a:rPr lang="en-US" dirty="0" err="1"/>
              <a:t>NonAuthoritative</a:t>
            </a:r>
            <a:r>
              <a:rPr lang="en-US" dirty="0"/>
              <a:t> Server</a:t>
            </a:r>
          </a:p>
        </p:txBody>
      </p:sp>
    </p:spTree>
    <p:extLst>
      <p:ext uri="{BB962C8B-B14F-4D97-AF65-F5344CB8AC3E}">
        <p14:creationId xmlns:p14="http://schemas.microsoft.com/office/powerpoint/2010/main" val="4186049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4A1CD-1070-149E-CC81-91B6B8E42A8E}"/>
              </a:ext>
            </a:extLst>
          </p:cNvPr>
          <p:cNvSpPr>
            <a:spLocks noGrp="1"/>
          </p:cNvSpPr>
          <p:nvPr>
            <p:ph type="title"/>
          </p:nvPr>
        </p:nvSpPr>
        <p:spPr/>
        <p:txBody>
          <a:bodyPr/>
          <a:lstStyle/>
          <a:p>
            <a:pPr algn="ctr"/>
            <a:r>
              <a:rPr lang="en-US" dirty="0"/>
              <a:t>Primary schema</a:t>
            </a:r>
          </a:p>
        </p:txBody>
      </p:sp>
      <p:sp>
        <p:nvSpPr>
          <p:cNvPr id="3" name="Content Placeholder 2">
            <a:extLst>
              <a:ext uri="{FF2B5EF4-FFF2-40B4-BE49-F238E27FC236}">
                <a16:creationId xmlns:a16="http://schemas.microsoft.com/office/drawing/2014/main" id="{DA00D9F5-93AF-C5CF-2E3F-B2B9BB0ED6A4}"/>
              </a:ext>
            </a:extLst>
          </p:cNvPr>
          <p:cNvSpPr>
            <a:spLocks noGrp="1"/>
          </p:cNvSpPr>
          <p:nvPr>
            <p:ph idx="1"/>
          </p:nvPr>
        </p:nvSpPr>
        <p:spPr>
          <a:xfrm>
            <a:off x="796834" y="1760227"/>
            <a:ext cx="10515600" cy="4351338"/>
          </a:xfrm>
        </p:spPr>
        <p:txBody>
          <a:bodyPr/>
          <a:lstStyle/>
          <a:p>
            <a:endParaRPr lang="en-US" dirty="0"/>
          </a:p>
        </p:txBody>
      </p:sp>
      <p:sp>
        <p:nvSpPr>
          <p:cNvPr id="4" name="Oval 3">
            <a:extLst>
              <a:ext uri="{FF2B5EF4-FFF2-40B4-BE49-F238E27FC236}">
                <a16:creationId xmlns:a16="http://schemas.microsoft.com/office/drawing/2014/main" id="{4A6FC6F8-19FD-324A-058C-250F60A6EC1F}"/>
              </a:ext>
            </a:extLst>
          </p:cNvPr>
          <p:cNvSpPr/>
          <p:nvPr/>
        </p:nvSpPr>
        <p:spPr>
          <a:xfrm>
            <a:off x="2294283" y="3140765"/>
            <a:ext cx="4346713" cy="2213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B553BF1-2639-BDE8-3142-1BF43050F4B0}"/>
              </a:ext>
            </a:extLst>
          </p:cNvPr>
          <p:cNvSpPr/>
          <p:nvPr/>
        </p:nvSpPr>
        <p:spPr>
          <a:xfrm>
            <a:off x="3279913" y="2580723"/>
            <a:ext cx="1908313" cy="622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172.20.124.119</a:t>
            </a:r>
          </a:p>
          <a:p>
            <a:pPr algn="ctr"/>
            <a:r>
              <a:rPr lang="en-US" dirty="0"/>
              <a:t>client1</a:t>
            </a:r>
          </a:p>
        </p:txBody>
      </p:sp>
      <p:sp>
        <p:nvSpPr>
          <p:cNvPr id="6" name="Rectangle 5">
            <a:extLst>
              <a:ext uri="{FF2B5EF4-FFF2-40B4-BE49-F238E27FC236}">
                <a16:creationId xmlns:a16="http://schemas.microsoft.com/office/drawing/2014/main" id="{5ADF56DB-334A-B4CF-9FB7-85D1340FFCE1}"/>
              </a:ext>
            </a:extLst>
          </p:cNvPr>
          <p:cNvSpPr/>
          <p:nvPr/>
        </p:nvSpPr>
        <p:spPr>
          <a:xfrm>
            <a:off x="1046922" y="3935896"/>
            <a:ext cx="1656522" cy="622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172.20.124.125</a:t>
            </a:r>
          </a:p>
          <a:p>
            <a:pPr algn="ctr"/>
            <a:r>
              <a:rPr lang="en-US" dirty="0"/>
              <a:t>client</a:t>
            </a:r>
          </a:p>
        </p:txBody>
      </p:sp>
      <p:sp>
        <p:nvSpPr>
          <p:cNvPr id="7" name="Rectangle 6">
            <a:extLst>
              <a:ext uri="{FF2B5EF4-FFF2-40B4-BE49-F238E27FC236}">
                <a16:creationId xmlns:a16="http://schemas.microsoft.com/office/drawing/2014/main" id="{99EC2F4F-BDC9-B76F-02C1-A205DD1E5472}"/>
              </a:ext>
            </a:extLst>
          </p:cNvPr>
          <p:cNvSpPr/>
          <p:nvPr/>
        </p:nvSpPr>
        <p:spPr>
          <a:xfrm>
            <a:off x="6354416" y="3924726"/>
            <a:ext cx="2266122" cy="715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172.20.124.150</a:t>
            </a:r>
          </a:p>
          <a:p>
            <a:pPr algn="ctr"/>
            <a:r>
              <a:rPr lang="en-US" dirty="0" err="1"/>
              <a:t>Dns</a:t>
            </a:r>
            <a:r>
              <a:rPr lang="en-US" dirty="0"/>
              <a:t> server</a:t>
            </a:r>
          </a:p>
        </p:txBody>
      </p:sp>
      <p:sp>
        <p:nvSpPr>
          <p:cNvPr id="8" name="Oval 7">
            <a:extLst>
              <a:ext uri="{FF2B5EF4-FFF2-40B4-BE49-F238E27FC236}">
                <a16:creationId xmlns:a16="http://schemas.microsoft.com/office/drawing/2014/main" id="{CFDDFA0D-120A-99EF-DFE8-E22CB467F581}"/>
              </a:ext>
            </a:extLst>
          </p:cNvPr>
          <p:cNvSpPr/>
          <p:nvPr/>
        </p:nvSpPr>
        <p:spPr>
          <a:xfrm>
            <a:off x="9554817" y="2027583"/>
            <a:ext cx="1060174" cy="6493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Root hints</a:t>
            </a:r>
          </a:p>
        </p:txBody>
      </p:sp>
      <p:sp>
        <p:nvSpPr>
          <p:cNvPr id="9" name="Oval 8">
            <a:extLst>
              <a:ext uri="{FF2B5EF4-FFF2-40B4-BE49-F238E27FC236}">
                <a16:creationId xmlns:a16="http://schemas.microsoft.com/office/drawing/2014/main" id="{3F1E9752-E6B5-6184-C114-ED28D98DEDB1}"/>
              </a:ext>
            </a:extLst>
          </p:cNvPr>
          <p:cNvSpPr/>
          <p:nvPr/>
        </p:nvSpPr>
        <p:spPr>
          <a:xfrm>
            <a:off x="9554817" y="2878897"/>
            <a:ext cx="1060174" cy="6493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TLD</a:t>
            </a:r>
          </a:p>
        </p:txBody>
      </p:sp>
      <p:sp>
        <p:nvSpPr>
          <p:cNvPr id="10" name="Oval 9">
            <a:extLst>
              <a:ext uri="{FF2B5EF4-FFF2-40B4-BE49-F238E27FC236}">
                <a16:creationId xmlns:a16="http://schemas.microsoft.com/office/drawing/2014/main" id="{0D1DC1BF-1AD5-2130-BA7B-A00BCD184E5B}"/>
              </a:ext>
            </a:extLst>
          </p:cNvPr>
          <p:cNvSpPr/>
          <p:nvPr/>
        </p:nvSpPr>
        <p:spPr>
          <a:xfrm>
            <a:off x="9816547" y="3988904"/>
            <a:ext cx="1537253" cy="71561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Varzash3.com</a:t>
            </a:r>
          </a:p>
        </p:txBody>
      </p:sp>
      <p:sp>
        <p:nvSpPr>
          <p:cNvPr id="11" name="Oval 10">
            <a:extLst>
              <a:ext uri="{FF2B5EF4-FFF2-40B4-BE49-F238E27FC236}">
                <a16:creationId xmlns:a16="http://schemas.microsoft.com/office/drawing/2014/main" id="{5BF29C9F-56A0-A586-BA31-D6F02EFEC5BF}"/>
              </a:ext>
            </a:extLst>
          </p:cNvPr>
          <p:cNvSpPr/>
          <p:nvPr/>
        </p:nvSpPr>
        <p:spPr>
          <a:xfrm>
            <a:off x="9727093" y="4781585"/>
            <a:ext cx="1355508" cy="4892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www</a:t>
            </a:r>
          </a:p>
        </p:txBody>
      </p:sp>
      <p:cxnSp>
        <p:nvCxnSpPr>
          <p:cNvPr id="13" name="Straight Arrow Connector 12">
            <a:extLst>
              <a:ext uri="{FF2B5EF4-FFF2-40B4-BE49-F238E27FC236}">
                <a16:creationId xmlns:a16="http://schemas.microsoft.com/office/drawing/2014/main" id="{306DFB67-7EB4-9897-A10E-2295FF7BB6CB}"/>
              </a:ext>
            </a:extLst>
          </p:cNvPr>
          <p:cNvCxnSpPr/>
          <p:nvPr/>
        </p:nvCxnSpPr>
        <p:spPr>
          <a:xfrm flipV="1">
            <a:off x="8017565" y="2472568"/>
            <a:ext cx="1537252" cy="146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387B48-1CA4-9F36-F43F-4A0F9288EC33}"/>
              </a:ext>
            </a:extLst>
          </p:cNvPr>
          <p:cNvCxnSpPr/>
          <p:nvPr/>
        </p:nvCxnSpPr>
        <p:spPr>
          <a:xfrm flipV="1">
            <a:off x="8017565" y="3299790"/>
            <a:ext cx="1537252" cy="636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BCE611D-0E35-F125-AEF2-B75BDED25D1B}"/>
              </a:ext>
            </a:extLst>
          </p:cNvPr>
          <p:cNvCxnSpPr/>
          <p:nvPr/>
        </p:nvCxnSpPr>
        <p:spPr>
          <a:xfrm>
            <a:off x="5234609" y="3299790"/>
            <a:ext cx="1033668" cy="78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1006C8E-AD08-8949-4A65-FAEC4F08CBC5}"/>
              </a:ext>
            </a:extLst>
          </p:cNvPr>
          <p:cNvCxnSpPr/>
          <p:nvPr/>
        </p:nvCxnSpPr>
        <p:spPr>
          <a:xfrm>
            <a:off x="5247861" y="3299790"/>
            <a:ext cx="1258956" cy="104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42FB1-848A-6460-96FE-7F71B440A492}"/>
              </a:ext>
            </a:extLst>
          </p:cNvPr>
          <p:cNvCxnSpPr/>
          <p:nvPr/>
        </p:nvCxnSpPr>
        <p:spPr>
          <a:xfrm>
            <a:off x="5791200" y="3429000"/>
            <a:ext cx="1007165" cy="74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507DD4B-4C32-5C49-6A8C-88E05E1753E5}"/>
              </a:ext>
            </a:extLst>
          </p:cNvPr>
          <p:cNvCxnSpPr/>
          <p:nvPr/>
        </p:nvCxnSpPr>
        <p:spPr>
          <a:xfrm>
            <a:off x="5155094" y="3251389"/>
            <a:ext cx="1166192" cy="1046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1054C82-1639-24A6-C096-8AB84C7E645E}"/>
              </a:ext>
            </a:extLst>
          </p:cNvPr>
          <p:cNvCxnSpPr>
            <a:stCxn id="6" idx="3"/>
          </p:cNvCxnSpPr>
          <p:nvPr/>
        </p:nvCxnSpPr>
        <p:spPr>
          <a:xfrm>
            <a:off x="2703444" y="4247322"/>
            <a:ext cx="3617842" cy="99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A3E5E61-7839-C5D6-7C2D-6E99502B7C14}"/>
              </a:ext>
            </a:extLst>
          </p:cNvPr>
          <p:cNvCxnSpPr>
            <a:cxnSpLocks/>
          </p:cNvCxnSpPr>
          <p:nvPr/>
        </p:nvCxnSpPr>
        <p:spPr>
          <a:xfrm>
            <a:off x="8584092" y="4230798"/>
            <a:ext cx="1196009" cy="6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3F662D-3F16-83E1-00C0-ABDC969B9E5B}"/>
              </a:ext>
            </a:extLst>
          </p:cNvPr>
          <p:cNvCxnSpPr>
            <a:cxnSpLocks/>
          </p:cNvCxnSpPr>
          <p:nvPr/>
        </p:nvCxnSpPr>
        <p:spPr>
          <a:xfrm>
            <a:off x="8521416" y="4194148"/>
            <a:ext cx="1205677" cy="744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138DB059-4C7A-8635-BCDD-EA546F6C365C}"/>
              </a:ext>
            </a:extLst>
          </p:cNvPr>
          <p:cNvSpPr/>
          <p:nvPr/>
        </p:nvSpPr>
        <p:spPr>
          <a:xfrm>
            <a:off x="6361044" y="3394665"/>
            <a:ext cx="1715210" cy="4957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Varzesh3.com</a:t>
            </a:r>
          </a:p>
        </p:txBody>
      </p:sp>
    </p:spTree>
    <p:extLst>
      <p:ext uri="{BB962C8B-B14F-4D97-AF65-F5344CB8AC3E}">
        <p14:creationId xmlns:p14="http://schemas.microsoft.com/office/powerpoint/2010/main" val="1004425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3BF0-02E5-69E9-327D-727AEEBF9949}"/>
              </a:ext>
            </a:extLst>
          </p:cNvPr>
          <p:cNvSpPr>
            <a:spLocks noGrp="1"/>
          </p:cNvSpPr>
          <p:nvPr>
            <p:ph type="title"/>
          </p:nvPr>
        </p:nvSpPr>
        <p:spPr/>
        <p:txBody>
          <a:bodyPr/>
          <a:lstStyle/>
          <a:p>
            <a:pPr algn="ctr"/>
            <a:r>
              <a:rPr lang="en-US" dirty="0" err="1"/>
              <a:t>Secondry</a:t>
            </a:r>
            <a:r>
              <a:rPr lang="en-US" dirty="0"/>
              <a:t> schema</a:t>
            </a:r>
          </a:p>
        </p:txBody>
      </p:sp>
      <p:pic>
        <p:nvPicPr>
          <p:cNvPr id="6" name="Content Placeholder 5">
            <a:extLst>
              <a:ext uri="{FF2B5EF4-FFF2-40B4-BE49-F238E27FC236}">
                <a16:creationId xmlns:a16="http://schemas.microsoft.com/office/drawing/2014/main" id="{4EFB6631-36EB-F958-CD5A-35B76085F4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531" y="1636259"/>
            <a:ext cx="10186852" cy="4366454"/>
          </a:xfrm>
        </p:spPr>
      </p:pic>
      <p:cxnSp>
        <p:nvCxnSpPr>
          <p:cNvPr id="11" name="Straight Arrow Connector 10">
            <a:extLst>
              <a:ext uri="{FF2B5EF4-FFF2-40B4-BE49-F238E27FC236}">
                <a16:creationId xmlns:a16="http://schemas.microsoft.com/office/drawing/2014/main" id="{B989CD8C-305F-7B4F-D578-306AF154A410}"/>
              </a:ext>
            </a:extLst>
          </p:cNvPr>
          <p:cNvCxnSpPr/>
          <p:nvPr/>
        </p:nvCxnSpPr>
        <p:spPr>
          <a:xfrm flipH="1">
            <a:off x="10850880" y="3344091"/>
            <a:ext cx="235131" cy="539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CC93D982-5259-A463-5642-1BAB960B4092}"/>
              </a:ext>
            </a:extLst>
          </p:cNvPr>
          <p:cNvSpPr/>
          <p:nvPr/>
        </p:nvSpPr>
        <p:spPr>
          <a:xfrm>
            <a:off x="10968445" y="2664822"/>
            <a:ext cx="714104" cy="618308"/>
          </a:xfrm>
          <a:prstGeom prst="triangl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t>
            </a:r>
          </a:p>
        </p:txBody>
      </p:sp>
    </p:spTree>
    <p:extLst>
      <p:ext uri="{BB962C8B-B14F-4D97-AF65-F5344CB8AC3E}">
        <p14:creationId xmlns:p14="http://schemas.microsoft.com/office/powerpoint/2010/main" val="19293594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83DD-3A79-D5BC-2F0B-7AE044D25EF9}"/>
              </a:ext>
            </a:extLst>
          </p:cNvPr>
          <p:cNvSpPr>
            <a:spLocks noGrp="1"/>
          </p:cNvSpPr>
          <p:nvPr>
            <p:ph type="title"/>
          </p:nvPr>
        </p:nvSpPr>
        <p:spPr/>
        <p:txBody>
          <a:bodyPr/>
          <a:lstStyle/>
          <a:p>
            <a:pPr algn="ctr"/>
            <a:r>
              <a:rPr lang="en-US" dirty="0"/>
              <a:t>Primary vs secondary</a:t>
            </a:r>
          </a:p>
        </p:txBody>
      </p:sp>
      <p:pic>
        <p:nvPicPr>
          <p:cNvPr id="5" name="Content Placeholder 4">
            <a:extLst>
              <a:ext uri="{FF2B5EF4-FFF2-40B4-BE49-F238E27FC236}">
                <a16:creationId xmlns:a16="http://schemas.microsoft.com/office/drawing/2014/main" id="{A2F451B1-B60C-F721-4811-0838E92834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174" y="1865381"/>
            <a:ext cx="10111409" cy="4351338"/>
          </a:xfrm>
        </p:spPr>
      </p:pic>
    </p:spTree>
    <p:extLst>
      <p:ext uri="{BB962C8B-B14F-4D97-AF65-F5344CB8AC3E}">
        <p14:creationId xmlns:p14="http://schemas.microsoft.com/office/powerpoint/2010/main" val="38719363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68F6-46F4-FE0E-BC66-09AADF5F5235}"/>
              </a:ext>
            </a:extLst>
          </p:cNvPr>
          <p:cNvSpPr>
            <a:spLocks noGrp="1"/>
          </p:cNvSpPr>
          <p:nvPr>
            <p:ph type="title"/>
          </p:nvPr>
        </p:nvSpPr>
        <p:spPr/>
        <p:txBody>
          <a:bodyPr/>
          <a:lstStyle/>
          <a:p>
            <a:pPr algn="ctr"/>
            <a:r>
              <a:rPr lang="en-US" dirty="0"/>
              <a:t>Caching server</a:t>
            </a:r>
          </a:p>
        </p:txBody>
      </p:sp>
      <p:pic>
        <p:nvPicPr>
          <p:cNvPr id="5" name="Content Placeholder 4">
            <a:extLst>
              <a:ext uri="{FF2B5EF4-FFF2-40B4-BE49-F238E27FC236}">
                <a16:creationId xmlns:a16="http://schemas.microsoft.com/office/drawing/2014/main" id="{6F88442E-319F-3080-F74D-B3AAA9097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59" y="1628504"/>
            <a:ext cx="9892937" cy="4443112"/>
          </a:xfrm>
        </p:spPr>
      </p:pic>
    </p:spTree>
    <p:extLst>
      <p:ext uri="{BB962C8B-B14F-4D97-AF65-F5344CB8AC3E}">
        <p14:creationId xmlns:p14="http://schemas.microsoft.com/office/powerpoint/2010/main" val="9867219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FB15-A977-1A2A-9063-DAA5488ED677}"/>
              </a:ext>
            </a:extLst>
          </p:cNvPr>
          <p:cNvSpPr>
            <a:spLocks noGrp="1"/>
          </p:cNvSpPr>
          <p:nvPr>
            <p:ph type="title"/>
          </p:nvPr>
        </p:nvSpPr>
        <p:spPr/>
        <p:txBody>
          <a:bodyPr/>
          <a:lstStyle/>
          <a:p>
            <a:pPr algn="ctr"/>
            <a:r>
              <a:rPr lang="en-US" dirty="0"/>
              <a:t>Caching server</a:t>
            </a:r>
          </a:p>
        </p:txBody>
      </p:sp>
      <p:sp>
        <p:nvSpPr>
          <p:cNvPr id="3" name="Content Placeholder 2">
            <a:extLst>
              <a:ext uri="{FF2B5EF4-FFF2-40B4-BE49-F238E27FC236}">
                <a16:creationId xmlns:a16="http://schemas.microsoft.com/office/drawing/2014/main" id="{B892B48C-8303-3836-3698-EF6AD8F56955}"/>
              </a:ext>
            </a:extLst>
          </p:cNvPr>
          <p:cNvSpPr>
            <a:spLocks noGrp="1"/>
          </p:cNvSpPr>
          <p:nvPr>
            <p:ph idx="1"/>
          </p:nvPr>
        </p:nvSpPr>
        <p:spPr/>
        <p:txBody>
          <a:bodyPr/>
          <a:lstStyle/>
          <a:p>
            <a:r>
              <a:rPr lang="en-US" b="0" i="0" dirty="0">
                <a:solidFill>
                  <a:srgbClr val="1F1F1F"/>
                </a:solidFill>
                <a:effectLst/>
                <a:highlight>
                  <a:srgbClr val="FFFFFF"/>
                </a:highlight>
                <a:latin typeface="Google Sans"/>
              </a:rPr>
              <a:t>Generally, we recommend a TTL of </a:t>
            </a:r>
            <a:r>
              <a:rPr lang="en-US" b="0" i="0" dirty="0">
                <a:solidFill>
                  <a:srgbClr val="040C28"/>
                </a:solidFill>
                <a:effectLst/>
                <a:latin typeface="Google Sans"/>
              </a:rPr>
              <a:t>24 hours (86,400 seconds)</a:t>
            </a:r>
            <a:r>
              <a:rPr lang="en-US" b="0" i="0" dirty="0">
                <a:solidFill>
                  <a:srgbClr val="1F1F1F"/>
                </a:solidFill>
                <a:effectLst/>
                <a:highlight>
                  <a:srgbClr val="FFFFFF"/>
                </a:highlight>
                <a:latin typeface="Google Sans"/>
              </a:rPr>
              <a:t>. However, if you are planning to make DNS changes, you should lower the TTL to 5 minutes (300 seconds) at least 24 hours in advance of making the changes. After the changes are made, increase the TTL back to 24 hours.</a:t>
            </a:r>
            <a:endParaRPr lang="en-US" dirty="0"/>
          </a:p>
        </p:txBody>
      </p:sp>
    </p:spTree>
    <p:extLst>
      <p:ext uri="{BB962C8B-B14F-4D97-AF65-F5344CB8AC3E}">
        <p14:creationId xmlns:p14="http://schemas.microsoft.com/office/powerpoint/2010/main" val="318925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netcat</a:t>
            </a:r>
            <a:endParaRPr lang="en-US" dirty="0"/>
          </a:p>
        </p:txBody>
      </p:sp>
      <p:sp>
        <p:nvSpPr>
          <p:cNvPr id="3" name="Content Placeholder 2"/>
          <p:cNvSpPr>
            <a:spLocks noGrp="1"/>
          </p:cNvSpPr>
          <p:nvPr>
            <p:ph idx="1"/>
          </p:nvPr>
        </p:nvSpPr>
        <p:spPr/>
        <p:txBody>
          <a:bodyPr/>
          <a:lstStyle/>
          <a:p>
            <a:r>
              <a:rPr lang="en-US" dirty="0" err="1"/>
              <a:t>nc</a:t>
            </a:r>
            <a:r>
              <a:rPr lang="en-US" dirty="0"/>
              <a:t> short for </a:t>
            </a:r>
            <a:r>
              <a:rPr lang="en-US" dirty="0" err="1"/>
              <a:t>netcat</a:t>
            </a:r>
            <a:r>
              <a:rPr lang="en-US" dirty="0"/>
              <a:t>, is a versatile networking utility available in Unix-like operating systems.</a:t>
            </a:r>
          </a:p>
          <a:p>
            <a:r>
              <a:rPr lang="en-US" dirty="0" err="1"/>
              <a:t>nc</a:t>
            </a:r>
            <a:r>
              <a:rPr lang="en-US" dirty="0"/>
              <a:t> -l 2000          ,   </a:t>
            </a:r>
            <a:r>
              <a:rPr lang="en-US" dirty="0" err="1"/>
              <a:t>nc</a:t>
            </a:r>
            <a:r>
              <a:rPr lang="en-US" dirty="0"/>
              <a:t> -l </a:t>
            </a:r>
            <a:r>
              <a:rPr lang="en-US" dirty="0" err="1"/>
              <a:t>ip</a:t>
            </a:r>
            <a:r>
              <a:rPr lang="en-US" dirty="0"/>
              <a:t> 2000</a:t>
            </a:r>
          </a:p>
          <a:p>
            <a:r>
              <a:rPr lang="en-US" dirty="0"/>
              <a:t> </a:t>
            </a:r>
            <a:r>
              <a:rPr lang="en-US" dirty="0" err="1"/>
              <a:t>nc</a:t>
            </a:r>
            <a:r>
              <a:rPr lang="en-US" dirty="0"/>
              <a:t> -</a:t>
            </a:r>
            <a:r>
              <a:rPr lang="en-US" dirty="0" err="1"/>
              <a:t>zv</a:t>
            </a:r>
            <a:r>
              <a:rPr lang="en-US" dirty="0"/>
              <a:t> </a:t>
            </a:r>
            <a:r>
              <a:rPr lang="en-US" dirty="0" err="1"/>
              <a:t>ip</a:t>
            </a:r>
            <a:r>
              <a:rPr lang="en-US" dirty="0"/>
              <a:t>  port</a:t>
            </a:r>
          </a:p>
          <a:p>
            <a:endParaRPr lang="en-US" dirty="0"/>
          </a:p>
          <a:p>
            <a:endParaRPr lang="en-US" dirty="0"/>
          </a:p>
        </p:txBody>
      </p:sp>
    </p:spTree>
    <p:extLst>
      <p:ext uri="{BB962C8B-B14F-4D97-AF65-F5344CB8AC3E}">
        <p14:creationId xmlns:p14="http://schemas.microsoft.com/office/powerpoint/2010/main" val="17756218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2C8F-FD64-EDD6-20FC-39A0451684F9}"/>
              </a:ext>
            </a:extLst>
          </p:cNvPr>
          <p:cNvSpPr>
            <a:spLocks noGrp="1"/>
          </p:cNvSpPr>
          <p:nvPr>
            <p:ph type="title"/>
          </p:nvPr>
        </p:nvSpPr>
        <p:spPr/>
        <p:txBody>
          <a:bodyPr/>
          <a:lstStyle/>
          <a:p>
            <a:r>
              <a:rPr lang="en-US" dirty="0"/>
              <a:t>                            forwarding server</a:t>
            </a:r>
          </a:p>
        </p:txBody>
      </p:sp>
      <p:pic>
        <p:nvPicPr>
          <p:cNvPr id="5" name="Content Placeholder 4">
            <a:extLst>
              <a:ext uri="{FF2B5EF4-FFF2-40B4-BE49-F238E27FC236}">
                <a16:creationId xmlns:a16="http://schemas.microsoft.com/office/drawing/2014/main" id="{7A22AE7E-F16E-1A66-BF68-33EA33BFA3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543" y="1690688"/>
            <a:ext cx="8499566" cy="4804904"/>
          </a:xfrm>
        </p:spPr>
      </p:pic>
      <p:sp>
        <p:nvSpPr>
          <p:cNvPr id="6" name="Rectangle 5">
            <a:extLst>
              <a:ext uri="{FF2B5EF4-FFF2-40B4-BE49-F238E27FC236}">
                <a16:creationId xmlns:a16="http://schemas.microsoft.com/office/drawing/2014/main" id="{912F0DB8-ADBF-FAB8-ED8D-D054891E8756}"/>
              </a:ext>
            </a:extLst>
          </p:cNvPr>
          <p:cNvSpPr/>
          <p:nvPr/>
        </p:nvSpPr>
        <p:spPr>
          <a:xfrm>
            <a:off x="3100251" y="3953691"/>
            <a:ext cx="6574972" cy="2081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DNS Client name resolution:</a:t>
            </a:r>
          </a:p>
          <a:p>
            <a:endParaRPr lang="en-US" dirty="0"/>
          </a:p>
          <a:p>
            <a:r>
              <a:rPr lang="en-US" dirty="0"/>
              <a:t>1. host file</a:t>
            </a:r>
          </a:p>
          <a:p>
            <a:r>
              <a:rPr lang="en-US" dirty="0"/>
              <a:t>2. DNS client cache</a:t>
            </a:r>
          </a:p>
          <a:p>
            <a:r>
              <a:rPr lang="en-US" dirty="0"/>
              <a:t>3. </a:t>
            </a:r>
            <a:r>
              <a:rPr lang="en-US"/>
              <a:t>DNS Server</a:t>
            </a:r>
          </a:p>
          <a:p>
            <a:endParaRPr lang="en-US" dirty="0"/>
          </a:p>
        </p:txBody>
      </p:sp>
    </p:spTree>
    <p:extLst>
      <p:ext uri="{BB962C8B-B14F-4D97-AF65-F5344CB8AC3E}">
        <p14:creationId xmlns:p14="http://schemas.microsoft.com/office/powerpoint/2010/main" val="3837910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7564-972B-1E28-A205-673D5845C22E}"/>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938D1B47-3DA3-1883-5D57-C6BD558A130B}"/>
              </a:ext>
            </a:extLst>
          </p:cNvPr>
          <p:cNvSpPr>
            <a:spLocks noGrp="1"/>
          </p:cNvSpPr>
          <p:nvPr>
            <p:ph idx="1"/>
          </p:nvPr>
        </p:nvSpPr>
        <p:spPr/>
        <p:txBody>
          <a:bodyPr>
            <a:normAutofit lnSpcReduction="10000"/>
          </a:bodyPr>
          <a:lstStyle/>
          <a:p>
            <a:r>
              <a:rPr lang="en-US" dirty="0"/>
              <a:t>yum install bind bind-utils</a:t>
            </a:r>
          </a:p>
          <a:p>
            <a:endParaRPr lang="en-US" dirty="0"/>
          </a:p>
          <a:p>
            <a:endParaRPr lang="en-US" dirty="0"/>
          </a:p>
          <a:p>
            <a:r>
              <a:rPr lang="en-US" dirty="0"/>
              <a:t>/</a:t>
            </a:r>
            <a:r>
              <a:rPr lang="en-US" dirty="0" err="1"/>
              <a:t>etc</a:t>
            </a:r>
            <a:r>
              <a:rPr lang="en-US" dirty="0"/>
              <a:t>/</a:t>
            </a:r>
            <a:r>
              <a:rPr lang="en-US" dirty="0" err="1"/>
              <a:t>named.conf</a:t>
            </a:r>
            <a:endParaRPr lang="en-US" dirty="0"/>
          </a:p>
          <a:p>
            <a:endParaRPr lang="en-US" dirty="0"/>
          </a:p>
          <a:p>
            <a:r>
              <a:rPr lang="en-US" dirty="0"/>
              <a:t>A </a:t>
            </a:r>
            <a:r>
              <a:rPr lang="en-US" dirty="0" err="1"/>
              <a:t>record:</a:t>
            </a:r>
            <a:r>
              <a:rPr lang="en-US" b="0" i="0" dirty="0" err="1">
                <a:solidFill>
                  <a:srgbClr val="1F1F1F"/>
                </a:solidFill>
                <a:effectLst/>
                <a:highlight>
                  <a:srgbClr val="FFFFFF"/>
                </a:highlight>
                <a:latin typeface="Google Sans"/>
              </a:rPr>
              <a:t>The</a:t>
            </a:r>
            <a:r>
              <a:rPr lang="en-US" b="0" i="0" dirty="0">
                <a:solidFill>
                  <a:srgbClr val="1F1F1F"/>
                </a:solidFill>
                <a:effectLst/>
                <a:highlight>
                  <a:srgbClr val="FFFFFF"/>
                </a:highlight>
                <a:latin typeface="Google Sans"/>
              </a:rPr>
              <a:t> "A" stands for "address" and this is the most fundamental type of DNS record: </a:t>
            </a:r>
            <a:r>
              <a:rPr lang="en-US" b="0" i="0" dirty="0">
                <a:solidFill>
                  <a:srgbClr val="040C28"/>
                </a:solidFill>
                <a:effectLst/>
                <a:latin typeface="Google Sans"/>
              </a:rPr>
              <a:t>it indicates the IP address of a given domain</a:t>
            </a:r>
          </a:p>
          <a:p>
            <a:r>
              <a:rPr lang="en-US" dirty="0">
                <a:solidFill>
                  <a:srgbClr val="040C28"/>
                </a:solidFill>
                <a:latin typeface="Google Sans"/>
              </a:rPr>
              <a:t>Ns record: </a:t>
            </a:r>
            <a:r>
              <a:rPr lang="en-US" b="0" i="0" dirty="0">
                <a:solidFill>
                  <a:srgbClr val="040C28"/>
                </a:solidFill>
                <a:effectLst/>
                <a:latin typeface="Google Sans"/>
              </a:rPr>
              <a:t>NS stands for 'nameserver,' and the nameserver record indicates which DNS server is authoritative for that domain</a:t>
            </a:r>
            <a:endParaRPr lang="en-US" dirty="0"/>
          </a:p>
        </p:txBody>
      </p:sp>
    </p:spTree>
    <p:extLst>
      <p:ext uri="{BB962C8B-B14F-4D97-AF65-F5344CB8AC3E}">
        <p14:creationId xmlns:p14="http://schemas.microsoft.com/office/powerpoint/2010/main" val="60669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3B0-1D90-EE7E-036C-B2FA7DFBB3FA}"/>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7E0888A3-8CAE-E2D8-56BD-CB6A04D9E02E}"/>
              </a:ext>
            </a:extLst>
          </p:cNvPr>
          <p:cNvSpPr>
            <a:spLocks noGrp="1"/>
          </p:cNvSpPr>
          <p:nvPr>
            <p:ph idx="1"/>
          </p:nvPr>
        </p:nvSpPr>
        <p:spPr/>
        <p:txBody>
          <a:bodyPr>
            <a:normAutofit/>
          </a:bodyPr>
          <a:lstStyle/>
          <a:p>
            <a:r>
              <a:rPr lang="en-US" sz="2200" dirty="0"/>
              <a:t>options {                                                                                             global option</a:t>
            </a:r>
          </a:p>
          <a:p>
            <a:r>
              <a:rPr lang="en-US" sz="2200" dirty="0"/>
              <a:t>        listen-on port 53 { </a:t>
            </a:r>
            <a:r>
              <a:rPr lang="en-US" sz="2200" dirty="0" err="1"/>
              <a:t>ip</a:t>
            </a:r>
            <a:r>
              <a:rPr lang="en-US" sz="2200" dirty="0"/>
              <a:t> </a:t>
            </a:r>
            <a:r>
              <a:rPr lang="en-US" sz="2200" dirty="0" err="1"/>
              <a:t>dns</a:t>
            </a:r>
            <a:r>
              <a:rPr lang="en-US" sz="2200" dirty="0"/>
              <a:t> server; };</a:t>
            </a:r>
          </a:p>
          <a:p>
            <a:r>
              <a:rPr lang="en-US" sz="2200" dirty="0"/>
              <a:t>        listen-on-v6 port 53 { ::1; };</a:t>
            </a:r>
          </a:p>
          <a:p>
            <a:r>
              <a:rPr lang="en-US" sz="2200" dirty="0"/>
              <a:t>        directory       "/var/named";</a:t>
            </a:r>
          </a:p>
          <a:p>
            <a:r>
              <a:rPr lang="en-US" sz="2200" dirty="0"/>
              <a:t>        dump-file       "/var/named/data/</a:t>
            </a:r>
            <a:r>
              <a:rPr lang="en-US" sz="2200" dirty="0" err="1"/>
              <a:t>cache_dump.db</a:t>
            </a:r>
            <a:r>
              <a:rPr lang="en-US" sz="2200" dirty="0"/>
              <a:t>";</a:t>
            </a:r>
          </a:p>
          <a:p>
            <a:r>
              <a:rPr lang="en-US" sz="2200" dirty="0"/>
              <a:t>        statistics-file "/var/named/data/named_stats.txt";</a:t>
            </a:r>
          </a:p>
          <a:p>
            <a:r>
              <a:rPr lang="en-US" sz="2200" dirty="0"/>
              <a:t>        </a:t>
            </a:r>
            <a:r>
              <a:rPr lang="en-US" sz="2200" dirty="0" err="1"/>
              <a:t>memstatistics</a:t>
            </a:r>
            <a:r>
              <a:rPr lang="en-US" sz="2200" dirty="0"/>
              <a:t>-file "/var/named/data/named_mem_stats.txt";</a:t>
            </a:r>
          </a:p>
          <a:p>
            <a:r>
              <a:rPr lang="en-US" sz="2200" dirty="0"/>
              <a:t>        recursing-file  "/var/named/data/</a:t>
            </a:r>
            <a:r>
              <a:rPr lang="en-US" sz="2200" dirty="0" err="1"/>
              <a:t>named.recursing</a:t>
            </a:r>
            <a:r>
              <a:rPr lang="en-US" sz="2200" dirty="0"/>
              <a:t>";</a:t>
            </a:r>
          </a:p>
          <a:p>
            <a:r>
              <a:rPr lang="en-US" sz="2200" dirty="0"/>
              <a:t>        </a:t>
            </a:r>
            <a:r>
              <a:rPr lang="en-US" sz="2200" dirty="0" err="1"/>
              <a:t>secroots</a:t>
            </a:r>
            <a:r>
              <a:rPr lang="en-US" sz="2200" dirty="0"/>
              <a:t>-file   "/var/named/data/</a:t>
            </a:r>
            <a:r>
              <a:rPr lang="en-US" sz="2200" dirty="0" err="1"/>
              <a:t>named.secroots</a:t>
            </a:r>
            <a:r>
              <a:rPr lang="en-US" sz="2200" dirty="0"/>
              <a:t>";</a:t>
            </a:r>
          </a:p>
          <a:p>
            <a:r>
              <a:rPr lang="en-US" sz="2200" dirty="0"/>
              <a:t>        allow-query     { any; };                       recursion no  because config as primary </a:t>
            </a:r>
            <a:r>
              <a:rPr lang="en-US" sz="2200" dirty="0" err="1"/>
              <a:t>dns</a:t>
            </a:r>
            <a:endParaRPr lang="en-US" sz="2200" dirty="0"/>
          </a:p>
          <a:p>
            <a:pPr marL="0" indent="0">
              <a:buNone/>
            </a:pPr>
            <a:endParaRPr lang="en-US" dirty="0"/>
          </a:p>
        </p:txBody>
      </p:sp>
    </p:spTree>
    <p:extLst>
      <p:ext uri="{BB962C8B-B14F-4D97-AF65-F5344CB8AC3E}">
        <p14:creationId xmlns:p14="http://schemas.microsoft.com/office/powerpoint/2010/main" val="16988059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0864-A4D4-5C2E-8ADA-58B452AE9896}"/>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0C6AC65-D7E8-D26C-C55D-44BBA77AE306}"/>
              </a:ext>
            </a:extLst>
          </p:cNvPr>
          <p:cNvSpPr>
            <a:spLocks noGrp="1"/>
          </p:cNvSpPr>
          <p:nvPr>
            <p:ph idx="1"/>
          </p:nvPr>
        </p:nvSpPr>
        <p:spPr/>
        <p:txBody>
          <a:bodyPr/>
          <a:lstStyle/>
          <a:p>
            <a:r>
              <a:rPr lang="en-US" dirty="0"/>
              <a:t>zone “iman.com" {</a:t>
            </a:r>
          </a:p>
          <a:p>
            <a:r>
              <a:rPr lang="en-US" dirty="0"/>
              <a:t>type master;</a:t>
            </a:r>
          </a:p>
          <a:p>
            <a:r>
              <a:rPr lang="en-US" dirty="0"/>
              <a:t>file "/var/named/</a:t>
            </a:r>
            <a:r>
              <a:rPr lang="en-US" dirty="0" err="1"/>
              <a:t>iman.db</a:t>
            </a:r>
            <a:r>
              <a:rPr lang="en-US" dirty="0"/>
              <a:t>";</a:t>
            </a:r>
          </a:p>
          <a:p>
            <a:r>
              <a:rPr lang="en-US" dirty="0"/>
              <a:t>allow-update { none; };          because type is master</a:t>
            </a:r>
          </a:p>
          <a:p>
            <a:r>
              <a:rPr lang="en-US" dirty="0"/>
              <a:t>};</a:t>
            </a:r>
          </a:p>
        </p:txBody>
      </p:sp>
    </p:spTree>
    <p:extLst>
      <p:ext uri="{BB962C8B-B14F-4D97-AF65-F5344CB8AC3E}">
        <p14:creationId xmlns:p14="http://schemas.microsoft.com/office/powerpoint/2010/main" val="25663125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92EA-0C54-BB1E-401E-8CADE817DFF2}"/>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A315B80-C8CF-27E8-474C-0DF4F33C3219}"/>
              </a:ext>
            </a:extLst>
          </p:cNvPr>
          <p:cNvSpPr>
            <a:spLocks noGrp="1"/>
          </p:cNvSpPr>
          <p:nvPr>
            <p:ph idx="1"/>
          </p:nvPr>
        </p:nvSpPr>
        <p:spPr/>
        <p:txBody>
          <a:bodyPr>
            <a:normAutofit fontScale="40000" lnSpcReduction="20000"/>
          </a:bodyPr>
          <a:lstStyle/>
          <a:p>
            <a:pPr marL="0" indent="0">
              <a:buNone/>
            </a:pPr>
            <a:r>
              <a:rPr lang="en-US" dirty="0"/>
              <a:t>$TTL      604800</a:t>
            </a:r>
          </a:p>
          <a:p>
            <a:pPr marL="0" indent="0">
              <a:buNone/>
            </a:pPr>
            <a:r>
              <a:rPr lang="en-US" dirty="0"/>
              <a:t>@         IN         SOA           ns1.iman.com. admin.iman.com. (</a:t>
            </a:r>
          </a:p>
          <a:p>
            <a:pPr marL="0" indent="0">
              <a:buNone/>
            </a:pPr>
            <a:endParaRPr lang="en-US" dirty="0"/>
          </a:p>
          <a:p>
            <a:pPr marL="0" indent="0">
              <a:buNone/>
            </a:pPr>
            <a:r>
              <a:rPr lang="en-US" dirty="0"/>
              <a:t>                                                5      ; Serial</a:t>
            </a:r>
          </a:p>
          <a:p>
            <a:pPr marL="0" indent="0">
              <a:buNone/>
            </a:pPr>
            <a:r>
              <a:rPr lang="en-US" dirty="0"/>
              <a:t>                                         3600      ; Refresh</a:t>
            </a:r>
          </a:p>
          <a:p>
            <a:pPr marL="0" indent="0">
              <a:buNone/>
            </a:pPr>
            <a:r>
              <a:rPr lang="en-US" dirty="0"/>
              <a:t>                                         1800      ; Retry</a:t>
            </a:r>
          </a:p>
          <a:p>
            <a:pPr marL="0" indent="0">
              <a:buNone/>
            </a:pPr>
            <a:r>
              <a:rPr lang="en-US" dirty="0"/>
              <a:t>                                     604800      ; Expire</a:t>
            </a:r>
          </a:p>
          <a:p>
            <a:pPr marL="0" indent="0">
              <a:buNone/>
            </a:pPr>
            <a:r>
              <a:rPr lang="en-US" dirty="0"/>
              <a:t>                                       86400  )   ; Minimum TTL</a:t>
            </a:r>
          </a:p>
          <a:p>
            <a:pPr marL="0" indent="0">
              <a:buNone/>
            </a:pPr>
            <a:endParaRPr lang="en-US" dirty="0"/>
          </a:p>
          <a:p>
            <a:pPr marL="0" indent="0">
              <a:buNone/>
            </a:pPr>
            <a:endParaRPr lang="en-US" dirty="0"/>
          </a:p>
          <a:p>
            <a:pPr marL="0" indent="0">
              <a:buNone/>
            </a:pPr>
            <a:r>
              <a:rPr lang="en-US" dirty="0"/>
              <a:t>iman.com.      IN   NS    ns1.iman.com.</a:t>
            </a:r>
          </a:p>
          <a:p>
            <a:pPr marL="0" indent="0">
              <a:buNone/>
            </a:pPr>
            <a:r>
              <a:rPr lang="en-US" dirty="0"/>
              <a:t>iman.com.      IN   NS    ns2.iman.com.</a:t>
            </a:r>
          </a:p>
          <a:p>
            <a:pPr marL="0" indent="0">
              <a:buNone/>
            </a:pPr>
            <a:r>
              <a:rPr lang="en-US" dirty="0"/>
              <a:t>;  set A record</a:t>
            </a:r>
          </a:p>
          <a:p>
            <a:pPr marL="0" indent="0">
              <a:buNone/>
            </a:pPr>
            <a:r>
              <a:rPr lang="en-US" dirty="0"/>
              <a:t>@               IN   A     192.0.2.1</a:t>
            </a:r>
          </a:p>
          <a:p>
            <a:pPr marL="0" indent="0">
              <a:buNone/>
            </a:pPr>
            <a:r>
              <a:rPr lang="en-US" dirty="0"/>
              <a:t>ns1             IN   A     185.227.136.16</a:t>
            </a:r>
          </a:p>
          <a:p>
            <a:pPr marL="0" indent="0">
              <a:buNone/>
            </a:pPr>
            <a:r>
              <a:rPr lang="en-US" dirty="0"/>
              <a:t>ns2             IN   A     185.227.136.16</a:t>
            </a:r>
          </a:p>
          <a:p>
            <a:pPr marL="0" indent="0">
              <a:buNone/>
            </a:pPr>
            <a:r>
              <a:rPr lang="en-US" dirty="0"/>
              <a:t>www          IN   A     185.227.136.16</a:t>
            </a:r>
          </a:p>
          <a:p>
            <a:pPr marL="0" indent="0">
              <a:buNone/>
            </a:pPr>
            <a:endParaRPr lang="en-US" dirty="0"/>
          </a:p>
        </p:txBody>
      </p:sp>
    </p:spTree>
    <p:extLst>
      <p:ext uri="{BB962C8B-B14F-4D97-AF65-F5344CB8AC3E}">
        <p14:creationId xmlns:p14="http://schemas.microsoft.com/office/powerpoint/2010/main" val="33142819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22F7-9815-32D0-3680-9296EE4432EF}"/>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340DD98-D322-A29F-F7DF-9228BE933B98}"/>
              </a:ext>
            </a:extLst>
          </p:cNvPr>
          <p:cNvSpPr>
            <a:spLocks noGrp="1"/>
          </p:cNvSpPr>
          <p:nvPr>
            <p:ph idx="1"/>
          </p:nvPr>
        </p:nvSpPr>
        <p:spPr/>
        <p:txBody>
          <a:bodyPr/>
          <a:lstStyle/>
          <a:p>
            <a:r>
              <a:rPr lang="en-US" dirty="0"/>
              <a:t>Test config  from other client</a:t>
            </a:r>
          </a:p>
          <a:p>
            <a:endParaRPr lang="en-US" dirty="0"/>
          </a:p>
          <a:p>
            <a:r>
              <a:rPr lang="en-US" dirty="0" err="1"/>
              <a:t>nslookup</a:t>
            </a:r>
            <a:r>
              <a:rPr lang="en-US" dirty="0"/>
              <a:t>            server </a:t>
            </a:r>
            <a:r>
              <a:rPr lang="en-US" dirty="0" err="1"/>
              <a:t>ip</a:t>
            </a:r>
            <a:r>
              <a:rPr lang="en-US" dirty="0"/>
              <a:t>-</a:t>
            </a:r>
            <a:r>
              <a:rPr lang="en-US" dirty="0" err="1"/>
              <a:t>dns</a:t>
            </a:r>
            <a:r>
              <a:rPr lang="en-US" dirty="0"/>
              <a:t>-server    </a:t>
            </a:r>
            <a:r>
              <a:rPr lang="en-US" dirty="0">
                <a:hlinkClick r:id="rId2"/>
              </a:rPr>
              <a:t>www.iman.com</a:t>
            </a:r>
            <a:endParaRPr lang="en-US" dirty="0"/>
          </a:p>
          <a:p>
            <a:endParaRPr lang="en-US" dirty="0"/>
          </a:p>
          <a:p>
            <a:r>
              <a:rPr lang="en-US" dirty="0"/>
              <a:t>Find ns other site </a:t>
            </a:r>
            <a:r>
              <a:rPr lang="en-US" dirty="0" err="1"/>
              <a:t>nslookup</a:t>
            </a:r>
            <a:r>
              <a:rPr lang="en-US" dirty="0"/>
              <a:t>    set type=ns</a:t>
            </a:r>
          </a:p>
          <a:p>
            <a:endParaRPr lang="en-US" dirty="0"/>
          </a:p>
          <a:p>
            <a:r>
              <a:rPr lang="en-US" dirty="0"/>
              <a:t>Notice: comment in </a:t>
            </a:r>
            <a:r>
              <a:rPr lang="en-US" dirty="0" err="1"/>
              <a:t>dns</a:t>
            </a:r>
            <a:r>
              <a:rPr lang="en-US" dirty="0"/>
              <a:t> config is ; </a:t>
            </a:r>
          </a:p>
          <a:p>
            <a:endParaRPr lang="en-US" dirty="0"/>
          </a:p>
          <a:p>
            <a:endParaRPr lang="en-US" dirty="0"/>
          </a:p>
        </p:txBody>
      </p:sp>
    </p:spTree>
    <p:extLst>
      <p:ext uri="{BB962C8B-B14F-4D97-AF65-F5344CB8AC3E}">
        <p14:creationId xmlns:p14="http://schemas.microsoft.com/office/powerpoint/2010/main" val="39318000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CC0F-3395-A329-9771-3A8802B6F29A}"/>
              </a:ext>
            </a:extLst>
          </p:cNvPr>
          <p:cNvSpPr>
            <a:spLocks noGrp="1"/>
          </p:cNvSpPr>
          <p:nvPr>
            <p:ph type="title"/>
          </p:nvPr>
        </p:nvSpPr>
        <p:spPr/>
        <p:txBody>
          <a:bodyPr/>
          <a:lstStyle/>
          <a:p>
            <a:r>
              <a:rPr lang="en-US" dirty="0"/>
              <a:t>                              config slave</a:t>
            </a:r>
          </a:p>
        </p:txBody>
      </p:sp>
      <p:sp>
        <p:nvSpPr>
          <p:cNvPr id="3" name="Content Placeholder 2">
            <a:extLst>
              <a:ext uri="{FF2B5EF4-FFF2-40B4-BE49-F238E27FC236}">
                <a16:creationId xmlns:a16="http://schemas.microsoft.com/office/drawing/2014/main" id="{47F3D073-85ED-FFA5-0DE4-5086B5E57639}"/>
              </a:ext>
            </a:extLst>
          </p:cNvPr>
          <p:cNvSpPr>
            <a:spLocks noGrp="1"/>
          </p:cNvSpPr>
          <p:nvPr>
            <p:ph idx="1"/>
          </p:nvPr>
        </p:nvSpPr>
        <p:spPr/>
        <p:txBody>
          <a:bodyPr/>
          <a:lstStyle/>
          <a:p>
            <a:r>
              <a:rPr lang="en-US" dirty="0"/>
              <a:t>zone “iman.com" {</a:t>
            </a:r>
          </a:p>
          <a:p>
            <a:r>
              <a:rPr lang="en-US" dirty="0"/>
              <a:t>type master;</a:t>
            </a:r>
          </a:p>
          <a:p>
            <a:r>
              <a:rPr lang="en-US" dirty="0"/>
              <a:t>file "/var/named/</a:t>
            </a:r>
            <a:r>
              <a:rPr lang="en-US" dirty="0" err="1"/>
              <a:t>iman.db</a:t>
            </a:r>
            <a:r>
              <a:rPr lang="en-US" dirty="0"/>
              <a:t>";</a:t>
            </a:r>
          </a:p>
          <a:p>
            <a:r>
              <a:rPr lang="en-US" dirty="0"/>
              <a:t>allow-update { none; };          because type is master</a:t>
            </a:r>
          </a:p>
          <a:p>
            <a:r>
              <a:rPr lang="en-US" dirty="0"/>
              <a:t>allow-transfer {</a:t>
            </a:r>
            <a:r>
              <a:rPr lang="en-US" dirty="0" err="1"/>
              <a:t>ip</a:t>
            </a:r>
            <a:r>
              <a:rPr lang="en-US" dirty="0"/>
              <a:t> other server;};</a:t>
            </a:r>
          </a:p>
          <a:p>
            <a:r>
              <a:rPr lang="en-US" dirty="0"/>
              <a:t>};    all config on master</a:t>
            </a:r>
          </a:p>
          <a:p>
            <a:pPr marL="0" indent="0">
              <a:buNone/>
            </a:pPr>
            <a:endParaRPr lang="en-US" dirty="0"/>
          </a:p>
        </p:txBody>
      </p:sp>
    </p:spTree>
    <p:extLst>
      <p:ext uri="{BB962C8B-B14F-4D97-AF65-F5344CB8AC3E}">
        <p14:creationId xmlns:p14="http://schemas.microsoft.com/office/powerpoint/2010/main" val="12886892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DC49-A83E-B413-8038-F7649E73A759}"/>
              </a:ext>
            </a:extLst>
          </p:cNvPr>
          <p:cNvSpPr>
            <a:spLocks noGrp="1"/>
          </p:cNvSpPr>
          <p:nvPr>
            <p:ph type="title"/>
          </p:nvPr>
        </p:nvSpPr>
        <p:spPr/>
        <p:txBody>
          <a:bodyPr/>
          <a:lstStyle/>
          <a:p>
            <a:pPr algn="ctr"/>
            <a:r>
              <a:rPr lang="en-US" dirty="0"/>
              <a:t> config slave</a:t>
            </a:r>
          </a:p>
        </p:txBody>
      </p:sp>
      <p:sp>
        <p:nvSpPr>
          <p:cNvPr id="3" name="Content Placeholder 2">
            <a:extLst>
              <a:ext uri="{FF2B5EF4-FFF2-40B4-BE49-F238E27FC236}">
                <a16:creationId xmlns:a16="http://schemas.microsoft.com/office/drawing/2014/main" id="{BB8CCCFC-C14F-7173-E8CB-349335E403FF}"/>
              </a:ext>
            </a:extLst>
          </p:cNvPr>
          <p:cNvSpPr>
            <a:spLocks noGrp="1"/>
          </p:cNvSpPr>
          <p:nvPr>
            <p:ph idx="1"/>
          </p:nvPr>
        </p:nvSpPr>
        <p:spPr/>
        <p:txBody>
          <a:bodyPr>
            <a:normAutofit lnSpcReduction="10000"/>
          </a:bodyPr>
          <a:lstStyle/>
          <a:p>
            <a:r>
              <a:rPr lang="en-US" dirty="0"/>
              <a:t>zone   “iman.com”;{</a:t>
            </a:r>
          </a:p>
          <a:p>
            <a:r>
              <a:rPr lang="en-US" dirty="0"/>
              <a:t>type    slave;</a:t>
            </a:r>
          </a:p>
          <a:p>
            <a:r>
              <a:rPr lang="en-US" dirty="0"/>
              <a:t>file      “/var/named/iman.com”;</a:t>
            </a:r>
          </a:p>
          <a:p>
            <a:r>
              <a:rPr lang="en-US" dirty="0"/>
              <a:t>masters “</a:t>
            </a:r>
            <a:r>
              <a:rPr lang="en-US" dirty="0" err="1"/>
              <a:t>ip</a:t>
            </a:r>
            <a:r>
              <a:rPr lang="en-US" dirty="0"/>
              <a:t> master;”;</a:t>
            </a:r>
          </a:p>
          <a:p>
            <a:r>
              <a:rPr lang="en-US" dirty="0"/>
              <a:t>}                                         pay </a:t>
            </a:r>
            <a:r>
              <a:rPr lang="en-US" dirty="0" err="1"/>
              <a:t>atthention</a:t>
            </a:r>
            <a:r>
              <a:rPr lang="en-US" dirty="0"/>
              <a:t> install bind on slave and config as same as master in global options</a:t>
            </a:r>
          </a:p>
          <a:p>
            <a:endParaRPr lang="en-US" dirty="0"/>
          </a:p>
          <a:p>
            <a:r>
              <a:rPr lang="en-US" dirty="0" err="1"/>
              <a:t>rndc</a:t>
            </a:r>
            <a:r>
              <a:rPr lang="en-US" dirty="0"/>
              <a:t> reload   affect change without restart service</a:t>
            </a:r>
          </a:p>
          <a:p>
            <a:r>
              <a:rPr lang="en-US" dirty="0" err="1"/>
              <a:t>rndc</a:t>
            </a:r>
            <a:r>
              <a:rPr lang="en-US" dirty="0"/>
              <a:t> reload iman.com just affect on specific zone</a:t>
            </a:r>
          </a:p>
        </p:txBody>
      </p:sp>
    </p:spTree>
    <p:extLst>
      <p:ext uri="{BB962C8B-B14F-4D97-AF65-F5344CB8AC3E}">
        <p14:creationId xmlns:p14="http://schemas.microsoft.com/office/powerpoint/2010/main" val="27970038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2F9F-BFFA-1B64-149B-08870B9B59ED}"/>
              </a:ext>
            </a:extLst>
          </p:cNvPr>
          <p:cNvSpPr>
            <a:spLocks noGrp="1"/>
          </p:cNvSpPr>
          <p:nvPr>
            <p:ph type="title"/>
          </p:nvPr>
        </p:nvSpPr>
        <p:spPr/>
        <p:txBody>
          <a:bodyPr/>
          <a:lstStyle/>
          <a:p>
            <a:pPr algn="ctr"/>
            <a:r>
              <a:rPr lang="en-US" dirty="0"/>
              <a:t>ACL</a:t>
            </a:r>
          </a:p>
        </p:txBody>
      </p:sp>
      <p:sp>
        <p:nvSpPr>
          <p:cNvPr id="3" name="Content Placeholder 2">
            <a:extLst>
              <a:ext uri="{FF2B5EF4-FFF2-40B4-BE49-F238E27FC236}">
                <a16:creationId xmlns:a16="http://schemas.microsoft.com/office/drawing/2014/main" id="{9FFCB8AC-1030-8618-ABF8-32E57961E242}"/>
              </a:ext>
            </a:extLst>
          </p:cNvPr>
          <p:cNvSpPr>
            <a:spLocks noGrp="1"/>
          </p:cNvSpPr>
          <p:nvPr>
            <p:ph idx="1"/>
          </p:nvPr>
        </p:nvSpPr>
        <p:spPr/>
        <p:txBody>
          <a:bodyPr>
            <a:normAutofit fontScale="77500" lnSpcReduction="20000"/>
          </a:bodyPr>
          <a:lstStyle/>
          <a:p>
            <a:r>
              <a:rPr lang="en-US" dirty="0"/>
              <a:t>ACL </a:t>
            </a:r>
            <a:r>
              <a:rPr lang="en-US" dirty="0" err="1"/>
              <a:t>iman</a:t>
            </a:r>
            <a:r>
              <a:rPr lang="en-US" dirty="0"/>
              <a:t>-zone {</a:t>
            </a:r>
          </a:p>
          <a:p>
            <a:r>
              <a:rPr lang="en-US" dirty="0"/>
              <a:t>    localhost;                                                     </a:t>
            </a:r>
          </a:p>
          <a:p>
            <a:r>
              <a:rPr lang="en-US" dirty="0"/>
              <a:t>    79.143.84.20;</a:t>
            </a:r>
          </a:p>
          <a:p>
            <a:r>
              <a:rPr lang="en-US" dirty="0"/>
              <a:t>};</a:t>
            </a:r>
          </a:p>
          <a:p>
            <a:endParaRPr lang="en-US" dirty="0"/>
          </a:p>
          <a:p>
            <a:endParaRPr lang="en-US" dirty="0"/>
          </a:p>
          <a:p>
            <a:r>
              <a:rPr lang="en-US" dirty="0"/>
              <a:t>zone "iman.com" {</a:t>
            </a:r>
          </a:p>
          <a:p>
            <a:r>
              <a:rPr lang="en-US" dirty="0"/>
              <a:t>type master;</a:t>
            </a:r>
          </a:p>
          <a:p>
            <a:r>
              <a:rPr lang="en-US" dirty="0"/>
              <a:t>file "/var/named/</a:t>
            </a:r>
            <a:r>
              <a:rPr lang="en-US" dirty="0" err="1"/>
              <a:t>iman.db</a:t>
            </a:r>
            <a:r>
              <a:rPr lang="en-US" dirty="0"/>
              <a:t>";</a:t>
            </a:r>
          </a:p>
          <a:p>
            <a:r>
              <a:rPr lang="en-US" dirty="0"/>
              <a:t>allow-query  {</a:t>
            </a:r>
            <a:r>
              <a:rPr lang="en-US" dirty="0" err="1"/>
              <a:t>iman</a:t>
            </a:r>
            <a:r>
              <a:rPr lang="en-US" dirty="0"/>
              <a:t>-zone;};</a:t>
            </a:r>
          </a:p>
          <a:p>
            <a:r>
              <a:rPr lang="en-US" dirty="0"/>
              <a:t>allow-update { none; };</a:t>
            </a:r>
          </a:p>
          <a:p>
            <a:r>
              <a:rPr lang="en-US" dirty="0"/>
              <a:t>};</a:t>
            </a:r>
          </a:p>
        </p:txBody>
      </p:sp>
      <p:sp>
        <p:nvSpPr>
          <p:cNvPr id="4" name="Rectangle 3">
            <a:extLst>
              <a:ext uri="{FF2B5EF4-FFF2-40B4-BE49-F238E27FC236}">
                <a16:creationId xmlns:a16="http://schemas.microsoft.com/office/drawing/2014/main" id="{7387C10A-3437-2F15-2676-83E7EC630ACB}"/>
              </a:ext>
            </a:extLst>
          </p:cNvPr>
          <p:cNvSpPr/>
          <p:nvPr/>
        </p:nvSpPr>
        <p:spPr>
          <a:xfrm>
            <a:off x="4641669" y="1985555"/>
            <a:ext cx="6313714" cy="31525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474747"/>
                </a:solidFill>
                <a:effectLst/>
                <a:highlight>
                  <a:srgbClr val="FFFFFF"/>
                </a:highlight>
                <a:latin typeface="Google Sans"/>
              </a:rPr>
              <a:t>Access Control Lists (ACLs) are </a:t>
            </a:r>
            <a:r>
              <a:rPr lang="en-US" b="0" i="0" dirty="0">
                <a:solidFill>
                  <a:srgbClr val="040C28"/>
                </a:solidFill>
                <a:effectLst/>
                <a:highlight>
                  <a:srgbClr val="D3E3FD"/>
                </a:highlight>
                <a:latin typeface="Google Sans"/>
              </a:rPr>
              <a:t>address match lists that can be set up and nicknamed for future use in allow-query ,  allow-recursion , allow-transfer  , </a:t>
            </a:r>
            <a:r>
              <a:rPr lang="en-US" b="0" i="0" dirty="0" err="1">
                <a:solidFill>
                  <a:srgbClr val="040C28"/>
                </a:solidFill>
                <a:effectLst/>
                <a:highlight>
                  <a:srgbClr val="D3E3FD"/>
                </a:highlight>
                <a:latin typeface="Google Sans"/>
              </a:rPr>
              <a:t>etc</a:t>
            </a:r>
            <a:endParaRPr lang="en-US" dirty="0"/>
          </a:p>
        </p:txBody>
      </p:sp>
    </p:spTree>
    <p:extLst>
      <p:ext uri="{BB962C8B-B14F-4D97-AF65-F5344CB8AC3E}">
        <p14:creationId xmlns:p14="http://schemas.microsoft.com/office/powerpoint/2010/main" val="2023240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FCE0-100D-0E4A-9296-6570C7707B46}"/>
              </a:ext>
            </a:extLst>
          </p:cNvPr>
          <p:cNvSpPr>
            <a:spLocks noGrp="1"/>
          </p:cNvSpPr>
          <p:nvPr>
            <p:ph type="title"/>
          </p:nvPr>
        </p:nvSpPr>
        <p:spPr/>
        <p:txBody>
          <a:bodyPr/>
          <a:lstStyle/>
          <a:p>
            <a:pPr algn="ctr"/>
            <a:r>
              <a:rPr lang="en-US" dirty="0"/>
              <a:t>Caching server</a:t>
            </a:r>
          </a:p>
        </p:txBody>
      </p:sp>
      <p:sp>
        <p:nvSpPr>
          <p:cNvPr id="3" name="Content Placeholder 2">
            <a:extLst>
              <a:ext uri="{FF2B5EF4-FFF2-40B4-BE49-F238E27FC236}">
                <a16:creationId xmlns:a16="http://schemas.microsoft.com/office/drawing/2014/main" id="{87E11998-5725-6CE8-C693-A02F3A1EAEE1}"/>
              </a:ext>
            </a:extLst>
          </p:cNvPr>
          <p:cNvSpPr>
            <a:spLocks noGrp="1"/>
          </p:cNvSpPr>
          <p:nvPr>
            <p:ph idx="1"/>
          </p:nvPr>
        </p:nvSpPr>
        <p:spPr/>
        <p:txBody>
          <a:bodyPr/>
          <a:lstStyle/>
          <a:p>
            <a:r>
              <a:rPr lang="en-US" dirty="0"/>
              <a:t>recursion yes </a:t>
            </a:r>
          </a:p>
          <a:p>
            <a:pPr marL="0" indent="0">
              <a:buNone/>
            </a:pPr>
            <a:endParaRPr lang="en-US" dirty="0"/>
          </a:p>
          <a:p>
            <a:r>
              <a:rPr lang="en-US"/>
              <a:t>allow-query-cache   </a:t>
            </a:r>
            <a:endParaRPr lang="en-US" dirty="0"/>
          </a:p>
        </p:txBody>
      </p:sp>
    </p:spTree>
    <p:extLst>
      <p:ext uri="{BB962C8B-B14F-4D97-AF65-F5344CB8AC3E}">
        <p14:creationId xmlns:p14="http://schemas.microsoft.com/office/powerpoint/2010/main" val="82901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Backup Strategy</a:t>
            </a:r>
          </a:p>
        </p:txBody>
      </p:sp>
      <p:sp>
        <p:nvSpPr>
          <p:cNvPr id="3" name="Content Placeholder 2"/>
          <p:cNvSpPr>
            <a:spLocks noGrp="1"/>
          </p:cNvSpPr>
          <p:nvPr>
            <p:ph idx="1"/>
          </p:nvPr>
        </p:nvSpPr>
        <p:spPr/>
        <p:txBody>
          <a:bodyPr/>
          <a:lstStyle/>
          <a:p>
            <a:r>
              <a:rPr lang="en-US" dirty="0"/>
              <a:t>Backup (online)vs Archive(offline)</a:t>
            </a:r>
          </a:p>
          <a:p>
            <a:endParaRPr lang="en-US" dirty="0"/>
          </a:p>
          <a:p>
            <a:pPr marL="0" indent="0">
              <a:buNone/>
            </a:pPr>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28" y="2211184"/>
            <a:ext cx="9485894" cy="4307229"/>
          </a:xfrm>
          <a:prstGeom prst="rect">
            <a:avLst/>
          </a:prstGeom>
        </p:spPr>
      </p:pic>
    </p:spTree>
    <p:extLst>
      <p:ext uri="{BB962C8B-B14F-4D97-AF65-F5344CB8AC3E}">
        <p14:creationId xmlns:p14="http://schemas.microsoft.com/office/powerpoint/2010/main" val="3434795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7663-D564-572D-7CA3-AFEC57AB3ACC}"/>
              </a:ext>
            </a:extLst>
          </p:cNvPr>
          <p:cNvSpPr>
            <a:spLocks noGrp="1"/>
          </p:cNvSpPr>
          <p:nvPr>
            <p:ph type="title"/>
          </p:nvPr>
        </p:nvSpPr>
        <p:spPr/>
        <p:txBody>
          <a:bodyPr/>
          <a:lstStyle/>
          <a:p>
            <a:pPr algn="ctr"/>
            <a:r>
              <a:rPr lang="en-US" dirty="0"/>
              <a:t>Forwarding </a:t>
            </a:r>
            <a:r>
              <a:rPr lang="en-US" dirty="0" err="1"/>
              <a:t>dns</a:t>
            </a:r>
            <a:endParaRPr lang="en-US" dirty="0"/>
          </a:p>
        </p:txBody>
      </p:sp>
      <p:sp>
        <p:nvSpPr>
          <p:cNvPr id="3" name="Content Placeholder 2">
            <a:extLst>
              <a:ext uri="{FF2B5EF4-FFF2-40B4-BE49-F238E27FC236}">
                <a16:creationId xmlns:a16="http://schemas.microsoft.com/office/drawing/2014/main" id="{46C80F65-D0D6-3DB8-E3F0-68E656E45D2F}"/>
              </a:ext>
            </a:extLst>
          </p:cNvPr>
          <p:cNvSpPr>
            <a:spLocks noGrp="1"/>
          </p:cNvSpPr>
          <p:nvPr>
            <p:ph idx="1"/>
          </p:nvPr>
        </p:nvSpPr>
        <p:spPr/>
        <p:txBody>
          <a:bodyPr/>
          <a:lstStyle/>
          <a:p>
            <a:r>
              <a:rPr lang="en-US" dirty="0"/>
              <a:t>// Forward DNS queries to these DNS servers </a:t>
            </a:r>
          </a:p>
          <a:p>
            <a:r>
              <a:rPr lang="en-US" dirty="0"/>
              <a:t>forwarders { </a:t>
            </a:r>
          </a:p>
          <a:p>
            <a:r>
              <a:rPr lang="en-US" dirty="0"/>
              <a:t>8.8.8.8; // Google's DNS </a:t>
            </a:r>
          </a:p>
          <a:p>
            <a:r>
              <a:rPr lang="en-US" dirty="0"/>
              <a:t>1.1.1.1; // Cloudflare's DNS </a:t>
            </a:r>
          </a:p>
          <a:p>
            <a:r>
              <a:rPr lang="en-US" dirty="0"/>
              <a:t>};</a:t>
            </a:r>
          </a:p>
        </p:txBody>
      </p:sp>
    </p:spTree>
    <p:extLst>
      <p:ext uri="{BB962C8B-B14F-4D97-AF65-F5344CB8AC3E}">
        <p14:creationId xmlns:p14="http://schemas.microsoft.com/office/powerpoint/2010/main" val="27582136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0809-DBF4-F5D1-6834-5853CCA634B2}"/>
              </a:ext>
            </a:extLst>
          </p:cNvPr>
          <p:cNvSpPr>
            <a:spLocks noGrp="1"/>
          </p:cNvSpPr>
          <p:nvPr>
            <p:ph type="title"/>
          </p:nvPr>
        </p:nvSpPr>
        <p:spPr/>
        <p:txBody>
          <a:bodyPr/>
          <a:lstStyle/>
          <a:p>
            <a:pPr algn="ctr"/>
            <a:r>
              <a:rPr lang="en-US" dirty="0"/>
              <a:t>http concept</a:t>
            </a:r>
          </a:p>
        </p:txBody>
      </p:sp>
      <p:sp>
        <p:nvSpPr>
          <p:cNvPr id="3" name="Content Placeholder 2">
            <a:extLst>
              <a:ext uri="{FF2B5EF4-FFF2-40B4-BE49-F238E27FC236}">
                <a16:creationId xmlns:a16="http://schemas.microsoft.com/office/drawing/2014/main" id="{79336479-645F-784F-6606-6AEC1048ABDA}"/>
              </a:ext>
            </a:extLst>
          </p:cNvPr>
          <p:cNvSpPr>
            <a:spLocks noGrp="1"/>
          </p:cNvSpPr>
          <p:nvPr>
            <p:ph idx="1"/>
          </p:nvPr>
        </p:nvSpPr>
        <p:spPr>
          <a:xfrm>
            <a:off x="838200" y="1825625"/>
            <a:ext cx="10515600" cy="4749346"/>
          </a:xfrm>
        </p:spPr>
        <p:txBody>
          <a:bodyPr/>
          <a:lstStyle/>
          <a:p>
            <a:r>
              <a:rPr lang="en-US" b="0" i="0" dirty="0">
                <a:solidFill>
                  <a:srgbClr val="0D0D0D"/>
                </a:solidFill>
                <a:effectLst/>
                <a:highlight>
                  <a:srgbClr val="FFFFFF"/>
                </a:highlight>
                <a:latin typeface="Söhne"/>
              </a:rPr>
              <a:t>HTTP (Hypertext Transfer Protocol) is a fundamental protocol used for transferring data over the World Wide Web. It's an application layer protocol within the TCP/IP suite, designed for distributed, collaborative, hypermedia information systems.</a:t>
            </a:r>
          </a:p>
          <a:p>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Html advantages:</a:t>
            </a:r>
          </a:p>
          <a:p>
            <a:r>
              <a:rPr lang="en-US" dirty="0">
                <a:solidFill>
                  <a:srgbClr val="0D0D0D"/>
                </a:solidFill>
                <a:highlight>
                  <a:srgbClr val="FFFFFF"/>
                </a:highlight>
                <a:latin typeface="Söhne"/>
              </a:rPr>
              <a:t>1-formatting data</a:t>
            </a:r>
          </a:p>
          <a:p>
            <a:r>
              <a:rPr lang="en-US" dirty="0">
                <a:solidFill>
                  <a:srgbClr val="0D0D0D"/>
                </a:solidFill>
                <a:highlight>
                  <a:srgbClr val="FFFFFF"/>
                </a:highlight>
                <a:latin typeface="Söhne"/>
              </a:rPr>
              <a:t>2- linking between file</a:t>
            </a:r>
          </a:p>
          <a:p>
            <a:r>
              <a:rPr lang="en-US" dirty="0">
                <a:solidFill>
                  <a:srgbClr val="0D0D0D"/>
                </a:solidFill>
                <a:highlight>
                  <a:srgbClr val="FFFFFF"/>
                </a:highlight>
                <a:latin typeface="Söhne"/>
              </a:rPr>
              <a:t>3- font style </a:t>
            </a:r>
          </a:p>
          <a:p>
            <a:r>
              <a:rPr lang="en-US" dirty="0"/>
              <a:t>www.w3school.com</a:t>
            </a:r>
          </a:p>
        </p:txBody>
      </p:sp>
    </p:spTree>
    <p:extLst>
      <p:ext uri="{BB962C8B-B14F-4D97-AF65-F5344CB8AC3E}">
        <p14:creationId xmlns:p14="http://schemas.microsoft.com/office/powerpoint/2010/main" val="37357605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0DC2-B35D-F74B-9550-85FA348F4F00}"/>
              </a:ext>
            </a:extLst>
          </p:cNvPr>
          <p:cNvSpPr>
            <a:spLocks noGrp="1"/>
          </p:cNvSpPr>
          <p:nvPr>
            <p:ph type="title"/>
          </p:nvPr>
        </p:nvSpPr>
        <p:spPr/>
        <p:txBody>
          <a:bodyPr/>
          <a:lstStyle/>
          <a:p>
            <a:pPr algn="ctr"/>
            <a:r>
              <a:rPr lang="en-US" dirty="0"/>
              <a:t>http client request</a:t>
            </a:r>
          </a:p>
        </p:txBody>
      </p:sp>
      <p:sp>
        <p:nvSpPr>
          <p:cNvPr id="3" name="Content Placeholder 2">
            <a:extLst>
              <a:ext uri="{FF2B5EF4-FFF2-40B4-BE49-F238E27FC236}">
                <a16:creationId xmlns:a16="http://schemas.microsoft.com/office/drawing/2014/main" id="{EE620681-7F95-34EB-1249-32EF366EF333}"/>
              </a:ext>
            </a:extLst>
          </p:cNvPr>
          <p:cNvSpPr>
            <a:spLocks noGrp="1"/>
          </p:cNvSpPr>
          <p:nvPr>
            <p:ph idx="1"/>
          </p:nvPr>
        </p:nvSpPr>
        <p:spPr>
          <a:xfrm>
            <a:off x="838200" y="1390195"/>
            <a:ext cx="10515600" cy="4879975"/>
          </a:xfrm>
        </p:spPr>
        <p:txBody>
          <a:bodyPr>
            <a:normAutofit/>
          </a:bodyPr>
          <a:lstStyle/>
          <a:p>
            <a:r>
              <a:rPr lang="en-US" dirty="0"/>
              <a:t>Get----</a:t>
            </a:r>
            <a:r>
              <a:rPr lang="en-US" dirty="0">
                <a:sym typeface="Wingdings" panose="05000000000000000000" pitchFamily="2" charset="2"/>
              </a:rPr>
              <a:t> request the specified resource .its very common</a:t>
            </a:r>
            <a:endParaRPr lang="en-US" dirty="0"/>
          </a:p>
          <a:p>
            <a:pPr marL="0" indent="0">
              <a:buNone/>
            </a:pPr>
            <a:endParaRPr lang="en-US" dirty="0"/>
          </a:p>
          <a:p>
            <a:r>
              <a:rPr lang="en-US" dirty="0"/>
              <a:t>Put---</a:t>
            </a:r>
            <a:r>
              <a:rPr lang="en-US" dirty="0">
                <a:sym typeface="Wingdings" panose="05000000000000000000" pitchFamily="2" charset="2"/>
              </a:rPr>
              <a:t> as the same post send data</a:t>
            </a:r>
          </a:p>
          <a:p>
            <a:pPr marL="0" indent="0">
              <a:buNone/>
            </a:pPr>
            <a:r>
              <a:rPr lang="en-US" dirty="0"/>
              <a:t>as specified location as like upload file</a:t>
            </a:r>
          </a:p>
          <a:p>
            <a:pPr marL="0" indent="0">
              <a:buNone/>
            </a:pPr>
            <a:endParaRPr lang="en-US" dirty="0"/>
          </a:p>
          <a:p>
            <a:r>
              <a:rPr lang="en-US" dirty="0"/>
              <a:t>Delete--</a:t>
            </a:r>
            <a:r>
              <a:rPr lang="en-US" dirty="0">
                <a:sym typeface="Wingdings" panose="05000000000000000000" pitchFamily="2" charset="2"/>
              </a:rPr>
              <a:t>delete the specified resource for example delete chat</a:t>
            </a:r>
            <a:endParaRPr lang="en-US" dirty="0"/>
          </a:p>
          <a:p>
            <a:pPr marL="0" indent="0">
              <a:buNone/>
            </a:pPr>
            <a:endParaRPr lang="en-US" dirty="0"/>
          </a:p>
          <a:p>
            <a:r>
              <a:rPr lang="en-US" dirty="0"/>
              <a:t>Post--</a:t>
            </a:r>
            <a:r>
              <a:rPr lang="en-US" dirty="0">
                <a:sym typeface="Wingdings" panose="05000000000000000000" pitchFamily="2" charset="2"/>
              </a:rPr>
              <a:t> send specified data to the server for processing for example transaction </a:t>
            </a:r>
            <a:r>
              <a:rPr lang="en-US" dirty="0" err="1">
                <a:sym typeface="Wingdings" panose="05000000000000000000" pitchFamily="2" charset="2"/>
              </a:rPr>
              <a:t>bank,login</a:t>
            </a:r>
            <a:r>
              <a:rPr lang="en-US" dirty="0">
                <a:sym typeface="Wingdings" panose="05000000000000000000" pitchFamily="2" charset="2"/>
              </a:rPr>
              <a:t> or register</a:t>
            </a:r>
            <a:endParaRPr lang="en-US" dirty="0"/>
          </a:p>
          <a:p>
            <a:pPr marL="0" indent="0">
              <a:buNone/>
            </a:pPr>
            <a:endParaRPr lang="en-US" dirty="0"/>
          </a:p>
        </p:txBody>
      </p:sp>
      <p:pic>
        <p:nvPicPr>
          <p:cNvPr id="5" name="Picture 4">
            <a:extLst>
              <a:ext uri="{FF2B5EF4-FFF2-40B4-BE49-F238E27FC236}">
                <a16:creationId xmlns:a16="http://schemas.microsoft.com/office/drawing/2014/main" id="{7492238B-16D9-632F-2C1E-7E2576E2C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660" y="2268720"/>
            <a:ext cx="4430894" cy="1571625"/>
          </a:xfrm>
          <a:prstGeom prst="rect">
            <a:avLst/>
          </a:prstGeom>
        </p:spPr>
      </p:pic>
    </p:spTree>
    <p:extLst>
      <p:ext uri="{BB962C8B-B14F-4D97-AF65-F5344CB8AC3E}">
        <p14:creationId xmlns:p14="http://schemas.microsoft.com/office/powerpoint/2010/main" val="33478499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D1F1-5E14-A439-8444-0AD8A50EC1C2}"/>
              </a:ext>
            </a:extLst>
          </p:cNvPr>
          <p:cNvSpPr>
            <a:spLocks noGrp="1"/>
          </p:cNvSpPr>
          <p:nvPr>
            <p:ph type="title"/>
          </p:nvPr>
        </p:nvSpPr>
        <p:spPr/>
        <p:txBody>
          <a:bodyPr/>
          <a:lstStyle/>
          <a:p>
            <a:pPr algn="ctr"/>
            <a:r>
              <a:rPr lang="en-US" dirty="0"/>
              <a:t>URI vs URL</a:t>
            </a:r>
          </a:p>
        </p:txBody>
      </p:sp>
      <p:pic>
        <p:nvPicPr>
          <p:cNvPr id="5" name="Content Placeholder 4">
            <a:extLst>
              <a:ext uri="{FF2B5EF4-FFF2-40B4-BE49-F238E27FC236}">
                <a16:creationId xmlns:a16="http://schemas.microsoft.com/office/drawing/2014/main" id="{6B46D37E-9BE3-A678-9437-2566783BCA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153265"/>
            <a:ext cx="9468465" cy="2862583"/>
          </a:xfrm>
        </p:spPr>
      </p:pic>
    </p:spTree>
    <p:extLst>
      <p:ext uri="{BB962C8B-B14F-4D97-AF65-F5344CB8AC3E}">
        <p14:creationId xmlns:p14="http://schemas.microsoft.com/office/powerpoint/2010/main" val="13110792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5461-D548-C2BC-6028-6691C22A37C4}"/>
              </a:ext>
            </a:extLst>
          </p:cNvPr>
          <p:cNvSpPr>
            <a:spLocks noGrp="1"/>
          </p:cNvSpPr>
          <p:nvPr>
            <p:ph type="title"/>
          </p:nvPr>
        </p:nvSpPr>
        <p:spPr/>
        <p:txBody>
          <a:bodyPr/>
          <a:lstStyle/>
          <a:p>
            <a:pPr algn="ctr"/>
            <a:r>
              <a:rPr lang="en-US" dirty="0"/>
              <a:t>http server respond(status code)</a:t>
            </a:r>
          </a:p>
        </p:txBody>
      </p:sp>
      <p:sp>
        <p:nvSpPr>
          <p:cNvPr id="3" name="Content Placeholder 2">
            <a:extLst>
              <a:ext uri="{FF2B5EF4-FFF2-40B4-BE49-F238E27FC236}">
                <a16:creationId xmlns:a16="http://schemas.microsoft.com/office/drawing/2014/main" id="{08126F92-E2F6-6BB3-4858-97508C1D2BDF}"/>
              </a:ext>
            </a:extLst>
          </p:cNvPr>
          <p:cNvSpPr>
            <a:spLocks noGrp="1"/>
          </p:cNvSpPr>
          <p:nvPr>
            <p:ph idx="1"/>
          </p:nvPr>
        </p:nvSpPr>
        <p:spPr/>
        <p:txBody>
          <a:bodyPr>
            <a:normAutofit fontScale="92500" lnSpcReduction="10000"/>
          </a:bodyPr>
          <a:lstStyle/>
          <a:p>
            <a:pPr marL="0" indent="0">
              <a:buNone/>
            </a:pPr>
            <a:r>
              <a:rPr lang="en-US" dirty="0"/>
              <a:t>1-  1XX ---</a:t>
            </a:r>
            <a:r>
              <a:rPr lang="en-US" dirty="0">
                <a:sym typeface="Wingdings" panose="05000000000000000000" pitchFamily="2" charset="2"/>
              </a:rPr>
              <a:t> informational message</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2- 200 - okay</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3- 3XX -- redirect</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4- 4xx - client error  or bad request 404 (not found)   403 (forbidden) 401 unauthorized  405 method not allowed  407 proxy authentication required</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5- 5xx - 500 server error (Internal server error)   502 bad gateway </a:t>
            </a:r>
            <a:endParaRPr lang="en-US" dirty="0"/>
          </a:p>
        </p:txBody>
      </p:sp>
    </p:spTree>
    <p:extLst>
      <p:ext uri="{BB962C8B-B14F-4D97-AF65-F5344CB8AC3E}">
        <p14:creationId xmlns:p14="http://schemas.microsoft.com/office/powerpoint/2010/main" val="8606583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CE86-ACB8-8AE3-9DCC-5AA2D93080ED}"/>
              </a:ext>
            </a:extLst>
          </p:cNvPr>
          <p:cNvSpPr>
            <a:spLocks noGrp="1"/>
          </p:cNvSpPr>
          <p:nvPr>
            <p:ph type="title"/>
          </p:nvPr>
        </p:nvSpPr>
        <p:spPr/>
        <p:txBody>
          <a:bodyPr/>
          <a:lstStyle/>
          <a:p>
            <a:pPr algn="ctr"/>
            <a:r>
              <a:rPr lang="en-US" dirty="0"/>
              <a:t>important code</a:t>
            </a:r>
          </a:p>
        </p:txBody>
      </p:sp>
      <p:sp>
        <p:nvSpPr>
          <p:cNvPr id="3" name="Content Placeholder 2">
            <a:extLst>
              <a:ext uri="{FF2B5EF4-FFF2-40B4-BE49-F238E27FC236}">
                <a16:creationId xmlns:a16="http://schemas.microsoft.com/office/drawing/2014/main" id="{7407846C-5B5E-E3E0-BCFF-C3D63FF9CFC8}"/>
              </a:ext>
            </a:extLst>
          </p:cNvPr>
          <p:cNvSpPr>
            <a:spLocks noGrp="1"/>
          </p:cNvSpPr>
          <p:nvPr>
            <p:ph idx="1"/>
          </p:nvPr>
        </p:nvSpPr>
        <p:spPr/>
        <p:txBody>
          <a:bodyPr>
            <a:normAutofit lnSpcReduction="10000"/>
          </a:bodyPr>
          <a:lstStyle/>
          <a:p>
            <a:r>
              <a:rPr lang="en-US" dirty="0"/>
              <a:t>100 continue</a:t>
            </a:r>
          </a:p>
          <a:p>
            <a:endParaRPr lang="en-US" dirty="0"/>
          </a:p>
          <a:p>
            <a:r>
              <a:rPr lang="en-US" dirty="0"/>
              <a:t>101 switch protocol (</a:t>
            </a:r>
            <a:r>
              <a:rPr lang="en-US" dirty="0" err="1"/>
              <a:t>http,wss</a:t>
            </a:r>
            <a:r>
              <a:rPr lang="en-US" dirty="0"/>
              <a:t>)</a:t>
            </a:r>
          </a:p>
          <a:p>
            <a:endParaRPr lang="en-US" dirty="0"/>
          </a:p>
          <a:p>
            <a:r>
              <a:rPr lang="en-US" dirty="0"/>
              <a:t>102 process in request</a:t>
            </a:r>
          </a:p>
          <a:p>
            <a:endParaRPr lang="en-US" dirty="0"/>
          </a:p>
          <a:p>
            <a:r>
              <a:rPr lang="en-US" dirty="0"/>
              <a:t>301 moved permanently (suitable for </a:t>
            </a:r>
            <a:r>
              <a:rPr lang="en-US" dirty="0" err="1"/>
              <a:t>seo</a:t>
            </a:r>
            <a:r>
              <a:rPr lang="en-US" dirty="0"/>
              <a:t> site)</a:t>
            </a:r>
          </a:p>
          <a:p>
            <a:endParaRPr lang="en-US" dirty="0"/>
          </a:p>
          <a:p>
            <a:r>
              <a:rPr lang="en-US" dirty="0"/>
              <a:t>302 </a:t>
            </a:r>
            <a:r>
              <a:rPr lang="en-US"/>
              <a:t>temporary redirect</a:t>
            </a:r>
          </a:p>
        </p:txBody>
      </p:sp>
    </p:spTree>
    <p:extLst>
      <p:ext uri="{BB962C8B-B14F-4D97-AF65-F5344CB8AC3E}">
        <p14:creationId xmlns:p14="http://schemas.microsoft.com/office/powerpoint/2010/main" val="30948482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924E-CCFE-D94B-84CC-45DBBD9809B9}"/>
              </a:ext>
            </a:extLst>
          </p:cNvPr>
          <p:cNvSpPr>
            <a:spLocks noGrp="1"/>
          </p:cNvSpPr>
          <p:nvPr>
            <p:ph type="title"/>
          </p:nvPr>
        </p:nvSpPr>
        <p:spPr/>
        <p:txBody>
          <a:bodyPr/>
          <a:lstStyle/>
          <a:p>
            <a:pPr algn="ctr"/>
            <a:r>
              <a:rPr lang="en-US" dirty="0"/>
              <a:t>https</a:t>
            </a:r>
          </a:p>
        </p:txBody>
      </p:sp>
      <p:sp>
        <p:nvSpPr>
          <p:cNvPr id="3" name="Content Placeholder 2">
            <a:extLst>
              <a:ext uri="{FF2B5EF4-FFF2-40B4-BE49-F238E27FC236}">
                <a16:creationId xmlns:a16="http://schemas.microsoft.com/office/drawing/2014/main" id="{4E175DC4-620C-E3B9-FB08-B35C2623CADE}"/>
              </a:ext>
            </a:extLst>
          </p:cNvPr>
          <p:cNvSpPr>
            <a:spLocks noGrp="1"/>
          </p:cNvSpPr>
          <p:nvPr>
            <p:ph idx="1"/>
          </p:nvPr>
        </p:nvSpPr>
        <p:spPr/>
        <p:txBody>
          <a:bodyPr>
            <a:normAutofit/>
          </a:bodyPr>
          <a:lstStyle/>
          <a:p>
            <a:r>
              <a:rPr lang="en-US" b="0" i="0" dirty="0">
                <a:solidFill>
                  <a:srgbClr val="0D0D0D"/>
                </a:solidFill>
                <a:effectLst/>
                <a:highlight>
                  <a:srgbClr val="FFFFFF"/>
                </a:highlight>
                <a:latin typeface="Söhne"/>
              </a:rPr>
              <a:t>A CRL (Certificate Revocation List) is a list of digital certificates that have been revoked by the issuing Certificate Authority (CA) before their scheduled expiration date. This is typically done due to various reasons, such as a compromise of the private key associated with the certificate, suspicion of fraud, or a change in the certificate's status.</a:t>
            </a:r>
            <a:endParaRPr lang="en-US" dirty="0"/>
          </a:p>
          <a:p>
            <a:pPr marL="0" indent="0">
              <a:buNone/>
            </a:pPr>
            <a:endParaRPr lang="en-US" dirty="0"/>
          </a:p>
          <a:p>
            <a:r>
              <a:rPr lang="en-US" dirty="0" err="1"/>
              <a:t>Hsts</a:t>
            </a:r>
            <a:endParaRPr lang="en-US" dirty="0"/>
          </a:p>
          <a:p>
            <a:r>
              <a:rPr lang="en-US" dirty="0" err="1"/>
              <a:t>Hpkp</a:t>
            </a:r>
            <a:endParaRPr lang="en-US" dirty="0"/>
          </a:p>
          <a:p>
            <a:r>
              <a:rPr lang="en-US" dirty="0" err="1"/>
              <a:t>ciphersuit</a:t>
            </a:r>
            <a:endParaRPr lang="en-US" dirty="0"/>
          </a:p>
        </p:txBody>
      </p:sp>
    </p:spTree>
    <p:extLst>
      <p:ext uri="{BB962C8B-B14F-4D97-AF65-F5344CB8AC3E}">
        <p14:creationId xmlns:p14="http://schemas.microsoft.com/office/powerpoint/2010/main" val="16547161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F870-D5CE-99F3-3503-D5B7F58EA2A9}"/>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3D688419-907B-B4E9-2604-448D0E8C5A3D}"/>
              </a:ext>
            </a:extLst>
          </p:cNvPr>
          <p:cNvSpPr>
            <a:spLocks noGrp="1"/>
          </p:cNvSpPr>
          <p:nvPr>
            <p:ph idx="1"/>
          </p:nvPr>
        </p:nvSpPr>
        <p:spPr>
          <a:xfrm>
            <a:off x="838200" y="1471749"/>
            <a:ext cx="10515600" cy="4705214"/>
          </a:xfrm>
        </p:spPr>
        <p:txBody>
          <a:bodyPr/>
          <a:lstStyle/>
          <a:p>
            <a:r>
              <a:rPr lang="en-US" dirty="0"/>
              <a:t>Loadable dynamic modules such as https or reverse proxy</a:t>
            </a:r>
          </a:p>
          <a:p>
            <a:r>
              <a:rPr lang="en-US" dirty="0"/>
              <a:t>Limit concurrent session </a:t>
            </a:r>
          </a:p>
          <a:p>
            <a:r>
              <a:rPr lang="en-US" dirty="0"/>
              <a:t>Bandwidth throttling</a:t>
            </a:r>
          </a:p>
          <a:p>
            <a:r>
              <a:rPr lang="en-US" dirty="0"/>
              <a:t>Web Caching</a:t>
            </a:r>
          </a:p>
          <a:p>
            <a:r>
              <a:rPr lang="en-US" dirty="0"/>
              <a:t>Load Balancing </a:t>
            </a:r>
          </a:p>
          <a:p>
            <a:r>
              <a:rPr lang="en-US" dirty="0"/>
              <a:t>Common Interface Gateway</a:t>
            </a:r>
          </a:p>
          <a:p>
            <a:r>
              <a:rPr lang="en-US" dirty="0"/>
              <a:t>Virtual Hosting</a:t>
            </a:r>
          </a:p>
          <a:p>
            <a:pPr marL="0" indent="0">
              <a:buNone/>
            </a:pPr>
            <a:endParaRPr lang="en-US" dirty="0"/>
          </a:p>
        </p:txBody>
      </p:sp>
      <p:pic>
        <p:nvPicPr>
          <p:cNvPr id="5" name="Picture 4">
            <a:extLst>
              <a:ext uri="{FF2B5EF4-FFF2-40B4-BE49-F238E27FC236}">
                <a16:creationId xmlns:a16="http://schemas.microsoft.com/office/drawing/2014/main" id="{4584156F-1DAD-A231-712C-621EC9390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703" y="2917371"/>
            <a:ext cx="4209778" cy="1611086"/>
          </a:xfrm>
          <a:prstGeom prst="rect">
            <a:avLst/>
          </a:prstGeom>
        </p:spPr>
      </p:pic>
    </p:spTree>
    <p:extLst>
      <p:ext uri="{BB962C8B-B14F-4D97-AF65-F5344CB8AC3E}">
        <p14:creationId xmlns:p14="http://schemas.microsoft.com/office/powerpoint/2010/main" val="17863152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4EE8-0E16-BA69-363C-36198BB8A9AF}"/>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81DB6B4E-2411-E741-57FE-AA39F18C9B00}"/>
              </a:ext>
            </a:extLst>
          </p:cNvPr>
          <p:cNvSpPr>
            <a:spLocks noGrp="1"/>
          </p:cNvSpPr>
          <p:nvPr>
            <p:ph idx="1"/>
          </p:nvPr>
        </p:nvSpPr>
        <p:spPr/>
        <p:txBody>
          <a:bodyPr/>
          <a:lstStyle/>
          <a:p>
            <a:r>
              <a:rPr lang="en-US" dirty="0" err="1"/>
              <a:t>apachectl</a:t>
            </a:r>
            <a:r>
              <a:rPr lang="en-US" dirty="0"/>
              <a:t> </a:t>
            </a:r>
            <a:r>
              <a:rPr lang="en-US" dirty="0" err="1"/>
              <a:t>fullstatus</a:t>
            </a:r>
            <a:r>
              <a:rPr lang="en-US" dirty="0"/>
              <a:t>    for monitor </a:t>
            </a:r>
            <a:r>
              <a:rPr lang="en-US" dirty="0" err="1"/>
              <a:t>apache</a:t>
            </a:r>
            <a:endParaRPr lang="en-US" dirty="0"/>
          </a:p>
          <a:p>
            <a:endParaRPr lang="en-US" dirty="0"/>
          </a:p>
          <a:p>
            <a:r>
              <a:rPr lang="en-US" dirty="0"/>
              <a:t>/</a:t>
            </a:r>
            <a:r>
              <a:rPr lang="en-US" dirty="0" err="1"/>
              <a:t>etc</a:t>
            </a:r>
            <a:r>
              <a:rPr lang="en-US" dirty="0"/>
              <a:t>/httpd/conf/</a:t>
            </a:r>
            <a:r>
              <a:rPr lang="en-US" dirty="0" err="1"/>
              <a:t>httpd.conf</a:t>
            </a:r>
            <a:endParaRPr lang="en-US" dirty="0"/>
          </a:p>
          <a:p>
            <a:endParaRPr lang="en-US" dirty="0"/>
          </a:p>
          <a:p>
            <a:r>
              <a:rPr lang="en-US" dirty="0"/>
              <a:t>&lt;Location “/status-server”&gt;</a:t>
            </a:r>
          </a:p>
          <a:p>
            <a:r>
              <a:rPr lang="en-US" dirty="0" err="1"/>
              <a:t>SetHandler</a:t>
            </a:r>
            <a:r>
              <a:rPr lang="en-US" dirty="0"/>
              <a:t> status-server</a:t>
            </a:r>
          </a:p>
          <a:p>
            <a:r>
              <a:rPr lang="en-US" dirty="0"/>
              <a:t>&lt;/Location&gt;</a:t>
            </a:r>
          </a:p>
        </p:txBody>
      </p:sp>
    </p:spTree>
    <p:extLst>
      <p:ext uri="{BB962C8B-B14F-4D97-AF65-F5344CB8AC3E}">
        <p14:creationId xmlns:p14="http://schemas.microsoft.com/office/powerpoint/2010/main" val="22005497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80C6-3598-2A66-EDDD-0634113756F8}"/>
              </a:ext>
            </a:extLst>
          </p:cNvPr>
          <p:cNvSpPr>
            <a:spLocks noGrp="1"/>
          </p:cNvSpPr>
          <p:nvPr>
            <p:ph type="title"/>
          </p:nvPr>
        </p:nvSpPr>
        <p:spPr/>
        <p:txBody>
          <a:bodyPr/>
          <a:lstStyle/>
          <a:p>
            <a:pPr algn="ctr"/>
            <a:r>
              <a:rPr lang="en-US" dirty="0"/>
              <a:t>Log format </a:t>
            </a:r>
            <a:r>
              <a:rPr lang="en-US" dirty="0" err="1"/>
              <a:t>apache</a:t>
            </a:r>
            <a:endParaRPr lang="en-US" dirty="0"/>
          </a:p>
        </p:txBody>
      </p:sp>
      <p:pic>
        <p:nvPicPr>
          <p:cNvPr id="6" name="Content Placeholder 5">
            <a:extLst>
              <a:ext uri="{FF2B5EF4-FFF2-40B4-BE49-F238E27FC236}">
                <a16:creationId xmlns:a16="http://schemas.microsoft.com/office/drawing/2014/main" id="{F1C4635E-7B89-55C5-349B-88EFBFDFB7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691" y="1825625"/>
            <a:ext cx="10448109" cy="4351338"/>
          </a:xfrm>
        </p:spPr>
      </p:pic>
    </p:spTree>
    <p:extLst>
      <p:ext uri="{BB962C8B-B14F-4D97-AF65-F5344CB8AC3E}">
        <p14:creationId xmlns:p14="http://schemas.microsoft.com/office/powerpoint/2010/main" val="264827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Plan Backup</a:t>
            </a:r>
          </a:p>
        </p:txBody>
      </p:sp>
      <p:sp>
        <p:nvSpPr>
          <p:cNvPr id="3" name="Content Placeholder 2"/>
          <p:cNvSpPr>
            <a:spLocks noGrp="1"/>
          </p:cNvSpPr>
          <p:nvPr>
            <p:ph idx="1"/>
          </p:nvPr>
        </p:nvSpPr>
        <p:spPr/>
        <p:txBody>
          <a:bodyPr/>
          <a:lstStyle/>
          <a:p>
            <a:pPr marL="0" indent="0">
              <a:buNone/>
            </a:pPr>
            <a:r>
              <a:rPr lang="en-US" dirty="0"/>
              <a:t>1)Data Categories      ----</a:t>
            </a:r>
            <a:r>
              <a:rPr lang="en-US" dirty="0">
                <a:sym typeface="Wingdings" panose="05000000000000000000" pitchFamily="2" charset="2"/>
              </a:rPr>
              <a:t> critical  important  normal </a:t>
            </a:r>
            <a:endParaRPr lang="en-US" dirty="0"/>
          </a:p>
          <a:p>
            <a:endParaRPr lang="en-US" dirty="0"/>
          </a:p>
          <a:p>
            <a:pPr marL="0" indent="0">
              <a:buNone/>
            </a:pPr>
            <a:r>
              <a:rPr lang="en-US" dirty="0"/>
              <a:t>2) Value of each category -------</a:t>
            </a:r>
            <a:r>
              <a:rPr lang="en-US" dirty="0">
                <a:sym typeface="Wingdings" panose="05000000000000000000" pitchFamily="2" charset="2"/>
              </a:rPr>
              <a:t> negotiate with owner data</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3) Maximum Acceptable  data inaccessibility (RTO)</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20615642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1F8A-D8F9-3D2D-9C11-069ADA77B1D1}"/>
              </a:ext>
            </a:extLst>
          </p:cNvPr>
          <p:cNvSpPr>
            <a:spLocks noGrp="1"/>
          </p:cNvSpPr>
          <p:nvPr>
            <p:ph type="title"/>
          </p:nvPr>
        </p:nvSpPr>
        <p:spPr/>
        <p:txBody>
          <a:bodyPr/>
          <a:lstStyle/>
          <a:p>
            <a:r>
              <a:rPr lang="en-US" dirty="0"/>
              <a:t>                                  sample </a:t>
            </a:r>
            <a:r>
              <a:rPr lang="en-US" dirty="0" err="1"/>
              <a:t>apache</a:t>
            </a:r>
            <a:endParaRPr lang="en-US" dirty="0"/>
          </a:p>
        </p:txBody>
      </p:sp>
      <p:sp>
        <p:nvSpPr>
          <p:cNvPr id="3" name="Content Placeholder 2">
            <a:extLst>
              <a:ext uri="{FF2B5EF4-FFF2-40B4-BE49-F238E27FC236}">
                <a16:creationId xmlns:a16="http://schemas.microsoft.com/office/drawing/2014/main" id="{2F22957D-C1DD-1492-2A59-6CBA09DE669E}"/>
              </a:ext>
            </a:extLst>
          </p:cNvPr>
          <p:cNvSpPr>
            <a:spLocks noGrp="1"/>
          </p:cNvSpPr>
          <p:nvPr>
            <p:ph idx="1"/>
          </p:nvPr>
        </p:nvSpPr>
        <p:spPr>
          <a:xfrm>
            <a:off x="838200" y="1445342"/>
            <a:ext cx="10515600" cy="5176683"/>
          </a:xfrm>
        </p:spPr>
        <p:txBody>
          <a:bodyPr/>
          <a:lstStyle/>
          <a:p>
            <a:r>
              <a:rPr lang="en-US" dirty="0"/>
              <a:t>&lt;Directory /var/www/html/critical&gt;</a:t>
            </a:r>
          </a:p>
          <a:p>
            <a:r>
              <a:rPr lang="en-US" dirty="0"/>
              <a:t>allow from </a:t>
            </a:r>
            <a:r>
              <a:rPr lang="en-US" dirty="0" err="1"/>
              <a:t>ipadd</a:t>
            </a:r>
            <a:endParaRPr lang="en-US" dirty="0"/>
          </a:p>
          <a:p>
            <a:r>
              <a:rPr lang="en-US" dirty="0"/>
              <a:t>deny from all</a:t>
            </a:r>
          </a:p>
          <a:p>
            <a:r>
              <a:rPr lang="en-US" dirty="0"/>
              <a:t>&lt;/Directory&gt;</a:t>
            </a:r>
          </a:p>
          <a:p>
            <a:endParaRPr lang="en-US" dirty="0"/>
          </a:p>
          <a:p>
            <a:r>
              <a:rPr lang="en-US" dirty="0"/>
              <a:t>&lt;</a:t>
            </a:r>
            <a:r>
              <a:rPr lang="en-US" dirty="0" err="1"/>
              <a:t>VirtualHost</a:t>
            </a:r>
            <a:r>
              <a:rPr lang="en-US" dirty="0"/>
              <a:t> ip:80&gt;   </a:t>
            </a:r>
          </a:p>
          <a:p>
            <a:r>
              <a:rPr lang="en-US" dirty="0"/>
              <a:t>     </a:t>
            </a:r>
            <a:r>
              <a:rPr lang="en-US" dirty="0" err="1"/>
              <a:t>ServerName</a:t>
            </a:r>
            <a:r>
              <a:rPr lang="en-US" dirty="0"/>
              <a:t> example.com     </a:t>
            </a:r>
          </a:p>
          <a:p>
            <a:r>
              <a:rPr lang="en-US"/>
              <a:t>     DocumentRoot</a:t>
            </a:r>
            <a:r>
              <a:rPr lang="en-US" dirty="0"/>
              <a:t> /var/www/html/example.com</a:t>
            </a:r>
          </a:p>
          <a:p>
            <a:r>
              <a:rPr lang="en-US" dirty="0"/>
              <a:t>&lt;/</a:t>
            </a:r>
            <a:r>
              <a:rPr lang="en-US" dirty="0" err="1"/>
              <a:t>VirtualHost</a:t>
            </a:r>
            <a:r>
              <a:rPr lang="en-US" dirty="0"/>
              <a:t>&gt; </a:t>
            </a:r>
          </a:p>
        </p:txBody>
      </p:sp>
    </p:spTree>
    <p:extLst>
      <p:ext uri="{BB962C8B-B14F-4D97-AF65-F5344CB8AC3E}">
        <p14:creationId xmlns:p14="http://schemas.microsoft.com/office/powerpoint/2010/main" val="8264343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7733-3A46-0AB5-0B54-79B584C2ABA3}"/>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95DD9C00-46C7-BEB6-8405-91E110FA3B67}"/>
              </a:ext>
            </a:extLst>
          </p:cNvPr>
          <p:cNvSpPr>
            <a:spLocks noGrp="1"/>
          </p:cNvSpPr>
          <p:nvPr>
            <p:ph idx="1"/>
          </p:nvPr>
        </p:nvSpPr>
        <p:spPr/>
        <p:txBody>
          <a:bodyPr/>
          <a:lstStyle/>
          <a:p>
            <a:r>
              <a:rPr lang="en-US" dirty="0"/>
              <a:t>Show all modules in </a:t>
            </a:r>
            <a:r>
              <a:rPr lang="en-US" dirty="0" err="1"/>
              <a:t>apache</a:t>
            </a:r>
            <a:r>
              <a:rPr lang="en-US" dirty="0"/>
              <a:t> httpd –M</a:t>
            </a:r>
          </a:p>
          <a:p>
            <a:endParaRPr lang="en-US" dirty="0"/>
          </a:p>
          <a:p>
            <a:r>
              <a:rPr lang="en-US" dirty="0"/>
              <a:t>Authenticate in </a:t>
            </a:r>
            <a:r>
              <a:rPr lang="en-US" dirty="0" err="1"/>
              <a:t>apache</a:t>
            </a:r>
            <a:endParaRPr lang="en-US" dirty="0"/>
          </a:p>
          <a:p>
            <a:endParaRPr lang="en-US" dirty="0"/>
          </a:p>
          <a:p>
            <a:r>
              <a:rPr lang="en-US" dirty="0" err="1"/>
              <a:t>htpasswd</a:t>
            </a:r>
            <a:r>
              <a:rPr lang="en-US" dirty="0"/>
              <a:t> -c /var/www/</a:t>
            </a:r>
            <a:r>
              <a:rPr lang="en-US" dirty="0" err="1"/>
              <a:t>examplecom</a:t>
            </a:r>
            <a:r>
              <a:rPr lang="en-US" dirty="0"/>
              <a:t>/password </a:t>
            </a:r>
            <a:r>
              <a:rPr lang="en-US" dirty="0" err="1"/>
              <a:t>iman</a:t>
            </a:r>
            <a:endParaRPr lang="en-US" dirty="0"/>
          </a:p>
        </p:txBody>
      </p:sp>
    </p:spTree>
    <p:extLst>
      <p:ext uri="{BB962C8B-B14F-4D97-AF65-F5344CB8AC3E}">
        <p14:creationId xmlns:p14="http://schemas.microsoft.com/office/powerpoint/2010/main" val="11653767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984D-0F34-0E41-F939-3768DC780A6A}"/>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69FE2560-3904-2F5F-D94C-C1CC64CCF247}"/>
              </a:ext>
            </a:extLst>
          </p:cNvPr>
          <p:cNvSpPr>
            <a:spLocks noGrp="1"/>
          </p:cNvSpPr>
          <p:nvPr>
            <p:ph idx="1"/>
          </p:nvPr>
        </p:nvSpPr>
        <p:spPr/>
        <p:txBody>
          <a:bodyPr/>
          <a:lstStyle/>
          <a:p>
            <a:r>
              <a:rPr lang="en-US" dirty="0"/>
              <a:t>&lt;Directory /path/to/protected/directory&gt;    </a:t>
            </a:r>
          </a:p>
          <a:p>
            <a:r>
              <a:rPr lang="en-US" dirty="0"/>
              <a:t>    </a:t>
            </a:r>
            <a:r>
              <a:rPr lang="en-US" dirty="0" err="1"/>
              <a:t>AuthType</a:t>
            </a:r>
            <a:r>
              <a:rPr lang="en-US" dirty="0"/>
              <a:t> Basic    </a:t>
            </a:r>
          </a:p>
          <a:p>
            <a:r>
              <a:rPr lang="en-US" dirty="0"/>
              <a:t>    </a:t>
            </a:r>
            <a:r>
              <a:rPr lang="en-US" dirty="0" err="1"/>
              <a:t>AuthName</a:t>
            </a:r>
            <a:r>
              <a:rPr lang="en-US" dirty="0"/>
              <a:t> "Restricted Area"   </a:t>
            </a:r>
          </a:p>
          <a:p>
            <a:r>
              <a:rPr lang="en-US" dirty="0"/>
              <a:t>    </a:t>
            </a:r>
            <a:r>
              <a:rPr lang="en-US" dirty="0" err="1"/>
              <a:t>AuthUserFile</a:t>
            </a:r>
            <a:r>
              <a:rPr lang="en-US" dirty="0"/>
              <a:t> /var/www/</a:t>
            </a:r>
            <a:r>
              <a:rPr lang="en-US" dirty="0" err="1"/>
              <a:t>examplecom</a:t>
            </a:r>
            <a:r>
              <a:rPr lang="en-US" dirty="0"/>
              <a:t>/password       </a:t>
            </a:r>
          </a:p>
          <a:p>
            <a:r>
              <a:rPr lang="en-US" dirty="0"/>
              <a:t>    Require valid-user</a:t>
            </a:r>
          </a:p>
          <a:p>
            <a:r>
              <a:rPr lang="en-US" dirty="0"/>
              <a:t>&lt;/Directory&gt;</a:t>
            </a:r>
          </a:p>
        </p:txBody>
      </p:sp>
    </p:spTree>
    <p:extLst>
      <p:ext uri="{BB962C8B-B14F-4D97-AF65-F5344CB8AC3E}">
        <p14:creationId xmlns:p14="http://schemas.microsoft.com/office/powerpoint/2010/main" val="6892259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423A-8ABF-4EF8-AEC2-E90F27ACC115}"/>
              </a:ext>
            </a:extLst>
          </p:cNvPr>
          <p:cNvSpPr>
            <a:spLocks noGrp="1"/>
          </p:cNvSpPr>
          <p:nvPr>
            <p:ph type="title"/>
          </p:nvPr>
        </p:nvSpPr>
        <p:spPr/>
        <p:txBody>
          <a:bodyPr/>
          <a:lstStyle/>
          <a:p>
            <a:r>
              <a:rPr lang="en-US" dirty="0"/>
              <a:t>                           https on </a:t>
            </a:r>
            <a:r>
              <a:rPr lang="en-US" dirty="0" err="1"/>
              <a:t>apache</a:t>
            </a:r>
            <a:endParaRPr lang="en-US" dirty="0"/>
          </a:p>
        </p:txBody>
      </p:sp>
      <p:sp>
        <p:nvSpPr>
          <p:cNvPr id="3" name="Content Placeholder 2">
            <a:extLst>
              <a:ext uri="{FF2B5EF4-FFF2-40B4-BE49-F238E27FC236}">
                <a16:creationId xmlns:a16="http://schemas.microsoft.com/office/drawing/2014/main" id="{0DFCA64A-D2A1-4C57-9B9B-6142BC7301EA}"/>
              </a:ext>
            </a:extLst>
          </p:cNvPr>
          <p:cNvSpPr>
            <a:spLocks noGrp="1"/>
          </p:cNvSpPr>
          <p:nvPr>
            <p:ph idx="1"/>
          </p:nvPr>
        </p:nvSpPr>
        <p:spPr>
          <a:xfrm>
            <a:off x="838200" y="1825625"/>
            <a:ext cx="10515600" cy="4667250"/>
          </a:xfrm>
        </p:spPr>
        <p:txBody>
          <a:bodyPr>
            <a:normAutofit/>
          </a:bodyPr>
          <a:lstStyle/>
          <a:p>
            <a:r>
              <a:rPr lang="en-US" dirty="0"/>
              <a:t>yum install </a:t>
            </a:r>
            <a:r>
              <a:rPr lang="en-US" dirty="0" err="1"/>
              <a:t>mode_ssl</a:t>
            </a:r>
            <a:endParaRPr lang="en-US" dirty="0"/>
          </a:p>
          <a:p>
            <a:endParaRPr lang="en-US" dirty="0"/>
          </a:p>
          <a:p>
            <a:r>
              <a:rPr lang="en-US" dirty="0"/>
              <a:t>yum install </a:t>
            </a:r>
            <a:r>
              <a:rPr lang="en-US" dirty="0" err="1"/>
              <a:t>openssl</a:t>
            </a:r>
            <a:endParaRPr lang="en-US" dirty="0"/>
          </a:p>
          <a:p>
            <a:pPr marL="0" indent="0">
              <a:buNone/>
            </a:pPr>
            <a:endParaRPr lang="en-US" dirty="0"/>
          </a:p>
          <a:p>
            <a:r>
              <a:rPr lang="en-US" dirty="0" err="1"/>
              <a:t>openssl</a:t>
            </a:r>
            <a:r>
              <a:rPr lang="en-US" dirty="0"/>
              <a:t> </a:t>
            </a:r>
            <a:r>
              <a:rPr lang="en-US" dirty="0" err="1"/>
              <a:t>genrsa</a:t>
            </a:r>
            <a:r>
              <a:rPr lang="en-US" dirty="0"/>
              <a:t> -des3   -out </a:t>
            </a:r>
            <a:r>
              <a:rPr lang="en-US" dirty="0" err="1"/>
              <a:t>server.key</a:t>
            </a:r>
            <a:r>
              <a:rPr lang="en-US" dirty="0"/>
              <a:t>  2048 (private key)</a:t>
            </a:r>
          </a:p>
          <a:p>
            <a:r>
              <a:rPr lang="en-US" dirty="0" err="1"/>
              <a:t>openssl</a:t>
            </a:r>
            <a:r>
              <a:rPr lang="en-US" dirty="0"/>
              <a:t> </a:t>
            </a:r>
            <a:r>
              <a:rPr lang="en-US" dirty="0" err="1"/>
              <a:t>rsa</a:t>
            </a:r>
            <a:r>
              <a:rPr lang="en-US" dirty="0"/>
              <a:t> –in </a:t>
            </a:r>
            <a:r>
              <a:rPr lang="en-US" dirty="0" err="1"/>
              <a:t>server.key</a:t>
            </a:r>
            <a:r>
              <a:rPr lang="en-US" dirty="0"/>
              <a:t>  -out </a:t>
            </a:r>
            <a:r>
              <a:rPr lang="en-US" dirty="0" err="1"/>
              <a:t>private.key</a:t>
            </a:r>
            <a:r>
              <a:rPr lang="en-US" dirty="0"/>
              <a:t> (</a:t>
            </a:r>
            <a:r>
              <a:rPr lang="en-US" dirty="0" err="1"/>
              <a:t>apache</a:t>
            </a:r>
            <a:r>
              <a:rPr lang="en-US" dirty="0"/>
              <a:t> cannot read </a:t>
            </a:r>
            <a:r>
              <a:rPr lang="en-US" dirty="0" err="1"/>
              <a:t>priv</a:t>
            </a:r>
            <a:r>
              <a:rPr lang="en-US" dirty="0"/>
              <a:t> with pass)</a:t>
            </a:r>
          </a:p>
          <a:p>
            <a:r>
              <a:rPr lang="en-US" dirty="0" err="1"/>
              <a:t>openssl</a:t>
            </a:r>
            <a:r>
              <a:rPr lang="en-US" dirty="0"/>
              <a:t> req -x509 -nodes -days 365 -</a:t>
            </a:r>
            <a:r>
              <a:rPr lang="en-US" dirty="0" err="1"/>
              <a:t>newkey</a:t>
            </a:r>
            <a:r>
              <a:rPr lang="en-US" dirty="0"/>
              <a:t> rsa:2048 -</a:t>
            </a:r>
            <a:r>
              <a:rPr lang="en-US" dirty="0" err="1"/>
              <a:t>keyout</a:t>
            </a:r>
            <a:r>
              <a:rPr lang="en-US" dirty="0"/>
              <a:t> </a:t>
            </a:r>
            <a:r>
              <a:rPr lang="en-US" dirty="0" err="1"/>
              <a:t>private.key</a:t>
            </a:r>
            <a:r>
              <a:rPr lang="en-US" dirty="0"/>
              <a:t> -out public.crt</a:t>
            </a:r>
          </a:p>
          <a:p>
            <a:endParaRPr lang="en-US" dirty="0"/>
          </a:p>
          <a:p>
            <a:endParaRPr lang="en-US" dirty="0"/>
          </a:p>
        </p:txBody>
      </p:sp>
    </p:spTree>
    <p:extLst>
      <p:ext uri="{BB962C8B-B14F-4D97-AF65-F5344CB8AC3E}">
        <p14:creationId xmlns:p14="http://schemas.microsoft.com/office/powerpoint/2010/main" val="13703891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1EF8-1C29-47DA-9542-57F8C43A0C72}"/>
              </a:ext>
            </a:extLst>
          </p:cNvPr>
          <p:cNvSpPr>
            <a:spLocks noGrp="1"/>
          </p:cNvSpPr>
          <p:nvPr>
            <p:ph type="title"/>
          </p:nvPr>
        </p:nvSpPr>
        <p:spPr/>
        <p:txBody>
          <a:bodyPr/>
          <a:lstStyle/>
          <a:p>
            <a:pPr algn="ctr"/>
            <a:r>
              <a:rPr lang="en-US" dirty="0"/>
              <a:t>https on </a:t>
            </a:r>
            <a:r>
              <a:rPr lang="en-US" dirty="0" err="1"/>
              <a:t>apache</a:t>
            </a:r>
            <a:endParaRPr lang="en-US" dirty="0"/>
          </a:p>
        </p:txBody>
      </p:sp>
      <p:sp>
        <p:nvSpPr>
          <p:cNvPr id="3" name="Content Placeholder 2">
            <a:extLst>
              <a:ext uri="{FF2B5EF4-FFF2-40B4-BE49-F238E27FC236}">
                <a16:creationId xmlns:a16="http://schemas.microsoft.com/office/drawing/2014/main" id="{46A68A90-9C97-46B7-A13A-E0B654E1195B}"/>
              </a:ext>
            </a:extLst>
          </p:cNvPr>
          <p:cNvSpPr>
            <a:spLocks noGrp="1"/>
          </p:cNvSpPr>
          <p:nvPr>
            <p:ph idx="1"/>
          </p:nvPr>
        </p:nvSpPr>
        <p:spPr/>
        <p:txBody>
          <a:bodyPr>
            <a:normAutofit lnSpcReduction="10000"/>
          </a:bodyPr>
          <a:lstStyle/>
          <a:p>
            <a:r>
              <a:rPr lang="en-US" dirty="0"/>
              <a:t>&lt;</a:t>
            </a:r>
            <a:r>
              <a:rPr lang="en-US" dirty="0" err="1"/>
              <a:t>VirtualHost</a:t>
            </a:r>
            <a:r>
              <a:rPr lang="en-US" dirty="0"/>
              <a:t> ip:443&gt;</a:t>
            </a:r>
          </a:p>
          <a:p>
            <a:r>
              <a:rPr lang="en-US" dirty="0"/>
              <a:t> </a:t>
            </a:r>
            <a:r>
              <a:rPr lang="en-US" dirty="0" err="1"/>
              <a:t>DocumentRoot</a:t>
            </a:r>
            <a:r>
              <a:rPr lang="en-US" dirty="0"/>
              <a:t> "/var/www/html" </a:t>
            </a:r>
          </a:p>
          <a:p>
            <a:r>
              <a:rPr lang="en-US" dirty="0" err="1"/>
              <a:t>ServerName</a:t>
            </a:r>
            <a:r>
              <a:rPr lang="en-US" dirty="0"/>
              <a:t> www.example.com</a:t>
            </a:r>
          </a:p>
          <a:p>
            <a:r>
              <a:rPr lang="en-US" dirty="0" err="1"/>
              <a:t>SSLEngine</a:t>
            </a:r>
            <a:r>
              <a:rPr lang="en-US" dirty="0"/>
              <a:t> on</a:t>
            </a:r>
          </a:p>
          <a:p>
            <a:r>
              <a:rPr lang="en-US" dirty="0" err="1"/>
              <a:t>SSLCertificateFile</a:t>
            </a:r>
            <a:r>
              <a:rPr lang="en-US" dirty="0"/>
              <a:t> /</a:t>
            </a:r>
            <a:r>
              <a:rPr lang="en-US" dirty="0" err="1"/>
              <a:t>etc</a:t>
            </a:r>
            <a:r>
              <a:rPr lang="en-US" dirty="0"/>
              <a:t>/httpd/</a:t>
            </a:r>
            <a:r>
              <a:rPr lang="en-US" dirty="0" err="1"/>
              <a:t>ssl</a:t>
            </a:r>
            <a:r>
              <a:rPr lang="en-US" dirty="0"/>
              <a:t>/public.crt</a:t>
            </a:r>
          </a:p>
          <a:p>
            <a:r>
              <a:rPr lang="en-US" dirty="0" err="1"/>
              <a:t>SSLCertificateKeyFile</a:t>
            </a:r>
            <a:r>
              <a:rPr lang="en-US" dirty="0"/>
              <a:t> /</a:t>
            </a:r>
            <a:r>
              <a:rPr lang="en-US" dirty="0" err="1"/>
              <a:t>etc</a:t>
            </a:r>
            <a:r>
              <a:rPr lang="en-US" dirty="0"/>
              <a:t>/httpd/</a:t>
            </a:r>
            <a:r>
              <a:rPr lang="en-US" dirty="0" err="1"/>
              <a:t>ssl</a:t>
            </a:r>
            <a:r>
              <a:rPr lang="en-US" dirty="0"/>
              <a:t>/</a:t>
            </a:r>
            <a:r>
              <a:rPr lang="en-US" dirty="0" err="1"/>
              <a:t>server.key</a:t>
            </a:r>
            <a:endParaRPr lang="en-US" dirty="0"/>
          </a:p>
          <a:p>
            <a:r>
              <a:rPr lang="en-US" dirty="0"/>
              <a:t>&lt;/</a:t>
            </a:r>
            <a:r>
              <a:rPr lang="en-US" dirty="0" err="1"/>
              <a:t>VirtualHost</a:t>
            </a:r>
            <a:r>
              <a:rPr lang="en-US" dirty="0"/>
              <a:t>&gt;</a:t>
            </a:r>
          </a:p>
          <a:p>
            <a:r>
              <a:rPr lang="en-US" dirty="0"/>
              <a:t>In virtual 80  notice delete </a:t>
            </a:r>
            <a:r>
              <a:rPr lang="en-US" dirty="0" err="1"/>
              <a:t>documentroot</a:t>
            </a:r>
            <a:r>
              <a:rPr lang="en-US"/>
              <a:t> </a:t>
            </a:r>
            <a:endParaRPr lang="en-US" dirty="0"/>
          </a:p>
          <a:p>
            <a:r>
              <a:rPr lang="en-US" dirty="0"/>
              <a:t>Redirect  permanent "/" "https://your_domain_or_IP/"</a:t>
            </a:r>
          </a:p>
        </p:txBody>
      </p:sp>
    </p:spTree>
    <p:extLst>
      <p:ext uri="{BB962C8B-B14F-4D97-AF65-F5344CB8AC3E}">
        <p14:creationId xmlns:p14="http://schemas.microsoft.com/office/powerpoint/2010/main" val="20780410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411D-F3ED-407F-B754-C1EFE5720887}"/>
              </a:ext>
            </a:extLst>
          </p:cNvPr>
          <p:cNvSpPr>
            <a:spLocks noGrp="1"/>
          </p:cNvSpPr>
          <p:nvPr>
            <p:ph type="title"/>
          </p:nvPr>
        </p:nvSpPr>
        <p:spPr/>
        <p:txBody>
          <a:bodyPr/>
          <a:lstStyle/>
          <a:p>
            <a:pPr algn="ctr"/>
            <a:r>
              <a:rPr lang="en-US" dirty="0"/>
              <a:t>Squid Proxy</a:t>
            </a:r>
          </a:p>
        </p:txBody>
      </p:sp>
      <p:pic>
        <p:nvPicPr>
          <p:cNvPr id="1028" name="Picture 4" descr="What is Squid Proxy Server Software ...">
            <a:extLst>
              <a:ext uri="{FF2B5EF4-FFF2-40B4-BE49-F238E27FC236}">
                <a16:creationId xmlns:a16="http://schemas.microsoft.com/office/drawing/2014/main" id="{223B1BEA-A4F3-40EF-899F-38A07878CA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68268" y="1892565"/>
            <a:ext cx="3244320" cy="191452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4CBE15A6-E475-48A1-94E4-4E8FE69A2DFE}"/>
              </a:ext>
            </a:extLst>
          </p:cNvPr>
          <p:cNvSpPr/>
          <p:nvPr/>
        </p:nvSpPr>
        <p:spPr>
          <a:xfrm>
            <a:off x="2810934" y="4351866"/>
            <a:ext cx="2142066" cy="905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5" name="Rectangle 4">
            <a:extLst>
              <a:ext uri="{FF2B5EF4-FFF2-40B4-BE49-F238E27FC236}">
                <a16:creationId xmlns:a16="http://schemas.microsoft.com/office/drawing/2014/main" id="{2E7E6CF7-0F7E-4D44-AE25-77A2F13BEBBF}"/>
              </a:ext>
            </a:extLst>
          </p:cNvPr>
          <p:cNvSpPr/>
          <p:nvPr/>
        </p:nvSpPr>
        <p:spPr>
          <a:xfrm>
            <a:off x="2810934" y="1734344"/>
            <a:ext cx="2142066" cy="90593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6" name="Rectangle 5">
            <a:extLst>
              <a:ext uri="{FF2B5EF4-FFF2-40B4-BE49-F238E27FC236}">
                <a16:creationId xmlns:a16="http://schemas.microsoft.com/office/drawing/2014/main" id="{8B949F17-98E0-4EED-9166-FEF21DCA52F5}"/>
              </a:ext>
            </a:extLst>
          </p:cNvPr>
          <p:cNvSpPr/>
          <p:nvPr/>
        </p:nvSpPr>
        <p:spPr>
          <a:xfrm>
            <a:off x="6214533" y="3191933"/>
            <a:ext cx="2065867" cy="108373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proxy</a:t>
            </a:r>
          </a:p>
        </p:txBody>
      </p:sp>
      <p:cxnSp>
        <p:nvCxnSpPr>
          <p:cNvPr id="8" name="Straight Arrow Connector 7">
            <a:extLst>
              <a:ext uri="{FF2B5EF4-FFF2-40B4-BE49-F238E27FC236}">
                <a16:creationId xmlns:a16="http://schemas.microsoft.com/office/drawing/2014/main" id="{7E269B19-F059-4813-9A94-49E46D5B069C}"/>
              </a:ext>
            </a:extLst>
          </p:cNvPr>
          <p:cNvCxnSpPr/>
          <p:nvPr/>
        </p:nvCxnSpPr>
        <p:spPr>
          <a:xfrm flipV="1">
            <a:off x="4495800" y="3987799"/>
            <a:ext cx="1811867" cy="728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187D95-5521-49AB-BCEA-B80C8C793901}"/>
              </a:ext>
            </a:extLst>
          </p:cNvPr>
          <p:cNvCxnSpPr/>
          <p:nvPr/>
        </p:nvCxnSpPr>
        <p:spPr>
          <a:xfrm flipH="1" flipV="1">
            <a:off x="4953000" y="2506133"/>
            <a:ext cx="1261533" cy="82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0198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0BEF-B366-4DC5-A7E6-E001B8A9762E}"/>
              </a:ext>
            </a:extLst>
          </p:cNvPr>
          <p:cNvSpPr>
            <a:spLocks noGrp="1"/>
          </p:cNvSpPr>
          <p:nvPr>
            <p:ph type="title"/>
          </p:nvPr>
        </p:nvSpPr>
        <p:spPr/>
        <p:txBody>
          <a:bodyPr/>
          <a:lstStyle/>
          <a:p>
            <a:pPr algn="ctr"/>
            <a:r>
              <a:rPr lang="en-US" dirty="0"/>
              <a:t>squid</a:t>
            </a:r>
          </a:p>
        </p:txBody>
      </p:sp>
      <p:sp>
        <p:nvSpPr>
          <p:cNvPr id="3" name="Content Placeholder 2">
            <a:extLst>
              <a:ext uri="{FF2B5EF4-FFF2-40B4-BE49-F238E27FC236}">
                <a16:creationId xmlns:a16="http://schemas.microsoft.com/office/drawing/2014/main" id="{A0D9923E-D22D-45C0-A400-2ACA39645416}"/>
              </a:ext>
            </a:extLst>
          </p:cNvPr>
          <p:cNvSpPr>
            <a:spLocks noGrp="1"/>
          </p:cNvSpPr>
          <p:nvPr>
            <p:ph idx="1"/>
          </p:nvPr>
        </p:nvSpPr>
        <p:spPr>
          <a:xfrm>
            <a:off x="838200" y="1486958"/>
            <a:ext cx="10515600" cy="4802330"/>
          </a:xfrm>
        </p:spPr>
        <p:txBody>
          <a:bodyPr>
            <a:normAutofit/>
          </a:bodyPr>
          <a:lstStyle/>
          <a:p>
            <a:r>
              <a:rPr lang="en-US" dirty="0" err="1"/>
              <a:t>acl</a:t>
            </a:r>
            <a:r>
              <a:rPr lang="en-US" dirty="0"/>
              <a:t> </a:t>
            </a:r>
            <a:r>
              <a:rPr lang="en-US" dirty="0" err="1"/>
              <a:t>blockuser</a:t>
            </a:r>
            <a:r>
              <a:rPr lang="en-US" dirty="0"/>
              <a:t> </a:t>
            </a:r>
            <a:r>
              <a:rPr lang="en-US" dirty="0" err="1"/>
              <a:t>src</a:t>
            </a:r>
            <a:r>
              <a:rPr lang="en-US" dirty="0"/>
              <a:t> (client </a:t>
            </a:r>
            <a:r>
              <a:rPr lang="en-US" dirty="0" err="1"/>
              <a:t>ip</a:t>
            </a:r>
            <a:r>
              <a:rPr lang="en-US" dirty="0"/>
              <a:t>)</a:t>
            </a:r>
          </a:p>
          <a:p>
            <a:r>
              <a:rPr lang="en-US" dirty="0" err="1"/>
              <a:t>http_access</a:t>
            </a:r>
            <a:r>
              <a:rPr lang="en-US" dirty="0"/>
              <a:t> deny </a:t>
            </a:r>
            <a:r>
              <a:rPr lang="en-US" dirty="0" err="1"/>
              <a:t>blockuser</a:t>
            </a:r>
            <a:endParaRPr lang="en-US" dirty="0"/>
          </a:p>
          <a:p>
            <a:endParaRPr lang="en-US" dirty="0"/>
          </a:p>
          <a:p>
            <a:r>
              <a:rPr lang="en-US" dirty="0"/>
              <a:t>Auth </a:t>
            </a:r>
            <a:r>
              <a:rPr lang="en-US" dirty="0" err="1"/>
              <a:t>aquid</a:t>
            </a:r>
            <a:endParaRPr lang="en-US" dirty="0"/>
          </a:p>
          <a:p>
            <a:r>
              <a:rPr lang="en-US" dirty="0" err="1"/>
              <a:t>htpasswd</a:t>
            </a:r>
            <a:r>
              <a:rPr lang="en-US" dirty="0"/>
              <a:t> -c /</a:t>
            </a:r>
            <a:r>
              <a:rPr lang="en-US" dirty="0" err="1"/>
              <a:t>etc</a:t>
            </a:r>
            <a:r>
              <a:rPr lang="en-US" dirty="0"/>
              <a:t>/squid/.</a:t>
            </a:r>
            <a:r>
              <a:rPr lang="en-US" dirty="0" err="1"/>
              <a:t>squid_user</a:t>
            </a:r>
            <a:r>
              <a:rPr lang="en-US" dirty="0"/>
              <a:t> username</a:t>
            </a:r>
          </a:p>
          <a:p>
            <a:r>
              <a:rPr lang="en-US" dirty="0" err="1"/>
              <a:t>auth_param</a:t>
            </a:r>
            <a:r>
              <a:rPr lang="en-US" dirty="0"/>
              <a:t> basic program /</a:t>
            </a:r>
            <a:r>
              <a:rPr lang="en-US" dirty="0" err="1"/>
              <a:t>usr</a:t>
            </a:r>
            <a:r>
              <a:rPr lang="en-US" dirty="0"/>
              <a:t>/lib/squid/</a:t>
            </a:r>
            <a:r>
              <a:rPr lang="en-US" dirty="0" err="1"/>
              <a:t>basic_ncsa_auth</a:t>
            </a:r>
            <a:r>
              <a:rPr lang="en-US" dirty="0"/>
              <a:t> /</a:t>
            </a:r>
            <a:r>
              <a:rPr lang="en-US" dirty="0" err="1"/>
              <a:t>etc</a:t>
            </a:r>
            <a:r>
              <a:rPr lang="en-US" dirty="0"/>
              <a:t>/squid/passwd </a:t>
            </a:r>
          </a:p>
          <a:p>
            <a:r>
              <a:rPr lang="en-US" dirty="0" err="1"/>
              <a:t>auth_param</a:t>
            </a:r>
            <a:r>
              <a:rPr lang="en-US" dirty="0"/>
              <a:t> basic children 5</a:t>
            </a:r>
          </a:p>
          <a:p>
            <a:r>
              <a:rPr lang="en-US" dirty="0" err="1"/>
              <a:t>auth_param</a:t>
            </a:r>
            <a:r>
              <a:rPr lang="en-US" dirty="0"/>
              <a:t> basic realm Proxy Authentication Required</a:t>
            </a:r>
          </a:p>
          <a:p>
            <a:endParaRPr lang="en-US" dirty="0"/>
          </a:p>
        </p:txBody>
      </p:sp>
    </p:spTree>
    <p:extLst>
      <p:ext uri="{BB962C8B-B14F-4D97-AF65-F5344CB8AC3E}">
        <p14:creationId xmlns:p14="http://schemas.microsoft.com/office/powerpoint/2010/main" val="39286442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223F-2E09-4283-9E2C-9573DBD8A610}"/>
              </a:ext>
            </a:extLst>
          </p:cNvPr>
          <p:cNvSpPr>
            <a:spLocks noGrp="1"/>
          </p:cNvSpPr>
          <p:nvPr>
            <p:ph type="title"/>
          </p:nvPr>
        </p:nvSpPr>
        <p:spPr/>
        <p:txBody>
          <a:bodyPr/>
          <a:lstStyle/>
          <a:p>
            <a:pPr algn="ctr"/>
            <a:r>
              <a:rPr lang="en-US" dirty="0"/>
              <a:t>Caching and Blocking on squid</a:t>
            </a:r>
          </a:p>
        </p:txBody>
      </p:sp>
      <p:sp>
        <p:nvSpPr>
          <p:cNvPr id="3" name="Content Placeholder 2">
            <a:extLst>
              <a:ext uri="{FF2B5EF4-FFF2-40B4-BE49-F238E27FC236}">
                <a16:creationId xmlns:a16="http://schemas.microsoft.com/office/drawing/2014/main" id="{245C0EE7-5F47-4E1C-B9E4-32C76DB4ED0B}"/>
              </a:ext>
            </a:extLst>
          </p:cNvPr>
          <p:cNvSpPr>
            <a:spLocks noGrp="1"/>
          </p:cNvSpPr>
          <p:nvPr>
            <p:ph idx="1"/>
          </p:nvPr>
        </p:nvSpPr>
        <p:spPr/>
        <p:txBody>
          <a:bodyPr/>
          <a:lstStyle/>
          <a:p>
            <a:r>
              <a:rPr lang="en-US" dirty="0" err="1"/>
              <a:t>cache_dir</a:t>
            </a:r>
            <a:r>
              <a:rPr lang="en-US" dirty="0"/>
              <a:t> </a:t>
            </a:r>
            <a:r>
              <a:rPr lang="en-US" dirty="0" err="1"/>
              <a:t>ufs</a:t>
            </a:r>
            <a:r>
              <a:rPr lang="en-US" dirty="0"/>
              <a:t> /var/spool/squid 100 16 256    uncomment</a:t>
            </a:r>
          </a:p>
          <a:p>
            <a:endParaRPr lang="en-US" dirty="0"/>
          </a:p>
          <a:p>
            <a:r>
              <a:rPr lang="en-US" dirty="0"/>
              <a:t>100 means 100mg    16 folder keep   256 second cache valid</a:t>
            </a:r>
          </a:p>
          <a:p>
            <a:endParaRPr lang="en-US" dirty="0"/>
          </a:p>
          <a:p>
            <a:r>
              <a:rPr lang="en-US" dirty="0" err="1"/>
              <a:t>acl</a:t>
            </a:r>
            <a:r>
              <a:rPr lang="en-US" dirty="0"/>
              <a:t>  </a:t>
            </a:r>
            <a:r>
              <a:rPr lang="en-US" dirty="0" err="1"/>
              <a:t>newsmedia</a:t>
            </a:r>
            <a:r>
              <a:rPr lang="en-US" dirty="0"/>
              <a:t>    </a:t>
            </a:r>
            <a:r>
              <a:rPr lang="en-US" dirty="0" err="1"/>
              <a:t>destdomain</a:t>
            </a:r>
            <a:r>
              <a:rPr lang="en-US" dirty="0"/>
              <a:t> tasnim.com  www.tasnim.com</a:t>
            </a:r>
          </a:p>
          <a:p>
            <a:r>
              <a:rPr lang="en-US" dirty="0" err="1"/>
              <a:t>http_access</a:t>
            </a:r>
            <a:r>
              <a:rPr lang="en-US" dirty="0"/>
              <a:t> deny </a:t>
            </a:r>
            <a:r>
              <a:rPr lang="en-US" dirty="0" err="1"/>
              <a:t>newsmedia</a:t>
            </a:r>
            <a:endParaRPr lang="en-US" dirty="0"/>
          </a:p>
          <a:p>
            <a:pPr marL="0" indent="0">
              <a:buNone/>
            </a:pPr>
            <a:r>
              <a:rPr lang="en-US" dirty="0"/>
              <a:t>   </a:t>
            </a:r>
          </a:p>
        </p:txBody>
      </p:sp>
    </p:spTree>
    <p:extLst>
      <p:ext uri="{BB962C8B-B14F-4D97-AF65-F5344CB8AC3E}">
        <p14:creationId xmlns:p14="http://schemas.microsoft.com/office/powerpoint/2010/main" val="16234365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4FD3-2A3B-4D22-8647-07D45D761989}"/>
              </a:ext>
            </a:extLst>
          </p:cNvPr>
          <p:cNvSpPr>
            <a:spLocks noGrp="1"/>
          </p:cNvSpPr>
          <p:nvPr>
            <p:ph type="title"/>
          </p:nvPr>
        </p:nvSpPr>
        <p:spPr>
          <a:xfrm>
            <a:off x="838200" y="153458"/>
            <a:ext cx="10515600" cy="1325563"/>
          </a:xfrm>
        </p:spPr>
        <p:txBody>
          <a:bodyPr/>
          <a:lstStyle/>
          <a:p>
            <a:pPr algn="ctr"/>
            <a:r>
              <a:rPr lang="en-US" dirty="0" err="1"/>
              <a:t>nginx</a:t>
            </a:r>
            <a:endParaRPr lang="en-US" dirty="0"/>
          </a:p>
        </p:txBody>
      </p:sp>
      <p:sp>
        <p:nvSpPr>
          <p:cNvPr id="3" name="Content Placeholder 2">
            <a:extLst>
              <a:ext uri="{FF2B5EF4-FFF2-40B4-BE49-F238E27FC236}">
                <a16:creationId xmlns:a16="http://schemas.microsoft.com/office/drawing/2014/main" id="{A5A95D05-7D0E-4D8F-912E-49F39A4B43CB}"/>
              </a:ext>
            </a:extLst>
          </p:cNvPr>
          <p:cNvSpPr>
            <a:spLocks noGrp="1"/>
          </p:cNvSpPr>
          <p:nvPr>
            <p:ph idx="1"/>
          </p:nvPr>
        </p:nvSpPr>
        <p:spPr>
          <a:xfrm>
            <a:off x="838200" y="1253331"/>
            <a:ext cx="10515600" cy="5282936"/>
          </a:xfrm>
        </p:spPr>
        <p:txBody>
          <a:bodyPr>
            <a:normAutofit fontScale="25000" lnSpcReduction="20000"/>
          </a:bodyPr>
          <a:lstStyle/>
          <a:p>
            <a:r>
              <a:rPr lang="en-US" sz="4800" b="1" dirty="0"/>
              <a:t>server {</a:t>
            </a:r>
          </a:p>
          <a:p>
            <a:endParaRPr lang="en-US" sz="4800" b="1" dirty="0"/>
          </a:p>
          <a:p>
            <a:r>
              <a:rPr lang="en-US" sz="4800" b="1" dirty="0"/>
              <a:t> listen 80;</a:t>
            </a:r>
          </a:p>
          <a:p>
            <a:endParaRPr lang="en-US" sz="4800" b="1" dirty="0"/>
          </a:p>
          <a:p>
            <a:r>
              <a:rPr lang="en-US" sz="4800" b="1" dirty="0"/>
              <a:t> </a:t>
            </a:r>
            <a:r>
              <a:rPr lang="en-US" sz="4800" b="1" dirty="0" err="1"/>
              <a:t>server_name</a:t>
            </a:r>
            <a:r>
              <a:rPr lang="en-US" sz="4800" b="1" dirty="0"/>
              <a:t> limo.ir;</a:t>
            </a:r>
          </a:p>
          <a:p>
            <a:r>
              <a:rPr lang="en-US" sz="4800" b="1" dirty="0"/>
              <a:t> return 301 https://limo.ir$request_uri;</a:t>
            </a:r>
          </a:p>
          <a:p>
            <a:endParaRPr lang="en-US" sz="4800" b="1" dirty="0"/>
          </a:p>
          <a:p>
            <a:r>
              <a:rPr lang="en-US" sz="4800" b="1" dirty="0"/>
              <a:t>}</a:t>
            </a:r>
          </a:p>
          <a:p>
            <a:endParaRPr lang="en-US" sz="4800" b="1" dirty="0"/>
          </a:p>
          <a:p>
            <a:endParaRPr lang="en-US" sz="4800" b="1" dirty="0"/>
          </a:p>
          <a:p>
            <a:r>
              <a:rPr lang="en-US" sz="4800" b="1" dirty="0"/>
              <a:t>server {</a:t>
            </a:r>
          </a:p>
          <a:p>
            <a:endParaRPr lang="en-US" sz="4800" b="1" dirty="0"/>
          </a:p>
          <a:p>
            <a:r>
              <a:rPr lang="en-US" sz="4800" b="1" dirty="0"/>
              <a:t> listen 443 </a:t>
            </a:r>
            <a:r>
              <a:rPr lang="en-US" sz="4800" b="1" dirty="0" err="1"/>
              <a:t>ssl</a:t>
            </a:r>
            <a:r>
              <a:rPr lang="en-US" sz="4800" b="1" dirty="0"/>
              <a:t>;</a:t>
            </a:r>
          </a:p>
          <a:p>
            <a:r>
              <a:rPr lang="en-US" sz="4800" b="1" dirty="0"/>
              <a:t> </a:t>
            </a:r>
            <a:r>
              <a:rPr lang="en-US" sz="4800" b="1" dirty="0" err="1"/>
              <a:t>ssl_certificate</a:t>
            </a:r>
            <a:r>
              <a:rPr lang="en-US" sz="4800" b="1" dirty="0"/>
              <a:t> public.crt;</a:t>
            </a:r>
          </a:p>
          <a:p>
            <a:r>
              <a:rPr lang="en-US" sz="4800" b="1" dirty="0"/>
              <a:t> </a:t>
            </a:r>
            <a:r>
              <a:rPr lang="en-US" sz="4800" b="1" dirty="0" err="1"/>
              <a:t>ssl_certificate_key</a:t>
            </a:r>
            <a:r>
              <a:rPr lang="en-US" sz="4800" b="1" dirty="0"/>
              <a:t> </a:t>
            </a:r>
            <a:r>
              <a:rPr lang="en-US" sz="4800" b="1" dirty="0" err="1"/>
              <a:t>private.key</a:t>
            </a:r>
            <a:r>
              <a:rPr lang="en-US" sz="4800" b="1" dirty="0"/>
              <a:t>;</a:t>
            </a:r>
          </a:p>
          <a:p>
            <a:endParaRPr lang="en-US" sz="4800" b="1" dirty="0"/>
          </a:p>
          <a:p>
            <a:r>
              <a:rPr lang="en-US" sz="4800" b="1" dirty="0"/>
              <a:t> location / {</a:t>
            </a:r>
          </a:p>
          <a:p>
            <a:r>
              <a:rPr lang="en-US" sz="4800" b="1" dirty="0"/>
              <a:t>  root /</a:t>
            </a:r>
            <a:r>
              <a:rPr lang="en-US" sz="4800" b="1" dirty="0" err="1"/>
              <a:t>usr</a:t>
            </a:r>
            <a:r>
              <a:rPr lang="en-US" sz="4800" b="1" dirty="0"/>
              <a:t>/share/</a:t>
            </a:r>
            <a:r>
              <a:rPr lang="en-US" sz="4800" b="1" dirty="0" err="1"/>
              <a:t>nginx</a:t>
            </a:r>
            <a:r>
              <a:rPr lang="en-US" sz="4800" b="1" dirty="0"/>
              <a:t>/html;</a:t>
            </a:r>
          </a:p>
          <a:p>
            <a:r>
              <a:rPr lang="en-US" sz="4800" b="1" dirty="0"/>
              <a:t>  index index.html;</a:t>
            </a:r>
          </a:p>
          <a:p>
            <a:r>
              <a:rPr lang="en-US" sz="4800" b="1" dirty="0"/>
              <a:t> }</a:t>
            </a:r>
          </a:p>
          <a:p>
            <a:r>
              <a:rPr lang="en-US" sz="4800" b="1" dirty="0"/>
              <a:t>}</a:t>
            </a:r>
          </a:p>
          <a:p>
            <a:endParaRPr lang="en-US" dirty="0"/>
          </a:p>
        </p:txBody>
      </p:sp>
    </p:spTree>
    <p:extLst>
      <p:ext uri="{BB962C8B-B14F-4D97-AF65-F5344CB8AC3E}">
        <p14:creationId xmlns:p14="http://schemas.microsoft.com/office/powerpoint/2010/main" val="16519953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9812-258E-4273-B4E5-E6872DB8DB07}"/>
              </a:ext>
            </a:extLst>
          </p:cNvPr>
          <p:cNvSpPr>
            <a:spLocks noGrp="1"/>
          </p:cNvSpPr>
          <p:nvPr>
            <p:ph type="title"/>
          </p:nvPr>
        </p:nvSpPr>
        <p:spPr/>
        <p:txBody>
          <a:bodyPr/>
          <a:lstStyle/>
          <a:p>
            <a:pPr algn="ctr"/>
            <a:r>
              <a:rPr lang="en-US" dirty="0"/>
              <a:t>Tuning webserver </a:t>
            </a:r>
          </a:p>
        </p:txBody>
      </p:sp>
      <p:sp>
        <p:nvSpPr>
          <p:cNvPr id="3" name="Content Placeholder 2">
            <a:extLst>
              <a:ext uri="{FF2B5EF4-FFF2-40B4-BE49-F238E27FC236}">
                <a16:creationId xmlns:a16="http://schemas.microsoft.com/office/drawing/2014/main" id="{655E2FA7-80BA-417A-B0FD-B5C0430199E0}"/>
              </a:ext>
            </a:extLst>
          </p:cNvPr>
          <p:cNvSpPr>
            <a:spLocks noGrp="1"/>
          </p:cNvSpPr>
          <p:nvPr>
            <p:ph idx="1"/>
          </p:nvPr>
        </p:nvSpPr>
        <p:spPr/>
        <p:txBody>
          <a:bodyPr>
            <a:normAutofit lnSpcReduction="10000"/>
          </a:bodyPr>
          <a:lstStyle/>
          <a:p>
            <a:r>
              <a:rPr lang="en-US" dirty="0"/>
              <a:t>Notice tuning first in develop or stage  env</a:t>
            </a:r>
          </a:p>
          <a:p>
            <a:pPr marL="0" indent="0">
              <a:buNone/>
            </a:pPr>
            <a:endParaRPr lang="en-US" dirty="0"/>
          </a:p>
          <a:p>
            <a:pPr marL="0" indent="0">
              <a:buNone/>
            </a:pPr>
            <a:endParaRPr lang="en-US" dirty="0"/>
          </a:p>
          <a:p>
            <a:pPr marL="0" indent="0">
              <a:buNone/>
            </a:pPr>
            <a:endParaRPr lang="en-US" dirty="0"/>
          </a:p>
          <a:p>
            <a:pPr marL="0" indent="0">
              <a:buNone/>
            </a:pPr>
            <a:r>
              <a:rPr lang="en-US" dirty="0"/>
              <a:t>Apache tuning (MPM threading)</a:t>
            </a:r>
          </a:p>
          <a:p>
            <a:r>
              <a:rPr lang="en-US" dirty="0" err="1"/>
              <a:t>Prefork</a:t>
            </a:r>
            <a:r>
              <a:rPr lang="en-US" dirty="0"/>
              <a:t> (advantage: high security, suitable program needs unique process </a:t>
            </a:r>
            <a:r>
              <a:rPr lang="en-US" dirty="0" err="1"/>
              <a:t>disadvantag</a:t>
            </a:r>
            <a:r>
              <a:rPr lang="en-US" dirty="0"/>
              <a:t>: low performance, high memory usage )</a:t>
            </a:r>
          </a:p>
          <a:p>
            <a:r>
              <a:rPr lang="en-US" dirty="0"/>
              <a:t>Worker </a:t>
            </a:r>
          </a:p>
          <a:p>
            <a:r>
              <a:rPr lang="en-US" dirty="0"/>
              <a:t>Event</a:t>
            </a:r>
          </a:p>
        </p:txBody>
      </p:sp>
    </p:spTree>
    <p:extLst>
      <p:ext uri="{BB962C8B-B14F-4D97-AF65-F5344CB8AC3E}">
        <p14:creationId xmlns:p14="http://schemas.microsoft.com/office/powerpoint/2010/main" val="178376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t>
            </a:r>
            <a:r>
              <a:rPr lang="en-US" dirty="0"/>
              <a:t>ackup Plan</a:t>
            </a:r>
          </a:p>
        </p:txBody>
      </p:sp>
      <p:sp>
        <p:nvSpPr>
          <p:cNvPr id="3" name="Content Placeholder 2"/>
          <p:cNvSpPr>
            <a:spLocks noGrp="1"/>
          </p:cNvSpPr>
          <p:nvPr>
            <p:ph idx="1"/>
          </p:nvPr>
        </p:nvSpPr>
        <p:spPr/>
        <p:txBody>
          <a:bodyPr/>
          <a:lstStyle/>
          <a:p>
            <a:r>
              <a:rPr lang="en-US" dirty="0"/>
              <a:t>1) Portability</a:t>
            </a:r>
          </a:p>
          <a:p>
            <a:endParaRPr lang="en-US" dirty="0"/>
          </a:p>
          <a:p>
            <a:r>
              <a:rPr lang="en-US" dirty="0"/>
              <a:t>2) Longevity</a:t>
            </a:r>
          </a:p>
          <a:p>
            <a:endParaRPr lang="en-US" dirty="0"/>
          </a:p>
          <a:p>
            <a:r>
              <a:rPr lang="en-US" dirty="0"/>
              <a:t>3) Cost</a:t>
            </a:r>
          </a:p>
          <a:p>
            <a:pPr marL="0" indent="0">
              <a:buNone/>
            </a:pPr>
            <a:r>
              <a:rPr lang="en-US" dirty="0">
                <a:sym typeface="Wingdings" panose="05000000000000000000" pitchFamily="2" charset="2"/>
              </a:rPr>
              <a:t>Backup media  1)hard external  2)cd    3)magnetic tape 4)</a:t>
            </a:r>
            <a:r>
              <a:rPr lang="en-US" dirty="0" err="1">
                <a:sym typeface="Wingdings" panose="05000000000000000000" pitchFamily="2" charset="2"/>
              </a:rPr>
              <a:t>nas</a:t>
            </a:r>
            <a:r>
              <a:rPr lang="en-US" dirty="0">
                <a:sym typeface="Wingdings" panose="05000000000000000000" pitchFamily="2" charset="2"/>
              </a:rPr>
              <a:t> storage(online)</a:t>
            </a:r>
          </a:p>
          <a:p>
            <a:pPr marL="0" indent="0">
              <a:buNone/>
            </a:pPr>
            <a:r>
              <a:rPr lang="en-US" dirty="0">
                <a:sym typeface="Wingdings" panose="05000000000000000000" pitchFamily="2" charset="2"/>
              </a:rPr>
              <a:t>Type backup 1-online 2-offline 3-offsite </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951" y="1690688"/>
            <a:ext cx="5010849" cy="2514720"/>
          </a:xfrm>
          <a:prstGeom prst="rect">
            <a:avLst/>
          </a:prstGeom>
        </p:spPr>
      </p:pic>
    </p:spTree>
    <p:extLst>
      <p:ext uri="{BB962C8B-B14F-4D97-AF65-F5344CB8AC3E}">
        <p14:creationId xmlns:p14="http://schemas.microsoft.com/office/powerpoint/2010/main" val="8157961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2F78C-5ADD-4EBB-AE47-6AD098AF97FE}"/>
              </a:ext>
            </a:extLst>
          </p:cNvPr>
          <p:cNvSpPr>
            <a:spLocks noGrp="1"/>
          </p:cNvSpPr>
          <p:nvPr>
            <p:ph type="title"/>
          </p:nvPr>
        </p:nvSpPr>
        <p:spPr/>
        <p:txBody>
          <a:bodyPr/>
          <a:lstStyle/>
          <a:p>
            <a:pPr algn="ctr"/>
            <a:r>
              <a:rPr lang="en-US" dirty="0" err="1"/>
              <a:t>prefork</a:t>
            </a:r>
            <a:endParaRPr lang="en-US" dirty="0"/>
          </a:p>
        </p:txBody>
      </p:sp>
      <p:pic>
        <p:nvPicPr>
          <p:cNvPr id="5" name="Content Placeholder 4">
            <a:extLst>
              <a:ext uri="{FF2B5EF4-FFF2-40B4-BE49-F238E27FC236}">
                <a16:creationId xmlns:a16="http://schemas.microsoft.com/office/drawing/2014/main" id="{D8B95EF1-192F-4160-8F7E-0745372226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599" y="1363134"/>
            <a:ext cx="8686800" cy="3683000"/>
          </a:xfrm>
        </p:spPr>
      </p:pic>
    </p:spTree>
    <p:extLst>
      <p:ext uri="{BB962C8B-B14F-4D97-AF65-F5344CB8AC3E}">
        <p14:creationId xmlns:p14="http://schemas.microsoft.com/office/powerpoint/2010/main" val="21308135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5D11-072B-475B-BC36-1280AF2E1CD1}"/>
              </a:ext>
            </a:extLst>
          </p:cNvPr>
          <p:cNvSpPr>
            <a:spLocks noGrp="1"/>
          </p:cNvSpPr>
          <p:nvPr>
            <p:ph type="title"/>
          </p:nvPr>
        </p:nvSpPr>
        <p:spPr/>
        <p:txBody>
          <a:bodyPr/>
          <a:lstStyle/>
          <a:p>
            <a:pPr algn="ctr"/>
            <a:r>
              <a:rPr lang="en-US" dirty="0"/>
              <a:t>worker</a:t>
            </a:r>
          </a:p>
        </p:txBody>
      </p:sp>
      <p:pic>
        <p:nvPicPr>
          <p:cNvPr id="5" name="Content Placeholder 4">
            <a:extLst>
              <a:ext uri="{FF2B5EF4-FFF2-40B4-BE49-F238E27FC236}">
                <a16:creationId xmlns:a16="http://schemas.microsoft.com/office/drawing/2014/main" id="{D8FDD116-8C40-4253-AF22-3B3A05C120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733" y="1825625"/>
            <a:ext cx="9567334" cy="4351338"/>
          </a:xfrm>
        </p:spPr>
      </p:pic>
    </p:spTree>
    <p:extLst>
      <p:ext uri="{BB962C8B-B14F-4D97-AF65-F5344CB8AC3E}">
        <p14:creationId xmlns:p14="http://schemas.microsoft.com/office/powerpoint/2010/main" val="14266510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08D9-4CCB-43DB-B2B1-40B1E2D182C7}"/>
              </a:ext>
            </a:extLst>
          </p:cNvPr>
          <p:cNvSpPr>
            <a:spLocks noGrp="1"/>
          </p:cNvSpPr>
          <p:nvPr>
            <p:ph type="title"/>
          </p:nvPr>
        </p:nvSpPr>
        <p:spPr/>
        <p:txBody>
          <a:bodyPr/>
          <a:lstStyle/>
          <a:p>
            <a:pPr algn="ctr"/>
            <a:r>
              <a:rPr lang="en-US" dirty="0"/>
              <a:t>event</a:t>
            </a:r>
          </a:p>
        </p:txBody>
      </p:sp>
      <p:pic>
        <p:nvPicPr>
          <p:cNvPr id="5" name="Content Placeholder 4">
            <a:extLst>
              <a:ext uri="{FF2B5EF4-FFF2-40B4-BE49-F238E27FC236}">
                <a16:creationId xmlns:a16="http://schemas.microsoft.com/office/drawing/2014/main" id="{883CD241-46CB-461A-8AB9-BE616D24A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4667" y="1825625"/>
            <a:ext cx="9296400" cy="4351338"/>
          </a:xfrm>
        </p:spPr>
      </p:pic>
    </p:spTree>
    <p:extLst>
      <p:ext uri="{BB962C8B-B14F-4D97-AF65-F5344CB8AC3E}">
        <p14:creationId xmlns:p14="http://schemas.microsoft.com/office/powerpoint/2010/main" val="16796176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00AE-5FA0-47AD-9431-0EE8E93B33DC}"/>
              </a:ext>
            </a:extLst>
          </p:cNvPr>
          <p:cNvSpPr>
            <a:spLocks noGrp="1"/>
          </p:cNvSpPr>
          <p:nvPr>
            <p:ph type="title"/>
          </p:nvPr>
        </p:nvSpPr>
        <p:spPr/>
        <p:txBody>
          <a:bodyPr/>
          <a:lstStyle/>
          <a:p>
            <a:pPr algn="ctr"/>
            <a:r>
              <a:rPr lang="en-US" dirty="0"/>
              <a:t>firewall</a:t>
            </a:r>
          </a:p>
        </p:txBody>
      </p:sp>
      <p:sp>
        <p:nvSpPr>
          <p:cNvPr id="3" name="Content Placeholder 2">
            <a:extLst>
              <a:ext uri="{FF2B5EF4-FFF2-40B4-BE49-F238E27FC236}">
                <a16:creationId xmlns:a16="http://schemas.microsoft.com/office/drawing/2014/main" id="{0371DD7F-19CD-47FF-BACF-DA56BA287124}"/>
              </a:ext>
            </a:extLst>
          </p:cNvPr>
          <p:cNvSpPr>
            <a:spLocks noGrp="1"/>
          </p:cNvSpPr>
          <p:nvPr>
            <p:ph idx="1"/>
          </p:nvPr>
        </p:nvSpPr>
        <p:spPr/>
        <p:txBody>
          <a:bodyPr/>
          <a:lstStyle/>
          <a:p>
            <a:r>
              <a:rPr lang="en-US" dirty="0"/>
              <a:t>allow port </a:t>
            </a:r>
          </a:p>
          <a:p>
            <a:r>
              <a:rPr lang="en-US" dirty="0"/>
              <a:t>firewall-</a:t>
            </a:r>
            <a:r>
              <a:rPr lang="en-US" dirty="0" err="1"/>
              <a:t>cmd</a:t>
            </a:r>
            <a:r>
              <a:rPr lang="en-US" dirty="0"/>
              <a:t> --permanent --add-port=8080/</a:t>
            </a:r>
            <a:r>
              <a:rPr lang="en-US" dirty="0" err="1"/>
              <a:t>tcp</a:t>
            </a:r>
            <a:endParaRPr lang="en-US" dirty="0"/>
          </a:p>
          <a:p>
            <a:r>
              <a:rPr lang="en-US" dirty="0"/>
              <a:t>disallow port</a:t>
            </a:r>
          </a:p>
          <a:p>
            <a:r>
              <a:rPr lang="en-US" dirty="0"/>
              <a:t>firewall-</a:t>
            </a:r>
            <a:r>
              <a:rPr lang="en-US" dirty="0" err="1"/>
              <a:t>cmd</a:t>
            </a:r>
            <a:r>
              <a:rPr lang="en-US" dirty="0"/>
              <a:t> –permanent  --remove-port=8080/</a:t>
            </a:r>
            <a:r>
              <a:rPr lang="en-US" dirty="0" err="1"/>
              <a:t>udp</a:t>
            </a:r>
            <a:endParaRPr lang="en-US" dirty="0"/>
          </a:p>
          <a:p>
            <a:r>
              <a:rPr lang="en-US" dirty="0"/>
              <a:t>firewall-</a:t>
            </a:r>
            <a:r>
              <a:rPr lang="en-US" dirty="0" err="1"/>
              <a:t>cmd</a:t>
            </a:r>
            <a:r>
              <a:rPr lang="en-US" dirty="0"/>
              <a:t> –reload</a:t>
            </a:r>
          </a:p>
          <a:p>
            <a:r>
              <a:rPr lang="en-US" dirty="0"/>
              <a:t>Add service</a:t>
            </a:r>
          </a:p>
          <a:p>
            <a:r>
              <a:rPr lang="en-US" dirty="0"/>
              <a:t>firewall-</a:t>
            </a:r>
            <a:r>
              <a:rPr lang="en-US" dirty="0" err="1"/>
              <a:t>cmd</a:t>
            </a:r>
            <a:r>
              <a:rPr lang="en-US" dirty="0"/>
              <a:t> --zone=public --add-service=http --permanent</a:t>
            </a:r>
          </a:p>
          <a:p>
            <a:endParaRPr lang="en-US" dirty="0"/>
          </a:p>
          <a:p>
            <a:endParaRPr lang="en-US" dirty="0"/>
          </a:p>
        </p:txBody>
      </p:sp>
    </p:spTree>
    <p:extLst>
      <p:ext uri="{BB962C8B-B14F-4D97-AF65-F5344CB8AC3E}">
        <p14:creationId xmlns:p14="http://schemas.microsoft.com/office/powerpoint/2010/main" val="39044031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799C-885E-4CB1-8B6A-B2A703D0772B}"/>
              </a:ext>
            </a:extLst>
          </p:cNvPr>
          <p:cNvSpPr>
            <a:spLocks noGrp="1"/>
          </p:cNvSpPr>
          <p:nvPr>
            <p:ph type="title"/>
          </p:nvPr>
        </p:nvSpPr>
        <p:spPr/>
        <p:txBody>
          <a:bodyPr/>
          <a:lstStyle/>
          <a:p>
            <a:pPr algn="ctr"/>
            <a:r>
              <a:rPr lang="en-US" dirty="0"/>
              <a:t>NFS</a:t>
            </a:r>
          </a:p>
        </p:txBody>
      </p:sp>
      <p:sp>
        <p:nvSpPr>
          <p:cNvPr id="3" name="Content Placeholder 2">
            <a:extLst>
              <a:ext uri="{FF2B5EF4-FFF2-40B4-BE49-F238E27FC236}">
                <a16:creationId xmlns:a16="http://schemas.microsoft.com/office/drawing/2014/main" id="{017E567C-91A3-40CD-A189-02349882CA94}"/>
              </a:ext>
            </a:extLst>
          </p:cNvPr>
          <p:cNvSpPr>
            <a:spLocks noGrp="1"/>
          </p:cNvSpPr>
          <p:nvPr>
            <p:ph idx="1"/>
          </p:nvPr>
        </p:nvSpPr>
        <p:spPr/>
        <p:txBody>
          <a:bodyPr/>
          <a:lstStyle/>
          <a:p>
            <a:pPr marL="0" indent="0">
              <a:buNone/>
            </a:pPr>
            <a:r>
              <a:rPr lang="en-US" dirty="0"/>
              <a:t>Network File System (NFS) is a distributed file system protocol that allows you to share directories and files with others over a network.</a:t>
            </a:r>
          </a:p>
          <a:p>
            <a:pPr marL="0" indent="0">
              <a:buNone/>
            </a:pPr>
            <a:endParaRPr lang="en-US" dirty="0"/>
          </a:p>
        </p:txBody>
      </p:sp>
      <p:pic>
        <p:nvPicPr>
          <p:cNvPr id="5" name="Picture 4">
            <a:extLst>
              <a:ext uri="{FF2B5EF4-FFF2-40B4-BE49-F238E27FC236}">
                <a16:creationId xmlns:a16="http://schemas.microsoft.com/office/drawing/2014/main" id="{F99ACD67-E13D-4A56-BF2A-D407F0103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333" y="2794000"/>
            <a:ext cx="8712200" cy="2993312"/>
          </a:xfrm>
          <a:prstGeom prst="rect">
            <a:avLst/>
          </a:prstGeom>
        </p:spPr>
      </p:pic>
    </p:spTree>
    <p:extLst>
      <p:ext uri="{BB962C8B-B14F-4D97-AF65-F5344CB8AC3E}">
        <p14:creationId xmlns:p14="http://schemas.microsoft.com/office/powerpoint/2010/main" val="23306154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E215A-C173-4E42-9E38-89D69168E373}"/>
              </a:ext>
            </a:extLst>
          </p:cNvPr>
          <p:cNvSpPr>
            <a:spLocks noGrp="1"/>
          </p:cNvSpPr>
          <p:nvPr>
            <p:ph type="title"/>
          </p:nvPr>
        </p:nvSpPr>
        <p:spPr/>
        <p:txBody>
          <a:bodyPr/>
          <a:lstStyle/>
          <a:p>
            <a:pPr algn="ctr"/>
            <a:r>
              <a:rPr lang="en-US" dirty="0"/>
              <a:t>NFS</a:t>
            </a:r>
          </a:p>
        </p:txBody>
      </p:sp>
      <p:sp>
        <p:nvSpPr>
          <p:cNvPr id="3" name="Content Placeholder 2">
            <a:extLst>
              <a:ext uri="{FF2B5EF4-FFF2-40B4-BE49-F238E27FC236}">
                <a16:creationId xmlns:a16="http://schemas.microsoft.com/office/drawing/2014/main" id="{AAE98048-5D46-41F5-84E6-CEA8EA53677D}"/>
              </a:ext>
            </a:extLst>
          </p:cNvPr>
          <p:cNvSpPr>
            <a:spLocks noGrp="1"/>
          </p:cNvSpPr>
          <p:nvPr>
            <p:ph idx="1"/>
          </p:nvPr>
        </p:nvSpPr>
        <p:spPr>
          <a:xfrm>
            <a:off x="838200" y="1253330"/>
            <a:ext cx="10515600" cy="5096669"/>
          </a:xfrm>
        </p:spPr>
        <p:txBody>
          <a:bodyPr>
            <a:normAutofit/>
          </a:bodyPr>
          <a:lstStyle/>
          <a:p>
            <a:r>
              <a:rPr lang="en-US" dirty="0"/>
              <a:t>yum install </a:t>
            </a:r>
            <a:r>
              <a:rPr lang="en-US" dirty="0" err="1"/>
              <a:t>nfs</a:t>
            </a:r>
            <a:r>
              <a:rPr lang="en-US" dirty="0"/>
              <a:t>-utils</a:t>
            </a:r>
          </a:p>
          <a:p>
            <a:endParaRPr lang="en-US" dirty="0"/>
          </a:p>
          <a:p>
            <a:r>
              <a:rPr lang="en-US" dirty="0" err="1"/>
              <a:t>mkdir</a:t>
            </a:r>
            <a:r>
              <a:rPr lang="en-US" dirty="0"/>
              <a:t> /</a:t>
            </a:r>
            <a:r>
              <a:rPr lang="en-US" dirty="0" err="1"/>
              <a:t>mnt</a:t>
            </a:r>
            <a:r>
              <a:rPr lang="en-US" dirty="0"/>
              <a:t>/</a:t>
            </a:r>
            <a:r>
              <a:rPr lang="en-US" dirty="0" err="1"/>
              <a:t>nfs</a:t>
            </a:r>
            <a:r>
              <a:rPr lang="en-US" dirty="0"/>
              <a:t>-share</a:t>
            </a:r>
          </a:p>
          <a:p>
            <a:r>
              <a:rPr lang="en-US" dirty="0" err="1"/>
              <a:t>chown</a:t>
            </a:r>
            <a:r>
              <a:rPr lang="en-US" dirty="0"/>
              <a:t> -R </a:t>
            </a:r>
            <a:r>
              <a:rPr lang="en-US" dirty="0" err="1"/>
              <a:t>nfsnobody:nfsnobody</a:t>
            </a:r>
            <a:r>
              <a:rPr lang="en-US" dirty="0"/>
              <a:t> /</a:t>
            </a:r>
            <a:r>
              <a:rPr lang="en-US" dirty="0" err="1"/>
              <a:t>nfs</a:t>
            </a:r>
            <a:r>
              <a:rPr lang="en-US" dirty="0"/>
              <a:t>-share/</a:t>
            </a:r>
            <a:endParaRPr lang="fa-IR" dirty="0"/>
          </a:p>
          <a:p>
            <a:r>
              <a:rPr lang="en-US" dirty="0" err="1"/>
              <a:t>systemctl</a:t>
            </a:r>
            <a:r>
              <a:rPr lang="en-US" dirty="0"/>
              <a:t> start/enable </a:t>
            </a:r>
            <a:r>
              <a:rPr lang="en-US" dirty="0" err="1"/>
              <a:t>rpcbind</a:t>
            </a:r>
            <a:r>
              <a:rPr lang="en-US" dirty="0"/>
              <a:t> (remote procedure call)</a:t>
            </a:r>
          </a:p>
          <a:p>
            <a:r>
              <a:rPr lang="en-US" dirty="0" err="1"/>
              <a:t>systemctl</a:t>
            </a:r>
            <a:r>
              <a:rPr lang="en-US" dirty="0"/>
              <a:t> start/enable </a:t>
            </a:r>
            <a:r>
              <a:rPr lang="en-US" dirty="0" err="1"/>
              <a:t>nfs</a:t>
            </a:r>
            <a:r>
              <a:rPr lang="en-US" dirty="0"/>
              <a:t>-server</a:t>
            </a:r>
          </a:p>
          <a:p>
            <a:r>
              <a:rPr lang="en-US" dirty="0" err="1"/>
              <a:t>systemctl</a:t>
            </a:r>
            <a:r>
              <a:rPr lang="en-US" dirty="0"/>
              <a:t> start/enable </a:t>
            </a:r>
            <a:r>
              <a:rPr lang="en-US" dirty="0" err="1"/>
              <a:t>nfs</a:t>
            </a:r>
            <a:r>
              <a:rPr lang="en-US" dirty="0"/>
              <a:t>-lock (prevent client conflict access)</a:t>
            </a:r>
          </a:p>
          <a:p>
            <a:r>
              <a:rPr lang="en-US" dirty="0"/>
              <a:t>/</a:t>
            </a:r>
            <a:r>
              <a:rPr lang="en-US" dirty="0" err="1"/>
              <a:t>etc</a:t>
            </a:r>
            <a:r>
              <a:rPr lang="en-US" dirty="0"/>
              <a:t>/exports </a:t>
            </a:r>
          </a:p>
          <a:p>
            <a:r>
              <a:rPr lang="en-US" dirty="0"/>
              <a:t> /</a:t>
            </a:r>
            <a:r>
              <a:rPr lang="en-US" dirty="0" err="1"/>
              <a:t>mnt</a:t>
            </a:r>
            <a:r>
              <a:rPr lang="en-US" dirty="0"/>
              <a:t>/</a:t>
            </a:r>
            <a:r>
              <a:rPr lang="en-US" dirty="0" err="1"/>
              <a:t>nfs</a:t>
            </a:r>
            <a:r>
              <a:rPr lang="en-US" dirty="0"/>
              <a:t>-share 192.168.60.0/24(</a:t>
            </a:r>
            <a:r>
              <a:rPr lang="en-US" dirty="0" err="1"/>
              <a:t>rw,sync,no_root_sqaush,no_all_squash</a:t>
            </a:r>
            <a:r>
              <a:rPr lang="en-US" dirty="0"/>
              <a:t>)</a:t>
            </a:r>
          </a:p>
        </p:txBody>
      </p:sp>
    </p:spTree>
    <p:extLst>
      <p:ext uri="{BB962C8B-B14F-4D97-AF65-F5344CB8AC3E}">
        <p14:creationId xmlns:p14="http://schemas.microsoft.com/office/powerpoint/2010/main" val="35741990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D93CB-984B-474E-9AD4-AC44EF4D6532}"/>
              </a:ext>
            </a:extLst>
          </p:cNvPr>
          <p:cNvSpPr>
            <a:spLocks noGrp="1"/>
          </p:cNvSpPr>
          <p:nvPr>
            <p:ph type="title"/>
          </p:nvPr>
        </p:nvSpPr>
        <p:spPr/>
        <p:txBody>
          <a:bodyPr/>
          <a:lstStyle/>
          <a:p>
            <a:pPr algn="ctr"/>
            <a:r>
              <a:rPr lang="en-US" dirty="0"/>
              <a:t>NFS</a:t>
            </a:r>
          </a:p>
        </p:txBody>
      </p:sp>
      <p:sp>
        <p:nvSpPr>
          <p:cNvPr id="3" name="Content Placeholder 2">
            <a:extLst>
              <a:ext uri="{FF2B5EF4-FFF2-40B4-BE49-F238E27FC236}">
                <a16:creationId xmlns:a16="http://schemas.microsoft.com/office/drawing/2014/main" id="{633356A4-7CFB-422F-8630-98496C1EAA9E}"/>
              </a:ext>
            </a:extLst>
          </p:cNvPr>
          <p:cNvSpPr>
            <a:spLocks noGrp="1"/>
          </p:cNvSpPr>
          <p:nvPr>
            <p:ph idx="1"/>
          </p:nvPr>
        </p:nvSpPr>
        <p:spPr/>
        <p:txBody>
          <a:bodyPr/>
          <a:lstStyle/>
          <a:p>
            <a:r>
              <a:rPr lang="en-US" dirty="0"/>
              <a:t>yum install </a:t>
            </a:r>
            <a:r>
              <a:rPr lang="en-US" dirty="0" err="1"/>
              <a:t>nfs</a:t>
            </a:r>
            <a:r>
              <a:rPr lang="en-US" dirty="0"/>
              <a:t>-utils on client</a:t>
            </a:r>
          </a:p>
          <a:p>
            <a:endParaRPr lang="en-US" dirty="0"/>
          </a:p>
          <a:p>
            <a:r>
              <a:rPr lang="en-US" dirty="0"/>
              <a:t>mount -t </a:t>
            </a:r>
            <a:r>
              <a:rPr lang="en-US" dirty="0" err="1"/>
              <a:t>nfs</a:t>
            </a:r>
            <a:r>
              <a:rPr lang="en-US" dirty="0"/>
              <a:t> </a:t>
            </a:r>
            <a:r>
              <a:rPr lang="en-US" dirty="0" err="1"/>
              <a:t>ipserver</a:t>
            </a:r>
            <a:r>
              <a:rPr lang="en-US" dirty="0"/>
              <a:t>:/</a:t>
            </a:r>
            <a:r>
              <a:rPr lang="en-US" dirty="0" err="1"/>
              <a:t>mnt</a:t>
            </a:r>
            <a:r>
              <a:rPr lang="en-US" dirty="0"/>
              <a:t>/</a:t>
            </a:r>
            <a:r>
              <a:rPr lang="en-US" dirty="0" err="1"/>
              <a:t>nfs</a:t>
            </a:r>
            <a:r>
              <a:rPr lang="en-US" dirty="0"/>
              <a:t>-share /</a:t>
            </a:r>
            <a:r>
              <a:rPr lang="en-US" dirty="0" err="1"/>
              <a:t>nfs</a:t>
            </a:r>
            <a:r>
              <a:rPr lang="en-US" dirty="0"/>
              <a:t>-share/</a:t>
            </a:r>
          </a:p>
          <a:p>
            <a:endParaRPr lang="en-US" dirty="0"/>
          </a:p>
          <a:p>
            <a:r>
              <a:rPr lang="en-US" dirty="0" err="1"/>
              <a:t>Nfs</a:t>
            </a:r>
            <a:r>
              <a:rPr lang="en-US" dirty="0"/>
              <a:t> harden </a:t>
            </a:r>
            <a:r>
              <a:rPr lang="en-US" dirty="0" err="1"/>
              <a:t>u+s</a:t>
            </a:r>
            <a:r>
              <a:rPr lang="en-US" dirty="0"/>
              <a:t> in client  and remove </a:t>
            </a:r>
            <a:r>
              <a:rPr lang="en-US" dirty="0" err="1"/>
              <a:t>no_root_sqaush,no_all_squash</a:t>
            </a:r>
            <a:endParaRPr lang="en-US" dirty="0"/>
          </a:p>
          <a:p>
            <a:endParaRPr lang="en-US" dirty="0"/>
          </a:p>
          <a:p>
            <a:r>
              <a:rPr lang="en-US" dirty="0" err="1"/>
              <a:t>exportfs</a:t>
            </a:r>
            <a:r>
              <a:rPr lang="en-US" dirty="0"/>
              <a:t> -v</a:t>
            </a:r>
          </a:p>
        </p:txBody>
      </p:sp>
    </p:spTree>
    <p:extLst>
      <p:ext uri="{BB962C8B-B14F-4D97-AF65-F5344CB8AC3E}">
        <p14:creationId xmlns:p14="http://schemas.microsoft.com/office/powerpoint/2010/main" val="390020803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5E29-BD4E-4252-BF18-A2689BD281B4}"/>
              </a:ext>
            </a:extLst>
          </p:cNvPr>
          <p:cNvSpPr>
            <a:spLocks noGrp="1"/>
          </p:cNvSpPr>
          <p:nvPr>
            <p:ph type="title"/>
          </p:nvPr>
        </p:nvSpPr>
        <p:spPr/>
        <p:txBody>
          <a:bodyPr/>
          <a:lstStyle/>
          <a:p>
            <a:pPr algn="ctr"/>
            <a:r>
              <a:rPr lang="en-US" dirty="0"/>
              <a:t>FTP</a:t>
            </a:r>
          </a:p>
        </p:txBody>
      </p:sp>
      <p:sp>
        <p:nvSpPr>
          <p:cNvPr id="3" name="Content Placeholder 2">
            <a:extLst>
              <a:ext uri="{FF2B5EF4-FFF2-40B4-BE49-F238E27FC236}">
                <a16:creationId xmlns:a16="http://schemas.microsoft.com/office/drawing/2014/main" id="{578C7732-34AD-4562-B7FD-AE7F06CF8102}"/>
              </a:ext>
            </a:extLst>
          </p:cNvPr>
          <p:cNvSpPr>
            <a:spLocks noGrp="1"/>
          </p:cNvSpPr>
          <p:nvPr>
            <p:ph idx="1"/>
          </p:nvPr>
        </p:nvSpPr>
        <p:spPr/>
        <p:txBody>
          <a:bodyPr/>
          <a:lstStyle/>
          <a:p>
            <a:r>
              <a:rPr lang="en-US" dirty="0"/>
              <a:t>file transfer protocol</a:t>
            </a:r>
          </a:p>
          <a:p>
            <a:r>
              <a:rPr lang="en-US" dirty="0"/>
              <a:t>Two type active and passive</a:t>
            </a:r>
          </a:p>
          <a:p>
            <a:r>
              <a:rPr lang="en-US" dirty="0"/>
              <a:t>Default port 21 </a:t>
            </a:r>
            <a:r>
              <a:rPr lang="en-US" dirty="0">
                <a:hlinkClick r:id="rId2"/>
              </a:rPr>
              <a:t>ftp://ip</a:t>
            </a:r>
            <a:endParaRPr lang="en-US" dirty="0"/>
          </a:p>
          <a:p>
            <a:endParaRPr lang="en-US" dirty="0"/>
          </a:p>
          <a:p>
            <a:endParaRPr lang="en-US" dirty="0"/>
          </a:p>
          <a:p>
            <a:r>
              <a:rPr lang="en-US" dirty="0"/>
              <a:t>Disadvantage </a:t>
            </a:r>
          </a:p>
          <a:p>
            <a:r>
              <a:rPr lang="en-US" dirty="0"/>
              <a:t>Client-side Firewall Configuration</a:t>
            </a:r>
          </a:p>
          <a:p>
            <a:r>
              <a:rPr lang="en-US" dirty="0"/>
              <a:t>Security Concerns</a:t>
            </a:r>
          </a:p>
        </p:txBody>
      </p:sp>
      <p:pic>
        <p:nvPicPr>
          <p:cNvPr id="7" name="Picture 6">
            <a:extLst>
              <a:ext uri="{FF2B5EF4-FFF2-40B4-BE49-F238E27FC236}">
                <a16:creationId xmlns:a16="http://schemas.microsoft.com/office/drawing/2014/main" id="{5F261103-B0B5-4172-8BCC-568FA50B0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9621" y="1690688"/>
            <a:ext cx="4953691" cy="3282239"/>
          </a:xfrm>
          <a:prstGeom prst="rect">
            <a:avLst/>
          </a:prstGeom>
        </p:spPr>
      </p:pic>
    </p:spTree>
    <p:extLst>
      <p:ext uri="{BB962C8B-B14F-4D97-AF65-F5344CB8AC3E}">
        <p14:creationId xmlns:p14="http://schemas.microsoft.com/office/powerpoint/2010/main" val="14690464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35BD1-36E6-22D9-F8C4-251876E150EA}"/>
              </a:ext>
            </a:extLst>
          </p:cNvPr>
          <p:cNvSpPr>
            <a:spLocks noGrp="1"/>
          </p:cNvSpPr>
          <p:nvPr>
            <p:ph type="title"/>
          </p:nvPr>
        </p:nvSpPr>
        <p:spPr/>
        <p:txBody>
          <a:bodyPr/>
          <a:lstStyle/>
          <a:p>
            <a:pPr algn="ctr"/>
            <a:r>
              <a:rPr lang="en-US" dirty="0"/>
              <a:t>FTP</a:t>
            </a:r>
          </a:p>
        </p:txBody>
      </p:sp>
      <p:pic>
        <p:nvPicPr>
          <p:cNvPr id="5" name="Content Placeholder 4">
            <a:extLst>
              <a:ext uri="{FF2B5EF4-FFF2-40B4-BE49-F238E27FC236}">
                <a16:creationId xmlns:a16="http://schemas.microsoft.com/office/drawing/2014/main" id="{535A8B1D-FCD1-8F4A-BCC6-3BB82BC74E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0713" y="1825625"/>
            <a:ext cx="7818783" cy="4351338"/>
          </a:xfrm>
        </p:spPr>
      </p:pic>
    </p:spTree>
    <p:extLst>
      <p:ext uri="{BB962C8B-B14F-4D97-AF65-F5344CB8AC3E}">
        <p14:creationId xmlns:p14="http://schemas.microsoft.com/office/powerpoint/2010/main" val="13148174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EEE9-7055-CAEE-9AB7-2FA67AE22FCB}"/>
              </a:ext>
            </a:extLst>
          </p:cNvPr>
          <p:cNvSpPr>
            <a:spLocks noGrp="1"/>
          </p:cNvSpPr>
          <p:nvPr>
            <p:ph type="title"/>
          </p:nvPr>
        </p:nvSpPr>
        <p:spPr/>
        <p:txBody>
          <a:bodyPr/>
          <a:lstStyle/>
          <a:p>
            <a:pPr algn="ctr"/>
            <a:r>
              <a:rPr lang="en-US" dirty="0" err="1"/>
              <a:t>vsftpd</a:t>
            </a:r>
            <a:endParaRPr lang="en-US" dirty="0"/>
          </a:p>
        </p:txBody>
      </p:sp>
      <p:sp>
        <p:nvSpPr>
          <p:cNvPr id="3" name="Content Placeholder 2">
            <a:extLst>
              <a:ext uri="{FF2B5EF4-FFF2-40B4-BE49-F238E27FC236}">
                <a16:creationId xmlns:a16="http://schemas.microsoft.com/office/drawing/2014/main" id="{749DC775-DA77-BD1B-1E5B-CEB7F06404C1}"/>
              </a:ext>
            </a:extLst>
          </p:cNvPr>
          <p:cNvSpPr>
            <a:spLocks noGrp="1"/>
          </p:cNvSpPr>
          <p:nvPr>
            <p:ph idx="1"/>
          </p:nvPr>
        </p:nvSpPr>
        <p:spPr/>
        <p:txBody>
          <a:bodyPr>
            <a:normAutofit lnSpcReduction="10000"/>
          </a:bodyPr>
          <a:lstStyle/>
          <a:p>
            <a:r>
              <a:rPr lang="en-US" dirty="0"/>
              <a:t>very secure ftp  </a:t>
            </a:r>
            <a:r>
              <a:rPr lang="en-US" dirty="0" err="1"/>
              <a:t>deamon</a:t>
            </a:r>
            <a:r>
              <a:rPr lang="en-US" dirty="0"/>
              <a:t>     </a:t>
            </a:r>
            <a:r>
              <a:rPr lang="en-US" dirty="0" err="1"/>
              <a:t>bydefault</a:t>
            </a:r>
            <a:r>
              <a:rPr lang="en-US" dirty="0"/>
              <a:t> active mode</a:t>
            </a:r>
          </a:p>
          <a:p>
            <a:r>
              <a:rPr lang="en-US" dirty="0"/>
              <a:t>Some ftp in </a:t>
            </a:r>
            <a:r>
              <a:rPr lang="en-US" dirty="0" err="1"/>
              <a:t>linux</a:t>
            </a:r>
            <a:r>
              <a:rPr lang="en-US" dirty="0"/>
              <a:t> pure-</a:t>
            </a:r>
            <a:r>
              <a:rPr lang="en-US" dirty="0" err="1"/>
              <a:t>ftpd</a:t>
            </a:r>
            <a:r>
              <a:rPr lang="en-US" dirty="0"/>
              <a:t>   </a:t>
            </a:r>
            <a:r>
              <a:rPr lang="en-US" dirty="0" err="1"/>
              <a:t>proftpd</a:t>
            </a:r>
            <a:endParaRPr lang="en-US" dirty="0"/>
          </a:p>
          <a:p>
            <a:r>
              <a:rPr lang="en-US" dirty="0"/>
              <a:t>yum –y install </a:t>
            </a:r>
            <a:r>
              <a:rPr lang="en-US" dirty="0" err="1"/>
              <a:t>vsftpd</a:t>
            </a:r>
            <a:endParaRPr lang="en-US" dirty="0"/>
          </a:p>
          <a:p>
            <a:r>
              <a:rPr lang="en-US" dirty="0"/>
              <a:t>Config </a:t>
            </a:r>
            <a:r>
              <a:rPr lang="en-US" dirty="0" err="1"/>
              <a:t>vsftpd</a:t>
            </a:r>
            <a:r>
              <a:rPr lang="en-US" dirty="0"/>
              <a:t>                         /var/ftp/pub           ftp ? In windows show </a:t>
            </a:r>
          </a:p>
          <a:p>
            <a:r>
              <a:rPr lang="en-US" dirty="0" err="1"/>
              <a:t>anonymous_enable</a:t>
            </a:r>
            <a:r>
              <a:rPr lang="en-US" dirty="0"/>
              <a:t>=NO</a:t>
            </a:r>
          </a:p>
          <a:p>
            <a:r>
              <a:rPr lang="en-US" dirty="0" err="1"/>
              <a:t>local_enable</a:t>
            </a:r>
            <a:r>
              <a:rPr lang="en-US" dirty="0"/>
              <a:t>=YES</a:t>
            </a:r>
          </a:p>
          <a:p>
            <a:r>
              <a:rPr lang="en-US" dirty="0" err="1"/>
              <a:t>userlist_enable</a:t>
            </a:r>
            <a:r>
              <a:rPr lang="en-US" dirty="0"/>
              <a:t>=YES</a:t>
            </a:r>
          </a:p>
          <a:p>
            <a:r>
              <a:rPr lang="en-US" dirty="0" err="1"/>
              <a:t>userlist_deny</a:t>
            </a:r>
            <a:r>
              <a:rPr lang="en-US" dirty="0"/>
              <a:t>=NO</a:t>
            </a:r>
          </a:p>
          <a:p>
            <a:r>
              <a:rPr lang="en-US" dirty="0" err="1"/>
              <a:t>userlist_file</a:t>
            </a:r>
            <a:r>
              <a:rPr lang="en-US" dirty="0"/>
              <a:t>=/</a:t>
            </a:r>
            <a:r>
              <a:rPr lang="en-US" dirty="0" err="1"/>
              <a:t>etc</a:t>
            </a:r>
            <a:r>
              <a:rPr lang="en-US" dirty="0"/>
              <a:t>/</a:t>
            </a:r>
            <a:r>
              <a:rPr lang="en-US" dirty="0" err="1"/>
              <a:t>vsftpd</a:t>
            </a:r>
            <a:r>
              <a:rPr lang="en-US" dirty="0"/>
              <a:t>/</a:t>
            </a:r>
            <a:r>
              <a:rPr lang="en-US" dirty="0" err="1"/>
              <a:t>user_list</a:t>
            </a:r>
            <a:endParaRPr lang="en-US" dirty="0"/>
          </a:p>
          <a:p>
            <a:endParaRPr lang="en-US" dirty="0"/>
          </a:p>
        </p:txBody>
      </p:sp>
    </p:spTree>
    <p:extLst>
      <p:ext uri="{BB962C8B-B14F-4D97-AF65-F5344CB8AC3E}">
        <p14:creationId xmlns:p14="http://schemas.microsoft.com/office/powerpoint/2010/main" val="764772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19312</TotalTime>
  <Words>5740</Words>
  <Application>Microsoft Office PowerPoint</Application>
  <PresentationFormat>Widescreen</PresentationFormat>
  <Paragraphs>703</Paragraphs>
  <Slides>103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103</vt:i4>
      </vt:variant>
    </vt:vector>
  </HeadingPairs>
  <TitlesOfParts>
    <vt:vector size="111" baseType="lpstr">
      <vt:lpstr>Arial</vt:lpstr>
      <vt:lpstr>Calibri</vt:lpstr>
      <vt:lpstr>Calibri Light</vt:lpstr>
      <vt:lpstr>Google Sans</vt:lpstr>
      <vt:lpstr>OpenSans</vt:lpstr>
      <vt:lpstr>Söhne</vt:lpstr>
      <vt:lpstr>var(--default-font-family)</vt:lpstr>
      <vt:lpstr>Office Theme</vt:lpstr>
      <vt:lpstr>LPIC2</vt:lpstr>
      <vt:lpstr>                          lpic2 topics</vt:lpstr>
      <vt:lpstr>                              boot process</vt:lpstr>
      <vt:lpstr>                         boot process</vt:lpstr>
      <vt:lpstr>                             wall message</vt:lpstr>
      <vt:lpstr>                                  netcat</vt:lpstr>
      <vt:lpstr>  Backup Strategy</vt:lpstr>
      <vt:lpstr>Plan Backup</vt:lpstr>
      <vt:lpstr>Backup Plan</vt:lpstr>
      <vt:lpstr>  Backup Offline</vt:lpstr>
      <vt:lpstr>                       storage location item</vt:lpstr>
      <vt:lpstr>                          Backup type </vt:lpstr>
      <vt:lpstr>                     linux backup directory</vt:lpstr>
      <vt:lpstr>                         Backup Solution</vt:lpstr>
      <vt:lpstr>                      Install app from src(compile)</vt:lpstr>
      <vt:lpstr>                             compile apache</vt:lpstr>
      <vt:lpstr>compile apache</vt:lpstr>
      <vt:lpstr>                            monitoring os</vt:lpstr>
      <vt:lpstr>                              monitoring os      </vt:lpstr>
      <vt:lpstr>Capacity planing       </vt:lpstr>
      <vt:lpstr>Monitoring tools</vt:lpstr>
      <vt:lpstr>Mastering the kernel</vt:lpstr>
      <vt:lpstr>                      memory management  </vt:lpstr>
      <vt:lpstr>software program  management</vt:lpstr>
      <vt:lpstr>hardware management</vt:lpstr>
      <vt:lpstr>hardware management </vt:lpstr>
      <vt:lpstr>                         kernel architecture</vt:lpstr>
      <vt:lpstr>                       What are kernel modules</vt:lpstr>
      <vt:lpstr>Kernel Parts</vt:lpstr>
      <vt:lpstr>file system management</vt:lpstr>
      <vt:lpstr>File system</vt:lpstr>
      <vt:lpstr> BTRFS</vt:lpstr>
      <vt:lpstr>                                 BTRFS</vt:lpstr>
      <vt:lpstr>Configuring RAID </vt:lpstr>
      <vt:lpstr>                            RAID levels</vt:lpstr>
      <vt:lpstr>                                 RAID 0</vt:lpstr>
      <vt:lpstr>                               RAID 1</vt:lpstr>
      <vt:lpstr> RAID 10</vt:lpstr>
      <vt:lpstr>                              RAID 4     </vt:lpstr>
      <vt:lpstr>RAID 5</vt:lpstr>
      <vt:lpstr>                                 spare part</vt:lpstr>
      <vt:lpstr>RAID Configuration</vt:lpstr>
      <vt:lpstr>                                  mdadm</vt:lpstr>
      <vt:lpstr>                                  mdadm</vt:lpstr>
      <vt:lpstr>mdadm</vt:lpstr>
      <vt:lpstr>LVM</vt:lpstr>
      <vt:lpstr>LVM</vt:lpstr>
      <vt:lpstr>LVM</vt:lpstr>
      <vt:lpstr>Create lv</vt:lpstr>
      <vt:lpstr>Create lv</vt:lpstr>
      <vt:lpstr>                          extend lv</vt:lpstr>
      <vt:lpstr>BIND</vt:lpstr>
      <vt:lpstr>FQDN</vt:lpstr>
      <vt:lpstr>Ns type</vt:lpstr>
      <vt:lpstr>Primary schema</vt:lpstr>
      <vt:lpstr>Secondry schema</vt:lpstr>
      <vt:lpstr>Primary vs secondary</vt:lpstr>
      <vt:lpstr>Caching server</vt:lpstr>
      <vt:lpstr>Caching server</vt:lpstr>
      <vt:lpstr>                            forwarding server</vt:lpstr>
      <vt:lpstr>Bind</vt:lpstr>
      <vt:lpstr>Bind</vt:lpstr>
      <vt:lpstr>Bind</vt:lpstr>
      <vt:lpstr>Bind</vt:lpstr>
      <vt:lpstr>Bind</vt:lpstr>
      <vt:lpstr>                              config slave</vt:lpstr>
      <vt:lpstr> config slave</vt:lpstr>
      <vt:lpstr>ACL</vt:lpstr>
      <vt:lpstr>Caching server</vt:lpstr>
      <vt:lpstr>Forwarding dns</vt:lpstr>
      <vt:lpstr>http concept</vt:lpstr>
      <vt:lpstr>http client request</vt:lpstr>
      <vt:lpstr>URI vs URL</vt:lpstr>
      <vt:lpstr>http server respond(status code)</vt:lpstr>
      <vt:lpstr>important code</vt:lpstr>
      <vt:lpstr>https</vt:lpstr>
      <vt:lpstr>Apache</vt:lpstr>
      <vt:lpstr>Apache</vt:lpstr>
      <vt:lpstr>Log format apache</vt:lpstr>
      <vt:lpstr>                                  sample apache</vt:lpstr>
      <vt:lpstr>Apache</vt:lpstr>
      <vt:lpstr>Apache</vt:lpstr>
      <vt:lpstr>                           https on apache</vt:lpstr>
      <vt:lpstr>https on apache</vt:lpstr>
      <vt:lpstr>Squid Proxy</vt:lpstr>
      <vt:lpstr>squid</vt:lpstr>
      <vt:lpstr>Caching and Blocking on squid</vt:lpstr>
      <vt:lpstr>nginx</vt:lpstr>
      <vt:lpstr>Tuning webserver </vt:lpstr>
      <vt:lpstr>prefork</vt:lpstr>
      <vt:lpstr>worker</vt:lpstr>
      <vt:lpstr>event</vt:lpstr>
      <vt:lpstr>firewall</vt:lpstr>
      <vt:lpstr>NFS</vt:lpstr>
      <vt:lpstr>NFS</vt:lpstr>
      <vt:lpstr>NFS</vt:lpstr>
      <vt:lpstr>FTP</vt:lpstr>
      <vt:lpstr>FTP</vt:lpstr>
      <vt:lpstr>vsftpd</vt:lpstr>
      <vt:lpstr>vsftpd</vt:lpstr>
      <vt:lpstr>samba</vt:lpstr>
      <vt:lpstr>samba</vt:lpstr>
      <vt:lpstr>samba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LPIC2</dc:title>
  <dc:creator>admin</dc:creator>
  <cp:lastModifiedBy>iman mohammadi</cp:lastModifiedBy>
  <cp:revision>144</cp:revision>
  <dcterms:created xsi:type="dcterms:W3CDTF">2024-01-21T11:49:44Z</dcterms:created>
  <dcterms:modified xsi:type="dcterms:W3CDTF">2024-07-19T08:02:33Z</dcterms:modified>
</cp:coreProperties>
</file>