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35" r:id="rId74"/>
    <p:sldId id="328" r:id="rId75"/>
    <p:sldId id="329" r:id="rId76"/>
    <p:sldId id="330" r:id="rId77"/>
    <p:sldId id="331" r:id="rId78"/>
    <p:sldId id="332" r:id="rId79"/>
    <p:sldId id="333" r:id="rId80"/>
    <p:sldId id="334"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7/17/2024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ftp://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list –t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–o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/var/    mount  </a:t>
            </a:r>
            <a:r>
              <a:rPr lang="en-US" dirty="0" err="1"/>
              <a:t>tmp.iso</a:t>
            </a:r>
            <a:r>
              <a:rPr lang="en-US" dirty="0"/>
              <a:t>  /media</a:t>
            </a:r>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r>
              <a:rPr lang="en-US" dirty="0"/>
              <a:t>// Forward DNS queries to these DNS servers </a:t>
            </a:r>
          </a:p>
          <a:p>
            <a:r>
              <a:rPr lang="en-US" dirty="0"/>
              <a:t>forwarders { </a:t>
            </a:r>
          </a:p>
          <a:p>
            <a:r>
              <a:rPr lang="en-US" dirty="0"/>
              <a:t>8.8.8.8; // Google's DNS </a:t>
            </a:r>
          </a:p>
          <a:p>
            <a:r>
              <a:rPr lang="en-US" dirty="0"/>
              <a:t>1.1.1.1; // Cloudflare's DNS </a:t>
            </a:r>
          </a:p>
          <a:p>
            <a:r>
              <a:rPr lang="en-US" dirty="0"/>
              <a:t>};</a:t>
            </a:r>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a:xfrm>
            <a:off x="838200" y="1390195"/>
            <a:ext cx="10515600" cy="4879975"/>
          </a:xfrm>
        </p:spPr>
        <p:txBody>
          <a:bodyPr>
            <a:normAutofit/>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like upload file</a:t>
            </a:r>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pPr marL="0" indent="0">
              <a:buNone/>
            </a:pPr>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1F1-5E14-A439-8444-0AD8A50EC1C2}"/>
              </a:ext>
            </a:extLst>
          </p:cNvPr>
          <p:cNvSpPr>
            <a:spLocks noGrp="1"/>
          </p:cNvSpPr>
          <p:nvPr>
            <p:ph type="title"/>
          </p:nvPr>
        </p:nvSpPr>
        <p:spPr/>
        <p:txBody>
          <a:bodyPr/>
          <a:lstStyle/>
          <a:p>
            <a:pPr algn="ctr"/>
            <a:r>
              <a:rPr lang="en-US" dirty="0"/>
              <a:t>URI vs URL</a:t>
            </a:r>
          </a:p>
        </p:txBody>
      </p:sp>
      <p:pic>
        <p:nvPicPr>
          <p:cNvPr id="5" name="Content Placeholder 4">
            <a:extLst>
              <a:ext uri="{FF2B5EF4-FFF2-40B4-BE49-F238E27FC236}">
                <a16:creationId xmlns:a16="http://schemas.microsoft.com/office/drawing/2014/main" id="{6B46D37E-9BE3-A678-9437-2566783B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53265"/>
            <a:ext cx="9468465" cy="2862583"/>
          </a:xfrm>
        </p:spPr>
      </p:pic>
    </p:spTree>
    <p:extLst>
      <p:ext uri="{BB962C8B-B14F-4D97-AF65-F5344CB8AC3E}">
        <p14:creationId xmlns:p14="http://schemas.microsoft.com/office/powerpoint/2010/main" val="1311079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5461-D548-C2BC-6028-6691C22A37C4}"/>
              </a:ext>
            </a:extLst>
          </p:cNvPr>
          <p:cNvSpPr>
            <a:spLocks noGrp="1"/>
          </p:cNvSpPr>
          <p:nvPr>
            <p:ph type="title"/>
          </p:nvPr>
        </p:nvSpPr>
        <p:spPr/>
        <p:txBody>
          <a:bodyPr/>
          <a:lstStyle/>
          <a:p>
            <a:pPr algn="ctr"/>
            <a:r>
              <a:rPr lang="en-US" dirty="0"/>
              <a:t>http server respond(status code)</a:t>
            </a:r>
          </a:p>
        </p:txBody>
      </p:sp>
      <p:sp>
        <p:nvSpPr>
          <p:cNvPr id="3" name="Content Placeholder 2">
            <a:extLst>
              <a:ext uri="{FF2B5EF4-FFF2-40B4-BE49-F238E27FC236}">
                <a16:creationId xmlns:a16="http://schemas.microsoft.com/office/drawing/2014/main" id="{08126F92-E2F6-6BB3-4858-97508C1D2BDF}"/>
              </a:ext>
            </a:extLst>
          </p:cNvPr>
          <p:cNvSpPr>
            <a:spLocks noGrp="1"/>
          </p:cNvSpPr>
          <p:nvPr>
            <p:ph idx="1"/>
          </p:nvPr>
        </p:nvSpPr>
        <p:spPr/>
        <p:txBody>
          <a:bodyPr>
            <a:normAutofit fontScale="92500" lnSpcReduction="10000"/>
          </a:bodyPr>
          <a:lstStyle/>
          <a:p>
            <a:pPr marL="0" indent="0">
              <a:buNone/>
            </a:pPr>
            <a:r>
              <a:rPr lang="en-US" dirty="0"/>
              <a:t>1-  1XX ---</a:t>
            </a:r>
            <a:r>
              <a:rPr lang="en-US" dirty="0">
                <a:sym typeface="Wingdings" panose="05000000000000000000" pitchFamily="2" charset="2"/>
              </a:rPr>
              <a:t> informational message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2- 200 - okay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3- 3XX -- redirect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4- 4xx - client error  or bad request 404 (not found)   403 (forbidden) 401 unauthorized  405 method not allowed  407 proxy authentication required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5- 5xx - 500 server error (Internal server error)   502 bad gateway </a:t>
            </a:r>
            <a:endParaRPr lang="en-US" dirty="0"/>
          </a:p>
        </p:txBody>
      </p:sp>
    </p:spTree>
    <p:extLst>
      <p:ext uri="{BB962C8B-B14F-4D97-AF65-F5344CB8AC3E}">
        <p14:creationId xmlns:p14="http://schemas.microsoft.com/office/powerpoint/2010/main" val="86065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CE86-ACB8-8AE3-9DCC-5AA2D93080ED}"/>
              </a:ext>
            </a:extLst>
          </p:cNvPr>
          <p:cNvSpPr>
            <a:spLocks noGrp="1"/>
          </p:cNvSpPr>
          <p:nvPr>
            <p:ph type="title"/>
          </p:nvPr>
        </p:nvSpPr>
        <p:spPr/>
        <p:txBody>
          <a:bodyPr/>
          <a:lstStyle/>
          <a:p>
            <a:pPr algn="ctr"/>
            <a:r>
              <a:rPr lang="en-US" dirty="0"/>
              <a:t>important code</a:t>
            </a:r>
          </a:p>
        </p:txBody>
      </p:sp>
      <p:sp>
        <p:nvSpPr>
          <p:cNvPr id="3" name="Content Placeholder 2">
            <a:extLst>
              <a:ext uri="{FF2B5EF4-FFF2-40B4-BE49-F238E27FC236}">
                <a16:creationId xmlns:a16="http://schemas.microsoft.com/office/drawing/2014/main" id="{7407846C-5B5E-E3E0-BCFF-C3D63FF9CFC8}"/>
              </a:ext>
            </a:extLst>
          </p:cNvPr>
          <p:cNvSpPr>
            <a:spLocks noGrp="1"/>
          </p:cNvSpPr>
          <p:nvPr>
            <p:ph idx="1"/>
          </p:nvPr>
        </p:nvSpPr>
        <p:spPr/>
        <p:txBody>
          <a:bodyPr>
            <a:normAutofit lnSpcReduction="10000"/>
          </a:bodyPr>
          <a:lstStyle/>
          <a:p>
            <a:r>
              <a:rPr lang="en-US" dirty="0"/>
              <a:t>100 continue</a:t>
            </a:r>
          </a:p>
          <a:p>
            <a:endParaRPr lang="en-US" dirty="0"/>
          </a:p>
          <a:p>
            <a:r>
              <a:rPr lang="en-US" dirty="0"/>
              <a:t>101 switch protocol (</a:t>
            </a:r>
            <a:r>
              <a:rPr lang="en-US" dirty="0" err="1"/>
              <a:t>http,wss</a:t>
            </a:r>
            <a:r>
              <a:rPr lang="en-US" dirty="0"/>
              <a:t>)</a:t>
            </a:r>
          </a:p>
          <a:p>
            <a:endParaRPr lang="en-US" dirty="0"/>
          </a:p>
          <a:p>
            <a:r>
              <a:rPr lang="en-US" dirty="0"/>
              <a:t>102 process in request</a:t>
            </a:r>
          </a:p>
          <a:p>
            <a:endParaRPr lang="en-US" dirty="0"/>
          </a:p>
          <a:p>
            <a:r>
              <a:rPr lang="en-US" dirty="0"/>
              <a:t>301 moved permanently (suitable for </a:t>
            </a:r>
            <a:r>
              <a:rPr lang="en-US" dirty="0" err="1"/>
              <a:t>seo</a:t>
            </a:r>
            <a:r>
              <a:rPr lang="en-US" dirty="0"/>
              <a:t> site)</a:t>
            </a:r>
          </a:p>
          <a:p>
            <a:endParaRPr lang="en-US" dirty="0"/>
          </a:p>
          <a:p>
            <a:r>
              <a:rPr lang="en-US" dirty="0"/>
              <a:t>302 </a:t>
            </a:r>
            <a:r>
              <a:rPr lang="en-US"/>
              <a:t>temporary redirect</a:t>
            </a:r>
          </a:p>
        </p:txBody>
      </p:sp>
    </p:spTree>
    <p:extLst>
      <p:ext uri="{BB962C8B-B14F-4D97-AF65-F5344CB8AC3E}">
        <p14:creationId xmlns:p14="http://schemas.microsoft.com/office/powerpoint/2010/main" val="3094848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24E-CCFE-D94B-84CC-45DBBD9809B9}"/>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4E175DC4-620C-E3B9-FB08-B35C2623CADE}"/>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A CRL (Certificate Revocation List) is a list of digital certificates that have been revoked by the issuing Certificate Authority (CA) before their scheduled expiration date. This is typically done due to various reasons, such as a compromise of the private key associated with the certificate, suspicion of fraud, or a change in the certificate's status.</a:t>
            </a:r>
            <a:endParaRPr lang="en-US" dirty="0"/>
          </a:p>
          <a:p>
            <a:pPr marL="0" indent="0">
              <a:buNone/>
            </a:pPr>
            <a:endParaRPr lang="en-US" dirty="0"/>
          </a:p>
          <a:p>
            <a:r>
              <a:rPr lang="en-US" dirty="0" err="1"/>
              <a:t>Hsts</a:t>
            </a:r>
            <a:endParaRPr lang="en-US" dirty="0"/>
          </a:p>
          <a:p>
            <a:r>
              <a:rPr lang="en-US" dirty="0" err="1"/>
              <a:t>Hpkp</a:t>
            </a:r>
            <a:endParaRPr lang="en-US" dirty="0"/>
          </a:p>
          <a:p>
            <a:r>
              <a:rPr lang="en-US" dirty="0" err="1"/>
              <a:t>ciphersuit</a:t>
            </a:r>
            <a:endParaRPr lang="en-US" dirty="0"/>
          </a:p>
        </p:txBody>
      </p:sp>
    </p:spTree>
    <p:extLst>
      <p:ext uri="{BB962C8B-B14F-4D97-AF65-F5344CB8AC3E}">
        <p14:creationId xmlns:p14="http://schemas.microsoft.com/office/powerpoint/2010/main" val="1654716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870-D5CE-99F3-3503-D5B7F58EA2A9}"/>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3D688419-907B-B4E9-2604-448D0E8C5A3D}"/>
              </a:ext>
            </a:extLst>
          </p:cNvPr>
          <p:cNvSpPr>
            <a:spLocks noGrp="1"/>
          </p:cNvSpPr>
          <p:nvPr>
            <p:ph idx="1"/>
          </p:nvPr>
        </p:nvSpPr>
        <p:spPr>
          <a:xfrm>
            <a:off x="838200" y="1471749"/>
            <a:ext cx="10515600" cy="4705214"/>
          </a:xfrm>
        </p:spPr>
        <p:txBody>
          <a:bodyPr/>
          <a:lstStyle/>
          <a:p>
            <a:r>
              <a:rPr lang="en-US" dirty="0"/>
              <a:t>Loadable dynamic modules such as https or reverse proxy</a:t>
            </a:r>
          </a:p>
          <a:p>
            <a:r>
              <a:rPr lang="en-US" dirty="0"/>
              <a:t>Limit concurrent session </a:t>
            </a:r>
          </a:p>
          <a:p>
            <a:r>
              <a:rPr lang="en-US" dirty="0"/>
              <a:t>Bandwidth throttling</a:t>
            </a:r>
          </a:p>
          <a:p>
            <a:r>
              <a:rPr lang="en-US" dirty="0"/>
              <a:t>Web Caching</a:t>
            </a:r>
          </a:p>
          <a:p>
            <a:r>
              <a:rPr lang="en-US" dirty="0"/>
              <a:t>Load Balancing </a:t>
            </a:r>
          </a:p>
          <a:p>
            <a:r>
              <a:rPr lang="en-US" dirty="0"/>
              <a:t>Common Interface Gateway</a:t>
            </a:r>
          </a:p>
          <a:p>
            <a:r>
              <a:rPr lang="en-US" dirty="0"/>
              <a:t>Virtual Hosting</a:t>
            </a:r>
          </a:p>
          <a:p>
            <a:pPr marL="0" indent="0">
              <a:buNone/>
            </a:pPr>
            <a:endParaRPr lang="en-US" dirty="0"/>
          </a:p>
        </p:txBody>
      </p:sp>
      <p:pic>
        <p:nvPicPr>
          <p:cNvPr id="5" name="Picture 4">
            <a:extLst>
              <a:ext uri="{FF2B5EF4-FFF2-40B4-BE49-F238E27FC236}">
                <a16:creationId xmlns:a16="http://schemas.microsoft.com/office/drawing/2014/main" id="{4584156F-1DAD-A231-712C-621EC939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3" y="2917371"/>
            <a:ext cx="4209778" cy="1611086"/>
          </a:xfrm>
          <a:prstGeom prst="rect">
            <a:avLst/>
          </a:prstGeom>
        </p:spPr>
      </p:pic>
    </p:spTree>
    <p:extLst>
      <p:ext uri="{BB962C8B-B14F-4D97-AF65-F5344CB8AC3E}">
        <p14:creationId xmlns:p14="http://schemas.microsoft.com/office/powerpoint/2010/main" val="1786315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EE8-0E16-BA69-363C-36198BB8A9AF}"/>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81DB6B4E-2411-E741-57FE-AA39F18C9B00}"/>
              </a:ext>
            </a:extLst>
          </p:cNvPr>
          <p:cNvSpPr>
            <a:spLocks noGrp="1"/>
          </p:cNvSpPr>
          <p:nvPr>
            <p:ph idx="1"/>
          </p:nvPr>
        </p:nvSpPr>
        <p:spPr/>
        <p:txBody>
          <a:bodyPr/>
          <a:lstStyle/>
          <a:p>
            <a:r>
              <a:rPr lang="en-US" dirty="0" err="1"/>
              <a:t>apachectl</a:t>
            </a:r>
            <a:r>
              <a:rPr lang="en-US" dirty="0"/>
              <a:t> </a:t>
            </a:r>
            <a:r>
              <a:rPr lang="en-US" dirty="0" err="1"/>
              <a:t>fullstatus</a:t>
            </a:r>
            <a:r>
              <a:rPr lang="en-US" dirty="0"/>
              <a:t>    for monitor </a:t>
            </a:r>
            <a:r>
              <a:rPr lang="en-US" dirty="0" err="1"/>
              <a:t>apache</a:t>
            </a:r>
            <a:endParaRPr lang="en-US" dirty="0"/>
          </a:p>
          <a:p>
            <a:endParaRPr lang="en-US" dirty="0"/>
          </a:p>
          <a:p>
            <a:r>
              <a:rPr lang="en-US" dirty="0"/>
              <a:t>/</a:t>
            </a:r>
            <a:r>
              <a:rPr lang="en-US" dirty="0" err="1"/>
              <a:t>etc</a:t>
            </a:r>
            <a:r>
              <a:rPr lang="en-US" dirty="0"/>
              <a:t>/httpd/conf/</a:t>
            </a:r>
            <a:r>
              <a:rPr lang="en-US" dirty="0" err="1"/>
              <a:t>httpd.conf</a:t>
            </a:r>
            <a:endParaRPr lang="en-US" dirty="0"/>
          </a:p>
          <a:p>
            <a:endParaRPr lang="en-US" dirty="0"/>
          </a:p>
          <a:p>
            <a:r>
              <a:rPr lang="en-US" dirty="0"/>
              <a:t>&lt;Location “/status-server”&gt;</a:t>
            </a:r>
          </a:p>
          <a:p>
            <a:r>
              <a:rPr lang="en-US" dirty="0" err="1"/>
              <a:t>SetHandler</a:t>
            </a:r>
            <a:r>
              <a:rPr lang="en-US" dirty="0"/>
              <a:t> status-server</a:t>
            </a:r>
          </a:p>
          <a:p>
            <a:r>
              <a:rPr lang="en-US" dirty="0"/>
              <a:t>&lt;/Location&gt;</a:t>
            </a:r>
          </a:p>
        </p:txBody>
      </p:sp>
    </p:spTree>
    <p:extLst>
      <p:ext uri="{BB962C8B-B14F-4D97-AF65-F5344CB8AC3E}">
        <p14:creationId xmlns:p14="http://schemas.microsoft.com/office/powerpoint/2010/main" val="2200549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80C6-3598-2A66-EDDD-0634113756F8}"/>
              </a:ext>
            </a:extLst>
          </p:cNvPr>
          <p:cNvSpPr>
            <a:spLocks noGrp="1"/>
          </p:cNvSpPr>
          <p:nvPr>
            <p:ph type="title"/>
          </p:nvPr>
        </p:nvSpPr>
        <p:spPr/>
        <p:txBody>
          <a:bodyPr/>
          <a:lstStyle/>
          <a:p>
            <a:pPr algn="ctr"/>
            <a:r>
              <a:rPr lang="en-US" dirty="0"/>
              <a:t>Log format </a:t>
            </a:r>
            <a:r>
              <a:rPr lang="en-US" dirty="0" err="1"/>
              <a:t>apache</a:t>
            </a:r>
            <a:endParaRPr lang="en-US" dirty="0"/>
          </a:p>
        </p:txBody>
      </p:sp>
      <p:pic>
        <p:nvPicPr>
          <p:cNvPr id="6" name="Content Placeholder 5">
            <a:extLst>
              <a:ext uri="{FF2B5EF4-FFF2-40B4-BE49-F238E27FC236}">
                <a16:creationId xmlns:a16="http://schemas.microsoft.com/office/drawing/2014/main" id="{F1C4635E-7B89-55C5-349B-88EFBFDFB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91" y="1825625"/>
            <a:ext cx="10448109" cy="4351338"/>
          </a:xfrm>
        </p:spPr>
      </p:pic>
    </p:spTree>
    <p:extLst>
      <p:ext uri="{BB962C8B-B14F-4D97-AF65-F5344CB8AC3E}">
        <p14:creationId xmlns:p14="http://schemas.microsoft.com/office/powerpoint/2010/main" val="264827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F8A-D8F9-3D2D-9C11-069ADA77B1D1}"/>
              </a:ext>
            </a:extLst>
          </p:cNvPr>
          <p:cNvSpPr>
            <a:spLocks noGrp="1"/>
          </p:cNvSpPr>
          <p:nvPr>
            <p:ph type="title"/>
          </p:nvPr>
        </p:nvSpPr>
        <p:spPr/>
        <p:txBody>
          <a:bodyPr/>
          <a:lstStyle/>
          <a:p>
            <a:r>
              <a:rPr lang="en-US" dirty="0"/>
              <a:t>                                  sample </a:t>
            </a:r>
            <a:r>
              <a:rPr lang="en-US" dirty="0" err="1"/>
              <a:t>apache</a:t>
            </a:r>
            <a:endParaRPr lang="en-US" dirty="0"/>
          </a:p>
        </p:txBody>
      </p:sp>
      <p:sp>
        <p:nvSpPr>
          <p:cNvPr id="3" name="Content Placeholder 2">
            <a:extLst>
              <a:ext uri="{FF2B5EF4-FFF2-40B4-BE49-F238E27FC236}">
                <a16:creationId xmlns:a16="http://schemas.microsoft.com/office/drawing/2014/main" id="{2F22957D-C1DD-1492-2A59-6CBA09DE669E}"/>
              </a:ext>
            </a:extLst>
          </p:cNvPr>
          <p:cNvSpPr>
            <a:spLocks noGrp="1"/>
          </p:cNvSpPr>
          <p:nvPr>
            <p:ph idx="1"/>
          </p:nvPr>
        </p:nvSpPr>
        <p:spPr>
          <a:xfrm>
            <a:off x="838200" y="1445342"/>
            <a:ext cx="10515600" cy="5176683"/>
          </a:xfrm>
        </p:spPr>
        <p:txBody>
          <a:bodyPr/>
          <a:lstStyle/>
          <a:p>
            <a:r>
              <a:rPr lang="en-US" dirty="0"/>
              <a:t>&lt;Directory /var/www/html/critical&gt;</a:t>
            </a:r>
          </a:p>
          <a:p>
            <a:r>
              <a:rPr lang="en-US" dirty="0"/>
              <a:t>allow from </a:t>
            </a:r>
            <a:r>
              <a:rPr lang="en-US" dirty="0" err="1"/>
              <a:t>ipadd</a:t>
            </a:r>
            <a:endParaRPr lang="en-US" dirty="0"/>
          </a:p>
          <a:p>
            <a:r>
              <a:rPr lang="en-US" dirty="0"/>
              <a:t>deny from all</a:t>
            </a:r>
          </a:p>
          <a:p>
            <a:r>
              <a:rPr lang="en-US" dirty="0"/>
              <a:t>&lt;/Directory&gt;</a:t>
            </a:r>
          </a:p>
          <a:p>
            <a:endParaRPr lang="en-US" dirty="0"/>
          </a:p>
          <a:p>
            <a:r>
              <a:rPr lang="en-US" dirty="0"/>
              <a:t>&lt;</a:t>
            </a:r>
            <a:r>
              <a:rPr lang="en-US" dirty="0" err="1"/>
              <a:t>VirtualHost</a:t>
            </a:r>
            <a:r>
              <a:rPr lang="en-US" dirty="0"/>
              <a:t> ip:80&gt;   </a:t>
            </a:r>
          </a:p>
          <a:p>
            <a:r>
              <a:rPr lang="en-US" dirty="0"/>
              <a:t>     </a:t>
            </a:r>
            <a:r>
              <a:rPr lang="en-US" dirty="0" err="1"/>
              <a:t>ServerName</a:t>
            </a:r>
            <a:r>
              <a:rPr lang="en-US" dirty="0"/>
              <a:t> example.com     </a:t>
            </a:r>
          </a:p>
          <a:p>
            <a:r>
              <a:rPr lang="en-US"/>
              <a:t>     DocumentRoot</a:t>
            </a:r>
            <a:r>
              <a:rPr lang="en-US" dirty="0"/>
              <a:t> /var/www/html/example.com</a:t>
            </a:r>
          </a:p>
          <a:p>
            <a:r>
              <a:rPr lang="en-US" dirty="0"/>
              <a:t>&lt;/</a:t>
            </a:r>
            <a:r>
              <a:rPr lang="en-US" dirty="0" err="1"/>
              <a:t>VirtualHost</a:t>
            </a:r>
            <a:r>
              <a:rPr lang="en-US" dirty="0"/>
              <a:t>&gt; </a:t>
            </a:r>
          </a:p>
        </p:txBody>
      </p:sp>
    </p:spTree>
    <p:extLst>
      <p:ext uri="{BB962C8B-B14F-4D97-AF65-F5344CB8AC3E}">
        <p14:creationId xmlns:p14="http://schemas.microsoft.com/office/powerpoint/2010/main" val="826434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7733-3A46-0AB5-0B54-79B584C2ABA3}"/>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95DD9C00-46C7-BEB6-8405-91E110FA3B67}"/>
              </a:ext>
            </a:extLst>
          </p:cNvPr>
          <p:cNvSpPr>
            <a:spLocks noGrp="1"/>
          </p:cNvSpPr>
          <p:nvPr>
            <p:ph idx="1"/>
          </p:nvPr>
        </p:nvSpPr>
        <p:spPr/>
        <p:txBody>
          <a:bodyPr/>
          <a:lstStyle/>
          <a:p>
            <a:r>
              <a:rPr lang="en-US" dirty="0"/>
              <a:t>Show all modules in </a:t>
            </a:r>
            <a:r>
              <a:rPr lang="en-US" dirty="0" err="1"/>
              <a:t>apache</a:t>
            </a:r>
            <a:r>
              <a:rPr lang="en-US" dirty="0"/>
              <a:t> httpd –M</a:t>
            </a:r>
          </a:p>
          <a:p>
            <a:endParaRPr lang="en-US" dirty="0"/>
          </a:p>
          <a:p>
            <a:r>
              <a:rPr lang="en-US" dirty="0"/>
              <a:t>Authenticate in </a:t>
            </a:r>
            <a:r>
              <a:rPr lang="en-US" dirty="0" err="1"/>
              <a:t>apache</a:t>
            </a:r>
            <a:endParaRPr lang="en-US" dirty="0"/>
          </a:p>
          <a:p>
            <a:endParaRPr lang="en-US" dirty="0"/>
          </a:p>
          <a:p>
            <a:r>
              <a:rPr lang="en-US" dirty="0" err="1"/>
              <a:t>htpasswd</a:t>
            </a:r>
            <a:r>
              <a:rPr lang="en-US" dirty="0"/>
              <a:t> -c /var/www/</a:t>
            </a:r>
            <a:r>
              <a:rPr lang="en-US" dirty="0" err="1"/>
              <a:t>examplecom</a:t>
            </a:r>
            <a:r>
              <a:rPr lang="en-US" dirty="0"/>
              <a:t>/password </a:t>
            </a:r>
            <a:r>
              <a:rPr lang="en-US" dirty="0" err="1"/>
              <a:t>iman</a:t>
            </a:r>
            <a:endParaRPr lang="en-US" dirty="0"/>
          </a:p>
        </p:txBody>
      </p:sp>
    </p:spTree>
    <p:extLst>
      <p:ext uri="{BB962C8B-B14F-4D97-AF65-F5344CB8AC3E}">
        <p14:creationId xmlns:p14="http://schemas.microsoft.com/office/powerpoint/2010/main" val="1165376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984D-0F34-0E41-F939-3768DC780A6A}"/>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69FE2560-3904-2F5F-D94C-C1CC64CCF247}"/>
              </a:ext>
            </a:extLst>
          </p:cNvPr>
          <p:cNvSpPr>
            <a:spLocks noGrp="1"/>
          </p:cNvSpPr>
          <p:nvPr>
            <p:ph idx="1"/>
          </p:nvPr>
        </p:nvSpPr>
        <p:spPr/>
        <p:txBody>
          <a:bodyPr/>
          <a:lstStyle/>
          <a:p>
            <a:r>
              <a:rPr lang="en-US" dirty="0"/>
              <a:t>&lt;Directory /path/to/protected/directory&gt;    </a:t>
            </a:r>
          </a:p>
          <a:p>
            <a:r>
              <a:rPr lang="en-US" dirty="0"/>
              <a:t>    </a:t>
            </a:r>
            <a:r>
              <a:rPr lang="en-US" dirty="0" err="1"/>
              <a:t>AuthType</a:t>
            </a:r>
            <a:r>
              <a:rPr lang="en-US" dirty="0"/>
              <a:t> Basic    </a:t>
            </a:r>
          </a:p>
          <a:p>
            <a:r>
              <a:rPr lang="en-US" dirty="0"/>
              <a:t>    </a:t>
            </a:r>
            <a:r>
              <a:rPr lang="en-US" dirty="0" err="1"/>
              <a:t>AuthName</a:t>
            </a:r>
            <a:r>
              <a:rPr lang="en-US" dirty="0"/>
              <a:t> "Restricted Area"   </a:t>
            </a:r>
          </a:p>
          <a:p>
            <a:r>
              <a:rPr lang="en-US" dirty="0"/>
              <a:t>    </a:t>
            </a:r>
            <a:r>
              <a:rPr lang="en-US" dirty="0" err="1"/>
              <a:t>AuthUserFile</a:t>
            </a:r>
            <a:r>
              <a:rPr lang="en-US" dirty="0"/>
              <a:t> /var/www/</a:t>
            </a:r>
            <a:r>
              <a:rPr lang="en-US" dirty="0" err="1"/>
              <a:t>examplecom</a:t>
            </a:r>
            <a:r>
              <a:rPr lang="en-US" dirty="0"/>
              <a:t>/password       </a:t>
            </a:r>
          </a:p>
          <a:p>
            <a:r>
              <a:rPr lang="en-US" dirty="0"/>
              <a:t>    Require valid-user</a:t>
            </a:r>
          </a:p>
          <a:p>
            <a:r>
              <a:rPr lang="en-US" dirty="0"/>
              <a:t>&lt;/Directory&gt;</a:t>
            </a:r>
          </a:p>
        </p:txBody>
      </p:sp>
    </p:spTree>
    <p:extLst>
      <p:ext uri="{BB962C8B-B14F-4D97-AF65-F5344CB8AC3E}">
        <p14:creationId xmlns:p14="http://schemas.microsoft.com/office/powerpoint/2010/main" val="6892259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23A-8ABF-4EF8-AEC2-E90F27ACC115}"/>
              </a:ext>
            </a:extLst>
          </p:cNvPr>
          <p:cNvSpPr>
            <a:spLocks noGrp="1"/>
          </p:cNvSpPr>
          <p:nvPr>
            <p:ph type="title"/>
          </p:nvPr>
        </p:nvSpPr>
        <p:spPr/>
        <p:txBody>
          <a:bodyPr/>
          <a:lstStyle/>
          <a:p>
            <a:r>
              <a:rPr lang="en-US" dirty="0"/>
              <a:t>                           https on </a:t>
            </a:r>
            <a:r>
              <a:rPr lang="en-US" dirty="0" err="1"/>
              <a:t>apache</a:t>
            </a:r>
            <a:endParaRPr lang="en-US" dirty="0"/>
          </a:p>
        </p:txBody>
      </p:sp>
      <p:sp>
        <p:nvSpPr>
          <p:cNvPr id="3" name="Content Placeholder 2">
            <a:extLst>
              <a:ext uri="{FF2B5EF4-FFF2-40B4-BE49-F238E27FC236}">
                <a16:creationId xmlns:a16="http://schemas.microsoft.com/office/drawing/2014/main" id="{0DFCA64A-D2A1-4C57-9B9B-6142BC7301EA}"/>
              </a:ext>
            </a:extLst>
          </p:cNvPr>
          <p:cNvSpPr>
            <a:spLocks noGrp="1"/>
          </p:cNvSpPr>
          <p:nvPr>
            <p:ph idx="1"/>
          </p:nvPr>
        </p:nvSpPr>
        <p:spPr>
          <a:xfrm>
            <a:off x="838200" y="1825625"/>
            <a:ext cx="10515600" cy="4667250"/>
          </a:xfrm>
        </p:spPr>
        <p:txBody>
          <a:bodyPr>
            <a:normAutofit/>
          </a:bodyPr>
          <a:lstStyle/>
          <a:p>
            <a:r>
              <a:rPr lang="en-US" dirty="0"/>
              <a:t>yum install </a:t>
            </a:r>
            <a:r>
              <a:rPr lang="en-US" dirty="0" err="1"/>
              <a:t>mode_ssl</a:t>
            </a:r>
            <a:endParaRPr lang="en-US" dirty="0"/>
          </a:p>
          <a:p>
            <a:endParaRPr lang="en-US" dirty="0"/>
          </a:p>
          <a:p>
            <a:r>
              <a:rPr lang="en-US" dirty="0"/>
              <a:t>yum install </a:t>
            </a:r>
            <a:r>
              <a:rPr lang="en-US" dirty="0" err="1"/>
              <a:t>openssl</a:t>
            </a:r>
            <a:endParaRPr lang="en-US" dirty="0"/>
          </a:p>
          <a:p>
            <a:pPr marL="0" indent="0">
              <a:buNone/>
            </a:pPr>
            <a:endParaRPr lang="en-US" dirty="0"/>
          </a:p>
          <a:p>
            <a:r>
              <a:rPr lang="en-US" dirty="0" err="1"/>
              <a:t>openssl</a:t>
            </a:r>
            <a:r>
              <a:rPr lang="en-US" dirty="0"/>
              <a:t> </a:t>
            </a:r>
            <a:r>
              <a:rPr lang="en-US" dirty="0" err="1"/>
              <a:t>genrsa</a:t>
            </a:r>
            <a:r>
              <a:rPr lang="en-US" dirty="0"/>
              <a:t> -des3   -out </a:t>
            </a:r>
            <a:r>
              <a:rPr lang="en-US" dirty="0" err="1"/>
              <a:t>server.key</a:t>
            </a:r>
            <a:r>
              <a:rPr lang="en-US" dirty="0"/>
              <a:t>  2048 (private key)</a:t>
            </a:r>
          </a:p>
          <a:p>
            <a:r>
              <a:rPr lang="en-US" dirty="0" err="1"/>
              <a:t>openssl</a:t>
            </a:r>
            <a:r>
              <a:rPr lang="en-US" dirty="0"/>
              <a:t> </a:t>
            </a:r>
            <a:r>
              <a:rPr lang="en-US" dirty="0" err="1"/>
              <a:t>rsa</a:t>
            </a:r>
            <a:r>
              <a:rPr lang="en-US" dirty="0"/>
              <a:t> –in </a:t>
            </a:r>
            <a:r>
              <a:rPr lang="en-US" dirty="0" err="1"/>
              <a:t>server.key</a:t>
            </a:r>
            <a:r>
              <a:rPr lang="en-US" dirty="0"/>
              <a:t>  -out </a:t>
            </a:r>
            <a:r>
              <a:rPr lang="en-US" dirty="0" err="1"/>
              <a:t>private.key</a:t>
            </a:r>
            <a:r>
              <a:rPr lang="en-US" dirty="0"/>
              <a:t> (</a:t>
            </a:r>
            <a:r>
              <a:rPr lang="en-US" dirty="0" err="1"/>
              <a:t>apache</a:t>
            </a:r>
            <a:r>
              <a:rPr lang="en-US" dirty="0"/>
              <a:t> cannot read </a:t>
            </a:r>
            <a:r>
              <a:rPr lang="en-US" dirty="0" err="1"/>
              <a:t>priv</a:t>
            </a:r>
            <a:r>
              <a:rPr lang="en-US" dirty="0"/>
              <a:t> with pass)</a:t>
            </a:r>
          </a:p>
          <a:p>
            <a:r>
              <a:rPr lang="en-US" dirty="0" err="1"/>
              <a:t>openssl</a:t>
            </a:r>
            <a:r>
              <a:rPr lang="en-US" dirty="0"/>
              <a:t> req -x509 -nodes -days 365 -</a:t>
            </a:r>
            <a:r>
              <a:rPr lang="en-US" dirty="0" err="1"/>
              <a:t>newkey</a:t>
            </a:r>
            <a:r>
              <a:rPr lang="en-US" dirty="0"/>
              <a:t> rsa:2048 -</a:t>
            </a:r>
            <a:r>
              <a:rPr lang="en-US" dirty="0" err="1"/>
              <a:t>keyout</a:t>
            </a:r>
            <a:r>
              <a:rPr lang="en-US" dirty="0"/>
              <a:t> </a:t>
            </a:r>
            <a:r>
              <a:rPr lang="en-US" dirty="0" err="1"/>
              <a:t>private.key</a:t>
            </a:r>
            <a:r>
              <a:rPr lang="en-US" dirty="0"/>
              <a:t> -out public.crt</a:t>
            </a:r>
          </a:p>
          <a:p>
            <a:endParaRPr lang="en-US" dirty="0"/>
          </a:p>
          <a:p>
            <a:endParaRPr lang="en-US" dirty="0"/>
          </a:p>
        </p:txBody>
      </p:sp>
    </p:spTree>
    <p:extLst>
      <p:ext uri="{BB962C8B-B14F-4D97-AF65-F5344CB8AC3E}">
        <p14:creationId xmlns:p14="http://schemas.microsoft.com/office/powerpoint/2010/main" val="137038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1EF8-1C29-47DA-9542-57F8C43A0C72}"/>
              </a:ext>
            </a:extLst>
          </p:cNvPr>
          <p:cNvSpPr>
            <a:spLocks noGrp="1"/>
          </p:cNvSpPr>
          <p:nvPr>
            <p:ph type="title"/>
          </p:nvPr>
        </p:nvSpPr>
        <p:spPr/>
        <p:txBody>
          <a:bodyPr/>
          <a:lstStyle/>
          <a:p>
            <a:pPr algn="ctr"/>
            <a:r>
              <a:rPr lang="en-US" dirty="0"/>
              <a:t>https on </a:t>
            </a:r>
            <a:r>
              <a:rPr lang="en-US" dirty="0" err="1"/>
              <a:t>apache</a:t>
            </a:r>
            <a:endParaRPr lang="en-US" dirty="0"/>
          </a:p>
        </p:txBody>
      </p:sp>
      <p:sp>
        <p:nvSpPr>
          <p:cNvPr id="3" name="Content Placeholder 2">
            <a:extLst>
              <a:ext uri="{FF2B5EF4-FFF2-40B4-BE49-F238E27FC236}">
                <a16:creationId xmlns:a16="http://schemas.microsoft.com/office/drawing/2014/main" id="{46A68A90-9C97-46B7-A13A-E0B654E1195B}"/>
              </a:ext>
            </a:extLst>
          </p:cNvPr>
          <p:cNvSpPr>
            <a:spLocks noGrp="1"/>
          </p:cNvSpPr>
          <p:nvPr>
            <p:ph idx="1"/>
          </p:nvPr>
        </p:nvSpPr>
        <p:spPr/>
        <p:txBody>
          <a:bodyPr>
            <a:normAutofit lnSpcReduction="10000"/>
          </a:bodyPr>
          <a:lstStyle/>
          <a:p>
            <a:r>
              <a:rPr lang="en-US" dirty="0"/>
              <a:t>&lt;</a:t>
            </a:r>
            <a:r>
              <a:rPr lang="en-US" dirty="0" err="1"/>
              <a:t>VirtualHost</a:t>
            </a:r>
            <a:r>
              <a:rPr lang="en-US" dirty="0"/>
              <a:t> ip:443&gt;</a:t>
            </a:r>
          </a:p>
          <a:p>
            <a:r>
              <a:rPr lang="en-US" dirty="0"/>
              <a:t> </a:t>
            </a:r>
            <a:r>
              <a:rPr lang="en-US" dirty="0" err="1"/>
              <a:t>DocumentRoot</a:t>
            </a:r>
            <a:r>
              <a:rPr lang="en-US" dirty="0"/>
              <a:t> "/var/www/html" </a:t>
            </a:r>
          </a:p>
          <a:p>
            <a:r>
              <a:rPr lang="en-US" dirty="0" err="1"/>
              <a:t>ServerName</a:t>
            </a:r>
            <a:r>
              <a:rPr lang="en-US" dirty="0"/>
              <a:t> www.example.com</a:t>
            </a:r>
          </a:p>
          <a:p>
            <a:r>
              <a:rPr lang="en-US" dirty="0" err="1"/>
              <a:t>SSLEngine</a:t>
            </a:r>
            <a:r>
              <a:rPr lang="en-US" dirty="0"/>
              <a:t> on</a:t>
            </a:r>
          </a:p>
          <a:p>
            <a:r>
              <a:rPr lang="en-US" dirty="0" err="1"/>
              <a:t>SSLCertificateFile</a:t>
            </a:r>
            <a:r>
              <a:rPr lang="en-US" dirty="0"/>
              <a:t> /</a:t>
            </a:r>
            <a:r>
              <a:rPr lang="en-US" dirty="0" err="1"/>
              <a:t>etc</a:t>
            </a:r>
            <a:r>
              <a:rPr lang="en-US" dirty="0"/>
              <a:t>/httpd/</a:t>
            </a:r>
            <a:r>
              <a:rPr lang="en-US" dirty="0" err="1"/>
              <a:t>ssl</a:t>
            </a:r>
            <a:r>
              <a:rPr lang="en-US" dirty="0"/>
              <a:t>/public.crt</a:t>
            </a:r>
          </a:p>
          <a:p>
            <a:r>
              <a:rPr lang="en-US" dirty="0" err="1"/>
              <a:t>SSLCertificateKeyFile</a:t>
            </a:r>
            <a:r>
              <a:rPr lang="en-US" dirty="0"/>
              <a:t> /</a:t>
            </a:r>
            <a:r>
              <a:rPr lang="en-US" dirty="0" err="1"/>
              <a:t>etc</a:t>
            </a:r>
            <a:r>
              <a:rPr lang="en-US" dirty="0"/>
              <a:t>/httpd/</a:t>
            </a:r>
            <a:r>
              <a:rPr lang="en-US" dirty="0" err="1"/>
              <a:t>ssl</a:t>
            </a:r>
            <a:r>
              <a:rPr lang="en-US" dirty="0"/>
              <a:t>/</a:t>
            </a:r>
            <a:r>
              <a:rPr lang="en-US" dirty="0" err="1"/>
              <a:t>server.key</a:t>
            </a:r>
            <a:endParaRPr lang="en-US" dirty="0"/>
          </a:p>
          <a:p>
            <a:r>
              <a:rPr lang="en-US" dirty="0"/>
              <a:t>&lt;/</a:t>
            </a:r>
            <a:r>
              <a:rPr lang="en-US" dirty="0" err="1"/>
              <a:t>VirtualHost</a:t>
            </a:r>
            <a:r>
              <a:rPr lang="en-US" dirty="0"/>
              <a:t>&gt;</a:t>
            </a:r>
          </a:p>
          <a:p>
            <a:r>
              <a:rPr lang="en-US" dirty="0"/>
              <a:t>In virtual 80  notice delete </a:t>
            </a:r>
            <a:r>
              <a:rPr lang="en-US" dirty="0" err="1"/>
              <a:t>documentroot</a:t>
            </a:r>
            <a:r>
              <a:rPr lang="en-US"/>
              <a:t> </a:t>
            </a:r>
            <a:endParaRPr lang="en-US" dirty="0"/>
          </a:p>
          <a:p>
            <a:r>
              <a:rPr lang="en-US" dirty="0"/>
              <a:t>Redirect  permanent "/" "https://your_domain_or_IP/"</a:t>
            </a:r>
          </a:p>
        </p:txBody>
      </p:sp>
    </p:spTree>
    <p:extLst>
      <p:ext uri="{BB962C8B-B14F-4D97-AF65-F5344CB8AC3E}">
        <p14:creationId xmlns:p14="http://schemas.microsoft.com/office/powerpoint/2010/main" val="2078041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411D-F3ED-407F-B754-C1EFE5720887}"/>
              </a:ext>
            </a:extLst>
          </p:cNvPr>
          <p:cNvSpPr>
            <a:spLocks noGrp="1"/>
          </p:cNvSpPr>
          <p:nvPr>
            <p:ph type="title"/>
          </p:nvPr>
        </p:nvSpPr>
        <p:spPr/>
        <p:txBody>
          <a:bodyPr/>
          <a:lstStyle/>
          <a:p>
            <a:pPr algn="ctr"/>
            <a:r>
              <a:rPr lang="en-US" dirty="0"/>
              <a:t>Squid Proxy</a:t>
            </a:r>
          </a:p>
        </p:txBody>
      </p:sp>
      <p:pic>
        <p:nvPicPr>
          <p:cNvPr id="1028" name="Picture 4" descr="What is Squid Proxy Server Software ...">
            <a:extLst>
              <a:ext uri="{FF2B5EF4-FFF2-40B4-BE49-F238E27FC236}">
                <a16:creationId xmlns:a16="http://schemas.microsoft.com/office/drawing/2014/main" id="{223B1BEA-A4F3-40EF-899F-38A07878C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8268" y="1892565"/>
            <a:ext cx="324432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CBE15A6-E475-48A1-94E4-4E8FE69A2DFE}"/>
              </a:ext>
            </a:extLst>
          </p:cNvPr>
          <p:cNvSpPr/>
          <p:nvPr/>
        </p:nvSpPr>
        <p:spPr>
          <a:xfrm>
            <a:off x="2810934" y="4351866"/>
            <a:ext cx="2142066" cy="905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a:extLst>
              <a:ext uri="{FF2B5EF4-FFF2-40B4-BE49-F238E27FC236}">
                <a16:creationId xmlns:a16="http://schemas.microsoft.com/office/drawing/2014/main" id="{2E7E6CF7-0F7E-4D44-AE25-77A2F13BEBBF}"/>
              </a:ext>
            </a:extLst>
          </p:cNvPr>
          <p:cNvSpPr/>
          <p:nvPr/>
        </p:nvSpPr>
        <p:spPr>
          <a:xfrm>
            <a:off x="2810934" y="1734344"/>
            <a:ext cx="2142066" cy="90593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Rectangle 5">
            <a:extLst>
              <a:ext uri="{FF2B5EF4-FFF2-40B4-BE49-F238E27FC236}">
                <a16:creationId xmlns:a16="http://schemas.microsoft.com/office/drawing/2014/main" id="{8B949F17-98E0-4EED-9166-FEF21DCA52F5}"/>
              </a:ext>
            </a:extLst>
          </p:cNvPr>
          <p:cNvSpPr/>
          <p:nvPr/>
        </p:nvSpPr>
        <p:spPr>
          <a:xfrm>
            <a:off x="6214533" y="3191933"/>
            <a:ext cx="2065867" cy="108373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proxy</a:t>
            </a:r>
          </a:p>
        </p:txBody>
      </p:sp>
      <p:cxnSp>
        <p:nvCxnSpPr>
          <p:cNvPr id="8" name="Straight Arrow Connector 7">
            <a:extLst>
              <a:ext uri="{FF2B5EF4-FFF2-40B4-BE49-F238E27FC236}">
                <a16:creationId xmlns:a16="http://schemas.microsoft.com/office/drawing/2014/main" id="{7E269B19-F059-4813-9A94-49E46D5B069C}"/>
              </a:ext>
            </a:extLst>
          </p:cNvPr>
          <p:cNvCxnSpPr/>
          <p:nvPr/>
        </p:nvCxnSpPr>
        <p:spPr>
          <a:xfrm flipV="1">
            <a:off x="4495800" y="3987799"/>
            <a:ext cx="1811867" cy="72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187D95-5521-49AB-BCEA-B80C8C793901}"/>
              </a:ext>
            </a:extLst>
          </p:cNvPr>
          <p:cNvCxnSpPr/>
          <p:nvPr/>
        </p:nvCxnSpPr>
        <p:spPr>
          <a:xfrm flipH="1" flipV="1">
            <a:off x="4953000" y="2506133"/>
            <a:ext cx="1261533" cy="82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19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0BEF-B366-4DC5-A7E6-E001B8A9762E}"/>
              </a:ext>
            </a:extLst>
          </p:cNvPr>
          <p:cNvSpPr>
            <a:spLocks noGrp="1"/>
          </p:cNvSpPr>
          <p:nvPr>
            <p:ph type="title"/>
          </p:nvPr>
        </p:nvSpPr>
        <p:spPr/>
        <p:txBody>
          <a:bodyPr/>
          <a:lstStyle/>
          <a:p>
            <a:pPr algn="ctr"/>
            <a:r>
              <a:rPr lang="en-US" dirty="0"/>
              <a:t>squid</a:t>
            </a:r>
          </a:p>
        </p:txBody>
      </p:sp>
      <p:sp>
        <p:nvSpPr>
          <p:cNvPr id="3" name="Content Placeholder 2">
            <a:extLst>
              <a:ext uri="{FF2B5EF4-FFF2-40B4-BE49-F238E27FC236}">
                <a16:creationId xmlns:a16="http://schemas.microsoft.com/office/drawing/2014/main" id="{A0D9923E-D22D-45C0-A400-2ACA39645416}"/>
              </a:ext>
            </a:extLst>
          </p:cNvPr>
          <p:cNvSpPr>
            <a:spLocks noGrp="1"/>
          </p:cNvSpPr>
          <p:nvPr>
            <p:ph idx="1"/>
          </p:nvPr>
        </p:nvSpPr>
        <p:spPr>
          <a:xfrm>
            <a:off x="838200" y="1486958"/>
            <a:ext cx="10515600" cy="4802330"/>
          </a:xfrm>
        </p:spPr>
        <p:txBody>
          <a:bodyPr>
            <a:normAutofit/>
          </a:bodyPr>
          <a:lstStyle/>
          <a:p>
            <a:r>
              <a:rPr lang="en-US" dirty="0" err="1"/>
              <a:t>acl</a:t>
            </a:r>
            <a:r>
              <a:rPr lang="en-US" dirty="0"/>
              <a:t> </a:t>
            </a:r>
            <a:r>
              <a:rPr lang="en-US" dirty="0" err="1"/>
              <a:t>blockuser</a:t>
            </a:r>
            <a:r>
              <a:rPr lang="en-US" dirty="0"/>
              <a:t> </a:t>
            </a:r>
            <a:r>
              <a:rPr lang="en-US" dirty="0" err="1"/>
              <a:t>src</a:t>
            </a:r>
            <a:r>
              <a:rPr lang="en-US" dirty="0"/>
              <a:t> (client </a:t>
            </a:r>
            <a:r>
              <a:rPr lang="en-US" dirty="0" err="1"/>
              <a:t>ip</a:t>
            </a:r>
            <a:r>
              <a:rPr lang="en-US" dirty="0"/>
              <a:t>)</a:t>
            </a:r>
          </a:p>
          <a:p>
            <a:r>
              <a:rPr lang="en-US" dirty="0" err="1"/>
              <a:t>http_access</a:t>
            </a:r>
            <a:r>
              <a:rPr lang="en-US" dirty="0"/>
              <a:t> deny </a:t>
            </a:r>
            <a:r>
              <a:rPr lang="en-US" dirty="0" err="1"/>
              <a:t>blockuser</a:t>
            </a:r>
            <a:endParaRPr lang="en-US" dirty="0"/>
          </a:p>
          <a:p>
            <a:endParaRPr lang="en-US" dirty="0"/>
          </a:p>
          <a:p>
            <a:r>
              <a:rPr lang="en-US" dirty="0"/>
              <a:t>Auth </a:t>
            </a:r>
            <a:r>
              <a:rPr lang="en-US" dirty="0" err="1"/>
              <a:t>aquid</a:t>
            </a:r>
            <a:endParaRPr lang="en-US" dirty="0"/>
          </a:p>
          <a:p>
            <a:r>
              <a:rPr lang="en-US" dirty="0" err="1"/>
              <a:t>htpasswd</a:t>
            </a:r>
            <a:r>
              <a:rPr lang="en-US" dirty="0"/>
              <a:t> -c /</a:t>
            </a:r>
            <a:r>
              <a:rPr lang="en-US" dirty="0" err="1"/>
              <a:t>etc</a:t>
            </a:r>
            <a:r>
              <a:rPr lang="en-US" dirty="0"/>
              <a:t>/squid/.</a:t>
            </a:r>
            <a:r>
              <a:rPr lang="en-US" dirty="0" err="1"/>
              <a:t>squid_user</a:t>
            </a:r>
            <a:r>
              <a:rPr lang="en-US" dirty="0"/>
              <a:t> username</a:t>
            </a:r>
          </a:p>
          <a:p>
            <a:r>
              <a:rPr lang="en-US" dirty="0" err="1"/>
              <a:t>auth_param</a:t>
            </a:r>
            <a:r>
              <a:rPr lang="en-US" dirty="0"/>
              <a:t> basic program /</a:t>
            </a:r>
            <a:r>
              <a:rPr lang="en-US" dirty="0" err="1"/>
              <a:t>usr</a:t>
            </a:r>
            <a:r>
              <a:rPr lang="en-US" dirty="0"/>
              <a:t>/lib/squid/</a:t>
            </a:r>
            <a:r>
              <a:rPr lang="en-US" dirty="0" err="1"/>
              <a:t>basic_ncsa_auth</a:t>
            </a:r>
            <a:r>
              <a:rPr lang="en-US" dirty="0"/>
              <a:t> /</a:t>
            </a:r>
            <a:r>
              <a:rPr lang="en-US" dirty="0" err="1"/>
              <a:t>etc</a:t>
            </a:r>
            <a:r>
              <a:rPr lang="en-US" dirty="0"/>
              <a:t>/squid/passwd </a:t>
            </a:r>
          </a:p>
          <a:p>
            <a:r>
              <a:rPr lang="en-US" dirty="0" err="1"/>
              <a:t>auth_param</a:t>
            </a:r>
            <a:r>
              <a:rPr lang="en-US" dirty="0"/>
              <a:t> basic children 5</a:t>
            </a:r>
          </a:p>
          <a:p>
            <a:r>
              <a:rPr lang="en-US" dirty="0" err="1"/>
              <a:t>auth_param</a:t>
            </a:r>
            <a:r>
              <a:rPr lang="en-US" dirty="0"/>
              <a:t> basic realm Proxy Authentication Required</a:t>
            </a:r>
          </a:p>
          <a:p>
            <a:endParaRPr lang="en-US" dirty="0"/>
          </a:p>
        </p:txBody>
      </p:sp>
    </p:spTree>
    <p:extLst>
      <p:ext uri="{BB962C8B-B14F-4D97-AF65-F5344CB8AC3E}">
        <p14:creationId xmlns:p14="http://schemas.microsoft.com/office/powerpoint/2010/main" val="392864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223F-2E09-4283-9E2C-9573DBD8A610}"/>
              </a:ext>
            </a:extLst>
          </p:cNvPr>
          <p:cNvSpPr>
            <a:spLocks noGrp="1"/>
          </p:cNvSpPr>
          <p:nvPr>
            <p:ph type="title"/>
          </p:nvPr>
        </p:nvSpPr>
        <p:spPr/>
        <p:txBody>
          <a:bodyPr/>
          <a:lstStyle/>
          <a:p>
            <a:pPr algn="ctr"/>
            <a:r>
              <a:rPr lang="en-US" dirty="0"/>
              <a:t>Caching and Blocking on squid</a:t>
            </a:r>
          </a:p>
        </p:txBody>
      </p:sp>
      <p:sp>
        <p:nvSpPr>
          <p:cNvPr id="3" name="Content Placeholder 2">
            <a:extLst>
              <a:ext uri="{FF2B5EF4-FFF2-40B4-BE49-F238E27FC236}">
                <a16:creationId xmlns:a16="http://schemas.microsoft.com/office/drawing/2014/main" id="{245C0EE7-5F47-4E1C-B9E4-32C76DB4ED0B}"/>
              </a:ext>
            </a:extLst>
          </p:cNvPr>
          <p:cNvSpPr>
            <a:spLocks noGrp="1"/>
          </p:cNvSpPr>
          <p:nvPr>
            <p:ph idx="1"/>
          </p:nvPr>
        </p:nvSpPr>
        <p:spPr/>
        <p:txBody>
          <a:bodyPr/>
          <a:lstStyle/>
          <a:p>
            <a:r>
              <a:rPr lang="en-US" dirty="0" err="1"/>
              <a:t>cache_dir</a:t>
            </a:r>
            <a:r>
              <a:rPr lang="en-US" dirty="0"/>
              <a:t> </a:t>
            </a:r>
            <a:r>
              <a:rPr lang="en-US" dirty="0" err="1"/>
              <a:t>ufs</a:t>
            </a:r>
            <a:r>
              <a:rPr lang="en-US" dirty="0"/>
              <a:t> /var/spool/squid 100 16 256    uncomment</a:t>
            </a:r>
          </a:p>
          <a:p>
            <a:endParaRPr lang="en-US" dirty="0"/>
          </a:p>
          <a:p>
            <a:r>
              <a:rPr lang="en-US" dirty="0"/>
              <a:t>100 means 100mg    16 folder keep   256 second cache valid</a:t>
            </a:r>
          </a:p>
          <a:p>
            <a:endParaRPr lang="en-US" dirty="0"/>
          </a:p>
          <a:p>
            <a:r>
              <a:rPr lang="en-US" dirty="0" err="1"/>
              <a:t>acl</a:t>
            </a:r>
            <a:r>
              <a:rPr lang="en-US" dirty="0"/>
              <a:t>  </a:t>
            </a:r>
            <a:r>
              <a:rPr lang="en-US" dirty="0" err="1"/>
              <a:t>newsmedia</a:t>
            </a:r>
            <a:r>
              <a:rPr lang="en-US" dirty="0"/>
              <a:t>    </a:t>
            </a:r>
            <a:r>
              <a:rPr lang="en-US" dirty="0" err="1"/>
              <a:t>destdomain</a:t>
            </a:r>
            <a:r>
              <a:rPr lang="en-US" dirty="0"/>
              <a:t> tasnim.com  www.tasnim.com</a:t>
            </a:r>
          </a:p>
          <a:p>
            <a:r>
              <a:rPr lang="en-US" dirty="0" err="1"/>
              <a:t>http_access</a:t>
            </a:r>
            <a:r>
              <a:rPr lang="en-US" dirty="0"/>
              <a:t> deny </a:t>
            </a:r>
            <a:r>
              <a:rPr lang="en-US" dirty="0" err="1"/>
              <a:t>newsmedia</a:t>
            </a:r>
            <a:endParaRPr lang="en-US" dirty="0"/>
          </a:p>
          <a:p>
            <a:pPr marL="0" indent="0">
              <a:buNone/>
            </a:pPr>
            <a:r>
              <a:rPr lang="en-US" dirty="0"/>
              <a:t>   </a:t>
            </a:r>
          </a:p>
        </p:txBody>
      </p:sp>
    </p:spTree>
    <p:extLst>
      <p:ext uri="{BB962C8B-B14F-4D97-AF65-F5344CB8AC3E}">
        <p14:creationId xmlns:p14="http://schemas.microsoft.com/office/powerpoint/2010/main" val="1623436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4FD3-2A3B-4D22-8647-07D45D761989}"/>
              </a:ext>
            </a:extLst>
          </p:cNvPr>
          <p:cNvSpPr>
            <a:spLocks noGrp="1"/>
          </p:cNvSpPr>
          <p:nvPr>
            <p:ph type="title"/>
          </p:nvPr>
        </p:nvSpPr>
        <p:spPr>
          <a:xfrm>
            <a:off x="838200" y="153458"/>
            <a:ext cx="10515600" cy="1325563"/>
          </a:xfrm>
        </p:spPr>
        <p:txBody>
          <a:bodyPr/>
          <a:lstStyle/>
          <a:p>
            <a:pPr algn="ctr"/>
            <a:r>
              <a:rPr lang="en-US" dirty="0" err="1"/>
              <a:t>nginx</a:t>
            </a:r>
            <a:endParaRPr lang="en-US" dirty="0"/>
          </a:p>
        </p:txBody>
      </p:sp>
      <p:sp>
        <p:nvSpPr>
          <p:cNvPr id="3" name="Content Placeholder 2">
            <a:extLst>
              <a:ext uri="{FF2B5EF4-FFF2-40B4-BE49-F238E27FC236}">
                <a16:creationId xmlns:a16="http://schemas.microsoft.com/office/drawing/2014/main" id="{A5A95D05-7D0E-4D8F-912E-49F39A4B43CB}"/>
              </a:ext>
            </a:extLst>
          </p:cNvPr>
          <p:cNvSpPr>
            <a:spLocks noGrp="1"/>
          </p:cNvSpPr>
          <p:nvPr>
            <p:ph idx="1"/>
          </p:nvPr>
        </p:nvSpPr>
        <p:spPr>
          <a:xfrm>
            <a:off x="838200" y="1253331"/>
            <a:ext cx="10515600" cy="5282936"/>
          </a:xfrm>
        </p:spPr>
        <p:txBody>
          <a:bodyPr>
            <a:normAutofit fontScale="25000" lnSpcReduction="20000"/>
          </a:bodyPr>
          <a:lstStyle/>
          <a:p>
            <a:r>
              <a:rPr lang="en-US" sz="4800" b="1" dirty="0"/>
              <a:t>server {</a:t>
            </a:r>
          </a:p>
          <a:p>
            <a:endParaRPr lang="en-US" sz="4800" b="1" dirty="0"/>
          </a:p>
          <a:p>
            <a:r>
              <a:rPr lang="en-US" sz="4800" b="1" dirty="0"/>
              <a:t> listen 80;</a:t>
            </a:r>
          </a:p>
          <a:p>
            <a:endParaRPr lang="en-US" sz="4800" b="1" dirty="0"/>
          </a:p>
          <a:p>
            <a:r>
              <a:rPr lang="en-US" sz="4800" b="1" dirty="0"/>
              <a:t> </a:t>
            </a:r>
            <a:r>
              <a:rPr lang="en-US" sz="4800" b="1" dirty="0" err="1"/>
              <a:t>server_name</a:t>
            </a:r>
            <a:r>
              <a:rPr lang="en-US" sz="4800" b="1" dirty="0"/>
              <a:t> limo.ir;</a:t>
            </a:r>
          </a:p>
          <a:p>
            <a:r>
              <a:rPr lang="en-US" sz="4800" b="1" dirty="0"/>
              <a:t> return 301 https://limo.ir$request_uri;</a:t>
            </a:r>
          </a:p>
          <a:p>
            <a:endParaRPr lang="en-US" sz="4800" b="1" dirty="0"/>
          </a:p>
          <a:p>
            <a:r>
              <a:rPr lang="en-US" sz="4800" b="1" dirty="0"/>
              <a:t>}</a:t>
            </a:r>
          </a:p>
          <a:p>
            <a:endParaRPr lang="en-US" sz="4800" b="1" dirty="0"/>
          </a:p>
          <a:p>
            <a:endParaRPr lang="en-US" sz="4800" b="1" dirty="0"/>
          </a:p>
          <a:p>
            <a:r>
              <a:rPr lang="en-US" sz="4800" b="1" dirty="0"/>
              <a:t>server {</a:t>
            </a:r>
          </a:p>
          <a:p>
            <a:endParaRPr lang="en-US" sz="4800" b="1" dirty="0"/>
          </a:p>
          <a:p>
            <a:r>
              <a:rPr lang="en-US" sz="4800" b="1" dirty="0"/>
              <a:t> listen 443 </a:t>
            </a:r>
            <a:r>
              <a:rPr lang="en-US" sz="4800" b="1" dirty="0" err="1"/>
              <a:t>ssl</a:t>
            </a:r>
            <a:r>
              <a:rPr lang="en-US" sz="4800" b="1" dirty="0"/>
              <a:t>;</a:t>
            </a:r>
          </a:p>
          <a:p>
            <a:r>
              <a:rPr lang="en-US" sz="4800" b="1" dirty="0"/>
              <a:t> </a:t>
            </a:r>
            <a:r>
              <a:rPr lang="en-US" sz="4800" b="1" dirty="0" err="1"/>
              <a:t>ssl_certificate</a:t>
            </a:r>
            <a:r>
              <a:rPr lang="en-US" sz="4800" b="1" dirty="0"/>
              <a:t> public.crt;</a:t>
            </a:r>
          </a:p>
          <a:p>
            <a:r>
              <a:rPr lang="en-US" sz="4800" b="1" dirty="0"/>
              <a:t> </a:t>
            </a:r>
            <a:r>
              <a:rPr lang="en-US" sz="4800" b="1" dirty="0" err="1"/>
              <a:t>ssl_certificate_key</a:t>
            </a:r>
            <a:r>
              <a:rPr lang="en-US" sz="4800" b="1" dirty="0"/>
              <a:t> </a:t>
            </a:r>
            <a:r>
              <a:rPr lang="en-US" sz="4800" b="1" dirty="0" err="1"/>
              <a:t>private.key</a:t>
            </a:r>
            <a:r>
              <a:rPr lang="en-US" sz="4800" b="1" dirty="0"/>
              <a:t>;</a:t>
            </a:r>
          </a:p>
          <a:p>
            <a:endParaRPr lang="en-US" sz="4800" b="1" dirty="0"/>
          </a:p>
          <a:p>
            <a:r>
              <a:rPr lang="en-US" sz="4800" b="1" dirty="0"/>
              <a:t> location / {</a:t>
            </a:r>
          </a:p>
          <a:p>
            <a:r>
              <a:rPr lang="en-US" sz="4800" b="1" dirty="0"/>
              <a:t>  root /</a:t>
            </a:r>
            <a:r>
              <a:rPr lang="en-US" sz="4800" b="1" dirty="0" err="1"/>
              <a:t>usr</a:t>
            </a:r>
            <a:r>
              <a:rPr lang="en-US" sz="4800" b="1" dirty="0"/>
              <a:t>/share/</a:t>
            </a:r>
            <a:r>
              <a:rPr lang="en-US" sz="4800" b="1" dirty="0" err="1"/>
              <a:t>nginx</a:t>
            </a:r>
            <a:r>
              <a:rPr lang="en-US" sz="4800" b="1" dirty="0"/>
              <a:t>/html;</a:t>
            </a:r>
          </a:p>
          <a:p>
            <a:r>
              <a:rPr lang="en-US" sz="4800" b="1" dirty="0"/>
              <a:t>  index index.html;</a:t>
            </a:r>
          </a:p>
          <a:p>
            <a:r>
              <a:rPr lang="en-US" sz="4800" b="1" dirty="0"/>
              <a:t> }</a:t>
            </a:r>
          </a:p>
          <a:p>
            <a:r>
              <a:rPr lang="en-US" sz="4800" b="1" dirty="0"/>
              <a:t>}</a:t>
            </a:r>
          </a:p>
          <a:p>
            <a:endParaRPr lang="en-US" dirty="0"/>
          </a:p>
        </p:txBody>
      </p:sp>
    </p:spTree>
    <p:extLst>
      <p:ext uri="{BB962C8B-B14F-4D97-AF65-F5344CB8AC3E}">
        <p14:creationId xmlns:p14="http://schemas.microsoft.com/office/powerpoint/2010/main" val="1651995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9812-258E-4273-B4E5-E6872DB8DB07}"/>
              </a:ext>
            </a:extLst>
          </p:cNvPr>
          <p:cNvSpPr>
            <a:spLocks noGrp="1"/>
          </p:cNvSpPr>
          <p:nvPr>
            <p:ph type="title"/>
          </p:nvPr>
        </p:nvSpPr>
        <p:spPr/>
        <p:txBody>
          <a:bodyPr/>
          <a:lstStyle/>
          <a:p>
            <a:pPr algn="ctr"/>
            <a:r>
              <a:rPr lang="en-US" dirty="0"/>
              <a:t>Tuning webserver </a:t>
            </a:r>
          </a:p>
        </p:txBody>
      </p:sp>
      <p:sp>
        <p:nvSpPr>
          <p:cNvPr id="3" name="Content Placeholder 2">
            <a:extLst>
              <a:ext uri="{FF2B5EF4-FFF2-40B4-BE49-F238E27FC236}">
                <a16:creationId xmlns:a16="http://schemas.microsoft.com/office/drawing/2014/main" id="{655E2FA7-80BA-417A-B0FD-B5C0430199E0}"/>
              </a:ext>
            </a:extLst>
          </p:cNvPr>
          <p:cNvSpPr>
            <a:spLocks noGrp="1"/>
          </p:cNvSpPr>
          <p:nvPr>
            <p:ph idx="1"/>
          </p:nvPr>
        </p:nvSpPr>
        <p:spPr/>
        <p:txBody>
          <a:bodyPr>
            <a:normAutofit lnSpcReduction="10000"/>
          </a:bodyPr>
          <a:lstStyle/>
          <a:p>
            <a:r>
              <a:rPr lang="en-US" dirty="0"/>
              <a:t>Notice tuning first in develop or stage  env</a:t>
            </a:r>
          </a:p>
          <a:p>
            <a:pPr marL="0" indent="0">
              <a:buNone/>
            </a:pPr>
            <a:endParaRPr lang="en-US" dirty="0"/>
          </a:p>
          <a:p>
            <a:pPr marL="0" indent="0">
              <a:buNone/>
            </a:pPr>
            <a:endParaRPr lang="en-US" dirty="0"/>
          </a:p>
          <a:p>
            <a:pPr marL="0" indent="0">
              <a:buNone/>
            </a:pPr>
            <a:endParaRPr lang="en-US" dirty="0"/>
          </a:p>
          <a:p>
            <a:pPr marL="0" indent="0">
              <a:buNone/>
            </a:pPr>
            <a:r>
              <a:rPr lang="en-US" dirty="0"/>
              <a:t>Apache tuning (MPM threading)</a:t>
            </a:r>
          </a:p>
          <a:p>
            <a:r>
              <a:rPr lang="en-US" dirty="0" err="1"/>
              <a:t>Prefork</a:t>
            </a:r>
            <a:r>
              <a:rPr lang="en-US" dirty="0"/>
              <a:t> (advantage: high security, suitable program needs unique process </a:t>
            </a:r>
            <a:r>
              <a:rPr lang="en-US" dirty="0" err="1"/>
              <a:t>disadvantag</a:t>
            </a:r>
            <a:r>
              <a:rPr lang="en-US" dirty="0"/>
              <a:t>: low performance, high memory usage )</a:t>
            </a:r>
          </a:p>
          <a:p>
            <a:r>
              <a:rPr lang="en-US" dirty="0"/>
              <a:t>Worker </a:t>
            </a:r>
          </a:p>
          <a:p>
            <a:r>
              <a:rPr lang="en-US" dirty="0"/>
              <a:t>Event</a:t>
            </a:r>
          </a:p>
        </p:txBody>
      </p:sp>
    </p:spTree>
    <p:extLst>
      <p:ext uri="{BB962C8B-B14F-4D97-AF65-F5344CB8AC3E}">
        <p14:creationId xmlns:p14="http://schemas.microsoft.com/office/powerpoint/2010/main" val="17837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78C-5ADD-4EBB-AE47-6AD098AF97FE}"/>
              </a:ext>
            </a:extLst>
          </p:cNvPr>
          <p:cNvSpPr>
            <a:spLocks noGrp="1"/>
          </p:cNvSpPr>
          <p:nvPr>
            <p:ph type="title"/>
          </p:nvPr>
        </p:nvSpPr>
        <p:spPr/>
        <p:txBody>
          <a:bodyPr/>
          <a:lstStyle/>
          <a:p>
            <a:pPr algn="ctr"/>
            <a:r>
              <a:rPr lang="en-US" dirty="0" err="1"/>
              <a:t>prefork</a:t>
            </a:r>
            <a:endParaRPr lang="en-US" dirty="0"/>
          </a:p>
        </p:txBody>
      </p:sp>
      <p:pic>
        <p:nvPicPr>
          <p:cNvPr id="5" name="Content Placeholder 4">
            <a:extLst>
              <a:ext uri="{FF2B5EF4-FFF2-40B4-BE49-F238E27FC236}">
                <a16:creationId xmlns:a16="http://schemas.microsoft.com/office/drawing/2014/main" id="{D8B95EF1-192F-4160-8F7E-074537222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599" y="1363134"/>
            <a:ext cx="8686800" cy="3683000"/>
          </a:xfrm>
        </p:spPr>
      </p:pic>
    </p:spTree>
    <p:extLst>
      <p:ext uri="{BB962C8B-B14F-4D97-AF65-F5344CB8AC3E}">
        <p14:creationId xmlns:p14="http://schemas.microsoft.com/office/powerpoint/2010/main" val="2130813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5D11-072B-475B-BC36-1280AF2E1CD1}"/>
              </a:ext>
            </a:extLst>
          </p:cNvPr>
          <p:cNvSpPr>
            <a:spLocks noGrp="1"/>
          </p:cNvSpPr>
          <p:nvPr>
            <p:ph type="title"/>
          </p:nvPr>
        </p:nvSpPr>
        <p:spPr/>
        <p:txBody>
          <a:bodyPr/>
          <a:lstStyle/>
          <a:p>
            <a:pPr algn="ctr"/>
            <a:r>
              <a:rPr lang="en-US" dirty="0"/>
              <a:t>worker</a:t>
            </a:r>
          </a:p>
        </p:txBody>
      </p:sp>
      <p:pic>
        <p:nvPicPr>
          <p:cNvPr id="5" name="Content Placeholder 4">
            <a:extLst>
              <a:ext uri="{FF2B5EF4-FFF2-40B4-BE49-F238E27FC236}">
                <a16:creationId xmlns:a16="http://schemas.microsoft.com/office/drawing/2014/main" id="{D8FDD116-8C40-4253-AF22-3B3A05C12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733" y="1825625"/>
            <a:ext cx="9567334" cy="4351338"/>
          </a:xfrm>
        </p:spPr>
      </p:pic>
    </p:spTree>
    <p:extLst>
      <p:ext uri="{BB962C8B-B14F-4D97-AF65-F5344CB8AC3E}">
        <p14:creationId xmlns:p14="http://schemas.microsoft.com/office/powerpoint/2010/main" val="14266510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08D9-4CCB-43DB-B2B1-40B1E2D182C7}"/>
              </a:ext>
            </a:extLst>
          </p:cNvPr>
          <p:cNvSpPr>
            <a:spLocks noGrp="1"/>
          </p:cNvSpPr>
          <p:nvPr>
            <p:ph type="title"/>
          </p:nvPr>
        </p:nvSpPr>
        <p:spPr/>
        <p:txBody>
          <a:bodyPr/>
          <a:lstStyle/>
          <a:p>
            <a:pPr algn="ctr"/>
            <a:r>
              <a:rPr lang="en-US" dirty="0"/>
              <a:t>event</a:t>
            </a:r>
          </a:p>
        </p:txBody>
      </p:sp>
      <p:pic>
        <p:nvPicPr>
          <p:cNvPr id="5" name="Content Placeholder 4">
            <a:extLst>
              <a:ext uri="{FF2B5EF4-FFF2-40B4-BE49-F238E27FC236}">
                <a16:creationId xmlns:a16="http://schemas.microsoft.com/office/drawing/2014/main" id="{883CD241-46CB-461A-8AB9-BE616D24A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667" y="1825625"/>
            <a:ext cx="9296400" cy="4351338"/>
          </a:xfrm>
        </p:spPr>
      </p:pic>
    </p:spTree>
    <p:extLst>
      <p:ext uri="{BB962C8B-B14F-4D97-AF65-F5344CB8AC3E}">
        <p14:creationId xmlns:p14="http://schemas.microsoft.com/office/powerpoint/2010/main" val="16796176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00AE-5FA0-47AD-9431-0EE8E93B33DC}"/>
              </a:ext>
            </a:extLst>
          </p:cNvPr>
          <p:cNvSpPr>
            <a:spLocks noGrp="1"/>
          </p:cNvSpPr>
          <p:nvPr>
            <p:ph type="title"/>
          </p:nvPr>
        </p:nvSpPr>
        <p:spPr/>
        <p:txBody>
          <a:bodyPr/>
          <a:lstStyle/>
          <a:p>
            <a:pPr algn="ctr"/>
            <a:r>
              <a:rPr lang="en-US" dirty="0"/>
              <a:t>firewall</a:t>
            </a:r>
          </a:p>
        </p:txBody>
      </p:sp>
      <p:sp>
        <p:nvSpPr>
          <p:cNvPr id="3" name="Content Placeholder 2">
            <a:extLst>
              <a:ext uri="{FF2B5EF4-FFF2-40B4-BE49-F238E27FC236}">
                <a16:creationId xmlns:a16="http://schemas.microsoft.com/office/drawing/2014/main" id="{0371DD7F-19CD-47FF-BACF-DA56BA287124}"/>
              </a:ext>
            </a:extLst>
          </p:cNvPr>
          <p:cNvSpPr>
            <a:spLocks noGrp="1"/>
          </p:cNvSpPr>
          <p:nvPr>
            <p:ph idx="1"/>
          </p:nvPr>
        </p:nvSpPr>
        <p:spPr/>
        <p:txBody>
          <a:bodyPr/>
          <a:lstStyle/>
          <a:p>
            <a:r>
              <a:rPr lang="en-US" dirty="0"/>
              <a:t>allow port </a:t>
            </a:r>
          </a:p>
          <a:p>
            <a:r>
              <a:rPr lang="en-US" dirty="0"/>
              <a:t>firewall-</a:t>
            </a:r>
            <a:r>
              <a:rPr lang="en-US" dirty="0" err="1"/>
              <a:t>cmd</a:t>
            </a:r>
            <a:r>
              <a:rPr lang="en-US" dirty="0"/>
              <a:t> --permanent --add-port=8080/</a:t>
            </a:r>
            <a:r>
              <a:rPr lang="en-US" dirty="0" err="1"/>
              <a:t>tcp</a:t>
            </a:r>
            <a:endParaRPr lang="en-US" dirty="0"/>
          </a:p>
          <a:p>
            <a:r>
              <a:rPr lang="en-US" dirty="0"/>
              <a:t>disallow port</a:t>
            </a:r>
          </a:p>
          <a:p>
            <a:r>
              <a:rPr lang="en-US" dirty="0"/>
              <a:t>firewall-</a:t>
            </a:r>
            <a:r>
              <a:rPr lang="en-US" dirty="0" err="1"/>
              <a:t>cmd</a:t>
            </a:r>
            <a:r>
              <a:rPr lang="en-US" dirty="0"/>
              <a:t> –permanent  --remove-port=8080/</a:t>
            </a:r>
            <a:r>
              <a:rPr lang="en-US" dirty="0" err="1"/>
              <a:t>udp</a:t>
            </a:r>
            <a:endParaRPr lang="en-US" dirty="0"/>
          </a:p>
          <a:p>
            <a:r>
              <a:rPr lang="en-US" dirty="0"/>
              <a:t>firewall-</a:t>
            </a:r>
            <a:r>
              <a:rPr lang="en-US" dirty="0" err="1"/>
              <a:t>cmd</a:t>
            </a:r>
            <a:r>
              <a:rPr lang="en-US" dirty="0"/>
              <a:t> –reload</a:t>
            </a:r>
          </a:p>
          <a:p>
            <a:r>
              <a:rPr lang="en-US" dirty="0"/>
              <a:t>Add service</a:t>
            </a:r>
          </a:p>
          <a:p>
            <a:r>
              <a:rPr lang="en-US" dirty="0"/>
              <a:t>firewall-</a:t>
            </a:r>
            <a:r>
              <a:rPr lang="en-US" dirty="0" err="1"/>
              <a:t>cmd</a:t>
            </a:r>
            <a:r>
              <a:rPr lang="en-US" dirty="0"/>
              <a:t> --zone=public --add-service=http --permanent</a:t>
            </a:r>
          </a:p>
          <a:p>
            <a:endParaRPr lang="en-US" dirty="0"/>
          </a:p>
          <a:p>
            <a:endParaRPr lang="en-US" dirty="0"/>
          </a:p>
        </p:txBody>
      </p:sp>
    </p:spTree>
    <p:extLst>
      <p:ext uri="{BB962C8B-B14F-4D97-AF65-F5344CB8AC3E}">
        <p14:creationId xmlns:p14="http://schemas.microsoft.com/office/powerpoint/2010/main" val="3904403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799C-885E-4CB1-8B6A-B2A703D0772B}"/>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017E567C-91A3-40CD-A189-02349882CA94}"/>
              </a:ext>
            </a:extLst>
          </p:cNvPr>
          <p:cNvSpPr>
            <a:spLocks noGrp="1"/>
          </p:cNvSpPr>
          <p:nvPr>
            <p:ph idx="1"/>
          </p:nvPr>
        </p:nvSpPr>
        <p:spPr/>
        <p:txBody>
          <a:bodyPr/>
          <a:lstStyle/>
          <a:p>
            <a:pPr marL="0" indent="0">
              <a:buNone/>
            </a:pPr>
            <a:r>
              <a:rPr lang="en-US" dirty="0"/>
              <a:t>Network File System (NFS) is a distributed file system protocol that allows you to share directories and files with others over a network.</a:t>
            </a:r>
          </a:p>
          <a:p>
            <a:pPr marL="0" indent="0">
              <a:buNone/>
            </a:pPr>
            <a:endParaRPr lang="en-US" dirty="0"/>
          </a:p>
        </p:txBody>
      </p:sp>
      <p:pic>
        <p:nvPicPr>
          <p:cNvPr id="5" name="Picture 4">
            <a:extLst>
              <a:ext uri="{FF2B5EF4-FFF2-40B4-BE49-F238E27FC236}">
                <a16:creationId xmlns:a16="http://schemas.microsoft.com/office/drawing/2014/main" id="{F99ACD67-E13D-4A56-BF2A-D407F0103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33" y="2794000"/>
            <a:ext cx="8712200" cy="2993312"/>
          </a:xfrm>
          <a:prstGeom prst="rect">
            <a:avLst/>
          </a:prstGeom>
        </p:spPr>
      </p:pic>
    </p:spTree>
    <p:extLst>
      <p:ext uri="{BB962C8B-B14F-4D97-AF65-F5344CB8AC3E}">
        <p14:creationId xmlns:p14="http://schemas.microsoft.com/office/powerpoint/2010/main" val="2330615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215A-C173-4E42-9E38-89D69168E373}"/>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AAE98048-5D46-41F5-84E6-CEA8EA53677D}"/>
              </a:ext>
            </a:extLst>
          </p:cNvPr>
          <p:cNvSpPr>
            <a:spLocks noGrp="1"/>
          </p:cNvSpPr>
          <p:nvPr>
            <p:ph idx="1"/>
          </p:nvPr>
        </p:nvSpPr>
        <p:spPr>
          <a:xfrm>
            <a:off x="838200" y="1253330"/>
            <a:ext cx="10515600" cy="5096669"/>
          </a:xfrm>
        </p:spPr>
        <p:txBody>
          <a:bodyPr>
            <a:normAutofit/>
          </a:bodyPr>
          <a:lstStyle/>
          <a:p>
            <a:r>
              <a:rPr lang="en-US" dirty="0"/>
              <a:t>yum install </a:t>
            </a:r>
            <a:r>
              <a:rPr lang="en-US" dirty="0" err="1"/>
              <a:t>nfs</a:t>
            </a:r>
            <a:r>
              <a:rPr lang="en-US" dirty="0"/>
              <a:t>-utils</a:t>
            </a:r>
          </a:p>
          <a:p>
            <a:endParaRPr lang="en-US" dirty="0"/>
          </a:p>
          <a:p>
            <a:r>
              <a:rPr lang="en-US" dirty="0" err="1"/>
              <a:t>mkdir</a:t>
            </a:r>
            <a:r>
              <a:rPr lang="en-US" dirty="0"/>
              <a:t> /</a:t>
            </a:r>
            <a:r>
              <a:rPr lang="en-US" dirty="0" err="1"/>
              <a:t>mnt</a:t>
            </a:r>
            <a:r>
              <a:rPr lang="en-US" dirty="0"/>
              <a:t>/</a:t>
            </a:r>
            <a:r>
              <a:rPr lang="en-US" dirty="0" err="1"/>
              <a:t>nfs</a:t>
            </a:r>
            <a:r>
              <a:rPr lang="en-US" dirty="0"/>
              <a:t>-share</a:t>
            </a:r>
          </a:p>
          <a:p>
            <a:r>
              <a:rPr lang="en-US" dirty="0" err="1"/>
              <a:t>chown</a:t>
            </a:r>
            <a:r>
              <a:rPr lang="en-US" dirty="0"/>
              <a:t> -R </a:t>
            </a:r>
            <a:r>
              <a:rPr lang="en-US" dirty="0" err="1"/>
              <a:t>nfsnobody:nfsnobody</a:t>
            </a:r>
            <a:r>
              <a:rPr lang="en-US" dirty="0"/>
              <a:t> /</a:t>
            </a:r>
            <a:r>
              <a:rPr lang="en-US" dirty="0" err="1"/>
              <a:t>nfs</a:t>
            </a:r>
            <a:r>
              <a:rPr lang="en-US" dirty="0"/>
              <a:t>-share/</a:t>
            </a:r>
            <a:endParaRPr lang="fa-IR" dirty="0"/>
          </a:p>
          <a:p>
            <a:r>
              <a:rPr lang="en-US" dirty="0" err="1"/>
              <a:t>systemctl</a:t>
            </a:r>
            <a:r>
              <a:rPr lang="en-US" dirty="0"/>
              <a:t> start/enable </a:t>
            </a:r>
            <a:r>
              <a:rPr lang="en-US" dirty="0" err="1"/>
              <a:t>rpcbind</a:t>
            </a:r>
            <a:r>
              <a:rPr lang="en-US" dirty="0"/>
              <a:t> (remote procedure call)</a:t>
            </a:r>
          </a:p>
          <a:p>
            <a:r>
              <a:rPr lang="en-US" dirty="0" err="1"/>
              <a:t>systemctl</a:t>
            </a:r>
            <a:r>
              <a:rPr lang="en-US" dirty="0"/>
              <a:t> start/enable </a:t>
            </a:r>
            <a:r>
              <a:rPr lang="en-US" dirty="0" err="1"/>
              <a:t>nfs</a:t>
            </a:r>
            <a:r>
              <a:rPr lang="en-US" dirty="0"/>
              <a:t>-server</a:t>
            </a:r>
          </a:p>
          <a:p>
            <a:r>
              <a:rPr lang="en-US" dirty="0" err="1"/>
              <a:t>systemctl</a:t>
            </a:r>
            <a:r>
              <a:rPr lang="en-US" dirty="0"/>
              <a:t> start/enable </a:t>
            </a:r>
            <a:r>
              <a:rPr lang="en-US" dirty="0" err="1"/>
              <a:t>nfs</a:t>
            </a:r>
            <a:r>
              <a:rPr lang="en-US" dirty="0"/>
              <a:t>-lock (prevent client conflict access)</a:t>
            </a:r>
          </a:p>
          <a:p>
            <a:r>
              <a:rPr lang="en-US" dirty="0"/>
              <a:t>/</a:t>
            </a:r>
            <a:r>
              <a:rPr lang="en-US" dirty="0" err="1"/>
              <a:t>etc</a:t>
            </a:r>
            <a:r>
              <a:rPr lang="en-US" dirty="0"/>
              <a:t>/exports </a:t>
            </a:r>
          </a:p>
          <a:p>
            <a:r>
              <a:rPr lang="en-US" dirty="0"/>
              <a:t> /</a:t>
            </a:r>
            <a:r>
              <a:rPr lang="en-US" dirty="0" err="1"/>
              <a:t>mnt</a:t>
            </a:r>
            <a:r>
              <a:rPr lang="en-US" dirty="0"/>
              <a:t>/</a:t>
            </a:r>
            <a:r>
              <a:rPr lang="en-US" dirty="0" err="1"/>
              <a:t>nfs</a:t>
            </a:r>
            <a:r>
              <a:rPr lang="en-US" dirty="0"/>
              <a:t>-share 192.168.60.0/24(</a:t>
            </a:r>
            <a:r>
              <a:rPr lang="en-US" dirty="0" err="1"/>
              <a:t>rw,sync,no_root_sqaush,no_all_squash</a:t>
            </a:r>
            <a:r>
              <a:rPr lang="en-US" dirty="0"/>
              <a:t>)</a:t>
            </a:r>
          </a:p>
        </p:txBody>
      </p:sp>
    </p:spTree>
    <p:extLst>
      <p:ext uri="{BB962C8B-B14F-4D97-AF65-F5344CB8AC3E}">
        <p14:creationId xmlns:p14="http://schemas.microsoft.com/office/powerpoint/2010/main" val="3574199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93CB-984B-474E-9AD4-AC44EF4D6532}"/>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633356A4-7CFB-422F-8630-98496C1EAA9E}"/>
              </a:ext>
            </a:extLst>
          </p:cNvPr>
          <p:cNvSpPr>
            <a:spLocks noGrp="1"/>
          </p:cNvSpPr>
          <p:nvPr>
            <p:ph idx="1"/>
          </p:nvPr>
        </p:nvSpPr>
        <p:spPr/>
        <p:txBody>
          <a:bodyPr/>
          <a:lstStyle/>
          <a:p>
            <a:r>
              <a:rPr lang="en-US" dirty="0"/>
              <a:t>yum install </a:t>
            </a:r>
            <a:r>
              <a:rPr lang="en-US" dirty="0" err="1"/>
              <a:t>nfs</a:t>
            </a:r>
            <a:r>
              <a:rPr lang="en-US" dirty="0"/>
              <a:t>-utils on client</a:t>
            </a:r>
          </a:p>
          <a:p>
            <a:endParaRPr lang="en-US" dirty="0"/>
          </a:p>
          <a:p>
            <a:r>
              <a:rPr lang="en-US" dirty="0"/>
              <a:t>mount -t </a:t>
            </a:r>
            <a:r>
              <a:rPr lang="en-US" dirty="0" err="1"/>
              <a:t>nfs</a:t>
            </a:r>
            <a:r>
              <a:rPr lang="en-US" dirty="0"/>
              <a:t> </a:t>
            </a:r>
            <a:r>
              <a:rPr lang="en-US" dirty="0" err="1"/>
              <a:t>ipserver</a:t>
            </a:r>
            <a:r>
              <a:rPr lang="en-US" dirty="0"/>
              <a:t>:/</a:t>
            </a:r>
            <a:r>
              <a:rPr lang="en-US" dirty="0" err="1"/>
              <a:t>mnt</a:t>
            </a:r>
            <a:r>
              <a:rPr lang="en-US" dirty="0"/>
              <a:t>/</a:t>
            </a:r>
            <a:r>
              <a:rPr lang="en-US" dirty="0" err="1"/>
              <a:t>nfs</a:t>
            </a:r>
            <a:r>
              <a:rPr lang="en-US" dirty="0"/>
              <a:t>-share /</a:t>
            </a:r>
            <a:r>
              <a:rPr lang="en-US" dirty="0" err="1"/>
              <a:t>nfs</a:t>
            </a:r>
            <a:r>
              <a:rPr lang="en-US" dirty="0"/>
              <a:t>-share/</a:t>
            </a:r>
          </a:p>
          <a:p>
            <a:endParaRPr lang="en-US" dirty="0"/>
          </a:p>
          <a:p>
            <a:r>
              <a:rPr lang="en-US" dirty="0" err="1"/>
              <a:t>Nfs</a:t>
            </a:r>
            <a:r>
              <a:rPr lang="en-US" dirty="0"/>
              <a:t> harden </a:t>
            </a:r>
            <a:r>
              <a:rPr lang="en-US" dirty="0" err="1"/>
              <a:t>u+s</a:t>
            </a:r>
            <a:r>
              <a:rPr lang="en-US" dirty="0"/>
              <a:t> in client  and remove </a:t>
            </a:r>
            <a:r>
              <a:rPr lang="en-US" dirty="0" err="1"/>
              <a:t>no_root_sqaush,no_all_squash</a:t>
            </a:r>
            <a:endParaRPr lang="en-US" dirty="0"/>
          </a:p>
          <a:p>
            <a:endParaRPr lang="en-US" dirty="0"/>
          </a:p>
          <a:p>
            <a:r>
              <a:rPr lang="en-US" dirty="0" err="1"/>
              <a:t>exportfs</a:t>
            </a:r>
            <a:r>
              <a:rPr lang="en-US" dirty="0"/>
              <a:t> -v</a:t>
            </a:r>
          </a:p>
        </p:txBody>
      </p:sp>
    </p:spTree>
    <p:extLst>
      <p:ext uri="{BB962C8B-B14F-4D97-AF65-F5344CB8AC3E}">
        <p14:creationId xmlns:p14="http://schemas.microsoft.com/office/powerpoint/2010/main" val="39002080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5E29-BD4E-4252-BF18-A2689BD281B4}"/>
              </a:ext>
            </a:extLst>
          </p:cNvPr>
          <p:cNvSpPr>
            <a:spLocks noGrp="1"/>
          </p:cNvSpPr>
          <p:nvPr>
            <p:ph type="title"/>
          </p:nvPr>
        </p:nvSpPr>
        <p:spPr/>
        <p:txBody>
          <a:bodyPr/>
          <a:lstStyle/>
          <a:p>
            <a:pPr algn="ctr"/>
            <a:r>
              <a:rPr lang="en-US" dirty="0"/>
              <a:t>FTP</a:t>
            </a:r>
          </a:p>
        </p:txBody>
      </p:sp>
      <p:sp>
        <p:nvSpPr>
          <p:cNvPr id="3" name="Content Placeholder 2">
            <a:extLst>
              <a:ext uri="{FF2B5EF4-FFF2-40B4-BE49-F238E27FC236}">
                <a16:creationId xmlns:a16="http://schemas.microsoft.com/office/drawing/2014/main" id="{578C7732-34AD-4562-B7FD-AE7F06CF8102}"/>
              </a:ext>
            </a:extLst>
          </p:cNvPr>
          <p:cNvSpPr>
            <a:spLocks noGrp="1"/>
          </p:cNvSpPr>
          <p:nvPr>
            <p:ph idx="1"/>
          </p:nvPr>
        </p:nvSpPr>
        <p:spPr/>
        <p:txBody>
          <a:bodyPr/>
          <a:lstStyle/>
          <a:p>
            <a:r>
              <a:rPr lang="en-US" dirty="0"/>
              <a:t>file transfer protocol</a:t>
            </a:r>
          </a:p>
          <a:p>
            <a:r>
              <a:rPr lang="en-US" dirty="0"/>
              <a:t>Two type active and passive</a:t>
            </a:r>
          </a:p>
          <a:p>
            <a:r>
              <a:rPr lang="en-US" dirty="0"/>
              <a:t>Default port 21 </a:t>
            </a:r>
            <a:r>
              <a:rPr lang="en-US" dirty="0">
                <a:hlinkClick r:id="rId2"/>
              </a:rPr>
              <a:t>ftp://ip</a:t>
            </a:r>
            <a:endParaRPr lang="en-US" dirty="0"/>
          </a:p>
          <a:p>
            <a:endParaRPr lang="en-US" dirty="0"/>
          </a:p>
          <a:p>
            <a:endParaRPr lang="en-US" dirty="0"/>
          </a:p>
          <a:p>
            <a:r>
              <a:rPr lang="en-US" dirty="0"/>
              <a:t>Disadvantage </a:t>
            </a:r>
          </a:p>
          <a:p>
            <a:r>
              <a:rPr lang="en-US" dirty="0"/>
              <a:t>Client-side Firewall Configuration</a:t>
            </a:r>
          </a:p>
          <a:p>
            <a:r>
              <a:rPr lang="en-US" dirty="0"/>
              <a:t>Security Concerns</a:t>
            </a:r>
          </a:p>
        </p:txBody>
      </p:sp>
      <p:pic>
        <p:nvPicPr>
          <p:cNvPr id="7" name="Picture 6">
            <a:extLst>
              <a:ext uri="{FF2B5EF4-FFF2-40B4-BE49-F238E27FC236}">
                <a16:creationId xmlns:a16="http://schemas.microsoft.com/office/drawing/2014/main" id="{5F261103-B0B5-4172-8BCC-568FA50B0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621" y="1690688"/>
            <a:ext cx="4953691" cy="3282239"/>
          </a:xfrm>
          <a:prstGeom prst="rect">
            <a:avLst/>
          </a:prstGeom>
        </p:spPr>
      </p:pic>
    </p:spTree>
    <p:extLst>
      <p:ext uri="{BB962C8B-B14F-4D97-AF65-F5344CB8AC3E}">
        <p14:creationId xmlns:p14="http://schemas.microsoft.com/office/powerpoint/2010/main" val="1469046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19178</TotalTime>
  <Words>5474</Words>
  <Application>Microsoft Office PowerPoint</Application>
  <PresentationFormat>Widescreen</PresentationFormat>
  <Paragraphs>658</Paragraphs>
  <Slides>97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97</vt:i4>
      </vt:variant>
    </vt:vector>
  </HeadingPairs>
  <TitlesOfParts>
    <vt:vector size="105" baseType="lpstr">
      <vt:lpstr>Arial</vt:lpstr>
      <vt:lpstr>Calibri</vt:lpstr>
      <vt:lpstr>Calibri Light</vt:lpstr>
      <vt:lpstr>Google Sans</vt:lpstr>
      <vt:lpstr>OpenSans</vt:lpstr>
      <vt:lpstr>Söhne</vt:lpstr>
      <vt:lpstr>var(--default-font-family)</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URI vs URL</vt:lpstr>
      <vt:lpstr>http server respond(status code)</vt:lpstr>
      <vt:lpstr>important code</vt:lpstr>
      <vt:lpstr>https</vt:lpstr>
      <vt:lpstr>Apache</vt:lpstr>
      <vt:lpstr>Apache</vt:lpstr>
      <vt:lpstr>Log format apache</vt:lpstr>
      <vt:lpstr>                                  sample apache</vt:lpstr>
      <vt:lpstr>Apache</vt:lpstr>
      <vt:lpstr>Apache</vt:lpstr>
      <vt:lpstr>                           https on apache</vt:lpstr>
      <vt:lpstr>https on apache</vt:lpstr>
      <vt:lpstr>Squid Proxy</vt:lpstr>
      <vt:lpstr>squid</vt:lpstr>
      <vt:lpstr>Caching and Blocking on squid</vt:lpstr>
      <vt:lpstr>nginx</vt:lpstr>
      <vt:lpstr>Tuning webserver </vt:lpstr>
      <vt:lpstr>prefork</vt:lpstr>
      <vt:lpstr>worker</vt:lpstr>
      <vt:lpstr>event</vt:lpstr>
      <vt:lpstr>firewall</vt:lpstr>
      <vt:lpstr>NFS</vt:lpstr>
      <vt:lpstr>NFS</vt:lpstr>
      <vt:lpstr>NFS</vt:lpstr>
      <vt:lpstr>FTP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136</cp:revision>
  <dcterms:created xsi:type="dcterms:W3CDTF">2024-01-21T11:49:44Z</dcterms:created>
  <dcterms:modified xsi:type="dcterms:W3CDTF">2024-07-17T08:23:29Z</dcterms:modified>
</cp:coreProperties>
</file>