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60" r:id="rId23"/>
    <p:sldId id="261" r:id="rId24"/>
    <p:sldId id="262" r:id="rId25"/>
    <p:sldId id="263" r:id="rId26"/>
    <p:sldId id="264" r:id="rId27"/>
    <p:sldId id="265" r:id="rId28"/>
    <p:sldId id="266"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5AE9A1-1F12-413A-A614-EA4F67C3A91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AE9A1-1F12-413A-A614-EA4F67C3A91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AE9A1-1F12-413A-A614-EA4F67C3A91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AE9A1-1F12-413A-A614-EA4F67C3A91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AE9A1-1F12-413A-A614-EA4F67C3A91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5AE9A1-1F12-413A-A614-EA4F67C3A91A}"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AE9A1-1F12-413A-A614-EA4F67C3A91A}"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LPIC2</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t>B</a:t>
            </a:r>
            <a:r>
              <a:rPr lang="en-US" dirty="0" smtClean="0"/>
              <a:t>ackup Offline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storage location item</a:t>
            </a:r>
            <a:endParaRPr lang="en-US" dirty="0"/>
          </a:p>
        </p:txBody>
      </p:sp>
      <p:sp>
        <p:nvSpPr>
          <p:cNvPr id="3" name="Content Placeholder 2"/>
          <p:cNvSpPr>
            <a:spLocks noGrp="1"/>
          </p:cNvSpPr>
          <p:nvPr>
            <p:ph idx="1"/>
          </p:nvPr>
        </p:nvSpPr>
        <p:spPr/>
        <p:txBody>
          <a:bodyPr>
            <a:normAutofit/>
          </a:bodyPr>
          <a:lstStyle/>
          <a:p>
            <a:r>
              <a:rPr lang="en-US" dirty="0" smtClean="0"/>
              <a:t>Temperature</a:t>
            </a:r>
          </a:p>
          <a:p>
            <a:pPr marL="0" indent="0">
              <a:buNone/>
            </a:pPr>
            <a:endParaRPr lang="en-US" dirty="0" smtClean="0"/>
          </a:p>
          <a:p>
            <a:r>
              <a:rPr lang="en-US" dirty="0" smtClean="0"/>
              <a:t>Humidity</a:t>
            </a:r>
          </a:p>
          <a:p>
            <a:pPr marL="0" indent="0">
              <a:buNone/>
            </a:pPr>
            <a:endParaRPr lang="en-US" dirty="0" smtClean="0"/>
          </a:p>
          <a:p>
            <a:r>
              <a:rPr lang="en-US" dirty="0" smtClean="0"/>
              <a:t>Fire resistance </a:t>
            </a:r>
          </a:p>
          <a:p>
            <a:endParaRPr lang="en-US" dirty="0"/>
          </a:p>
          <a:p>
            <a:r>
              <a:rPr lang="en-US" dirty="0" smtClean="0"/>
              <a:t>Security </a:t>
            </a:r>
            <a:endParaRPr lang="en-US" dirty="0"/>
          </a:p>
        </p:txBody>
      </p:sp>
    </p:spTree>
    <p:extLst>
      <p:ext uri="{BB962C8B-B14F-4D97-AF65-F5344CB8AC3E}">
        <p14:creationId xmlns:p14="http://schemas.microsoft.com/office/powerpoint/2010/main" val="3470569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Backup type </a:t>
            </a:r>
            <a:endParaRPr lang="en-US" dirty="0"/>
          </a:p>
        </p:txBody>
      </p:sp>
      <p:sp>
        <p:nvSpPr>
          <p:cNvPr id="3" name="Content Placeholder 2"/>
          <p:cNvSpPr>
            <a:spLocks noGrp="1"/>
          </p:cNvSpPr>
          <p:nvPr>
            <p:ph idx="1"/>
          </p:nvPr>
        </p:nvSpPr>
        <p:spPr/>
        <p:txBody>
          <a:bodyPr/>
          <a:lstStyle/>
          <a:p>
            <a:r>
              <a:rPr lang="en-US" dirty="0"/>
              <a:t>Full</a:t>
            </a:r>
          </a:p>
          <a:p>
            <a:endParaRPr lang="en-US" dirty="0"/>
          </a:p>
          <a:p>
            <a:endParaRPr lang="en-US" dirty="0" smtClean="0"/>
          </a:p>
          <a:p>
            <a:r>
              <a:rPr lang="en-US" dirty="0" smtClean="0"/>
              <a:t>Incremental </a:t>
            </a:r>
          </a:p>
          <a:p>
            <a:endParaRPr lang="en-US" dirty="0"/>
          </a:p>
          <a:p>
            <a:pPr marL="0" indent="0">
              <a:buNone/>
            </a:pPr>
            <a:endParaRPr lang="en-US" dirty="0" smtClean="0"/>
          </a:p>
          <a:p>
            <a:r>
              <a:rPr lang="en-US" dirty="0" smtClean="0"/>
              <a:t>Differential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linux</a:t>
            </a:r>
            <a:r>
              <a:rPr lang="en-US" dirty="0" smtClean="0"/>
              <a:t> backup directory</a:t>
            </a:r>
            <a:endParaRPr lang="en-US" dirty="0"/>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r>
              <a:rPr lang="en-US" b="1" dirty="0" smtClean="0"/>
              <a:t>?</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Backup Solution</a:t>
            </a:r>
            <a:endParaRPr lang="en-US" dirty="0"/>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smtClean="0"/>
              <a:t>1) </a:t>
            </a:r>
            <a:r>
              <a:rPr lang="en-US" dirty="0" err="1" smtClean="0"/>
              <a:t>gui</a:t>
            </a:r>
            <a:r>
              <a:rPr lang="en-US" dirty="0" smtClean="0"/>
              <a:t> or web based : </a:t>
            </a:r>
            <a:r>
              <a:rPr lang="en-US" dirty="0" err="1" smtClean="0"/>
              <a:t>netbackup</a:t>
            </a:r>
            <a:r>
              <a:rPr lang="en-US" dirty="0" smtClean="0"/>
              <a:t>, </a:t>
            </a:r>
            <a:r>
              <a:rPr lang="en-US" dirty="0" err="1" smtClean="0"/>
              <a:t>veeambackup</a:t>
            </a:r>
            <a:r>
              <a:rPr lang="en-US" dirty="0" smtClean="0"/>
              <a:t> , </a:t>
            </a:r>
            <a:r>
              <a:rPr lang="en-US" dirty="0" err="1" smtClean="0"/>
              <a:t>Bacula</a:t>
            </a:r>
            <a:r>
              <a:rPr lang="en-US" dirty="0" smtClean="0"/>
              <a:t> , Amanda</a:t>
            </a:r>
          </a:p>
          <a:p>
            <a:endParaRPr lang="en-US" dirty="0"/>
          </a:p>
          <a:p>
            <a:endParaRPr lang="en-US" dirty="0" smtClean="0"/>
          </a:p>
          <a:p>
            <a:r>
              <a:rPr lang="en-US" dirty="0" smtClean="0"/>
              <a:t>2) command base : tar </a:t>
            </a:r>
            <a:r>
              <a:rPr lang="en-US" dirty="0" err="1" smtClean="0"/>
              <a:t>cp</a:t>
            </a:r>
            <a:r>
              <a:rPr lang="en-US" dirty="0" smtClean="0"/>
              <a:t>  *</a:t>
            </a:r>
            <a:r>
              <a:rPr lang="en-US" dirty="0" err="1" smtClean="0"/>
              <a:t>rsync</a:t>
            </a:r>
            <a:r>
              <a:rPr lang="en-US" dirty="0" smtClean="0"/>
              <a:t>  </a:t>
            </a:r>
            <a:r>
              <a:rPr lang="en-US" dirty="0" err="1" smtClean="0"/>
              <a:t>scp</a:t>
            </a:r>
            <a:r>
              <a:rPr lang="en-US" dirty="0" smtClean="0"/>
              <a:t>  </a:t>
            </a:r>
            <a:r>
              <a:rPr lang="en-US" dirty="0" err="1" smtClean="0"/>
              <a:t>dd</a:t>
            </a:r>
            <a:endParaRPr lang="en-US" dirty="0" smtClean="0"/>
          </a:p>
          <a:p>
            <a:endParaRPr lang="en-US" dirty="0"/>
          </a:p>
          <a:p>
            <a:endParaRPr lang="en-US" dirty="0" smtClean="0"/>
          </a:p>
          <a:p>
            <a:r>
              <a:rPr lang="en-US" dirty="0" err="1"/>
              <a:t>r</a:t>
            </a:r>
            <a:r>
              <a:rPr lang="en-US" dirty="0" err="1" smtClean="0"/>
              <a:t>sync</a:t>
            </a:r>
            <a:r>
              <a:rPr lang="en-US" dirty="0" smtClean="0"/>
              <a:t> option(ah) (--progress)  source   destination</a:t>
            </a:r>
          </a:p>
          <a:p>
            <a:endParaRPr lang="en-US" dirty="0"/>
          </a:p>
          <a:p>
            <a:r>
              <a:rPr lang="en-US" dirty="0" err="1"/>
              <a:t>c</a:t>
            </a:r>
            <a:r>
              <a:rPr lang="en-US" smtClean="0"/>
              <a:t>p</a:t>
            </a:r>
            <a:r>
              <a:rPr lang="en-US" dirty="0" smtClean="0"/>
              <a:t> vs </a:t>
            </a:r>
            <a:r>
              <a:rPr lang="en-US" dirty="0" err="1" smtClean="0"/>
              <a:t>rsync</a:t>
            </a:r>
            <a:r>
              <a:rPr lang="en-US" dirty="0" smtClean="0"/>
              <a:t> (</a:t>
            </a:r>
            <a:r>
              <a:rPr lang="en-US" dirty="0" err="1" smtClean="0"/>
              <a:t>cp</a:t>
            </a:r>
            <a:r>
              <a:rPr lang="en-US" dirty="0" smtClean="0"/>
              <a:t> for short file but best practice for huge file </a:t>
            </a:r>
            <a:r>
              <a:rPr lang="en-US" dirty="0" err="1" smtClean="0"/>
              <a:t>rsync</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Install app from </a:t>
            </a:r>
            <a:r>
              <a:rPr lang="en-US" dirty="0" err="1" smtClean="0"/>
              <a:t>src</a:t>
            </a:r>
            <a:r>
              <a:rPr lang="en-US" dirty="0" smtClean="0"/>
              <a:t>(compile)</a:t>
            </a:r>
            <a:endParaRPr lang="en-US" dirty="0"/>
          </a:p>
        </p:txBody>
      </p:sp>
      <p:sp>
        <p:nvSpPr>
          <p:cNvPr id="3" name="Content Placeholder 2"/>
          <p:cNvSpPr>
            <a:spLocks noGrp="1"/>
          </p:cNvSpPr>
          <p:nvPr>
            <p:ph idx="1"/>
          </p:nvPr>
        </p:nvSpPr>
        <p:spPr/>
        <p:txBody>
          <a:bodyPr>
            <a:normAutofit/>
          </a:bodyPr>
          <a:lstStyle/>
          <a:p>
            <a:r>
              <a:rPr lang="en-US" dirty="0" smtClean="0"/>
              <a:t>1) ./configure ---</a:t>
            </a:r>
            <a:r>
              <a:rPr lang="en-US" dirty="0" smtClean="0">
                <a:sym typeface="Wingdings" panose="05000000000000000000" pitchFamily="2" charset="2"/>
              </a:rPr>
              <a:t></a:t>
            </a:r>
            <a:r>
              <a:rPr lang="en-US" dirty="0" smtClean="0"/>
              <a:t>  check if dependency need  example </a:t>
            </a:r>
            <a:r>
              <a:rPr lang="en-US" dirty="0" err="1" smtClean="0"/>
              <a:t>lib,compiler</a:t>
            </a:r>
            <a:r>
              <a:rPr lang="en-US" dirty="0" smtClean="0"/>
              <a:t>,</a:t>
            </a:r>
          </a:p>
          <a:p>
            <a:pPr marL="0" indent="0">
              <a:buNone/>
            </a:pPr>
            <a:r>
              <a:rPr lang="en-US" dirty="0" smtClean="0"/>
              <a:t>Output this script </a:t>
            </a:r>
            <a:r>
              <a:rPr lang="en-US" dirty="0" err="1" smtClean="0"/>
              <a:t>makefile</a:t>
            </a:r>
            <a:r>
              <a:rPr lang="en-US" dirty="0" smtClean="0"/>
              <a:t> </a:t>
            </a:r>
            <a:endParaRPr lang="en-US" dirty="0"/>
          </a:p>
          <a:p>
            <a:r>
              <a:rPr lang="en-US" dirty="0" smtClean="0"/>
              <a:t>2) make ----</a:t>
            </a:r>
            <a:r>
              <a:rPr lang="en-US" dirty="0" smtClean="0">
                <a:sym typeface="Wingdings" panose="05000000000000000000" pitchFamily="2" charset="2"/>
              </a:rPr>
              <a:t></a:t>
            </a:r>
            <a:r>
              <a:rPr lang="en-US" dirty="0" smtClean="0"/>
              <a:t> compile source code software  with parameters</a:t>
            </a:r>
            <a:endParaRPr lang="en-US" dirty="0"/>
          </a:p>
          <a:p>
            <a:endParaRPr lang="en-US" dirty="0" smtClean="0"/>
          </a:p>
          <a:p>
            <a:r>
              <a:rPr lang="en-US" dirty="0" smtClean="0"/>
              <a:t>3)make install  -</a:t>
            </a:r>
            <a:r>
              <a:rPr lang="en-US" dirty="0" smtClean="0">
                <a:sym typeface="Wingdings" panose="05000000000000000000" pitchFamily="2" charset="2"/>
              </a:rPr>
              <a:t> install commands</a:t>
            </a:r>
            <a:endParaRPr lang="en-US" dirty="0" smtClean="0"/>
          </a:p>
          <a:p>
            <a:endParaRPr lang="en-US" dirty="0"/>
          </a:p>
          <a:p>
            <a:r>
              <a:rPr lang="en-US" dirty="0" smtClean="0"/>
              <a:t>It must be install developments tools in </a:t>
            </a:r>
            <a:r>
              <a:rPr lang="en-US" dirty="0" err="1" smtClean="0"/>
              <a:t>redhatbase</a:t>
            </a:r>
            <a:r>
              <a:rPr lang="en-US" dirty="0" smtClean="0"/>
              <a:t> and build-essential for </a:t>
            </a:r>
            <a:r>
              <a:rPr lang="en-US" dirty="0" err="1" smtClean="0"/>
              <a:t>debian</a:t>
            </a:r>
            <a:r>
              <a:rPr lang="en-US" dirty="0" smtClean="0"/>
              <a:t> base</a:t>
            </a:r>
            <a:endParaRPr lang="en-US" dirty="0"/>
          </a:p>
        </p:txBody>
      </p:sp>
    </p:spTree>
    <p:extLst>
      <p:ext uri="{BB962C8B-B14F-4D97-AF65-F5344CB8AC3E}">
        <p14:creationId xmlns:p14="http://schemas.microsoft.com/office/powerpoint/2010/main" val="339328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compile apache</a:t>
            </a:r>
            <a:endParaRPr lang="en-US" dirty="0"/>
          </a:p>
        </p:txBody>
      </p:sp>
      <p:sp>
        <p:nvSpPr>
          <p:cNvPr id="3" name="Content Placeholder 2"/>
          <p:cNvSpPr>
            <a:spLocks noGrp="1"/>
          </p:cNvSpPr>
          <p:nvPr>
            <p:ph idx="1"/>
          </p:nvPr>
        </p:nvSpPr>
        <p:spPr/>
        <p:txBody>
          <a:bodyPr>
            <a:normAutofit lnSpcReduction="10000"/>
          </a:bodyPr>
          <a:lstStyle/>
          <a:p>
            <a:r>
              <a:rPr lang="en-US" dirty="0" smtClean="0"/>
              <a:t>1- </a:t>
            </a:r>
            <a:r>
              <a:rPr lang="en-US" dirty="0" err="1" smtClean="0"/>
              <a:t>wget</a:t>
            </a:r>
            <a:r>
              <a:rPr lang="en-US" dirty="0" smtClean="0"/>
              <a:t> </a:t>
            </a:r>
            <a:r>
              <a:rPr lang="en-US" dirty="0" err="1"/>
              <a:t>wget</a:t>
            </a:r>
            <a:r>
              <a:rPr lang="en-US" dirty="0"/>
              <a:t> </a:t>
            </a:r>
            <a:r>
              <a:rPr lang="en-US" dirty="0">
                <a:hlinkClick r:id="rId2"/>
              </a:rPr>
              <a:t>https://</a:t>
            </a:r>
            <a:r>
              <a:rPr lang="en-US" dirty="0" smtClean="0">
                <a:hlinkClick r:id="rId2"/>
              </a:rPr>
              <a:t>dlcdn.apache.org/httpd/httpd-2.4.46.tar.gz</a:t>
            </a:r>
            <a:r>
              <a:rPr lang="en-US" dirty="0" smtClean="0"/>
              <a:t> in /</a:t>
            </a:r>
            <a:r>
              <a:rPr lang="en-US" dirty="0" err="1" smtClean="0"/>
              <a:t>usr</a:t>
            </a:r>
            <a:r>
              <a:rPr lang="en-US" dirty="0" smtClean="0"/>
              <a:t>/</a:t>
            </a:r>
            <a:r>
              <a:rPr lang="en-US" dirty="0" err="1" smtClean="0"/>
              <a:t>src</a:t>
            </a:r>
            <a:endParaRPr lang="en-US" dirty="0" smtClean="0"/>
          </a:p>
          <a:p>
            <a:endParaRPr lang="en-US" dirty="0"/>
          </a:p>
          <a:p>
            <a:r>
              <a:rPr lang="en-US" dirty="0" smtClean="0"/>
              <a:t>2- </a:t>
            </a:r>
            <a:r>
              <a:rPr lang="en-US" dirty="0" err="1" smtClean="0"/>
              <a:t>wget</a:t>
            </a:r>
            <a:r>
              <a:rPr lang="en-US" dirty="0"/>
              <a:t>  </a:t>
            </a:r>
            <a:r>
              <a:rPr lang="en-US" dirty="0">
                <a:hlinkClick r:id="rId3"/>
              </a:rPr>
              <a:t>https://dlcdn.apache.org//</a:t>
            </a:r>
            <a:r>
              <a:rPr lang="en-US" dirty="0" smtClean="0">
                <a:hlinkClick r:id="rId3"/>
              </a:rPr>
              <a:t>apr/apr-1.7.4.tar.gz</a:t>
            </a:r>
            <a:r>
              <a:rPr lang="en-US" dirty="0"/>
              <a:t> and </a:t>
            </a:r>
            <a:r>
              <a:rPr lang="en-US" dirty="0">
                <a:hlinkClick r:id="rId4"/>
              </a:rPr>
              <a:t>https://dlcdn.apache.org//</a:t>
            </a:r>
            <a:r>
              <a:rPr lang="en-US" dirty="0" smtClean="0">
                <a:hlinkClick r:id="rId4"/>
              </a:rPr>
              <a:t>apr/apr-util-1.6.3.tar.gz</a:t>
            </a:r>
            <a:r>
              <a:rPr lang="en-US" dirty="0" smtClean="0"/>
              <a:t> after that   extract in /</a:t>
            </a:r>
            <a:r>
              <a:rPr lang="en-US" dirty="0" err="1" smtClean="0"/>
              <a:t>usr</a:t>
            </a:r>
            <a:r>
              <a:rPr lang="en-US" dirty="0" smtClean="0"/>
              <a:t>/</a:t>
            </a:r>
            <a:r>
              <a:rPr lang="en-US" dirty="0" err="1" smtClean="0"/>
              <a:t>src</a:t>
            </a:r>
            <a:r>
              <a:rPr lang="en-US" dirty="0" smtClean="0"/>
              <a:t>/</a:t>
            </a:r>
            <a:r>
              <a:rPr lang="en-US" dirty="0" err="1" smtClean="0"/>
              <a:t>httpd</a:t>
            </a:r>
            <a:r>
              <a:rPr lang="en-US" dirty="0" smtClean="0"/>
              <a:t>/</a:t>
            </a:r>
            <a:r>
              <a:rPr lang="en-US" dirty="0" err="1" smtClean="0"/>
              <a:t>srclib</a:t>
            </a:r>
            <a:r>
              <a:rPr lang="en-US" dirty="0" smtClean="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smtClean="0"/>
              <a:t>3wget https</a:t>
            </a:r>
            <a:r>
              <a:rPr lang="en-US" dirty="0"/>
              <a:t>://kumisystems.dl.sourceforge.net/project/pcre/pcre/8.45/pcre-8.45.zip</a:t>
            </a:r>
            <a:endParaRPr lang="en-US" dirty="0" smtClean="0"/>
          </a:p>
          <a:p>
            <a:r>
              <a:rPr lang="en-US" dirty="0" smtClean="0"/>
              <a:t>4- unzip  in /</a:t>
            </a:r>
            <a:r>
              <a:rPr lang="en-US" dirty="0" err="1" smtClean="0"/>
              <a:t>usr</a:t>
            </a:r>
            <a:r>
              <a:rPr lang="en-US" dirty="0" smtClean="0"/>
              <a:t>/local and mv to </a:t>
            </a:r>
            <a:r>
              <a:rPr lang="en-US" dirty="0" err="1" smtClean="0"/>
              <a:t>pcre</a:t>
            </a:r>
            <a:endParaRPr lang="en-US" dirty="0" smtClean="0"/>
          </a:p>
          <a:p>
            <a:r>
              <a:rPr lang="en-US" dirty="0" smtClean="0"/>
              <a:t>5- mv </a:t>
            </a:r>
            <a:r>
              <a:rPr lang="en-US" dirty="0" err="1" smtClean="0"/>
              <a:t>arp</a:t>
            </a:r>
            <a:r>
              <a:rPr lang="en-US" dirty="0" smtClean="0"/>
              <a:t> and </a:t>
            </a:r>
            <a:r>
              <a:rPr lang="en-US" dirty="0" err="1" smtClean="0"/>
              <a:t>utils</a:t>
            </a:r>
            <a:r>
              <a:rPr lang="en-US" dirty="0" smtClean="0"/>
              <a:t> </a:t>
            </a:r>
          </a:p>
          <a:p>
            <a:r>
              <a:rPr lang="en-US" dirty="0"/>
              <a:t>6- cd /</a:t>
            </a:r>
            <a:r>
              <a:rPr lang="en-US" dirty="0" err="1" smtClean="0"/>
              <a:t>usr</a:t>
            </a:r>
            <a:r>
              <a:rPr lang="en-US" dirty="0" smtClean="0"/>
              <a:t>/local/</a:t>
            </a:r>
            <a:r>
              <a:rPr lang="en-US" dirty="0" err="1" smtClean="0"/>
              <a:t>pcre</a:t>
            </a:r>
            <a:r>
              <a:rPr lang="en-US" dirty="0" smtClean="0"/>
              <a:t> </a:t>
            </a:r>
            <a:r>
              <a:rPr lang="en-US" dirty="0"/>
              <a:t>and ./configure --prefix=/</a:t>
            </a:r>
            <a:r>
              <a:rPr lang="en-US" dirty="0" err="1" smtClean="0"/>
              <a:t>usr</a:t>
            </a:r>
            <a:r>
              <a:rPr lang="en-US" dirty="0" smtClean="0"/>
              <a:t>/local/</a:t>
            </a:r>
            <a:r>
              <a:rPr lang="en-US" dirty="0" err="1" smtClean="0"/>
              <a:t>pcre</a:t>
            </a:r>
            <a:r>
              <a:rPr lang="en-US" dirty="0" smtClean="0"/>
              <a:t> after make and make install</a:t>
            </a:r>
          </a:p>
          <a:p>
            <a:r>
              <a:rPr lang="en-US" dirty="0" smtClean="0"/>
              <a:t>7- in </a:t>
            </a:r>
            <a:r>
              <a:rPr lang="en-US" dirty="0" err="1" smtClean="0"/>
              <a:t>httpd</a:t>
            </a:r>
            <a:r>
              <a:rPr lang="en-US" dirty="0" smtClean="0"/>
              <a:t> </a:t>
            </a:r>
            <a:r>
              <a:rPr lang="en-US" dirty="0"/>
              <a:t>./configure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smtClean="0"/>
          </a:p>
          <a:p>
            <a:r>
              <a:rPr lang="en-US" dirty="0" smtClean="0"/>
              <a:t>8 make and make install</a:t>
            </a:r>
            <a:endParaRPr lang="en-US" dirty="0"/>
          </a:p>
        </p:txBody>
      </p:sp>
    </p:spTree>
    <p:extLst>
      <p:ext uri="{BB962C8B-B14F-4D97-AF65-F5344CB8AC3E}">
        <p14:creationId xmlns:p14="http://schemas.microsoft.com/office/powerpoint/2010/main" val="3715263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monitoring </a:t>
            </a:r>
            <a:r>
              <a:rPr lang="en-US" dirty="0" err="1" smtClean="0"/>
              <a:t>os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The </a:t>
            </a:r>
            <a:r>
              <a:rPr lang="en-US" sz="2000" dirty="0" err="1" smtClean="0"/>
              <a:t>iostat</a:t>
            </a:r>
            <a:r>
              <a:rPr lang="en-US" sz="2000" dirty="0" smtClean="0"/>
              <a:t> command is used for monitoring disk input/output (I/O) device load. This is done by observing the time the devices are active in relation to their average transfer rates. Without any options, the </a:t>
            </a:r>
            <a:r>
              <a:rPr lang="en-US" sz="2000" dirty="0" err="1" smtClean="0"/>
              <a:t>iostat</a:t>
            </a:r>
            <a:r>
              <a:rPr lang="en-US" sz="2000" dirty="0" smtClean="0"/>
              <a:t> command displays statistics since the last system reboot.</a:t>
            </a:r>
          </a:p>
          <a:p>
            <a:endParaRPr lang="en-US" sz="2000" dirty="0"/>
          </a:p>
          <a:p>
            <a:r>
              <a:rPr lang="en-US" sz="2000" dirty="0" smtClean="0"/>
              <a:t>The </a:t>
            </a:r>
            <a:r>
              <a:rPr lang="en-US" sz="2000" dirty="0" err="1" smtClean="0"/>
              <a:t>iotop</a:t>
            </a:r>
            <a:r>
              <a:rPr lang="en-US" sz="2000" dirty="0" smtClean="0"/>
              <a:t> command is similar to the top command. It shows I/O usage information output by the Linux kernel and displays a table of current I/O usage by processes or threads on the system.</a:t>
            </a:r>
          </a:p>
          <a:p>
            <a:endParaRPr lang="en-US" sz="2000" dirty="0"/>
          </a:p>
          <a:p>
            <a:r>
              <a:rPr lang="en-US" sz="2000" dirty="0" err="1" smtClean="0"/>
              <a:t>vmstat</a:t>
            </a:r>
            <a:r>
              <a:rPr lang="en-US" sz="2000" dirty="0" smtClean="0"/>
              <a:t> command reports virtual memory statistics about processes, memory, paging, block I/O, traps, and CPU utilization.</a:t>
            </a:r>
          </a:p>
          <a:p>
            <a:endParaRPr lang="en-US" sz="2000" dirty="0"/>
          </a:p>
          <a:p>
            <a:r>
              <a:rPr lang="en-US" sz="2000" dirty="0" smtClean="0"/>
              <a:t>The </a:t>
            </a:r>
            <a:r>
              <a:rPr lang="en-US" sz="2000" dirty="0" err="1" smtClean="0"/>
              <a:t>ss</a:t>
            </a:r>
            <a:r>
              <a:rPr lang="en-US" sz="2000" dirty="0" smtClean="0"/>
              <a:t> command is used to show socket statistics. It can display stats for PACKET sockets, TCP sockets, UDP sockets, DCCP sockets, RAW sockets, Unix domain sockets, and more. It allows showing information similar to the </a:t>
            </a:r>
            <a:r>
              <a:rPr lang="en-US" sz="2000" dirty="0" err="1" smtClean="0"/>
              <a:t>netstat</a:t>
            </a:r>
            <a:r>
              <a:rPr lang="en-US" sz="2000" dirty="0" smtClean="0"/>
              <a:t> command, but it can display more TCP and state information.</a:t>
            </a:r>
            <a:endParaRPr lang="en-US" sz="2000" dirty="0"/>
          </a:p>
        </p:txBody>
      </p:sp>
    </p:spTree>
    <p:extLst>
      <p:ext uri="{BB962C8B-B14F-4D97-AF65-F5344CB8AC3E}">
        <p14:creationId xmlns:p14="http://schemas.microsoft.com/office/powerpoint/2010/main" val="3486018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monitoring </a:t>
            </a:r>
            <a:r>
              <a:rPr lang="en-US" dirty="0" err="1" smtClean="0"/>
              <a:t>os</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iptraf</a:t>
            </a:r>
            <a:r>
              <a:rPr lang="en-US" dirty="0" smtClean="0"/>
              <a:t>-ng  tool is a network monitoring utility for IP networks and can be used to monitor the load on an IP network. It intercepts packets on the network and displays information about the current traffic over it.</a:t>
            </a:r>
          </a:p>
          <a:p>
            <a:endParaRPr lang="en-US" dirty="0"/>
          </a:p>
          <a:p>
            <a:r>
              <a:rPr lang="en-US" dirty="0" smtClean="0"/>
              <a:t>The </a:t>
            </a:r>
            <a:r>
              <a:rPr lang="en-US" dirty="0" err="1" smtClean="0"/>
              <a:t>lsof</a:t>
            </a:r>
            <a:r>
              <a:rPr lang="en-US" dirty="0" smtClean="0"/>
              <a:t> command is used to list information about open files and their corresponding processes. </a:t>
            </a:r>
            <a:r>
              <a:rPr lang="en-US" dirty="0" err="1" smtClean="0"/>
              <a:t>lsof</a:t>
            </a:r>
            <a:r>
              <a:rPr lang="en-US" dirty="0" smtClean="0"/>
              <a:t> will handle regular files, directories, block special files, character special files, executing text references, libraries, streams or network files. By default, </a:t>
            </a:r>
            <a:r>
              <a:rPr lang="en-US" dirty="0" err="1" smtClean="0"/>
              <a:t>lsof</a:t>
            </a:r>
            <a:r>
              <a:rPr lang="en-US" dirty="0" smtClean="0"/>
              <a:t> will show unformatted output which might be hard to read but is very suitable to be interpreted by other programs. The -F option plays an important role here.</a:t>
            </a:r>
          </a:p>
          <a:p>
            <a:r>
              <a:rPr lang="en-US" dirty="0" smtClean="0"/>
              <a:t>The </a:t>
            </a:r>
            <a:r>
              <a:rPr lang="en-US" dirty="0" err="1" smtClean="0"/>
              <a:t>sar</a:t>
            </a:r>
            <a:r>
              <a:rPr lang="en-US" dirty="0" smtClean="0"/>
              <a:t> command collects, reports or saves system activity information.</a:t>
            </a:r>
            <a:endParaRPr lang="en-US" dirty="0"/>
          </a:p>
        </p:txBody>
      </p:sp>
    </p:spTree>
    <p:extLst>
      <p:ext uri="{BB962C8B-B14F-4D97-AF65-F5344CB8AC3E}">
        <p14:creationId xmlns:p14="http://schemas.microsoft.com/office/powerpoint/2010/main" val="2863916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lpic2 topics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smtClean="0"/>
              <a:t>Capacity </a:t>
            </a:r>
            <a:r>
              <a:rPr lang="en-US" dirty="0" err="1" smtClean="0"/>
              <a:t>planing</a:t>
            </a:r>
            <a:r>
              <a:rPr lang="en-US" dirty="0" smtClean="0"/>
              <a:t>       </a:t>
            </a:r>
            <a:endParaRPr lang="en-US" dirty="0"/>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smtClean="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Monitoring tools</a:t>
            </a:r>
            <a:endParaRPr lang="en-US" dirty="0"/>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smtClean="0"/>
              <a:t>Zabbix</a:t>
            </a:r>
            <a:endParaRPr lang="en-US" dirty="0" smtClean="0"/>
          </a:p>
          <a:p>
            <a:pPr marL="0" indent="0">
              <a:buNone/>
            </a:pPr>
            <a:endParaRPr lang="en-US" dirty="0" smtClean="0"/>
          </a:p>
          <a:p>
            <a:r>
              <a:rPr lang="en-US" dirty="0" smtClean="0"/>
              <a:t>Prometheus</a:t>
            </a:r>
          </a:p>
          <a:p>
            <a:pPr marL="0" indent="0">
              <a:buNone/>
            </a:pPr>
            <a:endParaRPr lang="en-US" dirty="0"/>
          </a:p>
          <a:p>
            <a:r>
              <a:rPr lang="en-US" dirty="0" err="1" smtClean="0"/>
              <a:t>Solarwinds</a:t>
            </a:r>
            <a:endParaRPr lang="en-US" dirty="0" smtClean="0"/>
          </a:p>
          <a:p>
            <a:endParaRPr lang="en-US" dirty="0"/>
          </a:p>
          <a:p>
            <a:r>
              <a:rPr lang="en-US" dirty="0" err="1" smtClean="0"/>
              <a:t>Prtg</a:t>
            </a:r>
            <a:r>
              <a:rPr lang="en-US" dirty="0" smtClean="0"/>
              <a:t> </a:t>
            </a:r>
          </a:p>
          <a:p>
            <a:pPr marL="0" indent="0">
              <a:buNone/>
            </a:pPr>
            <a:endParaRPr lang="en-US" dirty="0" smtClean="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a:t>
            </a:r>
            <a:r>
              <a:rPr lang="en-US" sz="1500" dirty="0" smtClean="0"/>
              <a:t>device</a:t>
            </a:r>
            <a:r>
              <a:rPr lang="en-US"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kernel </a:t>
            </a:r>
            <a:r>
              <a:rPr lang="en-US" dirty="0"/>
              <a:t>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What </a:t>
            </a:r>
            <a:r>
              <a:rPr lang="en-US" dirty="0"/>
              <a:t>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r>
              <a:rPr lang="en-US" sz="2000" dirty="0" smtClean="0"/>
              <a:t>?</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r>
              <a:rPr lang="en-US" sz="2000" dirty="0" smtClean="0"/>
              <a:t>.</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RAID levels</a:t>
            </a:r>
            <a:endParaRPr lang="en-US" dirty="0"/>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a:t>
            </a:r>
            <a:r>
              <a:rPr lang="en-US" dirty="0" smtClean="0"/>
              <a:t>. : </a:t>
            </a:r>
          </a:p>
          <a:p>
            <a:r>
              <a:rPr lang="en-US" dirty="0" smtClean="0"/>
              <a:t>RAID-0 </a:t>
            </a:r>
            <a:r>
              <a:rPr lang="en-US" dirty="0"/>
              <a:t>(striping) </a:t>
            </a:r>
            <a:endParaRPr lang="en-US" dirty="0" smtClean="0"/>
          </a:p>
          <a:p>
            <a:r>
              <a:rPr lang="en-US" dirty="0" smtClean="0"/>
              <a:t>RAID-1 </a:t>
            </a:r>
            <a:r>
              <a:rPr lang="en-US" dirty="0"/>
              <a:t>(mirroring) </a:t>
            </a:r>
            <a:endParaRPr lang="en-US" dirty="0" smtClean="0"/>
          </a:p>
          <a:p>
            <a:r>
              <a:rPr lang="en-US" dirty="0" smtClean="0"/>
              <a:t>RAID-</a:t>
            </a:r>
            <a:r>
              <a:rPr lang="en-US" dirty="0"/>
              <a:t>⅘ Linear mode</a:t>
            </a:r>
          </a:p>
        </p:txBody>
      </p:sp>
    </p:spTree>
    <p:extLst>
      <p:ext uri="{BB962C8B-B14F-4D97-AF65-F5344CB8AC3E}">
        <p14:creationId xmlns:p14="http://schemas.microsoft.com/office/powerpoint/2010/main" val="2075529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RAID 0</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Level </a:t>
            </a:r>
            <a:r>
              <a:rPr lang="en-US" sz="2400" dirty="0"/>
              <a:t>0 RAID 0 striping RAID level 0, often called "striping", </a:t>
            </a:r>
            <a:r>
              <a:rPr lang="en-US" sz="2400" dirty="0" smtClean="0"/>
              <a:t> </a:t>
            </a:r>
          </a:p>
          <a:p>
            <a:r>
              <a:rPr lang="en-US" sz="2400" dirty="0" smtClean="0"/>
              <a:t>is </a:t>
            </a:r>
            <a:r>
              <a:rPr lang="en-US" sz="2400" dirty="0"/>
              <a:t>a performance-oriented striped data mapping technique. This means the data being written to the array is broken down into strips and written across the member disks of the array. </a:t>
            </a:r>
            <a:r>
              <a:rPr lang="en-US" sz="2400" dirty="0" smtClean="0"/>
              <a:t> </a:t>
            </a:r>
          </a:p>
          <a:p>
            <a:r>
              <a:rPr lang="en-US" sz="2400" dirty="0" smtClean="0"/>
              <a:t>This </a:t>
            </a:r>
            <a:r>
              <a:rPr lang="en-US" sz="2400" dirty="0"/>
              <a:t>allows high I/O performance at low inherent cost but provides no redundancy. Storage capacity of the array is equal to the sum of the capacity of the member disks. </a:t>
            </a:r>
            <a:endParaRPr lang="en-US" sz="2400" dirty="0" smtClean="0"/>
          </a:p>
          <a:p>
            <a:r>
              <a:rPr lang="en-US" sz="2400" dirty="0" smtClean="0"/>
              <a:t>As </a:t>
            </a:r>
            <a:r>
              <a:rPr lang="en-US" sz="2400" dirty="0"/>
              <a:t>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RAID 1</a:t>
            </a:r>
            <a:endParaRPr lang="en-US" dirty="0"/>
          </a:p>
        </p:txBody>
      </p:sp>
      <p:sp>
        <p:nvSpPr>
          <p:cNvPr id="3" name="Content Placeholder 2"/>
          <p:cNvSpPr>
            <a:spLocks noGrp="1"/>
          </p:cNvSpPr>
          <p:nvPr>
            <p:ph idx="1"/>
          </p:nvPr>
        </p:nvSpPr>
        <p:spPr/>
        <p:txBody>
          <a:bodyPr>
            <a:normAutofit/>
          </a:bodyPr>
          <a:lstStyle/>
          <a:p>
            <a:r>
              <a:rPr lang="en-US" sz="2400" dirty="0"/>
              <a:t>RAID 1 mirroring </a:t>
            </a:r>
            <a:r>
              <a:rPr lang="en-US" sz="2400" dirty="0" smtClean="0"/>
              <a:t>.has </a:t>
            </a:r>
            <a:r>
              <a:rPr lang="en-US" sz="2400" dirty="0"/>
              <a:t>been used longer than any other form of RAID</a:t>
            </a:r>
            <a:r>
              <a:rPr lang="en-US" sz="2400" dirty="0" smtClean="0"/>
              <a:t>.</a:t>
            </a:r>
          </a:p>
          <a:p>
            <a:r>
              <a:rPr lang="en-US" sz="2400" dirty="0" smtClean="0"/>
              <a:t> </a:t>
            </a:r>
            <a:r>
              <a:rPr lang="en-US" sz="2400" dirty="0"/>
              <a:t>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spTree>
    <p:extLst>
      <p:ext uri="{BB962C8B-B14F-4D97-AF65-F5344CB8AC3E}">
        <p14:creationId xmlns:p14="http://schemas.microsoft.com/office/powerpoint/2010/main" val="166652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RAID </a:t>
            </a:r>
            <a:r>
              <a:rPr lang="en-US" dirty="0" smtClean="0"/>
              <a:t>4     </a:t>
            </a:r>
            <a:endParaRPr lang="en-US" dirty="0"/>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spTree>
    <p:extLst>
      <p:ext uri="{BB962C8B-B14F-4D97-AF65-F5344CB8AC3E}">
        <p14:creationId xmlns:p14="http://schemas.microsoft.com/office/powerpoint/2010/main" val="4280813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a:t>
            </a:r>
            <a:r>
              <a:rPr lang="en-US" dirty="0" smtClean="0"/>
              <a:t>5</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endParaRPr lang="en-US" dirty="0" smtClean="0"/>
          </a:p>
          <a:p>
            <a:r>
              <a:rPr lang="en-US" dirty="0" smtClean="0"/>
              <a:t>The </a:t>
            </a:r>
            <a:r>
              <a:rPr lang="en-US" dirty="0"/>
              <a:t>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spTree>
    <p:extLst>
      <p:ext uri="{BB962C8B-B14F-4D97-AF65-F5344CB8AC3E}">
        <p14:creationId xmlns:p14="http://schemas.microsoft.com/office/powerpoint/2010/main" val="116954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boot process</a:t>
            </a:r>
            <a:endParaRPr lang="en-US" dirty="0"/>
          </a:p>
        </p:txBody>
      </p:sp>
      <p:sp>
        <p:nvSpPr>
          <p:cNvPr id="3" name="Content Placeholder 2"/>
          <p:cNvSpPr>
            <a:spLocks noGrp="1"/>
          </p:cNvSpPr>
          <p:nvPr>
            <p:ph idx="1"/>
          </p:nvPr>
        </p:nvSpPr>
        <p:spPr/>
        <p:txBody>
          <a:bodyPr>
            <a:normAutofit/>
          </a:bodyPr>
          <a:lstStyle/>
          <a:p>
            <a:r>
              <a:rPr lang="en-US" dirty="0" smtClean="0"/>
              <a:t>Power on ---</a:t>
            </a:r>
            <a:r>
              <a:rPr lang="en-US" dirty="0" smtClean="0">
                <a:sym typeface="Wingdings" panose="05000000000000000000" pitchFamily="2" charset="2"/>
              </a:rPr>
              <a:t> post ---- bios ---</a:t>
            </a:r>
            <a:r>
              <a:rPr lang="en-US" dirty="0" err="1" smtClean="0">
                <a:sym typeface="Wingdings" panose="05000000000000000000" pitchFamily="2" charset="2"/>
              </a:rPr>
              <a:t>mbr</a:t>
            </a:r>
            <a:r>
              <a:rPr lang="en-US" dirty="0" smtClean="0">
                <a:sym typeface="Wingdings" panose="05000000000000000000" pitchFamily="2" charset="2"/>
              </a:rPr>
              <a:t> --- kernel--</a:t>
            </a:r>
            <a:r>
              <a:rPr lang="en-US" dirty="0" err="1" smtClean="0">
                <a:sym typeface="Wingdings" panose="05000000000000000000" pitchFamily="2" charset="2"/>
              </a:rPr>
              <a:t>systemd</a:t>
            </a:r>
            <a:r>
              <a:rPr lang="en-US" dirty="0" smtClean="0">
                <a:sym typeface="Wingdings" panose="05000000000000000000" pitchFamily="2" charset="2"/>
              </a:rPr>
              <a:t>(</a:t>
            </a:r>
            <a:r>
              <a:rPr lang="en-US" dirty="0" err="1" smtClean="0">
                <a:sym typeface="Wingdings" panose="05000000000000000000" pitchFamily="2" charset="2"/>
              </a:rPr>
              <a:t>init</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Kernel ring buffer ----</a:t>
            </a:r>
            <a:r>
              <a:rPr lang="en-US" dirty="0" err="1" smtClean="0">
                <a:sym typeface="Wingdings" panose="05000000000000000000" pitchFamily="2" charset="2"/>
              </a:rPr>
              <a:t>dmesg</a:t>
            </a:r>
            <a:endParaRPr lang="en-US" dirty="0" smtClean="0">
              <a:sym typeface="Wingdings" panose="05000000000000000000" pitchFamily="2" charset="2"/>
            </a:endParaRPr>
          </a:p>
          <a:p>
            <a:r>
              <a:rPr lang="en-US" sz="1800" dirty="0"/>
              <a:t>This buffer is a temporary storage area in the kernel that holds log messages and other system information</a:t>
            </a:r>
            <a:endParaRPr lang="en-US" sz="1800" dirty="0" smtClean="0">
              <a:sym typeface="Wingdings" panose="05000000000000000000" pitchFamily="2" charset="2"/>
            </a:endParaRPr>
          </a:p>
          <a:p>
            <a:pPr marL="0" indent="0">
              <a:buNone/>
            </a:pPr>
            <a:r>
              <a:rPr lang="en-US" sz="1800" b="1" dirty="0" smtClean="0"/>
              <a:t>Purpose</a:t>
            </a:r>
            <a:r>
              <a:rPr lang="en-US" sz="1800" dirty="0"/>
              <a:t>: The kernel buffer ring is used to store log messages generated by the kernel and various kernel subsystems, as well as messages generated by user-space </a:t>
            </a:r>
            <a:r>
              <a:rPr lang="en-US" sz="1800" dirty="0" smtClean="0"/>
              <a:t>programs </a:t>
            </a:r>
            <a:r>
              <a:rPr lang="en-US" sz="1800" dirty="0"/>
              <a:t>that use the kernel's logging facilities</a:t>
            </a:r>
            <a:r>
              <a:rPr lang="en-US" sz="1800" dirty="0" smtClean="0"/>
              <a:t>.</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r>
              <a:rPr lang="en-US" sz="1800" dirty="0" smtClean="0"/>
              <a:t>.</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smtClean="0"/>
              <a:t>.</a:t>
            </a:r>
          </a:p>
          <a:p>
            <a:pPr marL="0" indent="0">
              <a:buNone/>
            </a:pPr>
            <a:endParaRPr lang="en-US" dirty="0" smtClean="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boot process</a:t>
            </a:r>
          </a:p>
        </p:txBody>
      </p:sp>
      <p:sp>
        <p:nvSpPr>
          <p:cNvPr id="3" name="Content Placeholder 2"/>
          <p:cNvSpPr>
            <a:spLocks noGrp="1"/>
          </p:cNvSpPr>
          <p:nvPr>
            <p:ph idx="1"/>
          </p:nvPr>
        </p:nvSpPr>
        <p:spPr/>
        <p:txBody>
          <a:bodyPr>
            <a:normAutofit fontScale="92500"/>
          </a:bodyPr>
          <a:lstStyle/>
          <a:p>
            <a:r>
              <a:rPr lang="en-US" dirty="0" smtClean="0"/>
              <a:t>Boot </a:t>
            </a:r>
            <a:r>
              <a:rPr lang="en-US" dirty="0" err="1" smtClean="0"/>
              <a:t>processs</a:t>
            </a:r>
            <a:r>
              <a:rPr lang="en-US" dirty="0" smtClean="0"/>
              <a:t> issue consist of</a:t>
            </a:r>
          </a:p>
          <a:p>
            <a:endParaRPr lang="en-US" dirty="0"/>
          </a:p>
          <a:p>
            <a:r>
              <a:rPr lang="en-US" dirty="0" smtClean="0"/>
              <a:t>1-kernel failure (install new kernel or upgrading kernel) (library change)  </a:t>
            </a:r>
          </a:p>
          <a:p>
            <a:r>
              <a:rPr lang="en-US" dirty="0" err="1" smtClean="0"/>
              <a:t>fstab</a:t>
            </a:r>
            <a:r>
              <a:rPr lang="en-US" dirty="0" smtClean="0"/>
              <a:t> corrupt</a:t>
            </a:r>
          </a:p>
          <a:p>
            <a:r>
              <a:rPr lang="en-US" dirty="0" smtClean="0"/>
              <a:t>Delete </a:t>
            </a:r>
            <a:r>
              <a:rPr lang="en-US" dirty="0" err="1" smtClean="0"/>
              <a:t>grub.cfg</a:t>
            </a:r>
            <a:r>
              <a:rPr lang="en-US" dirty="0" smtClean="0"/>
              <a:t>  file</a:t>
            </a:r>
          </a:p>
          <a:p>
            <a:r>
              <a:rPr lang="en-US" dirty="0" smtClean="0"/>
              <a:t>AIDE </a:t>
            </a:r>
            <a:r>
              <a:rPr lang="en-US" dirty="0"/>
              <a:t>(Advanced Intrusion Detection Environment) service</a:t>
            </a:r>
            <a:endParaRPr lang="en-US" dirty="0" smtClean="0"/>
          </a:p>
          <a:p>
            <a:r>
              <a:rPr lang="en-US" dirty="0" smtClean="0"/>
              <a:t>2-drive failure  (corrupt file system) </a:t>
            </a:r>
          </a:p>
          <a:p>
            <a:r>
              <a:rPr lang="en-US" dirty="0" err="1" smtClean="0"/>
              <a:t>xfs_repair</a:t>
            </a:r>
            <a:r>
              <a:rPr lang="en-US" dirty="0" smtClean="0"/>
              <a:t>  </a:t>
            </a:r>
            <a:r>
              <a:rPr lang="en-US" dirty="0" err="1" smtClean="0"/>
              <a:t>fsck</a:t>
            </a:r>
            <a:r>
              <a:rPr lang="en-US" dirty="0" smtClean="0"/>
              <a:t>   for </a:t>
            </a:r>
            <a:r>
              <a:rPr lang="en-US" dirty="0" err="1" smtClean="0"/>
              <a:t>sdc</a:t>
            </a:r>
            <a:r>
              <a:rPr lang="en-US" dirty="0" smtClean="0"/>
              <a:t> or </a:t>
            </a:r>
            <a:r>
              <a:rPr lang="en-US" dirty="0" err="1" smtClean="0"/>
              <a:t>sdb</a:t>
            </a:r>
            <a:r>
              <a:rPr lang="en-US" dirty="0" smtClean="0"/>
              <a:t> just </a:t>
            </a:r>
            <a:r>
              <a:rPr lang="en-US" dirty="0" err="1" smtClean="0"/>
              <a:t>umount</a:t>
            </a:r>
            <a:r>
              <a:rPr lang="en-US" dirty="0" smtClean="0"/>
              <a:t> and after that repair</a:t>
            </a:r>
          </a:p>
          <a:p>
            <a:r>
              <a:rPr lang="en-US" dirty="0" smtClean="0"/>
              <a:t>But for </a:t>
            </a:r>
            <a:r>
              <a:rPr lang="en-US" dirty="0" err="1" smtClean="0"/>
              <a:t>sda</a:t>
            </a:r>
            <a:r>
              <a:rPr lang="en-US" dirty="0" smtClean="0"/>
              <a:t> or disk </a:t>
            </a:r>
            <a:r>
              <a:rPr lang="en-US" dirty="0" err="1" smtClean="0"/>
              <a:t>inuse</a:t>
            </a:r>
            <a:r>
              <a:rPr lang="en-US" dirty="0" smtClean="0"/>
              <a:t> you should read-only mode after repair </a:t>
            </a:r>
            <a:endParaRPr lang="en-US" dirty="0"/>
          </a:p>
        </p:txBody>
      </p:sp>
    </p:spTree>
    <p:extLst>
      <p:ext uri="{BB962C8B-B14F-4D97-AF65-F5344CB8AC3E}">
        <p14:creationId xmlns:p14="http://schemas.microsoft.com/office/powerpoint/2010/main" val="3586854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wall message</a:t>
            </a:r>
            <a:endParaRPr lang="en-US" dirty="0"/>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r>
              <a:rPr lang="en-US" sz="1600" dirty="0" smtClean="0"/>
              <a:t>.</a:t>
            </a:r>
          </a:p>
          <a:p>
            <a:r>
              <a:rPr lang="en-US" sz="1600" dirty="0" err="1" smtClean="0"/>
              <a:t>Mesg</a:t>
            </a:r>
            <a:r>
              <a:rPr lang="en-US" sz="1600" dirty="0" smtClean="0"/>
              <a:t> --</a:t>
            </a:r>
            <a:r>
              <a:rPr lang="en-US" sz="1600" dirty="0" smtClean="0">
                <a:sym typeface="Wingdings" panose="05000000000000000000" pitchFamily="2" charset="2"/>
              </a:rPr>
              <a:t> check wall permission</a:t>
            </a:r>
            <a:endParaRPr lang="en-US" sz="1600" dirty="0"/>
          </a:p>
          <a:p>
            <a:r>
              <a:rPr lang="en-US" sz="1600" dirty="0" smtClean="0"/>
              <a:t>Who </a:t>
            </a:r>
          </a:p>
          <a:p>
            <a:r>
              <a:rPr lang="en-US" sz="1600" dirty="0" smtClean="0"/>
              <a:t>If you </a:t>
            </a:r>
            <a:r>
              <a:rPr lang="en-US" sz="1600" dirty="0" err="1" smtClean="0"/>
              <a:t>wanna</a:t>
            </a:r>
            <a:r>
              <a:rPr lang="en-US" sz="1600" dirty="0" smtClean="0"/>
              <a:t> send for specific user write username terminal-id</a:t>
            </a:r>
          </a:p>
          <a:p>
            <a:r>
              <a:rPr lang="en-US" sz="1600" dirty="0"/>
              <a:t>/</a:t>
            </a:r>
            <a:r>
              <a:rPr lang="en-US" sz="1600" dirty="0" smtClean="0"/>
              <a:t>etc/issue.net for write banner   and after that enable in </a:t>
            </a:r>
            <a:r>
              <a:rPr lang="en-US" sz="1600" dirty="0" err="1" smtClean="0"/>
              <a:t>ssh</a:t>
            </a:r>
            <a:r>
              <a:rPr lang="en-US" sz="1600" dirty="0" smtClean="0"/>
              <a:t> </a:t>
            </a:r>
            <a:r>
              <a:rPr lang="en-US" sz="1600" dirty="0" err="1" smtClean="0"/>
              <a:t>config</a:t>
            </a:r>
            <a:endParaRPr lang="en-US" sz="1600" dirty="0" smtClean="0"/>
          </a:p>
          <a:p>
            <a:r>
              <a:rPr lang="en-US" sz="1600" dirty="0" smtClean="0"/>
              <a:t>/</a:t>
            </a:r>
            <a:r>
              <a:rPr lang="en-US" sz="1600" dirty="0" err="1" smtClean="0"/>
              <a:t>etc</a:t>
            </a:r>
            <a:r>
              <a:rPr lang="en-US" sz="1600" dirty="0" smtClean="0"/>
              <a:t>/</a:t>
            </a:r>
            <a:r>
              <a:rPr lang="en-US" sz="1600" dirty="0" err="1" smtClean="0"/>
              <a:t>motd</a:t>
            </a:r>
            <a:r>
              <a:rPr lang="en-US" sz="1600" dirty="0" smtClean="0"/>
              <a:t>  message of day </a:t>
            </a:r>
            <a:r>
              <a:rPr lang="en-US" sz="1600" smtClean="0"/>
              <a:t>after user login</a:t>
            </a:r>
            <a:endParaRPr lang="en-US" sz="1600" dirty="0" smtClean="0"/>
          </a:p>
          <a:p>
            <a:endParaRPr lang="en-US" sz="1600" dirty="0" smtClean="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netcat</a:t>
            </a:r>
            <a:endParaRPr lang="en-US" dirty="0"/>
          </a:p>
        </p:txBody>
      </p:sp>
      <p:sp>
        <p:nvSpPr>
          <p:cNvPr id="3" name="Content Placeholder 2"/>
          <p:cNvSpPr>
            <a:spLocks noGrp="1"/>
          </p:cNvSpPr>
          <p:nvPr>
            <p:ph idx="1"/>
          </p:nvPr>
        </p:nvSpPr>
        <p:spPr/>
        <p:txBody>
          <a:bodyPr/>
          <a:lstStyle/>
          <a:p>
            <a:r>
              <a:rPr lang="en-US" dirty="0" err="1"/>
              <a:t>n</a:t>
            </a:r>
            <a:r>
              <a:rPr lang="en-US" dirty="0" err="1" smtClean="0"/>
              <a:t>c</a:t>
            </a:r>
            <a:r>
              <a:rPr lang="en-US" dirty="0" smtClean="0"/>
              <a:t> short </a:t>
            </a:r>
            <a:r>
              <a:rPr lang="en-US" dirty="0"/>
              <a:t>for </a:t>
            </a:r>
            <a:r>
              <a:rPr lang="en-US" dirty="0" err="1"/>
              <a:t>netcat</a:t>
            </a:r>
            <a:r>
              <a:rPr lang="en-US" dirty="0"/>
              <a:t>, is a versatile networking utility available in Unix-like operating </a:t>
            </a:r>
            <a:r>
              <a:rPr lang="en-US" dirty="0" smtClean="0"/>
              <a:t>systems.</a:t>
            </a:r>
          </a:p>
          <a:p>
            <a:r>
              <a:rPr lang="en-US" dirty="0" err="1" smtClean="0"/>
              <a:t>nc</a:t>
            </a:r>
            <a:r>
              <a:rPr lang="en-US" dirty="0" smtClean="0"/>
              <a:t> -l 2000          ,   </a:t>
            </a:r>
            <a:r>
              <a:rPr lang="en-US" dirty="0" err="1" smtClean="0"/>
              <a:t>nc</a:t>
            </a:r>
            <a:r>
              <a:rPr lang="en-US" dirty="0" smtClean="0"/>
              <a:t> -l </a:t>
            </a:r>
            <a:r>
              <a:rPr lang="en-US" dirty="0" err="1" smtClean="0"/>
              <a:t>ip</a:t>
            </a:r>
            <a:r>
              <a:rPr lang="en-US" dirty="0"/>
              <a:t> </a:t>
            </a:r>
            <a:r>
              <a:rPr lang="en-US" dirty="0" smtClean="0"/>
              <a:t>2000</a:t>
            </a:r>
          </a:p>
          <a:p>
            <a:r>
              <a:rPr lang="en-US" dirty="0"/>
              <a:t> </a:t>
            </a:r>
            <a:r>
              <a:rPr lang="en-US" dirty="0" err="1"/>
              <a:t>nc</a:t>
            </a:r>
            <a:r>
              <a:rPr lang="en-US" dirty="0"/>
              <a:t> -</a:t>
            </a:r>
            <a:r>
              <a:rPr lang="en-US" dirty="0" err="1"/>
              <a:t>zv</a:t>
            </a:r>
            <a:r>
              <a:rPr lang="en-US" dirty="0"/>
              <a:t> </a:t>
            </a:r>
            <a:r>
              <a:rPr lang="en-US" dirty="0" err="1" smtClean="0"/>
              <a:t>ip</a:t>
            </a:r>
            <a:r>
              <a:rPr lang="en-US" dirty="0" smtClean="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Backup Strategy</a:t>
            </a:r>
            <a:endParaRPr lang="en-US" dirty="0"/>
          </a:p>
        </p:txBody>
      </p:sp>
      <p:sp>
        <p:nvSpPr>
          <p:cNvPr id="3" name="Content Placeholder 2"/>
          <p:cNvSpPr>
            <a:spLocks noGrp="1"/>
          </p:cNvSpPr>
          <p:nvPr>
            <p:ph idx="1"/>
          </p:nvPr>
        </p:nvSpPr>
        <p:spPr/>
        <p:txBody>
          <a:bodyPr/>
          <a:lstStyle/>
          <a:p>
            <a:r>
              <a:rPr lang="en-US" dirty="0" smtClean="0"/>
              <a:t>Backup (online)vs Archive(offline)</a:t>
            </a:r>
          </a:p>
          <a:p>
            <a:endParaRPr lang="en-US" dirty="0"/>
          </a:p>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 Backup</a:t>
            </a:r>
            <a:endParaRPr lang="en-US" dirty="0"/>
          </a:p>
        </p:txBody>
      </p:sp>
      <p:sp>
        <p:nvSpPr>
          <p:cNvPr id="3" name="Content Placeholder 2"/>
          <p:cNvSpPr>
            <a:spLocks noGrp="1"/>
          </p:cNvSpPr>
          <p:nvPr>
            <p:ph idx="1"/>
          </p:nvPr>
        </p:nvSpPr>
        <p:spPr/>
        <p:txBody>
          <a:bodyPr/>
          <a:lstStyle/>
          <a:p>
            <a:pPr marL="0" indent="0">
              <a:buNone/>
            </a:pPr>
            <a:r>
              <a:rPr lang="en-US" dirty="0" smtClean="0"/>
              <a:t>1)Data Categories      ----</a:t>
            </a:r>
            <a:r>
              <a:rPr lang="en-US" dirty="0" smtClean="0">
                <a:sym typeface="Wingdings" panose="05000000000000000000" pitchFamily="2" charset="2"/>
              </a:rPr>
              <a:t> critical  important  normal </a:t>
            </a:r>
            <a:endParaRPr lang="en-US" dirty="0" smtClean="0"/>
          </a:p>
          <a:p>
            <a:endParaRPr lang="en-US" dirty="0"/>
          </a:p>
          <a:p>
            <a:pPr marL="0" indent="0">
              <a:buNone/>
            </a:pPr>
            <a:r>
              <a:rPr lang="en-US" dirty="0" smtClean="0"/>
              <a:t>2) Value of each category -------</a:t>
            </a:r>
            <a:r>
              <a:rPr lang="en-US" dirty="0" smtClean="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3) Maximum Acceptable  </a:t>
            </a:r>
            <a:r>
              <a:rPr lang="en-US" dirty="0">
                <a:sym typeface="Wingdings" panose="05000000000000000000" pitchFamily="2" charset="2"/>
              </a:rPr>
              <a:t>data </a:t>
            </a:r>
            <a:r>
              <a:rPr lang="en-US" dirty="0" smtClean="0">
                <a:sym typeface="Wingdings" panose="05000000000000000000" pitchFamily="2" charset="2"/>
              </a:rPr>
              <a:t>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a:t>
            </a:r>
            <a:r>
              <a:rPr lang="en-US" dirty="0" smtClean="0"/>
              <a:t>Plan</a:t>
            </a:r>
            <a:endParaRPr lang="en-US" dirty="0"/>
          </a:p>
        </p:txBody>
      </p:sp>
      <p:sp>
        <p:nvSpPr>
          <p:cNvPr id="3" name="Content Placeholder 2"/>
          <p:cNvSpPr>
            <a:spLocks noGrp="1"/>
          </p:cNvSpPr>
          <p:nvPr>
            <p:ph idx="1"/>
          </p:nvPr>
        </p:nvSpPr>
        <p:spPr/>
        <p:txBody>
          <a:bodyPr/>
          <a:lstStyle/>
          <a:p>
            <a:r>
              <a:rPr lang="en-US" dirty="0" smtClean="0"/>
              <a:t>1) Portability</a:t>
            </a:r>
          </a:p>
          <a:p>
            <a:endParaRPr lang="en-US" dirty="0"/>
          </a:p>
          <a:p>
            <a:r>
              <a:rPr lang="en-US" dirty="0" smtClean="0"/>
              <a:t>2) Longevity</a:t>
            </a:r>
          </a:p>
          <a:p>
            <a:endParaRPr lang="en-US" dirty="0"/>
          </a:p>
          <a:p>
            <a:r>
              <a:rPr lang="en-US" dirty="0" smtClean="0"/>
              <a:t>3) Cost</a:t>
            </a:r>
          </a:p>
          <a:p>
            <a:pPr marL="0" indent="0">
              <a:buNone/>
            </a:pPr>
            <a:r>
              <a:rPr lang="en-US" dirty="0">
                <a:sym typeface="Wingdings" panose="05000000000000000000" pitchFamily="2" charset="2"/>
              </a:rPr>
              <a:t>Backup </a:t>
            </a:r>
            <a:r>
              <a:rPr lang="en-US" dirty="0" smtClean="0">
                <a:sym typeface="Wingdings" panose="05000000000000000000" pitchFamily="2" charset="2"/>
              </a:rPr>
              <a:t>media  </a:t>
            </a:r>
            <a:r>
              <a:rPr lang="en-US" dirty="0">
                <a:sym typeface="Wingdings" panose="05000000000000000000" pitchFamily="2" charset="2"/>
              </a:rPr>
              <a:t>1)hard external </a:t>
            </a:r>
            <a:r>
              <a:rPr lang="en-US" dirty="0" smtClean="0">
                <a:sym typeface="Wingdings" panose="05000000000000000000" pitchFamily="2" charset="2"/>
              </a:rPr>
              <a:t> 2)cd    </a:t>
            </a:r>
            <a:r>
              <a:rPr lang="en-US" dirty="0">
                <a:sym typeface="Wingdings" panose="05000000000000000000" pitchFamily="2" charset="2"/>
              </a:rPr>
              <a:t>3)magnetic </a:t>
            </a:r>
            <a:r>
              <a:rPr lang="en-US" dirty="0" smtClean="0">
                <a:sym typeface="Wingdings" panose="05000000000000000000" pitchFamily="2" charset="2"/>
              </a:rPr>
              <a:t>tape 4)</a:t>
            </a:r>
            <a:r>
              <a:rPr lang="en-US" dirty="0" err="1" smtClean="0">
                <a:sym typeface="Wingdings" panose="05000000000000000000" pitchFamily="2" charset="2"/>
              </a:rPr>
              <a:t>nas</a:t>
            </a:r>
            <a:r>
              <a:rPr lang="en-US" dirty="0" smtClean="0">
                <a:sym typeface="Wingdings" panose="05000000000000000000" pitchFamily="2" charset="2"/>
              </a:rPr>
              <a:t> storage(online)</a:t>
            </a:r>
          </a:p>
          <a:p>
            <a:pPr marL="0" indent="0">
              <a:buNone/>
            </a:pPr>
            <a:r>
              <a:rPr lang="en-US" dirty="0" smtClean="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TotalTime>
  <Words>2526</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OpenSans</vt:lpstr>
      <vt:lpstr>var(--default-font-family)</vt:lpstr>
      <vt:lpstr>Wingdings</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                         kernel architecture</vt:lpstr>
      <vt:lpstr>                       What are kernel modules</vt:lpstr>
      <vt:lpstr>Configuring RAID </vt:lpstr>
      <vt:lpstr>                            RAID levels</vt:lpstr>
      <vt:lpstr>                                 RAID 0</vt:lpstr>
      <vt:lpstr>                               RAID 1</vt:lpstr>
      <vt:lpstr>                              RAID 4     </vt:lpstr>
      <vt:lpstr>RAID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50</cp:revision>
  <dcterms:created xsi:type="dcterms:W3CDTF">2024-01-21T11:49:44Z</dcterms:created>
  <dcterms:modified xsi:type="dcterms:W3CDTF">2024-03-27T07:54:31Z</dcterms:modified>
</cp:coreProperties>
</file>