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98" r:id="rId3"/>
    <p:sldId id="299" r:id="rId4"/>
    <p:sldId id="302" r:id="rId5"/>
    <p:sldId id="301" r:id="rId6"/>
    <p:sldId id="300" r:id="rId7"/>
    <p:sldId id="303" r:id="rId8"/>
    <p:sldId id="304" r:id="rId9"/>
    <p:sldId id="305" r:id="rId10"/>
    <p:sldId id="306" r:id="rId11"/>
  </p:sldIdLst>
  <p:sldSz cx="9144000" cy="5143500" type="screen16x9"/>
  <p:notesSz cx="6858000" cy="9144000"/>
  <p:embeddedFontLst>
    <p:embeddedFont>
      <p:font typeface="Amatic SC" panose="020B0604020202020204" pitchFamily="2" charset="-79"/>
      <p:regular r:id="rId13"/>
      <p:bold r:id="rId14"/>
    </p:embeddedFont>
    <p:embeddedFont>
      <p:font typeface="Calibri" panose="020F0502020204030204" pitchFamily="34" charset="0"/>
      <p:regular r:id="rId15"/>
      <p:bold r:id="rId16"/>
    </p:embeddedFont>
    <p:embeddedFont>
      <p:font typeface="Nuni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0C35A8-31EE-4B06-98D1-F3640B604409}">
  <a:tblStyle styleId="{2C0C35A8-31EE-4B06-98D1-F3640B6044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12D37EB-A914-4A42-9CBE-EA1083F15C1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540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25" y="778096"/>
            <a:ext cx="7579546" cy="3864638"/>
          </a:xfrm>
          <a:custGeom>
            <a:avLst/>
            <a:gdLst/>
            <a:ahLst/>
            <a:cxnLst/>
            <a:rect l="l" t="t" r="r" b="b"/>
            <a:pathLst>
              <a:path w="3592202" h="1831582" extrusionOk="0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60343" y="542436"/>
            <a:ext cx="814257" cy="1022479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21968" y="821005"/>
            <a:ext cx="185720" cy="33582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47917" y="505266"/>
            <a:ext cx="831121" cy="96144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868218" y="487291"/>
            <a:ext cx="278364" cy="43099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549755" y="4514760"/>
            <a:ext cx="880619" cy="47277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25109" y="4621068"/>
            <a:ext cx="285390" cy="35142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 rot="-871776">
            <a:off x="594544" y="662599"/>
            <a:ext cx="1234918" cy="1390637"/>
          </a:xfrm>
          <a:custGeom>
            <a:avLst/>
            <a:gdLst/>
            <a:ahLst/>
            <a:cxnLst/>
            <a:rect l="l" t="t" r="r" b="b"/>
            <a:pathLst>
              <a:path w="584559" h="658270" extrusionOk="0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546000" y="3237680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7950210" y="3938411"/>
            <a:ext cx="211749" cy="2681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325536" y="1027644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257001" y="1121076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2910561" y="377935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4390454" y="411302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244743" y="409436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8624662" y="1757104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4654424" y="4555495"/>
            <a:ext cx="681049" cy="214332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-5673298">
            <a:off x="2374092" y="4308014"/>
            <a:ext cx="113285" cy="95367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673298">
            <a:off x="2213926" y="4684679"/>
            <a:ext cx="80405" cy="39888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5590150" y="299125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331162" y="1999469"/>
            <a:ext cx="211591" cy="2679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8564788" y="35845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5069525">
            <a:off x="7853134" y="3741816"/>
            <a:ext cx="814157" cy="1022353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5400000">
            <a:off x="305418" y="30461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1">
    <p:bg>
      <p:bgPr>
        <a:solidFill>
          <a:schemeClr val="dk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2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-5673298">
            <a:off x="2374092" y="4308014"/>
            <a:ext cx="113285" cy="95367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673298">
            <a:off x="2213926" y="4684679"/>
            <a:ext cx="80405" cy="39888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5590150" y="299125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331162" y="1999469"/>
            <a:ext cx="211591" cy="2679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8564788" y="35845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5069525">
            <a:off x="7853134" y="3741816"/>
            <a:ext cx="814157" cy="1022353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5400000">
            <a:off x="305418" y="30461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683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7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ctrTitle"/>
          </p:nvPr>
        </p:nvSpPr>
        <p:spPr>
          <a:xfrm>
            <a:off x="1867900" y="861236"/>
            <a:ext cx="5408100" cy="257307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4400" dirty="0">
                <a:cs typeface="+mj-cs"/>
              </a:rPr>
              <a:t>عنوان ایده: </a:t>
            </a:r>
            <a:br>
              <a:rPr lang="fa-IR" sz="4400" dirty="0">
                <a:cs typeface="+mj-cs"/>
              </a:rPr>
            </a:br>
            <a:endParaRPr sz="4400" dirty="0">
              <a:cs typeface="+mj-c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E30B11D-6158-4879-A301-AC94D6332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171434"/>
              </p:ext>
            </p:extLst>
          </p:nvPr>
        </p:nvGraphicFramePr>
        <p:xfrm>
          <a:off x="1352107" y="3357229"/>
          <a:ext cx="6439786" cy="925035"/>
        </p:xfrm>
        <a:graphic>
          <a:graphicData uri="http://schemas.openxmlformats.org/drawingml/2006/table">
            <a:tbl>
              <a:tblPr firstRow="1" bandRow="1">
                <a:tableStyleId>{2C0C35A8-31EE-4B06-98D1-F3640B604409}</a:tableStyleId>
              </a:tblPr>
              <a:tblGrid>
                <a:gridCol w="3219893">
                  <a:extLst>
                    <a:ext uri="{9D8B030D-6E8A-4147-A177-3AD203B41FA5}">
                      <a16:colId xmlns:a16="http://schemas.microsoft.com/office/drawing/2014/main" val="3936087617"/>
                    </a:ext>
                  </a:extLst>
                </a:gridCol>
                <a:gridCol w="3219893">
                  <a:extLst>
                    <a:ext uri="{9D8B030D-6E8A-4147-A177-3AD203B41FA5}">
                      <a16:colId xmlns:a16="http://schemas.microsoft.com/office/drawing/2014/main" val="862155262"/>
                    </a:ext>
                  </a:extLst>
                </a:gridCol>
              </a:tblGrid>
              <a:tr h="925035">
                <a:tc>
                  <a:txBody>
                    <a:bodyPr/>
                    <a:lstStyle/>
                    <a:p>
                      <a:pPr algn="r" rtl="1"/>
                      <a:r>
                        <a:rPr lang="fa-IR" sz="1800" dirty="0">
                          <a:cs typeface="+mj-cs"/>
                        </a:rPr>
                        <a:t>نام افراد:</a:t>
                      </a:r>
                      <a:endParaRPr lang="en-US" sz="1800" dirty="0">
                        <a:cs typeface="+mj-cs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800" dirty="0">
                          <a:cs typeface="+mj-cs"/>
                        </a:rPr>
                        <a:t>نام شرکت:</a:t>
                      </a:r>
                      <a:endParaRPr lang="en-US" sz="1800" dirty="0"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5072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D0B1B3-B0A1-4AE2-A40F-6BB2CE5C8C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Google Shape;183;p15">
            <a:extLst>
              <a:ext uri="{FF2B5EF4-FFF2-40B4-BE49-F238E27FC236}">
                <a16:creationId xmlns:a16="http://schemas.microsoft.com/office/drawing/2014/main" id="{D961F692-7EF3-4A82-A2BB-DCD5701CA984}"/>
              </a:ext>
            </a:extLst>
          </p:cNvPr>
          <p:cNvSpPr txBox="1">
            <a:spLocks/>
          </p:cNvSpPr>
          <p:nvPr/>
        </p:nvSpPr>
        <p:spPr>
          <a:xfrm>
            <a:off x="882502" y="1263944"/>
            <a:ext cx="7378995" cy="261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ctr" rtl="1"/>
            <a:r>
              <a:rPr lang="fa-IR" sz="4800" dirty="0">
                <a:cs typeface="+mj-cs"/>
              </a:rPr>
              <a:t>با تشکر از توجه شما</a:t>
            </a:r>
          </a:p>
        </p:txBody>
      </p:sp>
    </p:spTree>
    <p:extLst>
      <p:ext uri="{BB962C8B-B14F-4D97-AF65-F5344CB8AC3E}">
        <p14:creationId xmlns:p14="http://schemas.microsoft.com/office/powerpoint/2010/main" val="207218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40FFE1-0C57-4EE6-8E9F-4E6932B796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3" name="Google Shape;188;p16">
            <a:extLst>
              <a:ext uri="{FF2B5EF4-FFF2-40B4-BE49-F238E27FC236}">
                <a16:creationId xmlns:a16="http://schemas.microsoft.com/office/drawing/2014/main" id="{7AB70909-2D7F-4D9D-80D3-35472EA0E087}"/>
              </a:ext>
            </a:extLst>
          </p:cNvPr>
          <p:cNvSpPr txBox="1">
            <a:spLocks/>
          </p:cNvSpPr>
          <p:nvPr/>
        </p:nvSpPr>
        <p:spPr>
          <a:xfrm>
            <a:off x="811500" y="651703"/>
            <a:ext cx="75210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r>
              <a:rPr lang="fa-IR" sz="2400" dirty="0">
                <a:solidFill>
                  <a:schemeClr val="bg1">
                    <a:lumMod val="95000"/>
                  </a:schemeClr>
                </a:solidFill>
                <a:cs typeface="+mj-cs"/>
              </a:rPr>
              <a:t>شناسنامه ایده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755BB0-660A-4B3C-92DB-8AC74264C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137571"/>
              </p:ext>
            </p:extLst>
          </p:nvPr>
        </p:nvGraphicFramePr>
        <p:xfrm>
          <a:off x="775563" y="1284028"/>
          <a:ext cx="7592874" cy="3101274"/>
        </p:xfrm>
        <a:graphic>
          <a:graphicData uri="http://schemas.openxmlformats.org/drawingml/2006/table">
            <a:tbl>
              <a:tblPr firstRow="1" bandRow="1">
                <a:tableStyleId>{2C0C35A8-31EE-4B06-98D1-F3640B604409}</a:tableStyleId>
              </a:tblPr>
              <a:tblGrid>
                <a:gridCol w="3796437">
                  <a:extLst>
                    <a:ext uri="{9D8B030D-6E8A-4147-A177-3AD203B41FA5}">
                      <a16:colId xmlns:a16="http://schemas.microsoft.com/office/drawing/2014/main" val="251931177"/>
                    </a:ext>
                  </a:extLst>
                </a:gridCol>
                <a:gridCol w="3796437">
                  <a:extLst>
                    <a:ext uri="{9D8B030D-6E8A-4147-A177-3AD203B41FA5}">
                      <a16:colId xmlns:a16="http://schemas.microsoft.com/office/drawing/2014/main" val="3786704425"/>
                    </a:ext>
                  </a:extLst>
                </a:gridCol>
              </a:tblGrid>
              <a:tr h="728958">
                <a:tc>
                  <a:txBody>
                    <a:bodyPr/>
                    <a:lstStyle/>
                    <a:p>
                      <a:pPr algn="r" rtl="1"/>
                      <a:r>
                        <a:rPr lang="fa-IR" sz="1800" dirty="0">
                          <a:cs typeface="+mn-cs"/>
                        </a:rPr>
                        <a:t>نوع مدل کسب‌وکاری «فروش محصول-کالا، چندوجهی-پلتفرمی، طعمه و قلاب، فریمیم و یا سایر مدلهای خلاقانه»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800" dirty="0">
                          <a:cs typeface="+mn-cs"/>
                        </a:rPr>
                        <a:t>نوع ایده: «خدمات ارزش افزوده، محصول، کسب‌وکار و یا فرایند»</a:t>
                      </a:r>
                      <a:endParaRPr lang="en-US" sz="1800" dirty="0"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302031"/>
                  </a:ext>
                </a:extLst>
              </a:tr>
              <a:tr h="728958">
                <a:tc>
                  <a:txBody>
                    <a:bodyPr/>
                    <a:lstStyle/>
                    <a:p>
                      <a:pPr algn="r" rtl="1"/>
                      <a:r>
                        <a:rPr lang="fa-IR" sz="1800" dirty="0">
                          <a:cs typeface="+mn-cs"/>
                        </a:rPr>
                        <a:t>حوزه فناوری: </a:t>
                      </a:r>
                      <a:endParaRPr lang="en-US" sz="1800" dirty="0"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800" dirty="0">
                          <a:cs typeface="+mn-cs"/>
                        </a:rPr>
                        <a:t>حوزه کسب‌وکاری: «پرداخت، بانکداری خرد، بانکداری شرکتی، زیرساخت </a:t>
                      </a:r>
                      <a:r>
                        <a:rPr lang="en-US" sz="1800" dirty="0">
                          <a:cs typeface="+mn-cs"/>
                        </a:rPr>
                        <a:t>IT</a:t>
                      </a:r>
                      <a:r>
                        <a:rPr lang="fa-IR" sz="1800" dirty="0">
                          <a:cs typeface="+mn-cs"/>
                        </a:rPr>
                        <a:t> و . . . »</a:t>
                      </a:r>
                      <a:endParaRPr lang="en-US" sz="1800" dirty="0"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620377"/>
                  </a:ext>
                </a:extLst>
              </a:tr>
              <a:tr h="728958">
                <a:tc gridSpan="2">
                  <a:txBody>
                    <a:bodyPr/>
                    <a:lstStyle/>
                    <a:p>
                      <a:pPr algn="r" rtl="1"/>
                      <a:r>
                        <a:rPr lang="fa-IR" sz="1800" dirty="0">
                          <a:cs typeface="+mn-cs"/>
                        </a:rPr>
                        <a:t>وضعیت ایده: «فاز تحقیقاتی، مدل عملیاتی، تأیید، بیان ایده و . . . »</a:t>
                      </a:r>
                      <a:endParaRPr lang="en-US" sz="1800" dirty="0"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cs typeface="+mn-cs"/>
                        </a:rPr>
                        <a:t>وضعیت ایده: </a:t>
                      </a:r>
                      <a:endParaRPr lang="en-US" sz="1600" dirty="0"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837589"/>
                  </a:ext>
                </a:extLst>
              </a:tr>
              <a:tr h="728958">
                <a:tc gridSpan="2">
                  <a:txBody>
                    <a:bodyPr/>
                    <a:lstStyle/>
                    <a:p>
                      <a:pPr algn="r" rtl="1"/>
                      <a:r>
                        <a:rPr lang="fa-IR" sz="1800" dirty="0">
                          <a:cs typeface="+mn-cs"/>
                        </a:rPr>
                        <a:t>اهداف سازمانی: </a:t>
                      </a:r>
                      <a:endParaRPr lang="en-US" sz="1800" dirty="0"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rtl="1"/>
                      <a:r>
                        <a:rPr lang="fa-IR" sz="1800" dirty="0">
                          <a:cs typeface="+mn-cs"/>
                        </a:rPr>
                        <a:t>اهداف سازمانی: </a:t>
                      </a:r>
                      <a:endParaRPr lang="en-US" sz="1800" dirty="0"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794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52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4129-1229-4000-9A5B-9D484E55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+mj-cs"/>
              </a:rPr>
              <a:t>شرح مسئله</a:t>
            </a:r>
            <a:endParaRPr lang="en-US" dirty="0"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B899CE-D188-4194-BD13-98FF66B5C3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4" name="Google Shape;183;p15">
            <a:extLst>
              <a:ext uri="{FF2B5EF4-FFF2-40B4-BE49-F238E27FC236}">
                <a16:creationId xmlns:a16="http://schemas.microsoft.com/office/drawing/2014/main" id="{C017DBA0-CC54-4D52-913B-537482C78530}"/>
              </a:ext>
            </a:extLst>
          </p:cNvPr>
          <p:cNvSpPr txBox="1">
            <a:spLocks/>
          </p:cNvSpPr>
          <p:nvPr/>
        </p:nvSpPr>
        <p:spPr>
          <a:xfrm>
            <a:off x="880175" y="1424762"/>
            <a:ext cx="7383649" cy="261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r" rtl="1"/>
            <a:r>
              <a:rPr lang="fa-IR" sz="3600" dirty="0">
                <a:cs typeface="+mn-cs"/>
              </a:rPr>
              <a:t>«در این قسمت به طور مختصر، مسئله شرح داده شود. در ایده‌هایی که از نوع فرایند هستند، این قسمت می‌تواند تا حداکثر ۲ اسلاید توضیح داده شود»</a:t>
            </a:r>
          </a:p>
        </p:txBody>
      </p:sp>
      <p:sp>
        <p:nvSpPr>
          <p:cNvPr id="5" name="Google Shape;723;p50">
            <a:extLst>
              <a:ext uri="{FF2B5EF4-FFF2-40B4-BE49-F238E27FC236}">
                <a16:creationId xmlns:a16="http://schemas.microsoft.com/office/drawing/2014/main" id="{380CF58E-06D9-4E0B-94A2-10C640C0AB07}"/>
              </a:ext>
            </a:extLst>
          </p:cNvPr>
          <p:cNvSpPr/>
          <p:nvPr/>
        </p:nvSpPr>
        <p:spPr>
          <a:xfrm>
            <a:off x="1035825" y="553625"/>
            <a:ext cx="524061" cy="663546"/>
          </a:xfrm>
          <a:custGeom>
            <a:avLst/>
            <a:gdLst/>
            <a:ahLst/>
            <a:cxnLst/>
            <a:rect l="l" t="t" r="r" b="b"/>
            <a:pathLst>
              <a:path w="374107" h="473680" extrusionOk="0">
                <a:moveTo>
                  <a:pt x="176658" y="66970"/>
                </a:moveTo>
                <a:cubicBezTo>
                  <a:pt x="153572" y="67387"/>
                  <a:pt x="129367" y="75192"/>
                  <a:pt x="123381" y="100186"/>
                </a:cubicBezTo>
                <a:cubicBezTo>
                  <a:pt x="121189" y="109526"/>
                  <a:pt x="136185" y="110644"/>
                  <a:pt x="138312" y="101743"/>
                </a:cubicBezTo>
                <a:cubicBezTo>
                  <a:pt x="142170" y="85650"/>
                  <a:pt x="160236" y="81660"/>
                  <a:pt x="174400" y="81397"/>
                </a:cubicBezTo>
                <a:cubicBezTo>
                  <a:pt x="183652" y="81221"/>
                  <a:pt x="186458" y="66795"/>
                  <a:pt x="176658" y="66970"/>
                </a:cubicBezTo>
                <a:close/>
                <a:moveTo>
                  <a:pt x="82580" y="302418"/>
                </a:moveTo>
                <a:cubicBezTo>
                  <a:pt x="67276" y="334412"/>
                  <a:pt x="51513" y="366168"/>
                  <a:pt x="35288" y="397680"/>
                </a:cubicBezTo>
                <a:cubicBezTo>
                  <a:pt x="30903" y="406450"/>
                  <a:pt x="44935" y="411054"/>
                  <a:pt x="49167" y="402832"/>
                </a:cubicBezTo>
                <a:cubicBezTo>
                  <a:pt x="65390" y="371320"/>
                  <a:pt x="81155" y="339573"/>
                  <a:pt x="96458" y="307592"/>
                </a:cubicBezTo>
                <a:cubicBezTo>
                  <a:pt x="100689" y="298778"/>
                  <a:pt x="86592" y="294130"/>
                  <a:pt x="82580" y="302418"/>
                </a:cubicBezTo>
                <a:close/>
                <a:moveTo>
                  <a:pt x="245501" y="19218"/>
                </a:moveTo>
                <a:cubicBezTo>
                  <a:pt x="245369" y="19161"/>
                  <a:pt x="245238" y="19118"/>
                  <a:pt x="245085" y="19087"/>
                </a:cubicBezTo>
                <a:cubicBezTo>
                  <a:pt x="245085" y="16399"/>
                  <a:pt x="243549" y="13943"/>
                  <a:pt x="241138" y="12773"/>
                </a:cubicBezTo>
                <a:cubicBezTo>
                  <a:pt x="166156" y="-26692"/>
                  <a:pt x="69008" y="30444"/>
                  <a:pt x="51381" y="113626"/>
                </a:cubicBezTo>
                <a:cubicBezTo>
                  <a:pt x="42304" y="163022"/>
                  <a:pt x="74380" y="208230"/>
                  <a:pt x="111038" y="236951"/>
                </a:cubicBezTo>
                <a:lnTo>
                  <a:pt x="97883" y="263699"/>
                </a:lnTo>
                <a:cubicBezTo>
                  <a:pt x="94836" y="262449"/>
                  <a:pt x="91021" y="259797"/>
                  <a:pt x="87819" y="261266"/>
                </a:cubicBezTo>
                <a:cubicBezTo>
                  <a:pt x="84136" y="260213"/>
                  <a:pt x="80211" y="261805"/>
                  <a:pt x="78304" y="265124"/>
                </a:cubicBezTo>
                <a:cubicBezTo>
                  <a:pt x="50109" y="316165"/>
                  <a:pt x="22046" y="367424"/>
                  <a:pt x="2117" y="422367"/>
                </a:cubicBezTo>
                <a:cubicBezTo>
                  <a:pt x="78" y="424297"/>
                  <a:pt x="-558" y="427291"/>
                  <a:pt x="516" y="429887"/>
                </a:cubicBezTo>
                <a:cubicBezTo>
                  <a:pt x="9724" y="453233"/>
                  <a:pt x="31188" y="469492"/>
                  <a:pt x="56160" y="472048"/>
                </a:cubicBezTo>
                <a:cubicBezTo>
                  <a:pt x="58068" y="472278"/>
                  <a:pt x="59975" y="471759"/>
                  <a:pt x="61510" y="470601"/>
                </a:cubicBezTo>
                <a:cubicBezTo>
                  <a:pt x="64229" y="474085"/>
                  <a:pt x="69249" y="474705"/>
                  <a:pt x="72735" y="471985"/>
                </a:cubicBezTo>
                <a:cubicBezTo>
                  <a:pt x="73678" y="471255"/>
                  <a:pt x="74446" y="470325"/>
                  <a:pt x="74972" y="469264"/>
                </a:cubicBezTo>
                <a:cubicBezTo>
                  <a:pt x="101413" y="411953"/>
                  <a:pt x="127832" y="354649"/>
                  <a:pt x="154251" y="297353"/>
                </a:cubicBezTo>
                <a:cubicBezTo>
                  <a:pt x="155106" y="295702"/>
                  <a:pt x="155216" y="293753"/>
                  <a:pt x="154514" y="292026"/>
                </a:cubicBezTo>
                <a:cubicBezTo>
                  <a:pt x="155785" y="285711"/>
                  <a:pt x="148748" y="284462"/>
                  <a:pt x="143968" y="282620"/>
                </a:cubicBezTo>
                <a:lnTo>
                  <a:pt x="156224" y="259862"/>
                </a:lnTo>
                <a:cubicBezTo>
                  <a:pt x="223357" y="279594"/>
                  <a:pt x="292157" y="231360"/>
                  <a:pt x="310551" y="162934"/>
                </a:cubicBezTo>
                <a:cubicBezTo>
                  <a:pt x="327367" y="101633"/>
                  <a:pt x="298010" y="40661"/>
                  <a:pt x="245501" y="19218"/>
                </a:cubicBezTo>
                <a:close/>
                <a:moveTo>
                  <a:pt x="63089" y="459902"/>
                </a:moveTo>
                <a:cubicBezTo>
                  <a:pt x="61883" y="458595"/>
                  <a:pt x="60239" y="457808"/>
                  <a:pt x="58463" y="457710"/>
                </a:cubicBezTo>
                <a:cubicBezTo>
                  <a:pt x="39980" y="455815"/>
                  <a:pt x="23887" y="444325"/>
                  <a:pt x="16082" y="427476"/>
                </a:cubicBezTo>
                <a:cubicBezTo>
                  <a:pt x="35266" y="374615"/>
                  <a:pt x="61993" y="325154"/>
                  <a:pt x="89091" y="276043"/>
                </a:cubicBezTo>
                <a:cubicBezTo>
                  <a:pt x="105294" y="283512"/>
                  <a:pt x="121781" y="290309"/>
                  <a:pt x="138509" y="296433"/>
                </a:cubicBezTo>
                <a:cubicBezTo>
                  <a:pt x="113296" y="350834"/>
                  <a:pt x="88148" y="405288"/>
                  <a:pt x="63089" y="459792"/>
                </a:cubicBezTo>
                <a:close/>
                <a:moveTo>
                  <a:pt x="130178" y="277380"/>
                </a:moveTo>
                <a:cubicBezTo>
                  <a:pt x="123886" y="274909"/>
                  <a:pt x="117637" y="272337"/>
                  <a:pt x="111410" y="269663"/>
                </a:cubicBezTo>
                <a:lnTo>
                  <a:pt x="123359" y="245304"/>
                </a:lnTo>
                <a:cubicBezTo>
                  <a:pt x="129411" y="248983"/>
                  <a:pt x="135725" y="252202"/>
                  <a:pt x="142258" y="254929"/>
                </a:cubicBezTo>
                <a:close/>
                <a:moveTo>
                  <a:pt x="299106" y="143640"/>
                </a:moveTo>
                <a:cubicBezTo>
                  <a:pt x="279813" y="255587"/>
                  <a:pt x="162692" y="284221"/>
                  <a:pt x="93016" y="196106"/>
                </a:cubicBezTo>
                <a:cubicBezTo>
                  <a:pt x="78787" y="178917"/>
                  <a:pt x="66816" y="157299"/>
                  <a:pt x="65150" y="133204"/>
                </a:cubicBezTo>
                <a:cubicBezTo>
                  <a:pt x="63417" y="108473"/>
                  <a:pt x="76901" y="82252"/>
                  <a:pt x="92226" y="63046"/>
                </a:cubicBezTo>
                <a:cubicBezTo>
                  <a:pt x="128841" y="17267"/>
                  <a:pt x="187861" y="4222"/>
                  <a:pt x="234605" y="27966"/>
                </a:cubicBezTo>
                <a:cubicBezTo>
                  <a:pt x="234451" y="30773"/>
                  <a:pt x="236139" y="33353"/>
                  <a:pt x="238770" y="34325"/>
                </a:cubicBezTo>
                <a:cubicBezTo>
                  <a:pt x="279308" y="50768"/>
                  <a:pt x="305333" y="95384"/>
                  <a:pt x="299106" y="143487"/>
                </a:cubicBezTo>
                <a:close/>
                <a:moveTo>
                  <a:pt x="224147" y="44191"/>
                </a:moveTo>
                <a:cubicBezTo>
                  <a:pt x="223576" y="44070"/>
                  <a:pt x="223006" y="44011"/>
                  <a:pt x="222414" y="44015"/>
                </a:cubicBezTo>
                <a:cubicBezTo>
                  <a:pt x="167844" y="19043"/>
                  <a:pt x="97751" y="45791"/>
                  <a:pt x="88543" y="108736"/>
                </a:cubicBezTo>
                <a:cubicBezTo>
                  <a:pt x="85780" y="129433"/>
                  <a:pt x="93103" y="149538"/>
                  <a:pt x="100865" y="168393"/>
                </a:cubicBezTo>
                <a:cubicBezTo>
                  <a:pt x="117067" y="207704"/>
                  <a:pt x="153790" y="235307"/>
                  <a:pt x="197771" y="227831"/>
                </a:cubicBezTo>
                <a:cubicBezTo>
                  <a:pt x="282904" y="214194"/>
                  <a:pt x="321360" y="69535"/>
                  <a:pt x="224147" y="44191"/>
                </a:cubicBezTo>
                <a:close/>
                <a:moveTo>
                  <a:pt x="265803" y="134936"/>
                </a:moveTo>
                <a:cubicBezTo>
                  <a:pt x="252013" y="214588"/>
                  <a:pt x="159666" y="248944"/>
                  <a:pt x="117966" y="169555"/>
                </a:cubicBezTo>
                <a:cubicBezTo>
                  <a:pt x="103386" y="138181"/>
                  <a:pt x="95011" y="104395"/>
                  <a:pt x="119106" y="75280"/>
                </a:cubicBezTo>
                <a:cubicBezTo>
                  <a:pt x="143530" y="45857"/>
                  <a:pt x="185318" y="43270"/>
                  <a:pt x="218336" y="58310"/>
                </a:cubicBezTo>
                <a:cubicBezTo>
                  <a:pt x="219762" y="58996"/>
                  <a:pt x="221406" y="59165"/>
                  <a:pt x="222941" y="58792"/>
                </a:cubicBezTo>
                <a:cubicBezTo>
                  <a:pt x="256354" y="66619"/>
                  <a:pt x="271218" y="103562"/>
                  <a:pt x="265803" y="134871"/>
                </a:cubicBezTo>
                <a:close/>
                <a:moveTo>
                  <a:pt x="205927" y="69535"/>
                </a:moveTo>
                <a:cubicBezTo>
                  <a:pt x="197574" y="65435"/>
                  <a:pt x="191238" y="78809"/>
                  <a:pt x="199964" y="83085"/>
                </a:cubicBezTo>
                <a:cubicBezTo>
                  <a:pt x="208251" y="87163"/>
                  <a:pt x="214697" y="73811"/>
                  <a:pt x="205927" y="69535"/>
                </a:cubicBezTo>
                <a:close/>
                <a:moveTo>
                  <a:pt x="315550" y="67628"/>
                </a:moveTo>
                <a:cubicBezTo>
                  <a:pt x="336050" y="108495"/>
                  <a:pt x="341662" y="159996"/>
                  <a:pt x="309586" y="196676"/>
                </a:cubicBezTo>
                <a:cubicBezTo>
                  <a:pt x="303185" y="203999"/>
                  <a:pt x="313971" y="213448"/>
                  <a:pt x="320439" y="206103"/>
                </a:cubicBezTo>
                <a:cubicBezTo>
                  <a:pt x="357141" y="164118"/>
                  <a:pt x="351594" y="105974"/>
                  <a:pt x="328069" y="59055"/>
                </a:cubicBezTo>
                <a:cubicBezTo>
                  <a:pt x="323815" y="50614"/>
                  <a:pt x="311428" y="59538"/>
                  <a:pt x="315550" y="67628"/>
                </a:cubicBezTo>
                <a:close/>
                <a:moveTo>
                  <a:pt x="370953" y="127986"/>
                </a:moveTo>
                <a:cubicBezTo>
                  <a:pt x="368169" y="118756"/>
                  <a:pt x="354181" y="124347"/>
                  <a:pt x="356856" y="133138"/>
                </a:cubicBezTo>
                <a:cubicBezTo>
                  <a:pt x="362030" y="149417"/>
                  <a:pt x="359531" y="167165"/>
                  <a:pt x="350037" y="181372"/>
                </a:cubicBezTo>
                <a:cubicBezTo>
                  <a:pt x="344666" y="189331"/>
                  <a:pt x="355409" y="198912"/>
                  <a:pt x="360999" y="190800"/>
                </a:cubicBezTo>
                <a:cubicBezTo>
                  <a:pt x="373804" y="172506"/>
                  <a:pt x="377465" y="149336"/>
                  <a:pt x="370931" y="1279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947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A61611-80DD-48DE-A729-C54E1C60F2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Google Shape;183;p15">
            <a:extLst>
              <a:ext uri="{FF2B5EF4-FFF2-40B4-BE49-F238E27FC236}">
                <a16:creationId xmlns:a16="http://schemas.microsoft.com/office/drawing/2014/main" id="{1A22B01D-F1A9-41E5-8921-3CA3F4EBCBD7}"/>
              </a:ext>
            </a:extLst>
          </p:cNvPr>
          <p:cNvSpPr txBox="1">
            <a:spLocks/>
          </p:cNvSpPr>
          <p:nvPr/>
        </p:nvSpPr>
        <p:spPr>
          <a:xfrm>
            <a:off x="880175" y="712381"/>
            <a:ext cx="7383649" cy="3710763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r" rtl="1"/>
            <a:r>
              <a:rPr lang="fa-IR" sz="3600" dirty="0">
                <a:cs typeface="+mn-cs"/>
              </a:rPr>
              <a:t>«در این قسمت به طور مختصر، راهکار مربوط به مسئله شرح داده شده، توضیح داده شود. در ایده‌هایی که از نوع فرایند هستند، این قسمت می‌تواند تا حداکثر ۲ اسلاید توضیح داده شود»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8D55B5-2A2C-4CBD-B44F-F96A1CECBEF6}"/>
              </a:ext>
            </a:extLst>
          </p:cNvPr>
          <p:cNvSpPr txBox="1">
            <a:spLocks/>
          </p:cNvSpPr>
          <p:nvPr/>
        </p:nvSpPr>
        <p:spPr>
          <a:xfrm>
            <a:off x="1626781" y="120075"/>
            <a:ext cx="6092455" cy="709265"/>
          </a:xfrm>
          <a:custGeom>
            <a:avLst/>
            <a:gdLst>
              <a:gd name="connsiteX0" fmla="*/ 0 w 6092455"/>
              <a:gd name="connsiteY0" fmla="*/ 0 h 709265"/>
              <a:gd name="connsiteX1" fmla="*/ 555090 w 6092455"/>
              <a:gd name="connsiteY1" fmla="*/ 0 h 709265"/>
              <a:gd name="connsiteX2" fmla="*/ 1049256 w 6092455"/>
              <a:gd name="connsiteY2" fmla="*/ 0 h 709265"/>
              <a:gd name="connsiteX3" fmla="*/ 1848045 w 6092455"/>
              <a:gd name="connsiteY3" fmla="*/ 0 h 709265"/>
              <a:gd name="connsiteX4" fmla="*/ 2464060 w 6092455"/>
              <a:gd name="connsiteY4" fmla="*/ 0 h 709265"/>
              <a:gd name="connsiteX5" fmla="*/ 3201924 w 6092455"/>
              <a:gd name="connsiteY5" fmla="*/ 0 h 709265"/>
              <a:gd name="connsiteX6" fmla="*/ 3696089 w 6092455"/>
              <a:gd name="connsiteY6" fmla="*/ 0 h 709265"/>
              <a:gd name="connsiteX7" fmla="*/ 4494878 w 6092455"/>
              <a:gd name="connsiteY7" fmla="*/ 0 h 709265"/>
              <a:gd name="connsiteX8" fmla="*/ 5171817 w 6092455"/>
              <a:gd name="connsiteY8" fmla="*/ 0 h 709265"/>
              <a:gd name="connsiteX9" fmla="*/ 6092455 w 6092455"/>
              <a:gd name="connsiteY9" fmla="*/ 0 h 709265"/>
              <a:gd name="connsiteX10" fmla="*/ 6092455 w 6092455"/>
              <a:gd name="connsiteY10" fmla="*/ 368818 h 709265"/>
              <a:gd name="connsiteX11" fmla="*/ 6092455 w 6092455"/>
              <a:gd name="connsiteY11" fmla="*/ 709265 h 709265"/>
              <a:gd name="connsiteX12" fmla="*/ 5293666 w 6092455"/>
              <a:gd name="connsiteY12" fmla="*/ 709265 h 709265"/>
              <a:gd name="connsiteX13" fmla="*/ 4494878 w 6092455"/>
              <a:gd name="connsiteY13" fmla="*/ 709265 h 709265"/>
              <a:gd name="connsiteX14" fmla="*/ 3696089 w 6092455"/>
              <a:gd name="connsiteY14" fmla="*/ 709265 h 709265"/>
              <a:gd name="connsiteX15" fmla="*/ 3201924 w 6092455"/>
              <a:gd name="connsiteY15" fmla="*/ 709265 h 709265"/>
              <a:gd name="connsiteX16" fmla="*/ 2707758 w 6092455"/>
              <a:gd name="connsiteY16" fmla="*/ 709265 h 709265"/>
              <a:gd name="connsiteX17" fmla="*/ 2213592 w 6092455"/>
              <a:gd name="connsiteY17" fmla="*/ 709265 h 709265"/>
              <a:gd name="connsiteX18" fmla="*/ 1475728 w 6092455"/>
              <a:gd name="connsiteY18" fmla="*/ 709265 h 709265"/>
              <a:gd name="connsiteX19" fmla="*/ 981562 w 6092455"/>
              <a:gd name="connsiteY19" fmla="*/ 709265 h 709265"/>
              <a:gd name="connsiteX20" fmla="*/ 0 w 6092455"/>
              <a:gd name="connsiteY20" fmla="*/ 709265 h 709265"/>
              <a:gd name="connsiteX21" fmla="*/ 0 w 6092455"/>
              <a:gd name="connsiteY21" fmla="*/ 375910 h 709265"/>
              <a:gd name="connsiteX22" fmla="*/ 0 w 6092455"/>
              <a:gd name="connsiteY22" fmla="*/ 0 h 70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092455" h="709265" fill="none" extrusionOk="0">
                <a:moveTo>
                  <a:pt x="0" y="0"/>
                </a:moveTo>
                <a:cubicBezTo>
                  <a:pt x="187111" y="-9053"/>
                  <a:pt x="285529" y="-13171"/>
                  <a:pt x="555090" y="0"/>
                </a:cubicBezTo>
                <a:cubicBezTo>
                  <a:pt x="824651" y="13171"/>
                  <a:pt x="845164" y="12519"/>
                  <a:pt x="1049256" y="0"/>
                </a:cubicBezTo>
                <a:cubicBezTo>
                  <a:pt x="1253348" y="-12519"/>
                  <a:pt x="1558570" y="-4703"/>
                  <a:pt x="1848045" y="0"/>
                </a:cubicBezTo>
                <a:cubicBezTo>
                  <a:pt x="2137520" y="4703"/>
                  <a:pt x="2159392" y="12961"/>
                  <a:pt x="2464060" y="0"/>
                </a:cubicBezTo>
                <a:cubicBezTo>
                  <a:pt x="2768728" y="-12961"/>
                  <a:pt x="2835243" y="1621"/>
                  <a:pt x="3201924" y="0"/>
                </a:cubicBezTo>
                <a:cubicBezTo>
                  <a:pt x="3568605" y="-1621"/>
                  <a:pt x="3538078" y="-18053"/>
                  <a:pt x="3696089" y="0"/>
                </a:cubicBezTo>
                <a:cubicBezTo>
                  <a:pt x="3854100" y="18053"/>
                  <a:pt x="4264717" y="-37219"/>
                  <a:pt x="4494878" y="0"/>
                </a:cubicBezTo>
                <a:cubicBezTo>
                  <a:pt x="4725039" y="37219"/>
                  <a:pt x="4976039" y="-504"/>
                  <a:pt x="5171817" y="0"/>
                </a:cubicBezTo>
                <a:cubicBezTo>
                  <a:pt x="5367595" y="504"/>
                  <a:pt x="5718692" y="20845"/>
                  <a:pt x="6092455" y="0"/>
                </a:cubicBezTo>
                <a:cubicBezTo>
                  <a:pt x="6078526" y="165474"/>
                  <a:pt x="6078044" y="250996"/>
                  <a:pt x="6092455" y="368818"/>
                </a:cubicBezTo>
                <a:cubicBezTo>
                  <a:pt x="6106866" y="486640"/>
                  <a:pt x="6094255" y="570168"/>
                  <a:pt x="6092455" y="709265"/>
                </a:cubicBezTo>
                <a:cubicBezTo>
                  <a:pt x="5840346" y="732571"/>
                  <a:pt x="5608152" y="675852"/>
                  <a:pt x="5293666" y="709265"/>
                </a:cubicBezTo>
                <a:cubicBezTo>
                  <a:pt x="4979180" y="742678"/>
                  <a:pt x="4885695" y="698710"/>
                  <a:pt x="4494878" y="709265"/>
                </a:cubicBezTo>
                <a:cubicBezTo>
                  <a:pt x="4104061" y="719820"/>
                  <a:pt x="4079766" y="669797"/>
                  <a:pt x="3696089" y="709265"/>
                </a:cubicBezTo>
                <a:cubicBezTo>
                  <a:pt x="3312412" y="748733"/>
                  <a:pt x="3433003" y="692106"/>
                  <a:pt x="3201924" y="709265"/>
                </a:cubicBezTo>
                <a:cubicBezTo>
                  <a:pt x="2970846" y="726424"/>
                  <a:pt x="2922748" y="713719"/>
                  <a:pt x="2707758" y="709265"/>
                </a:cubicBezTo>
                <a:cubicBezTo>
                  <a:pt x="2492768" y="704811"/>
                  <a:pt x="2375042" y="727628"/>
                  <a:pt x="2213592" y="709265"/>
                </a:cubicBezTo>
                <a:cubicBezTo>
                  <a:pt x="2052142" y="690902"/>
                  <a:pt x="1737159" y="743990"/>
                  <a:pt x="1475728" y="709265"/>
                </a:cubicBezTo>
                <a:cubicBezTo>
                  <a:pt x="1214297" y="674540"/>
                  <a:pt x="1142892" y="686664"/>
                  <a:pt x="981562" y="709265"/>
                </a:cubicBezTo>
                <a:cubicBezTo>
                  <a:pt x="820232" y="731866"/>
                  <a:pt x="398343" y="675195"/>
                  <a:pt x="0" y="709265"/>
                </a:cubicBezTo>
                <a:cubicBezTo>
                  <a:pt x="-11096" y="578124"/>
                  <a:pt x="1094" y="444453"/>
                  <a:pt x="0" y="375910"/>
                </a:cubicBezTo>
                <a:cubicBezTo>
                  <a:pt x="-1094" y="307368"/>
                  <a:pt x="10121" y="182856"/>
                  <a:pt x="0" y="0"/>
                </a:cubicBezTo>
                <a:close/>
              </a:path>
              <a:path w="6092455" h="709265" stroke="0" extrusionOk="0">
                <a:moveTo>
                  <a:pt x="0" y="0"/>
                </a:moveTo>
                <a:cubicBezTo>
                  <a:pt x="206834" y="30849"/>
                  <a:pt x="482019" y="32616"/>
                  <a:pt x="798789" y="0"/>
                </a:cubicBezTo>
                <a:cubicBezTo>
                  <a:pt x="1115559" y="-32616"/>
                  <a:pt x="1207184" y="29116"/>
                  <a:pt x="1475728" y="0"/>
                </a:cubicBezTo>
                <a:cubicBezTo>
                  <a:pt x="1744272" y="-29116"/>
                  <a:pt x="1798168" y="-22497"/>
                  <a:pt x="2030818" y="0"/>
                </a:cubicBezTo>
                <a:cubicBezTo>
                  <a:pt x="2263468" y="22497"/>
                  <a:pt x="2370436" y="15651"/>
                  <a:pt x="2707758" y="0"/>
                </a:cubicBezTo>
                <a:cubicBezTo>
                  <a:pt x="3045080" y="-15651"/>
                  <a:pt x="3210731" y="17098"/>
                  <a:pt x="3506546" y="0"/>
                </a:cubicBezTo>
                <a:cubicBezTo>
                  <a:pt x="3802361" y="-17098"/>
                  <a:pt x="3845076" y="-1778"/>
                  <a:pt x="4061637" y="0"/>
                </a:cubicBezTo>
                <a:cubicBezTo>
                  <a:pt x="4278198" y="1778"/>
                  <a:pt x="4451249" y="19959"/>
                  <a:pt x="4555802" y="0"/>
                </a:cubicBezTo>
                <a:cubicBezTo>
                  <a:pt x="4660355" y="-19959"/>
                  <a:pt x="5055546" y="32219"/>
                  <a:pt x="5232742" y="0"/>
                </a:cubicBezTo>
                <a:cubicBezTo>
                  <a:pt x="5409938" y="-32219"/>
                  <a:pt x="5720608" y="-389"/>
                  <a:pt x="6092455" y="0"/>
                </a:cubicBezTo>
                <a:cubicBezTo>
                  <a:pt x="6076568" y="138608"/>
                  <a:pt x="6085114" y="249219"/>
                  <a:pt x="6092455" y="361725"/>
                </a:cubicBezTo>
                <a:cubicBezTo>
                  <a:pt x="6099796" y="474231"/>
                  <a:pt x="6101638" y="558640"/>
                  <a:pt x="6092455" y="709265"/>
                </a:cubicBezTo>
                <a:cubicBezTo>
                  <a:pt x="5944468" y="715720"/>
                  <a:pt x="5654320" y="713865"/>
                  <a:pt x="5476440" y="709265"/>
                </a:cubicBezTo>
                <a:cubicBezTo>
                  <a:pt x="5298561" y="704665"/>
                  <a:pt x="5104525" y="724011"/>
                  <a:pt x="4921350" y="709265"/>
                </a:cubicBezTo>
                <a:cubicBezTo>
                  <a:pt x="4738175" y="694520"/>
                  <a:pt x="4556879" y="700539"/>
                  <a:pt x="4305335" y="709265"/>
                </a:cubicBezTo>
                <a:cubicBezTo>
                  <a:pt x="4053792" y="717991"/>
                  <a:pt x="3723977" y="706720"/>
                  <a:pt x="3567471" y="709265"/>
                </a:cubicBezTo>
                <a:cubicBezTo>
                  <a:pt x="3410965" y="711810"/>
                  <a:pt x="2940202" y="696612"/>
                  <a:pt x="2768682" y="709265"/>
                </a:cubicBezTo>
                <a:cubicBezTo>
                  <a:pt x="2597162" y="721918"/>
                  <a:pt x="2281755" y="733417"/>
                  <a:pt x="2030818" y="709265"/>
                </a:cubicBezTo>
                <a:cubicBezTo>
                  <a:pt x="1779881" y="685113"/>
                  <a:pt x="1668308" y="695196"/>
                  <a:pt x="1353879" y="709265"/>
                </a:cubicBezTo>
                <a:cubicBezTo>
                  <a:pt x="1039450" y="723334"/>
                  <a:pt x="1034900" y="688981"/>
                  <a:pt x="859713" y="709265"/>
                </a:cubicBezTo>
                <a:cubicBezTo>
                  <a:pt x="684526" y="729549"/>
                  <a:pt x="335382" y="716856"/>
                  <a:pt x="0" y="709265"/>
                </a:cubicBezTo>
                <a:cubicBezTo>
                  <a:pt x="-12941" y="562070"/>
                  <a:pt x="-9964" y="498056"/>
                  <a:pt x="0" y="340447"/>
                </a:cubicBezTo>
                <a:cubicBezTo>
                  <a:pt x="9964" y="182838"/>
                  <a:pt x="-6753" y="144005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13652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fa-IR" sz="3600" dirty="0">
                <a:cs typeface="+mj-cs"/>
              </a:rPr>
              <a:t>شرح راهکار</a:t>
            </a:r>
          </a:p>
        </p:txBody>
      </p:sp>
      <p:sp>
        <p:nvSpPr>
          <p:cNvPr id="5" name="Google Shape;733;p50">
            <a:extLst>
              <a:ext uri="{FF2B5EF4-FFF2-40B4-BE49-F238E27FC236}">
                <a16:creationId xmlns:a16="http://schemas.microsoft.com/office/drawing/2014/main" id="{891B99DD-7C75-4F4C-9541-C200E742DE57}"/>
              </a:ext>
            </a:extLst>
          </p:cNvPr>
          <p:cNvSpPr/>
          <p:nvPr/>
        </p:nvSpPr>
        <p:spPr>
          <a:xfrm>
            <a:off x="1757991" y="112645"/>
            <a:ext cx="581172" cy="654457"/>
          </a:xfrm>
          <a:custGeom>
            <a:avLst/>
            <a:gdLst/>
            <a:ahLst/>
            <a:cxnLst/>
            <a:rect l="l" t="t" r="r" b="b"/>
            <a:pathLst>
              <a:path w="584559" h="658270" extrusionOk="0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601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25DF46-C83A-41E2-B504-7AA32F1FC9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Google Shape;183;p15">
            <a:extLst>
              <a:ext uri="{FF2B5EF4-FFF2-40B4-BE49-F238E27FC236}">
                <a16:creationId xmlns:a16="http://schemas.microsoft.com/office/drawing/2014/main" id="{DC2EBAE5-662A-4633-A4E2-D261C8E2B44B}"/>
              </a:ext>
            </a:extLst>
          </p:cNvPr>
          <p:cNvSpPr txBox="1">
            <a:spLocks/>
          </p:cNvSpPr>
          <p:nvPr/>
        </p:nvSpPr>
        <p:spPr>
          <a:xfrm>
            <a:off x="880175" y="716368"/>
            <a:ext cx="7383649" cy="3710763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r" rtl="1"/>
            <a:r>
              <a:rPr lang="fa-IR" sz="3600" dirty="0">
                <a:cs typeface="+mn-cs"/>
              </a:rPr>
              <a:t>«در این قسمت به طور مختصر، ذی‌نفعان ایده با توجه به مسئله و راهکار شرح داده شده معرفی می‌گردند. </a:t>
            </a:r>
          </a:p>
          <a:p>
            <a:pPr algn="r" rtl="1"/>
            <a:r>
              <a:rPr lang="fa-IR" sz="3600" dirty="0">
                <a:cs typeface="+mn-cs"/>
              </a:rPr>
              <a:t>*در ایده‌هایی که از نوع فرایند هستند، این قسمت می‌تواند تا حداکثر ۲ اسلاید توضیح داده شود»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4268CAF-674B-479A-9E34-E69CC6518E9F}"/>
              </a:ext>
            </a:extLst>
          </p:cNvPr>
          <p:cNvSpPr txBox="1">
            <a:spLocks/>
          </p:cNvSpPr>
          <p:nvPr/>
        </p:nvSpPr>
        <p:spPr>
          <a:xfrm>
            <a:off x="1626781" y="120075"/>
            <a:ext cx="6092455" cy="709265"/>
          </a:xfrm>
          <a:custGeom>
            <a:avLst/>
            <a:gdLst>
              <a:gd name="connsiteX0" fmla="*/ 0 w 6092455"/>
              <a:gd name="connsiteY0" fmla="*/ 0 h 709265"/>
              <a:gd name="connsiteX1" fmla="*/ 555090 w 6092455"/>
              <a:gd name="connsiteY1" fmla="*/ 0 h 709265"/>
              <a:gd name="connsiteX2" fmla="*/ 1049256 w 6092455"/>
              <a:gd name="connsiteY2" fmla="*/ 0 h 709265"/>
              <a:gd name="connsiteX3" fmla="*/ 1848045 w 6092455"/>
              <a:gd name="connsiteY3" fmla="*/ 0 h 709265"/>
              <a:gd name="connsiteX4" fmla="*/ 2464060 w 6092455"/>
              <a:gd name="connsiteY4" fmla="*/ 0 h 709265"/>
              <a:gd name="connsiteX5" fmla="*/ 3201924 w 6092455"/>
              <a:gd name="connsiteY5" fmla="*/ 0 h 709265"/>
              <a:gd name="connsiteX6" fmla="*/ 3696089 w 6092455"/>
              <a:gd name="connsiteY6" fmla="*/ 0 h 709265"/>
              <a:gd name="connsiteX7" fmla="*/ 4494878 w 6092455"/>
              <a:gd name="connsiteY7" fmla="*/ 0 h 709265"/>
              <a:gd name="connsiteX8" fmla="*/ 5171817 w 6092455"/>
              <a:gd name="connsiteY8" fmla="*/ 0 h 709265"/>
              <a:gd name="connsiteX9" fmla="*/ 6092455 w 6092455"/>
              <a:gd name="connsiteY9" fmla="*/ 0 h 709265"/>
              <a:gd name="connsiteX10" fmla="*/ 6092455 w 6092455"/>
              <a:gd name="connsiteY10" fmla="*/ 368818 h 709265"/>
              <a:gd name="connsiteX11" fmla="*/ 6092455 w 6092455"/>
              <a:gd name="connsiteY11" fmla="*/ 709265 h 709265"/>
              <a:gd name="connsiteX12" fmla="*/ 5293666 w 6092455"/>
              <a:gd name="connsiteY12" fmla="*/ 709265 h 709265"/>
              <a:gd name="connsiteX13" fmla="*/ 4494878 w 6092455"/>
              <a:gd name="connsiteY13" fmla="*/ 709265 h 709265"/>
              <a:gd name="connsiteX14" fmla="*/ 3696089 w 6092455"/>
              <a:gd name="connsiteY14" fmla="*/ 709265 h 709265"/>
              <a:gd name="connsiteX15" fmla="*/ 3201924 w 6092455"/>
              <a:gd name="connsiteY15" fmla="*/ 709265 h 709265"/>
              <a:gd name="connsiteX16" fmla="*/ 2707758 w 6092455"/>
              <a:gd name="connsiteY16" fmla="*/ 709265 h 709265"/>
              <a:gd name="connsiteX17" fmla="*/ 2213592 w 6092455"/>
              <a:gd name="connsiteY17" fmla="*/ 709265 h 709265"/>
              <a:gd name="connsiteX18" fmla="*/ 1475728 w 6092455"/>
              <a:gd name="connsiteY18" fmla="*/ 709265 h 709265"/>
              <a:gd name="connsiteX19" fmla="*/ 981562 w 6092455"/>
              <a:gd name="connsiteY19" fmla="*/ 709265 h 709265"/>
              <a:gd name="connsiteX20" fmla="*/ 0 w 6092455"/>
              <a:gd name="connsiteY20" fmla="*/ 709265 h 709265"/>
              <a:gd name="connsiteX21" fmla="*/ 0 w 6092455"/>
              <a:gd name="connsiteY21" fmla="*/ 375910 h 709265"/>
              <a:gd name="connsiteX22" fmla="*/ 0 w 6092455"/>
              <a:gd name="connsiteY22" fmla="*/ 0 h 70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092455" h="709265" fill="none" extrusionOk="0">
                <a:moveTo>
                  <a:pt x="0" y="0"/>
                </a:moveTo>
                <a:cubicBezTo>
                  <a:pt x="187111" y="-9053"/>
                  <a:pt x="285529" y="-13171"/>
                  <a:pt x="555090" y="0"/>
                </a:cubicBezTo>
                <a:cubicBezTo>
                  <a:pt x="824651" y="13171"/>
                  <a:pt x="845164" y="12519"/>
                  <a:pt x="1049256" y="0"/>
                </a:cubicBezTo>
                <a:cubicBezTo>
                  <a:pt x="1253348" y="-12519"/>
                  <a:pt x="1558570" y="-4703"/>
                  <a:pt x="1848045" y="0"/>
                </a:cubicBezTo>
                <a:cubicBezTo>
                  <a:pt x="2137520" y="4703"/>
                  <a:pt x="2159392" y="12961"/>
                  <a:pt x="2464060" y="0"/>
                </a:cubicBezTo>
                <a:cubicBezTo>
                  <a:pt x="2768728" y="-12961"/>
                  <a:pt x="2835243" y="1621"/>
                  <a:pt x="3201924" y="0"/>
                </a:cubicBezTo>
                <a:cubicBezTo>
                  <a:pt x="3568605" y="-1621"/>
                  <a:pt x="3538078" y="-18053"/>
                  <a:pt x="3696089" y="0"/>
                </a:cubicBezTo>
                <a:cubicBezTo>
                  <a:pt x="3854100" y="18053"/>
                  <a:pt x="4264717" y="-37219"/>
                  <a:pt x="4494878" y="0"/>
                </a:cubicBezTo>
                <a:cubicBezTo>
                  <a:pt x="4725039" y="37219"/>
                  <a:pt x="4976039" y="-504"/>
                  <a:pt x="5171817" y="0"/>
                </a:cubicBezTo>
                <a:cubicBezTo>
                  <a:pt x="5367595" y="504"/>
                  <a:pt x="5718692" y="20845"/>
                  <a:pt x="6092455" y="0"/>
                </a:cubicBezTo>
                <a:cubicBezTo>
                  <a:pt x="6078526" y="165474"/>
                  <a:pt x="6078044" y="250996"/>
                  <a:pt x="6092455" y="368818"/>
                </a:cubicBezTo>
                <a:cubicBezTo>
                  <a:pt x="6106866" y="486640"/>
                  <a:pt x="6094255" y="570168"/>
                  <a:pt x="6092455" y="709265"/>
                </a:cubicBezTo>
                <a:cubicBezTo>
                  <a:pt x="5840346" y="732571"/>
                  <a:pt x="5608152" y="675852"/>
                  <a:pt x="5293666" y="709265"/>
                </a:cubicBezTo>
                <a:cubicBezTo>
                  <a:pt x="4979180" y="742678"/>
                  <a:pt x="4885695" y="698710"/>
                  <a:pt x="4494878" y="709265"/>
                </a:cubicBezTo>
                <a:cubicBezTo>
                  <a:pt x="4104061" y="719820"/>
                  <a:pt x="4079766" y="669797"/>
                  <a:pt x="3696089" y="709265"/>
                </a:cubicBezTo>
                <a:cubicBezTo>
                  <a:pt x="3312412" y="748733"/>
                  <a:pt x="3433003" y="692106"/>
                  <a:pt x="3201924" y="709265"/>
                </a:cubicBezTo>
                <a:cubicBezTo>
                  <a:pt x="2970846" y="726424"/>
                  <a:pt x="2922748" y="713719"/>
                  <a:pt x="2707758" y="709265"/>
                </a:cubicBezTo>
                <a:cubicBezTo>
                  <a:pt x="2492768" y="704811"/>
                  <a:pt x="2375042" y="727628"/>
                  <a:pt x="2213592" y="709265"/>
                </a:cubicBezTo>
                <a:cubicBezTo>
                  <a:pt x="2052142" y="690902"/>
                  <a:pt x="1737159" y="743990"/>
                  <a:pt x="1475728" y="709265"/>
                </a:cubicBezTo>
                <a:cubicBezTo>
                  <a:pt x="1214297" y="674540"/>
                  <a:pt x="1142892" y="686664"/>
                  <a:pt x="981562" y="709265"/>
                </a:cubicBezTo>
                <a:cubicBezTo>
                  <a:pt x="820232" y="731866"/>
                  <a:pt x="398343" y="675195"/>
                  <a:pt x="0" y="709265"/>
                </a:cubicBezTo>
                <a:cubicBezTo>
                  <a:pt x="-11096" y="578124"/>
                  <a:pt x="1094" y="444453"/>
                  <a:pt x="0" y="375910"/>
                </a:cubicBezTo>
                <a:cubicBezTo>
                  <a:pt x="-1094" y="307368"/>
                  <a:pt x="10121" y="182856"/>
                  <a:pt x="0" y="0"/>
                </a:cubicBezTo>
                <a:close/>
              </a:path>
              <a:path w="6092455" h="709265" stroke="0" extrusionOk="0">
                <a:moveTo>
                  <a:pt x="0" y="0"/>
                </a:moveTo>
                <a:cubicBezTo>
                  <a:pt x="206834" y="30849"/>
                  <a:pt x="482019" y="32616"/>
                  <a:pt x="798789" y="0"/>
                </a:cubicBezTo>
                <a:cubicBezTo>
                  <a:pt x="1115559" y="-32616"/>
                  <a:pt x="1207184" y="29116"/>
                  <a:pt x="1475728" y="0"/>
                </a:cubicBezTo>
                <a:cubicBezTo>
                  <a:pt x="1744272" y="-29116"/>
                  <a:pt x="1798168" y="-22497"/>
                  <a:pt x="2030818" y="0"/>
                </a:cubicBezTo>
                <a:cubicBezTo>
                  <a:pt x="2263468" y="22497"/>
                  <a:pt x="2370436" y="15651"/>
                  <a:pt x="2707758" y="0"/>
                </a:cubicBezTo>
                <a:cubicBezTo>
                  <a:pt x="3045080" y="-15651"/>
                  <a:pt x="3210731" y="17098"/>
                  <a:pt x="3506546" y="0"/>
                </a:cubicBezTo>
                <a:cubicBezTo>
                  <a:pt x="3802361" y="-17098"/>
                  <a:pt x="3845076" y="-1778"/>
                  <a:pt x="4061637" y="0"/>
                </a:cubicBezTo>
                <a:cubicBezTo>
                  <a:pt x="4278198" y="1778"/>
                  <a:pt x="4451249" y="19959"/>
                  <a:pt x="4555802" y="0"/>
                </a:cubicBezTo>
                <a:cubicBezTo>
                  <a:pt x="4660355" y="-19959"/>
                  <a:pt x="5055546" y="32219"/>
                  <a:pt x="5232742" y="0"/>
                </a:cubicBezTo>
                <a:cubicBezTo>
                  <a:pt x="5409938" y="-32219"/>
                  <a:pt x="5720608" y="-389"/>
                  <a:pt x="6092455" y="0"/>
                </a:cubicBezTo>
                <a:cubicBezTo>
                  <a:pt x="6076568" y="138608"/>
                  <a:pt x="6085114" y="249219"/>
                  <a:pt x="6092455" y="361725"/>
                </a:cubicBezTo>
                <a:cubicBezTo>
                  <a:pt x="6099796" y="474231"/>
                  <a:pt x="6101638" y="558640"/>
                  <a:pt x="6092455" y="709265"/>
                </a:cubicBezTo>
                <a:cubicBezTo>
                  <a:pt x="5944468" y="715720"/>
                  <a:pt x="5654320" y="713865"/>
                  <a:pt x="5476440" y="709265"/>
                </a:cubicBezTo>
                <a:cubicBezTo>
                  <a:pt x="5298561" y="704665"/>
                  <a:pt x="5104525" y="724011"/>
                  <a:pt x="4921350" y="709265"/>
                </a:cubicBezTo>
                <a:cubicBezTo>
                  <a:pt x="4738175" y="694520"/>
                  <a:pt x="4556879" y="700539"/>
                  <a:pt x="4305335" y="709265"/>
                </a:cubicBezTo>
                <a:cubicBezTo>
                  <a:pt x="4053792" y="717991"/>
                  <a:pt x="3723977" y="706720"/>
                  <a:pt x="3567471" y="709265"/>
                </a:cubicBezTo>
                <a:cubicBezTo>
                  <a:pt x="3410965" y="711810"/>
                  <a:pt x="2940202" y="696612"/>
                  <a:pt x="2768682" y="709265"/>
                </a:cubicBezTo>
                <a:cubicBezTo>
                  <a:pt x="2597162" y="721918"/>
                  <a:pt x="2281755" y="733417"/>
                  <a:pt x="2030818" y="709265"/>
                </a:cubicBezTo>
                <a:cubicBezTo>
                  <a:pt x="1779881" y="685113"/>
                  <a:pt x="1668308" y="695196"/>
                  <a:pt x="1353879" y="709265"/>
                </a:cubicBezTo>
                <a:cubicBezTo>
                  <a:pt x="1039450" y="723334"/>
                  <a:pt x="1034900" y="688981"/>
                  <a:pt x="859713" y="709265"/>
                </a:cubicBezTo>
                <a:cubicBezTo>
                  <a:pt x="684526" y="729549"/>
                  <a:pt x="335382" y="716856"/>
                  <a:pt x="0" y="709265"/>
                </a:cubicBezTo>
                <a:cubicBezTo>
                  <a:pt x="-12941" y="562070"/>
                  <a:pt x="-9964" y="498056"/>
                  <a:pt x="0" y="340447"/>
                </a:cubicBezTo>
                <a:cubicBezTo>
                  <a:pt x="9964" y="182838"/>
                  <a:pt x="-6753" y="144005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155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fa-IR" sz="3600" dirty="0">
                <a:cs typeface="+mj-cs"/>
              </a:rPr>
              <a:t>ذی نفعان راهکار معرفی شده</a:t>
            </a:r>
            <a:endParaRPr lang="en-US" sz="36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4310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4129-1229-4000-9A5B-9D484E55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+mj-cs"/>
              </a:rPr>
              <a:t>بهینه‌کاوی </a:t>
            </a:r>
            <a:endParaRPr lang="en-US" dirty="0"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B899CE-D188-4194-BD13-98FF66B5C3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Google Shape;183;p15">
            <a:extLst>
              <a:ext uri="{FF2B5EF4-FFF2-40B4-BE49-F238E27FC236}">
                <a16:creationId xmlns:a16="http://schemas.microsoft.com/office/drawing/2014/main" id="{C017DBA0-CC54-4D52-913B-537482C78530}"/>
              </a:ext>
            </a:extLst>
          </p:cNvPr>
          <p:cNvSpPr txBox="1">
            <a:spLocks/>
          </p:cNvSpPr>
          <p:nvPr/>
        </p:nvSpPr>
        <p:spPr>
          <a:xfrm>
            <a:off x="584791" y="1424762"/>
            <a:ext cx="7378995" cy="261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r" rtl="1"/>
            <a:r>
              <a:rPr lang="fa-IR" sz="3200" dirty="0">
                <a:cs typeface="+mn-cs"/>
              </a:rPr>
              <a:t>«در این قسمت بنچمارک صورت گرفته به تفکیک داخلی و خارجی در دو اسلاید برای ایده‌های محصول و یا کسب‌وکار شرح داده می‌شود. برای ایده‌های خدمات ارزش افزوده به صورت خلاصه و در یک اسلاید شرح داده می‌شود. همچنین برای ایده‌های فرایند نیز نیاز به تکمیل این قسمت نیست.»</a:t>
            </a:r>
          </a:p>
        </p:txBody>
      </p:sp>
      <p:sp>
        <p:nvSpPr>
          <p:cNvPr id="5" name="Google Shape;796;p51">
            <a:extLst>
              <a:ext uri="{FF2B5EF4-FFF2-40B4-BE49-F238E27FC236}">
                <a16:creationId xmlns:a16="http://schemas.microsoft.com/office/drawing/2014/main" id="{3AF6EE6D-FF84-49EC-B450-D38A3B4E1A0D}"/>
              </a:ext>
            </a:extLst>
          </p:cNvPr>
          <p:cNvSpPr/>
          <p:nvPr/>
        </p:nvSpPr>
        <p:spPr>
          <a:xfrm>
            <a:off x="1233401" y="518930"/>
            <a:ext cx="600924" cy="605463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4075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4129-1229-4000-9A5B-9D484E55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+mj-cs"/>
              </a:rPr>
              <a:t>نگاه کلی به بازار</a:t>
            </a:r>
            <a:endParaRPr lang="en-US" dirty="0"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B899CE-D188-4194-BD13-98FF66B5C3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Google Shape;183;p15">
            <a:extLst>
              <a:ext uri="{FF2B5EF4-FFF2-40B4-BE49-F238E27FC236}">
                <a16:creationId xmlns:a16="http://schemas.microsoft.com/office/drawing/2014/main" id="{C017DBA0-CC54-4D52-913B-537482C78530}"/>
              </a:ext>
            </a:extLst>
          </p:cNvPr>
          <p:cNvSpPr txBox="1">
            <a:spLocks/>
          </p:cNvSpPr>
          <p:nvPr/>
        </p:nvSpPr>
        <p:spPr>
          <a:xfrm>
            <a:off x="584791" y="1424762"/>
            <a:ext cx="7378995" cy="303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r" rtl="1"/>
            <a:r>
              <a:rPr lang="fa-IR" sz="3200" dirty="0">
                <a:cs typeface="+mn-cs"/>
              </a:rPr>
              <a:t>«در این قسمت شرح مختصری از بازار و جزئیات آن مطرح می‌شود.</a:t>
            </a:r>
          </a:p>
          <a:p>
            <a:pPr algn="r" rtl="1"/>
            <a:r>
              <a:rPr lang="fa-IR" sz="3200" dirty="0">
                <a:cs typeface="+mn-cs"/>
              </a:rPr>
              <a:t>این قسمت برای ایده‌های محصول و ایده‌های کسب‌وکار تکمیل می‌شود. برای ایده‌های فرایند نیاز به تکمیل این اسلاید و اسلاید بعدی نبوده و برای ایده‌های خدمات ارزش افزوده، این اسلاید و اسلاید بعدی در نهایتا یک اسلاید خلاصه شود.»</a:t>
            </a:r>
          </a:p>
        </p:txBody>
      </p:sp>
    </p:spTree>
    <p:extLst>
      <p:ext uri="{BB962C8B-B14F-4D97-AF65-F5344CB8AC3E}">
        <p14:creationId xmlns:p14="http://schemas.microsoft.com/office/powerpoint/2010/main" val="3861705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4129-1229-4000-9A5B-9D484E55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+mj-cs"/>
              </a:rPr>
              <a:t>بازار هدف</a:t>
            </a:r>
            <a:endParaRPr lang="en-US" dirty="0"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B899CE-D188-4194-BD13-98FF66B5C3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Google Shape;183;p15">
            <a:extLst>
              <a:ext uri="{FF2B5EF4-FFF2-40B4-BE49-F238E27FC236}">
                <a16:creationId xmlns:a16="http://schemas.microsoft.com/office/drawing/2014/main" id="{C017DBA0-CC54-4D52-913B-537482C78530}"/>
              </a:ext>
            </a:extLst>
          </p:cNvPr>
          <p:cNvSpPr txBox="1">
            <a:spLocks/>
          </p:cNvSpPr>
          <p:nvPr/>
        </p:nvSpPr>
        <p:spPr>
          <a:xfrm>
            <a:off x="584791" y="1424762"/>
            <a:ext cx="7378995" cy="261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r" rtl="1"/>
            <a:r>
              <a:rPr lang="fa-IR" sz="3200" dirty="0">
                <a:cs typeface="+mn-cs"/>
              </a:rPr>
              <a:t>«در این قسمت شرحی از بخش‌های بازار و مسائل موجود در هر بخش از بازار مطرح می‌شود.»</a:t>
            </a:r>
          </a:p>
        </p:txBody>
      </p:sp>
      <p:sp>
        <p:nvSpPr>
          <p:cNvPr id="5" name="Google Shape;766;p51">
            <a:extLst>
              <a:ext uri="{FF2B5EF4-FFF2-40B4-BE49-F238E27FC236}">
                <a16:creationId xmlns:a16="http://schemas.microsoft.com/office/drawing/2014/main" id="{BE53E433-B643-4A8D-A12D-CD78024669C1}"/>
              </a:ext>
            </a:extLst>
          </p:cNvPr>
          <p:cNvSpPr/>
          <p:nvPr/>
        </p:nvSpPr>
        <p:spPr>
          <a:xfrm>
            <a:off x="1018492" y="549609"/>
            <a:ext cx="638857" cy="664281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88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4129-1229-4000-9A5B-9D484E55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+mj-cs"/>
              </a:rPr>
              <a:t>ارزش‌های اصلی پیشنهادی </a:t>
            </a:r>
            <a:endParaRPr lang="en-US" dirty="0"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B899CE-D188-4194-BD13-98FF66B5C3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Google Shape;183;p15">
            <a:extLst>
              <a:ext uri="{FF2B5EF4-FFF2-40B4-BE49-F238E27FC236}">
                <a16:creationId xmlns:a16="http://schemas.microsoft.com/office/drawing/2014/main" id="{C017DBA0-CC54-4D52-913B-537482C78530}"/>
              </a:ext>
            </a:extLst>
          </p:cNvPr>
          <p:cNvSpPr txBox="1">
            <a:spLocks/>
          </p:cNvSpPr>
          <p:nvPr/>
        </p:nvSpPr>
        <p:spPr>
          <a:xfrm>
            <a:off x="584791" y="1424762"/>
            <a:ext cx="7378995" cy="261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r" rtl="1"/>
            <a:r>
              <a:rPr lang="fa-IR" sz="3200" dirty="0">
                <a:cs typeface="+mn-cs"/>
              </a:rPr>
              <a:t>«در این قسمت تابلو ارزش پیشنهادی(استروالدر) همراه با شرحی مختصر بر آن و همچنین نوع ارزش پیشنهادی(جدید بودن، عملکرد، اختصاصی سازی، طراحی، برند و جایگاه، قیمت، کاهش هزینه، کاهش ریسک و یا قابل دسترسی و راحتی) مطرح می‌شود.»</a:t>
            </a:r>
          </a:p>
        </p:txBody>
      </p:sp>
    </p:spTree>
    <p:extLst>
      <p:ext uri="{BB962C8B-B14F-4D97-AF65-F5344CB8AC3E}">
        <p14:creationId xmlns:p14="http://schemas.microsoft.com/office/powerpoint/2010/main" val="2977442188"/>
      </p:ext>
    </p:extLst>
  </p:cSld>
  <p:clrMapOvr>
    <a:masterClrMapping/>
  </p:clrMapOvr>
</p:sld>
</file>

<file path=ppt/theme/theme1.xml><?xml version="1.0" encoding="utf-8"?>
<a:theme xmlns:a="http://schemas.openxmlformats.org/drawingml/2006/main" name="Curio templ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olwinno">
      <a:majorFont>
        <a:latin typeface="Times New Roman"/>
        <a:ea typeface=""/>
        <a:cs typeface="B Titr"/>
      </a:majorFont>
      <a:minorFont>
        <a:latin typeface="Times New Roman"/>
        <a:ea typeface=""/>
        <a:cs typeface="B Nazani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418</Words>
  <Application>Microsoft Office PowerPoint</Application>
  <PresentationFormat>On-screen Show (16:9)</PresentationFormat>
  <Paragraphs>36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Amatic SC</vt:lpstr>
      <vt:lpstr>Nunito</vt:lpstr>
      <vt:lpstr>Curio template</vt:lpstr>
      <vt:lpstr>عنوان ایده:  </vt:lpstr>
      <vt:lpstr>PowerPoint Presentation</vt:lpstr>
      <vt:lpstr>شرح مسئله</vt:lpstr>
      <vt:lpstr>PowerPoint Presentation</vt:lpstr>
      <vt:lpstr>PowerPoint Presentation</vt:lpstr>
      <vt:lpstr>بهینه‌کاوی </vt:lpstr>
      <vt:lpstr>نگاه کلی به بازار</vt:lpstr>
      <vt:lpstr>بازار هدف</vt:lpstr>
      <vt:lpstr>ارزش‌های اصلی پیشنهادی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سروش گودرزی</dc:creator>
  <cp:lastModifiedBy>سروش گودرزی</cp:lastModifiedBy>
  <cp:revision>19</cp:revision>
  <dcterms:modified xsi:type="dcterms:W3CDTF">2021-09-26T11:53:15Z</dcterms:modified>
</cp:coreProperties>
</file>