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286" r:id="rId13"/>
    <p:sldId id="29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</p:embeddedFont>
    <p:embeddedFont>
      <p:font typeface="Lalezar" panose="00000500000000000000" pitchFamily="2" charset="-78"/>
      <p:regular r:id="rId18"/>
    </p:embeddedFont>
    <p:embeddedFont>
      <p:font typeface="Titillium Web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b2f7bc390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b2f7bc390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;p13">
            <a:extLst>
              <a:ext uri="{FF2B5EF4-FFF2-40B4-BE49-F238E27FC236}">
                <a16:creationId xmlns:a16="http://schemas.microsoft.com/office/drawing/2014/main" id="{69AE104F-68A6-4454-A036-2FF18675381A}"/>
              </a:ext>
            </a:extLst>
          </p:cNvPr>
          <p:cNvSpPr txBox="1">
            <a:spLocks/>
          </p:cNvSpPr>
          <p:nvPr/>
        </p:nvSpPr>
        <p:spPr>
          <a:xfrm>
            <a:off x="2115879" y="-366529"/>
            <a:ext cx="6735621" cy="2865281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r" rtl="1"/>
            <a:r>
              <a:rPr lang="fa-IR" sz="4800" dirty="0">
                <a:solidFill>
                  <a:schemeClr val="bg1">
                    <a:lumMod val="95000"/>
                  </a:schemeClr>
                </a:solidFill>
                <a:latin typeface="Lalezar" panose="00000500000000000000" pitchFamily="2" charset="-78"/>
                <a:cs typeface="B Titr" panose="00000700000000000000" pitchFamily="2" charset="-78"/>
              </a:rPr>
              <a:t>عنوان محصول: </a:t>
            </a:r>
          </a:p>
        </p:txBody>
      </p:sp>
      <p:sp>
        <p:nvSpPr>
          <p:cNvPr id="6" name="Google Shape;61;p13">
            <a:extLst>
              <a:ext uri="{FF2B5EF4-FFF2-40B4-BE49-F238E27FC236}">
                <a16:creationId xmlns:a16="http://schemas.microsoft.com/office/drawing/2014/main" id="{D578E88C-A90C-4315-9EB4-0E7DD8F1EFAB}"/>
              </a:ext>
            </a:extLst>
          </p:cNvPr>
          <p:cNvSpPr txBox="1">
            <a:spLocks/>
          </p:cNvSpPr>
          <p:nvPr/>
        </p:nvSpPr>
        <p:spPr>
          <a:xfrm>
            <a:off x="685178" y="2571750"/>
            <a:ext cx="7034057" cy="844907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algn="r" rtl="1"/>
            <a:r>
              <a:rPr lang="fa-IR" sz="4000" dirty="0">
                <a:solidFill>
                  <a:schemeClr val="bg2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cs typeface="B Titr" panose="00000700000000000000" pitchFamily="2" charset="-78"/>
              </a:rPr>
              <a:t> نام شرکت: </a:t>
            </a:r>
          </a:p>
        </p:txBody>
      </p:sp>
      <p:sp>
        <p:nvSpPr>
          <p:cNvPr id="7" name="Google Shape;61;p13">
            <a:extLst>
              <a:ext uri="{FF2B5EF4-FFF2-40B4-BE49-F238E27FC236}">
                <a16:creationId xmlns:a16="http://schemas.microsoft.com/office/drawing/2014/main" id="{9BE2C3B6-7B87-4684-A03B-E0D0FFAD6885}"/>
              </a:ext>
            </a:extLst>
          </p:cNvPr>
          <p:cNvSpPr txBox="1">
            <a:spLocks/>
          </p:cNvSpPr>
          <p:nvPr/>
        </p:nvSpPr>
        <p:spPr>
          <a:xfrm>
            <a:off x="142919" y="3489654"/>
            <a:ext cx="7034058" cy="1488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nria Serif"/>
              <a:buNone/>
              <a:defRPr sz="6000" b="1" i="0" u="none" strike="noStrike" cap="none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algn="r" rtl="1"/>
            <a:r>
              <a:rPr lang="fa-IR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cs typeface="B Titr" panose="00000700000000000000" pitchFamily="2" charset="-78"/>
              </a:rPr>
              <a:t> نام افراد: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F66C-807F-4D7E-9F89-E8177849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CFEFE-963F-431C-9D76-7CAEDA7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34" y="375256"/>
            <a:ext cx="6426300" cy="396300"/>
          </a:xfrm>
        </p:spPr>
        <p:txBody>
          <a:bodyPr/>
          <a:lstStyle/>
          <a:p>
            <a:pPr algn="r" rtl="1"/>
            <a:r>
              <a:rPr lang="fa-IR" dirty="0">
                <a:cs typeface="+mj-cs"/>
              </a:rPr>
              <a:t>ارزش‌های اصلی پیشنهادی </a:t>
            </a:r>
            <a:endParaRPr lang="en-US" dirty="0">
              <a:cs typeface="+mj-cs"/>
            </a:endParaRPr>
          </a:p>
        </p:txBody>
      </p:sp>
      <p:sp>
        <p:nvSpPr>
          <p:cNvPr id="7" name="Google Shape;183;p15">
            <a:extLst>
              <a:ext uri="{FF2B5EF4-FFF2-40B4-BE49-F238E27FC236}">
                <a16:creationId xmlns:a16="http://schemas.microsoft.com/office/drawing/2014/main" id="{F793CD9A-D0C5-41F7-B9CC-5B8ED1C43899}"/>
              </a:ext>
            </a:extLst>
          </p:cNvPr>
          <p:cNvSpPr txBox="1">
            <a:spLocks/>
          </p:cNvSpPr>
          <p:nvPr/>
        </p:nvSpPr>
        <p:spPr>
          <a:xfrm>
            <a:off x="1265274" y="1695432"/>
            <a:ext cx="6900530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200" dirty="0">
                <a:cs typeface="+mn-cs"/>
              </a:rPr>
              <a:t>«در این قسمت تابلو ارزش پیشنهادی(استروالدر) همراه با شرحی مختصر بر آن و همچنین نوع ارزش پیشنهادی(جدید بودن، عملکرد، اختصاصی سازی، طراحی، برند و جایگاه، قیمت، کاهش هزینه، کاهش ریسک و یا قابل دسترسی و راحتی) مطرح می‌شود.»</a:t>
            </a:r>
          </a:p>
        </p:txBody>
      </p:sp>
    </p:spTree>
    <p:extLst>
      <p:ext uri="{BB962C8B-B14F-4D97-AF65-F5344CB8AC3E}">
        <p14:creationId xmlns:p14="http://schemas.microsoft.com/office/powerpoint/2010/main" val="406284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F66C-807F-4D7E-9F89-E8177849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CFEFE-963F-431C-9D76-7CAEDA7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34" y="375256"/>
            <a:ext cx="6426300" cy="396300"/>
          </a:xfrm>
        </p:spPr>
        <p:txBody>
          <a:bodyPr/>
          <a:lstStyle/>
          <a:p>
            <a:pPr algn="r" rtl="1"/>
            <a:r>
              <a:rPr lang="fa-IR" dirty="0">
                <a:cs typeface="+mj-cs"/>
              </a:rPr>
              <a:t>مدل کسب و کار</a:t>
            </a:r>
            <a:endParaRPr lang="en-US" dirty="0">
              <a:cs typeface="+mj-cs"/>
            </a:endParaRPr>
          </a:p>
        </p:txBody>
      </p:sp>
      <p:sp>
        <p:nvSpPr>
          <p:cNvPr id="7" name="Google Shape;183;p15">
            <a:extLst>
              <a:ext uri="{FF2B5EF4-FFF2-40B4-BE49-F238E27FC236}">
                <a16:creationId xmlns:a16="http://schemas.microsoft.com/office/drawing/2014/main" id="{F793CD9A-D0C5-41F7-B9CC-5B8ED1C43899}"/>
              </a:ext>
            </a:extLst>
          </p:cNvPr>
          <p:cNvSpPr txBox="1">
            <a:spLocks/>
          </p:cNvSpPr>
          <p:nvPr/>
        </p:nvSpPr>
        <p:spPr>
          <a:xfrm>
            <a:off x="1265274" y="1695432"/>
            <a:ext cx="6900530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200" dirty="0">
                <a:cs typeface="+mn-cs"/>
              </a:rPr>
              <a:t>«در این قسمت بوم مدل کسب‌وکار برای محصول‌ها و کسب‌وکارها مطرح می‌شود. برای تکمیل این بخش می‌توان از اسلاید صفحه بعد استفاده کرد.»</a:t>
            </a:r>
          </a:p>
        </p:txBody>
      </p:sp>
    </p:spTree>
    <p:extLst>
      <p:ext uri="{BB962C8B-B14F-4D97-AF65-F5344CB8AC3E}">
        <p14:creationId xmlns:p14="http://schemas.microsoft.com/office/powerpoint/2010/main" val="75868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cs typeface="+mj-cs"/>
              </a:rPr>
              <a:t>بوم مدل کسب‌وکار</a:t>
            </a:r>
            <a:endParaRPr sz="2000" dirty="0">
              <a:cs typeface="+mj-cs"/>
            </a:endParaRPr>
          </a:p>
        </p:txBody>
      </p:sp>
      <p:sp>
        <p:nvSpPr>
          <p:cNvPr id="496" name="Google Shape;496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97" name="Google Shape;497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Activities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Resources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Value Propositions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0" name="Google Shape;500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Relationships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1" name="Google Shape;501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Channels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2" name="Google Shape;502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Segments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3" name="Google Shape;503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Partners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800" b="1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Structure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Revenue Streams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content</a:t>
            </a:r>
            <a:endParaRPr sz="900"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4279392" y="3732401"/>
            <a:ext cx="216410" cy="215154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2"/>
          <p:cNvSpPr/>
          <p:nvPr/>
        </p:nvSpPr>
        <p:spPr>
          <a:xfrm>
            <a:off x="6865890" y="543301"/>
            <a:ext cx="215789" cy="19370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2"/>
          <p:cNvSpPr/>
          <p:nvPr/>
        </p:nvSpPr>
        <p:spPr>
          <a:xfrm>
            <a:off x="1702233" y="543296"/>
            <a:ext cx="207590" cy="207590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"/>
          <p:cNvSpPr/>
          <p:nvPr/>
        </p:nvSpPr>
        <p:spPr>
          <a:xfrm>
            <a:off x="8608121" y="543223"/>
            <a:ext cx="197487" cy="2082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42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511" name="Google Shape;511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2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514" name="Google Shape;514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42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522" name="Google Shape;522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42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534" name="Google Shape;534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42"/>
          <p:cNvSpPr/>
          <p:nvPr/>
        </p:nvSpPr>
        <p:spPr>
          <a:xfrm>
            <a:off x="3406103" y="543301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183;p15">
            <a:extLst>
              <a:ext uri="{FF2B5EF4-FFF2-40B4-BE49-F238E27FC236}">
                <a16:creationId xmlns:a16="http://schemas.microsoft.com/office/drawing/2014/main" id="{AD9007DC-299D-4533-AF76-333E143C0F81}"/>
              </a:ext>
            </a:extLst>
          </p:cNvPr>
          <p:cNvSpPr txBox="1">
            <a:spLocks/>
          </p:cNvSpPr>
          <p:nvPr/>
        </p:nvSpPr>
        <p:spPr>
          <a:xfrm>
            <a:off x="882502" y="1263944"/>
            <a:ext cx="7378995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 rtl="1"/>
            <a:r>
              <a:rPr lang="fa-IR" sz="4800" dirty="0">
                <a:cs typeface="+mj-cs"/>
              </a:rPr>
              <a:t>با تشکر از توجه شما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6FC798C-5B9B-4F0C-B093-AF5030F7F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0A0CD37-4279-4743-BA51-B3819AE11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Google Shape;188;p16">
            <a:extLst>
              <a:ext uri="{FF2B5EF4-FFF2-40B4-BE49-F238E27FC236}">
                <a16:creationId xmlns:a16="http://schemas.microsoft.com/office/drawing/2014/main" id="{DE336B5E-15DC-4E32-8D26-5521BF4E808D}"/>
              </a:ext>
            </a:extLst>
          </p:cNvPr>
          <p:cNvSpPr txBox="1">
            <a:spLocks/>
          </p:cNvSpPr>
          <p:nvPr/>
        </p:nvSpPr>
        <p:spPr>
          <a:xfrm>
            <a:off x="811500" y="489340"/>
            <a:ext cx="75210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fa-IR" sz="3200" dirty="0">
                <a:solidFill>
                  <a:schemeClr val="bg1"/>
                </a:solidFill>
                <a:cs typeface="+mj-cs"/>
              </a:rPr>
              <a:t>شناسنامه محصول 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152E605-7184-4B38-AD02-EECB96614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22690"/>
              </p:ext>
            </p:extLst>
          </p:nvPr>
        </p:nvGraphicFramePr>
        <p:xfrm>
          <a:off x="775563" y="1284028"/>
          <a:ext cx="7592874" cy="3441999"/>
        </p:xfrm>
        <a:graphic>
          <a:graphicData uri="http://schemas.openxmlformats.org/drawingml/2006/table">
            <a:tbl>
              <a:tblPr firstRow="1" bandRow="1"/>
              <a:tblGrid>
                <a:gridCol w="3796437">
                  <a:extLst>
                    <a:ext uri="{9D8B030D-6E8A-4147-A177-3AD203B41FA5}">
                      <a16:colId xmlns:a16="http://schemas.microsoft.com/office/drawing/2014/main" val="251931177"/>
                    </a:ext>
                  </a:extLst>
                </a:gridCol>
                <a:gridCol w="3796437">
                  <a:extLst>
                    <a:ext uri="{9D8B030D-6E8A-4147-A177-3AD203B41FA5}">
                      <a16:colId xmlns:a16="http://schemas.microsoft.com/office/drawing/2014/main" val="3786704425"/>
                    </a:ext>
                  </a:extLst>
                </a:gridCol>
              </a:tblGrid>
              <a:tr h="842533">
                <a:tc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نوع مدل کسب‌وکاری «فروش محصول-کالا، چندوجهی-پلتفرمی، طعمه و قلاب، فریمیم و یا سایر مدلهای خلاقانه»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800">
                          <a:cs typeface="+mn-cs"/>
                        </a:rPr>
                        <a:t>نوع محصول: «خدمت ارزش افزوده، محصول، کسب‌وکار و یا فرایند»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02031"/>
                  </a:ext>
                </a:extLst>
              </a:tr>
              <a:tr h="842533">
                <a:tc>
                  <a:txBody>
                    <a:bodyPr/>
                    <a:lstStyle/>
                    <a:p>
                      <a:pPr algn="r" rtl="1"/>
                      <a:r>
                        <a:rPr lang="fa-IR" sz="1800">
                          <a:cs typeface="+mn-cs"/>
                        </a:rPr>
                        <a:t>حوزه فناوری: 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حوزه کسب‌وکاری: «پرداخت، بانکداری خرد، بانکداری شرکتی، زیرساخت </a:t>
                      </a:r>
                      <a:r>
                        <a:rPr lang="en-US" sz="1600" dirty="0">
                          <a:cs typeface="+mn-cs"/>
                        </a:rPr>
                        <a:t>IT</a:t>
                      </a:r>
                      <a:r>
                        <a:rPr lang="fa-IR" sz="1800" dirty="0">
                          <a:cs typeface="+mn-cs"/>
                        </a:rPr>
                        <a:t> و . . . »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20377"/>
                  </a:ext>
                </a:extLst>
              </a:tr>
              <a:tr h="842533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وضعیت محصول: «اثبات مفهوم(</a:t>
                      </a:r>
                      <a:r>
                        <a:rPr lang="en-US" sz="1600" dirty="0">
                          <a:cs typeface="+mn-cs"/>
                        </a:rPr>
                        <a:t>POC</a:t>
                      </a:r>
                      <a:r>
                        <a:rPr lang="fa-IR" sz="1800" dirty="0">
                          <a:cs typeface="+mn-cs"/>
                        </a:rPr>
                        <a:t>)، محصول اولیه، پایلوت، تجار‌ی‌سازی و . . . »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/>
                      <a:r>
                        <a:rPr lang="fa-IR" sz="1600" dirty="0">
                          <a:cs typeface="+mn-cs"/>
                        </a:rPr>
                        <a:t>وضعیت ایده: </a:t>
                      </a:r>
                      <a:endParaRPr lang="en-US" sz="1600" dirty="0"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837589"/>
                  </a:ext>
                </a:extLst>
              </a:tr>
              <a:tr h="842533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اهداف سازمانی: 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/>
                      <a:r>
                        <a:rPr lang="fa-IR" sz="1800" dirty="0">
                          <a:cs typeface="+mn-cs"/>
                        </a:rPr>
                        <a:t>اهداف سازمانی: </a:t>
                      </a:r>
                      <a:endParaRPr lang="en-US" sz="1800" dirty="0"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94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F66C-807F-4D7E-9F89-E8177849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CFEFE-963F-431C-9D76-7CAEDA7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34" y="375256"/>
            <a:ext cx="6426300" cy="396300"/>
          </a:xfrm>
        </p:spPr>
        <p:txBody>
          <a:bodyPr/>
          <a:lstStyle/>
          <a:p>
            <a:pPr algn="r" rtl="1"/>
            <a:r>
              <a:rPr lang="fa-IR" dirty="0">
                <a:cs typeface="+mj-cs"/>
              </a:rPr>
              <a:t>شرح مسئله</a:t>
            </a:r>
            <a:endParaRPr lang="en-US" dirty="0">
              <a:cs typeface="+mj-cs"/>
            </a:endParaRPr>
          </a:p>
        </p:txBody>
      </p:sp>
      <p:sp>
        <p:nvSpPr>
          <p:cNvPr id="5" name="Google Shape;183;p15">
            <a:extLst>
              <a:ext uri="{FF2B5EF4-FFF2-40B4-BE49-F238E27FC236}">
                <a16:creationId xmlns:a16="http://schemas.microsoft.com/office/drawing/2014/main" id="{5410ED7E-A846-4F52-A370-E14B609D1B10}"/>
              </a:ext>
            </a:extLst>
          </p:cNvPr>
          <p:cNvSpPr txBox="1">
            <a:spLocks/>
          </p:cNvSpPr>
          <p:nvPr/>
        </p:nvSpPr>
        <p:spPr>
          <a:xfrm>
            <a:off x="880175" y="1424762"/>
            <a:ext cx="7383649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600" dirty="0">
                <a:cs typeface="+mn-cs"/>
              </a:rPr>
              <a:t>«در این قسمت به طور مختصر، مسئله شرح داده شود. در محصول‌هایی که از نوع فرایند هستند، این قسمت می‌تواند تا حداکثر ۲ اسلاید توضیح داده شود»</a:t>
            </a:r>
          </a:p>
        </p:txBody>
      </p:sp>
    </p:spTree>
    <p:extLst>
      <p:ext uri="{BB962C8B-B14F-4D97-AF65-F5344CB8AC3E}">
        <p14:creationId xmlns:p14="http://schemas.microsoft.com/office/powerpoint/2010/main" val="355036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F66C-807F-4D7E-9F89-E8177849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CFEFE-963F-431C-9D76-7CAEDA7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34" y="375256"/>
            <a:ext cx="6426300" cy="396300"/>
          </a:xfrm>
        </p:spPr>
        <p:txBody>
          <a:bodyPr/>
          <a:lstStyle/>
          <a:p>
            <a:pPr algn="r" rtl="1"/>
            <a:r>
              <a:rPr lang="fa-IR" dirty="0">
                <a:cs typeface="+mj-cs"/>
              </a:rPr>
              <a:t>شرح راهکار</a:t>
            </a:r>
          </a:p>
        </p:txBody>
      </p:sp>
      <p:sp>
        <p:nvSpPr>
          <p:cNvPr id="5" name="Google Shape;183;p15">
            <a:extLst>
              <a:ext uri="{FF2B5EF4-FFF2-40B4-BE49-F238E27FC236}">
                <a16:creationId xmlns:a16="http://schemas.microsoft.com/office/drawing/2014/main" id="{5410ED7E-A846-4F52-A370-E14B609D1B10}"/>
              </a:ext>
            </a:extLst>
          </p:cNvPr>
          <p:cNvSpPr txBox="1">
            <a:spLocks/>
          </p:cNvSpPr>
          <p:nvPr/>
        </p:nvSpPr>
        <p:spPr>
          <a:xfrm>
            <a:off x="880175" y="1424762"/>
            <a:ext cx="7383649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600" dirty="0">
                <a:cs typeface="+mn-cs"/>
              </a:rPr>
              <a:t>«در این قسمت به طور مختصر، راهکار مربوط به مسئله شرح داده شده، توضیح داده شود. در محصول‌هایی که از نوع فرایند هستند، این قسمت می‌تواند تا حداکثر ۲ اسلاید توضیح داده شود»</a:t>
            </a:r>
          </a:p>
        </p:txBody>
      </p:sp>
    </p:spTree>
    <p:extLst>
      <p:ext uri="{BB962C8B-B14F-4D97-AF65-F5344CB8AC3E}">
        <p14:creationId xmlns:p14="http://schemas.microsoft.com/office/powerpoint/2010/main" val="215675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F66C-807F-4D7E-9F89-E8177849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CFEFE-963F-431C-9D76-7CAEDA7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34" y="375256"/>
            <a:ext cx="6426300" cy="396300"/>
          </a:xfrm>
        </p:spPr>
        <p:txBody>
          <a:bodyPr/>
          <a:lstStyle/>
          <a:p>
            <a:pPr algn="r" rtl="1"/>
            <a:r>
              <a:rPr lang="fa-IR" dirty="0">
                <a:cs typeface="+mj-cs"/>
              </a:rPr>
              <a:t>شرح محصول</a:t>
            </a:r>
          </a:p>
        </p:txBody>
      </p:sp>
      <p:sp>
        <p:nvSpPr>
          <p:cNvPr id="5" name="Google Shape;183;p15">
            <a:extLst>
              <a:ext uri="{FF2B5EF4-FFF2-40B4-BE49-F238E27FC236}">
                <a16:creationId xmlns:a16="http://schemas.microsoft.com/office/drawing/2014/main" id="{5410ED7E-A846-4F52-A370-E14B609D1B10}"/>
              </a:ext>
            </a:extLst>
          </p:cNvPr>
          <p:cNvSpPr txBox="1">
            <a:spLocks/>
          </p:cNvSpPr>
          <p:nvPr/>
        </p:nvSpPr>
        <p:spPr>
          <a:xfrm>
            <a:off x="880175" y="1424762"/>
            <a:ext cx="7383649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600" dirty="0">
                <a:cs typeface="+mn-cs"/>
              </a:rPr>
              <a:t>«در این قسمت محصول معرفی می‌گردد. </a:t>
            </a:r>
          </a:p>
        </p:txBody>
      </p:sp>
    </p:spTree>
    <p:extLst>
      <p:ext uri="{BB962C8B-B14F-4D97-AF65-F5344CB8AC3E}">
        <p14:creationId xmlns:p14="http://schemas.microsoft.com/office/powerpoint/2010/main" val="399369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31088-4648-4933-B8C6-CA7AF05F6F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183;p15">
            <a:extLst>
              <a:ext uri="{FF2B5EF4-FFF2-40B4-BE49-F238E27FC236}">
                <a16:creationId xmlns:a16="http://schemas.microsoft.com/office/drawing/2014/main" id="{2C65F14D-A135-4880-A89F-F80F23A956D8}"/>
              </a:ext>
            </a:extLst>
          </p:cNvPr>
          <p:cNvSpPr txBox="1">
            <a:spLocks/>
          </p:cNvSpPr>
          <p:nvPr/>
        </p:nvSpPr>
        <p:spPr>
          <a:xfrm>
            <a:off x="731319" y="1141670"/>
            <a:ext cx="7383649" cy="3710763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600" dirty="0">
                <a:cs typeface="+mn-cs"/>
              </a:rPr>
              <a:t>«در این قسمت به طور مختصر، ذی‌نفعان محصول با توجه به مسئله و راهکار شرح داده شده معرفی می‌گردند. </a:t>
            </a:r>
          </a:p>
          <a:p>
            <a:pPr algn="r" rtl="1"/>
            <a:r>
              <a:rPr lang="fa-IR" sz="3600" dirty="0">
                <a:cs typeface="+mn-cs"/>
              </a:rPr>
              <a:t>*در محصول که از نوع فرایند هستند، این قسمت می‌تواند تا حداکثر ۲ اسلاید توضیح داده شود»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65E8-733D-4F72-84A1-69E4DBC53207}"/>
              </a:ext>
            </a:extLst>
          </p:cNvPr>
          <p:cNvSpPr txBox="1">
            <a:spLocks/>
          </p:cNvSpPr>
          <p:nvPr/>
        </p:nvSpPr>
        <p:spPr>
          <a:xfrm>
            <a:off x="2519915" y="241892"/>
            <a:ext cx="6092455" cy="709265"/>
          </a:xfrm>
          <a:custGeom>
            <a:avLst/>
            <a:gdLst>
              <a:gd name="connsiteX0" fmla="*/ 0 w 6092455"/>
              <a:gd name="connsiteY0" fmla="*/ 0 h 709265"/>
              <a:gd name="connsiteX1" fmla="*/ 798789 w 6092455"/>
              <a:gd name="connsiteY1" fmla="*/ 0 h 709265"/>
              <a:gd name="connsiteX2" fmla="*/ 1475728 w 6092455"/>
              <a:gd name="connsiteY2" fmla="*/ 0 h 709265"/>
              <a:gd name="connsiteX3" fmla="*/ 2030818 w 6092455"/>
              <a:gd name="connsiteY3" fmla="*/ 0 h 709265"/>
              <a:gd name="connsiteX4" fmla="*/ 2707758 w 6092455"/>
              <a:gd name="connsiteY4" fmla="*/ 0 h 709265"/>
              <a:gd name="connsiteX5" fmla="*/ 3506546 w 6092455"/>
              <a:gd name="connsiteY5" fmla="*/ 0 h 709265"/>
              <a:gd name="connsiteX6" fmla="*/ 4061637 w 6092455"/>
              <a:gd name="connsiteY6" fmla="*/ 0 h 709265"/>
              <a:gd name="connsiteX7" fmla="*/ 4555802 w 6092455"/>
              <a:gd name="connsiteY7" fmla="*/ 0 h 709265"/>
              <a:gd name="connsiteX8" fmla="*/ 5232742 w 6092455"/>
              <a:gd name="connsiteY8" fmla="*/ 0 h 709265"/>
              <a:gd name="connsiteX9" fmla="*/ 6092455 w 6092455"/>
              <a:gd name="connsiteY9" fmla="*/ 0 h 709265"/>
              <a:gd name="connsiteX10" fmla="*/ 6092455 w 6092455"/>
              <a:gd name="connsiteY10" fmla="*/ 361725 h 709265"/>
              <a:gd name="connsiteX11" fmla="*/ 6092455 w 6092455"/>
              <a:gd name="connsiteY11" fmla="*/ 709265 h 709265"/>
              <a:gd name="connsiteX12" fmla="*/ 5476440 w 6092455"/>
              <a:gd name="connsiteY12" fmla="*/ 709265 h 709265"/>
              <a:gd name="connsiteX13" fmla="*/ 4921350 w 6092455"/>
              <a:gd name="connsiteY13" fmla="*/ 709265 h 709265"/>
              <a:gd name="connsiteX14" fmla="*/ 4305335 w 6092455"/>
              <a:gd name="connsiteY14" fmla="*/ 709265 h 709265"/>
              <a:gd name="connsiteX15" fmla="*/ 3567471 w 6092455"/>
              <a:gd name="connsiteY15" fmla="*/ 709265 h 709265"/>
              <a:gd name="connsiteX16" fmla="*/ 2768682 w 6092455"/>
              <a:gd name="connsiteY16" fmla="*/ 709265 h 709265"/>
              <a:gd name="connsiteX17" fmla="*/ 2030818 w 6092455"/>
              <a:gd name="connsiteY17" fmla="*/ 709265 h 709265"/>
              <a:gd name="connsiteX18" fmla="*/ 1353879 w 6092455"/>
              <a:gd name="connsiteY18" fmla="*/ 709265 h 709265"/>
              <a:gd name="connsiteX19" fmla="*/ 859713 w 6092455"/>
              <a:gd name="connsiteY19" fmla="*/ 709265 h 709265"/>
              <a:gd name="connsiteX20" fmla="*/ 0 w 6092455"/>
              <a:gd name="connsiteY20" fmla="*/ 709265 h 709265"/>
              <a:gd name="connsiteX21" fmla="*/ 0 w 6092455"/>
              <a:gd name="connsiteY21" fmla="*/ 340447 h 709265"/>
              <a:gd name="connsiteX22" fmla="*/ 0 w 6092455"/>
              <a:gd name="connsiteY22" fmla="*/ 0 h 70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92455" h="709265" extrusionOk="0">
                <a:moveTo>
                  <a:pt x="0" y="0"/>
                </a:moveTo>
                <a:cubicBezTo>
                  <a:pt x="206834" y="30849"/>
                  <a:pt x="482019" y="32616"/>
                  <a:pt x="798789" y="0"/>
                </a:cubicBezTo>
                <a:cubicBezTo>
                  <a:pt x="1115559" y="-32616"/>
                  <a:pt x="1207184" y="29116"/>
                  <a:pt x="1475728" y="0"/>
                </a:cubicBezTo>
                <a:cubicBezTo>
                  <a:pt x="1744272" y="-29116"/>
                  <a:pt x="1798168" y="-22497"/>
                  <a:pt x="2030818" y="0"/>
                </a:cubicBezTo>
                <a:cubicBezTo>
                  <a:pt x="2263468" y="22497"/>
                  <a:pt x="2370436" y="15651"/>
                  <a:pt x="2707758" y="0"/>
                </a:cubicBezTo>
                <a:cubicBezTo>
                  <a:pt x="3045080" y="-15651"/>
                  <a:pt x="3210731" y="17098"/>
                  <a:pt x="3506546" y="0"/>
                </a:cubicBezTo>
                <a:cubicBezTo>
                  <a:pt x="3802361" y="-17098"/>
                  <a:pt x="3845076" y="-1778"/>
                  <a:pt x="4061637" y="0"/>
                </a:cubicBezTo>
                <a:cubicBezTo>
                  <a:pt x="4278198" y="1778"/>
                  <a:pt x="4451249" y="19959"/>
                  <a:pt x="4555802" y="0"/>
                </a:cubicBezTo>
                <a:cubicBezTo>
                  <a:pt x="4660355" y="-19959"/>
                  <a:pt x="5055546" y="32219"/>
                  <a:pt x="5232742" y="0"/>
                </a:cubicBezTo>
                <a:cubicBezTo>
                  <a:pt x="5409938" y="-32219"/>
                  <a:pt x="5720608" y="-389"/>
                  <a:pt x="6092455" y="0"/>
                </a:cubicBezTo>
                <a:cubicBezTo>
                  <a:pt x="6076568" y="138608"/>
                  <a:pt x="6085114" y="249219"/>
                  <a:pt x="6092455" y="361725"/>
                </a:cubicBezTo>
                <a:cubicBezTo>
                  <a:pt x="6099796" y="474231"/>
                  <a:pt x="6101638" y="558640"/>
                  <a:pt x="6092455" y="709265"/>
                </a:cubicBezTo>
                <a:cubicBezTo>
                  <a:pt x="5944468" y="715720"/>
                  <a:pt x="5654320" y="713865"/>
                  <a:pt x="5476440" y="709265"/>
                </a:cubicBezTo>
                <a:cubicBezTo>
                  <a:pt x="5298561" y="704665"/>
                  <a:pt x="5104525" y="724011"/>
                  <a:pt x="4921350" y="709265"/>
                </a:cubicBezTo>
                <a:cubicBezTo>
                  <a:pt x="4738175" y="694520"/>
                  <a:pt x="4556879" y="700539"/>
                  <a:pt x="4305335" y="709265"/>
                </a:cubicBezTo>
                <a:cubicBezTo>
                  <a:pt x="4053792" y="717991"/>
                  <a:pt x="3723977" y="706720"/>
                  <a:pt x="3567471" y="709265"/>
                </a:cubicBezTo>
                <a:cubicBezTo>
                  <a:pt x="3410965" y="711810"/>
                  <a:pt x="2940202" y="696612"/>
                  <a:pt x="2768682" y="709265"/>
                </a:cubicBezTo>
                <a:cubicBezTo>
                  <a:pt x="2597162" y="721918"/>
                  <a:pt x="2281755" y="733417"/>
                  <a:pt x="2030818" y="709265"/>
                </a:cubicBezTo>
                <a:cubicBezTo>
                  <a:pt x="1779881" y="685113"/>
                  <a:pt x="1668308" y="695196"/>
                  <a:pt x="1353879" y="709265"/>
                </a:cubicBezTo>
                <a:cubicBezTo>
                  <a:pt x="1039450" y="723334"/>
                  <a:pt x="1034900" y="688981"/>
                  <a:pt x="859713" y="709265"/>
                </a:cubicBezTo>
                <a:cubicBezTo>
                  <a:pt x="684526" y="729549"/>
                  <a:pt x="335382" y="716856"/>
                  <a:pt x="0" y="709265"/>
                </a:cubicBezTo>
                <a:cubicBezTo>
                  <a:pt x="-12941" y="562070"/>
                  <a:pt x="-9964" y="498056"/>
                  <a:pt x="0" y="340447"/>
                </a:cubicBezTo>
                <a:cubicBezTo>
                  <a:pt x="9964" y="182838"/>
                  <a:pt x="-6753" y="144005"/>
                  <a:pt x="0" y="0"/>
                </a:cubicBezTo>
                <a:close/>
              </a:path>
            </a:pathLst>
          </a:custGeom>
          <a:noFill/>
          <a:ln w="155575"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+mj-cs"/>
              </a:rPr>
              <a:t>ذی نفعان راهکار معرفی شده</a:t>
            </a:r>
            <a:endParaRPr lang="en-US"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603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F66C-807F-4D7E-9F89-E8177849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CFEFE-963F-431C-9D76-7CAEDA7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34" y="375256"/>
            <a:ext cx="6426300" cy="396300"/>
          </a:xfrm>
        </p:spPr>
        <p:txBody>
          <a:bodyPr/>
          <a:lstStyle/>
          <a:p>
            <a:pPr algn="r" rtl="1"/>
            <a:r>
              <a:rPr lang="fa-IR" dirty="0">
                <a:cs typeface="+mj-cs"/>
              </a:rPr>
              <a:t>بهینه‌کاوی </a:t>
            </a:r>
            <a:endParaRPr lang="en-US" dirty="0">
              <a:cs typeface="+mj-cs"/>
            </a:endParaRPr>
          </a:p>
        </p:txBody>
      </p:sp>
      <p:sp>
        <p:nvSpPr>
          <p:cNvPr id="7" name="Google Shape;183;p15">
            <a:extLst>
              <a:ext uri="{FF2B5EF4-FFF2-40B4-BE49-F238E27FC236}">
                <a16:creationId xmlns:a16="http://schemas.microsoft.com/office/drawing/2014/main" id="{F793CD9A-D0C5-41F7-B9CC-5B8ED1C43899}"/>
              </a:ext>
            </a:extLst>
          </p:cNvPr>
          <p:cNvSpPr txBox="1">
            <a:spLocks/>
          </p:cNvSpPr>
          <p:nvPr/>
        </p:nvSpPr>
        <p:spPr>
          <a:xfrm>
            <a:off x="882502" y="1589106"/>
            <a:ext cx="7378995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200" dirty="0">
                <a:cs typeface="+mn-cs"/>
              </a:rPr>
              <a:t>«در این قسمت بنچمارک صورت گرفته به تفکیک داخلی و خارجی در دو اسلاید برای محصول و یا کسب‌وکار شرح داده می‌شود. برای خدمات ارزش افزوده به صورت خلاصه و در یک اسلاید شرح داده می‌شود. همچنین برای محصول فرایند نیز نیاز به تکمیل این قسمت نیست.»</a:t>
            </a:r>
          </a:p>
        </p:txBody>
      </p:sp>
    </p:spTree>
    <p:extLst>
      <p:ext uri="{BB962C8B-B14F-4D97-AF65-F5344CB8AC3E}">
        <p14:creationId xmlns:p14="http://schemas.microsoft.com/office/powerpoint/2010/main" val="47251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F66C-807F-4D7E-9F89-E8177849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CFEFE-963F-431C-9D76-7CAEDA7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34" y="375256"/>
            <a:ext cx="6426300" cy="396300"/>
          </a:xfrm>
        </p:spPr>
        <p:txBody>
          <a:bodyPr/>
          <a:lstStyle/>
          <a:p>
            <a:pPr algn="r" rtl="1"/>
            <a:r>
              <a:rPr lang="fa-IR" dirty="0">
                <a:cs typeface="+mj-cs"/>
              </a:rPr>
              <a:t>نگاه کلی به بازار</a:t>
            </a:r>
            <a:endParaRPr lang="en-US" dirty="0">
              <a:cs typeface="+mj-cs"/>
            </a:endParaRPr>
          </a:p>
        </p:txBody>
      </p:sp>
      <p:sp>
        <p:nvSpPr>
          <p:cNvPr id="7" name="Google Shape;183;p15">
            <a:extLst>
              <a:ext uri="{FF2B5EF4-FFF2-40B4-BE49-F238E27FC236}">
                <a16:creationId xmlns:a16="http://schemas.microsoft.com/office/drawing/2014/main" id="{F793CD9A-D0C5-41F7-B9CC-5B8ED1C43899}"/>
              </a:ext>
            </a:extLst>
          </p:cNvPr>
          <p:cNvSpPr txBox="1">
            <a:spLocks/>
          </p:cNvSpPr>
          <p:nvPr/>
        </p:nvSpPr>
        <p:spPr>
          <a:xfrm>
            <a:off x="882502" y="1589106"/>
            <a:ext cx="7378995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200" dirty="0">
                <a:cs typeface="+mn-cs"/>
              </a:rPr>
              <a:t>«در این قسمت شرحی از بازار و جزئیات آن در یک یا دو اسلاید مطرح می‌شود.</a:t>
            </a:r>
          </a:p>
          <a:p>
            <a:pPr algn="r" rtl="1"/>
            <a:r>
              <a:rPr lang="fa-IR" sz="3200" dirty="0">
                <a:cs typeface="+mn-cs"/>
              </a:rPr>
              <a:t>این قسمت برای محصول و کسب‌وکار تکمیل می‌شود. برای محصول‌های فرایند نیاز به تکمیل این اسلاید و اسلاید بعدی نبوده و برای محصول‌های خدمات ارزش افزوده، این اسلاید و اسلاید بعدی هر کدام در یک اسلاید خلاصه شوند.»</a:t>
            </a:r>
          </a:p>
        </p:txBody>
      </p:sp>
    </p:spTree>
    <p:extLst>
      <p:ext uri="{BB962C8B-B14F-4D97-AF65-F5344CB8AC3E}">
        <p14:creationId xmlns:p14="http://schemas.microsoft.com/office/powerpoint/2010/main" val="262609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F66C-807F-4D7E-9F89-E81778492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3CFEFE-963F-431C-9D76-7CAEDA7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634" y="375256"/>
            <a:ext cx="6426300" cy="396300"/>
          </a:xfrm>
        </p:spPr>
        <p:txBody>
          <a:bodyPr/>
          <a:lstStyle/>
          <a:p>
            <a:pPr algn="r" rtl="1"/>
            <a:r>
              <a:rPr lang="fa-IR" dirty="0">
                <a:cs typeface="+mj-cs"/>
              </a:rPr>
              <a:t>بازار هدف</a:t>
            </a:r>
            <a:endParaRPr lang="en-US" dirty="0">
              <a:cs typeface="+mj-cs"/>
            </a:endParaRPr>
          </a:p>
        </p:txBody>
      </p:sp>
      <p:sp>
        <p:nvSpPr>
          <p:cNvPr id="7" name="Google Shape;183;p15">
            <a:extLst>
              <a:ext uri="{FF2B5EF4-FFF2-40B4-BE49-F238E27FC236}">
                <a16:creationId xmlns:a16="http://schemas.microsoft.com/office/drawing/2014/main" id="{F793CD9A-D0C5-41F7-B9CC-5B8ED1C43899}"/>
              </a:ext>
            </a:extLst>
          </p:cNvPr>
          <p:cNvSpPr txBox="1">
            <a:spLocks/>
          </p:cNvSpPr>
          <p:nvPr/>
        </p:nvSpPr>
        <p:spPr>
          <a:xfrm>
            <a:off x="1265274" y="1695432"/>
            <a:ext cx="6900530" cy="261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r" rtl="1"/>
            <a:r>
              <a:rPr lang="fa-IR" sz="3200" dirty="0">
                <a:cs typeface="+mn-cs"/>
              </a:rPr>
              <a:t>«در این قسمت شرح مفصلی در یک الی دو اسلاید از بخش‌های بازار و مسائل موجود در هر بخش از بازار مطرح می‌شود. حجم بخش‌های بازار، حجم نیاز بخش‌های بازار و مسائلی چون موارد زیر، از جمله مواردی‌ است که در این بخش مطرح می‌شود.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cs typeface="+mn-cs"/>
              </a:rPr>
              <a:t>TAM</a:t>
            </a:r>
            <a:endParaRPr lang="fa-IR" sz="2800" dirty="0">
              <a:cs typeface="+mn-cs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cs typeface="+mn-cs"/>
              </a:rPr>
              <a:t>SAM</a:t>
            </a:r>
            <a:endParaRPr lang="fa-IR" sz="2800" dirty="0">
              <a:cs typeface="+mn-cs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cs typeface="+mn-cs"/>
              </a:rPr>
              <a:t>SOM</a:t>
            </a:r>
            <a:r>
              <a:rPr lang="fa-IR" sz="3200" dirty="0">
                <a:cs typeface="+mn-cs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70301481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olwinno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546</Words>
  <Application>Microsoft Office PowerPoint</Application>
  <PresentationFormat>On-screen Show (16:9)</PresentationFormat>
  <Paragraphs>65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Inria Serif</vt:lpstr>
      <vt:lpstr>Amatic SC</vt:lpstr>
      <vt:lpstr>Arial</vt:lpstr>
      <vt:lpstr>Calibri</vt:lpstr>
      <vt:lpstr>Lalezar</vt:lpstr>
      <vt:lpstr>Titillium Web</vt:lpstr>
      <vt:lpstr>Donalbain template</vt:lpstr>
      <vt:lpstr>PowerPoint Presentation</vt:lpstr>
      <vt:lpstr>PowerPoint Presentation</vt:lpstr>
      <vt:lpstr>شرح مسئله</vt:lpstr>
      <vt:lpstr>شرح راهکار</vt:lpstr>
      <vt:lpstr>شرح محصول</vt:lpstr>
      <vt:lpstr>PowerPoint Presentation</vt:lpstr>
      <vt:lpstr>بهینه‌کاوی </vt:lpstr>
      <vt:lpstr>نگاه کلی به بازار</vt:lpstr>
      <vt:lpstr>بازار هدف</vt:lpstr>
      <vt:lpstr>ارزش‌های اصلی پیشنهادی </vt:lpstr>
      <vt:lpstr>مدل کسب و کار</vt:lpstr>
      <vt:lpstr>بوم مدل کسب‌وکار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سروش گودرزی</dc:creator>
  <cp:lastModifiedBy>سروش گودرزی</cp:lastModifiedBy>
  <cp:revision>6</cp:revision>
  <dcterms:modified xsi:type="dcterms:W3CDTF">2021-09-26T11:54:53Z</dcterms:modified>
</cp:coreProperties>
</file>