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4" r:id="rId10"/>
    <p:sldId id="267" r:id="rId11"/>
    <p:sldId id="268" r:id="rId12"/>
    <p:sldId id="269" r:id="rId13"/>
    <p:sldId id="270" r:id="rId14"/>
    <p:sldId id="279" r:id="rId15"/>
    <p:sldId id="280" r:id="rId16"/>
    <p:sldId id="281" r:id="rId17"/>
    <p:sldId id="284" r:id="rId18"/>
    <p:sldId id="282" r:id="rId19"/>
    <p:sldId id="283" r:id="rId20"/>
    <p:sldId id="275" r:id="rId21"/>
    <p:sldId id="273" r:id="rId22"/>
    <p:sldId id="274" r:id="rId23"/>
    <p:sldId id="285" r:id="rId24"/>
    <p:sldId id="286" r:id="rId25"/>
    <p:sldId id="287" r:id="rId26"/>
    <p:sldId id="288" r:id="rId27"/>
    <p:sldId id="289" r:id="rId28"/>
    <p:sldId id="293" r:id="rId29"/>
    <p:sldId id="290" r:id="rId30"/>
    <p:sldId id="294" r:id="rId31"/>
    <p:sldId id="291" r:id="rId32"/>
    <p:sldId id="295" r:id="rId33"/>
    <p:sldId id="296" r:id="rId34"/>
    <p:sldId id="292" r:id="rId35"/>
    <p:sldId id="297" r:id="rId36"/>
    <p:sldId id="298" r:id="rId37"/>
    <p:sldId id="299" r:id="rId38"/>
    <p:sldId id="300" r:id="rId39"/>
    <p:sldId id="301" r:id="rId40"/>
    <p:sldId id="302" r:id="rId41"/>
    <p:sldId id="303" r:id="rId42"/>
    <p:sldId id="305" r:id="rId43"/>
    <p:sldId id="304" r:id="rId44"/>
    <p:sldId id="306" r:id="rId45"/>
    <p:sldId id="307" r:id="rId46"/>
    <p:sldId id="308" r:id="rId47"/>
    <p:sldId id="309" r:id="rId48"/>
    <p:sldId id="312" r:id="rId49"/>
    <p:sldId id="310" r:id="rId50"/>
    <p:sldId id="311" r:id="rId51"/>
    <p:sldId id="315" r:id="rId52"/>
    <p:sldId id="316" r:id="rId53"/>
    <p:sldId id="265" r:id="rId54"/>
    <p:sldId id="266" r:id="rId55"/>
    <p:sldId id="313" r:id="rId56"/>
    <p:sldId id="314" r:id="rId57"/>
    <p:sldId id="317" r:id="rId58"/>
    <p:sldId id="318" r:id="rId59"/>
    <p:sldId id="319" r:id="rId60"/>
    <p:sldId id="321" r:id="rId61"/>
    <p:sldId id="320" r:id="rId62"/>
    <p:sldId id="271" r:id="rId63"/>
    <p:sldId id="272" r:id="rId64"/>
    <p:sldId id="276" r:id="rId65"/>
    <p:sldId id="27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04"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34.315"/>
    </inkml:context>
    <inkml:brush xml:id="br0">
      <inkml:brushProperty name="width" value="0.05" units="cm"/>
      <inkml:brushProperty name="height" value="0.05" units="cm"/>
    </inkml:brush>
  </inkml:definitions>
  <inkml:trace contextRef="#ctx0" brushRef="#br0">85 1 24575,'5'0'0,"-1"1"0,0 0 0,1 0 0,-1 1 0,0-1 0,0 1 0,0 0 0,7 4 0,0 0 0,33 16 0,-2 1 0,55 41 0,-79-50 0,0 1 0,-2 0 0,0 1 0,0 1 0,-2 1 0,0 0 0,16 28 0,-1 2 0,2-1 0,2-2 0,76 81 0,-44-63 0,122 91 0,-174-145 0,3 3 0,0 0 0,0 1 0,13 16 0,-25-25 0,0 0 0,-1 1 0,0-1 0,0 1 0,0 0 0,0 0 0,-1 0 0,0 0 0,0 0 0,0 0 0,-1 1 0,0-1 0,0 1 0,0-1 0,0 11 0,-5 74 0,-3 0 0,-20 87 0,20-147 0,-15 43 0,17-61 0,0 0 0,0-1 0,-1 0 0,-1 0 0,0 0 0,-11 12 0,13-17 0,0 1 0,0 0 0,1-1 0,0 2 0,0-1 0,1 0 0,0 1 0,0-1 0,1 1 0,0 0 0,-2 13 0,-1-3 0,-14 35 0,14-40 0,0 0 0,0 1 0,1-1 0,1 1 0,-2 15 0,4-18 0,1-3 0,-1 0 0,1 0 0,-2 0 0,-3 14 0,3-19 0,1 0 0,-1 0 0,0 0 0,0 0 0,0 0 0,0 0 0,-1-1 0,1 1 0,-1-1 0,1 1 0,-1-1 0,0 0 0,0 0 0,-4 2 0,-14 7 0,-1-1 0,-39 12 0,41-17 0,2 2 0,-1 0 0,1 1 0,0 1 0,-17 12 0,-4 8 0,-38 25 0,32-22 0,36-25 0,0 0 0,0-1 0,-1 0 0,0 0 0,0-1 0,0 0 0,-1-1 0,-11 4 0,13-6 0,1 1 0,0 0 0,0 0 0,0 1 0,0 0 0,0 0 0,1 1 0,-10 8 0,-4 5 0,-25 28 0,33-31 0,-1-1 0,-1 0 0,0-2 0,-22 16 0,1-9-1365,24-11-5461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5.985"/>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109"/>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484"/>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8.001"/>
    </inkml:context>
    <inkml:brush xml:id="br0">
      <inkml:brushProperty name="width" value="0.05" units="cm"/>
      <inkml:brushProperty name="height" value="0.0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2ED3-1CA1-4FE7-A89D-917D2DE9C9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D52BCB-9168-4253-A50A-86C37F8B4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4428CD-655E-4D9C-99D0-F5C5E1A8EB32}"/>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5" name="Footer Placeholder 4">
            <a:extLst>
              <a:ext uri="{FF2B5EF4-FFF2-40B4-BE49-F238E27FC236}">
                <a16:creationId xmlns:a16="http://schemas.microsoft.com/office/drawing/2014/main" id="{6D239625-0089-40DD-AFD7-0F26BF076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B4F2F-F63F-4E05-AE9C-A27D68E838E8}"/>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07478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3AAF-824F-4643-A021-7C17FFC4C6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6797F-410C-4902-96A7-80746194AE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0B2D7-AFCA-4E19-BD08-039ED8CFA85E}"/>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5" name="Footer Placeholder 4">
            <a:extLst>
              <a:ext uri="{FF2B5EF4-FFF2-40B4-BE49-F238E27FC236}">
                <a16:creationId xmlns:a16="http://schemas.microsoft.com/office/drawing/2014/main" id="{C40F5192-3E15-446C-A8BE-6135F1635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8EC86-9A0A-4A6E-BD5A-F93F3AC181A9}"/>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00632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D9CF8-B066-46CA-89BD-67BE0EF6C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77196-1491-465A-9F30-CA02158DE8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A37D3-A73D-4A69-8906-2279E5E081A5}"/>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5" name="Footer Placeholder 4">
            <a:extLst>
              <a:ext uri="{FF2B5EF4-FFF2-40B4-BE49-F238E27FC236}">
                <a16:creationId xmlns:a16="http://schemas.microsoft.com/office/drawing/2014/main" id="{DB923054-7424-4139-BA16-7C19677C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AD4A-B56B-4A25-89D4-EA5293EEAF28}"/>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54860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DA7-996A-4AC4-A649-879678932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4AB97-ED5C-4F1A-8D70-4841E34194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F80D9-EE8D-46DB-8933-F1D1F41F5E36}"/>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5" name="Footer Placeholder 4">
            <a:extLst>
              <a:ext uri="{FF2B5EF4-FFF2-40B4-BE49-F238E27FC236}">
                <a16:creationId xmlns:a16="http://schemas.microsoft.com/office/drawing/2014/main" id="{9F39EE10-12DA-47DB-9912-14A9F2FDD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7232B-F435-4168-9DCA-65D66D8F4836}"/>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09627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36BC-5600-4385-9F50-57C9E8E85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48CC49-C2DE-4675-9815-4266831E1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4F3A84-AB41-42FA-AB64-6FD1D08F23E9}"/>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5" name="Footer Placeholder 4">
            <a:extLst>
              <a:ext uri="{FF2B5EF4-FFF2-40B4-BE49-F238E27FC236}">
                <a16:creationId xmlns:a16="http://schemas.microsoft.com/office/drawing/2014/main" id="{06123B9A-CF03-4B1D-9327-952E5B394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3ABFD-FEC8-46F2-8990-7EF057B1B354}"/>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26611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E85A-A2AA-46CD-8927-62A3E2DDC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2A447-A39B-4F6E-98AD-0C1ECEE9BF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1F3CDF-4AF7-4020-A295-0D0CAE7F14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3F66D-EE50-4CAA-84BC-E176E588FFD6}"/>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6" name="Footer Placeholder 5">
            <a:extLst>
              <a:ext uri="{FF2B5EF4-FFF2-40B4-BE49-F238E27FC236}">
                <a16:creationId xmlns:a16="http://schemas.microsoft.com/office/drawing/2014/main" id="{C78BF775-5214-4677-BB26-0F56BED0D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E6225-4653-4DC7-8D1F-055660564032}"/>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4498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9246-3158-44DD-AF94-4C72F750AE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3E597B-08C7-4F6F-8173-11712AEBB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047C4E-8F4F-47B4-B03B-DB2DFAB52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A711AF-9E07-4178-9C54-F4F4F4FAF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AA2C43-FAFC-4079-AB15-9075C3F88A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8F8DA0-36A1-4EB0-B897-9A3E23D85EC0}"/>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8" name="Footer Placeholder 7">
            <a:extLst>
              <a:ext uri="{FF2B5EF4-FFF2-40B4-BE49-F238E27FC236}">
                <a16:creationId xmlns:a16="http://schemas.microsoft.com/office/drawing/2014/main" id="{460B5AB7-1C21-417B-81C6-B2A9FC042B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7FBED9-0CA3-4AC3-8D6C-ECA840DDA2C3}"/>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11760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3DD9-87A8-4541-B69C-B030B9D970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E97E9-6978-4CBA-916B-331C6D20836B}"/>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4" name="Footer Placeholder 3">
            <a:extLst>
              <a:ext uri="{FF2B5EF4-FFF2-40B4-BE49-F238E27FC236}">
                <a16:creationId xmlns:a16="http://schemas.microsoft.com/office/drawing/2014/main" id="{FF116072-2736-4638-9C0F-7E08D1A27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F27962-3F58-468B-9EEC-DE7B4E781E77}"/>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64568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46B76-1744-4A1A-8F80-CA80A93AEAC5}"/>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3" name="Footer Placeholder 2">
            <a:extLst>
              <a:ext uri="{FF2B5EF4-FFF2-40B4-BE49-F238E27FC236}">
                <a16:creationId xmlns:a16="http://schemas.microsoft.com/office/drawing/2014/main" id="{03A4E8A3-2DDC-4C06-BB1D-A1051F69C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70420-E44F-4E0E-8372-17E273FA7D8B}"/>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56281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B264-DE58-437C-9909-60BB2290B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4B29EF-069A-4EF3-8183-9FC0E69E9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73491-C57F-43BC-AEAE-CC5C829C5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91EEDA-F2EC-43F7-851F-CBEF53A4452B}"/>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6" name="Footer Placeholder 5">
            <a:extLst>
              <a:ext uri="{FF2B5EF4-FFF2-40B4-BE49-F238E27FC236}">
                <a16:creationId xmlns:a16="http://schemas.microsoft.com/office/drawing/2014/main" id="{73ACFA38-EF81-4FBE-8F63-8CC6DC5E9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69CDF-4545-4BFC-8F99-BDB3FE793F74}"/>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57466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EFB5-0823-4C86-A5E7-6300D09E4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DDFD2-9391-4137-A7C0-885E22BF5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BF5B4-78CE-4544-8653-469050332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A39838-D713-4576-9080-BD0A12FF2FC3}"/>
              </a:ext>
            </a:extLst>
          </p:cNvPr>
          <p:cNvSpPr>
            <a:spLocks noGrp="1"/>
          </p:cNvSpPr>
          <p:nvPr>
            <p:ph type="dt" sz="half" idx="10"/>
          </p:nvPr>
        </p:nvSpPr>
        <p:spPr/>
        <p:txBody>
          <a:bodyPr/>
          <a:lstStyle/>
          <a:p>
            <a:fld id="{4FB3C13F-72EC-44F8-98C8-7298AB6C8A49}" type="datetimeFigureOut">
              <a:rPr lang="en-US" smtClean="0"/>
              <a:t>5/11/2023</a:t>
            </a:fld>
            <a:endParaRPr lang="en-US"/>
          </a:p>
        </p:txBody>
      </p:sp>
      <p:sp>
        <p:nvSpPr>
          <p:cNvPr id="6" name="Footer Placeholder 5">
            <a:extLst>
              <a:ext uri="{FF2B5EF4-FFF2-40B4-BE49-F238E27FC236}">
                <a16:creationId xmlns:a16="http://schemas.microsoft.com/office/drawing/2014/main" id="{A5304223-23F4-4146-8C34-86734F66E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9D5B0-10D6-4BEA-AEBC-6A06A1C8ACAE}"/>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93799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4ACF1-0EC8-47B3-B06B-C691A92D8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9E6A64-4229-4912-9632-5ADF15BFB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65A73-0203-445E-89AD-1924B3B40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3C13F-72EC-44F8-98C8-7298AB6C8A49}" type="datetimeFigureOut">
              <a:rPr lang="en-US" smtClean="0"/>
              <a:t>5/11/2023</a:t>
            </a:fld>
            <a:endParaRPr lang="en-US"/>
          </a:p>
        </p:txBody>
      </p:sp>
      <p:sp>
        <p:nvSpPr>
          <p:cNvPr id="5" name="Footer Placeholder 4">
            <a:extLst>
              <a:ext uri="{FF2B5EF4-FFF2-40B4-BE49-F238E27FC236}">
                <a16:creationId xmlns:a16="http://schemas.microsoft.com/office/drawing/2014/main" id="{0530160C-312E-4138-BC71-B71C99FFC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0645EE-EF5B-43E4-927E-4D6865A6D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4C883-C684-4968-814A-5A20845D4A8F}" type="slidenum">
              <a:rPr lang="en-US" smtClean="0"/>
              <a:t>‹#›</a:t>
            </a:fld>
            <a:endParaRPr lang="en-US"/>
          </a:p>
        </p:txBody>
      </p:sp>
    </p:spTree>
    <p:extLst>
      <p:ext uri="{BB962C8B-B14F-4D97-AF65-F5344CB8AC3E}">
        <p14:creationId xmlns:p14="http://schemas.microsoft.com/office/powerpoint/2010/main" val="385756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search?rlz=1C1CHBF_enIR1033IR1033&amp;sxsrf=AJOqlzWPONgDx92oABd9wP9vx-0FqrkZfw:1674892342999&amp;q=hierarchy+in+linux&amp;spell=1&amp;sa=X&amp;ved=2ahUKEwi7y5CZ5On8AhVBPuwKHaX2ALEQkeECKAB6BAgFEA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3.jf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8D44-A175-43FC-A2D2-391469448797}"/>
              </a:ext>
            </a:extLst>
          </p:cNvPr>
          <p:cNvSpPr>
            <a:spLocks noGrp="1"/>
          </p:cNvSpPr>
          <p:nvPr>
            <p:ph type="ctrTitle"/>
          </p:nvPr>
        </p:nvSpPr>
        <p:spPr/>
        <p:txBody>
          <a:bodyPr/>
          <a:lstStyle/>
          <a:p>
            <a:r>
              <a:rPr lang="en-US" dirty="0"/>
              <a:t>LPIC1</a:t>
            </a:r>
          </a:p>
        </p:txBody>
      </p:sp>
      <p:sp>
        <p:nvSpPr>
          <p:cNvPr id="3" name="Subtitle 2">
            <a:extLst>
              <a:ext uri="{FF2B5EF4-FFF2-40B4-BE49-F238E27FC236}">
                <a16:creationId xmlns:a16="http://schemas.microsoft.com/office/drawing/2014/main" id="{1DC1E508-2754-4A1B-96FF-BF841BA62BB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916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B46-95A7-4D6D-9B0C-A289A182466B}"/>
              </a:ext>
            </a:extLst>
          </p:cNvPr>
          <p:cNvSpPr>
            <a:spLocks noGrp="1"/>
          </p:cNvSpPr>
          <p:nvPr>
            <p:ph type="title"/>
          </p:nvPr>
        </p:nvSpPr>
        <p:spPr/>
        <p:txBody>
          <a:bodyPr/>
          <a:lstStyle/>
          <a:p>
            <a:r>
              <a:rPr lang="en-US" dirty="0"/>
              <a:t>Basic Command </a:t>
            </a:r>
          </a:p>
        </p:txBody>
      </p:sp>
      <p:sp>
        <p:nvSpPr>
          <p:cNvPr id="3" name="Content Placeholder 2">
            <a:extLst>
              <a:ext uri="{FF2B5EF4-FFF2-40B4-BE49-F238E27FC236}">
                <a16:creationId xmlns:a16="http://schemas.microsoft.com/office/drawing/2014/main" id="{05061ECE-0CBF-4DAE-A1D7-150F36074554}"/>
              </a:ext>
            </a:extLst>
          </p:cNvPr>
          <p:cNvSpPr>
            <a:spLocks noGrp="1"/>
          </p:cNvSpPr>
          <p:nvPr>
            <p:ph idx="1"/>
          </p:nvPr>
        </p:nvSpPr>
        <p:spPr/>
        <p:txBody>
          <a:bodyPr>
            <a:normAutofit lnSpcReduction="10000"/>
          </a:bodyPr>
          <a:lstStyle/>
          <a:p>
            <a:r>
              <a:rPr lang="en-US" dirty="0"/>
              <a:t>ls  used to list the files and directories in a directory</a:t>
            </a:r>
          </a:p>
          <a:p>
            <a:r>
              <a:rPr lang="en-US" dirty="0"/>
              <a:t>ls –l   with long format</a:t>
            </a:r>
          </a:p>
          <a:p>
            <a:r>
              <a:rPr lang="en-US" dirty="0"/>
              <a:t>ls –lash</a:t>
            </a:r>
          </a:p>
          <a:p>
            <a:r>
              <a:rPr lang="en-US" dirty="0"/>
              <a:t>Cd change directory in </a:t>
            </a:r>
            <a:r>
              <a:rPr lang="en-US" dirty="0" err="1"/>
              <a:t>linux</a:t>
            </a:r>
            <a:r>
              <a:rPr lang="en-US" dirty="0"/>
              <a:t>    . ..  ~      cd ~=cd</a:t>
            </a:r>
          </a:p>
          <a:p>
            <a:r>
              <a:rPr lang="en-US" dirty="0" err="1"/>
              <a:t>Pwd</a:t>
            </a:r>
            <a:r>
              <a:rPr lang="en-US" dirty="0"/>
              <a:t> print work directory</a:t>
            </a:r>
          </a:p>
          <a:p>
            <a:r>
              <a:rPr lang="en-US" dirty="0"/>
              <a:t>Some command don’t need – for switch for example </a:t>
            </a:r>
            <a:r>
              <a:rPr lang="en-US" dirty="0" err="1"/>
              <a:t>ip</a:t>
            </a:r>
            <a:r>
              <a:rPr lang="en-US" dirty="0"/>
              <a:t> a</a:t>
            </a:r>
          </a:p>
          <a:p>
            <a:r>
              <a:rPr lang="en-US" dirty="0"/>
              <a:t>history   ! Show with number and content   !! Last command</a:t>
            </a:r>
          </a:p>
          <a:p>
            <a:r>
              <a:rPr lang="en-US" dirty="0"/>
              <a:t>History    </a:t>
            </a:r>
            <a:r>
              <a:rPr lang="en-US" dirty="0" err="1"/>
              <a:t>history</a:t>
            </a:r>
            <a:r>
              <a:rPr lang="en-US" dirty="0"/>
              <a:t> –d </a:t>
            </a:r>
            <a:r>
              <a:rPr lang="en-US" dirty="0" err="1"/>
              <a:t>linenumber</a:t>
            </a:r>
            <a:r>
              <a:rPr lang="en-US" dirty="0"/>
              <a:t>             history –w  (write)   -c(delete all)</a:t>
            </a:r>
          </a:p>
        </p:txBody>
      </p:sp>
    </p:spTree>
    <p:extLst>
      <p:ext uri="{BB962C8B-B14F-4D97-AF65-F5344CB8AC3E}">
        <p14:creationId xmlns:p14="http://schemas.microsoft.com/office/powerpoint/2010/main" val="148782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269-7F1B-439F-9340-FBCF3FEFC162}"/>
              </a:ext>
            </a:extLst>
          </p:cNvPr>
          <p:cNvSpPr>
            <a:spLocks noGrp="1"/>
          </p:cNvSpPr>
          <p:nvPr>
            <p:ph type="title"/>
          </p:nvPr>
        </p:nvSpPr>
        <p:spPr/>
        <p:txBody>
          <a:bodyPr/>
          <a:lstStyle/>
          <a:p>
            <a:r>
              <a:rPr lang="en-US" dirty="0"/>
              <a:t>Command basic</a:t>
            </a:r>
          </a:p>
        </p:txBody>
      </p:sp>
      <p:sp>
        <p:nvSpPr>
          <p:cNvPr id="3" name="Content Placeholder 2">
            <a:extLst>
              <a:ext uri="{FF2B5EF4-FFF2-40B4-BE49-F238E27FC236}">
                <a16:creationId xmlns:a16="http://schemas.microsoft.com/office/drawing/2014/main" id="{DFB305D0-D8A8-49E9-BE4A-B3ADA3104D31}"/>
              </a:ext>
            </a:extLst>
          </p:cNvPr>
          <p:cNvSpPr>
            <a:spLocks noGrp="1"/>
          </p:cNvSpPr>
          <p:nvPr>
            <p:ph idx="1"/>
          </p:nvPr>
        </p:nvSpPr>
        <p:spPr/>
        <p:txBody>
          <a:bodyPr>
            <a:normAutofit fontScale="92500" lnSpcReduction="20000"/>
          </a:bodyPr>
          <a:lstStyle/>
          <a:p>
            <a:r>
              <a:rPr lang="en-US" dirty="0"/>
              <a:t>echo ----------</a:t>
            </a:r>
            <a:r>
              <a:rPr lang="en-US" dirty="0">
                <a:sym typeface="Wingdings" panose="05000000000000000000" pitchFamily="2" charset="2"/>
              </a:rPr>
              <a:t> echo hello --- hello</a:t>
            </a:r>
          </a:p>
          <a:p>
            <a:r>
              <a:rPr lang="en-US" dirty="0">
                <a:sym typeface="Wingdings" panose="05000000000000000000" pitchFamily="2" charset="2"/>
              </a:rPr>
              <a:t>echo $PATH   /</a:t>
            </a:r>
            <a:r>
              <a:rPr lang="en-US" dirty="0" err="1">
                <a:sym typeface="Wingdings" panose="05000000000000000000" pitchFamily="2" charset="2"/>
              </a:rPr>
              <a:t>usr</a:t>
            </a:r>
            <a:r>
              <a:rPr lang="en-US" dirty="0">
                <a:sym typeface="Wingdings" panose="05000000000000000000" pitchFamily="2" charset="2"/>
              </a:rPr>
              <a:t>/bin</a:t>
            </a:r>
          </a:p>
          <a:p>
            <a:r>
              <a:rPr lang="en-US" dirty="0">
                <a:sym typeface="Wingdings" panose="05000000000000000000" pitchFamily="2" charset="2"/>
              </a:rPr>
              <a:t>echo $SHELL</a:t>
            </a:r>
          </a:p>
          <a:p>
            <a:r>
              <a:rPr lang="en-US" dirty="0">
                <a:sym typeface="Wingdings" panose="05000000000000000000" pitchFamily="2" charset="2"/>
              </a:rPr>
              <a:t>echo $BASH </a:t>
            </a:r>
            <a:r>
              <a:rPr lang="fa-IR" dirty="0">
                <a:sym typeface="Wingdings" panose="05000000000000000000" pitchFamily="2" charset="2"/>
              </a:rPr>
              <a:t> </a:t>
            </a:r>
            <a:r>
              <a:rPr lang="en-US" dirty="0">
                <a:sym typeface="Wingdings" panose="05000000000000000000" pitchFamily="2" charset="2"/>
              </a:rPr>
              <a:t>echo $SHLVL</a:t>
            </a:r>
            <a:endParaRPr lang="fa-IR" dirty="0">
              <a:sym typeface="Wingdings" panose="05000000000000000000" pitchFamily="2" charset="2"/>
            </a:endParaRPr>
          </a:p>
          <a:p>
            <a:r>
              <a:rPr lang="en-US" dirty="0">
                <a:sym typeface="Wingdings" panose="05000000000000000000" pitchFamily="2" charset="2"/>
              </a:rPr>
              <a:t>Env </a:t>
            </a:r>
            <a:r>
              <a:rPr lang="en-US" dirty="0" err="1">
                <a:sym typeface="Wingdings" panose="05000000000000000000" pitchFamily="2" charset="2"/>
              </a:rPr>
              <a:t>enviroument</a:t>
            </a:r>
            <a:r>
              <a:rPr lang="en-US" dirty="0">
                <a:sym typeface="Wingdings" panose="05000000000000000000" pitchFamily="2" charset="2"/>
              </a:rPr>
              <a:t> variable means part of memory that create value in there.</a:t>
            </a:r>
          </a:p>
          <a:p>
            <a:r>
              <a:rPr lang="en-US" dirty="0">
                <a:sym typeface="Wingdings" panose="05000000000000000000" pitchFamily="2" charset="2"/>
              </a:rPr>
              <a:t>In </a:t>
            </a:r>
            <a:r>
              <a:rPr lang="en-US" dirty="0" err="1">
                <a:sym typeface="Wingdings" panose="05000000000000000000" pitchFamily="2" charset="2"/>
              </a:rPr>
              <a:t>linux</a:t>
            </a:r>
            <a:r>
              <a:rPr lang="en-US" dirty="0">
                <a:sym typeface="Wingdings" panose="05000000000000000000" pitchFamily="2" charset="2"/>
              </a:rPr>
              <a:t> $PATH refer to env       </a:t>
            </a:r>
          </a:p>
          <a:p>
            <a:r>
              <a:rPr lang="en-US" dirty="0" err="1">
                <a:sym typeface="Wingdings" panose="05000000000000000000" pitchFamily="2" charset="2"/>
              </a:rPr>
              <a:t>printenv</a:t>
            </a:r>
            <a:r>
              <a:rPr lang="en-US" dirty="0">
                <a:sym typeface="Wingdings" panose="05000000000000000000" pitchFamily="2" charset="2"/>
              </a:rPr>
              <a:t> show local env in </a:t>
            </a:r>
            <a:r>
              <a:rPr lang="en-US" dirty="0" err="1">
                <a:sym typeface="Wingdings" panose="05000000000000000000" pitchFamily="2" charset="2"/>
              </a:rPr>
              <a:t>linux</a:t>
            </a:r>
            <a:endParaRPr lang="en-US" dirty="0">
              <a:sym typeface="Wingdings" panose="05000000000000000000" pitchFamily="2" charset="2"/>
            </a:endParaRPr>
          </a:p>
          <a:p>
            <a:r>
              <a:rPr lang="fa-IR" dirty="0">
                <a:sym typeface="Wingdings" panose="05000000000000000000" pitchFamily="2" charset="2"/>
              </a:rPr>
              <a:t>  </a:t>
            </a:r>
            <a:r>
              <a:rPr lang="en-US" dirty="0">
                <a:sym typeface="Wingdings" panose="05000000000000000000" pitchFamily="2" charset="2"/>
              </a:rPr>
              <a:t>set </a:t>
            </a:r>
            <a:r>
              <a:rPr lang="en-US" dirty="0"/>
              <a:t> display active environment variables</a:t>
            </a:r>
            <a:endParaRPr lang="en-US" dirty="0">
              <a:sym typeface="Wingdings" panose="05000000000000000000" pitchFamily="2" charset="2"/>
            </a:endParaRPr>
          </a:p>
          <a:p>
            <a:r>
              <a:rPr lang="en-US" dirty="0">
                <a:sym typeface="Wingdings" panose="05000000000000000000" pitchFamily="2" charset="2"/>
              </a:rPr>
              <a:t>   which </a:t>
            </a:r>
            <a:r>
              <a:rPr lang="en-US" dirty="0"/>
              <a:t>It searches through the PATH directories to find the program. If it locates the program, it displays its absolute directory reference</a:t>
            </a:r>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8478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06A1-2856-40F2-B9AE-673B4949B69E}"/>
              </a:ext>
            </a:extLst>
          </p:cNvPr>
          <p:cNvSpPr>
            <a:spLocks noGrp="1"/>
          </p:cNvSpPr>
          <p:nvPr>
            <p:ph type="title"/>
          </p:nvPr>
        </p:nvSpPr>
        <p:spPr/>
        <p:txBody>
          <a:bodyPr/>
          <a:lstStyle/>
          <a:p>
            <a:pPr algn="ctr"/>
            <a:r>
              <a:rPr lang="en-US" b="1" i="1" u="sng" dirty="0">
                <a:hlinkClick r:id="rId2"/>
              </a:rPr>
              <a:t>hierarchy</a:t>
            </a:r>
            <a:r>
              <a:rPr lang="en-US" u="sng" dirty="0">
                <a:hlinkClick r:id="rId2"/>
              </a:rPr>
              <a:t>  in  </a:t>
            </a:r>
            <a:r>
              <a:rPr lang="en-US" u="sng" dirty="0" err="1">
                <a:hlinkClick r:id="rId2"/>
              </a:rPr>
              <a:t>linux</a:t>
            </a:r>
            <a:endParaRPr lang="en-US" dirty="0"/>
          </a:p>
        </p:txBody>
      </p:sp>
      <p:pic>
        <p:nvPicPr>
          <p:cNvPr id="7" name="Content Placeholder 6">
            <a:extLst>
              <a:ext uri="{FF2B5EF4-FFF2-40B4-BE49-F238E27FC236}">
                <a16:creationId xmlns:a16="http://schemas.microsoft.com/office/drawing/2014/main" id="{9BF47B45-30B3-410A-95DD-EBF0452027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6874" y="1825625"/>
            <a:ext cx="4580388" cy="4351338"/>
          </a:xfrm>
        </p:spPr>
      </p:pic>
    </p:spTree>
    <p:extLst>
      <p:ext uri="{BB962C8B-B14F-4D97-AF65-F5344CB8AC3E}">
        <p14:creationId xmlns:p14="http://schemas.microsoft.com/office/powerpoint/2010/main" val="117425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2DB7-5AF4-40A5-8A8B-BE2A5963426A}"/>
              </a:ext>
            </a:extLst>
          </p:cNvPr>
          <p:cNvSpPr>
            <a:spLocks noGrp="1"/>
          </p:cNvSpPr>
          <p:nvPr>
            <p:ph type="title"/>
          </p:nvPr>
        </p:nvSpPr>
        <p:spPr/>
        <p:txBody>
          <a:bodyPr/>
          <a:lstStyle/>
          <a:p>
            <a:pPr algn="ctr"/>
            <a:r>
              <a:rPr lang="en-US" dirty="0"/>
              <a:t>Regular expression</a:t>
            </a:r>
          </a:p>
        </p:txBody>
      </p:sp>
      <p:sp>
        <p:nvSpPr>
          <p:cNvPr id="3" name="Content Placeholder 2">
            <a:extLst>
              <a:ext uri="{FF2B5EF4-FFF2-40B4-BE49-F238E27FC236}">
                <a16:creationId xmlns:a16="http://schemas.microsoft.com/office/drawing/2014/main" id="{78F7BF4C-9D36-4725-9510-1EB96ED305C7}"/>
              </a:ext>
            </a:extLst>
          </p:cNvPr>
          <p:cNvSpPr>
            <a:spLocks noGrp="1"/>
          </p:cNvSpPr>
          <p:nvPr>
            <p:ph idx="1"/>
          </p:nvPr>
        </p:nvSpPr>
        <p:spPr/>
        <p:txBody>
          <a:bodyPr>
            <a:normAutofit lnSpcReduction="10000"/>
          </a:bodyPr>
          <a:lstStyle/>
          <a:p>
            <a:r>
              <a:rPr lang="en-US" dirty="0"/>
              <a:t>&amp;&amp;</a:t>
            </a:r>
            <a:r>
              <a:rPr lang="fa-IR" dirty="0"/>
              <a:t>                                </a:t>
            </a:r>
            <a:r>
              <a:rPr lang="en-US" dirty="0"/>
              <a:t>                  \  for ignore what’s your name?</a:t>
            </a:r>
          </a:p>
          <a:p>
            <a:pPr marL="0" indent="0">
              <a:buNone/>
            </a:pPr>
            <a:r>
              <a:rPr lang="en-US" dirty="0"/>
              <a:t>                                                                    echo -e </a:t>
            </a:r>
            <a:r>
              <a:rPr lang="en-US" dirty="0">
                <a:hlinkClick r:id="rId2" action="ppaction://hlinkfile"/>
              </a:rPr>
              <a:t>\\n</a:t>
            </a:r>
            <a:r>
              <a:rPr lang="en-US" dirty="0"/>
              <a:t> and \\t</a:t>
            </a:r>
          </a:p>
          <a:p>
            <a:r>
              <a:rPr lang="en-US" dirty="0"/>
              <a:t>||                                                           []</a:t>
            </a:r>
          </a:p>
          <a:p>
            <a:r>
              <a:rPr lang="en-US" dirty="0"/>
              <a:t>;                                                               “”  know as string</a:t>
            </a:r>
          </a:p>
          <a:p>
            <a:r>
              <a:rPr lang="en-US" dirty="0"/>
              <a:t>*  </a:t>
            </a:r>
          </a:p>
          <a:p>
            <a:r>
              <a:rPr lang="en-US" dirty="0"/>
              <a:t>?</a:t>
            </a:r>
          </a:p>
          <a:p>
            <a:r>
              <a:rPr lang="en-US" dirty="0"/>
              <a:t>!</a:t>
            </a:r>
          </a:p>
          <a:p>
            <a:r>
              <a:rPr lang="en-US" dirty="0"/>
              <a:t>^------------------</a:t>
            </a:r>
            <a:r>
              <a:rPr lang="en-US" dirty="0">
                <a:sym typeface="Wingdings" panose="05000000000000000000" pitchFamily="2" charset="2"/>
              </a:rPr>
              <a:t> begin with</a:t>
            </a:r>
            <a:endParaRPr lang="en-US" dirty="0"/>
          </a:p>
          <a:p>
            <a:r>
              <a:rPr lang="en-US" dirty="0"/>
              <a:t>$--------------</a:t>
            </a:r>
            <a:r>
              <a:rPr lang="en-US" dirty="0">
                <a:sym typeface="Wingdings" panose="05000000000000000000" pitchFamily="2" charset="2"/>
              </a:rPr>
              <a:t> env     and end with    </a:t>
            </a:r>
            <a:endParaRPr lang="en-US" dirty="0"/>
          </a:p>
          <a:p>
            <a:endParaRPr lang="en-US" dirty="0"/>
          </a:p>
        </p:txBody>
      </p:sp>
    </p:spTree>
    <p:extLst>
      <p:ext uri="{BB962C8B-B14F-4D97-AF65-F5344CB8AC3E}">
        <p14:creationId xmlns:p14="http://schemas.microsoft.com/office/powerpoint/2010/main" val="317193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2A33-8F37-324A-F836-5402D85EA8C5}"/>
              </a:ext>
            </a:extLst>
          </p:cNvPr>
          <p:cNvSpPr>
            <a:spLocks noGrp="1"/>
          </p:cNvSpPr>
          <p:nvPr>
            <p:ph type="title"/>
          </p:nvPr>
        </p:nvSpPr>
        <p:spPr/>
        <p:txBody>
          <a:bodyPr/>
          <a:lstStyle/>
          <a:p>
            <a:r>
              <a:rPr lang="en-US" dirty="0"/>
              <a:t>navigate</a:t>
            </a:r>
          </a:p>
        </p:txBody>
      </p:sp>
      <p:sp>
        <p:nvSpPr>
          <p:cNvPr id="3" name="Content Placeholder 2">
            <a:extLst>
              <a:ext uri="{FF2B5EF4-FFF2-40B4-BE49-F238E27FC236}">
                <a16:creationId xmlns:a16="http://schemas.microsoft.com/office/drawing/2014/main" id="{1666AF1E-F6D0-49A2-0829-80F6FC3FE4E4}"/>
              </a:ext>
            </a:extLst>
          </p:cNvPr>
          <p:cNvSpPr>
            <a:spLocks noGrp="1"/>
          </p:cNvSpPr>
          <p:nvPr>
            <p:ph idx="1"/>
          </p:nvPr>
        </p:nvSpPr>
        <p:spPr/>
        <p:txBody>
          <a:bodyPr/>
          <a:lstStyle/>
          <a:p>
            <a:r>
              <a:rPr lang="en-US" dirty="0"/>
              <a:t>Relative</a:t>
            </a:r>
          </a:p>
          <a:p>
            <a:pPr marL="0" indent="0">
              <a:buNone/>
            </a:pPr>
            <a:r>
              <a:rPr lang="en-US" dirty="0"/>
              <a:t> cd </a:t>
            </a:r>
            <a:r>
              <a:rPr lang="en-US" dirty="0" err="1"/>
              <a:t>sysconfig</a:t>
            </a:r>
            <a:endParaRPr lang="en-US" dirty="0"/>
          </a:p>
          <a:p>
            <a:endParaRPr lang="en-US" dirty="0"/>
          </a:p>
          <a:p>
            <a:endParaRPr lang="en-US" dirty="0"/>
          </a:p>
          <a:p>
            <a:endParaRPr lang="en-US" dirty="0"/>
          </a:p>
          <a:p>
            <a:r>
              <a:rPr lang="en-US" dirty="0" err="1"/>
              <a:t>Obsolute</a:t>
            </a:r>
            <a:r>
              <a:rPr lang="en-US" dirty="0"/>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cd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sysconfig</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196822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F55E-C39F-7C0B-79D4-72D268706566}"/>
              </a:ext>
            </a:extLst>
          </p:cNvPr>
          <p:cNvSpPr>
            <a:spLocks noGrp="1"/>
          </p:cNvSpPr>
          <p:nvPr>
            <p:ph type="title"/>
          </p:nvPr>
        </p:nvSpPr>
        <p:spPr/>
        <p:txBody>
          <a:bodyPr/>
          <a:lstStyle/>
          <a:p>
            <a:pPr algn="ctr"/>
            <a:r>
              <a:rPr lang="en-US" dirty="0"/>
              <a:t>Editor file in </a:t>
            </a:r>
            <a:r>
              <a:rPr lang="en-US" dirty="0" err="1"/>
              <a:t>linux</a:t>
            </a:r>
            <a:endParaRPr lang="en-US" dirty="0"/>
          </a:p>
        </p:txBody>
      </p:sp>
      <p:sp>
        <p:nvSpPr>
          <p:cNvPr id="3" name="Content Placeholder 2">
            <a:extLst>
              <a:ext uri="{FF2B5EF4-FFF2-40B4-BE49-F238E27FC236}">
                <a16:creationId xmlns:a16="http://schemas.microsoft.com/office/drawing/2014/main" id="{49497F59-F4C0-1FCA-D420-E3AEA9A4D47F}"/>
              </a:ext>
            </a:extLst>
          </p:cNvPr>
          <p:cNvSpPr>
            <a:spLocks noGrp="1"/>
          </p:cNvSpPr>
          <p:nvPr>
            <p:ph idx="1"/>
          </p:nvPr>
        </p:nvSpPr>
        <p:spPr/>
        <p:txBody>
          <a:bodyPr>
            <a:normAutofit fontScale="62500" lnSpcReduction="20000"/>
          </a:bodyPr>
          <a:lstStyle/>
          <a:p>
            <a:r>
              <a:rPr lang="en-US" dirty="0"/>
              <a:t>Vi vs vim </a:t>
            </a:r>
          </a:p>
          <a:p>
            <a:pPr marL="0" indent="0">
              <a:buNone/>
            </a:pPr>
            <a:r>
              <a:rPr lang="en-US" dirty="0"/>
              <a:t>I begin line                                                                              G end of file</a:t>
            </a:r>
          </a:p>
          <a:p>
            <a:pPr marL="0" indent="0">
              <a:buNone/>
            </a:pPr>
            <a:r>
              <a:rPr lang="en-US" dirty="0" err="1"/>
              <a:t>i</a:t>
            </a:r>
            <a:r>
              <a:rPr lang="en-US" dirty="0"/>
              <a:t>  insert in file                                                                           gg move to the first line</a:t>
            </a:r>
          </a:p>
          <a:p>
            <a:pPr marL="0" indent="0">
              <a:buNone/>
            </a:pPr>
            <a:r>
              <a:rPr lang="en-US" dirty="0"/>
              <a:t>O open a new text  above cursor</a:t>
            </a:r>
          </a:p>
          <a:p>
            <a:pPr marL="0" indent="0">
              <a:buNone/>
            </a:pPr>
            <a:r>
              <a:rPr lang="en-US" dirty="0"/>
              <a:t>o   open a new test below curser</a:t>
            </a:r>
          </a:p>
          <a:p>
            <a:pPr marL="0" indent="0">
              <a:buNone/>
            </a:pPr>
            <a:r>
              <a:rPr lang="en-US" dirty="0"/>
              <a:t>w write                                                                                                touch for create file or text</a:t>
            </a:r>
          </a:p>
          <a:p>
            <a:pPr marL="0" indent="0">
              <a:buNone/>
            </a:pPr>
            <a:r>
              <a:rPr lang="en-US" dirty="0"/>
              <a:t>q   quite                              x</a:t>
            </a:r>
          </a:p>
          <a:p>
            <a:pPr marL="0" indent="0">
              <a:buNone/>
            </a:pPr>
            <a:r>
              <a:rPr lang="en-US" dirty="0"/>
              <a:t>a   insert text after </a:t>
            </a:r>
          </a:p>
          <a:p>
            <a:pPr marL="0" indent="0">
              <a:buNone/>
            </a:pPr>
            <a:r>
              <a:rPr lang="en-US" dirty="0"/>
              <a:t>A insert text end of line                                                        ctrl v after c</a:t>
            </a:r>
          </a:p>
          <a:p>
            <a:pPr marL="0" indent="0">
              <a:buNone/>
            </a:pPr>
            <a:r>
              <a:rPr lang="en-US" dirty="0"/>
              <a:t>u     undo                                          vi buffering </a:t>
            </a:r>
          </a:p>
          <a:p>
            <a:pPr marL="0" indent="0">
              <a:buNone/>
            </a:pPr>
            <a:r>
              <a:rPr lang="en-US" dirty="0"/>
              <a:t>dd                                                                                              %s/a/b/</a:t>
            </a:r>
          </a:p>
          <a:p>
            <a:pPr marL="0" indent="0">
              <a:buNone/>
            </a:pPr>
            <a:r>
              <a:rPr lang="en-US" dirty="0"/>
              <a:t>^ vs $           /      </a:t>
            </a:r>
          </a:p>
          <a:p>
            <a:r>
              <a:rPr lang="en-US" dirty="0"/>
              <a:t>nano</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59D581-ED27-5B4F-13C1-F5CDF42D8FFF}"/>
                  </a:ext>
                </a:extLst>
              </p14:cNvPr>
              <p14:cNvContentPartPr/>
              <p14:nvPr/>
            </p14:nvContentPartPr>
            <p14:xfrm>
              <a:off x="3573148" y="3973204"/>
              <a:ext cx="376560" cy="844920"/>
            </p14:xfrm>
          </p:contentPart>
        </mc:Choice>
        <mc:Fallback xmlns="">
          <p:pic>
            <p:nvPicPr>
              <p:cNvPr id="4" name="Ink 3">
                <a:extLst>
                  <a:ext uri="{FF2B5EF4-FFF2-40B4-BE49-F238E27FC236}">
                    <a16:creationId xmlns:a16="http://schemas.microsoft.com/office/drawing/2014/main" id="{4A59D581-ED27-5B4F-13C1-F5CDF42D8FFF}"/>
                  </a:ext>
                </a:extLst>
              </p:cNvPr>
              <p:cNvPicPr/>
              <p:nvPr/>
            </p:nvPicPr>
            <p:blipFill>
              <a:blip r:embed="rId3"/>
              <a:stretch>
                <a:fillRect/>
              </a:stretch>
            </p:blipFill>
            <p:spPr>
              <a:xfrm>
                <a:off x="3564148" y="3964564"/>
                <a:ext cx="394200" cy="862560"/>
              </a:xfrm>
              <a:prstGeom prst="rect">
                <a:avLst/>
              </a:prstGeom>
            </p:spPr>
          </p:pic>
        </mc:Fallback>
      </mc:AlternateContent>
      <p:grpSp>
        <p:nvGrpSpPr>
          <p:cNvPr id="10" name="Group 9">
            <a:extLst>
              <a:ext uri="{FF2B5EF4-FFF2-40B4-BE49-F238E27FC236}">
                <a16:creationId xmlns:a16="http://schemas.microsoft.com/office/drawing/2014/main" id="{9FF5B05F-1B12-E62B-20FE-D83CC798FFC4}"/>
              </a:ext>
            </a:extLst>
          </p:cNvPr>
          <p:cNvGrpSpPr/>
          <p:nvPr/>
        </p:nvGrpSpPr>
        <p:grpSpPr>
          <a:xfrm>
            <a:off x="3933148" y="4457404"/>
            <a:ext cx="20520" cy="13680"/>
            <a:chOff x="3933148" y="4457404"/>
            <a:chExt cx="20520" cy="136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9313668-1087-E941-CC84-4593183280B4}"/>
                    </a:ext>
                  </a:extLst>
                </p14:cNvPr>
                <p14:cNvContentPartPr/>
                <p14:nvPr/>
              </p14:nvContentPartPr>
              <p14:xfrm>
                <a:off x="3933148" y="4470724"/>
                <a:ext cx="360" cy="360"/>
              </p14:xfrm>
            </p:contentPart>
          </mc:Choice>
          <mc:Fallback xmlns="">
            <p:pic>
              <p:nvPicPr>
                <p:cNvPr id="5" name="Ink 4">
                  <a:extLst>
                    <a:ext uri="{FF2B5EF4-FFF2-40B4-BE49-F238E27FC236}">
                      <a16:creationId xmlns:a16="http://schemas.microsoft.com/office/drawing/2014/main" id="{C9313668-1087-E941-CC84-4593183280B4}"/>
                    </a:ext>
                  </a:extLst>
                </p:cNvPr>
                <p:cNvPicPr/>
                <p:nvPr/>
              </p:nvPicPr>
              <p:blipFill>
                <a:blip r:embed="rId5"/>
                <a:stretch>
                  <a:fillRect/>
                </a:stretch>
              </p:blipFill>
              <p:spPr>
                <a:xfrm>
                  <a:off x="3924148" y="44620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E23BF03-750F-0E3B-516E-25F3BFEC6E75}"/>
                    </a:ext>
                  </a:extLst>
                </p14:cNvPr>
                <p14:cNvContentPartPr/>
                <p14:nvPr/>
              </p14:nvContentPartPr>
              <p14:xfrm>
                <a:off x="3953308" y="4457404"/>
                <a:ext cx="360" cy="360"/>
              </p14:xfrm>
            </p:contentPart>
          </mc:Choice>
          <mc:Fallback xmlns="">
            <p:pic>
              <p:nvPicPr>
                <p:cNvPr id="6" name="Ink 5">
                  <a:extLst>
                    <a:ext uri="{FF2B5EF4-FFF2-40B4-BE49-F238E27FC236}">
                      <a16:creationId xmlns:a16="http://schemas.microsoft.com/office/drawing/2014/main" id="{1E23BF03-750F-0E3B-516E-25F3BFEC6E75}"/>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0304E27-D44B-F0F1-3AEB-91748987850A}"/>
                    </a:ext>
                  </a:extLst>
                </p14:cNvPr>
                <p14:cNvContentPartPr/>
                <p14:nvPr/>
              </p14:nvContentPartPr>
              <p14:xfrm>
                <a:off x="3953308" y="4457404"/>
                <a:ext cx="360" cy="360"/>
              </p14:xfrm>
            </p:contentPart>
          </mc:Choice>
          <mc:Fallback xmlns="">
            <p:pic>
              <p:nvPicPr>
                <p:cNvPr id="7" name="Ink 6">
                  <a:extLst>
                    <a:ext uri="{FF2B5EF4-FFF2-40B4-BE49-F238E27FC236}">
                      <a16:creationId xmlns:a16="http://schemas.microsoft.com/office/drawing/2014/main" id="{00304E27-D44B-F0F1-3AEB-91748987850A}"/>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9967293-181C-BF90-91D8-64D8EE78C575}"/>
                    </a:ext>
                  </a:extLst>
                </p14:cNvPr>
                <p14:cNvContentPartPr/>
                <p14:nvPr/>
              </p14:nvContentPartPr>
              <p14:xfrm>
                <a:off x="3953308" y="4457404"/>
                <a:ext cx="360" cy="360"/>
              </p14:xfrm>
            </p:contentPart>
          </mc:Choice>
          <mc:Fallback xmlns="">
            <p:pic>
              <p:nvPicPr>
                <p:cNvPr id="9" name="Ink 8">
                  <a:extLst>
                    <a:ext uri="{FF2B5EF4-FFF2-40B4-BE49-F238E27FC236}">
                      <a16:creationId xmlns:a16="http://schemas.microsoft.com/office/drawing/2014/main" id="{39967293-181C-BF90-91D8-64D8EE78C575}"/>
                    </a:ext>
                  </a:extLst>
                </p:cNvPr>
                <p:cNvPicPr/>
                <p:nvPr/>
              </p:nvPicPr>
              <p:blipFill>
                <a:blip r:embed="rId5"/>
                <a:stretch>
                  <a:fillRect/>
                </a:stretch>
              </p:blipFill>
              <p:spPr>
                <a:xfrm>
                  <a:off x="3944308" y="4448764"/>
                  <a:ext cx="18000" cy="18000"/>
                </a:xfrm>
                <a:prstGeom prst="rect">
                  <a:avLst/>
                </a:prstGeom>
              </p:spPr>
            </p:pic>
          </mc:Fallback>
        </mc:AlternateContent>
      </p:grpSp>
    </p:spTree>
    <p:extLst>
      <p:ext uri="{BB962C8B-B14F-4D97-AF65-F5344CB8AC3E}">
        <p14:creationId xmlns:p14="http://schemas.microsoft.com/office/powerpoint/2010/main" val="6455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856A-7C7A-9A57-3C53-F81C14B4944C}"/>
              </a:ext>
            </a:extLst>
          </p:cNvPr>
          <p:cNvSpPr>
            <a:spLocks noGrp="1"/>
          </p:cNvSpPr>
          <p:nvPr>
            <p:ph type="title"/>
          </p:nvPr>
        </p:nvSpPr>
        <p:spPr/>
        <p:txBody>
          <a:bodyPr/>
          <a:lstStyle/>
          <a:p>
            <a:pPr algn="ctr"/>
            <a:r>
              <a:rPr lang="en-US" dirty="0"/>
              <a:t>Processing text edit </a:t>
            </a:r>
          </a:p>
        </p:txBody>
      </p:sp>
      <p:sp>
        <p:nvSpPr>
          <p:cNvPr id="3" name="Content Placeholder 2">
            <a:extLst>
              <a:ext uri="{FF2B5EF4-FFF2-40B4-BE49-F238E27FC236}">
                <a16:creationId xmlns:a16="http://schemas.microsoft.com/office/drawing/2014/main" id="{61BAB7F3-4549-2E4F-A996-79AD03AB61CD}"/>
              </a:ext>
            </a:extLst>
          </p:cNvPr>
          <p:cNvSpPr>
            <a:spLocks noGrp="1"/>
          </p:cNvSpPr>
          <p:nvPr>
            <p:ph idx="1"/>
          </p:nvPr>
        </p:nvSpPr>
        <p:spPr/>
        <p:txBody>
          <a:bodyPr/>
          <a:lstStyle/>
          <a:p>
            <a:r>
              <a:rPr lang="en-US" dirty="0"/>
              <a:t>cat                                                   less and more  </a:t>
            </a:r>
          </a:p>
          <a:p>
            <a:pPr marL="0" indent="0">
              <a:buNone/>
            </a:pPr>
            <a:r>
              <a:rPr lang="en-US" dirty="0"/>
              <a:t>                                                            less better than more</a:t>
            </a:r>
          </a:p>
          <a:p>
            <a:r>
              <a:rPr lang="en-US" dirty="0"/>
              <a:t>sort      -r     -n                                 tail </a:t>
            </a:r>
          </a:p>
          <a:p>
            <a:pPr marL="0" indent="0">
              <a:buNone/>
            </a:pPr>
            <a:r>
              <a:rPr lang="en-US" dirty="0"/>
              <a:t>                                                             head</a:t>
            </a:r>
          </a:p>
          <a:p>
            <a:r>
              <a:rPr lang="en-US" dirty="0"/>
              <a:t>paste join file together side by side    </a:t>
            </a:r>
            <a:r>
              <a:rPr lang="en-US" dirty="0" err="1"/>
              <a:t>wc</a:t>
            </a:r>
            <a:r>
              <a:rPr lang="en-US" dirty="0"/>
              <a:t> -l</a:t>
            </a:r>
          </a:p>
          <a:p>
            <a:pPr marL="0" indent="0">
              <a:buNone/>
            </a:pPr>
            <a:r>
              <a:rPr lang="en-US" dirty="0"/>
              <a:t>                                                             cut –d “,” –f </a:t>
            </a:r>
            <a:r>
              <a:rPr lang="en-US" dirty="0" err="1"/>
              <a:t>filenumber</a:t>
            </a:r>
            <a:r>
              <a:rPr lang="en-US" dirty="0"/>
              <a:t>  filename</a:t>
            </a:r>
          </a:p>
          <a:p>
            <a:r>
              <a:rPr lang="en-US" dirty="0"/>
              <a:t>split   -l                                              join file together side by side</a:t>
            </a:r>
          </a:p>
          <a:p>
            <a:r>
              <a:rPr lang="en-US" dirty="0" err="1"/>
              <a:t>uniq</a:t>
            </a:r>
            <a:r>
              <a:rPr lang="en-US" dirty="0"/>
              <a:t> prevent repeat line                 tr translation character tr “” “ ,“</a:t>
            </a:r>
          </a:p>
        </p:txBody>
      </p:sp>
    </p:spTree>
    <p:extLst>
      <p:ext uri="{BB962C8B-B14F-4D97-AF65-F5344CB8AC3E}">
        <p14:creationId xmlns:p14="http://schemas.microsoft.com/office/powerpoint/2010/main" val="373694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AEC5-CC4F-6837-9A85-41BD9ECEA972}"/>
              </a:ext>
            </a:extLst>
          </p:cNvPr>
          <p:cNvSpPr>
            <a:spLocks noGrp="1"/>
          </p:cNvSpPr>
          <p:nvPr>
            <p:ph type="title"/>
          </p:nvPr>
        </p:nvSpPr>
        <p:spPr/>
        <p:txBody>
          <a:bodyPr/>
          <a:lstStyle/>
          <a:p>
            <a:r>
              <a:rPr lang="en-US" dirty="0"/>
              <a:t>                      sed and tee and </a:t>
            </a:r>
            <a:r>
              <a:rPr lang="en-US" dirty="0" err="1"/>
              <a:t>xargs</a:t>
            </a:r>
            <a:endParaRPr lang="en-US" dirty="0"/>
          </a:p>
        </p:txBody>
      </p:sp>
      <p:sp>
        <p:nvSpPr>
          <p:cNvPr id="3" name="Content Placeholder 2">
            <a:extLst>
              <a:ext uri="{FF2B5EF4-FFF2-40B4-BE49-F238E27FC236}">
                <a16:creationId xmlns:a16="http://schemas.microsoft.com/office/drawing/2014/main" id="{492A3599-99F8-FC58-DA38-659BFF5B9B13}"/>
              </a:ext>
            </a:extLst>
          </p:cNvPr>
          <p:cNvSpPr>
            <a:spLocks noGrp="1"/>
          </p:cNvSpPr>
          <p:nvPr>
            <p:ph idx="1"/>
          </p:nvPr>
        </p:nvSpPr>
        <p:spPr/>
        <p:txBody>
          <a:bodyPr>
            <a:normAutofit fontScale="92500" lnSpcReduction="20000"/>
          </a:bodyPr>
          <a:lstStyle/>
          <a:p>
            <a:r>
              <a:rPr lang="en-US" dirty="0"/>
              <a:t>tee             ls  | tee files         </a:t>
            </a:r>
          </a:p>
          <a:p>
            <a:pPr marL="0" indent="0">
              <a:buNone/>
            </a:pPr>
            <a:r>
              <a:rPr lang="en-US" dirty="0"/>
              <a:t>  </a:t>
            </a:r>
          </a:p>
          <a:p>
            <a:r>
              <a:rPr lang="en-US" dirty="0" err="1"/>
              <a:t>Xargs</a:t>
            </a:r>
            <a:r>
              <a:rPr lang="en-US" dirty="0"/>
              <a:t>              execute </a:t>
            </a:r>
            <a:r>
              <a:rPr lang="en-US" dirty="0" err="1"/>
              <a:t>stdout</a:t>
            </a:r>
            <a:r>
              <a:rPr lang="en-US" dirty="0"/>
              <a:t> first command </a:t>
            </a:r>
          </a:p>
          <a:p>
            <a:pPr marL="0" indent="0">
              <a:buNone/>
            </a:pPr>
            <a:r>
              <a:rPr lang="en-US" dirty="0"/>
              <a:t>   ls  | </a:t>
            </a:r>
            <a:r>
              <a:rPr lang="en-US" dirty="0" err="1"/>
              <a:t>xargs</a:t>
            </a:r>
            <a:r>
              <a:rPr lang="en-US" dirty="0"/>
              <a:t> echo ----</a:t>
            </a:r>
            <a:r>
              <a:rPr lang="en-US" dirty="0">
                <a:sym typeface="Wingdings" panose="05000000000000000000" pitchFamily="2" charset="2"/>
              </a:rPr>
              <a:t> echo ls</a:t>
            </a:r>
          </a:p>
          <a:p>
            <a:pPr marL="0" indent="0">
              <a:buNone/>
            </a:pPr>
            <a:r>
              <a:rPr lang="en-US" dirty="0"/>
              <a:t>   echo  </a:t>
            </a:r>
            <a:r>
              <a:rPr lang="en-US" dirty="0" err="1"/>
              <a:t>ali</a:t>
            </a:r>
            <a:r>
              <a:rPr lang="en-US" dirty="0"/>
              <a:t> | </a:t>
            </a:r>
            <a:r>
              <a:rPr lang="en-US" dirty="0" err="1"/>
              <a:t>xargs</a:t>
            </a:r>
            <a:r>
              <a:rPr lang="en-US" dirty="0"/>
              <a:t> -I </a:t>
            </a:r>
            <a:r>
              <a:rPr lang="en-US" dirty="0" err="1"/>
              <a:t>mamad</a:t>
            </a:r>
            <a:r>
              <a:rPr lang="en-US" dirty="0"/>
              <a:t> echo my name is </a:t>
            </a:r>
            <a:r>
              <a:rPr lang="en-US" dirty="0" err="1"/>
              <a:t>mamad</a:t>
            </a:r>
            <a:endParaRPr lang="en-US" dirty="0"/>
          </a:p>
          <a:p>
            <a:endParaRPr lang="en-US" dirty="0"/>
          </a:p>
          <a:p>
            <a:endParaRPr lang="en-US" dirty="0"/>
          </a:p>
          <a:p>
            <a:r>
              <a:rPr lang="en-US" dirty="0"/>
              <a:t>sed     echo “ I like ice” | sed ‘s/</a:t>
            </a:r>
            <a:r>
              <a:rPr lang="en-US" dirty="0" err="1"/>
              <a:t>icecream</a:t>
            </a:r>
            <a:r>
              <a:rPr lang="en-US" dirty="0"/>
              <a:t>/water/’      </a:t>
            </a:r>
          </a:p>
          <a:p>
            <a:pPr marL="0" indent="0">
              <a:buNone/>
            </a:pPr>
            <a:r>
              <a:rPr lang="en-US" dirty="0"/>
              <a:t>   s means substitute      g means global         sed  -</a:t>
            </a:r>
            <a:r>
              <a:rPr lang="en-US" dirty="0" err="1"/>
              <a:t>i</a:t>
            </a:r>
            <a:r>
              <a:rPr lang="en-US" dirty="0"/>
              <a:t>    -d delete  </a:t>
            </a:r>
          </a:p>
          <a:p>
            <a:pPr marL="0" indent="0">
              <a:buNone/>
            </a:pPr>
            <a:r>
              <a:rPr lang="en-US" dirty="0"/>
              <a:t>Using sed -e to use multiple scripts sed -e ‘/s/first/last/ ; sed –e /s/one/two’ filename</a:t>
            </a:r>
          </a:p>
        </p:txBody>
      </p:sp>
    </p:spTree>
    <p:extLst>
      <p:ext uri="{BB962C8B-B14F-4D97-AF65-F5344CB8AC3E}">
        <p14:creationId xmlns:p14="http://schemas.microsoft.com/office/powerpoint/2010/main" val="304579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DECF-05AD-D023-0023-443A0D39D0E1}"/>
              </a:ext>
            </a:extLst>
          </p:cNvPr>
          <p:cNvSpPr>
            <a:spLocks noGrp="1"/>
          </p:cNvSpPr>
          <p:nvPr>
            <p:ph type="title"/>
          </p:nvPr>
        </p:nvSpPr>
        <p:spPr/>
        <p:txBody>
          <a:bodyPr/>
          <a:lstStyle/>
          <a:p>
            <a:r>
              <a:rPr lang="en-US" dirty="0"/>
              <a:t>                             hashing in </a:t>
            </a:r>
            <a:r>
              <a:rPr lang="en-US" dirty="0" err="1"/>
              <a:t>linux</a:t>
            </a:r>
            <a:endParaRPr lang="en-US" dirty="0"/>
          </a:p>
        </p:txBody>
      </p:sp>
      <p:sp>
        <p:nvSpPr>
          <p:cNvPr id="3" name="Content Placeholder 2">
            <a:extLst>
              <a:ext uri="{FF2B5EF4-FFF2-40B4-BE49-F238E27FC236}">
                <a16:creationId xmlns:a16="http://schemas.microsoft.com/office/drawing/2014/main" id="{57D3D12F-B618-DDC2-684B-66AB091C9987}"/>
              </a:ext>
            </a:extLst>
          </p:cNvPr>
          <p:cNvSpPr>
            <a:spLocks noGrp="1"/>
          </p:cNvSpPr>
          <p:nvPr>
            <p:ph idx="1"/>
          </p:nvPr>
        </p:nvSpPr>
        <p:spPr/>
        <p:txBody>
          <a:bodyPr/>
          <a:lstStyle/>
          <a:p>
            <a:r>
              <a:rPr lang="en-US" dirty="0"/>
              <a:t>md5sum</a:t>
            </a:r>
          </a:p>
          <a:p>
            <a:endParaRPr lang="en-US" dirty="0"/>
          </a:p>
          <a:p>
            <a:endParaRPr lang="en-US" dirty="0"/>
          </a:p>
          <a:p>
            <a:endParaRPr lang="en-US" dirty="0"/>
          </a:p>
          <a:p>
            <a:r>
              <a:rPr lang="en-US" dirty="0"/>
              <a:t>sha256sum</a:t>
            </a:r>
          </a:p>
        </p:txBody>
      </p:sp>
    </p:spTree>
    <p:extLst>
      <p:ext uri="{BB962C8B-B14F-4D97-AF65-F5344CB8AC3E}">
        <p14:creationId xmlns:p14="http://schemas.microsoft.com/office/powerpoint/2010/main" val="425028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32C2-037C-E951-BDC9-EBF9A3BF3094}"/>
              </a:ext>
            </a:extLst>
          </p:cNvPr>
          <p:cNvSpPr>
            <a:spLocks noGrp="1"/>
          </p:cNvSpPr>
          <p:nvPr>
            <p:ph type="title"/>
          </p:nvPr>
        </p:nvSpPr>
        <p:spPr/>
        <p:txBody>
          <a:bodyPr/>
          <a:lstStyle/>
          <a:p>
            <a:r>
              <a:rPr lang="en-US" dirty="0"/>
              <a:t>                                grep(important)</a:t>
            </a:r>
          </a:p>
        </p:txBody>
      </p:sp>
      <p:sp>
        <p:nvSpPr>
          <p:cNvPr id="3" name="Content Placeholder 2">
            <a:extLst>
              <a:ext uri="{FF2B5EF4-FFF2-40B4-BE49-F238E27FC236}">
                <a16:creationId xmlns:a16="http://schemas.microsoft.com/office/drawing/2014/main" id="{DEEC9F27-D999-2877-0C5E-44B7FCBE09BF}"/>
              </a:ext>
            </a:extLst>
          </p:cNvPr>
          <p:cNvSpPr>
            <a:spLocks noGrp="1"/>
          </p:cNvSpPr>
          <p:nvPr>
            <p:ph idx="1"/>
          </p:nvPr>
        </p:nvSpPr>
        <p:spPr/>
        <p:txBody>
          <a:bodyPr>
            <a:normAutofit fontScale="92500" lnSpcReduction="20000"/>
          </a:bodyPr>
          <a:lstStyle/>
          <a:p>
            <a:r>
              <a:rPr lang="en-US" dirty="0"/>
              <a:t>grep used for filtering and searching</a:t>
            </a:r>
          </a:p>
          <a:p>
            <a:endParaRPr lang="en-US" dirty="0"/>
          </a:p>
          <a:p>
            <a:pPr marL="0" indent="0">
              <a:buNone/>
            </a:pPr>
            <a:r>
              <a:rPr lang="en-US" dirty="0"/>
              <a:t>Example  grep ^root.*$bash   /</a:t>
            </a:r>
            <a:r>
              <a:rPr lang="en-US" dirty="0" err="1"/>
              <a:t>etc</a:t>
            </a:r>
            <a:r>
              <a:rPr lang="en-US" dirty="0"/>
              <a:t>/passwd</a:t>
            </a:r>
          </a:p>
          <a:p>
            <a:pPr marL="0" indent="0">
              <a:buNone/>
            </a:pPr>
            <a:endParaRPr lang="en-US" dirty="0"/>
          </a:p>
          <a:p>
            <a:pPr marL="0" indent="0">
              <a:buNone/>
            </a:pPr>
            <a:r>
              <a:rPr lang="en-US" dirty="0"/>
              <a:t>grep –v (invert match)  grep –v “error” </a:t>
            </a:r>
            <a:r>
              <a:rPr lang="en-US" dirty="0" err="1"/>
              <a:t>txt.file</a:t>
            </a:r>
            <a:r>
              <a:rPr lang="en-US" dirty="0"/>
              <a:t> means all lines don’t match </a:t>
            </a:r>
          </a:p>
          <a:p>
            <a:pPr marL="0" indent="0">
              <a:buNone/>
            </a:pPr>
            <a:r>
              <a:rPr lang="en-US" dirty="0"/>
              <a:t>a specified pattern  </a:t>
            </a:r>
          </a:p>
          <a:p>
            <a:pPr marL="0" indent="0">
              <a:buNone/>
            </a:pPr>
            <a:r>
              <a:rPr lang="en-US" dirty="0"/>
              <a:t>      </a:t>
            </a:r>
          </a:p>
          <a:p>
            <a:pPr marL="0" indent="0">
              <a:buNone/>
            </a:pPr>
            <a:r>
              <a:rPr lang="en-US" dirty="0" err="1"/>
              <a:t>fgrep</a:t>
            </a:r>
            <a:r>
              <a:rPr lang="en-US" dirty="0"/>
              <a:t> –f (pattern search)</a:t>
            </a:r>
          </a:p>
          <a:p>
            <a:pPr marL="0" indent="0">
              <a:buNone/>
            </a:pPr>
            <a:endParaRPr lang="en-US" dirty="0"/>
          </a:p>
          <a:p>
            <a:pPr marL="0" indent="0">
              <a:buNone/>
            </a:pPr>
            <a:r>
              <a:rPr lang="en-US" dirty="0" err="1"/>
              <a:t>Egrep</a:t>
            </a:r>
            <a:r>
              <a:rPr lang="en-US" dirty="0"/>
              <a:t> for complex regex ==grep -e</a:t>
            </a:r>
          </a:p>
        </p:txBody>
      </p:sp>
    </p:spTree>
    <p:extLst>
      <p:ext uri="{BB962C8B-B14F-4D97-AF65-F5344CB8AC3E}">
        <p14:creationId xmlns:p14="http://schemas.microsoft.com/office/powerpoint/2010/main" val="322584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776F-1E51-27A1-421E-89E1BE1436FA}"/>
              </a:ext>
            </a:extLst>
          </p:cNvPr>
          <p:cNvSpPr>
            <a:spLocks noGrp="1"/>
          </p:cNvSpPr>
          <p:nvPr>
            <p:ph type="title"/>
          </p:nvPr>
        </p:nvSpPr>
        <p:spPr/>
        <p:txBody>
          <a:bodyPr/>
          <a:lstStyle/>
          <a:p>
            <a:r>
              <a:rPr lang="en-US" dirty="0"/>
              <a:t>                                 </a:t>
            </a:r>
            <a:r>
              <a:rPr lang="en-US" dirty="0" err="1"/>
              <a:t>lpic</a:t>
            </a:r>
            <a:endParaRPr lang="en-US" dirty="0"/>
          </a:p>
        </p:txBody>
      </p:sp>
      <p:sp>
        <p:nvSpPr>
          <p:cNvPr id="3" name="Content Placeholder 2">
            <a:extLst>
              <a:ext uri="{FF2B5EF4-FFF2-40B4-BE49-F238E27FC236}">
                <a16:creationId xmlns:a16="http://schemas.microsoft.com/office/drawing/2014/main" id="{8097AD4E-8270-6C91-6FA7-C5DDA4ED3879}"/>
              </a:ext>
            </a:extLst>
          </p:cNvPr>
          <p:cNvSpPr>
            <a:spLocks noGrp="1"/>
          </p:cNvSpPr>
          <p:nvPr>
            <p:ph idx="1"/>
          </p:nvPr>
        </p:nvSpPr>
        <p:spPr/>
        <p:txBody>
          <a:bodyPr/>
          <a:lstStyle/>
          <a:p>
            <a:r>
              <a:rPr lang="en-US" dirty="0" err="1"/>
              <a:t>Lpic</a:t>
            </a:r>
            <a:r>
              <a:rPr lang="en-US" dirty="0"/>
              <a:t> 101-500                                                        lpic102-500</a:t>
            </a:r>
          </a:p>
          <a:p>
            <a:r>
              <a:rPr lang="en-US" dirty="0"/>
              <a:t>Chapter1: </a:t>
            </a:r>
            <a:r>
              <a:rPr lang="en-US" dirty="0" err="1"/>
              <a:t>linux</a:t>
            </a:r>
            <a:r>
              <a:rPr lang="en-US" dirty="0"/>
              <a:t> command line                        chapter6: sys admin</a:t>
            </a:r>
          </a:p>
          <a:p>
            <a:r>
              <a:rPr lang="en-US" dirty="0"/>
              <a:t>Chapter 2: managing software and process   chapter7:network</a:t>
            </a:r>
          </a:p>
          <a:p>
            <a:r>
              <a:rPr lang="en-US" dirty="0"/>
              <a:t>Chapter3 : configure hardware                         chapter 8:script</a:t>
            </a:r>
          </a:p>
          <a:p>
            <a:r>
              <a:rPr lang="en-US" dirty="0"/>
              <a:t>Chapter 4: managing files                                   chapter9:securing</a:t>
            </a:r>
          </a:p>
          <a:p>
            <a:r>
              <a:rPr lang="en-US" dirty="0"/>
              <a:t>Chapter 5: </a:t>
            </a:r>
            <a:r>
              <a:rPr lang="en-US" dirty="0" err="1"/>
              <a:t>booting,initilizing</a:t>
            </a:r>
            <a:endParaRPr lang="en-US" dirty="0"/>
          </a:p>
        </p:txBody>
      </p:sp>
    </p:spTree>
    <p:extLst>
      <p:ext uri="{BB962C8B-B14F-4D97-AF65-F5344CB8AC3E}">
        <p14:creationId xmlns:p14="http://schemas.microsoft.com/office/powerpoint/2010/main" val="243335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F613-D861-490E-96F5-901428435521}"/>
              </a:ext>
            </a:extLst>
          </p:cNvPr>
          <p:cNvSpPr>
            <a:spLocks noGrp="1"/>
          </p:cNvSpPr>
          <p:nvPr>
            <p:ph type="title"/>
          </p:nvPr>
        </p:nvSpPr>
        <p:spPr/>
        <p:txBody>
          <a:bodyPr/>
          <a:lstStyle/>
          <a:p>
            <a:pPr algn="ctr"/>
            <a:r>
              <a:rPr lang="en-US" dirty="0"/>
              <a:t>Usual </a:t>
            </a:r>
            <a:r>
              <a:rPr lang="en-US"/>
              <a:t>comand</a:t>
            </a:r>
            <a:endParaRPr lang="en-US" dirty="0"/>
          </a:p>
        </p:txBody>
      </p:sp>
      <p:sp>
        <p:nvSpPr>
          <p:cNvPr id="3" name="Content Placeholder 2">
            <a:extLst>
              <a:ext uri="{FF2B5EF4-FFF2-40B4-BE49-F238E27FC236}">
                <a16:creationId xmlns:a16="http://schemas.microsoft.com/office/drawing/2014/main" id="{3CDD5F11-0792-4B3C-A3BA-D9EF9430844F}"/>
              </a:ext>
            </a:extLst>
          </p:cNvPr>
          <p:cNvSpPr>
            <a:spLocks noGrp="1"/>
          </p:cNvSpPr>
          <p:nvPr>
            <p:ph idx="1"/>
          </p:nvPr>
        </p:nvSpPr>
        <p:spPr/>
        <p:txBody>
          <a:bodyPr>
            <a:normAutofit lnSpcReduction="10000"/>
          </a:bodyPr>
          <a:lstStyle/>
          <a:p>
            <a:r>
              <a:rPr lang="en-US" dirty="0"/>
              <a:t>cat</a:t>
            </a:r>
          </a:p>
          <a:p>
            <a:endParaRPr lang="en-US" dirty="0"/>
          </a:p>
          <a:p>
            <a:r>
              <a:rPr lang="en-US" dirty="0"/>
              <a:t>mv</a:t>
            </a:r>
          </a:p>
          <a:p>
            <a:endParaRPr lang="en-US" dirty="0"/>
          </a:p>
          <a:p>
            <a:r>
              <a:rPr lang="en-US" dirty="0"/>
              <a:t>cp</a:t>
            </a:r>
          </a:p>
          <a:p>
            <a:endParaRPr lang="en-US" dirty="0"/>
          </a:p>
          <a:p>
            <a:r>
              <a:rPr lang="en-US" dirty="0"/>
              <a:t>/dev/null black hole    &amp;&gt;   (</a:t>
            </a:r>
            <a:r>
              <a:rPr lang="en-US" dirty="0" err="1"/>
              <a:t>stderror</a:t>
            </a:r>
            <a:r>
              <a:rPr lang="en-US" dirty="0"/>
              <a:t> and </a:t>
            </a:r>
            <a:r>
              <a:rPr lang="en-US" dirty="0" err="1"/>
              <a:t>stdout</a:t>
            </a:r>
            <a:r>
              <a:rPr lang="en-US" dirty="0"/>
              <a:t>)</a:t>
            </a:r>
            <a:endParaRPr lang="fa-IR" dirty="0"/>
          </a:p>
          <a:p>
            <a:pPr marL="0" indent="0">
              <a:buNone/>
            </a:pPr>
            <a:endParaRPr lang="fa-IR" dirty="0"/>
          </a:p>
          <a:p>
            <a:r>
              <a:rPr lang="en-US" dirty="0"/>
              <a:t>Find       </a:t>
            </a:r>
            <a:r>
              <a:rPr lang="en-US" dirty="0" err="1"/>
              <a:t>find</a:t>
            </a:r>
            <a:r>
              <a:rPr lang="en-US" dirty="0"/>
              <a:t> /  -name “.txt” –type f   or -type d</a:t>
            </a:r>
          </a:p>
        </p:txBody>
      </p:sp>
    </p:spTree>
    <p:extLst>
      <p:ext uri="{BB962C8B-B14F-4D97-AF65-F5344CB8AC3E}">
        <p14:creationId xmlns:p14="http://schemas.microsoft.com/office/powerpoint/2010/main" val="233948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D358-BA4D-4419-A622-25C2E4721588}"/>
              </a:ext>
            </a:extLst>
          </p:cNvPr>
          <p:cNvSpPr>
            <a:spLocks noGrp="1"/>
          </p:cNvSpPr>
          <p:nvPr>
            <p:ph type="title"/>
          </p:nvPr>
        </p:nvSpPr>
        <p:spPr/>
        <p:txBody>
          <a:bodyPr/>
          <a:lstStyle/>
          <a:p>
            <a:pPr algn="ctr"/>
            <a:r>
              <a:rPr lang="en-US" dirty="0"/>
              <a:t>directory</a:t>
            </a:r>
          </a:p>
        </p:txBody>
      </p:sp>
      <p:sp>
        <p:nvSpPr>
          <p:cNvPr id="3" name="Content Placeholder 2">
            <a:extLst>
              <a:ext uri="{FF2B5EF4-FFF2-40B4-BE49-F238E27FC236}">
                <a16:creationId xmlns:a16="http://schemas.microsoft.com/office/drawing/2014/main" id="{946A7650-798A-415B-8C2A-D402289F39FD}"/>
              </a:ext>
            </a:extLst>
          </p:cNvPr>
          <p:cNvSpPr>
            <a:spLocks noGrp="1"/>
          </p:cNvSpPr>
          <p:nvPr>
            <p:ph idx="1"/>
          </p:nvPr>
        </p:nvSpPr>
        <p:spPr/>
        <p:txBody>
          <a:bodyPr/>
          <a:lstStyle/>
          <a:p>
            <a:r>
              <a:rPr lang="en-US" dirty="0" err="1"/>
              <a:t>mkdir</a:t>
            </a:r>
            <a:endParaRPr lang="en-US" dirty="0"/>
          </a:p>
          <a:p>
            <a:endParaRPr lang="en-US" dirty="0"/>
          </a:p>
          <a:p>
            <a:r>
              <a:rPr lang="en-US" dirty="0" err="1"/>
              <a:t>rmdir</a:t>
            </a:r>
            <a:endParaRPr lang="en-US" dirty="0"/>
          </a:p>
          <a:p>
            <a:endParaRPr lang="en-US" dirty="0"/>
          </a:p>
          <a:p>
            <a:r>
              <a:rPr lang="en-US" dirty="0"/>
              <a:t>rm –rf </a:t>
            </a:r>
          </a:p>
        </p:txBody>
      </p:sp>
    </p:spTree>
    <p:extLst>
      <p:ext uri="{BB962C8B-B14F-4D97-AF65-F5344CB8AC3E}">
        <p14:creationId xmlns:p14="http://schemas.microsoft.com/office/powerpoint/2010/main" val="212875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F43D-EF58-4D4C-9CB4-D49E54B0978F}"/>
              </a:ext>
            </a:extLst>
          </p:cNvPr>
          <p:cNvSpPr>
            <a:spLocks noGrp="1"/>
          </p:cNvSpPr>
          <p:nvPr>
            <p:ph type="title"/>
          </p:nvPr>
        </p:nvSpPr>
        <p:spPr/>
        <p:txBody>
          <a:bodyPr/>
          <a:lstStyle/>
          <a:p>
            <a:pPr algn="ctr"/>
            <a:r>
              <a:rPr lang="en-US" dirty="0"/>
              <a:t>Standard input/output/error</a:t>
            </a:r>
          </a:p>
        </p:txBody>
      </p:sp>
      <p:pic>
        <p:nvPicPr>
          <p:cNvPr id="5" name="Content Placeholder 4">
            <a:extLst>
              <a:ext uri="{FF2B5EF4-FFF2-40B4-BE49-F238E27FC236}">
                <a16:creationId xmlns:a16="http://schemas.microsoft.com/office/drawing/2014/main" id="{7711FDA5-5638-4D9E-BA1B-32D4E6974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7145"/>
            <a:ext cx="10515600" cy="3448297"/>
          </a:xfrm>
        </p:spPr>
      </p:pic>
      <p:sp>
        <p:nvSpPr>
          <p:cNvPr id="6" name="Rectangle 5">
            <a:extLst>
              <a:ext uri="{FF2B5EF4-FFF2-40B4-BE49-F238E27FC236}">
                <a16:creationId xmlns:a16="http://schemas.microsoft.com/office/drawing/2014/main" id="{EB9EC345-36EB-4187-97D3-E2CACF078485}"/>
              </a:ext>
            </a:extLst>
          </p:cNvPr>
          <p:cNvSpPr/>
          <p:nvPr/>
        </p:nvSpPr>
        <p:spPr>
          <a:xfrm>
            <a:off x="4110606" y="4488110"/>
            <a:ext cx="1985394" cy="7550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63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7466-55DC-5248-8EE0-80AE50A3C401}"/>
              </a:ext>
            </a:extLst>
          </p:cNvPr>
          <p:cNvSpPr>
            <a:spLocks noGrp="1"/>
          </p:cNvSpPr>
          <p:nvPr>
            <p:ph type="title"/>
          </p:nvPr>
        </p:nvSpPr>
        <p:spPr/>
        <p:txBody>
          <a:bodyPr/>
          <a:lstStyle/>
          <a:p>
            <a:r>
              <a:rPr lang="en-US" dirty="0"/>
              <a:t>                                repository</a:t>
            </a:r>
          </a:p>
        </p:txBody>
      </p:sp>
      <p:sp>
        <p:nvSpPr>
          <p:cNvPr id="3" name="Content Placeholder 2">
            <a:extLst>
              <a:ext uri="{FF2B5EF4-FFF2-40B4-BE49-F238E27FC236}">
                <a16:creationId xmlns:a16="http://schemas.microsoft.com/office/drawing/2014/main" id="{CF7F9913-88F8-6689-1066-4CB5A0C3A7DF}"/>
              </a:ext>
            </a:extLst>
          </p:cNvPr>
          <p:cNvSpPr>
            <a:spLocks noGrp="1"/>
          </p:cNvSpPr>
          <p:nvPr>
            <p:ph idx="1"/>
          </p:nvPr>
        </p:nvSpPr>
        <p:spPr/>
        <p:txBody>
          <a:bodyPr/>
          <a:lstStyle/>
          <a:p>
            <a:r>
              <a:rPr lang="en-US" dirty="0">
                <a:solidFill>
                  <a:srgbClr val="202124"/>
                </a:solidFill>
                <a:latin typeface="arial" panose="020B0604020202020204" pitchFamily="34" charset="0"/>
              </a:rPr>
              <a:t>A repository in </a:t>
            </a:r>
            <a:r>
              <a:rPr lang="en-US" dirty="0" err="1">
                <a:solidFill>
                  <a:srgbClr val="202124"/>
                </a:solidFill>
                <a:latin typeface="arial" panose="020B0604020202020204" pitchFamily="34" charset="0"/>
              </a:rPr>
              <a:t>linux</a:t>
            </a:r>
            <a:r>
              <a:rPr lang="en-US" dirty="0">
                <a:solidFill>
                  <a:srgbClr val="202124"/>
                </a:solidFill>
                <a:latin typeface="arial" panose="020B0604020202020204" pitchFamily="34" charset="0"/>
              </a:rPr>
              <a:t> is a location where software packages can be stored and accessed. These packages can be easily </a:t>
            </a:r>
            <a:r>
              <a:rPr lang="en-US" dirty="0" err="1">
                <a:solidFill>
                  <a:srgbClr val="202124"/>
                </a:solidFill>
                <a:latin typeface="arial" panose="020B0604020202020204" pitchFamily="34" charset="0"/>
              </a:rPr>
              <a:t>installed,updated</a:t>
            </a:r>
            <a:r>
              <a:rPr lang="en-US" dirty="0">
                <a:solidFill>
                  <a:srgbClr val="202124"/>
                </a:solidFill>
                <a:latin typeface="arial" panose="020B0604020202020204" pitchFamily="34" charset="0"/>
              </a:rPr>
              <a:t> and removed.</a:t>
            </a: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Type of repo: 1-local repo  2- remote server</a:t>
            </a:r>
            <a:endParaRPr lang="en-US" dirty="0"/>
          </a:p>
          <a:p>
            <a:endParaRPr lang="en-US" dirty="0"/>
          </a:p>
        </p:txBody>
      </p:sp>
      <p:pic>
        <p:nvPicPr>
          <p:cNvPr id="4" name="Content Placeholder 4">
            <a:extLst>
              <a:ext uri="{FF2B5EF4-FFF2-40B4-BE49-F238E27FC236}">
                <a16:creationId xmlns:a16="http://schemas.microsoft.com/office/drawing/2014/main" id="{D6B4CB09-1E61-D005-4954-2734F2543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747" y="4827493"/>
            <a:ext cx="7323589" cy="1795429"/>
          </a:xfrm>
          <a:prstGeom prst="rect">
            <a:avLst/>
          </a:prstGeom>
        </p:spPr>
      </p:pic>
    </p:spTree>
    <p:extLst>
      <p:ext uri="{BB962C8B-B14F-4D97-AF65-F5344CB8AC3E}">
        <p14:creationId xmlns:p14="http://schemas.microsoft.com/office/powerpoint/2010/main" val="157437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C350-5B73-0E01-892F-DED853B4C1A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8BBE67-A51F-C439-0448-A9ECE78AD9BD}"/>
              </a:ext>
            </a:extLst>
          </p:cNvPr>
          <p:cNvSpPr>
            <a:spLocks noGrp="1"/>
          </p:cNvSpPr>
          <p:nvPr>
            <p:ph idx="1"/>
          </p:nvPr>
        </p:nvSpPr>
        <p:spPr/>
        <p:txBody>
          <a:bodyPr/>
          <a:lstStyle/>
          <a:p>
            <a:r>
              <a:rPr lang="en-US" dirty="0"/>
              <a:t>■ Red Hat package management (RPM)</a:t>
            </a:r>
          </a:p>
          <a:p>
            <a:r>
              <a:rPr lang="en-US" dirty="0"/>
              <a:t> ■ Debian package management (Apt)</a:t>
            </a:r>
          </a:p>
          <a:p>
            <a:pPr marL="0" indent="0">
              <a:buNone/>
            </a:pPr>
            <a:endParaRPr lang="en-US" dirty="0"/>
          </a:p>
          <a:p>
            <a:pPr marL="0" indent="0">
              <a:buNone/>
            </a:pPr>
            <a:r>
              <a:rPr lang="en-US" dirty="0"/>
              <a:t>Package means: Linux distributions have created a system for bundling already compiled applications for distribution. This bundle is called a package, and it consists of most of the files required to run a single application.</a:t>
            </a:r>
          </a:p>
        </p:txBody>
      </p:sp>
    </p:spTree>
    <p:extLst>
      <p:ext uri="{BB962C8B-B14F-4D97-AF65-F5344CB8AC3E}">
        <p14:creationId xmlns:p14="http://schemas.microsoft.com/office/powerpoint/2010/main" val="354744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CD17-4538-70EB-B031-D092A17157C4}"/>
              </a:ext>
            </a:extLst>
          </p:cNvPr>
          <p:cNvSpPr>
            <a:spLocks noGrp="1"/>
          </p:cNvSpPr>
          <p:nvPr>
            <p:ph type="title"/>
          </p:nvPr>
        </p:nvSpPr>
        <p:spPr/>
        <p:txBody>
          <a:bodyPr/>
          <a:lstStyle/>
          <a:p>
            <a:pPr algn="ctr"/>
            <a:r>
              <a:rPr lang="en-US" dirty="0"/>
              <a:t> mechanism package database</a:t>
            </a:r>
          </a:p>
        </p:txBody>
      </p:sp>
      <p:sp>
        <p:nvSpPr>
          <p:cNvPr id="3" name="Content Placeholder 2">
            <a:extLst>
              <a:ext uri="{FF2B5EF4-FFF2-40B4-BE49-F238E27FC236}">
                <a16:creationId xmlns:a16="http://schemas.microsoft.com/office/drawing/2014/main" id="{8525633F-B484-CC65-3305-A5C51CF69A95}"/>
              </a:ext>
            </a:extLst>
          </p:cNvPr>
          <p:cNvSpPr>
            <a:spLocks noGrp="1"/>
          </p:cNvSpPr>
          <p:nvPr>
            <p:ph idx="1"/>
          </p:nvPr>
        </p:nvSpPr>
        <p:spPr/>
        <p:txBody>
          <a:bodyPr/>
          <a:lstStyle/>
          <a:p>
            <a:r>
              <a:rPr lang="en-US" dirty="0"/>
              <a:t>■ Application files: The package database tracks each individual file as well as the folder where it’s located. </a:t>
            </a:r>
          </a:p>
          <a:p>
            <a:r>
              <a:rPr lang="en-US" dirty="0"/>
              <a:t> ■ Library dependencies: The package database tracks what library files are required for each application and can warn you if a dependent library file is not present when you install a package.</a:t>
            </a:r>
          </a:p>
          <a:p>
            <a:r>
              <a:rPr lang="en-US" dirty="0"/>
              <a:t> ■ Application version: The package database tracks version numbers of applications so that you know when an updated version of the application is available.</a:t>
            </a:r>
          </a:p>
        </p:txBody>
      </p:sp>
    </p:spTree>
    <p:extLst>
      <p:ext uri="{BB962C8B-B14F-4D97-AF65-F5344CB8AC3E}">
        <p14:creationId xmlns:p14="http://schemas.microsoft.com/office/powerpoint/2010/main" val="31662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93FB-7C22-A005-EEE1-CE2E6953BECA}"/>
              </a:ext>
            </a:extLst>
          </p:cNvPr>
          <p:cNvSpPr>
            <a:spLocks noGrp="1"/>
          </p:cNvSpPr>
          <p:nvPr>
            <p:ph type="title"/>
          </p:nvPr>
        </p:nvSpPr>
        <p:spPr/>
        <p:txBody>
          <a:bodyPr/>
          <a:lstStyle/>
          <a:p>
            <a:pPr algn="ctr"/>
            <a:r>
              <a:rPr lang="en-US" dirty="0"/>
              <a:t>Package manager</a:t>
            </a:r>
          </a:p>
        </p:txBody>
      </p:sp>
      <p:sp>
        <p:nvSpPr>
          <p:cNvPr id="3" name="Content Placeholder 2">
            <a:extLst>
              <a:ext uri="{FF2B5EF4-FFF2-40B4-BE49-F238E27FC236}">
                <a16:creationId xmlns:a16="http://schemas.microsoft.com/office/drawing/2014/main" id="{569D7C13-BE1C-DF10-8E96-1C89E6099F14}"/>
              </a:ext>
            </a:extLst>
          </p:cNvPr>
          <p:cNvSpPr>
            <a:spLocks noGrp="1"/>
          </p:cNvSpPr>
          <p:nvPr>
            <p:ph idx="1"/>
          </p:nvPr>
        </p:nvSpPr>
        <p:spPr>
          <a:xfrm>
            <a:off x="717177" y="1899584"/>
            <a:ext cx="10515600" cy="4351338"/>
          </a:xfrm>
        </p:spPr>
        <p:txBody>
          <a:bodyPr/>
          <a:lstStyle/>
          <a:p>
            <a:pPr marL="0" indent="0">
              <a:buNone/>
            </a:pPr>
            <a:endParaRPr lang="en-US" dirty="0"/>
          </a:p>
          <a:p>
            <a:endParaRPr lang="en-US" dirty="0"/>
          </a:p>
          <a:p>
            <a:r>
              <a:rPr lang="en-US" dirty="0"/>
              <a:t>yum install package-name (</a:t>
            </a:r>
            <a:r>
              <a:rPr lang="en-US" dirty="0" err="1"/>
              <a:t>redhat</a:t>
            </a:r>
            <a:r>
              <a:rPr lang="en-US" dirty="0"/>
              <a:t> base)</a:t>
            </a:r>
          </a:p>
          <a:p>
            <a:endParaRPr lang="en-US" dirty="0"/>
          </a:p>
          <a:p>
            <a:r>
              <a:rPr lang="en-US" dirty="0"/>
              <a:t>apt install package-name     (Debian base)</a:t>
            </a:r>
          </a:p>
          <a:p>
            <a:pPr marL="0" indent="0">
              <a:buNone/>
            </a:pPr>
            <a:endParaRPr lang="en-US" dirty="0"/>
          </a:p>
          <a:p>
            <a:r>
              <a:rPr lang="en-US" dirty="0" err="1"/>
              <a:t>zypper</a:t>
            </a:r>
            <a:r>
              <a:rPr lang="en-US" dirty="0"/>
              <a:t>  install package-name (</a:t>
            </a:r>
            <a:r>
              <a:rPr lang="en-US" dirty="0" err="1"/>
              <a:t>opensuse</a:t>
            </a:r>
            <a:r>
              <a:rPr lang="en-US" dirty="0"/>
              <a:t>)</a:t>
            </a:r>
          </a:p>
        </p:txBody>
      </p:sp>
    </p:spTree>
    <p:extLst>
      <p:ext uri="{BB962C8B-B14F-4D97-AF65-F5344CB8AC3E}">
        <p14:creationId xmlns:p14="http://schemas.microsoft.com/office/powerpoint/2010/main" val="306563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4B41-BA58-3C5C-ADB6-1008737AEF57}"/>
              </a:ext>
            </a:extLst>
          </p:cNvPr>
          <p:cNvSpPr>
            <a:spLocks noGrp="1"/>
          </p:cNvSpPr>
          <p:nvPr>
            <p:ph type="title"/>
          </p:nvPr>
        </p:nvSpPr>
        <p:spPr/>
        <p:txBody>
          <a:bodyPr/>
          <a:lstStyle/>
          <a:p>
            <a:r>
              <a:rPr lang="en-US" dirty="0"/>
              <a:t>                      important switch rpm</a:t>
            </a:r>
          </a:p>
        </p:txBody>
      </p:sp>
      <p:sp>
        <p:nvSpPr>
          <p:cNvPr id="3" name="Content Placeholder 2">
            <a:extLst>
              <a:ext uri="{FF2B5EF4-FFF2-40B4-BE49-F238E27FC236}">
                <a16:creationId xmlns:a16="http://schemas.microsoft.com/office/drawing/2014/main" id="{C8B384CE-5B85-3FC4-40D6-F2F1C9561923}"/>
              </a:ext>
            </a:extLst>
          </p:cNvPr>
          <p:cNvSpPr>
            <a:spLocks noGrp="1"/>
          </p:cNvSpPr>
          <p:nvPr>
            <p:ph idx="1"/>
          </p:nvPr>
        </p:nvSpPr>
        <p:spPr/>
        <p:txBody>
          <a:bodyPr/>
          <a:lstStyle/>
          <a:p>
            <a:r>
              <a:rPr lang="en-US" dirty="0"/>
              <a:t>-e --erase Removes the specified package </a:t>
            </a:r>
          </a:p>
          <a:p>
            <a:r>
              <a:rPr lang="en-US" dirty="0"/>
              <a:t>-F --freshen Upgrades a package only if an earlier version already exists    -R  discovery requirement </a:t>
            </a:r>
            <a:r>
              <a:rPr lang="en-US" dirty="0" err="1"/>
              <a:t>dependeny</a:t>
            </a:r>
            <a:r>
              <a:rPr lang="en-US" dirty="0"/>
              <a:t> of package</a:t>
            </a:r>
          </a:p>
          <a:p>
            <a:r>
              <a:rPr lang="en-US" dirty="0"/>
              <a:t>-</a:t>
            </a:r>
            <a:r>
              <a:rPr lang="en-US" dirty="0" err="1"/>
              <a:t>i</a:t>
            </a:r>
            <a:r>
              <a:rPr lang="en-US" dirty="0"/>
              <a:t> --install Installs the specified package </a:t>
            </a:r>
          </a:p>
          <a:p>
            <a:r>
              <a:rPr lang="en-US" dirty="0"/>
              <a:t>-q --query Queries whether the specified package is installed </a:t>
            </a:r>
          </a:p>
          <a:p>
            <a:r>
              <a:rPr lang="en-US" dirty="0"/>
              <a:t>-U --upgrade Installs or upgrades the specified package </a:t>
            </a:r>
          </a:p>
          <a:p>
            <a:r>
              <a:rPr lang="en-US" dirty="0"/>
              <a:t>-V --verify Verifies whether the package files are present and the package’s integrity    -v means verbose   -h human readable</a:t>
            </a:r>
          </a:p>
        </p:txBody>
      </p:sp>
    </p:spTree>
    <p:extLst>
      <p:ext uri="{BB962C8B-B14F-4D97-AF65-F5344CB8AC3E}">
        <p14:creationId xmlns:p14="http://schemas.microsoft.com/office/powerpoint/2010/main" val="154761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C01-949E-FDA1-B7A4-3207648E25D7}"/>
              </a:ext>
            </a:extLst>
          </p:cNvPr>
          <p:cNvSpPr>
            <a:spLocks noGrp="1"/>
          </p:cNvSpPr>
          <p:nvPr>
            <p:ph type="title"/>
          </p:nvPr>
        </p:nvSpPr>
        <p:spPr/>
        <p:txBody>
          <a:bodyPr/>
          <a:lstStyle/>
          <a:p>
            <a:r>
              <a:rPr lang="en-US" dirty="0"/>
              <a:t>                     verify package  code </a:t>
            </a:r>
          </a:p>
        </p:txBody>
      </p:sp>
      <p:pic>
        <p:nvPicPr>
          <p:cNvPr id="7" name="Content Placeholder 6">
            <a:extLst>
              <a:ext uri="{FF2B5EF4-FFF2-40B4-BE49-F238E27FC236}">
                <a16:creationId xmlns:a16="http://schemas.microsoft.com/office/drawing/2014/main" id="{03F09577-AE1E-FFFF-CB3A-55ED5174F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982" y="1825625"/>
            <a:ext cx="8922124" cy="4351338"/>
          </a:xfrm>
        </p:spPr>
      </p:pic>
    </p:spTree>
    <p:extLst>
      <p:ext uri="{BB962C8B-B14F-4D97-AF65-F5344CB8AC3E}">
        <p14:creationId xmlns:p14="http://schemas.microsoft.com/office/powerpoint/2010/main" val="308941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DB2-FB78-DC84-4A1B-18ED3A1DB47C}"/>
              </a:ext>
            </a:extLst>
          </p:cNvPr>
          <p:cNvSpPr>
            <a:spLocks noGrp="1"/>
          </p:cNvSpPr>
          <p:nvPr>
            <p:ph type="title"/>
          </p:nvPr>
        </p:nvSpPr>
        <p:spPr/>
        <p:txBody>
          <a:bodyPr/>
          <a:lstStyle/>
          <a:p>
            <a:pPr algn="ctr"/>
            <a:r>
              <a:rPr lang="en-US" dirty="0"/>
              <a:t>Query switch</a:t>
            </a:r>
          </a:p>
        </p:txBody>
      </p:sp>
      <p:sp>
        <p:nvSpPr>
          <p:cNvPr id="3" name="Content Placeholder 2">
            <a:extLst>
              <a:ext uri="{FF2B5EF4-FFF2-40B4-BE49-F238E27FC236}">
                <a16:creationId xmlns:a16="http://schemas.microsoft.com/office/drawing/2014/main" id="{CED09B37-E85D-A250-A7BE-BC6B162786B4}"/>
              </a:ext>
            </a:extLst>
          </p:cNvPr>
          <p:cNvSpPr>
            <a:spLocks noGrp="1"/>
          </p:cNvSpPr>
          <p:nvPr>
            <p:ph idx="1"/>
          </p:nvPr>
        </p:nvSpPr>
        <p:spPr/>
        <p:txBody>
          <a:bodyPr>
            <a:normAutofit fontScale="92500" lnSpcReduction="10000"/>
          </a:bodyPr>
          <a:lstStyle/>
          <a:p>
            <a:r>
              <a:rPr lang="en-US" dirty="0"/>
              <a:t>-qc     show the path of config file                              -</a:t>
            </a:r>
            <a:r>
              <a:rPr lang="en-US" dirty="0" err="1"/>
              <a:t>Rq</a:t>
            </a:r>
            <a:r>
              <a:rPr lang="en-US" dirty="0"/>
              <a:t>  show dependencies</a:t>
            </a:r>
          </a:p>
          <a:p>
            <a:endParaRPr lang="en-US" dirty="0"/>
          </a:p>
          <a:p>
            <a:r>
              <a:rPr lang="en-US" dirty="0"/>
              <a:t>-qi        show detail information</a:t>
            </a:r>
          </a:p>
          <a:p>
            <a:endParaRPr lang="en-US" dirty="0"/>
          </a:p>
          <a:p>
            <a:r>
              <a:rPr lang="en-US" dirty="0"/>
              <a:t>-</a:t>
            </a:r>
            <a:r>
              <a:rPr lang="en-US" dirty="0" err="1"/>
              <a:t>qa</a:t>
            </a:r>
            <a:r>
              <a:rPr lang="en-US" dirty="0"/>
              <a:t>         show just installed package</a:t>
            </a:r>
          </a:p>
          <a:p>
            <a:endParaRPr lang="en-US" dirty="0"/>
          </a:p>
          <a:p>
            <a:r>
              <a:rPr lang="en-US" dirty="0"/>
              <a:t>-</a:t>
            </a:r>
            <a:r>
              <a:rPr lang="en-US" dirty="0" err="1"/>
              <a:t>lq</a:t>
            </a:r>
            <a:r>
              <a:rPr lang="en-US" dirty="0"/>
              <a:t>          list all things installed by package</a:t>
            </a:r>
          </a:p>
          <a:p>
            <a:endParaRPr lang="en-US" dirty="0"/>
          </a:p>
          <a:p>
            <a:r>
              <a:rPr lang="en-US" dirty="0" err="1"/>
              <a:t>whatprovide</a:t>
            </a:r>
            <a:r>
              <a:rPr lang="en-US" dirty="0"/>
              <a:t> show for example /bin/bash with by package installed as the same –</a:t>
            </a:r>
            <a:r>
              <a:rPr lang="en-US" dirty="0" err="1"/>
              <a:t>fq</a:t>
            </a:r>
            <a:r>
              <a:rPr lang="en-US" dirty="0"/>
              <a:t> </a:t>
            </a:r>
          </a:p>
        </p:txBody>
      </p:sp>
    </p:spTree>
    <p:extLst>
      <p:ext uri="{BB962C8B-B14F-4D97-AF65-F5344CB8AC3E}">
        <p14:creationId xmlns:p14="http://schemas.microsoft.com/office/powerpoint/2010/main" val="10474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F9C6-4D09-46DD-82A7-BE473962AAE3}"/>
              </a:ext>
            </a:extLst>
          </p:cNvPr>
          <p:cNvSpPr>
            <a:spLocks noGrp="1"/>
          </p:cNvSpPr>
          <p:nvPr>
            <p:ph type="title"/>
          </p:nvPr>
        </p:nvSpPr>
        <p:spPr/>
        <p:txBody>
          <a:bodyPr/>
          <a:lstStyle/>
          <a:p>
            <a:r>
              <a:rPr lang="en-US" dirty="0"/>
              <a:t>Linux history</a:t>
            </a:r>
          </a:p>
        </p:txBody>
      </p:sp>
      <p:sp>
        <p:nvSpPr>
          <p:cNvPr id="3" name="Content Placeholder 2">
            <a:extLst>
              <a:ext uri="{FF2B5EF4-FFF2-40B4-BE49-F238E27FC236}">
                <a16:creationId xmlns:a16="http://schemas.microsoft.com/office/drawing/2014/main" id="{E71376B7-3CE8-4A97-ACBF-89986E059A42}"/>
              </a:ext>
            </a:extLst>
          </p:cNvPr>
          <p:cNvSpPr>
            <a:spLocks noGrp="1"/>
          </p:cNvSpPr>
          <p:nvPr>
            <p:ph idx="1"/>
          </p:nvPr>
        </p:nvSpPr>
        <p:spPr/>
        <p:txBody>
          <a:bodyPr>
            <a:normAutofit lnSpcReduction="10000"/>
          </a:bodyPr>
          <a:lstStyle/>
          <a:p>
            <a:r>
              <a:rPr lang="en-US" dirty="0"/>
              <a:t>Unix  </a:t>
            </a:r>
          </a:p>
          <a:p>
            <a:r>
              <a:rPr lang="en-US" dirty="0"/>
              <a:t>Linux is kernel</a:t>
            </a:r>
          </a:p>
          <a:p>
            <a:r>
              <a:rPr lang="en-US" dirty="0" err="1"/>
              <a:t>Os</a:t>
            </a:r>
            <a:r>
              <a:rPr lang="en-US" dirty="0"/>
              <a:t> release</a:t>
            </a:r>
          </a:p>
          <a:p>
            <a:r>
              <a:rPr lang="en-US" dirty="0" err="1"/>
              <a:t>Os</a:t>
            </a:r>
            <a:r>
              <a:rPr lang="en-US" dirty="0"/>
              <a:t>=</a:t>
            </a:r>
            <a:r>
              <a:rPr lang="en-US" dirty="0" err="1"/>
              <a:t>usermode</a:t>
            </a:r>
            <a:r>
              <a:rPr lang="en-US" dirty="0"/>
              <a:t>(shell)+</a:t>
            </a:r>
            <a:r>
              <a:rPr lang="en-US" dirty="0" err="1"/>
              <a:t>kernel+hardware</a:t>
            </a:r>
            <a:endParaRPr lang="en-US" dirty="0"/>
          </a:p>
          <a:p>
            <a:r>
              <a:rPr lang="en-US" dirty="0"/>
              <a:t>Shell login(interactive) vs no interactive</a:t>
            </a:r>
          </a:p>
          <a:p>
            <a:r>
              <a:rPr lang="en-US" dirty="0"/>
              <a:t>Kernel.org</a:t>
            </a:r>
          </a:p>
          <a:p>
            <a:r>
              <a:rPr lang="en-US" dirty="0" err="1"/>
              <a:t>Uname</a:t>
            </a:r>
            <a:endParaRPr lang="en-US" dirty="0"/>
          </a:p>
          <a:p>
            <a:r>
              <a:rPr lang="en-US" dirty="0"/>
              <a:t>https://upload.wikimedia.org/wikipedia/commons/1/1b/Linux_Distribution_Timeline.svg</a:t>
            </a:r>
          </a:p>
        </p:txBody>
      </p:sp>
    </p:spTree>
    <p:extLst>
      <p:ext uri="{BB962C8B-B14F-4D97-AF65-F5344CB8AC3E}">
        <p14:creationId xmlns:p14="http://schemas.microsoft.com/office/powerpoint/2010/main" val="718557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29A-98D0-FC97-EEAA-50D74C2EAD70}"/>
              </a:ext>
            </a:extLst>
          </p:cNvPr>
          <p:cNvSpPr>
            <a:spLocks noGrp="1"/>
          </p:cNvSpPr>
          <p:nvPr>
            <p:ph type="title"/>
          </p:nvPr>
        </p:nvSpPr>
        <p:spPr/>
        <p:txBody>
          <a:bodyPr/>
          <a:lstStyle/>
          <a:p>
            <a:r>
              <a:rPr lang="en-US" dirty="0"/>
              <a:t>                                </a:t>
            </a:r>
            <a:r>
              <a:rPr lang="en-US" dirty="0" err="1"/>
              <a:t>cpio</a:t>
            </a:r>
            <a:r>
              <a:rPr lang="en-US" dirty="0"/>
              <a:t> and rpm2cpio</a:t>
            </a:r>
          </a:p>
        </p:txBody>
      </p:sp>
      <p:sp>
        <p:nvSpPr>
          <p:cNvPr id="3" name="Content Placeholder 2">
            <a:extLst>
              <a:ext uri="{FF2B5EF4-FFF2-40B4-BE49-F238E27FC236}">
                <a16:creationId xmlns:a16="http://schemas.microsoft.com/office/drawing/2014/main" id="{96BBA09E-EB9A-46CD-95C2-F43720BE1A40}"/>
              </a:ext>
            </a:extLst>
          </p:cNvPr>
          <p:cNvSpPr>
            <a:spLocks noGrp="1"/>
          </p:cNvSpPr>
          <p:nvPr>
            <p:ph idx="1"/>
          </p:nvPr>
        </p:nvSpPr>
        <p:spPr/>
        <p:txBody>
          <a:bodyPr/>
          <a:lstStyle/>
          <a:p>
            <a:r>
              <a:rPr lang="en-US" dirty="0"/>
              <a:t>Create a </a:t>
            </a:r>
            <a:r>
              <a:rPr lang="en-US" dirty="0" err="1"/>
              <a:t>cpio</a:t>
            </a:r>
            <a:r>
              <a:rPr lang="en-US" dirty="0"/>
              <a:t> archive from rpm package</a:t>
            </a:r>
          </a:p>
          <a:p>
            <a:endParaRPr lang="en-US" dirty="0"/>
          </a:p>
          <a:p>
            <a:pPr marL="0" indent="0">
              <a:buNone/>
            </a:pPr>
            <a:r>
              <a:rPr lang="en-US" dirty="0"/>
              <a:t>rpm2cpio</a:t>
            </a:r>
          </a:p>
          <a:p>
            <a:pPr marL="0" indent="0">
              <a:buNone/>
            </a:pPr>
            <a:endParaRPr lang="en-US" dirty="0"/>
          </a:p>
          <a:p>
            <a:pPr marL="0" indent="0">
              <a:buNone/>
            </a:pPr>
            <a:r>
              <a:rPr lang="en-US" dirty="0"/>
              <a:t>Extracting from the </a:t>
            </a:r>
            <a:r>
              <a:rPr lang="en-US" dirty="0" err="1"/>
              <a:t>cpio</a:t>
            </a:r>
            <a:r>
              <a:rPr lang="en-US" dirty="0"/>
              <a:t> archive</a:t>
            </a:r>
          </a:p>
          <a:p>
            <a:pPr marL="0" indent="0">
              <a:buNone/>
            </a:pPr>
            <a:endParaRPr lang="en-US" dirty="0"/>
          </a:p>
          <a:p>
            <a:pPr marL="0" indent="0">
              <a:buNone/>
            </a:pPr>
            <a:r>
              <a:rPr lang="en-US" dirty="0" err="1"/>
              <a:t>cpio</a:t>
            </a:r>
            <a:r>
              <a:rPr lang="en-US" dirty="0"/>
              <a:t>  -</a:t>
            </a:r>
            <a:r>
              <a:rPr lang="en-US" dirty="0" err="1"/>
              <a:t>idv</a:t>
            </a:r>
            <a:r>
              <a:rPr lang="en-US" dirty="0"/>
              <a:t> ------------</a:t>
            </a:r>
            <a:r>
              <a:rPr lang="en-US" dirty="0">
                <a:sym typeface="Wingdings" panose="05000000000000000000" pitchFamily="2" charset="2"/>
              </a:rPr>
              <a:t> v usually means verbose d create subdirectories</a:t>
            </a:r>
          </a:p>
          <a:p>
            <a:pPr marL="0" indent="0">
              <a:buNone/>
            </a:pPr>
            <a:r>
              <a:rPr lang="en-US" dirty="0" err="1">
                <a:sym typeface="Wingdings" panose="05000000000000000000" pitchFamily="2" charset="2"/>
              </a:rPr>
              <a:t>i</a:t>
            </a:r>
            <a:r>
              <a:rPr lang="en-US" dirty="0">
                <a:sym typeface="Wingdings" panose="05000000000000000000" pitchFamily="2" charset="2"/>
              </a:rPr>
              <a:t> allows copy file from archive</a:t>
            </a:r>
            <a:endParaRPr lang="en-US" dirty="0"/>
          </a:p>
          <a:p>
            <a:pPr marL="0" indent="0">
              <a:buNone/>
            </a:pPr>
            <a:endParaRPr lang="en-US" dirty="0"/>
          </a:p>
        </p:txBody>
      </p:sp>
    </p:spTree>
    <p:extLst>
      <p:ext uri="{BB962C8B-B14F-4D97-AF65-F5344CB8AC3E}">
        <p14:creationId xmlns:p14="http://schemas.microsoft.com/office/powerpoint/2010/main" val="3888277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D19D-2B89-C7D7-8538-13733CA8C397}"/>
              </a:ext>
            </a:extLst>
          </p:cNvPr>
          <p:cNvSpPr>
            <a:spLocks noGrp="1"/>
          </p:cNvSpPr>
          <p:nvPr>
            <p:ph type="title"/>
          </p:nvPr>
        </p:nvSpPr>
        <p:spPr/>
        <p:txBody>
          <a:bodyPr/>
          <a:lstStyle/>
          <a:p>
            <a:r>
              <a:rPr lang="en-US" dirty="0"/>
              <a:t>                             source list</a:t>
            </a:r>
          </a:p>
        </p:txBody>
      </p:sp>
      <p:sp>
        <p:nvSpPr>
          <p:cNvPr id="3" name="Content Placeholder 2">
            <a:extLst>
              <a:ext uri="{FF2B5EF4-FFF2-40B4-BE49-F238E27FC236}">
                <a16:creationId xmlns:a16="http://schemas.microsoft.com/office/drawing/2014/main" id="{DF1BEE8A-BBB3-A678-023F-8BC9443C92F2}"/>
              </a:ext>
            </a:extLst>
          </p:cNvPr>
          <p:cNvSpPr>
            <a:spLocks noGrp="1"/>
          </p:cNvSpPr>
          <p:nvPr>
            <p:ph idx="1"/>
          </p:nvPr>
        </p:nvSpPr>
        <p:spPr/>
        <p:txBody>
          <a:bodyPr/>
          <a:lstStyle/>
          <a:p>
            <a:r>
              <a:rPr lang="en-US" dirty="0"/>
              <a:t> /</a:t>
            </a:r>
            <a:r>
              <a:rPr lang="en-US" dirty="0" err="1"/>
              <a:t>etc</a:t>
            </a:r>
            <a:r>
              <a:rPr lang="en-US" dirty="0"/>
              <a:t>/apt/</a:t>
            </a:r>
            <a:r>
              <a:rPr lang="en-US" dirty="0" err="1"/>
              <a:t>source.list</a:t>
            </a:r>
            <a:r>
              <a:rPr lang="en-US" dirty="0"/>
              <a:t>            the list of source for apt</a:t>
            </a:r>
          </a:p>
          <a:p>
            <a:endParaRPr lang="en-US" dirty="0"/>
          </a:p>
          <a:p>
            <a:r>
              <a:rPr lang="en-US" dirty="0"/>
              <a:t>/</a:t>
            </a:r>
            <a:r>
              <a:rPr lang="en-US" dirty="0" err="1"/>
              <a:t>etc</a:t>
            </a:r>
            <a:r>
              <a:rPr lang="en-US" dirty="0"/>
              <a:t>/</a:t>
            </a:r>
            <a:r>
              <a:rPr lang="en-US" dirty="0" err="1"/>
              <a:t>yum.repos.d</a:t>
            </a:r>
            <a:r>
              <a:rPr lang="en-US" dirty="0"/>
              <a:t>/               the list of source for yum</a:t>
            </a:r>
          </a:p>
          <a:p>
            <a:endParaRPr lang="en-US" dirty="0"/>
          </a:p>
          <a:p>
            <a:pPr marL="0" indent="0">
              <a:buNone/>
            </a:pPr>
            <a:endParaRPr lang="en-US" dirty="0"/>
          </a:p>
          <a:p>
            <a:endParaRPr lang="en-US" dirty="0"/>
          </a:p>
          <a:p>
            <a:r>
              <a:rPr lang="en-US" dirty="0"/>
              <a:t>/var/cache                          the cache of list and package </a:t>
            </a:r>
          </a:p>
        </p:txBody>
      </p:sp>
    </p:spTree>
    <p:extLst>
      <p:ext uri="{BB962C8B-B14F-4D97-AF65-F5344CB8AC3E}">
        <p14:creationId xmlns:p14="http://schemas.microsoft.com/office/powerpoint/2010/main" val="3357091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EBC5-3AA9-500B-606B-280979C35EA6}"/>
              </a:ext>
            </a:extLst>
          </p:cNvPr>
          <p:cNvSpPr>
            <a:spLocks noGrp="1"/>
          </p:cNvSpPr>
          <p:nvPr>
            <p:ph type="title"/>
          </p:nvPr>
        </p:nvSpPr>
        <p:spPr/>
        <p:txBody>
          <a:bodyPr/>
          <a:lstStyle/>
          <a:p>
            <a:r>
              <a:rPr lang="en-US" dirty="0"/>
              <a:t>                                   yum</a:t>
            </a:r>
          </a:p>
        </p:txBody>
      </p:sp>
      <p:pic>
        <p:nvPicPr>
          <p:cNvPr id="5" name="Content Placeholder 4">
            <a:extLst>
              <a:ext uri="{FF2B5EF4-FFF2-40B4-BE49-F238E27FC236}">
                <a16:creationId xmlns:a16="http://schemas.microsoft.com/office/drawing/2014/main" id="{7E825EF9-DAB0-ABB7-F72E-68297102C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929" y="1825625"/>
            <a:ext cx="7886700" cy="4351338"/>
          </a:xfrm>
        </p:spPr>
      </p:pic>
    </p:spTree>
    <p:extLst>
      <p:ext uri="{BB962C8B-B14F-4D97-AF65-F5344CB8AC3E}">
        <p14:creationId xmlns:p14="http://schemas.microsoft.com/office/powerpoint/2010/main" val="227072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7ED1-79D4-F451-C9EB-2AE583937819}"/>
              </a:ext>
            </a:extLst>
          </p:cNvPr>
          <p:cNvSpPr>
            <a:spLocks noGrp="1"/>
          </p:cNvSpPr>
          <p:nvPr>
            <p:ph type="title"/>
          </p:nvPr>
        </p:nvSpPr>
        <p:spPr/>
        <p:txBody>
          <a:bodyPr/>
          <a:lstStyle/>
          <a:p>
            <a:r>
              <a:rPr lang="en-US" dirty="0"/>
              <a:t>                                 apt</a:t>
            </a:r>
          </a:p>
        </p:txBody>
      </p:sp>
      <p:sp>
        <p:nvSpPr>
          <p:cNvPr id="3" name="Content Placeholder 2">
            <a:extLst>
              <a:ext uri="{FF2B5EF4-FFF2-40B4-BE49-F238E27FC236}">
                <a16:creationId xmlns:a16="http://schemas.microsoft.com/office/drawing/2014/main" id="{1901E11C-0544-F6F9-F509-453182CC188C}"/>
              </a:ext>
            </a:extLst>
          </p:cNvPr>
          <p:cNvSpPr>
            <a:spLocks noGrp="1"/>
          </p:cNvSpPr>
          <p:nvPr>
            <p:ph idx="1"/>
          </p:nvPr>
        </p:nvSpPr>
        <p:spPr/>
        <p:txBody>
          <a:bodyPr/>
          <a:lstStyle/>
          <a:p>
            <a:r>
              <a:rPr lang="en-US" dirty="0"/>
              <a:t>apt purge   ____&gt; remove package with config file that say remove from stump</a:t>
            </a:r>
          </a:p>
          <a:p>
            <a:endParaRPr lang="en-US" dirty="0"/>
          </a:p>
          <a:p>
            <a:r>
              <a:rPr lang="en-US" dirty="0"/>
              <a:t>apt vs apt-get apt is newer version of apt-get</a:t>
            </a:r>
          </a:p>
          <a:p>
            <a:endParaRPr lang="en-US" dirty="0"/>
          </a:p>
          <a:p>
            <a:r>
              <a:rPr lang="en-US" dirty="0"/>
              <a:t>apt-cache  give </a:t>
            </a:r>
            <a:r>
              <a:rPr lang="en-US" dirty="0" err="1"/>
              <a:t>usefull</a:t>
            </a:r>
            <a:r>
              <a:rPr lang="en-US" dirty="0"/>
              <a:t> information such as dependency and </a:t>
            </a:r>
            <a:r>
              <a:rPr lang="en-US" dirty="0" err="1"/>
              <a:t>packangename</a:t>
            </a:r>
            <a:r>
              <a:rPr lang="en-US" dirty="0"/>
              <a:t> and search </a:t>
            </a:r>
            <a:r>
              <a:rPr lang="en-US" dirty="0" err="1"/>
              <a:t>packagename</a:t>
            </a:r>
            <a:r>
              <a:rPr lang="en-US" dirty="0"/>
              <a:t> match specified </a:t>
            </a:r>
            <a:r>
              <a:rPr lang="en-US" dirty="0" err="1"/>
              <a:t>keword</a:t>
            </a:r>
            <a:endParaRPr lang="en-US" dirty="0"/>
          </a:p>
        </p:txBody>
      </p:sp>
    </p:spTree>
    <p:extLst>
      <p:ext uri="{BB962C8B-B14F-4D97-AF65-F5344CB8AC3E}">
        <p14:creationId xmlns:p14="http://schemas.microsoft.com/office/powerpoint/2010/main" val="53848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59E-BFD6-97E3-F9B1-42EC5734DCE4}"/>
              </a:ext>
            </a:extLst>
          </p:cNvPr>
          <p:cNvSpPr>
            <a:spLocks noGrp="1"/>
          </p:cNvSpPr>
          <p:nvPr>
            <p:ph type="title"/>
          </p:nvPr>
        </p:nvSpPr>
        <p:spPr/>
        <p:txBody>
          <a:bodyPr/>
          <a:lstStyle/>
          <a:p>
            <a:r>
              <a:rPr lang="en-US" dirty="0"/>
              <a:t>                  same switch in yum and apt</a:t>
            </a:r>
          </a:p>
        </p:txBody>
      </p:sp>
      <p:sp>
        <p:nvSpPr>
          <p:cNvPr id="3" name="Content Placeholder 2">
            <a:extLst>
              <a:ext uri="{FF2B5EF4-FFF2-40B4-BE49-F238E27FC236}">
                <a16:creationId xmlns:a16="http://schemas.microsoft.com/office/drawing/2014/main" id="{05C587C2-5382-E6CB-434B-19872BC9096A}"/>
              </a:ext>
            </a:extLst>
          </p:cNvPr>
          <p:cNvSpPr>
            <a:spLocks noGrp="1"/>
          </p:cNvSpPr>
          <p:nvPr>
            <p:ph idx="1"/>
          </p:nvPr>
        </p:nvSpPr>
        <p:spPr/>
        <p:txBody>
          <a:bodyPr/>
          <a:lstStyle/>
          <a:p>
            <a:r>
              <a:rPr lang="en-US" dirty="0"/>
              <a:t> remove just remove package but </a:t>
            </a:r>
            <a:r>
              <a:rPr lang="en-US" dirty="0" err="1"/>
              <a:t>autoremove</a:t>
            </a:r>
            <a:r>
              <a:rPr lang="en-US" dirty="0"/>
              <a:t> remove package with all dependencies</a:t>
            </a:r>
          </a:p>
          <a:p>
            <a:endParaRPr lang="en-US" dirty="0"/>
          </a:p>
          <a:p>
            <a:r>
              <a:rPr lang="en-US" dirty="0"/>
              <a:t> download just download deb package</a:t>
            </a:r>
          </a:p>
          <a:p>
            <a:endParaRPr lang="en-US" dirty="0"/>
          </a:p>
          <a:p>
            <a:r>
              <a:rPr lang="en-US" dirty="0"/>
              <a:t> install –download-only just download with dependencies but not install </a:t>
            </a:r>
          </a:p>
        </p:txBody>
      </p:sp>
    </p:spTree>
    <p:extLst>
      <p:ext uri="{BB962C8B-B14F-4D97-AF65-F5344CB8AC3E}">
        <p14:creationId xmlns:p14="http://schemas.microsoft.com/office/powerpoint/2010/main" val="199339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95CD-278C-2520-D801-78D49602191D}"/>
              </a:ext>
            </a:extLst>
          </p:cNvPr>
          <p:cNvSpPr>
            <a:spLocks noGrp="1"/>
          </p:cNvSpPr>
          <p:nvPr>
            <p:ph type="title"/>
          </p:nvPr>
        </p:nvSpPr>
        <p:spPr/>
        <p:txBody>
          <a:bodyPr/>
          <a:lstStyle/>
          <a:p>
            <a:r>
              <a:rPr lang="en-US" dirty="0"/>
              <a:t>                                   library</a:t>
            </a:r>
          </a:p>
        </p:txBody>
      </p:sp>
      <p:sp>
        <p:nvSpPr>
          <p:cNvPr id="3" name="Content Placeholder 2">
            <a:extLst>
              <a:ext uri="{FF2B5EF4-FFF2-40B4-BE49-F238E27FC236}">
                <a16:creationId xmlns:a16="http://schemas.microsoft.com/office/drawing/2014/main" id="{04F55F2D-19D6-CAF0-97BC-65E3EEF9405D}"/>
              </a:ext>
            </a:extLst>
          </p:cNvPr>
          <p:cNvSpPr>
            <a:spLocks noGrp="1"/>
          </p:cNvSpPr>
          <p:nvPr>
            <p:ph idx="1"/>
          </p:nvPr>
        </p:nvSpPr>
        <p:spPr/>
        <p:txBody>
          <a:bodyPr>
            <a:normAutofit lnSpcReduction="10000"/>
          </a:bodyPr>
          <a:lstStyle/>
          <a:p>
            <a:r>
              <a:rPr lang="en-US" dirty="0"/>
              <a:t>A system library is a collection of items, such as program functions. Functions are </a:t>
            </a:r>
            <a:r>
              <a:rPr lang="en-US" dirty="0" err="1"/>
              <a:t>selfcontained</a:t>
            </a:r>
            <a:r>
              <a:rPr lang="en-US" dirty="0"/>
              <a:t> code modules that perform a </a:t>
            </a:r>
            <a:r>
              <a:rPr lang="en-US" dirty="0" err="1"/>
              <a:t>specifi</a:t>
            </a:r>
            <a:r>
              <a:rPr lang="en-US" dirty="0"/>
              <a:t> task within an application, such as opening and reading a data file</a:t>
            </a:r>
          </a:p>
          <a:p>
            <a:endParaRPr lang="en-US" dirty="0"/>
          </a:p>
          <a:p>
            <a:endParaRPr lang="en-US" dirty="0"/>
          </a:p>
          <a:p>
            <a:r>
              <a:rPr lang="en-US" dirty="0"/>
              <a:t>Type of library ______&gt;1-static library   2-dynamic library(shared library)  if work windows </a:t>
            </a:r>
            <a:r>
              <a:rPr lang="en-US" dirty="0" err="1"/>
              <a:t>dll</a:t>
            </a:r>
            <a:r>
              <a:rPr lang="en-US" dirty="0"/>
              <a:t> as the as shared library in </a:t>
            </a:r>
            <a:r>
              <a:rPr lang="en-US" dirty="0" err="1"/>
              <a:t>linux</a:t>
            </a:r>
            <a:endParaRPr lang="en-US" dirty="0"/>
          </a:p>
          <a:p>
            <a:endParaRPr lang="en-US" dirty="0"/>
          </a:p>
          <a:p>
            <a:r>
              <a:rPr lang="en-US" dirty="0"/>
              <a:t>lib LIBRARYNAME .so. VERSION  format shared library</a:t>
            </a:r>
          </a:p>
          <a:p>
            <a:r>
              <a:rPr lang="en-US" dirty="0"/>
              <a:t>  /</a:t>
            </a:r>
            <a:r>
              <a:rPr lang="en-US" dirty="0" err="1"/>
              <a:t>usr</a:t>
            </a:r>
            <a:r>
              <a:rPr lang="en-US" dirty="0"/>
              <a:t>/lib show library for app  /lib -</a:t>
            </a:r>
            <a:r>
              <a:rPr lang="en-US" dirty="0">
                <a:sym typeface="Wingdings" panose="05000000000000000000" pitchFamily="2" charset="2"/>
              </a:rPr>
              <a:t> show library </a:t>
            </a:r>
            <a:r>
              <a:rPr lang="en-US" dirty="0" err="1">
                <a:sym typeface="Wingdings" panose="05000000000000000000" pitchFamily="2" charset="2"/>
              </a:rPr>
              <a:t>bultin</a:t>
            </a:r>
            <a:r>
              <a:rPr lang="en-US" dirty="0">
                <a:sym typeface="Wingdings" panose="05000000000000000000" pitchFamily="2" charset="2"/>
              </a:rPr>
              <a:t> system</a:t>
            </a:r>
            <a:endParaRPr lang="en-US" dirty="0"/>
          </a:p>
        </p:txBody>
      </p:sp>
    </p:spTree>
    <p:extLst>
      <p:ext uri="{BB962C8B-B14F-4D97-AF65-F5344CB8AC3E}">
        <p14:creationId xmlns:p14="http://schemas.microsoft.com/office/powerpoint/2010/main" val="1192457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3B63-E8EC-5C41-7586-9CC8C3D8DF19}"/>
              </a:ext>
            </a:extLst>
          </p:cNvPr>
          <p:cNvSpPr>
            <a:spLocks noGrp="1"/>
          </p:cNvSpPr>
          <p:nvPr>
            <p:ph type="title"/>
          </p:nvPr>
        </p:nvSpPr>
        <p:spPr/>
        <p:txBody>
          <a:bodyPr/>
          <a:lstStyle/>
          <a:p>
            <a:r>
              <a:rPr lang="en-US" dirty="0"/>
              <a:t>                              ad and </a:t>
            </a:r>
            <a:r>
              <a:rPr lang="en-US" dirty="0" err="1"/>
              <a:t>disad</a:t>
            </a:r>
            <a:endParaRPr lang="en-US" dirty="0"/>
          </a:p>
        </p:txBody>
      </p:sp>
      <p:sp>
        <p:nvSpPr>
          <p:cNvPr id="3" name="Content Placeholder 2">
            <a:extLst>
              <a:ext uri="{FF2B5EF4-FFF2-40B4-BE49-F238E27FC236}">
                <a16:creationId xmlns:a16="http://schemas.microsoft.com/office/drawing/2014/main" id="{210C96EE-83D3-00FB-E6AF-536A4C199D6D}"/>
              </a:ext>
            </a:extLst>
          </p:cNvPr>
          <p:cNvSpPr>
            <a:spLocks noGrp="1"/>
          </p:cNvSpPr>
          <p:nvPr>
            <p:ph idx="1"/>
          </p:nvPr>
        </p:nvSpPr>
        <p:spPr/>
        <p:txBody>
          <a:bodyPr/>
          <a:lstStyle/>
          <a:p>
            <a:r>
              <a:rPr lang="en-US" dirty="0"/>
              <a:t>Static library is very huge executable file </a:t>
            </a:r>
          </a:p>
          <a:p>
            <a:pPr marL="0" indent="0">
              <a:buNone/>
            </a:pPr>
            <a:endParaRPr lang="en-US" dirty="0"/>
          </a:p>
          <a:p>
            <a:endParaRPr lang="en-US" dirty="0"/>
          </a:p>
          <a:p>
            <a:r>
              <a:rPr lang="en-US" dirty="0"/>
              <a:t>If programmer update shared library and you update lib you can use new features of this library and security event </a:t>
            </a:r>
            <a:r>
              <a:rPr lang="en-US" dirty="0" err="1"/>
              <a:t>deacrese</a:t>
            </a:r>
            <a:r>
              <a:rPr lang="en-US" dirty="0"/>
              <a:t> </a:t>
            </a:r>
          </a:p>
          <a:p>
            <a:endParaRPr lang="en-US" dirty="0"/>
          </a:p>
          <a:p>
            <a:r>
              <a:rPr lang="en-US" dirty="0"/>
              <a:t>Static library loads and install very easier than shared library</a:t>
            </a:r>
          </a:p>
          <a:p>
            <a:endParaRPr lang="en-US" dirty="0"/>
          </a:p>
        </p:txBody>
      </p:sp>
    </p:spTree>
    <p:extLst>
      <p:ext uri="{BB962C8B-B14F-4D97-AF65-F5344CB8AC3E}">
        <p14:creationId xmlns:p14="http://schemas.microsoft.com/office/powerpoint/2010/main" val="2260537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02DB-6B0D-FED6-8211-4E25F8E7BB58}"/>
              </a:ext>
            </a:extLst>
          </p:cNvPr>
          <p:cNvSpPr>
            <a:spLocks noGrp="1"/>
          </p:cNvSpPr>
          <p:nvPr>
            <p:ph type="title"/>
          </p:nvPr>
        </p:nvSpPr>
        <p:spPr/>
        <p:txBody>
          <a:bodyPr/>
          <a:lstStyle/>
          <a:p>
            <a:r>
              <a:rPr lang="en-US" dirty="0"/>
              <a:t>                             command library</a:t>
            </a:r>
          </a:p>
        </p:txBody>
      </p:sp>
      <p:sp>
        <p:nvSpPr>
          <p:cNvPr id="3" name="Content Placeholder 2">
            <a:extLst>
              <a:ext uri="{FF2B5EF4-FFF2-40B4-BE49-F238E27FC236}">
                <a16:creationId xmlns:a16="http://schemas.microsoft.com/office/drawing/2014/main" id="{D53C1451-F5E4-E86A-3796-1B583CFF8E68}"/>
              </a:ext>
            </a:extLst>
          </p:cNvPr>
          <p:cNvSpPr>
            <a:spLocks noGrp="1"/>
          </p:cNvSpPr>
          <p:nvPr>
            <p:ph idx="1"/>
          </p:nvPr>
        </p:nvSpPr>
        <p:spPr/>
        <p:txBody>
          <a:bodyPr/>
          <a:lstStyle/>
          <a:p>
            <a:r>
              <a:rPr lang="en-US" dirty="0" err="1"/>
              <a:t>ldd</a:t>
            </a:r>
            <a:r>
              <a:rPr lang="en-US" dirty="0"/>
              <a:t> show app use which libraries need</a:t>
            </a:r>
          </a:p>
          <a:p>
            <a:endParaRPr lang="en-US" dirty="0"/>
          </a:p>
          <a:p>
            <a:endParaRPr lang="en-US" dirty="0"/>
          </a:p>
          <a:p>
            <a:r>
              <a:rPr lang="en-US" dirty="0" err="1"/>
              <a:t>ldd</a:t>
            </a:r>
            <a:r>
              <a:rPr lang="en-US" dirty="0"/>
              <a:t> /</a:t>
            </a:r>
            <a:r>
              <a:rPr lang="en-US" dirty="0" err="1"/>
              <a:t>usr</a:t>
            </a:r>
            <a:r>
              <a:rPr lang="en-US" dirty="0"/>
              <a:t>/</a:t>
            </a:r>
            <a:r>
              <a:rPr lang="en-US" dirty="0" err="1"/>
              <a:t>sbin</a:t>
            </a:r>
            <a:r>
              <a:rPr lang="en-US" dirty="0"/>
              <a:t>/</a:t>
            </a:r>
            <a:r>
              <a:rPr lang="en-US" dirty="0" err="1"/>
              <a:t>ldconfig</a:t>
            </a:r>
            <a:r>
              <a:rPr lang="en-US" dirty="0"/>
              <a:t>  ---</a:t>
            </a:r>
            <a:r>
              <a:rPr lang="en-US" dirty="0">
                <a:sym typeface="Wingdings" panose="05000000000000000000" pitchFamily="2" charset="2"/>
              </a:rPr>
              <a:t> static link because cache shared library for system </a:t>
            </a:r>
          </a:p>
          <a:p>
            <a:endParaRPr lang="en-US" dirty="0">
              <a:sym typeface="Wingdings" panose="05000000000000000000" pitchFamily="2" charset="2"/>
            </a:endParaRPr>
          </a:p>
          <a:p>
            <a:r>
              <a:rPr lang="en-US" dirty="0" err="1"/>
              <a:t>ldconfig</a:t>
            </a:r>
            <a:r>
              <a:rPr lang="en-US" dirty="0"/>
              <a:t> create  </a:t>
            </a:r>
            <a:r>
              <a:rPr lang="en-US" dirty="0" err="1"/>
              <a:t>ld.so.cache</a:t>
            </a:r>
            <a:endParaRPr lang="en-US" dirty="0"/>
          </a:p>
          <a:p>
            <a:r>
              <a:rPr lang="en-US" dirty="0"/>
              <a:t>/</a:t>
            </a:r>
            <a:r>
              <a:rPr lang="en-US" dirty="0" err="1"/>
              <a:t>etc</a:t>
            </a:r>
            <a:r>
              <a:rPr lang="en-US" dirty="0"/>
              <a:t>/</a:t>
            </a:r>
            <a:r>
              <a:rPr lang="en-US" dirty="0" err="1"/>
              <a:t>ld.conf</a:t>
            </a:r>
            <a:r>
              <a:rPr lang="en-US" dirty="0"/>
              <a:t>   include /</a:t>
            </a:r>
            <a:r>
              <a:rPr lang="en-US" dirty="0" err="1"/>
              <a:t>etc</a:t>
            </a:r>
            <a:r>
              <a:rPr lang="en-US" dirty="0"/>
              <a:t>/</a:t>
            </a:r>
            <a:r>
              <a:rPr lang="en-US" dirty="0" err="1"/>
              <a:t>ld.conf.d</a:t>
            </a:r>
            <a:r>
              <a:rPr lang="en-US" dirty="0"/>
              <a:t>/*</a:t>
            </a:r>
          </a:p>
        </p:txBody>
      </p:sp>
    </p:spTree>
    <p:extLst>
      <p:ext uri="{BB962C8B-B14F-4D97-AF65-F5344CB8AC3E}">
        <p14:creationId xmlns:p14="http://schemas.microsoft.com/office/powerpoint/2010/main" val="376371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B61-5B2C-DBFD-32C0-FE57C24A861D}"/>
              </a:ext>
            </a:extLst>
          </p:cNvPr>
          <p:cNvSpPr>
            <a:spLocks noGrp="1"/>
          </p:cNvSpPr>
          <p:nvPr>
            <p:ph type="title"/>
          </p:nvPr>
        </p:nvSpPr>
        <p:spPr/>
        <p:txBody>
          <a:bodyPr/>
          <a:lstStyle/>
          <a:p>
            <a:pPr algn="ctr"/>
            <a:r>
              <a:rPr lang="fa-IR" dirty="0"/>
              <a:t>          </a:t>
            </a:r>
            <a:r>
              <a:rPr lang="en-US" dirty="0"/>
              <a:t>managing process</a:t>
            </a:r>
          </a:p>
        </p:txBody>
      </p:sp>
      <p:sp>
        <p:nvSpPr>
          <p:cNvPr id="3" name="Content Placeholder 2">
            <a:extLst>
              <a:ext uri="{FF2B5EF4-FFF2-40B4-BE49-F238E27FC236}">
                <a16:creationId xmlns:a16="http://schemas.microsoft.com/office/drawing/2014/main" id="{4CD0654E-723F-9969-F4AF-62B0393F8989}"/>
              </a:ext>
            </a:extLst>
          </p:cNvPr>
          <p:cNvSpPr>
            <a:spLocks noGrp="1"/>
          </p:cNvSpPr>
          <p:nvPr>
            <p:ph idx="1"/>
          </p:nvPr>
        </p:nvSpPr>
        <p:spPr/>
        <p:txBody>
          <a:bodyPr/>
          <a:lstStyle/>
          <a:p>
            <a:r>
              <a:rPr lang="en-US" dirty="0"/>
              <a:t>What is process?</a:t>
            </a:r>
          </a:p>
          <a:p>
            <a:r>
              <a:rPr lang="en-US" dirty="0"/>
              <a:t>At any given time lots of active programs are running on the Linux system. Linux calls each running program a process . The Linux system assigns each process a process ID (PID) and manages how the process uses memory and CPU time based on that PID</a:t>
            </a:r>
          </a:p>
          <a:p>
            <a:endParaRPr lang="en-US" dirty="0"/>
          </a:p>
          <a:p>
            <a:r>
              <a:rPr lang="en-US" dirty="0" err="1"/>
              <a:t>init</a:t>
            </a:r>
            <a:r>
              <a:rPr lang="en-US" dirty="0"/>
              <a:t> process? When </a:t>
            </a:r>
            <a:r>
              <a:rPr lang="en-US" dirty="0" err="1"/>
              <a:t>linux</a:t>
            </a:r>
            <a:r>
              <a:rPr lang="en-US" dirty="0"/>
              <a:t>  system first boots it starts process that called </a:t>
            </a:r>
            <a:r>
              <a:rPr lang="en-US" dirty="0" err="1"/>
              <a:t>init</a:t>
            </a:r>
            <a:r>
              <a:rPr lang="en-US" dirty="0"/>
              <a:t> process that </a:t>
            </a:r>
            <a:r>
              <a:rPr lang="en-US" dirty="0" err="1"/>
              <a:t>pid</a:t>
            </a:r>
            <a:r>
              <a:rPr lang="en-US" dirty="0"/>
              <a:t>=1 </a:t>
            </a:r>
          </a:p>
        </p:txBody>
      </p:sp>
    </p:spTree>
    <p:extLst>
      <p:ext uri="{BB962C8B-B14F-4D97-AF65-F5344CB8AC3E}">
        <p14:creationId xmlns:p14="http://schemas.microsoft.com/office/powerpoint/2010/main" val="1038908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F49C-C9B4-11AB-B728-8BA4E1AE138A}"/>
              </a:ext>
            </a:extLst>
          </p:cNvPr>
          <p:cNvSpPr>
            <a:spLocks noGrp="1"/>
          </p:cNvSpPr>
          <p:nvPr>
            <p:ph type="title"/>
          </p:nvPr>
        </p:nvSpPr>
        <p:spPr/>
        <p:txBody>
          <a:bodyPr/>
          <a:lstStyle/>
          <a:p>
            <a:r>
              <a:rPr lang="en-US" dirty="0"/>
              <a:t>                                  process</a:t>
            </a:r>
          </a:p>
        </p:txBody>
      </p:sp>
      <p:sp>
        <p:nvSpPr>
          <p:cNvPr id="3" name="Content Placeholder 2">
            <a:extLst>
              <a:ext uri="{FF2B5EF4-FFF2-40B4-BE49-F238E27FC236}">
                <a16:creationId xmlns:a16="http://schemas.microsoft.com/office/drawing/2014/main" id="{F92693C6-CED2-8E9F-529C-DD85AF00F7D6}"/>
              </a:ext>
            </a:extLst>
          </p:cNvPr>
          <p:cNvSpPr>
            <a:spLocks noGrp="1"/>
          </p:cNvSpPr>
          <p:nvPr>
            <p:ph idx="1"/>
          </p:nvPr>
        </p:nvSpPr>
        <p:spPr/>
        <p:txBody>
          <a:bodyPr>
            <a:normAutofit lnSpcReduction="10000"/>
          </a:bodyPr>
          <a:lstStyle/>
          <a:p>
            <a:r>
              <a:rPr lang="en-US" dirty="0" err="1"/>
              <a:t>ps</a:t>
            </a:r>
            <a:r>
              <a:rPr lang="en-US" dirty="0"/>
              <a:t>    viewing process in </a:t>
            </a:r>
            <a:r>
              <a:rPr lang="en-US" dirty="0" err="1"/>
              <a:t>linux</a:t>
            </a:r>
            <a:r>
              <a:rPr lang="en-US" dirty="0"/>
              <a:t> by this command</a:t>
            </a:r>
          </a:p>
          <a:p>
            <a:endParaRPr lang="en-US" dirty="0"/>
          </a:p>
          <a:p>
            <a:endParaRPr lang="en-US" dirty="0"/>
          </a:p>
          <a:p>
            <a:r>
              <a:rPr lang="en-US" dirty="0"/>
              <a:t>            PID TTY TIME </a:t>
            </a:r>
          </a:p>
          <a:p>
            <a:r>
              <a:rPr lang="en-US" dirty="0"/>
              <a:t>CMD 1615 pts/0 00:00:00          </a:t>
            </a:r>
          </a:p>
          <a:p>
            <a:r>
              <a:rPr lang="en-US" dirty="0"/>
              <a:t>bash 1765 pts/0 00:00:00 </a:t>
            </a:r>
          </a:p>
          <a:p>
            <a:endParaRPr lang="en-US" dirty="0"/>
          </a:p>
          <a:p>
            <a:r>
              <a:rPr lang="en-US" dirty="0" err="1"/>
              <a:t>TTY:the</a:t>
            </a:r>
            <a:r>
              <a:rPr lang="en-US" dirty="0"/>
              <a:t> terminal (TTY) that they were started from and time show how much time process used </a:t>
            </a:r>
            <a:r>
              <a:rPr lang="en-US" dirty="0" err="1"/>
              <a:t>cpu</a:t>
            </a:r>
            <a:endParaRPr lang="en-US" dirty="0"/>
          </a:p>
        </p:txBody>
      </p:sp>
    </p:spTree>
    <p:extLst>
      <p:ext uri="{BB962C8B-B14F-4D97-AF65-F5344CB8AC3E}">
        <p14:creationId xmlns:p14="http://schemas.microsoft.com/office/powerpoint/2010/main" val="19764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E8B8-79DA-4D0B-AE8B-CF7E79E9117F}"/>
              </a:ext>
            </a:extLst>
          </p:cNvPr>
          <p:cNvSpPr>
            <a:spLocks noGrp="1"/>
          </p:cNvSpPr>
          <p:nvPr>
            <p:ph type="title"/>
          </p:nvPr>
        </p:nvSpPr>
        <p:spPr/>
        <p:txBody>
          <a:bodyPr/>
          <a:lstStyle/>
          <a:p>
            <a:r>
              <a:rPr lang="en-US" dirty="0"/>
              <a:t>Famous people in </a:t>
            </a:r>
            <a:r>
              <a:rPr lang="en-US" dirty="0" err="1"/>
              <a:t>linux</a:t>
            </a:r>
            <a:endParaRPr lang="en-US" dirty="0"/>
          </a:p>
        </p:txBody>
      </p:sp>
      <p:pic>
        <p:nvPicPr>
          <p:cNvPr id="5" name="Content Placeholder 4">
            <a:extLst>
              <a:ext uri="{FF2B5EF4-FFF2-40B4-BE49-F238E27FC236}">
                <a16:creationId xmlns:a16="http://schemas.microsoft.com/office/drawing/2014/main" id="{775C9818-B988-4250-B6C5-F753BDD47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4160" y="2325461"/>
            <a:ext cx="3397541" cy="2428875"/>
          </a:xfrm>
        </p:spPr>
      </p:pic>
      <p:pic>
        <p:nvPicPr>
          <p:cNvPr id="7" name="Picture 6">
            <a:extLst>
              <a:ext uri="{FF2B5EF4-FFF2-40B4-BE49-F238E27FC236}">
                <a16:creationId xmlns:a16="http://schemas.microsoft.com/office/drawing/2014/main" id="{F74BD4C4-EDE4-48D3-8090-6A7BD8A99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32" y="2681244"/>
            <a:ext cx="2466975" cy="1847850"/>
          </a:xfrm>
          <a:prstGeom prst="rect">
            <a:avLst/>
          </a:prstGeom>
        </p:spPr>
      </p:pic>
      <p:pic>
        <p:nvPicPr>
          <p:cNvPr id="9" name="Picture 8">
            <a:extLst>
              <a:ext uri="{FF2B5EF4-FFF2-40B4-BE49-F238E27FC236}">
                <a16:creationId xmlns:a16="http://schemas.microsoft.com/office/drawing/2014/main" id="{3782F57B-0CFE-4881-A4D4-A8C8D4A1D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148" y="2325461"/>
            <a:ext cx="1885950" cy="2428875"/>
          </a:xfrm>
          <a:prstGeom prst="rect">
            <a:avLst/>
          </a:prstGeom>
        </p:spPr>
      </p:pic>
    </p:spTree>
    <p:extLst>
      <p:ext uri="{BB962C8B-B14F-4D97-AF65-F5344CB8AC3E}">
        <p14:creationId xmlns:p14="http://schemas.microsoft.com/office/powerpoint/2010/main" val="62621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04C-D053-AED6-54C8-9D55FA209B5D}"/>
              </a:ext>
            </a:extLst>
          </p:cNvPr>
          <p:cNvSpPr>
            <a:spLocks noGrp="1"/>
          </p:cNvSpPr>
          <p:nvPr>
            <p:ph type="title"/>
          </p:nvPr>
        </p:nvSpPr>
        <p:spPr/>
        <p:txBody>
          <a:bodyPr/>
          <a:lstStyle/>
          <a:p>
            <a:r>
              <a:rPr lang="en-US" dirty="0"/>
              <a:t>                                  </a:t>
            </a:r>
            <a:r>
              <a:rPr lang="en-US" dirty="0" err="1"/>
              <a:t>ps</a:t>
            </a:r>
            <a:endParaRPr lang="en-US" dirty="0"/>
          </a:p>
        </p:txBody>
      </p:sp>
      <p:sp>
        <p:nvSpPr>
          <p:cNvPr id="3" name="Content Placeholder 2">
            <a:extLst>
              <a:ext uri="{FF2B5EF4-FFF2-40B4-BE49-F238E27FC236}">
                <a16:creationId xmlns:a16="http://schemas.microsoft.com/office/drawing/2014/main" id="{7CD2AB7E-8E63-975B-8807-E84A3D0C327C}"/>
              </a:ext>
            </a:extLst>
          </p:cNvPr>
          <p:cNvSpPr>
            <a:spLocks noGrp="1"/>
          </p:cNvSpPr>
          <p:nvPr>
            <p:ph idx="1"/>
          </p:nvPr>
        </p:nvSpPr>
        <p:spPr/>
        <p:txBody>
          <a:bodyPr>
            <a:normAutofit fontScale="85000" lnSpcReduction="20000"/>
          </a:bodyPr>
          <a:lstStyle/>
          <a:p>
            <a:r>
              <a:rPr lang="en-US" dirty="0" err="1"/>
              <a:t>ps</a:t>
            </a:r>
            <a:r>
              <a:rPr lang="en-US" dirty="0"/>
              <a:t> -</a:t>
            </a:r>
            <a:r>
              <a:rPr lang="en-US" dirty="0" err="1"/>
              <a:t>ef</a:t>
            </a:r>
            <a:r>
              <a:rPr lang="en-US" dirty="0"/>
              <a:t> show every process in </a:t>
            </a:r>
            <a:r>
              <a:rPr lang="en-US" dirty="0" err="1"/>
              <a:t>linux</a:t>
            </a:r>
            <a:r>
              <a:rPr lang="en-US" dirty="0"/>
              <a:t> with </a:t>
            </a:r>
            <a:r>
              <a:rPr lang="en-US" dirty="0" err="1"/>
              <a:t>uid</a:t>
            </a:r>
            <a:endParaRPr lang="en-US" dirty="0"/>
          </a:p>
          <a:p>
            <a:r>
              <a:rPr lang="en-US" dirty="0" err="1"/>
              <a:t>ps</a:t>
            </a:r>
            <a:r>
              <a:rPr lang="en-US" dirty="0"/>
              <a:t> –aux    as the as above command with more detail and </a:t>
            </a:r>
            <a:r>
              <a:rPr lang="en-US" dirty="0" err="1"/>
              <a:t>outpout</a:t>
            </a:r>
            <a:r>
              <a:rPr lang="en-US" dirty="0"/>
              <a:t> format</a:t>
            </a:r>
          </a:p>
          <a:p>
            <a:endParaRPr lang="en-US" dirty="0"/>
          </a:p>
          <a:p>
            <a:r>
              <a:rPr lang="en-US" dirty="0" err="1"/>
              <a:t>Uid</a:t>
            </a:r>
            <a:r>
              <a:rPr lang="en-US" dirty="0"/>
              <a:t> means </a:t>
            </a:r>
            <a:r>
              <a:rPr lang="en-US" dirty="0" err="1"/>
              <a:t>wich</a:t>
            </a:r>
            <a:r>
              <a:rPr lang="en-US" dirty="0"/>
              <a:t> user responsible for this process</a:t>
            </a:r>
          </a:p>
          <a:p>
            <a:r>
              <a:rPr lang="en-US" dirty="0"/>
              <a:t>PID process id </a:t>
            </a:r>
          </a:p>
          <a:p>
            <a:endParaRPr lang="en-US" dirty="0"/>
          </a:p>
          <a:p>
            <a:r>
              <a:rPr lang="en-US" dirty="0"/>
              <a:t>PPID parent process id means this process started with other process</a:t>
            </a:r>
          </a:p>
          <a:p>
            <a:r>
              <a:rPr lang="en-US" dirty="0"/>
              <a:t>C: The processor utilization over the lifetime of the process </a:t>
            </a:r>
          </a:p>
          <a:p>
            <a:r>
              <a:rPr lang="en-US" dirty="0"/>
              <a:t>■ STIME: The system time when the process was started ■ </a:t>
            </a:r>
          </a:p>
          <a:p>
            <a:r>
              <a:rPr lang="en-US" dirty="0"/>
              <a:t> ■ TIME: The cumulative CPU time required to run the process </a:t>
            </a:r>
          </a:p>
          <a:p>
            <a:r>
              <a:rPr lang="en-US" dirty="0"/>
              <a:t>■ CMD: The name of the program that was started in the process</a:t>
            </a:r>
          </a:p>
        </p:txBody>
      </p:sp>
    </p:spTree>
    <p:extLst>
      <p:ext uri="{BB962C8B-B14F-4D97-AF65-F5344CB8AC3E}">
        <p14:creationId xmlns:p14="http://schemas.microsoft.com/office/powerpoint/2010/main" val="3830999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515A-0AAB-145B-7303-B703BDA56D95}"/>
              </a:ext>
            </a:extLst>
          </p:cNvPr>
          <p:cNvSpPr>
            <a:spLocks noGrp="1"/>
          </p:cNvSpPr>
          <p:nvPr>
            <p:ph type="title"/>
          </p:nvPr>
        </p:nvSpPr>
        <p:spPr/>
        <p:txBody>
          <a:bodyPr/>
          <a:lstStyle/>
          <a:p>
            <a:r>
              <a:rPr lang="en-US" dirty="0"/>
              <a:t>                            process cycle</a:t>
            </a:r>
          </a:p>
        </p:txBody>
      </p:sp>
      <p:pic>
        <p:nvPicPr>
          <p:cNvPr id="5" name="Content Placeholder 4">
            <a:extLst>
              <a:ext uri="{FF2B5EF4-FFF2-40B4-BE49-F238E27FC236}">
                <a16:creationId xmlns:a16="http://schemas.microsoft.com/office/drawing/2014/main" id="{40F886C9-21EA-DD73-4EC5-C83DFE7A6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506" y="2393576"/>
            <a:ext cx="7752229" cy="3402106"/>
          </a:xfrm>
        </p:spPr>
      </p:pic>
    </p:spTree>
    <p:extLst>
      <p:ext uri="{BB962C8B-B14F-4D97-AF65-F5344CB8AC3E}">
        <p14:creationId xmlns:p14="http://schemas.microsoft.com/office/powerpoint/2010/main" val="402547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32DA-BE67-13E2-7FD6-9840D1F17BA9}"/>
              </a:ext>
            </a:extLst>
          </p:cNvPr>
          <p:cNvSpPr>
            <a:spLocks noGrp="1"/>
          </p:cNvSpPr>
          <p:nvPr>
            <p:ph type="title"/>
          </p:nvPr>
        </p:nvSpPr>
        <p:spPr/>
        <p:txBody>
          <a:bodyPr/>
          <a:lstStyle/>
          <a:p>
            <a:r>
              <a:rPr lang="en-US" dirty="0"/>
              <a:t>                           type of sleep process </a:t>
            </a:r>
          </a:p>
        </p:txBody>
      </p:sp>
      <p:sp>
        <p:nvSpPr>
          <p:cNvPr id="3" name="Content Placeholder 2">
            <a:extLst>
              <a:ext uri="{FF2B5EF4-FFF2-40B4-BE49-F238E27FC236}">
                <a16:creationId xmlns:a16="http://schemas.microsoft.com/office/drawing/2014/main" id="{B3F49D9E-E063-A26E-95DD-048DBD78149F}"/>
              </a:ext>
            </a:extLst>
          </p:cNvPr>
          <p:cNvSpPr>
            <a:spLocks noGrp="1"/>
          </p:cNvSpPr>
          <p:nvPr>
            <p:ph idx="1"/>
          </p:nvPr>
        </p:nvSpPr>
        <p:spPr/>
        <p:txBody>
          <a:bodyPr/>
          <a:lstStyle/>
          <a:p>
            <a:r>
              <a:rPr lang="en-US" dirty="0"/>
              <a:t>Interruptible:  process </a:t>
            </a:r>
            <a:r>
              <a:rPr lang="en-US" dirty="0" err="1"/>
              <a:t>wating</a:t>
            </a:r>
            <a:r>
              <a:rPr lang="en-US" dirty="0"/>
              <a:t> for I/O operation to complete such reading or writing to a </a:t>
            </a:r>
            <a:r>
              <a:rPr lang="en-US" dirty="0" err="1"/>
              <a:t>file.the</a:t>
            </a:r>
            <a:r>
              <a:rPr lang="en-US" dirty="0"/>
              <a:t> process be woken up by a signal or event.</a:t>
            </a:r>
          </a:p>
          <a:p>
            <a:endParaRPr lang="en-US" dirty="0"/>
          </a:p>
          <a:p>
            <a:pPr marL="0" indent="0">
              <a:buNone/>
            </a:pPr>
            <a:endParaRPr lang="en-US" dirty="0"/>
          </a:p>
          <a:p>
            <a:endParaRPr lang="en-US" dirty="0"/>
          </a:p>
          <a:p>
            <a:r>
              <a:rPr lang="en-US" dirty="0"/>
              <a:t>Uninterruptible: process waiting for some hardware resource </a:t>
            </a:r>
            <a:r>
              <a:rPr lang="en-US" dirty="0" err="1"/>
              <a:t>availbe</a:t>
            </a:r>
            <a:endParaRPr lang="en-US" dirty="0"/>
          </a:p>
          <a:p>
            <a:pPr marL="0" indent="0">
              <a:buNone/>
            </a:pPr>
            <a:r>
              <a:rPr lang="en-US" dirty="0"/>
              <a:t>Such as disk and network and cannot woken by signal</a:t>
            </a:r>
          </a:p>
        </p:txBody>
      </p:sp>
    </p:spTree>
    <p:extLst>
      <p:ext uri="{BB962C8B-B14F-4D97-AF65-F5344CB8AC3E}">
        <p14:creationId xmlns:p14="http://schemas.microsoft.com/office/powerpoint/2010/main" val="1397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C90E-BFDA-879F-FCB5-DDE4624F951D}"/>
              </a:ext>
            </a:extLst>
          </p:cNvPr>
          <p:cNvSpPr>
            <a:spLocks noGrp="1"/>
          </p:cNvSpPr>
          <p:nvPr>
            <p:ph type="title"/>
          </p:nvPr>
        </p:nvSpPr>
        <p:spPr/>
        <p:txBody>
          <a:bodyPr/>
          <a:lstStyle/>
          <a:p>
            <a:r>
              <a:rPr lang="en-US" dirty="0"/>
              <a:t>                                 zombie</a:t>
            </a:r>
          </a:p>
        </p:txBody>
      </p:sp>
      <p:sp>
        <p:nvSpPr>
          <p:cNvPr id="3" name="Content Placeholder 2">
            <a:extLst>
              <a:ext uri="{FF2B5EF4-FFF2-40B4-BE49-F238E27FC236}">
                <a16:creationId xmlns:a16="http://schemas.microsoft.com/office/drawing/2014/main" id="{A64D8C28-98E5-BAD3-4522-AF696AD30364}"/>
              </a:ext>
            </a:extLst>
          </p:cNvPr>
          <p:cNvSpPr>
            <a:spLocks noGrp="1"/>
          </p:cNvSpPr>
          <p:nvPr>
            <p:ph idx="1"/>
          </p:nvPr>
        </p:nvSpPr>
        <p:spPr/>
        <p:txBody>
          <a:bodyPr/>
          <a:lstStyle/>
          <a:p>
            <a:r>
              <a:rPr lang="en-US" dirty="0"/>
              <a:t>If a process has ended but its parent process hasn’t acknowledged the termination signal because it’s sleeping, the process is considered a zombie.</a:t>
            </a:r>
          </a:p>
          <a:p>
            <a:r>
              <a:rPr lang="en-US" dirty="0"/>
              <a:t> limbo: state between running and terminating until the parent process acknowledges the termination signal.</a:t>
            </a:r>
          </a:p>
          <a:p>
            <a:endParaRPr lang="en-US" dirty="0"/>
          </a:p>
          <a:p>
            <a:r>
              <a:rPr lang="en-US" dirty="0"/>
              <a:t>Kill -9     kill process immediately and don’t allow end task </a:t>
            </a:r>
          </a:p>
          <a:p>
            <a:endParaRPr lang="en-US" dirty="0"/>
          </a:p>
          <a:p>
            <a:r>
              <a:rPr lang="en-US" dirty="0"/>
              <a:t>Kill -15   terminate and allow to process to end task</a:t>
            </a:r>
          </a:p>
        </p:txBody>
      </p:sp>
    </p:spTree>
    <p:extLst>
      <p:ext uri="{BB962C8B-B14F-4D97-AF65-F5344CB8AC3E}">
        <p14:creationId xmlns:p14="http://schemas.microsoft.com/office/powerpoint/2010/main" val="406916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8146-0C69-4C86-00D8-AFB8C624FF1B}"/>
              </a:ext>
            </a:extLst>
          </p:cNvPr>
          <p:cNvSpPr>
            <a:spLocks noGrp="1"/>
          </p:cNvSpPr>
          <p:nvPr>
            <p:ph type="title"/>
          </p:nvPr>
        </p:nvSpPr>
        <p:spPr/>
        <p:txBody>
          <a:bodyPr/>
          <a:lstStyle/>
          <a:p>
            <a:r>
              <a:rPr lang="en-US" dirty="0"/>
              <a:t>                                   top </a:t>
            </a:r>
          </a:p>
        </p:txBody>
      </p:sp>
      <p:sp>
        <p:nvSpPr>
          <p:cNvPr id="3" name="Content Placeholder 2">
            <a:extLst>
              <a:ext uri="{FF2B5EF4-FFF2-40B4-BE49-F238E27FC236}">
                <a16:creationId xmlns:a16="http://schemas.microsoft.com/office/drawing/2014/main" id="{1FB699AC-93A9-64E0-B4C8-77D322F512C4}"/>
              </a:ext>
            </a:extLst>
          </p:cNvPr>
          <p:cNvSpPr>
            <a:spLocks noGrp="1"/>
          </p:cNvSpPr>
          <p:nvPr>
            <p:ph idx="1"/>
          </p:nvPr>
        </p:nvSpPr>
        <p:spPr/>
        <p:txBody>
          <a:bodyPr>
            <a:normAutofit lnSpcReduction="10000"/>
          </a:bodyPr>
          <a:lstStyle/>
          <a:p>
            <a:r>
              <a:rPr lang="en-US" dirty="0"/>
              <a:t>top better used </a:t>
            </a:r>
            <a:r>
              <a:rPr lang="en-US" dirty="0" err="1"/>
              <a:t>htop</a:t>
            </a:r>
            <a:endParaRPr lang="en-US" dirty="0"/>
          </a:p>
          <a:p>
            <a:pPr marL="0" indent="0">
              <a:buNone/>
            </a:pPr>
            <a:r>
              <a:rPr lang="en-US" dirty="0"/>
              <a:t>This command used for monitoring process used </a:t>
            </a:r>
            <a:r>
              <a:rPr lang="en-US" dirty="0" err="1"/>
              <a:t>memory,cpu</a:t>
            </a:r>
            <a:r>
              <a:rPr lang="en-US" dirty="0"/>
              <a:t>……</a:t>
            </a:r>
          </a:p>
          <a:p>
            <a:pPr marL="0" indent="0">
              <a:buNone/>
            </a:pPr>
            <a:endParaRPr lang="en-US" dirty="0"/>
          </a:p>
          <a:p>
            <a:pPr marL="0" indent="0">
              <a:buNone/>
            </a:pPr>
            <a:r>
              <a:rPr lang="en-US" dirty="0"/>
              <a:t>load average in 1minute 5minute 15minute   </a:t>
            </a:r>
          </a:p>
          <a:p>
            <a:pPr marL="0" indent="0">
              <a:buNone/>
            </a:pPr>
            <a:r>
              <a:rPr lang="en-US" dirty="0"/>
              <a:t> if </a:t>
            </a:r>
            <a:r>
              <a:rPr lang="en-US" dirty="0" err="1"/>
              <a:t>cpu</a:t>
            </a:r>
            <a:r>
              <a:rPr lang="en-US" dirty="0"/>
              <a:t> core &lt; load average means system is not good situation </a:t>
            </a:r>
          </a:p>
          <a:p>
            <a:pPr marL="0" indent="0">
              <a:buNone/>
            </a:pPr>
            <a:r>
              <a:rPr lang="en-US" dirty="0"/>
              <a:t>Uptime :means how much time server is up </a:t>
            </a:r>
          </a:p>
          <a:p>
            <a:pPr marL="0" indent="0">
              <a:buNone/>
            </a:pPr>
            <a:r>
              <a:rPr lang="en-US" dirty="0"/>
              <a:t>watch each 2s show </a:t>
            </a:r>
          </a:p>
          <a:p>
            <a:pPr marL="0" indent="0">
              <a:buNone/>
            </a:pPr>
            <a:endParaRPr lang="en-US" dirty="0"/>
          </a:p>
          <a:p>
            <a:pPr marL="0" indent="0">
              <a:buNone/>
            </a:pPr>
            <a:r>
              <a:rPr lang="en-US" dirty="0"/>
              <a:t>free –h   show how much memory used in server </a:t>
            </a:r>
          </a:p>
        </p:txBody>
      </p:sp>
    </p:spTree>
    <p:extLst>
      <p:ext uri="{BB962C8B-B14F-4D97-AF65-F5344CB8AC3E}">
        <p14:creationId xmlns:p14="http://schemas.microsoft.com/office/powerpoint/2010/main" val="1810344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F96-1784-773F-A52D-D68FB88BC8B5}"/>
              </a:ext>
            </a:extLst>
          </p:cNvPr>
          <p:cNvSpPr>
            <a:spLocks noGrp="1"/>
          </p:cNvSpPr>
          <p:nvPr>
            <p:ph type="title"/>
          </p:nvPr>
        </p:nvSpPr>
        <p:spPr/>
        <p:txBody>
          <a:bodyPr/>
          <a:lstStyle/>
          <a:p>
            <a:r>
              <a:rPr lang="en-US" dirty="0"/>
              <a:t>                  foreground and background</a:t>
            </a:r>
          </a:p>
        </p:txBody>
      </p:sp>
      <p:sp>
        <p:nvSpPr>
          <p:cNvPr id="3" name="Content Placeholder 2">
            <a:extLst>
              <a:ext uri="{FF2B5EF4-FFF2-40B4-BE49-F238E27FC236}">
                <a16:creationId xmlns:a16="http://schemas.microsoft.com/office/drawing/2014/main" id="{264E8659-CF2B-48B9-CFA1-915FC0BF1E5D}"/>
              </a:ext>
            </a:extLst>
          </p:cNvPr>
          <p:cNvSpPr>
            <a:spLocks noGrp="1"/>
          </p:cNvSpPr>
          <p:nvPr>
            <p:ph idx="1"/>
          </p:nvPr>
        </p:nvSpPr>
        <p:spPr/>
        <p:txBody>
          <a:bodyPr/>
          <a:lstStyle/>
          <a:p>
            <a:r>
              <a:rPr lang="en-US" dirty="0"/>
              <a:t>Some process take long time for example</a:t>
            </a:r>
          </a:p>
          <a:p>
            <a:pPr marL="0" indent="0">
              <a:buNone/>
            </a:pPr>
            <a:endParaRPr lang="en-US" dirty="0"/>
          </a:p>
          <a:p>
            <a:pPr marL="0" indent="0">
              <a:buNone/>
            </a:pPr>
            <a:r>
              <a:rPr lang="en-US" dirty="0"/>
              <a:t>Dump from </a:t>
            </a:r>
            <a:r>
              <a:rPr lang="en-US" dirty="0" err="1"/>
              <a:t>mysql</a:t>
            </a:r>
            <a:r>
              <a:rPr lang="en-US" dirty="0"/>
              <a:t> databases</a:t>
            </a:r>
          </a:p>
          <a:p>
            <a:pPr marL="0" indent="0">
              <a:buNone/>
            </a:pPr>
            <a:endParaRPr lang="en-US" dirty="0"/>
          </a:p>
          <a:p>
            <a:pPr marL="0" indent="0">
              <a:buNone/>
            </a:pPr>
            <a:r>
              <a:rPr lang="en-US" dirty="0"/>
              <a:t>Solution is </a:t>
            </a:r>
            <a:r>
              <a:rPr lang="en-US" dirty="0" err="1"/>
              <a:t>bg</a:t>
            </a:r>
            <a:r>
              <a:rPr lang="en-US" dirty="0"/>
              <a:t> (background)</a:t>
            </a:r>
          </a:p>
          <a:p>
            <a:pPr marL="0" indent="0">
              <a:buNone/>
            </a:pPr>
            <a:endParaRPr lang="en-US" dirty="0"/>
          </a:p>
          <a:p>
            <a:pPr marL="0" indent="0">
              <a:buNone/>
            </a:pPr>
            <a:r>
              <a:rPr lang="en-US" dirty="0"/>
              <a:t>Jobs : This utility allows you to see any processes that belong to you that are running in background mode</a:t>
            </a:r>
          </a:p>
        </p:txBody>
      </p:sp>
    </p:spTree>
    <p:extLst>
      <p:ext uri="{BB962C8B-B14F-4D97-AF65-F5344CB8AC3E}">
        <p14:creationId xmlns:p14="http://schemas.microsoft.com/office/powerpoint/2010/main" val="1629465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4297-698E-C417-D872-7B8FB2F4A83F}"/>
              </a:ext>
            </a:extLst>
          </p:cNvPr>
          <p:cNvSpPr>
            <a:spLocks noGrp="1"/>
          </p:cNvSpPr>
          <p:nvPr>
            <p:ph type="title"/>
          </p:nvPr>
        </p:nvSpPr>
        <p:spPr/>
        <p:txBody>
          <a:bodyPr/>
          <a:lstStyle/>
          <a:p>
            <a:r>
              <a:rPr lang="en-US" dirty="0"/>
              <a:t>              foreground and background</a:t>
            </a:r>
          </a:p>
        </p:txBody>
      </p:sp>
      <p:sp>
        <p:nvSpPr>
          <p:cNvPr id="3" name="Content Placeholder 2">
            <a:extLst>
              <a:ext uri="{FF2B5EF4-FFF2-40B4-BE49-F238E27FC236}">
                <a16:creationId xmlns:a16="http://schemas.microsoft.com/office/drawing/2014/main" id="{2A1699E0-0B41-1F71-C53D-8D4600080C23}"/>
              </a:ext>
            </a:extLst>
          </p:cNvPr>
          <p:cNvSpPr>
            <a:spLocks noGrp="1"/>
          </p:cNvSpPr>
          <p:nvPr>
            <p:ph idx="1"/>
          </p:nvPr>
        </p:nvSpPr>
        <p:spPr/>
        <p:txBody>
          <a:bodyPr>
            <a:normAutofit fontScale="77500" lnSpcReduction="20000"/>
          </a:bodyPr>
          <a:lstStyle/>
          <a:p>
            <a:r>
              <a:rPr lang="en-US" dirty="0" err="1"/>
              <a:t>fg</a:t>
            </a:r>
            <a:r>
              <a:rPr lang="en-US" dirty="0"/>
              <a:t>(foreground)   </a:t>
            </a:r>
            <a:r>
              <a:rPr lang="en-US" dirty="0" err="1"/>
              <a:t>fg</a:t>
            </a:r>
            <a:r>
              <a:rPr lang="en-US" dirty="0"/>
              <a:t> %number of job  take job from </a:t>
            </a:r>
            <a:r>
              <a:rPr lang="en-US" dirty="0" err="1"/>
              <a:t>bg</a:t>
            </a:r>
            <a:r>
              <a:rPr lang="en-US" dirty="0"/>
              <a:t> to </a:t>
            </a:r>
            <a:r>
              <a:rPr lang="en-US" dirty="0" err="1"/>
              <a:t>fg</a:t>
            </a:r>
            <a:endParaRPr lang="en-US" dirty="0"/>
          </a:p>
          <a:p>
            <a:endParaRPr lang="en-US" dirty="0"/>
          </a:p>
          <a:p>
            <a:r>
              <a:rPr lang="en-US" dirty="0"/>
              <a:t>jobs –ls   + top  priority</a:t>
            </a:r>
          </a:p>
          <a:p>
            <a:r>
              <a:rPr lang="en-US" dirty="0"/>
              <a:t>                   </a:t>
            </a:r>
            <a:r>
              <a:rPr lang="en-US" dirty="0" err="1"/>
              <a:t>ctrl+c</a:t>
            </a:r>
            <a:r>
              <a:rPr lang="en-US" dirty="0"/>
              <a:t> --</a:t>
            </a:r>
            <a:r>
              <a:rPr lang="en-US" dirty="0">
                <a:sym typeface="Wingdings" panose="05000000000000000000" pitchFamily="2" charset="2"/>
              </a:rPr>
              <a:t>cancel                      </a:t>
            </a:r>
            <a:r>
              <a:rPr lang="en-US" dirty="0" err="1">
                <a:sym typeface="Wingdings" panose="05000000000000000000" pitchFamily="2" charset="2"/>
              </a:rPr>
              <a:t>ctrl+zstopped</a:t>
            </a:r>
            <a:endParaRPr lang="en-US" dirty="0"/>
          </a:p>
          <a:p>
            <a:endParaRPr lang="en-US" dirty="0"/>
          </a:p>
          <a:p>
            <a:r>
              <a:rPr lang="en-US" dirty="0"/>
              <a:t> </a:t>
            </a:r>
            <a:r>
              <a:rPr lang="en-US" dirty="0" err="1"/>
              <a:t>bg</a:t>
            </a:r>
            <a:r>
              <a:rPr lang="en-US" dirty="0"/>
              <a:t> % number of job   take job from </a:t>
            </a:r>
            <a:r>
              <a:rPr lang="en-US" dirty="0" err="1"/>
              <a:t>fg</a:t>
            </a:r>
            <a:r>
              <a:rPr lang="en-US" dirty="0"/>
              <a:t> to </a:t>
            </a:r>
            <a:r>
              <a:rPr lang="en-US" dirty="0" err="1"/>
              <a:t>bg</a:t>
            </a:r>
            <a:endParaRPr lang="en-US" dirty="0"/>
          </a:p>
          <a:p>
            <a:endParaRPr lang="en-US" dirty="0"/>
          </a:p>
          <a:p>
            <a:pPr marL="0" indent="0">
              <a:buNone/>
            </a:pPr>
            <a:r>
              <a:rPr lang="en-US" dirty="0"/>
              <a:t> </a:t>
            </a:r>
            <a:r>
              <a:rPr lang="en-US" dirty="0" err="1"/>
              <a:t>nohup</a:t>
            </a:r>
            <a:r>
              <a:rPr lang="en-US" dirty="0"/>
              <a:t> &amp;  continue process although shell exit </a:t>
            </a:r>
          </a:p>
          <a:p>
            <a:endParaRPr lang="en-US" dirty="0"/>
          </a:p>
          <a:p>
            <a:endParaRPr lang="en-US" dirty="0"/>
          </a:p>
          <a:p>
            <a:r>
              <a:rPr lang="en-US" dirty="0"/>
              <a:t>Kill %number of job    Stopping a background job with the kill </a:t>
            </a:r>
          </a:p>
          <a:p>
            <a:r>
              <a:rPr lang="en-US" dirty="0"/>
              <a:t>Kill send signal to process </a:t>
            </a:r>
          </a:p>
        </p:txBody>
      </p:sp>
    </p:spTree>
    <p:extLst>
      <p:ext uri="{BB962C8B-B14F-4D97-AF65-F5344CB8AC3E}">
        <p14:creationId xmlns:p14="http://schemas.microsoft.com/office/powerpoint/2010/main" val="59235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45BA-5B6B-49BC-416F-6ECC24810051}"/>
              </a:ext>
            </a:extLst>
          </p:cNvPr>
          <p:cNvSpPr>
            <a:spLocks noGrp="1"/>
          </p:cNvSpPr>
          <p:nvPr>
            <p:ph type="title"/>
          </p:nvPr>
        </p:nvSpPr>
        <p:spPr/>
        <p:txBody>
          <a:bodyPr/>
          <a:lstStyle/>
          <a:p>
            <a:r>
              <a:rPr lang="en-US" dirty="0"/>
              <a:t>                             kill</a:t>
            </a:r>
          </a:p>
        </p:txBody>
      </p:sp>
      <p:sp>
        <p:nvSpPr>
          <p:cNvPr id="3" name="Content Placeholder 2">
            <a:extLst>
              <a:ext uri="{FF2B5EF4-FFF2-40B4-BE49-F238E27FC236}">
                <a16:creationId xmlns:a16="http://schemas.microsoft.com/office/drawing/2014/main" id="{B8FB1FD7-A1F0-59CF-2B32-3A7770701F5F}"/>
              </a:ext>
            </a:extLst>
          </p:cNvPr>
          <p:cNvSpPr>
            <a:spLocks noGrp="1"/>
          </p:cNvSpPr>
          <p:nvPr>
            <p:ph idx="1"/>
          </p:nvPr>
        </p:nvSpPr>
        <p:spPr/>
        <p:txBody>
          <a:bodyPr>
            <a:normAutofit lnSpcReduction="10000"/>
          </a:bodyPr>
          <a:lstStyle/>
          <a:p>
            <a:r>
              <a:rPr lang="en-US" dirty="0"/>
              <a:t>Kill send signal to process </a:t>
            </a:r>
          </a:p>
          <a:p>
            <a:endParaRPr lang="en-US" dirty="0"/>
          </a:p>
          <a:p>
            <a:r>
              <a:rPr lang="en-US" dirty="0"/>
              <a:t>Kill -9 forcefully  kill process        kill without number by default 15</a:t>
            </a:r>
          </a:p>
          <a:p>
            <a:endParaRPr lang="en-US" dirty="0"/>
          </a:p>
          <a:p>
            <a:r>
              <a:rPr lang="en-US" dirty="0"/>
              <a:t>Kill -15   normal </a:t>
            </a:r>
            <a:r>
              <a:rPr lang="en-US" dirty="0" err="1"/>
              <a:t>terminatetion</a:t>
            </a:r>
            <a:r>
              <a:rPr lang="en-US" dirty="0"/>
              <a:t> request</a:t>
            </a:r>
          </a:p>
          <a:p>
            <a:endParaRPr lang="en-US" dirty="0"/>
          </a:p>
          <a:p>
            <a:r>
              <a:rPr lang="en-US" dirty="0"/>
              <a:t>Hup  1     give information to process that process controlling you terminated</a:t>
            </a:r>
          </a:p>
          <a:p>
            <a:r>
              <a:rPr lang="en-US" dirty="0" err="1"/>
              <a:t>Killall</a:t>
            </a:r>
            <a:r>
              <a:rPr lang="en-US" dirty="0"/>
              <a:t>   </a:t>
            </a:r>
            <a:r>
              <a:rPr lang="en-US" dirty="0" err="1"/>
              <a:t>pkill</a:t>
            </a:r>
            <a:r>
              <a:rPr lang="en-US" dirty="0"/>
              <a:t> </a:t>
            </a:r>
            <a:r>
              <a:rPr lang="en-US"/>
              <a:t>sh </a:t>
            </a:r>
            <a:r>
              <a:rPr lang="en-US" dirty="0" err="1"/>
              <a:t>menas</a:t>
            </a:r>
            <a:r>
              <a:rPr lang="en-US" dirty="0"/>
              <a:t> kill for example each process contains </a:t>
            </a:r>
            <a:r>
              <a:rPr lang="en-US" dirty="0" err="1"/>
              <a:t>sh</a:t>
            </a:r>
            <a:r>
              <a:rPr lang="en-US" dirty="0"/>
              <a:t> kill </a:t>
            </a:r>
          </a:p>
        </p:txBody>
      </p:sp>
    </p:spTree>
    <p:extLst>
      <p:ext uri="{BB962C8B-B14F-4D97-AF65-F5344CB8AC3E}">
        <p14:creationId xmlns:p14="http://schemas.microsoft.com/office/powerpoint/2010/main" val="440520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785-F916-C162-FA36-94CA98B25758}"/>
              </a:ext>
            </a:extLst>
          </p:cNvPr>
          <p:cNvSpPr>
            <a:spLocks noGrp="1"/>
          </p:cNvSpPr>
          <p:nvPr>
            <p:ph type="title"/>
          </p:nvPr>
        </p:nvSpPr>
        <p:spPr/>
        <p:txBody>
          <a:bodyPr/>
          <a:lstStyle/>
          <a:p>
            <a:r>
              <a:rPr lang="en-US" dirty="0"/>
              <a:t>                             screen</a:t>
            </a:r>
          </a:p>
        </p:txBody>
      </p:sp>
      <p:sp>
        <p:nvSpPr>
          <p:cNvPr id="3" name="Content Placeholder 2">
            <a:extLst>
              <a:ext uri="{FF2B5EF4-FFF2-40B4-BE49-F238E27FC236}">
                <a16:creationId xmlns:a16="http://schemas.microsoft.com/office/drawing/2014/main" id="{4E478365-EEA7-9692-F46D-F4B7A4D5CDCB}"/>
              </a:ext>
            </a:extLst>
          </p:cNvPr>
          <p:cNvSpPr>
            <a:spLocks noGrp="1"/>
          </p:cNvSpPr>
          <p:nvPr>
            <p:ph idx="1"/>
          </p:nvPr>
        </p:nvSpPr>
        <p:spPr/>
        <p:txBody>
          <a:bodyPr>
            <a:normAutofit/>
          </a:bodyPr>
          <a:lstStyle/>
          <a:p>
            <a:r>
              <a:rPr lang="en-US" dirty="0"/>
              <a:t>Screen better than </a:t>
            </a:r>
            <a:r>
              <a:rPr lang="en-US" dirty="0" err="1"/>
              <a:t>nohup</a:t>
            </a:r>
            <a:r>
              <a:rPr lang="en-US" dirty="0"/>
              <a:t> manage process</a:t>
            </a:r>
          </a:p>
          <a:p>
            <a:endParaRPr lang="en-US" dirty="0"/>
          </a:p>
          <a:p>
            <a:endParaRPr lang="en-US" dirty="0"/>
          </a:p>
          <a:p>
            <a:r>
              <a:rPr lang="en-US" dirty="0"/>
              <a:t>Screen –ls list of process in screen</a:t>
            </a:r>
          </a:p>
          <a:p>
            <a:endParaRPr lang="en-US" dirty="0"/>
          </a:p>
          <a:p>
            <a:pPr marL="0" indent="0">
              <a:buNone/>
            </a:pPr>
            <a:r>
              <a:rPr lang="en-US" dirty="0"/>
              <a:t> ctrl + a   d    detach     </a:t>
            </a:r>
            <a:r>
              <a:rPr lang="en-US" dirty="0" err="1"/>
              <a:t>ctrl+A</a:t>
            </a:r>
            <a:r>
              <a:rPr lang="en-US" dirty="0"/>
              <a:t>  |   split page     </a:t>
            </a:r>
            <a:r>
              <a:rPr lang="en-US" dirty="0" err="1"/>
              <a:t>ctrl+A</a:t>
            </a:r>
            <a:r>
              <a:rPr lang="en-US" dirty="0"/>
              <a:t> \ delete   </a:t>
            </a:r>
          </a:p>
          <a:p>
            <a:r>
              <a:rPr lang="en-US" dirty="0"/>
              <a:t>Screen –r reattach         </a:t>
            </a:r>
            <a:r>
              <a:rPr lang="en-US" err="1"/>
              <a:t>ctrl</a:t>
            </a:r>
            <a:r>
              <a:rPr lang="en-US"/>
              <a:t>+A </a:t>
            </a:r>
            <a:r>
              <a:rPr lang="en-US" dirty="0"/>
              <a:t>tab and c (create)</a:t>
            </a:r>
          </a:p>
        </p:txBody>
      </p:sp>
    </p:spTree>
    <p:extLst>
      <p:ext uri="{BB962C8B-B14F-4D97-AF65-F5344CB8AC3E}">
        <p14:creationId xmlns:p14="http://schemas.microsoft.com/office/powerpoint/2010/main" val="3224842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FDE-FEE9-16C5-57BC-2A05BCFDB914}"/>
              </a:ext>
            </a:extLst>
          </p:cNvPr>
          <p:cNvSpPr>
            <a:spLocks noGrp="1"/>
          </p:cNvSpPr>
          <p:nvPr>
            <p:ph type="title"/>
          </p:nvPr>
        </p:nvSpPr>
        <p:spPr/>
        <p:txBody>
          <a:bodyPr/>
          <a:lstStyle/>
          <a:p>
            <a:r>
              <a:rPr lang="en-US" dirty="0"/>
              <a:t>                    managing process priority </a:t>
            </a:r>
          </a:p>
        </p:txBody>
      </p:sp>
      <p:sp>
        <p:nvSpPr>
          <p:cNvPr id="3" name="Content Placeholder 2">
            <a:extLst>
              <a:ext uri="{FF2B5EF4-FFF2-40B4-BE49-F238E27FC236}">
                <a16:creationId xmlns:a16="http://schemas.microsoft.com/office/drawing/2014/main" id="{9B5C2E2C-94D4-4FF7-B077-4A70AF7F4193}"/>
              </a:ext>
            </a:extLst>
          </p:cNvPr>
          <p:cNvSpPr>
            <a:spLocks noGrp="1"/>
          </p:cNvSpPr>
          <p:nvPr>
            <p:ph idx="1"/>
          </p:nvPr>
        </p:nvSpPr>
        <p:spPr/>
        <p:txBody>
          <a:bodyPr>
            <a:normAutofit fontScale="70000" lnSpcReduction="20000"/>
          </a:bodyPr>
          <a:lstStyle/>
          <a:p>
            <a:pPr marL="0" indent="0">
              <a:buNone/>
            </a:pPr>
            <a:r>
              <a:rPr lang="en-US" dirty="0"/>
              <a:t>The scheduling priority for a process determines when it obtains CPU time and</a:t>
            </a:r>
          </a:p>
          <a:p>
            <a:pPr marL="0" indent="0">
              <a:buNone/>
            </a:pPr>
            <a:r>
              <a:rPr lang="en-US" dirty="0"/>
              <a:t> memory resources in comparison to other processes that operate at a different </a:t>
            </a:r>
          </a:p>
          <a:p>
            <a:pPr marL="0" indent="0">
              <a:buNone/>
            </a:pPr>
            <a:r>
              <a:rPr lang="en-US" dirty="0"/>
              <a:t>priority. However, you may run some applications that need either a higher or lower level </a:t>
            </a:r>
          </a:p>
          <a:p>
            <a:pPr marL="0" indent="0">
              <a:buNone/>
            </a:pPr>
            <a:r>
              <a:rPr lang="en-US" dirty="0"/>
              <a:t>of priority.</a:t>
            </a:r>
          </a:p>
          <a:p>
            <a:endParaRPr lang="en-US" dirty="0"/>
          </a:p>
          <a:p>
            <a:endParaRPr lang="en-US" dirty="0"/>
          </a:p>
          <a:p>
            <a:endParaRPr lang="en-US" dirty="0"/>
          </a:p>
          <a:p>
            <a:r>
              <a:rPr lang="en-US" dirty="0"/>
              <a:t>nice                                         </a:t>
            </a:r>
            <a:r>
              <a:rPr lang="en-US" dirty="0" err="1"/>
              <a:t>nice</a:t>
            </a:r>
            <a:r>
              <a:rPr lang="en-US" dirty="0"/>
              <a:t> –n number command</a:t>
            </a:r>
          </a:p>
          <a:p>
            <a:pPr marL="0" indent="0">
              <a:buNone/>
            </a:pPr>
            <a:r>
              <a:rPr lang="en-US" dirty="0"/>
              <a:t>number between -20 until 19 The lower the number, the higher priority the process receives. The default niceness level is zero  </a:t>
            </a:r>
          </a:p>
          <a:p>
            <a:r>
              <a:rPr lang="en-US" dirty="0"/>
              <a:t>nice command default 10         </a:t>
            </a:r>
            <a:r>
              <a:rPr lang="en-US" dirty="0" err="1"/>
              <a:t>ps</a:t>
            </a:r>
            <a:r>
              <a:rPr lang="en-US" dirty="0"/>
              <a:t> –l  show nice</a:t>
            </a:r>
          </a:p>
          <a:p>
            <a:endParaRPr lang="en-US" dirty="0"/>
          </a:p>
          <a:p>
            <a:r>
              <a:rPr lang="en-US" dirty="0"/>
              <a:t>renice  for changing priority    renice –n number –p (process id)  </a:t>
            </a:r>
          </a:p>
        </p:txBody>
      </p:sp>
    </p:spTree>
    <p:extLst>
      <p:ext uri="{BB962C8B-B14F-4D97-AF65-F5344CB8AC3E}">
        <p14:creationId xmlns:p14="http://schemas.microsoft.com/office/powerpoint/2010/main" val="420900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1C4-6DFB-40A1-8EB6-E19F0060376E}"/>
              </a:ext>
            </a:extLst>
          </p:cNvPr>
          <p:cNvSpPr>
            <a:spLocks noGrp="1"/>
          </p:cNvSpPr>
          <p:nvPr>
            <p:ph type="title"/>
          </p:nvPr>
        </p:nvSpPr>
        <p:spPr/>
        <p:txBody>
          <a:bodyPr/>
          <a:lstStyle/>
          <a:p>
            <a:r>
              <a:rPr lang="en-US" dirty="0"/>
              <a:t>Famous company</a:t>
            </a:r>
          </a:p>
        </p:txBody>
      </p:sp>
      <p:sp>
        <p:nvSpPr>
          <p:cNvPr id="3" name="Content Placeholder 2">
            <a:extLst>
              <a:ext uri="{FF2B5EF4-FFF2-40B4-BE49-F238E27FC236}">
                <a16:creationId xmlns:a16="http://schemas.microsoft.com/office/drawing/2014/main" id="{7F5CFD87-DF5B-4FFF-8578-0E0AB0CC8872}"/>
              </a:ext>
            </a:extLst>
          </p:cNvPr>
          <p:cNvSpPr>
            <a:spLocks noGrp="1"/>
          </p:cNvSpPr>
          <p:nvPr>
            <p:ph idx="1"/>
          </p:nvPr>
        </p:nvSpPr>
        <p:spPr/>
        <p:txBody>
          <a:bodyPr/>
          <a:lstStyle/>
          <a:p>
            <a:r>
              <a:rPr lang="en-US" dirty="0" err="1"/>
              <a:t>At&amp;t</a:t>
            </a:r>
            <a:r>
              <a:rPr lang="en-US" dirty="0"/>
              <a:t> bell labs</a:t>
            </a:r>
          </a:p>
          <a:p>
            <a:r>
              <a:rPr lang="en-US" dirty="0"/>
              <a:t>Debian</a:t>
            </a:r>
          </a:p>
          <a:p>
            <a:r>
              <a:rPr lang="en-US" dirty="0" err="1"/>
              <a:t>Redhat</a:t>
            </a:r>
            <a:endParaRPr lang="en-US" dirty="0"/>
          </a:p>
          <a:p>
            <a:r>
              <a:rPr lang="en-US" dirty="0"/>
              <a:t>Linux foundation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5FD22C1-2E37-4DA8-A600-E4B27815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861" y="1825625"/>
            <a:ext cx="3333750" cy="1371600"/>
          </a:xfrm>
          <a:prstGeom prst="rect">
            <a:avLst/>
          </a:prstGeom>
        </p:spPr>
      </p:pic>
      <p:pic>
        <p:nvPicPr>
          <p:cNvPr id="7" name="Picture 6">
            <a:extLst>
              <a:ext uri="{FF2B5EF4-FFF2-40B4-BE49-F238E27FC236}">
                <a16:creationId xmlns:a16="http://schemas.microsoft.com/office/drawing/2014/main" id="{535C5023-7A5B-4AAF-9F0D-BFE8C0DC2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830" y="3106286"/>
            <a:ext cx="1857375" cy="2457450"/>
          </a:xfrm>
          <a:prstGeom prst="rect">
            <a:avLst/>
          </a:prstGeom>
        </p:spPr>
      </p:pic>
      <p:pic>
        <p:nvPicPr>
          <p:cNvPr id="9" name="Picture 8">
            <a:extLst>
              <a:ext uri="{FF2B5EF4-FFF2-40B4-BE49-F238E27FC236}">
                <a16:creationId xmlns:a16="http://schemas.microsoft.com/office/drawing/2014/main" id="{B6A7F420-CC5C-423C-9996-ACEA47CD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272" y="3710855"/>
            <a:ext cx="2143125" cy="2143125"/>
          </a:xfrm>
          <a:prstGeom prst="rect">
            <a:avLst/>
          </a:prstGeom>
        </p:spPr>
      </p:pic>
      <p:pic>
        <p:nvPicPr>
          <p:cNvPr id="11" name="Picture 10">
            <a:extLst>
              <a:ext uri="{FF2B5EF4-FFF2-40B4-BE49-F238E27FC236}">
                <a16:creationId xmlns:a16="http://schemas.microsoft.com/office/drawing/2014/main" id="{1844520E-251B-47F6-9B97-C382CCD75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1143" y="4341303"/>
            <a:ext cx="3505200" cy="1304925"/>
          </a:xfrm>
          <a:prstGeom prst="rect">
            <a:avLst/>
          </a:prstGeom>
        </p:spPr>
      </p:pic>
    </p:spTree>
    <p:extLst>
      <p:ext uri="{BB962C8B-B14F-4D97-AF65-F5344CB8AC3E}">
        <p14:creationId xmlns:p14="http://schemas.microsoft.com/office/powerpoint/2010/main" val="68720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41AE-06B8-D655-132B-C91F1C01256B}"/>
              </a:ext>
            </a:extLst>
          </p:cNvPr>
          <p:cNvSpPr>
            <a:spLocks noGrp="1"/>
          </p:cNvSpPr>
          <p:nvPr>
            <p:ph type="title"/>
          </p:nvPr>
        </p:nvSpPr>
        <p:spPr/>
        <p:txBody>
          <a:bodyPr/>
          <a:lstStyle/>
          <a:p>
            <a:r>
              <a:rPr lang="en-US"/>
              <a:t>                       configuring hardware</a:t>
            </a:r>
          </a:p>
        </p:txBody>
      </p:sp>
      <p:sp>
        <p:nvSpPr>
          <p:cNvPr id="3" name="Content Placeholder 2">
            <a:extLst>
              <a:ext uri="{FF2B5EF4-FFF2-40B4-BE49-F238E27FC236}">
                <a16:creationId xmlns:a16="http://schemas.microsoft.com/office/drawing/2014/main" id="{EC8DEC11-D34F-29BF-1E32-8946DD17F185}"/>
              </a:ext>
            </a:extLst>
          </p:cNvPr>
          <p:cNvSpPr>
            <a:spLocks noGrp="1"/>
          </p:cNvSpPr>
          <p:nvPr>
            <p:ph idx="1"/>
          </p:nvPr>
        </p:nvSpPr>
        <p:spPr/>
        <p:txBody>
          <a:bodyPr>
            <a:normAutofit lnSpcReduction="10000"/>
          </a:bodyPr>
          <a:lstStyle/>
          <a:p>
            <a:r>
              <a:rPr lang="en-US" dirty="0"/>
              <a:t>Firmware: means when you now typing in keyboard connect with </a:t>
            </a:r>
            <a:r>
              <a:rPr lang="en-US" dirty="0" err="1"/>
              <a:t>os</a:t>
            </a:r>
            <a:r>
              <a:rPr lang="en-US" dirty="0"/>
              <a:t> to write letter on screen.</a:t>
            </a:r>
          </a:p>
          <a:p>
            <a:endParaRPr lang="en-US" dirty="0"/>
          </a:p>
          <a:p>
            <a:r>
              <a:rPr lang="en-US" dirty="0"/>
              <a:t>Old firmware (bios)  </a:t>
            </a:r>
          </a:p>
          <a:p>
            <a:endParaRPr lang="en-US" dirty="0"/>
          </a:p>
          <a:p>
            <a:r>
              <a:rPr lang="en-US" dirty="0"/>
              <a:t>New firmware (unified extensible firmware interface)UEFI</a:t>
            </a:r>
          </a:p>
          <a:p>
            <a:endParaRPr lang="en-US" dirty="0"/>
          </a:p>
          <a:p>
            <a:r>
              <a:rPr lang="en-US" dirty="0"/>
              <a:t>PCI: peripheral  component interface (location for any card on motherboard)   </a:t>
            </a:r>
            <a:r>
              <a:rPr lang="en-US" dirty="0" err="1"/>
              <a:t>scsi</a:t>
            </a:r>
            <a:r>
              <a:rPr lang="en-US" dirty="0"/>
              <a:t> (parallel up to 8)    </a:t>
            </a:r>
            <a:r>
              <a:rPr lang="en-US" dirty="0" err="1"/>
              <a:t>sata</a:t>
            </a:r>
            <a:r>
              <a:rPr lang="en-US" dirty="0"/>
              <a:t>(serial up to 4)  </a:t>
            </a:r>
            <a:r>
              <a:rPr lang="en-US" dirty="0" err="1"/>
              <a:t>pata</a:t>
            </a:r>
            <a:r>
              <a:rPr lang="en-US" dirty="0"/>
              <a:t>(very old)        </a:t>
            </a:r>
          </a:p>
        </p:txBody>
      </p:sp>
    </p:spTree>
    <p:extLst>
      <p:ext uri="{BB962C8B-B14F-4D97-AF65-F5344CB8AC3E}">
        <p14:creationId xmlns:p14="http://schemas.microsoft.com/office/powerpoint/2010/main" val="3702134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2898-6E20-2F3A-94D4-364E2F8C8509}"/>
              </a:ext>
            </a:extLst>
          </p:cNvPr>
          <p:cNvSpPr>
            <a:spLocks noGrp="1"/>
          </p:cNvSpPr>
          <p:nvPr>
            <p:ph type="title"/>
          </p:nvPr>
        </p:nvSpPr>
        <p:spPr/>
        <p:txBody>
          <a:bodyPr/>
          <a:lstStyle/>
          <a:p>
            <a:r>
              <a:rPr lang="en-US" dirty="0"/>
              <a:t>                          </a:t>
            </a:r>
            <a:r>
              <a:rPr lang="en-US" dirty="0" err="1"/>
              <a:t>sysfs</a:t>
            </a:r>
            <a:r>
              <a:rPr lang="en-US" dirty="0"/>
              <a:t>  and </a:t>
            </a:r>
            <a:r>
              <a:rPr lang="en-US" dirty="0" err="1"/>
              <a:t>udev</a:t>
            </a:r>
            <a:endParaRPr lang="en-US" dirty="0"/>
          </a:p>
        </p:txBody>
      </p:sp>
      <p:sp>
        <p:nvSpPr>
          <p:cNvPr id="3" name="Content Placeholder 2">
            <a:extLst>
              <a:ext uri="{FF2B5EF4-FFF2-40B4-BE49-F238E27FC236}">
                <a16:creationId xmlns:a16="http://schemas.microsoft.com/office/drawing/2014/main" id="{5622886D-E328-BC28-B061-F39A00D38ECC}"/>
              </a:ext>
            </a:extLst>
          </p:cNvPr>
          <p:cNvSpPr>
            <a:spLocks noGrp="1"/>
          </p:cNvSpPr>
          <p:nvPr>
            <p:ph idx="1"/>
          </p:nvPr>
        </p:nvSpPr>
        <p:spPr/>
        <p:txBody>
          <a:bodyPr/>
          <a:lstStyle/>
          <a:p>
            <a:r>
              <a:rPr lang="en-US" dirty="0"/>
              <a:t>as like as filesystem or pseudo that exist information about kernel such as </a:t>
            </a:r>
            <a:r>
              <a:rPr lang="en-US" dirty="0" err="1"/>
              <a:t>subsystem,module,bus,devices</a:t>
            </a:r>
            <a:r>
              <a:rPr lang="en-US" dirty="0"/>
              <a:t>……  /sys</a:t>
            </a:r>
          </a:p>
          <a:p>
            <a:endParaRPr lang="en-US" dirty="0"/>
          </a:p>
          <a:p>
            <a:r>
              <a:rPr lang="en-US" dirty="0"/>
              <a:t>/dev as device manager for the  </a:t>
            </a:r>
            <a:r>
              <a:rPr lang="en-US" dirty="0" err="1"/>
              <a:t>linux</a:t>
            </a:r>
            <a:r>
              <a:rPr lang="en-US" dirty="0"/>
              <a:t> kernel.</a:t>
            </a:r>
          </a:p>
          <a:p>
            <a:pPr marL="0" indent="0">
              <a:buNone/>
            </a:pPr>
            <a:r>
              <a:rPr lang="en-US" dirty="0" err="1"/>
              <a:t>Sda</a:t>
            </a:r>
            <a:r>
              <a:rPr lang="en-US" dirty="0"/>
              <a:t>  ____&gt;means first hard disk   sda1-</a:t>
            </a:r>
            <a:r>
              <a:rPr lang="en-US" dirty="0">
                <a:sym typeface="Wingdings" panose="05000000000000000000" pitchFamily="2" charset="2"/>
              </a:rPr>
              <a:t> means first partition of first hard disk     sda3-- means third partition of first hard</a:t>
            </a:r>
          </a:p>
          <a:p>
            <a:endParaRPr lang="en-US" dirty="0"/>
          </a:p>
          <a:p>
            <a:r>
              <a:rPr lang="en-US" dirty="0" err="1"/>
              <a:t>dbus</a:t>
            </a:r>
            <a:r>
              <a:rPr lang="en-US" dirty="0"/>
              <a:t> is a message bus system.is a simple way that application talk to another application</a:t>
            </a:r>
          </a:p>
        </p:txBody>
      </p:sp>
    </p:spTree>
    <p:extLst>
      <p:ext uri="{BB962C8B-B14F-4D97-AF65-F5344CB8AC3E}">
        <p14:creationId xmlns:p14="http://schemas.microsoft.com/office/powerpoint/2010/main" val="3914826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96D4-2292-BC63-DA91-B0FC7E7DE8DC}"/>
              </a:ext>
            </a:extLst>
          </p:cNvPr>
          <p:cNvSpPr>
            <a:spLocks noGrp="1"/>
          </p:cNvSpPr>
          <p:nvPr>
            <p:ph type="title"/>
          </p:nvPr>
        </p:nvSpPr>
        <p:spPr/>
        <p:txBody>
          <a:bodyPr/>
          <a:lstStyle/>
          <a:p>
            <a:r>
              <a:rPr lang="en-US" dirty="0"/>
              <a:t>                                   hardware</a:t>
            </a:r>
          </a:p>
        </p:txBody>
      </p:sp>
      <p:sp>
        <p:nvSpPr>
          <p:cNvPr id="3" name="Content Placeholder 2">
            <a:extLst>
              <a:ext uri="{FF2B5EF4-FFF2-40B4-BE49-F238E27FC236}">
                <a16:creationId xmlns:a16="http://schemas.microsoft.com/office/drawing/2014/main" id="{D6CBF55D-8A34-9294-D632-A48A417E782E}"/>
              </a:ext>
            </a:extLst>
          </p:cNvPr>
          <p:cNvSpPr>
            <a:spLocks noGrp="1"/>
          </p:cNvSpPr>
          <p:nvPr>
            <p:ph idx="1"/>
          </p:nvPr>
        </p:nvSpPr>
        <p:spPr/>
        <p:txBody>
          <a:bodyPr>
            <a:normAutofit fontScale="77500" lnSpcReduction="20000"/>
          </a:bodyPr>
          <a:lstStyle/>
          <a:p>
            <a:r>
              <a:rPr lang="en-US" dirty="0"/>
              <a:t>Information about process for kernel as pseudo file system.</a:t>
            </a:r>
          </a:p>
          <a:p>
            <a:pPr marL="0" indent="0">
              <a:buNone/>
            </a:pPr>
            <a:r>
              <a:rPr lang="en-US" dirty="0"/>
              <a:t>                                                           </a:t>
            </a:r>
          </a:p>
          <a:p>
            <a:r>
              <a:rPr lang="en-US" dirty="0" err="1"/>
              <a:t>lspci</a:t>
            </a:r>
            <a:r>
              <a:rPr lang="en-US" dirty="0"/>
              <a:t>      </a:t>
            </a:r>
          </a:p>
          <a:p>
            <a:r>
              <a:rPr lang="en-US" dirty="0" err="1"/>
              <a:t>lsdev</a:t>
            </a:r>
            <a:r>
              <a:rPr lang="en-US" dirty="0"/>
              <a:t>                                                    </a:t>
            </a:r>
            <a:r>
              <a:rPr lang="en-US" dirty="0" err="1"/>
              <a:t>lsmod</a:t>
            </a:r>
            <a:endParaRPr lang="en-US" dirty="0"/>
          </a:p>
          <a:p>
            <a:pPr marL="0" indent="0">
              <a:buNone/>
            </a:pPr>
            <a:r>
              <a:rPr lang="en-US" dirty="0"/>
              <a:t>                                                                 </a:t>
            </a:r>
            <a:r>
              <a:rPr lang="en-US" dirty="0" err="1"/>
              <a:t>rmmod</a:t>
            </a:r>
            <a:r>
              <a:rPr lang="en-US" dirty="0"/>
              <a:t>                 </a:t>
            </a:r>
            <a:r>
              <a:rPr lang="en-US" dirty="0" err="1"/>
              <a:t>modinfo</a:t>
            </a:r>
            <a:endParaRPr lang="en-US" dirty="0"/>
          </a:p>
          <a:p>
            <a:pPr marL="0" indent="0">
              <a:buNone/>
            </a:pPr>
            <a:r>
              <a:rPr lang="en-US" dirty="0" err="1"/>
              <a:t>insmode</a:t>
            </a:r>
            <a:r>
              <a:rPr lang="en-US" dirty="0"/>
              <a:t> insert module that because give full path not used instead </a:t>
            </a:r>
            <a:r>
              <a:rPr lang="en-US" dirty="0" err="1"/>
              <a:t>modprobe</a:t>
            </a:r>
            <a:r>
              <a:rPr lang="en-US" dirty="0"/>
              <a:t> </a:t>
            </a:r>
          </a:p>
          <a:p>
            <a:pPr marL="0" indent="0">
              <a:buNone/>
            </a:pPr>
            <a:endParaRPr lang="en-US" dirty="0"/>
          </a:p>
          <a:p>
            <a:pPr marL="0" indent="0">
              <a:buNone/>
            </a:pPr>
            <a:r>
              <a:rPr lang="en-US" dirty="0" err="1"/>
              <a:t>Exapmle</a:t>
            </a:r>
            <a:r>
              <a:rPr lang="en-US" dirty="0"/>
              <a:t> for module </a:t>
            </a:r>
            <a:r>
              <a:rPr lang="en-US" dirty="0" err="1"/>
              <a:t>rmmod</a:t>
            </a:r>
            <a:r>
              <a:rPr lang="en-US" dirty="0"/>
              <a:t> </a:t>
            </a:r>
            <a:r>
              <a:rPr lang="en-US" dirty="0" err="1"/>
              <a:t>ilwifi</a:t>
            </a:r>
            <a:r>
              <a:rPr lang="en-US" dirty="0"/>
              <a:t>  disconnect an after that </a:t>
            </a:r>
            <a:r>
              <a:rPr lang="en-US" dirty="0" err="1"/>
              <a:t>modprobe</a:t>
            </a:r>
            <a:r>
              <a:rPr lang="en-US" dirty="0"/>
              <a:t> </a:t>
            </a:r>
            <a:r>
              <a:rPr lang="en-US" dirty="0" err="1"/>
              <a:t>ilwifi</a:t>
            </a:r>
            <a:endParaRPr lang="en-US" dirty="0"/>
          </a:p>
          <a:p>
            <a:r>
              <a:rPr lang="en-US" dirty="0" err="1"/>
              <a:t>lsusb</a:t>
            </a:r>
            <a:r>
              <a:rPr lang="en-US" dirty="0"/>
              <a:t>                                                        </a:t>
            </a:r>
          </a:p>
          <a:p>
            <a:endParaRPr lang="en-US" dirty="0"/>
          </a:p>
          <a:p>
            <a:r>
              <a:rPr lang="en-US" dirty="0" err="1"/>
              <a:t>lsblk</a:t>
            </a:r>
            <a:r>
              <a:rPr lang="en-US" dirty="0"/>
              <a:t> </a:t>
            </a:r>
          </a:p>
          <a:p>
            <a:r>
              <a:rPr lang="en-US" dirty="0"/>
              <a:t>Module as Driver in </a:t>
            </a:r>
            <a:r>
              <a:rPr lang="en-US" dirty="0" err="1"/>
              <a:t>linux</a:t>
            </a:r>
            <a:r>
              <a:rPr lang="en-US" dirty="0"/>
              <a:t> by default 90% load with kernel </a:t>
            </a:r>
          </a:p>
        </p:txBody>
      </p:sp>
    </p:spTree>
    <p:extLst>
      <p:ext uri="{BB962C8B-B14F-4D97-AF65-F5344CB8AC3E}">
        <p14:creationId xmlns:p14="http://schemas.microsoft.com/office/powerpoint/2010/main" val="3510377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975-045E-49CC-B93C-F1DAF25D80E7}"/>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5D53DAAA-E6DD-44EA-9A08-94307FA80714}"/>
              </a:ext>
            </a:extLst>
          </p:cNvPr>
          <p:cNvSpPr>
            <a:spLocks noGrp="1"/>
          </p:cNvSpPr>
          <p:nvPr>
            <p:ph idx="1"/>
          </p:nvPr>
        </p:nvSpPr>
        <p:spPr/>
        <p:txBody>
          <a:bodyPr>
            <a:normAutofit lnSpcReduction="10000"/>
          </a:bodyPr>
          <a:lstStyle/>
          <a:p>
            <a:r>
              <a:rPr lang="en-US" dirty="0"/>
              <a:t>1. the bios(input output) firmware(is software that provides basic machine instruction that allow the hardware to communicate with other software running on a device) performs a power-on-self and </a:t>
            </a:r>
            <a:r>
              <a:rPr lang="en-US" dirty="0" err="1"/>
              <a:t>initilaies</a:t>
            </a:r>
            <a:r>
              <a:rPr lang="en-US" dirty="0"/>
              <a:t> the hardware</a:t>
            </a:r>
          </a:p>
          <a:p>
            <a:r>
              <a:rPr lang="en-US" dirty="0"/>
              <a:t>2.the firmware loads the boot </a:t>
            </a:r>
            <a:r>
              <a:rPr lang="en-US" dirty="0" err="1"/>
              <a:t>loader,such</a:t>
            </a:r>
            <a:r>
              <a:rPr lang="en-US" dirty="0"/>
              <a:t> as </a:t>
            </a:r>
            <a:r>
              <a:rPr lang="en-US" dirty="0" err="1"/>
              <a:t>GRUB,from</a:t>
            </a:r>
            <a:r>
              <a:rPr lang="en-US" dirty="0"/>
              <a:t> boot device</a:t>
            </a:r>
          </a:p>
          <a:p>
            <a:r>
              <a:rPr lang="en-US" dirty="0"/>
              <a:t>3.the boot loader </a:t>
            </a:r>
            <a:r>
              <a:rPr lang="en-US" dirty="0" err="1"/>
              <a:t>displayes</a:t>
            </a:r>
            <a:r>
              <a:rPr lang="en-US" dirty="0"/>
              <a:t> a menu of available operating systems or kernel to boot</a:t>
            </a:r>
          </a:p>
          <a:p>
            <a:r>
              <a:rPr lang="en-US" dirty="0"/>
              <a:t>4.the boot loader reads the kernel and initial RAM disk(</a:t>
            </a:r>
            <a:r>
              <a:rPr lang="en-US" dirty="0" err="1"/>
              <a:t>initrd</a:t>
            </a:r>
            <a:r>
              <a:rPr lang="en-US" dirty="0"/>
              <a:t>) from the boot device and load them into memory</a:t>
            </a:r>
          </a:p>
          <a:p>
            <a:r>
              <a:rPr lang="en-US" dirty="0"/>
              <a:t>5.the kernel initialize the hardware and loads necessary drives.</a:t>
            </a:r>
          </a:p>
        </p:txBody>
      </p:sp>
    </p:spTree>
    <p:extLst>
      <p:ext uri="{BB962C8B-B14F-4D97-AF65-F5344CB8AC3E}">
        <p14:creationId xmlns:p14="http://schemas.microsoft.com/office/powerpoint/2010/main" val="266667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3C33-3F6F-47A9-9BFF-F052A57760C9}"/>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14FCC7E6-1AAD-4C66-8A89-BA080C3C73A6}"/>
              </a:ext>
            </a:extLst>
          </p:cNvPr>
          <p:cNvSpPr>
            <a:spLocks noGrp="1"/>
          </p:cNvSpPr>
          <p:nvPr>
            <p:ph idx="1"/>
          </p:nvPr>
        </p:nvSpPr>
        <p:spPr/>
        <p:txBody>
          <a:bodyPr/>
          <a:lstStyle/>
          <a:p>
            <a:r>
              <a:rPr lang="en-US" dirty="0"/>
              <a:t>6.the kernel starts the </a:t>
            </a:r>
            <a:r>
              <a:rPr lang="en-US" dirty="0" err="1"/>
              <a:t>init</a:t>
            </a:r>
            <a:r>
              <a:rPr lang="en-US" dirty="0"/>
              <a:t> process which is responsible for starting user-space processes and system </a:t>
            </a:r>
            <a:r>
              <a:rPr lang="en-US" dirty="0" err="1"/>
              <a:t>services.the</a:t>
            </a:r>
            <a:r>
              <a:rPr lang="en-US" dirty="0"/>
              <a:t> </a:t>
            </a:r>
            <a:r>
              <a:rPr lang="en-US" dirty="0" err="1"/>
              <a:t>init</a:t>
            </a:r>
            <a:r>
              <a:rPr lang="en-US" dirty="0"/>
              <a:t> process starts other processes and services such as the display manager and login </a:t>
            </a:r>
            <a:r>
              <a:rPr lang="en-US" dirty="0" err="1"/>
              <a:t>manager,which</a:t>
            </a:r>
            <a:r>
              <a:rPr lang="en-US" dirty="0"/>
              <a:t> allow the user to interact with the system.</a:t>
            </a:r>
          </a:p>
          <a:p>
            <a:r>
              <a:rPr lang="en-US" dirty="0"/>
              <a:t>7.Once the user is logged </a:t>
            </a:r>
            <a:r>
              <a:rPr lang="en-US" dirty="0" err="1"/>
              <a:t>in,they</a:t>
            </a:r>
            <a:r>
              <a:rPr lang="en-US" dirty="0"/>
              <a:t> can interact with system and run applications.</a:t>
            </a:r>
          </a:p>
        </p:txBody>
      </p:sp>
    </p:spTree>
    <p:extLst>
      <p:ext uri="{BB962C8B-B14F-4D97-AF65-F5344CB8AC3E}">
        <p14:creationId xmlns:p14="http://schemas.microsoft.com/office/powerpoint/2010/main" val="3776144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A716-9632-0FD4-1695-699FFE3CEFED}"/>
              </a:ext>
            </a:extLst>
          </p:cNvPr>
          <p:cNvSpPr>
            <a:spLocks noGrp="1"/>
          </p:cNvSpPr>
          <p:nvPr>
            <p:ph type="title"/>
          </p:nvPr>
        </p:nvSpPr>
        <p:spPr/>
        <p:txBody>
          <a:bodyPr/>
          <a:lstStyle/>
          <a:p>
            <a:pPr algn="ctr"/>
            <a:r>
              <a:rPr lang="en-US" dirty="0" err="1"/>
              <a:t>mbr</a:t>
            </a:r>
            <a:r>
              <a:rPr lang="en-US" dirty="0"/>
              <a:t> vs </a:t>
            </a:r>
            <a:r>
              <a:rPr lang="en-US" dirty="0" err="1"/>
              <a:t>esp</a:t>
            </a:r>
            <a:endParaRPr lang="en-US" dirty="0"/>
          </a:p>
        </p:txBody>
      </p:sp>
      <p:sp>
        <p:nvSpPr>
          <p:cNvPr id="3" name="Content Placeholder 2">
            <a:extLst>
              <a:ext uri="{FF2B5EF4-FFF2-40B4-BE49-F238E27FC236}">
                <a16:creationId xmlns:a16="http://schemas.microsoft.com/office/drawing/2014/main" id="{BD58697B-61DD-AEB7-2BFF-D8C83C33B739}"/>
              </a:ext>
            </a:extLst>
          </p:cNvPr>
          <p:cNvSpPr>
            <a:spLocks noGrp="1"/>
          </p:cNvSpPr>
          <p:nvPr>
            <p:ph idx="1"/>
          </p:nvPr>
        </p:nvSpPr>
        <p:spPr/>
        <p:txBody>
          <a:bodyPr/>
          <a:lstStyle/>
          <a:p>
            <a:r>
              <a:rPr lang="en-US" dirty="0" err="1"/>
              <a:t>Mbr</a:t>
            </a:r>
            <a:r>
              <a:rPr lang="en-US" dirty="0"/>
              <a:t>(master boot record):</a:t>
            </a:r>
          </a:p>
          <a:p>
            <a:pPr marL="0" indent="0">
              <a:buNone/>
            </a:pPr>
            <a:r>
              <a:rPr lang="en-US" dirty="0"/>
              <a:t>The MBR is the first sector on the first hard drive partition on the system. There is only one MBR for the computer system.</a:t>
            </a:r>
          </a:p>
          <a:p>
            <a:pPr marL="0" indent="0">
              <a:buNone/>
            </a:pPr>
            <a:endParaRPr lang="en-US" dirty="0"/>
          </a:p>
          <a:p>
            <a:pPr marL="0" indent="0">
              <a:buNone/>
            </a:pPr>
            <a:r>
              <a:rPr lang="en-US" dirty="0"/>
              <a:t>instead of relying on a single boot sector on a hard drive to hold the boot loader program, UEFI specifies a special disk partition, called the EFI System Partition (ESP), to store boot loader programs. This allows for any size of boot loader program, plus the ability to store multiple boot loader programs for multiple operating systems.</a:t>
            </a:r>
          </a:p>
        </p:txBody>
      </p:sp>
    </p:spTree>
    <p:extLst>
      <p:ext uri="{BB962C8B-B14F-4D97-AF65-F5344CB8AC3E}">
        <p14:creationId xmlns:p14="http://schemas.microsoft.com/office/powerpoint/2010/main" val="85568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620-0935-EB32-A8A7-3D82FDF12A7B}"/>
              </a:ext>
            </a:extLst>
          </p:cNvPr>
          <p:cNvSpPr>
            <a:spLocks noGrp="1"/>
          </p:cNvSpPr>
          <p:nvPr>
            <p:ph type="title"/>
          </p:nvPr>
        </p:nvSpPr>
        <p:spPr/>
        <p:txBody>
          <a:bodyPr/>
          <a:lstStyle/>
          <a:p>
            <a:r>
              <a:rPr lang="en-US" dirty="0"/>
              <a:t>                              device files</a:t>
            </a:r>
          </a:p>
        </p:txBody>
      </p:sp>
      <p:sp>
        <p:nvSpPr>
          <p:cNvPr id="3" name="Content Placeholder 2">
            <a:extLst>
              <a:ext uri="{FF2B5EF4-FFF2-40B4-BE49-F238E27FC236}">
                <a16:creationId xmlns:a16="http://schemas.microsoft.com/office/drawing/2014/main" id="{B6514435-0B2B-B9B3-74CB-3E91504DBE45}"/>
              </a:ext>
            </a:extLst>
          </p:cNvPr>
          <p:cNvSpPr>
            <a:spLocks noGrp="1"/>
          </p:cNvSpPr>
          <p:nvPr>
            <p:ph idx="1"/>
          </p:nvPr>
        </p:nvSpPr>
        <p:spPr/>
        <p:txBody>
          <a:bodyPr/>
          <a:lstStyle/>
          <a:p>
            <a:r>
              <a:rPr lang="en-US" dirty="0"/>
              <a:t>Character device files: Transfer data one character at a time. This method is often used for serial devices such as terminals and USB devices.</a:t>
            </a:r>
          </a:p>
          <a:p>
            <a:endParaRPr lang="en-US" dirty="0"/>
          </a:p>
          <a:p>
            <a:endParaRPr lang="en-US" dirty="0"/>
          </a:p>
          <a:p>
            <a:r>
              <a:rPr lang="en-US" dirty="0"/>
              <a:t> Block device files: Transfer data in large blocks of data. This method is often used for high-speed data transfer devices such as hard drives and network cards.</a:t>
            </a:r>
          </a:p>
        </p:txBody>
      </p:sp>
    </p:spTree>
    <p:extLst>
      <p:ext uri="{BB962C8B-B14F-4D97-AF65-F5344CB8AC3E}">
        <p14:creationId xmlns:p14="http://schemas.microsoft.com/office/powerpoint/2010/main" val="211070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9FB8-717E-4229-1B74-9DBC2C1C4DC4}"/>
              </a:ext>
            </a:extLst>
          </p:cNvPr>
          <p:cNvSpPr>
            <a:spLocks noGrp="1"/>
          </p:cNvSpPr>
          <p:nvPr>
            <p:ph type="title"/>
          </p:nvPr>
        </p:nvSpPr>
        <p:spPr/>
        <p:txBody>
          <a:bodyPr/>
          <a:lstStyle/>
          <a:p>
            <a:r>
              <a:rPr lang="en-US" dirty="0"/>
              <a:t>                                   hardware</a:t>
            </a:r>
          </a:p>
        </p:txBody>
      </p:sp>
      <p:sp>
        <p:nvSpPr>
          <p:cNvPr id="3" name="Content Placeholder 2">
            <a:extLst>
              <a:ext uri="{FF2B5EF4-FFF2-40B4-BE49-F238E27FC236}">
                <a16:creationId xmlns:a16="http://schemas.microsoft.com/office/drawing/2014/main" id="{832E9650-A2EC-10DC-4958-C1A1406F5F63}"/>
              </a:ext>
            </a:extLst>
          </p:cNvPr>
          <p:cNvSpPr>
            <a:spLocks noGrp="1"/>
          </p:cNvSpPr>
          <p:nvPr>
            <p:ph idx="1"/>
          </p:nvPr>
        </p:nvSpPr>
        <p:spPr/>
        <p:txBody>
          <a:bodyPr/>
          <a:lstStyle/>
          <a:p>
            <a:r>
              <a:rPr lang="en-US" dirty="0" err="1"/>
              <a:t>Partition:A</a:t>
            </a:r>
            <a:r>
              <a:rPr lang="en-US" dirty="0"/>
              <a:t> partition is a self-contained section within the drive that the operating system treats as a separate storage space. Partitioning drives can help you better organize your data</a:t>
            </a:r>
          </a:p>
          <a:p>
            <a:endParaRPr lang="en-US" dirty="0"/>
          </a:p>
          <a:p>
            <a:r>
              <a:rPr lang="en-US" dirty="0"/>
              <a:t>In bios </a:t>
            </a:r>
            <a:r>
              <a:rPr lang="en-US" dirty="0" err="1"/>
              <a:t>mbr</a:t>
            </a:r>
            <a:r>
              <a:rPr lang="en-US" dirty="0"/>
              <a:t> this method supports only up to four primary partitions on a drive. Each primary partition itself, however, can be split into multiple extended partitions. Systems that use the UEFI boot loader method use the more advanced GUID Partition Table (GPT) method for managing partitions, which supports up to 128 partitions on a drive</a:t>
            </a:r>
          </a:p>
        </p:txBody>
      </p:sp>
    </p:spTree>
    <p:extLst>
      <p:ext uri="{BB962C8B-B14F-4D97-AF65-F5344CB8AC3E}">
        <p14:creationId xmlns:p14="http://schemas.microsoft.com/office/powerpoint/2010/main" val="718164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04C9-E41D-BD57-39A8-4189984A2B30}"/>
              </a:ext>
            </a:extLst>
          </p:cNvPr>
          <p:cNvSpPr>
            <a:spLocks noGrp="1"/>
          </p:cNvSpPr>
          <p:nvPr>
            <p:ph type="title"/>
          </p:nvPr>
        </p:nvSpPr>
        <p:spPr/>
        <p:txBody>
          <a:bodyPr/>
          <a:lstStyle/>
          <a:p>
            <a:pPr algn="ctr"/>
            <a:r>
              <a:rPr lang="en-US" dirty="0" err="1"/>
              <a:t>fdisk</a:t>
            </a:r>
            <a:r>
              <a:rPr lang="fa-IR" dirty="0"/>
              <a:t> </a:t>
            </a:r>
            <a:endParaRPr lang="en-US" dirty="0"/>
          </a:p>
        </p:txBody>
      </p:sp>
      <p:sp>
        <p:nvSpPr>
          <p:cNvPr id="3" name="Content Placeholder 2">
            <a:extLst>
              <a:ext uri="{FF2B5EF4-FFF2-40B4-BE49-F238E27FC236}">
                <a16:creationId xmlns:a16="http://schemas.microsoft.com/office/drawing/2014/main" id="{670251B6-04F6-4034-E4B0-40008E6DCF10}"/>
              </a:ext>
            </a:extLst>
          </p:cNvPr>
          <p:cNvSpPr>
            <a:spLocks noGrp="1"/>
          </p:cNvSpPr>
          <p:nvPr>
            <p:ph idx="1"/>
          </p:nvPr>
        </p:nvSpPr>
        <p:spPr/>
        <p:txBody>
          <a:bodyPr>
            <a:normAutofit lnSpcReduction="10000"/>
          </a:bodyPr>
          <a:lstStyle/>
          <a:p>
            <a:r>
              <a:rPr lang="en-US" dirty="0" err="1"/>
              <a:t>fdisk</a:t>
            </a:r>
            <a:r>
              <a:rPr lang="en-US" dirty="0"/>
              <a:t> : </a:t>
            </a:r>
            <a:r>
              <a:rPr lang="en-US" dirty="0" err="1"/>
              <a:t>fdisk</a:t>
            </a:r>
            <a:r>
              <a:rPr lang="en-US" dirty="0"/>
              <a:t> program allows you to create, view, delete, and modify partitions on any drive that uses the MBR method of indexing partitions.</a:t>
            </a:r>
          </a:p>
          <a:p>
            <a:endParaRPr lang="en-US" dirty="0"/>
          </a:p>
          <a:p>
            <a:r>
              <a:rPr lang="en-US" dirty="0"/>
              <a:t>m show the menu to choose action</a:t>
            </a:r>
          </a:p>
          <a:p>
            <a:endParaRPr lang="en-US" dirty="0"/>
          </a:p>
          <a:p>
            <a:r>
              <a:rPr lang="en-US" dirty="0"/>
              <a:t>d   delete partition that create</a:t>
            </a:r>
          </a:p>
          <a:p>
            <a:endParaRPr lang="en-US" dirty="0"/>
          </a:p>
          <a:p>
            <a:r>
              <a:rPr lang="en-US" dirty="0"/>
              <a:t>w    write </a:t>
            </a:r>
            <a:r>
              <a:rPr lang="en-US" dirty="0" err="1"/>
              <a:t>partiotin</a:t>
            </a:r>
            <a:r>
              <a:rPr lang="en-US" dirty="0"/>
              <a:t> on disk be </a:t>
            </a:r>
            <a:r>
              <a:rPr lang="en-US" dirty="0" err="1"/>
              <a:t>carfull</a:t>
            </a:r>
            <a:r>
              <a:rPr lang="en-US" dirty="0"/>
              <a:t> before this action data in memory and don’t save</a:t>
            </a:r>
          </a:p>
          <a:p>
            <a:pPr marL="0" indent="0">
              <a:buNone/>
            </a:pPr>
            <a:endParaRPr lang="en-US" dirty="0"/>
          </a:p>
        </p:txBody>
      </p:sp>
    </p:spTree>
    <p:extLst>
      <p:ext uri="{BB962C8B-B14F-4D97-AF65-F5344CB8AC3E}">
        <p14:creationId xmlns:p14="http://schemas.microsoft.com/office/powerpoint/2010/main" val="505649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5EC0-BD09-1EB8-72D3-D411FD00C106}"/>
              </a:ext>
            </a:extLst>
          </p:cNvPr>
          <p:cNvSpPr>
            <a:spLocks noGrp="1"/>
          </p:cNvSpPr>
          <p:nvPr>
            <p:ph type="title"/>
          </p:nvPr>
        </p:nvSpPr>
        <p:spPr/>
        <p:txBody>
          <a:bodyPr/>
          <a:lstStyle/>
          <a:p>
            <a:r>
              <a:rPr lang="en-US" dirty="0"/>
              <a:t>                                </a:t>
            </a:r>
            <a:r>
              <a:rPr lang="en-US" dirty="0" err="1"/>
              <a:t>fdisk</a:t>
            </a:r>
            <a:endParaRPr lang="en-US" dirty="0"/>
          </a:p>
        </p:txBody>
      </p:sp>
      <p:sp>
        <p:nvSpPr>
          <p:cNvPr id="3" name="Content Placeholder 2">
            <a:extLst>
              <a:ext uri="{FF2B5EF4-FFF2-40B4-BE49-F238E27FC236}">
                <a16:creationId xmlns:a16="http://schemas.microsoft.com/office/drawing/2014/main" id="{BA7B7382-26A1-F703-6A5E-AC72CDD515F0}"/>
              </a:ext>
            </a:extLst>
          </p:cNvPr>
          <p:cNvSpPr>
            <a:spLocks noGrp="1"/>
          </p:cNvSpPr>
          <p:nvPr>
            <p:ph idx="1"/>
          </p:nvPr>
        </p:nvSpPr>
        <p:spPr/>
        <p:txBody>
          <a:bodyPr/>
          <a:lstStyle/>
          <a:p>
            <a:r>
              <a:rPr lang="en-US" dirty="0"/>
              <a:t>t     Change a partition’s system ID and L show type of file system for example 8e is </a:t>
            </a:r>
            <a:r>
              <a:rPr lang="en-US" dirty="0" err="1"/>
              <a:t>lvm</a:t>
            </a:r>
            <a:endParaRPr lang="en-US" dirty="0"/>
          </a:p>
          <a:p>
            <a:endParaRPr lang="en-US" dirty="0"/>
          </a:p>
          <a:p>
            <a:r>
              <a:rPr lang="en-US" dirty="0"/>
              <a:t>q    quit without saving</a:t>
            </a:r>
          </a:p>
          <a:p>
            <a:endParaRPr lang="en-US" dirty="0"/>
          </a:p>
          <a:p>
            <a:r>
              <a:rPr lang="en-US" dirty="0"/>
              <a:t>n     add a new partition</a:t>
            </a:r>
          </a:p>
          <a:p>
            <a:endParaRPr lang="en-US" dirty="0"/>
          </a:p>
          <a:p>
            <a:r>
              <a:rPr lang="en-US" dirty="0"/>
              <a:t>p    displays the current partition scheme on the drive</a:t>
            </a:r>
          </a:p>
          <a:p>
            <a:endParaRPr lang="en-US" dirty="0"/>
          </a:p>
          <a:p>
            <a:endParaRPr lang="en-US" dirty="0"/>
          </a:p>
        </p:txBody>
      </p:sp>
    </p:spTree>
    <p:extLst>
      <p:ext uri="{BB962C8B-B14F-4D97-AF65-F5344CB8AC3E}">
        <p14:creationId xmlns:p14="http://schemas.microsoft.com/office/powerpoint/2010/main" val="264586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4CB4-AE5A-4E54-A769-C95921EFD466}"/>
              </a:ext>
            </a:extLst>
          </p:cNvPr>
          <p:cNvSpPr>
            <a:spLocks noGrp="1"/>
          </p:cNvSpPr>
          <p:nvPr>
            <p:ph type="title"/>
          </p:nvPr>
        </p:nvSpPr>
        <p:spPr/>
        <p:txBody>
          <a:bodyPr/>
          <a:lstStyle/>
          <a:p>
            <a:r>
              <a:rPr lang="en-US" dirty="0"/>
              <a:t>Famous </a:t>
            </a:r>
            <a:r>
              <a:rPr lang="en-US" dirty="0" err="1"/>
              <a:t>universitiy</a:t>
            </a:r>
            <a:endParaRPr lang="en-US" dirty="0"/>
          </a:p>
        </p:txBody>
      </p:sp>
      <p:sp>
        <p:nvSpPr>
          <p:cNvPr id="3" name="Content Placeholder 2">
            <a:extLst>
              <a:ext uri="{FF2B5EF4-FFF2-40B4-BE49-F238E27FC236}">
                <a16:creationId xmlns:a16="http://schemas.microsoft.com/office/drawing/2014/main" id="{800B534B-90FD-4F73-9921-EB588EBC0AE9}"/>
              </a:ext>
            </a:extLst>
          </p:cNvPr>
          <p:cNvSpPr>
            <a:spLocks noGrp="1"/>
          </p:cNvSpPr>
          <p:nvPr>
            <p:ph idx="1"/>
          </p:nvPr>
        </p:nvSpPr>
        <p:spPr/>
        <p:txBody>
          <a:bodyPr/>
          <a:lstStyle/>
          <a:p>
            <a:r>
              <a:rPr lang="en-US" dirty="0" err="1"/>
              <a:t>Berekly</a:t>
            </a:r>
            <a:r>
              <a:rPr lang="en-US" dirty="0"/>
              <a:t> </a:t>
            </a:r>
            <a:r>
              <a:rPr lang="en-US" dirty="0" err="1"/>
              <a:t>bsd</a:t>
            </a:r>
            <a:r>
              <a:rPr lang="en-US" dirty="0"/>
              <a:t> </a:t>
            </a:r>
            <a:r>
              <a:rPr lang="en-US" dirty="0" err="1"/>
              <a:t>os</a:t>
            </a:r>
            <a:endParaRPr lang="en-US" dirty="0"/>
          </a:p>
          <a:p>
            <a:r>
              <a:rPr lang="en-US" dirty="0"/>
              <a:t>MIT </a:t>
            </a:r>
            <a:r>
              <a:rPr lang="en-US" dirty="0" err="1"/>
              <a:t>minix</a:t>
            </a:r>
            <a:r>
              <a:rPr lang="en-US" dirty="0"/>
              <a:t> just for education (Andrew </a:t>
            </a:r>
            <a:r>
              <a:rPr lang="en-US" dirty="0" err="1"/>
              <a:t>tanelban</a:t>
            </a:r>
            <a:r>
              <a:rPr lang="en-US" dirty="0"/>
              <a:t>)</a:t>
            </a:r>
          </a:p>
          <a:p>
            <a:pPr marL="0" indent="0">
              <a:buNone/>
            </a:pPr>
            <a:endParaRPr lang="en-US" dirty="0"/>
          </a:p>
        </p:txBody>
      </p:sp>
      <p:pic>
        <p:nvPicPr>
          <p:cNvPr id="5" name="Picture 4">
            <a:extLst>
              <a:ext uri="{FF2B5EF4-FFF2-40B4-BE49-F238E27FC236}">
                <a16:creationId xmlns:a16="http://schemas.microsoft.com/office/drawing/2014/main" id="{3557BEF1-378B-44E3-B294-9A544309D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462" y="3754379"/>
            <a:ext cx="2970314" cy="1647825"/>
          </a:xfrm>
          <a:prstGeom prst="rect">
            <a:avLst/>
          </a:prstGeom>
        </p:spPr>
      </p:pic>
    </p:spTree>
    <p:extLst>
      <p:ext uri="{BB962C8B-B14F-4D97-AF65-F5344CB8AC3E}">
        <p14:creationId xmlns:p14="http://schemas.microsoft.com/office/powerpoint/2010/main" val="2512775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F117-2496-CCF1-7789-37EB7C9727EA}"/>
              </a:ext>
            </a:extLst>
          </p:cNvPr>
          <p:cNvSpPr>
            <a:spLocks noGrp="1"/>
          </p:cNvSpPr>
          <p:nvPr>
            <p:ph type="title"/>
          </p:nvPr>
        </p:nvSpPr>
        <p:spPr/>
        <p:txBody>
          <a:bodyPr/>
          <a:lstStyle/>
          <a:p>
            <a:r>
              <a:rPr lang="en-US" dirty="0"/>
              <a:t>                                  </a:t>
            </a:r>
            <a:r>
              <a:rPr lang="en-US" dirty="0" err="1"/>
              <a:t>gdisk</a:t>
            </a:r>
            <a:endParaRPr lang="en-US" dirty="0"/>
          </a:p>
        </p:txBody>
      </p:sp>
      <p:sp>
        <p:nvSpPr>
          <p:cNvPr id="3" name="Content Placeholder 2">
            <a:extLst>
              <a:ext uri="{FF2B5EF4-FFF2-40B4-BE49-F238E27FC236}">
                <a16:creationId xmlns:a16="http://schemas.microsoft.com/office/drawing/2014/main" id="{74602DA3-3E90-3D53-2D5F-E19A55A0D1E4}"/>
              </a:ext>
            </a:extLst>
          </p:cNvPr>
          <p:cNvSpPr>
            <a:spLocks noGrp="1"/>
          </p:cNvSpPr>
          <p:nvPr>
            <p:ph idx="1"/>
          </p:nvPr>
        </p:nvSpPr>
        <p:spPr/>
        <p:txBody>
          <a:bodyPr/>
          <a:lstStyle/>
          <a:p>
            <a:r>
              <a:rPr lang="en-US" dirty="0"/>
              <a:t>If you’re working with drives that use the GPT indexing method, you’ll need to use the </a:t>
            </a:r>
            <a:r>
              <a:rPr lang="en-US" dirty="0" err="1"/>
              <a:t>gdisk</a:t>
            </a:r>
            <a:r>
              <a:rPr lang="en-US" dirty="0"/>
              <a:t> program: </a:t>
            </a:r>
          </a:p>
          <a:p>
            <a:endParaRPr lang="en-US"/>
          </a:p>
          <a:p>
            <a:endParaRPr lang="en-US"/>
          </a:p>
        </p:txBody>
      </p:sp>
    </p:spTree>
    <p:extLst>
      <p:ext uri="{BB962C8B-B14F-4D97-AF65-F5344CB8AC3E}">
        <p14:creationId xmlns:p14="http://schemas.microsoft.com/office/powerpoint/2010/main" val="38522601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5EFE-BD48-2CAB-21C6-2AF40D4BE93F}"/>
              </a:ext>
            </a:extLst>
          </p:cNvPr>
          <p:cNvSpPr>
            <a:spLocks noGrp="1"/>
          </p:cNvSpPr>
          <p:nvPr>
            <p:ph type="title"/>
          </p:nvPr>
        </p:nvSpPr>
        <p:spPr/>
        <p:txBody>
          <a:bodyPr/>
          <a:lstStyle/>
          <a:p>
            <a:r>
              <a:rPr lang="en-US" dirty="0"/>
              <a:t>                              GiB vs GB</a:t>
            </a:r>
          </a:p>
        </p:txBody>
      </p:sp>
      <p:pic>
        <p:nvPicPr>
          <p:cNvPr id="5" name="Content Placeholder 4">
            <a:extLst>
              <a:ext uri="{FF2B5EF4-FFF2-40B4-BE49-F238E27FC236}">
                <a16:creationId xmlns:a16="http://schemas.microsoft.com/office/drawing/2014/main" id="{0B39C135-C995-BF52-F844-CDB27D585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921" y="2743199"/>
            <a:ext cx="8532158" cy="3313503"/>
          </a:xfrm>
        </p:spPr>
      </p:pic>
      <p:sp>
        <p:nvSpPr>
          <p:cNvPr id="7" name="TextBox 6">
            <a:extLst>
              <a:ext uri="{FF2B5EF4-FFF2-40B4-BE49-F238E27FC236}">
                <a16:creationId xmlns:a16="http://schemas.microsoft.com/office/drawing/2014/main" id="{F29C5F6C-BD81-1DB4-6549-3934327FA86E}"/>
              </a:ext>
            </a:extLst>
          </p:cNvPr>
          <p:cNvSpPr txBox="1"/>
          <p:nvPr/>
        </p:nvSpPr>
        <p:spPr>
          <a:xfrm>
            <a:off x="3215528" y="1839116"/>
            <a:ext cx="6094878" cy="369332"/>
          </a:xfrm>
          <a:prstGeom prst="rect">
            <a:avLst/>
          </a:prstGeom>
          <a:noFill/>
        </p:spPr>
        <p:txBody>
          <a:bodyPr wrap="square">
            <a:spAutoFit/>
          </a:bodyPr>
          <a:lstStyle/>
          <a:p>
            <a:r>
              <a:rPr lang="en-US" b="0" i="0" dirty="0">
                <a:solidFill>
                  <a:srgbClr val="4B5563"/>
                </a:solidFill>
                <a:effectLst/>
                <a:latin typeface="Nunito" panose="020B0604020202020204" pitchFamily="2" charset="0"/>
              </a:rPr>
              <a:t>That means one GB equals 0.93 GiB</a:t>
            </a:r>
            <a:endParaRPr lang="en-US" dirty="0"/>
          </a:p>
        </p:txBody>
      </p:sp>
    </p:spTree>
    <p:extLst>
      <p:ext uri="{BB962C8B-B14F-4D97-AF65-F5344CB8AC3E}">
        <p14:creationId xmlns:p14="http://schemas.microsoft.com/office/powerpoint/2010/main" val="2403420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4F95-F58B-4BB8-94E2-4B1C06229633}"/>
              </a:ext>
            </a:extLst>
          </p:cNvPr>
          <p:cNvSpPr>
            <a:spLocks noGrp="1"/>
          </p:cNvSpPr>
          <p:nvPr>
            <p:ph type="title"/>
          </p:nvPr>
        </p:nvSpPr>
        <p:spPr/>
        <p:txBody>
          <a:bodyPr/>
          <a:lstStyle/>
          <a:p>
            <a:pPr algn="ctr"/>
            <a:r>
              <a:rPr lang="en-US" dirty="0"/>
              <a:t>Type file</a:t>
            </a:r>
          </a:p>
        </p:txBody>
      </p:sp>
      <p:sp>
        <p:nvSpPr>
          <p:cNvPr id="3" name="Content Placeholder 2">
            <a:extLst>
              <a:ext uri="{FF2B5EF4-FFF2-40B4-BE49-F238E27FC236}">
                <a16:creationId xmlns:a16="http://schemas.microsoft.com/office/drawing/2014/main" id="{996B91FF-3AB6-4179-A27D-2FC31D807D75}"/>
              </a:ext>
            </a:extLst>
          </p:cNvPr>
          <p:cNvSpPr>
            <a:spLocks noGrp="1"/>
          </p:cNvSpPr>
          <p:nvPr>
            <p:ph idx="1"/>
          </p:nvPr>
        </p:nvSpPr>
        <p:spPr/>
        <p:txBody>
          <a:bodyPr/>
          <a:lstStyle/>
          <a:p>
            <a:r>
              <a:rPr lang="en-US" dirty="0"/>
              <a:t>Directory</a:t>
            </a:r>
          </a:p>
          <a:p>
            <a:pPr marL="0" indent="0">
              <a:buNone/>
            </a:pPr>
            <a:endParaRPr lang="en-US" dirty="0"/>
          </a:p>
          <a:p>
            <a:r>
              <a:rPr lang="en-US" dirty="0"/>
              <a:t>Normal file</a:t>
            </a:r>
          </a:p>
          <a:p>
            <a:endParaRPr lang="en-US" dirty="0"/>
          </a:p>
          <a:p>
            <a:r>
              <a:rPr lang="en-US" dirty="0"/>
              <a:t>Link == shortcut in windows</a:t>
            </a:r>
          </a:p>
          <a:p>
            <a:r>
              <a:rPr lang="en-US" dirty="0"/>
              <a:t>                                        </a:t>
            </a:r>
          </a:p>
          <a:p>
            <a:r>
              <a:rPr lang="en-US" dirty="0"/>
              <a:t>                                        soft link</a:t>
            </a:r>
          </a:p>
          <a:p>
            <a:r>
              <a:rPr lang="en-US" dirty="0"/>
              <a:t>                                hard link</a:t>
            </a:r>
          </a:p>
        </p:txBody>
      </p:sp>
      <p:cxnSp>
        <p:nvCxnSpPr>
          <p:cNvPr id="5" name="Straight Arrow Connector 4">
            <a:extLst>
              <a:ext uri="{FF2B5EF4-FFF2-40B4-BE49-F238E27FC236}">
                <a16:creationId xmlns:a16="http://schemas.microsoft.com/office/drawing/2014/main" id="{BE120307-5A16-43C7-ABCD-EC1A306BDAE7}"/>
              </a:ext>
            </a:extLst>
          </p:cNvPr>
          <p:cNvCxnSpPr/>
          <p:nvPr/>
        </p:nvCxnSpPr>
        <p:spPr>
          <a:xfrm>
            <a:off x="1543574" y="4353886"/>
            <a:ext cx="2701255" cy="62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7F38D9A-F920-4322-B295-63CC0E5B76D8}"/>
              </a:ext>
            </a:extLst>
          </p:cNvPr>
          <p:cNvCxnSpPr/>
          <p:nvPr/>
        </p:nvCxnSpPr>
        <p:spPr>
          <a:xfrm>
            <a:off x="1543574" y="4353886"/>
            <a:ext cx="2004969" cy="132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58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8DB0-EAF8-4B49-B1F0-3E01F2C20E19}"/>
              </a:ext>
            </a:extLst>
          </p:cNvPr>
          <p:cNvSpPr>
            <a:spLocks noGrp="1"/>
          </p:cNvSpPr>
          <p:nvPr>
            <p:ph type="title"/>
          </p:nvPr>
        </p:nvSpPr>
        <p:spPr/>
        <p:txBody>
          <a:bodyPr/>
          <a:lstStyle/>
          <a:p>
            <a:pPr algn="ctr"/>
            <a:r>
              <a:rPr lang="en-US" dirty="0"/>
              <a:t>File structure</a:t>
            </a:r>
          </a:p>
        </p:txBody>
      </p:sp>
      <p:sp>
        <p:nvSpPr>
          <p:cNvPr id="3" name="Content Placeholder 2">
            <a:extLst>
              <a:ext uri="{FF2B5EF4-FFF2-40B4-BE49-F238E27FC236}">
                <a16:creationId xmlns:a16="http://schemas.microsoft.com/office/drawing/2014/main" id="{8D8FE4EE-7DA5-4F2B-AB11-6DE03EEB822C}"/>
              </a:ext>
            </a:extLst>
          </p:cNvPr>
          <p:cNvSpPr>
            <a:spLocks noGrp="1"/>
          </p:cNvSpPr>
          <p:nvPr>
            <p:ph idx="1"/>
          </p:nvPr>
        </p:nvSpPr>
        <p:spPr/>
        <p:txBody>
          <a:bodyPr>
            <a:normAutofit/>
          </a:bodyPr>
          <a:lstStyle/>
          <a:p>
            <a:pPr marL="0" indent="0">
              <a:buNone/>
            </a:pPr>
            <a:endParaRPr lang="en-US" dirty="0"/>
          </a:p>
          <a:p>
            <a:r>
              <a:rPr lang="en-US" dirty="0"/>
              <a:t>t is important to know that Linux treats every object as a file</a:t>
            </a:r>
          </a:p>
          <a:p>
            <a:pPr marL="0" indent="0">
              <a:buNone/>
            </a:pPr>
            <a:endParaRPr lang="en-US" dirty="0"/>
          </a:p>
          <a:p>
            <a:r>
              <a:rPr lang="en-US" dirty="0"/>
              <a:t>Metadata such as modified file and permission and owner and …</a:t>
            </a:r>
          </a:p>
          <a:p>
            <a:endParaRPr lang="en-US" dirty="0"/>
          </a:p>
          <a:p>
            <a:endParaRPr lang="en-US" dirty="0"/>
          </a:p>
          <a:p>
            <a:pPr marL="0" indent="0">
              <a:buNone/>
            </a:pPr>
            <a:endParaRPr lang="en-US" dirty="0"/>
          </a:p>
        </p:txBody>
      </p:sp>
      <p:sp>
        <p:nvSpPr>
          <p:cNvPr id="4" name="Rectangle 3">
            <a:extLst>
              <a:ext uri="{FF2B5EF4-FFF2-40B4-BE49-F238E27FC236}">
                <a16:creationId xmlns:a16="http://schemas.microsoft.com/office/drawing/2014/main" id="{B3E115F3-BFAA-4445-AD4D-23CFCA494397}"/>
              </a:ext>
            </a:extLst>
          </p:cNvPr>
          <p:cNvSpPr/>
          <p:nvPr/>
        </p:nvSpPr>
        <p:spPr>
          <a:xfrm>
            <a:off x="3667387" y="3845859"/>
            <a:ext cx="4857225" cy="1319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metadata    file                               FILE</a:t>
            </a:r>
          </a:p>
        </p:txBody>
      </p:sp>
      <p:cxnSp>
        <p:nvCxnSpPr>
          <p:cNvPr id="6" name="Straight Connector 5">
            <a:extLst>
              <a:ext uri="{FF2B5EF4-FFF2-40B4-BE49-F238E27FC236}">
                <a16:creationId xmlns:a16="http://schemas.microsoft.com/office/drawing/2014/main" id="{97E6335D-BA8F-4B58-9DCC-4EFA8EBBCBCA}"/>
              </a:ext>
            </a:extLst>
          </p:cNvPr>
          <p:cNvCxnSpPr>
            <a:stCxn id="4" idx="0"/>
            <a:endCxn id="4" idx="2"/>
          </p:cNvCxnSpPr>
          <p:nvPr/>
        </p:nvCxnSpPr>
        <p:spPr>
          <a:xfrm>
            <a:off x="6096000" y="3845859"/>
            <a:ext cx="0" cy="1319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07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98A2-A3EF-4A0C-8450-72785C03AEF8}"/>
              </a:ext>
            </a:extLst>
          </p:cNvPr>
          <p:cNvSpPr>
            <a:spLocks noGrp="1"/>
          </p:cNvSpPr>
          <p:nvPr>
            <p:ph type="title"/>
          </p:nvPr>
        </p:nvSpPr>
        <p:spPr/>
        <p:txBody>
          <a:bodyPr/>
          <a:lstStyle/>
          <a:p>
            <a:pPr algn="ctr"/>
            <a:r>
              <a:rPr lang="en-US" dirty="0"/>
              <a:t>tar</a:t>
            </a:r>
          </a:p>
        </p:txBody>
      </p:sp>
      <p:sp>
        <p:nvSpPr>
          <p:cNvPr id="3" name="Content Placeholder 2">
            <a:extLst>
              <a:ext uri="{FF2B5EF4-FFF2-40B4-BE49-F238E27FC236}">
                <a16:creationId xmlns:a16="http://schemas.microsoft.com/office/drawing/2014/main" id="{25E3B7FC-5901-4BF7-857B-96916B5DAD32}"/>
              </a:ext>
            </a:extLst>
          </p:cNvPr>
          <p:cNvSpPr>
            <a:spLocks noGrp="1"/>
          </p:cNvSpPr>
          <p:nvPr>
            <p:ph idx="1"/>
          </p:nvPr>
        </p:nvSpPr>
        <p:spPr/>
        <p:txBody>
          <a:bodyPr/>
          <a:lstStyle/>
          <a:p>
            <a:r>
              <a:rPr lang="en-US" dirty="0"/>
              <a:t>tar as same as archive</a:t>
            </a:r>
          </a:p>
          <a:p>
            <a:endParaRPr lang="en-US" dirty="0"/>
          </a:p>
          <a:p>
            <a:r>
              <a:rPr lang="en-US" dirty="0"/>
              <a:t>tar  -</a:t>
            </a:r>
            <a:r>
              <a:rPr lang="en-US" dirty="0" err="1"/>
              <a:t>cf</a:t>
            </a:r>
            <a:r>
              <a:rPr lang="en-US" dirty="0"/>
              <a:t>  iman.tar    /</a:t>
            </a:r>
            <a:r>
              <a:rPr lang="en-US" dirty="0" err="1"/>
              <a:t>etc</a:t>
            </a:r>
            <a:r>
              <a:rPr lang="en-US" dirty="0"/>
              <a:t>/postfix/    </a:t>
            </a:r>
          </a:p>
          <a:p>
            <a:endParaRPr lang="en-US" dirty="0"/>
          </a:p>
          <a:p>
            <a:r>
              <a:rPr lang="en-US" dirty="0"/>
              <a:t>tar  -</a:t>
            </a:r>
            <a:r>
              <a:rPr lang="en-US" dirty="0" err="1"/>
              <a:t>tf</a:t>
            </a:r>
            <a:r>
              <a:rPr lang="en-US" dirty="0"/>
              <a:t>  iman.tar</a:t>
            </a:r>
          </a:p>
          <a:p>
            <a:endParaRPr lang="en-US" dirty="0"/>
          </a:p>
          <a:p>
            <a:r>
              <a:rPr lang="en-US" dirty="0"/>
              <a:t>tar –</a:t>
            </a:r>
            <a:r>
              <a:rPr lang="en-US" dirty="0" err="1"/>
              <a:t>xf</a:t>
            </a:r>
            <a:r>
              <a:rPr lang="en-US" dirty="0"/>
              <a:t> iman.tar –C /home</a:t>
            </a:r>
          </a:p>
          <a:p>
            <a:pPr marL="0" indent="0">
              <a:buNone/>
            </a:pPr>
            <a:r>
              <a:rPr lang="en-US" dirty="0"/>
              <a:t>  </a:t>
            </a:r>
          </a:p>
        </p:txBody>
      </p:sp>
    </p:spTree>
    <p:extLst>
      <p:ext uri="{BB962C8B-B14F-4D97-AF65-F5344CB8AC3E}">
        <p14:creationId xmlns:p14="http://schemas.microsoft.com/office/powerpoint/2010/main" val="2071606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2AEC-8EEC-427D-9AFD-06E9C7E3F8F2}"/>
              </a:ext>
            </a:extLst>
          </p:cNvPr>
          <p:cNvSpPr>
            <a:spLocks noGrp="1"/>
          </p:cNvSpPr>
          <p:nvPr>
            <p:ph type="title"/>
          </p:nvPr>
        </p:nvSpPr>
        <p:spPr/>
        <p:txBody>
          <a:bodyPr/>
          <a:lstStyle/>
          <a:p>
            <a:pPr algn="ctr"/>
            <a:r>
              <a:rPr lang="en-US" dirty="0"/>
              <a:t>User management</a:t>
            </a:r>
          </a:p>
        </p:txBody>
      </p:sp>
      <p:sp>
        <p:nvSpPr>
          <p:cNvPr id="3" name="Content Placeholder 2">
            <a:extLst>
              <a:ext uri="{FF2B5EF4-FFF2-40B4-BE49-F238E27FC236}">
                <a16:creationId xmlns:a16="http://schemas.microsoft.com/office/drawing/2014/main" id="{1FECBFF2-4244-4F37-8E7E-B582BD6C2EBD}"/>
              </a:ext>
            </a:extLst>
          </p:cNvPr>
          <p:cNvSpPr>
            <a:spLocks noGrp="1"/>
          </p:cNvSpPr>
          <p:nvPr>
            <p:ph idx="1"/>
          </p:nvPr>
        </p:nvSpPr>
        <p:spPr/>
        <p:txBody>
          <a:bodyPr/>
          <a:lstStyle/>
          <a:p>
            <a:r>
              <a:rPr lang="en-US" dirty="0"/>
              <a:t>Group                                      user id</a:t>
            </a:r>
          </a:p>
          <a:p>
            <a:pPr marL="0" indent="0">
              <a:buNone/>
            </a:pPr>
            <a:r>
              <a:rPr lang="en-US" dirty="0"/>
              <a:t>                                                                  </a:t>
            </a:r>
          </a:p>
          <a:p>
            <a:r>
              <a:rPr lang="en-US" dirty="0"/>
              <a:t>Detail   passwd        user:x:0:0:home directory                   primary group id membership</a:t>
            </a:r>
          </a:p>
          <a:p>
            <a:endParaRPr lang="en-US" dirty="0"/>
          </a:p>
          <a:p>
            <a:r>
              <a:rPr lang="en-US" dirty="0"/>
              <a:t>/bin/bash   default shell</a:t>
            </a:r>
          </a:p>
          <a:p>
            <a:endParaRPr lang="en-US" dirty="0"/>
          </a:p>
          <a:p>
            <a:endParaRPr lang="en-US" dirty="0"/>
          </a:p>
          <a:p>
            <a:endParaRPr lang="en-US" dirty="0"/>
          </a:p>
          <a:p>
            <a:endParaRPr lang="en-US" dirty="0"/>
          </a:p>
          <a:p>
            <a:endParaRPr lang="en-US" dirty="0"/>
          </a:p>
        </p:txBody>
      </p:sp>
      <p:cxnSp>
        <p:nvCxnSpPr>
          <p:cNvPr id="7" name="Connector: Elbow 6">
            <a:extLst>
              <a:ext uri="{FF2B5EF4-FFF2-40B4-BE49-F238E27FC236}">
                <a16:creationId xmlns:a16="http://schemas.microsoft.com/office/drawing/2014/main" id="{80F034D4-EAB5-4957-8BDB-B727934110C0}"/>
              </a:ext>
            </a:extLst>
          </p:cNvPr>
          <p:cNvCxnSpPr/>
          <p:nvPr/>
        </p:nvCxnSpPr>
        <p:spPr>
          <a:xfrm rot="5400000" flipH="1" flipV="1">
            <a:off x="4823670" y="2525087"/>
            <a:ext cx="511729" cy="1426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05BFDA-F6E4-4A14-8E3F-474BDE8A774F}"/>
              </a:ext>
            </a:extLst>
          </p:cNvPr>
          <p:cNvCxnSpPr/>
          <p:nvPr/>
        </p:nvCxnSpPr>
        <p:spPr>
          <a:xfrm>
            <a:off x="7952762" y="3137483"/>
            <a:ext cx="906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97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EA39-A49E-4871-BEC7-CF25F5E345C0}"/>
              </a:ext>
            </a:extLst>
          </p:cNvPr>
          <p:cNvSpPr>
            <a:spLocks noGrp="1"/>
          </p:cNvSpPr>
          <p:nvPr>
            <p:ph type="title"/>
          </p:nvPr>
        </p:nvSpPr>
        <p:spPr/>
        <p:txBody>
          <a:bodyPr/>
          <a:lstStyle/>
          <a:p>
            <a:r>
              <a:rPr lang="en-US" dirty="0"/>
              <a:t>Fork concept</a:t>
            </a:r>
          </a:p>
        </p:txBody>
      </p:sp>
      <p:sp>
        <p:nvSpPr>
          <p:cNvPr id="3" name="Content Placeholder 2">
            <a:extLst>
              <a:ext uri="{FF2B5EF4-FFF2-40B4-BE49-F238E27FC236}">
                <a16:creationId xmlns:a16="http://schemas.microsoft.com/office/drawing/2014/main" id="{B215B697-1CAE-47E6-BD4C-1ACD59ED6BA7}"/>
              </a:ext>
            </a:extLst>
          </p:cNvPr>
          <p:cNvSpPr>
            <a:spLocks noGrp="1"/>
          </p:cNvSpPr>
          <p:nvPr>
            <p:ph idx="1"/>
          </p:nvPr>
        </p:nvSpPr>
        <p:spPr>
          <a:xfrm>
            <a:off x="838200" y="1825625"/>
            <a:ext cx="10515600" cy="4751344"/>
          </a:xfrm>
        </p:spPr>
        <p:txBody>
          <a:bodyPr>
            <a:normAutofit lnSpcReduction="10000"/>
          </a:bodyPr>
          <a:lstStyle/>
          <a:p>
            <a:r>
              <a:rPr lang="en-US" dirty="0"/>
              <a:t>Debian (</a:t>
            </a:r>
            <a:r>
              <a:rPr lang="en-US" dirty="0" err="1"/>
              <a:t>dpkg</a:t>
            </a:r>
            <a:r>
              <a:rPr lang="en-US" dirty="0"/>
              <a:t>) 11                 </a:t>
            </a:r>
          </a:p>
          <a:p>
            <a:r>
              <a:rPr lang="en-US" dirty="0"/>
              <a:t>                                            ubuntu(22.04 </a:t>
            </a:r>
            <a:r>
              <a:rPr lang="en-US" dirty="0" err="1"/>
              <a:t>longterm</a:t>
            </a:r>
            <a:r>
              <a:rPr lang="en-US" dirty="0"/>
              <a:t> support)  </a:t>
            </a:r>
          </a:p>
          <a:p>
            <a:r>
              <a:rPr lang="en-US" dirty="0"/>
              <a:t>                                             kali </a:t>
            </a:r>
            <a:r>
              <a:rPr lang="en-US" dirty="0" err="1"/>
              <a:t>linux</a:t>
            </a:r>
            <a:endParaRPr lang="en-US" dirty="0"/>
          </a:p>
          <a:p>
            <a:r>
              <a:rPr lang="en-US" dirty="0" err="1"/>
              <a:t>Redhat</a:t>
            </a:r>
            <a:r>
              <a:rPr lang="en-US" dirty="0"/>
              <a:t> (RHEL) rpm                                              </a:t>
            </a:r>
          </a:p>
          <a:p>
            <a:r>
              <a:rPr lang="en-US" dirty="0"/>
              <a:t>                                                     oracle </a:t>
            </a:r>
            <a:r>
              <a:rPr lang="en-US" dirty="0" err="1"/>
              <a:t>linux</a:t>
            </a:r>
            <a:r>
              <a:rPr lang="en-US" dirty="0"/>
              <a:t>(Enterprise) means for commercial </a:t>
            </a:r>
          </a:p>
          <a:p>
            <a:endParaRPr lang="en-US" dirty="0"/>
          </a:p>
          <a:p>
            <a:r>
              <a:rPr lang="en-US" dirty="0" err="1"/>
              <a:t>suse</a:t>
            </a:r>
            <a:r>
              <a:rPr lang="en-US" dirty="0"/>
              <a:t>  (rpm)                                        </a:t>
            </a:r>
          </a:p>
          <a:p>
            <a:r>
              <a:rPr lang="en-US" dirty="0"/>
              <a:t>                                                       </a:t>
            </a:r>
            <a:r>
              <a:rPr lang="en-US" dirty="0" err="1"/>
              <a:t>suse</a:t>
            </a:r>
            <a:r>
              <a:rPr lang="en-US" dirty="0"/>
              <a:t>(enterprise)</a:t>
            </a:r>
          </a:p>
          <a:p>
            <a:r>
              <a:rPr lang="en-US" dirty="0"/>
              <a:t>                                                                                           </a:t>
            </a:r>
            <a:r>
              <a:rPr lang="en-US" dirty="0" err="1"/>
              <a:t>opensuse</a:t>
            </a:r>
            <a:endParaRPr lang="en-US" dirty="0"/>
          </a:p>
          <a:p>
            <a:endParaRPr lang="en-US" dirty="0"/>
          </a:p>
          <a:p>
            <a:endParaRPr lang="en-US" dirty="0"/>
          </a:p>
          <a:p>
            <a:endParaRPr lang="en-US" dirty="0"/>
          </a:p>
          <a:p>
            <a:endParaRPr lang="en-US" dirty="0"/>
          </a:p>
        </p:txBody>
      </p:sp>
      <p:cxnSp>
        <p:nvCxnSpPr>
          <p:cNvPr id="5" name="Connector: Elbow 4">
            <a:extLst>
              <a:ext uri="{FF2B5EF4-FFF2-40B4-BE49-F238E27FC236}">
                <a16:creationId xmlns:a16="http://schemas.microsoft.com/office/drawing/2014/main" id="{890A5126-827D-44A4-9FDD-99FAC85E7E4F}"/>
              </a:ext>
            </a:extLst>
          </p:cNvPr>
          <p:cNvCxnSpPr/>
          <p:nvPr/>
        </p:nvCxnSpPr>
        <p:spPr>
          <a:xfrm>
            <a:off x="2265028" y="2130804"/>
            <a:ext cx="2374084" cy="486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B07F98A8-787A-4CB7-9F4C-DFE7CD417225}"/>
              </a:ext>
            </a:extLst>
          </p:cNvPr>
          <p:cNvCxnSpPr/>
          <p:nvPr/>
        </p:nvCxnSpPr>
        <p:spPr>
          <a:xfrm>
            <a:off x="2390862" y="3640822"/>
            <a:ext cx="2910980" cy="427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E00C259-92B8-4526-BE54-37E3FF99504F}"/>
              </a:ext>
            </a:extLst>
          </p:cNvPr>
          <p:cNvCxnSpPr/>
          <p:nvPr/>
        </p:nvCxnSpPr>
        <p:spPr>
          <a:xfrm>
            <a:off x="2743200" y="5075339"/>
            <a:ext cx="2852257" cy="570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E292266-8D0B-46F9-B495-8AB72D73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065" y="226265"/>
            <a:ext cx="2543175" cy="1800225"/>
          </a:xfrm>
          <a:prstGeom prst="rect">
            <a:avLst/>
          </a:prstGeom>
        </p:spPr>
      </p:pic>
      <p:pic>
        <p:nvPicPr>
          <p:cNvPr id="13" name="Picture 12">
            <a:extLst>
              <a:ext uri="{FF2B5EF4-FFF2-40B4-BE49-F238E27FC236}">
                <a16:creationId xmlns:a16="http://schemas.microsoft.com/office/drawing/2014/main" id="{0D3FBD65-6A53-4242-BDAC-840B46E7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534" y="365125"/>
            <a:ext cx="2143125" cy="2143125"/>
          </a:xfrm>
          <a:prstGeom prst="rect">
            <a:avLst/>
          </a:prstGeom>
        </p:spPr>
      </p:pic>
      <p:pic>
        <p:nvPicPr>
          <p:cNvPr id="15" name="Picture 14">
            <a:extLst>
              <a:ext uri="{FF2B5EF4-FFF2-40B4-BE49-F238E27FC236}">
                <a16:creationId xmlns:a16="http://schemas.microsoft.com/office/drawing/2014/main" id="{FE13C938-0FB8-4339-BFF3-F9E06AC0C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896" y="4558974"/>
            <a:ext cx="3448050" cy="1323975"/>
          </a:xfrm>
          <a:prstGeom prst="rect">
            <a:avLst/>
          </a:prstGeom>
        </p:spPr>
      </p:pic>
      <p:cxnSp>
        <p:nvCxnSpPr>
          <p:cNvPr id="17" name="Connector: Elbow 16">
            <a:extLst>
              <a:ext uri="{FF2B5EF4-FFF2-40B4-BE49-F238E27FC236}">
                <a16:creationId xmlns:a16="http://schemas.microsoft.com/office/drawing/2014/main" id="{0BAE836F-7BCB-4E3C-B822-60B0B8015FDC}"/>
              </a:ext>
            </a:extLst>
          </p:cNvPr>
          <p:cNvCxnSpPr/>
          <p:nvPr/>
        </p:nvCxnSpPr>
        <p:spPr>
          <a:xfrm>
            <a:off x="6459523" y="5880683"/>
            <a:ext cx="1736521" cy="54528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3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BBFF-E2C7-4420-8FB2-6A6297041CED}"/>
              </a:ext>
            </a:extLst>
          </p:cNvPr>
          <p:cNvSpPr>
            <a:spLocks noGrp="1"/>
          </p:cNvSpPr>
          <p:nvPr>
            <p:ph type="title"/>
          </p:nvPr>
        </p:nvSpPr>
        <p:spPr/>
        <p:txBody>
          <a:bodyPr/>
          <a:lstStyle/>
          <a:p>
            <a:r>
              <a:rPr lang="en-US" dirty="0" err="1"/>
              <a:t>Cli</a:t>
            </a:r>
            <a:r>
              <a:rPr lang="en-US" dirty="0"/>
              <a:t> vs </a:t>
            </a:r>
            <a:r>
              <a:rPr lang="en-US" dirty="0" err="1"/>
              <a:t>gui</a:t>
            </a:r>
            <a:endParaRPr lang="en-US" dirty="0"/>
          </a:p>
        </p:txBody>
      </p:sp>
      <p:sp>
        <p:nvSpPr>
          <p:cNvPr id="3" name="Content Placeholder 2">
            <a:extLst>
              <a:ext uri="{FF2B5EF4-FFF2-40B4-BE49-F238E27FC236}">
                <a16:creationId xmlns:a16="http://schemas.microsoft.com/office/drawing/2014/main" id="{4E7EBB59-DC59-4950-BAE6-03CC7CE94241}"/>
              </a:ext>
            </a:extLst>
          </p:cNvPr>
          <p:cNvSpPr>
            <a:spLocks noGrp="1"/>
          </p:cNvSpPr>
          <p:nvPr>
            <p:ph idx="1"/>
          </p:nvPr>
        </p:nvSpPr>
        <p:spPr/>
        <p:txBody>
          <a:bodyPr/>
          <a:lstStyle/>
          <a:p>
            <a:r>
              <a:rPr lang="en-US" dirty="0"/>
              <a:t>Type of cli(</a:t>
            </a:r>
            <a:r>
              <a:rPr lang="en-US" dirty="0" err="1"/>
              <a:t>bash,sh,zsh</a:t>
            </a:r>
            <a:r>
              <a:rPr lang="en-US" dirty="0"/>
              <a:t>)</a:t>
            </a:r>
          </a:p>
          <a:p>
            <a:pPr marL="0" indent="0">
              <a:buNone/>
            </a:pPr>
            <a:r>
              <a:rPr lang="en-US" dirty="0"/>
              <a:t>Bash default shell(</a:t>
            </a:r>
            <a:r>
              <a:rPr lang="en-US" dirty="0" err="1"/>
              <a:t>bourne</a:t>
            </a:r>
            <a:r>
              <a:rPr lang="en-US" dirty="0"/>
              <a:t> </a:t>
            </a:r>
            <a:r>
              <a:rPr lang="en-US" dirty="0" err="1"/>
              <a:t>againe</a:t>
            </a:r>
            <a:r>
              <a:rPr lang="en-US" dirty="0"/>
              <a:t> shell)</a:t>
            </a:r>
          </a:p>
          <a:p>
            <a:pPr marL="0" indent="0">
              <a:buNone/>
            </a:pPr>
            <a:r>
              <a:rPr lang="en-US" dirty="0" err="1"/>
              <a:t>Sh</a:t>
            </a:r>
            <a:r>
              <a:rPr lang="en-US" dirty="0"/>
              <a:t> (</a:t>
            </a:r>
            <a:r>
              <a:rPr lang="en-US" dirty="0" err="1"/>
              <a:t>bourne</a:t>
            </a:r>
            <a:r>
              <a:rPr lang="en-US" dirty="0"/>
              <a:t> shell) older than bash </a:t>
            </a:r>
          </a:p>
          <a:p>
            <a:pPr marL="0" indent="0">
              <a:buNone/>
            </a:pPr>
            <a:r>
              <a:rPr lang="en-US" dirty="0" err="1"/>
              <a:t>Zsh</a:t>
            </a:r>
            <a:r>
              <a:rPr lang="en-US" dirty="0"/>
              <a:t> (newer spelling correction)  and many extension </a:t>
            </a:r>
          </a:p>
          <a:p>
            <a:pPr marL="0" indent="0">
              <a:buNone/>
            </a:pPr>
            <a:r>
              <a:rPr lang="en-US" dirty="0"/>
              <a:t>Built-in support git </a:t>
            </a:r>
          </a:p>
          <a:p>
            <a:endParaRPr lang="en-US" dirty="0"/>
          </a:p>
          <a:p>
            <a:r>
              <a:rPr lang="en-US" dirty="0"/>
              <a:t>Gnome vs gnu ----------</a:t>
            </a:r>
            <a:r>
              <a:rPr lang="en-US" dirty="0">
                <a:sym typeface="Wingdings" panose="05000000000000000000" pitchFamily="2" charset="2"/>
              </a:rPr>
              <a:t> all packages in </a:t>
            </a:r>
            <a:r>
              <a:rPr lang="en-US" dirty="0" err="1">
                <a:sym typeface="Wingdings" panose="05000000000000000000" pitchFamily="2" charset="2"/>
              </a:rPr>
              <a:t>linux</a:t>
            </a:r>
            <a:r>
              <a:rPr lang="en-US" dirty="0">
                <a:sym typeface="Wingdings" panose="05000000000000000000" pitchFamily="2" charset="2"/>
              </a:rPr>
              <a:t> must  be approved by gnu license     gnome graphical env</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315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079C-22AD-4318-8E40-A34D844A1BC4}"/>
              </a:ext>
            </a:extLst>
          </p:cNvPr>
          <p:cNvSpPr>
            <a:spLocks noGrp="1"/>
          </p:cNvSpPr>
          <p:nvPr>
            <p:ph type="title"/>
          </p:nvPr>
        </p:nvSpPr>
        <p:spPr/>
        <p:txBody>
          <a:bodyPr/>
          <a:lstStyle/>
          <a:p>
            <a:r>
              <a:rPr lang="en-US" dirty="0"/>
              <a:t>bash</a:t>
            </a:r>
          </a:p>
        </p:txBody>
      </p:sp>
      <p:sp>
        <p:nvSpPr>
          <p:cNvPr id="3" name="Content Placeholder 2">
            <a:extLst>
              <a:ext uri="{FF2B5EF4-FFF2-40B4-BE49-F238E27FC236}">
                <a16:creationId xmlns:a16="http://schemas.microsoft.com/office/drawing/2014/main" id="{6EA5F967-C3E9-48C7-B3BB-2C96DA34B078}"/>
              </a:ext>
            </a:extLst>
          </p:cNvPr>
          <p:cNvSpPr>
            <a:spLocks noGrp="1"/>
          </p:cNvSpPr>
          <p:nvPr>
            <p:ph idx="1"/>
          </p:nvPr>
        </p:nvSpPr>
        <p:spPr/>
        <p:txBody>
          <a:bodyPr>
            <a:normAutofit fontScale="77500" lnSpcReduction="20000"/>
          </a:bodyPr>
          <a:lstStyle/>
          <a:p>
            <a:endParaRPr lang="en-US" dirty="0"/>
          </a:p>
          <a:p>
            <a:r>
              <a:rPr lang="en-US" dirty="0"/>
              <a:t>type of bash  internal and external </a:t>
            </a:r>
            <a:endParaRPr lang="fa-IR" dirty="0"/>
          </a:p>
          <a:p>
            <a:endParaRPr lang="fa-IR" dirty="0"/>
          </a:p>
          <a:p>
            <a:endParaRPr lang="fa-IR" dirty="0"/>
          </a:p>
          <a:p>
            <a:r>
              <a:rPr lang="en-US" dirty="0"/>
              <a:t>global bash (export) vs local bash      </a:t>
            </a:r>
            <a:r>
              <a:rPr lang="en-US" dirty="0" err="1"/>
              <a:t>ali</a:t>
            </a:r>
            <a:r>
              <a:rPr lang="en-US" dirty="0"/>
              <a:t>=m  </a:t>
            </a:r>
          </a:p>
          <a:p>
            <a:endParaRPr lang="en-US" dirty="0"/>
          </a:p>
          <a:p>
            <a:endParaRPr lang="en-US" dirty="0"/>
          </a:p>
          <a:p>
            <a:endParaRPr lang="en-US" dirty="0"/>
          </a:p>
          <a:p>
            <a:r>
              <a:rPr lang="en-US" dirty="0"/>
              <a:t>Example  cd and date</a:t>
            </a:r>
          </a:p>
          <a:p>
            <a:endParaRPr lang="en-US" dirty="0"/>
          </a:p>
          <a:p>
            <a:r>
              <a:rPr lang="en-US" dirty="0" err="1"/>
              <a:t>root@hostname</a:t>
            </a:r>
            <a:r>
              <a:rPr lang="en-US" dirty="0"/>
              <a:t>~#           username  hostname   current directory   </a:t>
            </a:r>
            <a:r>
              <a:rPr lang="en-US" dirty="0" err="1"/>
              <a:t>privilledge</a:t>
            </a:r>
            <a:r>
              <a:rPr lang="en-US" dirty="0"/>
              <a:t>    # superuser   $normal user</a:t>
            </a:r>
          </a:p>
        </p:txBody>
      </p:sp>
    </p:spTree>
    <p:extLst>
      <p:ext uri="{BB962C8B-B14F-4D97-AF65-F5344CB8AC3E}">
        <p14:creationId xmlns:p14="http://schemas.microsoft.com/office/powerpoint/2010/main" val="4287488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3414</TotalTime>
  <Words>3084</Words>
  <Application>Microsoft Office PowerPoint</Application>
  <PresentationFormat>Widescreen</PresentationFormat>
  <Paragraphs>466</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Arial</vt:lpstr>
      <vt:lpstr>Calibri</vt:lpstr>
      <vt:lpstr>Calibri Light</vt:lpstr>
      <vt:lpstr>Nunito</vt:lpstr>
      <vt:lpstr>Office Theme</vt:lpstr>
      <vt:lpstr>LPIC1</vt:lpstr>
      <vt:lpstr>                                 lpic</vt:lpstr>
      <vt:lpstr>Linux history</vt:lpstr>
      <vt:lpstr>Famous people in linux</vt:lpstr>
      <vt:lpstr>Famous company</vt:lpstr>
      <vt:lpstr>Famous universitiy</vt:lpstr>
      <vt:lpstr>Fork concept</vt:lpstr>
      <vt:lpstr>Cli vs gui</vt:lpstr>
      <vt:lpstr>bash</vt:lpstr>
      <vt:lpstr>Basic Command </vt:lpstr>
      <vt:lpstr>Command basic</vt:lpstr>
      <vt:lpstr>hierarchy  in  linux</vt:lpstr>
      <vt:lpstr>Regular expression</vt:lpstr>
      <vt:lpstr>navigate</vt:lpstr>
      <vt:lpstr>Editor file in linux</vt:lpstr>
      <vt:lpstr>Processing text edit </vt:lpstr>
      <vt:lpstr>                      sed and tee and xargs</vt:lpstr>
      <vt:lpstr>                             hashing in linux</vt:lpstr>
      <vt:lpstr>                                grep(important)</vt:lpstr>
      <vt:lpstr>Usual comand</vt:lpstr>
      <vt:lpstr>directory</vt:lpstr>
      <vt:lpstr>Standard input/output/error</vt:lpstr>
      <vt:lpstr>                                repository</vt:lpstr>
      <vt:lpstr>                                 </vt:lpstr>
      <vt:lpstr> mechanism package database</vt:lpstr>
      <vt:lpstr>Package manager</vt:lpstr>
      <vt:lpstr>                      important switch rpm</vt:lpstr>
      <vt:lpstr>                     verify package  code </vt:lpstr>
      <vt:lpstr>Query switch</vt:lpstr>
      <vt:lpstr>                                cpio and rpm2cpio</vt:lpstr>
      <vt:lpstr>                             source list</vt:lpstr>
      <vt:lpstr>                                   yum</vt:lpstr>
      <vt:lpstr>                                 apt</vt:lpstr>
      <vt:lpstr>                  same switch in yum and apt</vt:lpstr>
      <vt:lpstr>                                   library</vt:lpstr>
      <vt:lpstr>                              ad and disad</vt:lpstr>
      <vt:lpstr>                             command library</vt:lpstr>
      <vt:lpstr>          managing process</vt:lpstr>
      <vt:lpstr>                                  process</vt:lpstr>
      <vt:lpstr>                                  ps</vt:lpstr>
      <vt:lpstr>                            process cycle</vt:lpstr>
      <vt:lpstr>                           type of sleep process </vt:lpstr>
      <vt:lpstr>                                 zombie</vt:lpstr>
      <vt:lpstr>                                   top </vt:lpstr>
      <vt:lpstr>                  foreground and background</vt:lpstr>
      <vt:lpstr>              foreground and background</vt:lpstr>
      <vt:lpstr>                             kill</vt:lpstr>
      <vt:lpstr>                             screen</vt:lpstr>
      <vt:lpstr>                    managing process priority </vt:lpstr>
      <vt:lpstr>                       configuring hardware</vt:lpstr>
      <vt:lpstr>                          sysfs  and udev</vt:lpstr>
      <vt:lpstr>                                   hardware</vt:lpstr>
      <vt:lpstr>0 until 100 linux boot</vt:lpstr>
      <vt:lpstr>0 until 100 linux boot</vt:lpstr>
      <vt:lpstr>mbr vs esp</vt:lpstr>
      <vt:lpstr>                              device files</vt:lpstr>
      <vt:lpstr>                                   hardware</vt:lpstr>
      <vt:lpstr>fdisk </vt:lpstr>
      <vt:lpstr>                                fdisk</vt:lpstr>
      <vt:lpstr>                                  gdisk</vt:lpstr>
      <vt:lpstr>                              GiB vs GB</vt:lpstr>
      <vt:lpstr>Type file</vt:lpstr>
      <vt:lpstr>File structure</vt:lpstr>
      <vt:lpstr>tar</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LPIC1</dc:title>
  <dc:creator>Aghamohammadi, Iman</dc:creator>
  <cp:lastModifiedBy>iman mohammadi</cp:lastModifiedBy>
  <cp:revision>84</cp:revision>
  <dcterms:created xsi:type="dcterms:W3CDTF">2023-01-15T10:53:46Z</dcterms:created>
  <dcterms:modified xsi:type="dcterms:W3CDTF">2023-05-11T07:27:05Z</dcterms:modified>
</cp:coreProperties>
</file>