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293" r:id="rId29"/>
    <p:sldId id="290" r:id="rId30"/>
    <p:sldId id="294" r:id="rId31"/>
    <p:sldId id="291" r:id="rId32"/>
    <p:sldId id="295" r:id="rId33"/>
    <p:sldId id="296" r:id="rId34"/>
    <p:sldId id="292"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09" r:id="rId48"/>
    <p:sldId id="312" r:id="rId49"/>
    <p:sldId id="310" r:id="rId50"/>
    <p:sldId id="311" r:id="rId51"/>
    <p:sldId id="315" r:id="rId52"/>
    <p:sldId id="316" r:id="rId53"/>
    <p:sldId id="265" r:id="rId54"/>
    <p:sldId id="266" r:id="rId55"/>
    <p:sldId id="313" r:id="rId56"/>
    <p:sldId id="314" r:id="rId57"/>
    <p:sldId id="317" r:id="rId58"/>
    <p:sldId id="322" r:id="rId59"/>
    <p:sldId id="318" r:id="rId60"/>
    <p:sldId id="319" r:id="rId61"/>
    <p:sldId id="323" r:id="rId62"/>
    <p:sldId id="321" r:id="rId63"/>
    <p:sldId id="320" r:id="rId64"/>
    <p:sldId id="324" r:id="rId65"/>
    <p:sldId id="339" r:id="rId66"/>
    <p:sldId id="325" r:id="rId67"/>
    <p:sldId id="326" r:id="rId68"/>
    <p:sldId id="327" r:id="rId69"/>
    <p:sldId id="329" r:id="rId70"/>
    <p:sldId id="272" r:id="rId71"/>
    <p:sldId id="334" r:id="rId72"/>
    <p:sldId id="335" r:id="rId73"/>
    <p:sldId id="336" r:id="rId74"/>
    <p:sldId id="337" r:id="rId75"/>
    <p:sldId id="338" r:id="rId76"/>
    <p:sldId id="328" r:id="rId77"/>
    <p:sldId id="332" r:id="rId78"/>
    <p:sldId id="331" r:id="rId79"/>
    <p:sldId id="271" r:id="rId80"/>
    <p:sldId id="340" r:id="rId81"/>
    <p:sldId id="341" r:id="rId82"/>
    <p:sldId id="276" r:id="rId83"/>
    <p:sldId id="342" r:id="rId84"/>
    <p:sldId id="27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78"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34.315"/>
    </inkml:context>
    <inkml:brush xml:id="br0">
      <inkml:brushProperty name="width" value="0.05" units="cm"/>
      <inkml:brushProperty name="height" value="0.05" units="cm"/>
    </inkml:brush>
  </inkml:definitions>
  <inkml:trace contextRef="#ctx0" brushRef="#br0">85 1 24575,'5'0'0,"-1"1"0,0 0 0,1 0 0,-1 1 0,0-1 0,0 1 0,0 0 0,7 4 0,0 0 0,33 16 0,-2 1 0,55 41 0,-79-50 0,0 1 0,-2 0 0,0 1 0,0 1 0,-2 1 0,0 0 0,16 28 0,-1 2 0,2-1 0,2-2 0,76 81 0,-44-63 0,122 91 0,-174-145 0,3 3 0,0 0 0,0 1 0,13 16 0,-25-25 0,0 0 0,-1 1 0,0-1 0,0 1 0,0 0 0,0 0 0,-1 0 0,0 0 0,0 0 0,0 0 0,-1 1 0,0-1 0,0 1 0,0-1 0,0 11 0,-5 74 0,-3 0 0,-20 87 0,20-147 0,-15 43 0,17-61 0,0 0 0,0-1 0,-1 0 0,-1 0 0,0 0 0,-11 12 0,13-17 0,0 1 0,0 0 0,1-1 0,0 2 0,0-1 0,1 0 0,0 1 0,0-1 0,1 1 0,0 0 0,-2 13 0,-1-3 0,-14 35 0,14-40 0,0 0 0,0 1 0,1-1 0,1 1 0,-2 15 0,4-18 0,1-3 0,-1 0 0,1 0 0,-2 0 0,-3 14 0,3-19 0,1 0 0,-1 0 0,0 0 0,0 0 0,0 0 0,0 0 0,-1-1 0,1 1 0,-1-1 0,1 1 0,-1-1 0,0 0 0,0 0 0,-4 2 0,-14 7 0,-1-1 0,-39 12 0,41-17 0,2 2 0,-1 0 0,1 1 0,0 1 0,-17 12 0,-4 8 0,-38 25 0,32-22 0,36-25 0,0 0 0,0-1 0,-1 0 0,0 0 0,0-1 0,0 0 0,-1-1 0,-11 4 0,13-6 0,1 1 0,0 0 0,0 0 0,0 1 0,0 0 0,0 0 0,1 1 0,-10 8 0,-4 5 0,-25 28 0,33-31 0,-1-1 0,-1 0 0,0-2 0,-22 16 0,1-9-1365,24-11-5461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5.98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109"/>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484"/>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8.001"/>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0.4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5.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2ED3-1CA1-4FE7-A89D-917D2DE9C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52BCB-9168-4253-A50A-86C37F8B4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4428CD-655E-4D9C-99D0-F5C5E1A8EB32}"/>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6D239625-0089-40DD-AFD7-0F26BF076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4F2F-F63F-4E05-AE9C-A27D68E838E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747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3AAF-824F-4643-A021-7C17FFC4C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6797F-410C-4902-96A7-80746194AE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0B2D7-AFCA-4E19-BD08-039ED8CFA85E}"/>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C40F5192-3E15-446C-A8BE-6135F1635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8EC86-9A0A-4A6E-BD5A-F93F3AC181A9}"/>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00632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D9CF8-B066-46CA-89BD-67BE0EF6C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77196-1491-465A-9F30-CA02158DE8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A37D3-A73D-4A69-8906-2279E5E081A5}"/>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DB923054-7424-4139-BA16-7C19677C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AD4A-B56B-4A25-89D4-EA5293EEAF2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5486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A7-996A-4AC4-A649-879678932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4AB97-ED5C-4F1A-8D70-4841E34194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F80D9-EE8D-46DB-8933-F1D1F41F5E36}"/>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9F39EE10-12DA-47DB-9912-14A9F2FDD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7232B-F435-4168-9DCA-65D66D8F4836}"/>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962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6BC-5600-4385-9F50-57C9E8E85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8CC49-C2DE-4675-9815-4266831E1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4F3A84-AB41-42FA-AB64-6FD1D08F23E9}"/>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06123B9A-CF03-4B1D-9327-952E5B394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3ABFD-FEC8-46F2-8990-7EF057B1B35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26611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E85A-A2AA-46CD-8927-62A3E2DDC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2A447-A39B-4F6E-98AD-0C1ECEE9B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1F3CDF-4AF7-4020-A295-0D0CAE7F14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3F66D-EE50-4CAA-84BC-E176E588FFD6}"/>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6" name="Footer Placeholder 5">
            <a:extLst>
              <a:ext uri="{FF2B5EF4-FFF2-40B4-BE49-F238E27FC236}">
                <a16:creationId xmlns:a16="http://schemas.microsoft.com/office/drawing/2014/main" id="{C78BF775-5214-4677-BB26-0F56BED0D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E6225-4653-4DC7-8D1F-055660564032}"/>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4498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9246-3158-44DD-AF94-4C72F750AE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E597B-08C7-4F6F-8173-11712AEBB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047C4E-8F4F-47B4-B03B-DB2DFAB52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711AF-9E07-4178-9C54-F4F4F4FAF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AA2C43-FAFC-4079-AB15-9075C3F88A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8F8DA0-36A1-4EB0-B897-9A3E23D85EC0}"/>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8" name="Footer Placeholder 7">
            <a:extLst>
              <a:ext uri="{FF2B5EF4-FFF2-40B4-BE49-F238E27FC236}">
                <a16:creationId xmlns:a16="http://schemas.microsoft.com/office/drawing/2014/main" id="{460B5AB7-1C21-417B-81C6-B2A9FC042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FBED9-0CA3-4AC3-8D6C-ECA840DDA2C3}"/>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11760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3DD9-87A8-4541-B69C-B030B9D97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E97E9-6978-4CBA-916B-331C6D20836B}"/>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4" name="Footer Placeholder 3">
            <a:extLst>
              <a:ext uri="{FF2B5EF4-FFF2-40B4-BE49-F238E27FC236}">
                <a16:creationId xmlns:a16="http://schemas.microsoft.com/office/drawing/2014/main" id="{FF116072-2736-4638-9C0F-7E08D1A27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F27962-3F58-468B-9EEC-DE7B4E781E77}"/>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4568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46B76-1744-4A1A-8F80-CA80A93AEAC5}"/>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3" name="Footer Placeholder 2">
            <a:extLst>
              <a:ext uri="{FF2B5EF4-FFF2-40B4-BE49-F238E27FC236}">
                <a16:creationId xmlns:a16="http://schemas.microsoft.com/office/drawing/2014/main" id="{03A4E8A3-2DDC-4C06-BB1D-A1051F69C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70420-E44F-4E0E-8372-17E273FA7D8B}"/>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6281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B264-DE58-437C-9909-60BB2290B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B29EF-069A-4EF3-8183-9FC0E69E9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73491-C57F-43BC-AEAE-CC5C829C5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91EEDA-F2EC-43F7-851F-CBEF53A4452B}"/>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6" name="Footer Placeholder 5">
            <a:extLst>
              <a:ext uri="{FF2B5EF4-FFF2-40B4-BE49-F238E27FC236}">
                <a16:creationId xmlns:a16="http://schemas.microsoft.com/office/drawing/2014/main" id="{73ACFA38-EF81-4FBE-8F63-8CC6DC5E9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69CDF-4545-4BFC-8F99-BDB3FE793F7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7466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EFB5-0823-4C86-A5E7-6300D09E4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DDFD2-9391-4137-A7C0-885E22BF5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BF5B4-78CE-4544-8653-469050332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39838-D713-4576-9080-BD0A12FF2FC3}"/>
              </a:ext>
            </a:extLst>
          </p:cNvPr>
          <p:cNvSpPr>
            <a:spLocks noGrp="1"/>
          </p:cNvSpPr>
          <p:nvPr>
            <p:ph type="dt" sz="half" idx="10"/>
          </p:nvPr>
        </p:nvSpPr>
        <p:spPr/>
        <p:txBody>
          <a:bodyPr/>
          <a:lstStyle/>
          <a:p>
            <a:fld id="{4FB3C13F-72EC-44F8-98C8-7298AB6C8A49}" type="datetimeFigureOut">
              <a:rPr lang="en-US" smtClean="0"/>
              <a:t>5/26/2023</a:t>
            </a:fld>
            <a:endParaRPr lang="en-US"/>
          </a:p>
        </p:txBody>
      </p:sp>
      <p:sp>
        <p:nvSpPr>
          <p:cNvPr id="6" name="Footer Placeholder 5">
            <a:extLst>
              <a:ext uri="{FF2B5EF4-FFF2-40B4-BE49-F238E27FC236}">
                <a16:creationId xmlns:a16="http://schemas.microsoft.com/office/drawing/2014/main" id="{A5304223-23F4-4146-8C34-86734F66E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9D5B0-10D6-4BEA-AEBC-6A06A1C8ACAE}"/>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3799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4ACF1-0EC8-47B3-B06B-C691A92D8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9E6A64-4229-4912-9632-5ADF15BFB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5A73-0203-445E-89AD-1924B3B40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3C13F-72EC-44F8-98C8-7298AB6C8A49}" type="datetimeFigureOut">
              <a:rPr lang="en-US" smtClean="0"/>
              <a:t>5/26/2023</a:t>
            </a:fld>
            <a:endParaRPr lang="en-US"/>
          </a:p>
        </p:txBody>
      </p:sp>
      <p:sp>
        <p:nvSpPr>
          <p:cNvPr id="5" name="Footer Placeholder 4">
            <a:extLst>
              <a:ext uri="{FF2B5EF4-FFF2-40B4-BE49-F238E27FC236}">
                <a16:creationId xmlns:a16="http://schemas.microsoft.com/office/drawing/2014/main" id="{0530160C-312E-4138-BC71-B71C99FFC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645EE-EF5B-43E4-927E-4D6865A6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385756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p:txBody>
          <a:bodyPr/>
          <a:lstStyle/>
          <a:p>
            <a:r>
              <a:rPr lang="en-US" dirty="0"/>
              <a:t>LPIC1</a:t>
            </a:r>
          </a:p>
        </p:txBody>
      </p:sp>
      <p:sp>
        <p:nvSpPr>
          <p:cNvPr id="3" name="Subtitle 2">
            <a:extLst>
              <a:ext uri="{FF2B5EF4-FFF2-40B4-BE49-F238E27FC236}">
                <a16:creationId xmlns:a16="http://schemas.microsoft.com/office/drawing/2014/main" id="{1DC1E508-2754-4A1B-96FF-BF841BA62B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p:txBody>
          <a:bodyPr/>
          <a:lstStyle/>
          <a:p>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p:txBody>
          <a:bodyPr>
            <a:normAutofit lnSpcReduction="10000"/>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  (write)   -c(delete all)</a:t>
            </a:r>
          </a:p>
        </p:txBody>
      </p:sp>
    </p:spTree>
    <p:extLst>
      <p:ext uri="{BB962C8B-B14F-4D97-AF65-F5344CB8AC3E}">
        <p14:creationId xmlns:p14="http://schemas.microsoft.com/office/powerpoint/2010/main" val="148782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p:txBody>
          <a:bodyPr>
            <a:normAutofit fontScale="92500" lnSpcReduction="20000"/>
          </a:bodyPr>
          <a:lstStyle/>
          <a:p>
            <a:r>
              <a:rPr lang="en-US" dirty="0"/>
              <a:t>echo ----------</a:t>
            </a:r>
            <a:r>
              <a:rPr lang="en-US" dirty="0">
                <a:sym typeface="Wingdings" panose="05000000000000000000" pitchFamily="2" charset="2"/>
              </a:rPr>
              <a:t> echo hello --- hello</a:t>
            </a:r>
          </a:p>
          <a:p>
            <a:r>
              <a:rPr lang="en-US" dirty="0">
                <a:sym typeface="Wingdings" panose="05000000000000000000" pitchFamily="2" charset="2"/>
              </a:rPr>
              <a:t>echo $PATH   /</a:t>
            </a:r>
            <a:r>
              <a:rPr lang="en-US" dirty="0" err="1">
                <a:sym typeface="Wingdings" panose="05000000000000000000" pitchFamily="2" charset="2"/>
              </a:rPr>
              <a:t>usr</a:t>
            </a:r>
            <a:r>
              <a:rPr lang="en-US" dirty="0">
                <a:sym typeface="Wingdings" panose="05000000000000000000" pitchFamily="2" charset="2"/>
              </a:rPr>
              <a:t>/bin</a:t>
            </a:r>
          </a:p>
          <a:p>
            <a:r>
              <a:rPr lang="en-US" dirty="0">
                <a:sym typeface="Wingdings" panose="05000000000000000000" pitchFamily="2" charset="2"/>
              </a:rPr>
              <a:t>echo $SHELL</a:t>
            </a:r>
          </a:p>
          <a:p>
            <a:r>
              <a:rPr lang="en-US" dirty="0">
                <a:sym typeface="Wingdings" panose="05000000000000000000" pitchFamily="2" charset="2"/>
              </a:rPr>
              <a:t>echo $BASH </a:t>
            </a:r>
            <a:r>
              <a:rPr lang="fa-IR" dirty="0">
                <a:sym typeface="Wingdings" panose="05000000000000000000" pitchFamily="2" charset="2"/>
              </a:rPr>
              <a:t> </a:t>
            </a:r>
            <a:r>
              <a:rPr lang="en-US" dirty="0">
                <a:sym typeface="Wingdings" panose="05000000000000000000" pitchFamily="2" charset="2"/>
              </a:rPr>
              <a:t>echo $SHLVL</a:t>
            </a:r>
            <a:endParaRPr lang="fa-IR" dirty="0">
              <a:sym typeface="Wingdings" panose="05000000000000000000" pitchFamily="2" charset="2"/>
            </a:endParaRPr>
          </a:p>
          <a:p>
            <a:r>
              <a:rPr lang="en-US" dirty="0">
                <a:sym typeface="Wingdings" panose="05000000000000000000" pitchFamily="2" charset="2"/>
              </a:rPr>
              <a:t>Env </a:t>
            </a:r>
            <a:r>
              <a:rPr lang="en-US" dirty="0" err="1">
                <a:sym typeface="Wingdings" panose="05000000000000000000" pitchFamily="2" charset="2"/>
              </a:rPr>
              <a:t>enviroument</a:t>
            </a:r>
            <a:r>
              <a:rPr lang="en-US" dirty="0">
                <a:sym typeface="Wingdings" panose="05000000000000000000" pitchFamily="2" charset="2"/>
              </a:rPr>
              <a:t> variable means part of memory that create value in there.</a:t>
            </a:r>
          </a:p>
          <a:p>
            <a:r>
              <a:rPr lang="en-US" dirty="0">
                <a:sym typeface="Wingdings" panose="05000000000000000000" pitchFamily="2" charset="2"/>
              </a:rPr>
              <a:t>In </a:t>
            </a:r>
            <a:r>
              <a:rPr lang="en-US" dirty="0" err="1">
                <a:sym typeface="Wingdings" panose="05000000000000000000" pitchFamily="2" charset="2"/>
              </a:rPr>
              <a:t>linux</a:t>
            </a:r>
            <a:r>
              <a:rPr lang="en-US" dirty="0">
                <a:sym typeface="Wingdings" panose="05000000000000000000" pitchFamily="2" charset="2"/>
              </a:rPr>
              <a:t> $PATH refer to env       </a:t>
            </a:r>
          </a:p>
          <a:p>
            <a:r>
              <a:rPr lang="en-US" dirty="0" err="1">
                <a:sym typeface="Wingdings" panose="05000000000000000000" pitchFamily="2" charset="2"/>
              </a:rPr>
              <a:t>printenv</a:t>
            </a:r>
            <a:r>
              <a:rPr lang="en-US" dirty="0">
                <a:sym typeface="Wingdings" panose="05000000000000000000" pitchFamily="2" charset="2"/>
              </a:rPr>
              <a:t> show local env in </a:t>
            </a:r>
            <a:r>
              <a:rPr lang="en-US" dirty="0" err="1">
                <a:sym typeface="Wingdings" panose="05000000000000000000" pitchFamily="2" charset="2"/>
              </a:rPr>
              <a:t>linux</a:t>
            </a:r>
            <a:endParaRPr lang="en-US" dirty="0">
              <a:sym typeface="Wingdings" panose="05000000000000000000" pitchFamily="2" charset="2"/>
            </a:endParaRPr>
          </a:p>
          <a:p>
            <a:r>
              <a:rPr lang="fa-IR" dirty="0">
                <a:sym typeface="Wingdings" panose="05000000000000000000" pitchFamily="2" charset="2"/>
              </a:rPr>
              <a:t>  </a:t>
            </a:r>
            <a:r>
              <a:rPr lang="en-US" dirty="0">
                <a:sym typeface="Wingdings" panose="05000000000000000000" pitchFamily="2" charset="2"/>
              </a:rPr>
              <a:t>set </a:t>
            </a:r>
            <a:r>
              <a:rPr lang="en-US" dirty="0"/>
              <a:t> display active environment variables</a:t>
            </a:r>
            <a:endParaRPr lang="en-US" dirty="0">
              <a:sym typeface="Wingdings" panose="05000000000000000000" pitchFamily="2" charset="2"/>
            </a:endParaRPr>
          </a:p>
          <a:p>
            <a:r>
              <a:rPr lang="en-US" dirty="0">
                <a:sym typeface="Wingdings" panose="05000000000000000000" pitchFamily="2" charset="2"/>
              </a:rPr>
              <a:t>   which </a:t>
            </a:r>
            <a:r>
              <a:rPr lang="en-US" dirty="0"/>
              <a:t>It searches through the PATH directories to find the program. If it locates the program, it displays its absolute directory reference</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6874" y="1825625"/>
            <a:ext cx="4580388" cy="4351338"/>
          </a:xfrm>
        </p:spPr>
      </p:pic>
    </p:spTree>
    <p:extLst>
      <p:ext uri="{BB962C8B-B14F-4D97-AF65-F5344CB8AC3E}">
        <p14:creationId xmlns:p14="http://schemas.microsoft.com/office/powerpoint/2010/main" val="11742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lnSpcReduction="10000"/>
          </a:bodyPr>
          <a:lstStyle/>
          <a:p>
            <a:r>
              <a:rPr lang="en-US" dirty="0"/>
              <a:t>&amp;&amp;</a:t>
            </a:r>
            <a:r>
              <a:rPr lang="fa-IR" dirty="0"/>
              <a:t>                                </a:t>
            </a:r>
            <a:r>
              <a:rPr lang="en-US" dirty="0"/>
              <a:t>                  \  for ignore what’s your name?</a:t>
            </a:r>
          </a:p>
          <a:p>
            <a:pPr marL="0" indent="0">
              <a:buNone/>
            </a:pPr>
            <a:r>
              <a:rPr lang="en-US" dirty="0"/>
              <a:t>                                                                    echo -e </a:t>
            </a:r>
            <a:r>
              <a:rPr lang="en-US" dirty="0">
                <a:hlinkClick r:id="rId2" action="ppaction://hlinkfile"/>
              </a:rPr>
              <a:t>\\n</a:t>
            </a:r>
            <a:r>
              <a:rPr lang="en-US" dirty="0"/>
              <a:t> and \\t</a:t>
            </a:r>
          </a:p>
          <a:p>
            <a:r>
              <a:rPr lang="en-US" dirty="0"/>
              <a:t>||                                                           []</a:t>
            </a:r>
          </a:p>
          <a:p>
            <a:r>
              <a:rPr lang="en-US" dirty="0"/>
              <a:t>;                                                               “”  know as string</a:t>
            </a:r>
          </a:p>
          <a:p>
            <a:r>
              <a:rPr lang="en-US" dirty="0"/>
              <a:t>*  </a:t>
            </a:r>
          </a:p>
          <a:p>
            <a:r>
              <a:rPr lang="en-US" dirty="0"/>
              <a:t>?</a:t>
            </a:r>
          </a:p>
          <a:p>
            <a:r>
              <a:rPr lang="en-US" dirty="0"/>
              <a:t>!</a:t>
            </a:r>
          </a:p>
          <a:p>
            <a:r>
              <a:rPr lang="en-US" dirty="0"/>
              <a:t>^------------------</a:t>
            </a:r>
            <a:r>
              <a:rPr lang="en-US" dirty="0">
                <a:sym typeface="Wingdings" panose="05000000000000000000" pitchFamily="2" charset="2"/>
              </a:rPr>
              <a:t> begin with</a:t>
            </a:r>
            <a:endParaRPr lang="en-US" dirty="0"/>
          </a:p>
          <a:p>
            <a:r>
              <a:rPr lang="en-US" dirty="0"/>
              <a:t>$--------------</a:t>
            </a:r>
            <a:r>
              <a:rPr lang="en-US" dirty="0">
                <a:sym typeface="Wingdings" panose="05000000000000000000" pitchFamily="2" charset="2"/>
              </a:rPr>
              <a:t> env     and end with    </a:t>
            </a:r>
            <a:endParaRPr lang="en-US" dirty="0"/>
          </a:p>
          <a:p>
            <a:endParaRPr lang="en-US" dirty="0"/>
          </a:p>
        </p:txBody>
      </p:sp>
    </p:spTree>
    <p:extLst>
      <p:ext uri="{BB962C8B-B14F-4D97-AF65-F5344CB8AC3E}">
        <p14:creationId xmlns:p14="http://schemas.microsoft.com/office/powerpoint/2010/main" val="317193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lstStyle/>
          <a:p>
            <a:r>
              <a:rPr lang="en-US" dirty="0"/>
              <a:t>Relative</a:t>
            </a:r>
          </a:p>
          <a:p>
            <a:pPr marL="0" indent="0">
              <a:buNone/>
            </a:pPr>
            <a:r>
              <a:rPr lang="en-US" dirty="0"/>
              <a:t> cd </a:t>
            </a:r>
            <a:r>
              <a:rPr lang="en-US" dirty="0" err="1"/>
              <a:t>sysconfig</a:t>
            </a:r>
            <a:endParaRPr lang="en-US" dirty="0"/>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p:txBody>
          <a:bodyPr>
            <a:normAutofit fontScale="62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vi buffering </a:t>
            </a:r>
          </a:p>
          <a:p>
            <a:pPr marL="0" indent="0">
              <a:buNone/>
            </a:pPr>
            <a:r>
              <a:rPr lang="en-US" dirty="0"/>
              <a:t>dd                                                                                              %s/a/b/</a:t>
            </a:r>
          </a:p>
          <a:p>
            <a:pPr marL="0" indent="0">
              <a:buNone/>
            </a:pPr>
            <a:r>
              <a:rPr lang="en-US" dirty="0"/>
              <a:t>^ vs $           /      </a:t>
            </a:r>
          </a:p>
          <a:p>
            <a:r>
              <a:rPr lang="en-US" dirty="0"/>
              <a:t>nano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9D581-ED27-5B4F-13C1-F5CDF42D8FFF}"/>
                  </a:ext>
                </a:extLst>
              </p14:cNvPr>
              <p14:cNvContentPartPr/>
              <p14:nvPr/>
            </p14:nvContentPartPr>
            <p14:xfrm>
              <a:off x="3573148" y="3973204"/>
              <a:ext cx="376560" cy="844920"/>
            </p14:xfrm>
          </p:contentPart>
        </mc:Choice>
        <mc:Fallback xmlns="">
          <p:pic>
            <p:nvPicPr>
              <p:cNvPr id="4" name="Ink 3">
                <a:extLst>
                  <a:ext uri="{FF2B5EF4-FFF2-40B4-BE49-F238E27FC236}">
                    <a16:creationId xmlns:a16="http://schemas.microsoft.com/office/drawing/2014/main" id="{4A59D581-ED27-5B4F-13C1-F5CDF42D8FFF}"/>
                  </a:ext>
                </a:extLst>
              </p:cNvPr>
              <p:cNvPicPr/>
              <p:nvPr/>
            </p:nvPicPr>
            <p:blipFill>
              <a:blip r:embed="rId3"/>
              <a:stretch>
                <a:fillRect/>
              </a:stretch>
            </p:blipFill>
            <p:spPr>
              <a:xfrm>
                <a:off x="3564148" y="3964564"/>
                <a:ext cx="394200" cy="862560"/>
              </a:xfrm>
              <a:prstGeom prst="rect">
                <a:avLst/>
              </a:prstGeom>
            </p:spPr>
          </p:pic>
        </mc:Fallback>
      </mc:AlternateContent>
      <p:grpSp>
        <p:nvGrpSpPr>
          <p:cNvPr id="10" name="Group 9">
            <a:extLst>
              <a:ext uri="{FF2B5EF4-FFF2-40B4-BE49-F238E27FC236}">
                <a16:creationId xmlns:a16="http://schemas.microsoft.com/office/drawing/2014/main" id="{9FF5B05F-1B12-E62B-20FE-D83CC798FFC4}"/>
              </a:ext>
            </a:extLst>
          </p:cNvPr>
          <p:cNvGrpSpPr/>
          <p:nvPr/>
        </p:nvGrpSpPr>
        <p:grpSpPr>
          <a:xfrm>
            <a:off x="3933148" y="4457404"/>
            <a:ext cx="20520" cy="13680"/>
            <a:chOff x="3933148" y="4457404"/>
            <a:chExt cx="20520" cy="136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13668-1087-E941-CC84-4593183280B4}"/>
                    </a:ext>
                  </a:extLst>
                </p14:cNvPr>
                <p14:cNvContentPartPr/>
                <p14:nvPr/>
              </p14:nvContentPartPr>
              <p14:xfrm>
                <a:off x="3933148" y="4470724"/>
                <a:ext cx="360" cy="360"/>
              </p14:xfrm>
            </p:contentPart>
          </mc:Choice>
          <mc:Fallback xmlns="">
            <p:pic>
              <p:nvPicPr>
                <p:cNvPr id="5" name="Ink 4">
                  <a:extLst>
                    <a:ext uri="{FF2B5EF4-FFF2-40B4-BE49-F238E27FC236}">
                      <a16:creationId xmlns:a16="http://schemas.microsoft.com/office/drawing/2014/main" id="{C9313668-1087-E941-CC84-4593183280B4}"/>
                    </a:ext>
                  </a:extLst>
                </p:cNvPr>
                <p:cNvPicPr/>
                <p:nvPr/>
              </p:nvPicPr>
              <p:blipFill>
                <a:blip r:embed="rId5"/>
                <a:stretch>
                  <a:fillRect/>
                </a:stretch>
              </p:blipFill>
              <p:spPr>
                <a:xfrm>
                  <a:off x="3924148" y="44620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E23BF03-750F-0E3B-516E-25F3BFEC6E75}"/>
                    </a:ext>
                  </a:extLst>
                </p14:cNvPr>
                <p14:cNvContentPartPr/>
                <p14:nvPr/>
              </p14:nvContentPartPr>
              <p14:xfrm>
                <a:off x="3953308" y="4457404"/>
                <a:ext cx="360" cy="360"/>
              </p14:xfrm>
            </p:contentPart>
          </mc:Choice>
          <mc:Fallback xmlns="">
            <p:pic>
              <p:nvPicPr>
                <p:cNvPr id="6" name="Ink 5">
                  <a:extLst>
                    <a:ext uri="{FF2B5EF4-FFF2-40B4-BE49-F238E27FC236}">
                      <a16:creationId xmlns:a16="http://schemas.microsoft.com/office/drawing/2014/main" id="{1E23BF03-750F-0E3B-516E-25F3BFEC6E75}"/>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0304E27-D44B-F0F1-3AEB-91748987850A}"/>
                    </a:ext>
                  </a:extLst>
                </p14:cNvPr>
                <p14:cNvContentPartPr/>
                <p14:nvPr/>
              </p14:nvContentPartPr>
              <p14:xfrm>
                <a:off x="3953308" y="4457404"/>
                <a:ext cx="360" cy="360"/>
              </p14:xfrm>
            </p:contentPart>
          </mc:Choice>
          <mc:Fallback xmlns="">
            <p:pic>
              <p:nvPicPr>
                <p:cNvPr id="7" name="Ink 6">
                  <a:extLst>
                    <a:ext uri="{FF2B5EF4-FFF2-40B4-BE49-F238E27FC236}">
                      <a16:creationId xmlns:a16="http://schemas.microsoft.com/office/drawing/2014/main" id="{00304E27-D44B-F0F1-3AEB-91748987850A}"/>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9967293-181C-BF90-91D8-64D8EE78C575}"/>
                    </a:ext>
                  </a:extLst>
                </p14:cNvPr>
                <p14:cNvContentPartPr/>
                <p14:nvPr/>
              </p14:nvContentPartPr>
              <p14:xfrm>
                <a:off x="3953308" y="4457404"/>
                <a:ext cx="360" cy="360"/>
              </p14:xfrm>
            </p:contentPart>
          </mc:Choice>
          <mc:Fallback xmlns="">
            <p:pic>
              <p:nvPicPr>
                <p:cNvPr id="9" name="Ink 8">
                  <a:extLst>
                    <a:ext uri="{FF2B5EF4-FFF2-40B4-BE49-F238E27FC236}">
                      <a16:creationId xmlns:a16="http://schemas.microsoft.com/office/drawing/2014/main" id="{39967293-181C-BF90-91D8-64D8EE78C575}"/>
                    </a:ext>
                  </a:extLst>
                </p:cNvPr>
                <p:cNvPicPr/>
                <p:nvPr/>
              </p:nvPicPr>
              <p:blipFill>
                <a:blip r:embed="rId5"/>
                <a:stretch>
                  <a:fillRect/>
                </a:stretch>
              </p:blipFill>
              <p:spPr>
                <a:xfrm>
                  <a:off x="3944308" y="4448764"/>
                  <a:ext cx="18000" cy="18000"/>
                </a:xfrm>
                <a:prstGeom prst="rect">
                  <a:avLst/>
                </a:prstGeom>
              </p:spPr>
            </p:pic>
          </mc:Fallback>
        </mc:AlternateContent>
      </p:gr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p:txBody>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92500" lnSpcReduction="2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p:txBody>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p:txBody>
          <a:bodyPr>
            <a:normAutofit fontScale="92500" lnSpcReduction="2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lstStyle/>
          <a:p>
            <a:r>
              <a:rPr lang="en-US" dirty="0" err="1"/>
              <a:t>Lpic</a:t>
            </a:r>
            <a:r>
              <a:rPr lang="en-US" dirty="0"/>
              <a:t> 101-500                                                        lpic102-500</a:t>
            </a:r>
          </a:p>
          <a:p>
            <a:r>
              <a:rPr lang="en-US" dirty="0"/>
              <a:t>Chapter1: </a:t>
            </a:r>
            <a:r>
              <a:rPr lang="en-US" dirty="0" err="1"/>
              <a:t>linux</a:t>
            </a:r>
            <a:r>
              <a:rPr lang="en-US" dirty="0"/>
              <a:t> command line                        chapter6: sys admin</a:t>
            </a:r>
          </a:p>
          <a:p>
            <a:r>
              <a:rPr lang="en-US" dirty="0"/>
              <a:t>Chapter 2: managing software and process   chapter7:network</a:t>
            </a:r>
          </a:p>
          <a:p>
            <a:r>
              <a:rPr lang="en-US" dirty="0"/>
              <a:t>Chapter3 : configure hardware                         chapter 8:script</a:t>
            </a:r>
          </a:p>
          <a:p>
            <a:r>
              <a:rPr lang="en-US" dirty="0"/>
              <a:t>Chapter 4: managing files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p:txBody>
          <a:bodyPr/>
          <a:lstStyle/>
          <a:p>
            <a:pPr algn="ctr"/>
            <a:r>
              <a:rPr lang="en-US" dirty="0"/>
              <a:t>Usual </a:t>
            </a:r>
            <a:r>
              <a:rPr lang="en-US"/>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p:txBody>
          <a:bodyPr>
            <a:normAutofit lnSpcReduction="10000"/>
          </a:bodyPr>
          <a:lstStyle/>
          <a:p>
            <a:r>
              <a:rPr lang="en-US" dirty="0"/>
              <a:t>cat</a:t>
            </a:r>
          </a:p>
          <a:p>
            <a:endParaRPr lang="en-US" dirty="0"/>
          </a:p>
          <a:p>
            <a:r>
              <a:rPr lang="en-US" dirty="0"/>
              <a:t>mv</a:t>
            </a:r>
          </a:p>
          <a:p>
            <a:endParaRPr lang="en-US" dirty="0"/>
          </a:p>
          <a:p>
            <a:r>
              <a:rPr lang="en-US" dirty="0"/>
              <a:t>cp</a:t>
            </a:r>
          </a:p>
          <a:p>
            <a:endParaRPr lang="en-US" dirty="0"/>
          </a:p>
          <a:p>
            <a:r>
              <a:rPr lang="en-US" dirty="0"/>
              <a:t>/dev/null black hole    &amp;&gt;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7145"/>
            <a:ext cx="10515600" cy="3448297"/>
          </a:xfrm>
        </p:spPr>
      </p:pic>
      <p:sp>
        <p:nvSpPr>
          <p:cNvPr id="6" name="Rectangle 5">
            <a:extLst>
              <a:ext uri="{FF2B5EF4-FFF2-40B4-BE49-F238E27FC236}">
                <a16:creationId xmlns:a16="http://schemas.microsoft.com/office/drawing/2014/main" id="{EB9EC345-36EB-4187-97D3-E2CACF078485}"/>
              </a:ext>
            </a:extLst>
          </p:cNvPr>
          <p:cNvSpPr/>
          <p:nvPr/>
        </p:nvSpPr>
        <p:spPr>
          <a:xfrm>
            <a:off x="4110606" y="4488110"/>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p:txBody>
          <a:bodyPr/>
          <a:lstStyle/>
          <a:p>
            <a:r>
              <a:rPr lang="en-US" dirty="0">
                <a:solidFill>
                  <a:srgbClr val="202124"/>
                </a:solidFill>
                <a:latin typeface="arial" panose="020B0604020202020204" pitchFamily="34" charset="0"/>
              </a:rPr>
              <a:t>A repository in </a:t>
            </a:r>
            <a:r>
              <a:rPr lang="en-US" dirty="0" err="1">
                <a:solidFill>
                  <a:srgbClr val="202124"/>
                </a:solidFill>
                <a:latin typeface="arial" panose="020B0604020202020204" pitchFamily="34" charset="0"/>
              </a:rPr>
              <a:t>linux</a:t>
            </a:r>
            <a:r>
              <a:rPr lang="en-US" dirty="0">
                <a:solidFill>
                  <a:srgbClr val="202124"/>
                </a:solidFill>
                <a:latin typeface="arial" panose="020B0604020202020204" pitchFamily="34" charset="0"/>
              </a:rPr>
              <a:t> is a location where software packages can be stored and accessed. These packages can be easily </a:t>
            </a:r>
            <a:r>
              <a:rPr lang="en-US" dirty="0" err="1">
                <a:solidFill>
                  <a:srgbClr val="202124"/>
                </a:solidFill>
                <a:latin typeface="arial" panose="020B0604020202020204" pitchFamily="34" charset="0"/>
              </a:rPr>
              <a:t>installed,updated</a:t>
            </a:r>
            <a:r>
              <a:rPr lang="en-US" dirty="0">
                <a:solidFill>
                  <a:srgbClr val="202124"/>
                </a:solidFill>
                <a:latin typeface="arial" panose="020B0604020202020204" pitchFamily="34" charset="0"/>
              </a:rPr>
              <a:t> and removed.</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Type of repo: 1-local repo  2- remote server</a:t>
            </a:r>
            <a:endParaRPr lang="en-US" dirty="0"/>
          </a:p>
          <a:p>
            <a:endParaRPr lang="en-US"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747" y="4827493"/>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p:txBody>
          <a:bodyPr/>
          <a:lstStyle/>
          <a:p>
            <a:r>
              <a:rPr lang="en-US" dirty="0"/>
              <a:t>■ Application files: The package database tracks each individual file as well as the folder where it’s located. </a:t>
            </a:r>
          </a:p>
          <a:p>
            <a:r>
              <a:rPr lang="en-US" dirty="0"/>
              <a:t> ■ Library dependencies: The package database tracks what library files are required for each application and can warn you if a dependent library file is not present when you install a package.</a:t>
            </a:r>
          </a:p>
          <a:p>
            <a:r>
              <a:rPr lang="en-US"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717177" y="1899584"/>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p:txBody>
          <a:bodyPr/>
          <a:lstStyle/>
          <a:p>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p:txBody>
          <a:bodyPr/>
          <a:lstStyle/>
          <a:p>
            <a:r>
              <a:rPr lang="en-US" dirty="0"/>
              <a:t>-e --erase Removes the specified package </a:t>
            </a:r>
          </a:p>
          <a:p>
            <a:r>
              <a:rPr lang="en-US" dirty="0"/>
              <a:t>-F --freshen Upgrades a package only if an earlier version already exists    -R  discovery requirement </a:t>
            </a:r>
            <a:r>
              <a:rPr lang="en-US" dirty="0" err="1"/>
              <a:t>dependeny</a:t>
            </a:r>
            <a:r>
              <a:rPr lang="en-US" dirty="0"/>
              <a:t> of package</a:t>
            </a:r>
          </a:p>
          <a:p>
            <a:r>
              <a:rPr lang="en-US" dirty="0"/>
              <a:t>-</a:t>
            </a:r>
            <a:r>
              <a:rPr lang="en-US" dirty="0" err="1"/>
              <a:t>i</a:t>
            </a:r>
            <a:r>
              <a:rPr lang="en-US" dirty="0"/>
              <a:t> --install Installs the specified package </a:t>
            </a:r>
          </a:p>
          <a:p>
            <a:r>
              <a:rPr lang="en-US" dirty="0"/>
              <a:t>-q --query Queries whether the specified package is installed </a:t>
            </a:r>
          </a:p>
          <a:p>
            <a:r>
              <a:rPr lang="en-US" dirty="0"/>
              <a:t>-U --upgrade Installs or upgrades the specified package </a:t>
            </a:r>
          </a:p>
          <a:p>
            <a:r>
              <a:rPr lang="en-US"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p:txBody>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82" y="1825625"/>
            <a:ext cx="8922124" cy="4351338"/>
          </a:xfrm>
        </p:spPr>
      </p:pic>
    </p:spTree>
    <p:extLst>
      <p:ext uri="{BB962C8B-B14F-4D97-AF65-F5344CB8AC3E}">
        <p14:creationId xmlns:p14="http://schemas.microsoft.com/office/powerpoint/2010/main" val="30894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p:txBody>
          <a:bodyPr>
            <a:normAutofit fontScale="92500" lnSpcReduction="10000"/>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lnSpcReduction="10000"/>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p:txBody>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p:txBody>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p:txBody>
          <a:bodyPr/>
          <a:lstStyle/>
          <a:p>
            <a:r>
              <a:rPr lang="en-US" dirty="0"/>
              <a:t> /</a:t>
            </a:r>
            <a:r>
              <a:rPr lang="en-US" dirty="0" err="1"/>
              <a:t>etc</a:t>
            </a:r>
            <a:r>
              <a:rPr lang="en-US" dirty="0"/>
              <a:t>/apt/</a:t>
            </a:r>
            <a:r>
              <a:rPr lang="en-US" dirty="0" err="1"/>
              <a:t>source.list</a:t>
            </a:r>
            <a:r>
              <a:rPr lang="en-US" dirty="0"/>
              <a:t>            the list of source for apt</a:t>
            </a:r>
          </a:p>
          <a:p>
            <a:endParaRPr lang="en-US" dirty="0"/>
          </a:p>
          <a:p>
            <a:r>
              <a:rPr lang="en-US" dirty="0"/>
              <a:t>/</a:t>
            </a:r>
            <a:r>
              <a:rPr lang="en-US" dirty="0" err="1"/>
              <a:t>etc</a:t>
            </a:r>
            <a:r>
              <a:rPr lang="en-US" dirty="0"/>
              <a:t>/</a:t>
            </a:r>
            <a:r>
              <a:rPr lang="en-US" dirty="0" err="1"/>
              <a:t>yum.repos.d</a:t>
            </a:r>
            <a:r>
              <a:rPr lang="en-US" dirty="0"/>
              <a:t>/               the list of source for yum</a:t>
            </a:r>
          </a:p>
          <a:p>
            <a:endParaRPr lang="en-US" dirty="0"/>
          </a:p>
          <a:p>
            <a:pPr marL="0" indent="0">
              <a:buNone/>
            </a:pPr>
            <a:endParaRPr lang="en-US" dirty="0"/>
          </a:p>
          <a:p>
            <a:endParaRPr lang="en-US" dirty="0"/>
          </a:p>
          <a:p>
            <a:r>
              <a:rPr lang="en-US"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p:txBody>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929" y="1825625"/>
            <a:ext cx="7886700" cy="4351338"/>
          </a:xfrm>
        </p:spPr>
      </p:pic>
    </p:spTree>
    <p:extLst>
      <p:ext uri="{BB962C8B-B14F-4D97-AF65-F5344CB8AC3E}">
        <p14:creationId xmlns:p14="http://schemas.microsoft.com/office/powerpoint/2010/main" val="2270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p:txBody>
          <a:bodyPr/>
          <a:lstStyle/>
          <a:p>
            <a:r>
              <a:rPr lang="en-US" dirty="0"/>
              <a:t>apt purge   ____&gt; remove package with config file that say remove from stump</a:t>
            </a:r>
          </a:p>
          <a:p>
            <a:endParaRPr lang="en-US" dirty="0"/>
          </a:p>
          <a:p>
            <a:r>
              <a:rPr lang="en-US" dirty="0"/>
              <a:t>apt vs apt-get apt is newer version of apt-get</a:t>
            </a:r>
          </a:p>
          <a:p>
            <a:endParaRPr lang="en-US" dirty="0"/>
          </a:p>
          <a:p>
            <a:r>
              <a:rPr lang="en-US" dirty="0"/>
              <a:t>apt-cache  give </a:t>
            </a:r>
            <a:r>
              <a:rPr lang="en-US" dirty="0" err="1"/>
              <a:t>usefull</a:t>
            </a:r>
            <a:r>
              <a:rPr lang="en-US" dirty="0"/>
              <a:t> information such as dependency and </a:t>
            </a:r>
            <a:r>
              <a:rPr lang="en-US" dirty="0" err="1"/>
              <a:t>packangename</a:t>
            </a:r>
            <a:r>
              <a:rPr lang="en-US" dirty="0"/>
              <a:t> and search </a:t>
            </a:r>
            <a:r>
              <a:rPr lang="en-US" dirty="0" err="1"/>
              <a:t>packagename</a:t>
            </a:r>
            <a:r>
              <a:rPr lang="en-US" dirty="0"/>
              <a:t> match specified </a:t>
            </a:r>
            <a:r>
              <a:rPr lang="en-US" dirty="0" err="1"/>
              <a:t>keword</a:t>
            </a:r>
            <a:endParaRPr lang="en-US" dirty="0"/>
          </a:p>
        </p:txBody>
      </p:sp>
    </p:spTree>
    <p:extLst>
      <p:ext uri="{BB962C8B-B14F-4D97-AF65-F5344CB8AC3E}">
        <p14:creationId xmlns:p14="http://schemas.microsoft.com/office/powerpoint/2010/main" val="5384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p:txBody>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p:txBody>
          <a:bodyPr/>
          <a:lstStyle/>
          <a:p>
            <a:r>
              <a:rPr lang="en-US" dirty="0"/>
              <a:t> remove just remove package but </a:t>
            </a:r>
            <a:r>
              <a:rPr lang="en-US" dirty="0" err="1"/>
              <a:t>autoremove</a:t>
            </a:r>
            <a:r>
              <a:rPr lang="en-US" dirty="0"/>
              <a:t> remove package with all dependencies</a:t>
            </a:r>
          </a:p>
          <a:p>
            <a:endParaRPr lang="en-US" dirty="0"/>
          </a:p>
          <a:p>
            <a:r>
              <a:rPr lang="en-US" dirty="0"/>
              <a:t> download just download deb package</a:t>
            </a:r>
          </a:p>
          <a:p>
            <a:endParaRPr lang="en-US" dirty="0"/>
          </a:p>
          <a:p>
            <a:r>
              <a:rPr lang="en-US"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p:txBody>
          <a:bodyPr>
            <a:normAutofit lnSpcReduction="10000"/>
          </a:bodyPr>
          <a:lstStyle/>
          <a:p>
            <a:r>
              <a:rPr lang="en-US" dirty="0"/>
              <a:t>A system library is a collection of items, such as program functions. Functions are </a:t>
            </a:r>
            <a:r>
              <a:rPr lang="en-US" dirty="0" err="1"/>
              <a:t>selfcontained</a:t>
            </a:r>
            <a:r>
              <a:rPr lang="en-US" dirty="0"/>
              <a:t> code modules that perform a </a:t>
            </a:r>
            <a:r>
              <a:rPr lang="en-US" dirty="0" err="1"/>
              <a:t>specifi</a:t>
            </a:r>
            <a:r>
              <a:rPr lang="en-US" dirty="0"/>
              <a:t> task within an application, such as opening and reading a data file</a:t>
            </a:r>
          </a:p>
          <a:p>
            <a:endParaRPr lang="en-US" dirty="0"/>
          </a:p>
          <a:p>
            <a:endParaRPr lang="en-US" dirty="0"/>
          </a:p>
          <a:p>
            <a:r>
              <a:rPr lang="en-US" dirty="0"/>
              <a:t>Type of library ______&gt;1-static library   2-dynamic library(shared library)  if work windows </a:t>
            </a:r>
            <a:r>
              <a:rPr lang="en-US" dirty="0" err="1"/>
              <a:t>dll</a:t>
            </a:r>
            <a:r>
              <a:rPr lang="en-US" dirty="0"/>
              <a:t> as the as shared library in </a:t>
            </a:r>
            <a:r>
              <a:rPr lang="en-US" dirty="0" err="1"/>
              <a:t>linux</a:t>
            </a:r>
            <a:endParaRPr lang="en-US" dirty="0"/>
          </a:p>
          <a:p>
            <a:endParaRPr lang="en-US" dirty="0"/>
          </a:p>
          <a:p>
            <a:r>
              <a:rPr lang="en-US" dirty="0"/>
              <a:t>lib LIBRARYNAME .so. VERSION  format shared library</a:t>
            </a:r>
          </a:p>
          <a:p>
            <a:r>
              <a:rPr lang="en-US" dirty="0"/>
              <a:t>  /</a:t>
            </a:r>
            <a:r>
              <a:rPr lang="en-US" dirty="0" err="1"/>
              <a:t>usr</a:t>
            </a:r>
            <a:r>
              <a:rPr lang="en-US" dirty="0"/>
              <a:t>/lib show library for app  /lib -</a:t>
            </a:r>
            <a:r>
              <a:rPr lang="en-US" dirty="0">
                <a:sym typeface="Wingdings" panose="05000000000000000000" pitchFamily="2" charset="2"/>
              </a:rPr>
              <a:t> show library </a:t>
            </a:r>
            <a:r>
              <a:rPr lang="en-US" dirty="0" err="1">
                <a:sym typeface="Wingdings" panose="05000000000000000000" pitchFamily="2" charset="2"/>
              </a:rPr>
              <a:t>bultin</a:t>
            </a:r>
            <a:r>
              <a:rPr lang="en-US" dirty="0">
                <a:sym typeface="Wingdings" panose="05000000000000000000" pitchFamily="2" charset="2"/>
              </a:rPr>
              <a:t> system</a:t>
            </a:r>
            <a:endParaRPr lang="en-US" dirty="0"/>
          </a:p>
        </p:txBody>
      </p:sp>
    </p:spTree>
    <p:extLst>
      <p:ext uri="{BB962C8B-B14F-4D97-AF65-F5344CB8AC3E}">
        <p14:creationId xmlns:p14="http://schemas.microsoft.com/office/powerpoint/2010/main" val="119245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p:txBody>
          <a:bodyPr/>
          <a:lstStyle/>
          <a:p>
            <a:r>
              <a:rPr lang="en-US" dirty="0"/>
              <a:t>Static library is very huge executable file </a:t>
            </a:r>
          </a:p>
          <a:p>
            <a:pPr marL="0" indent="0">
              <a:buNone/>
            </a:pPr>
            <a:endParaRPr lang="en-US" dirty="0"/>
          </a:p>
          <a:p>
            <a:endParaRPr lang="en-US" dirty="0"/>
          </a:p>
          <a:p>
            <a:r>
              <a:rPr lang="en-US" dirty="0"/>
              <a:t>If programmer update shared library and you update lib you can use new features of this library and security event </a:t>
            </a:r>
            <a:r>
              <a:rPr lang="en-US" dirty="0" err="1"/>
              <a:t>deacrese</a:t>
            </a:r>
            <a:r>
              <a:rPr lang="en-US" dirty="0"/>
              <a:t> </a:t>
            </a:r>
          </a:p>
          <a:p>
            <a:endParaRPr lang="en-US" dirty="0"/>
          </a:p>
          <a:p>
            <a:r>
              <a:rPr lang="en-US" dirty="0"/>
              <a:t>Static library loads and install very easier than shared library</a:t>
            </a:r>
          </a:p>
          <a:p>
            <a:endParaRPr lang="en-US" dirty="0"/>
          </a:p>
        </p:txBody>
      </p:sp>
    </p:spTree>
    <p:extLst>
      <p:ext uri="{BB962C8B-B14F-4D97-AF65-F5344CB8AC3E}">
        <p14:creationId xmlns:p14="http://schemas.microsoft.com/office/powerpoint/2010/main" val="22605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p:txBody>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p:txBody>
          <a:bodyPr/>
          <a:lstStyle/>
          <a:p>
            <a:r>
              <a:rPr lang="en-US" dirty="0" err="1"/>
              <a:t>ldd</a:t>
            </a:r>
            <a:r>
              <a:rPr lang="en-US" dirty="0"/>
              <a:t> show app use which libraries need</a:t>
            </a:r>
          </a:p>
          <a:p>
            <a:endParaRPr lang="en-US" dirty="0"/>
          </a:p>
          <a:p>
            <a:endParaRPr lang="en-US" dirty="0"/>
          </a:p>
          <a:p>
            <a:r>
              <a:rPr lang="en-US" dirty="0" err="1"/>
              <a:t>ldd</a:t>
            </a:r>
            <a:r>
              <a:rPr lang="en-US" dirty="0"/>
              <a:t> /</a:t>
            </a:r>
            <a:r>
              <a:rPr lang="en-US" dirty="0" err="1"/>
              <a:t>usr</a:t>
            </a:r>
            <a:r>
              <a:rPr lang="en-US" dirty="0"/>
              <a:t>/</a:t>
            </a:r>
            <a:r>
              <a:rPr lang="en-US" dirty="0" err="1"/>
              <a:t>sbin</a:t>
            </a:r>
            <a:r>
              <a:rPr lang="en-US" dirty="0"/>
              <a:t>/</a:t>
            </a:r>
            <a:r>
              <a:rPr lang="en-US" dirty="0" err="1"/>
              <a:t>ldconfig</a:t>
            </a:r>
            <a:r>
              <a:rPr lang="en-US" dirty="0"/>
              <a:t>  ---</a:t>
            </a:r>
            <a:r>
              <a:rPr lang="en-US" dirty="0">
                <a:sym typeface="Wingdings" panose="05000000000000000000" pitchFamily="2" charset="2"/>
              </a:rPr>
              <a:t> static link because cache shared library for system </a:t>
            </a:r>
          </a:p>
          <a:p>
            <a:endParaRPr lang="en-US" dirty="0">
              <a:sym typeface="Wingdings" panose="05000000000000000000" pitchFamily="2" charset="2"/>
            </a:endParaRPr>
          </a:p>
          <a:p>
            <a:r>
              <a:rPr lang="en-US" dirty="0" err="1"/>
              <a:t>ldconfig</a:t>
            </a:r>
            <a:r>
              <a:rPr lang="en-US" dirty="0"/>
              <a:t> create  </a:t>
            </a:r>
            <a:r>
              <a:rPr lang="en-US" dirty="0" err="1"/>
              <a:t>ld.so.cache</a:t>
            </a:r>
            <a:endParaRPr lang="en-US" dirty="0"/>
          </a:p>
          <a:p>
            <a:r>
              <a:rPr lang="en-US" dirty="0"/>
              <a:t>/</a:t>
            </a:r>
            <a:r>
              <a:rPr lang="en-US" dirty="0" err="1"/>
              <a:t>etc</a:t>
            </a:r>
            <a:r>
              <a:rPr lang="en-US" dirty="0"/>
              <a:t>/</a:t>
            </a:r>
            <a:r>
              <a:rPr lang="en-US" dirty="0" err="1"/>
              <a:t>ld.conf</a:t>
            </a:r>
            <a:r>
              <a:rPr lang="en-US" dirty="0"/>
              <a:t>   include /</a:t>
            </a:r>
            <a:r>
              <a:rPr lang="en-US" dirty="0" err="1"/>
              <a:t>etc</a:t>
            </a:r>
            <a:r>
              <a:rPr lang="en-US" dirty="0"/>
              <a:t>/</a:t>
            </a:r>
            <a:r>
              <a:rPr lang="en-US" dirty="0" err="1"/>
              <a:t>ld.conf.d</a:t>
            </a:r>
            <a:r>
              <a:rPr lang="en-US" dirty="0"/>
              <a:t>/*</a:t>
            </a:r>
          </a:p>
        </p:txBody>
      </p:sp>
    </p:spTree>
    <p:extLst>
      <p:ext uri="{BB962C8B-B14F-4D97-AF65-F5344CB8AC3E}">
        <p14:creationId xmlns:p14="http://schemas.microsoft.com/office/powerpoint/2010/main" val="37637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p:txBody>
          <a:bodyPr/>
          <a:lstStyle/>
          <a:p>
            <a:r>
              <a:rPr lang="en-US" dirty="0"/>
              <a:t>What is process?</a:t>
            </a:r>
          </a:p>
          <a:p>
            <a:r>
              <a:rPr lang="en-US"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dirty="0"/>
          </a:p>
          <a:p>
            <a:r>
              <a:rPr lang="en-US" dirty="0" err="1"/>
              <a:t>init</a:t>
            </a:r>
            <a:r>
              <a:rPr lang="en-US" dirty="0"/>
              <a:t> process? When </a:t>
            </a:r>
            <a:r>
              <a:rPr lang="en-US" dirty="0" err="1"/>
              <a:t>linux</a:t>
            </a:r>
            <a:r>
              <a:rPr lang="en-US" dirty="0"/>
              <a:t>  system first boots it starts process that called </a:t>
            </a:r>
            <a:r>
              <a:rPr lang="en-US" dirty="0" err="1"/>
              <a:t>init</a:t>
            </a:r>
            <a:r>
              <a:rPr lang="en-US" dirty="0"/>
              <a:t> process that </a:t>
            </a:r>
            <a:r>
              <a:rPr lang="en-US" dirty="0" err="1"/>
              <a:t>pid</a:t>
            </a:r>
            <a:r>
              <a:rPr lang="en-US" dirty="0"/>
              <a:t>=1 </a:t>
            </a:r>
          </a:p>
        </p:txBody>
      </p:sp>
    </p:spTree>
    <p:extLst>
      <p:ext uri="{BB962C8B-B14F-4D97-AF65-F5344CB8AC3E}">
        <p14:creationId xmlns:p14="http://schemas.microsoft.com/office/powerpoint/2010/main" val="1038908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p:txBody>
          <a:bodyPr>
            <a:normAutofit lnSpcReduction="10000"/>
          </a:bodyPr>
          <a:lstStyle/>
          <a:p>
            <a:r>
              <a:rPr lang="en-US" dirty="0" err="1"/>
              <a:t>ps</a:t>
            </a:r>
            <a:r>
              <a:rPr lang="en-US" dirty="0"/>
              <a:t>    viewing process in </a:t>
            </a:r>
            <a:r>
              <a:rPr lang="en-US" dirty="0" err="1"/>
              <a:t>linux</a:t>
            </a:r>
            <a:r>
              <a:rPr lang="en-US" dirty="0"/>
              <a:t> by this command</a:t>
            </a:r>
          </a:p>
          <a:p>
            <a:endParaRPr lang="en-US" dirty="0"/>
          </a:p>
          <a:p>
            <a:endParaRPr lang="en-US" dirty="0"/>
          </a:p>
          <a:p>
            <a:r>
              <a:rPr lang="en-US" dirty="0"/>
              <a:t>            PID TTY TIME </a:t>
            </a:r>
          </a:p>
          <a:p>
            <a:r>
              <a:rPr lang="en-US" dirty="0"/>
              <a:t>CMD 1615 pts/0 00:00:00          </a:t>
            </a:r>
          </a:p>
          <a:p>
            <a:r>
              <a:rPr lang="en-US" dirty="0"/>
              <a:t>bash 1765 pts/0 00:00:00 </a:t>
            </a:r>
          </a:p>
          <a:p>
            <a:endParaRPr lang="en-US" dirty="0"/>
          </a:p>
          <a:p>
            <a:r>
              <a:rPr lang="en-US" dirty="0" err="1"/>
              <a:t>TTY:the</a:t>
            </a:r>
            <a:r>
              <a:rPr lang="en-US" dirty="0"/>
              <a:t> terminal (TTY) that they were started from and time show how much time process used </a:t>
            </a:r>
            <a:r>
              <a:rPr lang="en-US" dirty="0" err="1"/>
              <a:t>cpu</a:t>
            </a:r>
            <a:endParaRPr lang="en-US" dirty="0"/>
          </a:p>
        </p:txBody>
      </p:sp>
    </p:spTree>
    <p:extLst>
      <p:ext uri="{BB962C8B-B14F-4D97-AF65-F5344CB8AC3E}">
        <p14:creationId xmlns:p14="http://schemas.microsoft.com/office/powerpoint/2010/main" val="19764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4160" y="2325461"/>
            <a:ext cx="3397541"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2" y="268124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148" y="2325461"/>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p:txBody>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p:txBody>
          <a:bodyPr>
            <a:normAutofit fontScale="85000" lnSpcReduction="20000"/>
          </a:bodyPr>
          <a:lstStyle/>
          <a:p>
            <a:r>
              <a:rPr lang="en-US" dirty="0" err="1"/>
              <a:t>ps</a:t>
            </a:r>
            <a:r>
              <a:rPr lang="en-US" dirty="0"/>
              <a:t> -</a:t>
            </a:r>
            <a:r>
              <a:rPr lang="en-US" dirty="0" err="1"/>
              <a:t>ef</a:t>
            </a:r>
            <a:r>
              <a:rPr lang="en-US" dirty="0"/>
              <a:t> show every process in </a:t>
            </a:r>
            <a:r>
              <a:rPr lang="en-US" dirty="0" err="1"/>
              <a:t>linux</a:t>
            </a:r>
            <a:r>
              <a:rPr lang="en-US" dirty="0"/>
              <a:t> with </a:t>
            </a:r>
            <a:r>
              <a:rPr lang="en-US" dirty="0" err="1"/>
              <a:t>uid</a:t>
            </a:r>
            <a:endParaRPr lang="en-US" dirty="0"/>
          </a:p>
          <a:p>
            <a:r>
              <a:rPr lang="en-US" dirty="0" err="1"/>
              <a:t>ps</a:t>
            </a:r>
            <a:r>
              <a:rPr lang="en-US" dirty="0"/>
              <a:t> –aux    as the as above command with more detail and </a:t>
            </a:r>
            <a:r>
              <a:rPr lang="en-US" dirty="0" err="1"/>
              <a:t>outpout</a:t>
            </a:r>
            <a:r>
              <a:rPr lang="en-US" dirty="0"/>
              <a:t> format</a:t>
            </a:r>
          </a:p>
          <a:p>
            <a:endParaRPr lang="en-US" dirty="0"/>
          </a:p>
          <a:p>
            <a:r>
              <a:rPr lang="en-US" dirty="0" err="1"/>
              <a:t>Uid</a:t>
            </a:r>
            <a:r>
              <a:rPr lang="en-US" dirty="0"/>
              <a:t> means </a:t>
            </a:r>
            <a:r>
              <a:rPr lang="en-US" dirty="0" err="1"/>
              <a:t>wich</a:t>
            </a:r>
            <a:r>
              <a:rPr lang="en-US" dirty="0"/>
              <a:t> user responsible for this process</a:t>
            </a:r>
          </a:p>
          <a:p>
            <a:r>
              <a:rPr lang="en-US" dirty="0"/>
              <a:t>PID process id </a:t>
            </a:r>
          </a:p>
          <a:p>
            <a:endParaRPr lang="en-US" dirty="0"/>
          </a:p>
          <a:p>
            <a:r>
              <a:rPr lang="en-US" dirty="0"/>
              <a:t>PPID parent process id means this process started with other process</a:t>
            </a:r>
          </a:p>
          <a:p>
            <a:r>
              <a:rPr lang="en-US" dirty="0"/>
              <a:t>C: The processor utilization over the lifetime of the process </a:t>
            </a:r>
          </a:p>
          <a:p>
            <a:r>
              <a:rPr lang="en-US" dirty="0"/>
              <a:t>■ STIME: The system time when the process was started ■ </a:t>
            </a:r>
          </a:p>
          <a:p>
            <a:r>
              <a:rPr lang="en-US" dirty="0"/>
              <a:t> ■ TIME: The cumulative CPU time required to run the process </a:t>
            </a:r>
          </a:p>
          <a:p>
            <a:r>
              <a:rPr lang="en-US"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506" y="2393576"/>
            <a:ext cx="7752229" cy="3402106"/>
          </a:xfrm>
        </p:spPr>
      </p:pic>
    </p:spTree>
    <p:extLst>
      <p:ext uri="{BB962C8B-B14F-4D97-AF65-F5344CB8AC3E}">
        <p14:creationId xmlns:p14="http://schemas.microsoft.com/office/powerpoint/2010/main" val="402547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p:txBody>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lstStyle/>
          <a:p>
            <a:r>
              <a:rPr lang="en-US" dirty="0"/>
              <a:t>Interruptible:  process </a:t>
            </a:r>
            <a:r>
              <a:rPr lang="en-US" dirty="0" err="1"/>
              <a:t>wating</a:t>
            </a:r>
            <a:r>
              <a:rPr lang="en-US" dirty="0"/>
              <a:t> for I/O operation to complete such reading or writing to a </a:t>
            </a:r>
            <a:r>
              <a:rPr lang="en-US" dirty="0" err="1"/>
              <a:t>file.the</a:t>
            </a:r>
            <a:r>
              <a:rPr lang="en-US" dirty="0"/>
              <a:t> process be woken up by a signal or event.</a:t>
            </a:r>
          </a:p>
          <a:p>
            <a:endParaRPr lang="en-US" dirty="0"/>
          </a:p>
          <a:p>
            <a:pPr marL="0" indent="0">
              <a:buNone/>
            </a:pPr>
            <a:endParaRPr lang="en-US" dirty="0"/>
          </a:p>
          <a:p>
            <a:endParaRPr lang="en-US" dirty="0"/>
          </a:p>
          <a:p>
            <a:r>
              <a:rPr lang="en-US" dirty="0"/>
              <a:t>Uninterruptible: process waiting for some hardware resource </a:t>
            </a:r>
            <a:r>
              <a:rPr lang="en-US" dirty="0" err="1"/>
              <a:t>availbe</a:t>
            </a:r>
            <a:endParaRPr lang="en-US" dirty="0"/>
          </a:p>
          <a:p>
            <a:pPr marL="0" indent="0">
              <a:buNone/>
            </a:pPr>
            <a:r>
              <a:rPr lang="en-US"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lstStyle/>
          <a:p>
            <a:r>
              <a:rPr lang="en-US" dirty="0"/>
              <a:t>If a process has ended but its parent process hasn’t acknowledged the termination signal because it’s sleeping, the process is considered a zombie.</a:t>
            </a:r>
          </a:p>
          <a:p>
            <a:r>
              <a:rPr lang="en-US" dirty="0"/>
              <a:t> limbo: state between running and terminating until the parent process acknowledges the termination signal.</a:t>
            </a:r>
          </a:p>
          <a:p>
            <a:endParaRPr lang="en-US" dirty="0"/>
          </a:p>
          <a:p>
            <a:r>
              <a:rPr lang="en-US" dirty="0"/>
              <a:t>Kill -9     kill process immediately and don’t allow end task </a:t>
            </a:r>
          </a:p>
          <a:p>
            <a:endParaRPr lang="en-US" dirty="0"/>
          </a:p>
          <a:p>
            <a:r>
              <a:rPr lang="en-US"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lnSpcReduction="10000"/>
          </a:bodyPr>
          <a:lstStyle/>
          <a:p>
            <a:r>
              <a:rPr lang="en-US" dirty="0"/>
              <a:t>top better used </a:t>
            </a:r>
            <a:r>
              <a:rPr lang="en-US" dirty="0" err="1"/>
              <a:t>htop</a:t>
            </a:r>
            <a:endParaRPr lang="en-US" dirty="0"/>
          </a:p>
          <a:p>
            <a:pPr marL="0" indent="0">
              <a:buNone/>
            </a:pPr>
            <a:r>
              <a:rPr lang="en-US" dirty="0"/>
              <a:t>This command used for monitoring process used </a:t>
            </a:r>
            <a:r>
              <a:rPr lang="en-US" dirty="0" err="1"/>
              <a:t>memory,cpu</a:t>
            </a:r>
            <a:r>
              <a:rPr lang="en-US" dirty="0"/>
              <a:t>……</a:t>
            </a:r>
          </a:p>
          <a:p>
            <a:pPr marL="0" indent="0">
              <a:buNone/>
            </a:pPr>
            <a:endParaRPr lang="en-US" dirty="0"/>
          </a:p>
          <a:p>
            <a:pPr marL="0" indent="0">
              <a:buNone/>
            </a:pPr>
            <a:r>
              <a:rPr lang="en-US" dirty="0"/>
              <a:t>load average in 1minute 5minute 15minute   </a:t>
            </a:r>
          </a:p>
          <a:p>
            <a:pPr marL="0" indent="0">
              <a:buNone/>
            </a:pPr>
            <a:r>
              <a:rPr lang="en-US" dirty="0"/>
              <a:t> if </a:t>
            </a:r>
            <a:r>
              <a:rPr lang="en-US" dirty="0" err="1"/>
              <a:t>cpu</a:t>
            </a:r>
            <a:r>
              <a:rPr lang="en-US" dirty="0"/>
              <a:t> core &lt; load average means system is not good situation </a:t>
            </a:r>
          </a:p>
          <a:p>
            <a:pPr marL="0" indent="0">
              <a:buNone/>
            </a:pPr>
            <a:r>
              <a:rPr lang="en-US" dirty="0"/>
              <a:t>Uptime :means how much time server is up </a:t>
            </a:r>
          </a:p>
          <a:p>
            <a:pPr marL="0" indent="0">
              <a:buNone/>
            </a:pPr>
            <a:r>
              <a:rPr lang="en-US" dirty="0"/>
              <a:t>watch each 2s show </a:t>
            </a:r>
          </a:p>
          <a:p>
            <a:pPr marL="0" indent="0">
              <a:buNone/>
            </a:pPr>
            <a:endParaRPr lang="en-US" dirty="0"/>
          </a:p>
          <a:p>
            <a:pPr marL="0" indent="0">
              <a:buNone/>
            </a:pPr>
            <a:r>
              <a:rPr lang="en-US"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lstStyle/>
          <a:p>
            <a:r>
              <a:rPr lang="en-US" dirty="0"/>
              <a:t>Some process take long time for example</a:t>
            </a:r>
          </a:p>
          <a:p>
            <a:pPr marL="0" indent="0">
              <a:buNone/>
            </a:pPr>
            <a:endParaRPr lang="en-US" dirty="0"/>
          </a:p>
          <a:p>
            <a:pPr marL="0" indent="0">
              <a:buNone/>
            </a:pPr>
            <a:r>
              <a:rPr lang="en-US" dirty="0"/>
              <a:t>Dump from </a:t>
            </a:r>
            <a:r>
              <a:rPr lang="en-US" dirty="0" err="1"/>
              <a:t>mysql</a:t>
            </a:r>
            <a:r>
              <a:rPr lang="en-US" dirty="0"/>
              <a:t> databases</a:t>
            </a:r>
          </a:p>
          <a:p>
            <a:pPr marL="0" indent="0">
              <a:buNone/>
            </a:pPr>
            <a:endParaRPr lang="en-US" dirty="0"/>
          </a:p>
          <a:p>
            <a:pPr marL="0" indent="0">
              <a:buNone/>
            </a:pPr>
            <a:r>
              <a:rPr lang="en-US" dirty="0"/>
              <a:t>Solution is </a:t>
            </a:r>
            <a:r>
              <a:rPr lang="en-US" dirty="0" err="1"/>
              <a:t>bg</a:t>
            </a:r>
            <a:r>
              <a:rPr lang="en-US" dirty="0"/>
              <a:t> (background)</a:t>
            </a:r>
          </a:p>
          <a:p>
            <a:pPr marL="0" indent="0">
              <a:buNone/>
            </a:pPr>
            <a:endParaRPr lang="en-US" dirty="0"/>
          </a:p>
          <a:p>
            <a:pPr marL="0" indent="0">
              <a:buNone/>
            </a:pPr>
            <a:r>
              <a:rPr lang="en-US"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p:txBody>
          <a:bodyPr>
            <a:normAutofit fontScale="77500" lnSpcReduction="20000"/>
          </a:bodyPr>
          <a:lstStyle/>
          <a:p>
            <a:r>
              <a:rPr lang="en-US" dirty="0" err="1"/>
              <a:t>fg</a:t>
            </a:r>
            <a:r>
              <a:rPr lang="en-US" dirty="0"/>
              <a:t>(foreground)   </a:t>
            </a:r>
            <a:r>
              <a:rPr lang="en-US" dirty="0" err="1"/>
              <a:t>fg</a:t>
            </a:r>
            <a:r>
              <a:rPr lang="en-US" dirty="0"/>
              <a:t> %number of job  take job from </a:t>
            </a:r>
            <a:r>
              <a:rPr lang="en-US" dirty="0" err="1"/>
              <a:t>bg</a:t>
            </a:r>
            <a:r>
              <a:rPr lang="en-US" dirty="0"/>
              <a:t> to </a:t>
            </a:r>
            <a:r>
              <a:rPr lang="en-US" dirty="0" err="1"/>
              <a:t>fg</a:t>
            </a:r>
            <a:endParaRPr lang="en-US" dirty="0"/>
          </a:p>
          <a:p>
            <a:endParaRPr lang="en-US" dirty="0"/>
          </a:p>
          <a:p>
            <a:r>
              <a:rPr lang="en-US" dirty="0"/>
              <a:t>jobs –ls   + top  priority</a:t>
            </a:r>
          </a:p>
          <a:p>
            <a:r>
              <a:rPr lang="en-US" dirty="0"/>
              <a:t>                   </a:t>
            </a:r>
            <a:r>
              <a:rPr lang="en-US" dirty="0" err="1"/>
              <a:t>ctrl+c</a:t>
            </a:r>
            <a:r>
              <a:rPr lang="en-US" dirty="0"/>
              <a:t> --</a:t>
            </a:r>
            <a:r>
              <a:rPr lang="en-US" dirty="0">
                <a:sym typeface="Wingdings" panose="05000000000000000000" pitchFamily="2" charset="2"/>
              </a:rPr>
              <a:t>cancel                      </a:t>
            </a:r>
            <a:r>
              <a:rPr lang="en-US" dirty="0" err="1">
                <a:sym typeface="Wingdings" panose="05000000000000000000" pitchFamily="2" charset="2"/>
              </a:rPr>
              <a:t>ctrl+zstopped</a:t>
            </a:r>
            <a:endParaRPr lang="en-US" dirty="0"/>
          </a:p>
          <a:p>
            <a:endParaRPr lang="en-US" dirty="0"/>
          </a:p>
          <a:p>
            <a:r>
              <a:rPr lang="en-US" dirty="0"/>
              <a:t> </a:t>
            </a:r>
            <a:r>
              <a:rPr lang="en-US" dirty="0" err="1"/>
              <a:t>bg</a:t>
            </a:r>
            <a:r>
              <a:rPr lang="en-US" dirty="0"/>
              <a:t> % number of job   take job from </a:t>
            </a:r>
            <a:r>
              <a:rPr lang="en-US" dirty="0" err="1"/>
              <a:t>fg</a:t>
            </a:r>
            <a:r>
              <a:rPr lang="en-US" dirty="0"/>
              <a:t> to </a:t>
            </a:r>
            <a:r>
              <a:rPr lang="en-US" dirty="0" err="1"/>
              <a:t>bg</a:t>
            </a:r>
            <a:endParaRPr lang="en-US" dirty="0"/>
          </a:p>
          <a:p>
            <a:endParaRPr lang="en-US" dirty="0"/>
          </a:p>
          <a:p>
            <a:pPr marL="0" indent="0">
              <a:buNone/>
            </a:pPr>
            <a:r>
              <a:rPr lang="en-US" dirty="0"/>
              <a:t> </a:t>
            </a:r>
            <a:r>
              <a:rPr lang="en-US" dirty="0" err="1"/>
              <a:t>nohup</a:t>
            </a:r>
            <a:r>
              <a:rPr lang="en-US" dirty="0"/>
              <a:t> &amp;  continue process although shell exit </a:t>
            </a:r>
          </a:p>
          <a:p>
            <a:endParaRPr lang="en-US" dirty="0"/>
          </a:p>
          <a:p>
            <a:endParaRPr lang="en-US" dirty="0"/>
          </a:p>
          <a:p>
            <a:r>
              <a:rPr lang="en-US" dirty="0"/>
              <a:t>Kill %number of job    Stopping a background job with the kill </a:t>
            </a:r>
          </a:p>
          <a:p>
            <a:r>
              <a:rPr lang="en-US"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lnSpcReduction="10000"/>
          </a:bodyPr>
          <a:lstStyle/>
          <a:p>
            <a:r>
              <a:rPr lang="en-US" dirty="0"/>
              <a:t>Kill send signal to process </a:t>
            </a:r>
          </a:p>
          <a:p>
            <a:endParaRPr lang="en-US" dirty="0"/>
          </a:p>
          <a:p>
            <a:r>
              <a:rPr lang="en-US" dirty="0"/>
              <a:t>Kill -9 forcefully  kill process        kill without number by default 15</a:t>
            </a:r>
          </a:p>
          <a:p>
            <a:endParaRPr lang="en-US" dirty="0"/>
          </a:p>
          <a:p>
            <a:r>
              <a:rPr lang="en-US" dirty="0"/>
              <a:t>Kill -15   normal </a:t>
            </a:r>
            <a:r>
              <a:rPr lang="en-US" dirty="0" err="1"/>
              <a:t>terminatetion</a:t>
            </a:r>
            <a:r>
              <a:rPr lang="en-US" dirty="0"/>
              <a:t> request</a:t>
            </a:r>
          </a:p>
          <a:p>
            <a:endParaRPr lang="en-US" dirty="0"/>
          </a:p>
          <a:p>
            <a:r>
              <a:rPr lang="en-US" dirty="0"/>
              <a:t>Hup  1     give information to process that process controlling you terminated</a:t>
            </a:r>
          </a:p>
          <a:p>
            <a:r>
              <a:rPr lang="en-US" dirty="0" err="1"/>
              <a:t>Killall</a:t>
            </a:r>
            <a:r>
              <a:rPr lang="en-US" dirty="0"/>
              <a:t>   </a:t>
            </a:r>
            <a:r>
              <a:rPr lang="en-US" dirty="0" err="1"/>
              <a:t>pkill</a:t>
            </a:r>
            <a:r>
              <a:rPr lang="en-US" dirty="0"/>
              <a:t> </a:t>
            </a:r>
            <a:r>
              <a:rPr lang="en-US"/>
              <a:t>sh </a:t>
            </a:r>
            <a:r>
              <a:rPr lang="en-US" dirty="0" err="1"/>
              <a:t>menas</a:t>
            </a:r>
            <a:r>
              <a:rPr lang="en-US" dirty="0"/>
              <a:t> kill for example each process contains </a:t>
            </a:r>
            <a:r>
              <a:rPr lang="en-US" dirty="0" err="1"/>
              <a:t>sh</a:t>
            </a:r>
            <a:r>
              <a:rPr lang="en-US" dirty="0"/>
              <a:t> kill </a:t>
            </a:r>
          </a:p>
        </p:txBody>
      </p:sp>
    </p:spTree>
    <p:extLst>
      <p:ext uri="{BB962C8B-B14F-4D97-AF65-F5344CB8AC3E}">
        <p14:creationId xmlns:p14="http://schemas.microsoft.com/office/powerpoint/2010/main" val="44052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dirty="0"/>
              <a:t>Screen better than </a:t>
            </a:r>
            <a:r>
              <a:rPr lang="en-US" dirty="0" err="1"/>
              <a:t>nohup</a:t>
            </a:r>
            <a:r>
              <a:rPr lang="en-US" dirty="0"/>
              <a:t> manage process</a:t>
            </a:r>
          </a:p>
          <a:p>
            <a:endParaRPr lang="en-US" dirty="0"/>
          </a:p>
          <a:p>
            <a:endParaRPr lang="en-US" dirty="0"/>
          </a:p>
          <a:p>
            <a:r>
              <a:rPr lang="en-US" dirty="0"/>
              <a:t>Screen –ls list of process in screen</a:t>
            </a:r>
          </a:p>
          <a:p>
            <a:endParaRPr lang="en-US" dirty="0"/>
          </a:p>
          <a:p>
            <a:pPr marL="0" indent="0">
              <a:buNone/>
            </a:pPr>
            <a:r>
              <a:rPr lang="en-US" dirty="0"/>
              <a:t> ctrl + a   d    detach     </a:t>
            </a:r>
            <a:r>
              <a:rPr lang="en-US" dirty="0" err="1"/>
              <a:t>ctrl+A</a:t>
            </a:r>
            <a:r>
              <a:rPr lang="en-US" dirty="0"/>
              <a:t>  |   split page     </a:t>
            </a:r>
            <a:r>
              <a:rPr lang="en-US" dirty="0" err="1"/>
              <a:t>ctrl+A</a:t>
            </a:r>
            <a:r>
              <a:rPr lang="en-US" dirty="0"/>
              <a:t> \ delete   </a:t>
            </a:r>
          </a:p>
          <a:p>
            <a:r>
              <a:rPr lang="en-US" dirty="0"/>
              <a:t>Screen –r reattach         </a:t>
            </a:r>
            <a:r>
              <a:rPr lang="en-US" err="1"/>
              <a:t>ctrl</a:t>
            </a:r>
            <a:r>
              <a:rPr lang="en-US"/>
              <a:t>+A </a:t>
            </a:r>
            <a:r>
              <a:rPr lang="en-US" dirty="0"/>
              <a:t>tab and c (create)</a:t>
            </a:r>
          </a:p>
        </p:txBody>
      </p:sp>
    </p:spTree>
    <p:extLst>
      <p:ext uri="{BB962C8B-B14F-4D97-AF65-F5344CB8AC3E}">
        <p14:creationId xmlns:p14="http://schemas.microsoft.com/office/powerpoint/2010/main" val="322484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p:txBody>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p:txBody>
          <a:bodyPr>
            <a:normAutofit fontScale="70000" lnSpcReduction="20000"/>
          </a:bodyPr>
          <a:lstStyle/>
          <a:p>
            <a:pPr marL="0" indent="0">
              <a:buNone/>
            </a:pPr>
            <a:r>
              <a:rPr lang="en-US" dirty="0"/>
              <a:t>The scheduling priority for a process determines when it obtains CPU time and</a:t>
            </a:r>
          </a:p>
          <a:p>
            <a:pPr marL="0" indent="0">
              <a:buNone/>
            </a:pPr>
            <a:r>
              <a:rPr lang="en-US" dirty="0"/>
              <a:t> memory resources in comparison to other processes that operate at a different </a:t>
            </a:r>
          </a:p>
          <a:p>
            <a:pPr marL="0" indent="0">
              <a:buNone/>
            </a:pPr>
            <a:r>
              <a:rPr lang="en-US" dirty="0"/>
              <a:t>priority. However, you may run some applications that need either a higher or lower level </a:t>
            </a:r>
          </a:p>
          <a:p>
            <a:pPr marL="0" indent="0">
              <a:buNone/>
            </a:pPr>
            <a:r>
              <a:rPr lang="en-US" dirty="0"/>
              <a:t>of priority.</a:t>
            </a:r>
          </a:p>
          <a:p>
            <a:endParaRPr lang="en-US" dirty="0"/>
          </a:p>
          <a:p>
            <a:endParaRPr lang="en-US" dirty="0"/>
          </a:p>
          <a:p>
            <a:endParaRPr lang="en-US" dirty="0"/>
          </a:p>
          <a:p>
            <a:r>
              <a:rPr lang="en-US" dirty="0"/>
              <a:t>nice                                         </a:t>
            </a:r>
            <a:r>
              <a:rPr lang="en-US" dirty="0" err="1"/>
              <a:t>nice</a:t>
            </a:r>
            <a:r>
              <a:rPr lang="en-US" dirty="0"/>
              <a:t> –n number command</a:t>
            </a:r>
          </a:p>
          <a:p>
            <a:pPr marL="0" indent="0">
              <a:buNone/>
            </a:pPr>
            <a:r>
              <a:rPr lang="en-US" dirty="0"/>
              <a:t>number between -20 until 19 The lower the number, the higher priority the process receives. The default niceness level is zero  </a:t>
            </a:r>
          </a:p>
          <a:p>
            <a:r>
              <a:rPr lang="en-US" dirty="0"/>
              <a:t>nice command default 10         </a:t>
            </a:r>
            <a:r>
              <a:rPr lang="en-US" dirty="0" err="1"/>
              <a:t>ps</a:t>
            </a:r>
            <a:r>
              <a:rPr lang="en-US" dirty="0"/>
              <a:t> –l  show nice</a:t>
            </a:r>
          </a:p>
          <a:p>
            <a:endParaRPr lang="en-US" dirty="0"/>
          </a:p>
          <a:p>
            <a:r>
              <a:rPr lang="en-US"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861" y="1825625"/>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830" y="3106286"/>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272" y="3710855"/>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1143" y="4341303"/>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p:txBody>
          <a:bodyPr/>
          <a:lstStyle/>
          <a:p>
            <a:r>
              <a:rPr lang="en-US"/>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rmAutofit lnSpcReduction="10000"/>
          </a:bodyPr>
          <a:lstStyle/>
          <a:p>
            <a:r>
              <a:rPr lang="en-US" dirty="0"/>
              <a:t>Firmware: means when you now typing in keyboard connect with </a:t>
            </a:r>
            <a:r>
              <a:rPr lang="en-US" dirty="0" err="1"/>
              <a:t>os</a:t>
            </a:r>
            <a:r>
              <a:rPr lang="en-US" dirty="0"/>
              <a:t> to write letter on screen.</a:t>
            </a:r>
          </a:p>
          <a:p>
            <a:endParaRPr lang="en-US" dirty="0"/>
          </a:p>
          <a:p>
            <a:r>
              <a:rPr lang="en-US" dirty="0"/>
              <a:t>Old firmware (bios)  </a:t>
            </a:r>
          </a:p>
          <a:p>
            <a:endParaRPr lang="en-US" dirty="0"/>
          </a:p>
          <a:p>
            <a:r>
              <a:rPr lang="en-US" dirty="0"/>
              <a:t>New firmware (unified extensible firmware interface)UEFI</a:t>
            </a:r>
          </a:p>
          <a:p>
            <a:endParaRPr lang="en-US" dirty="0"/>
          </a:p>
          <a:p>
            <a:r>
              <a:rPr lang="en-US" dirty="0"/>
              <a:t>PCI: peripheral  component interface (location for any card on motherboard)   </a:t>
            </a:r>
            <a:r>
              <a:rPr lang="en-US" dirty="0" err="1"/>
              <a:t>scsi</a:t>
            </a:r>
            <a:r>
              <a:rPr lang="en-US" dirty="0"/>
              <a:t> (parallel up to 8)    </a:t>
            </a:r>
            <a:r>
              <a:rPr lang="en-US" dirty="0" err="1"/>
              <a:t>sata</a:t>
            </a:r>
            <a:r>
              <a:rPr lang="en-US" dirty="0"/>
              <a:t>(serial up to 4)  </a:t>
            </a:r>
            <a:r>
              <a:rPr lang="en-US" dirty="0" err="1"/>
              <a:t>pata</a:t>
            </a:r>
            <a:r>
              <a:rPr lang="en-US" dirty="0"/>
              <a:t>(very old)        </a:t>
            </a:r>
          </a:p>
        </p:txBody>
      </p:sp>
    </p:spTree>
    <p:extLst>
      <p:ext uri="{BB962C8B-B14F-4D97-AF65-F5344CB8AC3E}">
        <p14:creationId xmlns:p14="http://schemas.microsoft.com/office/powerpoint/2010/main" val="370213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lstStyle/>
          <a:p>
            <a:r>
              <a:rPr lang="en-US" dirty="0"/>
              <a:t>as like as filesystem or pseudo that exist information about kernel such as </a:t>
            </a:r>
            <a:r>
              <a:rPr lang="en-US" dirty="0" err="1"/>
              <a:t>subsystem,module,bus,devices</a:t>
            </a:r>
            <a:r>
              <a:rPr lang="en-US" dirty="0"/>
              <a:t>……  /sys</a:t>
            </a:r>
          </a:p>
          <a:p>
            <a:endParaRPr lang="en-US" dirty="0"/>
          </a:p>
          <a:p>
            <a:r>
              <a:rPr lang="en-US" dirty="0"/>
              <a:t>/dev as device manager for the  </a:t>
            </a:r>
            <a:r>
              <a:rPr lang="en-US" dirty="0" err="1"/>
              <a:t>linux</a:t>
            </a:r>
            <a:r>
              <a:rPr lang="en-US" dirty="0"/>
              <a:t> kernel.</a:t>
            </a:r>
          </a:p>
          <a:p>
            <a:pPr marL="0" indent="0">
              <a:buNone/>
            </a:pPr>
            <a:r>
              <a:rPr lang="en-US" dirty="0" err="1"/>
              <a:t>Sda</a:t>
            </a:r>
            <a:r>
              <a:rPr lang="en-US" dirty="0"/>
              <a:t>  ____&gt;means first hard disk   sda1-</a:t>
            </a:r>
            <a:r>
              <a:rPr lang="en-US" dirty="0">
                <a:sym typeface="Wingdings" panose="05000000000000000000" pitchFamily="2" charset="2"/>
              </a:rPr>
              <a:t> means first partition of first hard disk     sda3-- means third partition of first hard</a:t>
            </a:r>
          </a:p>
          <a:p>
            <a:endParaRPr lang="en-US" dirty="0"/>
          </a:p>
          <a:p>
            <a:r>
              <a:rPr lang="en-US" dirty="0" err="1"/>
              <a:t>dbus</a:t>
            </a:r>
            <a:r>
              <a:rPr lang="en-US"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p:txBody>
          <a:bodyPr>
            <a:normAutofit fontScale="77500" lnSpcReduction="20000"/>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lnSpcReduction="10000"/>
          </a:bodyPr>
          <a:lstStyle/>
          <a:p>
            <a:r>
              <a:rPr lang="en-US" dirty="0"/>
              <a:t>1. the bios(input output) firmware(is software that provides basic machine instruction that allow the hardware to communicate with other software running on a device) performs a power-on-self and </a:t>
            </a:r>
            <a:r>
              <a:rPr lang="en-US" dirty="0" err="1"/>
              <a:t>initilaies</a:t>
            </a:r>
            <a:r>
              <a:rPr lang="en-US" dirty="0"/>
              <a:t> the hardware</a:t>
            </a:r>
          </a:p>
          <a:p>
            <a:r>
              <a:rPr lang="en-US" dirty="0"/>
              <a:t>2.the firmware loads the boot </a:t>
            </a:r>
            <a:r>
              <a:rPr lang="en-US" dirty="0" err="1"/>
              <a:t>loader,such</a:t>
            </a:r>
            <a:r>
              <a:rPr lang="en-US" dirty="0"/>
              <a:t> as </a:t>
            </a:r>
            <a:r>
              <a:rPr lang="en-US" dirty="0" err="1"/>
              <a:t>GRUB,from</a:t>
            </a:r>
            <a:r>
              <a:rPr lang="en-US" dirty="0"/>
              <a:t> boot device</a:t>
            </a:r>
          </a:p>
          <a:p>
            <a:r>
              <a:rPr lang="en-US" dirty="0"/>
              <a:t>3.the boot loader </a:t>
            </a:r>
            <a:r>
              <a:rPr lang="en-US" dirty="0" err="1"/>
              <a:t>displayes</a:t>
            </a:r>
            <a:r>
              <a:rPr lang="en-US" dirty="0"/>
              <a:t> a menu of available operating systems or kernel to boot</a:t>
            </a:r>
          </a:p>
          <a:p>
            <a:r>
              <a:rPr lang="en-US" dirty="0"/>
              <a:t>4.the boot loader reads the kernel and initial RAM disk(</a:t>
            </a:r>
            <a:r>
              <a:rPr lang="en-US" dirty="0" err="1"/>
              <a:t>initrd</a:t>
            </a:r>
            <a:r>
              <a:rPr lang="en-US" dirty="0"/>
              <a:t>) from the boot device and load them into memory</a:t>
            </a:r>
          </a:p>
          <a:p>
            <a:r>
              <a:rPr lang="en-US"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lstStyle/>
          <a:p>
            <a:r>
              <a:rPr lang="en-US" dirty="0"/>
              <a:t>6.the kernel starts the </a:t>
            </a:r>
            <a:r>
              <a:rPr lang="en-US" dirty="0" err="1"/>
              <a:t>init</a:t>
            </a:r>
            <a:r>
              <a:rPr lang="en-US" dirty="0"/>
              <a:t> process which is responsible for starting user-space processes and system </a:t>
            </a:r>
            <a:r>
              <a:rPr lang="en-US" dirty="0" err="1"/>
              <a:t>services.the</a:t>
            </a:r>
            <a:r>
              <a:rPr lang="en-US" dirty="0"/>
              <a:t> </a:t>
            </a:r>
            <a:r>
              <a:rPr lang="en-US" dirty="0" err="1"/>
              <a:t>init</a:t>
            </a:r>
            <a:r>
              <a:rPr lang="en-US" dirty="0"/>
              <a:t> process starts other processes and services such as the display manager and login </a:t>
            </a:r>
            <a:r>
              <a:rPr lang="en-US" dirty="0" err="1"/>
              <a:t>manager,which</a:t>
            </a:r>
            <a:r>
              <a:rPr lang="en-US" dirty="0"/>
              <a:t> allow the user to interact with the system.</a:t>
            </a:r>
          </a:p>
          <a:p>
            <a:r>
              <a:rPr lang="en-US" dirty="0"/>
              <a:t>7.Once the user is logged </a:t>
            </a:r>
            <a:r>
              <a:rPr lang="en-US" dirty="0" err="1"/>
              <a:t>in,they</a:t>
            </a:r>
            <a:r>
              <a:rPr lang="en-US" dirty="0"/>
              <a:t> can interact with system and run applications.</a:t>
            </a:r>
          </a:p>
          <a:p>
            <a:endParaRPr lang="en-US" dirty="0"/>
          </a:p>
          <a:p>
            <a:r>
              <a:rPr lang="en-US" dirty="0"/>
              <a:t>Summary:1-power on 2-post(power on self test (baby) 3-bios or </a:t>
            </a:r>
            <a:r>
              <a:rPr lang="en-US" dirty="0" err="1"/>
              <a:t>uefi</a:t>
            </a:r>
            <a:r>
              <a:rPr lang="en-US" dirty="0"/>
              <a:t> 4-kernel 5-system(</a:t>
            </a:r>
            <a:r>
              <a:rPr lang="en-US" dirty="0" err="1"/>
              <a:t>init</a:t>
            </a:r>
            <a:r>
              <a:rPr lang="en-US" dirty="0"/>
              <a:t>) </a:t>
            </a:r>
          </a:p>
        </p:txBody>
      </p:sp>
    </p:spTree>
    <p:extLst>
      <p:ext uri="{BB962C8B-B14F-4D97-AF65-F5344CB8AC3E}">
        <p14:creationId xmlns:p14="http://schemas.microsoft.com/office/powerpoint/2010/main" val="377614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lstStyle/>
          <a:p>
            <a:r>
              <a:rPr lang="en-US" dirty="0" err="1"/>
              <a:t>Mbr</a:t>
            </a:r>
            <a:r>
              <a:rPr lang="en-US" dirty="0"/>
              <a:t>(master boot record):</a:t>
            </a:r>
          </a:p>
          <a:p>
            <a:pPr marL="0" indent="0">
              <a:buNone/>
            </a:pPr>
            <a:r>
              <a:rPr lang="en-US" dirty="0"/>
              <a:t>The MBR is the first sector on the first hard drive partition on the system. There is only one MBR for the computer system.</a:t>
            </a:r>
          </a:p>
          <a:p>
            <a:pPr marL="0" indent="0">
              <a:buNone/>
            </a:pPr>
            <a:endParaRPr lang="en-US" dirty="0"/>
          </a:p>
          <a:p>
            <a:pPr marL="0" indent="0">
              <a:buNone/>
            </a:pPr>
            <a:r>
              <a:rPr lang="en-US"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p:txBody>
          <a:bodyPr/>
          <a:lstStyle/>
          <a:p>
            <a:r>
              <a:rPr lang="en-US" dirty="0"/>
              <a:t>Character device files: Transfer data one character at a time. This method is often used for serial devices such as terminals and USB devices.</a:t>
            </a:r>
          </a:p>
          <a:p>
            <a:r>
              <a:rPr lang="en-US" dirty="0"/>
              <a:t>usb1=12mbps usb2=480mbps   usb3=20Gbps</a:t>
            </a:r>
          </a:p>
          <a:p>
            <a:endParaRPr lang="en-US" dirty="0"/>
          </a:p>
          <a:p>
            <a:r>
              <a:rPr lang="en-US" dirty="0"/>
              <a:t> Block device files: Transfer data in large blocks of data. This method is often used for high-speed data transfer devices such as hard drives and network cards.</a:t>
            </a:r>
          </a:p>
          <a:p>
            <a:pPr marL="0" indent="0">
              <a:buNone/>
            </a:pPr>
            <a:endParaRPr lang="en-US" dirty="0"/>
          </a:p>
        </p:txBody>
      </p:sp>
    </p:spTree>
    <p:extLst>
      <p:ext uri="{BB962C8B-B14F-4D97-AF65-F5344CB8AC3E}">
        <p14:creationId xmlns:p14="http://schemas.microsoft.com/office/powerpoint/2010/main" val="21107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p:txBody>
          <a:bodyPr>
            <a:normAutofit lnSpcReduction="10000"/>
          </a:bodyPr>
          <a:lstStyle/>
          <a:p>
            <a:r>
              <a:rPr lang="en-US" dirty="0" err="1"/>
              <a:t>Partition:A</a:t>
            </a:r>
            <a:r>
              <a:rPr lang="en-US" dirty="0"/>
              <a:t> partition is a self-contained section within the drive that the operating system treats as a separate storage space. Partitioning drives can help you better organize your data</a:t>
            </a:r>
          </a:p>
          <a:p>
            <a:r>
              <a:rPr lang="en-US" dirty="0"/>
              <a:t>Sector=512Byte</a:t>
            </a:r>
          </a:p>
          <a:p>
            <a:endParaRPr lang="en-US" dirty="0"/>
          </a:p>
          <a:p>
            <a:r>
              <a:rPr lang="en-US" dirty="0"/>
              <a:t>In bios </a:t>
            </a:r>
            <a:r>
              <a:rPr lang="en-US" dirty="0" err="1"/>
              <a:t>mbr</a:t>
            </a:r>
            <a:r>
              <a:rPr lang="en-US"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566-8F84-5D76-A211-FC5C100D48F8}"/>
              </a:ext>
            </a:extLst>
          </p:cNvPr>
          <p:cNvSpPr>
            <a:spLocks noGrp="1"/>
          </p:cNvSpPr>
          <p:nvPr>
            <p:ph type="title"/>
          </p:nvPr>
        </p:nvSpPr>
        <p:spPr/>
        <p:txBody>
          <a:bodyPr/>
          <a:lstStyle/>
          <a:p>
            <a:r>
              <a:rPr lang="en-US" dirty="0"/>
              <a:t>                            structure hard</a:t>
            </a:r>
          </a:p>
        </p:txBody>
      </p:sp>
      <p:sp>
        <p:nvSpPr>
          <p:cNvPr id="3" name="Content Placeholder 2">
            <a:extLst>
              <a:ext uri="{FF2B5EF4-FFF2-40B4-BE49-F238E27FC236}">
                <a16:creationId xmlns:a16="http://schemas.microsoft.com/office/drawing/2014/main" id="{30144FF7-6E6C-D7E4-3280-2B39625A53D8}"/>
              </a:ext>
            </a:extLst>
          </p:cNvPr>
          <p:cNvSpPr>
            <a:spLocks noGrp="1"/>
          </p:cNvSpPr>
          <p:nvPr>
            <p:ph idx="1"/>
          </p:nvPr>
        </p:nvSpPr>
        <p:spPr/>
        <p:txBody>
          <a:bodyPr/>
          <a:lstStyle/>
          <a:p>
            <a:r>
              <a:rPr lang="en-US" dirty="0"/>
              <a:t>Hard  is blue</a:t>
            </a:r>
          </a:p>
          <a:p>
            <a:r>
              <a:rPr lang="en-US" dirty="0"/>
              <a:t>Partition is green</a:t>
            </a:r>
          </a:p>
          <a:p>
            <a:r>
              <a:rPr lang="en-US" dirty="0"/>
              <a:t>Sector is orange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Bootloadr</a:t>
            </a:r>
            <a:r>
              <a:rPr lang="en-US" dirty="0"/>
              <a:t> in </a:t>
            </a:r>
            <a:r>
              <a:rPr lang="en-US" dirty="0" err="1"/>
              <a:t>linux</a:t>
            </a:r>
            <a:r>
              <a:rPr lang="en-US" dirty="0"/>
              <a:t> is grub</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A9912E90-0C1A-E095-2464-7612D4B71CB8}"/>
                  </a:ext>
                </a:extLst>
              </p14:cNvPr>
              <p14:cNvContentPartPr/>
              <p14:nvPr/>
            </p14:nvContentPartPr>
            <p14:xfrm>
              <a:off x="6575548" y="3206764"/>
              <a:ext cx="360" cy="360"/>
            </p14:xfrm>
          </p:contentPart>
        </mc:Choice>
        <mc:Fallback xmlns="">
          <p:pic>
            <p:nvPicPr>
              <p:cNvPr id="4" name="Ink 3">
                <a:extLst>
                  <a:ext uri="{FF2B5EF4-FFF2-40B4-BE49-F238E27FC236}">
                    <a16:creationId xmlns:a16="http://schemas.microsoft.com/office/drawing/2014/main" id="{A9912E90-0C1A-E095-2464-7612D4B71CB8}"/>
                  </a:ext>
                </a:extLst>
              </p:cNvPr>
              <p:cNvPicPr/>
              <p:nvPr/>
            </p:nvPicPr>
            <p:blipFill>
              <a:blip r:embed="rId3"/>
              <a:stretch>
                <a:fillRect/>
              </a:stretch>
            </p:blipFill>
            <p:spPr>
              <a:xfrm>
                <a:off x="6557548" y="309912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761ABA30-304A-F587-2CFE-A816D69BEAD1}"/>
                  </a:ext>
                </a:extLst>
              </p14:cNvPr>
              <p14:cNvContentPartPr/>
              <p14:nvPr/>
            </p14:nvContentPartPr>
            <p14:xfrm>
              <a:off x="6676348" y="3791764"/>
              <a:ext cx="360" cy="360"/>
            </p14:xfrm>
          </p:contentPart>
        </mc:Choice>
        <mc:Fallback xmlns="">
          <p:pic>
            <p:nvPicPr>
              <p:cNvPr id="6" name="Ink 5">
                <a:extLst>
                  <a:ext uri="{FF2B5EF4-FFF2-40B4-BE49-F238E27FC236}">
                    <a16:creationId xmlns:a16="http://schemas.microsoft.com/office/drawing/2014/main" id="{761ABA30-304A-F587-2CFE-A816D69BEAD1}"/>
                  </a:ext>
                </a:extLst>
              </p:cNvPr>
              <p:cNvPicPr/>
              <p:nvPr/>
            </p:nvPicPr>
            <p:blipFill>
              <a:blip r:embed="rId5"/>
              <a:stretch>
                <a:fillRect/>
              </a:stretch>
            </p:blipFill>
            <p:spPr>
              <a:xfrm>
                <a:off x="6658708" y="3684124"/>
                <a:ext cx="36000" cy="216000"/>
              </a:xfrm>
              <a:prstGeom prst="rect">
                <a:avLst/>
              </a:prstGeom>
            </p:spPr>
          </p:pic>
        </mc:Fallback>
      </mc:AlternateContent>
      <p:sp>
        <p:nvSpPr>
          <p:cNvPr id="7" name="Rectangle 6">
            <a:extLst>
              <a:ext uri="{FF2B5EF4-FFF2-40B4-BE49-F238E27FC236}">
                <a16:creationId xmlns:a16="http://schemas.microsoft.com/office/drawing/2014/main" id="{5FC41CB2-5F9A-2552-7C30-090345D70A6A}"/>
              </a:ext>
            </a:extLst>
          </p:cNvPr>
          <p:cNvSpPr/>
          <p:nvPr/>
        </p:nvSpPr>
        <p:spPr>
          <a:xfrm>
            <a:off x="4148418" y="2138083"/>
            <a:ext cx="6407524" cy="2810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hard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C12FA3CF-7106-5878-9655-8BF360A1005B}"/>
              </a:ext>
            </a:extLst>
          </p:cNvPr>
          <p:cNvSpPr/>
          <p:nvPr/>
        </p:nvSpPr>
        <p:spPr>
          <a:xfrm>
            <a:off x="5375537" y="2787082"/>
            <a:ext cx="3715592" cy="1512435"/>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partition</a:t>
            </a:r>
          </a:p>
          <a:p>
            <a:pPr algn="ctr"/>
            <a:endParaRPr lang="en-US" dirty="0"/>
          </a:p>
        </p:txBody>
      </p:sp>
      <p:sp>
        <p:nvSpPr>
          <p:cNvPr id="9" name="Rectangle 8">
            <a:extLst>
              <a:ext uri="{FF2B5EF4-FFF2-40B4-BE49-F238E27FC236}">
                <a16:creationId xmlns:a16="http://schemas.microsoft.com/office/drawing/2014/main" id="{A409E750-EC5F-F171-D9B0-F09E9B03473B}"/>
              </a:ext>
            </a:extLst>
          </p:cNvPr>
          <p:cNvSpPr/>
          <p:nvPr/>
        </p:nvSpPr>
        <p:spPr>
          <a:xfrm>
            <a:off x="6497318" y="3062621"/>
            <a:ext cx="1579606" cy="7388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a:t>
            </a:r>
          </a:p>
        </p:txBody>
      </p:sp>
    </p:spTree>
    <p:extLst>
      <p:ext uri="{BB962C8B-B14F-4D97-AF65-F5344CB8AC3E}">
        <p14:creationId xmlns:p14="http://schemas.microsoft.com/office/powerpoint/2010/main" val="2002738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rmAutofit lnSpcReduction="10000"/>
          </a:bodyPr>
          <a:lstStyle/>
          <a:p>
            <a:r>
              <a:rPr lang="en-US" dirty="0" err="1"/>
              <a:t>fdisk</a:t>
            </a:r>
            <a:r>
              <a:rPr lang="en-US" dirty="0"/>
              <a:t> : </a:t>
            </a:r>
            <a:r>
              <a:rPr lang="en-US" dirty="0" err="1"/>
              <a:t>fdisk</a:t>
            </a:r>
            <a:r>
              <a:rPr lang="en-US" dirty="0"/>
              <a:t> program allows you to create, view, delete, and modify partitions on any drive that uses the MBR method of indexing partitions.</a:t>
            </a:r>
          </a:p>
          <a:p>
            <a:endParaRPr lang="en-US" dirty="0"/>
          </a:p>
          <a:p>
            <a:r>
              <a:rPr lang="en-US" dirty="0"/>
              <a:t>m show the menu to choose action</a:t>
            </a:r>
          </a:p>
          <a:p>
            <a:endParaRPr lang="en-US" dirty="0"/>
          </a:p>
          <a:p>
            <a:r>
              <a:rPr lang="en-US" dirty="0"/>
              <a:t>d   delete partition that create</a:t>
            </a:r>
          </a:p>
          <a:p>
            <a:endParaRPr lang="en-US" dirty="0"/>
          </a:p>
          <a:p>
            <a:r>
              <a:rPr lang="en-US" dirty="0"/>
              <a:t>w    write </a:t>
            </a:r>
            <a:r>
              <a:rPr lang="en-US" dirty="0" err="1"/>
              <a:t>partiotin</a:t>
            </a:r>
            <a:r>
              <a:rPr lang="en-US" dirty="0"/>
              <a:t> on disk be </a:t>
            </a:r>
            <a:r>
              <a:rPr lang="en-US" dirty="0" err="1"/>
              <a:t>carfull</a:t>
            </a:r>
            <a:r>
              <a:rPr lang="en-US" dirty="0"/>
              <a:t> before this action data in memory and don’t save</a:t>
            </a:r>
          </a:p>
          <a:p>
            <a:pPr marL="0" indent="0">
              <a:buNone/>
            </a:pPr>
            <a:endParaRPr lang="en-US" dirty="0"/>
          </a:p>
        </p:txBody>
      </p:sp>
    </p:spTree>
    <p:extLst>
      <p:ext uri="{BB962C8B-B14F-4D97-AF65-F5344CB8AC3E}">
        <p14:creationId xmlns:p14="http://schemas.microsoft.com/office/powerpoint/2010/main" val="50564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p:txBody>
          <a:bodyPr/>
          <a:lstStyle/>
          <a:p>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462" y="3754379"/>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lstStyle/>
          <a:p>
            <a:r>
              <a:rPr lang="en-US" dirty="0"/>
              <a:t>t     Change a partition’s system ID and L show type of file system for example 8e is </a:t>
            </a:r>
            <a:r>
              <a:rPr lang="en-US" dirty="0" err="1"/>
              <a:t>lvm</a:t>
            </a:r>
            <a:endParaRPr lang="en-US" dirty="0"/>
          </a:p>
          <a:p>
            <a:endParaRPr lang="en-US" dirty="0"/>
          </a:p>
          <a:p>
            <a:r>
              <a:rPr lang="en-US" dirty="0"/>
              <a:t>q    quit without saving</a:t>
            </a:r>
          </a:p>
          <a:p>
            <a:endParaRPr lang="en-US" dirty="0"/>
          </a:p>
          <a:p>
            <a:r>
              <a:rPr lang="en-US" dirty="0"/>
              <a:t>n     add a new partition</a:t>
            </a:r>
          </a:p>
          <a:p>
            <a:endParaRPr lang="en-US" dirty="0"/>
          </a:p>
          <a:p>
            <a:r>
              <a:rPr lang="en-US" dirty="0"/>
              <a:t>p    displays the current partition scheme on the drive</a:t>
            </a:r>
          </a:p>
          <a:p>
            <a:endParaRPr lang="en-US" dirty="0"/>
          </a:p>
          <a:p>
            <a:endParaRPr lang="en-US" dirty="0"/>
          </a:p>
        </p:txBody>
      </p:sp>
    </p:spTree>
    <p:extLst>
      <p:ext uri="{BB962C8B-B14F-4D97-AF65-F5344CB8AC3E}">
        <p14:creationId xmlns:p14="http://schemas.microsoft.com/office/powerpoint/2010/main" val="2645865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51A7-FFBE-BB0B-EB0C-CCA13E8ADC79}"/>
              </a:ext>
            </a:extLst>
          </p:cNvPr>
          <p:cNvSpPr>
            <a:spLocks noGrp="1"/>
          </p:cNvSpPr>
          <p:nvPr>
            <p:ph type="title"/>
          </p:nvPr>
        </p:nvSpPr>
        <p:spPr/>
        <p:txBody>
          <a:bodyPr/>
          <a:lstStyle/>
          <a:p>
            <a:r>
              <a:rPr lang="en-US" dirty="0"/>
              <a:t>                            important</a:t>
            </a:r>
          </a:p>
        </p:txBody>
      </p:sp>
      <p:sp>
        <p:nvSpPr>
          <p:cNvPr id="3" name="Content Placeholder 2">
            <a:extLst>
              <a:ext uri="{FF2B5EF4-FFF2-40B4-BE49-F238E27FC236}">
                <a16:creationId xmlns:a16="http://schemas.microsoft.com/office/drawing/2014/main" id="{0DA2D623-AA80-DF38-6568-9EB098528F80}"/>
              </a:ext>
            </a:extLst>
          </p:cNvPr>
          <p:cNvSpPr>
            <a:spLocks noGrp="1"/>
          </p:cNvSpPr>
          <p:nvPr>
            <p:ph idx="1"/>
          </p:nvPr>
        </p:nvSpPr>
        <p:spPr/>
        <p:txBody>
          <a:bodyPr/>
          <a:lstStyle/>
          <a:p>
            <a:r>
              <a:rPr lang="en-US" dirty="0"/>
              <a:t>For scan hard don’t reboot system just use from below </a:t>
            </a:r>
          </a:p>
          <a:p>
            <a:endParaRPr lang="en-US" dirty="0"/>
          </a:p>
          <a:p>
            <a:r>
              <a:rPr lang="en-US" dirty="0"/>
              <a:t>echo  “- - -” &gt; /sys/class/</a:t>
            </a:r>
            <a:r>
              <a:rPr lang="en-US" dirty="0" err="1"/>
              <a:t>scsi_host</a:t>
            </a:r>
            <a:r>
              <a:rPr lang="en-US" dirty="0"/>
              <a:t>/host0/scan</a:t>
            </a:r>
          </a:p>
          <a:p>
            <a:endParaRPr lang="en-US" dirty="0"/>
          </a:p>
          <a:p>
            <a:endParaRPr lang="en-US" dirty="0"/>
          </a:p>
          <a:p>
            <a:r>
              <a:rPr lang="en-US" dirty="0"/>
              <a:t>Primary vs extend----</a:t>
            </a:r>
            <a:r>
              <a:rPr lang="en-US" dirty="0">
                <a:sym typeface="Wingdings" panose="05000000000000000000" pitchFamily="2" charset="2"/>
              </a:rPr>
              <a:t> bootloader in primary disk </a:t>
            </a:r>
          </a:p>
          <a:p>
            <a:r>
              <a:rPr lang="en-US" dirty="0">
                <a:sym typeface="Wingdings" panose="05000000000000000000" pitchFamily="2" charset="2"/>
              </a:rPr>
              <a:t>Max partition 4        </a:t>
            </a:r>
            <a:endParaRPr lang="en-US" dirty="0"/>
          </a:p>
        </p:txBody>
      </p:sp>
    </p:spTree>
    <p:extLst>
      <p:ext uri="{BB962C8B-B14F-4D97-AF65-F5344CB8AC3E}">
        <p14:creationId xmlns:p14="http://schemas.microsoft.com/office/powerpoint/2010/main" val="354175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lstStyle/>
          <a:p>
            <a:r>
              <a:rPr lang="en-US" dirty="0"/>
              <a:t>If you’re working with drives that use the GPT indexing method, you’ll need to use the </a:t>
            </a:r>
            <a:r>
              <a:rPr lang="en-US" dirty="0" err="1"/>
              <a:t>gdisk</a:t>
            </a:r>
            <a:r>
              <a:rPr lang="en-US" dirty="0"/>
              <a:t> program: </a:t>
            </a:r>
          </a:p>
          <a:p>
            <a:endParaRPr lang="en-US" dirty="0"/>
          </a:p>
          <a:p>
            <a:r>
              <a:rPr lang="en-US" dirty="0" err="1"/>
              <a:t>Fdisk</a:t>
            </a:r>
            <a:r>
              <a:rPr lang="en-US" dirty="0"/>
              <a:t> &lt;=2TB  </a:t>
            </a:r>
          </a:p>
          <a:p>
            <a:endParaRPr lang="en-US" dirty="0"/>
          </a:p>
          <a:p>
            <a:r>
              <a:rPr lang="en-US" dirty="0"/>
              <a:t>Fat32 vs </a:t>
            </a:r>
            <a:r>
              <a:rPr lang="en-US" dirty="0" err="1"/>
              <a:t>ntfs</a:t>
            </a:r>
            <a:r>
              <a:rPr lang="en-US" dirty="0"/>
              <a:t> support in </a:t>
            </a:r>
            <a:r>
              <a:rPr lang="en-US" dirty="0" err="1"/>
              <a:t>linux</a:t>
            </a:r>
            <a:r>
              <a:rPr lang="en-US" dirty="0"/>
              <a:t> but not used more</a:t>
            </a:r>
          </a:p>
          <a:p>
            <a:endParaRPr lang="en-US" dirty="0"/>
          </a:p>
          <a:p>
            <a:pPr marL="0" indent="0">
              <a:buNone/>
            </a:pPr>
            <a:r>
              <a:rPr lang="en-US" dirty="0" err="1"/>
              <a:t>Ntfs</a:t>
            </a:r>
            <a:r>
              <a:rPr lang="en-US" dirty="0"/>
              <a:t> one file &gt;</a:t>
            </a:r>
            <a:r>
              <a:rPr lang="en-US"/>
              <a:t>4G   in fat32&lt;=4G</a:t>
            </a:r>
            <a:endParaRPr lang="en-US" dirty="0"/>
          </a:p>
          <a:p>
            <a:endParaRPr lang="en-US" dirty="0"/>
          </a:p>
          <a:p>
            <a:endParaRPr lang="en-US" dirty="0"/>
          </a:p>
        </p:txBody>
      </p:sp>
    </p:spTree>
    <p:extLst>
      <p:ext uri="{BB962C8B-B14F-4D97-AF65-F5344CB8AC3E}">
        <p14:creationId xmlns:p14="http://schemas.microsoft.com/office/powerpoint/2010/main" val="3852260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921" y="2743199"/>
            <a:ext cx="8532158" cy="3313503"/>
          </a:xfrm>
        </p:spPr>
      </p:pic>
      <p:sp>
        <p:nvSpPr>
          <p:cNvPr id="7" name="TextBox 6">
            <a:extLst>
              <a:ext uri="{FF2B5EF4-FFF2-40B4-BE49-F238E27FC236}">
                <a16:creationId xmlns:a16="http://schemas.microsoft.com/office/drawing/2014/main" id="{F29C5F6C-BD81-1DB4-6549-3934327FA86E}"/>
              </a:ext>
            </a:extLst>
          </p:cNvPr>
          <p:cNvSpPr txBox="1"/>
          <p:nvPr/>
        </p:nvSpPr>
        <p:spPr>
          <a:xfrm>
            <a:off x="3215528" y="1839116"/>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EC3-A494-0CF1-6471-C66BFDF7593E}"/>
              </a:ext>
            </a:extLst>
          </p:cNvPr>
          <p:cNvSpPr>
            <a:spLocks noGrp="1"/>
          </p:cNvSpPr>
          <p:nvPr>
            <p:ph type="title"/>
          </p:nvPr>
        </p:nvSpPr>
        <p:spPr/>
        <p:txBody>
          <a:bodyPr/>
          <a:lstStyle/>
          <a:p>
            <a:r>
              <a:rPr lang="en-US" dirty="0"/>
              <a:t>                            type of filesystem</a:t>
            </a:r>
          </a:p>
        </p:txBody>
      </p:sp>
      <p:sp>
        <p:nvSpPr>
          <p:cNvPr id="3" name="Content Placeholder 2">
            <a:extLst>
              <a:ext uri="{FF2B5EF4-FFF2-40B4-BE49-F238E27FC236}">
                <a16:creationId xmlns:a16="http://schemas.microsoft.com/office/drawing/2014/main" id="{9A7D42F2-A6CE-0902-F28E-572614EBDF61}"/>
              </a:ext>
            </a:extLst>
          </p:cNvPr>
          <p:cNvSpPr>
            <a:spLocks noGrp="1"/>
          </p:cNvSpPr>
          <p:nvPr>
            <p:ph idx="1"/>
          </p:nvPr>
        </p:nvSpPr>
        <p:spPr/>
        <p:txBody>
          <a:bodyPr>
            <a:normAutofit fontScale="85000" lnSpcReduction="20000"/>
          </a:bodyPr>
          <a:lstStyle/>
          <a:p>
            <a:r>
              <a:rPr lang="en-US" dirty="0"/>
              <a:t>before you can assign a drive partition to a mount point in the virtual directory, you must format it using a filesystem. There are numerous filesystem types that Linux supports, each with different features and capabilities.</a:t>
            </a:r>
          </a:p>
          <a:p>
            <a:r>
              <a:rPr lang="en-US" dirty="0" err="1"/>
              <a:t>linux</a:t>
            </a:r>
            <a:r>
              <a:rPr lang="en-US" dirty="0"/>
              <a:t> supports filesystems of other operating systems</a:t>
            </a:r>
          </a:p>
          <a:p>
            <a:r>
              <a:rPr lang="en-US" dirty="0"/>
              <a:t>1:Linux file system</a:t>
            </a:r>
          </a:p>
          <a:p>
            <a:r>
              <a:rPr lang="en-US" dirty="0"/>
              <a:t> Ext3*----</a:t>
            </a:r>
            <a:r>
              <a:rPr lang="en-US" dirty="0">
                <a:sym typeface="Wingdings" panose="05000000000000000000" pitchFamily="2" charset="2"/>
              </a:rPr>
              <a:t>    one file =&lt;2TiB       total filesystem=16TiB    </a:t>
            </a:r>
            <a:r>
              <a:rPr lang="en-US" dirty="0"/>
              <a:t> journaling support</a:t>
            </a:r>
          </a:p>
          <a:p>
            <a:r>
              <a:rPr lang="en-US" dirty="0"/>
              <a:t>Ext4*-----</a:t>
            </a:r>
            <a:r>
              <a:rPr lang="en-US" dirty="0">
                <a:sym typeface="Wingdings" panose="05000000000000000000" pitchFamily="2" charset="2"/>
              </a:rPr>
              <a:t>    one file=&lt;16TiB      total filesystem=1EiB        journaling support   better performance</a:t>
            </a:r>
          </a:p>
          <a:p>
            <a:r>
              <a:rPr lang="en-US" dirty="0" err="1">
                <a:sym typeface="Wingdings" panose="05000000000000000000" pitchFamily="2" charset="2"/>
              </a:rPr>
              <a:t>Btrfs</a:t>
            </a:r>
            <a:r>
              <a:rPr lang="en-US" dirty="0">
                <a:sym typeface="Wingdings" panose="05000000000000000000" pitchFamily="2" charset="2"/>
              </a:rPr>
              <a:t> </a:t>
            </a:r>
          </a:p>
          <a:p>
            <a:r>
              <a:rPr lang="en-US" dirty="0">
                <a:sym typeface="Wingdings" panose="05000000000000000000" pitchFamily="2" charset="2"/>
              </a:rPr>
              <a:t>swap ---- in first </a:t>
            </a:r>
            <a:r>
              <a:rPr lang="en-US" dirty="0" err="1">
                <a:sym typeface="Wingdings" panose="05000000000000000000" pitchFamily="2" charset="2"/>
              </a:rPr>
              <a:t>unix</a:t>
            </a:r>
            <a:r>
              <a:rPr lang="en-US" dirty="0">
                <a:sym typeface="Wingdings" panose="05000000000000000000" pitchFamily="2" charset="2"/>
              </a:rPr>
              <a:t> idea /swap paging ability for example 4gb ram and one </a:t>
            </a:r>
          </a:p>
          <a:p>
            <a:r>
              <a:rPr lang="en-US" dirty="0">
                <a:sym typeface="Wingdings" panose="05000000000000000000" pitchFamily="2" charset="2"/>
              </a:rPr>
              <a:t>App need ram we can use 2gb from storage temporary to prevent crash </a:t>
            </a:r>
            <a:r>
              <a:rPr lang="en-US" dirty="0" err="1">
                <a:sym typeface="Wingdings" panose="05000000000000000000" pitchFamily="2" charset="2"/>
              </a:rPr>
              <a:t>amout</a:t>
            </a:r>
            <a:r>
              <a:rPr lang="en-US" dirty="0">
                <a:sym typeface="Wingdings" panose="05000000000000000000" pitchFamily="2" charset="2"/>
              </a:rPr>
              <a:t> swap *2ram  &lt;=8gb     in </a:t>
            </a:r>
            <a:r>
              <a:rPr lang="en-US" dirty="0" err="1">
                <a:sym typeface="Wingdings" panose="05000000000000000000" pitchFamily="2" charset="2"/>
              </a:rPr>
              <a:t>ssd</a:t>
            </a:r>
            <a:r>
              <a:rPr lang="en-US" dirty="0">
                <a:sym typeface="Wingdings" panose="05000000000000000000" pitchFamily="2" charset="2"/>
              </a:rPr>
              <a:t> </a:t>
            </a:r>
            <a:r>
              <a:rPr lang="en-US">
                <a:sym typeface="Wingdings" panose="05000000000000000000" pitchFamily="2" charset="2"/>
              </a:rPr>
              <a:t>better ram+2gb</a:t>
            </a:r>
            <a:endParaRPr lang="en-US" dirty="0"/>
          </a:p>
        </p:txBody>
      </p:sp>
    </p:spTree>
    <p:extLst>
      <p:ext uri="{BB962C8B-B14F-4D97-AF65-F5344CB8AC3E}">
        <p14:creationId xmlns:p14="http://schemas.microsoft.com/office/powerpoint/2010/main" val="4092995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CD1B-6850-49AF-0D68-855AC05E8ABE}"/>
              </a:ext>
            </a:extLst>
          </p:cNvPr>
          <p:cNvSpPr>
            <a:spLocks noGrp="1"/>
          </p:cNvSpPr>
          <p:nvPr>
            <p:ph type="title"/>
          </p:nvPr>
        </p:nvSpPr>
        <p:spPr/>
        <p:txBody>
          <a:bodyPr/>
          <a:lstStyle/>
          <a:p>
            <a:r>
              <a:rPr lang="fa-IR" dirty="0"/>
              <a:t>        </a:t>
            </a:r>
            <a:r>
              <a:rPr lang="en-US" dirty="0"/>
              <a:t>               partitioning in production</a:t>
            </a:r>
          </a:p>
        </p:txBody>
      </p:sp>
      <p:sp>
        <p:nvSpPr>
          <p:cNvPr id="3" name="Content Placeholder 2">
            <a:extLst>
              <a:ext uri="{FF2B5EF4-FFF2-40B4-BE49-F238E27FC236}">
                <a16:creationId xmlns:a16="http://schemas.microsoft.com/office/drawing/2014/main" id="{7E64AE5A-15AC-ECD1-D5A8-319905F348B1}"/>
              </a:ext>
            </a:extLst>
          </p:cNvPr>
          <p:cNvSpPr>
            <a:spLocks noGrp="1"/>
          </p:cNvSpPr>
          <p:nvPr>
            <p:ph idx="1"/>
          </p:nvPr>
        </p:nvSpPr>
        <p:spPr/>
        <p:txBody>
          <a:bodyPr/>
          <a:lstStyle/>
          <a:p>
            <a:r>
              <a:rPr lang="en-US" dirty="0"/>
              <a:t>/boot 100mg until 1gb</a:t>
            </a:r>
          </a:p>
          <a:p>
            <a:endParaRPr lang="en-US" dirty="0"/>
          </a:p>
          <a:p>
            <a:r>
              <a:rPr lang="en-US" dirty="0"/>
              <a:t>/home 100gb</a:t>
            </a:r>
          </a:p>
          <a:p>
            <a:endParaRPr lang="en-US" dirty="0"/>
          </a:p>
          <a:p>
            <a:r>
              <a:rPr lang="en-US" dirty="0"/>
              <a:t>/var      150gb</a:t>
            </a:r>
          </a:p>
          <a:p>
            <a:endParaRPr lang="en-US" dirty="0"/>
          </a:p>
          <a:p>
            <a:r>
              <a:rPr lang="en-US" dirty="0"/>
              <a:t>/swap      ? Swap is virtual memory or paging for better performance</a:t>
            </a:r>
          </a:p>
        </p:txBody>
      </p:sp>
    </p:spTree>
    <p:extLst>
      <p:ext uri="{BB962C8B-B14F-4D97-AF65-F5344CB8AC3E}">
        <p14:creationId xmlns:p14="http://schemas.microsoft.com/office/powerpoint/2010/main" val="1891696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AE-C1E1-193B-6CC1-A30ABC6A243A}"/>
              </a:ext>
            </a:extLst>
          </p:cNvPr>
          <p:cNvSpPr>
            <a:spLocks noGrp="1"/>
          </p:cNvSpPr>
          <p:nvPr>
            <p:ph type="title"/>
          </p:nvPr>
        </p:nvSpPr>
        <p:spPr/>
        <p:txBody>
          <a:bodyPr/>
          <a:lstStyle/>
          <a:p>
            <a:r>
              <a:rPr lang="en-US" dirty="0"/>
              <a:t>                                type of filesystem</a:t>
            </a:r>
          </a:p>
        </p:txBody>
      </p:sp>
      <p:sp>
        <p:nvSpPr>
          <p:cNvPr id="3" name="Content Placeholder 2">
            <a:extLst>
              <a:ext uri="{FF2B5EF4-FFF2-40B4-BE49-F238E27FC236}">
                <a16:creationId xmlns:a16="http://schemas.microsoft.com/office/drawing/2014/main" id="{A9702382-E0DD-C36F-FD56-76039C00C26E}"/>
              </a:ext>
            </a:extLst>
          </p:cNvPr>
          <p:cNvSpPr>
            <a:spLocks noGrp="1"/>
          </p:cNvSpPr>
          <p:nvPr>
            <p:ph idx="1"/>
          </p:nvPr>
        </p:nvSpPr>
        <p:spPr/>
        <p:txBody>
          <a:bodyPr>
            <a:normAutofit lnSpcReduction="10000"/>
          </a:bodyPr>
          <a:lstStyle/>
          <a:p>
            <a:r>
              <a:rPr lang="en-US" dirty="0"/>
              <a:t>filesystem provides journaling, which is a method of tracking data not yet written to the drive in a log file, called the journal. If the system fails before the data can be written to the drive, the journal data can be recovered and stored upon the next system boot.</a:t>
            </a:r>
          </a:p>
          <a:p>
            <a:r>
              <a:rPr lang="en-US" dirty="0"/>
              <a:t>Example huge bank transaction</a:t>
            </a:r>
          </a:p>
          <a:p>
            <a:r>
              <a:rPr lang="en-US" dirty="0"/>
              <a:t>2:non </a:t>
            </a:r>
            <a:r>
              <a:rPr lang="en-US" dirty="0" err="1"/>
              <a:t>linux</a:t>
            </a:r>
            <a:r>
              <a:rPr lang="en-US" dirty="0"/>
              <a:t> file system</a:t>
            </a:r>
          </a:p>
          <a:p>
            <a:r>
              <a:rPr lang="en-US" dirty="0"/>
              <a:t> NTFS          </a:t>
            </a:r>
          </a:p>
          <a:p>
            <a:r>
              <a:rPr lang="en-US" dirty="0"/>
              <a:t> XFS *          one file=&lt;16TiB    total file system=&lt;16TiB   journaling support</a:t>
            </a:r>
          </a:p>
          <a:p>
            <a:pPr marL="0" indent="0">
              <a:buNone/>
            </a:pPr>
            <a:r>
              <a:rPr lang="en-US" dirty="0"/>
              <a:t>Higher </a:t>
            </a:r>
            <a:r>
              <a:rPr lang="en-US" dirty="0" err="1"/>
              <a:t>perforamance</a:t>
            </a:r>
            <a:endParaRPr lang="en-US" dirty="0"/>
          </a:p>
        </p:txBody>
      </p:sp>
    </p:spTree>
    <p:extLst>
      <p:ext uri="{BB962C8B-B14F-4D97-AF65-F5344CB8AC3E}">
        <p14:creationId xmlns:p14="http://schemas.microsoft.com/office/powerpoint/2010/main" val="4157978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C4E0-0B8D-59DE-CE93-EE07E3295663}"/>
              </a:ext>
            </a:extLst>
          </p:cNvPr>
          <p:cNvSpPr>
            <a:spLocks noGrp="1"/>
          </p:cNvSpPr>
          <p:nvPr>
            <p:ph type="title"/>
          </p:nvPr>
        </p:nvSpPr>
        <p:spPr/>
        <p:txBody>
          <a:bodyPr/>
          <a:lstStyle/>
          <a:p>
            <a:r>
              <a:rPr lang="en-US" dirty="0"/>
              <a:t>                         creating file system</a:t>
            </a:r>
          </a:p>
        </p:txBody>
      </p:sp>
      <p:sp>
        <p:nvSpPr>
          <p:cNvPr id="3" name="Content Placeholder 2">
            <a:extLst>
              <a:ext uri="{FF2B5EF4-FFF2-40B4-BE49-F238E27FC236}">
                <a16:creationId xmlns:a16="http://schemas.microsoft.com/office/drawing/2014/main" id="{032EA226-6BE5-EC55-029E-4E2FB3816AAB}"/>
              </a:ext>
            </a:extLst>
          </p:cNvPr>
          <p:cNvSpPr>
            <a:spLocks noGrp="1"/>
          </p:cNvSpPr>
          <p:nvPr>
            <p:ph idx="1"/>
          </p:nvPr>
        </p:nvSpPr>
        <p:spPr/>
        <p:txBody>
          <a:bodyPr/>
          <a:lstStyle/>
          <a:p>
            <a:r>
              <a:rPr lang="en-US" dirty="0" err="1"/>
              <a:t>mkfs</a:t>
            </a:r>
            <a:r>
              <a:rPr lang="en-US" dirty="0"/>
              <a:t> </a:t>
            </a:r>
          </a:p>
          <a:p>
            <a:endParaRPr lang="en-US" dirty="0"/>
          </a:p>
          <a:p>
            <a:r>
              <a:rPr lang="en-US" dirty="0"/>
              <a:t>for changing format  or overwriting  </a:t>
            </a:r>
            <a:r>
              <a:rPr lang="en-US" dirty="0" err="1"/>
              <a:t>mkfs</a:t>
            </a:r>
            <a:r>
              <a:rPr lang="en-US" dirty="0"/>
              <a:t> -f</a:t>
            </a:r>
          </a:p>
          <a:p>
            <a:endParaRPr lang="en-US" dirty="0"/>
          </a:p>
          <a:p>
            <a:r>
              <a:rPr lang="en-US" dirty="0"/>
              <a:t>Mount: when creating partition and formatting now assign real or virtual directory that store and write data on partition this progress as </a:t>
            </a:r>
          </a:p>
          <a:p>
            <a:pPr marL="0" indent="0">
              <a:buNone/>
            </a:pPr>
            <a:r>
              <a:rPr lang="en-US" dirty="0"/>
              <a:t>said mounting      for example </a:t>
            </a:r>
            <a:r>
              <a:rPr lang="en-US" dirty="0" err="1"/>
              <a:t>mkdir</a:t>
            </a:r>
            <a:r>
              <a:rPr lang="en-US" dirty="0"/>
              <a:t> /</a:t>
            </a:r>
            <a:r>
              <a:rPr lang="en-US" dirty="0" err="1"/>
              <a:t>cando</a:t>
            </a:r>
            <a:r>
              <a:rPr lang="en-US" dirty="0"/>
              <a:t> and</a:t>
            </a:r>
          </a:p>
          <a:p>
            <a:pPr marL="0" indent="0">
              <a:buNone/>
            </a:pPr>
            <a:r>
              <a:rPr lang="en-US" dirty="0"/>
              <a:t> mount /dev/sb2  /</a:t>
            </a:r>
            <a:r>
              <a:rPr lang="en-US" dirty="0" err="1"/>
              <a:t>cando</a:t>
            </a:r>
            <a:r>
              <a:rPr lang="en-US" dirty="0"/>
              <a:t>   this process in windows as same as assign letter to partition  such as c d e    mount point assign partition to file</a:t>
            </a:r>
          </a:p>
        </p:txBody>
      </p:sp>
    </p:spTree>
    <p:extLst>
      <p:ext uri="{BB962C8B-B14F-4D97-AF65-F5344CB8AC3E}">
        <p14:creationId xmlns:p14="http://schemas.microsoft.com/office/powerpoint/2010/main" val="2643270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F31-8D5C-02BE-0E5B-A02CB30273B1}"/>
              </a:ext>
            </a:extLst>
          </p:cNvPr>
          <p:cNvSpPr>
            <a:spLocks noGrp="1"/>
          </p:cNvSpPr>
          <p:nvPr>
            <p:ph type="title"/>
          </p:nvPr>
        </p:nvSpPr>
        <p:spPr/>
        <p:txBody>
          <a:bodyPr/>
          <a:lstStyle/>
          <a:p>
            <a:r>
              <a:rPr lang="en-US" dirty="0"/>
              <a:t>                                </a:t>
            </a:r>
            <a:r>
              <a:rPr lang="en-US" dirty="0" err="1"/>
              <a:t>monut</a:t>
            </a:r>
            <a:endParaRPr lang="en-US" dirty="0"/>
          </a:p>
        </p:txBody>
      </p:sp>
      <p:sp>
        <p:nvSpPr>
          <p:cNvPr id="3" name="Content Placeholder 2">
            <a:extLst>
              <a:ext uri="{FF2B5EF4-FFF2-40B4-BE49-F238E27FC236}">
                <a16:creationId xmlns:a16="http://schemas.microsoft.com/office/drawing/2014/main" id="{A2F30647-7A86-5123-6FD7-9F481C638AFB}"/>
              </a:ext>
            </a:extLst>
          </p:cNvPr>
          <p:cNvSpPr>
            <a:spLocks noGrp="1"/>
          </p:cNvSpPr>
          <p:nvPr>
            <p:ph idx="1"/>
          </p:nvPr>
        </p:nvSpPr>
        <p:spPr/>
        <p:txBody>
          <a:bodyPr/>
          <a:lstStyle/>
          <a:p>
            <a:r>
              <a:rPr lang="en-US" dirty="0"/>
              <a:t>mount show list of whole of mount point in </a:t>
            </a:r>
            <a:r>
              <a:rPr lang="en-US" dirty="0" err="1"/>
              <a:t>linux</a:t>
            </a:r>
            <a:endParaRPr lang="en-US" dirty="0"/>
          </a:p>
          <a:p>
            <a:endParaRPr lang="en-US" dirty="0"/>
          </a:p>
          <a:p>
            <a:r>
              <a:rPr lang="en-US" dirty="0"/>
              <a:t>In </a:t>
            </a:r>
            <a:r>
              <a:rPr lang="en-US" dirty="0" err="1"/>
              <a:t>linux</a:t>
            </a:r>
            <a:r>
              <a:rPr lang="en-US" dirty="0"/>
              <a:t>   maybe  /  mount to /dev/sda1   but  /</a:t>
            </a:r>
            <a:r>
              <a:rPr lang="en-US" dirty="0" err="1"/>
              <a:t>cando</a:t>
            </a:r>
            <a:r>
              <a:rPr lang="en-US" dirty="0"/>
              <a:t> mount to /dev/sb1</a:t>
            </a:r>
          </a:p>
          <a:p>
            <a:endParaRPr lang="en-US" dirty="0"/>
          </a:p>
          <a:p>
            <a:r>
              <a:rPr lang="en-US" dirty="0" err="1"/>
              <a:t>df</a:t>
            </a:r>
            <a:r>
              <a:rPr lang="en-US" dirty="0"/>
              <a:t> -h   show whole of </a:t>
            </a:r>
            <a:r>
              <a:rPr lang="en-US"/>
              <a:t>partition and mount </a:t>
            </a:r>
            <a:r>
              <a:rPr lang="en-US" dirty="0"/>
              <a:t>point and how much used and available if you show with type filesystem </a:t>
            </a:r>
            <a:r>
              <a:rPr lang="en-US" dirty="0" err="1"/>
              <a:t>df</a:t>
            </a:r>
            <a:r>
              <a:rPr lang="en-US" dirty="0"/>
              <a:t> -</a:t>
            </a:r>
            <a:r>
              <a:rPr lang="en-US" dirty="0" err="1"/>
              <a:t>hT</a:t>
            </a:r>
            <a:endParaRPr lang="en-US" dirty="0"/>
          </a:p>
        </p:txBody>
      </p:sp>
    </p:spTree>
    <p:extLst>
      <p:ext uri="{BB962C8B-B14F-4D97-AF65-F5344CB8AC3E}">
        <p14:creationId xmlns:p14="http://schemas.microsoft.com/office/powerpoint/2010/main" val="4206453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0738-7A36-20C0-2246-6341C615B0E1}"/>
              </a:ext>
            </a:extLst>
          </p:cNvPr>
          <p:cNvSpPr>
            <a:spLocks noGrp="1"/>
          </p:cNvSpPr>
          <p:nvPr>
            <p:ph type="title"/>
          </p:nvPr>
        </p:nvSpPr>
        <p:spPr/>
        <p:txBody>
          <a:bodyPr/>
          <a:lstStyle/>
          <a:p>
            <a:r>
              <a:rPr lang="en-US" dirty="0"/>
              <a:t>                          </a:t>
            </a:r>
            <a:r>
              <a:rPr lang="en-US" dirty="0" err="1"/>
              <a:t>umount</a:t>
            </a:r>
            <a:r>
              <a:rPr lang="en-US" dirty="0"/>
              <a:t> and </a:t>
            </a:r>
            <a:r>
              <a:rPr lang="en-US" dirty="0" err="1"/>
              <a:t>fsck</a:t>
            </a:r>
            <a:endParaRPr lang="en-US" dirty="0"/>
          </a:p>
        </p:txBody>
      </p:sp>
      <p:sp>
        <p:nvSpPr>
          <p:cNvPr id="3" name="Content Placeholder 2">
            <a:extLst>
              <a:ext uri="{FF2B5EF4-FFF2-40B4-BE49-F238E27FC236}">
                <a16:creationId xmlns:a16="http://schemas.microsoft.com/office/drawing/2014/main" id="{516660F3-5452-260C-ED7A-2F42BDE6283A}"/>
              </a:ext>
            </a:extLst>
          </p:cNvPr>
          <p:cNvSpPr>
            <a:spLocks noGrp="1"/>
          </p:cNvSpPr>
          <p:nvPr>
            <p:ph idx="1"/>
          </p:nvPr>
        </p:nvSpPr>
        <p:spPr/>
        <p:txBody>
          <a:bodyPr/>
          <a:lstStyle/>
          <a:p>
            <a:r>
              <a:rPr lang="en-US" dirty="0" err="1"/>
              <a:t>umount</a:t>
            </a:r>
            <a:r>
              <a:rPr lang="en-US" dirty="0"/>
              <a:t>   remove assign partition to directory but don’t affect to data that exist in directory means don’t remove data just we change </a:t>
            </a:r>
          </a:p>
          <a:p>
            <a:endParaRPr lang="en-US" dirty="0"/>
          </a:p>
          <a:p>
            <a:r>
              <a:rPr lang="en-US" dirty="0"/>
              <a:t>fsck.ext4 repair partition if corrupt </a:t>
            </a:r>
          </a:p>
          <a:p>
            <a:endParaRPr lang="en-US" dirty="0"/>
          </a:p>
          <a:p>
            <a:r>
              <a:rPr lang="en-US" dirty="0" err="1"/>
              <a:t>Xfs_reapir</a:t>
            </a:r>
            <a:r>
              <a:rPr lang="en-US" dirty="0"/>
              <a:t>   just for </a:t>
            </a:r>
            <a:r>
              <a:rPr lang="en-US" dirty="0" err="1"/>
              <a:t>xfs</a:t>
            </a:r>
            <a:r>
              <a:rPr lang="en-US" dirty="0"/>
              <a:t> filesystem</a:t>
            </a:r>
          </a:p>
        </p:txBody>
      </p:sp>
    </p:spTree>
    <p:extLst>
      <p:ext uri="{BB962C8B-B14F-4D97-AF65-F5344CB8AC3E}">
        <p14:creationId xmlns:p14="http://schemas.microsoft.com/office/powerpoint/2010/main" val="27066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p:txBody>
          <a:bodyPr/>
          <a:lstStyle/>
          <a:p>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838200" y="1825625"/>
            <a:ext cx="10515600" cy="4751344"/>
          </a:xfrm>
        </p:spPr>
        <p:txBody>
          <a:bodyPr>
            <a:normAutofit lnSpcReduction="10000"/>
          </a:bodyPr>
          <a:lstStyle/>
          <a:p>
            <a:r>
              <a:rPr lang="en-US" dirty="0"/>
              <a:t>Debian (</a:t>
            </a:r>
            <a:r>
              <a:rPr lang="en-US" dirty="0" err="1"/>
              <a:t>dpkg</a:t>
            </a:r>
            <a:r>
              <a:rPr lang="en-US" dirty="0"/>
              <a:t>) 11                 </a:t>
            </a:r>
          </a:p>
          <a:p>
            <a:r>
              <a:rPr lang="en-US" dirty="0"/>
              <a:t>                                            ubuntu(22.04 </a:t>
            </a:r>
            <a:r>
              <a:rPr lang="en-US" dirty="0" err="1"/>
              <a:t>longterm</a:t>
            </a:r>
            <a:r>
              <a:rPr lang="en-US" dirty="0"/>
              <a:t> support)  </a:t>
            </a:r>
          </a:p>
          <a:p>
            <a:r>
              <a:rPr lang="en-US" dirty="0"/>
              <a:t>                                             kali </a:t>
            </a:r>
            <a:r>
              <a:rPr lang="en-US" dirty="0" err="1"/>
              <a:t>linux</a:t>
            </a:r>
            <a:endParaRPr lang="en-US" dirty="0"/>
          </a:p>
          <a:p>
            <a:r>
              <a:rPr lang="en-US" dirty="0" err="1"/>
              <a:t>Redhat</a:t>
            </a:r>
            <a:r>
              <a:rPr lang="en-US" dirty="0"/>
              <a:t> (RHEL) rpm                                              </a:t>
            </a:r>
          </a:p>
          <a:p>
            <a:r>
              <a:rPr lang="en-US" dirty="0"/>
              <a:t>                                                     oracle </a:t>
            </a:r>
            <a:r>
              <a:rPr lang="en-US" dirty="0" err="1"/>
              <a:t>linux</a:t>
            </a:r>
            <a:r>
              <a:rPr lang="en-US" dirty="0"/>
              <a:t>(Enterprise) means for commercial </a:t>
            </a:r>
          </a:p>
          <a:p>
            <a:endParaRPr lang="en-US" dirty="0"/>
          </a:p>
          <a:p>
            <a:r>
              <a:rPr lang="en-US" dirty="0" err="1"/>
              <a:t>suse</a:t>
            </a:r>
            <a:r>
              <a:rPr lang="en-US" dirty="0"/>
              <a:t>  (rpm)                                        </a:t>
            </a:r>
          </a:p>
          <a:p>
            <a:r>
              <a:rPr lang="en-US" dirty="0"/>
              <a:t>                                                       </a:t>
            </a:r>
            <a:r>
              <a:rPr lang="en-US" dirty="0" err="1"/>
              <a:t>suse</a:t>
            </a:r>
            <a:r>
              <a:rPr lang="en-US" dirty="0"/>
              <a:t>(enterprise)</a:t>
            </a:r>
          </a:p>
          <a:p>
            <a:r>
              <a:rPr lang="en-US"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p:nvPr/>
        </p:nvCxnSpPr>
        <p:spPr>
          <a:xfrm>
            <a:off x="2265028" y="2130804"/>
            <a:ext cx="2374084" cy="486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2390862" y="3640822"/>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743200" y="5075339"/>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065" y="226265"/>
            <a:ext cx="2543175" cy="1800225"/>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34" y="365125"/>
            <a:ext cx="2143125" cy="2143125"/>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896" y="4558974"/>
            <a:ext cx="3448050" cy="1323975"/>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p:nvPr/>
        </p:nvCxnSpPr>
        <p:spPr>
          <a:xfrm>
            <a:off x="6459523" y="5880683"/>
            <a:ext cx="1736521" cy="5452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p:txBody>
          <a:bodyPr/>
          <a:lstStyle/>
          <a:p>
            <a:pPr algn="ctr"/>
            <a:r>
              <a:rPr lang="en-US" dirty="0" err="1"/>
              <a:t>inode</a:t>
            </a:r>
            <a:r>
              <a:rPr lang="en-US" dirty="0"/>
              <a:t>(index node)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p:txBody>
          <a:bodyPr>
            <a:normAutofit/>
          </a:bodyPr>
          <a:lstStyle/>
          <a:p>
            <a:pPr marL="0" indent="0">
              <a:buNone/>
            </a:pPr>
            <a:endParaRPr lang="en-US" dirty="0"/>
          </a:p>
          <a:p>
            <a:r>
              <a:rPr lang="en-US" dirty="0"/>
              <a:t>t is important to know that Linux treats every object as a file</a:t>
            </a:r>
          </a:p>
          <a:p>
            <a:pPr marL="0" indent="0">
              <a:buNone/>
            </a:pPr>
            <a:endParaRPr lang="en-US" dirty="0"/>
          </a:p>
          <a:p>
            <a:r>
              <a:rPr lang="en-US" dirty="0"/>
              <a:t>Metadata such as modified file and permission and owner and size …</a:t>
            </a:r>
          </a:p>
          <a:p>
            <a:endParaRPr lang="en-US" dirty="0"/>
          </a:p>
          <a:p>
            <a:endParaRPr lang="en-US" dirty="0"/>
          </a:p>
          <a:p>
            <a:pPr marL="0" indent="0">
              <a:buNone/>
            </a:pPr>
            <a:r>
              <a:rPr lang="en-US" dirty="0"/>
              <a:t>ls –</a:t>
            </a:r>
            <a:r>
              <a:rPr lang="en-US" dirty="0" err="1"/>
              <a:t>ali</a:t>
            </a:r>
            <a:r>
              <a:rPr lang="en-US" dirty="0"/>
              <a:t> </a:t>
            </a:r>
          </a:p>
          <a:p>
            <a:pPr marL="0" indent="0">
              <a:buNone/>
            </a:pPr>
            <a:r>
              <a:rPr lang="en-US" dirty="0" err="1"/>
              <a:t>df</a:t>
            </a:r>
            <a:r>
              <a:rPr lang="en-US" dirty="0"/>
              <a:t> -</a:t>
            </a:r>
            <a:r>
              <a:rPr lang="en-US" dirty="0" err="1"/>
              <a:t>ih</a:t>
            </a:r>
            <a:endParaRPr lang="en-US" dirty="0"/>
          </a:p>
        </p:txBody>
      </p:sp>
      <p:sp>
        <p:nvSpPr>
          <p:cNvPr id="4" name="Rectangle 3">
            <a:extLst>
              <a:ext uri="{FF2B5EF4-FFF2-40B4-BE49-F238E27FC236}">
                <a16:creationId xmlns:a16="http://schemas.microsoft.com/office/drawing/2014/main" id="{B3E115F3-BFAA-4445-AD4D-23CFCA494397}"/>
              </a:ext>
            </a:extLst>
          </p:cNvPr>
          <p:cNvSpPr/>
          <p:nvPr/>
        </p:nvSpPr>
        <p:spPr>
          <a:xfrm>
            <a:off x="3667387" y="3845859"/>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6096000" y="3845859"/>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D655-6FF7-09FC-9E8D-4E29246376C7}"/>
              </a:ext>
            </a:extLst>
          </p:cNvPr>
          <p:cNvSpPr>
            <a:spLocks noGrp="1"/>
          </p:cNvSpPr>
          <p:nvPr>
            <p:ph type="title"/>
          </p:nvPr>
        </p:nvSpPr>
        <p:spPr/>
        <p:txBody>
          <a:bodyPr/>
          <a:lstStyle/>
          <a:p>
            <a:r>
              <a:rPr lang="en-US" dirty="0"/>
              <a:t>                         soft link vs hard link</a:t>
            </a:r>
          </a:p>
        </p:txBody>
      </p:sp>
      <p:sp>
        <p:nvSpPr>
          <p:cNvPr id="3" name="Content Placeholder 2">
            <a:extLst>
              <a:ext uri="{FF2B5EF4-FFF2-40B4-BE49-F238E27FC236}">
                <a16:creationId xmlns:a16="http://schemas.microsoft.com/office/drawing/2014/main" id="{00020211-8500-EEE0-0044-F196C97C8392}"/>
              </a:ext>
            </a:extLst>
          </p:cNvPr>
          <p:cNvSpPr>
            <a:spLocks noGrp="1"/>
          </p:cNvSpPr>
          <p:nvPr>
            <p:ph idx="1"/>
          </p:nvPr>
        </p:nvSpPr>
        <p:spPr/>
        <p:txBody>
          <a:bodyPr/>
          <a:lstStyle/>
          <a:p>
            <a:r>
              <a:rPr lang="en-US" dirty="0"/>
              <a:t>The </a:t>
            </a:r>
            <a:r>
              <a:rPr lang="en-US" dirty="0" err="1"/>
              <a:t>inode</a:t>
            </a:r>
            <a:r>
              <a:rPr lang="en-US" dirty="0"/>
              <a:t> is the location of information about a file, and the location of the file is specified with the </a:t>
            </a:r>
            <a:r>
              <a:rPr lang="en-US" dirty="0" err="1"/>
              <a:t>inode</a:t>
            </a:r>
            <a:r>
              <a:rPr lang="en-US" dirty="0"/>
              <a:t> number. The file system is a very large collection of </a:t>
            </a:r>
            <a:r>
              <a:rPr lang="en-US" dirty="0" err="1"/>
              <a:t>inodes</a:t>
            </a:r>
            <a:r>
              <a:rPr lang="en-US" dirty="0"/>
              <a:t>.</a:t>
            </a:r>
          </a:p>
          <a:p>
            <a:r>
              <a:rPr lang="en-US" dirty="0"/>
              <a:t>There are two types of links. One is a symbolic link, which is also called a soft link. The other is a hard link.</a:t>
            </a:r>
          </a:p>
          <a:p>
            <a:r>
              <a:rPr lang="en-US" dirty="0"/>
              <a:t>Hard </a:t>
            </a:r>
            <a:r>
              <a:rPr lang="en-US" dirty="0" err="1"/>
              <a:t>link:A</a:t>
            </a:r>
            <a:r>
              <a:rPr lang="en-US" dirty="0"/>
              <a:t> hard link is a file or directory that has one index (</a:t>
            </a:r>
            <a:r>
              <a:rPr lang="en-US" dirty="0" err="1"/>
              <a:t>inode</a:t>
            </a:r>
            <a:r>
              <a:rPr lang="en-US" dirty="0"/>
              <a:t>) number but at least two different filenames. Having a single </a:t>
            </a:r>
            <a:r>
              <a:rPr lang="en-US" dirty="0" err="1"/>
              <a:t>inode</a:t>
            </a:r>
            <a:r>
              <a:rPr lang="en-US" dirty="0"/>
              <a:t> number means that it is a single data file on the filesystem. Having two or more names means the file can be accessed in multiple ways</a:t>
            </a:r>
          </a:p>
        </p:txBody>
      </p:sp>
    </p:spTree>
    <p:extLst>
      <p:ext uri="{BB962C8B-B14F-4D97-AF65-F5344CB8AC3E}">
        <p14:creationId xmlns:p14="http://schemas.microsoft.com/office/powerpoint/2010/main" val="3298661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1192-4B88-B087-BBA0-57BAF2EEBFC6}"/>
              </a:ext>
            </a:extLst>
          </p:cNvPr>
          <p:cNvSpPr>
            <a:spLocks noGrp="1"/>
          </p:cNvSpPr>
          <p:nvPr>
            <p:ph type="title"/>
          </p:nvPr>
        </p:nvSpPr>
        <p:spPr/>
        <p:txBody>
          <a:bodyPr/>
          <a:lstStyle/>
          <a:p>
            <a:r>
              <a:rPr lang="en-US" dirty="0"/>
              <a:t>                        hard link vs soft link</a:t>
            </a:r>
          </a:p>
        </p:txBody>
      </p:sp>
      <p:pic>
        <p:nvPicPr>
          <p:cNvPr id="5" name="Content Placeholder 4">
            <a:extLst>
              <a:ext uri="{FF2B5EF4-FFF2-40B4-BE49-F238E27FC236}">
                <a16:creationId xmlns:a16="http://schemas.microsoft.com/office/drawing/2014/main" id="{FFD01E74-20F6-DD32-0055-00AF7542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552" y="1452283"/>
            <a:ext cx="6777318" cy="2940699"/>
          </a:xfrm>
        </p:spPr>
      </p:pic>
      <p:sp>
        <p:nvSpPr>
          <p:cNvPr id="7" name="TextBox 6">
            <a:extLst>
              <a:ext uri="{FF2B5EF4-FFF2-40B4-BE49-F238E27FC236}">
                <a16:creationId xmlns:a16="http://schemas.microsoft.com/office/drawing/2014/main" id="{51F7DCE7-A5F4-1E31-6EE7-4512D9E4E951}"/>
              </a:ext>
            </a:extLst>
          </p:cNvPr>
          <p:cNvSpPr txBox="1"/>
          <p:nvPr/>
        </p:nvSpPr>
        <p:spPr>
          <a:xfrm>
            <a:off x="705971" y="4254224"/>
            <a:ext cx="10515600" cy="646331"/>
          </a:xfrm>
          <a:prstGeom prst="rect">
            <a:avLst/>
          </a:prstGeom>
          <a:noFill/>
        </p:spPr>
        <p:txBody>
          <a:bodyPr wrap="square">
            <a:spAutoFit/>
          </a:bodyPr>
          <a:lstStyle/>
          <a:p>
            <a:r>
              <a:rPr lang="en-US" dirty="0"/>
              <a:t>This is often used in file backups where not enough filesystem space exists to back up the file’s data. If someone deletes one of the file’s names, you still have another filename that links to its data</a:t>
            </a:r>
          </a:p>
        </p:txBody>
      </p:sp>
      <p:sp>
        <p:nvSpPr>
          <p:cNvPr id="9" name="TextBox 8">
            <a:extLst>
              <a:ext uri="{FF2B5EF4-FFF2-40B4-BE49-F238E27FC236}">
                <a16:creationId xmlns:a16="http://schemas.microsoft.com/office/drawing/2014/main" id="{EE2FB1B4-C6B6-8F8B-273A-D4496B7F445A}"/>
              </a:ext>
            </a:extLst>
          </p:cNvPr>
          <p:cNvSpPr txBox="1"/>
          <p:nvPr/>
        </p:nvSpPr>
        <p:spPr>
          <a:xfrm>
            <a:off x="632012" y="5451012"/>
            <a:ext cx="10771094" cy="646331"/>
          </a:xfrm>
          <a:prstGeom prst="rect">
            <a:avLst/>
          </a:prstGeom>
          <a:noFill/>
        </p:spPr>
        <p:txBody>
          <a:bodyPr wrap="square">
            <a:spAutoFit/>
          </a:bodyPr>
          <a:lstStyle/>
          <a:p>
            <a:r>
              <a:rPr lang="en-US" dirty="0"/>
              <a:t>To create a hard link, use the ln command. For hard links, the original file must exist prior to issuing the ln command. The linked file must not exist; it is created when the command is issued</a:t>
            </a:r>
          </a:p>
        </p:txBody>
      </p:sp>
    </p:spTree>
    <p:extLst>
      <p:ext uri="{BB962C8B-B14F-4D97-AF65-F5344CB8AC3E}">
        <p14:creationId xmlns:p14="http://schemas.microsoft.com/office/powerpoint/2010/main" val="346839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73F-5EAB-F000-950C-E26EB695ED03}"/>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89DF7FC-2650-B3F4-C29B-A0DCEE11DCF2}"/>
              </a:ext>
            </a:extLst>
          </p:cNvPr>
          <p:cNvSpPr>
            <a:spLocks noGrp="1"/>
          </p:cNvSpPr>
          <p:nvPr>
            <p:ph idx="1"/>
          </p:nvPr>
        </p:nvSpPr>
        <p:spPr>
          <a:xfrm>
            <a:off x="838200" y="1516342"/>
            <a:ext cx="10515600" cy="4351338"/>
          </a:xfrm>
        </p:spPr>
        <p:txBody>
          <a:bodyPr>
            <a:normAutofit lnSpcReduction="10000"/>
          </a:bodyPr>
          <a:lstStyle/>
          <a:p>
            <a:r>
              <a:rPr lang="en-US" dirty="0"/>
              <a:t>When you create and use hard links, there are a few important items to remember</a:t>
            </a:r>
          </a:p>
          <a:p>
            <a:r>
              <a:rPr lang="en-US" dirty="0"/>
              <a:t>: ■ The original file must exist before you issue the ln command. </a:t>
            </a:r>
          </a:p>
          <a:p>
            <a:r>
              <a:rPr lang="en-US" dirty="0"/>
              <a:t>■ The second filename listed in the ln command must not exist prior to issuing the command.</a:t>
            </a:r>
          </a:p>
          <a:p>
            <a:r>
              <a:rPr lang="en-US" dirty="0"/>
              <a:t> ■ An original file and its hard links share the same </a:t>
            </a:r>
            <a:r>
              <a:rPr lang="en-US" dirty="0" err="1"/>
              <a:t>inode</a:t>
            </a:r>
            <a:r>
              <a:rPr lang="en-US" dirty="0"/>
              <a:t> number. </a:t>
            </a:r>
          </a:p>
          <a:p>
            <a:r>
              <a:rPr lang="en-US" dirty="0"/>
              <a:t>■ An original file and its hard links share the same data.</a:t>
            </a:r>
          </a:p>
          <a:p>
            <a:r>
              <a:rPr lang="en-US" dirty="0"/>
              <a:t> ■ An original file and any of its hard links can exist in different directories. </a:t>
            </a:r>
          </a:p>
          <a:p>
            <a:r>
              <a:rPr lang="en-US" dirty="0"/>
              <a:t>■ An original file and its hard links must exist on the same filesystem</a:t>
            </a:r>
          </a:p>
        </p:txBody>
      </p:sp>
    </p:spTree>
    <p:extLst>
      <p:ext uri="{BB962C8B-B14F-4D97-AF65-F5344CB8AC3E}">
        <p14:creationId xmlns:p14="http://schemas.microsoft.com/office/powerpoint/2010/main" val="21495873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01D2-7991-170D-0539-122FAA1E0BF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A27DCC7-DF98-D857-6C19-4131279F6E19}"/>
              </a:ext>
            </a:extLst>
          </p:cNvPr>
          <p:cNvSpPr>
            <a:spLocks noGrp="1"/>
          </p:cNvSpPr>
          <p:nvPr>
            <p:ph idx="1"/>
          </p:nvPr>
        </p:nvSpPr>
        <p:spPr/>
        <p:txBody>
          <a:bodyPr/>
          <a:lstStyle/>
          <a:p>
            <a:r>
              <a:rPr lang="en-US" dirty="0"/>
              <a:t>Typically, a soft link file provides a pointer to a file that may reside on another filesystem. The two files do not share </a:t>
            </a:r>
            <a:r>
              <a:rPr lang="en-US" dirty="0" err="1"/>
              <a:t>inode</a:t>
            </a:r>
            <a:r>
              <a:rPr lang="en-US" dirty="0"/>
              <a:t> numbers because they do not point to the same data.</a:t>
            </a:r>
          </a:p>
          <a:p>
            <a:endParaRPr lang="en-US" dirty="0"/>
          </a:p>
          <a:p>
            <a:endParaRPr lang="en-US" dirty="0"/>
          </a:p>
          <a:p>
            <a:endParaRPr lang="en-US" dirty="0"/>
          </a:p>
          <a:p>
            <a:r>
              <a:rPr lang="en-US" dirty="0"/>
              <a:t>ln –s</a:t>
            </a:r>
          </a:p>
          <a:p>
            <a:r>
              <a:rPr lang="en-US" dirty="0"/>
              <a:t>Similar to a hard link, the original file must exist prior to issuing the ln -s command. The soft-linked file must not exist.</a:t>
            </a:r>
            <a:endParaRPr lang="fa-IR" dirty="0"/>
          </a:p>
          <a:p>
            <a:pPr marL="0" indent="0">
              <a:buNone/>
            </a:pPr>
            <a:endParaRPr lang="en-US" dirty="0"/>
          </a:p>
        </p:txBody>
      </p:sp>
      <p:pic>
        <p:nvPicPr>
          <p:cNvPr id="5" name="Picture 4">
            <a:extLst>
              <a:ext uri="{FF2B5EF4-FFF2-40B4-BE49-F238E27FC236}">
                <a16:creationId xmlns:a16="http://schemas.microsoft.com/office/drawing/2014/main" id="{883EFFFC-7C66-67F5-835A-836A6F768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82" y="3429000"/>
            <a:ext cx="6750424" cy="1606633"/>
          </a:xfrm>
          <a:prstGeom prst="rect">
            <a:avLst/>
          </a:prstGeom>
        </p:spPr>
      </p:pic>
    </p:spTree>
    <p:extLst>
      <p:ext uri="{BB962C8B-B14F-4D97-AF65-F5344CB8AC3E}">
        <p14:creationId xmlns:p14="http://schemas.microsoft.com/office/powerpoint/2010/main" val="341062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C88-277D-FB86-0841-6C068151293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50B8A7BC-BFF4-EAFE-DD6F-BBDCA0E322FF}"/>
              </a:ext>
            </a:extLst>
          </p:cNvPr>
          <p:cNvSpPr>
            <a:spLocks noGrp="1"/>
          </p:cNvSpPr>
          <p:nvPr>
            <p:ph idx="1"/>
          </p:nvPr>
        </p:nvSpPr>
        <p:spPr/>
        <p:txBody>
          <a:bodyPr>
            <a:normAutofit fontScale="92500"/>
          </a:bodyPr>
          <a:lstStyle/>
          <a:p>
            <a:r>
              <a:rPr lang="en-US" dirty="0"/>
              <a:t>When creating and using soft links, keep in mind a few important items:</a:t>
            </a:r>
          </a:p>
          <a:p>
            <a:r>
              <a:rPr lang="en-US" dirty="0"/>
              <a:t> ■ The original file must exist before you issue the ln -s command. </a:t>
            </a:r>
          </a:p>
          <a:p>
            <a:r>
              <a:rPr lang="en-US" dirty="0"/>
              <a:t>■ The second filename listed in the ln -s command must not exist prior to issuing the command. </a:t>
            </a:r>
          </a:p>
          <a:p>
            <a:r>
              <a:rPr lang="en-US" dirty="0"/>
              <a:t>■ An original file and its soft links do not share the same </a:t>
            </a:r>
            <a:r>
              <a:rPr lang="en-US" dirty="0" err="1"/>
              <a:t>inode</a:t>
            </a:r>
            <a:r>
              <a:rPr lang="en-US" dirty="0"/>
              <a:t> number. </a:t>
            </a:r>
          </a:p>
          <a:p>
            <a:r>
              <a:rPr lang="en-US" dirty="0"/>
              <a:t>■ An original file and its soft links do not share the same data. </a:t>
            </a:r>
          </a:p>
          <a:p>
            <a:r>
              <a:rPr lang="en-US" dirty="0"/>
              <a:t>■ An original file and any of its soft links can exist in different directories. </a:t>
            </a:r>
          </a:p>
          <a:p>
            <a:r>
              <a:rPr lang="en-US" dirty="0"/>
              <a:t>■ An original file and its soft links can exist in different filesystems</a:t>
            </a:r>
            <a:endParaRPr lang="fa-IR" dirty="0"/>
          </a:p>
          <a:p>
            <a:r>
              <a:rPr lang="en-US" dirty="0"/>
              <a:t>The </a:t>
            </a:r>
            <a:r>
              <a:rPr lang="en-US" dirty="0" err="1"/>
              <a:t>readlink</a:t>
            </a:r>
            <a:r>
              <a:rPr lang="en-US" dirty="0"/>
              <a:t> utility will display the final file’s name and directory location.</a:t>
            </a:r>
          </a:p>
        </p:txBody>
      </p:sp>
    </p:spTree>
    <p:extLst>
      <p:ext uri="{BB962C8B-B14F-4D97-AF65-F5344CB8AC3E}">
        <p14:creationId xmlns:p14="http://schemas.microsoft.com/office/powerpoint/2010/main" val="71888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FD1-D28A-A80E-A35E-383E4B434293}"/>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89D9CFA9-62E9-8947-A52F-B7C3A9A157EF}"/>
              </a:ext>
            </a:extLst>
          </p:cNvPr>
          <p:cNvSpPr>
            <a:spLocks noGrp="1"/>
          </p:cNvSpPr>
          <p:nvPr>
            <p:ph idx="1"/>
          </p:nvPr>
        </p:nvSpPr>
        <p:spPr/>
        <p:txBody>
          <a:bodyPr/>
          <a:lstStyle/>
          <a:p>
            <a:r>
              <a:rPr lang="en-US" dirty="0"/>
              <a:t>For permanent storage devices, Linux maintains the /</a:t>
            </a:r>
            <a:r>
              <a:rPr lang="en-US" dirty="0" err="1"/>
              <a:t>etc</a:t>
            </a:r>
            <a:r>
              <a:rPr lang="en-US" dirty="0"/>
              <a:t>/</a:t>
            </a:r>
            <a:r>
              <a:rPr lang="en-US" dirty="0" err="1"/>
              <a:t>fstab</a:t>
            </a:r>
            <a:r>
              <a:rPr lang="en-US" dirty="0"/>
              <a:t> file to indicate which drive devices should be mounted to the virtual directory at boot time. The /</a:t>
            </a:r>
            <a:r>
              <a:rPr lang="en-US" dirty="0" err="1"/>
              <a:t>etc</a:t>
            </a:r>
            <a:r>
              <a:rPr lang="en-US" dirty="0"/>
              <a:t>/</a:t>
            </a:r>
            <a:r>
              <a:rPr lang="en-US" dirty="0" err="1"/>
              <a:t>fstab</a:t>
            </a:r>
            <a:r>
              <a:rPr lang="en-US" dirty="0"/>
              <a:t> file is a table that indicates the drive device </a:t>
            </a:r>
            <a:r>
              <a:rPr lang="en-US" dirty="0" err="1"/>
              <a:t>fle</a:t>
            </a:r>
            <a:r>
              <a:rPr lang="en-US" dirty="0"/>
              <a:t> (either the raw file or one of its permanent </a:t>
            </a:r>
            <a:r>
              <a:rPr lang="en-US" dirty="0" err="1"/>
              <a:t>udev</a:t>
            </a:r>
            <a:r>
              <a:rPr lang="en-US" dirty="0"/>
              <a:t> fi </a:t>
            </a:r>
            <a:r>
              <a:rPr lang="en-US" dirty="0" err="1"/>
              <a:t>lenames</a:t>
            </a:r>
            <a:r>
              <a:rPr lang="en-US" dirty="0"/>
              <a:t>), the mount point location, the filesystem type, and any additional options required to mount the drive</a:t>
            </a:r>
          </a:p>
          <a:p>
            <a:endParaRPr lang="en-US" dirty="0"/>
          </a:p>
          <a:p>
            <a:r>
              <a:rPr lang="en-US" dirty="0"/>
              <a:t>filesystem         mountpoint       type         options   dump         pass</a:t>
            </a:r>
          </a:p>
          <a:p>
            <a:r>
              <a:rPr lang="en-US" dirty="0"/>
              <a:t>/dev/hdb1        /home                ext2        defaults     1                  0</a:t>
            </a:r>
          </a:p>
        </p:txBody>
      </p:sp>
    </p:spTree>
    <p:extLst>
      <p:ext uri="{BB962C8B-B14F-4D97-AF65-F5344CB8AC3E}">
        <p14:creationId xmlns:p14="http://schemas.microsoft.com/office/powerpoint/2010/main" val="2667563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CB-5534-FB82-9330-BD10833FC934}"/>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73D0BEE6-35B0-3456-8DB8-7947FE2C0C03}"/>
              </a:ext>
            </a:extLst>
          </p:cNvPr>
          <p:cNvSpPr>
            <a:spLocks noGrp="1"/>
          </p:cNvSpPr>
          <p:nvPr>
            <p:ph idx="1"/>
          </p:nvPr>
        </p:nvSpPr>
        <p:spPr/>
        <p:txBody>
          <a:bodyPr/>
          <a:lstStyle/>
          <a:p>
            <a:r>
              <a:rPr lang="en-US" dirty="0"/>
              <a:t>Part 4: by default auto means when </a:t>
            </a:r>
            <a:r>
              <a:rPr lang="en-US" dirty="0" err="1"/>
              <a:t>os</a:t>
            </a:r>
            <a:r>
              <a:rPr lang="en-US" dirty="0"/>
              <a:t> boot mount automatically done if you don’t want put </a:t>
            </a:r>
            <a:r>
              <a:rPr lang="en-US" dirty="0" err="1"/>
              <a:t>noauto.nouser</a:t>
            </a:r>
            <a:r>
              <a:rPr lang="en-US" dirty="0"/>
              <a:t> by default means nobody mount file just root if you want other user mount put user .</a:t>
            </a:r>
          </a:p>
          <a:p>
            <a:r>
              <a:rPr lang="en-US" dirty="0"/>
              <a:t>Ro/</a:t>
            </a:r>
            <a:r>
              <a:rPr lang="en-US" dirty="0" err="1"/>
              <a:t>Rw</a:t>
            </a:r>
            <a:r>
              <a:rPr lang="en-US" dirty="0"/>
              <a:t>  in part for </a:t>
            </a:r>
            <a:r>
              <a:rPr lang="en-US" dirty="0" err="1"/>
              <a:t>bydefault</a:t>
            </a:r>
            <a:r>
              <a:rPr lang="en-US" dirty="0"/>
              <a:t> </a:t>
            </a:r>
            <a:r>
              <a:rPr lang="en-US" dirty="0" err="1"/>
              <a:t>ro</a:t>
            </a:r>
            <a:r>
              <a:rPr lang="en-US" dirty="0"/>
              <a:t> means read-only about user but if you other user read and write put </a:t>
            </a:r>
            <a:r>
              <a:rPr lang="en-US" dirty="0" err="1"/>
              <a:t>rw</a:t>
            </a:r>
            <a:endParaRPr lang="en-US" dirty="0"/>
          </a:p>
          <a:p>
            <a:r>
              <a:rPr lang="en-US" dirty="0"/>
              <a:t>Part5:dump tools for backup from filesystem </a:t>
            </a:r>
            <a:r>
              <a:rPr lang="en-US" dirty="0" err="1"/>
              <a:t>bydeafult</a:t>
            </a:r>
            <a:r>
              <a:rPr lang="en-US" dirty="0"/>
              <a:t> 0 but if you want get backup put 1</a:t>
            </a:r>
          </a:p>
          <a:p>
            <a:r>
              <a:rPr lang="en-US" dirty="0"/>
              <a:t>Part6:fsck for repair filesystem and check health of fs by default o but if you want check put 1</a:t>
            </a:r>
          </a:p>
        </p:txBody>
      </p:sp>
    </p:spTree>
    <p:extLst>
      <p:ext uri="{BB962C8B-B14F-4D97-AF65-F5344CB8AC3E}">
        <p14:creationId xmlns:p14="http://schemas.microsoft.com/office/powerpoint/2010/main" val="1207672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95-A05E-7B84-0934-9056A14F66FC}"/>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2BEA2570-04A5-A3A9-6DCC-ABA09F79AB67}"/>
              </a:ext>
            </a:extLst>
          </p:cNvPr>
          <p:cNvSpPr>
            <a:spLocks noGrp="1"/>
          </p:cNvSpPr>
          <p:nvPr>
            <p:ph idx="1"/>
          </p:nvPr>
        </p:nvSpPr>
        <p:spPr/>
        <p:txBody>
          <a:bodyPr/>
          <a:lstStyle/>
          <a:p>
            <a:r>
              <a:rPr lang="en-US" dirty="0"/>
              <a:t>The first partition is mounted at the /boot/</a:t>
            </a:r>
            <a:r>
              <a:rPr lang="en-US" dirty="0" err="1"/>
              <a:t>efi</a:t>
            </a:r>
            <a:r>
              <a:rPr lang="en-US" dirty="0"/>
              <a:t> mount point in the virtual directory. </a:t>
            </a:r>
          </a:p>
          <a:p>
            <a:r>
              <a:rPr lang="en-US" dirty="0"/>
              <a:t>The second partition is mounted at the root ( / ) of the virtual directory</a:t>
            </a:r>
          </a:p>
          <a:p>
            <a:r>
              <a:rPr lang="en-US" dirty="0"/>
              <a:t>The  third partition is mounted as a swap area for virtual memory. You can manually add devices to the /</a:t>
            </a:r>
            <a:r>
              <a:rPr lang="en-US" dirty="0" err="1"/>
              <a:t>etc</a:t>
            </a:r>
            <a:r>
              <a:rPr lang="en-US" dirty="0"/>
              <a:t>/</a:t>
            </a:r>
            <a:r>
              <a:rPr lang="en-US" dirty="0" err="1"/>
              <a:t>fstab</a:t>
            </a:r>
            <a:r>
              <a:rPr lang="en-US" dirty="0"/>
              <a:t> fi le so that they are mounted automatically when the Linux system boots.</a:t>
            </a:r>
          </a:p>
          <a:p>
            <a:r>
              <a:rPr lang="en-US" dirty="0"/>
              <a:t> However, if they don’t exist at boot time, that will generate a boot error</a:t>
            </a:r>
          </a:p>
        </p:txBody>
      </p:sp>
    </p:spTree>
    <p:extLst>
      <p:ext uri="{BB962C8B-B14F-4D97-AF65-F5344CB8AC3E}">
        <p14:creationId xmlns:p14="http://schemas.microsoft.com/office/powerpoint/2010/main" val="14271290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a:xfrm>
            <a:off x="838200" y="1825625"/>
            <a:ext cx="10515600" cy="4351338"/>
          </a:xfrm>
        </p:spPr>
        <p:txBody>
          <a:bodyPr/>
          <a:lstStyle/>
          <a:p>
            <a:r>
              <a:rPr lang="en-US" dirty="0"/>
              <a:t>Directory</a:t>
            </a:r>
          </a:p>
          <a:p>
            <a:pPr marL="0" indent="0">
              <a:buNone/>
            </a:pPr>
            <a:endParaRPr lang="en-US" dirty="0"/>
          </a:p>
          <a:p>
            <a:r>
              <a:rPr lang="en-US" dirty="0"/>
              <a:t>Normal file</a:t>
            </a:r>
          </a:p>
          <a:p>
            <a:endParaRPr lang="en-US" dirty="0"/>
          </a:p>
          <a:p>
            <a:r>
              <a:rPr lang="en-US" dirty="0"/>
              <a:t>Link == shortcut in windows</a:t>
            </a:r>
          </a:p>
          <a:p>
            <a:r>
              <a:rPr lang="en-US" dirty="0"/>
              <a:t>                                        </a:t>
            </a:r>
          </a:p>
          <a:p>
            <a:r>
              <a:rPr lang="en-US" dirty="0"/>
              <a:t>                                        soft link</a:t>
            </a:r>
          </a:p>
          <a:p>
            <a:r>
              <a:rPr lang="en-US"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p:txBody>
          <a:bodyPr/>
          <a:lstStyle/>
          <a:p>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p:txBody>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A4C-073E-22F5-ACC3-6DDF81A2AF78}"/>
              </a:ext>
            </a:extLst>
          </p:cNvPr>
          <p:cNvSpPr>
            <a:spLocks noGrp="1"/>
          </p:cNvSpPr>
          <p:nvPr>
            <p:ph type="title"/>
          </p:nvPr>
        </p:nvSpPr>
        <p:spPr/>
        <p:txBody>
          <a:bodyPr/>
          <a:lstStyle/>
          <a:p>
            <a:r>
              <a:rPr lang="en-US" dirty="0"/>
              <a:t>                           compressing file</a:t>
            </a:r>
          </a:p>
        </p:txBody>
      </p:sp>
      <p:sp>
        <p:nvSpPr>
          <p:cNvPr id="3" name="Content Placeholder 2">
            <a:extLst>
              <a:ext uri="{FF2B5EF4-FFF2-40B4-BE49-F238E27FC236}">
                <a16:creationId xmlns:a16="http://schemas.microsoft.com/office/drawing/2014/main" id="{BBA7AB80-835E-1999-92A5-60406D775DAA}"/>
              </a:ext>
            </a:extLst>
          </p:cNvPr>
          <p:cNvSpPr>
            <a:spLocks noGrp="1"/>
          </p:cNvSpPr>
          <p:nvPr>
            <p:ph idx="1"/>
          </p:nvPr>
        </p:nvSpPr>
        <p:spPr/>
        <p:txBody>
          <a:bodyPr>
            <a:normAutofit fontScale="55000" lnSpcReduction="20000"/>
          </a:bodyPr>
          <a:lstStyle/>
          <a:p>
            <a:r>
              <a:rPr lang="en-US" dirty="0" err="1"/>
              <a:t>gzip</a:t>
            </a:r>
            <a:r>
              <a:rPr lang="en-US" dirty="0"/>
              <a:t>:</a:t>
            </a:r>
          </a:p>
          <a:p>
            <a:pPr marL="0" indent="0">
              <a:buNone/>
            </a:pPr>
            <a:r>
              <a:rPr lang="en-US" dirty="0"/>
              <a:t>file compression rates of 60–70 percent, </a:t>
            </a:r>
            <a:r>
              <a:rPr lang="en-US" dirty="0" err="1"/>
              <a:t>gzip</a:t>
            </a:r>
            <a:r>
              <a:rPr lang="en-US" dirty="0"/>
              <a:t> has long been a popular data compression utility. To compress a file, type </a:t>
            </a:r>
            <a:r>
              <a:rPr lang="en-US" dirty="0" err="1"/>
              <a:t>gzip</a:t>
            </a:r>
            <a:r>
              <a:rPr lang="en-US" dirty="0"/>
              <a:t> followed by the file’s name. The original file is replaced by a compressed version with a .</a:t>
            </a:r>
            <a:r>
              <a:rPr lang="en-US" dirty="0" err="1"/>
              <a:t>gz</a:t>
            </a:r>
            <a:r>
              <a:rPr lang="en-US" dirty="0"/>
              <a:t> file extension. To reverse the operation, type </a:t>
            </a:r>
            <a:r>
              <a:rPr lang="en-US" dirty="0" err="1"/>
              <a:t>gunzip</a:t>
            </a:r>
            <a:r>
              <a:rPr lang="en-US" dirty="0"/>
              <a:t> followed by the compressed file’s name</a:t>
            </a:r>
          </a:p>
          <a:p>
            <a:endParaRPr lang="en-US" dirty="0"/>
          </a:p>
          <a:p>
            <a:endParaRPr lang="en-US" dirty="0"/>
          </a:p>
          <a:p>
            <a:r>
              <a:rPr lang="en-US" dirty="0"/>
              <a:t>Bzip2:</a:t>
            </a:r>
          </a:p>
          <a:p>
            <a:r>
              <a:rPr lang="en-US" dirty="0"/>
              <a:t> bzip2 utility offers higher compression rates than </a:t>
            </a:r>
            <a:r>
              <a:rPr lang="en-US" dirty="0" err="1"/>
              <a:t>gzip</a:t>
            </a:r>
            <a:r>
              <a:rPr lang="en-US" dirty="0"/>
              <a:t> but takes slightly longer to perform the data compression. The bzip2 utility employs multiple layers of compression techniques and algorithms. Until 2013, this data compression utility was used to compress the Linux kernel for distribution. To compress a file, type bzip2 followed by the file’s name. The original file is replaced by a compressed version with a .bz2 file extension. To reverse the operation, type bunzip2 followed by the compressed file’s name, which decompresses (</a:t>
            </a:r>
            <a:r>
              <a:rPr lang="en-US" dirty="0" err="1"/>
              <a:t>defl</a:t>
            </a:r>
            <a:r>
              <a:rPr lang="en-US" dirty="0"/>
              <a:t> </a:t>
            </a:r>
            <a:r>
              <a:rPr lang="en-US" dirty="0" err="1"/>
              <a:t>ates</a:t>
            </a:r>
            <a:r>
              <a:rPr lang="en-US" dirty="0"/>
              <a:t>) the data</a:t>
            </a:r>
          </a:p>
          <a:p>
            <a:pPr marL="0" indent="0">
              <a:buNone/>
            </a:pPr>
            <a:endParaRPr lang="en-US" dirty="0"/>
          </a:p>
          <a:p>
            <a:r>
              <a:rPr lang="en-US" dirty="0" err="1"/>
              <a:t>xz:It</a:t>
            </a:r>
            <a:r>
              <a:rPr lang="en-US" dirty="0"/>
              <a:t> boasts a higher default compression rate than bzip2</a:t>
            </a:r>
          </a:p>
          <a:p>
            <a:r>
              <a:rPr lang="en-US" dirty="0"/>
              <a:t>Zip The zip utility is different from the other data compression utilities in that it operates on multiple files. If you have ever created a zip file on a Windows operating system, then you’ve used this file format. Multiple files are packed together in a single file, often called a folder or an archive file, and then compressed. Another difference from the other Linux compression utilities is that zip does not replace the original file(s). Instead, it places a copy of the file(s) into an archive file</a:t>
            </a:r>
          </a:p>
        </p:txBody>
      </p:sp>
    </p:spTree>
    <p:extLst>
      <p:ext uri="{BB962C8B-B14F-4D97-AF65-F5344CB8AC3E}">
        <p14:creationId xmlns:p14="http://schemas.microsoft.com/office/powerpoint/2010/main" val="160932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38AC-6B62-8F62-F994-13FD30DBE621}"/>
              </a:ext>
            </a:extLst>
          </p:cNvPr>
          <p:cNvSpPr>
            <a:spLocks noGrp="1"/>
          </p:cNvSpPr>
          <p:nvPr>
            <p:ph type="title"/>
          </p:nvPr>
        </p:nvSpPr>
        <p:spPr/>
        <p:txBody>
          <a:bodyPr/>
          <a:lstStyle/>
          <a:p>
            <a:r>
              <a:rPr lang="en-US" dirty="0"/>
              <a:t>                       compare compressing file</a:t>
            </a:r>
          </a:p>
        </p:txBody>
      </p:sp>
      <p:sp>
        <p:nvSpPr>
          <p:cNvPr id="3" name="Content Placeholder 2">
            <a:extLst>
              <a:ext uri="{FF2B5EF4-FFF2-40B4-BE49-F238E27FC236}">
                <a16:creationId xmlns:a16="http://schemas.microsoft.com/office/drawing/2014/main" id="{291E25FC-C007-3FE8-DD97-218D07201BD2}"/>
              </a:ext>
            </a:extLst>
          </p:cNvPr>
          <p:cNvSpPr>
            <a:spLocks noGrp="1"/>
          </p:cNvSpPr>
          <p:nvPr>
            <p:ph idx="1"/>
          </p:nvPr>
        </p:nvSpPr>
        <p:spPr/>
        <p:txBody>
          <a:bodyPr/>
          <a:lstStyle/>
          <a:p>
            <a:r>
              <a:rPr lang="en-US" dirty="0"/>
              <a:t>cp /var/log/yum.log   test</a:t>
            </a:r>
          </a:p>
          <a:p>
            <a:endParaRPr lang="en-US" dirty="0"/>
          </a:p>
          <a:p>
            <a:r>
              <a:rPr lang="en-US" dirty="0"/>
              <a:t>Cp test test1 test2 test3 test4</a:t>
            </a:r>
          </a:p>
          <a:p>
            <a:endParaRPr lang="en-US" dirty="0"/>
          </a:p>
          <a:p>
            <a:r>
              <a:rPr lang="en-US" dirty="0"/>
              <a:t>Extract </a:t>
            </a:r>
            <a:r>
              <a:rPr lang="en-US" dirty="0" err="1"/>
              <a:t>gz</a:t>
            </a:r>
            <a:r>
              <a:rPr lang="en-US" dirty="0"/>
              <a:t>    </a:t>
            </a:r>
            <a:r>
              <a:rPr lang="en-US" dirty="0" err="1"/>
              <a:t>gunzip</a:t>
            </a:r>
            <a:endParaRPr lang="en-US" dirty="0"/>
          </a:p>
          <a:p>
            <a:r>
              <a:rPr lang="en-US" dirty="0"/>
              <a:t>Extract bz2   </a:t>
            </a:r>
            <a:r>
              <a:rPr lang="en-US" dirty="0" err="1"/>
              <a:t>bunzip</a:t>
            </a:r>
            <a:endParaRPr lang="en-US" dirty="0"/>
          </a:p>
          <a:p>
            <a:r>
              <a:rPr lang="en-US" dirty="0" err="1"/>
              <a:t>Extact</a:t>
            </a:r>
            <a:r>
              <a:rPr lang="en-US" dirty="0"/>
              <a:t> zip  unzip   yum install unzip</a:t>
            </a:r>
          </a:p>
          <a:p>
            <a:r>
              <a:rPr lang="en-US" dirty="0" err="1"/>
              <a:t>xz</a:t>
            </a:r>
            <a:r>
              <a:rPr lang="en-US" dirty="0"/>
              <a:t> –d </a:t>
            </a:r>
            <a:r>
              <a:rPr lang="en-US" dirty="0" err="1"/>
              <a:t>example.xz</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419410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p:txBody>
          <a:bodyPr>
            <a:normAutofit lnSpcReduction="10000"/>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create</a:t>
            </a:r>
          </a:p>
          <a:p>
            <a:endParaRPr lang="en-US" dirty="0"/>
          </a:p>
          <a:p>
            <a:r>
              <a:rPr lang="en-US" dirty="0"/>
              <a:t>tar  -</a:t>
            </a:r>
            <a:r>
              <a:rPr lang="en-US" dirty="0" err="1"/>
              <a:t>tf</a:t>
            </a:r>
            <a:r>
              <a:rPr lang="en-US" dirty="0"/>
              <a:t>  iman.tar       list</a:t>
            </a:r>
          </a:p>
          <a:p>
            <a:endParaRPr lang="en-US" dirty="0"/>
          </a:p>
          <a:p>
            <a:r>
              <a:rPr lang="en-US" dirty="0"/>
              <a:t>tar –</a:t>
            </a:r>
            <a:r>
              <a:rPr lang="en-US" dirty="0" err="1"/>
              <a:t>xf</a:t>
            </a:r>
            <a:r>
              <a:rPr lang="en-US" dirty="0"/>
              <a:t> iman.tar  –C /home for creating in other directory  and extract</a:t>
            </a:r>
          </a:p>
          <a:p>
            <a:endParaRPr lang="en-US" dirty="0"/>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622A-403F-4DC7-B537-FD7395F67F83}"/>
              </a:ext>
            </a:extLst>
          </p:cNvPr>
          <p:cNvSpPr>
            <a:spLocks noGrp="1"/>
          </p:cNvSpPr>
          <p:nvPr>
            <p:ph type="title"/>
          </p:nvPr>
        </p:nvSpPr>
        <p:spPr/>
        <p:txBody>
          <a:bodyPr/>
          <a:lstStyle/>
          <a:p>
            <a:r>
              <a:rPr lang="en-US" dirty="0"/>
              <a:t>                                  permissions</a:t>
            </a:r>
            <a:endParaRPr lang="fa-IR" dirty="0"/>
          </a:p>
        </p:txBody>
      </p:sp>
      <p:sp>
        <p:nvSpPr>
          <p:cNvPr id="3" name="Content Placeholder 2">
            <a:extLst>
              <a:ext uri="{FF2B5EF4-FFF2-40B4-BE49-F238E27FC236}">
                <a16:creationId xmlns:a16="http://schemas.microsoft.com/office/drawing/2014/main" id="{383A436D-09F5-4FBC-B5BC-426AB2097D28}"/>
              </a:ext>
            </a:extLst>
          </p:cNvPr>
          <p:cNvSpPr>
            <a:spLocks noGrp="1"/>
          </p:cNvSpPr>
          <p:nvPr>
            <p:ph idx="1"/>
          </p:nvPr>
        </p:nvSpPr>
        <p:spPr/>
        <p:txBody>
          <a:bodyPr/>
          <a:lstStyle/>
          <a:p>
            <a:r>
              <a:rPr lang="en-US" dirty="0"/>
              <a:t>Create user </a:t>
            </a:r>
            <a:r>
              <a:rPr lang="en-US" dirty="0" err="1"/>
              <a:t>adduser</a:t>
            </a:r>
            <a:r>
              <a:rPr lang="en-US" dirty="0"/>
              <a:t> or </a:t>
            </a:r>
            <a:r>
              <a:rPr lang="en-US" dirty="0" err="1"/>
              <a:t>useradd</a:t>
            </a:r>
            <a:endParaRPr lang="en-US" dirty="0"/>
          </a:p>
          <a:p>
            <a:r>
              <a:rPr lang="en-US" dirty="0" err="1"/>
              <a:t>su</a:t>
            </a:r>
            <a:r>
              <a:rPr lang="en-US" dirty="0"/>
              <a:t> username (switch)</a:t>
            </a:r>
          </a:p>
          <a:p>
            <a:r>
              <a:rPr lang="en-US" dirty="0" err="1"/>
              <a:t>userdel</a:t>
            </a:r>
            <a:r>
              <a:rPr lang="en-US" dirty="0"/>
              <a:t> if you are root or have permission as same as root</a:t>
            </a:r>
          </a:p>
          <a:p>
            <a:r>
              <a:rPr lang="en-US" dirty="0" err="1"/>
              <a:t>visudo</a:t>
            </a:r>
            <a:r>
              <a:rPr lang="en-US" dirty="0"/>
              <a:t> give root permission to other users</a:t>
            </a:r>
          </a:p>
          <a:p>
            <a:r>
              <a:rPr lang="en-US" dirty="0" err="1"/>
              <a:t>sudo</a:t>
            </a:r>
            <a:r>
              <a:rPr lang="en-US" dirty="0"/>
              <a:t>  when your user permit to any location </a:t>
            </a:r>
          </a:p>
          <a:p>
            <a:r>
              <a:rPr lang="en-US" dirty="0"/>
              <a:t>passwd set password</a:t>
            </a:r>
          </a:p>
          <a:p>
            <a:r>
              <a:rPr lang="en-US" dirty="0" err="1"/>
              <a:t>Sudo</a:t>
            </a:r>
            <a:r>
              <a:rPr lang="en-US" dirty="0"/>
              <a:t> -</a:t>
            </a:r>
            <a:r>
              <a:rPr lang="en-US" dirty="0" err="1"/>
              <a:t>i</a:t>
            </a:r>
            <a:r>
              <a:rPr lang="en-US" dirty="0"/>
              <a:t> when you set user in </a:t>
            </a:r>
            <a:r>
              <a:rPr lang="en-US" dirty="0" err="1"/>
              <a:t>visudo</a:t>
            </a:r>
            <a:r>
              <a:rPr lang="en-US" dirty="0"/>
              <a:t> you can permit to root user</a:t>
            </a:r>
            <a:endParaRPr lang="fa-IR" dirty="0"/>
          </a:p>
        </p:txBody>
      </p:sp>
    </p:spTree>
    <p:extLst>
      <p:ext uri="{BB962C8B-B14F-4D97-AF65-F5344CB8AC3E}">
        <p14:creationId xmlns:p14="http://schemas.microsoft.com/office/powerpoint/2010/main" val="37013806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User management</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lstStyle/>
          <a:p>
            <a:r>
              <a:rPr lang="en-US" dirty="0"/>
              <a:t>Group                                      user id</a:t>
            </a:r>
          </a:p>
          <a:p>
            <a:pPr marL="0" indent="0">
              <a:buNone/>
            </a:pPr>
            <a:r>
              <a:rPr lang="en-US" dirty="0"/>
              <a:t>                                                                  </a:t>
            </a:r>
          </a:p>
          <a:p>
            <a:r>
              <a:rPr lang="en-US" dirty="0"/>
              <a:t>Detail   passwd        user:x:0:0:home directory                   primary group id membership</a:t>
            </a:r>
          </a:p>
          <a:p>
            <a:endParaRPr lang="en-US" dirty="0"/>
          </a:p>
          <a:p>
            <a:r>
              <a:rPr lang="en-US" dirty="0"/>
              <a:t>/bin/bash   default shell</a:t>
            </a:r>
          </a:p>
          <a:p>
            <a:endParaRPr lang="en-US" dirty="0"/>
          </a:p>
          <a:p>
            <a:endParaRPr lang="en-US" dirty="0"/>
          </a:p>
          <a:p>
            <a:endParaRPr lang="en-US" dirty="0"/>
          </a:p>
          <a:p>
            <a:endParaRPr lang="en-US" dirty="0"/>
          </a:p>
          <a:p>
            <a:endParaRPr lang="en-US" dirty="0"/>
          </a:p>
        </p:txBody>
      </p:sp>
      <p:cxnSp>
        <p:nvCxnSpPr>
          <p:cNvPr id="7" name="Connector: Elbow 6">
            <a:extLst>
              <a:ext uri="{FF2B5EF4-FFF2-40B4-BE49-F238E27FC236}">
                <a16:creationId xmlns:a16="http://schemas.microsoft.com/office/drawing/2014/main" id="{80F034D4-EAB5-4957-8BDB-B727934110C0}"/>
              </a:ext>
            </a:extLst>
          </p:cNvPr>
          <p:cNvCxnSpPr/>
          <p:nvPr/>
        </p:nvCxnSpPr>
        <p:spPr>
          <a:xfrm rot="5400000" flipH="1" flipV="1">
            <a:off x="4823670" y="2525087"/>
            <a:ext cx="511729" cy="1426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05BFDA-F6E4-4A14-8E3F-474BDE8A774F}"/>
              </a:ext>
            </a:extLst>
          </p:cNvPr>
          <p:cNvCxnSpPr/>
          <p:nvPr/>
        </p:nvCxnSpPr>
        <p:spPr>
          <a:xfrm>
            <a:off x="7952762" y="3137483"/>
            <a:ext cx="906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97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p:txBody>
          <a:bodyPr/>
          <a:lstStyle/>
          <a:p>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p:txBody>
          <a:bodyPr>
            <a:normAutofit fontScale="77500" lnSpcReduction="20000"/>
          </a:bodyPr>
          <a:lstStyle/>
          <a:p>
            <a:endParaRPr lang="en-US" dirty="0"/>
          </a:p>
          <a:p>
            <a:r>
              <a:rPr lang="en-US" dirty="0"/>
              <a:t>type of bash  internal and external </a:t>
            </a:r>
            <a:endParaRPr lang="fa-IR" dirty="0"/>
          </a:p>
          <a:p>
            <a:endParaRPr lang="fa-IR" dirty="0"/>
          </a:p>
          <a:p>
            <a:endParaRPr lang="fa-IR" dirty="0"/>
          </a:p>
          <a:p>
            <a:r>
              <a:rPr lang="en-US" dirty="0"/>
              <a:t>global bash (export) vs local bash      </a:t>
            </a:r>
            <a:r>
              <a:rPr lang="en-US" dirty="0" err="1"/>
              <a:t>ali</a:t>
            </a:r>
            <a:r>
              <a:rPr lang="en-US" dirty="0"/>
              <a:t>=m  </a:t>
            </a:r>
          </a:p>
          <a:p>
            <a:endParaRPr lang="en-US" dirty="0"/>
          </a:p>
          <a:p>
            <a:endParaRPr lang="en-US" dirty="0"/>
          </a:p>
          <a:p>
            <a:endParaRPr lang="en-US" dirty="0"/>
          </a:p>
          <a:p>
            <a:r>
              <a:rPr lang="en-US" dirty="0"/>
              <a:t>Example  cd and date</a:t>
            </a:r>
          </a:p>
          <a:p>
            <a:endParaRPr lang="en-US" dirty="0"/>
          </a:p>
          <a:p>
            <a:r>
              <a:rPr lang="en-US" dirty="0" err="1"/>
              <a:t>root@hostname</a:t>
            </a:r>
            <a:r>
              <a:rPr lang="en-US" dirty="0"/>
              <a:t>~#           username  hostname   current directory   </a:t>
            </a:r>
            <a:r>
              <a:rPr lang="en-US" dirty="0" err="1"/>
              <a:t>privilledge</a:t>
            </a:r>
            <a:r>
              <a:rPr lang="en-US" dirty="0"/>
              <a:t>    # superuser   $normal user</a:t>
            </a:r>
          </a:p>
        </p:txBody>
      </p:sp>
    </p:spTree>
    <p:extLst>
      <p:ext uri="{BB962C8B-B14F-4D97-AF65-F5344CB8AC3E}">
        <p14:creationId xmlns:p14="http://schemas.microsoft.com/office/powerpoint/2010/main" val="428748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4097</TotalTime>
  <Words>4809</Words>
  <Application>Microsoft Office PowerPoint</Application>
  <PresentationFormat>Widescreen</PresentationFormat>
  <Paragraphs>637</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Arial</vt:lpstr>
      <vt:lpstr>Calibri</vt:lpstr>
      <vt:lpstr>Calibri Light</vt:lpstr>
      <vt:lpstr>Nunito</vt:lpstr>
      <vt:lpstr>Office Theme</vt:lpstr>
      <vt:lpstr>LPIC1</vt:lpstr>
      <vt:lpstr>                                 lpic</vt:lpstr>
      <vt:lpstr>Linux history</vt:lpstr>
      <vt:lpstr>Famous people in linux</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                            structure hard</vt:lpstr>
      <vt:lpstr>fdisk </vt:lpstr>
      <vt:lpstr>                                fdisk</vt:lpstr>
      <vt:lpstr>                            important</vt:lpstr>
      <vt:lpstr>                                  gdisk</vt:lpstr>
      <vt:lpstr>                              GiB vs GB</vt:lpstr>
      <vt:lpstr>                            type of filesystem</vt:lpstr>
      <vt:lpstr>                       partitioning in production</vt:lpstr>
      <vt:lpstr>                                type of filesystem</vt:lpstr>
      <vt:lpstr>                         creating file system</vt:lpstr>
      <vt:lpstr>                                monut</vt:lpstr>
      <vt:lpstr>                          umount and fsck</vt:lpstr>
      <vt:lpstr>inode(index node)</vt:lpstr>
      <vt:lpstr>                         soft link vs hard link</vt:lpstr>
      <vt:lpstr>                        hard link vs soft link</vt:lpstr>
      <vt:lpstr>                        hard link vs soft link</vt:lpstr>
      <vt:lpstr>                      hard link vs soft link</vt:lpstr>
      <vt:lpstr>                        hard link vs soft link</vt:lpstr>
      <vt:lpstr>                                    fstab</vt:lpstr>
      <vt:lpstr>                                  fstab</vt:lpstr>
      <vt:lpstr>                                   fstab</vt:lpstr>
      <vt:lpstr>Type file</vt:lpstr>
      <vt:lpstr>                           compressing file</vt:lpstr>
      <vt:lpstr>                       compare compressing file</vt:lpstr>
      <vt:lpstr>tar</vt:lpstr>
      <vt:lpstr>                                  permissions</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ایمان آقا محمدی</cp:lastModifiedBy>
  <cp:revision>107</cp:revision>
  <dcterms:created xsi:type="dcterms:W3CDTF">2023-01-15T10:53:46Z</dcterms:created>
  <dcterms:modified xsi:type="dcterms:W3CDTF">2023-05-26T15:45:01Z</dcterms:modified>
</cp:coreProperties>
</file>