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DE584-63E1-4C6D-91D0-48288FCE75A3}" v="806" dt="2024-06-24T19:59:33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24/06/2024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24/06/2024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228C-EF1F-4920-9494-709A53769A52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7854F-F5D8-4DF9-88AF-B95C867C07E6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6" name="Connecteur droit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BB2E1-6F74-4D9D-B390-DC6360267DF6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078CC-60ED-4E98-BE8B-D9F158CDA348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3" name="Connecteur droit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946FF-A091-47C4-B909-49247B84F023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3F872-B07E-4D3D-9FF5-95882E508B02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5" name="Connecteur droit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CF3E7-8327-4338-819B-EA552EED6D71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9657E-0662-4D79-8828-DA9139323C80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AFE6F-10DA-46C3-A49E-27F68F071EC8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F6281-5ACC-43E8-B61C-C1BECF115942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7" name="Connecteur droit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DFC6E80-1E63-44AB-A42A-92EC9C13D265}" type="datetime1">
              <a:rPr lang="fr-FR" noProof="0" smtClean="0"/>
              <a:t>24/06/2024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99894C-1F98-4697-B9D6-894BE514B1DC}" type="datetime1">
              <a:rPr lang="fr-FR" noProof="0" smtClean="0"/>
              <a:t>24/06/2024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 err="1"/>
              <a:t>Hotel</a:t>
            </a:r>
            <a:r>
              <a:rPr lang="fr-FR" dirty="0"/>
              <a:t> </a:t>
            </a:r>
            <a:r>
              <a:rPr lang="fr-FR" dirty="0" err="1"/>
              <a:t>REservation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 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sql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/>
              <a:t>BY: WIRAN IMANE</a:t>
            </a:r>
          </a:p>
          <a:p>
            <a:r>
              <a:rPr lang="fr-FR" dirty="0"/>
              <a:t>BATCH NAME: </a:t>
            </a:r>
            <a:r>
              <a:rPr lang="fr-FR" dirty="0">
                <a:ea typeface="+mn-lt"/>
                <a:cs typeface="+mn-lt"/>
              </a:rPr>
              <a:t>MIP-DA-10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6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295798" y="2282329"/>
            <a:ext cx="92417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ea typeface="+mn-lt"/>
                <a:cs typeface="+mn-lt"/>
              </a:rPr>
              <a:t>How </a:t>
            </a:r>
            <a:r>
              <a:rPr lang="fr-FR" sz="2400" dirty="0" err="1">
                <a:ea typeface="+mn-lt"/>
                <a:cs typeface="+mn-lt"/>
              </a:rPr>
              <a:t>many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fall</a:t>
            </a:r>
            <a:r>
              <a:rPr lang="fr-FR" sz="2400" dirty="0">
                <a:ea typeface="+mn-lt"/>
                <a:cs typeface="+mn-lt"/>
              </a:rPr>
              <a:t> on a weekend (</a:t>
            </a:r>
            <a:r>
              <a:rPr lang="fr-FR" sz="2400" dirty="0" err="1">
                <a:ea typeface="+mn-lt"/>
                <a:cs typeface="+mn-lt"/>
              </a:rPr>
              <a:t>no_of_weekend_nights</a:t>
            </a:r>
            <a:r>
              <a:rPr lang="fr-FR" sz="2400" dirty="0">
                <a:ea typeface="+mn-lt"/>
                <a:cs typeface="+mn-lt"/>
              </a:rPr>
              <a:t> &gt; 0)?</a:t>
            </a:r>
            <a:endParaRPr lang="fr-FR" dirty="0"/>
          </a:p>
        </p:txBody>
      </p:sp>
      <p:pic>
        <p:nvPicPr>
          <p:cNvPr id="8" name="Image 7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FA9A16DF-FEFA-3142-43D9-5BA87EB4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45" y="3010080"/>
            <a:ext cx="9247875" cy="1499198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C5E61A-33A9-5A94-6B87-28BF73E0A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158" y="4848944"/>
            <a:ext cx="2903687" cy="797583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292510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7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727118" y="2282329"/>
            <a:ext cx="83647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highest</a:t>
            </a:r>
            <a:r>
              <a:rPr lang="fr-FR" sz="2400" dirty="0">
                <a:ea typeface="+mn-lt"/>
                <a:cs typeface="+mn-lt"/>
              </a:rPr>
              <a:t> and </a:t>
            </a:r>
            <a:r>
              <a:rPr lang="fr-FR" sz="2400" dirty="0" err="1">
                <a:ea typeface="+mn-lt"/>
                <a:cs typeface="+mn-lt"/>
              </a:rPr>
              <a:t>lowest</a:t>
            </a:r>
            <a:r>
              <a:rPr lang="fr-FR" sz="2400" dirty="0">
                <a:ea typeface="+mn-lt"/>
                <a:cs typeface="+mn-lt"/>
              </a:rPr>
              <a:t> lead time for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? </a:t>
            </a:r>
            <a:endParaRPr lang="fr-FR" dirty="0"/>
          </a:p>
        </p:txBody>
      </p:sp>
      <p:pic>
        <p:nvPicPr>
          <p:cNvPr id="8" name="Image 7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9B17B923-C8FF-F340-0F9F-D16F0104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58" y="2961556"/>
            <a:ext cx="9333062" cy="1380585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DEBE71A-2D8A-957A-0386-84E40976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824" y="4562026"/>
            <a:ext cx="3575109" cy="1098250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187765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8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568968" y="2282329"/>
            <a:ext cx="91267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most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common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market</a:t>
            </a:r>
            <a:r>
              <a:rPr lang="fr-FR" sz="2400" dirty="0">
                <a:ea typeface="+mn-lt"/>
                <a:cs typeface="+mn-lt"/>
              </a:rPr>
              <a:t> segment type for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?</a:t>
            </a:r>
            <a:endParaRPr lang="fr-FR" dirty="0">
              <a:ea typeface="+mn-lt"/>
              <a:cs typeface="+mn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ADB434-1F30-83EF-1B2D-151E4BF9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86" y="5198764"/>
            <a:ext cx="4348252" cy="658662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BDB6F51-FA92-2BB8-12B8-666BF40C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91" y="3007115"/>
            <a:ext cx="5955281" cy="2051468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243403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9</a:t>
            </a:r>
            <a:endParaRPr lang="fr-FR" sz="2800" b="1" i="1">
              <a:latin typeface="Calibri Light"/>
              <a:cs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727118" y="2282329"/>
            <a:ext cx="83647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ea typeface="+mn-lt"/>
                <a:cs typeface="+mn-lt"/>
              </a:rPr>
              <a:t>How </a:t>
            </a:r>
            <a:r>
              <a:rPr lang="fr-FR" sz="2400" dirty="0" err="1">
                <a:ea typeface="+mn-lt"/>
                <a:cs typeface="+mn-lt"/>
              </a:rPr>
              <a:t>many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 have a </a:t>
            </a:r>
            <a:r>
              <a:rPr lang="fr-FR" sz="2400" dirty="0" err="1">
                <a:ea typeface="+mn-lt"/>
                <a:cs typeface="+mn-lt"/>
              </a:rPr>
              <a:t>booking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status</a:t>
            </a:r>
            <a:r>
              <a:rPr lang="fr-FR" sz="2400" dirty="0">
                <a:ea typeface="+mn-lt"/>
                <a:cs typeface="+mn-lt"/>
              </a:rPr>
              <a:t> of "</a:t>
            </a:r>
            <a:r>
              <a:rPr lang="fr-FR" sz="2400" dirty="0" err="1">
                <a:ea typeface="+mn-lt"/>
                <a:cs typeface="+mn-lt"/>
              </a:rPr>
              <a:t>Confirmed</a:t>
            </a:r>
            <a:r>
              <a:rPr lang="fr-FR" sz="2400" dirty="0">
                <a:ea typeface="+mn-lt"/>
                <a:cs typeface="+mn-lt"/>
              </a:rPr>
              <a:t>"?</a:t>
            </a:r>
            <a:endParaRPr lang="fr-FR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7FC2E29-089A-7EFE-09B1-1090B766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68" y="3096164"/>
            <a:ext cx="8805053" cy="1571444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BA221B6C-347B-D9F1-403D-8EA7DC94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07" y="5002512"/>
            <a:ext cx="3533775" cy="893013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323261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10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295797" y="2282329"/>
            <a:ext cx="94574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total </a:t>
            </a:r>
            <a:r>
              <a:rPr lang="fr-FR" sz="2400" dirty="0" err="1">
                <a:ea typeface="+mn-lt"/>
                <a:cs typeface="+mn-lt"/>
              </a:rPr>
              <a:t>number</a:t>
            </a:r>
            <a:r>
              <a:rPr lang="fr-FR" sz="2400" dirty="0">
                <a:ea typeface="+mn-lt"/>
                <a:cs typeface="+mn-lt"/>
              </a:rPr>
              <a:t> of </a:t>
            </a:r>
            <a:r>
              <a:rPr lang="fr-FR" sz="2400" dirty="0" err="1">
                <a:ea typeface="+mn-lt"/>
                <a:cs typeface="+mn-lt"/>
              </a:rPr>
              <a:t>adults</a:t>
            </a:r>
            <a:r>
              <a:rPr lang="fr-FR" sz="2400" dirty="0">
                <a:ea typeface="+mn-lt"/>
                <a:cs typeface="+mn-lt"/>
              </a:rPr>
              <a:t> and </a:t>
            </a:r>
            <a:r>
              <a:rPr lang="fr-FR" sz="2400" dirty="0" err="1">
                <a:ea typeface="+mn-lt"/>
                <a:cs typeface="+mn-lt"/>
              </a:rPr>
              <a:t>children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across</a:t>
            </a:r>
            <a:r>
              <a:rPr lang="fr-FR" sz="2400" dirty="0">
                <a:ea typeface="+mn-lt"/>
                <a:cs typeface="+mn-lt"/>
              </a:rPr>
              <a:t> all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?</a:t>
            </a:r>
            <a:endParaRPr lang="fr-FR" dirty="0">
              <a:ea typeface="+mn-lt"/>
              <a:cs typeface="+mn-lt"/>
            </a:endParaRPr>
          </a:p>
        </p:txBody>
      </p:sp>
      <p:pic>
        <p:nvPicPr>
          <p:cNvPr id="10" name="Image 9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B518AABD-08F0-224E-29AD-4B522963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59" y="3119527"/>
            <a:ext cx="9992263" cy="1380944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CA9EDD47-7686-AC75-1FD3-5E9E749D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299" y="4767712"/>
            <a:ext cx="5225630" cy="960048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223183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11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295797" y="2023536"/>
            <a:ext cx="9601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average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number</a:t>
            </a:r>
            <a:r>
              <a:rPr lang="fr-FR" sz="2400" dirty="0">
                <a:ea typeface="+mn-lt"/>
                <a:cs typeface="+mn-lt"/>
              </a:rPr>
              <a:t> of weekend </a:t>
            </a:r>
            <a:r>
              <a:rPr lang="fr-FR" sz="2400" dirty="0" err="1">
                <a:ea typeface="+mn-lt"/>
                <a:cs typeface="+mn-lt"/>
              </a:rPr>
              <a:t>nights</a:t>
            </a:r>
            <a:r>
              <a:rPr lang="fr-FR" sz="2400" dirty="0">
                <a:ea typeface="+mn-lt"/>
                <a:cs typeface="+mn-lt"/>
              </a:rPr>
              <a:t> for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involving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children</a:t>
            </a:r>
            <a:r>
              <a:rPr lang="fr-FR" sz="2400" dirty="0">
                <a:ea typeface="+mn-lt"/>
                <a:cs typeface="+mn-lt"/>
              </a:rPr>
              <a:t>?</a:t>
            </a:r>
            <a:endParaRPr lang="fr-FR" dirty="0">
              <a:ea typeface="+mn-lt"/>
              <a:cs typeface="+mn-lt"/>
            </a:endParaRPr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20378A8E-CE3C-421C-D87D-94B685ED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50" y="2995523"/>
            <a:ext cx="9593471" cy="1585821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36B55D-4CBD-ACBB-453E-6396F819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22" y="4767443"/>
            <a:ext cx="4205557" cy="960586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115734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</a:t>
            </a:r>
            <a:r>
              <a:rPr lang="fr-FR" b="1" dirty="0"/>
              <a:t> QUERY 12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727118" y="2282329"/>
            <a:ext cx="83647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ea typeface="+mn-lt"/>
                <a:cs typeface="+mn-lt"/>
              </a:rPr>
              <a:t>How </a:t>
            </a:r>
            <a:r>
              <a:rPr lang="fr-FR" sz="2400" dirty="0" err="1">
                <a:ea typeface="+mn-lt"/>
                <a:cs typeface="+mn-lt"/>
              </a:rPr>
              <a:t>many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were</a:t>
            </a:r>
            <a:r>
              <a:rPr lang="fr-FR" sz="2400" dirty="0">
                <a:ea typeface="+mn-lt"/>
                <a:cs typeface="+mn-lt"/>
              </a:rPr>
              <a:t> made in </a:t>
            </a:r>
            <a:r>
              <a:rPr lang="fr-FR" sz="2400" dirty="0" err="1">
                <a:ea typeface="+mn-lt"/>
                <a:cs typeface="+mn-lt"/>
              </a:rPr>
              <a:t>each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month</a:t>
            </a:r>
            <a:r>
              <a:rPr lang="fr-FR" sz="2400" dirty="0">
                <a:ea typeface="+mn-lt"/>
                <a:cs typeface="+mn-lt"/>
              </a:rPr>
              <a:t> of the </a:t>
            </a:r>
            <a:r>
              <a:rPr lang="fr-FR" sz="2400" dirty="0" err="1">
                <a:ea typeface="+mn-lt"/>
                <a:cs typeface="+mn-lt"/>
              </a:rPr>
              <a:t>year</a:t>
            </a:r>
            <a:r>
              <a:rPr lang="fr-FR" sz="2400" dirty="0">
                <a:ea typeface="+mn-lt"/>
                <a:cs typeface="+mn-lt"/>
              </a:rPr>
              <a:t>?</a:t>
            </a:r>
            <a:endParaRPr lang="fr-FR" dirty="0">
              <a:ea typeface="+mn-lt"/>
              <a:cs typeface="+mn-lt"/>
            </a:endParaRP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7D2AEC5-84C6-45F6-393D-6A6259AF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64" y="3002261"/>
            <a:ext cx="6632993" cy="2708155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0B80D29-3CB6-9F62-4CC4-5DAE241F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729" y="3007564"/>
            <a:ext cx="3312543" cy="2525023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164899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13</a:t>
            </a:r>
            <a:endParaRPr lang="fr-FR" sz="2800" b="1" i="1" dirty="0">
              <a:latin typeface="Calibri Light"/>
              <a:cs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295797" y="2167310"/>
            <a:ext cx="92417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average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number</a:t>
            </a:r>
            <a:r>
              <a:rPr lang="fr-FR" sz="2400" dirty="0">
                <a:ea typeface="+mn-lt"/>
                <a:cs typeface="+mn-lt"/>
              </a:rPr>
              <a:t> of </a:t>
            </a:r>
            <a:r>
              <a:rPr lang="fr-FR" sz="2400" dirty="0" err="1">
                <a:ea typeface="+mn-lt"/>
                <a:cs typeface="+mn-lt"/>
              </a:rPr>
              <a:t>nights</a:t>
            </a:r>
            <a:r>
              <a:rPr lang="fr-FR" sz="2400" dirty="0">
                <a:ea typeface="+mn-lt"/>
                <a:cs typeface="+mn-lt"/>
              </a:rPr>
              <a:t> (</a:t>
            </a:r>
            <a:r>
              <a:rPr lang="fr-FR" sz="2400" dirty="0" err="1">
                <a:ea typeface="+mn-lt"/>
                <a:cs typeface="+mn-lt"/>
              </a:rPr>
              <a:t>both</a:t>
            </a:r>
            <a:r>
              <a:rPr lang="fr-FR" sz="2400" dirty="0">
                <a:ea typeface="+mn-lt"/>
                <a:cs typeface="+mn-lt"/>
              </a:rPr>
              <a:t> weekend and </a:t>
            </a:r>
            <a:r>
              <a:rPr lang="fr-FR" sz="2400" dirty="0" err="1">
                <a:ea typeface="+mn-lt"/>
                <a:cs typeface="+mn-lt"/>
              </a:rPr>
              <a:t>weekday</a:t>
            </a:r>
            <a:r>
              <a:rPr lang="fr-FR" sz="2400" dirty="0">
                <a:ea typeface="+mn-lt"/>
                <a:cs typeface="+mn-lt"/>
              </a:rPr>
              <a:t>) </a:t>
            </a:r>
            <a:r>
              <a:rPr lang="fr-FR" sz="2400" dirty="0" err="1">
                <a:ea typeface="+mn-lt"/>
                <a:cs typeface="+mn-lt"/>
              </a:rPr>
              <a:t>spent</a:t>
            </a:r>
            <a:r>
              <a:rPr lang="fr-FR" sz="2400" dirty="0">
                <a:ea typeface="+mn-lt"/>
                <a:cs typeface="+mn-lt"/>
              </a:rPr>
              <a:t> by </a:t>
            </a:r>
            <a:r>
              <a:rPr lang="fr-FR" sz="2400" dirty="0" err="1">
                <a:ea typeface="+mn-lt"/>
                <a:cs typeface="+mn-lt"/>
              </a:rPr>
              <a:t>guests</a:t>
            </a:r>
            <a:r>
              <a:rPr lang="fr-FR" sz="2400" dirty="0">
                <a:ea typeface="+mn-lt"/>
                <a:cs typeface="+mn-lt"/>
              </a:rPr>
              <a:t> for </a:t>
            </a:r>
            <a:r>
              <a:rPr lang="fr-FR" sz="2400" dirty="0" err="1">
                <a:ea typeface="+mn-lt"/>
                <a:cs typeface="+mn-lt"/>
              </a:rPr>
              <a:t>each</a:t>
            </a:r>
            <a:r>
              <a:rPr lang="fr-FR" sz="2400" dirty="0">
                <a:ea typeface="+mn-lt"/>
                <a:cs typeface="+mn-lt"/>
              </a:rPr>
              <a:t> room type? </a:t>
            </a:r>
            <a:endParaRPr lang="fr-FR" dirty="0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815A231-6FD4-EDAC-71CA-F4DF54C0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18" y="3269771"/>
            <a:ext cx="3351361" cy="1928722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10" name="Image 9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E318FB5-C713-0A0F-B051-8D52EA4C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8" y="3278308"/>
            <a:ext cx="7371451" cy="1926026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155722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</a:t>
            </a:r>
            <a:r>
              <a:rPr lang="fr-FR" b="1" dirty="0"/>
              <a:t> QUERY 14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180778" y="2167310"/>
            <a:ext cx="92417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ea typeface="+mn-lt"/>
                <a:cs typeface="+mn-lt"/>
              </a:rPr>
              <a:t>For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involving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children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most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common</a:t>
            </a:r>
            <a:r>
              <a:rPr lang="fr-FR" sz="2400" dirty="0">
                <a:ea typeface="+mn-lt"/>
                <a:cs typeface="+mn-lt"/>
              </a:rPr>
              <a:t> room type, and </a:t>
            </a:r>
            <a:r>
              <a:rPr lang="fr-FR" sz="2400" dirty="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average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price</a:t>
            </a:r>
            <a:r>
              <a:rPr lang="fr-FR" sz="2400" dirty="0">
                <a:ea typeface="+mn-lt"/>
                <a:cs typeface="+mn-lt"/>
              </a:rPr>
              <a:t> for </a:t>
            </a:r>
            <a:r>
              <a:rPr lang="fr-FR" sz="2400" dirty="0" err="1">
                <a:ea typeface="+mn-lt"/>
                <a:cs typeface="+mn-lt"/>
              </a:rPr>
              <a:t>that</a:t>
            </a:r>
            <a:r>
              <a:rPr lang="fr-FR" sz="2400" dirty="0">
                <a:ea typeface="+mn-lt"/>
                <a:cs typeface="+mn-lt"/>
              </a:rPr>
              <a:t> room type? </a:t>
            </a:r>
            <a:endParaRPr lang="fr-FR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A7523EF-82F2-40FF-4AED-5390AC29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18" y="3122134"/>
            <a:ext cx="7028189" cy="1893317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90BEC6-EF2B-3C71-9A8D-66670AA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56" y="5193911"/>
            <a:ext cx="6087013" cy="682744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270773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</a:t>
            </a:r>
            <a:r>
              <a:rPr lang="fr-FR" b="1" dirty="0"/>
              <a:t> QUERY 15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295798" y="2282329"/>
            <a:ext cx="924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err="1">
                <a:ea typeface="+mn-lt"/>
                <a:cs typeface="+mn-lt"/>
              </a:rPr>
              <a:t>Find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market</a:t>
            </a:r>
            <a:r>
              <a:rPr lang="fr-FR" sz="2400" dirty="0">
                <a:ea typeface="+mn-lt"/>
                <a:cs typeface="+mn-lt"/>
              </a:rPr>
              <a:t> segment type </a:t>
            </a:r>
            <a:r>
              <a:rPr lang="fr-FR" sz="2400" dirty="0" err="1">
                <a:ea typeface="+mn-lt"/>
                <a:cs typeface="+mn-lt"/>
              </a:rPr>
              <a:t>that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generates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highest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average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price</a:t>
            </a:r>
            <a:r>
              <a:rPr lang="fr-FR" sz="2400" dirty="0">
                <a:ea typeface="+mn-lt"/>
                <a:cs typeface="+mn-lt"/>
              </a:rPr>
              <a:t> per room.</a:t>
            </a:r>
            <a:endParaRPr lang="fr-FR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9CAE3E6-2BC5-0BC2-F597-B044E710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75" y="3116922"/>
            <a:ext cx="7508394" cy="1860609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D2AB5B-B9C8-8E80-BDD8-52C882AA7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06" y="5141164"/>
            <a:ext cx="4994334" cy="673219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131852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Photographie de nature morte, intérieur, signe&#10;&#10;Description générée automatiquement">
            <a:extLst>
              <a:ext uri="{FF2B5EF4-FFF2-40B4-BE49-F238E27FC236}">
                <a16:creationId xmlns:a16="http://schemas.microsoft.com/office/drawing/2014/main" id="{6BF31106-1B1D-B4CE-127B-07FBE116B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14" b="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938123-3E59-DF99-DA52-D77ABBA7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E"/>
                </a:solidFill>
              </a:rPr>
              <a:t>OVERVIEW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E3B46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7ABBA3-7C02-CE11-AE72-523CFB2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E3B469"/>
              </a:buClr>
            </a:pPr>
            <a:r>
              <a:rPr lang="en-US" dirty="0">
                <a:solidFill>
                  <a:srgbClr val="FFFFFE"/>
                </a:solidFill>
                <a:ea typeface="+mn-lt"/>
                <a:cs typeface="+mn-lt"/>
              </a:rPr>
              <a:t>The hotel industry relies heavily on data to make informed decisions and enhance the guest experience. During this internship, I worked with a comprehensive hotel reservation dataset to uncover insights into guest preferences, booking trends, and key factors influencing hotel operations. Utilizing SQL, I queried and analyzed the data to answer specific questions and provide actionable insights for improving hotel management and strategy.</a:t>
            </a: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8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croquis, dessin, blanc, art&#10;&#10;Description générée automatiquement">
            <a:extLst>
              <a:ext uri="{FF2B5EF4-FFF2-40B4-BE49-F238E27FC236}">
                <a16:creationId xmlns:a16="http://schemas.microsoft.com/office/drawing/2014/main" id="{B0581B0A-2D06-915E-0044-4423A654A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99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29D84D-6CA8-BA04-A77A-6C9033E8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fr-FR" dirty="0"/>
              <a:t>CONCLUSION </a:t>
            </a:r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B8CE7C-7B53-5C7D-BE9C-394BAE5F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internship project offered an in-depth experience in database management, SQL query development, and optimization. Working with a detailed hotel reservation dataset allowed me to gain valuable insights into data analysis and its real-world applications. Through this project, I improved my ability to design and manage databases efficiently, ensuring data integrity and accessibility.</a:t>
            </a:r>
            <a:endParaRPr lang="en-US" dirty="0"/>
          </a:p>
          <a:p>
            <a:endParaRPr lang="en-US" dirty="0"/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6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fleur&#10;&#10;Description générée automatiquement">
            <a:extLst>
              <a:ext uri="{FF2B5EF4-FFF2-40B4-BE49-F238E27FC236}">
                <a16:creationId xmlns:a16="http://schemas.microsoft.com/office/drawing/2014/main" id="{DD4B5D18-8FBD-193F-260F-6864A073A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1713" r="1" b="40033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07DB6-4A37-C82C-FE2F-1A77CFF2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E"/>
                </a:solidFill>
              </a:rPr>
              <a:t>Acknowledgment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F4E08C-79DD-7A2E-FFAD-07F84678D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  <a:ea typeface="+mn-lt"/>
                <a:cs typeface="+mn-lt"/>
              </a:rPr>
              <a:t>I would like to extend my heartfelt appreciation to the entire team for their collaboration and assistance throughout this project. I am also deeply grateful to </a:t>
            </a:r>
            <a:r>
              <a:rPr lang="en-US" dirty="0" err="1">
                <a:solidFill>
                  <a:srgbClr val="FFFFFE"/>
                </a:solidFill>
                <a:ea typeface="+mn-lt"/>
                <a:cs typeface="+mn-lt"/>
              </a:rPr>
              <a:t>Mentorness</a:t>
            </a:r>
            <a:r>
              <a:rPr lang="en-US" dirty="0">
                <a:solidFill>
                  <a:srgbClr val="FFFFFE"/>
                </a:solidFill>
                <a:ea typeface="+mn-lt"/>
                <a:cs typeface="+mn-lt"/>
              </a:rPr>
              <a:t> for providing this valuable opportunity and for their guidance and knowledge, which were instrumental in my development.</a:t>
            </a: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capture d’écran, diagramme&#10;&#10;Description générée automatiquement">
            <a:extLst>
              <a:ext uri="{FF2B5EF4-FFF2-40B4-BE49-F238E27FC236}">
                <a16:creationId xmlns:a16="http://schemas.microsoft.com/office/drawing/2014/main" id="{90874C8B-893F-A7E5-2907-BCBBC5FC0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0" b="2009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1E639D-79B2-0E4F-B1E8-5DEB353F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E"/>
                </a:solidFill>
              </a:rPr>
              <a:t>Objective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E7522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6945C7-4625-78EC-D531-EB79DFAA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E7522D"/>
              </a:buClr>
            </a:pPr>
            <a:r>
              <a:rPr lang="en-US" dirty="0">
                <a:solidFill>
                  <a:srgbClr val="FFFFFE"/>
                </a:solidFill>
                <a:ea typeface="+mn-lt"/>
                <a:cs typeface="+mn-lt"/>
              </a:rPr>
              <a:t>The primary objective of this analysis is to leverage data insights from the hotel reservation dataset to optimize hotel operations, enhance guest satisfaction, and inform strategic decision-making.</a:t>
            </a:r>
          </a:p>
          <a:p>
            <a:pPr>
              <a:buClr>
                <a:srgbClr val="E7522D"/>
              </a:buClr>
            </a:pPr>
            <a:r>
              <a:rPr lang="en-US" dirty="0">
                <a:solidFill>
                  <a:srgbClr val="FFFFFE"/>
                </a:solidFill>
                <a:ea typeface="+mn-lt"/>
                <a:cs typeface="+mn-lt"/>
              </a:rPr>
              <a:t>Through this project, I develop a deeper understanding of how to extract, analyze, and interpret data to generate actionable insights</a:t>
            </a: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7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EBB30-5E9F-4041-5A4F-CFA60E23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DATASET DETAILS</a:t>
            </a:r>
          </a:p>
        </p:txBody>
      </p:sp>
      <p:pic>
        <p:nvPicPr>
          <p:cNvPr id="4" name="Espace réservé du contenu 3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2FB8D2D2-874D-CDCF-D574-9C68C0773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6546" y="2017912"/>
            <a:ext cx="2747152" cy="334561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0E7DB4-73FD-B60E-CCE0-0095FD195523}"/>
              </a:ext>
            </a:extLst>
          </p:cNvPr>
          <p:cNvSpPr txBox="1"/>
          <p:nvPr/>
        </p:nvSpPr>
        <p:spPr>
          <a:xfrm>
            <a:off x="435298" y="1854372"/>
            <a:ext cx="842225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The </a:t>
            </a:r>
            <a:r>
              <a:rPr lang="fr-FR" dirty="0" err="1">
                <a:ea typeface="+mn-lt"/>
                <a:cs typeface="+mn-lt"/>
              </a:rPr>
              <a:t>dataset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are </a:t>
            </a:r>
            <a:r>
              <a:rPr lang="fr-FR" dirty="0" err="1">
                <a:ea typeface="+mn-lt"/>
                <a:cs typeface="+mn-lt"/>
              </a:rPr>
              <a:t>exploring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contains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detailed</a:t>
            </a:r>
            <a:r>
              <a:rPr lang="fr-FR" dirty="0">
                <a:ea typeface="+mn-lt"/>
                <a:cs typeface="+mn-lt"/>
              </a:rPr>
              <a:t> information about </a:t>
            </a:r>
            <a:r>
              <a:rPr lang="fr-FR" dirty="0" err="1">
                <a:ea typeface="+mn-lt"/>
                <a:cs typeface="+mn-lt"/>
              </a:rPr>
              <a:t>hotel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reservations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including</a:t>
            </a:r>
            <a:r>
              <a:rPr lang="fr-FR" dirty="0">
                <a:ea typeface="+mn-lt"/>
                <a:cs typeface="+mn-lt"/>
              </a:rPr>
              <a:t>: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Booking_ID</a:t>
            </a:r>
            <a:r>
              <a:rPr lang="fr-FR" dirty="0">
                <a:ea typeface="+mn-lt"/>
                <a:cs typeface="+mn-lt"/>
              </a:rPr>
              <a:t>: A unique identifier for </a:t>
            </a:r>
            <a:r>
              <a:rPr lang="fr-FR" err="1">
                <a:ea typeface="+mn-lt"/>
                <a:cs typeface="+mn-lt"/>
              </a:rPr>
              <a:t>each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hotel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reservation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no_of_adults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number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adults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err="1">
                <a:ea typeface="+mn-lt"/>
                <a:cs typeface="+mn-lt"/>
              </a:rPr>
              <a:t>reservation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no_of_children</a:t>
            </a:r>
            <a:r>
              <a:rPr lang="fr-FR" dirty="0">
                <a:ea typeface="+mn-lt"/>
                <a:cs typeface="+mn-lt"/>
              </a:rPr>
              <a:t>: The </a:t>
            </a:r>
            <a:r>
              <a:rPr lang="fr-FR" err="1">
                <a:ea typeface="+mn-lt"/>
                <a:cs typeface="+mn-lt"/>
              </a:rPr>
              <a:t>number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children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err="1">
                <a:ea typeface="+mn-lt"/>
                <a:cs typeface="+mn-lt"/>
              </a:rPr>
              <a:t>reservation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no_of_weekend_nights</a:t>
            </a:r>
            <a:r>
              <a:rPr lang="fr-FR" dirty="0">
                <a:ea typeface="+mn-lt"/>
                <a:cs typeface="+mn-lt"/>
              </a:rPr>
              <a:t>: The </a:t>
            </a:r>
            <a:r>
              <a:rPr lang="fr-FR" err="1">
                <a:ea typeface="+mn-lt"/>
                <a:cs typeface="+mn-lt"/>
              </a:rPr>
              <a:t>number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nights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err="1">
                <a:ea typeface="+mn-lt"/>
                <a:cs typeface="+mn-lt"/>
              </a:rPr>
              <a:t>reservation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fall</a:t>
            </a:r>
            <a:r>
              <a:rPr lang="fr-FR" dirty="0">
                <a:ea typeface="+mn-lt"/>
                <a:cs typeface="+mn-lt"/>
              </a:rPr>
              <a:t> on weekends.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no_of_week_nights</a:t>
            </a:r>
            <a:r>
              <a:rPr lang="fr-FR" dirty="0">
                <a:ea typeface="+mn-lt"/>
                <a:cs typeface="+mn-lt"/>
              </a:rPr>
              <a:t>: The </a:t>
            </a:r>
            <a:r>
              <a:rPr lang="fr-FR" err="1">
                <a:ea typeface="+mn-lt"/>
                <a:cs typeface="+mn-lt"/>
              </a:rPr>
              <a:t>number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nights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err="1">
                <a:ea typeface="+mn-lt"/>
                <a:cs typeface="+mn-lt"/>
              </a:rPr>
              <a:t>reservation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fall</a:t>
            </a:r>
            <a:r>
              <a:rPr lang="fr-FR" dirty="0">
                <a:ea typeface="+mn-lt"/>
                <a:cs typeface="+mn-lt"/>
              </a:rPr>
              <a:t> on </a:t>
            </a:r>
            <a:r>
              <a:rPr lang="fr-FR" err="1">
                <a:ea typeface="+mn-lt"/>
                <a:cs typeface="+mn-lt"/>
              </a:rPr>
              <a:t>weekdays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type_of_meal_plan</a:t>
            </a:r>
            <a:r>
              <a:rPr lang="fr-FR" dirty="0">
                <a:ea typeface="+mn-lt"/>
                <a:cs typeface="+mn-lt"/>
              </a:rPr>
              <a:t>: The </a:t>
            </a:r>
            <a:r>
              <a:rPr lang="fr-FR" err="1">
                <a:ea typeface="+mn-lt"/>
                <a:cs typeface="+mn-lt"/>
              </a:rPr>
              <a:t>meal</a:t>
            </a:r>
            <a:r>
              <a:rPr lang="fr-FR" dirty="0">
                <a:ea typeface="+mn-lt"/>
                <a:cs typeface="+mn-lt"/>
              </a:rPr>
              <a:t> plan </a:t>
            </a:r>
            <a:r>
              <a:rPr lang="fr-FR" err="1">
                <a:ea typeface="+mn-lt"/>
                <a:cs typeface="+mn-lt"/>
              </a:rPr>
              <a:t>chosen</a:t>
            </a:r>
            <a:r>
              <a:rPr lang="fr-FR" dirty="0">
                <a:ea typeface="+mn-lt"/>
                <a:cs typeface="+mn-lt"/>
              </a:rPr>
              <a:t> by the </a:t>
            </a:r>
            <a:r>
              <a:rPr lang="fr-FR" err="1">
                <a:ea typeface="+mn-lt"/>
                <a:cs typeface="+mn-lt"/>
              </a:rPr>
              <a:t>guests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room_type_reserved</a:t>
            </a:r>
            <a:r>
              <a:rPr lang="fr-FR" dirty="0">
                <a:ea typeface="+mn-lt"/>
                <a:cs typeface="+mn-lt"/>
              </a:rPr>
              <a:t>: The type of room </a:t>
            </a:r>
            <a:r>
              <a:rPr lang="fr-FR" err="1">
                <a:ea typeface="+mn-lt"/>
                <a:cs typeface="+mn-lt"/>
              </a:rPr>
              <a:t>reserved</a:t>
            </a:r>
            <a:r>
              <a:rPr lang="fr-FR" dirty="0">
                <a:ea typeface="+mn-lt"/>
                <a:cs typeface="+mn-lt"/>
              </a:rPr>
              <a:t> by the </a:t>
            </a:r>
            <a:r>
              <a:rPr lang="fr-FR" err="1">
                <a:ea typeface="+mn-lt"/>
                <a:cs typeface="+mn-lt"/>
              </a:rPr>
              <a:t>guests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lead_time</a:t>
            </a:r>
            <a:r>
              <a:rPr lang="fr-FR" dirty="0">
                <a:ea typeface="+mn-lt"/>
                <a:cs typeface="+mn-lt"/>
              </a:rPr>
              <a:t>: The </a:t>
            </a:r>
            <a:r>
              <a:rPr lang="fr-FR" err="1">
                <a:ea typeface="+mn-lt"/>
                <a:cs typeface="+mn-lt"/>
              </a:rPr>
              <a:t>number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days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between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booking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err="1">
                <a:ea typeface="+mn-lt"/>
                <a:cs typeface="+mn-lt"/>
              </a:rPr>
              <a:t>arrival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arrival_date</a:t>
            </a:r>
            <a:r>
              <a:rPr lang="fr-FR" dirty="0">
                <a:ea typeface="+mn-lt"/>
                <a:cs typeface="+mn-lt"/>
              </a:rPr>
              <a:t>: The date of </a:t>
            </a:r>
            <a:r>
              <a:rPr lang="fr-FR" err="1">
                <a:ea typeface="+mn-lt"/>
                <a:cs typeface="+mn-lt"/>
              </a:rPr>
              <a:t>arrival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market_segment_type</a:t>
            </a:r>
            <a:r>
              <a:rPr lang="fr-FR" dirty="0">
                <a:ea typeface="+mn-lt"/>
                <a:cs typeface="+mn-lt"/>
              </a:rPr>
              <a:t>: The </a:t>
            </a:r>
            <a:r>
              <a:rPr lang="fr-FR" err="1">
                <a:ea typeface="+mn-lt"/>
                <a:cs typeface="+mn-lt"/>
              </a:rPr>
              <a:t>market</a:t>
            </a:r>
            <a:r>
              <a:rPr lang="fr-FR" dirty="0">
                <a:ea typeface="+mn-lt"/>
                <a:cs typeface="+mn-lt"/>
              </a:rPr>
              <a:t> segment to </a:t>
            </a:r>
            <a:r>
              <a:rPr lang="fr-FR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reservation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belongs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avg_price_per_room</a:t>
            </a:r>
            <a:r>
              <a:rPr lang="fr-FR" dirty="0">
                <a:ea typeface="+mn-lt"/>
                <a:cs typeface="+mn-lt"/>
              </a:rPr>
              <a:t>: The </a:t>
            </a:r>
            <a:r>
              <a:rPr lang="fr-FR" err="1">
                <a:ea typeface="+mn-lt"/>
                <a:cs typeface="+mn-lt"/>
              </a:rPr>
              <a:t>average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price</a:t>
            </a:r>
            <a:r>
              <a:rPr lang="fr-FR" dirty="0">
                <a:ea typeface="+mn-lt"/>
                <a:cs typeface="+mn-lt"/>
              </a:rPr>
              <a:t> per room in the </a:t>
            </a:r>
            <a:r>
              <a:rPr lang="fr-FR" err="1">
                <a:ea typeface="+mn-lt"/>
                <a:cs typeface="+mn-lt"/>
              </a:rPr>
              <a:t>reservation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booking_status</a:t>
            </a:r>
            <a:r>
              <a:rPr lang="fr-FR" dirty="0">
                <a:ea typeface="+mn-lt"/>
                <a:cs typeface="+mn-lt"/>
              </a:rPr>
              <a:t>: The </a:t>
            </a:r>
            <a:r>
              <a:rPr lang="fr-FR" err="1">
                <a:ea typeface="+mn-lt"/>
                <a:cs typeface="+mn-lt"/>
              </a:rPr>
              <a:t>status</a:t>
            </a:r>
            <a:r>
              <a:rPr lang="fr-FR" dirty="0">
                <a:ea typeface="+mn-lt"/>
                <a:cs typeface="+mn-lt"/>
              </a:rPr>
              <a:t> of the </a:t>
            </a:r>
            <a:r>
              <a:rPr lang="fr-FR" err="1">
                <a:ea typeface="+mn-lt"/>
                <a:cs typeface="+mn-lt"/>
              </a:rPr>
              <a:t>booking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79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</a:t>
            </a:r>
            <a:r>
              <a:rPr lang="fr-FR" b="1" dirty="0"/>
              <a:t>     QUERY 1</a:t>
            </a:r>
            <a:endParaRPr lang="fr-FR" sz="2800" b="1" i="1" dirty="0">
              <a:latin typeface="Calibri Light"/>
            </a:endParaRPr>
          </a:p>
        </p:txBody>
      </p:sp>
      <p:pic>
        <p:nvPicPr>
          <p:cNvPr id="4" name="Espace réservé du contenu 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0669AEDA-FF3B-8948-BA78-7BAD844CF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91" y="2994943"/>
            <a:ext cx="9249314" cy="859586"/>
          </a:xfrm>
          <a:ln>
            <a:solidFill>
              <a:srgbClr val="927148"/>
            </a:solidFill>
          </a:ln>
        </p:spPr>
      </p:pic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C44C3E81-F600-477E-E525-4306BF9F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36" y="4470731"/>
            <a:ext cx="2758835" cy="863899"/>
          </a:xfrm>
          <a:prstGeom prst="rect">
            <a:avLst/>
          </a:prstGeom>
          <a:ln>
            <a:solidFill>
              <a:srgbClr val="92714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727118" y="2282329"/>
            <a:ext cx="83647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total </a:t>
            </a:r>
            <a:r>
              <a:rPr lang="fr-FR" sz="2400" err="1">
                <a:ea typeface="+mn-lt"/>
                <a:cs typeface="+mn-lt"/>
              </a:rPr>
              <a:t>number</a:t>
            </a:r>
            <a:r>
              <a:rPr lang="fr-FR" sz="2400" dirty="0">
                <a:ea typeface="+mn-lt"/>
                <a:cs typeface="+mn-lt"/>
              </a:rPr>
              <a:t> of </a:t>
            </a:r>
            <a:r>
              <a:rPr lang="fr-FR" sz="240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 in the </a:t>
            </a:r>
            <a:r>
              <a:rPr lang="fr-FR" sz="2400" err="1">
                <a:ea typeface="+mn-lt"/>
                <a:cs typeface="+mn-lt"/>
              </a:rPr>
              <a:t>dataset</a:t>
            </a:r>
            <a:r>
              <a:rPr lang="fr-FR" sz="2400" dirty="0">
                <a:ea typeface="+mn-lt"/>
                <a:cs typeface="+mn-lt"/>
              </a:rPr>
              <a:t>? 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347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</a:t>
            </a:r>
            <a:r>
              <a:rPr lang="fr-FR" b="1" dirty="0"/>
              <a:t> QUERY 2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727118" y="2282329"/>
            <a:ext cx="83647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err="1">
                <a:ea typeface="+mn-lt"/>
                <a:cs typeface="+mn-lt"/>
              </a:rPr>
              <a:t>Which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meal</a:t>
            </a:r>
            <a:r>
              <a:rPr lang="fr-FR" sz="2400" dirty="0">
                <a:ea typeface="+mn-lt"/>
                <a:cs typeface="+mn-lt"/>
              </a:rPr>
              <a:t> plan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most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popular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among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guests</a:t>
            </a:r>
            <a:r>
              <a:rPr lang="fr-FR" sz="2400" dirty="0">
                <a:ea typeface="+mn-lt"/>
                <a:cs typeface="+mn-lt"/>
              </a:rPr>
              <a:t>? </a:t>
            </a:r>
            <a:endParaRPr lang="fr-FR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5838C64-0FD8-869A-5838-A6868712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63" y="2915369"/>
            <a:ext cx="6898076" cy="1774884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4D817B-9D63-24A4-1354-C5E2A5FB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92" y="4978430"/>
            <a:ext cx="3377960" cy="668008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4680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3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295798" y="2282329"/>
            <a:ext cx="92417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average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price</a:t>
            </a:r>
            <a:r>
              <a:rPr lang="fr-FR" sz="2400" dirty="0">
                <a:ea typeface="+mn-lt"/>
                <a:cs typeface="+mn-lt"/>
              </a:rPr>
              <a:t> per room for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involving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children</a:t>
            </a:r>
            <a:r>
              <a:rPr lang="fr-FR" sz="2400" dirty="0">
                <a:ea typeface="+mn-lt"/>
                <a:cs typeface="+mn-lt"/>
              </a:rPr>
              <a:t>? </a:t>
            </a:r>
            <a:endParaRPr lang="fr-FR" dirty="0"/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72DBAD0-9719-CF04-77AA-AB932595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5" y="3431785"/>
            <a:ext cx="7513427" cy="1460919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4DD4F8D-B4C4-64DE-B16B-251043ED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189" y="3002981"/>
            <a:ext cx="3483094" cy="2908000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6660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4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295798" y="2282329"/>
            <a:ext cx="924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ea typeface="+mn-lt"/>
                <a:cs typeface="+mn-lt"/>
              </a:rPr>
              <a:t>How </a:t>
            </a:r>
            <a:r>
              <a:rPr lang="fr-FR" sz="2400" dirty="0" err="1">
                <a:ea typeface="+mn-lt"/>
                <a:cs typeface="+mn-lt"/>
              </a:rPr>
              <a:t>many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reservations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were</a:t>
            </a:r>
            <a:r>
              <a:rPr lang="fr-FR" sz="2400" dirty="0">
                <a:ea typeface="+mn-lt"/>
                <a:cs typeface="+mn-lt"/>
              </a:rPr>
              <a:t> made for the </a:t>
            </a:r>
            <a:r>
              <a:rPr lang="fr-FR" sz="2400" dirty="0" err="1">
                <a:ea typeface="+mn-lt"/>
                <a:cs typeface="+mn-lt"/>
              </a:rPr>
              <a:t>year</a:t>
            </a:r>
            <a:r>
              <a:rPr lang="fr-FR" sz="2400" dirty="0">
                <a:ea typeface="+mn-lt"/>
                <a:cs typeface="+mn-lt"/>
              </a:rPr>
              <a:t> 20XX (replace XX </a:t>
            </a:r>
            <a:r>
              <a:rPr lang="fr-FR" sz="2400" dirty="0" err="1">
                <a:ea typeface="+mn-lt"/>
                <a:cs typeface="+mn-lt"/>
              </a:rPr>
              <a:t>with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desired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year</a:t>
            </a:r>
            <a:r>
              <a:rPr lang="fr-FR" sz="2400" dirty="0">
                <a:ea typeface="+mn-lt"/>
                <a:cs typeface="+mn-lt"/>
              </a:rPr>
              <a:t>)? </a:t>
            </a:r>
            <a:endParaRPr lang="fr-FR" dirty="0"/>
          </a:p>
        </p:txBody>
      </p:sp>
      <p:pic>
        <p:nvPicPr>
          <p:cNvPr id="3" name="Image 2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3DFEC9FE-FC9E-FB65-102A-E45CBF58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42" y="3120516"/>
            <a:ext cx="6577102" cy="1493986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38F5CD0-0AAD-C9B0-15D2-F4C4D005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16" y="4930625"/>
            <a:ext cx="3202736" cy="777994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199315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F17E-E516-CB3D-98F2-692324B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660745"/>
            <a:ext cx="9603275" cy="1049235"/>
          </a:xfrm>
        </p:spPr>
        <p:txBody>
          <a:bodyPr/>
          <a:lstStyle/>
          <a:p>
            <a:r>
              <a:rPr lang="fr-FR" dirty="0"/>
              <a:t>                               </a:t>
            </a:r>
            <a:r>
              <a:rPr lang="fr-FR" b="1" dirty="0"/>
              <a:t>QUERY 5</a:t>
            </a:r>
            <a:endParaRPr lang="fr-FR" sz="2800" b="1" i="1" dirty="0">
              <a:latin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BA18CF-1F53-79DD-C101-6579BD3950A9}"/>
              </a:ext>
            </a:extLst>
          </p:cNvPr>
          <p:cNvSpPr txBox="1"/>
          <p:nvPr/>
        </p:nvSpPr>
        <p:spPr>
          <a:xfrm>
            <a:off x="1295798" y="2282329"/>
            <a:ext cx="92417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err="1">
                <a:ea typeface="+mn-lt"/>
                <a:cs typeface="+mn-lt"/>
              </a:rPr>
              <a:t>What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most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commonly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booked</a:t>
            </a:r>
            <a:r>
              <a:rPr lang="fr-FR" sz="2400" dirty="0">
                <a:ea typeface="+mn-lt"/>
                <a:cs typeface="+mn-lt"/>
              </a:rPr>
              <a:t> room type? </a:t>
            </a:r>
            <a:endParaRPr lang="fr-FR" dirty="0"/>
          </a:p>
        </p:txBody>
      </p:sp>
      <p:pic>
        <p:nvPicPr>
          <p:cNvPr id="3" name="Image 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C82640B7-DAA7-8F71-DE97-CE39A1F2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80" y="2953738"/>
            <a:ext cx="6620593" cy="1726900"/>
          </a:xfrm>
          <a:prstGeom prst="rect">
            <a:avLst/>
          </a:prstGeom>
          <a:ln>
            <a:solidFill>
              <a:srgbClr val="927148"/>
            </a:solidFill>
          </a:ln>
        </p:spPr>
      </p:pic>
      <p:pic>
        <p:nvPicPr>
          <p:cNvPr id="4" name="Image 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E935939B-1666-7B93-3194-A8F7F65C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15" y="4877878"/>
            <a:ext cx="4186147" cy="782847"/>
          </a:xfrm>
          <a:prstGeom prst="rect">
            <a:avLst/>
          </a:prstGeom>
          <a:ln>
            <a:solidFill>
              <a:srgbClr val="927148"/>
            </a:solidFill>
          </a:ln>
        </p:spPr>
      </p:pic>
    </p:spTree>
    <p:extLst>
      <p:ext uri="{BB962C8B-B14F-4D97-AF65-F5344CB8AC3E}">
        <p14:creationId xmlns:p14="http://schemas.microsoft.com/office/powerpoint/2010/main" val="6490764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Grand écran</PresentationFormat>
  <Paragraphs>1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Galerie</vt:lpstr>
      <vt:lpstr>Hotel REservation analysis with sql</vt:lpstr>
      <vt:lpstr>OVERVIEW</vt:lpstr>
      <vt:lpstr>Objective</vt:lpstr>
      <vt:lpstr>DATASET DETAILS</vt:lpstr>
      <vt:lpstr>                               QUERY 1</vt:lpstr>
      <vt:lpstr>                               QUERY 2</vt:lpstr>
      <vt:lpstr>                               QUERY 3</vt:lpstr>
      <vt:lpstr>                               QUERY 4</vt:lpstr>
      <vt:lpstr>                               QUERY 5</vt:lpstr>
      <vt:lpstr>                               QUERY 6</vt:lpstr>
      <vt:lpstr>                               QUERY 7</vt:lpstr>
      <vt:lpstr>                               QUERY 8</vt:lpstr>
      <vt:lpstr>                               QUERY 9</vt:lpstr>
      <vt:lpstr>                               QUERY 10</vt:lpstr>
      <vt:lpstr>                               QUERY 11</vt:lpstr>
      <vt:lpstr>                               QUERY 12</vt:lpstr>
      <vt:lpstr>                               QUERY 13</vt:lpstr>
      <vt:lpstr>                               QUERY 14</vt:lpstr>
      <vt:lpstr>                               QUERY 15</vt:lpstr>
      <vt:lpstr>CONCLUSION 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356</cp:revision>
  <dcterms:created xsi:type="dcterms:W3CDTF">2024-06-24T13:33:31Z</dcterms:created>
  <dcterms:modified xsi:type="dcterms:W3CDTF">2024-06-24T20:00:50Z</dcterms:modified>
</cp:coreProperties>
</file>