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  <p:sldId id="533" r:id="rId284"/>
    <p:sldId id="534" r:id="rId285"/>
    <p:sldId id="535" r:id="rId286"/>
    <p:sldId id="536" r:id="rId287"/>
    <p:sldId id="537" r:id="rId288"/>
    <p:sldId id="538" r:id="rId289"/>
    <p:sldId id="539" r:id="rId290"/>
    <p:sldId id="540" r:id="rId291"/>
    <p:sldId id="541" r:id="rId292"/>
    <p:sldId id="542" r:id="rId293"/>
    <p:sldId id="543" r:id="rId294"/>
    <p:sldId id="544" r:id="rId295"/>
    <p:sldId id="545" r:id="rId296"/>
    <p:sldId id="546" r:id="rId297"/>
    <p:sldId id="547" r:id="rId298"/>
    <p:sldId id="548" r:id="rId299"/>
    <p:sldId id="549" r:id="rId300"/>
    <p:sldId id="550" r:id="rId301"/>
    <p:sldId id="551" r:id="rId302"/>
    <p:sldId id="552" r:id="rId303"/>
    <p:sldId id="553" r:id="rId304"/>
    <p:sldId id="554" r:id="rId305"/>
    <p:sldId id="555" r:id="rId306"/>
    <p:sldId id="556" r:id="rId307"/>
    <p:sldId id="557" r:id="rId308"/>
    <p:sldId id="558" r:id="rId309"/>
    <p:sldId id="559" r:id="rId310"/>
    <p:sldId id="560" r:id="rId311"/>
    <p:sldId id="561" r:id="rId312"/>
    <p:sldId id="562" r:id="rId313"/>
    <p:sldId id="563" r:id="rId314"/>
    <p:sldId id="564" r:id="rId315"/>
    <p:sldId id="565" r:id="rId316"/>
    <p:sldId id="566" r:id="rId317"/>
    <p:sldId id="567" r:id="rId318"/>
    <p:sldId id="568" r:id="rId319"/>
    <p:sldId id="569" r:id="rId320"/>
    <p:sldId id="570" r:id="rId321"/>
    <p:sldId id="571" r:id="rId322"/>
    <p:sldId id="572" r:id="rId323"/>
    <p:sldId id="573" r:id="rId324"/>
    <p:sldId id="574" r:id="rId325"/>
    <p:sldId id="575" r:id="rId326"/>
    <p:sldId id="576" r:id="rId327"/>
    <p:sldId id="577" r:id="rId328"/>
    <p:sldId id="578" r:id="rId329"/>
    <p:sldId id="579" r:id="rId330"/>
    <p:sldId id="580" r:id="rId331"/>
    <p:sldId id="581" r:id="rId332"/>
    <p:sldId id="582" r:id="rId333"/>
    <p:sldId id="583" r:id="rId334"/>
    <p:sldId id="584" r:id="rId335"/>
    <p:sldId id="585" r:id="rId336"/>
    <p:sldId id="586" r:id="rId337"/>
    <p:sldId id="587" r:id="rId338"/>
    <p:sldId id="588" r:id="rId339"/>
    <p:sldId id="589" r:id="rId340"/>
    <p:sldId id="590" r:id="rId341"/>
    <p:sldId id="591" r:id="rId342"/>
    <p:sldId id="592" r:id="rId343"/>
    <p:sldId id="593" r:id="rId344"/>
    <p:sldId id="594" r:id="rId345"/>
    <p:sldId id="595" r:id="rId346"/>
    <p:sldId id="596" r:id="rId347"/>
    <p:sldId id="597" r:id="rId348"/>
    <p:sldId id="598" r:id="rId349"/>
    <p:sldId id="599" r:id="rId350"/>
    <p:sldId id="600" r:id="rId351"/>
    <p:sldId id="601" r:id="rId352"/>
    <p:sldId id="602" r:id="rId353"/>
    <p:sldId id="603" r:id="rId354"/>
    <p:sldId id="604" r:id="rId355"/>
    <p:sldId id="605" r:id="rId356"/>
    <p:sldId id="606" r:id="rId357"/>
    <p:sldId id="607" r:id="rId358"/>
    <p:sldId id="608" r:id="rId359"/>
    <p:sldId id="609" r:id="rId360"/>
    <p:sldId id="610" r:id="rId361"/>
    <p:sldId id="611" r:id="rId362"/>
    <p:sldId id="612" r:id="rId363"/>
    <p:sldId id="613" r:id="rId364"/>
    <p:sldId id="614" r:id="rId365"/>
    <p:sldId id="615" r:id="rId366"/>
    <p:sldId id="616" r:id="rId367"/>
    <p:sldId id="617" r:id="rId368"/>
    <p:sldId id="618" r:id="rId369"/>
    <p:sldId id="619" r:id="rId370"/>
    <p:sldId id="620" r:id="rId371"/>
    <p:sldId id="621" r:id="rId372"/>
    <p:sldId id="622" r:id="rId373"/>
    <p:sldId id="623" r:id="rId374"/>
    <p:sldId id="624" r:id="rId375"/>
    <p:sldId id="625" r:id="rId376"/>
    <p:sldId id="626" r:id="rId377"/>
    <p:sldId id="627" r:id="rId378"/>
    <p:sldId id="628" r:id="rId379"/>
    <p:sldId id="629" r:id="rId380"/>
    <p:sldId id="630" r:id="rId381"/>
    <p:sldId id="631" r:id="rId382"/>
    <p:sldId id="632" r:id="rId383"/>
    <p:sldId id="633" r:id="rId384"/>
    <p:sldId id="634" r:id="rId385"/>
    <p:sldId id="635" r:id="rId386"/>
    <p:sldId id="636" r:id="rId387"/>
    <p:sldId id="637" r:id="rId388"/>
    <p:sldId id="638" r:id="rId389"/>
    <p:sldId id="639" r:id="rId390"/>
    <p:sldId id="640" r:id="rId391"/>
    <p:sldId id="641" r:id="rId392"/>
    <p:sldId id="642" r:id="rId393"/>
    <p:sldId id="643" r:id="rId394"/>
    <p:sldId id="644" r:id="rId395"/>
    <p:sldId id="645" r:id="rId396"/>
    <p:sldId id="646" r:id="rId397"/>
    <p:sldId id="647" r:id="rId398"/>
    <p:sldId id="648" r:id="rId399"/>
    <p:sldId id="649" r:id="rId400"/>
    <p:sldId id="650" r:id="rId401"/>
    <p:sldId id="651" r:id="rId402"/>
    <p:sldId id="652" r:id="rId403"/>
    <p:sldId id="653" r:id="rId404"/>
    <p:sldId id="654" r:id="rId405"/>
    <p:sldId id="655" r:id="rId406"/>
    <p:sldId id="656" r:id="rId407"/>
    <p:sldId id="657" r:id="rId408"/>
    <p:sldId id="658" r:id="rId409"/>
    <p:sldId id="659" r:id="rId410"/>
    <p:sldId id="660" r:id="rId411"/>
    <p:sldId id="661" r:id="rId412"/>
    <p:sldId id="662" r:id="rId413"/>
    <p:sldId id="663" r:id="rId414"/>
    <p:sldId id="664" r:id="rId415"/>
    <p:sldId id="665" r:id="rId416"/>
    <p:sldId id="666" r:id="rId417"/>
    <p:sldId id="667" r:id="rId418"/>
    <p:sldId id="668" r:id="rId419"/>
    <p:sldId id="669" r:id="rId420"/>
    <p:sldId id="670" r:id="rId421"/>
    <p:sldId id="671" r:id="rId422"/>
    <p:sldId id="672" r:id="rId423"/>
    <p:sldId id="673" r:id="rId424"/>
    <p:sldId id="674" r:id="rId425"/>
    <p:sldId id="675" r:id="rId426"/>
    <p:sldId id="676" r:id="rId427"/>
    <p:sldId id="677" r:id="rId428"/>
    <p:sldId id="678" r:id="rId429"/>
    <p:sldId id="679" r:id="rId430"/>
    <p:sldId id="680" r:id="rId431"/>
    <p:sldId id="681" r:id="rId432"/>
    <p:sldId id="682" r:id="rId433"/>
    <p:sldId id="683" r:id="rId434"/>
    <p:sldId id="684" r:id="rId435"/>
    <p:sldId id="685" r:id="rId436"/>
    <p:sldId id="686" r:id="rId437"/>
    <p:sldId id="687" r:id="rId438"/>
    <p:sldId id="688" r:id="rId439"/>
    <p:sldId id="689" r:id="rId440"/>
    <p:sldId id="690" r:id="rId441"/>
    <p:sldId id="691" r:id="rId442"/>
    <p:sldId id="692" r:id="rId443"/>
    <p:sldId id="693" r:id="rId444"/>
    <p:sldId id="694" r:id="rId445"/>
    <p:sldId id="695" r:id="rId446"/>
    <p:sldId id="696" r:id="rId447"/>
    <p:sldId id="697" r:id="rId448"/>
    <p:sldId id="698" r:id="rId449"/>
    <p:sldId id="699" r:id="rId450"/>
    <p:sldId id="700" r:id="rId451"/>
    <p:sldId id="701" r:id="rId452"/>
    <p:sldId id="702" r:id="rId453"/>
    <p:sldId id="703" r:id="rId454"/>
    <p:sldId id="704" r:id="rId455"/>
    <p:sldId id="705" r:id="rId456"/>
    <p:sldId id="706" r:id="rId457"/>
    <p:sldId id="707" r:id="rId458"/>
    <p:sldId id="708" r:id="rId459"/>
    <p:sldId id="709" r:id="rId460"/>
    <p:sldId id="710" r:id="rId461"/>
    <p:sldId id="711" r:id="rId462"/>
    <p:sldId id="712" r:id="rId463"/>
    <p:sldId id="713" r:id="rId464"/>
    <p:sldId id="714" r:id="rId465"/>
    <p:sldId id="715" r:id="rId466"/>
    <p:sldId id="716" r:id="rId467"/>
    <p:sldId id="717" r:id="rId468"/>
    <p:sldId id="718" r:id="rId469"/>
    <p:sldId id="719" r:id="rId470"/>
    <p:sldId id="720" r:id="rId471"/>
    <p:sldId id="721" r:id="rId472"/>
    <p:sldId id="722" r:id="rId473"/>
    <p:sldId id="723" r:id="rId474"/>
    <p:sldId id="724" r:id="rId475"/>
    <p:sldId id="725" r:id="rId476"/>
    <p:sldId id="726" r:id="rId477"/>
    <p:sldId id="727" r:id="rId478"/>
    <p:sldId id="728" r:id="rId479"/>
    <p:sldId id="729" r:id="rId480"/>
    <p:sldId id="730" r:id="rId481"/>
    <p:sldId id="731" r:id="rId482"/>
    <p:sldId id="732" r:id="rId483"/>
    <p:sldId id="733" r:id="rId484"/>
    <p:sldId id="734" r:id="rId485"/>
    <p:sldId id="735" r:id="rId486"/>
    <p:sldId id="736" r:id="rId487"/>
    <p:sldId id="737" r:id="rId488"/>
    <p:sldId id="738" r:id="rId489"/>
    <p:sldId id="739" r:id="rId490"/>
    <p:sldId id="740" r:id="rId491"/>
    <p:sldId id="741" r:id="rId492"/>
    <p:sldId id="742" r:id="rId493"/>
    <p:sldId id="743" r:id="rId494"/>
    <p:sldId id="744" r:id="rId495"/>
    <p:sldId id="745" r:id="rId496"/>
    <p:sldId id="746" r:id="rId497"/>
    <p:sldId id="747" r:id="rId498"/>
    <p:sldId id="748" r:id="rId499"/>
    <p:sldId id="749" r:id="rId500"/>
    <p:sldId id="750" r:id="rId501"/>
    <p:sldId id="751" r:id="rId502"/>
    <p:sldId id="752" r:id="rId503"/>
    <p:sldId id="753" r:id="rId504"/>
    <p:sldId id="754" r:id="rId505"/>
    <p:sldId id="755" r:id="rId506"/>
    <p:sldId id="756" r:id="rId507"/>
    <p:sldId id="757" r:id="rId508"/>
    <p:sldId id="758" r:id="rId509"/>
    <p:sldId id="759" r:id="rId510"/>
    <p:sldId id="760" r:id="rId511"/>
    <p:sldId id="761" r:id="rId512"/>
    <p:sldId id="762" r:id="rId513"/>
    <p:sldId id="763" r:id="rId514"/>
    <p:sldId id="764" r:id="rId515"/>
    <p:sldId id="765" r:id="rId516"/>
    <p:sldId id="766" r:id="rId517"/>
    <p:sldId id="767" r:id="rId518"/>
    <p:sldId id="768" r:id="rId519"/>
    <p:sldId id="769" r:id="rId520"/>
    <p:sldId id="770" r:id="rId521"/>
    <p:sldId id="771" r:id="rId522"/>
    <p:sldId id="772" r:id="rId523"/>
    <p:sldId id="773" r:id="rId524"/>
    <p:sldId id="774" r:id="rId525"/>
    <p:sldId id="775" r:id="rId526"/>
    <p:sldId id="776" r:id="rId527"/>
    <p:sldId id="777" r:id="rId528"/>
    <p:sldId id="778" r:id="rId529"/>
    <p:sldId id="779" r:id="rId530"/>
    <p:sldId id="780" r:id="rId531"/>
    <p:sldId id="781" r:id="rId532"/>
    <p:sldId id="782" r:id="rId533"/>
    <p:sldId id="783" r:id="rId534"/>
    <p:sldId id="784" r:id="rId535"/>
    <p:sldId id="785" r:id="rId536"/>
    <p:sldId id="786" r:id="rId537"/>
    <p:sldId id="787" r:id="rId538"/>
    <p:sldId id="788" r:id="rId539"/>
    <p:sldId id="789" r:id="rId540"/>
    <p:sldId id="790" r:id="rId541"/>
    <p:sldId id="791" r:id="rId542"/>
    <p:sldId id="792" r:id="rId543"/>
    <p:sldId id="793" r:id="rId544"/>
    <p:sldId id="794" r:id="rId545"/>
    <p:sldId id="795" r:id="rId546"/>
    <p:sldId id="796" r:id="rId547"/>
    <p:sldId id="797" r:id="rId548"/>
    <p:sldId id="798" r:id="rId549"/>
    <p:sldId id="799" r:id="rId550"/>
    <p:sldId id="800" r:id="rId551"/>
    <p:sldId id="801" r:id="rId5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0" Type="http://schemas.openxmlformats.org/officeDocument/2006/relationships/slide" Target="slides/slide254.xml"/><Relationship Id="rId261" Type="http://schemas.openxmlformats.org/officeDocument/2006/relationships/slide" Target="slides/slide255.xml"/><Relationship Id="rId262" Type="http://schemas.openxmlformats.org/officeDocument/2006/relationships/slide" Target="slides/slide256.xml"/><Relationship Id="rId263" Type="http://schemas.openxmlformats.org/officeDocument/2006/relationships/slide" Target="slides/slide257.xml"/><Relationship Id="rId264" Type="http://schemas.openxmlformats.org/officeDocument/2006/relationships/slide" Target="slides/slide258.xml"/><Relationship Id="rId265" Type="http://schemas.openxmlformats.org/officeDocument/2006/relationships/slide" Target="slides/slide259.xml"/><Relationship Id="rId266" Type="http://schemas.openxmlformats.org/officeDocument/2006/relationships/slide" Target="slides/slide260.xml"/><Relationship Id="rId267" Type="http://schemas.openxmlformats.org/officeDocument/2006/relationships/slide" Target="slides/slide261.xml"/><Relationship Id="rId268" Type="http://schemas.openxmlformats.org/officeDocument/2006/relationships/slide" Target="slides/slide262.xml"/><Relationship Id="rId269" Type="http://schemas.openxmlformats.org/officeDocument/2006/relationships/slide" Target="slides/slide263.xml"/><Relationship Id="rId270" Type="http://schemas.openxmlformats.org/officeDocument/2006/relationships/slide" Target="slides/slide264.xml"/><Relationship Id="rId271" Type="http://schemas.openxmlformats.org/officeDocument/2006/relationships/slide" Target="slides/slide265.xml"/><Relationship Id="rId272" Type="http://schemas.openxmlformats.org/officeDocument/2006/relationships/slide" Target="slides/slide266.xml"/><Relationship Id="rId273" Type="http://schemas.openxmlformats.org/officeDocument/2006/relationships/slide" Target="slides/slide267.xml"/><Relationship Id="rId274" Type="http://schemas.openxmlformats.org/officeDocument/2006/relationships/slide" Target="slides/slide268.xml"/><Relationship Id="rId275" Type="http://schemas.openxmlformats.org/officeDocument/2006/relationships/slide" Target="slides/slide269.xml"/><Relationship Id="rId276" Type="http://schemas.openxmlformats.org/officeDocument/2006/relationships/slide" Target="slides/slide270.xml"/><Relationship Id="rId277" Type="http://schemas.openxmlformats.org/officeDocument/2006/relationships/slide" Target="slides/slide271.xml"/><Relationship Id="rId278" Type="http://schemas.openxmlformats.org/officeDocument/2006/relationships/slide" Target="slides/slide272.xml"/><Relationship Id="rId279" Type="http://schemas.openxmlformats.org/officeDocument/2006/relationships/slide" Target="slides/slide273.xml"/><Relationship Id="rId280" Type="http://schemas.openxmlformats.org/officeDocument/2006/relationships/slide" Target="slides/slide274.xml"/><Relationship Id="rId281" Type="http://schemas.openxmlformats.org/officeDocument/2006/relationships/slide" Target="slides/slide275.xml"/><Relationship Id="rId282" Type="http://schemas.openxmlformats.org/officeDocument/2006/relationships/slide" Target="slides/slide276.xml"/><Relationship Id="rId283" Type="http://schemas.openxmlformats.org/officeDocument/2006/relationships/slide" Target="slides/slide277.xml"/><Relationship Id="rId284" Type="http://schemas.openxmlformats.org/officeDocument/2006/relationships/slide" Target="slides/slide278.xml"/><Relationship Id="rId285" Type="http://schemas.openxmlformats.org/officeDocument/2006/relationships/slide" Target="slides/slide279.xml"/><Relationship Id="rId286" Type="http://schemas.openxmlformats.org/officeDocument/2006/relationships/slide" Target="slides/slide280.xml"/><Relationship Id="rId287" Type="http://schemas.openxmlformats.org/officeDocument/2006/relationships/slide" Target="slides/slide281.xml"/><Relationship Id="rId288" Type="http://schemas.openxmlformats.org/officeDocument/2006/relationships/slide" Target="slides/slide282.xml"/><Relationship Id="rId289" Type="http://schemas.openxmlformats.org/officeDocument/2006/relationships/slide" Target="slides/slide283.xml"/><Relationship Id="rId290" Type="http://schemas.openxmlformats.org/officeDocument/2006/relationships/slide" Target="slides/slide284.xml"/><Relationship Id="rId291" Type="http://schemas.openxmlformats.org/officeDocument/2006/relationships/slide" Target="slides/slide285.xml"/><Relationship Id="rId292" Type="http://schemas.openxmlformats.org/officeDocument/2006/relationships/slide" Target="slides/slide286.xml"/><Relationship Id="rId293" Type="http://schemas.openxmlformats.org/officeDocument/2006/relationships/slide" Target="slides/slide287.xml"/><Relationship Id="rId294" Type="http://schemas.openxmlformats.org/officeDocument/2006/relationships/slide" Target="slides/slide288.xml"/><Relationship Id="rId295" Type="http://schemas.openxmlformats.org/officeDocument/2006/relationships/slide" Target="slides/slide289.xml"/><Relationship Id="rId296" Type="http://schemas.openxmlformats.org/officeDocument/2006/relationships/slide" Target="slides/slide290.xml"/><Relationship Id="rId297" Type="http://schemas.openxmlformats.org/officeDocument/2006/relationships/slide" Target="slides/slide291.xml"/><Relationship Id="rId298" Type="http://schemas.openxmlformats.org/officeDocument/2006/relationships/slide" Target="slides/slide292.xml"/><Relationship Id="rId299" Type="http://schemas.openxmlformats.org/officeDocument/2006/relationships/slide" Target="slides/slide293.xml"/><Relationship Id="rId300" Type="http://schemas.openxmlformats.org/officeDocument/2006/relationships/slide" Target="slides/slide294.xml"/><Relationship Id="rId301" Type="http://schemas.openxmlformats.org/officeDocument/2006/relationships/slide" Target="slides/slide295.xml"/><Relationship Id="rId302" Type="http://schemas.openxmlformats.org/officeDocument/2006/relationships/slide" Target="slides/slide296.xml"/><Relationship Id="rId303" Type="http://schemas.openxmlformats.org/officeDocument/2006/relationships/slide" Target="slides/slide297.xml"/><Relationship Id="rId304" Type="http://schemas.openxmlformats.org/officeDocument/2006/relationships/slide" Target="slides/slide298.xml"/><Relationship Id="rId305" Type="http://schemas.openxmlformats.org/officeDocument/2006/relationships/slide" Target="slides/slide299.xml"/><Relationship Id="rId306" Type="http://schemas.openxmlformats.org/officeDocument/2006/relationships/slide" Target="slides/slide300.xml"/><Relationship Id="rId307" Type="http://schemas.openxmlformats.org/officeDocument/2006/relationships/slide" Target="slides/slide301.xml"/><Relationship Id="rId308" Type="http://schemas.openxmlformats.org/officeDocument/2006/relationships/slide" Target="slides/slide302.xml"/><Relationship Id="rId309" Type="http://schemas.openxmlformats.org/officeDocument/2006/relationships/slide" Target="slides/slide303.xml"/><Relationship Id="rId310" Type="http://schemas.openxmlformats.org/officeDocument/2006/relationships/slide" Target="slides/slide304.xml"/><Relationship Id="rId311" Type="http://schemas.openxmlformats.org/officeDocument/2006/relationships/slide" Target="slides/slide305.xml"/><Relationship Id="rId312" Type="http://schemas.openxmlformats.org/officeDocument/2006/relationships/slide" Target="slides/slide306.xml"/><Relationship Id="rId313" Type="http://schemas.openxmlformats.org/officeDocument/2006/relationships/slide" Target="slides/slide307.xml"/><Relationship Id="rId314" Type="http://schemas.openxmlformats.org/officeDocument/2006/relationships/slide" Target="slides/slide308.xml"/><Relationship Id="rId315" Type="http://schemas.openxmlformats.org/officeDocument/2006/relationships/slide" Target="slides/slide309.xml"/><Relationship Id="rId316" Type="http://schemas.openxmlformats.org/officeDocument/2006/relationships/slide" Target="slides/slide310.xml"/><Relationship Id="rId317" Type="http://schemas.openxmlformats.org/officeDocument/2006/relationships/slide" Target="slides/slide311.xml"/><Relationship Id="rId318" Type="http://schemas.openxmlformats.org/officeDocument/2006/relationships/slide" Target="slides/slide312.xml"/><Relationship Id="rId319" Type="http://schemas.openxmlformats.org/officeDocument/2006/relationships/slide" Target="slides/slide313.xml"/><Relationship Id="rId320" Type="http://schemas.openxmlformats.org/officeDocument/2006/relationships/slide" Target="slides/slide314.xml"/><Relationship Id="rId321" Type="http://schemas.openxmlformats.org/officeDocument/2006/relationships/slide" Target="slides/slide315.xml"/><Relationship Id="rId322" Type="http://schemas.openxmlformats.org/officeDocument/2006/relationships/slide" Target="slides/slide316.xml"/><Relationship Id="rId323" Type="http://schemas.openxmlformats.org/officeDocument/2006/relationships/slide" Target="slides/slide317.xml"/><Relationship Id="rId324" Type="http://schemas.openxmlformats.org/officeDocument/2006/relationships/slide" Target="slides/slide318.xml"/><Relationship Id="rId325" Type="http://schemas.openxmlformats.org/officeDocument/2006/relationships/slide" Target="slides/slide319.xml"/><Relationship Id="rId326" Type="http://schemas.openxmlformats.org/officeDocument/2006/relationships/slide" Target="slides/slide320.xml"/><Relationship Id="rId327" Type="http://schemas.openxmlformats.org/officeDocument/2006/relationships/slide" Target="slides/slide321.xml"/><Relationship Id="rId328" Type="http://schemas.openxmlformats.org/officeDocument/2006/relationships/slide" Target="slides/slide322.xml"/><Relationship Id="rId329" Type="http://schemas.openxmlformats.org/officeDocument/2006/relationships/slide" Target="slides/slide323.xml"/><Relationship Id="rId330" Type="http://schemas.openxmlformats.org/officeDocument/2006/relationships/slide" Target="slides/slide324.xml"/><Relationship Id="rId331" Type="http://schemas.openxmlformats.org/officeDocument/2006/relationships/slide" Target="slides/slide325.xml"/><Relationship Id="rId332" Type="http://schemas.openxmlformats.org/officeDocument/2006/relationships/slide" Target="slides/slide326.xml"/><Relationship Id="rId333" Type="http://schemas.openxmlformats.org/officeDocument/2006/relationships/slide" Target="slides/slide327.xml"/><Relationship Id="rId334" Type="http://schemas.openxmlformats.org/officeDocument/2006/relationships/slide" Target="slides/slide328.xml"/><Relationship Id="rId335" Type="http://schemas.openxmlformats.org/officeDocument/2006/relationships/slide" Target="slides/slide329.xml"/><Relationship Id="rId336" Type="http://schemas.openxmlformats.org/officeDocument/2006/relationships/slide" Target="slides/slide330.xml"/><Relationship Id="rId337" Type="http://schemas.openxmlformats.org/officeDocument/2006/relationships/slide" Target="slides/slide331.xml"/><Relationship Id="rId338" Type="http://schemas.openxmlformats.org/officeDocument/2006/relationships/slide" Target="slides/slide332.xml"/><Relationship Id="rId339" Type="http://schemas.openxmlformats.org/officeDocument/2006/relationships/slide" Target="slides/slide333.xml"/><Relationship Id="rId340" Type="http://schemas.openxmlformats.org/officeDocument/2006/relationships/slide" Target="slides/slide334.xml"/><Relationship Id="rId341" Type="http://schemas.openxmlformats.org/officeDocument/2006/relationships/slide" Target="slides/slide335.xml"/><Relationship Id="rId342" Type="http://schemas.openxmlformats.org/officeDocument/2006/relationships/slide" Target="slides/slide336.xml"/><Relationship Id="rId343" Type="http://schemas.openxmlformats.org/officeDocument/2006/relationships/slide" Target="slides/slide337.xml"/><Relationship Id="rId344" Type="http://schemas.openxmlformats.org/officeDocument/2006/relationships/slide" Target="slides/slide338.xml"/><Relationship Id="rId345" Type="http://schemas.openxmlformats.org/officeDocument/2006/relationships/slide" Target="slides/slide339.xml"/><Relationship Id="rId346" Type="http://schemas.openxmlformats.org/officeDocument/2006/relationships/slide" Target="slides/slide340.xml"/><Relationship Id="rId347" Type="http://schemas.openxmlformats.org/officeDocument/2006/relationships/slide" Target="slides/slide341.xml"/><Relationship Id="rId348" Type="http://schemas.openxmlformats.org/officeDocument/2006/relationships/slide" Target="slides/slide342.xml"/><Relationship Id="rId349" Type="http://schemas.openxmlformats.org/officeDocument/2006/relationships/slide" Target="slides/slide343.xml"/><Relationship Id="rId350" Type="http://schemas.openxmlformats.org/officeDocument/2006/relationships/slide" Target="slides/slide344.xml"/><Relationship Id="rId351" Type="http://schemas.openxmlformats.org/officeDocument/2006/relationships/slide" Target="slides/slide345.xml"/><Relationship Id="rId352" Type="http://schemas.openxmlformats.org/officeDocument/2006/relationships/slide" Target="slides/slide346.xml"/><Relationship Id="rId353" Type="http://schemas.openxmlformats.org/officeDocument/2006/relationships/slide" Target="slides/slide347.xml"/><Relationship Id="rId354" Type="http://schemas.openxmlformats.org/officeDocument/2006/relationships/slide" Target="slides/slide348.xml"/><Relationship Id="rId355" Type="http://schemas.openxmlformats.org/officeDocument/2006/relationships/slide" Target="slides/slide349.xml"/><Relationship Id="rId356" Type="http://schemas.openxmlformats.org/officeDocument/2006/relationships/slide" Target="slides/slide350.xml"/><Relationship Id="rId357" Type="http://schemas.openxmlformats.org/officeDocument/2006/relationships/slide" Target="slides/slide351.xml"/><Relationship Id="rId358" Type="http://schemas.openxmlformats.org/officeDocument/2006/relationships/slide" Target="slides/slide352.xml"/><Relationship Id="rId359" Type="http://schemas.openxmlformats.org/officeDocument/2006/relationships/slide" Target="slides/slide353.xml"/><Relationship Id="rId360" Type="http://schemas.openxmlformats.org/officeDocument/2006/relationships/slide" Target="slides/slide354.xml"/><Relationship Id="rId361" Type="http://schemas.openxmlformats.org/officeDocument/2006/relationships/slide" Target="slides/slide355.xml"/><Relationship Id="rId362" Type="http://schemas.openxmlformats.org/officeDocument/2006/relationships/slide" Target="slides/slide356.xml"/><Relationship Id="rId363" Type="http://schemas.openxmlformats.org/officeDocument/2006/relationships/slide" Target="slides/slide357.xml"/><Relationship Id="rId364" Type="http://schemas.openxmlformats.org/officeDocument/2006/relationships/slide" Target="slides/slide358.xml"/><Relationship Id="rId365" Type="http://schemas.openxmlformats.org/officeDocument/2006/relationships/slide" Target="slides/slide359.xml"/><Relationship Id="rId366" Type="http://schemas.openxmlformats.org/officeDocument/2006/relationships/slide" Target="slides/slide360.xml"/><Relationship Id="rId367" Type="http://schemas.openxmlformats.org/officeDocument/2006/relationships/slide" Target="slides/slide361.xml"/><Relationship Id="rId368" Type="http://schemas.openxmlformats.org/officeDocument/2006/relationships/slide" Target="slides/slide362.xml"/><Relationship Id="rId369" Type="http://schemas.openxmlformats.org/officeDocument/2006/relationships/slide" Target="slides/slide363.xml"/><Relationship Id="rId370" Type="http://schemas.openxmlformats.org/officeDocument/2006/relationships/slide" Target="slides/slide364.xml"/><Relationship Id="rId371" Type="http://schemas.openxmlformats.org/officeDocument/2006/relationships/slide" Target="slides/slide365.xml"/><Relationship Id="rId372" Type="http://schemas.openxmlformats.org/officeDocument/2006/relationships/slide" Target="slides/slide366.xml"/><Relationship Id="rId373" Type="http://schemas.openxmlformats.org/officeDocument/2006/relationships/slide" Target="slides/slide367.xml"/><Relationship Id="rId374" Type="http://schemas.openxmlformats.org/officeDocument/2006/relationships/slide" Target="slides/slide368.xml"/><Relationship Id="rId375" Type="http://schemas.openxmlformats.org/officeDocument/2006/relationships/slide" Target="slides/slide369.xml"/><Relationship Id="rId376" Type="http://schemas.openxmlformats.org/officeDocument/2006/relationships/slide" Target="slides/slide370.xml"/><Relationship Id="rId377" Type="http://schemas.openxmlformats.org/officeDocument/2006/relationships/slide" Target="slides/slide371.xml"/><Relationship Id="rId378" Type="http://schemas.openxmlformats.org/officeDocument/2006/relationships/slide" Target="slides/slide372.xml"/><Relationship Id="rId379" Type="http://schemas.openxmlformats.org/officeDocument/2006/relationships/slide" Target="slides/slide373.xml"/><Relationship Id="rId380" Type="http://schemas.openxmlformats.org/officeDocument/2006/relationships/slide" Target="slides/slide374.xml"/><Relationship Id="rId381" Type="http://schemas.openxmlformats.org/officeDocument/2006/relationships/slide" Target="slides/slide375.xml"/><Relationship Id="rId382" Type="http://schemas.openxmlformats.org/officeDocument/2006/relationships/slide" Target="slides/slide376.xml"/><Relationship Id="rId383" Type="http://schemas.openxmlformats.org/officeDocument/2006/relationships/slide" Target="slides/slide377.xml"/><Relationship Id="rId384" Type="http://schemas.openxmlformats.org/officeDocument/2006/relationships/slide" Target="slides/slide378.xml"/><Relationship Id="rId385" Type="http://schemas.openxmlformats.org/officeDocument/2006/relationships/slide" Target="slides/slide379.xml"/><Relationship Id="rId386" Type="http://schemas.openxmlformats.org/officeDocument/2006/relationships/slide" Target="slides/slide380.xml"/><Relationship Id="rId387" Type="http://schemas.openxmlformats.org/officeDocument/2006/relationships/slide" Target="slides/slide381.xml"/><Relationship Id="rId388" Type="http://schemas.openxmlformats.org/officeDocument/2006/relationships/slide" Target="slides/slide382.xml"/><Relationship Id="rId389" Type="http://schemas.openxmlformats.org/officeDocument/2006/relationships/slide" Target="slides/slide383.xml"/><Relationship Id="rId390" Type="http://schemas.openxmlformats.org/officeDocument/2006/relationships/slide" Target="slides/slide384.xml"/><Relationship Id="rId391" Type="http://schemas.openxmlformats.org/officeDocument/2006/relationships/slide" Target="slides/slide385.xml"/><Relationship Id="rId392" Type="http://schemas.openxmlformats.org/officeDocument/2006/relationships/slide" Target="slides/slide386.xml"/><Relationship Id="rId393" Type="http://schemas.openxmlformats.org/officeDocument/2006/relationships/slide" Target="slides/slide387.xml"/><Relationship Id="rId394" Type="http://schemas.openxmlformats.org/officeDocument/2006/relationships/slide" Target="slides/slide388.xml"/><Relationship Id="rId395" Type="http://schemas.openxmlformats.org/officeDocument/2006/relationships/slide" Target="slides/slide389.xml"/><Relationship Id="rId396" Type="http://schemas.openxmlformats.org/officeDocument/2006/relationships/slide" Target="slides/slide390.xml"/><Relationship Id="rId397" Type="http://schemas.openxmlformats.org/officeDocument/2006/relationships/slide" Target="slides/slide391.xml"/><Relationship Id="rId398" Type="http://schemas.openxmlformats.org/officeDocument/2006/relationships/slide" Target="slides/slide392.xml"/><Relationship Id="rId399" Type="http://schemas.openxmlformats.org/officeDocument/2006/relationships/slide" Target="slides/slide393.xml"/><Relationship Id="rId400" Type="http://schemas.openxmlformats.org/officeDocument/2006/relationships/slide" Target="slides/slide394.xml"/><Relationship Id="rId401" Type="http://schemas.openxmlformats.org/officeDocument/2006/relationships/slide" Target="slides/slide395.xml"/><Relationship Id="rId402" Type="http://schemas.openxmlformats.org/officeDocument/2006/relationships/slide" Target="slides/slide396.xml"/><Relationship Id="rId403" Type="http://schemas.openxmlformats.org/officeDocument/2006/relationships/slide" Target="slides/slide397.xml"/><Relationship Id="rId404" Type="http://schemas.openxmlformats.org/officeDocument/2006/relationships/slide" Target="slides/slide398.xml"/><Relationship Id="rId405" Type="http://schemas.openxmlformats.org/officeDocument/2006/relationships/slide" Target="slides/slide399.xml"/><Relationship Id="rId406" Type="http://schemas.openxmlformats.org/officeDocument/2006/relationships/slide" Target="slides/slide400.xml"/><Relationship Id="rId407" Type="http://schemas.openxmlformats.org/officeDocument/2006/relationships/slide" Target="slides/slide401.xml"/><Relationship Id="rId408" Type="http://schemas.openxmlformats.org/officeDocument/2006/relationships/slide" Target="slides/slide402.xml"/><Relationship Id="rId409" Type="http://schemas.openxmlformats.org/officeDocument/2006/relationships/slide" Target="slides/slide403.xml"/><Relationship Id="rId410" Type="http://schemas.openxmlformats.org/officeDocument/2006/relationships/slide" Target="slides/slide404.xml"/><Relationship Id="rId411" Type="http://schemas.openxmlformats.org/officeDocument/2006/relationships/slide" Target="slides/slide405.xml"/><Relationship Id="rId412" Type="http://schemas.openxmlformats.org/officeDocument/2006/relationships/slide" Target="slides/slide406.xml"/><Relationship Id="rId413" Type="http://schemas.openxmlformats.org/officeDocument/2006/relationships/slide" Target="slides/slide407.xml"/><Relationship Id="rId414" Type="http://schemas.openxmlformats.org/officeDocument/2006/relationships/slide" Target="slides/slide408.xml"/><Relationship Id="rId415" Type="http://schemas.openxmlformats.org/officeDocument/2006/relationships/slide" Target="slides/slide409.xml"/><Relationship Id="rId416" Type="http://schemas.openxmlformats.org/officeDocument/2006/relationships/slide" Target="slides/slide410.xml"/><Relationship Id="rId417" Type="http://schemas.openxmlformats.org/officeDocument/2006/relationships/slide" Target="slides/slide411.xml"/><Relationship Id="rId418" Type="http://schemas.openxmlformats.org/officeDocument/2006/relationships/slide" Target="slides/slide412.xml"/><Relationship Id="rId419" Type="http://schemas.openxmlformats.org/officeDocument/2006/relationships/slide" Target="slides/slide413.xml"/><Relationship Id="rId420" Type="http://schemas.openxmlformats.org/officeDocument/2006/relationships/slide" Target="slides/slide414.xml"/><Relationship Id="rId421" Type="http://schemas.openxmlformats.org/officeDocument/2006/relationships/slide" Target="slides/slide415.xml"/><Relationship Id="rId422" Type="http://schemas.openxmlformats.org/officeDocument/2006/relationships/slide" Target="slides/slide416.xml"/><Relationship Id="rId423" Type="http://schemas.openxmlformats.org/officeDocument/2006/relationships/slide" Target="slides/slide417.xml"/><Relationship Id="rId424" Type="http://schemas.openxmlformats.org/officeDocument/2006/relationships/slide" Target="slides/slide418.xml"/><Relationship Id="rId425" Type="http://schemas.openxmlformats.org/officeDocument/2006/relationships/slide" Target="slides/slide419.xml"/><Relationship Id="rId426" Type="http://schemas.openxmlformats.org/officeDocument/2006/relationships/slide" Target="slides/slide420.xml"/><Relationship Id="rId427" Type="http://schemas.openxmlformats.org/officeDocument/2006/relationships/slide" Target="slides/slide421.xml"/><Relationship Id="rId428" Type="http://schemas.openxmlformats.org/officeDocument/2006/relationships/slide" Target="slides/slide422.xml"/><Relationship Id="rId429" Type="http://schemas.openxmlformats.org/officeDocument/2006/relationships/slide" Target="slides/slide423.xml"/><Relationship Id="rId430" Type="http://schemas.openxmlformats.org/officeDocument/2006/relationships/slide" Target="slides/slide424.xml"/><Relationship Id="rId431" Type="http://schemas.openxmlformats.org/officeDocument/2006/relationships/slide" Target="slides/slide425.xml"/><Relationship Id="rId432" Type="http://schemas.openxmlformats.org/officeDocument/2006/relationships/slide" Target="slides/slide426.xml"/><Relationship Id="rId433" Type="http://schemas.openxmlformats.org/officeDocument/2006/relationships/slide" Target="slides/slide427.xml"/><Relationship Id="rId434" Type="http://schemas.openxmlformats.org/officeDocument/2006/relationships/slide" Target="slides/slide428.xml"/><Relationship Id="rId435" Type="http://schemas.openxmlformats.org/officeDocument/2006/relationships/slide" Target="slides/slide429.xml"/><Relationship Id="rId436" Type="http://schemas.openxmlformats.org/officeDocument/2006/relationships/slide" Target="slides/slide430.xml"/><Relationship Id="rId437" Type="http://schemas.openxmlformats.org/officeDocument/2006/relationships/slide" Target="slides/slide431.xml"/><Relationship Id="rId438" Type="http://schemas.openxmlformats.org/officeDocument/2006/relationships/slide" Target="slides/slide432.xml"/><Relationship Id="rId439" Type="http://schemas.openxmlformats.org/officeDocument/2006/relationships/slide" Target="slides/slide433.xml"/><Relationship Id="rId440" Type="http://schemas.openxmlformats.org/officeDocument/2006/relationships/slide" Target="slides/slide434.xml"/><Relationship Id="rId441" Type="http://schemas.openxmlformats.org/officeDocument/2006/relationships/slide" Target="slides/slide435.xml"/><Relationship Id="rId442" Type="http://schemas.openxmlformats.org/officeDocument/2006/relationships/slide" Target="slides/slide436.xml"/><Relationship Id="rId443" Type="http://schemas.openxmlformats.org/officeDocument/2006/relationships/slide" Target="slides/slide437.xml"/><Relationship Id="rId444" Type="http://schemas.openxmlformats.org/officeDocument/2006/relationships/slide" Target="slides/slide438.xml"/><Relationship Id="rId445" Type="http://schemas.openxmlformats.org/officeDocument/2006/relationships/slide" Target="slides/slide439.xml"/><Relationship Id="rId446" Type="http://schemas.openxmlformats.org/officeDocument/2006/relationships/slide" Target="slides/slide440.xml"/><Relationship Id="rId447" Type="http://schemas.openxmlformats.org/officeDocument/2006/relationships/slide" Target="slides/slide441.xml"/><Relationship Id="rId448" Type="http://schemas.openxmlformats.org/officeDocument/2006/relationships/slide" Target="slides/slide442.xml"/><Relationship Id="rId449" Type="http://schemas.openxmlformats.org/officeDocument/2006/relationships/slide" Target="slides/slide443.xml"/><Relationship Id="rId450" Type="http://schemas.openxmlformats.org/officeDocument/2006/relationships/slide" Target="slides/slide444.xml"/><Relationship Id="rId451" Type="http://schemas.openxmlformats.org/officeDocument/2006/relationships/slide" Target="slides/slide445.xml"/><Relationship Id="rId452" Type="http://schemas.openxmlformats.org/officeDocument/2006/relationships/slide" Target="slides/slide446.xml"/><Relationship Id="rId453" Type="http://schemas.openxmlformats.org/officeDocument/2006/relationships/slide" Target="slides/slide447.xml"/><Relationship Id="rId454" Type="http://schemas.openxmlformats.org/officeDocument/2006/relationships/slide" Target="slides/slide448.xml"/><Relationship Id="rId455" Type="http://schemas.openxmlformats.org/officeDocument/2006/relationships/slide" Target="slides/slide449.xml"/><Relationship Id="rId456" Type="http://schemas.openxmlformats.org/officeDocument/2006/relationships/slide" Target="slides/slide450.xml"/><Relationship Id="rId457" Type="http://schemas.openxmlformats.org/officeDocument/2006/relationships/slide" Target="slides/slide451.xml"/><Relationship Id="rId458" Type="http://schemas.openxmlformats.org/officeDocument/2006/relationships/slide" Target="slides/slide452.xml"/><Relationship Id="rId459" Type="http://schemas.openxmlformats.org/officeDocument/2006/relationships/slide" Target="slides/slide453.xml"/><Relationship Id="rId460" Type="http://schemas.openxmlformats.org/officeDocument/2006/relationships/slide" Target="slides/slide454.xml"/><Relationship Id="rId461" Type="http://schemas.openxmlformats.org/officeDocument/2006/relationships/slide" Target="slides/slide455.xml"/><Relationship Id="rId462" Type="http://schemas.openxmlformats.org/officeDocument/2006/relationships/slide" Target="slides/slide456.xml"/><Relationship Id="rId463" Type="http://schemas.openxmlformats.org/officeDocument/2006/relationships/slide" Target="slides/slide457.xml"/><Relationship Id="rId464" Type="http://schemas.openxmlformats.org/officeDocument/2006/relationships/slide" Target="slides/slide458.xml"/><Relationship Id="rId465" Type="http://schemas.openxmlformats.org/officeDocument/2006/relationships/slide" Target="slides/slide459.xml"/><Relationship Id="rId466" Type="http://schemas.openxmlformats.org/officeDocument/2006/relationships/slide" Target="slides/slide460.xml"/><Relationship Id="rId467" Type="http://schemas.openxmlformats.org/officeDocument/2006/relationships/slide" Target="slides/slide461.xml"/><Relationship Id="rId468" Type="http://schemas.openxmlformats.org/officeDocument/2006/relationships/slide" Target="slides/slide462.xml"/><Relationship Id="rId469" Type="http://schemas.openxmlformats.org/officeDocument/2006/relationships/slide" Target="slides/slide463.xml"/><Relationship Id="rId470" Type="http://schemas.openxmlformats.org/officeDocument/2006/relationships/slide" Target="slides/slide464.xml"/><Relationship Id="rId471" Type="http://schemas.openxmlformats.org/officeDocument/2006/relationships/slide" Target="slides/slide465.xml"/><Relationship Id="rId472" Type="http://schemas.openxmlformats.org/officeDocument/2006/relationships/slide" Target="slides/slide466.xml"/><Relationship Id="rId473" Type="http://schemas.openxmlformats.org/officeDocument/2006/relationships/slide" Target="slides/slide467.xml"/><Relationship Id="rId474" Type="http://schemas.openxmlformats.org/officeDocument/2006/relationships/slide" Target="slides/slide468.xml"/><Relationship Id="rId475" Type="http://schemas.openxmlformats.org/officeDocument/2006/relationships/slide" Target="slides/slide469.xml"/><Relationship Id="rId476" Type="http://schemas.openxmlformats.org/officeDocument/2006/relationships/slide" Target="slides/slide470.xml"/><Relationship Id="rId477" Type="http://schemas.openxmlformats.org/officeDocument/2006/relationships/slide" Target="slides/slide471.xml"/><Relationship Id="rId478" Type="http://schemas.openxmlformats.org/officeDocument/2006/relationships/slide" Target="slides/slide472.xml"/><Relationship Id="rId479" Type="http://schemas.openxmlformats.org/officeDocument/2006/relationships/slide" Target="slides/slide473.xml"/><Relationship Id="rId480" Type="http://schemas.openxmlformats.org/officeDocument/2006/relationships/slide" Target="slides/slide474.xml"/><Relationship Id="rId481" Type="http://schemas.openxmlformats.org/officeDocument/2006/relationships/slide" Target="slides/slide475.xml"/><Relationship Id="rId482" Type="http://schemas.openxmlformats.org/officeDocument/2006/relationships/slide" Target="slides/slide476.xml"/><Relationship Id="rId483" Type="http://schemas.openxmlformats.org/officeDocument/2006/relationships/slide" Target="slides/slide477.xml"/><Relationship Id="rId484" Type="http://schemas.openxmlformats.org/officeDocument/2006/relationships/slide" Target="slides/slide478.xml"/><Relationship Id="rId485" Type="http://schemas.openxmlformats.org/officeDocument/2006/relationships/slide" Target="slides/slide479.xml"/><Relationship Id="rId486" Type="http://schemas.openxmlformats.org/officeDocument/2006/relationships/slide" Target="slides/slide480.xml"/><Relationship Id="rId487" Type="http://schemas.openxmlformats.org/officeDocument/2006/relationships/slide" Target="slides/slide481.xml"/><Relationship Id="rId488" Type="http://schemas.openxmlformats.org/officeDocument/2006/relationships/slide" Target="slides/slide482.xml"/><Relationship Id="rId489" Type="http://schemas.openxmlformats.org/officeDocument/2006/relationships/slide" Target="slides/slide483.xml"/><Relationship Id="rId490" Type="http://schemas.openxmlformats.org/officeDocument/2006/relationships/slide" Target="slides/slide484.xml"/><Relationship Id="rId491" Type="http://schemas.openxmlformats.org/officeDocument/2006/relationships/slide" Target="slides/slide485.xml"/><Relationship Id="rId492" Type="http://schemas.openxmlformats.org/officeDocument/2006/relationships/slide" Target="slides/slide486.xml"/><Relationship Id="rId493" Type="http://schemas.openxmlformats.org/officeDocument/2006/relationships/slide" Target="slides/slide487.xml"/><Relationship Id="rId494" Type="http://schemas.openxmlformats.org/officeDocument/2006/relationships/slide" Target="slides/slide488.xml"/><Relationship Id="rId495" Type="http://schemas.openxmlformats.org/officeDocument/2006/relationships/slide" Target="slides/slide489.xml"/><Relationship Id="rId496" Type="http://schemas.openxmlformats.org/officeDocument/2006/relationships/slide" Target="slides/slide490.xml"/><Relationship Id="rId497" Type="http://schemas.openxmlformats.org/officeDocument/2006/relationships/slide" Target="slides/slide491.xml"/><Relationship Id="rId498" Type="http://schemas.openxmlformats.org/officeDocument/2006/relationships/slide" Target="slides/slide492.xml"/><Relationship Id="rId499" Type="http://schemas.openxmlformats.org/officeDocument/2006/relationships/slide" Target="slides/slide493.xml"/><Relationship Id="rId500" Type="http://schemas.openxmlformats.org/officeDocument/2006/relationships/slide" Target="slides/slide494.xml"/><Relationship Id="rId501" Type="http://schemas.openxmlformats.org/officeDocument/2006/relationships/slide" Target="slides/slide495.xml"/><Relationship Id="rId502" Type="http://schemas.openxmlformats.org/officeDocument/2006/relationships/slide" Target="slides/slide496.xml"/><Relationship Id="rId503" Type="http://schemas.openxmlformats.org/officeDocument/2006/relationships/slide" Target="slides/slide497.xml"/><Relationship Id="rId504" Type="http://schemas.openxmlformats.org/officeDocument/2006/relationships/slide" Target="slides/slide498.xml"/><Relationship Id="rId505" Type="http://schemas.openxmlformats.org/officeDocument/2006/relationships/slide" Target="slides/slide499.xml"/><Relationship Id="rId506" Type="http://schemas.openxmlformats.org/officeDocument/2006/relationships/slide" Target="slides/slide500.xml"/><Relationship Id="rId507" Type="http://schemas.openxmlformats.org/officeDocument/2006/relationships/slide" Target="slides/slide501.xml"/><Relationship Id="rId508" Type="http://schemas.openxmlformats.org/officeDocument/2006/relationships/slide" Target="slides/slide502.xml"/><Relationship Id="rId509" Type="http://schemas.openxmlformats.org/officeDocument/2006/relationships/slide" Target="slides/slide503.xml"/><Relationship Id="rId510" Type="http://schemas.openxmlformats.org/officeDocument/2006/relationships/slide" Target="slides/slide504.xml"/><Relationship Id="rId511" Type="http://schemas.openxmlformats.org/officeDocument/2006/relationships/slide" Target="slides/slide505.xml"/><Relationship Id="rId512" Type="http://schemas.openxmlformats.org/officeDocument/2006/relationships/slide" Target="slides/slide506.xml"/><Relationship Id="rId513" Type="http://schemas.openxmlformats.org/officeDocument/2006/relationships/slide" Target="slides/slide507.xml"/><Relationship Id="rId514" Type="http://schemas.openxmlformats.org/officeDocument/2006/relationships/slide" Target="slides/slide508.xml"/><Relationship Id="rId515" Type="http://schemas.openxmlformats.org/officeDocument/2006/relationships/slide" Target="slides/slide509.xml"/><Relationship Id="rId516" Type="http://schemas.openxmlformats.org/officeDocument/2006/relationships/slide" Target="slides/slide510.xml"/><Relationship Id="rId517" Type="http://schemas.openxmlformats.org/officeDocument/2006/relationships/slide" Target="slides/slide511.xml"/><Relationship Id="rId518" Type="http://schemas.openxmlformats.org/officeDocument/2006/relationships/slide" Target="slides/slide512.xml"/><Relationship Id="rId519" Type="http://schemas.openxmlformats.org/officeDocument/2006/relationships/slide" Target="slides/slide513.xml"/><Relationship Id="rId520" Type="http://schemas.openxmlformats.org/officeDocument/2006/relationships/slide" Target="slides/slide514.xml"/><Relationship Id="rId521" Type="http://schemas.openxmlformats.org/officeDocument/2006/relationships/slide" Target="slides/slide515.xml"/><Relationship Id="rId522" Type="http://schemas.openxmlformats.org/officeDocument/2006/relationships/slide" Target="slides/slide516.xml"/><Relationship Id="rId523" Type="http://schemas.openxmlformats.org/officeDocument/2006/relationships/slide" Target="slides/slide517.xml"/><Relationship Id="rId524" Type="http://schemas.openxmlformats.org/officeDocument/2006/relationships/slide" Target="slides/slide518.xml"/><Relationship Id="rId525" Type="http://schemas.openxmlformats.org/officeDocument/2006/relationships/slide" Target="slides/slide519.xml"/><Relationship Id="rId526" Type="http://schemas.openxmlformats.org/officeDocument/2006/relationships/slide" Target="slides/slide520.xml"/><Relationship Id="rId527" Type="http://schemas.openxmlformats.org/officeDocument/2006/relationships/slide" Target="slides/slide521.xml"/><Relationship Id="rId528" Type="http://schemas.openxmlformats.org/officeDocument/2006/relationships/slide" Target="slides/slide522.xml"/><Relationship Id="rId529" Type="http://schemas.openxmlformats.org/officeDocument/2006/relationships/slide" Target="slides/slide523.xml"/><Relationship Id="rId530" Type="http://schemas.openxmlformats.org/officeDocument/2006/relationships/slide" Target="slides/slide524.xml"/><Relationship Id="rId531" Type="http://schemas.openxmlformats.org/officeDocument/2006/relationships/slide" Target="slides/slide525.xml"/><Relationship Id="rId532" Type="http://schemas.openxmlformats.org/officeDocument/2006/relationships/slide" Target="slides/slide526.xml"/><Relationship Id="rId533" Type="http://schemas.openxmlformats.org/officeDocument/2006/relationships/slide" Target="slides/slide527.xml"/><Relationship Id="rId534" Type="http://schemas.openxmlformats.org/officeDocument/2006/relationships/slide" Target="slides/slide528.xml"/><Relationship Id="rId535" Type="http://schemas.openxmlformats.org/officeDocument/2006/relationships/slide" Target="slides/slide529.xml"/><Relationship Id="rId536" Type="http://schemas.openxmlformats.org/officeDocument/2006/relationships/slide" Target="slides/slide530.xml"/><Relationship Id="rId537" Type="http://schemas.openxmlformats.org/officeDocument/2006/relationships/slide" Target="slides/slide531.xml"/><Relationship Id="rId538" Type="http://schemas.openxmlformats.org/officeDocument/2006/relationships/slide" Target="slides/slide532.xml"/><Relationship Id="rId539" Type="http://schemas.openxmlformats.org/officeDocument/2006/relationships/slide" Target="slides/slide533.xml"/><Relationship Id="rId540" Type="http://schemas.openxmlformats.org/officeDocument/2006/relationships/slide" Target="slides/slide534.xml"/><Relationship Id="rId541" Type="http://schemas.openxmlformats.org/officeDocument/2006/relationships/slide" Target="slides/slide535.xml"/><Relationship Id="rId542" Type="http://schemas.openxmlformats.org/officeDocument/2006/relationships/slide" Target="slides/slide536.xml"/><Relationship Id="rId543" Type="http://schemas.openxmlformats.org/officeDocument/2006/relationships/slide" Target="slides/slide537.xml"/><Relationship Id="rId544" Type="http://schemas.openxmlformats.org/officeDocument/2006/relationships/slide" Target="slides/slide538.xml"/><Relationship Id="rId545" Type="http://schemas.openxmlformats.org/officeDocument/2006/relationships/slide" Target="slides/slide539.xml"/><Relationship Id="rId546" Type="http://schemas.openxmlformats.org/officeDocument/2006/relationships/slide" Target="slides/slide540.xml"/><Relationship Id="rId547" Type="http://schemas.openxmlformats.org/officeDocument/2006/relationships/slide" Target="slides/slide541.xml"/><Relationship Id="rId548" Type="http://schemas.openxmlformats.org/officeDocument/2006/relationships/slide" Target="slides/slide542.xml"/><Relationship Id="rId549" Type="http://schemas.openxmlformats.org/officeDocument/2006/relationships/slide" Target="slides/slide543.xml"/><Relationship Id="rId550" Type="http://schemas.openxmlformats.org/officeDocument/2006/relationships/slide" Target="slides/slide544.xml"/><Relationship Id="rId551" Type="http://schemas.openxmlformats.org/officeDocument/2006/relationships/slide" Target="slides/slide545.xml"/><Relationship Id="rId552" Type="http://schemas.openxmlformats.org/officeDocument/2006/relationships/slide" Target="slides/slide5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REMERCIEMENTS</a:t>
            </a:r>
            <a:br/>
            <a:r>
              <a:t>essayant dans la mesure du possible de les anticiper.</a:t>
            </a:r>
            <a:br/>
            <a:r>
              <a:t>(cid:192) l’attention des visiteurs du Site du ZØro</a:t>
            </a:r>
            <a:br/>
            <a:r>
              <a:t>Ce livre ne remplace pas le Site du ZØro. Il le complŁte.</a:t>
            </a:r>
            <a:br/>
            <a:r>
              <a:t>En fait, il rØpond (cid:224) une question que l’on m’a souvent posØe : (cid:19) Pourquoi ne voit-on</a:t>
            </a:r>
            <a:br/>
            <a:r>
              <a:t>pas ces cours en librairie? (cid:20). Oui c’est vrai, pourquoi?</a:t>
            </a:r>
            <a:br/>
            <a:r>
              <a:t>Parce que rØdiger et publier un livre ne s’improvise pas. A(cid:28)n d’avoir le maximum de</a:t>
            </a:r>
            <a:br/>
            <a:r>
              <a:t>libertØ et d’indØpendance, je souhaitais Œtre l’Øditeur de ces livres. Il aura fallu du</a:t>
            </a:r>
            <a:br/>
            <a:r>
              <a:t>temps pour y parvenir mais c’est aujourd’hui chose faite.</a:t>
            </a:r>
            <a:br/>
            <a:r>
              <a:t>Ce livre s’adresse (cid:224) vous si vous avez aimØ les cours du Site du ZØro mais que :</a:t>
            </a:r>
            <a:br/>
            <a:r>
              <a:t>(cid:21) la lecture sur Øcran vous fatigue;</a:t>
            </a:r>
            <a:br/>
            <a:r>
              <a:t>(cid:21) vous avez besoin d’un support hors ligne que vous pouvez emporter oø vous voulez;</a:t>
            </a:r>
            <a:br/>
            <a:r>
              <a:t>(cid:21) vous auriez bien imprimØ les centaines de pages du cours vous-mŒme mais votre</a:t>
            </a:r>
            <a:br/>
            <a:r>
              <a:t>imprimante risquerait de faire un peu la tŒte;</a:t>
            </a:r>
            <a:br/>
            <a:r>
              <a:t>(cid:21) vous souhaitez tout simplement apporter votre contribution au site, a(cid:28)n de nous</a:t>
            </a:r>
            <a:br/>
            <a:r>
              <a:t>aider (cid:224) (cid:28)nancer son dØveloppement et la rØdaction de nouveaux cours.</a:t>
            </a:r>
            <a:br/>
            <a:r>
              <a:t>VousyretrouverezlecoursdeprogrammationenCdansuneØditionrevueetcorrigØe,</a:t>
            </a:r>
            <a:br/>
            <a:r>
              <a:t>avec de nouvelles remarques et anecdotes. Le livre comporte une sØrie de chapitres</a:t>
            </a:r>
            <a:br/>
            <a:r>
              <a:t>inØdits qui vous permettront d’aller encore plus loin et d’explorer de nouvelles voies</a:t>
            </a:r>
            <a:br/>
            <a:r>
              <a:t>dans votre dØcouverte de la programmation.</a:t>
            </a:r>
            <a:br/>
            <a:r>
              <a:t>Remerciements</a:t>
            </a:r>
            <a:br/>
            <a:r>
              <a:t>Ce livre n’est pas le fruit d’une seule et mŒme personne. Il n’aurait en fait jamais vu</a:t>
            </a:r>
            <a:br/>
            <a:r>
              <a:t>le jour sans de nombreuses personnes qui m’ont apportØ leur soutien ou leur aide.</a:t>
            </a:r>
            <a:br/>
            <a:r>
              <a:t>(cid:21) Mesparentstoutd’abord,quim’onttoujoursencouragØetconseillØquandj’enavais</a:t>
            </a:r>
            <a:br/>
            <a:r>
              <a:t>le plus besoin.</a:t>
            </a:r>
            <a:br/>
            <a:r>
              <a:t>(cid:21) (cid:201)lodie, qui partage ma vie depuis plusieurs annØes et qui sait toujours trouver les</a:t>
            </a:r>
            <a:br/>
            <a:r>
              <a:t>mots justes pour m’aider (cid:224) avancer.</a:t>
            </a:r>
            <a:br/>
            <a:r>
              <a:t>(cid:21) Pierre Dubuc, mon associØ, (cid:224) qui l’on doit les fondations techniques du Site du ZØro</a:t>
            </a:r>
            <a:br/>
            <a:r>
              <a:t>que l’on conna(cid:238)t aujourd’hui ainsi que le rØcent dØveloppement de notre structure.</a:t>
            </a:r>
            <a:br/>
            <a:r>
              <a:t>La dØvotion qu’il a portØe (cid:224) la naissance de ce livre ne saurait Œtre su(cid:30)samment</a:t>
            </a:r>
            <a:br/>
            <a:r>
              <a:t>saluØe.</a:t>
            </a:r>
            <a:br/>
            <a:r>
              <a:t>(cid:21) Nhat Minh LŒ (rz0) avec qui j’ai eu de longues et intØressantes conversations sur</a:t>
            </a:r>
            <a:br/>
            <a:r>
              <a:t>LATEX, le langage dans lequel est Øcrit ce livre6, ainsi que sur le langage C, son</a:t>
            </a:r>
            <a:br/>
            <a:r>
              <a:t>domaine de prØdilection.</a:t>
            </a:r>
            <a:br/>
            <a:r>
              <a:t>(cid:21) Nos infographistes, Fan Jiyong (couverture de ce livre) et Yannick Piault (illustra-</a:t>
            </a:r>
            <a:br/>
            <a:r>
              <a:t>tionsdeschapitres)quionttravaillØd’arrache-piedpendantplusieurssemainespour</a:t>
            </a:r>
            <a:br/>
            <a:r>
              <a:t>livrer le meilleur travail possible.</a:t>
            </a:r>
            <a:br/>
            <a:r>
              <a:t>6. Ehoui,mŒmecelivreestcompilØ,onneserefaitpas.:-)</a:t>
            </a:r>
            <a:br/>
            <a:r>
              <a:t>v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CONDITION IF... ELSE</a:t>
            </a:r>
            <a:br/>
            <a:r>
              <a:t>Imaginons pour l’exemple un programme stupide qui dØcide si une personne a le droit</a:t>
            </a:r>
            <a:br/>
            <a:r>
              <a:t>d’ouvrir un compte en banque. C’est bien connu, pour ouvrir un compte en banque il</a:t>
            </a:r>
            <a:br/>
            <a:r>
              <a:t>vaut mieux ne pas Œtre trop jeune (on va dire arbitrairement qu’il faut avoir au moins</a:t>
            </a:r>
            <a:br/>
            <a:r>
              <a:t>30ans)oubienavoirbeaucoupd’argent(parcequel(cid:224),mŒme(cid:224)10ansonvousacceptera</a:t>
            </a:r>
            <a:br/>
            <a:r>
              <a:t>(cid:224) bras ouverts!). Notre test pour savoir si le client a le droit d’ouvrir un compte en</a:t>
            </a:r>
            <a:br/>
            <a:r>
              <a:t>banque pourrait Œtre :</a:t>
            </a:r>
            <a:br/>
            <a:r>
              <a:t>if (age &gt; 30 || argent &gt; 100000)</a:t>
            </a:r>
            <a:br/>
            <a:r>
              <a:t>{</a:t>
            </a:r>
            <a:br/>
            <a:r>
              <a:t>printf("Bienvenue chez PicsouBanque !");</a:t>
            </a:r>
            <a:br/>
            <a:r>
              <a:t>}</a:t>
            </a:r>
            <a:br/>
            <a:r>
              <a:t>else</a:t>
            </a:r>
            <a:br/>
            <a:r>
              <a:t>{</a:t>
            </a:r>
            <a:br/>
            <a:r>
              <a:t>printf("Hors de ma vue, miserable !");</a:t>
            </a:r>
            <a:br/>
            <a:r>
              <a:t>}</a:t>
            </a:r>
            <a:br/>
            <a:r>
              <a:t>Cetestn’estvalidequesilapersonneaplusde30ansousiellepossŁdeplusde100000</a:t>
            </a:r>
            <a:br/>
            <a:r>
              <a:t>euros!</a:t>
            </a:r>
            <a:br/>
            <a:r>
              <a:t>Test NON</a:t>
            </a:r>
            <a:br/>
            <a:r>
              <a:t>Lederniersymbolequ’ilnousreste(cid:224)testerestlepointd’exclamation.Eninformatique,</a:t>
            </a:r>
            <a:br/>
            <a:r>
              <a:t>lepointd’exclamationsigni(cid:28)e(cid:19)non(cid:20).Vousdevezmettrecesigneavantvotrecondition</a:t>
            </a:r>
            <a:br/>
            <a:r>
              <a:t>pour dire (cid:19) si cela n’est pas vrai (cid:20) :</a:t>
            </a:r>
            <a:br/>
            <a:r>
              <a:t>if (!(age &lt; 18))</a:t>
            </a:r>
            <a:br/>
            <a:r>
              <a:t>Cela pourrait se traduire par (cid:19) si la personne n’est pas mineure (cid:20). Si on avait enlevØ</a:t>
            </a:r>
            <a:br/>
            <a:r>
              <a:t>le! devant, cela aurait signi(cid:28)Ø l’inverse : (cid:19) si la personne est mineure (cid:20).</a:t>
            </a:r>
            <a:br/>
            <a:r>
              <a:t>Quelques erreurs courantes de dØbutant</a:t>
            </a:r>
            <a:br/>
            <a:r>
              <a:t>N’oubliez pas les deux signes ==</a:t>
            </a:r>
            <a:br/>
            <a:r>
              <a:t>Si on veut tester si la personne a tout juste 18 ans, il faudra Øcrire :</a:t>
            </a:r>
            <a:br/>
            <a:r>
              <a:t>if (age == 18)</a:t>
            </a:r>
            <a:br/>
            <a:r>
              <a:t>{</a:t>
            </a:r>
            <a:br/>
            <a:r>
              <a:t>printf ("Vous venez de devenir majeur !");</a:t>
            </a:r>
            <a:br/>
            <a:r>
              <a:t>}</a:t>
            </a:r>
            <a:br/>
            <a:r>
              <a:t>N’oubliez pas de mettre deux signes (cid:19) Øgal (cid:20) dans un if, comme ceci : ==</a:t>
            </a:r>
            <a:br/>
            <a:r>
              <a:t>Sivousnemettezqu’unseulsigne=,alorsvotrevariableprendralavaleur18(comme</a:t>
            </a:r>
            <a:br/>
            <a:r>
              <a:t>onl’aapprisdanslechapitresurlesvariables).Nouscequ’onveutfaireici,c’esttester</a:t>
            </a:r>
            <a:br/>
            <a:r>
              <a:t>la valeur de la variable, non pas la changer! Faites trŁs attention (cid:224) cela, beaucoup</a:t>
            </a:r>
            <a:br/>
            <a:r>
              <a:t>d’entrevousn’enmettentqu’unquandilsdØbutentetforcØment...leurprogrammene</a:t>
            </a:r>
            <a:br/>
            <a:r>
              <a:t>fonctionne pas comme ils voudraient!</a:t>
            </a:r>
            <a:br/>
            <a:r>
              <a:t>83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6. LES CONDITIONS</a:t>
            </a:r>
            <a:br/>
            <a:r>
              <a:t>Le point-virgule de trop</a:t>
            </a:r>
            <a:br/>
            <a:r>
              <a:t>Une autre erreur courante de dØbutant : vous mettez parfois un point-virgule (cid:224) la (cid:28)n</a:t>
            </a:r>
            <a:br/>
            <a:r>
              <a:t>de la ligne d’un if. Or, un if est une condition, et on ne met de point-virgule qu’(cid:224) la</a:t>
            </a:r>
            <a:br/>
            <a:r>
              <a:t>(cid:28)n d’une instruction et non d’une condition. Le code suivant ne marchera pas comme</a:t>
            </a:r>
            <a:br/>
            <a:r>
              <a:t>prØvu car il y a un point-virgule (cid:224) la (cid:28)n du if :</a:t>
            </a:r>
            <a:br/>
            <a:r>
              <a:t>if (age == 18); // Notez le point-virgule ici qui ne devrait PAS Œtre l(cid:224)</a:t>
            </a:r>
            <a:br/>
            <a:r>
              <a:t>{</a:t>
            </a:r>
            <a:br/>
            <a:r>
              <a:t>printf ("Tu es tout juste majeur");</a:t>
            </a:r>
            <a:br/>
            <a:r>
              <a:t>}</a:t>
            </a:r>
            <a:br/>
            <a:r>
              <a:t>Les boolØens, le coeur des conditions</a:t>
            </a:r>
            <a:br/>
            <a:r>
              <a:t>Nous allons maintenant entrer plus en dØtails dans le fonctionnement d’une condition</a:t>
            </a:r>
            <a:br/>
            <a:r>
              <a:t>detypeif... else.Ene(cid:27)et,lesconditionsfontintervenirquelquechosequ’onappelle</a:t>
            </a:r>
            <a:br/>
            <a:r>
              <a:t>les boolØens en informatique.</a:t>
            </a:r>
            <a:br/>
            <a:r>
              <a:t>Quelques petits tests pour bien comprendre</a:t>
            </a:r>
            <a:br/>
            <a:r>
              <a:t>Nous allons commencer par faire quelques petites expØriences avant d’introduire cette</a:t>
            </a:r>
            <a:br/>
            <a:r>
              <a:t>nouvelle notion. Voici un code source trŁs simple que je vous propose de tester :</a:t>
            </a:r>
            <a:br/>
            <a:r>
              <a:t>if (1)</a:t>
            </a:r>
            <a:br/>
            <a:r>
              <a:t>{</a:t>
            </a:r>
            <a:br/>
            <a:r>
              <a:t>printf("C’est vrai");</a:t>
            </a:r>
            <a:br/>
            <a:r>
              <a:t>}</a:t>
            </a:r>
            <a:br/>
            <a:r>
              <a:t>else</a:t>
            </a:r>
            <a:br/>
            <a:r>
              <a:t>{</a:t>
            </a:r>
            <a:br/>
            <a:r>
              <a:t>printf("C’est faux");</a:t>
            </a:r>
            <a:br/>
            <a:r>
              <a:t>}</a:t>
            </a:r>
            <a:br/>
            <a:r>
              <a:t>RØsultat :</a:t>
            </a:r>
            <a:br/>
            <a:r>
              <a:t>C’est vrai</a:t>
            </a:r>
            <a:br/>
            <a:r>
              <a:t>Mais? On n’a pas mis de condition dans le if, juste un nombre. Qu’est-ce</a:t>
            </a:r>
            <a:br/>
            <a:r>
              <a:t>que (cid:231)a veut dire? ˙a n’a pas de sens.</a:t>
            </a:r>
            <a:br/>
            <a:r>
              <a:t>Si, (cid:231)a en a, vous allez comprendre. Faites un autre test en rempla(cid:231)ant 1 par 0 :</a:t>
            </a:r>
            <a:br/>
            <a:r>
              <a:t>if (0)</a:t>
            </a:r>
            <a:br/>
            <a:r>
              <a:t>{</a:t>
            </a:r>
            <a:br/>
            <a:r>
              <a:t>printf("C’est vrai");</a:t>
            </a:r>
            <a:br/>
            <a:r>
              <a:t>84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C’est vrai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BOOL(cid:201)ENS, LE COEUR DES CONDITIONS</a:t>
            </a:r>
            <a:br/>
            <a:r>
              <a:t>}</a:t>
            </a:r>
            <a:br/>
            <a:r>
              <a:t>else</a:t>
            </a:r>
            <a:br/>
            <a:r>
              <a:t>{</a:t>
            </a:r>
            <a:br/>
            <a:r>
              <a:t>printf("C’est faux");</a:t>
            </a:r>
            <a:br/>
            <a:r>
              <a:t>}</a:t>
            </a:r>
            <a:br/>
            <a:r>
              <a:t>RØsultat :</a:t>
            </a:r>
            <a:br/>
            <a:r>
              <a:t>C’est faux</a:t>
            </a:r>
            <a:br/>
            <a:r>
              <a:t>Faites maintenant d’autres tests en rempla(cid:231)ant le 0 par n’importe quel autre nombre</a:t>
            </a:r>
            <a:br/>
            <a:r>
              <a:t>entier, comme 4, 15, 226, -10, -36, etc. Qu’est-ce qu’on vous rØpond (cid:224) chaque fois? On</a:t>
            </a:r>
            <a:br/>
            <a:r>
              <a:t>vous rØpond : (cid:19) C’est vrai (cid:20).</a:t>
            </a:r>
            <a:br/>
            <a:r>
              <a:t>RØsumØ de nos tests :sionmetun0,letestestconsidØrØcommefaux,etsionmet</a:t>
            </a:r>
            <a:br/>
            <a:r>
              <a:t>un 1 ou n’importe quel autre nombre, le test est vrai.</a:t>
            </a:r>
            <a:br/>
            <a:r>
              <a:t>Des explications s’imposent</a:t>
            </a:r>
            <a:br/>
            <a:r>
              <a:t>En fait, (cid:224) chaque fois que vous faites un test dans un if, ce test renvoie la valeur 1 s’il</a:t>
            </a:r>
            <a:br/>
            <a:r>
              <a:t>est vrai, et 0 s’il est faux.</a:t>
            </a:r>
            <a:br/>
            <a:r>
              <a:t>Par exemple :</a:t>
            </a:r>
            <a:br/>
            <a:r>
              <a:t>if (age &gt;= 18)</a:t>
            </a:r>
            <a:br/>
            <a:r>
              <a:t>Ici, le test que vous faites est age &gt;= 18.</a:t>
            </a:r>
            <a:br/>
            <a:r>
              <a:t>Supposons que age vaille 23. Alors le test est vrai, et l’ordinateur (cid:19) remplace (cid:20) en</a:t>
            </a:r>
            <a:br/>
            <a:r>
              <a:t>quelquesorteage &gt;= 18par1.Ensuite,l’ordinateurobtient(danssatŒte)unif (1).</a:t>
            </a:r>
            <a:br/>
            <a:r>
              <a:t>Quand le nombre est 1, comme on l’a vu, l’ordinateur dit que la condition est vraie,</a:t>
            </a:r>
            <a:br/>
            <a:r>
              <a:t>donc il a(cid:30)che (cid:19) C’est vrai (cid:20)!</a:t>
            </a:r>
            <a:br/>
            <a:r>
              <a:t>DemŒme,silaconditionestfausse,ilremplaceage &gt;= 18parlenombre0,etducoup</a:t>
            </a:r>
            <a:br/>
            <a:r>
              <a:t>la condition est fausse : l’ordinateur va lire les instructions du else.</a:t>
            </a:r>
            <a:br/>
            <a:r>
              <a:t>Un test avec une variable</a:t>
            </a:r>
            <a:br/>
            <a:r>
              <a:t>Testez maintenant un autre truc : envoyez le rØsultat de votre condition dans une</a:t>
            </a:r>
            <a:br/>
            <a:r>
              <a:t>variable, comme si c’Øtait une opØration (car pour l’ordinateur, c’est une opØration!).</a:t>
            </a:r>
            <a:br/>
            <a:r>
              <a:t>int age = 20;</a:t>
            </a:r>
            <a:br/>
            <a:r>
              <a:t>int majeur = 0;</a:t>
            </a:r>
            <a:br/>
            <a:r>
              <a:t>majeur = age &gt;= 18;</a:t>
            </a:r>
            <a:br/>
            <a:r>
              <a:t>printf("Majeur vaut : %d\n", majeur);</a:t>
            </a:r>
            <a:br/>
            <a:r>
              <a:t>Comme vous le voyez, la condition age &gt;= 18 a renvoyØ le nombre 1 car elle est vraie.</a:t>
            </a:r>
            <a:br/>
            <a:r>
              <a:t>Du coup, notre variable majeur vaut 1, on vØri(cid:28)e d’ailleurs cela gr(cid:226)ce (cid:224) un printf qui</a:t>
            </a:r>
            <a:br/>
            <a:r>
              <a:t>montre bien qu’elle a changØ de valeur.</a:t>
            </a:r>
            <a:br/>
            <a:r>
              <a:t>85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C’est faux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6. LES CONDITIONS</a:t>
            </a:r>
            <a:br/>
            <a:r>
              <a:t>Faites le mŒme test en mettant age == 10 par exemple. Cette fois, majeur vaudra 0.</a:t>
            </a:r>
            <a:br/>
            <a:r>
              <a:t>Cette variable majeur est un boolØen</a:t>
            </a:r>
            <a:br/>
            <a:r>
              <a:t>Retenez bien ceci : on dit qu’une variable (cid:224) laquelle on fait prendre les valeurs 0 et 1</a:t>
            </a:r>
            <a:br/>
            <a:r>
              <a:t>est un boolØen.</a:t>
            </a:r>
            <a:br/>
            <a:r>
              <a:t>Et aussi ceci :</a:t>
            </a:r>
            <a:br/>
            <a:r>
              <a:t>(cid:21) 0 = faux,</a:t>
            </a:r>
            <a:br/>
            <a:r>
              <a:t>(cid:21) 1 = vrai.1</a:t>
            </a:r>
            <a:br/>
            <a:r>
              <a:t>En langage C, il n’existe pas de type de variable (cid:19) boolØen (cid:20). En fait, le type boolØen</a:t>
            </a:r>
            <a:br/>
            <a:r>
              <a:t>n’a ØtØ ajoutØ qu’en C++. En e(cid:27)et, en C++ vous avez un nouveau type bool qui a</a:t>
            </a:r>
            <a:br/>
            <a:r>
              <a:t>ØtØ crØØ spØcialement pour ces variables boolØennes.</a:t>
            </a:r>
            <a:br/>
            <a:r>
              <a:t>Comme ici on fait du C, on ne dispose pas de type spØcial. Du coup, on est obligØ</a:t>
            </a:r>
            <a:br/>
            <a:r>
              <a:t>d’utiliser un type entier comme int pour gØrer les boolØens.</a:t>
            </a:r>
            <a:br/>
            <a:r>
              <a:t>Les boolØens dans les conditions</a:t>
            </a:r>
            <a:br/>
            <a:r>
              <a:t>Souvent, on fera un test if sur une variable boolØenne :</a:t>
            </a:r>
            <a:br/>
            <a:r>
              <a:t>int majeur = 1;</a:t>
            </a:r>
            <a:br/>
            <a:r>
              <a:t>if (majeur)</a:t>
            </a:r>
            <a:br/>
            <a:r>
              <a:t>{</a:t>
            </a:r>
            <a:br/>
            <a:r>
              <a:t>printf("Tu es majeur !");</a:t>
            </a:r>
            <a:br/>
            <a:r>
              <a:t>}</a:t>
            </a:r>
            <a:br/>
            <a:r>
              <a:t>else</a:t>
            </a:r>
            <a:br/>
            <a:r>
              <a:t>{</a:t>
            </a:r>
            <a:br/>
            <a:r>
              <a:t>printf("Tu es mineur");</a:t>
            </a:r>
            <a:br/>
            <a:r>
              <a:t>}</a:t>
            </a:r>
            <a:br/>
            <a:r>
              <a:t>Comme majeur vaut 1, la condition est vraie, donc on a(cid:30)che (cid:19) Tu es majeur! (cid:20).</a:t>
            </a:r>
            <a:br/>
            <a:r>
              <a:t>Ce qui est trŁs pratique, c’est que la condition peut Œtre lue facilement par un Œtre</a:t>
            </a:r>
            <a:br/>
            <a:r>
              <a:t>humain. On voit if (majeur), ce qui peut se traduire par (cid:19) si tu es majeur (cid:20). Les</a:t>
            </a:r>
            <a:br/>
            <a:r>
              <a:t>tests sur des boolØens sont donc faciles (cid:224) lire et (cid:224) comprendre, pour peu que vous ayez</a:t>
            </a:r>
            <a:br/>
            <a:r>
              <a:t>donnØ des noms clairs (cid:224) vos variables comme je vous ai dit de le faire dŁs le dØbut.</a:t>
            </a:r>
            <a:br/>
            <a:r>
              <a:t>Tenez, voici un autre test imaginaire :</a:t>
            </a:r>
            <a:br/>
            <a:r>
              <a:t>if (majeur &amp;&amp; garcon)</a:t>
            </a:r>
            <a:br/>
            <a:r>
              <a:t>Ce test signi(cid:28)e (cid:19) si tu es majeur ET que tu es un gar(cid:231)on (cid:20). garcon est ici une autre</a:t>
            </a:r>
            <a:br/>
            <a:r>
              <a:t>variable boolØenne qui vaut 1 si vous Œtes un gar(cid:231)on, et 0 si vous Œtes... une (cid:28)lle!</a:t>
            </a:r>
            <a:br/>
            <a:r>
              <a:t>Bravo, vous avez tout compris!</a:t>
            </a:r>
            <a:br/>
            <a:r>
              <a:t>1. PourŒtretout(cid:224)faitexact,0=fauxettouslesautresnombresvalentvrai(onaeul’occasionde</a:t>
            </a:r>
            <a:br/>
            <a:r>
              <a:t>letesterplust(cid:244)t).Cecidit,poursimpli(cid:28)erleschosesonvasecontenterden’utiliserquelesnombres</a:t>
            </a:r>
            <a:br/>
            <a:r>
              <a:t>0et1,pourdiresi(cid:19)quelquechoseestfauxouvrai(cid:20).</a:t>
            </a:r>
            <a:br/>
            <a:r>
              <a:t>86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CONDITION SWITCH</a:t>
            </a:r>
            <a:br/>
            <a:r>
              <a:t>Les boolØens permettent donc de dire si quelque chose est vrai ou faux. C’est vraiment</a:t>
            </a:r>
            <a:br/>
            <a:r>
              <a:t>utile et ce que je viens de vous expliquer vous permettra de comprendre bon nombre</a:t>
            </a:r>
            <a:br/>
            <a:r>
              <a:t>de choses par la suite.</a:t>
            </a:r>
            <a:br/>
            <a:r>
              <a:t>Petite question : si on fait le test if (majeur == 1), (cid:231)a marche aussi, non?</a:t>
            </a:r>
            <a:br/>
            <a:r>
              <a:t>Tout (cid:224) fait. Mais le principe des boolØens c’est justement de raccourcir l’expression du</a:t>
            </a:r>
            <a:br/>
            <a:r>
              <a:t>ifetdelarendreplusfacilementlisible.Avouezqueif (majeur)(cid:231)asecomprendtrŁs</a:t>
            </a:r>
            <a:br/>
            <a:r>
              <a:t>bien, non?</a:t>
            </a:r>
            <a:br/>
            <a:r>
              <a:t>Retenez donc:sivotrevariableestcensØecontenirunnombre(commeun(cid:226)ge),faites</a:t>
            </a:r>
            <a:br/>
            <a:r>
              <a:t>un test sous la forme if (variable == 1). Si au contraire votre variable est censØe</a:t>
            </a:r>
            <a:br/>
            <a:r>
              <a:t>contenir un boolØen (c’est-(cid:224)-dire soit 1 soit 0 pour dire vrai ou faux), faites un test</a:t>
            </a:r>
            <a:br/>
            <a:r>
              <a:t>sous la forme if (variable).</a:t>
            </a:r>
            <a:br/>
            <a:r>
              <a:t>La condition switch</a:t>
            </a:r>
            <a:br/>
            <a:r>
              <a:t>Laconditionif... elsequel’onvientdevoirestletypedeconditionleplussouvent</a:t>
            </a:r>
            <a:br/>
            <a:r>
              <a:t>utilisØ. En fait, il n’y a pas 36 fa(cid:231)ons de faire une condition en C. Le if... else</a:t>
            </a:r>
            <a:br/>
            <a:r>
              <a:t>permet de gØrer tous les cas.</a:t>
            </a:r>
            <a:br/>
            <a:r>
              <a:t>Toutefois, le if... else peut s’avØrer quelque peu... rØpØtitif. Prenons cet exemple :</a:t>
            </a:r>
            <a:br/>
            <a:r>
              <a:t>if (age == 2)</a:t>
            </a:r>
            <a:br/>
            <a:r>
              <a:t>{</a:t>
            </a:r>
            <a:br/>
            <a:r>
              <a:t>printf("Salut bebe !");</a:t>
            </a:r>
            <a:br/>
            <a:r>
              <a:t>}</a:t>
            </a:r>
            <a:br/>
            <a:r>
              <a:t>else if (age == 6)</a:t>
            </a:r>
            <a:br/>
            <a:r>
              <a:t>{</a:t>
            </a:r>
            <a:br/>
            <a:r>
              <a:t>printf("Salut gamin !");</a:t>
            </a:r>
            <a:br/>
            <a:r>
              <a:t>}</a:t>
            </a:r>
            <a:br/>
            <a:r>
              <a:t>else if (age == 12)</a:t>
            </a:r>
            <a:br/>
            <a:r>
              <a:t>{</a:t>
            </a:r>
            <a:br/>
            <a:r>
              <a:t>printf("Salut jeune !");</a:t>
            </a:r>
            <a:br/>
            <a:r>
              <a:t>}</a:t>
            </a:r>
            <a:br/>
            <a:r>
              <a:t>else if (age == 16)</a:t>
            </a:r>
            <a:br/>
            <a:r>
              <a:t>{</a:t>
            </a:r>
            <a:br/>
            <a:r>
              <a:t>printf("Salut ado !");</a:t>
            </a:r>
            <a:br/>
            <a:r>
              <a:t>}</a:t>
            </a:r>
            <a:br/>
            <a:r>
              <a:t>else if (age == 18)</a:t>
            </a:r>
            <a:br/>
            <a:r>
              <a:t>{</a:t>
            </a:r>
            <a:br/>
            <a:r>
              <a:t>printf("Salut adulte !");</a:t>
            </a:r>
            <a:br/>
            <a:r>
              <a:t>}</a:t>
            </a:r>
            <a:br/>
            <a:r>
              <a:t>else if (age == 68)</a:t>
            </a:r>
            <a:br/>
            <a:r>
              <a:t>{</a:t>
            </a:r>
            <a:br/>
            <a:r>
              <a:t>printf("Salut papy !");</a:t>
            </a:r>
            <a:br/>
            <a:r>
              <a:t>87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6. LES CONDITIONS</a:t>
            </a:r>
            <a:br/>
            <a:r>
              <a:t>}</a:t>
            </a:r>
            <a:br/>
            <a:r>
              <a:t>else</a:t>
            </a:r>
            <a:br/>
            <a:r>
              <a:t>{</a:t>
            </a:r>
            <a:br/>
            <a:r>
              <a:t>printf("Je n’ai aucune phrase de prete pour ton age");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964813(cid:1)</a:t>
            </a:r>
            <a:br/>
            <a:r>
              <a:t>Construire un switch</a:t>
            </a:r>
            <a:br/>
            <a:r>
              <a:t>LesinformaticiensdØtestentfairedeschosesrØpØtitives,onaeul’occasiondelevØri(cid:28)er</a:t>
            </a:r>
            <a:br/>
            <a:r>
              <a:t>plus t(cid:244)t.</a:t>
            </a:r>
            <a:br/>
            <a:r>
              <a:t>Alors, pour Øviter d’avoir (cid:224) faire des rØpØtitions comme (cid:231)a quand on teste la valeur</a:t>
            </a:r>
            <a:br/>
            <a:r>
              <a:t>d’une seule et mŒme variable, ils ont inventØ une autre structure que le if... else.</a:t>
            </a:r>
            <a:br/>
            <a:r>
              <a:t>CettestructureparticuliŁres’appelleswitch.VoiciunswitchbasØsurl’exemplequ’on</a:t>
            </a:r>
            <a:br/>
            <a:r>
              <a:t>vient de voir :</a:t>
            </a:r>
            <a:br/>
            <a:r>
              <a:t>switch (age)</a:t>
            </a:r>
            <a:br/>
            <a:r>
              <a:t>{</a:t>
            </a:r>
            <a:br/>
            <a:r>
              <a:t>case 2:</a:t>
            </a:r>
            <a:br/>
            <a:r>
              <a:t>printf("Salut bebe !");</a:t>
            </a:r>
            <a:br/>
            <a:r>
              <a:t>break;</a:t>
            </a:r>
            <a:br/>
            <a:r>
              <a:t>case 6:</a:t>
            </a:r>
            <a:br/>
            <a:r>
              <a:t>printf("Salut gamin !");</a:t>
            </a:r>
            <a:br/>
            <a:r>
              <a:t>break;</a:t>
            </a:r>
            <a:br/>
            <a:r>
              <a:t>case 12:</a:t>
            </a:r>
            <a:br/>
            <a:r>
              <a:t>printf("Salut jeune !");</a:t>
            </a:r>
            <a:br/>
            <a:r>
              <a:t>break;</a:t>
            </a:r>
            <a:br/>
            <a:r>
              <a:t>case 16:</a:t>
            </a:r>
            <a:br/>
            <a:r>
              <a:t>printf("Salut ado !");</a:t>
            </a:r>
            <a:br/>
            <a:r>
              <a:t>break;</a:t>
            </a:r>
            <a:br/>
            <a:r>
              <a:t>case 18:</a:t>
            </a:r>
            <a:br/>
            <a:r>
              <a:t>printf("Salut adulte !");</a:t>
            </a:r>
            <a:br/>
            <a:r>
              <a:t>break;</a:t>
            </a:r>
            <a:br/>
            <a:r>
              <a:t>case 68:</a:t>
            </a:r>
            <a:br/>
            <a:r>
              <a:t>printf("Salut papy !");</a:t>
            </a:r>
            <a:br/>
            <a:r>
              <a:t>break;</a:t>
            </a:r>
            <a:br/>
            <a:r>
              <a:t>default:</a:t>
            </a:r>
            <a:br/>
            <a:r>
              <a:t>printf("Je n’ai aucune phrase de prete pour ton age ");</a:t>
            </a:r>
            <a:br/>
            <a:r>
              <a:t>break;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996988(cid:1)</a:t>
            </a:r>
            <a:br/>
            <a:r>
              <a:t>ImprØgnez-vous de mon exemple pour crØer vos propres switch. On les utilise plus</a:t>
            </a:r>
            <a:br/>
            <a:r>
              <a:t>rarement,maisc’estvraiquec’estpratiquecar(cid:231)afait(unpeu)moinsdecode(cid:224)taper.</a:t>
            </a:r>
            <a:br/>
            <a:r>
              <a:t>L’idØe c’est donc d’Øcrire switch (maVariable) pour dire (cid:19) je vais tester la valeur de</a:t>
            </a:r>
            <a:br/>
            <a:r>
              <a:t>88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CONDITION SWITCH</a:t>
            </a:r>
            <a:br/>
            <a:r>
              <a:t>lavariablemaVariable(cid:20).Vousouvrezensuitedesaccoladesquevousrefermeztouten</a:t>
            </a:r>
            <a:br/>
            <a:r>
              <a:t>bas.</a:t>
            </a:r>
            <a:br/>
            <a:r>
              <a:t>Ensuite, (cid:224) l’intØrieur de ces accolades, vous gØrez tous les cas : case 2, case 4, case</a:t>
            </a:r>
            <a:br/>
            <a:r>
              <a:t>5, case 45...</a:t>
            </a:r>
            <a:br/>
            <a:r>
              <a:t>Vousdevezmettreuneinstructionbreak;obligatoirement(cid:224)la(cid:28)ndechaque</a:t>
            </a:r>
            <a:br/>
            <a:r>
              <a:t>cas.Sivousnelefaitespas,alorsl’ordinateuriralirelesinstructionsendessous</a:t>
            </a:r>
            <a:br/>
            <a:r>
              <a:t>censØesŒtrerØservØesauxautrescas!L’instructionbreak;commandeenfait</a:t>
            </a:r>
            <a:br/>
            <a:r>
              <a:t>(cid:224) l’ordinateur de (cid:19) sortir (cid:20) des accolades.</a:t>
            </a:r>
            <a:br/>
            <a:r>
              <a:t>En(cid:28)n, le cas default correspond en fait au else qu’on conna(cid:238)t bien maintenant. Si la</a:t>
            </a:r>
            <a:br/>
            <a:r>
              <a:t>variable ne vaut aucune des valeurs prØcØdentes, l’ordinateur ira lire le default.</a:t>
            </a:r>
            <a:br/>
            <a:r>
              <a:t>GØrer un menu avec un switch</a:t>
            </a:r>
            <a:br/>
            <a:r>
              <a:t>Le switch est trŁs souvent utilisØ pour faire des menus en console. Je crois que le</a:t>
            </a:r>
            <a:br/>
            <a:r>
              <a:t>moment est venu de pratiquer un peu!</a:t>
            </a:r>
            <a:br/>
            <a:r>
              <a:t>Au boulot!</a:t>
            </a:r>
            <a:br/>
            <a:r>
              <a:t>En console, pour faire un menu, on fait des printf qui a(cid:30)chent les di(cid:27)Ørentes options</a:t>
            </a:r>
            <a:br/>
            <a:r>
              <a:t>possibles. Chaque option est numØrotØe, et l’utilisateur doit entrer le numØro du menu</a:t>
            </a:r>
            <a:br/>
            <a:r>
              <a:t>qui l’intØresse. Voici par exemple ce que la console devra a(cid:30)cher :</a:t>
            </a:r>
            <a:br/>
            <a:r>
              <a:t>=== Menu ===</a:t>
            </a:r>
            <a:br/>
            <a:r>
              <a:t>1. Royal Cheese</a:t>
            </a:r>
            <a:br/>
            <a:r>
              <a:t>2. Mc Deluxe</a:t>
            </a:r>
            <a:br/>
            <a:r>
              <a:t>3. Mc Bacon</a:t>
            </a:r>
            <a:br/>
            <a:r>
              <a:t>4. Big Mac</a:t>
            </a:r>
            <a:br/>
            <a:r>
              <a:t>Votre choix ?</a:t>
            </a:r>
            <a:br/>
            <a:r>
              <a:t>Voici votre mission (si vous l’acceptez) : reproduisez ce menu (cid:224) l’aide de printf</a:t>
            </a:r>
            <a:br/>
            <a:r>
              <a:t>(facile), ajoutez un scanf pour enregistrer le choix de l’utilisateur dans une variable</a:t>
            </a:r>
            <a:br/>
            <a:r>
              <a:t>choixMenu, et en(cid:28)n faites un switch pour dire (cid:224) l’utilisateur (cid:19) tu as choisi le menu</a:t>
            </a:r>
            <a:br/>
            <a:r>
              <a:t>Royal Cheese (cid:20) par exemple.</a:t>
            </a:r>
            <a:br/>
            <a:r>
              <a:t>Allez, au travail!</a:t>
            </a:r>
            <a:br/>
            <a:r>
              <a:t>Correction</a:t>
            </a:r>
            <a:br/>
            <a:r>
              <a:t>Voici la solution (j’espŁre que vous l’avez trouvØe!)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int main(int argc, char *argv[])</a:t>
            </a:r>
            <a:br/>
            <a:r>
              <a:t>89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=== Menu ===</a:t>
                      </a:r>
                    </a:p>
                    <a:p>
                      <a:r>
                        <a:t>1. Royal Cheese</a:t>
                      </a:r>
                    </a:p>
                    <a:p>
                      <a:r>
                        <a:t>2. Mc Deluxe</a:t>
                      </a:r>
                    </a:p>
                    <a:p>
                      <a:r>
                        <a:t>3. Mc Bacon</a:t>
                      </a:r>
                    </a:p>
                    <a:p>
                      <a:r>
                        <a:t>4. Big Mac</a:t>
                      </a:r>
                    </a:p>
                    <a:p>
                      <a:r>
                        <a:t>Votre choix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6. LES CONDITIONS</a:t>
            </a:r>
            <a:br/>
            <a:r>
              <a:t>{</a:t>
            </a:r>
            <a:br/>
            <a:r>
              <a:t>int choixMenu;</a:t>
            </a:r>
            <a:br/>
            <a:r>
              <a:t>printf("=== Menu ===\n\n");</a:t>
            </a:r>
            <a:br/>
            <a:r>
              <a:t>printf("1. Royal Cheese\n");</a:t>
            </a:r>
            <a:br/>
            <a:r>
              <a:t>printf("2. Mc Deluxe\n");</a:t>
            </a:r>
            <a:br/>
            <a:r>
              <a:t>printf("3. Mc Bacon\n");</a:t>
            </a:r>
            <a:br/>
            <a:r>
              <a:t>printf("4. Big Mac\n");</a:t>
            </a:r>
            <a:br/>
            <a:r>
              <a:t>printf("\nVotre choix ? ");</a:t>
            </a:r>
            <a:br/>
            <a:r>
              <a:t>scanf("%d", &amp;choixMenu);</a:t>
            </a:r>
            <a:br/>
            <a:r>
              <a:t>printf("\n");</a:t>
            </a:r>
            <a:br/>
            <a:r>
              <a:t>switch (choixMenu)</a:t>
            </a:r>
            <a:br/>
            <a:r>
              <a:t>{</a:t>
            </a:r>
            <a:br/>
            <a:r>
              <a:t>case 1:</a:t>
            </a:r>
            <a:br/>
            <a:r>
              <a:t>printf("Vous avez choisi le Royal Cheese. Bon choix !");</a:t>
            </a:r>
            <a:br/>
            <a:r>
              <a:t>break;</a:t>
            </a:r>
            <a:br/>
            <a:r>
              <a:t>case 2:</a:t>
            </a:r>
            <a:br/>
            <a:r>
              <a:t>printf("Vous avez choisi le Mc Deluxe. Berk, trop de sauce...");</a:t>
            </a:r>
            <a:br/>
            <a:r>
              <a:t>break;</a:t>
            </a:r>
            <a:br/>
            <a:r>
              <a:t>case 3:</a:t>
            </a:r>
            <a:br/>
            <a:r>
              <a:t>printf("Vous avez choisi le Mc Bacon. Bon, ca passe encore ca ;o)");</a:t>
            </a:r>
            <a:br/>
            <a:r>
              <a:t>break;</a:t>
            </a:r>
            <a:br/>
            <a:r>
              <a:t>case 4:</a:t>
            </a:r>
            <a:br/>
            <a:r>
              <a:t>printf("Vous avez choisi le Big Mac. Vous devez avoir tres faim !");</a:t>
            </a:r>
            <a:br/>
            <a:r>
              <a:t>break;</a:t>
            </a:r>
            <a:br/>
            <a:r>
              <a:t>default:</a:t>
            </a:r>
            <a:br/>
            <a:r>
              <a:t>printf("Vous n’avez pas rentre un nombre correct. Vous ne mangerez rien</a:t>
            </a:r>
            <a:br/>
            <a:r>
              <a:t>(cid:44)→ du tout !");</a:t>
            </a:r>
            <a:br/>
            <a:r>
              <a:t>break;</a:t>
            </a:r>
            <a:br/>
            <a:r>
              <a:t>}</a:t>
            </a:r>
            <a:br/>
            <a:r>
              <a:t>printf("\n\n");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534118(cid:1)</a:t>
            </a:r>
            <a:br/>
            <a:r>
              <a:t>Et voil(cid:224) le travail!</a:t>
            </a:r>
            <a:br/>
            <a:r>
              <a:t>J’espŁre que vous n’avez pas oubliØ le default (cid:224) la (cid:28)n du switch! En e(cid:27)et, quand</a:t>
            </a:r>
            <a:br/>
            <a:r>
              <a:t>vous programmez vous devez toujours penser (cid:224) tous les cas. Vous avez beau dire de</a:t>
            </a:r>
            <a:br/>
            <a:r>
              <a:t>taper un nombre entre 1 et 4, vous trouverez toujours un imbØcile qui ira taper 10 ou</a:t>
            </a:r>
            <a:br/>
            <a:r>
              <a:t>encore Salut alors que ce n’est pas ce que vous attendez.</a:t>
            </a:r>
            <a:br/>
            <a:r>
              <a:t>Bref, soyez toujours vigilants de ce c(cid:244)tØ-ci : ne faites pas con(cid:28)ance (cid:224) l’utilisateur, il</a:t>
            </a:r>
            <a:br/>
            <a:r>
              <a:t>peut parfois entrer n’importe quoi. PrØvoyez toujours un cas default ou un else si</a:t>
            </a:r>
            <a:br/>
            <a:r>
              <a:t>vous faites (cid:231)a avec des if.</a:t>
            </a:r>
            <a:br/>
            <a:r>
              <a:t>90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TERNAIRES : DES CONDITIONS CONDENS(cid:201)ES</a:t>
            </a:r>
            <a:br/>
            <a:r>
              <a:t>Je vous conseille de vous familiariser avec le fonctionnement des menus en</a:t>
            </a:r>
            <a:br/>
            <a:r>
              <a:t>console,caronenfaitsouventdansdesprogrammesconsoleetvousenaurez</a:t>
            </a:r>
            <a:br/>
            <a:r>
              <a:t>sßrement besoin.</a:t>
            </a:r>
            <a:br/>
            <a:r>
              <a:t>Les ternaires : des conditions condensØes</a:t>
            </a:r>
            <a:br/>
            <a:r>
              <a:t>Il existe une troisiŁme fa(cid:231)on de faire des conditions, plus rare.</a:t>
            </a:r>
            <a:br/>
            <a:r>
              <a:t>On appelle cela des expressions ternaires. ConcrŁtement, c’est comme un if...</a:t>
            </a:r>
            <a:br/>
            <a:r>
              <a:t>else, sauf qu’on fait tout tenir sur une seule ligne!</a:t>
            </a:r>
            <a:br/>
            <a:r>
              <a:t>Comme un exemple vaut mieux qu’un long discours, je vais vous donner deux fois la</a:t>
            </a:r>
            <a:br/>
            <a:r>
              <a:t>mŒme condition : la premiŁre avec un if... else, et la seconde, identique, mais sous</a:t>
            </a:r>
            <a:br/>
            <a:r>
              <a:t>forme d’une expression ternaire.</a:t>
            </a:r>
            <a:br/>
            <a:r>
              <a:t>Une condition if... else bien connue</a:t>
            </a:r>
            <a:br/>
            <a:r>
              <a:t>Supposons qu’on ait une variable boolØenne majeur qui vaut vrai (1) si on est majeur,</a:t>
            </a:r>
            <a:br/>
            <a:r>
              <a:t>et faux (0) si on est mineur. On veut changer la valeur de la variable age en fonction</a:t>
            </a:r>
            <a:br/>
            <a:r>
              <a:t>duboolØen,pourmettre"18"sionestmajeur,"17"sionestmineur.C’estunexemple</a:t>
            </a:r>
            <a:br/>
            <a:r>
              <a:t>complŁtement stupide je suis d’accord, mais (cid:231)a me permet de vous montrer comment</a:t>
            </a:r>
            <a:br/>
            <a:r>
              <a:t>on peut se servir des expressions ternaires.</a:t>
            </a:r>
            <a:br/>
            <a:r>
              <a:t>Voici comment faire cela avec un if... else :</a:t>
            </a:r>
            <a:br/>
            <a:r>
              <a:t>if (majeur)</a:t>
            </a:r>
            <a:br/>
            <a:r>
              <a:t>age = 18;</a:t>
            </a:r>
            <a:br/>
            <a:r>
              <a:t>else</a:t>
            </a:r>
            <a:br/>
            <a:r>
              <a:t>age = 17;</a:t>
            </a:r>
            <a:br/>
            <a:r>
              <a:t>Notezquej’aienlevØdanscetexemplelesaccoladescarellessontfacultatives</a:t>
            </a:r>
            <a:br/>
            <a:r>
              <a:t>s’il n’y a qu’une instruction, comme je vous l’ai expliquØ plus t(cid:244)t.</a:t>
            </a:r>
            <a:br/>
            <a:r>
              <a:t>La mŒme condition en ternaire</a:t>
            </a:r>
            <a:br/>
            <a:r>
              <a:t>VoiciuncodequifaitexactementlamŒmechosequelecodeprØcØdent,maisØcritcette</a:t>
            </a:r>
            <a:br/>
            <a:r>
              <a:t>fois sous forme ternaire :</a:t>
            </a:r>
            <a:br/>
            <a:r>
              <a:t>age = (majeur) ? 18 : 17;</a:t>
            </a:r>
            <a:br/>
            <a:r>
              <a:t>Les ternaires permettent, sur une seule ligne, de changer la valeur d’une variable en</a:t>
            </a:r>
            <a:br/>
            <a:r>
              <a:t>fonctiond’unecondition.Icilaconditionesttoutsimplementmajeur,mais(cid:231)apourrait</a:t>
            </a:r>
            <a:br/>
            <a:r>
              <a:t>91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6. LES CONDITIONS</a:t>
            </a:r>
            <a:br/>
            <a:r>
              <a:t>Œtre n’importe quelle condition plus longue bien entendu2.</a:t>
            </a:r>
            <a:br/>
            <a:r>
              <a:t>Le point d’interrogation permet de dire (cid:19) est-ce que tu es majeur? (cid:20). Si oui, alors on</a:t>
            </a:r>
            <a:br/>
            <a:r>
              <a:t>met la valeur 18 dans age. Sinon (le deux-points : signi(cid:28)e else ici), on met la valeur</a:t>
            </a:r>
            <a:br/>
            <a:r>
              <a:t>17.</a:t>
            </a:r>
            <a:br/>
            <a:r>
              <a:t>Les ternaires ne sont pas du tout indispensables, personnellement je les utilise peu car</a:t>
            </a:r>
            <a:br/>
            <a:r>
              <a:t>ilspeuventrendrelalectured’uncodesourceunpeudi(cid:30)cile.CeciØtant,ilvautmieux</a:t>
            </a:r>
            <a:br/>
            <a:r>
              <a:t>que vous les connaissiez pour le jour oø vous tomberez sur un code plein de ternaires</a:t>
            </a:r>
            <a:br/>
            <a:r>
              <a:t>dans tous les sens!</a:t>
            </a:r>
            <a:br/>
            <a:r>
              <a:t>En rØsumØ</a:t>
            </a:r>
            <a:br/>
            <a:r>
              <a:t>(cid:21) Les conditions sont (cid:224) la base de tous les programmes. C’est un moyen pour l’ordi-</a:t>
            </a:r>
            <a:br/>
            <a:r>
              <a:t>nateur de prendre une dØcision en fonction de la valeur d’une variable.</a:t>
            </a:r>
            <a:br/>
            <a:r>
              <a:t>(cid:21) Les mots-clØs if, else if, else signi(cid:28)ent respectivement (cid:19) si (cid:20), (cid:19) sinon si (cid:20), (cid:19) si-</a:t>
            </a:r>
            <a:br/>
            <a:r>
              <a:t>non (cid:20). On peut Øcrire autant de else if que l’on dØsire.</a:t>
            </a:r>
            <a:br/>
            <a:r>
              <a:t>(cid:21) Un boolØen est une variable qui peut avoir deux Øtats : vrai (1) ou faux (0)3. On</a:t>
            </a:r>
            <a:br/>
            <a:r>
              <a:t>utilise des int pour stocker des boolØens car ce ne sont en fait rien d’autre que des</a:t>
            </a:r>
            <a:br/>
            <a:r>
              <a:t>nombres.</a:t>
            </a:r>
            <a:br/>
            <a:r>
              <a:t>(cid:21) Leswitchestunealternativeauifquandils’agitd’analyserlavaleurd’unevariable.</a:t>
            </a:r>
            <a:br/>
            <a:r>
              <a:t>Il permet de rendre un code source plus clair si vous vous apprŒtiez (cid:224) tester de</a:t>
            </a:r>
            <a:br/>
            <a:r>
              <a:t>nombreux cas4.</a:t>
            </a:r>
            <a:br/>
            <a:r>
              <a:t>(cid:21) Les ternaires sont des conditions trŁs concises qui permettent d’a(cid:27)ecter rapide-</a:t>
            </a:r>
            <a:br/>
            <a:r>
              <a:t>ment une valeur (cid:224) une variable en fonction du rØsultat d’un test. On les utilise avec</a:t>
            </a:r>
            <a:br/>
            <a:r>
              <a:t>parcimonie car le code source a tendance (cid:224) devenir moins lisible avec elles.</a:t>
            </a:r>
            <a:br/>
            <a:r>
              <a:t>2. Unautreexemple?autorisation = (age &gt;= 18)? 1 : 0;</a:t>
            </a:r>
            <a:br/>
            <a:r>
              <a:t>3. Toutevaleurdi(cid:27)Ørentede0estenfaitconsidØrØecomme(cid:19)vraie(cid:20).</a:t>
            </a:r>
            <a:br/>
            <a:r>
              <a:t>4. Si vous utilisez de nombreux else if c’est en gØnØral le signe qu’un switch serait plus adaptØ</a:t>
            </a:r>
            <a:br/>
            <a:r>
              <a:t>pourrendrelecodesourcepluslisible.</a:t>
            </a:r>
            <a:br/>
            <a:r>
              <a:t>92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0. AVANT-PROPOS</a:t>
            </a:r>
            <a:br/>
            <a:r>
              <a:t>(cid:21) L’Øquipe des zCorrecteurs, des passionnØs de langue fran(cid:231)aise et de typographie</a:t>
            </a:r>
            <a:br/>
            <a:r>
              <a:t>qui corrigent depuis longtemps les cours du Site du ZØro et qui ont fait un travail</a:t>
            </a:r>
            <a:br/>
            <a:r>
              <a:t>formidable de rigueur et d’e(cid:30)cacitØ pour relire ce livre (triple relecture pour chaque</a:t>
            </a:r>
            <a:br/>
            <a:r>
              <a:t>chapitre!).Jetiens(cid:224)remercierenparticulierlescinqcorrecteursquisesontchargØs</a:t>
            </a:r>
            <a:br/>
            <a:r>
              <a:t>delarelecturedecelivre:PhilippeLutun(ptipilou),Lo(cid:239)cLeBreton(Fihld),Martin</a:t>
            </a:r>
            <a:br/>
            <a:r>
              <a:t>Wetterwald (DJ Fox), Guillaume Gaullier (Guillawme) et LØo Roux (Nelty).</a:t>
            </a:r>
            <a:br/>
            <a:r>
              <a:t>(cid:21) L’Øquipe du Site du ZØro, passØe, prØsente et future. Leur aide pour faire tourner le</a:t>
            </a:r>
            <a:br/>
            <a:r>
              <a:t>site est inestimable. RØdiger une liste complŁte des membres de l’Øquipe serait bien</a:t>
            </a:r>
            <a:br/>
            <a:r>
              <a:t>trop long ici, mais ils sauront se reconna(cid:238)tre tous autant qu’ils sont.;-)</a:t>
            </a:r>
            <a:br/>
            <a:r>
              <a:t>(cid:21) En(cid:28)n et surtout, tous ceux qui nous ont fait con(cid:28)ance et nous ont encouragØs (cid:224)</a:t>
            </a:r>
            <a:br/>
            <a:r>
              <a:t>continuer : les visiteurs du Site du ZØro7. Eux aussi sont un peu trop nombreux</a:t>
            </a:r>
            <a:br/>
            <a:r>
              <a:t>pour Œtre listØs ici, mais qu’ils sachent (cid:224) quel point leurs encouragements ont ØtØ le</a:t>
            </a:r>
            <a:br/>
            <a:r>
              <a:t>moteur de la crØation de ce livre.</a:t>
            </a:r>
            <a:br/>
            <a:r>
              <a:t>Merci (cid:224) vous en(cid:28)n, qui vous apprŒtez (cid:224) nous faire con(cid:28)ance en lisant ce livre. Je vous</a:t>
            </a:r>
            <a:br/>
            <a:r>
              <a:t>souhaiteunebonneetagrØablelecture,etsurtoutn’oubliezpasd’yprendreduplaisir!</a:t>
            </a:r>
            <a:br/>
            <a:r>
              <a:t>7. IlestintØressantdenoterquetouteslespersonneslistØesprØcØdemmentenfontpartie!</a:t>
            </a:r>
            <a:br/>
            <a:r>
              <a:t>vi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7</a:t>
            </a:r>
            <a:br/>
            <a:r>
              <a:t>Chapitre</a:t>
            </a:r>
            <a:br/>
            <a:r>
              <a:t>Les boucles</a:t>
            </a:r>
            <a:br/>
            <a:r>
              <a:t>Di(cid:30)cultØ :</a:t>
            </a:r>
            <a:br/>
            <a:r>
              <a:t>A</a:t>
            </a:r>
            <a:br/>
            <a:r>
              <a:t>prŁs avoirvucommentrØaliserdesconditionsenC,nousallonsdØcouvrirlesboucles.</a:t>
            </a:r>
            <a:br/>
            <a:r>
              <a:t>Qu’est-ce qu’une boucle? C’est une technique permettant de rØpØter les mŒmes ins-</a:t>
            </a:r>
            <a:br/>
            <a:r>
              <a:t>tructions plusieurs fois. Cela nous sera bien utile par la suite, notamment pour le</a:t>
            </a:r>
            <a:br/>
            <a:r>
              <a:t>premier TP qui vous attend aprŁs ce chapitre.</a:t>
            </a:r>
            <a:br/>
            <a:r>
              <a:t>Relaxez-vous : ce chapitre sera simple. Nous avons vu ce qu’Øtaient les conditions et les</a:t>
            </a:r>
            <a:br/>
            <a:r>
              <a:t>boolØens dans le chapitre prØcØdent, c’Øtait un gros morceau (cid:224) avaler. Maintenant (cid:231)a va</a:t>
            </a:r>
            <a:br/>
            <a:r>
              <a:t>couler de source et le TP ne devrait pas vous poser trop de problŁmes.</a:t>
            </a:r>
            <a:br/>
            <a:r>
              <a:t>En(cid:28)npro(cid:28)tez-en,parcequ’ensuitenousnetarderonspas(cid:224)entrerdanslapartieIIducours,</a:t>
            </a:r>
            <a:br/>
            <a:r>
              <a:t>et l(cid:224) vous aurez intØrŒt (cid:224) Œtre bien rØveillØs!</a:t>
            </a:r>
            <a:br/>
            <a:r>
              <a:t>93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7. LES BOUCLES</a:t>
            </a:r>
            <a:br/>
            <a:r>
              <a:t>Qu’est-ce qu’une boucle?</a:t>
            </a:r>
            <a:br/>
            <a:r>
              <a:t>JemerØpŁte:uneboucleestunestructurequipermetderØpØterlesmŒmesinstructions</a:t>
            </a:r>
            <a:br/>
            <a:r>
              <a:t>plusieurs fois.</a:t>
            </a:r>
            <a:br/>
            <a:r>
              <a:t>Tout comme pour les conditions, il y a plusieurs fa(cid:231)ons de rØaliser des boucles. Au</a:t>
            </a:r>
            <a:br/>
            <a:r>
              <a:t>bout du compte, cela revient (cid:224) faire la mŒme chose : rØpØter les mŒmes instructions un</a:t>
            </a:r>
            <a:br/>
            <a:r>
              <a:t>certain nombre de fois. Nous allons voir trois types de boucles courantes en C :</a:t>
            </a:r>
            <a:br/>
            <a:r>
              <a:t>(cid:21) while</a:t>
            </a:r>
            <a:br/>
            <a:r>
              <a:t>(cid:21) do... while</a:t>
            </a:r>
            <a:br/>
            <a:r>
              <a:t>(cid:21) for</a:t>
            </a:r>
            <a:br/>
            <a:r>
              <a:t>Dans tous les cas, le schØma est le mŒme ((cid:28)g. 7.1).</a:t>
            </a:r>
            <a:br/>
            <a:r>
              <a:t>Figure 7.1 (cid:21) SchØma d’une boucle</a:t>
            </a:r>
            <a:br/>
            <a:r>
              <a:t>Voici ce qu’il se passe dans l’ordre :</a:t>
            </a:r>
            <a:br/>
            <a:r>
              <a:t>1. l’ordinateur lit les instructions de haut en bas (comme d’habitude);</a:t>
            </a:r>
            <a:br/>
            <a:r>
              <a:t>2. puis, une fois arrivØ (cid:224) la (cid:28)n de la boucle, il repart (cid:224) la premiŁre instruction;</a:t>
            </a:r>
            <a:br/>
            <a:r>
              <a:t>3. il recommence alors (cid:224) lire les instructions de haut en bas...</a:t>
            </a:r>
            <a:br/>
            <a:r>
              <a:t>4. ... et il repart au dØbut de la boucle.</a:t>
            </a:r>
            <a:br/>
            <a:r>
              <a:t>Le problŁme dans ce systŁme c’est que si on ne l’arrŒte pas, l’ordinateur est capable</a:t>
            </a:r>
            <a:br/>
            <a:r>
              <a:t>de rØpØter les instructions (cid:224) l’in(cid:28)ni! Il n’est pas du genre (cid:224) se plaindre, vous savez : il</a:t>
            </a:r>
            <a:br/>
            <a:r>
              <a:t>fait ce qu’on lui dit de faire... Il pourrait trŁs bien se bloquer dans une boucle in(cid:28)nie,</a:t>
            </a:r>
            <a:br/>
            <a:r>
              <a:t>c’est d’ailleurs une des nombreuses craintes des programmeurs.</a:t>
            </a:r>
            <a:br/>
            <a:r>
              <a:t>Et c’est l(cid:224) qu’on retrouve... les conditions! Quand on crØe une boucle, on indique</a:t>
            </a:r>
            <a:br/>
            <a:r>
              <a:t>toujours une condition. Cette condition signi(cid:28)era (cid:19) RØpŁte la boucle tant que cette</a:t>
            </a:r>
            <a:br/>
            <a:r>
              <a:t>condition est vraie (cid:20).</a:t>
            </a:r>
            <a:br/>
            <a:r>
              <a:t>Comme je vous l’ai dit, il y a plusieurs maniŁres de s’y prendre. Voyons voir sans plus</a:t>
            </a:r>
            <a:br/>
            <a:r>
              <a:t>tarder comment on rØalise une boucle de type while en C.</a:t>
            </a:r>
            <a:br/>
            <a:r>
              <a:t>La boucle while</a:t>
            </a:r>
            <a:br/>
            <a:r>
              <a:t>Voici comment on construit une boucle while :</a:t>
            </a:r>
            <a:br/>
            <a:r>
              <a:t>while (/* Condition */)</a:t>
            </a:r>
            <a:br/>
            <a:r>
              <a:t>{</a:t>
            </a:r>
            <a:br/>
            <a:r>
              <a:t>94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BOUCLE WHILE</a:t>
            </a:r>
            <a:br/>
            <a:r>
              <a:t>// Instructions (cid:224) rØpØter</a:t>
            </a:r>
            <a:br/>
            <a:r>
              <a:t>}</a:t>
            </a:r>
            <a:br/>
            <a:r>
              <a:t>C’est aussi simple que cela. while signi(cid:28)e (cid:19) Tant que (cid:20). On dit donc (cid:224) l’ordinateur</a:t>
            </a:r>
            <a:br/>
            <a:r>
              <a:t>(cid:19) Tant que la condition est vraie, rØpŁte les instructions entre accolades (cid:20).</a:t>
            </a:r>
            <a:br/>
            <a:r>
              <a:t>Je vous propose de faire un test simple : on va demander (cid:224) l’utilisateur de taper le</a:t>
            </a:r>
            <a:br/>
            <a:r>
              <a:t>nombre 47. Tant qu’il n’a pas tapØ le nombre 47, on lui redemande le nombre. Le</a:t>
            </a:r>
            <a:br/>
            <a:r>
              <a:t>programme ne pourra s’arrŒter que si l’utilisateur tape le nombre 47 (je sais, je sais, je</a:t>
            </a:r>
            <a:br/>
            <a:r>
              <a:t>suis diabolique) :</a:t>
            </a:r>
            <a:br/>
            <a:r>
              <a:t>int nombreEntre = 0;</a:t>
            </a:r>
            <a:br/>
            <a:r>
              <a:t>while (nombreEntre != 47)</a:t>
            </a:r>
            <a:br/>
            <a:r>
              <a:t>{</a:t>
            </a:r>
            <a:br/>
            <a:r>
              <a:t>printf("Tapez le nombre 47 ! ");</a:t>
            </a:r>
            <a:br/>
            <a:r>
              <a:t>scanf("%d", &amp;nombreEntre);</a:t>
            </a:r>
            <a:br/>
            <a:r>
              <a:t>}</a:t>
            </a:r>
            <a:br/>
            <a:r>
              <a:t>Voici maintenant le test que j’ai fait. Notez que j’ai fait exprŁs de me tromper 2-3 fois</a:t>
            </a:r>
            <a:br/>
            <a:r>
              <a:t>avant de taper le bon nombre.</a:t>
            </a:r>
            <a:br/>
            <a:r>
              <a:t>Tapez le nombre 47 ! 10</a:t>
            </a:r>
            <a:br/>
            <a:r>
              <a:t>Tapez le nombre 47 ! 27</a:t>
            </a:r>
            <a:br/>
            <a:r>
              <a:t>Tapez le nombre 47 ! 40</a:t>
            </a:r>
            <a:br/>
            <a:r>
              <a:t>Tapez le nombre 47 ! 47</a:t>
            </a:r>
            <a:br/>
            <a:r>
              <a:t>Leprogrammes’estarrŒtØaprŁsavoirtapØlenombre47.CettebouclewhileserØpŁte</a:t>
            </a:r>
            <a:br/>
            <a:r>
              <a:t>donc tant que l’utilisateur n’a pas tapØ 47, c’est assez simple.</a:t>
            </a:r>
            <a:br/>
            <a:r>
              <a:t>Maintenant, essayons de faire quelque chose d’un peu plus intØressant : on veut que</a:t>
            </a:r>
            <a:br/>
            <a:r>
              <a:t>notre boucle se rØpŁte un certain nombre de fois. On va pour cela crØer une variable</a:t>
            </a:r>
            <a:br/>
            <a:r>
              <a:t>compteurquivaudra0audØbutduprogrammeetquel’onvaincrØmenteraufuret(cid:224)</a:t>
            </a:r>
            <a:br/>
            <a:r>
              <a:t>mesure. Vous vous souvenez de l’incrØmentation? ˙a consiste (cid:224) ajouter 1 (cid:224) la variable</a:t>
            </a:r>
            <a:br/>
            <a:r>
              <a:t>en faisant variable++;.</a:t>
            </a:r>
            <a:br/>
            <a:r>
              <a:t>Regardez attentivement ce bout de code et, surtout, essayez de le comprendre :</a:t>
            </a:r>
            <a:br/>
            <a:r>
              <a:t>int compteur = 0;</a:t>
            </a:r>
            <a:br/>
            <a:r>
              <a:t>while (compteur &lt; 10)</a:t>
            </a:r>
            <a:br/>
            <a:r>
              <a:t>{</a:t>
            </a:r>
            <a:br/>
            <a:r>
              <a:t>printf("Salut les Zeros !\n");</a:t>
            </a:r>
            <a:br/>
            <a:r>
              <a:t>compteur++;</a:t>
            </a:r>
            <a:br/>
            <a:r>
              <a:t>}</a:t>
            </a:r>
            <a:br/>
            <a:r>
              <a:t>RØsultat :</a:t>
            </a:r>
            <a:br/>
            <a:r>
              <a:t>95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Tapez le nombre 47 ! 10</a:t>
                      </a:r>
                    </a:p>
                    <a:p>
                      <a:r>
                        <a:t>Tapez le nombre 47 ! 27</a:t>
                      </a:r>
                    </a:p>
                    <a:p>
                      <a:r>
                        <a:t>Tapez le nombre 47 ! 40</a:t>
                      </a:r>
                    </a:p>
                    <a:p>
                      <a:r>
                        <a:t>Tapez le nombre 47 ! 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7. LES BOUCLES</a:t>
            </a:r>
            <a:br/>
            <a:r>
              <a:t>Salut les Zeros !</a:t>
            </a:r>
            <a:br/>
            <a:r>
              <a:t>Salut les Zeros !</a:t>
            </a:r>
            <a:br/>
            <a:r>
              <a:t>Salut les Zeros !</a:t>
            </a:r>
            <a:br/>
            <a:r>
              <a:t>Salut les Zeros !</a:t>
            </a:r>
            <a:br/>
            <a:r>
              <a:t>Salut les Zeros !</a:t>
            </a:r>
            <a:br/>
            <a:r>
              <a:t>Salut les Zeros !</a:t>
            </a:r>
            <a:br/>
            <a:r>
              <a:t>Salut les Zeros !</a:t>
            </a:r>
            <a:br/>
            <a:r>
              <a:t>Salut les Zeros !</a:t>
            </a:r>
            <a:br/>
            <a:r>
              <a:t>Salut les Zeros !</a:t>
            </a:r>
            <a:br/>
            <a:r>
              <a:t>Salut les Zeros !</a:t>
            </a:r>
            <a:br/>
            <a:r>
              <a:t>Ce code rØpŁte 10 fois l’a(cid:30)chage de (cid:19) Salut les Zeros! (cid:20).</a:t>
            </a:r>
            <a:br/>
            <a:r>
              <a:t>Comment (cid:231)a marche exactement?</a:t>
            </a:r>
            <a:br/>
            <a:r>
              <a:t>1. Au dØpart, on a une variable compteur initialisØe (cid:224) 0. Elle vaut donc 0 au dØbut</a:t>
            </a:r>
            <a:br/>
            <a:r>
              <a:t>du programme.</a:t>
            </a:r>
            <a:br/>
            <a:r>
              <a:t>2. La boucle while ordonne la rØpØtition TANT QUE compteur est infØrieur (cid:224) 10.</a:t>
            </a:r>
            <a:br/>
            <a:r>
              <a:t>Comme compteur vaut 0 au dØpart, on rentre dans la boucle.</a:t>
            </a:r>
            <a:br/>
            <a:r>
              <a:t>3. On a(cid:30)che la phrase (cid:19) Salut les Zeros! (cid:20) via un printf.</a:t>
            </a:r>
            <a:br/>
            <a:r>
              <a:t>4. OnincrØmentelavaleurdelavariablecompteur,gr(cid:226)ce(cid:224)compteur++;.compteur</a:t>
            </a:r>
            <a:br/>
            <a:r>
              <a:t>valait 0, elle vaut maintenant 1.</a:t>
            </a:r>
            <a:br/>
            <a:r>
              <a:t>5. On arrive (cid:224) la (cid:28)n de la boucle (accolade fermante) : on repart donc au dØbut,</a:t>
            </a:r>
            <a:br/>
            <a:r>
              <a:t>au niveau du while. On refait le test du while : (cid:19) Est-ce que compteur est</a:t>
            </a:r>
            <a:br/>
            <a:r>
              <a:t>toujours infØrieure (cid:224) 10? (cid:20). Ben oui, compteur vaut 1! Donc on recommence les</a:t>
            </a:r>
            <a:br/>
            <a:r>
              <a:t>instructions de la boucle.</a:t>
            </a:r>
            <a:br/>
            <a:r>
              <a:t>Etainsidesuite...compteurvavaloirprogressivement0,1,2,3,...,8,9,et10.Lorsque</a:t>
            </a:r>
            <a:br/>
            <a:r>
              <a:t>compteur vaut 10, la condition compteur &lt; 10 est fausse. Comme l’instruction est</a:t>
            </a:r>
            <a:br/>
            <a:r>
              <a:t>fausse, on sort de la boucle.</a:t>
            </a:r>
            <a:br/>
            <a:r>
              <a:t>Onpourraitd’ailleursvoirquelavariablecompteuraugmenteaufuret(cid:224)mesuredans</a:t>
            </a:r>
            <a:br/>
            <a:r>
              <a:t>la boucle, en l’a(cid:30)chant dans le printf :</a:t>
            </a:r>
            <a:br/>
            <a:r>
              <a:t>int compteur = 0;</a:t>
            </a:r>
            <a:br/>
            <a:r>
              <a:t>while (compteur &lt; 10)</a:t>
            </a:r>
            <a:br/>
            <a:r>
              <a:t>{</a:t>
            </a:r>
            <a:br/>
            <a:r>
              <a:t>printf("La variable compteur vaut %d\n", compteur);</a:t>
            </a:r>
            <a:br/>
            <a:r>
              <a:t>compteur++;</a:t>
            </a:r>
            <a:br/>
            <a:r>
              <a:t>}</a:t>
            </a:r>
            <a:br/>
            <a:r>
              <a:t>96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Salut les Zeros !</a:t>
                      </a:r>
                    </a:p>
                    <a:p>
                      <a:r>
                        <a:t>Salut les Zeros !</a:t>
                      </a:r>
                    </a:p>
                    <a:p>
                      <a:r>
                        <a:t>Salut les Zeros !</a:t>
                      </a:r>
                    </a:p>
                    <a:p>
                      <a:r>
                        <a:t>Salut les Zeros !</a:t>
                      </a:r>
                    </a:p>
                    <a:p>
                      <a:r>
                        <a:t>Salut les Zeros !</a:t>
                      </a:r>
                    </a:p>
                    <a:p>
                      <a:r>
                        <a:t>Salut les Zeros !</a:t>
                      </a:r>
                    </a:p>
                    <a:p>
                      <a:r>
                        <a:t>Salut les Zeros !</a:t>
                      </a:r>
                    </a:p>
                    <a:p>
                      <a:r>
                        <a:t>Salut les Zeros !</a:t>
                      </a:r>
                    </a:p>
                    <a:p>
                      <a:r>
                        <a:t>Salut les Zeros !</a:t>
                      </a:r>
                    </a:p>
                    <a:p>
                      <a:r>
                        <a:t>Salut les Zeros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BOUCLE DO... WHILE</a:t>
            </a:r>
            <a:br/>
            <a:r>
              <a:t>La variable compteur vaut 0</a:t>
            </a:r>
            <a:br/>
            <a:r>
              <a:t>La variable compteur vaut 1</a:t>
            </a:r>
            <a:br/>
            <a:r>
              <a:t>La variable compteur vaut 2</a:t>
            </a:r>
            <a:br/>
            <a:r>
              <a:t>La variable compteur vaut 3</a:t>
            </a:r>
            <a:br/>
            <a:r>
              <a:t>La variable compteur vaut 4</a:t>
            </a:r>
            <a:br/>
            <a:r>
              <a:t>La variable compteur vaut 5</a:t>
            </a:r>
            <a:br/>
            <a:r>
              <a:t>La variable compteur vaut 6</a:t>
            </a:r>
            <a:br/>
            <a:r>
              <a:t>La variable compteur vaut 7</a:t>
            </a:r>
            <a:br/>
            <a:r>
              <a:t>La variable compteur vaut 8</a:t>
            </a:r>
            <a:br/>
            <a:r>
              <a:t>La variable compteur vaut 9</a:t>
            </a:r>
            <a:br/>
            <a:r>
              <a:t>Voil(cid:224) : si vous avez compris (cid:231)a, vous avez tout compris! Vous pouvez vous amuser (cid:224)</a:t>
            </a:r>
            <a:br/>
            <a:r>
              <a:t>augmenter la limite du nombre de boucles (&lt; 100 au lieu de &lt; 10). Cela m’aurait ØtØ</a:t>
            </a:r>
            <a:br/>
            <a:r>
              <a:t>d’ailleurs trŁs utile plus jeune pour rØdiger les punitions que je devais rØØcrire 100 fois.</a:t>
            </a:r>
            <a:br/>
            <a:r>
              <a:t>Attention aux boucles in(cid:28)nies</a:t>
            </a:r>
            <a:br/>
            <a:r>
              <a:t>LorsquevouscrØezuneboucle,assurez-vous toujours qu’elle peut s’arrŒter (cid:224) un</a:t>
            </a:r>
            <a:br/>
            <a:r>
              <a:t>moment! Si la condition est toujours vraie, votre programme ne s’arrŒtera jamais!</a:t>
            </a:r>
            <a:br/>
            <a:r>
              <a:t>Voici un exemple de boucle in(cid:28)nie :</a:t>
            </a:r>
            <a:br/>
            <a:r>
              <a:t>while (1)</a:t>
            </a:r>
            <a:br/>
            <a:r>
              <a:t>{</a:t>
            </a:r>
            <a:br/>
            <a:r>
              <a:t>printf("Boucle infinie\n");</a:t>
            </a:r>
            <a:br/>
            <a:r>
              <a:t>}</a:t>
            </a:r>
            <a:br/>
            <a:r>
              <a:t>Souvenez-vous des boolØens : 1 = vrai, 0 = faux. Ici, la condition est toujours vraie, ce</a:t>
            </a:r>
            <a:br/>
            <a:r>
              <a:t>programme a(cid:30)chera donc (cid:19) Boucle in(cid:28)nie (cid:20) sans arrŒt!</a:t>
            </a:r>
            <a:br/>
            <a:r>
              <a:t>Pour arrŒter un tel programme sous Windows, vous n’avez pas d’autre choix</a:t>
            </a:r>
            <a:br/>
            <a:r>
              <a:t>quedefermerlaconsoleencliquantsurlacroixenhaut(cid:224)droite.SousLinux,</a:t>
            </a:r>
            <a:br/>
            <a:r>
              <a:t>faites Ctrl + C.</a:t>
            </a:r>
            <a:br/>
            <a:r>
              <a:t>FaitesdonctrŁsattention:Øvitez(cid:224)toutprixdetomberdansunebouclein(cid:28)nie.Notez</a:t>
            </a:r>
            <a:br/>
            <a:r>
              <a:t>toutefois que les boucles in(cid:28)nies peuvent s’avØrer utiles, notamment, nous le verrons</a:t>
            </a:r>
            <a:br/>
            <a:r>
              <a:t>plus tard, lorsque nous rØaliserons des jeux.</a:t>
            </a:r>
            <a:br/>
            <a:r>
              <a:t>La boucle do... while</a:t>
            </a:r>
            <a:br/>
            <a:r>
              <a:t>Ce type de boucle est trŁs similaire (cid:224) while, bien qu’un peu moins utilisØ en gØnØral.</a:t>
            </a:r>
            <a:br/>
            <a:r>
              <a:t>Laseulechosequichangeenfaitparrapport(cid:224)while,c’estlapositiondelacondition.</a:t>
            </a:r>
            <a:br/>
            <a:r>
              <a:t>Au lieu d’Œtre au dØbut de la boucle, la condition est (cid:224) la (cid:28)n :</a:t>
            </a:r>
            <a:br/>
            <a:r>
              <a:t>int compteur = 0;</a:t>
            </a:r>
            <a:br/>
            <a:r>
              <a:t>97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La variable compteur vaut 0</a:t>
                      </a:r>
                    </a:p>
                    <a:p>
                      <a:r>
                        <a:t>La variable compteur vaut 1</a:t>
                      </a:r>
                    </a:p>
                    <a:p>
                      <a:r>
                        <a:t>La variable compteur vaut 2</a:t>
                      </a:r>
                    </a:p>
                    <a:p>
                      <a:r>
                        <a:t>La variable compteur vaut 3</a:t>
                      </a:r>
                    </a:p>
                    <a:p>
                      <a:r>
                        <a:t>La variable compteur vaut 4</a:t>
                      </a:r>
                    </a:p>
                    <a:p>
                      <a:r>
                        <a:t>La variable compteur vaut 5</a:t>
                      </a:r>
                    </a:p>
                    <a:p>
                      <a:r>
                        <a:t>La variable compteur vaut 6</a:t>
                      </a:r>
                    </a:p>
                    <a:p>
                      <a:r>
                        <a:t>La variable compteur vaut 7</a:t>
                      </a:r>
                    </a:p>
                    <a:p>
                      <a:r>
                        <a:t>La variable compteur vaut 8</a:t>
                      </a:r>
                    </a:p>
                    <a:p>
                      <a:r>
                        <a:t>La variable compteur vaut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7. LES BOUCLES</a:t>
            </a:r>
            <a:br/>
            <a:r>
              <a:t>do</a:t>
            </a:r>
            <a:br/>
            <a:r>
              <a:t>{</a:t>
            </a:r>
            <a:br/>
            <a:r>
              <a:t>printf("Salut les Zeros !\n");</a:t>
            </a:r>
            <a:br/>
            <a:r>
              <a:t>compteur++;</a:t>
            </a:r>
            <a:br/>
            <a:r>
              <a:t>} while (compteur &lt; 10);</a:t>
            </a:r>
            <a:br/>
            <a:r>
              <a:t>Qu’est-ce que (cid:231)a change? C’est trŁs simple : la boucle while pourrait trŁs bien ne</a:t>
            </a:r>
            <a:br/>
            <a:r>
              <a:t>jamais Œtre exØcutØe si la condition est fausse dŁs le dØpart. Par exemple, si on avait</a:t>
            </a:r>
            <a:br/>
            <a:r>
              <a:t>initialisØ le compteur (cid:224) 50, la condition aurait ØtØ fausse dŁs le dØbut et on ne serait</a:t>
            </a:r>
            <a:br/>
            <a:r>
              <a:t>jamaisrentrØdanslaboucle.Pourlaboucledo... while,c’estdi(cid:27)Ørent:cetteboucle</a:t>
            </a:r>
            <a:br/>
            <a:r>
              <a:t>s’exØcutera toujours au moins une fois. En e(cid:27)et, le test se fait (cid:224) la (cid:28)n comme</a:t>
            </a:r>
            <a:br/>
            <a:r>
              <a:t>vous pouvez le voir. Si on initialise compteur (cid:224) 50, la boucle s’exØcutera une fois.</a:t>
            </a:r>
            <a:br/>
            <a:r>
              <a:t>Il est donc parfois utile de faire des boucles de ce type, pour s’assurer que l’on rentre</a:t>
            </a:r>
            <a:br/>
            <a:r>
              <a:t>au moins une fois dans la boucle.</a:t>
            </a:r>
            <a:br/>
            <a:r>
              <a:t>IlyauneparticularitØdanslaboucledo... whilequ’onatendance(cid:224)oublier</a:t>
            </a:r>
            <a:br/>
            <a:r>
              <a:t>quand on dØbute : il y a un point-virgule tout (cid:224) la (cid:28)n! N’oubliez pas d’en</a:t>
            </a:r>
            <a:br/>
            <a:r>
              <a:t>mettre un aprŁs le while, sinon votre programme plantera (cid:224) la compilation!</a:t>
            </a:r>
            <a:br/>
            <a:r>
              <a:t>La boucle for</a:t>
            </a:r>
            <a:br/>
            <a:r>
              <a:t>En thØorie, la boucle while permet de rØaliser toutes les boucles que l’on veut. Toute-</a:t>
            </a:r>
            <a:br/>
            <a:r>
              <a:t>fois, tout comme le switch pour les conditions, il est dans certains cas utile d’avoir un</a:t>
            </a:r>
            <a:br/>
            <a:r>
              <a:t>autre systŁme de boucle plus (cid:19) condensØ (cid:20), plus rapide (cid:224) Øcrire.</a:t>
            </a:r>
            <a:br/>
            <a:r>
              <a:t>Les boucles for sont trŁs trŁs utilisØes en programmation. Je n’ai pas de statistiques</a:t>
            </a:r>
            <a:br/>
            <a:r>
              <a:t>souslamain,maissachezquevousutiliserezcertainementautantdeforquedewhile,</a:t>
            </a:r>
            <a:br/>
            <a:r>
              <a:t>si ce n’est plus, il vous faudra donc savoir manipuler ces deux types de boucles.</a:t>
            </a:r>
            <a:br/>
            <a:r>
              <a:t>Comme je vous le disais, les boucles for sont juste une autre fa(cid:231)on de faire une boucle</a:t>
            </a:r>
            <a:br/>
            <a:r>
              <a:t>while. Voici un exemple de boucle while que nous avons vu tout (cid:224) l’heure :</a:t>
            </a:r>
            <a:br/>
            <a:r>
              <a:t>int compteur = 0;</a:t>
            </a:r>
            <a:br/>
            <a:r>
              <a:t>while (compteur &lt; 10)</a:t>
            </a:r>
            <a:br/>
            <a:r>
              <a:t>{</a:t>
            </a:r>
            <a:br/>
            <a:r>
              <a:t>printf("Salut les Zeros !\n");</a:t>
            </a:r>
            <a:br/>
            <a:r>
              <a:t>compteur++;</a:t>
            </a:r>
            <a:br/>
            <a:r>
              <a:t>}</a:t>
            </a:r>
            <a:br/>
            <a:r>
              <a:t>Voici maintenant l’Øquivalent en boucle for :</a:t>
            </a:r>
            <a:br/>
            <a:r>
              <a:t>int compteur;</a:t>
            </a:r>
            <a:br/>
            <a:r>
              <a:t>for (compteur = 0 ; compteur &lt; 10 ; compteur++)</a:t>
            </a:r>
            <a:br/>
            <a:r>
              <a:t>{</a:t>
            </a:r>
            <a:br/>
            <a:r>
              <a:t>98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BOUCLE FOR</a:t>
            </a:r>
            <a:br/>
            <a:r>
              <a:t>printf("Salut les Zeros !\n");</a:t>
            </a:r>
            <a:br/>
            <a:r>
              <a:t>}</a:t>
            </a:r>
            <a:br/>
            <a:r>
              <a:t>Quelles di(cid:27)Ørences?</a:t>
            </a:r>
            <a:br/>
            <a:r>
              <a:t>(cid:21) Vous noterez que l’on n’a pas initialisØ la variable compteur (cid:224) 0 dŁs sa dØclaration</a:t>
            </a:r>
            <a:br/>
            <a:r>
              <a:t>(mais on aurait pu le faire).</a:t>
            </a:r>
            <a:br/>
            <a:r>
              <a:t>(cid:21) Il y a beaucoup de choses entre les parenthŁses aprŁs le for (nous allons dØtailler (cid:231)a</a:t>
            </a:r>
            <a:br/>
            <a:r>
              <a:t>aprŁs).</a:t>
            </a:r>
            <a:br/>
            <a:r>
              <a:t>(cid:21) Il n’y a plus de compteur++; dans la boucle.</a:t>
            </a:r>
            <a:br/>
            <a:r>
              <a:t>IntØressons-nous (cid:224) ce qui se trouve entre les parenthŁses, car c’est l(cid:224) que rØside tout</a:t>
            </a:r>
            <a:br/>
            <a:r>
              <a:t>l’intØrŒt de la boucle for. Il y a trois instructions condensØes, chacune sØparØe par un</a:t>
            </a:r>
            <a:br/>
            <a:r>
              <a:t>point-virgule.</a:t>
            </a:r>
            <a:br/>
            <a:r>
              <a:t>(cid:21) LapremiŁreestl’initialisation:cettepremiŁreinstructionestutilisØepourprØparer</a:t>
            </a:r>
            <a:br/>
            <a:r>
              <a:t>notre variable compteur. Dans notre cas, on initialise la variable (cid:224) 0.</a:t>
            </a:r>
            <a:br/>
            <a:r>
              <a:t>(cid:21) La seconde est la condition : comme pour la boucle while, c’est la condition qui</a:t>
            </a:r>
            <a:br/>
            <a:r>
              <a:t>dit si la boucle doit Œtre rØpØtØe ou non. Tant que la condition est vraie, la boucle</a:t>
            </a:r>
            <a:br/>
            <a:r>
              <a:t>for continue.</a:t>
            </a:r>
            <a:br/>
            <a:r>
              <a:t>(cid:21) En(cid:28)n, il y a l’incrØmentation : cette derniŁre instruction est exØcutØe (cid:224) la (cid:28)n de</a:t>
            </a:r>
            <a:br/>
            <a:r>
              <a:t>chaque tour de boucle pour mettre (cid:224) jour la variable compteur. La quasi-totalitØ</a:t>
            </a:r>
            <a:br/>
            <a:r>
              <a:t>du temps on fera une incrØmentation, mais on peut aussi faire une dØcrØmentation</a:t>
            </a:r>
            <a:br/>
            <a:r>
              <a:t>(variable--;) ou encore n’importe quelle autre opØration (variable += 2; pour</a:t>
            </a:r>
            <a:br/>
            <a:r>
              <a:t>avancer de 2 en 2 par exemple).</a:t>
            </a:r>
            <a:br/>
            <a:r>
              <a:t>Bref,commevouslevoyezlaboucleforn’estriend’autrequ’uncondensØ.Sachezvous</a:t>
            </a:r>
            <a:br/>
            <a:r>
              <a:t>en servir, vous en aurez besoin plus d’une fois!</a:t>
            </a:r>
            <a:br/>
            <a:r>
              <a:t>En rØsumØ</a:t>
            </a:r>
            <a:br/>
            <a:r>
              <a:t>(cid:21) Les boucles sont des structures qui nous permettent de rØpØter une sØrie d’instruc-</a:t>
            </a:r>
            <a:br/>
            <a:r>
              <a:t>tions plusieurs fois.</a:t>
            </a:r>
            <a:br/>
            <a:r>
              <a:t>(cid:21) Ilexisteplusieurstypesdeboucles:while,do... whileetfor.Certainessontplus</a:t>
            </a:r>
            <a:br/>
            <a:r>
              <a:t>adaptØes que d’autres selon les cas.</a:t>
            </a:r>
            <a:br/>
            <a:r>
              <a:t>(cid:21) Laboucleforestprobablementcellequ’onutiliseleplusdanslapratique.Onyfait</a:t>
            </a:r>
            <a:br/>
            <a:r>
              <a:t>trŁs souvent des incrØmentations ou des dØcrØmentations de variables.</a:t>
            </a:r>
            <a:br/>
            <a:r>
              <a:t>99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7. LES BOUCLES</a:t>
            </a:r>
            <a:br/>
            <a:r>
              <a:t>100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8</a:t>
            </a:r>
            <a:br/>
            <a:r>
              <a:t>Chapitre</a:t>
            </a:r>
            <a:br/>
            <a:r>
              <a:t>TP : Plus ou Moins, votre premier jeu</a:t>
            </a:r>
            <a:br/>
            <a:r>
              <a:t>Di(cid:30)cultØ :</a:t>
            </a:r>
            <a:br/>
            <a:r>
              <a:t>N</a:t>
            </a:r>
            <a:br/>
            <a:r>
              <a:t>ous arrivons maintenant dans le premier TP. Le but est de vous montrer que vous</a:t>
            </a:r>
            <a:br/>
            <a:r>
              <a:t>savezfairedeschosesaveccequejevousaiappris.Carene(cid:27)et,lathØoriec’estbien,</a:t>
            </a:r>
            <a:br/>
            <a:r>
              <a:t>mais si on ne sait pas mettre tout cela en pratique de maniŁre concrŁte... (cid:231)a ne sert</a:t>
            </a:r>
            <a:br/>
            <a:r>
              <a:t>(cid:224) rien d’avoir passØ tout ce temps (cid:224) apprendre.</a:t>
            </a:r>
            <a:br/>
            <a:r>
              <a:t>Croyez-le ou non, vous avez dØj(cid:224) le niveau pour rØaliser un premier programme amusant.</a:t>
            </a:r>
            <a:br/>
            <a:r>
              <a:t>C’estunpetitjeuenmodeconsole(lesprogrammesenfenŒtresarriverontplustardjevous</a:t>
            </a:r>
            <a:br/>
            <a:r>
              <a:t>le rappelle). Le principe du jeu est simple et le jeu est facile (cid:224) programmer. C’est pour cela</a:t>
            </a:r>
            <a:br/>
            <a:r>
              <a:t>que j’ai choisi d’en faire le premier TP du cours.</a:t>
            </a:r>
            <a:br/>
            <a:r>
              <a:t>101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8. TP : PLUS OU MOINS, VOTRE PREMIER JEU</a:t>
            </a:r>
            <a:br/>
            <a:r>
              <a:t>PrØparatifs et conseils</a:t>
            </a:r>
            <a:br/>
            <a:r>
              <a:t>Le principe du programme</a:t>
            </a:r>
            <a:br/>
            <a:r>
              <a:t>Avant toute chose, il faut que je vous explique en quoi va consister notre programme.</a:t>
            </a:r>
            <a:br/>
            <a:r>
              <a:t>C’est un petit jeu que j’appelle (cid:19) Plus ou moins (cid:20).</a:t>
            </a:r>
            <a:br/>
            <a:r>
              <a:t>Le principe est le suivant.</a:t>
            </a:r>
            <a:br/>
            <a:r>
              <a:t>1. L’ordinateur tire au sort un nombre entre 1 et 100.</a:t>
            </a:r>
            <a:br/>
            <a:r>
              <a:t>2. Il vous demande de deviner le nombre. Vous entrez donc un nombre entre 1 et</a:t>
            </a:r>
            <a:br/>
            <a:r>
              <a:t>100.</a:t>
            </a:r>
            <a:br/>
            <a:r>
              <a:t>3. L’ordinateur compare le nombre que vous avez entrØ avec le nombre (cid:19) mystŁre (cid:20)</a:t>
            </a:r>
            <a:br/>
            <a:r>
              <a:t>qu’il a tirØ au sort. Il vous dit si le nombre mystŁre est supØrieur ou infØrieur (cid:224)</a:t>
            </a:r>
            <a:br/>
            <a:r>
              <a:t>celui que vous avez entrØ.</a:t>
            </a:r>
            <a:br/>
            <a:r>
              <a:t>4. Puis l’ordinateur vous redemande le nombre.</a:t>
            </a:r>
            <a:br/>
            <a:r>
              <a:t>5. ... Et il vous indique si le nombre mystŁre est supØrieur ou infØrieur.</a:t>
            </a:r>
            <a:br/>
            <a:r>
              <a:t>6. Et ainsi de suite, jusqu’(cid:224) ce que vous trouviez le nombre mystŁre.</a:t>
            </a:r>
            <a:br/>
            <a:r>
              <a:t>Le but du jeu, bien sßr, est de trouver le nombre mystŁre en un minimum de coups.</a:t>
            </a:r>
            <a:br/>
            <a:r>
              <a:t>Voici une (cid:19) capture d’Øcran (cid:20) d’une partie, c’est ce que vous devez arriver (cid:224) faire :</a:t>
            </a:r>
            <a:br/>
            <a:r>
              <a:t>Quel est le nombre ? 50</a:t>
            </a:r>
            <a:br/>
            <a:r>
              <a:t>C’est plus !</a:t>
            </a:r>
            <a:br/>
            <a:r>
              <a:t>Quel est le nombre ? 75</a:t>
            </a:r>
            <a:br/>
            <a:r>
              <a:t>C’est plus !</a:t>
            </a:r>
            <a:br/>
            <a:r>
              <a:t>Quel est le nombre ? 85</a:t>
            </a:r>
            <a:br/>
            <a:r>
              <a:t>C’est moins !</a:t>
            </a:r>
            <a:br/>
            <a:r>
              <a:t>Quel est le nombre ? 80</a:t>
            </a:r>
            <a:br/>
            <a:r>
              <a:t>C’est moins !</a:t>
            </a:r>
            <a:br/>
            <a:r>
              <a:t>Quel est le nombre ? 78</a:t>
            </a:r>
            <a:br/>
            <a:r>
              <a:t>C’est plus !</a:t>
            </a:r>
            <a:br/>
            <a:r>
              <a:t>Quel est le nombre ? 79</a:t>
            </a:r>
            <a:br/>
            <a:r>
              <a:t>Bravo, vous avez trouve le nombre mystere !!!</a:t>
            </a:r>
            <a:br/>
            <a:r>
              <a:t>Tirer un nombre au sort</a:t>
            </a:r>
            <a:br/>
            <a:r>
              <a:t>Mais comment tirer un nombre au hasard? Je ne sais pas le faire!</a:t>
            </a:r>
            <a:br/>
            <a:r>
              <a:t>Certes,nousnesavonspasgØnØrerunnombrealØatoire.Ilfautdirequedemandercela</a:t>
            </a:r>
            <a:br/>
            <a:r>
              <a:t>(cid:224) l’ordinateur n’est pas simple : il sait bien faire des calculs, mais lui demander de</a:t>
            </a:r>
            <a:br/>
            <a:r>
              <a:t>choisir un nombre au hasard, (cid:231)a, il ne sait pas faire!</a:t>
            </a:r>
            <a:br/>
            <a:r>
              <a:t>102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243840">
                <a:tc>
                  <a:txBody>
                    <a:bodyPr/>
                    <a:lstStyle/>
                    <a:p>
                      <a:r>
                        <a:t>Quel est le nombre ? 50</a:t>
                      </a:r>
                    </a:p>
                    <a:p>
                      <a:r>
                        <a:t>C’est plus !</a:t>
                      </a:r>
                    </a:p>
                    <a:p>
                      <a:r>
                        <a:t>Quel est le nombre ? 75</a:t>
                      </a:r>
                    </a:p>
                    <a:p>
                      <a:r>
                        <a:t>C’est plus !</a:t>
                      </a:r>
                    </a:p>
                    <a:p>
                      <a:r>
                        <a:t>Quel est le nombre ? 85</a:t>
                      </a:r>
                    </a:p>
                    <a:p>
                      <a:r>
                        <a:t>C’est moins !</a:t>
                      </a:r>
                    </a:p>
                    <a:p>
                      <a:r>
                        <a:t>Quel est le nombre ? 80</a:t>
                      </a:r>
                    </a:p>
                    <a:p>
                      <a:r>
                        <a:t>C’est moins !</a:t>
                      </a:r>
                    </a:p>
                    <a:p>
                      <a:r>
                        <a:t>Quel est le nombre ? 78</a:t>
                      </a:r>
                    </a:p>
                    <a:p>
                      <a:r>
                        <a:t>C’est plus !</a:t>
                      </a:r>
                    </a:p>
                    <a:p>
                      <a:r>
                        <a:t>Quel est le nombre ? 79</a:t>
                      </a:r>
                    </a:p>
                    <a:p>
                      <a:r>
                        <a:t>Bravo, vous avez trouve le nombre mystere !!!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Sommaire</a:t>
            </a:r>
            <a:br/>
            <a:r>
              <a:t>Avant-propos i</a:t>
            </a:r>
            <a:br/>
            <a:r>
              <a:t>Qu’est-ce que ce livre vous propose? . . . . . . . . . . . . . . . . . . . . . . . ii</a:t>
            </a:r>
            <a:br/>
            <a:r>
              <a:t>Comment lire ce livre? . . . . . . . . . . . . . . . . . . . . . . . . . . . . . . . ii</a:t>
            </a:r>
            <a:br/>
            <a:r>
              <a:t>Du Site du ZØro au Livre du ZØro . . . . . . . . . . . . . . . . . . . . . . . . . iv</a:t>
            </a:r>
            <a:br/>
            <a:r>
              <a:t>Remerciements . . . . . . . . . . . . . . . . . . . . . . . . . . . . . . . . . . . v</a:t>
            </a:r>
            <a:br/>
            <a:r>
              <a:t>I Les bases de la programmation en C 1</a:t>
            </a:r>
            <a:br/>
            <a:r>
              <a:t>1 Vous avez dit programmer? 3</a:t>
            </a:r>
            <a:br/>
            <a:r>
              <a:t>Programmer, c’est quoi? . . . . . . . . . . . . . . . . . . . . . . . . . . . . . . 4</a:t>
            </a:r>
            <a:br/>
            <a:r>
              <a:t>Programmer, dans quel langage? . . . . . . . . . . . . . . . . . . . . . . . . . 5</a:t>
            </a:r>
            <a:br/>
            <a:r>
              <a:t>Programmer, c’est dur? . . . . . . . . . . . . . . . . . . . . . . . . . . . . . . 9</a:t>
            </a:r>
            <a:br/>
            <a:r>
              <a:t>2 Ayez les bons outils! 11</a:t>
            </a:r>
            <a:br/>
            <a:r>
              <a:t>Les outils nØcessaires au programmeur . . . . . . . . . . . . . . . . . . . . . . 12</a:t>
            </a:r>
            <a:br/>
            <a:r>
              <a:t>Code::Blocks (Windows, Mac OS, Linux) . . . . . . . . . . . . . . . . . . . . 13</a:t>
            </a:r>
            <a:br/>
            <a:r>
              <a:t>Visual C++ (Windows seulement) . . . . . . . . . . . . . . . . . . . . . . . . 19</a:t>
            </a:r>
            <a:br/>
            <a:r>
              <a:t>Xcode (Mac OS seulement) . . . . . . . . . . . . . . . . . . . . . . . . . . . . 25</a:t>
            </a:r>
            <a:br/>
            <a:r>
              <a:t>3 Votre premier programme 31</a:t>
            </a:r>
            <a:br/>
            <a:r>
              <a:t>Console ou fenŒtre? . . . . . . . . . . . . . . . . . . . . . . . . . . . . . . . . 32</a:t>
            </a:r>
            <a:br/>
            <a:r>
              <a:t>Un minimum de code . . . . . . . . . . . . . . . . . . . . . . . . . . . . . . . 34</a:t>
            </a:r>
            <a:br/>
            <a:r>
              <a:t>(cid:201)crire un message (cid:224) l’Øcran . . . . . . . . . . . . . . . . . . . . . . . . . . . . 39</a:t>
            </a:r>
            <a:br/>
            <a:r>
              <a:t>vii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PR(cid:201)PARATIFS ET CONSEILS</a:t>
            </a:r>
            <a:br/>
            <a:r>
              <a:t>En fait, pour (cid:19) essayer (cid:20) d’obtenir un nombre alØatoire, on doit faire faire des calculs</a:t>
            </a:r>
            <a:br/>
            <a:r>
              <a:t>complexes (cid:224) l’ordinateur... ce qui revient au bout du compte (cid:224) faire des calculs!</a:t>
            </a:r>
            <a:br/>
            <a:r>
              <a:t>Bon, on a donc deux solutions.</a:t>
            </a:r>
            <a:br/>
            <a:r>
              <a:t>(cid:21) Soitondemande(cid:224)l’utilisateurd’entrerlenombremystŁreviaunscanfd’abord.˙a</a:t>
            </a:r>
            <a:br/>
            <a:r>
              <a:t>implique qu’il y ait deux joueurs : l’un entre un nombre au hasard et l’autre essaie</a:t>
            </a:r>
            <a:br/>
            <a:r>
              <a:t>de le deviner ensuite.</a:t>
            </a:r>
            <a:br/>
            <a:r>
              <a:t>(cid:21) Soit on tente le tout pour le tout et on essaie quand mŒme de gØnØrer un nombre</a:t>
            </a:r>
            <a:br/>
            <a:r>
              <a:t>alØatoire automatiquement. L’avantage est qu’on peut jouer tout seul du coup. Le</a:t>
            </a:r>
            <a:br/>
            <a:r>
              <a:t>dØfaut... est qu’il va falloir que je vous explique comment faire!</a:t>
            </a:r>
            <a:br/>
            <a:r>
              <a:t>Nousallonstenterlasecondesolution,maisriennevousempŒchedecoderlapremiŁre</a:t>
            </a:r>
            <a:br/>
            <a:r>
              <a:t>ensuite si vous voulez.</a:t>
            </a:r>
            <a:br/>
            <a:r>
              <a:t>Pour gØnØrer un nombre alØatoire, on utilise la fonction rand(). Cette fonction gØnŁre</a:t>
            </a:r>
            <a:br/>
            <a:r>
              <a:t>un nombre au hasard. Mais nous, on veut que ce nombre soit compris entre 1 et 100</a:t>
            </a:r>
            <a:br/>
            <a:r>
              <a:t>par exemple (si on ne conna(cid:238)t pas les limites, (cid:231)a va devenir trop compliquØ).</a:t>
            </a:r>
            <a:br/>
            <a:r>
              <a:t>Pour ce faire, on va utiliser la formule suivante1 :</a:t>
            </a:r>
            <a:br/>
            <a:r>
              <a:t>srand(time(NULL));</a:t>
            </a:r>
            <a:br/>
            <a:r>
              <a:t>nombreMystere = (rand() % (MAX - MIN + 1)) + MIN;</a:t>
            </a:r>
            <a:br/>
            <a:r>
              <a:t>LapremiŁreligne(avecsrand)permetd’initialiserlegØnØrateurdenombresalØatoires.</a:t>
            </a:r>
            <a:br/>
            <a:r>
              <a:t>Oui, c’est un peu compliquØ, je vous avais prØvenus. nombreMystere est une variable</a:t>
            </a:r>
            <a:br/>
            <a:r>
              <a:t>qui contiendra le nombre tirØ au hasard.</a:t>
            </a:r>
            <a:br/>
            <a:r>
              <a:t>L’instruction srand ne doit Œtre exØcutØe qu’une seule fois (au dØbut du</a:t>
            </a:r>
            <a:br/>
            <a:r>
              <a:t>programme).Ilfautobligatoirementfaireunsrandunefois,etseulementune</a:t>
            </a:r>
            <a:br/>
            <a:r>
              <a:t>fois.Vouspouvezensuitefaireautantderand()quevousvoulezpourgØnØrer</a:t>
            </a:r>
            <a:br/>
            <a:r>
              <a:t>des nombres alØatoires, mais il ne faut PAS que l’ordinateur lise l’instruction</a:t>
            </a:r>
            <a:br/>
            <a:r>
              <a:t>srand deux fois par programme, ne l’oubliez pas.</a:t>
            </a:r>
            <a:br/>
            <a:r>
              <a:t>MAX et MIN sont des constantes, le premier est le nombre maximal (100) et le second</a:t>
            </a:r>
            <a:br/>
            <a:r>
              <a:t>le nombre minimal (1). Je vous recommande de dØ(cid:28)nir ces constantes au dØbut du</a:t>
            </a:r>
            <a:br/>
            <a:r>
              <a:t>programme, comme ceci :</a:t>
            </a:r>
            <a:br/>
            <a:r>
              <a:t>const int MAX = 100, MIN = 1;</a:t>
            </a:r>
            <a:br/>
            <a:r>
              <a:t>Les bibliothŁques (cid:224) inclure</a:t>
            </a:r>
            <a:br/>
            <a:r>
              <a:t>Pour que votre programme fonctionne correctement, vous aurez besoin d’inclure trois</a:t>
            </a:r>
            <a:br/>
            <a:r>
              <a:t>bibliothŁques : stdlib, stdio et time (la derniŁre sert pour les nombres alØatoires).</a:t>
            </a:r>
            <a:br/>
            <a:r>
              <a:t>Votre programme devra donc commencer par :</a:t>
            </a:r>
            <a:br/>
            <a:r>
              <a:t>1. Jenepouvaispastropvousdemanderdeladeviner!</a:t>
            </a:r>
            <a:br/>
            <a:r>
              <a:t>103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8. TP : PLUS OU MOINS, VOTRE PREMIER JEU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#include &lt;time.h&gt;</a:t>
            </a:r>
            <a:br/>
            <a:r>
              <a:t>J’en ai assez dit!</a:t>
            </a:r>
            <a:br/>
            <a:r>
              <a:t>Bon allez, j’arrŒte l(cid:224) parce que sinon je vais vous donner tout le code du programme si</a:t>
            </a:r>
            <a:br/>
            <a:r>
              <a:t>(cid:231)a continue!</a:t>
            </a:r>
            <a:br/>
            <a:r>
              <a:t>Pour vous faire gØnØrer des nombres alØatoires, j’ai ØtØ obligØ de vous don-</a:t>
            </a:r>
            <a:br/>
            <a:r>
              <a:t>ner des codes (cid:19) tout prŒts (cid:20), sans vous expliquer totalement comment ils</a:t>
            </a:r>
            <a:br/>
            <a:r>
              <a:t>fonctionnent. En gØnØral je n’aime pas faire (cid:231)a mais l(cid:224), je n’ai pas vraiment</a:t>
            </a:r>
            <a:br/>
            <a:r>
              <a:t>le choix car (cid:231)a compliquerait trop les choses pour le moment. Soyez sßrs</a:t>
            </a:r>
            <a:br/>
            <a:r>
              <a:t>toutefois que par la suite vous apprendrez de nouvelles notions qui vous per-</a:t>
            </a:r>
            <a:br/>
            <a:r>
              <a:t>mettront de comprendre cela.</a:t>
            </a:r>
            <a:br/>
            <a:r>
              <a:t>Bref, vous en savez assez. Je vous ai expliquØ le principe du programme, je vous ai fait</a:t>
            </a:r>
            <a:br/>
            <a:r>
              <a:t>une capture d’Øcran du programme au cours d’une partie. Avec tout (cid:231)a, vous Œtes tout</a:t>
            </a:r>
            <a:br/>
            <a:r>
              <a:t>(cid:224) fait capables d’Øcrire le programme.</a:t>
            </a:r>
            <a:br/>
            <a:r>
              <a:t>(cid:192) vous de jouer! Bonne chance!</a:t>
            </a:r>
            <a:br/>
            <a:r>
              <a:t>Correction!</a:t>
            </a:r>
            <a:br/>
            <a:r>
              <a:t>Stop! (cid:192) partir d’ici je ramasse les copies.</a:t>
            </a:r>
            <a:br/>
            <a:r>
              <a:t>Je vais vous donner une correction (la mienne), mais il y a plusieurs bonnes fa(cid:231)ons de</a:t>
            </a:r>
            <a:br/>
            <a:r>
              <a:t>faire le programme. Si votre code source n’est pas identique au mien et que vous avez</a:t>
            </a:r>
            <a:br/>
            <a:r>
              <a:t>trouvØ une autre fa(cid:231)on de le faire, sachez que c’est probablement aussi bien.</a:t>
            </a:r>
            <a:br/>
            <a:r>
              <a:t>La correction de (cid:19) Plus ou Moins (cid:20)</a:t>
            </a:r>
            <a:br/>
            <a:r>
              <a:t>Voici la correction que je vous propose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#include &lt;time.h&gt;</a:t>
            </a:r>
            <a:br/>
            <a:r>
              <a:t>int main ( int argc, char** argv )</a:t>
            </a:r>
            <a:br/>
            <a:r>
              <a:t>{</a:t>
            </a:r>
            <a:br/>
            <a:r>
              <a:t>int nombreMystere = 0, nombreEntre = 0;</a:t>
            </a:r>
            <a:br/>
            <a:r>
              <a:t>const int MAX = 100, MIN = 1;</a:t>
            </a:r>
            <a:br/>
            <a:r>
              <a:t>// GØnØration du nombre alØatoire</a:t>
            </a:r>
            <a:br/>
            <a:r>
              <a:t>104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CORRECTION!</a:t>
            </a:r>
            <a:br/>
            <a:r>
              <a:t>srand(time(NULL));</a:t>
            </a:r>
            <a:br/>
            <a:r>
              <a:t>nombreMystere = (rand() % (MAX - MIN + 1)) + MIN;</a:t>
            </a:r>
            <a:br/>
            <a:r>
              <a:t>/* La boucle du programme. Elle se rØpŁte tant que l’utilisateur</a:t>
            </a:r>
            <a:br/>
            <a:r>
              <a:t>(cid:44)→ n’a pas trouvØ le nombre mystŁre */</a:t>
            </a:r>
            <a:br/>
            <a:r>
              <a:t>do</a:t>
            </a:r>
            <a:br/>
            <a:r>
              <a:t>{</a:t>
            </a:r>
            <a:br/>
            <a:r>
              <a:t>// On demande le nombre</a:t>
            </a:r>
            <a:br/>
            <a:r>
              <a:t>printf("Quel est le nombre ? ");</a:t>
            </a:r>
            <a:br/>
            <a:r>
              <a:t>scanf("%d", &amp;nombreEntre);</a:t>
            </a:r>
            <a:br/>
            <a:r>
              <a:t>// On compare le nombre entrØ avec le nombre mystŁre</a:t>
            </a:r>
            <a:br/>
            <a:r>
              <a:t>if (nombreMystere &gt; nombreEntre)</a:t>
            </a:r>
            <a:br/>
            <a:r>
              <a:t>printf("C’est plus !\n\n");</a:t>
            </a:r>
            <a:br/>
            <a:r>
              <a:t>else if (nombreMystere &lt; nombreEntre)</a:t>
            </a:r>
            <a:br/>
            <a:r>
              <a:t>printf("C’est moins !\n\n");</a:t>
            </a:r>
            <a:br/>
            <a:r>
              <a:t>else</a:t>
            </a:r>
            <a:br/>
            <a:r>
              <a:t>printf ("Bravo, vous avez trouve le nombre mystere !!!\n\n");</a:t>
            </a:r>
            <a:br/>
            <a:r>
              <a:t>} while (nombreEntre != nombreMystere);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589660(cid:1)</a:t>
            </a:r>
            <a:br/>
            <a:r>
              <a:t>ExØcutable et sources</a:t>
            </a:r>
            <a:br/>
            <a:r>
              <a:t>Pour ceux qui le dØsirent, je mets (cid:224) votre disposition en tØlØchargement l’exØcutable</a:t>
            </a:r>
            <a:br/>
            <a:r>
              <a:t>du programme ainsi que les sources.</a:t>
            </a:r>
            <a:br/>
            <a:r>
              <a:t>(cid:3) (cid:0)</a:t>
            </a:r>
            <a:br/>
            <a:r>
              <a:t>(cid:66) (cid:2)Code web : 175574(cid:1)</a:t>
            </a:r>
            <a:br/>
            <a:r>
              <a:t>L’exØcutable(.exe)estcompilØpourWindows,doncsivousŒtessousunautre</a:t>
            </a:r>
            <a:br/>
            <a:r>
              <a:t>systŁme d’exploitation il faudra obligatoirement recompiler le programme</a:t>
            </a:r>
            <a:br/>
            <a:r>
              <a:t>pour qu’il marche chez vous.</a:t>
            </a:r>
            <a:br/>
            <a:r>
              <a:t>Il y a deux dossiers, l’un avec l’exØcutable (compilØ sous Windows je le rappelle) et</a:t>
            </a:r>
            <a:br/>
            <a:r>
              <a:t>l’autre avec les sources.</a:t>
            </a:r>
            <a:br/>
            <a:r>
              <a:t>Dans le cas de (cid:19) Plus ou moins (cid:20), les sources sont trŁs simples : il y a juste un (cid:28)chier</a:t>
            </a:r>
            <a:br/>
            <a:r>
              <a:t>main.c. N’ouvrez pas le (cid:28)chier main.c directement. Ouvrez d’abord votre IDE favori</a:t>
            </a:r>
            <a:br/>
            <a:r>
              <a:t>(Code::Blocks, Visual, etc.) et crØez un nouveau projet de type console, vide. Une</a:t>
            </a:r>
            <a:br/>
            <a:r>
              <a:t>fois que c’est fait, demandez (cid:224) ajouter au projet le (cid:28)chier main.c. Vous pourrez alors</a:t>
            </a:r>
            <a:br/>
            <a:r>
              <a:t>compiler le programme pour tester et le modi(cid:28)er si vous le dØsirez.</a:t>
            </a:r>
            <a:br/>
            <a:r>
              <a:t>105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8. TP : PLUS OU MOINS, VOTRE PREMIER JEU</a:t>
            </a:r>
            <a:br/>
            <a:r>
              <a:t>Explications</a:t>
            </a:r>
            <a:br/>
            <a:r>
              <a:t>Je vais maintenant vous expliquer mon code, en commen(cid:231)ant par le dØbut.</a:t>
            </a:r>
            <a:br/>
            <a:r>
              <a:t>Les directives de prØprocesseur</a:t>
            </a:r>
            <a:br/>
            <a:r>
              <a:t>Cesontleslignescommen(cid:231)antpar#toutenhaut.EllesincluentlesbibliothŁquesdont</a:t>
            </a:r>
            <a:br/>
            <a:r>
              <a:t>on a besoin. Je vous les ai donnØes tout (cid:224) l’heure, donc si vous avez rØussi (cid:224) faire une</a:t>
            </a:r>
            <a:br/>
            <a:r>
              <a:t>erreur l(cid:224), vous Œtes trŁs forts.</a:t>
            </a:r>
            <a:br/>
            <a:r>
              <a:t>Les variables</a:t>
            </a:r>
            <a:br/>
            <a:r>
              <a:t>On n’en a pas eu besoin de beaucoup. Juste une pour le nombre entrØ par l’utilisateur</a:t>
            </a:r>
            <a:br/>
            <a:r>
              <a:t>(nombreEntre) et une autre qui retient le nombre alØatoire gØnØrØ par l’ordinateur</a:t>
            </a:r>
            <a:br/>
            <a:r>
              <a:t>(nombreMystere).</a:t>
            </a:r>
            <a:br/>
            <a:r>
              <a:t>J’aiaussidØ(cid:28)nilesconstantescommejevousl’aiditaudØbutdecechapitre.L’avantage</a:t>
            </a:r>
            <a:br/>
            <a:r>
              <a:t>dedØ(cid:28)nirlesconstantesenhautduprogramme,c’estquepourchangerladi(cid:30)cultØ(en</a:t>
            </a:r>
            <a:br/>
            <a:r>
              <a:t>mettant1000pourMAXparexemple)ilsu(cid:30)tjusted’Øditercetteligneetderecompiler.</a:t>
            </a:r>
            <a:br/>
            <a:r>
              <a:t>La boucle</a:t>
            </a:r>
            <a:br/>
            <a:r>
              <a:t>J’aichoisidefaireuneboucledo... while.EnthØorie,unebouclewhilesimpleaurait</a:t>
            </a:r>
            <a:br/>
            <a:r>
              <a:t>pu fonctionner aussi, mais j’ai trouvØ qu’utiliser do... while Øtait plus logique.</a:t>
            </a:r>
            <a:br/>
            <a:r>
              <a:t>Pourquoi? Parce que, souvenez-vous, do... while est une boucle qui s’exØcute au</a:t>
            </a:r>
            <a:br/>
            <a:r>
              <a:t>moins une fois. Et nous, on sait qu’on veut demander le nombre (cid:224) l’utilisateur au</a:t>
            </a:r>
            <a:br/>
            <a:r>
              <a:t>moins une fois (il ne peut pas trouver le rØsultat en moins d’un coup, ou alors c’est</a:t>
            </a:r>
            <a:br/>
            <a:r>
              <a:t>qu’il est super fort!).</a:t>
            </a:r>
            <a:br/>
            <a:r>
              <a:t>(cid:192) chaque passage dans la boucle, on redemande (cid:224) l’utilisateur d’entrer un nombre. On</a:t>
            </a:r>
            <a:br/>
            <a:r>
              <a:t>stocke le nombre qu’il propose dans nombreEntre. Puis, on compare ce nombreEntre</a:t>
            </a:r>
            <a:br/>
            <a:r>
              <a:t>au nombreMystere. Il y a trois possibilitØs :</a:t>
            </a:r>
            <a:br/>
            <a:r>
              <a:t>(cid:21) le nombre mystŁre est supØrieur au nombre entrØ, on indique donc l’indice (cid:19) C’est</a:t>
            </a:r>
            <a:br/>
            <a:r>
              <a:t>plus! (cid:20);</a:t>
            </a:r>
            <a:br/>
            <a:r>
              <a:t>(cid:21) lenombremystŁreestinfØrieuraunombreentrØ,onindiquel’indice(cid:19)C’estmoins!(cid:20);</a:t>
            </a:r>
            <a:br/>
            <a:r>
              <a:t>(cid:21) et si le nombre mystŁre n’est ni supØrieur ni infØrieur? Eh bien... c’est qu’il est</a:t>
            </a:r>
            <a:br/>
            <a:r>
              <a:t>Øgal, forcØment! D’oø le else. Dans ce cas, on a(cid:30)che la phrase (cid:19) Bravo vous avez</a:t>
            </a:r>
            <a:br/>
            <a:r>
              <a:t>trouvØ! (cid:20).</a:t>
            </a:r>
            <a:br/>
            <a:r>
              <a:t>Il faut une condition pour la boucle. Celle-ci Øtait facile (cid:224) trouver : on continue la</a:t>
            </a:r>
            <a:br/>
            <a:r>
              <a:t>boucleTANT QUE le nombre entrØ n’est pas Øgal au nombre mystŁre.Quand</a:t>
            </a:r>
            <a:br/>
            <a:r>
              <a:t>ces deux nombres sont Øgaux (c’est-(cid:224)-dire quand on a trouvØ), la boucle s’arrŒte. Le</a:t>
            </a:r>
            <a:br/>
            <a:r>
              <a:t>programme est alors terminØ.</a:t>
            </a:r>
            <a:br/>
            <a:r>
              <a:t>106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ID(cid:201)ES D’AM(cid:201)LIORATION</a:t>
            </a:r>
            <a:br/>
            <a:r>
              <a:t>IdØes d’amØlioration</a:t>
            </a:r>
            <a:br/>
            <a:r>
              <a:t>Vous ne croyiez tout de mŒme pas qu’on allait s’arrŒter l(cid:224)? Je veux vous inciter (cid:224)</a:t>
            </a:r>
            <a:br/>
            <a:r>
              <a:t>continuer (cid:224) amØliorer ce programme, pour vous entra(cid:238)ner. N’oubliez pas que c’est en</a:t>
            </a:r>
            <a:br/>
            <a:r>
              <a:t>vous entra(cid:238)nant comme cela que vous progresserez! Ceux qui lisent les cours d’une</a:t>
            </a:r>
            <a:br/>
            <a:r>
              <a:t>traite sans jamais faire de tests font une grosse erreur, je l’ai dit et je le redirai!</a:t>
            </a:r>
            <a:br/>
            <a:r>
              <a:t>Figurez-vous que j’ai une imagination dØbordante, et mŒme sur un petit programme</a:t>
            </a:r>
            <a:br/>
            <a:r>
              <a:t>comme celui-l(cid:224) je ne manque pas d’idØes pour l’amØliorer!</a:t>
            </a:r>
            <a:br/>
            <a:r>
              <a:t>Attention : cette fois je ne vous fournis pas de correction, il faudra vous dØbrouiller</a:t>
            </a:r>
            <a:br/>
            <a:r>
              <a:t>tout seuls! Si vous avez vraiment des problŁmes, n’hØsitez pas (cid:224) aller faire un tour sur</a:t>
            </a:r>
            <a:br/>
            <a:r>
              <a:t>les forums du Site du ZØro, section langage C. Faites une recherche pour voir si on n’a</a:t>
            </a:r>
            <a:br/>
            <a:r>
              <a:t>pasdØj(cid:224)donnØlarØponse(cid:224)vosquestions,sinoncrØezunnouveausujetpourposerces</a:t>
            </a:r>
            <a:br/>
            <a:r>
              <a:t>questions.</a:t>
            </a:r>
            <a:br/>
            <a:r>
              <a:t>(cid:3) (cid:0)</a:t>
            </a:r>
            <a:br/>
            <a:r>
              <a:t>(cid:66) (cid:2)Code web : 473573(cid:1)</a:t>
            </a:r>
            <a:br/>
            <a:r>
              <a:t>(cid:21) Faites un compteur de (cid:19) coups (cid:20).CecompteurdevraŒtreunevariablequevous</a:t>
            </a:r>
            <a:br/>
            <a:r>
              <a:t>incrØmenterez (cid:224) chaque fois que vous passez dans la boucle. Lorsque l’utilisateur a</a:t>
            </a:r>
            <a:br/>
            <a:r>
              <a:t>trouvØlenombremystŁre,vousluidirez(cid:19)Bravo,vousaveztrouvØlenombremystŁre</a:t>
            </a:r>
            <a:br/>
            <a:r>
              <a:t>en 8 coups (cid:20) par exemple.</a:t>
            </a:r>
            <a:br/>
            <a:r>
              <a:t>(cid:21) Lorsque l’utilisateur a trouvØ le nombre mystŁre, le programme s’arrŒte. Pourquoi</a:t>
            </a:r>
            <a:br/>
            <a:r>
              <a:t>ne pas demander s’il veut faire une autre partie? Si vous faites (cid:231)a, il vous faudra</a:t>
            </a:r>
            <a:br/>
            <a:r>
              <a:t>faire une boucle qui englobera la quasi-totalitØ de votre programme. Cette boucle</a:t>
            </a:r>
            <a:br/>
            <a:r>
              <a:t>devra se rØpØter TANT QUE l’utilisateur n’a pas demandØ (cid:224) arrŒter le programme.</a:t>
            </a:r>
            <a:br/>
            <a:r>
              <a:t>JevousconseillederajouterunevariableboolØennecontinuerPartieinitialisØe(cid:224)1</a:t>
            </a:r>
            <a:br/>
            <a:r>
              <a:t>au dØpart. Si l’utilisateur demande (cid:224) arrŒter le programme, vous mettrez la variable</a:t>
            </a:r>
            <a:br/>
            <a:r>
              <a:t>(cid:224) 0 et le programme s’arrŒtera.</a:t>
            </a:r>
            <a:br/>
            <a:r>
              <a:t>(cid:21) ImplØmentez un mode 2 joueurs! Attention, je veux qu’on ait le choix entre un</a:t>
            </a:r>
            <a:br/>
            <a:r>
              <a:t>mode 1 joueur et un mode 2 joueurs! Vous devrez donc faire un menu au dØbut</a:t>
            </a:r>
            <a:br/>
            <a:r>
              <a:t>de votre programme qui demande (cid:224) l’utilisateur le mode de jeu qui l’intØresse. La</a:t>
            </a:r>
            <a:br/>
            <a:r>
              <a:t>seule chose qui changera entre les deux modes de jeu, c’est la gØnØration du nombre</a:t>
            </a:r>
            <a:br/>
            <a:r>
              <a:t>mystŁre. Dans un cas ce sera un rand() comme on a vu, dans l’autre cas (cid:231)a sera...</a:t>
            </a:r>
            <a:br/>
            <a:r>
              <a:t>un scanf.</a:t>
            </a:r>
            <a:br/>
            <a:r>
              <a:t>(cid:21) CrØez plusieurs niveaux de di(cid:30)cultØ. Au dØbut, faites un menu qui demande le</a:t>
            </a:r>
            <a:br/>
            <a:r>
              <a:t>niveau de di(cid:30)cultØ. Par exemple :</a:t>
            </a:r>
            <a:br/>
            <a:r>
              <a:t>(cid:21) 1 = entre 1 et 100;</a:t>
            </a:r>
            <a:br/>
            <a:r>
              <a:t>(cid:21) 2 = entre 1 et 1000;</a:t>
            </a:r>
            <a:br/>
            <a:r>
              <a:t>(cid:21) 3 = entre 1 et 10000.</a:t>
            </a:r>
            <a:br/>
            <a:r>
              <a:t>Si vous faites (cid:231)a, vous devrez changer votre constante MAX... Eh oui, (cid:231)a ne peut</a:t>
            </a:r>
            <a:br/>
            <a:r>
              <a:t>plusŒtreuneconstantesilavaleurdoitchangeraucoursduprogramme!Renommez</a:t>
            </a:r>
            <a:br/>
            <a:r>
              <a:t>donccettevariableennombreMaximum(vousprendrezsoind’enleverlemot-clØconst</a:t>
            </a:r>
            <a:br/>
            <a:r>
              <a:t>sinon(cid:231)aseratoujoursuneconstante!).LavaleurdecettevariabledØpendraduniveau</a:t>
            </a:r>
            <a:br/>
            <a:r>
              <a:t>qu’on aura choisi.</a:t>
            </a:r>
            <a:br/>
            <a:r>
              <a:t>Voil(cid:224), (cid:231)a devrait vous occuper un petit bout de temps. Amusez-vous bien et n’hØsitez</a:t>
            </a:r>
            <a:br/>
            <a:r>
              <a:t>pas (cid:224) chercher d’autres idØes pour amØliorer ce (cid:19) Plus ou Moins (cid:20), je suis sßr qu’il y</a:t>
            </a:r>
            <a:br/>
            <a:r>
              <a:t>en a! N’oubliez pas que les forums sont (cid:224) votre disposition si vous avez des questions.</a:t>
            </a:r>
            <a:br/>
            <a:r>
              <a:t>107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8. TP : PLUS OU MOINS, VOTRE PREMIER JEU</a:t>
            </a:r>
            <a:br/>
            <a:r>
              <a:t>108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9</a:t>
            </a:r>
            <a:br/>
            <a:r>
              <a:t>Chapitre</a:t>
            </a:r>
            <a:br/>
            <a:r>
              <a:t>Les fonctions</a:t>
            </a:r>
            <a:br/>
            <a:r>
              <a:t>Di(cid:30)cultØ :</a:t>
            </a:r>
            <a:br/>
            <a:r>
              <a:t>N</a:t>
            </a:r>
            <a:br/>
            <a:r>
              <a:t>ous terminerons la partie I du cours ((cid:19) Les bases (cid:20)) par cette notion fondamentale</a:t>
            </a:r>
            <a:br/>
            <a:r>
              <a:t>que sont les fonctions en langage C. Tous les programmes en C se basent sur le</a:t>
            </a:r>
            <a:br/>
            <a:r>
              <a:t>principe que je vais vous expliquer dans ce chapitre.</a:t>
            </a:r>
            <a:br/>
            <a:r>
              <a:t>Nous allons apprendre (cid:224) structurer nos programmes en petits bouts... un peu comme si</a:t>
            </a:r>
            <a:br/>
            <a:r>
              <a:t>on jouaitaux Legos. Tousles grosprogrammes enC sonten faitdes assemblages depetits</a:t>
            </a:r>
            <a:br/>
            <a:r>
              <a:t>boutsdecode,etcespetitsboutsdecodesontjustementcequ’onappelle...desfonctions!</a:t>
            </a:r>
            <a:br/>
            <a:r>
              <a:t>109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9. LES FONCTIONS</a:t>
            </a:r>
            <a:br/>
            <a:r>
              <a:t>CrØer et appeler une fonction</a:t>
            </a:r>
            <a:br/>
            <a:r>
              <a:t>Nous avons vu dans les tout premiers chapitres qu’un programme en C commen(cid:231)ait</a:t>
            </a:r>
            <a:br/>
            <a:r>
              <a:t>par une fonction appelØe main. Je vous avais mŒme fait un schØma rØcapitulatif, pour</a:t>
            </a:r>
            <a:br/>
            <a:r>
              <a:t>vous rappeler quelques mots de vocabulaire ((cid:28)g. 9.1).</a:t>
            </a:r>
            <a:br/>
            <a:r>
              <a:t>Figure 9.1 (cid:21) Le vocabulaire du programme minimal</a:t>
            </a:r>
            <a:br/>
            <a:r>
              <a:t>En haut, on y trouve les directives de prØprocesseur (un nom barbare sur lequel on</a:t>
            </a:r>
            <a:br/>
            <a:r>
              <a:t>reviendra d’ailleurs). Ces directives sont faciles (cid:224) identi(cid:28)er : elles commencent par un</a:t>
            </a:r>
            <a:br/>
            <a:r>
              <a:t># et sont gØnØralement mises tout en haut des (cid:28)chiers sources.</a:t>
            </a:r>
            <a:br/>
            <a:r>
              <a:t>Puis en dessous, il y avait ce que j’avais dØj(cid:224) appelØ (cid:19) une fonction (cid:20). Ici, sur mon</a:t>
            </a:r>
            <a:br/>
            <a:r>
              <a:t>schØma, vous voyez une fonction main (pas trop remplie il faut le reconna(cid:238)tre).</a:t>
            </a:r>
            <a:br/>
            <a:r>
              <a:t>Je vous avais dit qu’un programme en langage C commen(cid:231)ait par la fonction main. Je</a:t>
            </a:r>
            <a:br/>
            <a:r>
              <a:t>vous rassure, c’est toujours vrai! Seulement, jusqu’ici nous sommes restØs (cid:224) l’intØrieur</a:t>
            </a:r>
            <a:br/>
            <a:r>
              <a:t>delafonctionmain.Nousn’ensommesjamaissortis.Revoyezvoscodessourcesetvous</a:t>
            </a:r>
            <a:br/>
            <a:r>
              <a:t>verrez : nous sommes toujours restØs (cid:224) l’intØrieur des accolades de la fonction main.</a:t>
            </a:r>
            <a:br/>
            <a:r>
              <a:t>Eh bien, c’est mal d’avoir fait comme (cid:231)a?</a:t>
            </a:r>
            <a:br/>
            <a:r>
              <a:t>Non ce n’est pas (cid:19) mal (cid:20), mais ce n’est pas ce que les programmeurs en C font dans la</a:t>
            </a:r>
            <a:br/>
            <a:r>
              <a:t>rØalitØ.Quasimentaucunprogrammen’estØcrituniquement(cid:224)l’intØrieurdesaccolades</a:t>
            </a:r>
            <a:br/>
            <a:r>
              <a:t>de la fonction main. Jusqu’ici nos programmes Øtaient courts, donc (cid:231)a ne posait pas de</a:t>
            </a:r>
            <a:br/>
            <a:r>
              <a:t>grosproblŁmes,maisimaginezdesplusgrosprogrammesquifontdesmilliersdelignes</a:t>
            </a:r>
            <a:br/>
            <a:r>
              <a:t>de code! Si tout Øtait concentrØ dans la fonction main, bonjour le bazar...</a:t>
            </a:r>
            <a:br/>
            <a:r>
              <a:t>Nous allons donc maintenant apprendre (cid:224) nous organiser. Nous allons en fait dØcouper</a:t>
            </a:r>
            <a:br/>
            <a:r>
              <a:t>nos programmes en petits bouts (souvenez-vous de l’image des Legos que je vous ai</a:t>
            </a:r>
            <a:br/>
            <a:r>
              <a:t>donnØetout(cid:224)l’heure).Chaque(cid:19)petitboutdeprogramme(cid:20)seracequ’onappelleune</a:t>
            </a:r>
            <a:br/>
            <a:r>
              <a:t>fonction.</a:t>
            </a:r>
            <a:br/>
            <a:r>
              <a:t>Une fonction exØcute des actions et renvoie un rØsultat. C’est un morceau de code</a:t>
            </a:r>
            <a:br/>
            <a:r>
              <a:t>qui sert (cid:224) faire quelque chose de prØcis. On dit qu’une fonction possŁde une entrØe et</a:t>
            </a:r>
            <a:br/>
            <a:r>
              <a:t>une sortie. La (cid:28)g. 9.2 reprØsente une fonction schØmatiquement.</a:t>
            </a:r>
            <a:br/>
            <a:r>
              <a:t>Lorsqu’on appelle une fonction, il y a trois Øtapes.</a:t>
            </a:r>
            <a:br/>
            <a:r>
              <a:t>1. L’entrØe : on fait (cid:19) rentrer (cid:20) des informations dans la fonction (en lui donnant</a:t>
            </a:r>
            <a:br/>
            <a:r>
              <a:t>des informations avec lesquelles travailler).</a:t>
            </a:r>
            <a:br/>
            <a:r>
              <a:t>110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CR(cid:201)ER ET APPELER UNE FONCTION</a:t>
            </a:r>
            <a:br/>
            <a:r>
              <a:t>Figure 9.2 (cid:21) Une fonction a une entrØe et une sortie</a:t>
            </a:r>
            <a:br/>
            <a:r>
              <a:t>2. Les calculs : gr(cid:226)ce aux informations qu’elle a re(cid:231)ues en entrØe, la fonction tra-</a:t>
            </a:r>
            <a:br/>
            <a:r>
              <a:t>vaille.</a:t>
            </a:r>
            <a:br/>
            <a:r>
              <a:t>3. La sortie:unefoisqu’ellea(cid:28)nisescalculs,lafonctionrenvoieunrØsultat.C’est</a:t>
            </a:r>
            <a:br/>
            <a:r>
              <a:t>ce qu’on appelle la sortie, ou encore le retour.</a:t>
            </a:r>
            <a:br/>
            <a:r>
              <a:t>ConcrŁtement, on peut imaginer par exemple une fonction appelØe triple qui calcule</a:t>
            </a:r>
            <a:br/>
            <a:r>
              <a:t>le triple du nombre qu’on lui donne, en le multipliant par 31 ((cid:28)g. 9.3).</a:t>
            </a:r>
            <a:br/>
            <a:r>
              <a:t>Figure 9.3 (cid:21) EntrØe et sortie de la fonction triple</a:t>
            </a:r>
            <a:br/>
            <a:r>
              <a:t>Le but des fonctions est donc de simpli(cid:28)er le code source, pour ne pas avoir (cid:224) retaper</a:t>
            </a:r>
            <a:br/>
            <a:r>
              <a:t>le mŒme code plusieurs fois d’a(cid:30)lØe.</a:t>
            </a:r>
            <a:br/>
            <a:r>
              <a:t>RŒvezunpeu:plustard,nouscrØeronsparexempleunefonctionafficherFenetrequi</a:t>
            </a:r>
            <a:br/>
            <a:r>
              <a:t>ouvriraunefenŒtre(cid:224)l’Øcran.UnefoislafonctionØcrite(c’estl’Øtapelaplusdi(cid:30)cile),on</a:t>
            </a:r>
            <a:br/>
            <a:r>
              <a:t>n’auraplusqu’(cid:224)dire(cid:19)Hep!toilafonctionafficherFenetre,ouvre-moiunefenŒtre!(cid:20).</a:t>
            </a:r>
            <a:br/>
            <a:r>
              <a:t>On pourra aussi Øcrire une fonction deplacerPersonnage dont le but sera de dØplacer</a:t>
            </a:r>
            <a:br/>
            <a:r>
              <a:t>le personnage d’un jeu (cid:224) l’Øcran, etc.</a:t>
            </a:r>
            <a:br/>
            <a:r>
              <a:t>SchØma d’une fonction</a:t>
            </a:r>
            <a:br/>
            <a:r>
              <a:t>Vous avez dØj(cid:224) eu un aper(cid:231)u de la fa(cid:231)on dont est faite une fonction avec la fonction</a:t>
            </a:r>
            <a:br/>
            <a:r>
              <a:t>main.Cependantpourbienquevouscompreniezilvafalloirquejevousmontrequand</a:t>
            </a:r>
            <a:br/>
            <a:r>
              <a:t>mŒme comment on construit une fonction.</a:t>
            </a:r>
            <a:br/>
            <a:r>
              <a:t>LecodesuivantreprØsenteunefonctionschØmatiquement.C’estunmodŁle(cid:224)conna(cid:238)tre:</a:t>
            </a:r>
            <a:br/>
            <a:r>
              <a:t>type nomFonction(parametres)</a:t>
            </a:r>
            <a:br/>
            <a:r>
              <a:t>{</a:t>
            </a:r>
            <a:br/>
            <a:r>
              <a:t>// InsØrez vos instructions ici</a:t>
            </a:r>
            <a:br/>
            <a:r>
              <a:t>}</a:t>
            </a:r>
            <a:br/>
            <a:r>
              <a:t>Vousreconnaissezlaformedelafonctionmain.Voicicequ’ilfautsavoirsurceschØma.</a:t>
            </a:r>
            <a:br/>
            <a:r>
              <a:t>1. Bienentendu,lesfonctionsserontengØnØralpluscompliquØes.</a:t>
            </a:r>
            <a:br/>
            <a:r>
              <a:t>111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9. LES FONCTIONS</a:t>
            </a:r>
            <a:br/>
            <a:r>
              <a:t>(cid:21) type (correspond (cid:224) la sortie) : c’est le type de la fonction. Comme les variables, les</a:t>
            </a:r>
            <a:br/>
            <a:r>
              <a:t>fonctions ont un type. Ce type dØpend du rØsultat que la fonction renvoie : si la</a:t>
            </a:r>
            <a:br/>
            <a:r>
              <a:t>fonction renvoie un nombre dØcimal, vous mettrez sßrement double, si elle renvoie</a:t>
            </a:r>
            <a:br/>
            <a:r>
              <a:t>un entier vous mettrez int ou long par exemple. Mais il est aussi possible de crØer</a:t>
            </a:r>
            <a:br/>
            <a:r>
              <a:t>des fonctions qui ne renvoient rien! Il y a donc deux sortes de fonctions :</a:t>
            </a:r>
            <a:br/>
            <a:r>
              <a:t>(cid:21) les fonctions qui renvoient une valeur : on leur met un des types que l’on conna(cid:238)t</a:t>
            </a:r>
            <a:br/>
            <a:r>
              <a:t>(char, int, double, etc.);</a:t>
            </a:r>
            <a:br/>
            <a:r>
              <a:t>(cid:21) lesfonctionsquinerenvoientpasdevaleur:onleurmetuntypespØcialvoid(qui</a:t>
            </a:r>
            <a:br/>
            <a:r>
              <a:t>signi(cid:28)e (cid:19) vide (cid:20)).</a:t>
            </a:r>
            <a:br/>
            <a:r>
              <a:t>(cid:21) nomFonction : c’est le nom de votre fonction. Vous pouvez appeler votre fonction</a:t>
            </a:r>
            <a:br/>
            <a:r>
              <a:t>comme vous voulez, du temps que vous respectez les mŒmes rŁgles que pour les</a:t>
            </a:r>
            <a:br/>
            <a:r>
              <a:t>variables (pas d’accents, pas d’espaces, etc.).</a:t>
            </a:r>
            <a:br/>
            <a:r>
              <a:t>(cid:21) parametres (correspond (cid:224) l’entrØe) : entre parenthŁses, vous pouvez envoyer des</a:t>
            </a:r>
            <a:br/>
            <a:r>
              <a:t>paramŁtres(cid:224)lafonction2.Cesontdesvaleursaveclesquelleslafonctionvatravailler.</a:t>
            </a:r>
            <a:br/>
            <a:r>
              <a:t>Par exemple, pour une fonction triple, vous envoyez un nombre en paramŁtre. La</a:t>
            </a:r>
            <a:br/>
            <a:r>
              <a:t>fonction (cid:19) rØcupŁre (cid:20) ce nombre et en calcule le triple, en le multipliant par 3. Elle</a:t>
            </a:r>
            <a:br/>
            <a:r>
              <a:t>renvoie ensuite le rØsultat de ses calculs.</a:t>
            </a:r>
            <a:br/>
            <a:r>
              <a:t>(cid:21) Ensuite vous avez les accolades qui indiquent le dØbut et la (cid:28)n de la fonction. (cid:192)</a:t>
            </a:r>
            <a:br/>
            <a:r>
              <a:t>l’intØrieur de ces accolades vous mettrez les instructions que vous voulez. Pour la</a:t>
            </a:r>
            <a:br/>
            <a:r>
              <a:t>fonction triple, il faudra taper des instructions qui multiplient par 3 le nombre</a:t>
            </a:r>
            <a:br/>
            <a:r>
              <a:t>re(cid:231)u en entrØe.</a:t>
            </a:r>
            <a:br/>
            <a:r>
              <a:t>Unefonction,c’estdoncunmØcanismequire(cid:231)oitdesvaleursenentrØe(lesparamŁtres)</a:t>
            </a:r>
            <a:br/>
            <a:r>
              <a:t>et qui renvoie un rØsultat en sortie.</a:t>
            </a:r>
            <a:br/>
            <a:r>
              <a:t>CrØer une fonction</a:t>
            </a:r>
            <a:br/>
            <a:r>
              <a:t>Voyonsunexemplepratiquesansplustarder:lafameusefonctiontripledontjevous</a:t>
            </a:r>
            <a:br/>
            <a:r>
              <a:t>parle depuis tout (cid:224) l’heure. On va dire que cette fonction re(cid:231)oit un nombre entier de</a:t>
            </a:r>
            <a:br/>
            <a:r>
              <a:t>type int et qu’elle renvoie un nombre entier aussi de type int. Cette fonction calcule</a:t>
            </a:r>
            <a:br/>
            <a:r>
              <a:t>le triple du nombre qu’on lui donne :</a:t>
            </a:r>
            <a:br/>
            <a:r>
              <a:t>int triple(int nombre)</a:t>
            </a:r>
            <a:br/>
            <a:r>
              <a:t>{</a:t>
            </a:r>
            <a:br/>
            <a:r>
              <a:t>int resultat = 0;</a:t>
            </a:r>
            <a:br/>
            <a:r>
              <a:t>resultat = 3 * nombre; // On multiplie le nombre fourni par 3</a:t>
            </a:r>
            <a:br/>
            <a:r>
              <a:t>return resultat; // On retourne la variable resultat qui vaut le</a:t>
            </a:r>
            <a:br/>
            <a:r>
              <a:t>(cid:44)→ triple de nombre</a:t>
            </a:r>
            <a:br/>
            <a:r>
              <a:t>}</a:t>
            </a:r>
            <a:br/>
            <a:r>
              <a:t>Voil(cid:224) notre premiŁre fonction! Une premiŁre chose importante : comme vous le voyez,</a:t>
            </a:r>
            <a:br/>
            <a:r>
              <a:t>la fonction est de type int. Elle doit donc renvoyer une valeur de type int.</a:t>
            </a:r>
            <a:br/>
            <a:r>
              <a:t>Entre les parenthŁses, vous avez les variables que la fonction re(cid:231)oit. Ici, notre fonction</a:t>
            </a:r>
            <a:br/>
            <a:r>
              <a:t>triple re(cid:231)oit une variable de type int appelØe nombre.</a:t>
            </a:r>
            <a:br/>
            <a:r>
              <a:t>2. Vous pouvez envoyer autant de paramŁtres que vous le voulez. Vous pouvez aussi n’envoyer</a:t>
            </a:r>
            <a:br/>
            <a:r>
              <a:t>aucunparamŁtre(cid:224)lafonction,mais(cid:231)asefaitplusrarement.</a:t>
            </a:r>
            <a:br/>
            <a:r>
              <a:t>112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SOMMAIRE</a:t>
            </a:r>
            <a:br/>
            <a:r>
              <a:t>Les commentaires, c’est trŁs utile! . . . . . . . . . . . . . . . . . . . . . . . . 43</a:t>
            </a:r>
            <a:br/>
            <a:r>
              <a:t>4 Un monde de variables 47</a:t>
            </a:r>
            <a:br/>
            <a:r>
              <a:t>Une a(cid:27)aire de mØmoire . . . . . . . . . . . . . . . . . . . . . . . . . . . . . . 48</a:t>
            </a:r>
            <a:br/>
            <a:r>
              <a:t>DØclarer une variable . . . . . . . . . . . . . . . . . . . . . . . . . . . . . . . . 52</a:t>
            </a:r>
            <a:br/>
            <a:r>
              <a:t>A(cid:30)cher le contenu d’une variable . . . . . . . . . . . . . . . . . . . . . . . . . 59</a:t>
            </a:r>
            <a:br/>
            <a:r>
              <a:t>RØcupØrer une saisie . . . . . . . . . . . . . . . . . . . . . . . . . . . . . . . . 61</a:t>
            </a:r>
            <a:br/>
            <a:r>
              <a:t>5 Une bŒte de calcul 65</a:t>
            </a:r>
            <a:br/>
            <a:r>
              <a:t>Les calculs de base . . . . . . . . . . . . . . . . . . . . . . . . . . . . . . . . . 66</a:t>
            </a:r>
            <a:br/>
            <a:r>
              <a:t>Les raccourcis . . . . . . . . . . . . . . . . . . . . . . . . . . . . . . . . . . . . 70</a:t>
            </a:r>
            <a:br/>
            <a:r>
              <a:t>La bibliothŁque mathØmatique . . . . . . . . . . . . . . . . . . . . . . . . . . 72</a:t>
            </a:r>
            <a:br/>
            <a:r>
              <a:t>6 Les conditions 77</a:t>
            </a:r>
            <a:br/>
            <a:r>
              <a:t>La condition if... else . . . . . . . . . . . . . . . . . . . . . . . . . . . . . 78</a:t>
            </a:r>
            <a:br/>
            <a:r>
              <a:t>Les boolØens, le coeur des conditions . . . . . . . . . . . . . . . . . . . . . . . 84</a:t>
            </a:r>
            <a:br/>
            <a:r>
              <a:t>La condition switch . . . . . . . . . . . . . . . . . . . . . . . . . . . . . . . . 87</a:t>
            </a:r>
            <a:br/>
            <a:r>
              <a:t>Les ternaires : des conditions condensØes . . . . . . . . . . . . . . . . . . . . . 91</a:t>
            </a:r>
            <a:br/>
            <a:r>
              <a:t>7 Les boucles 93</a:t>
            </a:r>
            <a:br/>
            <a:r>
              <a:t>Qu’est-ce qu’une boucle? . . . . . . . . . . . . . . . . . . . . . . . . . . . . . 94</a:t>
            </a:r>
            <a:br/>
            <a:r>
              <a:t>La boucle while . . . . . . . . . . . . . . . . . . . . . . . . . . . . . . . . . . 94</a:t>
            </a:r>
            <a:br/>
            <a:r>
              <a:t>La boucle do... while . . . . . . . . . . . . . . . . . . . . . . . . . . . . . . 97</a:t>
            </a:r>
            <a:br/>
            <a:r>
              <a:t>La boucle for . . . . . . . . . . . . . . . . . . . . . . . . . . . . . . . . . . . . 98</a:t>
            </a:r>
            <a:br/>
            <a:r>
              <a:t>8 TP : Plus ou Moins, votre premier jeu 101</a:t>
            </a:r>
            <a:br/>
            <a:r>
              <a:t>PrØparatifs et conseils . . . . . . . . . . . . . . . . . . . . . . . . . . . . . . . 102</a:t>
            </a:r>
            <a:br/>
            <a:r>
              <a:t>Correction! . . . . . . . . . . . . . . . . . . . . . . . . . . . . . . . . . . . . . 104</a:t>
            </a:r>
            <a:br/>
            <a:r>
              <a:t>IdØes d’amØlioration . . . . . . . . . . . . . . . . . . . . . . . . . . . . . . . . 107</a:t>
            </a:r>
            <a:br/>
            <a:r>
              <a:t>9 Les fonctions 109</a:t>
            </a:r>
            <a:br/>
            <a:r>
              <a:t>CrØer et appeler une fonction . . . . . . . . . . . . . . . . . . . . . . . . . . . 110</a:t>
            </a:r>
            <a:br/>
            <a:r>
              <a:t>Des exemples pour bien comprendre . . . . . . . . . . . . . . . . . . . . . . . 118</a:t>
            </a:r>
            <a:br/>
            <a:r>
              <a:t>viii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CR(cid:201)ER ET APPELER UNE FONCTION</a:t>
            </a:r>
            <a:br/>
            <a:r>
              <a:t>La ligne qui donne pour consigne de (cid:19) renvoyer une valeur (cid:20) est celle qui contient le</a:t>
            </a:r>
            <a:br/>
            <a:r>
              <a:t>return. Cette ligne se trouve gØnØralement (cid:224) la (cid:28)n de la fonction, aprŁs les calculs.</a:t>
            </a:r>
            <a:br/>
            <a:r>
              <a:t>return resultat;</a:t>
            </a:r>
            <a:br/>
            <a:r>
              <a:t>Ce code signi(cid:28)e pour la fonction : (cid:19) ArrŒte-toi l(cid:224) et renvoie le nombre resultat (cid:20).</a:t>
            </a:r>
            <a:br/>
            <a:r>
              <a:t>CettevariableresultatDOITŒtredetypeint,carlafonctionrenvoieunintcomme</a:t>
            </a:r>
            <a:br/>
            <a:r>
              <a:t>on l’a dit plus haut.</a:t>
            </a:r>
            <a:br/>
            <a:r>
              <a:t>La variable resultat est dØclarØe (= crØØe) dans la fonction triple. Cela signi(cid:28)e</a:t>
            </a:r>
            <a:br/>
            <a:r>
              <a:t>qu’ellen’estutilisablequedanscettefonction,etpasdansuneautrecommelafonction</a:t>
            </a:r>
            <a:br/>
            <a:r>
              <a:t>main par exemple. C’est donc une variable propre (cid:224) la fonction triple.</a:t>
            </a:r>
            <a:br/>
            <a:r>
              <a:t>Mais est-ce la fa(cid:231)on la plus courte d’Øcrire notre fonction triple? Non, on peut faire</a:t>
            </a:r>
            <a:br/>
            <a:r>
              <a:t>tout cela en une ligne en fait :</a:t>
            </a:r>
            <a:br/>
            <a:r>
              <a:t>int triple(int nombre)</a:t>
            </a:r>
            <a:br/>
            <a:r>
              <a:t>{</a:t>
            </a:r>
            <a:br/>
            <a:r>
              <a:t>return 3 * nombre;</a:t>
            </a:r>
            <a:br/>
            <a:r>
              <a:t>}</a:t>
            </a:r>
            <a:br/>
            <a:r>
              <a:t>Cette fonction fait exactementla mŒmechose que lafonction detout (cid:224) l’heure, elleest</a:t>
            </a:r>
            <a:br/>
            <a:r>
              <a:t>juste plus rapide (cid:224) Øcrire3.</a:t>
            </a:r>
            <a:br/>
            <a:r>
              <a:t>Plusieurs paramŁtres, aucun paramŁtre</a:t>
            </a:r>
            <a:br/>
            <a:r>
              <a:t>Plusieurs paramŁtres</a:t>
            </a:r>
            <a:br/>
            <a:r>
              <a:t>NotrefonctiontriplecontientunparamŁtre,maisilestpossibledecrØerdesfonctions</a:t>
            </a:r>
            <a:br/>
            <a:r>
              <a:t>acceptant plusieurs paramŁtres. Par exemple, une fonction addition qui additionne</a:t>
            </a:r>
            <a:br/>
            <a:r>
              <a:t>deux nombres a et b :</a:t>
            </a:r>
            <a:br/>
            <a:r>
              <a:t>int addition(int a, int b)</a:t>
            </a:r>
            <a:br/>
            <a:r>
              <a:t>{</a:t>
            </a:r>
            <a:br/>
            <a:r>
              <a:t>return a + b;</a:t>
            </a:r>
            <a:br/>
            <a:r>
              <a:t>}</a:t>
            </a:r>
            <a:br/>
            <a:r>
              <a:t>Il su(cid:30)t de sØparer les di(cid:27)Ørents paramŁtres par une virgule comme vous le voyez.</a:t>
            </a:r>
            <a:br/>
            <a:r>
              <a:t>Aucun paramŁtre</a:t>
            </a:r>
            <a:br/>
            <a:r>
              <a:t>Certaines fonctions, plus rares, ne prennent aucun paramŁtre en entrØe. Ces fonctions</a:t>
            </a:r>
            <a:br/>
            <a:r>
              <a:t>ferontgØnØralementtoujourslamŒmechose.Ene(cid:27)et,siellesn’ontpasdenombressur</a:t>
            </a:r>
            <a:br/>
            <a:r>
              <a:t>3. GØnØralement,vosfonctionscontiendrontplusieursvariablespoure(cid:27)ectuerleurscalculsetleurs</a:t>
            </a:r>
            <a:br/>
            <a:r>
              <a:t>opØrations,raresserontlesfonctionsaussicourtesquetriple.</a:t>
            </a:r>
            <a:br/>
            <a:r>
              <a:t>113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9. LES FONCTIONS</a:t>
            </a:r>
            <a:br/>
            <a:r>
              <a:t>lesquels travailler, vos fonctions serviront juste (cid:224) e(cid:27)ectuer certaines actions, comme</a:t>
            </a:r>
            <a:br/>
            <a:r>
              <a:t>a(cid:30)cher du texte (cid:224) l’Øcran4.</a:t>
            </a:r>
            <a:br/>
            <a:r>
              <a:t>Imaginons une fonction bonjour qui a(cid:30)che juste (cid:19) Bonjour (cid:20) (cid:224) l’Øcran :</a:t>
            </a:r>
            <a:br/>
            <a:r>
              <a:t>void bonjour()</a:t>
            </a:r>
            <a:br/>
            <a:r>
              <a:t>{</a:t>
            </a:r>
            <a:br/>
            <a:r>
              <a:t>printf("Bonjour");</a:t>
            </a:r>
            <a:br/>
            <a:r>
              <a:t>}</a:t>
            </a:r>
            <a:br/>
            <a:r>
              <a:t>Je n’ai rien mis entre parenthŁses car la fonction ne prend aucun paramŁtre. De plus,</a:t>
            </a:r>
            <a:br/>
            <a:r>
              <a:t>j’ai utilisØ le type void dont je vous ai parlØ plus haut.</a:t>
            </a:r>
            <a:br/>
            <a:r>
              <a:t>Ene(cid:27)et,commevouslevoyezmafonctionn’apasnonplusdereturn.Elleneretourne</a:t>
            </a:r>
            <a:br/>
            <a:r>
              <a:t>rien. Une fonction qui ne retourne rien est de type void.</a:t>
            </a:r>
            <a:br/>
            <a:r>
              <a:t>Appeler une fonction</a:t>
            </a:r>
            <a:br/>
            <a:r>
              <a:t>On va maintenant tester un code source pour s’entra(cid:238)ner un peu avec ce qu’on vient</a:t>
            </a:r>
            <a:br/>
            <a:r>
              <a:t>d’apprendre. Nous allons utiliser notre fonction triple (dØcidØment je l’aime bien)</a:t>
            </a:r>
            <a:br/>
            <a:r>
              <a:t>pour calculer le triple d’un nombre.</a:t>
            </a:r>
            <a:br/>
            <a:r>
              <a:t>Pourlemoment,jevousdemanded’ØcrirelafonctiontripleAVANTlafonctionmain.</a:t>
            </a:r>
            <a:br/>
            <a:r>
              <a:t>Si vous la placez aprŁs, (cid:231)a ne marchera pas. Je vous expliquerai pourquoi par la suite.</a:t>
            </a:r>
            <a:br/>
            <a:r>
              <a:t>Voici un code (cid:224) tester et (cid:224) comprendre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int triple(int nombre)</a:t>
            </a:r>
            <a:br/>
            <a:r>
              <a:t>{</a:t>
            </a:r>
            <a:br/>
            <a:r>
              <a:t>return 3 * nombre;</a:t>
            </a:r>
            <a:br/>
            <a:r>
              <a:t>}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nombreEntre = 0, nombreTriple = 0;</a:t>
            </a:r>
            <a:br/>
            <a:r>
              <a:t>printf("Entrez un nombre... ");</a:t>
            </a:r>
            <a:br/>
            <a:r>
              <a:t>scanf("%d", &amp;nombreEntre);</a:t>
            </a:r>
            <a:br/>
            <a:r>
              <a:t>nombreTriple = triple(nombreEntre);</a:t>
            </a:r>
            <a:br/>
            <a:r>
              <a:t>printf("Le triple de ce nombre est %d\n", nombreTriple);</a:t>
            </a:r>
            <a:br/>
            <a:r>
              <a:t>return 0;</a:t>
            </a:r>
            <a:br/>
            <a:r>
              <a:t>}</a:t>
            </a:r>
            <a:br/>
            <a:r>
              <a:t>4. Etencore,ceseraforcØmenttoujourslemŒmetextepuisquelafonctionnere(cid:231)oitaucunparamŁtre</a:t>
            </a:r>
            <a:br/>
            <a:r>
              <a:t>susceptibledemodi(cid:28)ersoncomportement!</a:t>
            </a:r>
            <a:br/>
            <a:r>
              <a:t>114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CR(cid:201)ER ET APPELER UNE FONCTION</a:t>
            </a:r>
            <a:br/>
            <a:r>
              <a:t>(cid:3) (cid:0)</a:t>
            </a:r>
            <a:br/>
            <a:r>
              <a:t>(cid:66) (cid:2)Code web : 815496(cid:1)</a:t>
            </a:r>
            <a:br/>
            <a:r>
              <a:t>Notreprogrammecommenceparlafonctionmaincommevouslesavez.Ondemande(cid:224)</a:t>
            </a:r>
            <a:br/>
            <a:r>
              <a:t>l’utilisateurd’entrerunnombre.Onenvoiecenombrequ’ilaentrØ(cid:224)lafonctiontriple,</a:t>
            </a:r>
            <a:br/>
            <a:r>
              <a:t>etonrØcupŁrelerØsultatdanslavariablenombreTriple.Regardezenparticuliercette</a:t>
            </a:r>
            <a:br/>
            <a:r>
              <a:t>ligne, c’est la plus intØressante car c’est l’appel de la fonction :</a:t>
            </a:r>
            <a:br/>
            <a:r>
              <a:t>nombreTriple = triple(nombreEntre);</a:t>
            </a:r>
            <a:br/>
            <a:r>
              <a:t>Entre parenthŁses, on envoie une variable en entrØe (cid:224) la fonction triple, c’est le</a:t>
            </a:r>
            <a:br/>
            <a:r>
              <a:t>nombre sur lequel elle va travailler. Cette fonction renvoie une valeur, valeur qu’on</a:t>
            </a:r>
            <a:br/>
            <a:r>
              <a:t>rØcupŁre dans la variable nombreTriple. On ordonne donc (cid:224) l’ordinateur dans cette</a:t>
            </a:r>
            <a:br/>
            <a:r>
              <a:t>ligne : (cid:19) Demande (cid:224) la fonction triple de me calculer le triple de nombreEntre, et</a:t>
            </a:r>
            <a:br/>
            <a:r>
              <a:t>stocke le rØsultat dans la variable nombreTriple (cid:20).</a:t>
            </a:r>
            <a:br/>
            <a:r>
              <a:t>Les mŒmes explications sous forme de schØma</a:t>
            </a:r>
            <a:br/>
            <a:r>
              <a:t>Vous avez encore du mal (cid:224) comprendre comment (cid:231)a fonctionne concrŁtement? Pas de</a:t>
            </a:r>
            <a:br/>
            <a:r>
              <a:t>panique! Je suis sßr que vous allez comprendre avec mes schØmas.</a:t>
            </a:r>
            <a:br/>
            <a:r>
              <a:t>Ce code particuliŁrement commentØ vous indique dans quel ordre le code est lu. Com-</a:t>
            </a:r>
            <a:br/>
            <a:r>
              <a:t>mencez donc par lire la ligne numØrotØe 1, puis 2, puis 3 (bon vous avez compris je</a:t>
            </a:r>
            <a:br/>
            <a:r>
              <a:t>crois!)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int triple(int nombre) // 6</a:t>
            </a:r>
            <a:br/>
            <a:r>
              <a:t>{</a:t>
            </a:r>
            <a:br/>
            <a:r>
              <a:t>return 3 * nombre; // 7</a:t>
            </a:r>
            <a:br/>
            <a:r>
              <a:t>}</a:t>
            </a:r>
            <a:br/>
            <a:r>
              <a:t>int main(int argc, char *argv[]) // 1</a:t>
            </a:r>
            <a:br/>
            <a:r>
              <a:t>{</a:t>
            </a:r>
            <a:br/>
            <a:r>
              <a:t>int nombreEntre = 0, nombreTriple = 0; // 2</a:t>
            </a:r>
            <a:br/>
            <a:r>
              <a:t>printf("Entrez un nombre... "); // 3</a:t>
            </a:r>
            <a:br/>
            <a:r>
              <a:t>scanf("%d", &amp;nombreEntre); // 4</a:t>
            </a:r>
            <a:br/>
            <a:r>
              <a:t>nombreTriple = triple(nombreEntre); // 5</a:t>
            </a:r>
            <a:br/>
            <a:r>
              <a:t>printf("Le triple de ce nombre est %d\n", nombreTriple); // 8</a:t>
            </a:r>
            <a:br/>
            <a:r>
              <a:t>return 0; // 9</a:t>
            </a:r>
            <a:br/>
            <a:r>
              <a:t>}</a:t>
            </a:r>
            <a:br/>
            <a:r>
              <a:t>Voici ce qui se passe, ligne par ligne.</a:t>
            </a:r>
            <a:br/>
            <a:r>
              <a:t>1. Le programme commence par la fonction main.</a:t>
            </a:r>
            <a:br/>
            <a:r>
              <a:t>115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9. LES FONCTIONS</a:t>
            </a:r>
            <a:br/>
            <a:r>
              <a:t>2. Il lit les instructions dans la fonction une par une dans l’ordre.</a:t>
            </a:r>
            <a:br/>
            <a:r>
              <a:t>3. Il lit l’instruction suivante et fait ce qui est demandØ (printf).</a:t>
            </a:r>
            <a:br/>
            <a:r>
              <a:t>4. De mŒme, il lit l’instruction et fait ce qui est demandØ (scanf).</a:t>
            </a:r>
            <a:br/>
            <a:r>
              <a:t>5. Il lit l’instruction... Ah! On appelle la fonction triple, on doit donc sauter (cid:224) la</a:t>
            </a:r>
            <a:br/>
            <a:r>
              <a:t>ligne de la fonction triple plus haut.</a:t>
            </a:r>
            <a:br/>
            <a:r>
              <a:t>6. On saute (cid:224) la fonction triple et on rØcupŁre un paramŁtre (nombre).</a:t>
            </a:r>
            <a:br/>
            <a:r>
              <a:t>7. On fait des calculs sur le nombre et on termine la fonction. return signi(cid:28)e la (cid:28)n</a:t>
            </a:r>
            <a:br/>
            <a:r>
              <a:t>de la fonction et permet d’indiquer le rØsultat (cid:224) renvoyer.</a:t>
            </a:r>
            <a:br/>
            <a:r>
              <a:t>8. On retourne dans le main (cid:224) l’instruction suivante.</a:t>
            </a:r>
            <a:br/>
            <a:r>
              <a:t>9. Un return! La fonction main se termine et donc le programme est terminØ.</a:t>
            </a:r>
            <a:br/>
            <a:r>
              <a:t>Si vous avez compris dans quel ordre l’ordinateur lit les instructions, vous avez dØj(cid:224)</a:t>
            </a:r>
            <a:br/>
            <a:r>
              <a:t>compris le principal. Maintenant, il faut bien comprendre qu’une fonction re(cid:231)oit des</a:t>
            </a:r>
            <a:br/>
            <a:r>
              <a:t>paramŁtres en entrØe et renvoie une valeur en sortie ((cid:28)g. 9.4).</a:t>
            </a:r>
            <a:br/>
            <a:r>
              <a:t>Figure 9.4 (cid:21) Fonction et return</a:t>
            </a:r>
            <a:br/>
            <a:r>
              <a:t>Note : ce n’est pas le cas de toutes les fonctions. Parfois, une fonction ne prend aucun</a:t>
            </a:r>
            <a:br/>
            <a:r>
              <a:t>paramŁtre en entrØe, ou au contraire elle en prend plusieurs (je vous ai expliquØ (cid:231)a</a:t>
            </a:r>
            <a:br/>
            <a:r>
              <a:t>un peu plus haut). De mŒme, parfois une fonction renvoie une valeur, parfois elle ne</a:t>
            </a:r>
            <a:br/>
            <a:r>
              <a:t>renvoie rien (dans ce cas il n’y a pas de return).</a:t>
            </a:r>
            <a:br/>
            <a:r>
              <a:t>Testons ce programme</a:t>
            </a:r>
            <a:br/>
            <a:r>
              <a:t>Voici un exemple d’utilisation du programme :</a:t>
            </a:r>
            <a:br/>
            <a:r>
              <a:t>Entrez un nombre... 10</a:t>
            </a:r>
            <a:br/>
            <a:r>
              <a:t>Le triple de ce nombre est 30</a:t>
            </a:r>
            <a:br/>
            <a:r>
              <a:t>116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243840">
                <a:tc>
                  <a:txBody>
                    <a:bodyPr/>
                    <a:lstStyle/>
                    <a:p>
                      <a:r>
                        <a:t>Entrez un nombre... 10</a:t>
                      </a:r>
                    </a:p>
                    <a:p>
                      <a:r>
                        <a:t>Le triple de ce nombre est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CR(cid:201)ER ET APPELER UNE FONCTION</a:t>
            </a:r>
            <a:br/>
            <a:r>
              <a:t>Vousn’ŒtespasobligØsdestockerlerØsultatd’unefonctiondansunevariable!</a:t>
            </a:r>
            <a:br/>
            <a:r>
              <a:t>Vous pouvez directement envoyer le rØsultat de la fonction triple (cid:224) une autre</a:t>
            </a:r>
            <a:br/>
            <a:r>
              <a:t>fonction, comme si triple(nombreEntre) Øtait une variable.</a:t>
            </a:r>
            <a:br/>
            <a:r>
              <a:t>Regardezbienceci,c’estlemŒmecodemaisilyaunchangementauniveaududernier</a:t>
            </a:r>
            <a:br/>
            <a:r>
              <a:t>printf.Deplus,onn’apasdØclarØdevariablenombreTriplecaronnes’ensertplus: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int triple(int nombre)</a:t>
            </a:r>
            <a:br/>
            <a:r>
              <a:t>{</a:t>
            </a:r>
            <a:br/>
            <a:r>
              <a:t>return 3 * nombre;</a:t>
            </a:r>
            <a:br/>
            <a:r>
              <a:t>}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nombreEntre = 0;</a:t>
            </a:r>
            <a:br/>
            <a:r>
              <a:t>printf("Entrez un nombre... ");</a:t>
            </a:r>
            <a:br/>
            <a:r>
              <a:t>scanf("%d", &amp;nombreEntre);</a:t>
            </a:r>
            <a:br/>
            <a:r>
              <a:t>// Le rØsultat de la fonction est directement envoyØ au printf et n’est pas</a:t>
            </a:r>
            <a:br/>
            <a:r>
              <a:t>(cid:44)→ stockØ dans une variable</a:t>
            </a:r>
            <a:br/>
            <a:r>
              <a:t>printf("Le triple de ce nombre est %d\n", triple(nombreEntre));</a:t>
            </a:r>
            <a:br/>
            <a:r>
              <a:t>return 0;</a:t>
            </a:r>
            <a:br/>
            <a:r>
              <a:t>}</a:t>
            </a:r>
            <a:br/>
            <a:r>
              <a:t>Comme vous le voyez, triple(nombreEntre) est directement envoyØ au printf. Que</a:t>
            </a:r>
            <a:br/>
            <a:r>
              <a:t>fait l’ordinateur quand il tombe sur cette ligne?</a:t>
            </a:r>
            <a:br/>
            <a:r>
              <a:t>C’est trŁs simple. Il voit que la ligne commence par printf, il va donc appeler la</a:t>
            </a:r>
            <a:br/>
            <a:r>
              <a:t>fonctionprintf.Ilenvoie(cid:224)lafonctionprintftouslesparamŁtresqu’onluidonne.Le</a:t>
            </a:r>
            <a:br/>
            <a:r>
              <a:t>premier paramŁtre est le texte (cid:224) a(cid:30)cher et le second est un nombre. Votre ordinateur</a:t>
            </a:r>
            <a:br/>
            <a:r>
              <a:t>voitquepourenvoyercenombre(cid:224)lafonctionprintfildoitd’abordappelerlafonction</a:t>
            </a:r>
            <a:br/>
            <a:r>
              <a:t>triple. C’est ce qu’il fait : il appelle triple, il e(cid:27)ectue les calculs de triple et une</a:t>
            </a:r>
            <a:br/>
            <a:r>
              <a:t>fois qu’il a le rØsultat il l’envoie directement dans la fonction printf!</a:t>
            </a:r>
            <a:br/>
            <a:r>
              <a:t>C’est un peu une imbrication de fonctions. Et le plus (cid:28)n dans tout (cid:231)a, c’est qu’une</a:t>
            </a:r>
            <a:br/>
            <a:r>
              <a:t>fonctionpeutenappeleruneautre(cid:224)sontour!Notrefonctiontriplepourraitappeler</a:t>
            </a:r>
            <a:br/>
            <a:r>
              <a:t>uneautrefonction,quielle-mŒmeappelleraituneautrefonction,etc.C’est(cid:231)aleprincipe</a:t>
            </a:r>
            <a:br/>
            <a:r>
              <a:t>de la programmation en C! Tout est combinØ, comme dans un jeu de Lego.</a:t>
            </a:r>
            <a:br/>
            <a:r>
              <a:t>Au(cid:28)nal,leplusdurserad’Øcrirevosfonctions.UnefoisquevouslesaurezØcrites,vous</a:t>
            </a:r>
            <a:br/>
            <a:r>
              <a:t>n’aurez plus qu’(cid:224) appeler les fonctions sans vous soucier des calculs qu’elles peuvent</a:t>
            </a:r>
            <a:br/>
            <a:r>
              <a:t>bienfaire(cid:224)l’intØrieur.˙avapermettredesimpli(cid:28)erconsidØrablementl’Øcrituredenos</a:t>
            </a:r>
            <a:br/>
            <a:r>
              <a:t>programmes et (cid:231)a croyez-moi on en aura bien besoin!</a:t>
            </a:r>
            <a:br/>
            <a:r>
              <a:t>117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9. LES FONCTIONS</a:t>
            </a:r>
            <a:br/>
            <a:r>
              <a:t>Des exemples pour bien comprendre</a:t>
            </a:r>
            <a:br/>
            <a:r>
              <a:t>Vous avez dß vous en rendre compte : je suis un maniaque des exemples. La thØorie</a:t>
            </a:r>
            <a:br/>
            <a:r>
              <a:t>c’est bien, mais si on ne fait que (cid:231)a on risque de ne pas retenir grand-chose et surtout</a:t>
            </a:r>
            <a:br/>
            <a:r>
              <a:t>ne pas comprendre comment s’en servir, ce qui serait un peu dommage...</a:t>
            </a:r>
            <a:br/>
            <a:r>
              <a:t>Je vais donc maintenant vous montrer plusieurs exemples d’utilisation de fonctions,</a:t>
            </a:r>
            <a:br/>
            <a:r>
              <a:t>pourquevousayezuneidØedeleurintØrŒt.Jevaism’e(cid:27)orcerdefairedescasdi(cid:27)Ørents</a:t>
            </a:r>
            <a:br/>
            <a:r>
              <a:t>(cid:224) chaque fois, pour que vous puissiez avoir des exemples de tous les types de fonctions</a:t>
            </a:r>
            <a:br/>
            <a:r>
              <a:t>qui peuvent exister.</a:t>
            </a:r>
            <a:br/>
            <a:r>
              <a:t>Je ne vous apprendrai rien de nouveau, mais ce sera l’occasion de voir des exemples</a:t>
            </a:r>
            <a:br/>
            <a:r>
              <a:t>pratiques. Si vous avez dØj(cid:224) compris tout ce que j’ai expliquØ avant, c’est trŁs bien et</a:t>
            </a:r>
            <a:br/>
            <a:r>
              <a:t>normalement aucun des exemples qui vont suivre ne devrait vous surprendre.</a:t>
            </a:r>
            <a:br/>
            <a:r>
              <a:t>Conversion euros / francs</a:t>
            </a:r>
            <a:br/>
            <a:r>
              <a:t>OncommenceparunefonctiontrŁssimilaire(cid:224)triple,quiaquandmŒmeunminimum</a:t>
            </a:r>
            <a:br/>
            <a:r>
              <a:t>d’intØrŒt cette fois : une fonction qui convertit les euros en francs. Pour ceux d’entre</a:t>
            </a:r>
            <a:br/>
            <a:r>
              <a:t>vous qui ne conna(cid:238)traient pas ces monnaies sachez que 1 euro = 6,55957 francs.</a:t>
            </a:r>
            <a:br/>
            <a:r>
              <a:t>On va crØer une fonction appelØe conversion. Cette fonction prend une variable en</a:t>
            </a:r>
            <a:br/>
            <a:r>
              <a:t>entrØe de type double et retourne une sortie de type double car on va forcØment</a:t>
            </a:r>
            <a:br/>
            <a:r>
              <a:t>manipuler des nombres dØcimaux. Lisez-la attentivement :</a:t>
            </a:r>
            <a:br/>
            <a:r>
              <a:t>double conversion(double euros)</a:t>
            </a:r>
            <a:br/>
            <a:r>
              <a:t>{</a:t>
            </a:r>
            <a:br/>
            <a:r>
              <a:t>double francs = 0;</a:t>
            </a:r>
            <a:br/>
            <a:r>
              <a:t>francs = 6.55957 * euros;</a:t>
            </a:r>
            <a:br/>
            <a:r>
              <a:t>return francs;</a:t>
            </a:r>
            <a:br/>
            <a:r>
              <a:t>}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printf("10 euros = %fF\n", conversion(10));</a:t>
            </a:r>
            <a:br/>
            <a:r>
              <a:t>printf("50 euros = %fF\n", conversion(50));</a:t>
            </a:r>
            <a:br/>
            <a:r>
              <a:t>printf("100 euros = %fF\n", conversion(100));</a:t>
            </a:r>
            <a:br/>
            <a:r>
              <a:t>printf("200 euros = %fF\n", conversion(200));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786549(cid:1)</a:t>
            </a:r>
            <a:br/>
            <a:r>
              <a:t>10 euros = 65.595700F</a:t>
            </a:r>
            <a:br/>
            <a:r>
              <a:t>50 euros = 327.978500F</a:t>
            </a:r>
            <a:br/>
            <a:r>
              <a:t>100 euros = 655.957000F</a:t>
            </a:r>
            <a:br/>
            <a:r>
              <a:t>200 euros = 1311.914000F</a:t>
            </a:r>
            <a:br/>
            <a:r>
              <a:t>118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10 euros = 65.595700F</a:t>
                      </a:r>
                    </a:p>
                    <a:p>
                      <a:r>
                        <a:t>50 euros = 327.978500F</a:t>
                      </a:r>
                    </a:p>
                    <a:p>
                      <a:r>
                        <a:t>100 euros = 655.957000F</a:t>
                      </a:r>
                    </a:p>
                    <a:p>
                      <a:r>
                        <a:t>200 euros = 1311.914000F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DES EXEMPLES POUR BIEN COMPRENDRE</a:t>
            </a:r>
            <a:br/>
            <a:r>
              <a:t>Il n’y a pas grand-chose de di(cid:27)Ørent par rapport (cid:224) la fonction triple, je vous avais</a:t>
            </a:r>
            <a:br/>
            <a:r>
              <a:t>prØvenus. D’ailleurs, ma fonction conversion est un peu longue et pourrait Œtre rac-</a:t>
            </a:r>
            <a:br/>
            <a:r>
              <a:t>courcie en une ligne, je vous laisse le faire je vous ai dØj(cid:224) expliquØ comment faire plus</a:t>
            </a:r>
            <a:br/>
            <a:r>
              <a:t>haut.</a:t>
            </a:r>
            <a:br/>
            <a:r>
              <a:t>Dans la fonction main, j’ai fait exprŁs de faire plusieurs printf pour vous montrer</a:t>
            </a:r>
            <a:br/>
            <a:r>
              <a:t>l’intØrŒt d’avoir une fonction. Pour obtenir la valeur de 50 euros, je n’ai qu’(cid:224) Øcrire</a:t>
            </a:r>
            <a:br/>
            <a:r>
              <a:t>conversion(50). Et si je veux avoir la conversion en francs de 100 euros, j’ai juste</a:t>
            </a:r>
            <a:br/>
            <a:r>
              <a:t>besoin de changer le paramŁtre que j’envoie (cid:224) la fonction (100 au lieu de 50).</a:t>
            </a:r>
            <a:br/>
            <a:r>
              <a:t>(cid:192) vous de jouer! (cid:201)crivez une seconde fonction (toujours avant la fonction main) qui</a:t>
            </a:r>
            <a:br/>
            <a:r>
              <a:t>fera elle la conversion inverse : Francs =&gt; Euros. Ce ne sera pas bien di(cid:30)cile, il y a</a:t>
            </a:r>
            <a:br/>
            <a:r>
              <a:t>juste un signe d’opØration (cid:224) changer.</a:t>
            </a:r>
            <a:br/>
            <a:r>
              <a:t>La punition</a:t>
            </a:r>
            <a:br/>
            <a:r>
              <a:t>On va maintenant s’intØresser (cid:224) une fonction qui ne renvoie rien (pas de sortie). C’est</a:t>
            </a:r>
            <a:br/>
            <a:r>
              <a:t>une fonction qui a(cid:30)che le mŒme message (cid:224) l’Øcran autant de fois qu’on lui demande.</a:t>
            </a:r>
            <a:br/>
            <a:r>
              <a:t>Cette fonction prend un paramŁtre en entrØe : le nombre de fois oø il faut a(cid:30)cher la</a:t>
            </a:r>
            <a:br/>
            <a:r>
              <a:t>punition.</a:t>
            </a:r>
            <a:br/>
            <a:r>
              <a:t>void punition(int nombreDeLignes)</a:t>
            </a:r>
            <a:br/>
            <a:r>
              <a:t>{</a:t>
            </a:r>
            <a:br/>
            <a:r>
              <a:t>int i;</a:t>
            </a:r>
            <a:br/>
            <a:r>
              <a:t>for (i = 0 ; i &lt; nombreDeLignes ; i++)</a:t>
            </a:r>
            <a:br/>
            <a:r>
              <a:t>{</a:t>
            </a:r>
            <a:br/>
            <a:r>
              <a:t>printf("Je ne dois pas recopier mon voisin\n");</a:t>
            </a:r>
            <a:br/>
            <a:r>
              <a:t>}</a:t>
            </a:r>
            <a:br/>
            <a:r>
              <a:t>}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punition(10);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805343(cid:1)</a:t>
            </a:r>
            <a:br/>
            <a:r>
              <a:t>119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9. LES FONCTIONS</a:t>
            </a:r>
            <a:br/>
            <a:r>
              <a:t>Je ne dois pas recopier mon voisin</a:t>
            </a:r>
            <a:br/>
            <a:r>
              <a:t>Je ne dois pas recopier mon voisin</a:t>
            </a:r>
            <a:br/>
            <a:r>
              <a:t>Je ne dois pas recopier mon voisin</a:t>
            </a:r>
            <a:br/>
            <a:r>
              <a:t>Je ne dois pas recopier mon voisin</a:t>
            </a:r>
            <a:br/>
            <a:r>
              <a:t>Je ne dois pas recopier mon voisin</a:t>
            </a:r>
            <a:br/>
            <a:r>
              <a:t>Je ne dois pas recopier mon voisin</a:t>
            </a:r>
            <a:br/>
            <a:r>
              <a:t>Je ne dois pas recopier mon voisin</a:t>
            </a:r>
            <a:br/>
            <a:r>
              <a:t>Je ne dois pas recopier mon voisin</a:t>
            </a:r>
            <a:br/>
            <a:r>
              <a:t>Je ne dois pas recopier mon voisin</a:t>
            </a:r>
            <a:br/>
            <a:r>
              <a:t>Je ne dois pas recopier mon voisin</a:t>
            </a:r>
            <a:br/>
            <a:r>
              <a:t>On a ici a(cid:27)aire (cid:224) une fonction qui ne renvoie aucune valeur. Cette fonction se contente</a:t>
            </a:r>
            <a:br/>
            <a:r>
              <a:t>juste d’e(cid:27)ectuer des actions (ici, elle a(cid:30)che des messages (cid:224) l’Øcran). Une fonction qui</a:t>
            </a:r>
            <a:br/>
            <a:r>
              <a:t>ne renvoie aucune valeur est de type void, c’est pour cela qu’on a Øcrit void. (cid:192) part</a:t>
            </a:r>
            <a:br/>
            <a:r>
              <a:t>(cid:231)a, il n’y a rien de bien di(cid:27)Ørent.</a:t>
            </a:r>
            <a:br/>
            <a:r>
              <a:t>Il aurait ØtØ bien plus intØressant de crØer une fonction punition qui s’adapte (cid:224) n’im-</a:t>
            </a:r>
            <a:br/>
            <a:r>
              <a:t>porte quelle sanction. On lui aurait envoyØ deux paramŁtres : le texte (cid:224) rØpØter et le</a:t>
            </a:r>
            <a:br/>
            <a:r>
              <a:t>nombre de fois qu’il doit Œtre rØpØtØ. Le problŁme, c’est qu’on ne sait pas encore gØrer</a:t>
            </a:r>
            <a:br/>
            <a:r>
              <a:t>le texte en C5. D’ailleurs (cid:224) ce sujet, je vous annonce que nous ne tarderons pas (cid:224)</a:t>
            </a:r>
            <a:br/>
            <a:r>
              <a:t>apprendre (cid:224) utiliser des variables qui retiennent du texte. C’est plus compliquØ qu’il</a:t>
            </a:r>
            <a:br/>
            <a:r>
              <a:t>n’y para(cid:238)t et on ne pouvait pas l’apprendre dŁs le dØbut du cours!</a:t>
            </a:r>
            <a:br/>
            <a:r>
              <a:t>Aire d’un rectangle</a:t>
            </a:r>
            <a:br/>
            <a:r>
              <a:t>L’aired’unrectangleestfacile(cid:224)calculer:largeur * hauteur.NotrefonctionnommØe</a:t>
            </a:r>
            <a:br/>
            <a:r>
              <a:t>aireRectangle va prendre deux paramŁtres : la largeur et la hauteur. Elle renverra</a:t>
            </a:r>
            <a:br/>
            <a:r>
              <a:t>l’aire.</a:t>
            </a:r>
            <a:br/>
            <a:r>
              <a:t>double aireRectangle(double largeur, double hauteur)</a:t>
            </a:r>
            <a:br/>
            <a:r>
              <a:t>{</a:t>
            </a:r>
            <a:br/>
            <a:r>
              <a:t>return largeur * hauteur;</a:t>
            </a:r>
            <a:br/>
            <a:r>
              <a:t>}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printf("Rectangle de largeur 5 et hauteur 10. Aire = %f\n", aireRectangle(5,</a:t>
            </a:r>
            <a:br/>
            <a:r>
              <a:t>(cid:44)→ 10));</a:t>
            </a:r>
            <a:br/>
            <a:r>
              <a:t>printf("Rectangle de largeur 2.5 et hauteur 3.5. Aire = %f\n", aireRectangle</a:t>
            </a:r>
            <a:br/>
            <a:r>
              <a:t>(cid:44)→ (2.5, 3.5));</a:t>
            </a:r>
            <a:br/>
            <a:r>
              <a:t>printf("Rectangle de largeur 4.2 et hauteur 9.7. Aire = %f\n", aireRectangle</a:t>
            </a:r>
            <a:br/>
            <a:r>
              <a:t>(cid:44)→ (4.2, 9.7));</a:t>
            </a:r>
            <a:br/>
            <a:r>
              <a:t>return 0;</a:t>
            </a:r>
            <a:br/>
            <a:r>
              <a:t>}</a:t>
            </a:r>
            <a:br/>
            <a:r>
              <a:t>5. Au cas oø vous n’auriez pas vu, je vous rappelle qu’on n’a fait que manipuler des variables</a:t>
            </a:r>
            <a:br/>
            <a:r>
              <a:t>contenantdesnombresdepuisledØbutducours!</a:t>
            </a:r>
            <a:br/>
            <a:r>
              <a:t>120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Je ne dois pas recopier mon voisin</a:t>
                      </a:r>
                    </a:p>
                    <a:p>
                      <a:r>
                        <a:t>Je ne dois pas recopier mon voisin</a:t>
                      </a:r>
                    </a:p>
                    <a:p>
                      <a:r>
                        <a:t>Je ne dois pas recopier mon voisin</a:t>
                      </a:r>
                    </a:p>
                    <a:p>
                      <a:r>
                        <a:t>Je ne dois pas recopier mon voisin</a:t>
                      </a:r>
                    </a:p>
                    <a:p>
                      <a:r>
                        <a:t>Je ne dois pas recopier mon voisin</a:t>
                      </a:r>
                    </a:p>
                    <a:p>
                      <a:r>
                        <a:t>Je ne dois pas recopier mon voisin</a:t>
                      </a:r>
                    </a:p>
                    <a:p>
                      <a:r>
                        <a:t>Je ne dois pas recopier mon voisin</a:t>
                      </a:r>
                    </a:p>
                    <a:p>
                      <a:r>
                        <a:t>Je ne dois pas recopier mon voisin</a:t>
                      </a:r>
                    </a:p>
                    <a:p>
                      <a:r>
                        <a:t>Je ne dois pas recopier mon voisin</a:t>
                      </a:r>
                    </a:p>
                    <a:p>
                      <a:r>
                        <a:t>Je ne dois pas recopier mon voisin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DES EXEMPLES POUR BIEN COMPRENDRE</a:t>
            </a:r>
            <a:br/>
            <a:r>
              <a:t>(cid:3) (cid:0)</a:t>
            </a:r>
            <a:br/>
            <a:r>
              <a:t>(cid:66) (cid:2)Code web : 378159(cid:1)</a:t>
            </a:r>
            <a:br/>
            <a:r>
              <a:t>Rectangle de largeur 5 et hauteur 10. Aire = 50.000000</a:t>
            </a:r>
            <a:br/>
            <a:r>
              <a:t>Rectangle de largeur 2.5 et hauteur 3.5. Aire = 8.750000</a:t>
            </a:r>
            <a:br/>
            <a:r>
              <a:t>Rectangle de largeur 4.2 et hauteur 9.7. Aire = 40.740000</a:t>
            </a:r>
            <a:br/>
            <a:r>
              <a:t>Pourrait-on a(cid:30)cher directement la largeur, la hauteur et l’aire dans la fonc-</a:t>
            </a:r>
            <a:br/>
            <a:r>
              <a:t>tion?</a:t>
            </a:r>
            <a:br/>
            <a:r>
              <a:t>Biensßr!Danscecas,lafonctionnerenverraitplusrien,ellesecontenteraitdecalculer</a:t>
            </a:r>
            <a:br/>
            <a:r>
              <a:t>l’aire et de l’a(cid:30)cher immØdiatement.</a:t>
            </a:r>
            <a:br/>
            <a:r>
              <a:t>void aireRectangle(double largeur, double hauteur)</a:t>
            </a:r>
            <a:br/>
            <a:r>
              <a:t>{</a:t>
            </a:r>
            <a:br/>
            <a:r>
              <a:t>double aire = 0;</a:t>
            </a:r>
            <a:br/>
            <a:r>
              <a:t>aire = largeur * hauteur;</a:t>
            </a:r>
            <a:br/>
            <a:r>
              <a:t>printf("Rectangle de largeur %f et hauteur %f. Aire = %f\n", largeur,</a:t>
            </a:r>
            <a:br/>
            <a:r>
              <a:t>(cid:44)→ hauteur, aire);</a:t>
            </a:r>
            <a:br/>
            <a:r>
              <a:t>}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aireRectangle(5, 10);</a:t>
            </a:r>
            <a:br/>
            <a:r>
              <a:t>aireRectangle(2.5, 3.5);</a:t>
            </a:r>
            <a:br/>
            <a:r>
              <a:t>aireRectangle(4.2, 9.7);</a:t>
            </a:r>
            <a:br/>
            <a:r>
              <a:t>return 0;</a:t>
            </a:r>
            <a:br/>
            <a:r>
              <a:t>}</a:t>
            </a:r>
            <a:br/>
            <a:r>
              <a:t>Commevouslevoyez,leprintfest(cid:224) l’intØrieur delafonctionaireRectangleetpro-</a:t>
            </a:r>
            <a:br/>
            <a:r>
              <a:t>duit le mŒme a(cid:30)chage que tout (cid:224) l’heure. C’est juste une fa(cid:231)on di(cid:27)Ørente de procØder.</a:t>
            </a:r>
            <a:br/>
            <a:r>
              <a:t>Un menu</a:t>
            </a:r>
            <a:br/>
            <a:r>
              <a:t>Ce code est plus intØressant et concret. On crØe une fonction menu() qui ne prend</a:t>
            </a:r>
            <a:br/>
            <a:r>
              <a:t>aucun paramŁtre en entrØe. Cette fonction se contente d’a(cid:30)cher le menu et demande</a:t>
            </a:r>
            <a:br/>
            <a:r>
              <a:t>(cid:224) l’utilisateur de faire un choix. La fonction renvoie le choix de l’utilisateur.</a:t>
            </a:r>
            <a:br/>
            <a:r>
              <a:t>int menu()</a:t>
            </a:r>
            <a:br/>
            <a:r>
              <a:t>{</a:t>
            </a:r>
            <a:br/>
            <a:r>
              <a:t>int choix = 0;</a:t>
            </a:r>
            <a:br/>
            <a:r>
              <a:t>while (choix &lt; 1 || choix &gt; 4)</a:t>
            </a:r>
            <a:br/>
            <a:r>
              <a:t>{</a:t>
            </a:r>
            <a:br/>
            <a:r>
              <a:t>printf("Menu :\n");</a:t>
            </a:r>
            <a:br/>
            <a:r>
              <a:t>121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Rectangle de largeur 5 et hauteur 10. Aire = 50.000000</a:t>
                      </a:r>
                    </a:p>
                    <a:p>
                      <a:r>
                        <a:t>Rectangle de largeur 2.5 et hauteur 3.5. Aire = 8.750000</a:t>
                      </a:r>
                    </a:p>
                    <a:p>
                      <a:r>
                        <a:t>Rectangle de largeur 4.2 et hauteur 9.7. Aire = 40.740000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9. LES FONCTIONS</a:t>
            </a:r>
            <a:br/>
            <a:r>
              <a:t>printf("1 : Poulet de dinde aux escargots rotis a la sauce bearnaise\n")</a:t>
            </a:r>
            <a:br/>
            <a:r>
              <a:t>(cid:44)→ ;</a:t>
            </a:r>
            <a:br/>
            <a:r>
              <a:t>printf("2 : Concombres sucres a la sauce de myrtilles enrobee de chocola</a:t>
            </a:r>
            <a:br/>
            <a:r>
              <a:t>(cid:44)→ t\n");</a:t>
            </a:r>
            <a:br/>
            <a:r>
              <a:t>printf("3 : Escalope de kangourou saignante et sa gelee aux fraises poiv</a:t>
            </a:r>
            <a:br/>
            <a:r>
              <a:t>(cid:44)→ ree\n");</a:t>
            </a:r>
            <a:br/>
            <a:r>
              <a:t>printf("4 : La surprise du Chef (j’en salive d’avance...)\n");</a:t>
            </a:r>
            <a:br/>
            <a:r>
              <a:t>printf("Votre choix ? ");</a:t>
            </a:r>
            <a:br/>
            <a:r>
              <a:t>scanf("%d", &amp;choix);</a:t>
            </a:r>
            <a:br/>
            <a:r>
              <a:t>}</a:t>
            </a:r>
            <a:br/>
            <a:r>
              <a:t>return choix;</a:t>
            </a:r>
            <a:br/>
            <a:r>
              <a:t>}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switch (menu())</a:t>
            </a:r>
            <a:br/>
            <a:r>
              <a:t>{</a:t>
            </a:r>
            <a:br/>
            <a:r>
              <a:t>case 1:</a:t>
            </a:r>
            <a:br/>
            <a:r>
              <a:t>printf("Vous avez pris le poulet\n");</a:t>
            </a:r>
            <a:br/>
            <a:r>
              <a:t>break;</a:t>
            </a:r>
            <a:br/>
            <a:r>
              <a:t>case 2:</a:t>
            </a:r>
            <a:br/>
            <a:r>
              <a:t>printf("Vous avez pris les concombres\n");</a:t>
            </a:r>
            <a:br/>
            <a:r>
              <a:t>break;</a:t>
            </a:r>
            <a:br/>
            <a:r>
              <a:t>case 3:</a:t>
            </a:r>
            <a:br/>
            <a:r>
              <a:t>printf("Vous avez pris l’escalope\n");</a:t>
            </a:r>
            <a:br/>
            <a:r>
              <a:t>break;</a:t>
            </a:r>
            <a:br/>
            <a:r>
              <a:t>case 4:</a:t>
            </a:r>
            <a:br/>
            <a:r>
              <a:t>printf("Vous avez pris la surprise du Chef. Vous etes un sacre</a:t>
            </a:r>
            <a:br/>
            <a:r>
              <a:t>(cid:44)→ aventurier dites donc !\n");</a:t>
            </a:r>
            <a:br/>
            <a:r>
              <a:t>break;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114045(cid:1)</a:t>
            </a:r>
            <a:br/>
            <a:r>
              <a:t>J’en ai pro(cid:28)tØ pour amØliorer le menu (par rapport (cid:224) ce qu’on faisait habituellement) :</a:t>
            </a:r>
            <a:br/>
            <a:r>
              <a:t>lafonctionmenua(cid:30)che(cid:224)nouveaulemenutantquel’utilisateurn’apasentrØunnombre</a:t>
            </a:r>
            <a:br/>
            <a:r>
              <a:t>compris entre 1 et 4. Comme (cid:231)a, aucun risque que la fonction renvoie un nombre qui</a:t>
            </a:r>
            <a:br/>
            <a:r>
              <a:t>ne (cid:28)gure pas au menu!</a:t>
            </a:r>
            <a:br/>
            <a:r>
              <a:t>Dans le main, vous avez vu qu’on fait un switch(menu()). Une fois que la fonction</a:t>
            </a:r>
            <a:br/>
            <a:r>
              <a:t>menu() est terminØe, elle renvoie le choix de l’utilisateur directement dans le switch.</a:t>
            </a:r>
            <a:br/>
            <a:r>
              <a:t>C’est une mØthode rapide et pratique.</a:t>
            </a:r>
            <a:br/>
            <a:r>
              <a:t>(cid:192) vous de jouer! Le code est encore amØliorable : on pourrait a(cid:30)cher un message</a:t>
            </a:r>
            <a:br/>
            <a:r>
              <a:t>d’erreursil’utilisateurentreunmauvaisnombreplut(cid:244)tquedesimplementa(cid:30)cherune</a:t>
            </a:r>
            <a:br/>
            <a:r>
              <a:t>nouvelle fois le menu.</a:t>
            </a:r>
            <a:br/>
            <a:r>
              <a:t>122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SOMMAIRE</a:t>
            </a:r>
            <a:br/>
            <a:r>
              <a:t>II Techniques (cid:19) avancØes (cid:20) du langage C 125</a:t>
            </a:r>
            <a:br/>
            <a:r>
              <a:t>10 La programmation modulaire 127</a:t>
            </a:r>
            <a:br/>
            <a:r>
              <a:t>Les prototypes . . . . . . . . . . . . . . . . . . . . . . . . . . . . . . . . . . . 128</a:t>
            </a:r>
            <a:br/>
            <a:r>
              <a:t>Les headers . . . . . . . . . . . . . . . . . . . . . . . . . . . . . . . . . . . . . 130</a:t>
            </a:r>
            <a:br/>
            <a:r>
              <a:t>La compilation sØparØe . . . . . . . . . . . . . . . . . . . . . . . . . . . . . . . 135</a:t>
            </a:r>
            <a:br/>
            <a:r>
              <a:t>La portØe des fonctions et des variables . . . . . . . . . . . . . . . . . . . . . 138</a:t>
            </a:r>
            <a:br/>
            <a:r>
              <a:t>11 (cid:192) l’assaut des pointeurs 143</a:t>
            </a:r>
            <a:br/>
            <a:r>
              <a:t>Un problŁme bien ennuyeux . . . . . . . . . . . . . . . . . . . . . . . . . . . . 144</a:t>
            </a:r>
            <a:br/>
            <a:r>
              <a:t>La mØmoire, une question d’adresse . . . . . . . . . . . . . . . . . . . . . . . 146</a:t>
            </a:r>
            <a:br/>
            <a:r>
              <a:t>Utiliser des pointeurs . . . . . . . . . . . . . . . . . . . . . . . . . . . . . . . . 149</a:t>
            </a:r>
            <a:br/>
            <a:r>
              <a:t>Envoyer un pointeur (cid:224) une fonction . . . . . . . . . . . . . . . . . . . . . . . . 154</a:t>
            </a:r>
            <a:br/>
            <a:r>
              <a:t>Qui a dit : (cid:19) Un problŁme bien ennuyeux (cid:20)? . . . . . . . . . . . . . . . . . . 157</a:t>
            </a:r>
            <a:br/>
            <a:r>
              <a:t>12 Les tableaux 159</a:t>
            </a:r>
            <a:br/>
            <a:r>
              <a:t>Les tableaux dans la mØmoire . . . . . . . . . . . . . . . . . . . . . . . . . . . 160</a:t>
            </a:r>
            <a:br/>
            <a:r>
              <a:t>DØ(cid:28)nir un tableau . . . . . . . . . . . . . . . . . . . . . . . . . . . . . . . . . 160</a:t>
            </a:r>
            <a:br/>
            <a:r>
              <a:t>Parcourir un tableau . . . . . . . . . . . . . . . . . . . . . . . . . . . . . . . . 163</a:t>
            </a:r>
            <a:br/>
            <a:r>
              <a:t>Passage de tableaux (cid:224) une fonction . . . . . . . . . . . . . . . . . . . . . . . . 165</a:t>
            </a:r>
            <a:br/>
            <a:r>
              <a:t>13 Les cha(cid:238)nes de caractŁres 169</a:t>
            </a:r>
            <a:br/>
            <a:r>
              <a:t>Le type char . . . . . . . . . . . . . . . . . . . . . . . . . . . . . . . . . . . . 170</a:t>
            </a:r>
            <a:br/>
            <a:r>
              <a:t>Les cha(cid:238)nes sont des tableaux de char . . . . . . . . . . . . . . . . . . . . . . 172</a:t>
            </a:r>
            <a:br/>
            <a:r>
              <a:t>Fonctions de manipulation des cha(cid:238)nes . . . . . . . . . . . . . . . . . . . . . . 176</a:t>
            </a:r>
            <a:br/>
            <a:r>
              <a:t>14 Le prØprocesseur 187</a:t>
            </a:r>
            <a:br/>
            <a:r>
              <a:t>Les include. . . . . . . . . . . . . . . . . . . . . . . . . . . . . . . . . . . . . 188</a:t>
            </a:r>
            <a:br/>
            <a:r>
              <a:t>Les define . . . . . . . . . . . . . . . . . . . . . . . . . . . . . . . . . . . . . 190</a:t>
            </a:r>
            <a:br/>
            <a:r>
              <a:t>Les macros . . . . . . . . . . . . . . . . . . . . . . . . . . . . . . . . . . . . . 193</a:t>
            </a:r>
            <a:br/>
            <a:r>
              <a:t>Les conditions. . . . . . . . . . . . . . . . . . . . . . . . . . . . . . . . . . . . 196</a:t>
            </a:r>
            <a:br/>
            <a:r>
              <a:t>15 CrØez vos propres types de variables 201</a:t>
            </a:r>
            <a:br/>
            <a:r>
              <a:t>DØ(cid:28)nir une structure . . . . . . . . . . . . . . . . . . . . . . . . . . . . . . . . 202</a:t>
            </a:r>
            <a:br/>
            <a:r>
              <a:t>Utilisation d’une structure . . . . . . . . . . . . . . . . . . . . . . . . . . . . . 204</a:t>
            </a:r>
            <a:br/>
            <a:r>
              <a:t>Pointeur de structure. . . . . . . . . . . . . . . . . . . . . . . . . . . . . . . . 208</a:t>
            </a:r>
            <a:br/>
            <a:r>
              <a:t>ix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DES EXEMPLES POUR BIEN COMPRENDRE</a:t>
            </a:r>
            <a:br/>
            <a:r>
              <a:t>En rØsumØ</a:t>
            </a:r>
            <a:br/>
            <a:r>
              <a:t>(cid:21) Les fonctions s’appellent entre elles. Ainsi, le main peut appeler des fonctions toutes</a:t>
            </a:r>
            <a:br/>
            <a:r>
              <a:t>prŒtes telles que printf ou scanf, mais aussi des fonctions que nous avons crØØes.</a:t>
            </a:r>
            <a:br/>
            <a:r>
              <a:t>(cid:21) Une fonction rØcupŁre en entrØe des variables qu’on appelle paramŁtres.</a:t>
            </a:r>
            <a:br/>
            <a:r>
              <a:t>(cid:21) Elle e(cid:27)ectue certaines opØrations avec ces paramŁtres puis retourne en gØnØral une</a:t>
            </a:r>
            <a:br/>
            <a:r>
              <a:t>valeur (cid:224) l’aide de l’instruction return.</a:t>
            </a:r>
            <a:br/>
            <a:r>
              <a:t>123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9. LES FONCTIONS</a:t>
            </a:r>
            <a:br/>
            <a:r>
              <a:t>124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DeuxiŁme partie</a:t>
            </a:r>
            <a:br/>
            <a:r>
              <a:t>Techniques (cid:19) avancØes (cid:20) du</a:t>
            </a:r>
            <a:br/>
            <a:r>
              <a:t>langage C</a:t>
            </a:r>
            <a:br/>
            <a:r>
              <a:t>125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10</a:t>
            </a:r>
            <a:br/>
            <a:r>
              <a:t>Chapitre</a:t>
            </a:r>
            <a:br/>
            <a:r>
              <a:t>La programmation modulaire</a:t>
            </a:r>
            <a:br/>
            <a:r>
              <a:t>Di(cid:30)cultØ :</a:t>
            </a:r>
            <a:br/>
            <a:r>
              <a:t>D</a:t>
            </a:r>
            <a:br/>
            <a:r>
              <a:t>ans cettesecondepartie,nousallonsdØcouvrirdesconceptsplusavancØsdulangage</a:t>
            </a:r>
            <a:br/>
            <a:r>
              <a:t>C. Je ne vous le cache pas, et vous vous en doutiez sßrement, la partie II est d’un</a:t>
            </a:r>
            <a:br/>
            <a:r>
              <a:t>cran de di(cid:30)cultØ supØrieur. Lorsque vous serez arrivØs (cid:224) la (cid:28)n de cette partie, vous</a:t>
            </a:r>
            <a:br/>
            <a:r>
              <a:t>serez capables de vous dØbrouiller dans la plupart des programmes Øcrits en C. Dans la</a:t>
            </a:r>
            <a:br/>
            <a:r>
              <a:t>partie suivante nous verrons alors comment ouvrir une fenŒtre, crØer des jeux 2D, etc.</a:t>
            </a:r>
            <a:br/>
            <a:r>
              <a:t>Jusqu’ici nous n’avons travaillØ que dans un seul (cid:28)chier appelØ main.c. Pour le moment</a:t>
            </a:r>
            <a:br/>
            <a:r>
              <a:t>c’Øtait acceptable car nos programmes Øtaient tout petits, mais ils vont bient(cid:244)t Œtre com-</a:t>
            </a:r>
            <a:br/>
            <a:r>
              <a:t>posØs de dizaines, que dis-je de centaines de fonctions, et si vous les mettez toutes dans</a:t>
            </a:r>
            <a:br/>
            <a:r>
              <a:t>unmŒme(cid:28)chiercelui-l(cid:224)va(cid:28)nirpardevenirtrŁslong!C’estpourcelaquel’onainventØce</a:t>
            </a:r>
            <a:br/>
            <a:r>
              <a:t>qu’on appelle la programmation modulaire. Le principe est tout bŒte : plut(cid:244)t que de placer</a:t>
            </a:r>
            <a:br/>
            <a:r>
              <a:t>tout le code de notre programme dans un seul (cid:28)chier (main.c), nous le (cid:19) sØparons (cid:20) en</a:t>
            </a:r>
            <a:br/>
            <a:r>
              <a:t>plusieurs petits (cid:28)chiers.</a:t>
            </a:r>
            <a:br/>
            <a:r>
              <a:t>127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10. LA PROGRAMMATION MODULAIRE</a:t>
            </a:r>
            <a:br/>
            <a:r>
              <a:t>Les prototypes</a:t>
            </a:r>
            <a:br/>
            <a:r>
              <a:t>Jusqu’ici,jevousaidemandØdeplacervotrefonctionavantlafonctionmain.Pourquoi?</a:t>
            </a:r>
            <a:br/>
            <a:r>
              <a:t>Parce que l’ordre a une rØelle importance ici : si vous mettez votre fonction avant le</a:t>
            </a:r>
            <a:br/>
            <a:r>
              <a:t>main dans votre code source, votre ordinateur l’aura lue et la conna(cid:238)tra. Lorsque vous</a:t>
            </a:r>
            <a:br/>
            <a:r>
              <a:t>ferez un appel (cid:224) la fonction dans le main, l’ordinateur conna(cid:238)tra la fonction et saura</a:t>
            </a:r>
            <a:br/>
            <a:r>
              <a:t>oø aller la chercher. En revanche, si vous mettez votre fonction aprŁs le main, (cid:231)a ne</a:t>
            </a:r>
            <a:br/>
            <a:r>
              <a:t>marcherapascarl’ordinateurneconna(cid:238)trapasencorelafonction.Essayez,vousverrez!</a:t>
            </a:r>
            <a:br/>
            <a:r>
              <a:t>Mais... c’est un peu mal fait, non?</a:t>
            </a:r>
            <a:br/>
            <a:r>
              <a:t>Tout (cid:224) fait d’accord avec vous! Mais rassurez-vous, les programmeurs s’en sont rendu</a:t>
            </a:r>
            <a:br/>
            <a:r>
              <a:t>compte avant vous et ont prØvu le coup.</a:t>
            </a:r>
            <a:br/>
            <a:r>
              <a:t>Gr(cid:226)ce (cid:224) ce que je vais vous apprendre maintenant, vous pourrez positionner vos fonc-</a:t>
            </a:r>
            <a:br/>
            <a:r>
              <a:t>tionsdansn’importequelordredanslecodesource.C’estmieuxdenepasavoir(cid:224)s’en</a:t>
            </a:r>
            <a:br/>
            <a:r>
              <a:t>soucier, croyez-moi.</a:t>
            </a:r>
            <a:br/>
            <a:r>
              <a:t>Le prototype pour annoncer une fonction</a:t>
            </a:r>
            <a:br/>
            <a:r>
              <a:t>Nous allons (cid:19) annoncer (cid:20) nos fonctions (cid:224) l’ordinateur en Øcrivant ce qu’on appelle des</a:t>
            </a:r>
            <a:br/>
            <a:r>
              <a:t>prototypes. Ne soyez pas intimidØs par ce nom high-tech, (cid:231)a cache en fait quelque</a:t>
            </a:r>
            <a:br/>
            <a:r>
              <a:t>chose de trŁs simple.</a:t>
            </a:r>
            <a:br/>
            <a:r>
              <a:t>Regardez la premiŁre ligne de notre fonction aireRectangle :</a:t>
            </a:r>
            <a:br/>
            <a:r>
              <a:t>double aireRectangle(double largeur, double hauteur)</a:t>
            </a:r>
            <a:br/>
            <a:r>
              <a:t>{</a:t>
            </a:r>
            <a:br/>
            <a:r>
              <a:t>return largeur * hauteur;</a:t>
            </a:r>
            <a:br/>
            <a:r>
              <a:t>}</a:t>
            </a:r>
            <a:br/>
            <a:r>
              <a:t>Copiez la premiŁre ligne (double aireRectangle...) tout en haut de votre (cid:28)chier</a:t>
            </a:r>
            <a:br/>
            <a:r>
              <a:t>source (juste aprŁs les #include). Rajoutez un point-virgule (cid:224) la (cid:28)n de cette nou-</a:t>
            </a:r>
            <a:br/>
            <a:r>
              <a:t>velle ligne. Et voil(cid:224)! Maintenant, vous pouvez placer votre fonction aireRectangle</a:t>
            </a:r>
            <a:br/>
            <a:r>
              <a:t>aprŁs la fonction main si vous le voulez!</a:t>
            </a:r>
            <a:br/>
            <a:r>
              <a:t>Vous devriez avoir le code suivant sous les yeux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// La ligne suivante est le prototype de la fonction aireRectangle :</a:t>
            </a:r>
            <a:br/>
            <a:r>
              <a:t>double aireRectangle(double largeur, double hauteur);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128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PROTOTYPES</a:t>
            </a:r>
            <a:br/>
            <a:r>
              <a:t>printf("Rectangle de largeur 5 et hauteur 10. Aire = %f\n", aireRectangle(5,</a:t>
            </a:r>
            <a:br/>
            <a:r>
              <a:t>(cid:44)→ 10));</a:t>
            </a:r>
            <a:br/>
            <a:r>
              <a:t>printf("Rectangle de largeur 2.5 et hauteur 3.5. Aire = %f\n", aireRectangle</a:t>
            </a:r>
            <a:br/>
            <a:r>
              <a:t>(cid:44)→ (2.5, 3.5));</a:t>
            </a:r>
            <a:br/>
            <a:r>
              <a:t>printf("Rectangle de largeur 4.2 et hauteur 9.7. Aire = %f\n", aireRectangle</a:t>
            </a:r>
            <a:br/>
            <a:r>
              <a:t>(cid:44)→ (4.2, 9.7));</a:t>
            </a:r>
            <a:br/>
            <a:r>
              <a:t>return 0;</a:t>
            </a:r>
            <a:br/>
            <a:r>
              <a:t>}</a:t>
            </a:r>
            <a:br/>
            <a:r>
              <a:t>// Notre fonction aireRectangle peut maintenant Œtre mise n’importe oø dans le</a:t>
            </a:r>
            <a:br/>
            <a:r>
              <a:t>(cid:44)→ code source :</a:t>
            </a:r>
            <a:br/>
            <a:r>
              <a:t>double aireRectangle(double largeur, double hauteur)</a:t>
            </a:r>
            <a:br/>
            <a:r>
              <a:t>{</a:t>
            </a:r>
            <a:br/>
            <a:r>
              <a:t>return largeur * hauteur;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387723(cid:1)</a:t>
            </a:r>
            <a:br/>
            <a:r>
              <a:t>Ce qui a changØ ici, c’est l’ajout du prototype en haut du code source. Un prototype,</a:t>
            </a:r>
            <a:br/>
            <a:r>
              <a:t>c’est en fait une indication pour l’ordinateur. Cela lui indique qu’il existe une fonction</a:t>
            </a:r>
            <a:br/>
            <a:r>
              <a:t>appelØe aireRectangle qui prend tels paramŁtres en entrØe et renvoie une sortie du</a:t>
            </a:r>
            <a:br/>
            <a:r>
              <a:t>type que vous indiquez. Cela permet (cid:224) l’ordinateur de s’organiser.</a:t>
            </a:r>
            <a:br/>
            <a:r>
              <a:t>Gr(cid:226)ce (cid:224) cette ligne, vous pouvez maintenant placer vos fonctions dans n’importe quel</a:t>
            </a:r>
            <a:br/>
            <a:r>
              <a:t>ordre sans vous prendre la tŒte!</a:t>
            </a:r>
            <a:br/>
            <a:r>
              <a:t>(cid:201)criveztoujourslesprototypesdevosfonctions.Vosprogrammesnevontpastarder(cid:224)se</a:t>
            </a:r>
            <a:br/>
            <a:r>
              <a:t>complexi(cid:28)eret(cid:224)utiliserdenombreusesfonctions:mieuxvautprendredŁsmaintenant</a:t>
            </a:r>
            <a:br/>
            <a:r>
              <a:t>la bonne habitude d’Øcrire le prototype de chacune d’elles.</a:t>
            </a:r>
            <a:br/>
            <a:r>
              <a:t>Comme vous le voyez, la fonction main n’a pas de prototype. En fait, c’est la seule qui</a:t>
            </a:r>
            <a:br/>
            <a:r>
              <a:t>n’en nØcessite pas, parce que l’ordinateur la conna(cid:238)t (c’est toujours la mŒme pour tous</a:t>
            </a:r>
            <a:br/>
            <a:r>
              <a:t>les programmes, alors il peut bien la conna(cid:238)tre, (cid:224) force!).</a:t>
            </a:r>
            <a:br/>
            <a:r>
              <a:t>PourŒtretout(cid:224)faitexact,ilfautsavoirquedanslaligneduprototypeilestfacultatif</a:t>
            </a:r>
            <a:br/>
            <a:r>
              <a:t>d’Øcrire les noms de variables en entrØe. L’ordinateur a juste besoin de conna(cid:238)tre les</a:t>
            </a:r>
            <a:br/>
            <a:r>
              <a:t>types des variables.</a:t>
            </a:r>
            <a:br/>
            <a:r>
              <a:t>On aurait donc pu simplement Øcrire :</a:t>
            </a:r>
            <a:br/>
            <a:r>
              <a:t>double aireRectangle(double, double);</a:t>
            </a:r>
            <a:br/>
            <a:r>
              <a:t>Toutefois, l’autre mØthode que je vous ai montrØe tout (cid:224) l’heure fonctionne aussi bien.</a:t>
            </a:r>
            <a:br/>
            <a:r>
              <a:t>L’avantage avec ma mØthode, c’est que vous avez juste besoin de copier-coller la pre-</a:t>
            </a:r>
            <a:br/>
            <a:r>
              <a:t>miŁre ligne de la fonction et de rajouter un point-virgule. ˙a va plus vite.</a:t>
            </a:r>
            <a:br/>
            <a:r>
              <a:t>N’oubliez JAMAIS de mettre un point-virgule (cid:224) la (cid:28)n d’un prototype. C’est</a:t>
            </a:r>
            <a:br/>
            <a:r>
              <a:t>ce qui permet (cid:224) l’ordinateur de di(cid:27)Ørencier un prototype du vØritable dØ-</a:t>
            </a:r>
            <a:br/>
            <a:r>
              <a:t>but d’une fonction. Si vous ne le faites pas, vous risquez d’avoir des erreurs</a:t>
            </a:r>
            <a:br/>
            <a:r>
              <a:t>incomprØhensibles lors de la compilation.</a:t>
            </a:r>
            <a:br/>
            <a:r>
              <a:t>129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10. LA PROGRAMMATION MODULAIRE</a:t>
            </a:r>
            <a:br/>
            <a:r>
              <a:t>Les headers</a:t>
            </a:r>
            <a:br/>
            <a:r>
              <a:t>Jusqu’ici, nous n’avions qu’un seul (cid:28)chier source dans notre projet. Ce (cid:28)chier source,</a:t>
            </a:r>
            <a:br/>
            <a:r>
              <a:t>je vous avais demandØ de l’appeler main.c.</a:t>
            </a:r>
            <a:br/>
            <a:r>
              <a:t>Plusieurs (cid:28)chiers par projet</a:t>
            </a:r>
            <a:br/>
            <a:r>
              <a:t>Danslapratique,vosprogrammesneserontpastousØcritsdanscemŒme(cid:28)chiermain.c.</a:t>
            </a:r>
            <a:br/>
            <a:r>
              <a:t>Biensßr,ilestpossible delefaire,maiscen’estjamaistrŁspratiquedesebaladerdans</a:t>
            </a:r>
            <a:br/>
            <a:r>
              <a:t>un (cid:28)chier de 10 000 lignes (en(cid:28)n, personnellement, je trouve!). C’est pour cela qu’en</a:t>
            </a:r>
            <a:br/>
            <a:r>
              <a:t>gØnØral on crØe plusieurs (cid:28)chiers par projet.</a:t>
            </a:r>
            <a:br/>
            <a:r>
              <a:t>Qu’est-ce qu’un projet, dØj(cid:224)?</a:t>
            </a:r>
            <a:br/>
            <a:r>
              <a:t>Non,vousn’avezpasdØj(cid:224)oubliØ?Bon:jevouslerØexplique,parcequ’ilestimportant</a:t>
            </a:r>
            <a:br/>
            <a:r>
              <a:t>qu’on soit bien d’accord sur ce terme.</a:t>
            </a:r>
            <a:br/>
            <a:r>
              <a:t>Un projet, c’est l’ensemble des (cid:28)chiers source de votre programme. Pour le moment,</a:t>
            </a:r>
            <a:br/>
            <a:r>
              <a:t>nos projets n’Øtaient composØs que d’un (cid:28)chier source. Regardez dans votre IDE, gØ-</a:t>
            </a:r>
            <a:br/>
            <a:r>
              <a:t>nØralement c’est sur la gauche ((cid:28)g. 10.1).</a:t>
            </a:r>
            <a:br/>
            <a:r>
              <a:t>Figure 10.1 (cid:21) Liste des (cid:28)chiers d’un projet simple</a:t>
            </a:r>
            <a:br/>
            <a:r>
              <a:t>Commevouspouvezlevoir(cid:224)gauchesurcettecaptured’Øcran,ceprojetn’estcomposØ</a:t>
            </a:r>
            <a:br/>
            <a:r>
              <a:t>que d’un (cid:28)chier main.c.</a:t>
            </a:r>
            <a:br/>
            <a:r>
              <a:t>Laissez-moi maintenant vous montrer un vrai projet que vous rØaliserez un peu plus</a:t>
            </a:r>
            <a:br/>
            <a:r>
              <a:t>loin dans le cours : un jeu de Sokoban ((cid:28)g. 10.2).</a:t>
            </a:r>
            <a:br/>
            <a:r>
              <a:t>Commevouslevoyez,ilyaplusieurs(cid:28)chiers.Unvraiprojetressemblera(cid:224)(cid:231)a:vousver-</a:t>
            </a:r>
            <a:br/>
            <a:r>
              <a:t>rezplusieurs(cid:28)chiersdanslacolonnedegauche.Vousreconnaissezdanslalistele(cid:28)chier</a:t>
            </a:r>
            <a:br/>
            <a:r>
              <a:t>main.c : c’est celui qui contient la fonction main. En gØnØral dans mes programmes, je</a:t>
            </a:r>
            <a:br/>
            <a:r>
              <a:t>ne mets que le main dans main.c1.</a:t>
            </a:r>
            <a:br/>
            <a:r>
              <a:t>Mais pourquoi avoir crØØ plusieurs (cid:28)chiers? Et comment je sais combien de</a:t>
            </a:r>
            <a:br/>
            <a:r>
              <a:t>(cid:28)chiers je dois crØer pour mon projet?</a:t>
            </a:r>
            <a:br/>
            <a:r>
              <a:t>1. Pour information, ce n’est pas du tout une obligation, chacun s’organise comme il veut. Pour</a:t>
            </a:r>
            <a:br/>
            <a:r>
              <a:t>bienmesuivre,jevousconseillenØanmoinsdefairecommemoi.</a:t>
            </a:r>
            <a:br/>
            <a:r>
              <a:t>130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HEADERS</a:t>
            </a:r>
            <a:br/>
            <a:r>
              <a:t>Figure 10.2 (cid:21) Liste des (cid:28)chiers d’un projet plus complexe</a:t>
            </a:r>
            <a:br/>
            <a:r>
              <a:t>˙a,c’estvousquichoisissez.EngØnØral,onregroupedansunmŒme(cid:28)chierdesfonctions</a:t>
            </a:r>
            <a:br/>
            <a:r>
              <a:t>ayantlemŒmethŁme.Ainsi,dansle(cid:28)chierediteur.cj’airegroupØtouteslesfonctions</a:t>
            </a:r>
            <a:br/>
            <a:r>
              <a:t>concernant l’Øditeur de niveau; dans le (cid:28)chier jeu.c, j’ai regroupØ toutes les fonctions</a:t>
            </a:r>
            <a:br/>
            <a:r>
              <a:t>concernant le jeu lui-mŒme, etc.</a:t>
            </a:r>
            <a:br/>
            <a:r>
              <a:t>Fichiers .h et .c</a:t>
            </a:r>
            <a:br/>
            <a:r>
              <a:t>Comme vous le voyez, il y a deux types de (cid:28)chiers di(cid:27)Ørents sur la (cid:28)g. 10.2.</a:t>
            </a:r>
            <a:br/>
            <a:r>
              <a:t>(cid:21) Les.h,appelØs(cid:28)chiersheaders.Ces(cid:28)chierscontiennentlesprototypesdesfonctions.</a:t>
            </a:r>
            <a:br/>
            <a:r>
              <a:t>(cid:21) Les .c : les (cid:28)chiers source. Ces (cid:28)chiers contiennent les fonctions elles-mŒmes.</a:t>
            </a:r>
            <a:br/>
            <a:r>
              <a:t>En gØnØral, on met donc rarement les prototypes dans les (cid:28)chiers .c comme on l’a fait</a:t>
            </a:r>
            <a:br/>
            <a:r>
              <a:t>tout (cid:224) l’heure dans le main.c (sauf si votre programme est tout petit).</a:t>
            </a:r>
            <a:br/>
            <a:r>
              <a:t>Pourchaque(cid:28)chier.c,ilyasonØquivalent.hquicontientlesprototypesdesfonctions.</a:t>
            </a:r>
            <a:br/>
            <a:r>
              <a:t>Jetez un (cid:247)il plus attentif (cid:224) la (cid:28)g. 10.2 :</a:t>
            </a:r>
            <a:br/>
            <a:r>
              <a:t>(cid:21) ilyaediteur.c(lecodedesfonctions)etediteur.h(lesprototypesdesfonctions);</a:t>
            </a:r>
            <a:br/>
            <a:r>
              <a:t>(cid:21) il y a jeu.c et jeu.h;</a:t>
            </a:r>
            <a:br/>
            <a:r>
              <a:t>(cid:21) etc.</a:t>
            </a:r>
            <a:br/>
            <a:r>
              <a:t>Maiscommentfairepourquel’ordinateursachequelesprototypessontdans</a:t>
            </a:r>
            <a:br/>
            <a:r>
              <a:t>un autre (cid:28)chier que le .c?</a:t>
            </a:r>
            <a:br/>
            <a:r>
              <a:t>Il faut inclure le (cid:28)chier .h gr(cid:226)ce (cid:224) une directive de prØprocesseur. Attention, prØparez-</a:t>
            </a:r>
            <a:br/>
            <a:r>
              <a:t>vous (cid:224) comprendre beaucoup de choses d’un coup!</a:t>
            </a:r>
            <a:br/>
            <a:r>
              <a:t>Comment inclure un (cid:28)chier header?... Vous savez le faire, vous l’avez dØj(cid:224) fait!</a:t>
            </a:r>
            <a:br/>
            <a:r>
              <a:t>Regardez par exemple le dØbut de mon (cid:28)chier jeu.c :</a:t>
            </a:r>
            <a:br/>
            <a:r>
              <a:t>131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10. LA PROGRAMMATION MODULAIRE</a:t>
            </a:r>
            <a:br/>
            <a:r>
              <a:t>#include &lt;stdlib.h&gt;</a:t>
            </a:r>
            <a:br/>
            <a:r>
              <a:t>#include &lt;stdio.h&gt;</a:t>
            </a:r>
            <a:br/>
            <a:r>
              <a:t>#include "jeu.h"</a:t>
            </a:r>
            <a:br/>
            <a:r>
              <a:t>void jouer(SDL_Surface* ecran)</a:t>
            </a:r>
            <a:br/>
            <a:r>
              <a:t>{</a:t>
            </a:r>
            <a:br/>
            <a:r>
              <a:t>// ...</a:t>
            </a:r>
            <a:br/>
            <a:r>
              <a:t>L’inclusion se fait gr(cid:226)ce (cid:224) la directive de prØprocesseur #include que vous connaissez</a:t>
            </a:r>
            <a:br/>
            <a:r>
              <a:t>bien maintenant. Regardez les premiŁres lignes du code source ci-dessus :</a:t>
            </a:r>
            <a:br/>
            <a:r>
              <a:t>#include &lt;stdlib.h&gt;</a:t>
            </a:r>
            <a:br/>
            <a:r>
              <a:t>#include &lt;stdio.h&gt;</a:t>
            </a:r>
            <a:br/>
            <a:r>
              <a:t>#include "jeu.h" // On inclut jeu.h</a:t>
            </a:r>
            <a:br/>
            <a:r>
              <a:t>Onincluttrois(cid:28)chiers.h:stdio,stdlibetjeu.Notezunedi(cid:27)Ørence:les(cid:28)chiersque</a:t>
            </a:r>
            <a:br/>
            <a:r>
              <a:t>vous avez crØØs et placØs dans le rØpertoire de votre projet doivent Œtre inclus avec des</a:t>
            </a:r>
            <a:br/>
            <a:r>
              <a:t>guillemets ("jeu.h") tandis que les (cid:28)chiers correspondant aux bibliothŁques (qui sont</a:t>
            </a:r>
            <a:br/>
            <a:r>
              <a:t>gØnØralementinstallØs,eux,danslerØpertoiredevotreIDE)sontinclusentrechevrons</a:t>
            </a:r>
            <a:br/>
            <a:r>
              <a:t>(&lt;stdio.h&gt;).</a:t>
            </a:r>
            <a:br/>
            <a:r>
              <a:t>Vous utiliserez donc :</a:t>
            </a:r>
            <a:br/>
            <a:r>
              <a:t>(cid:21) les chevrons &lt; &gt; pour inclure un (cid:28)chier se trouvant dans le rØpertoire (cid:19) include (cid:20)</a:t>
            </a:r>
            <a:br/>
            <a:r>
              <a:t>de votre IDE;</a:t>
            </a:r>
            <a:br/>
            <a:r>
              <a:t>(cid:21) les guillemets " " pour inclure un (cid:28)chier se trouvant dans le rØpertoire de votre</a:t>
            </a:r>
            <a:br/>
            <a:r>
              <a:t>projet ((cid:224) c(cid:244)tØ des .c, gØnØralement).</a:t>
            </a:r>
            <a:br/>
            <a:r>
              <a:t>Lacommande#includedemanded’insØrerlecontenudu(cid:28)chierdansle.c.C’estdonc</a:t>
            </a:r>
            <a:br/>
            <a:r>
              <a:t>une commande qui dit (cid:19) InsŁre ici le (cid:28)chier jeu.h (cid:20) par exemple.</a:t>
            </a:r>
            <a:br/>
            <a:r>
              <a:t>Et dans le (cid:28)chier jeu.h, que trouve-t-on? On trouve simplement les prototypes des</a:t>
            </a:r>
            <a:br/>
            <a:r>
              <a:t>fonctions du (cid:28)chier jeu.c!</a:t>
            </a:r>
            <a:br/>
            <a:r>
              <a:t>/*</a:t>
            </a:r>
            <a:br/>
            <a:r>
              <a:t>jeu.h</a:t>
            </a:r>
            <a:br/>
            <a:r>
              <a:t>-----</a:t>
            </a:r>
            <a:br/>
            <a:r>
              <a:t>Par mateo21, pour Le Site du ZØro (www.siteduzero.com)</a:t>
            </a:r>
            <a:br/>
            <a:r>
              <a:t>R(cid:244)le : prototypes des fonctions du jeu.</a:t>
            </a:r>
            <a:br/>
            <a:r>
              <a:t>*/</a:t>
            </a:r>
            <a:br/>
            <a:r>
              <a:t>void jouer(SDL_Surface* ecran);</a:t>
            </a:r>
            <a:br/>
            <a:r>
              <a:t>void deplacerJoueur(int carte[][NB_BLOCS_HAUTEUR], SDL_Rect *pos, int</a:t>
            </a:r>
            <a:br/>
            <a:r>
              <a:t>(cid:44)→ direction);</a:t>
            </a:r>
            <a:br/>
            <a:r>
              <a:t>void deplacerCaisse(int *premiereCase, int *secondeCase);</a:t>
            </a:r>
            <a:br/>
            <a:r>
              <a:t>Voil(cid:224) comment fonctionne un vrai projet!</a:t>
            </a:r>
            <a:br/>
            <a:r>
              <a:t>132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SOMMAIRE</a:t>
            </a:r>
            <a:br/>
            <a:r>
              <a:t>Les ØnumØrations . . . . . . . . . . . . . . . . . . . . . . . . . . . . . . . . . . 211</a:t>
            </a:r>
            <a:br/>
            <a:r>
              <a:t>16 Lire et Øcrire dans des (cid:28)chiers 215</a:t>
            </a:r>
            <a:br/>
            <a:r>
              <a:t>Ouvrir et fermer un (cid:28)chier . . . . . . . . . . . . . . . . . . . . . . . . . . . . . 216</a:t>
            </a:r>
            <a:br/>
            <a:r>
              <a:t>Di(cid:27)Ørentes mØthodes de lecture / Øcriture . . . . . . . . . . . . . . . . . . . . 223</a:t>
            </a:r>
            <a:br/>
            <a:r>
              <a:t>Se dØplacer dans un (cid:28)chier. . . . . . . . . . . . . . . . . . . . . . . . . . . . . 231</a:t>
            </a:r>
            <a:br/>
            <a:r>
              <a:t>Renommer et supprimer un (cid:28)chier . . . . . . . . . . . . . . . . . . . . . . . . 233</a:t>
            </a:r>
            <a:br/>
            <a:r>
              <a:t>17 L’allocation dynamique 235</a:t>
            </a:r>
            <a:br/>
            <a:r>
              <a:t>La taille des variables . . . . . . . . . . . . . . . . . . . . . . . . . . . . . . . 236</a:t>
            </a:r>
            <a:br/>
            <a:r>
              <a:t>Allocation de mØmoire dynamique . . . . . . . . . . . . . . . . . . . . . . . . 240</a:t>
            </a:r>
            <a:br/>
            <a:r>
              <a:t>Allocation dynamique d’un tableau . . . . . . . . . . . . . . . . . . . . . . . . 245</a:t>
            </a:r>
            <a:br/>
            <a:r>
              <a:t>18 TP : rØalisation d’un Pendu 249</a:t>
            </a:r>
            <a:br/>
            <a:r>
              <a:t>Les consignes . . . . . . . . . . . . . . . . . . . . . . . . . . . . . . . . . . . . 250</a:t>
            </a:r>
            <a:br/>
            <a:r>
              <a:t>La solution (1 : le code du jeu) . . . . . . . . . . . . . . . . . . . . . . . . . . 256</a:t>
            </a:r>
            <a:br/>
            <a:r>
              <a:t>La solution (2 : la gestion du dictionnaire) . . . . . . . . . . . . . . . . . . . . 261</a:t>
            </a:r>
            <a:br/>
            <a:r>
              <a:t>IdØes d’amØlioration . . . . . . . . . . . . . . . . . . . . . . . . . . . . . . . . 271</a:t>
            </a:r>
            <a:br/>
            <a:r>
              <a:t>19 La saisie de texte sØcurisØe 273</a:t>
            </a:r>
            <a:br/>
            <a:r>
              <a:t>Les limites de la fonction scanf . . . . . . . . . . . . . . . . . . . . . . . . . . 274</a:t>
            </a:r>
            <a:br/>
            <a:r>
              <a:t>RØcupØrer une cha(cid:238)ne de caractŁres . . . . . . . . . . . . . . . . . . . . . . . . 276</a:t>
            </a:r>
            <a:br/>
            <a:r>
              <a:t>Convertir la cha(cid:238)ne en nombre. . . . . . . . . . . . . . . . . . . . . . . . . . . 283</a:t>
            </a:r>
            <a:br/>
            <a:r>
              <a:t>III CrØation de jeux 2D en SDL 287</a:t>
            </a:r>
            <a:br/>
            <a:r>
              <a:t>20 Installation de la SDL 289</a:t>
            </a:r>
            <a:br/>
            <a:r>
              <a:t>Pourquoi avoir choisi la SDL? . . . . . . . . . . . . . . . . . . . . . . . . . . . 290</a:t>
            </a:r>
            <a:br/>
            <a:r>
              <a:t>TØlØchargement de la SDL . . . . . . . . . . . . . . . . . . . . . . . . . . . . . 294</a:t>
            </a:r>
            <a:br/>
            <a:r>
              <a:t>CrØer un projet SDL . . . . . . . . . . . . . . . . . . . . . . . . . . . . . . . . 295</a:t>
            </a:r>
            <a:br/>
            <a:r>
              <a:t>21 CrØation d’une fenŒtre et de surfaces 305</a:t>
            </a:r>
            <a:br/>
            <a:r>
              <a:t>Charger et arrŒter la SDL . . . . . . . . . . . . . . . . . . . . . . . . . . . . . 306</a:t>
            </a:r>
            <a:br/>
            <a:r>
              <a:t>Ouverture d’une fenŒtre . . . . . . . . . . . . . . . . . . . . . . . . . . . . . . 310</a:t>
            </a:r>
            <a:br/>
            <a:r>
              <a:t>Manipulation des surfaces . . . . . . . . . . . . . . . . . . . . . . . . . . . . . 317</a:t>
            </a:r>
            <a:br/>
            <a:r>
              <a:t>Exercice : crØer un dØgradØ . . . . . . . . . . . . . . . . . . . . . . . . . . . . 327</a:t>
            </a:r>
            <a:br/>
            <a:r>
              <a:t>x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HEADERS</a:t>
            </a:r>
            <a:br/>
            <a:r>
              <a:t>Quel est l’intØrŒt de mettre les prototypes dans des (cid:28)chiers .h?</a:t>
            </a:r>
            <a:br/>
            <a:r>
              <a:t>La raison est en fait assez simple. Quand dans votre code vous faites appel (cid:224) une</a:t>
            </a:r>
            <a:br/>
            <a:r>
              <a:t>fonction, votre ordinateur doit dØj(cid:224) la conna(cid:238)tre, savoir combien de paramŁtres elle</a:t>
            </a:r>
            <a:br/>
            <a:r>
              <a:t>prend, etc. C’est (cid:224) (cid:231)a que sert un prototype : c’est le mode d’emploi de la fonction</a:t>
            </a:r>
            <a:br/>
            <a:r>
              <a:t>pour l’ordinateur.</a:t>
            </a:r>
            <a:br/>
            <a:r>
              <a:t>Tout est une question d’ordre : si vous placez vos prototypes dans des .h (headers)</a:t>
            </a:r>
            <a:br/>
            <a:r>
              <a:t>inclus en haut des (cid:28)chiers .c, votre ordinateur conna(cid:238)tra le mode d’emploi de toutes</a:t>
            </a:r>
            <a:br/>
            <a:r>
              <a:t>vos fonctions dŁs le dØbut de la lecture du (cid:28)chier.</a:t>
            </a:r>
            <a:br/>
            <a:r>
              <a:t>Enfaisantcela,vousn’aurezainsipas(cid:224)voussoucierdel’ordredanslequellesfonctions</a:t>
            </a:r>
            <a:br/>
            <a:r>
              <a:t>se trouvent dans vos (cid:28)chiers .c. Si maintenant vous faites un petit programme conte-</a:t>
            </a:r>
            <a:br/>
            <a:r>
              <a:t>nant deux ou trois fonctions, vous vous rendrez peut-Œtre compte que les prototypes</a:t>
            </a:r>
            <a:br/>
            <a:r>
              <a:t>semblent facultatifs ((cid:231)a marche sans). Mais (cid:231)a ne durera pas longtemps! DŁs que vous</a:t>
            </a:r>
            <a:br/>
            <a:r>
              <a:t>aurez un peu plus de fonctions, si vous ne mettez pas vos prototypes de fonctions dans</a:t>
            </a:r>
            <a:br/>
            <a:r>
              <a:t>des .h, la compilation Øchouera sans aucun doute.</a:t>
            </a:r>
            <a:br/>
            <a:r>
              <a:t>Lorsque vous appellerez une fonction situØe dans fonctions.c depuis le</a:t>
            </a:r>
            <a:br/>
            <a:r>
              <a:t>(cid:28)chier main.c, vous aurez besoin d’inclure les prototypes de fonctions.c</a:t>
            </a:r>
            <a:br/>
            <a:r>
              <a:t>dans main.c. Il faudra donc mettre un #include "fonctions.h" en haut</a:t>
            </a:r>
            <a:br/>
            <a:r>
              <a:t>demain.c.Souvenez-vousdecetterŁgle:(cid:224)chaquefoisquevousfaitesappel</a:t>
            </a:r>
            <a:br/>
            <a:r>
              <a:t>(cid:224) une fonction X dans un (cid:28)chier, il faut que vous ayez inclus les prototypes</a:t>
            </a:r>
            <a:br/>
            <a:r>
              <a:t>de cette fonction dans votre (cid:28)chier. Cela permet au compilateur de vØri(cid:28)er si</a:t>
            </a:r>
            <a:br/>
            <a:r>
              <a:t>vous l’avez correctement appelØe.</a:t>
            </a:r>
            <a:br/>
            <a:r>
              <a:t>Comment puis-je ajouter des (cid:28)chiers .c et .h (cid:224) mon projet?</a:t>
            </a:r>
            <a:br/>
            <a:r>
              <a:t>˙a dØpend de l’IDE que vous utilisez, mais globalement la procØdure est la mŒme :</a:t>
            </a:r>
            <a:br/>
            <a:r>
              <a:t>Fichier / Nouveau / Fichier source. Cela crØe un nouveau (cid:28)chier vide. Ce (cid:28)chier</a:t>
            </a:r>
            <a:br/>
            <a:r>
              <a:t>n’estpasencoredetype.cou.h,ilfautquevousl’enregistriezpourledire.Enregistrez</a:t>
            </a:r>
            <a:br/>
            <a:r>
              <a:t>donc ce nouveau (cid:28)chier (mŒme s’il est encore vide!). On vous demandera alors quel</a:t>
            </a:r>
            <a:br/>
            <a:r>
              <a:t>nomvousvoulezdonnerau(cid:28)chier.C’estl(cid:224)quevouschoisissezsic’estun.couun.h:</a:t>
            </a:r>
            <a:br/>
            <a:r>
              <a:t>(cid:21) si vous l’appelez fichier.c, ce sera un .c;</a:t>
            </a:r>
            <a:br/>
            <a:r>
              <a:t>(cid:21) si vous l’appelez fichier.h, ce sera un .h.</a:t>
            </a:r>
            <a:br/>
            <a:r>
              <a:t>C’est aussi simple que cela. Enregistrez votre (cid:28)chier dans le rØpertoire dans lequel se</a:t>
            </a:r>
            <a:br/>
            <a:r>
              <a:t>trouventlesautres(cid:28)chiersdevotreprojet(lemŒmedossierquemain.c).GØnØralement,</a:t>
            </a:r>
            <a:br/>
            <a:r>
              <a:t>vous enregistrerez tous vos (cid:28)chiers dans le mŒme rØpertoire, les .c comme les .h.</a:t>
            </a:r>
            <a:br/>
            <a:r>
              <a:t>Le dossier du projet ressemble au (cid:28)nal (cid:224) la (cid:28)g. 10.3. Vous y voyez des .c et des .h</a:t>
            </a:r>
            <a:br/>
            <a:r>
              <a:t>ensemble.</a:t>
            </a:r>
            <a:br/>
            <a:r>
              <a:t>133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10. LA PROGRAMMATION MODULAIRE</a:t>
            </a:r>
            <a:br/>
            <a:r>
              <a:t>Figure 10.3 (cid:21) Un dossier de projet</a:t>
            </a:r>
            <a:br/>
            <a:r>
              <a:t>Votre (cid:28)chier est maintenant enregistrØ, mais il n’est pas encore vraiment ajoutØ au</a:t>
            </a:r>
            <a:br/>
            <a:r>
              <a:t>projet! Pour l’ajouter au projet, faites un clic droit dans la partie (cid:224) gauche de l’Øcran</a:t>
            </a:r>
            <a:br/>
            <a:r>
              <a:t>(oø il y a la liste des (cid:28)chiers du projet) et choisissez Add files ((cid:28)g. 10.4).</a:t>
            </a:r>
            <a:br/>
            <a:r>
              <a:t>Figure 10.4 (cid:21) Ajout de (cid:28)chiers au projet</a:t>
            </a:r>
            <a:br/>
            <a:r>
              <a:t>Une fenŒtre s’ouvre et vous demande quels (cid:28)chiers ajouter au projet. SØlectionnez le</a:t>
            </a:r>
            <a:br/>
            <a:r>
              <a:t>(cid:28)chier que vous venez de crØer et c’est fait. Le (cid:28)chier fait maintenant partie du projet</a:t>
            </a:r>
            <a:br/>
            <a:r>
              <a:t>et appara(cid:238)t dans la liste (cid:224) gauche!</a:t>
            </a:r>
            <a:br/>
            <a:r>
              <a:t>134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COMPILATION S(cid:201)PAR(cid:201)E</a:t>
            </a:r>
            <a:br/>
            <a:r>
              <a:t>Les include des bibliothŁques standard</a:t>
            </a:r>
            <a:br/>
            <a:r>
              <a:t>Une question devrait vous trotter dans la tŒte... Si on inclut les (cid:28)chiers stdio.h et</a:t>
            </a:r>
            <a:br/>
            <a:r>
              <a:t>stdlib.h,c’estdoncqu’ilsexistentquelquepartetqu’onpeutallerleschercher,non?</a:t>
            </a:r>
            <a:br/>
            <a:r>
              <a:t>Oui, bien sßr! Ils sont normalement installØs l(cid:224) oø se trouve votre IDE. Dans mon cas</a:t>
            </a:r>
            <a:br/>
            <a:r>
              <a:t>sous Code::Blocks, je les trouve l(cid:224) :</a:t>
            </a:r>
            <a:br/>
            <a:r>
              <a:t>C:\Program Files\CodeBlocks\MinGW\include</a:t>
            </a:r>
            <a:br/>
            <a:r>
              <a:t>IlfautgØnØralementchercherundossierinclude.L(cid:224)-dedans,vousalleztrouverdetrŁs</a:t>
            </a:r>
            <a:br/>
            <a:r>
              <a:t>nombreux(cid:28)chiers.Cesontdesheaders(.h)desbibliothŁquesstandard,c’est-(cid:224)-diredes</a:t>
            </a:r>
            <a:br/>
            <a:r>
              <a:t>bibliothŁques disponibles partout (que ce soit sous Windows, Mac, Linux...). Vous y</a:t>
            </a:r>
            <a:br/>
            <a:r>
              <a:t>retrouverez donc stdio.h et stdlib.h, entre autres.</a:t>
            </a:r>
            <a:br/>
            <a:r>
              <a:t>Vouspouvezlesouvrirsivousvoulez,mais(cid:231)arisquedepiquerunpeulesyeux.Ene(cid:27)et,</a:t>
            </a:r>
            <a:br/>
            <a:r>
              <a:t>c’estunpeucompliquØ(ilyapasmaldechosesqu’onn’apasencorevues,notamment</a:t>
            </a:r>
            <a:br/>
            <a:r>
              <a:t>certaines directives de prØprocesseur). Si vous cherchez bien, vous verrez que ce (cid:28)chier</a:t>
            </a:r>
            <a:br/>
            <a:r>
              <a:t>est rempli de prototypes de fonctions standard, comme printf par exemple.</a:t>
            </a:r>
            <a:br/>
            <a:r>
              <a:t>Ok, je sais maintenant oø se trouvent les prototypes des fonctions standard.</a:t>
            </a:r>
            <a:br/>
            <a:r>
              <a:t>Mais comment pourrais-je voir le code source de ces fonctions? Oø sont les</a:t>
            </a:r>
            <a:br/>
            <a:r>
              <a:t>.c?</a:t>
            </a:r>
            <a:br/>
            <a:r>
              <a:t>Vous ne les avez pas! En fait, les (cid:28)chiers .c sont dØj(cid:224) compilØs (en code binaire, c’est-</a:t>
            </a:r>
            <a:br/>
            <a:r>
              <a:t>(cid:224)-dire en code machine). Il est donc totalement impossible de les lire.</a:t>
            </a:r>
            <a:br/>
            <a:r>
              <a:t>Vous pouvez retrouver les (cid:28)chiers compilØs dans un rØpertoire appelØ lib2. Chez moi,</a:t>
            </a:r>
            <a:br/>
            <a:r>
              <a:t>on peut les trouver dans le rØpertoire :</a:t>
            </a:r>
            <a:br/>
            <a:r>
              <a:t>C:\Program Files\CodeBlocks\MinGW\lib</a:t>
            </a:r>
            <a:br/>
            <a:r>
              <a:t>Les(cid:28)chierscompilØsdesbibliothŁquesontl’extension.asousCode::Blocks(quiutilise</a:t>
            </a:r>
            <a:br/>
            <a:r>
              <a:t>le compilateur appelØ mingw) et ont l’extension .lib sous Visual C++ (qui utilise le</a:t>
            </a:r>
            <a:br/>
            <a:r>
              <a:t>compilateur Visual). N’essayez pas de les lire : ce n’est absolument pas comestible</a:t>
            </a:r>
            <a:br/>
            <a:r>
              <a:t>pour un humain.</a:t>
            </a:r>
            <a:br/>
            <a:r>
              <a:t>En rØsumØ, dans vos (cid:28)chiers .c, vous incluez les .h des bibliothŁques standard pour</a:t>
            </a:r>
            <a:br/>
            <a:r>
              <a:t>pouvoir utiliser des fonctions standard comme printf. Votre ordinateur a ainsi les</a:t>
            </a:r>
            <a:br/>
            <a:r>
              <a:t>prototypessouslesyeuxetpeutvØri(cid:28)ersivousappelezlesfonctionscorrectement,par</a:t>
            </a:r>
            <a:br/>
            <a:r>
              <a:t>exemple que vous n’oubliez pas de paramŁtres.</a:t>
            </a:r>
            <a:br/>
            <a:r>
              <a:t>La compilation sØparØe</a:t>
            </a:r>
            <a:br/>
            <a:r>
              <a:t>Maintenant que vous savez qu’un projet est composØ de plusieurs (cid:28)chiers source, nous</a:t>
            </a:r>
            <a:br/>
            <a:r>
              <a:t>pouvonsrentrerplusendØtaildanslefonctionnementdelacompilation.Jusqu’ici,nous</a:t>
            </a:r>
            <a:br/>
            <a:r>
              <a:t>avions vu un schØma trŁs simpli(cid:28)Ø.</a:t>
            </a:r>
            <a:br/>
            <a:r>
              <a:t>La(cid:28)g.10.5estunschØmabienplusprØcisdelacompilation.C’estlegenredeschØmas</a:t>
            </a:r>
            <a:br/>
            <a:r>
              <a:t>2. C’estl’abrØviationdelibraryquisigni(cid:28)e(cid:19)bibliothŁque(cid:20)enfran(cid:231)ais.</a:t>
            </a:r>
            <a:br/>
            <a:r>
              <a:t>135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10. LA PROGRAMMATION MODULAIRE</a:t>
            </a:r>
            <a:br/>
            <a:r>
              <a:t>qu’il est fortement conseillØ de comprendre et de conna(cid:238)tre par c(cid:247)ur!</a:t>
            </a:r>
            <a:br/>
            <a:r>
              <a:t>Figure 10.5 (cid:21) SchØma d’une compilation</a:t>
            </a:r>
            <a:br/>
            <a:r>
              <a:t>˙a, c’est un vrai schØma de ce qu’il se passe (cid:224) la compilation. DØtaillons-le.</a:t>
            </a:r>
            <a:br/>
            <a:r>
              <a:t>1. PrØprocesseur:leprØprocesseurestunprogrammequidØmarreavantlacompi-</a:t>
            </a:r>
            <a:br/>
            <a:r>
              <a:t>lation. Son r(cid:244)le est d’exØcuter les instructions spØciales qu’on lui a donnØes dans</a:t>
            </a:r>
            <a:br/>
            <a:r>
              <a:t>des directives de prØprocesseur, ces fameuses lignes qui commencent par un #.</a:t>
            </a:r>
            <a:br/>
            <a:r>
              <a:t>Pour l’instant, la seule directive de prØprocesseur que l’on conna(cid:238)t est #include,</a:t>
            </a:r>
            <a:br/>
            <a:r>
              <a:t>quipermetd’inclureun(cid:28)chierdansunautre.LeprØprocesseursaitfaired’autres</a:t>
            </a:r>
            <a:br/>
            <a:r>
              <a:t>choses, mais (cid:231)a, nous le verrons plus tard. Le #include est quand mŒme ce</a:t>
            </a:r>
            <a:br/>
            <a:r>
              <a:t>qu’il y a de plus important (cid:224) conna(cid:238)tre. Le prØprocesseur (cid:19) remplace (cid:20) donc les</a:t>
            </a:r>
            <a:br/>
            <a:r>
              <a:t>lignes #include par le (cid:28)chier indiquØ. Il met (cid:224) l’intØrieur de chaque (cid:28)chier .c le</a:t>
            </a:r>
            <a:br/>
            <a:r>
              <a:t>contenu des (cid:28)chiers .h qu’on a demandØ d’inclure. (cid:192) ce moment-l(cid:224) de la compi-</a:t>
            </a:r>
            <a:br/>
            <a:r>
              <a:t>lation, votre (cid:28)chier .c est complet et contient tous les prototypes des fonctions</a:t>
            </a:r>
            <a:br/>
            <a:r>
              <a:t>que vous utilisez (votre (cid:28)chier .c est donc un peu plus gros que la normale).</a:t>
            </a:r>
            <a:br/>
            <a:r>
              <a:t>2. Compilation : cette Øtape trŁs importante consiste (cid:224) transformer vos (cid:28)chiers</a:t>
            </a:r>
            <a:br/>
            <a:r>
              <a:t>source en code binaire comprØhensible par l’ordinateur. Le compilateur compile</a:t>
            </a:r>
            <a:br/>
            <a:r>
              <a:t>chaque (cid:28)chier .c un (cid:224) un. Il compile tous les (cid:28)chiers source de votre projet,</a:t>
            </a:r>
            <a:br/>
            <a:r>
              <a:t>d’oø l’importance d’avoir bien ajoutØ tous vos (cid:28)chiers au projet (ils doivent tous</a:t>
            </a:r>
            <a:br/>
            <a:r>
              <a:t>appara(cid:238)tre dans la fameuse liste (cid:224) gauche). Le compilateur gØnŁre un (cid:28)chier .o</a:t>
            </a:r>
            <a:br/>
            <a:r>
              <a:t>(ou .obj, (cid:231)a dØpend du compilateur) par (cid:28)chier .c compilØ. Ce sont des (cid:28)chiers</a:t>
            </a:r>
            <a:br/>
            <a:r>
              <a:t>binaires temporaires. GØnØralement, ces (cid:28)chiers sont supprimØs (cid:224) la (cid:28)n de la</a:t>
            </a:r>
            <a:br/>
            <a:r>
              <a:t>compilation, mais selon les options de votre IDE, vous pouvez choisir de les</a:t>
            </a:r>
            <a:br/>
            <a:r>
              <a:t>conserver3.</a:t>
            </a:r>
            <a:br/>
            <a:r>
              <a:t>3. (cid:201)ditiondeliens:lelinker (ou(cid:19)Øditeurdeliens(cid:20)enfran(cid:231)ais)estunprogramme</a:t>
            </a:r>
            <a:br/>
            <a:r>
              <a:t>dontler(cid:244)leestd’assemblerles(cid:28)chiersbinaires.o.Illesassembleenunseulgros</a:t>
            </a:r>
            <a:br/>
            <a:r>
              <a:t>3. Bien qu’inutiles puisque temporaires, on peut trouver un intØrŒt (cid:224) conserver les .o. En e(cid:27)et,</a:t>
            </a:r>
            <a:br/>
            <a:r>
              <a:t>si parmi les 10 (cid:28)chiers .c de votre projet seul l’un d’eux a changØ depuis la derniŁre compilation,</a:t>
            </a:r>
            <a:br/>
            <a:r>
              <a:t>le compilateur n’aura qu’(cid:224) recompiler seulement ce (cid:28)chier .c. Pour les autres, il possŁde dØj(cid:224) les .o</a:t>
            </a:r>
            <a:br/>
            <a:r>
              <a:t>compilØs.</a:t>
            </a:r>
            <a:br/>
            <a:r>
              <a:t>136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COMPILATION S(cid:201)PAR(cid:201)E</a:t>
            </a:r>
            <a:br/>
            <a:r>
              <a:t>(cid:28)chier : l’exØcutable (cid:28)nal! Cet exØcutable a l’extension .exe sous Windows. Si</a:t>
            </a:r>
            <a:br/>
            <a:r>
              <a:t>vous Œtes sous un autre OS, il devrait prendre l’extension adØquate.</a:t>
            </a:r>
            <a:br/>
            <a:r>
              <a:t>Maintenant, vous savez comment (cid:231)a se passe (cid:224) l’intØrieur. Je le dis et je le rØpŁte, ce</a:t>
            </a:r>
            <a:br/>
            <a:r>
              <a:t>schØma de la (cid:28)g. 10.5 est trŁs important. Il fait la di(cid:27)Ørence entre un programmeur du</a:t>
            </a:r>
            <a:br/>
            <a:r>
              <a:t>dimanchequicopiesanscomprendredescodessourceetunautrequisaitetcomprend</a:t>
            </a:r>
            <a:br/>
            <a:r>
              <a:t>ce qu’il fait.</a:t>
            </a:r>
            <a:br/>
            <a:r>
              <a:t>La plupart des erreurs surviennent (cid:224) la compilation, mais il m’est aussi arrivØ d’avoir</a:t>
            </a:r>
            <a:br/>
            <a:r>
              <a:t>des erreurs de linker. Cela signi(cid:28)e que le linker n’est pas arrivØ (cid:224) assembler tous les .o</a:t>
            </a:r>
            <a:br/>
            <a:r>
              <a:t>(il en manquait peut-Œtre).</a:t>
            </a:r>
            <a:br/>
            <a:r>
              <a:t>Notre schØma est par contre encore un peu incomplet. En e(cid:27)et, les bibliothŁques n’y</a:t>
            </a:r>
            <a:br/>
            <a:r>
              <a:t>apparaissent pas! Comment cela se passe-t-il quand on utilise des bibliothŁques?</a:t>
            </a:r>
            <a:br/>
            <a:r>
              <a:t>Enfait,ledØbutduschØmarestelemŒme,c’estseulementlelinkerquivaavoirunpeu</a:t>
            </a:r>
            <a:br/>
            <a:r>
              <a:t>plus de travail. Il va assembler vos .o (temporaires) avec les bibliothŁques compilØes</a:t>
            </a:r>
            <a:br/>
            <a:r>
              <a:t>dont vous avez besoin (.a ou .lib selon le compilateur). La (cid:28)g. 10.6 est donc une</a:t>
            </a:r>
            <a:br/>
            <a:r>
              <a:t>version amØliorØe de la (cid:28)g. 10.5.</a:t>
            </a:r>
            <a:br/>
            <a:r>
              <a:t>Figure 10.6 (cid:21) SchØma d’une compilation avec bibliothŁques</a:t>
            </a:r>
            <a:br/>
            <a:r>
              <a:t>Nous y sommes, le schØma est cette fois complet. Vos (cid:28)chiers de bibliothŁques .a (ou</a:t>
            </a:r>
            <a:br/>
            <a:r>
              <a:t>.lib) sont rassemblØs dans l’exØcutable avec vos .o.</a:t>
            </a:r>
            <a:br/>
            <a:r>
              <a:t>C’estcommecelaqu’onpeutobtenirau(cid:28)nalunprogramme100%complet,quicontient</a:t>
            </a:r>
            <a:br/>
            <a:r>
              <a:t>137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10. LA PROGRAMMATION MODULAIRE</a:t>
            </a:r>
            <a:br/>
            <a:r>
              <a:t>toutes les instructions nØcessaires (cid:224) l’ordinateur, mŒme celles qui lui expliquent com-</a:t>
            </a:r>
            <a:br/>
            <a:r>
              <a:t>ment a(cid:30)cher du texte! Par exemple, la fonction printf se trouve dans un .a, et sera</a:t>
            </a:r>
            <a:br/>
            <a:r>
              <a:t>donc rassemblØe avec votre code source dans l’exØcutable.</a:t>
            </a:r>
            <a:br/>
            <a:r>
              <a:t>Dansquelquetemps,nousapprendrons(cid:224)utiliserdesbibliothŁquesgraphiques.Celles-ci</a:t>
            </a:r>
            <a:br/>
            <a:r>
              <a:t>serontl(cid:224)aussidansdes.aetcontiendrontdesinstructionspourindiquer(cid:224)l’ordinateur</a:t>
            </a:r>
            <a:br/>
            <a:r>
              <a:t>commentouvrirunefenŒtre(cid:224)l’Øcran,parexemple.Maispatience,cartoutvient(cid:224)point</a:t>
            </a:r>
            <a:br/>
            <a:r>
              <a:t>(cid:224) qui sait attendre, c’est bien connu.</a:t>
            </a:r>
            <a:br/>
            <a:r>
              <a:t>La portØe des fonctions et des variables</a:t>
            </a:r>
            <a:br/>
            <a:r>
              <a:t>Pour clore ce chapitre, il nous faut impØrativement dØcouvrir la notion de portØe des</a:t>
            </a:r>
            <a:br/>
            <a:r>
              <a:t>fonctions et des variables. Nous allons voir quand les variables et les fonctions sont</a:t>
            </a:r>
            <a:br/>
            <a:r>
              <a:t>accessibles, c’est-(cid:224)-dire quand on peut faire appel (cid:224) elles.</a:t>
            </a:r>
            <a:br/>
            <a:r>
              <a:t>Les variables propres aux fonctions</a:t>
            </a:r>
            <a:br/>
            <a:r>
              <a:t>Lorsque vous dØclarez une variable dans une fonction, celle-ci est supprimØe de la</a:t>
            </a:r>
            <a:br/>
            <a:r>
              <a:t>mØmoire (cid:224) la (cid:28)n de la fonction :</a:t>
            </a:r>
            <a:br/>
            <a:r>
              <a:t>int triple(int nombre)</a:t>
            </a:r>
            <a:br/>
            <a:r>
              <a:t>{</a:t>
            </a:r>
            <a:br/>
            <a:r>
              <a:t>int resultat = 0; // La variable resultat est crØØe en mØmoire</a:t>
            </a:r>
            <a:br/>
            <a:r>
              <a:t>resultat = 3 * nombre;</a:t>
            </a:r>
            <a:br/>
            <a:r>
              <a:t>return resultat;</a:t>
            </a:r>
            <a:br/>
            <a:r>
              <a:t>} // La fonction est terminØe, la variable resultat est supprimØe de la mØmoire</a:t>
            </a:r>
            <a:br/>
            <a:r>
              <a:t>Une variable dØclarØe dans une fonction n’existe donc que pendant que la fonction est</a:t>
            </a:r>
            <a:br/>
            <a:r>
              <a:t>exØcutØe.Qu’est-ceque(cid:231)aveutdire,concrŁtement?QuevousnepouvezpasyaccØder</a:t>
            </a:r>
            <a:br/>
            <a:r>
              <a:t>depuis une autre fonction!</a:t>
            </a:r>
            <a:br/>
            <a:r>
              <a:t>int triple(int nombre);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printf("Le triple de 15 est %d\n", triple(15));</a:t>
            </a:r>
            <a:br/>
            <a:r>
              <a:t>printf("Le triple de 15 est %d", resultat); // Erreur</a:t>
            </a:r>
            <a:br/>
            <a:r>
              <a:t>return 0;</a:t>
            </a:r>
            <a:br/>
            <a:r>
              <a:t>}</a:t>
            </a:r>
            <a:br/>
            <a:r>
              <a:t>int triple(int nombre)</a:t>
            </a:r>
            <a:br/>
            <a:r>
              <a:t>{</a:t>
            </a:r>
            <a:br/>
            <a:r>
              <a:t>138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PORT(cid:201)E DES FONCTIONS ET DES VARIABLES</a:t>
            </a:r>
            <a:br/>
            <a:r>
              <a:t>int resultat = 0;</a:t>
            </a:r>
            <a:br/>
            <a:r>
              <a:t>resultat = 3 * nombre;</a:t>
            </a:r>
            <a:br/>
            <a:r>
              <a:t>return resultat;</a:t>
            </a:r>
            <a:br/>
            <a:r>
              <a:t>}</a:t>
            </a:r>
            <a:br/>
            <a:r>
              <a:t>Dans le main, j’essaie ici d’accØder (cid:224) la variable resultat. Or, comme cette variable</a:t>
            </a:r>
            <a:br/>
            <a:r>
              <a:t>resultat a ØtØ crØØe dans la fonction triple, elle n’est pas accessible dans la fonction</a:t>
            </a:r>
            <a:br/>
            <a:r>
              <a:t>main!</a:t>
            </a:r>
            <a:br/>
            <a:r>
              <a:t>Retenez bien:unevariabledØclarØedansunefonctionn’estaccessiblequ’(cid:224)l’intØrieur</a:t>
            </a:r>
            <a:br/>
            <a:r>
              <a:t>de cette fonction. On dit que c’est une variable locale.</a:t>
            </a:r>
            <a:br/>
            <a:r>
              <a:t>Les variables globales : (cid:224) Øviter</a:t>
            </a:r>
            <a:br/>
            <a:r>
              <a:t>Variable globale accessible dans tous les (cid:28)chiers</a:t>
            </a:r>
            <a:br/>
            <a:r>
              <a:t>Il est possible de dØclarer des variables qui seront accessibles dans toutes les fonctions</a:t>
            </a:r>
            <a:br/>
            <a:r>
              <a:t>detousles(cid:28)chiersduprojet.Jevaisvousmontrercommentfairepourquevoussachiez</a:t>
            </a:r>
            <a:br/>
            <a:r>
              <a:t>que (cid:231)a existe, mais gØnØralement il faut Øviter de le faire. ˙a aura l’air de simpli(cid:28)er</a:t>
            </a:r>
            <a:br/>
            <a:r>
              <a:t>votre code au dØbut, mais ensuite vous risquez de vous retrouver avec de nombreuses</a:t>
            </a:r>
            <a:br/>
            <a:r>
              <a:t>variables accessibles partout, ce qui risquera de vous crØer des soucis.</a:t>
            </a:r>
            <a:br/>
            <a:r>
              <a:t>PourdØclarerunevariable(cid:19)globale(cid:20)accessiblepartout,vousdevezfaireladØclaration</a:t>
            </a:r>
            <a:br/>
            <a:r>
              <a:t>de la variable en dehors des fonctions. Vous ferez gØnØralement la dØclaration tout en</a:t>
            </a:r>
            <a:br/>
            <a:r>
              <a:t>haut du (cid:28)chier, aprŁs les #include.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int resultat = 0; // DØclaration de variable globale</a:t>
            </a:r>
            <a:br/>
            <a:r>
              <a:t>void triple(int nombre); // Prototype de fonction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triple(15); // On appelle la fonction triple, qui modifie la variable globale</a:t>
            </a:r>
            <a:br/>
            <a:r>
              <a:t>(cid:44)→ resultat</a:t>
            </a:r>
            <a:br/>
            <a:r>
              <a:t>printf("Le triple de 15 est %d\n", resultat); // On a accŁs (cid:224) resultat</a:t>
            </a:r>
            <a:br/>
            <a:r>
              <a:t>return 0;</a:t>
            </a:r>
            <a:br/>
            <a:r>
              <a:t>}</a:t>
            </a:r>
            <a:br/>
            <a:r>
              <a:t>void triple(int nombre)</a:t>
            </a:r>
            <a:br/>
            <a:r>
              <a:t>{</a:t>
            </a:r>
            <a:br/>
            <a:r>
              <a:t>resultat = 3 * nombre;</a:t>
            </a:r>
            <a:br/>
            <a:r>
              <a:t>}</a:t>
            </a:r>
            <a:br/>
            <a:r>
              <a:t>Sur cet exemple, ma fonction triple ne renvoie plus rien (void). Elle se contente de</a:t>
            </a:r>
            <a:br/>
            <a:r>
              <a:t>139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10. LA PROGRAMMATION MODULAIRE</a:t>
            </a:r>
            <a:br/>
            <a:r>
              <a:t>modi(cid:28)er la variable globale resultat que la fonction main peut rØcupØrer.</a:t>
            </a:r>
            <a:br/>
            <a:r>
              <a:t>Ma variable resultat sera accessible dans tous les (cid:28)chiers du projet, on pourra donc</a:t>
            </a:r>
            <a:br/>
            <a:r>
              <a:t>faire appel (cid:224) elle dans TOUTES les fonctions du programme.</a:t>
            </a:r>
            <a:br/>
            <a:r>
              <a:t>CetypedechosesestgØnØralement(cid:224)bannirdansunprogrammeenC.Utilisez</a:t>
            </a:r>
            <a:br/>
            <a:r>
              <a:t>plut(cid:244)t le retour de la fonction (return) pour renvoyer un rØsultat.</a:t>
            </a:r>
            <a:br/>
            <a:r>
              <a:t>Variable globale accessible uniquement dans un (cid:28)chier</a:t>
            </a:r>
            <a:br/>
            <a:r>
              <a:t>La variable globale que nous venons de voir Øtait accessible dans tous les (cid:28)chiers du</a:t>
            </a:r>
            <a:br/>
            <a:r>
              <a:t>projet.Ilestpossibledelarendreaccessibleuniquementdansle(cid:28)chierdanslequelelle</a:t>
            </a:r>
            <a:br/>
            <a:r>
              <a:t>se trouve. ˙a reste une variable globale quand mŒme, mais disons qu’elle n’est globale</a:t>
            </a:r>
            <a:br/>
            <a:r>
              <a:t>qu’aux fonctions de ce (cid:28)chier, et non (cid:224) toutes les fonctions du programme.</a:t>
            </a:r>
            <a:br/>
            <a:r>
              <a:t>PourcrØerunevariableglobaleaccessibleuniquementdansun(cid:28)chier,rajoutezsimple-</a:t>
            </a:r>
            <a:br/>
            <a:r>
              <a:t>ment le mot-clØ static devant :</a:t>
            </a:r>
            <a:br/>
            <a:r>
              <a:t>static int resultat = 0;</a:t>
            </a:r>
            <a:br/>
            <a:r>
              <a:t>Variable statique (cid:224) une fonction</a:t>
            </a:r>
            <a:br/>
            <a:r>
              <a:t>Attention : c’est un peu plus dØlicat, ici. Si vous rajoutez le mot-clØ static devant</a:t>
            </a:r>
            <a:br/>
            <a:r>
              <a:t>la dØclaration d’une variable (cid:224) l’intØrieur d’une fonction, (cid:231)a n’a pas le mŒme sens que</a:t>
            </a:r>
            <a:br/>
            <a:r>
              <a:t>pour les variables globales. En fait, la variable static n’est plus supprimØe (cid:224) la (cid:28)n de</a:t>
            </a:r>
            <a:br/>
            <a:r>
              <a:t>la fonction. La prochaine fois qu’on appellera la fonction, la variable aura conservØ sa</a:t>
            </a:r>
            <a:br/>
            <a:r>
              <a:t>valeur.</a:t>
            </a:r>
            <a:br/>
            <a:r>
              <a:t>Par exemple :</a:t>
            </a:r>
            <a:br/>
            <a:r>
              <a:t>int triple(int nombre)</a:t>
            </a:r>
            <a:br/>
            <a:r>
              <a:t>{</a:t>
            </a:r>
            <a:br/>
            <a:r>
              <a:t>static int resultat = 0; // La variable resultat est crØØe la premiŁre fois</a:t>
            </a:r>
            <a:br/>
            <a:r>
              <a:t>(cid:44)→ que la fonction est appelØe</a:t>
            </a:r>
            <a:br/>
            <a:r>
              <a:t>resultat = 3 * nombre;</a:t>
            </a:r>
            <a:br/>
            <a:r>
              <a:t>return resultat;</a:t>
            </a:r>
            <a:br/>
            <a:r>
              <a:t>} // La variable resultat n’est PAS supprimØe lorsque la fonction est terminØe.</a:t>
            </a:r>
            <a:br/>
            <a:r>
              <a:t>Qu’est-ce que (cid:231)a signi(cid:28)e, concrŁtement? Qu’on pourra rappeler la fonction plus tard</a:t>
            </a:r>
            <a:br/>
            <a:r>
              <a:t>et la variable resultat contiendra toujours la valeur de la derniŁre fois.</a:t>
            </a:r>
            <a:br/>
            <a:r>
              <a:t>Voici un petit exemple pour bien comprendre :</a:t>
            </a:r>
            <a:br/>
            <a:r>
              <a:t>int incremente();</a:t>
            </a:r>
            <a:br/>
            <a:r>
              <a:t>140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PORT(cid:201)E DES FONCTIONS ET DES VARIABLES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printf("%d\n", incremente());</a:t>
            </a:r>
            <a:br/>
            <a:r>
              <a:t>printf("%d\n", incremente());</a:t>
            </a:r>
            <a:br/>
            <a:r>
              <a:t>printf("%d\n", incremente());</a:t>
            </a:r>
            <a:br/>
            <a:r>
              <a:t>printf("%d\n", incremente());</a:t>
            </a:r>
            <a:br/>
            <a:r>
              <a:t>return 0;</a:t>
            </a:r>
            <a:br/>
            <a:r>
              <a:t>}</a:t>
            </a:r>
            <a:br/>
            <a:r>
              <a:t>int incremente()</a:t>
            </a:r>
            <a:br/>
            <a:r>
              <a:t>{</a:t>
            </a:r>
            <a:br/>
            <a:r>
              <a:t>static int nombre = 0;</a:t>
            </a:r>
            <a:br/>
            <a:r>
              <a:t>nombre++;</a:t>
            </a:r>
            <a:br/>
            <a:r>
              <a:t>return nombre;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925776(cid:1)</a:t>
            </a:r>
            <a:br/>
            <a:r>
              <a:t>1</a:t>
            </a:r>
            <a:br/>
            <a:r>
              <a:t>2</a:t>
            </a:r>
            <a:br/>
            <a:r>
              <a:t>3</a:t>
            </a:r>
            <a:br/>
            <a:r>
              <a:t>4</a:t>
            </a:r>
            <a:br/>
            <a:r>
              <a:t>Ici,lapremiŁrefoisqu’onappellelafonctionincremente,lavariablenombreestcrØØe.</a:t>
            </a:r>
            <a:br/>
            <a:r>
              <a:t>ElleestincrØmentØe(cid:224)1,etunefoislafonctionterminØelavariablen’estpassupprimØe.</a:t>
            </a:r>
            <a:br/>
            <a:r>
              <a:t>Lorsque la fonction est appelØe une seconde fois, la ligne de la dØclaration de variable</a:t>
            </a:r>
            <a:br/>
            <a:r>
              <a:t>est tout simplement (cid:19) sautØe (cid:20). On ne recrØe pas la variable, on rØutilise la variable</a:t>
            </a:r>
            <a:br/>
            <a:r>
              <a:t>qu’on avait dØj(cid:224) crØØe. Comme la variable valait 1, elle vaudra maintenant 2, puis 3,</a:t>
            </a:r>
            <a:br/>
            <a:r>
              <a:t>puis 4, etc.</a:t>
            </a:r>
            <a:br/>
            <a:r>
              <a:t>Les fonctions locales (cid:224) un (cid:28)chier</a:t>
            </a:r>
            <a:br/>
            <a:r>
              <a:t>Pour en (cid:28)nir avec les portØes, nous allons nous intØresser (cid:224) la portØe des fonctions.</a:t>
            </a:r>
            <a:br/>
            <a:r>
              <a:t>Normalement, quand vous crØez une fonction, celle-ci est globale (cid:224) tout le programme.</a:t>
            </a:r>
            <a:br/>
            <a:r>
              <a:t>Elle est accessible depuis n’importe quel autre (cid:28)chier .c.</a:t>
            </a:r>
            <a:br/>
            <a:r>
              <a:t>IlsepeutquevousayezbesoindecrØerdesfonctionsquineserontaccessiblesquedans</a:t>
            </a:r>
            <a:br/>
            <a:r>
              <a:t>le (cid:28)chier dans lequel se trouve la fonction.</a:t>
            </a:r>
            <a:br/>
            <a:r>
              <a:t>Pour faire cela, rajoutez le mot-clØ static (encore lui) devant la fonction :</a:t>
            </a:r>
            <a:br/>
            <a:r>
              <a:t>static int triple(int nombre)</a:t>
            </a:r>
            <a:br/>
            <a:r>
              <a:t>{</a:t>
            </a:r>
            <a:br/>
            <a:r>
              <a:t>// Instructions</a:t>
            </a:r>
            <a:br/>
            <a:r>
              <a:t>}</a:t>
            </a:r>
            <a:br/>
            <a:r>
              <a:t>Pensez (cid:224) mettre (cid:224) jour le prototype aussi :</a:t>
            </a:r>
            <a:br/>
            <a:r>
              <a:t>141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  <a:p>
                      <a:r>
                        <a:t>2</a:t>
                      </a:r>
                    </a:p>
                    <a:p>
                      <a:r>
                        <a:t>3</a:t>
                      </a:r>
                    </a:p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10. LA PROGRAMMATION MODULAIRE</a:t>
            </a:r>
            <a:br/>
            <a:r>
              <a:t>static int triple(int nombre);</a:t>
            </a:r>
            <a:br/>
            <a:r>
              <a:t>Maintenant, votre fonction static triple ne peut Œtre appelØe que depuis une autre</a:t>
            </a:r>
            <a:br/>
            <a:r>
              <a:t>fonction du mŒme (cid:28)chier. Si vous essayez d’appeler la fonction triple depuis une</a:t>
            </a:r>
            <a:br/>
            <a:r>
              <a:t>fonction d’un autre (cid:28)chier, (cid:231)a ne marchera pas car triple n’y sera pas accessible.</a:t>
            </a:r>
            <a:br/>
            <a:r>
              <a:t>RØsumons tous les types de portØe qui peuvent exister pour les variables :</a:t>
            </a:r>
            <a:br/>
            <a:r>
              <a:t>(cid:21) Une variable dØclarØe dans une fonction est supprimØe (cid:224) la (cid:28)n de la fonction, elle</a:t>
            </a:r>
            <a:br/>
            <a:r>
              <a:t>n’est accessible que dans cette fonction.</a:t>
            </a:r>
            <a:br/>
            <a:r>
              <a:t>(cid:21) Une variable dØclarØe dans une fonction avec le mot-clØ static devant n’est pas</a:t>
            </a:r>
            <a:br/>
            <a:r>
              <a:t>supprimØe (cid:224) la (cid:28)n de la fonction, elle conserve sa valeur au fur et (cid:224) mesure de</a:t>
            </a:r>
            <a:br/>
            <a:r>
              <a:t>l’exØcution du programme.</a:t>
            </a:r>
            <a:br/>
            <a:r>
              <a:t>(cid:21) Une variable dØclarØe en dehors des fonctions est une variable globale, accessible</a:t>
            </a:r>
            <a:br/>
            <a:r>
              <a:t>depuis toutes les fonctions de tous les (cid:28)chiers source du projet.</a:t>
            </a:r>
            <a:br/>
            <a:r>
              <a:t>(cid:21) Une variable globale avec le mot-clØ static devant est globale uniquement dans le</a:t>
            </a:r>
            <a:br/>
            <a:r>
              <a:t>(cid:28)chier dans lequel elle se trouve, elle n’est pas accessible depuis les fonctions des</a:t>
            </a:r>
            <a:br/>
            <a:r>
              <a:t>autres (cid:28)chiers.</a:t>
            </a:r>
            <a:br/>
            <a:r>
              <a:t>De mŒme, voici les types de portØe qui peuvent exister pour les fonctions :</a:t>
            </a:r>
            <a:br/>
            <a:r>
              <a:t>(cid:21) UnefonctionestpardØfautaccessibledepuistousles(cid:28)chiersduprojet,onpeutdonc</a:t>
            </a:r>
            <a:br/>
            <a:r>
              <a:t>l’appeler depuis n’importe quel autre (cid:28)chier.</a:t>
            </a:r>
            <a:br/>
            <a:r>
              <a:t>(cid:21) Si on veut qu’une fonction ne soit accessible que dans le (cid:28)chier dans lequel elle se</a:t>
            </a:r>
            <a:br/>
            <a:r>
              <a:t>trouve, il faut rajouter le mot-clØ static devant.</a:t>
            </a:r>
            <a:br/>
            <a:r>
              <a:t>En rØsumØ</a:t>
            </a:r>
            <a:br/>
            <a:r>
              <a:t>(cid:21) Un programme contient de nombreux (cid:28)chiers .c. En rŁgle gØnØrale, chaque (cid:28)chier</a:t>
            </a:r>
            <a:br/>
            <a:r>
              <a:t>.c a un petit frŁre du mŒme nom ayant l’extension .h (qui signi(cid:28)e header). Le</a:t>
            </a:r>
            <a:br/>
            <a:r>
              <a:t>.c contient les fonctions tandis que le .h contient les prototypes, c’est-(cid:224)-dire la</a:t>
            </a:r>
            <a:br/>
            <a:r>
              <a:t>signature de ces fonctions.</a:t>
            </a:r>
            <a:br/>
            <a:r>
              <a:t>(cid:21) Le contenu des (cid:28)chiers .h est inclus en haut des .c par un programme appelØ prØ-</a:t>
            </a:r>
            <a:br/>
            <a:r>
              <a:t>processeur.</a:t>
            </a:r>
            <a:br/>
            <a:r>
              <a:t>(cid:21) Les .c sont transformØs en (cid:28)chiers .o binaires par le compilateur.</a:t>
            </a:r>
            <a:br/>
            <a:r>
              <a:t>(cid:21) Les .o sont assemblØs en un exØcutable (.exe) par le linker, aussi appelØ Øditeur</a:t>
            </a:r>
            <a:br/>
            <a:r>
              <a:t>de liens.</a:t>
            </a:r>
            <a:br/>
            <a:r>
              <a:t>(cid:21) UnevariabledØclarØedansunefonctionn’estpasaccessibledansuneautrefonction.</a:t>
            </a:r>
            <a:br/>
            <a:r>
              <a:t>On parle de portØe des variables.</a:t>
            </a:r>
            <a:br/>
            <a:r>
              <a:t>142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SOMMAIRE</a:t>
            </a:r>
            <a:br/>
            <a:r>
              <a:t>22 A(cid:30)cher des images 333</a:t>
            </a:r>
            <a:br/>
            <a:r>
              <a:t>Charger une image BMP. . . . . . . . . . . . . . . . . . . . . . . . . . . . . . 334</a:t>
            </a:r>
            <a:br/>
            <a:r>
              <a:t>Gestion de la transparence. . . . . . . . . . . . . . . . . . . . . . . . . . . . . 338</a:t>
            </a:r>
            <a:br/>
            <a:r>
              <a:t>Charger plus de formats d’image avec SDL_Image . . . . . . . . . . . . . . . . 342</a:t>
            </a:r>
            <a:br/>
            <a:r>
              <a:t>23 La gestion des ØvØnements 351</a:t>
            </a:r>
            <a:br/>
            <a:r>
              <a:t>Le principe des ØvØnements . . . . . . . . . . . . . . . . . . . . . . . . . . . . 352</a:t>
            </a:r>
            <a:br/>
            <a:r>
              <a:t>Le clavier . . . . . . . . . . . . . . . . . . . . . . . . . . . . . . . . . . . . . . 357</a:t>
            </a:r>
            <a:br/>
            <a:r>
              <a:t>Exercice : diriger Zozor au clavier . . . . . . . . . . . . . . . . . . . . . . . . . 360</a:t>
            </a:r>
            <a:br/>
            <a:r>
              <a:t>La souris . . . . . . . . . . . . . . . . . . . . . . . . . . . . . . . . . . . . . . 368</a:t>
            </a:r>
            <a:br/>
            <a:r>
              <a:t>Les ØvØnements de la fenŒtre . . . . . . . . . . . . . . . . . . . . . . . . . . . 372</a:t>
            </a:r>
            <a:br/>
            <a:r>
              <a:t>24 TP : Mario Sokoban 377</a:t>
            </a:r>
            <a:br/>
            <a:r>
              <a:t>Cahier des charges du Sokoban . . . . . . . . . . . . . . . . . . . . . . . . . . 378</a:t>
            </a:r>
            <a:br/>
            <a:r>
              <a:t>Le main et les constantes . . . . . . . . . . . . . . . . . . . . . . . . . . . . . 381</a:t>
            </a:r>
            <a:br/>
            <a:r>
              <a:t>Le jeu . . . . . . . . . . . . . . . . . . . . . . . . . . . . . . . . . . . . . . . . 386</a:t>
            </a:r>
            <a:br/>
            <a:r>
              <a:t>Chargement et enregistrement de niveaux . . . . . . . . . . . . . . . . . . . . 400</a:t>
            </a:r>
            <a:br/>
            <a:r>
              <a:t>L’Øditeur de niveaux . . . . . . . . . . . . . . . . . . . . . . . . . . . . . . . . 402</a:t>
            </a:r>
            <a:br/>
            <a:r>
              <a:t>RØsumØ et amØliorations . . . . . . . . . . . . . . . . . . . . . . . . . . . . . . 408</a:t>
            </a:r>
            <a:br/>
            <a:r>
              <a:t>25 Ma(cid:238)trisez le temps! 411</a:t>
            </a:r>
            <a:br/>
            <a:r>
              <a:t>Le Delay et les ticks . . . . . . . . . . . . . . . . . . . . . . . . . . . . . . . . 412</a:t>
            </a:r>
            <a:br/>
            <a:r>
              <a:t>Les timers . . . . . . . . . . . . . . . . . . . . . . . . . . . . . . . . . . . . . . 420</a:t>
            </a:r>
            <a:br/>
            <a:r>
              <a:t>26 (cid:201)crire du texte avec SDL_ttf 425</a:t>
            </a:r>
            <a:br/>
            <a:r>
              <a:t>Installer SDL_ttf . . . . . . . . . . . . . . . . . . . . . . . . . . . . . . . . . . 426</a:t>
            </a:r>
            <a:br/>
            <a:r>
              <a:t>Chargement de SDL_ttf . . . . . . . . . . . . . . . . . . . . . . . . . . . . . . 428</a:t>
            </a:r>
            <a:br/>
            <a:r>
              <a:t>Les di(cid:27)Ørentes mØthodes d’Øcriture . . . . . . . . . . . . . . . . . . . . . . . . 431</a:t>
            </a:r>
            <a:br/>
            <a:r>
              <a:t>27 Jouer du son avec FMOD 443</a:t>
            </a:r>
            <a:br/>
            <a:r>
              <a:t>Installer FMOD. . . . . . . . . . . . . . . . . . . . . . . . . . . . . . . . . . . 444</a:t>
            </a:r>
            <a:br/>
            <a:r>
              <a:t>Initialiser et libØrer FMOD . . . . . . . . . . . . . . . . . . . . . . . . . . . . 446</a:t>
            </a:r>
            <a:br/>
            <a:r>
              <a:t>Les sons courts . . . . . . . . . . . . . . . . . . . . . . . . . . . . . . . . . . . 447</a:t>
            </a:r>
            <a:br/>
            <a:r>
              <a:t>Les musiques (MP3, OGG, WMA...) . . . . . . . . . . . . . . . . . . . . . . 452</a:t>
            </a:r>
            <a:br/>
            <a:r>
              <a:t>Les musiques (MIDI) . . . . . . . . . . . . . . . . . . . . . . . . . . . . . . . . 457</a:t>
            </a:r>
            <a:br/>
            <a:r>
              <a:t>xi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11</a:t>
            </a:r>
            <a:br/>
            <a:r>
              <a:t>Chapitre</a:t>
            </a:r>
            <a:br/>
            <a:r>
              <a:t>(cid:192) l’assaut des pointeurs</a:t>
            </a:r>
            <a:br/>
            <a:r>
              <a:t>Di(cid:30)cultØ :</a:t>
            </a:r>
            <a:br/>
            <a:r>
              <a:t>L</a:t>
            </a:r>
            <a:br/>
            <a:r>
              <a:t>’heure est venue pour vous de dØcouvrir les pointeurs. Prenez un grand bol d’air</a:t>
            </a:r>
            <a:br/>
            <a:r>
              <a:t>avant car ce chapitre ne sera probablement pas une partie de plaisir. Les pointeurs</a:t>
            </a:r>
            <a:br/>
            <a:r>
              <a:t>reprØsententene(cid:27)etunedesnotionslesplusdØlicatesdulangageC.Sij’insisteautant</a:t>
            </a:r>
            <a:br/>
            <a:r>
              <a:t>sur leur importance, c’est parce qu’il est impossible de programmer en langage C sans les</a:t>
            </a:r>
            <a:br/>
            <a:r>
              <a:t>conna(cid:238)treetbienlescomprendre.LespointeurssontomniprØsents,nouslesavonsd’ailleurs</a:t>
            </a:r>
            <a:br/>
            <a:r>
              <a:t>dØj(cid:224) utilisØs sans le savoir.</a:t>
            </a:r>
            <a:br/>
            <a:r>
              <a:t>Nombre de ceux qui apprennent le langage C titubent en gØnØral sur les pointeurs. Nous</a:t>
            </a:r>
            <a:br/>
            <a:r>
              <a:t>allons faire en sorte que ce ne soit pas votre cas. Redoublez d’attention et prenez le temps</a:t>
            </a:r>
            <a:br/>
            <a:r>
              <a:t>de comprendre les nombreux schØmas de ce chapitre.</a:t>
            </a:r>
            <a:br/>
            <a:r>
              <a:t>143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11. (cid:192) L’ASSAUT DES POINTEURS</a:t>
            </a:r>
            <a:br/>
            <a:r>
              <a:t>Un problŁme bien ennuyeux</a:t>
            </a:r>
            <a:br/>
            <a:r>
              <a:t>Un des plus gros problŁmes avec les pointeurs, en plus d’Œtre assez dØlicats (cid:224) assimiler</a:t>
            </a:r>
            <a:br/>
            <a:r>
              <a:t>pour des dØbutants, c’est qu’on a du mal (cid:224) comprendre (cid:224) quoi ils peuvent bien servir.</a:t>
            </a:r>
            <a:br/>
            <a:r>
              <a:t>Alors bien sßr, je pourrais vous dire : (cid:19) Les pointeurs sont totalement indispensables,</a:t>
            </a:r>
            <a:br/>
            <a:r>
              <a:t>on s’en sert tout le temps, croyez-moi! (cid:20), mais je sais que cela ne vous su(cid:30)ra pas.</a:t>
            </a:r>
            <a:br/>
            <a:r>
              <a:t>Je vais donc vous poser un problŁme que vous ne pourrez pas rØsoudre sans utiliser de</a:t>
            </a:r>
            <a:br/>
            <a:r>
              <a:t>pointeurs. Ce sera en quelque sorte le (cid:28)l rouge du chapitre. Nous en reparlerons (cid:224) la</a:t>
            </a:r>
            <a:br/>
            <a:r>
              <a:t>(cid:28)ndecechapitreetverronsquelleestlasolutionenutilisantcequevousaurezappris.</a:t>
            </a:r>
            <a:br/>
            <a:r>
              <a:t>Voici le problŁme : je veux Øcrire une fonction qui renvoie deux valeurs. (cid:19) Impossible (cid:20)</a:t>
            </a:r>
            <a:br/>
            <a:r>
              <a:t>me direz-vous! En e(cid:27)et, on ne peut renvoyer qu’une valeur par fonction :</a:t>
            </a:r>
            <a:br/>
            <a:r>
              <a:t>int fonction()</a:t>
            </a:r>
            <a:br/>
            <a:r>
              <a:t>{</a:t>
            </a:r>
            <a:br/>
            <a:r>
              <a:t>return valeur;</a:t>
            </a:r>
            <a:br/>
            <a:r>
              <a:t>}</a:t>
            </a:r>
            <a:br/>
            <a:r>
              <a:t>Si on indique int, on renverra un nombre de type int (gr(cid:226)ce (cid:224) l’instruction return).</a:t>
            </a:r>
            <a:br/>
            <a:r>
              <a:t>On peut aussi Øcrire une fonction qui ne renvoie aucune valeur avec le mot-clØ void :</a:t>
            </a:r>
            <a:br/>
            <a:r>
              <a:t>void fonction()</a:t>
            </a:r>
            <a:br/>
            <a:r>
              <a:t>{</a:t>
            </a:r>
            <a:br/>
            <a:r>
              <a:t>}</a:t>
            </a:r>
            <a:br/>
            <a:r>
              <a:t>Mais renvoyer deux valeurs (cid:224) la fois... c’est impossible. On ne peut pas faire deux</a:t>
            </a:r>
            <a:br/>
            <a:r>
              <a:t>return.</a:t>
            </a:r>
            <a:br/>
            <a:r>
              <a:t>SupposonsquejeveuilleØcrireunefonction(cid:224)laquelleonenvoieunnombredeminutes.</a:t>
            </a:r>
            <a:br/>
            <a:r>
              <a:t>Celle-ci renverrait le nombre d’heures et minutes correspondantes :</a:t>
            </a:r>
            <a:br/>
            <a:r>
              <a:t>1. si on envoie 45, la fonction renvoie 0 heure et 45 minutes;</a:t>
            </a:r>
            <a:br/>
            <a:r>
              <a:t>2. si on envoie 60, la fonction renvoie 1 heure et 0 minutes;</a:t>
            </a:r>
            <a:br/>
            <a:r>
              <a:t>3. si on envoie 90, la fonction renvoie 1 heure et 30 minutes.</a:t>
            </a:r>
            <a:br/>
            <a:r>
              <a:t>Soyons fous, tentons le coup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/* Je mets le prototype en haut. Comme c’est un tout</a:t>
            </a:r>
            <a:br/>
            <a:r>
              <a:t>petit programme je ne le mets pas dans un .h, mais</a:t>
            </a:r>
            <a:br/>
            <a:r>
              <a:t>en temps normal (dans un vrai programme), j’aurais placØ</a:t>
            </a:r>
            <a:br/>
            <a:r>
              <a:t>le prototype dans un fichier .h bien entendu */</a:t>
            </a:r>
            <a:br/>
            <a:r>
              <a:t>void decoupeMinutes(int heures, int minutes);</a:t>
            </a:r>
            <a:br/>
            <a:r>
              <a:t>144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UN PROBL¨ME BIEN ENNUYEUX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heures = 0, minutes = 90;</a:t>
            </a:r>
            <a:br/>
            <a:r>
              <a:t>/* On a une variable minutes qui vaut 90.</a:t>
            </a:r>
            <a:br/>
            <a:r>
              <a:t>AprŁs appel de la fonction, je veux que ma variable</a:t>
            </a:r>
            <a:br/>
            <a:r>
              <a:t>"heures" vaille 1 et que ma variable "minutes" vaille 30 */</a:t>
            </a:r>
            <a:br/>
            <a:r>
              <a:t>decoupeMinutes(heures, minutes);</a:t>
            </a:r>
            <a:br/>
            <a:r>
              <a:t>printf("%d heures et %d minutes", heures, minutes);</a:t>
            </a:r>
            <a:br/>
            <a:r>
              <a:t>return 0;</a:t>
            </a:r>
            <a:br/>
            <a:r>
              <a:t>}</a:t>
            </a:r>
            <a:br/>
            <a:r>
              <a:t>void decoupeMinutes(int heures, int minutes)</a:t>
            </a:r>
            <a:br/>
            <a:r>
              <a:t>{</a:t>
            </a:r>
            <a:br/>
            <a:r>
              <a:t>heures = minutes / 60; // 90 / 60 = 1</a:t>
            </a:r>
            <a:br/>
            <a:r>
              <a:t>minutes = minutes % 60; // 90 % 60 = 30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341586(cid:1)</a:t>
            </a:r>
            <a:br/>
            <a:r>
              <a:t>RØsultat :</a:t>
            </a:r>
            <a:br/>
            <a:r>
              <a:t>0 heures et 90 minutes</a:t>
            </a:r>
            <a:br/>
            <a:r>
              <a:t>Zut, zut, zut et rezut, (cid:231)a n’a pas marchØ. Que s’est-il passØ? En fait, quand vous</a:t>
            </a:r>
            <a:br/>
            <a:r>
              <a:t>(cid:19) envoyez (cid:20) une variable (cid:224) une fonction, une copie de la variable est rØalisØe. Ainsi,</a:t>
            </a:r>
            <a:br/>
            <a:r>
              <a:t>la variable heures dans la fonction decoupeMinutes n’est pas la mŒme que celle de la</a:t>
            </a:r>
            <a:br/>
            <a:r>
              <a:t>fonction main! C’est simplement une copie!</a:t>
            </a:r>
            <a:br/>
            <a:r>
              <a:t>Votre fonction decoupeMinutes fait son job. (cid:192) l’intØrieur de decoupeMinutes, les</a:t>
            </a:r>
            <a:br/>
            <a:r>
              <a:t>variables heures et minutes ont les bonnes valeurs : 1 et 30.</a:t>
            </a:r>
            <a:br/>
            <a:r>
              <a:t>Mais ensuite, la fonction s’arrŒte lorsqu’on arrive (cid:224) l’accolade fermante. Comme on</a:t>
            </a:r>
            <a:br/>
            <a:r>
              <a:t>l’a appris dans les chapitres prØcØdents, toutes les variables crØØes dans une fonction</a:t>
            </a:r>
            <a:br/>
            <a:r>
              <a:t>sont dØtruites (cid:224) la (cid:28)n de cette fonction. Vos copies de heures et de minutes sont donc</a:t>
            </a:r>
            <a:br/>
            <a:r>
              <a:t>supprimØes.Onretourneensuite(cid:224)lafonctionmain,danslaquellevosvariablesheures</a:t>
            </a:r>
            <a:br/>
            <a:r>
              <a:t>et minutes valent toujours 0 et 90. C’est un Øchec!</a:t>
            </a:r>
            <a:br/>
            <a:r>
              <a:t>Notez que, comme une fonction fait une copie des variables qu’on lui envoie,</a:t>
            </a:r>
            <a:br/>
            <a:r>
              <a:t>vous n’Œtes pas du tout obligØs d’appeler vos variables de la mŒme fa(cid:231)on que</a:t>
            </a:r>
            <a:br/>
            <a:r>
              <a:t>dans le main. Ainsi, vous pourriez trŁs bien Øcrire :</a:t>
            </a:r>
            <a:br/>
            <a:r>
              <a:t>void decoupeMinutes(int h, int m)</a:t>
            </a:r>
            <a:br/>
            <a:r>
              <a:t>hpourheuresetmpourminutes.Sivosvariablesnes’appellentpasdelamŒme</a:t>
            </a:r>
            <a:br/>
            <a:r>
              <a:t>fa(cid:231)on dans la fonction et dans le main, (cid:231)a ne pose donc aucun problŁme!</a:t>
            </a:r>
            <a:br/>
            <a:r>
              <a:t>145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0 heures et 90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11. (cid:192) L’ASSAUT DES POINTEURS</a:t>
            </a:r>
            <a:br/>
            <a:r>
              <a:t>Bref, vous aurez beau retourner le problŁme dans tous les sens... vous pouvez essayer</a:t>
            </a:r>
            <a:br/>
            <a:r>
              <a:t>de renvoyer une valeur avec la fonction (en utilisant un return et en mettant le type</a:t>
            </a:r>
            <a:br/>
            <a:r>
              <a:t>int (cid:224) la fonction), mais vous n’arriveriez (cid:224) renvoyer qu’une des deux valeurs. Vous ne</a:t>
            </a:r>
            <a:br/>
            <a:r>
              <a:t>pouvez pas renvoyer les deux valeurs (cid:224) la fois. De plus, vous ne pouvez pas utiliser de</a:t>
            </a:r>
            <a:br/>
            <a:r>
              <a:t>variables globales car, comme on l’a vu, cette pratique est fortement dØconseillØe.</a:t>
            </a:r>
            <a:br/>
            <a:r>
              <a:t>Voil(cid:224), le problŁme est posØ. Comment les pointeurs vont-ils nous permettre de le rØ-</a:t>
            </a:r>
            <a:br/>
            <a:r>
              <a:t>soudre?</a:t>
            </a:r>
            <a:br/>
            <a:r>
              <a:t>La mØmoire, une question d’adresse</a:t>
            </a:r>
            <a:br/>
            <a:r>
              <a:t>Rappel des faits</a:t>
            </a:r>
            <a:br/>
            <a:r>
              <a:t>Petit (cid:29)ash-back. Vous souvenez-vous du chapitre sur les variables?</a:t>
            </a:r>
            <a:br/>
            <a:r>
              <a:t>Quelle que soit la rØponse, je vous recommande trŁs vivement d’aller relire la premiŁre</a:t>
            </a:r>
            <a:br/>
            <a:r>
              <a:t>partie de ce chapitre, intitulØe (cid:19) Une a(cid:27)aire de mØmoire (cid:20). Il y avait un schØma trŁs</a:t>
            </a:r>
            <a:br/>
            <a:r>
              <a:t>important que je vous propose ici (cid:224) nouveau ((cid:28)g. 11.1).</a:t>
            </a:r>
            <a:br/>
            <a:r>
              <a:t>Figure 11.1 (cid:21) Organisation de la mØmoire vive</a:t>
            </a:r>
            <a:br/>
            <a:r>
              <a:t>C’est un peu comme (cid:231)a qu’on peut reprØsenter la mØmoire vive (RAM) de votre ordi-</a:t>
            </a:r>
            <a:br/>
            <a:r>
              <a:t>nateur.</a:t>
            </a:r>
            <a:br/>
            <a:r>
              <a:t>146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M(cid:201)MOIRE, UNE QUESTION D’ADRESSE</a:t>
            </a:r>
            <a:br/>
            <a:r>
              <a:t>Il faut lire ce schØma ligne par ligne. La premiŁre ligne reprØsente la (cid:19) cellule (cid:20) du</a:t>
            </a:r>
            <a:br/>
            <a:r>
              <a:t>tout dØbut de la mØmoire vive. Chaque cellule a un numØro, c’est son adresse1. La</a:t>
            </a:r>
            <a:br/>
            <a:r>
              <a:t>mØmoire comporte un grand nombre d’adresses, commen(cid:231)ant (cid:224) l’adresse numØro 0 et</a:t>
            </a:r>
            <a:br/>
            <a:r>
              <a:t>se terminant (cid:224) l’adresse numØro (insØrez un trŁs grand nombre ici)2.</a:t>
            </a:r>
            <a:br/>
            <a:r>
              <a:t>(cid:192) chaque adresse, on peut stocker un nombre. Un et UN SEUL nombre. On ne peut</a:t>
            </a:r>
            <a:br/>
            <a:r>
              <a:t>pas stocker deux nombres par adresse.</a:t>
            </a:r>
            <a:br/>
            <a:r>
              <a:t>Votre mØmoire n’est faite que pour stocker des nombres. Elle ne peut stocker ni lettres</a:t>
            </a:r>
            <a:br/>
            <a:r>
              <a:t>niphrases.PourcontournerceproblŁme,onainventØunetablequifaitlaliaisonentre</a:t>
            </a:r>
            <a:br/>
            <a:r>
              <a:t>les nombres et les lettres. Cette table dit par exemple : (cid:19) Le nombre 89 reprØsente la</a:t>
            </a:r>
            <a:br/>
            <a:r>
              <a:t>lettre Y (cid:20). Nous reviendrons dans un prochain chapitre sur la gestion des caractŁres;</a:t>
            </a:r>
            <a:br/>
            <a:r>
              <a:t>pour l’instant, nous nous concentrons sur le fonctionnement de la mØmoire.</a:t>
            </a:r>
            <a:br/>
            <a:r>
              <a:t>Adresse et valeur</a:t>
            </a:r>
            <a:br/>
            <a:r>
              <a:t>Quand vous crØez une variable age de type int par exemple, en tapant (cid:231)a :</a:t>
            </a:r>
            <a:br/>
            <a:r>
              <a:t>int age = 10;</a:t>
            </a:r>
            <a:br/>
            <a:r>
              <a:t>... votre programme demande au systŁme d’exploitation (Windows, par exemple) la</a:t>
            </a:r>
            <a:br/>
            <a:r>
              <a:t>permissiond’utiliserunpeudemØmoire.LesystŁmed’exploitationrØpondenindiquant</a:t>
            </a:r>
            <a:br/>
            <a:r>
              <a:t>(cid:224) quelle adresse en mØmoire il vous laisse le droit d’inscrire votre nombre.</a:t>
            </a:r>
            <a:br/>
            <a:r>
              <a:t>C’est d’ailleurs justement l(cid:224) un des r(cid:244)les principaux d’un systŁme d’exploitation : on</a:t>
            </a:r>
            <a:br/>
            <a:r>
              <a:t>dit qu’il alloue de la mØmoire aux programmes. C’est un peu lui le chef, il contr(cid:244)le</a:t>
            </a:r>
            <a:br/>
            <a:r>
              <a:t>chaque programme et vØri(cid:28)e que ce dernier a l’autorisation de se servir de la mØmoire</a:t>
            </a:r>
            <a:br/>
            <a:r>
              <a:t>(cid:224) l’endroit oø il le fait.</a:t>
            </a:r>
            <a:br/>
            <a:r>
              <a:t>C’est d’ailleurs l(cid:224) la cause no1 de plantage des programmes : si votre pro-</a:t>
            </a:r>
            <a:br/>
            <a:r>
              <a:t>gramme essaie d’accØder (cid:224) une zone de la mØmoire qui ne lui appartient pas,</a:t>
            </a:r>
            <a:br/>
            <a:r>
              <a:t>le systŁme d’exploitation (abrØgez (cid:19) OS (cid:20)) le refuse et coupe brutalement</a:t>
            </a:r>
            <a:br/>
            <a:r>
              <a:t>le programme en guise de punition ((cid:19) C’est qui le chef ici? (cid:20)). L’utilisateur,</a:t>
            </a:r>
            <a:br/>
            <a:r>
              <a:t>lui, voit une jolie bo(cid:238)te de dialogue du type (cid:19) Ce programme va Œtre arrŒtØ</a:t>
            </a:r>
            <a:br/>
            <a:r>
              <a:t>parce qu’il a e(cid:27)ectuØ une opØration non conforme (cid:20).</a:t>
            </a:r>
            <a:br/>
            <a:r>
              <a:t>Revenons (cid:224) notre variable age. La valeur 10 a ØtØ inscrite quelque part en mØmoire,</a:t>
            </a:r>
            <a:br/>
            <a:r>
              <a:t>disonsparexemple(cid:224)l’adresseno4655.Cequ’ilsepasse(etc’estler(cid:244)leducompilateur),</a:t>
            </a:r>
            <a:br/>
            <a:r>
              <a:t>c’estquelemotagedansvotreprogrammeestremplacØparl’adresse4655(cid:224)l’exØcution.</a:t>
            </a:r>
            <a:br/>
            <a:r>
              <a:t>Celafaitque,(cid:224)chaquefoisquevousaveztapØlemotagedansvotrecodesource,ilest</a:t>
            </a:r>
            <a:br/>
            <a:r>
              <a:t>remplacØ par 4655, et votre ordinateur voit ainsi (cid:224) quelle adresse il doit aller chercher</a:t>
            </a:r>
            <a:br/>
            <a:r>
              <a:t>en mØmoire! Du coup, l’ordinateur se rend en mØmoire (cid:224) l’adresse 4655 et rØpond</a:t>
            </a:r>
            <a:br/>
            <a:r>
              <a:t>(cid:28)Łrement : (cid:19) La variable age vaut 10! (cid:20).</a:t>
            </a:r>
            <a:br/>
            <a:r>
              <a:t>1. LevocabulaireesttrŁsimportant,retenez-le.</a:t>
            </a:r>
            <a:br/>
            <a:r>
              <a:t>2. Le nombre d’adresses disponibles dØpend en fait de la quantitØ de mØmoire dont dispose votre</a:t>
            </a:r>
            <a:br/>
            <a:r>
              <a:t>ordinateur.</a:t>
            </a:r>
            <a:br/>
            <a:r>
              <a:t>147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11. (cid:192) L’ASSAUT DES POINTEURS</a:t>
            </a:r>
            <a:br/>
            <a:r>
              <a:t>On sait donc comment rØcupØrer la valeur de la variable : il su(cid:30)t tout bŒtement de</a:t>
            </a:r>
            <a:br/>
            <a:r>
              <a:t>taper age dans son code source. Si on veut a(cid:30)cher l’(cid:226)ge, on peut utiliser la fonction</a:t>
            </a:r>
            <a:br/>
            <a:r>
              <a:t>printf :</a:t>
            </a:r>
            <a:br/>
            <a:r>
              <a:t>printf("La variable age vaut : %d", age);</a:t>
            </a:r>
            <a:br/>
            <a:r>
              <a:t>RØsultat (cid:224) l’Øcran :</a:t>
            </a:r>
            <a:br/>
            <a:r>
              <a:t>La variable age vaut : 10</a:t>
            </a:r>
            <a:br/>
            <a:r>
              <a:t>Rien de bien nouveau jusque-l(cid:224).</a:t>
            </a:r>
            <a:br/>
            <a:r>
              <a:t>Le scoop du jour</a:t>
            </a:r>
            <a:br/>
            <a:r>
              <a:t>On sait a(cid:30)cher la valeur de la variable, mais saviez-vous que l’on peut aussi a(cid:30)cher</a:t>
            </a:r>
            <a:br/>
            <a:r>
              <a:t>l’adresse correspondante?</a:t>
            </a:r>
            <a:br/>
            <a:r>
              <a:t>Poura(cid:30)cherl’adressedelavariable,ondoitutiliserlesymbole%p(lepdumot(cid:19)poin-</a:t>
            </a:r>
            <a:br/>
            <a:r>
              <a:t>teur (cid:20)) dans le printf. En outre, on doit envoyer (cid:224) la fonction printf non pas la</a:t>
            </a:r>
            <a:br/>
            <a:r>
              <a:t>variable age, mais son adresse... Et pour faire cela, vous devez mettre le symbole &amp;</a:t>
            </a:r>
            <a:br/>
            <a:r>
              <a:t>devant la variable age, comme je vous avais demandØ de le faire pour les scanf, il y a</a:t>
            </a:r>
            <a:br/>
            <a:r>
              <a:t>quelque temps, sans vous expliquer pourquoi.</a:t>
            </a:r>
            <a:br/>
            <a:r>
              <a:t>Tapez donc :</a:t>
            </a:r>
            <a:br/>
            <a:r>
              <a:t>printf("L’adresse de la variable age est : %p", &amp;age);</a:t>
            </a:r>
            <a:br/>
            <a:r>
              <a:t>RØsultat :</a:t>
            </a:r>
            <a:br/>
            <a:r>
              <a:t>L’adresse de la variable age est : 0023FF74</a:t>
            </a:r>
            <a:br/>
            <a:r>
              <a:t>Ce que vous voyez l(cid:224) est l’adresse de la variable age au moment oø j’ai lancØ le pro-</a:t>
            </a:r>
            <a:br/>
            <a:r>
              <a:t>grammesurmonordinateur.Oui,oui,0023FF74estunnombre,ilestsimplementØcrit</a:t>
            </a:r>
            <a:br/>
            <a:r>
              <a:t>dans le systŁme hexadØcimal, au lieu du systŁme dØcimal dont nous avons l’habitude.</a:t>
            </a:r>
            <a:br/>
            <a:r>
              <a:t>Si vous remplacez %p par %d, vous obtiendrez un nombre dØcimal que vous connaissez.</a:t>
            </a:r>
            <a:br/>
            <a:r>
              <a:t>Si vous exØcutez ce programme sur votre ordinateur, l’adresse sera trŁs cer-</a:t>
            </a:r>
            <a:br/>
            <a:r>
              <a:t>tainement di(cid:27)Ørente. Tout dØpend de la place que vous avez en mØmoire,</a:t>
            </a:r>
            <a:br/>
            <a:r>
              <a:t>des programmes que vous avez lancØs, etc. Il est totalement impossible de</a:t>
            </a:r>
            <a:br/>
            <a:r>
              <a:t>prØdire (cid:224) quelle adresse la variable sera stockØe chez vous. Si vous lancez</a:t>
            </a:r>
            <a:br/>
            <a:r>
              <a:t>votre programme plusieurs fois d’a(cid:30)lØe, il se peut que l’adresse soit iden-</a:t>
            </a:r>
            <a:br/>
            <a:r>
              <a:t>tique, la mØmoire n’ayant pas beaucoup changØ entre temps. Si par contre</a:t>
            </a:r>
            <a:br/>
            <a:r>
              <a:t>vous redØmarrez votre ordinateur, vous aurez sßrement une valeur di(cid:27)Ørente.</a:t>
            </a:r>
            <a:br/>
            <a:r>
              <a:t>Oø je veux en venir avec tout (cid:231)a? Eh bien en fait, je veux vous faire retenir ceci :</a:t>
            </a:r>
            <a:br/>
            <a:r>
              <a:t>(cid:21) age : dØsigne la valeur de la variable;</a:t>
            </a:r>
            <a:br/>
            <a:r>
              <a:t>(cid:21) &amp;age : dØsigne l’adresse de la variable.</a:t>
            </a:r>
            <a:br/>
            <a:r>
              <a:t>148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La variable age vaut :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L’adresse de la variable age est : 0023FF74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UTILISER DES POINTEURS</a:t>
            </a:r>
            <a:br/>
            <a:r>
              <a:t>Avec age, l’ordinateur va lire la valeur de la variable en mØmoire et vous renvoie cette</a:t>
            </a:r>
            <a:br/>
            <a:r>
              <a:t>valeur. Avec &amp;age, votre ordinateur vous dit en revanche (cid:224) quelle adresse se trouve la</a:t>
            </a:r>
            <a:br/>
            <a:r>
              <a:t>variable.</a:t>
            </a:r>
            <a:br/>
            <a:r>
              <a:t>Utiliser des pointeurs</a:t>
            </a:r>
            <a:br/>
            <a:r>
              <a:t>Jusqu’ici, nous avons uniquement crØØ des variables faites pour contenir des nombres.</a:t>
            </a:r>
            <a:br/>
            <a:r>
              <a:t>Maintenant,nousallonsapprendre(cid:224)crØerdesvariablesfaitespourcontenirdesadresses:</a:t>
            </a:r>
            <a:br/>
            <a:r>
              <a:t>ce sont justement ce qu’on appelle des pointeurs.</a:t>
            </a:r>
            <a:br/>
            <a:r>
              <a:t>Mais... Les adresses sont des nombres aussi, non? ˙a revient (cid:224) stocker des</a:t>
            </a:r>
            <a:br/>
            <a:r>
              <a:t>nombres encore et toujours!</a:t>
            </a:r>
            <a:br/>
            <a:r>
              <a:t>C’est exact. Mais ces nombres auront une signi(cid:28)cation particuliŁre : ils indiqueront</a:t>
            </a:r>
            <a:br/>
            <a:r>
              <a:t>l’adresse d’une autre variable en mØmoire.</a:t>
            </a:r>
            <a:br/>
            <a:r>
              <a:t>CrØer un pointeur</a:t>
            </a:r>
            <a:br/>
            <a:r>
              <a:t>Pour crØer une variable de type pointeur, on doit rajouter le symbole * devant le nom</a:t>
            </a:r>
            <a:br/>
            <a:r>
              <a:t>de la variable.</a:t>
            </a:r>
            <a:br/>
            <a:r>
              <a:t>int *monPointeur;</a:t>
            </a:r>
            <a:br/>
            <a:r>
              <a:t>Notez qu’on peut aussi Øcrire...</a:t>
            </a:r>
            <a:br/>
            <a:r>
              <a:t>int* monPointeur;</a:t>
            </a:r>
            <a:br/>
            <a:r>
              <a:t>Cela revient exactement au mŒme. Cependant, la premiŁre mØthode est (cid:224)</a:t>
            </a:r>
            <a:br/>
            <a:r>
              <a:t>prØfØrer. En e(cid:27)et, si vous voulez dØclarer plusieurs pointeurs sur la mŒme</a:t>
            </a:r>
            <a:br/>
            <a:r>
              <a:t>ligne, vous serez obligØs de mettre l’Øtoile devant le nom :</a:t>
            </a:r>
            <a:br/>
            <a:r>
              <a:t>int *pointeur1, *pointeur2, *pointeur3;</a:t>
            </a:r>
            <a:br/>
            <a:r>
              <a:t>Comme je vous l’ai appris, il est important d’initialiser dŁs le dØbut ses variables, en</a:t>
            </a:r>
            <a:br/>
            <a:r>
              <a:t>leur donnant la valeur 0 par exemple. C’est encore plus important de le faire avec les</a:t>
            </a:r>
            <a:br/>
            <a:r>
              <a:t>pointeurs! Pour initialiser un pointeur, c’est-(cid:224)-dire lui donner une valeur par dØfaut,</a:t>
            </a:r>
            <a:br/>
            <a:r>
              <a:t>on n’utilise gØnØralement pas le nombre 0 mais le mot-clØ NULL3 :</a:t>
            </a:r>
            <a:br/>
            <a:r>
              <a:t>int *monPointeur = NULL;</a:t>
            </a:r>
            <a:br/>
            <a:r>
              <a:t>L(cid:224), vous avez un pointeur initialisØ (cid:224) NULL. Comme (cid:231)a, vous saurez dans la suite de</a:t>
            </a:r>
            <a:br/>
            <a:r>
              <a:t>votre programme que votre pointeur ne contient aucune adresse.</a:t>
            </a:r>
            <a:br/>
            <a:r>
              <a:t>3. Veillez(cid:224)l’Øcrireenmajuscules.</a:t>
            </a:r>
            <a:br/>
            <a:r>
              <a:t>149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11. (cid:192) L’ASSAUT DES POINTEURS</a:t>
            </a:r>
            <a:br/>
            <a:r>
              <a:t>Que se passe-t-il? Ce code va rØserver une case en mØmoire comme si vous aviez crØØ</a:t>
            </a:r>
            <a:br/>
            <a:r>
              <a:t>unevariablenormale.Cependant,etc’estcequichange,lavaleurdupointeurestfaite</a:t>
            </a:r>
            <a:br/>
            <a:r>
              <a:t>pour contenir une adresse. L’adresse... d’une autre variable.</a:t>
            </a:r>
            <a:br/>
            <a:r>
              <a:t>Pourquoi pas l’adresse de la variable age? Vous savez maintenant comment indiquer</a:t>
            </a:r>
            <a:br/>
            <a:r>
              <a:t>l’adresse d’une variable au lieu de sa valeur (en utilisant le symbole &amp;), alors allons-y!</a:t>
            </a:r>
            <a:br/>
            <a:r>
              <a:t>˙a nous donne :</a:t>
            </a:r>
            <a:br/>
            <a:r>
              <a:t>int age = 10;</a:t>
            </a:r>
            <a:br/>
            <a:r>
              <a:t>int *pointeurSurAge = &amp;age;</a:t>
            </a:r>
            <a:br/>
            <a:r>
              <a:t>La premiŁre ligne signi(cid:28)e : (cid:19) CrØer une variable de type int dont la valeur vaut 10 (cid:20).</a:t>
            </a:r>
            <a:br/>
            <a:r>
              <a:t>La seconde ligne signi(cid:28)e : (cid:19) CrØer une variable de type pointeur dont la valeur vaut</a:t>
            </a:r>
            <a:br/>
            <a:r>
              <a:t>l’adresse de la variable age (cid:20).</a:t>
            </a:r>
            <a:br/>
            <a:r>
              <a:t>La seconde ligne fait donc deux choses (cid:224) la fois. Si vous le souhaitez, pour ne pas tout</a:t>
            </a:r>
            <a:br/>
            <a:r>
              <a:t>mØlanger, sachez qu’on peut la dØcouper en deux temps :</a:t>
            </a:r>
            <a:br/>
            <a:r>
              <a:t>int age = 10;</a:t>
            </a:r>
            <a:br/>
            <a:r>
              <a:t>int *pointeurSurAge; // 1) signifie "Je crØe un pointeur"</a:t>
            </a:r>
            <a:br/>
            <a:r>
              <a:t>pointeurSurAge = &amp;age; // 2) signifie "pointeurSurAge contient l’adresse de la</a:t>
            </a:r>
            <a:br/>
            <a:r>
              <a:t>(cid:44)→ variable age"</a:t>
            </a:r>
            <a:br/>
            <a:r>
              <a:t>Vous avez remarquØ qu’il n’y a pas de type (cid:19) pointeur (cid:20) comme il y a un type int et</a:t>
            </a:r>
            <a:br/>
            <a:r>
              <a:t>un type double. On n’Øcrit donc pas :</a:t>
            </a:r>
            <a:br/>
            <a:r>
              <a:t>pointeur pointeurSurAge;</a:t>
            </a:r>
            <a:br/>
            <a:r>
              <a:t>Au lieu de (cid:231)a, on utilise le symbole *, mais on continue (cid:224) Øcrire int. Qu’est-ce que (cid:231)a</a:t>
            </a:r>
            <a:br/>
            <a:r>
              <a:t>signi(cid:28)e? En fait, on doit indiquer quel est le type de la variable dont le pointeur va</a:t>
            </a:r>
            <a:br/>
            <a:r>
              <a:t>contenir l’adresse. Comme notre pointeur pointeurSurAge va contenir l’adresse de la</a:t>
            </a:r>
            <a:br/>
            <a:r>
              <a:t>variable age (qui est de type int), alors mon pointeur doit Œtre de type int*! Si ma</a:t>
            </a:r>
            <a:br/>
            <a:r>
              <a:t>variable age avait ØtØ de type double, alors j’aurais dß Øcrire double *monPointeur.</a:t>
            </a:r>
            <a:br/>
            <a:r>
              <a:t>Vocabulaire : on dit que le pointeur pointeurSurAge pointe sur la variable age.</a:t>
            </a:r>
            <a:br/>
            <a:r>
              <a:t>La (cid:28)g. 11.2 rØsume ce qu’il s’est passØ dans la mØmoire.</a:t>
            </a:r>
            <a:br/>
            <a:r>
              <a:t>Dans ce schØma, la variable age a ØtØ placØe (cid:224) l’adresse 177450 (vous voyez d’ailleurs</a:t>
            </a:r>
            <a:br/>
            <a:r>
              <a:t>que sa valeur est 10), et le pointeur pointeurSurAge a ØtØ placØ (cid:224) l’adresse 3 (c’est</a:t>
            </a:r>
            <a:br/>
            <a:r>
              <a:t>tout (cid:224) fait le fruit du hasard).</a:t>
            </a:r>
            <a:br/>
            <a:r>
              <a:t>Lorsque mon pointeur est crØØ, le systŁme d’exploitation rØserve une case en mØmoire</a:t>
            </a:r>
            <a:br/>
            <a:r>
              <a:t>commeil l’afait pour age. Ladi(cid:27)Ørenceici, c’estque la valeur de pointeurSurAge est</a:t>
            </a:r>
            <a:br/>
            <a:r>
              <a:t>un peu particuliŁre. Regardez bien le schØma : c’est l’adresse de la variable age!</a:t>
            </a:r>
            <a:br/>
            <a:r>
              <a:t>Ceci, chers lecteurs, est le secret absolu de tout programme Øcrit en langage C. On y</a:t>
            </a:r>
            <a:br/>
            <a:r>
              <a:t>est, nous venons de rentrer dans le monde merveilleux des pointeurs!</a:t>
            </a:r>
            <a:br/>
            <a:r>
              <a:t>Et... (cid:231)a sert (cid:224) quoi?</a:t>
            </a:r>
            <a:br/>
            <a:r>
              <a:t>150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UTILISER DES POINTEURS</a:t>
            </a:r>
            <a:br/>
            <a:r>
              <a:t>Figure 11.2 (cid:21) MØmoire, adresses et pointeurs</a:t>
            </a:r>
            <a:br/>
            <a:r>
              <a:t>151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11. (cid:192) L’ASSAUT DES POINTEURS</a:t>
            </a:r>
            <a:br/>
            <a:r>
              <a:t>˙a ne transforme pas encore votre ordinateur en machine (cid:224) cafØ, certes. Seulement</a:t>
            </a:r>
            <a:br/>
            <a:r>
              <a:t>maintenant,onaunpointeurSurAgequicontientl’adressedelavariableage.Essayons</a:t>
            </a:r>
            <a:br/>
            <a:r>
              <a:t>de voir ce que contient le pointeur (cid:224) l’aide d’un printf :</a:t>
            </a:r>
            <a:br/>
            <a:r>
              <a:t>int age = 10;</a:t>
            </a:r>
            <a:br/>
            <a:r>
              <a:t>int *pointeurSurAge = &amp;age;</a:t>
            </a:r>
            <a:br/>
            <a:r>
              <a:t>printf("%d", pointeurSurAge);</a:t>
            </a:r>
            <a:br/>
            <a:r>
              <a:t>177450</a:t>
            </a:r>
            <a:br/>
            <a:r>
              <a:t>Hum. En fait, cela n’est pas trŁs Øtonnant. On demande la valeur de pointeurSurAge,</a:t>
            </a:r>
            <a:br/>
            <a:r>
              <a:t>et sa valeur c’est l’adresse de la variable age (177450). Comment faire pour demander</a:t>
            </a:r>
            <a:br/>
            <a:r>
              <a:t>(cid:224) avoir la valeur de la variable se trouvant (cid:224) l’adresse indiquØe dans pointeurSurAge?</a:t>
            </a:r>
            <a:br/>
            <a:r>
              <a:t>Il faut placer le symbole * devant le nom du pointeur :</a:t>
            </a:r>
            <a:br/>
            <a:r>
              <a:t>int age = 10;</a:t>
            </a:r>
            <a:br/>
            <a:r>
              <a:t>int *pointeurSurAge = &amp;age;</a:t>
            </a:r>
            <a:br/>
            <a:r>
              <a:t>printf("%d", *pointeurSurAge);</a:t>
            </a:r>
            <a:br/>
            <a:r>
              <a:t>10</a:t>
            </a:r>
            <a:br/>
            <a:r>
              <a:t>Hourra! Nous y sommes arrivØs! En pla(cid:231)ant le symbole * devant le nom du pointeur,</a:t>
            </a:r>
            <a:br/>
            <a:r>
              <a:t>on accŁde (cid:224) la valeur de la variable age.</a:t>
            </a:r>
            <a:br/>
            <a:r>
              <a:t>SiaucontraireonavaitutilisØlesymbole&amp;devantlenomdupointeur,onauraitobtenu</a:t>
            </a:r>
            <a:br/>
            <a:r>
              <a:t>l’adresse (cid:224) laquelle se trouve le pointeur (ici, c’est 3).</a:t>
            </a:r>
            <a:br/>
            <a:r>
              <a:t>Qu’est-ce qu’on y gagne? On a simplement rØussi (cid:224) compliquer les choses</a:t>
            </a:r>
            <a:br/>
            <a:r>
              <a:t>ici. On n’avait pas besoin d’un pointeur pour a(cid:30)cher la valeur de la variable</a:t>
            </a:r>
            <a:br/>
            <a:r>
              <a:t>age!</a:t>
            </a:r>
            <a:br/>
            <a:r>
              <a:t>Cettequestion(quevousdevezinØvitablementvousposer)estlØgitime.AprŁstout,qui</a:t>
            </a:r>
            <a:br/>
            <a:r>
              <a:t>pourrait vous en vouloir? Actuellement l’intØrŒt n’est pas Øvident, mais petit (cid:224) petit,</a:t>
            </a:r>
            <a:br/>
            <a:r>
              <a:t>toutaulongdeschapitressuivants,vouscomprendrezquetoutcelan’apasØtØinventØ</a:t>
            </a:r>
            <a:br/>
            <a:r>
              <a:t>par pur plaisir de compliquer les choses.</a:t>
            </a:r>
            <a:br/>
            <a:r>
              <a:t>Faites l’impasse sur la frustration que vous devez ressentir ((cid:19) Tout (cid:231)a pour (cid:231)a? (cid:20)). Si</a:t>
            </a:r>
            <a:br/>
            <a:r>
              <a:t>vous avez compris le principe, c’est l’essentiel. Les choses s’Øclairciront d’elles-mŒmes</a:t>
            </a:r>
            <a:br/>
            <a:r>
              <a:t>par la suite.</a:t>
            </a:r>
            <a:br/>
            <a:r>
              <a:t>(cid:192) retenir absolument</a:t>
            </a:r>
            <a:br/>
            <a:r>
              <a:t>Voici ce qu’il faut avoir compris et ce qu’il faut retenir pour la suite de ce chapitre :</a:t>
            </a:r>
            <a:br/>
            <a:r>
              <a:t>(cid:21) sur une variable, comme la variable age :</a:t>
            </a:r>
            <a:br/>
            <a:r>
              <a:t>152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177450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SOMMAIRE</a:t>
            </a:r>
            <a:br/>
            <a:r>
              <a:t>28 TP : visualisation spectrale du son 463</a:t>
            </a:r>
            <a:br/>
            <a:r>
              <a:t>Les consignes . . . . . . . . . . . . . . . . . . . . . . . . . . . . . . . . . . . . 464</a:t>
            </a:r>
            <a:br/>
            <a:r>
              <a:t>La solution . . . . . . . . . . . . . . . . . . . . . . . . . . . . . . . . . . . . . 470</a:t>
            </a:r>
            <a:br/>
            <a:r>
              <a:t>IdØes d’amØlioration . . . . . . . . . . . . . . . . . . . . . . . . . . . . . . . . 474</a:t>
            </a:r>
            <a:br/>
            <a:r>
              <a:t>IV Les structures de donnØes 475</a:t>
            </a:r>
            <a:br/>
            <a:r>
              <a:t>29 Les listes cha(cid:238)nØes 477</a:t>
            </a:r>
            <a:br/>
            <a:r>
              <a:t>ReprØsentation d’une liste cha(cid:238)nØe . . . . . . . . . . . . . . . . . . . . . . . . 478</a:t>
            </a:r>
            <a:br/>
            <a:r>
              <a:t>Construction d’une liste cha(cid:238)nØe. . . . . . . . . . . . . . . . . . . . . . . . . . 479</a:t>
            </a:r>
            <a:br/>
            <a:r>
              <a:t>Les fonctions de gestion de la liste . . . . . . . . . . . . . . . . . . . . . . . . 482</a:t>
            </a:r>
            <a:br/>
            <a:r>
              <a:t>Aller plus loin . . . . . . . . . . . . . . . . . . . . . . . . . . . . . . . . . . . . 487</a:t>
            </a:r>
            <a:br/>
            <a:r>
              <a:t>30 Les piles et les (cid:28)les 489</a:t>
            </a:r>
            <a:br/>
            <a:r>
              <a:t>Les piles . . . . . . . . . . . . . . . . . . . . . . . . . . . . . . . . . . . . . . . 490</a:t>
            </a:r>
            <a:br/>
            <a:r>
              <a:t>Les (cid:28)les . . . . . . . . . . . . . . . . . . . . . . . . . . . . . . . . . . . . . . . 497</a:t>
            </a:r>
            <a:br/>
            <a:r>
              <a:t>31 Les tables de hachage 503</a:t>
            </a:r>
            <a:br/>
            <a:r>
              <a:t>Pourquoi utiliser une table de hachage? . . . . . . . . . . . . . . . . . . . . . 504</a:t>
            </a:r>
            <a:br/>
            <a:r>
              <a:t>Qu’est-ce qu’une table de hachage?. . . . . . . . . . . . . . . . . . . . . . . . 504</a:t>
            </a:r>
            <a:br/>
            <a:r>
              <a:t>(cid:201)crire une fonction de hachage . . . . . . . . . . . . . . . . . . . . . . . . . . 506</a:t>
            </a:r>
            <a:br/>
            <a:r>
              <a:t>GØrer les collisions . . . . . . . . . . . . . . . . . . . . . . . . . . . . . . . . . 508</a:t>
            </a:r>
            <a:br/>
            <a:r>
              <a:t>xii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UTILISER DES POINTEURS</a:t>
            </a:r>
            <a:br/>
            <a:r>
              <a:t>(cid:21) age signi(cid:28)e : (cid:19) Je veux la valeur de la variable age (cid:20),</a:t>
            </a:r>
            <a:br/>
            <a:r>
              <a:t>(cid:21) &amp;age signi(cid:28)e : (cid:19) Je veux l’adresse (cid:224) laquelle se trouve la variable age (cid:20);</a:t>
            </a:r>
            <a:br/>
            <a:r>
              <a:t>(cid:21) sur un pointeur, comme pointeurSurAge :</a:t>
            </a:r>
            <a:br/>
            <a:r>
              <a:t>(cid:21) pointeurSurAge signi(cid:28)e : (cid:19) Je veux la valeur de pointeurSurAge (cid:20) (cette valeur</a:t>
            </a:r>
            <a:br/>
            <a:r>
              <a:t>Øtant une adresse),</a:t>
            </a:r>
            <a:br/>
            <a:r>
              <a:t>(cid:21) *pointeurSurAge signi(cid:28)e : (cid:19) Je veux la valeur de la variable qui se trouve (cid:224)</a:t>
            </a:r>
            <a:br/>
            <a:r>
              <a:t>l’adresse contenue dans pointeurSurAge (cid:20).</a:t>
            </a:r>
            <a:br/>
            <a:r>
              <a:t>Contentez-vous de bien retenir ces quatre points. Faites des tests et vØri(cid:28)ez que (cid:231)a</a:t>
            </a:r>
            <a:br/>
            <a:r>
              <a:t>marche.LeschØmadela(cid:28)g.11.3devraitbienvousaider(cid:224)situerchacundecesØlØments.</a:t>
            </a:r>
            <a:br/>
            <a:r>
              <a:t>Figure 11.3 (cid:21) DØsignation des variables et pointeurs</a:t>
            </a:r>
            <a:br/>
            <a:r>
              <a:t>153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11. (cid:192) L’ASSAUT DES POINTEURS</a:t>
            </a:r>
            <a:br/>
            <a:r>
              <a:t>Attention(cid:224)nepasconfondrelesdi(cid:27)Ørentessigni(cid:28)cationsdel’Øtoile!Lorsque</a:t>
            </a:r>
            <a:br/>
            <a:r>
              <a:t>vous dØclarez un pointeur, l’Øtoile sert juste (cid:224) indiquer qu’on veut crØer un</a:t>
            </a:r>
            <a:br/>
            <a:r>
              <a:t>pointeur :</a:t>
            </a:r>
            <a:br/>
            <a:r>
              <a:t>int *pointeurSurAge;</a:t>
            </a:r>
            <a:br/>
            <a:r>
              <a:t>En revanche, lorsqu’ensuite vous utilisez votre pointeur en Øcrivant :</a:t>
            </a:r>
            <a:br/>
            <a:r>
              <a:t>printf("%d", *pointeurSurAge);</a:t>
            </a:r>
            <a:br/>
            <a:r>
              <a:t>... cela ne signi(cid:28)e pas (cid:19) Je veux crØer un pointeur (cid:20) mais : (cid:19) Je veux la</a:t>
            </a:r>
            <a:br/>
            <a:r>
              <a:t>valeur de la variable sur laquelle pointe mon pointeurSurAge (cid:20).</a:t>
            </a:r>
            <a:br/>
            <a:r>
              <a:t>Tout cela est fon-da-men-tal. Il faut conna(cid:238)tre cela par c(cid:247)ur et surtout le comprendre.</a:t>
            </a:r>
            <a:br/>
            <a:r>
              <a:t>N’hØsitezpas(cid:224)lireetrelirecequ’onvientd’apprendre.Jenepeuxpasvousenvouloirsi</a:t>
            </a:r>
            <a:br/>
            <a:r>
              <a:t>vousn’avezpascomprisdupremiercoupetcen’estpasunehontenonplus,d’ailleurs.</a:t>
            </a:r>
            <a:br/>
            <a:r>
              <a:t>Il faut en gØnØral quelques jours pour bien comprendre et souvent quelques mois pour</a:t>
            </a:r>
            <a:br/>
            <a:r>
              <a:t>en saisir toutes les subtilitØs.</a:t>
            </a:r>
            <a:br/>
            <a:r>
              <a:t>Si vous vous sentez un peu perdus, pensez (cid:224) ces gens qui sont aujourd’hui de grands</a:t>
            </a:r>
            <a:br/>
            <a:r>
              <a:t>gourous de la programmation : aucun d’entre eux n’a compris tout le fonctionnement</a:t>
            </a:r>
            <a:br/>
            <a:r>
              <a:t>des pointeurs du premier coup. Et si jamais cette personne existe, il faudra vraiment</a:t>
            </a:r>
            <a:br/>
            <a:r>
              <a:t>me la prØsenter.</a:t>
            </a:r>
            <a:br/>
            <a:r>
              <a:t>Envoyer un pointeur (cid:224) une fonction</a:t>
            </a:r>
            <a:br/>
            <a:r>
              <a:t>LegrosintØrŒtdespointeurs(maiscen’estpasleseul)estqu’onpeutlesenvoyer(cid:224)des</a:t>
            </a:r>
            <a:br/>
            <a:r>
              <a:t>fonctions pour qu’ils modi(cid:28)ent directement une variable en mØmoire, et non une copie</a:t>
            </a:r>
            <a:br/>
            <a:r>
              <a:t>comme on l’a vu.</a:t>
            </a:r>
            <a:br/>
            <a:r>
              <a:t>Comment(cid:231)amarche?Ilyaenfaitplusieursfa(cid:231)onsdefaire.Voiciunpremierexemple:</a:t>
            </a:r>
            <a:br/>
            <a:r>
              <a:t>void triplePointeur(int *pointeurSurNombre);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nombre = 5;</a:t>
            </a:r>
            <a:br/>
            <a:r>
              <a:t>triplePointeur(&amp;nombre); // On envoie l’adresse de nombre (cid:224) la fonction</a:t>
            </a:r>
            <a:br/>
            <a:r>
              <a:t>printf("%d", nombre); // On affiche la variable nombre. La fonction a</a:t>
            </a:r>
            <a:br/>
            <a:r>
              <a:t>(cid:44)→ directement modifiØ la valeur de la variable car elle connaissait son</a:t>
            </a:r>
            <a:br/>
            <a:r>
              <a:t>(cid:44)→ adresse</a:t>
            </a:r>
            <a:br/>
            <a:r>
              <a:t>return 0;</a:t>
            </a:r>
            <a:br/>
            <a:r>
              <a:t>}</a:t>
            </a:r>
            <a:br/>
            <a:r>
              <a:t>void triplePointeur(int *pointeurSurNombre)</a:t>
            </a:r>
            <a:br/>
            <a:r>
              <a:t>{</a:t>
            </a:r>
            <a:br/>
            <a:r>
              <a:t>*pointeurSurNombre *= 3; // On multiplie par 3 la valeur de nombre</a:t>
            </a:r>
            <a:br/>
            <a:r>
              <a:t>154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ENVOYER UN POINTEUR (cid:192) UNE FONCTION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265254(cid:1)</a:t>
            </a:r>
            <a:br/>
            <a:r>
              <a:t>15</a:t>
            </a:r>
            <a:br/>
            <a:r>
              <a:t>LafonctiontriplePointeurprendunparamŁtredetypeint*(c’est-(cid:224)-direunpointeur</a:t>
            </a:r>
            <a:br/>
            <a:r>
              <a:t>sur int). Voici ce qu’il se passe dans l’ordre, en partant du dØbut du main :</a:t>
            </a:r>
            <a:br/>
            <a:r>
              <a:t>1. une variable nombre est crØØe dans le main. On lui a(cid:27)ecte la valeur 5. ˙a, vous</a:t>
            </a:r>
            <a:br/>
            <a:r>
              <a:t>connaissez;</a:t>
            </a:r>
            <a:br/>
            <a:r>
              <a:t>2. on appelle la fonction triplePointeur. On lui envoie en paramŁtre l’adresse de</a:t>
            </a:r>
            <a:br/>
            <a:r>
              <a:t>notre variable nombre;</a:t>
            </a:r>
            <a:br/>
            <a:r>
              <a:t>3. lafonctiontriplePointeurre(cid:231)oitcetteadressedanspointeurSurNombre.(cid:192)l’in-</a:t>
            </a:r>
            <a:br/>
            <a:r>
              <a:t>tØrieurdelafonctiontriplePointeur,onadoncunpointeurpointeurSurNombre</a:t>
            </a:r>
            <a:br/>
            <a:r>
              <a:t>qui contient l’adresse de la variable nombre;</a:t>
            </a:r>
            <a:br/>
            <a:r>
              <a:t>4. maintenant qu’on a un pointeur sur nombre, on peut modi(cid:28)er directement la</a:t>
            </a:r>
            <a:br/>
            <a:r>
              <a:t>variable nombre en mØmoire! Il su(cid:30)t d’utiliser *pointeurSurNombre pour dØsi-</a:t>
            </a:r>
            <a:br/>
            <a:r>
              <a:t>gner la variable nombre! Pour l’exemple, on fait un simple test : on multiplie la</a:t>
            </a:r>
            <a:br/>
            <a:r>
              <a:t>variable nombre par 3;</a:t>
            </a:r>
            <a:br/>
            <a:r>
              <a:t>5. deretourdanslafonctionmain,notrenombrevautmaintenant15carlafonction</a:t>
            </a:r>
            <a:br/>
            <a:r>
              <a:t>triplePointeur a modi(cid:28)Ø directement la valeur de nombre.</a:t>
            </a:r>
            <a:br/>
            <a:r>
              <a:t>Bien sßr, j’aurais pu faire un simple return comme on a appris (cid:224) le faire dans le</a:t>
            </a:r>
            <a:br/>
            <a:r>
              <a:t>chapitre sur les fonctions. Mais l’intØrŒt, l(cid:224), c’est que de cette maniŁre, en utilisant des</a:t>
            </a:r>
            <a:br/>
            <a:r>
              <a:t>pointeurs, on peut modi(cid:28)er la valeur de plusieurs variables en mØmoire (on peut donc</a:t>
            </a:r>
            <a:br/>
            <a:r>
              <a:t>(cid:19) renvoyer plusieurs valeurs (cid:20)). Nous ne sommes plus limitØs (cid:224) une seule valeur!</a:t>
            </a:r>
            <a:br/>
            <a:r>
              <a:t>Quel est l’intØrŒt maintenant d’utiliser un return dans une fonction si on</a:t>
            </a:r>
            <a:br/>
            <a:r>
              <a:t>peut se servir des pointeurs pour modi(cid:28)er des valeurs?</a:t>
            </a:r>
            <a:br/>
            <a:r>
              <a:t>˙adØpendradevousetdevotreprogramme.C’est(cid:224)vousdedØcider.Ilfautsavoirque</a:t>
            </a:r>
            <a:br/>
            <a:r>
              <a:t>les return sont bel et bien toujours utilisØs en C. Le plus souvent, on s’en sert pour</a:t>
            </a:r>
            <a:br/>
            <a:r>
              <a:t>renvoyer ce qu’on appelle un code d’erreur : la fonction renvoie 1 (vrai) si tout s’est</a:t>
            </a:r>
            <a:br/>
            <a:r>
              <a:t>bien passØ, et 0 (faux) s’il y a eu une erreur pendant le dØroulement de la fonction.</a:t>
            </a:r>
            <a:br/>
            <a:r>
              <a:t>Une autre fa(cid:231)on d’envoyer un pointeur (cid:224) une fonction</a:t>
            </a:r>
            <a:br/>
            <a:r>
              <a:t>Dans le code source qu’on vient de voir, il n’y avait pas de pointeur dans la fonction</a:t>
            </a:r>
            <a:br/>
            <a:r>
              <a:t>main. Juste une variable nombre. Le seul pointeur qu’il y avait vraiment Øtait dans la</a:t>
            </a:r>
            <a:br/>
            <a:r>
              <a:t>fonction triplePointeur (de type int*).</a:t>
            </a:r>
            <a:br/>
            <a:r>
              <a:t>Ilfautabsolumentquevoussachiezqu’ilyauneautrefa(cid:231)ond’ØcrirelecodeprØcØdent,</a:t>
            </a:r>
            <a:br/>
            <a:r>
              <a:t>en ajoutant un pointeur dans la fonction main :</a:t>
            </a:r>
            <a:br/>
            <a:r>
              <a:t>155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11. (cid:192) L’ASSAUT DES POINTEURS</a:t>
            </a:r>
            <a:br/>
            <a:r>
              <a:t>void triplePointeur(int *pointeurSurNombre);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nombre = 5;</a:t>
            </a:r>
            <a:br/>
            <a:r>
              <a:t>int *pointeur = &amp;nombre; // pointeur prend l’adresse de nombre</a:t>
            </a:r>
            <a:br/>
            <a:r>
              <a:t>triplePointeur(pointeur); // On envoie pointeur (l’adresse de nombre) (cid:224) la</a:t>
            </a:r>
            <a:br/>
            <a:r>
              <a:t>(cid:44)→ fonction</a:t>
            </a:r>
            <a:br/>
            <a:r>
              <a:t>printf("%d", *pointeur); // On affiche la valeur de nombre avec *pointeur</a:t>
            </a:r>
            <a:br/>
            <a:r>
              <a:t>return 0;</a:t>
            </a:r>
            <a:br/>
            <a:r>
              <a:t>}</a:t>
            </a:r>
            <a:br/>
            <a:r>
              <a:t>void triplePointeur(int *pointeurSurNombre)</a:t>
            </a:r>
            <a:br/>
            <a:r>
              <a:t>{</a:t>
            </a:r>
            <a:br/>
            <a:r>
              <a:t>*pointeurSurNombre *= 3; // On multiplie par 3 la valeur de nombre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391317(cid:1)</a:t>
            </a:r>
            <a:br/>
            <a:r>
              <a:t>ComparezbiencecodesourceavecleprØcØdent.Ilyadesubtilesdi(cid:27)Ørencesetpourtant</a:t>
            </a:r>
            <a:br/>
            <a:r>
              <a:t>le rØsultat est strictement le mŒme :</a:t>
            </a:r>
            <a:br/>
            <a:r>
              <a:t>15</a:t>
            </a:r>
            <a:br/>
            <a:r>
              <a:t>Ce qui compte, c’est d’envoyer l’adresse de la variable nombre (cid:224) la fonction. Or,</a:t>
            </a:r>
            <a:br/>
            <a:r>
              <a:t>pointeur vaut l’adresse de la variable nombre, donc c’est bon de ce c(cid:244)tØ! On le fait</a:t>
            </a:r>
            <a:br/>
            <a:r>
              <a:t>seulement d’une maniŁre di(cid:27)Ørente en crØant un pointeur dans la fonction main. Dans</a:t>
            </a:r>
            <a:br/>
            <a:r>
              <a:t>le printf (et c’est juste pour l’exercice), j’a(cid:30)che le contenu de la variable nombre en</a:t>
            </a:r>
            <a:br/>
            <a:r>
              <a:t>tapant *pointeur. Notez qu’(cid:224) la place, j’aurais pu Øcrire nombre : le rØsultat aurait</a:t>
            </a:r>
            <a:br/>
            <a:r>
              <a:t>ØtØ identique car *pointeur et nombre dØsignent la mŒme chose dans la mØmoire.</a:t>
            </a:r>
            <a:br/>
            <a:r>
              <a:t>Dans le programme (cid:19) Plus ou Moins (cid:20), nous avons utilisØ des pointeurs sans vraiment</a:t>
            </a:r>
            <a:br/>
            <a:r>
              <a:t>le savoir. C’Øtait en fait en appelant la fonction scanf. En e(cid:27)et, cette fonction a pour</a:t>
            </a:r>
            <a:br/>
            <a:r>
              <a:t>r(cid:244)le de lire ce que l’utilisateur a entrØ au clavier et de renvoyer le rØsultat. Pour que</a:t>
            </a:r>
            <a:br/>
            <a:r>
              <a:t>la fonction puisse modi(cid:28)er directement le contenu de votre variable a(cid:28)n d’y placer la</a:t>
            </a:r>
            <a:br/>
            <a:r>
              <a:t>valeur tapØe au clavier, elle a besoin de l’adresse de la variable :</a:t>
            </a:r>
            <a:br/>
            <a:r>
              <a:t>int nombre = 0;</a:t>
            </a:r>
            <a:br/>
            <a:r>
              <a:t>scanf("%d", &amp;nombre);</a:t>
            </a:r>
            <a:br/>
            <a:r>
              <a:t>La fonction travaille avec un pointeur sur la variable nombre et peut ainsi modi(cid:28)er</a:t>
            </a:r>
            <a:br/>
            <a:r>
              <a:t>directement le contenu de nombre. Comme on vient de le voir, on pourrait crØer un</a:t>
            </a:r>
            <a:br/>
            <a:r>
              <a:t>pointeur qu’on enverrait (cid:224) la fonction scanf :</a:t>
            </a:r>
            <a:br/>
            <a:r>
              <a:t>int nombre = 0;</a:t>
            </a:r>
            <a:br/>
            <a:r>
              <a:t>int *pointeur = &amp;nombre;</a:t>
            </a:r>
            <a:br/>
            <a:r>
              <a:t>scanf("%d", pointeur);</a:t>
            </a:r>
            <a:br/>
            <a:r>
              <a:t>156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QUI A DIT : (cid:19) UN PROBL¨ME BIEN ENNUYEUX (cid:20)?</a:t>
            </a:r>
            <a:br/>
            <a:r>
              <a:t>Attention (cid:224) ne pas mettre le symbole &amp; devant pointeur dans la fonction scanf! Ici,</a:t>
            </a:r>
            <a:br/>
            <a:r>
              <a:t>pointeurcontientlui-mŒmel’adressedelavariablenombre,pasbesoindemettreun&amp;!</a:t>
            </a:r>
            <a:br/>
            <a:r>
              <a:t>Sivousfaisiez(cid:231)a,vousenverriezl’adresseoøsetrouvelepointeur:orc’estdel’adresse</a:t>
            </a:r>
            <a:br/>
            <a:r>
              <a:t>de nombre dont on a besoin.</a:t>
            </a:r>
            <a:br/>
            <a:r>
              <a:t>Qui a dit : (cid:19) Un problŁme bien ennuyeux (cid:20)?</a:t>
            </a:r>
            <a:br/>
            <a:r>
              <a:t>Le chapitre est sur le point de s’achever, il est temps de retrouver notre (cid:28)l rouge.</a:t>
            </a:r>
            <a:br/>
            <a:r>
              <a:t>Si vous avez compris ce chapitre, vous devriez Œtre capables de rØsoudre le problŁme,</a:t>
            </a:r>
            <a:br/>
            <a:r>
              <a:t>maintenant. Qu’est-ce que vous en dites? Essayez!</a:t>
            </a:r>
            <a:br/>
            <a:r>
              <a:t>Voici la solution pour comparer :</a:t>
            </a:r>
            <a:br/>
            <a:r>
              <a:t>void decoupeMinutes(int* pointeurHeures, int* pointeurMinutes);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heures = 0, minutes = 90;</a:t>
            </a:r>
            <a:br/>
            <a:r>
              <a:t>// On envoie l’adresse de heures et minutes</a:t>
            </a:r>
            <a:br/>
            <a:r>
              <a:t>decoupeMinutes(&amp;heures, &amp;minutes);</a:t>
            </a:r>
            <a:br/>
            <a:r>
              <a:t>// Cette fois, les valeurs ont ØtØ modifiØes !</a:t>
            </a:r>
            <a:br/>
            <a:r>
              <a:t>printf("%d heures et %d minutes", heures, minutes);</a:t>
            </a:r>
            <a:br/>
            <a:r>
              <a:t>return 0;</a:t>
            </a:r>
            <a:br/>
            <a:r>
              <a:t>}</a:t>
            </a:r>
            <a:br/>
            <a:r>
              <a:t>void decoupeMinutes(int* pointeurHeures, int* pointeurMinutes)</a:t>
            </a:r>
            <a:br/>
            <a:r>
              <a:t>{</a:t>
            </a:r>
            <a:br/>
            <a:r>
              <a:t>/* Attention (cid:224) ne pas oublier de mettre une Øtoile devant le nom</a:t>
            </a:r>
            <a:br/>
            <a:r>
              <a:t>des pointeurs ! Comme (cid:231)a, vous pouvez modifier la valeur des variables,</a:t>
            </a:r>
            <a:br/>
            <a:r>
              <a:t>et non leur adresse ! Vous ne voudriez pas diviser des adresses,</a:t>
            </a:r>
            <a:br/>
            <a:r>
              <a:t>n’est-ce pas ? ;o) */</a:t>
            </a:r>
            <a:br/>
            <a:r>
              <a:t>*pointeurHeures = *pointeurMinutes / 60;</a:t>
            </a:r>
            <a:br/>
            <a:r>
              <a:t>*pointeurMinutes = *pointeurMinutes % 60;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423083(cid:1)</a:t>
            </a:r>
            <a:br/>
            <a:r>
              <a:t>RØsultat :</a:t>
            </a:r>
            <a:br/>
            <a:r>
              <a:t>1 heures et 30 minutes</a:t>
            </a:r>
            <a:br/>
            <a:r>
              <a:t>Riennedevraitvoussurprendredanscecodesource.Toutefois,commeonn’estjamais</a:t>
            </a:r>
            <a:br/>
            <a:r>
              <a:t>trop prudent, je vais r(cid:226)bacher une fois de plus ce qui se passe dans ce code a(cid:28)n d’Œtre</a:t>
            </a:r>
            <a:br/>
            <a:r>
              <a:t>certain que tout le monde me suit bien4.</a:t>
            </a:r>
            <a:br/>
            <a:r>
              <a:t>4. C’estunchapitreimportant,vousdevezfairebeaucoupd’e(cid:27)ortspourcomprendre:jepeuxdonc</a:t>
            </a:r>
            <a:br/>
            <a:r>
              <a:t>bienenfairemoiaussipourvous.</a:t>
            </a:r>
            <a:br/>
            <a:r>
              <a:t>157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1 heures et 30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11. (cid:192) L’ASSAUT DES POINTEURS</a:t>
            </a:r>
            <a:br/>
            <a:r>
              <a:t>1. Les variables heures et minutes sont crØØes dans le main.</a:t>
            </a:r>
            <a:br/>
            <a:r>
              <a:t>2. On envoie (cid:224) la fonction decoupeMinutes l’adresse de heures et minutes.</a:t>
            </a:r>
            <a:br/>
            <a:r>
              <a:t>3. La fonction decoupeMinutes rØcupŁre ces adresses dans des pointeurs appelØs</a:t>
            </a:r>
            <a:br/>
            <a:r>
              <a:t>pointeurHeuresetpointeurMinutes.Notezquel(cid:224)encore,lenomimportepeu.</a:t>
            </a:r>
            <a:br/>
            <a:r>
              <a:t>J’aurais pu les appeler h et m, ou mŒme encore heures et minutes5.</a:t>
            </a:r>
            <a:br/>
            <a:r>
              <a:t>4. LafonctiondecoupeMinutesmodi(cid:28)edirectementlesvaleursdesvariablesheures</a:t>
            </a:r>
            <a:br/>
            <a:r>
              <a:t>etminutesenmØmoirecarellepossŁdeleursadressesdansdespointeurs.Laseule</a:t>
            </a:r>
            <a:br/>
            <a:r>
              <a:t>contrainte, un peu gŒnante je dois le reconna(cid:238)tre, c’est qu’il faut impØrativement</a:t>
            </a:r>
            <a:br/>
            <a:r>
              <a:t>mettre une Øtoile devant le nom des pointeurs si on veut modi(cid:28)er la valeur de</a:t>
            </a:r>
            <a:br/>
            <a:r>
              <a:t>heuresetdeminutes.Sionn’avaitpasfait(cid:231)a,onauraitmodi(cid:28)Øl’adresseconte-</a:t>
            </a:r>
            <a:br/>
            <a:r>
              <a:t>nue dans les pointeurs, ce qui n’aurait servi... (cid:224) rien.</a:t>
            </a:r>
            <a:br/>
            <a:r>
              <a:t>De nombreux lecteurs m’ont fait remarquer qu’il Øtait possible de rØsoudre le</a:t>
            </a:r>
            <a:br/>
            <a:r>
              <a:t>(cid:19) problŁme (cid:20) sans utiliser de pointeurs. Oui, bien sßr c’est possible, mais il</a:t>
            </a:r>
            <a:br/>
            <a:r>
              <a:t>fautcontournercertainesrŁglesquenousnoussommes(cid:28)xØes:onpeututiliser</a:t>
            </a:r>
            <a:br/>
            <a:r>
              <a:t>des variables globales (mais on l’a dit, c’est mal), ou encore faire un printf</a:t>
            </a:r>
            <a:br/>
            <a:r>
              <a:t>dans la fonction decoupeMinutes (alors que c’est dans le main qu’on veut</a:t>
            </a:r>
            <a:br/>
            <a:r>
              <a:t>faire le printf!). L’exercice est un peu scolaire et peut donc Œtre contournØ</a:t>
            </a:r>
            <a:br/>
            <a:r>
              <a:t>sivousŒtesmalins,cequivousfaitpeut-Œtredouterdel’intØrŒtdespointeurs.</a:t>
            </a:r>
            <a:br/>
            <a:r>
              <a:t>Soyez assurØs que cet intØrŒt vous para(cid:238)tra de plus en plus Øvident au cours</a:t>
            </a:r>
            <a:br/>
            <a:r>
              <a:t>des chapitres suivants.</a:t>
            </a:r>
            <a:br/>
            <a:r>
              <a:t>En rØsumØ</a:t>
            </a:r>
            <a:br/>
            <a:r>
              <a:t>(cid:21) Chaque variable est stockØe (cid:224) une adresse prØcise en mØmoire.</a:t>
            </a:r>
            <a:br/>
            <a:r>
              <a:t>(cid:21) Les pointeurs sont semblables aux variables, (cid:224) ceci prŁs qu’au lieu de stocker un</a:t>
            </a:r>
            <a:br/>
            <a:r>
              <a:t>nombre ils stockent l’adresse (cid:224) laquelle se trouve une variable en mØmoire.</a:t>
            </a:r>
            <a:br/>
            <a:r>
              <a:t>(cid:21) Si on place un symbole &amp; devant un nom de variable, on obtient son adresse au lieu</a:t>
            </a:r>
            <a:br/>
            <a:r>
              <a:t>de sa valeur (ex. : &amp;age).</a:t>
            </a:r>
            <a:br/>
            <a:r>
              <a:t>(cid:21) Si on place un symbole * devant un nom de pointeur, on obtient la valeur de la</a:t>
            </a:r>
            <a:br/>
            <a:r>
              <a:t>variable stockØe (cid:224) l’adresse indiquØe par le pointeur.</a:t>
            </a:r>
            <a:br/>
            <a:r>
              <a:t>(cid:21) Les pointeurs constituent une notion essentielle du langage C, mais nØanmoins un</a:t>
            </a:r>
            <a:br/>
            <a:r>
              <a:t>peu complexe au dØbut. Il faut prendre le temps de bien comprendre comment ils</a:t>
            </a:r>
            <a:br/>
            <a:r>
              <a:t>fonctionnent car beaucoup d’autres notions sont basØes dessus.</a:t>
            </a:r>
            <a:br/>
            <a:r>
              <a:t>5. Jenel’aipasfaitcarjeneveuxpasquevousrisquiezdeconfondreaveclesvariablesheureset</a:t>
            </a:r>
            <a:br/>
            <a:r>
              <a:t>minutesdumain,quinesontpaslesmŒmes.</a:t>
            </a:r>
            <a:br/>
            <a:r>
              <a:t>158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12</a:t>
            </a:r>
            <a:br/>
            <a:r>
              <a:t>Chapitre</a:t>
            </a:r>
            <a:br/>
            <a:r>
              <a:t>Les tableaux</a:t>
            </a:r>
            <a:br/>
            <a:r>
              <a:t>Di(cid:30)cultØ :</a:t>
            </a:r>
            <a:br/>
            <a:r>
              <a:t>C</a:t>
            </a:r>
            <a:br/>
            <a:r>
              <a:t>e chapitre est la suite directe des pointeurs et va vous faire comprendre un peu plus</a:t>
            </a:r>
            <a:br/>
            <a:r>
              <a:t>leur utilitØ. Vous comptiez y Øchapper? C’est ratØ! Les pointeurs sont partout en C,</a:t>
            </a:r>
            <a:br/>
            <a:r>
              <a:t>vous avez ØtØ prØvenus!</a:t>
            </a:r>
            <a:br/>
            <a:r>
              <a:t>Danscechapitre,nousapprendrons(cid:224)crØerdesvariablesdetype(cid:19)tableaux(cid:20).Lestableaux</a:t>
            </a:r>
            <a:br/>
            <a:r>
              <a:t>sont trŁs utilisØs en C car ils sont vraiment pratiques pour organiser une sØrie de valeurs.</a:t>
            </a:r>
            <a:br/>
            <a:r>
              <a:t>Nouscommenceronsdansunpremiertempsparquelquesexplicationssurlefonctionnement</a:t>
            </a:r>
            <a:br/>
            <a:r>
              <a:t>destableauxenmØmoire(schØmas(cid:224)l’appui).CespetitesintroductionssurlamØmoiresont</a:t>
            </a:r>
            <a:br/>
            <a:r>
              <a:t>extrŒmementimportantes:ellesvouspermettentdecomprendrecommentcelafonctionne.</a:t>
            </a:r>
            <a:br/>
            <a:r>
              <a:t>Un programmeur qui comprend ce qu’il fait, c’est quand mŒme un peu plus rassurant pour</a:t>
            </a:r>
            <a:br/>
            <a:r>
              <a:t>la stabilitØ de ses programmes, non?;-)</a:t>
            </a:r>
            <a:br/>
            <a:r>
              <a:t>159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12. LES TABLEAUX</a:t>
            </a:r>
            <a:br/>
            <a:r>
              <a:t>Les tableaux dans la mØmoire</a:t>
            </a:r>
            <a:br/>
            <a:r>
              <a:t>(cid:19) Les tableaux sont une suite de variables de mŒme type, situØes dans un espace contigu</a:t>
            </a:r>
            <a:br/>
            <a:r>
              <a:t>en mØmoire. (cid:20)</a:t>
            </a:r>
            <a:br/>
            <a:r>
              <a:t>Bon, je reconnais que (cid:231)a ressemble un peu (cid:224) une dØ(cid:28)nition du dictionnaire. ConcrŁte-</a:t>
            </a:r>
            <a:br/>
            <a:r>
              <a:t>ment, il s’agit de (cid:19) grosses variables (cid:20) pouvant contenir plusieurs nombres du mŒme</a:t>
            </a:r>
            <a:br/>
            <a:r>
              <a:t>type (long, int, char, double...).</a:t>
            </a:r>
            <a:br/>
            <a:r>
              <a:t>Un tableau a une dimension bien prØcise. Il peut occuper 2, 3, 10, 150, 2 500 cases,</a:t>
            </a:r>
            <a:br/>
            <a:r>
              <a:t>c’est vous qui dØcidez. La (cid:28)g. 12.1 est un schØma d’un tableau de 4 cases en mØmoire</a:t>
            </a:r>
            <a:br/>
            <a:r>
              <a:t>qui commence (cid:224) l’adresse 1600.</a:t>
            </a:r>
            <a:br/>
            <a:r>
              <a:t>Figure 12.1 (cid:21) Un tableau de 4 cases</a:t>
            </a:r>
            <a:br/>
            <a:r>
              <a:t>Lorsque vous demandez (cid:224) crØer un tableau de 4 cases en mØmoire, votre programme</a:t>
            </a:r>
            <a:br/>
            <a:r>
              <a:t>demande (cid:224) l’OS la permission d’utiliser 4 cases en mØmoire. Ces 4 cases doivent Œtre</a:t>
            </a:r>
            <a:br/>
            <a:r>
              <a:t>contiguºs, c’est-(cid:224)-dire les unes (cid:224) la suite des autres. Comme vous le voyez, les adresses</a:t>
            </a:r>
            <a:br/>
            <a:r>
              <a:t>se suivent : 1600, 1601, 1602, 1603. Il n’y a pas de (cid:19) trou (cid:20) au milieu.</a:t>
            </a:r>
            <a:br/>
            <a:r>
              <a:t>En(cid:28)n, chaque case du tableau contient un nombre du mŒme type. Si le tableau est de</a:t>
            </a:r>
            <a:br/>
            <a:r>
              <a:t>type int, alors chaque case du tableau contiendra un int. On ne peut pas faire de</a:t>
            </a:r>
            <a:br/>
            <a:r>
              <a:t>tableau contenant (cid:224) la fois des int et des double par exemple.</a:t>
            </a:r>
            <a:br/>
            <a:r>
              <a:t>En rØsumØ, voici ce qu’il faut retenir sur les tableaux.</a:t>
            </a:r>
            <a:br/>
            <a:r>
              <a:t>(cid:21) Lorsqu’un tableau est crØØ, il prend un espace contigu en mØmoire : les cases sont</a:t>
            </a:r>
            <a:br/>
            <a:r>
              <a:t>les unes (cid:224) la suite des autres.</a:t>
            </a:r>
            <a:br/>
            <a:r>
              <a:t>(cid:21) Touteslescasesd’untableausontdumŒmetype.Ainsi,untableaudeintcontiendra</a:t>
            </a:r>
            <a:br/>
            <a:r>
              <a:t>uniquement des int, et pas autre chose.</a:t>
            </a:r>
            <a:br/>
            <a:r>
              <a:t>DØ(cid:28)nir un tableau</a:t>
            </a:r>
            <a:br/>
            <a:r>
              <a:t>Pour commencer, nous allons voir comment dØ(cid:28)nir un tableau de 4 int :</a:t>
            </a:r>
            <a:br/>
            <a:r>
              <a:t>int tableau[4];</a:t>
            </a:r>
            <a:br/>
            <a:r>
              <a:t>160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D(cid:201)FINIR UN TABLEAU</a:t>
            </a:r>
            <a:br/>
            <a:r>
              <a:t>Voil(cid:224), c’est tout. Il su(cid:30)t donc de rajouter entre crochets le nombre de cases que vous</a:t>
            </a:r>
            <a:br/>
            <a:r>
              <a:t>voulez mettre dans votre tableau. Il n’y a pas de limite1.</a:t>
            </a:r>
            <a:br/>
            <a:r>
              <a:t>Maintenant, comment accØder (cid:224) chaque case du tableau? C’est simple, il faut Øcrire</a:t>
            </a:r>
            <a:br/>
            <a:r>
              <a:t>tableau[numeroDeLaCase].</a:t>
            </a:r>
            <a:br/>
            <a:r>
              <a:t>Attention : un tableau commence (cid:224) l’indice no0! Notre tableau de 4 int a</a:t>
            </a:r>
            <a:br/>
            <a:r>
              <a:t>donc les indices 0, 1, 2 et 3. Il n’y a pas d’indice 4 dans un tableau de 4</a:t>
            </a:r>
            <a:br/>
            <a:r>
              <a:t>cases! C’est une source d’erreurs trŁs courantes, souvenez-vous-en.</a:t>
            </a:r>
            <a:br/>
            <a:r>
              <a:t>Si je veux mettre dans mon tableau les mŒmes valeurs que celles indiquØes sur la (cid:28)g.</a:t>
            </a:r>
            <a:br/>
            <a:r>
              <a:t>12.1, je devrai donc Øcrire :</a:t>
            </a:r>
            <a:br/>
            <a:r>
              <a:t>int tableau[4];</a:t>
            </a:r>
            <a:br/>
            <a:r>
              <a:t>tableau[0] = 10;</a:t>
            </a:r>
            <a:br/>
            <a:r>
              <a:t>tableau[1] = 23;</a:t>
            </a:r>
            <a:br/>
            <a:r>
              <a:t>tableau[2] = 505;</a:t>
            </a:r>
            <a:br/>
            <a:r>
              <a:t>tableau[3] = 8;</a:t>
            </a:r>
            <a:br/>
            <a:r>
              <a:t>Je ne vois pas le rapport entre les tableaux et les pointeurs?</a:t>
            </a:r>
            <a:br/>
            <a:r>
              <a:t>En fait, si vous Øcrivez juste tableau, vous obtenez un pointeur. C’est un pointeur sur</a:t>
            </a:r>
            <a:br/>
            <a:r>
              <a:t>la premiŁre case du tableau. Faites le test :</a:t>
            </a:r>
            <a:br/>
            <a:r>
              <a:t>int tableau[4];</a:t>
            </a:r>
            <a:br/>
            <a:r>
              <a:t>printf("%d", tableau);</a:t>
            </a:r>
            <a:br/>
            <a:r>
              <a:t>RØsultat, on voit l’adresse oø se trouve tableau :</a:t>
            </a:r>
            <a:br/>
            <a:r>
              <a:t>1600</a:t>
            </a:r>
            <a:br/>
            <a:r>
              <a:t>Enrevanche,sivousindiquezl’indicedelacasedutableauentrecrochets,vousobtenez</a:t>
            </a:r>
            <a:br/>
            <a:r>
              <a:t>la valeur :</a:t>
            </a:r>
            <a:br/>
            <a:r>
              <a:t>int tableau[4];</a:t>
            </a:r>
            <a:br/>
            <a:r>
              <a:t>printf("%d", tableau[0]);</a:t>
            </a:r>
            <a:br/>
            <a:r>
              <a:t>10</a:t>
            </a:r>
            <a:br/>
            <a:r>
              <a:t>De mŒme pour les autres indices. Notez que comme tableau est un pointeur, on peut</a:t>
            </a:r>
            <a:br/>
            <a:r>
              <a:t>utiliser le symbole * pour conna(cid:238)tre la premiŁre valeur :</a:t>
            </a:r>
            <a:br/>
            <a:r>
              <a:t>1. (cid:192)partpeut-ŒtrelatailledevotremØmoire,quandmŒme.</a:t>
            </a:r>
            <a:br/>
            <a:r>
              <a:t>161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12. LES TABLEAUX</a:t>
            </a:r>
            <a:br/>
            <a:r>
              <a:t>int tableau[4];</a:t>
            </a:r>
            <a:br/>
            <a:r>
              <a:t>printf("%d", *tableau);</a:t>
            </a:r>
            <a:br/>
            <a:r>
              <a:t>10</a:t>
            </a:r>
            <a:br/>
            <a:r>
              <a:t>Ilestaussipossibled’obtenirlavaleurdelasecondecaseavec*(tableau + 1)(adresse</a:t>
            </a:r>
            <a:br/>
            <a:r>
              <a:t>de tableau + 1). Les deux lignes suivantes sont donc identiques :</a:t>
            </a:r>
            <a:br/>
            <a:r>
              <a:t>tableau[1] // Renvoie la valeur de la seconde case (la premiŁre case Øtant 0)</a:t>
            </a:r>
            <a:br/>
            <a:r>
              <a:t>*(tableau + 1) // Identique : renvoie la valeur contenue dans la seconde case</a:t>
            </a:r>
            <a:br/>
            <a:r>
              <a:t>En clair, quand vous Øcrivez tableau[0], vous demandez la valeur qui se trouve (cid:224)</a:t>
            </a:r>
            <a:br/>
            <a:r>
              <a:t>l’adresse tableau + 0 case (c’est-(cid:224)-dire 1600). Si vous Øcrivez tableau[1], vous de-</a:t>
            </a:r>
            <a:br/>
            <a:r>
              <a:t>mandez la valeur se trouvant (cid:224) l’adresse tableau + 1 case (c’est-(cid:224)-dire 1601). Et ainsi</a:t>
            </a:r>
            <a:br/>
            <a:r>
              <a:t>de suite pour les autres valeurs.</a:t>
            </a:r>
            <a:br/>
            <a:r>
              <a:t>Les tableaux (cid:224) taille dynamique</a:t>
            </a:r>
            <a:br/>
            <a:r>
              <a:t>LelangageCexisteenplusieursversions.UneversionrØcente,appelØeleC99,autorise</a:t>
            </a:r>
            <a:br/>
            <a:r>
              <a:t>la crØation de tableaux (cid:224) taille dynamique, c’est-(cid:224)-dire de tableaux dont la taille est</a:t>
            </a:r>
            <a:br/>
            <a:r>
              <a:t>dØ(cid:28)nie par une variable :</a:t>
            </a:r>
            <a:br/>
            <a:r>
              <a:t>int taille = 5;</a:t>
            </a:r>
            <a:br/>
            <a:r>
              <a:t>int tableau[taille];</a:t>
            </a:r>
            <a:br/>
            <a:r>
              <a:t>Or cela n’est pas forcØment reconnu par tous les compilateurs, certains planteront sur</a:t>
            </a:r>
            <a:br/>
            <a:r>
              <a:t>la seconde ligne. Le langage C que je vous enseigne depuis le dØbut (appelØ le C89)</a:t>
            </a:r>
            <a:br/>
            <a:r>
              <a:t>n’autorise pas ce genre de choses. Nous considŁrerons donc que faire cela est interdit.</a:t>
            </a:r>
            <a:br/>
            <a:r>
              <a:t>Nous allons nous mettre d’accord sur ceci : vous n’avez pas le droit d’utiliser une</a:t>
            </a:r>
            <a:br/>
            <a:r>
              <a:t>variableentrecrochetspourladØ(cid:28)nitiondelatailledutableau,mŒmesicettevariable</a:t>
            </a:r>
            <a:br/>
            <a:r>
              <a:t>estuneconstante!Letableaudoitavoirunedimension(cid:28)xe,c’est-(cid:224)-direquevousdevez</a:t>
            </a:r>
            <a:br/>
            <a:r>
              <a:t>Øcrire noir sur blanc le nombre correspondant (cid:224) la taille du tableau :</a:t>
            </a:r>
            <a:br/>
            <a:r>
              <a:t>int tableau[5];</a:t>
            </a:r>
            <a:br/>
            <a:r>
              <a:t>Mais alors... il est interdit de crØer un tableau dont la taille dØpend d’une</a:t>
            </a:r>
            <a:br/>
            <a:r>
              <a:t>variable?</a:t>
            </a:r>
            <a:br/>
            <a:r>
              <a:t>Non,rassurez-vous:c’estpossible,mŒmeenC89.Maispourfairecela,nousutiliserons</a:t>
            </a:r>
            <a:br/>
            <a:r>
              <a:t>une autre technique (plus sßre et qui marche partout) appelØe l’allocation dyna-</a:t>
            </a:r>
            <a:br/>
            <a:r>
              <a:t>mique. Nous verrons cela bien plus loin dans ce cours.</a:t>
            </a:r>
            <a:br/>
            <a:r>
              <a:t>162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PremiŁre partie</a:t>
            </a:r>
            <a:br/>
            <a:r>
              <a:t>Les bases de la programmation</a:t>
            </a:r>
            <a:br/>
            <a:r>
              <a:t>en C</a:t>
            </a:r>
            <a:br/>
            <a:r>
              <a:t>1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PARCOURIR UN TABLEAU</a:t>
            </a:r>
            <a:br/>
            <a:r>
              <a:t>Parcourir un tableau</a:t>
            </a:r>
            <a:br/>
            <a:r>
              <a:t>Supposons que je veuille maintenant a(cid:30)cher les valeurs de chaque case du tableau.</a:t>
            </a:r>
            <a:br/>
            <a:r>
              <a:t>Je pourrais faire autant de printf qu’il y a de cases. Mais bon, ce serait rØpØtitif et</a:t>
            </a:r>
            <a:br/>
            <a:r>
              <a:t>lourd2.</a:t>
            </a:r>
            <a:br/>
            <a:r>
              <a:t>Le mieux est de se servir d’une boucle. Pourquoi pas d’une boucle for? Les boucles</a:t>
            </a:r>
            <a:br/>
            <a:r>
              <a:t>for sont trŁs pratiques pour parcourir un tableau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tableau[4], i = 0;</a:t>
            </a:r>
            <a:br/>
            <a:r>
              <a:t>tableau[0] = 10;</a:t>
            </a:r>
            <a:br/>
            <a:r>
              <a:t>tableau[1] = 23;</a:t>
            </a:r>
            <a:br/>
            <a:r>
              <a:t>tableau[2] = 505;</a:t>
            </a:r>
            <a:br/>
            <a:r>
              <a:t>tableau[3] = 8;</a:t>
            </a:r>
            <a:br/>
            <a:r>
              <a:t>for (i = 0 ; i &lt; 4 ; i++)</a:t>
            </a:r>
            <a:br/>
            <a:r>
              <a:t>{</a:t>
            </a:r>
            <a:br/>
            <a:r>
              <a:t>printf("%d\n", tableau[i]);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912292(cid:1)</a:t>
            </a:r>
            <a:br/>
            <a:r>
              <a:t>10</a:t>
            </a:r>
            <a:br/>
            <a:r>
              <a:t>23</a:t>
            </a:r>
            <a:br/>
            <a:r>
              <a:t>505</a:t>
            </a:r>
            <a:br/>
            <a:r>
              <a:t>8</a:t>
            </a:r>
            <a:br/>
            <a:r>
              <a:t>Notre boucle parcourt le tableau (cid:224) l’aide d’une variable appelØe i (c’est le nom trŁs</a:t>
            </a:r>
            <a:br/>
            <a:r>
              <a:t>original que les programmeurs donnent en gØnØral (cid:224) la variable qui leur permet de</a:t>
            </a:r>
            <a:br/>
            <a:r>
              <a:t>parcourir un tableau!).</a:t>
            </a:r>
            <a:br/>
            <a:r>
              <a:t>Ce qui est particuliŁrement pratique, c’est qu’on peut mettre une variable entre cro-</a:t>
            </a:r>
            <a:br/>
            <a:r>
              <a:t>chets. En e(cid:27)et, la variable Øtait interdite pour la crØation du tableau (pour dØ(cid:28)nir sa</a:t>
            </a:r>
            <a:br/>
            <a:r>
              <a:t>taille), mais elle est heureusement autorisØe pour (cid:19) parcourir (cid:20) le tableau, c’est-(cid:224)-dire</a:t>
            </a:r>
            <a:br/>
            <a:r>
              <a:t>a(cid:30)chersesvaleurs!Ici,onamislavariablei,quivautsuccessivement0,1,2,et3.De</a:t>
            </a:r>
            <a:br/>
            <a:r>
              <a:t>cette fa(cid:231)on, on va donc a(cid:30)cher la valeur de tableau[0], tableau[1], tableau[2] et</a:t>
            </a:r>
            <a:br/>
            <a:r>
              <a:t>tableau[3]!</a:t>
            </a:r>
            <a:br/>
            <a:r>
              <a:t>2. Imaginezunpeulatailledenotrecodesiondevaita(cid:30)cherlecontenudechaquecasedutableau</a:t>
            </a:r>
            <a:br/>
            <a:r>
              <a:t>une(cid:224)une!</a:t>
            </a:r>
            <a:br/>
            <a:r>
              <a:t>163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  <a:p>
                      <a:r>
                        <a:t>23</a:t>
                      </a:r>
                    </a:p>
                    <a:p>
                      <a:r>
                        <a:t>505</a:t>
                      </a:r>
                    </a:p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12. LES TABLEAUX</a:t>
            </a:r>
            <a:br/>
            <a:r>
              <a:t>Attention (cid:224) ne pas tenter d’a(cid:30)cher la valeur de tableau[4]! Un tableau</a:t>
            </a:r>
            <a:br/>
            <a:r>
              <a:t>de 4 cases possŁde les indices 0, 1, 2 et 3, point barre. Si vous tentez d’a(cid:30)-</a:t>
            </a:r>
            <a:br/>
            <a:r>
              <a:t>cher tableau[4], vous aurez soit n’importe quoi, soit une belle erreur, l’OS</a:t>
            </a:r>
            <a:br/>
            <a:r>
              <a:t>coupant votre programme car il aura tentØ d’accØder (cid:224) une adresse ne lui</a:t>
            </a:r>
            <a:br/>
            <a:r>
              <a:t>appartenant pas.</a:t>
            </a:r>
            <a:br/>
            <a:r>
              <a:t>Initialiser un tableau</a:t>
            </a:r>
            <a:br/>
            <a:r>
              <a:t>Maintenantquel’onsaitparcouriruntableau,noussommescapablesd’initialisertoutes</a:t>
            </a:r>
            <a:br/>
            <a:r>
              <a:t>ses valeurs (cid:224) 0 en faisant une boucle!</a:t>
            </a:r>
            <a:br/>
            <a:r>
              <a:t>Bon,parcourirletableaupourmettre0(cid:224)chaquecase,c’estdevotreniveaumaintenant: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tableau[4], i = 0;</a:t>
            </a:r>
            <a:br/>
            <a:r>
              <a:t>// Initialisation du tableau</a:t>
            </a:r>
            <a:br/>
            <a:r>
              <a:t>for (i = 0 ; i &lt; 4 ; i++)</a:t>
            </a:r>
            <a:br/>
            <a:r>
              <a:t>{</a:t>
            </a:r>
            <a:br/>
            <a:r>
              <a:t>tableau[i] = 0;</a:t>
            </a:r>
            <a:br/>
            <a:r>
              <a:t>}</a:t>
            </a:r>
            <a:br/>
            <a:r>
              <a:t>// Affichage de ses valeurs pour vØrifier</a:t>
            </a:r>
            <a:br/>
            <a:r>
              <a:t>for (i = 0 ; i &lt; 4 ; i++)</a:t>
            </a:r>
            <a:br/>
            <a:r>
              <a:t>{</a:t>
            </a:r>
            <a:br/>
            <a:r>
              <a:t>printf("%d\n", tableau[i]);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157889(cid:1)</a:t>
            </a:r>
            <a:br/>
            <a:r>
              <a:t>0</a:t>
            </a:r>
            <a:br/>
            <a:r>
              <a:t>0</a:t>
            </a:r>
            <a:br/>
            <a:r>
              <a:t>0</a:t>
            </a:r>
            <a:br/>
            <a:r>
              <a:t>0</a:t>
            </a:r>
            <a:br/>
            <a:r>
              <a:t>Une autre fa(cid:231)on d’initialiser</a:t>
            </a:r>
            <a:br/>
            <a:r>
              <a:t>Ilfautsavoirqu’ilexisteuneautrefa(cid:231)ond’initialiseruntableauunpeuplusautomatisØe</a:t>
            </a:r>
            <a:br/>
            <a:r>
              <a:t>enC.Elleconsiste(cid:224)Øcriretableau[4] = {valeur1, valeur2, valeur3, valeur4}.</a:t>
            </a:r>
            <a:br/>
            <a:r>
              <a:t>En clair, vous placez les valeurs une (cid:224) une entre accolades, sØparØes par des virgules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164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  <a:p>
                      <a:r>
                        <a:t>0</a:t>
                      </a:r>
                    </a:p>
                    <a:p>
                      <a:r>
                        <a:t>0</a:t>
                      </a:r>
                    </a:p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PASSAGE DE TABLEAUX (cid:192) UNE FONCTION</a:t>
            </a:r>
            <a:br/>
            <a:r>
              <a:t>int tableau[4] = {0, 0, 0, 0}, i = 0;</a:t>
            </a:r>
            <a:br/>
            <a:r>
              <a:t>for (i = 0 ; i &lt; 4 ; i++)</a:t>
            </a:r>
            <a:br/>
            <a:r>
              <a:t>{</a:t>
            </a:r>
            <a:br/>
            <a:r>
              <a:t>printf("%d\n", tableau[i]);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0</a:t>
            </a:r>
            <a:br/>
            <a:r>
              <a:t>0</a:t>
            </a:r>
            <a:br/>
            <a:r>
              <a:t>0</a:t>
            </a:r>
            <a:br/>
            <a:r>
              <a:t>0</a:t>
            </a:r>
            <a:br/>
            <a:r>
              <a:t>Mais en fait, c’est mŒme mieux que (cid:231)a : vous pouvez dØ(cid:28)nir les valeurs des premiŁres</a:t>
            </a:r>
            <a:br/>
            <a:r>
              <a:t>casesdutableau,toutescellesquevousn’aurezpasrenseignØesserontautomatiquement</a:t>
            </a:r>
            <a:br/>
            <a:r>
              <a:t>mises (cid:224) 0.</a:t>
            </a:r>
            <a:br/>
            <a:r>
              <a:t>Ainsi, si je fais :</a:t>
            </a:r>
            <a:br/>
            <a:r>
              <a:t>int tableau[4] = {10, 23}; // Valeurs insØrØes : 10, 23, 0, 0</a:t>
            </a:r>
            <a:br/>
            <a:r>
              <a:t>... la case no0 prendra la valeur 10, la no1 prendra 23, et toutes les autres prendront</a:t>
            </a:r>
            <a:br/>
            <a:r>
              <a:t>la valeur 0 (par dØfaut).</a:t>
            </a:r>
            <a:br/>
            <a:r>
              <a:t>Commentinitialisertoutletableau(cid:224)0ensachant(cid:231)a?Ehbienilvoussu(cid:30)td’initialiser</a:t>
            </a:r>
            <a:br/>
            <a:r>
              <a:t>au moins la premiŁre valeur (cid:224) 0, et toutes les autres valeurs non indiquØes prendront</a:t>
            </a:r>
            <a:br/>
            <a:r>
              <a:t>la valeur 0.</a:t>
            </a:r>
            <a:br/>
            <a:r>
              <a:t>int tableau[4] = {0}; // Toutes les cases du tableau seront initialisØes (cid:224) 0</a:t>
            </a:r>
            <a:br/>
            <a:r>
              <a:t>Cette technique a l’avantage de fonctionner avec un tableau de n’importe quelle taille</a:t>
            </a:r>
            <a:br/>
            <a:r>
              <a:t>(l(cid:224), (cid:231)a marche pour 4 cases, mais s’il en avait eu 100 (cid:231)a aurait ØtØ bon aussi).</a:t>
            </a:r>
            <a:br/>
            <a:r>
              <a:t>Attention, on rencontre souvent :</a:t>
            </a:r>
            <a:br/>
            <a:r>
              <a:t>int tableau[4] = {1}; // Valeurs insØrØes : 1, 0, 0, 0</a:t>
            </a:r>
            <a:br/>
            <a:r>
              <a:t>Contrairement(cid:224)cequebeaucoupd’entrevoussemblentcroire,onn’initialise</a:t>
            </a:r>
            <a:br/>
            <a:r>
              <a:t>pas toutes les cases (cid:224) 1 en faisant cela : seule la premiŁre case sera (cid:224) 1,</a:t>
            </a:r>
            <a:br/>
            <a:r>
              <a:t>les autres seront (cid:224) 0. On ne peut donc pas initialiser toutes les cases (cid:224) 1</a:t>
            </a:r>
            <a:br/>
            <a:r>
              <a:t>automatiquement, (cid:224) moins de faire une boucle.</a:t>
            </a:r>
            <a:br/>
            <a:r>
              <a:t>Passage de tableaux (cid:224) une fonction</a:t>
            </a:r>
            <a:br/>
            <a:r>
              <a:t>Vous aurez (cid:224) coup sßr souvent besoin d’a(cid:30)cher tout le contenu de votre tableau.</a:t>
            </a:r>
            <a:br/>
            <a:r>
              <a:t>Pourquoi ne pas Øcrire une fonction qui fait (cid:231)a? ˙a va nous permettre de dØcouvrir</a:t>
            </a:r>
            <a:br/>
            <a:r>
              <a:t>165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  <a:p>
                      <a:r>
                        <a:t>0</a:t>
                      </a:r>
                    </a:p>
                    <a:p>
                      <a:r>
                        <a:t>0</a:t>
                      </a:r>
                    </a:p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12. LES TABLEAUX</a:t>
            </a:r>
            <a:br/>
            <a:r>
              <a:t>comment on envoie un tableau (cid:224) une fonction (ce qui m’arrange).</a:t>
            </a:r>
            <a:br/>
            <a:r>
              <a:t>Il va falloir envoyer deux informations (cid:224) la fonction : le tableau (en(cid:28)n, l’adresse du</a:t>
            </a:r>
            <a:br/>
            <a:r>
              <a:t>tableau)etaussietsurtoutsataille!Ene(cid:27)et,notrefonctiondoitŒtrecapabled’initia-</a:t>
            </a:r>
            <a:br/>
            <a:r>
              <a:t>liser un tableau de n’importe quelle taille. Or, dans votre fonction, vous ne connaissez</a:t>
            </a:r>
            <a:br/>
            <a:r>
              <a:t>pas la taille de votre tableau. C’est pour cela qu’il faut envoyer en plus une variable</a:t>
            </a:r>
            <a:br/>
            <a:r>
              <a:t>que vous appellerez par exemple tailleTableau.</a:t>
            </a:r>
            <a:br/>
            <a:r>
              <a:t>Commejevousl’aidit,tableaupeutŒtreconsidØrØcommeunpointeur.Onpeutdonc</a:t>
            </a:r>
            <a:br/>
            <a:r>
              <a:t>l’envoyer (cid:224) la fonction comme on l’aurait fait avec un vulgaire pointeur :</a:t>
            </a:r>
            <a:br/>
            <a:r>
              <a:t>// Prototype de la fonction d’affichage</a:t>
            </a:r>
            <a:br/>
            <a:r>
              <a:t>void affiche(int *tableau, int tailleTableau);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tableau[4] = {10, 15, 3};</a:t>
            </a:r>
            <a:br/>
            <a:r>
              <a:t>// On affiche le contenu du tableau</a:t>
            </a:r>
            <a:br/>
            <a:r>
              <a:t>affiche(tableau, 4);</a:t>
            </a:r>
            <a:br/>
            <a:r>
              <a:t>return 0;</a:t>
            </a:r>
            <a:br/>
            <a:r>
              <a:t>}</a:t>
            </a:r>
            <a:br/>
            <a:r>
              <a:t>void affiche(int *tableau, int tailleTableau)</a:t>
            </a:r>
            <a:br/>
            <a:r>
              <a:t>{</a:t>
            </a:r>
            <a:br/>
            <a:r>
              <a:t>int i;</a:t>
            </a:r>
            <a:br/>
            <a:r>
              <a:t>for (i = 0 ; i &lt; tailleTableau ; i++)</a:t>
            </a:r>
            <a:br/>
            <a:r>
              <a:t>{</a:t>
            </a:r>
            <a:br/>
            <a:r>
              <a:t>printf("%d\n", tableau[i]);</a:t>
            </a:r>
            <a:br/>
            <a:r>
              <a:t>}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571858(cid:1)</a:t>
            </a:r>
            <a:br/>
            <a:r>
              <a:t>10</a:t>
            </a:r>
            <a:br/>
            <a:r>
              <a:t>15</a:t>
            </a:r>
            <a:br/>
            <a:r>
              <a:t>3</a:t>
            </a:r>
            <a:br/>
            <a:r>
              <a:t>0</a:t>
            </a:r>
            <a:br/>
            <a:r>
              <a:t>La fonction n’est pas di(cid:27)Ørente de celles que l’on a ØtudiØes dans le chapitre sur les</a:t>
            </a:r>
            <a:br/>
            <a:r>
              <a:t>pointeurs. Elle prend en paramŁtre un pointeur sur int (notre tableau), ainsi que la</a:t>
            </a:r>
            <a:br/>
            <a:r>
              <a:t>taille du tableau (trŁs important pour savoir quand s’arrŒter dans la boucle!). Tout le</a:t>
            </a:r>
            <a:br/>
            <a:r>
              <a:t>contenu du tableau est a(cid:30)chØ par la fonction via une boucle.</a:t>
            </a:r>
            <a:br/>
            <a:r>
              <a:t>Notez qu’il existe une autre fa(cid:231)on d’indiquer que la fonction re(cid:231)oit un tableau. Plut(cid:244)t</a:t>
            </a:r>
            <a:br/>
            <a:r>
              <a:t>que d’indiquer que la fonction attend un int *tableau, mettez ceci :</a:t>
            </a:r>
            <a:br/>
            <a:r>
              <a:t>void affiche(int tableau[], int tailleTableau)</a:t>
            </a:r>
            <a:br/>
            <a:r>
              <a:t>166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  <a:p>
                      <a:r>
                        <a:t>15</a:t>
                      </a:r>
                    </a:p>
                    <a:p>
                      <a:r>
                        <a:t>3</a:t>
                      </a:r>
                    </a:p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PASSAGE DE TABLEAUX (cid:192) UNE FONCTION</a:t>
            </a:r>
            <a:br/>
            <a:r>
              <a:t>Cela revient exactement au mŒme, mais la prØsence des crochets permet au program-</a:t>
            </a:r>
            <a:br/>
            <a:r>
              <a:t>meurdebienvoirquec’estuntableauquelafonctionprend,etnonunsimplepointeur.</a:t>
            </a:r>
            <a:br/>
            <a:r>
              <a:t>Cela permet d’Øviter des confusions.</a:t>
            </a:r>
            <a:br/>
            <a:r>
              <a:t>J’utilisepersonnellementtoutletempslescrochetsdansmesfonctionspourbienmon-</a:t>
            </a:r>
            <a:br/>
            <a:r>
              <a:t>trer que la fonction attend un tableau. Je vous conseille de faire de mŒme. Il n’est pas</a:t>
            </a:r>
            <a:br/>
            <a:r>
              <a:t>nØcessaire de mettre la taille du tableau entre les crochets cette fois.</a:t>
            </a:r>
            <a:br/>
            <a:r>
              <a:t>Quelques exercices!</a:t>
            </a:r>
            <a:br/>
            <a:r>
              <a:t>Je ne manque pas d’idØes d’exercices pour vous entra(cid:238)ner! Je vous propose de rØaliser</a:t>
            </a:r>
            <a:br/>
            <a:r>
              <a:t>des fonctions travaillant sur des tableaux.</a:t>
            </a:r>
            <a:br/>
            <a:r>
              <a:t>Je donne juste les ØnoncØs des exercices ici pour vous forcer (cid:224) rØ(cid:29)Øchir (cid:224) vos fonctions.</a:t>
            </a:r>
            <a:br/>
            <a:r>
              <a:t>Si vous avez du mal (cid:224) rØaliser ces fonctions, rendez-vous sur les forums pour poser vos</a:t>
            </a:r>
            <a:br/>
            <a:r>
              <a:t>questions.</a:t>
            </a:r>
            <a:br/>
            <a:r>
              <a:t>(cid:3) (cid:0)</a:t>
            </a:r>
            <a:br/>
            <a:r>
              <a:t>(cid:66) (cid:2)Code web : 473573(cid:1)</a:t>
            </a:r>
            <a:br/>
            <a:r>
              <a:t>Exercice 1</a:t>
            </a:r>
            <a:br/>
            <a:r>
              <a:t>CrØez une fonction sommeTableau qui renvoie la somme des valeurs contenues dans le</a:t>
            </a:r>
            <a:br/>
            <a:r>
              <a:t>tableau(utilisezunreturnpourrenvoyerlavaleur).Pourvousaider,voicileprototype</a:t>
            </a:r>
            <a:br/>
            <a:r>
              <a:t>de la fonction (cid:224) crØer :</a:t>
            </a:r>
            <a:br/>
            <a:r>
              <a:t>int sommeTableau(int tableau[], int tailleTableau);</a:t>
            </a:r>
            <a:br/>
            <a:r>
              <a:t>Exercice 2</a:t>
            </a:r>
            <a:br/>
            <a:r>
              <a:t>CrØez une fonction moyenneTableau qui calcule et renvoie la moyenne des valeurs.</a:t>
            </a:r>
            <a:br/>
            <a:r>
              <a:t>Prototype :</a:t>
            </a:r>
            <a:br/>
            <a:r>
              <a:t>double moyenneTableau(int tableau[], int tailleTableau);</a:t>
            </a:r>
            <a:br/>
            <a:r>
              <a:t>La fonction renvoie un double car une moyenne est souvent un nombre dØcimal.</a:t>
            </a:r>
            <a:br/>
            <a:r>
              <a:t>Exercice 3</a:t>
            </a:r>
            <a:br/>
            <a:r>
              <a:t>CrØez une fonction copierTableau qui prend en paramŁtre deux tableaux. Le contenu</a:t>
            </a:r>
            <a:br/>
            <a:r>
              <a:t>du premier tableau devra Œtre copiØ dans le second tableau. Prototype :</a:t>
            </a:r>
            <a:br/>
            <a:r>
              <a:t>void copie(int tableauOriginal[], int tableauCopie[], int tailleTableau);</a:t>
            </a:r>
            <a:br/>
            <a:r>
              <a:t>167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12. LES TABLEAUX</a:t>
            </a:r>
            <a:br/>
            <a:r>
              <a:t>Exercice 4</a:t>
            </a:r>
            <a:br/>
            <a:r>
              <a:t>CrØez une fonction maximumTableau qui aura pour r(cid:244)le de remettre (cid:224) 0 toutes les</a:t>
            </a:r>
            <a:br/>
            <a:r>
              <a:t>cases du tableau ayant une valeur supØrieure (cid:224) un maximum. Cette fonction prendra</a:t>
            </a:r>
            <a:br/>
            <a:r>
              <a:t>en paramŁtres le tableau ainsi que le nombre maximum autorisØ (valeurMax). Toutes</a:t>
            </a:r>
            <a:br/>
            <a:r>
              <a:t>les cases qui contiennent un nombre supØrieur (cid:224) valeurMax doivent Œtre mises (cid:224) 0.</a:t>
            </a:r>
            <a:br/>
            <a:r>
              <a:t>Prototype :</a:t>
            </a:r>
            <a:br/>
            <a:r>
              <a:t>void maximumTableau(int tableau[], int tailleTableau, int valeurMax);</a:t>
            </a:r>
            <a:br/>
            <a:r>
              <a:t>Exercice 5</a:t>
            </a:r>
            <a:br/>
            <a:r>
              <a:t>Cetexerciceestplusdi(cid:30)cile.CrØezunefonctionordonnerTableauquiclasselesvaleurs</a:t>
            </a:r>
            <a:br/>
            <a:r>
              <a:t>d’untableaudansl’ordrecroissant.Ainsi,untableauquivaut{15, 81, 22, 13}doit</a:t>
            </a:r>
            <a:br/>
            <a:r>
              <a:t>(cid:224) la (cid:28)n de la fonction valoir {13, 15, 22, 81}. Prototype :</a:t>
            </a:r>
            <a:br/>
            <a:r>
              <a:t>void ordonnerTableau(int tableau[], int tailleTableau);</a:t>
            </a:r>
            <a:br/>
            <a:r>
              <a:t>Cetexerciceestdoncunpeuplusdi(cid:30)cilequelesautres,maistout(cid:224)faitrØalisable.˙a</a:t>
            </a:r>
            <a:br/>
            <a:r>
              <a:t>va vous occuper un petit moment.</a:t>
            </a:r>
            <a:br/>
            <a:r>
              <a:t>Faites-vousunpetit(cid:28)chierdefonctionsappelØtableaux.c(avecsonhomo-</a:t>
            </a:r>
            <a:br/>
            <a:r>
              <a:t>loguetableaux.hquicontiendralesprototypes,biensßr!)contenanttoutes</a:t>
            </a:r>
            <a:br/>
            <a:r>
              <a:t>les fonctions de votre cru rØalisant des opØrations sur des tableaux.</a:t>
            </a:r>
            <a:br/>
            <a:r>
              <a:t>Au travail! :-)</a:t>
            </a:r>
            <a:br/>
            <a:r>
              <a:t>En rØsumØ</a:t>
            </a:r>
            <a:br/>
            <a:r>
              <a:t>(cid:21) Les tableaux sont des ensembles de variables du mŒme type stockØes c(cid:244)te (cid:224) c(cid:244)te en</a:t>
            </a:r>
            <a:br/>
            <a:r>
              <a:t>mØmoire.</a:t>
            </a:r>
            <a:br/>
            <a:r>
              <a:t>(cid:21) La taille d’un tableau doit Œtre dØterminØe avant la compilation, elle ne peut pas</a:t>
            </a:r>
            <a:br/>
            <a:r>
              <a:t>dØpendre d’une variable.</a:t>
            </a:r>
            <a:br/>
            <a:r>
              <a:t>(cid:21) Chaque case d’un tableau de type int contient une variable de type int.</a:t>
            </a:r>
            <a:br/>
            <a:r>
              <a:t>(cid:21) LescasessontnumØrotØesviadesindicescommen(cid:231)ant(cid:224)0:tableau[0],tableau[1],</a:t>
            </a:r>
            <a:br/>
            <a:r>
              <a:t>tableau[2], etc.</a:t>
            </a:r>
            <a:br/>
            <a:r>
              <a:t>168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13</a:t>
            </a:r>
            <a:br/>
            <a:r>
              <a:t>Chapitre</a:t>
            </a:r>
            <a:br/>
            <a:r>
              <a:t>Les cha(cid:238)nes de caractŁres</a:t>
            </a:r>
            <a:br/>
            <a:r>
              <a:t>Di(cid:30)cultØ :</a:t>
            </a:r>
            <a:br/>
            <a:r>
              <a:t>U</a:t>
            </a:r>
            <a:br/>
            <a:r>
              <a:t>ne (cid:19) cha(cid:238)ne de caractŁres (cid:20), c’est un nom programmatiquement correct pour dØsi-</a:t>
            </a:r>
            <a:br/>
            <a:r>
              <a:t>gner...dutexte,toutsimplement!Unecha(cid:238)nedecaractŁres,c’estdoncdutexteque</a:t>
            </a:r>
            <a:br/>
            <a:r>
              <a:t>l’onpeutretenirsousformedevariableenmØmoire.Onpourraitainsistockerlenom</a:t>
            </a:r>
            <a:br/>
            <a:r>
              <a:t>de l’utilisateur.</a:t>
            </a:r>
            <a:br/>
            <a:r>
              <a:t>Comme nous l’avons dit plus t(cid:244)t, notre ordinateur ne peut retenir que des nombres. Les</a:t>
            </a:r>
            <a:br/>
            <a:r>
              <a:t>lettres sont exclues. Comment diable les programmeurs font-ils pour manipuler du texte,</a:t>
            </a:r>
            <a:br/>
            <a:r>
              <a:t>alors? Eh bien ils sont malins, vous allez voir!</a:t>
            </a:r>
            <a:br/>
            <a:r>
              <a:t>169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13. LES CHA˛NES DE CARACT¨RES</a:t>
            </a:r>
            <a:br/>
            <a:r>
              <a:t>Le type char</a:t>
            </a:r>
            <a:br/>
            <a:r>
              <a:t>Dans ce chapitre, nous allons porter une attention particuliŁre au type char. Si vous</a:t>
            </a:r>
            <a:br/>
            <a:r>
              <a:t>vous souvenez bien, le type char permet de stocker des nombres compris entre -128 et</a:t>
            </a:r>
            <a:br/>
            <a:r>
              <a:t>127.</a:t>
            </a:r>
            <a:br/>
            <a:r>
              <a:t>Si ce type char permet de stocker des nombres, il faut savoir qu’en C on</a:t>
            </a:r>
            <a:br/>
            <a:r>
              <a:t>l’utilise rarement pour (cid:231)a. En gØnØral, mŒme si le nombre est petit, on le</a:t>
            </a:r>
            <a:br/>
            <a:r>
              <a:t>stocke dans un int. Certes, (cid:231)a prend un peu plus de place en mØmoire,</a:t>
            </a:r>
            <a:br/>
            <a:r>
              <a:t>mais aujourd’hui, la mØmoire, ce n’est vraiment pas ce qui manque sur un</a:t>
            </a:r>
            <a:br/>
            <a:r>
              <a:t>ordinateur.</a:t>
            </a:r>
            <a:br/>
            <a:r>
              <a:t>LetypecharestenfaitprØvupourstocker...unelettre!Attention,j’aibiendit:UNE</a:t>
            </a:r>
            <a:br/>
            <a:r>
              <a:t>lettre.</a:t>
            </a:r>
            <a:br/>
            <a:r>
              <a:t>Comme la mØmoire ne peut stocker que des nombres, on a inventØ une table qui fait la</a:t>
            </a:r>
            <a:br/>
            <a:r>
              <a:t>conversion entre les nombres et les lettres. Cette table indique ainsi par exemple que</a:t>
            </a:r>
            <a:br/>
            <a:r>
              <a:t>le nombre 65 Øquivaut (cid:224) la lettre A.</a:t>
            </a:r>
            <a:br/>
            <a:r>
              <a:t>Le langage C permet de faire trŁs facilement la traduction lettre &lt;=&gt; nombre cor-</a:t>
            </a:r>
            <a:br/>
            <a:r>
              <a:t>respondant. Pour obtenir le nombre associØ (cid:224) une lettre, il su(cid:30)t d’Øcrire cette lettre</a:t>
            </a:r>
            <a:br/>
            <a:r>
              <a:t>entreapostrophes,commececi:’A’.(cid:192)lacompilation,’A’seraremplacØparlavaleur</a:t>
            </a:r>
            <a:br/>
            <a:r>
              <a:t>correspondante.</a:t>
            </a:r>
            <a:br/>
            <a:r>
              <a:t>Testons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lettre = ’A’;</a:t>
            </a:r>
            <a:br/>
            <a:r>
              <a:t>printf("%d\n", lettre);</a:t>
            </a:r>
            <a:br/>
            <a:r>
              <a:t>return 0;</a:t>
            </a:r>
            <a:br/>
            <a:r>
              <a:t>}</a:t>
            </a:r>
            <a:br/>
            <a:r>
              <a:t>65</a:t>
            </a:r>
            <a:br/>
            <a:r>
              <a:t>On sait donc que la lettre A majuscule est reprØsentØe par le nombre 65. B vaut 66, C</a:t>
            </a:r>
            <a:br/>
            <a:r>
              <a:t>vaut 67, etc. Testez avec des minuscules et vous verrez que les valeurs sont di(cid:27)Ørentes.</a:t>
            </a:r>
            <a:br/>
            <a:r>
              <a:t>Ene(cid:27)et,lalettre’a’n’estpasidentique(cid:224)lalettre’A’,l’ordinateurfaisantladi(cid:27)Ørence</a:t>
            </a:r>
            <a:br/>
            <a:r>
              <a:t>entre les majuscules et les minuscules1.</a:t>
            </a:r>
            <a:br/>
            <a:r>
              <a:t>La plupart des caractŁres (cid:19) de base (cid:20) sont codØs entre les nombres 0 et 127. Une table</a:t>
            </a:r>
            <a:br/>
            <a:r>
              <a:t>faitlaconversionentrelesnombresetleslettres:latableASCII(prononcez(cid:19)Aski(cid:20)).</a:t>
            </a:r>
            <a:br/>
            <a:r>
              <a:t>Le site AsciiTable.com est cØlŁbre pour proposer cette table mais ce n’est pas le seul,</a:t>
            </a:r>
            <a:br/>
            <a:r>
              <a:t>on peut aussi la retrouver sur WikipØdia et bien d’autres sites encore.</a:t>
            </a:r>
            <a:br/>
            <a:r>
              <a:t>(cid:3) (cid:0)</a:t>
            </a:r>
            <a:br/>
            <a:r>
              <a:t>(cid:66) (cid:2)Code web : 254782(cid:1)</a:t>
            </a:r>
            <a:br/>
            <a:r>
              <a:t>1. Onditqu’il(cid:19)respectelacasse(cid:20).</a:t>
            </a:r>
            <a:br/>
            <a:r>
              <a:t>170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TYPE CHAR</a:t>
            </a:r>
            <a:br/>
            <a:r>
              <a:t>A(cid:30)cher un caractŁre</a:t>
            </a:r>
            <a:br/>
            <a:r>
              <a:t>La fonction printf, qui n’a dØcidemment pas (cid:28)ni de nous Øtonner, peut aussi a(cid:30)cher</a:t>
            </a:r>
            <a:br/>
            <a:r>
              <a:t>un caractŁre. Pour cela, on doit utiliser le symbole %c (c comme caractŁre)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lettre = ’A’;</a:t>
            </a:r>
            <a:br/>
            <a:r>
              <a:t>printf("%c\n", lettre);</a:t>
            </a:r>
            <a:br/>
            <a:r>
              <a:t>return 0;</a:t>
            </a:r>
            <a:br/>
            <a:r>
              <a:t>}</a:t>
            </a:r>
            <a:br/>
            <a:r>
              <a:t>A</a:t>
            </a:r>
            <a:br/>
            <a:r>
              <a:t>Hourra! Nous savons a(cid:30)cher une lettre.</a:t>
            </a:r>
            <a:br/>
            <a:r>
              <a:t>On peut aussi demander (cid:224) l’utilisateur d’entrer une lettre en utilisant le %c dans un</a:t>
            </a:r>
            <a:br/>
            <a:r>
              <a:t>scanf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lettre = 0;</a:t>
            </a:r>
            <a:br/>
            <a:r>
              <a:t>scanf("%c", &amp;lettre);</a:t>
            </a:r>
            <a:br/>
            <a:r>
              <a:t>printf("%c\n", lettre);</a:t>
            </a:r>
            <a:br/>
            <a:r>
              <a:t>return 0;</a:t>
            </a:r>
            <a:br/>
            <a:r>
              <a:t>}</a:t>
            </a:r>
            <a:br/>
            <a:r>
              <a:t>Si je tape la lettre B, je verrai2 :</a:t>
            </a:r>
            <a:br/>
            <a:r>
              <a:t>B</a:t>
            </a:r>
            <a:br/>
            <a:r>
              <a:t>B</a:t>
            </a:r>
            <a:br/>
            <a:r>
              <a:t>Voici (cid:224) peu prŁs tout ce qu’il faut savoir sur le type char. Retenez bien :</a:t>
            </a:r>
            <a:br/>
            <a:r>
              <a:t>(cid:21) le type char permet de stocker des nombres allant de -128 (cid:224) 127, unsigned char</a:t>
            </a:r>
            <a:br/>
            <a:r>
              <a:t>des nombres de 0 (cid:224) 255;</a:t>
            </a:r>
            <a:br/>
            <a:r>
              <a:t>(cid:21) il y a une table que votre ordinateur utilise pour convertir les lettres en nombres et</a:t>
            </a:r>
            <a:br/>
            <a:r>
              <a:t>inversement, la table ASCII;</a:t>
            </a:r>
            <a:br/>
            <a:r>
              <a:t>(cid:21) on peut donc utiliser le type char pour stocker UNE lettre;</a:t>
            </a:r>
            <a:br/>
            <a:r>
              <a:t>(cid:21) ’A’ est remplacØ (cid:224) la compilation par la valeur correspondante (65 en l’occurrence).</a:t>
            </a:r>
            <a:br/>
            <a:r>
              <a:t>On utilise donc les apostrophes pour obtenir la valeur d’une lettre.</a:t>
            </a:r>
            <a:br/>
            <a:r>
              <a:t>2. LepremierdesdeuxBestceluiquej’aitapØauclavier,lesecondestceluia(cid:30)chØparleprintf.</a:t>
            </a:r>
            <a:br/>
            <a:r>
              <a:t>171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13. LES CHA˛NES DE CARACT¨RES</a:t>
            </a:r>
            <a:br/>
            <a:r>
              <a:t>Les cha(cid:238)nes sont des tableaux de char</a:t>
            </a:r>
            <a:br/>
            <a:r>
              <a:t>Comme on dit, tout est dans le titre. En e(cid:27)et : une cha(cid:238)ne de caractŁres n’est rien</a:t>
            </a:r>
            <a:br/>
            <a:r>
              <a:t>d’autre qu’un tableau de type char. Un bŒte tableau de rien du tout.</a:t>
            </a:r>
            <a:br/>
            <a:r>
              <a:t>Si on crØe un tableau :</a:t>
            </a:r>
            <a:br/>
            <a:r>
              <a:t>char chaine[5];</a:t>
            </a:r>
            <a:br/>
            <a:r>
              <a:t>et qu’on met dans chaine[0] la lettre ’S’, dans chaine[1] la lettre ’a’... on peut</a:t>
            </a:r>
            <a:br/>
            <a:r>
              <a:t>ainsi former une cha(cid:238)ne de caractŁres, c’est-(cid:224)-dire du texte.</a:t>
            </a:r>
            <a:br/>
            <a:r>
              <a:t>La (cid:28)g. 13.1 vous donne une idØe de la fa(cid:231)on dont la cha(cid:238)ne est stockØe en mØmoire</a:t>
            </a:r>
            <a:br/>
            <a:r>
              <a:t>(attention : je vous prØviens de suite, c’est un peu plus compliquØ que (cid:231)a en rØalitØ, je</a:t>
            </a:r>
            <a:br/>
            <a:r>
              <a:t>vous explique aprŁs pourquoi).</a:t>
            </a:r>
            <a:br/>
            <a:r>
              <a:t>Figure 13.1 (cid:21) Une cha(cid:238)ne de caractŁres en mØmoire (simpli(cid:28)Øe)</a:t>
            </a:r>
            <a:br/>
            <a:r>
              <a:t>Commeonpeutlevoir,c’estuntableauquiprend5casesenmØmoirepourreprØsenter</a:t>
            </a:r>
            <a:br/>
            <a:r>
              <a:t>lemot(cid:19)Salut(cid:20).Pourlavaleur,j’aivolontairementØcritsurleschØmaleslettresentre</a:t>
            </a:r>
            <a:br/>
            <a:r>
              <a:t>apostrophes pour indiquer que c’est un nombre qui est stockØ, et non une lettre. En</a:t>
            </a:r>
            <a:br/>
            <a:r>
              <a:t>rØalitØ, dans la mØmoire, ce sont bel et bien les nombres correspondant (cid:224) ces lettres</a:t>
            </a:r>
            <a:br/>
            <a:r>
              <a:t>qui sont stockØs.</a:t>
            </a:r>
            <a:br/>
            <a:r>
              <a:t>Toutefois,unecha(cid:238)nedecaractŁresnecontientpasquedeslettres!LeschØmadela(cid:28)g.</a:t>
            </a:r>
            <a:br/>
            <a:r>
              <a:t>13.1 est en fait incomplet. Une cha(cid:238)ne de caractŁre doit impØrativement contenir</a:t>
            </a:r>
            <a:br/>
            <a:r>
              <a:t>un caractŁre spØcial (cid:224) la (cid:28)n de la cha(cid:238)ne, appelØ (cid:19) caractŁre de (cid:28)n de cha(cid:238)ne (cid:20).</a:t>
            </a:r>
            <a:br/>
            <a:r>
              <a:t>Ce caractŁre s’Øcrit ’\0’.</a:t>
            </a:r>
            <a:br/>
            <a:r>
              <a:t>Pourquoi faut-il que la cha(cid:238)ne de caractŁres se termine par un \0?</a:t>
            </a:r>
            <a:br/>
            <a:r>
              <a:t>172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CHA˛NES SONT DES TABLEAUX DE CHAR</a:t>
            </a:r>
            <a:br/>
            <a:r>
              <a:t>Toutsimplementpourquevotreordinateursachequands’arrŒtelacha(cid:238)ne!LecaractŁre</a:t>
            </a:r>
            <a:br/>
            <a:r>
              <a:t>\0 permet de dire : (cid:19) Stop, c’est (cid:28)ni, y’a plus rien (cid:224) lire aprŁs, circulez! (cid:20)</a:t>
            </a:r>
            <a:br/>
            <a:r>
              <a:t>Par consØquent, pour stocker le mot (cid:19) Salut (cid:20) (qui comprend 5 lettres) en mØmoire, il</a:t>
            </a:r>
            <a:br/>
            <a:r>
              <a:t>ne faut pas un tableau de 5 char, mais de 6! Chaque fois que vous crØez une cha(cid:238)ne</a:t>
            </a:r>
            <a:br/>
            <a:r>
              <a:t>de caractŁres, vous allez donc devoir penser (cid:224) prØvoir de la place pour le caractŁre de</a:t>
            </a:r>
            <a:br/>
            <a:r>
              <a:t>(cid:28)ndecha(cid:238)ne.Ilfauttoujourstoujourstoujoursajouterunblocdeplusdansletableau</a:t>
            </a:r>
            <a:br/>
            <a:r>
              <a:t>pour stocker ce caractŁre \0, c’est impØratif!</a:t>
            </a:r>
            <a:br/>
            <a:r>
              <a:t>Oublier le caractŁre de (cid:28)n \0 est une source d’erreurs impitoyable du langage C. Je le</a:t>
            </a:r>
            <a:br/>
            <a:r>
              <a:t>sais pour en avoir fait les frais plus d’une fois.</a:t>
            </a:r>
            <a:br/>
            <a:r>
              <a:t>La(cid:28)g.13.2estleschØmacorrectdelareprØsentationdelacha(cid:238)nedecaractŁres(cid:19)Salut(cid:20)</a:t>
            </a:r>
            <a:br/>
            <a:r>
              <a:t>en mØmoire.</a:t>
            </a:r>
            <a:br/>
            <a:r>
              <a:t>Figure 13.2 (cid:21) Une cha(cid:238)ne de caractŁres en mØmoire</a:t>
            </a:r>
            <a:br/>
            <a:r>
              <a:t>Comme vous le voyez, la cha(cid:238)ne prend 6 caractŁres et non pas 5, il va falloir s’y faire.</a:t>
            </a:r>
            <a:br/>
            <a:r>
              <a:t>La cha(cid:238)ne se termine par ’\0’, le caractŁre de (cid:28)n de cha(cid:238)ne qui permet d’indiquer (cid:224)</a:t>
            </a:r>
            <a:br/>
            <a:r>
              <a:t>l’ordinateur que la cha(cid:238)ne se termine l(cid:224).</a:t>
            </a:r>
            <a:br/>
            <a:r>
              <a:t>Voyez le caractŁre \0 comme un avantage. Gr(cid:226)ce (cid:224) lui, vous n’aurez pas (cid:224) retenir la</a:t>
            </a:r>
            <a:br/>
            <a:r>
              <a:t>taille de votre tableau car il indique que le tableau s’arrŒte (cid:224) cet endroit. Vous pourrez</a:t>
            </a:r>
            <a:br/>
            <a:r>
              <a:t>passer votre tableau de char (cid:224) une fonction sans avoir (cid:224) ajouter (cid:224) c(cid:244)tØ une variable</a:t>
            </a:r>
            <a:br/>
            <a:r>
              <a:t>indiquant la taille du tableau. Cela n’est valable que pour les cha(cid:238)nes de caractŁres</a:t>
            </a:r>
            <a:br/>
            <a:r>
              <a:t>(c’est-(cid:224)-dire le type char*, qu’on peut aussi Øcrire char[]). Pour les autres types de</a:t>
            </a:r>
            <a:br/>
            <a:r>
              <a:t>tableaux, vous Œtes toujours obligØs de retenir la taille du tableau quelque part.</a:t>
            </a:r>
            <a:br/>
            <a:r>
              <a:t>CrØation et initialisation de la cha(cid:238)ne</a:t>
            </a:r>
            <a:br/>
            <a:r>
              <a:t>Si on veut initialiser notre tableau chaine avec le texte (cid:19) Salut (cid:20), on peut utiliser la</a:t>
            </a:r>
            <a:br/>
            <a:r>
              <a:t>mØthode manuelle mais peu e(cid:30)cace :</a:t>
            </a:r>
            <a:br/>
            <a:r>
              <a:t>173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13. LES CHA˛NES DE CARACT¨RES</a:t>
            </a:r>
            <a:br/>
            <a:r>
              <a:t>char chaine[6]; // Tableau de 6 char pour stocker S-a-l-u-t + le \0</a:t>
            </a:r>
            <a:br/>
            <a:r>
              <a:t>chaine[0] = ’S’;</a:t>
            </a:r>
            <a:br/>
            <a:r>
              <a:t>chaine[1] = ’a’;</a:t>
            </a:r>
            <a:br/>
            <a:r>
              <a:t>chaine[2] = ’l’;</a:t>
            </a:r>
            <a:br/>
            <a:r>
              <a:t>chaine[3] = ’u’;</a:t>
            </a:r>
            <a:br/>
            <a:r>
              <a:t>chaine[4] = ’t’;</a:t>
            </a:r>
            <a:br/>
            <a:r>
              <a:t>chaine[5] = ’\0’;</a:t>
            </a:r>
            <a:br/>
            <a:r>
              <a:t>Cette mØthode marche. On peut le vØri(cid:28)er avec un printf.</a:t>
            </a:r>
            <a:br/>
            <a:r>
              <a:t>Pour faire un printf il faut utiliser le symbole %s (s comme string, qui signi(cid:28)e</a:t>
            </a:r>
            <a:br/>
            <a:r>
              <a:t>(cid:19) cha(cid:238)ne (cid:20) en anglais). Voici le code complet qui crØe une cha(cid:238)ne (cid:19) Salut (cid:20) en mØ-</a:t>
            </a:r>
            <a:br/>
            <a:r>
              <a:t>moire et qui l’a(cid:30)che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chaine[6]; // Tableau de 6 char pour stocker S-a-l-u-t + le \0</a:t>
            </a:r>
            <a:br/>
            <a:r>
              <a:t>// Initialisation de la cha(cid:238)ne (on Øcrit les caractŁres un (cid:224) un en mØmoire)</a:t>
            </a:r>
            <a:br/>
            <a:r>
              <a:t>chaine[0] = ’S’;</a:t>
            </a:r>
            <a:br/>
            <a:r>
              <a:t>chaine[1] = ’a’;</a:t>
            </a:r>
            <a:br/>
            <a:r>
              <a:t>chaine[2] = ’l’;</a:t>
            </a:r>
            <a:br/>
            <a:r>
              <a:t>chaine[3] = ’u’;</a:t>
            </a:r>
            <a:br/>
            <a:r>
              <a:t>chaine[4] = ’t’;</a:t>
            </a:r>
            <a:br/>
            <a:r>
              <a:t>chaine[5] = ’\0’;</a:t>
            </a:r>
            <a:br/>
            <a:r>
              <a:t>// Affichage de la cha(cid:238)ne gr(cid:226)ce au %s du printf</a:t>
            </a:r>
            <a:br/>
            <a:r>
              <a:t>printf("%s", chaine);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865721(cid:1)</a:t>
            </a:r>
            <a:br/>
            <a:r>
              <a:t>RØsultat :</a:t>
            </a:r>
            <a:br/>
            <a:r>
              <a:t>Salut</a:t>
            </a:r>
            <a:br/>
            <a:r>
              <a:t>Vous remarquerez que c’est un peu fatigant et rØpØtitif de devoir Øcrire les caractŁres</a:t>
            </a:r>
            <a:br/>
            <a:r>
              <a:t>un (cid:224) un comme on l’a fait dans le tableau chaine. Pour initialiser une cha(cid:238)ne, il existe</a:t>
            </a:r>
            <a:br/>
            <a:r>
              <a:t>heureusement une mØthode plus simple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chaine[] = "Salut"; // La taille du tableau chaine est automatiquement</a:t>
            </a:r>
            <a:br/>
            <a:r>
              <a:t>(cid:44)→ calculØe</a:t>
            </a:r>
            <a:br/>
            <a:r>
              <a:t>174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Salut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CHA˛NES SONT DES TABLEAUX DE CHAR</a:t>
            </a:r>
            <a:br/>
            <a:r>
              <a:t>printf("%s", chaine);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508057(cid:1)</a:t>
            </a:r>
            <a:br/>
            <a:r>
              <a:t>Salut</a:t>
            </a:r>
            <a:br/>
            <a:r>
              <a:t>Comme vous le voyez (cid:224) la premiŁre ligne, je crØe une variable de type char[]. J’aurais</a:t>
            </a:r>
            <a:br/>
            <a:r>
              <a:t>pu Øcrire aussi char*, le rØsultat aurait ØtØ le mŒme.</a:t>
            </a:r>
            <a:br/>
            <a:r>
              <a:t>En tapant entre guillemets la cha(cid:238)ne que vous voulez mettre dans votre tableau, le</a:t>
            </a:r>
            <a:br/>
            <a:r>
              <a:t>compilateur C calcule automatiquement la taille nØcessaire. C’est-(cid:224)-dire qu’il compte</a:t>
            </a:r>
            <a:br/>
            <a:r>
              <a:t>leslettresetajoute1pourplacerlecaractŁre\0.IlØcritensuiteune(cid:224)uneleslettresdu</a:t>
            </a:r>
            <a:br/>
            <a:r>
              <a:t>mot(cid:19)Salut(cid:20)enmØmoireetajoutele\0commeonl’afaitnous-mŒmesmanuellement</a:t>
            </a:r>
            <a:br/>
            <a:r>
              <a:t>quelques instants plus t(cid:244)t. Bref, c’est bien plus pratique.</a:t>
            </a:r>
            <a:br/>
            <a:r>
              <a:t>Il y a toutefois un dØfaut : (cid:231)a ne marche que pour l’initialisation! Vous ne pouvez pas</a:t>
            </a:r>
            <a:br/>
            <a:r>
              <a:t>Øcrire plus loin dans le code :</a:t>
            </a:r>
            <a:br/>
            <a:r>
              <a:t>chaine = "Salut";</a:t>
            </a:r>
            <a:br/>
            <a:r>
              <a:t>Cette technique est donc (cid:224) rØserver (cid:224) l’initialisation. AprŁs cela, il faudra Øcrire les</a:t>
            </a:r>
            <a:br/>
            <a:r>
              <a:t>caractŁres manuellement un (cid:224) un en mØmoire comme on l’a fait au dØbut.</a:t>
            </a:r>
            <a:br/>
            <a:r>
              <a:t>RØcupØration d’une cha(cid:238)ne via un scanf</a:t>
            </a:r>
            <a:br/>
            <a:r>
              <a:t>Vous pouvez enregistrer une cha(cid:238)ne entrØe par l’utilisateur via un scanf, en utilisant</a:t>
            </a:r>
            <a:br/>
            <a:r>
              <a:t>l(cid:224) encore le symbole %s. Seul problŁme : vous ne savez pas combien de caractŁres</a:t>
            </a:r>
            <a:br/>
            <a:r>
              <a:t>l’utilisateur va entrer. Si vous lui demandez son prØnom, il s’appelle peut-Œtre Luc (3</a:t>
            </a:r>
            <a:br/>
            <a:r>
              <a:t>caractŁres), mais qui vous dit qu’il ne s’appelle pas Jean-Edouard (beaucoup plus de</a:t>
            </a:r>
            <a:br/>
            <a:r>
              <a:t>caractŁres)?</a:t>
            </a:r>
            <a:br/>
            <a:r>
              <a:t>Pour (cid:231)a, il n’y a pas 36 solutions. Il va falloir crØer un tableau de char trŁs grand,</a:t>
            </a:r>
            <a:br/>
            <a:r>
              <a:t>su(cid:30)samment grand pour pouvoir stocker le prØnom. On va donc crØer un char[100].</a:t>
            </a:r>
            <a:br/>
            <a:r>
              <a:t>Vous avez peut-Œtre l’impression de g(cid:226)cher de la mØmoire, mais souvenez-vous encore</a:t>
            </a:r>
            <a:br/>
            <a:r>
              <a:t>une fois que de la place en mØmoire, ce n’est pas ce qui manque3.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prenom[100];</a:t>
            </a:r>
            <a:br/>
            <a:r>
              <a:t>printf("Comment t’appelles-tu petit Zero ? ");</a:t>
            </a:r>
            <a:br/>
            <a:r>
              <a:t>scanf("%s", prenom);</a:t>
            </a:r>
            <a:br/>
            <a:r>
              <a:t>printf("Salut %s, je suis heureux de te rencontrer !", prenom);</a:t>
            </a:r>
            <a:br/>
            <a:r>
              <a:t>3. Etilyadesprogrammesquig(cid:226)chentlamØmoiredefa(cid:231)onbienpirequecela!</a:t>
            </a:r>
            <a:br/>
            <a:r>
              <a:t>175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Salut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13. LES CHA˛NES DE CARACT¨RES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735780(cid:1)</a:t>
            </a:r>
            <a:br/>
            <a:r>
              <a:t>Comment t’appelles-tu petit Zero ? Mateo21</a:t>
            </a:r>
            <a:br/>
            <a:r>
              <a:t>Salut Mateo21, je suis heureux de te rencontrer !</a:t>
            </a:r>
            <a:br/>
            <a:r>
              <a:t>Fonctions de manipulation des cha(cid:238)nes</a:t>
            </a:r>
            <a:br/>
            <a:r>
              <a:t>Les cha(cid:238)nes de caractŁres sont, vous vous en doutez, frØquemment utilisØes. Tous les</a:t>
            </a:r>
            <a:br/>
            <a:r>
              <a:t>mots, tous les textes que vous voyez sur votre Øcran sont en fait des tableaux de char</a:t>
            </a:r>
            <a:br/>
            <a:r>
              <a:t>en mØmoire qui fonctionnent comme je viens de vous l’expliquer. A(cid:28)n de nous aider</a:t>
            </a:r>
            <a:br/>
            <a:r>
              <a:t>un peu (cid:224) manipuler les cha(cid:238)nes, on nous fournit dans la bibliothŁque string.h une</a:t>
            </a:r>
            <a:br/>
            <a:r>
              <a:t>plØthore de fonctions dØdiØes aux calculs sur des cha(cid:238)nes.</a:t>
            </a:r>
            <a:br/>
            <a:r>
              <a:t>Je ne peux pas vraiment toutes vous les prØsenter ici, ce serait un peu long et elles ne</a:t>
            </a:r>
            <a:br/>
            <a:r>
              <a:t>sontpastoutesindispensables.Jevaismecontenterdevousparlerdesprincipalesdont</a:t>
            </a:r>
            <a:br/>
            <a:r>
              <a:t>vous aurez trŁs certainement besoin dans peu de temps.</a:t>
            </a:r>
            <a:br/>
            <a:r>
              <a:t>Pensez (cid:224) inclure string.h</a:t>
            </a:r>
            <a:br/>
            <a:r>
              <a:t>MŒmesiceladevraitvouspara(cid:238)treØvident,jeprØfŁrevousleprØciserencoreaucasoø:</a:t>
            </a:r>
            <a:br/>
            <a:r>
              <a:t>comme on va utiliser une nouvelle bibliothŁque appelØe string.h, vous devez l’inclure</a:t>
            </a:r>
            <a:br/>
            <a:r>
              <a:t>en haut des (cid:28)chiers .c oø vous en avez besoin :</a:t>
            </a:r>
            <a:br/>
            <a:r>
              <a:t>#include &lt;string.h&gt;</a:t>
            </a:r>
            <a:br/>
            <a:r>
              <a:t>Si vous ne le faites pas, l’ordinateur ne conna(cid:238)tra pas les fonctions que je vais vous</a:t>
            </a:r>
            <a:br/>
            <a:r>
              <a:t>prØsenter car il n’aura pas les prototypes, et la compilation plantera. En bref, n’ou-</a:t>
            </a:r>
            <a:br/>
            <a:r>
              <a:t>bliez pas d’inclure cette bibliothŁque (cid:224) chaque fois que vous utilisez des fonctions de</a:t>
            </a:r>
            <a:br/>
            <a:r>
              <a:t>manipulation de cha(cid:238)nes.</a:t>
            </a:r>
            <a:br/>
            <a:r>
              <a:t>strlen : calculer la longueur d’une cha(cid:238)ne</a:t>
            </a:r>
            <a:br/>
            <a:r>
              <a:t>strlenestunefonctionquicalculelalongueurd’unecha(cid:238)nedecaractŁres(sanscompter</a:t>
            </a:r>
            <a:br/>
            <a:r>
              <a:t>lecaractŁre\0).VousdevezluienvoyerunseulparamŁtre:votrecha(cid:238)nedecaractŁres.</a:t>
            </a:r>
            <a:br/>
            <a:r>
              <a:t>Cette fonction vous retourne la longueur de la cha(cid:238)ne.</a:t>
            </a:r>
            <a:br/>
            <a:r>
              <a:t>Maintenantquevoussavezcequ’estunprototype,jevaisvousdonnerleprototypedes</a:t>
            </a:r>
            <a:br/>
            <a:r>
              <a:t>fonctionsdontjevousparle.Lesprogrammeurss’enserventcomme(cid:19)moded’emploi(cid:20)</a:t>
            </a:r>
            <a:br/>
            <a:r>
              <a:t>de la fonction (mŒme si quelques explications (cid:224) c(cid:244)tØ ne sont jamais super(cid:29)ues) :</a:t>
            </a:r>
            <a:br/>
            <a:r>
              <a:t>176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Comment t’appelles-tu petit Zero ? Mateo21</a:t>
                      </a:r>
                    </a:p>
                    <a:p>
                      <a:r>
                        <a:t>Salut Mateo21, je suis heureux de te rencontrer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FONCTIONS DE MANIPULATION DES CHA˛NES</a:t>
            </a:r>
            <a:br/>
            <a:r>
              <a:t>size_t strlen(const char* chaine);</a:t>
            </a:r>
            <a:br/>
            <a:r>
              <a:t>size_t est un type spØcial qui signi(cid:28)e que la fonction renvoie un nombre</a:t>
            </a:r>
            <a:br/>
            <a:r>
              <a:t>correspondant (cid:224) une taille. Ce n’est pas un type de base comme int, long</a:t>
            </a:r>
            <a:br/>
            <a:r>
              <a:t>ou char, c’est un type (cid:19) inventØ (cid:20). Nous apprendrons nous aussi (cid:224) crØer nos</a:t>
            </a:r>
            <a:br/>
            <a:r>
              <a:t>propres types de variables quelques chapitres plus loin. Pour le moment, on</a:t>
            </a:r>
            <a:br/>
            <a:r>
              <a:t>va se contenter de stocker la valeur renvoyØe par strlen dans une variable</a:t>
            </a:r>
            <a:br/>
            <a:r>
              <a:t>de type int (l’ordinateur convertira de size_t en int automatiquement).</a:t>
            </a:r>
            <a:br/>
            <a:r>
              <a:t>En toute rigueur, il faudrait plut(cid:244)t stocker le rØsultat dans une variable de</a:t>
            </a:r>
            <a:br/>
            <a:r>
              <a:t>type size_t, mais en pratique un int est su(cid:30)sant pour cela.</a:t>
            </a:r>
            <a:br/>
            <a:r>
              <a:t>LafonctionprendunparamŁtredetypeconst char*.Leconst(quisigni(cid:28)econstante,</a:t>
            </a:r>
            <a:br/>
            <a:r>
              <a:t>rappelez-vous) fait que la fonction strlen (cid:19) s’interdit (cid:20) en quelque sorte de modi(cid:28)er</a:t>
            </a:r>
            <a:br/>
            <a:r>
              <a:t>votrecha(cid:238)ne.Quandvousvoyezunconst,voussavezquelavariablen’estpasmodi(cid:28)Øe</a:t>
            </a:r>
            <a:br/>
            <a:r>
              <a:t>par la fonction, elle est juste lue.</a:t>
            </a:r>
            <a:br/>
            <a:r>
              <a:t>Testons la fonction strlen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chaine[] = "Salut";</a:t>
            </a:r>
            <a:br/>
            <a:r>
              <a:t>int longueurChaine = 0;</a:t>
            </a:r>
            <a:br/>
            <a:r>
              <a:t>// On rØcupŁre la longueur de la cha(cid:238)ne dans longueurChaine</a:t>
            </a:r>
            <a:br/>
            <a:r>
              <a:t>longueurChaine = strlen(chaine);</a:t>
            </a:r>
            <a:br/>
            <a:r>
              <a:t>// On affiche la longueur de la cha(cid:238)ne</a:t>
            </a:r>
            <a:br/>
            <a:r>
              <a:t>printf("La chaine %s fait %d caracteres de long", chaine, longueurChaine);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875719(cid:1)</a:t>
            </a:r>
            <a:br/>
            <a:r>
              <a:t>La chaine Salut fait 5 caracteres de long</a:t>
            </a:r>
            <a:br/>
            <a:r>
              <a:t>Cette fonction strlen est d’ailleurs facile (cid:224) Øcrire. Il su(cid:30)t de faire une boucle sur</a:t>
            </a:r>
            <a:br/>
            <a:r>
              <a:t>le tableau de char qui s’arrŒte quand on tombe sur le caractŁre \0. Un compteur</a:t>
            </a:r>
            <a:br/>
            <a:r>
              <a:t>s’incrØmente (cid:224) chaque tour de boucle, et c’est ce compteur que la fonction retourne.</a:t>
            </a:r>
            <a:br/>
            <a:r>
              <a:t>Tiens, tout (cid:231)a m’a donnØ envie d’Øcrire moi-mŒme une fonction similaire (cid:224) strlen. ˙a</a:t>
            </a:r>
            <a:br/>
            <a:r>
              <a:t>vous permettra en plus de bien comprendre comment la fonction marche :</a:t>
            </a:r>
            <a:br/>
            <a:r>
              <a:t>int longueurChaine(const char* chaine);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chaine[] = "Salut";</a:t>
            </a:r>
            <a:br/>
            <a:r>
              <a:t>177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La chaine Salut fait 5 caracteres de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13. LES CHA˛NES DE CARACT¨RES</a:t>
            </a:r>
            <a:br/>
            <a:r>
              <a:t>int longueur = 0;</a:t>
            </a:r>
            <a:br/>
            <a:r>
              <a:t>longueur = longueurChaine(chaine);</a:t>
            </a:r>
            <a:br/>
            <a:r>
              <a:t>printf("La chaine %s fait %d caracteres de long", chaine, longueur);</a:t>
            </a:r>
            <a:br/>
            <a:r>
              <a:t>return 0;</a:t>
            </a:r>
            <a:br/>
            <a:r>
              <a:t>}</a:t>
            </a:r>
            <a:br/>
            <a:r>
              <a:t>int longueurChaine(const char* chaine)</a:t>
            </a:r>
            <a:br/>
            <a:r>
              <a:t>{</a:t>
            </a:r>
            <a:br/>
            <a:r>
              <a:t>int nombreDeCaracteres = 0;</a:t>
            </a:r>
            <a:br/>
            <a:r>
              <a:t>char caractereActuel = 0;</a:t>
            </a:r>
            <a:br/>
            <a:r>
              <a:t>do</a:t>
            </a:r>
            <a:br/>
            <a:r>
              <a:t>{</a:t>
            </a:r>
            <a:br/>
            <a:r>
              <a:t>caractereActuel = chaine[nombreDeCaracteres];</a:t>
            </a:r>
            <a:br/>
            <a:r>
              <a:t>nombreDeCaracteres++;</a:t>
            </a:r>
            <a:br/>
            <a:r>
              <a:t>}</a:t>
            </a:r>
            <a:br/>
            <a:r>
              <a:t>while(caractereActuel != ’\0’); // On boucle tant qu’on n’est pas arrivØ</a:t>
            </a:r>
            <a:br/>
            <a:r>
              <a:t>(cid:44)→ (cid:224) l’\0</a:t>
            </a:r>
            <a:br/>
            <a:r>
              <a:t>nombreDeCaracteres--; // On retire 1 caractŁre de long pour ne pas compter</a:t>
            </a:r>
            <a:br/>
            <a:r>
              <a:t>(cid:44)→ le caractŁre \0</a:t>
            </a:r>
            <a:br/>
            <a:r>
              <a:t>return nombreDeCaracteres;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150785(cid:1)</a:t>
            </a:r>
            <a:br/>
            <a:r>
              <a:t>La fonction longueurChaine fait une boucle sur le tableau chaine. Elle stocke les</a:t>
            </a:r>
            <a:br/>
            <a:r>
              <a:t>caractŁresun parun dans caractereActuel.DŁs que caractŁreActuel vaut’\0’,la</a:t>
            </a:r>
            <a:br/>
            <a:r>
              <a:t>boucle s’arrŒte. (cid:192) chaque passage dans la boucle, on ajoute 1 au nombre de caractŁres</a:t>
            </a:r>
            <a:br/>
            <a:r>
              <a:t>qu’on a analysØs.</a:t>
            </a:r>
            <a:br/>
            <a:r>
              <a:t>(cid:192) la (cid:28)n de la boucle, on retire 1 caractŁre au nombre total de caractŁres qu’on a</a:t>
            </a:r>
            <a:br/>
            <a:r>
              <a:t>comptØs.CelapermetdenepascompterlecaractŁre\0danslelot.En(cid:28)n,onretourne</a:t>
            </a:r>
            <a:br/>
            <a:r>
              <a:t>nombreDeCaracteres et le tour est jouØ!</a:t>
            </a:r>
            <a:br/>
            <a:r>
              <a:t>strcpy : copier une cha(cid:238)ne dans une autre</a:t>
            </a:r>
            <a:br/>
            <a:r>
              <a:t>La fonction strcpy (comme (cid:19) string copy (cid:20)) permet de copier une cha(cid:238)ne (cid:224) l’intØrieur</a:t>
            </a:r>
            <a:br/>
            <a:r>
              <a:t>d’une autre. Son prototype est :</a:t>
            </a:r>
            <a:br/>
            <a:r>
              <a:t>char* strcpy(char* copieDeLaChaine, const char* chaineACopier);</a:t>
            </a:r>
            <a:br/>
            <a:r>
              <a:t>Cette fonction prend deux paramŁtres :</a:t>
            </a:r>
            <a:br/>
            <a:r>
              <a:t>178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FONCTIONS DE MANIPULATION DES CHA˛NES</a:t>
            </a:r>
            <a:br/>
            <a:r>
              <a:t>(cid:21) copieDeLaChaine : c’est un pointeur vers un char* (tableau de char). C’est dans</a:t>
            </a:r>
            <a:br/>
            <a:r>
              <a:t>ce tableau que la cha(cid:238)ne sera copiØe;</a:t>
            </a:r>
            <a:br/>
            <a:r>
              <a:t>(cid:21) chaineACopier : c’est un pointeur vers un autre tableau de char. Cette cha(cid:238)ne sera</a:t>
            </a:r>
            <a:br/>
            <a:r>
              <a:t>copiØe dans copieDeLaChaine.</a:t>
            </a:r>
            <a:br/>
            <a:r>
              <a:t>La fonction renvoie un pointeur sur copieDeLaChaine, ce qui n’est pas trŁs utile. En</a:t>
            </a:r>
            <a:br/>
            <a:r>
              <a:t>gØnØral, on ne rØcupŁre pas ce que cette fonction renvoie. Testons cela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/* On crØe une cha(cid:238)ne "chaine" qui contient un peu de texte</a:t>
            </a:r>
            <a:br/>
            <a:r>
              <a:t>et une copie (vide) de taille 100 pour Œtre sßr d’avoir la place</a:t>
            </a:r>
            <a:br/>
            <a:r>
              <a:t>pour la copie */</a:t>
            </a:r>
            <a:br/>
            <a:r>
              <a:t>char chaine[] = "Texte", copie[100] = {0};</a:t>
            </a:r>
            <a:br/>
            <a:r>
              <a:t>strcpy(copie, chaine); // On copie "chaine" dans "copie"</a:t>
            </a:r>
            <a:br/>
            <a:r>
              <a:t>// Si tout s’est bien passØ, la copie devrait Œtre identique (cid:224) chaine</a:t>
            </a:r>
            <a:br/>
            <a:r>
              <a:t>printf("chaine vaut : %s\n", chaine);</a:t>
            </a:r>
            <a:br/>
            <a:r>
              <a:t>printf("copie vaut : %s\n", copie);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193903(cid:1)</a:t>
            </a:r>
            <a:br/>
            <a:r>
              <a:t>chaine vaut : Texte</a:t>
            </a:r>
            <a:br/>
            <a:r>
              <a:t>copie vaut : Texte</a:t>
            </a:r>
            <a:br/>
            <a:r>
              <a:t>On voit que chaine vaut (cid:19) Texte (cid:20). Jusque-l(cid:224), c’est normal. Par contre, on voit aussi</a:t>
            </a:r>
            <a:br/>
            <a:r>
              <a:t>quelavariablecopie,quiØtaitvideaudØpart,aØtØremplieparlecontenudechaine.</a:t>
            </a:r>
            <a:br/>
            <a:r>
              <a:t>La cha(cid:238)ne a donc bien ØtØ copiØe dans copie.</a:t>
            </a:r>
            <a:br/>
            <a:r>
              <a:t>VØri(cid:28)ez que la cha(cid:238)ne copie est assez grande pour accueillir le contenu de</a:t>
            </a:r>
            <a:br/>
            <a:r>
              <a:t>chaine. Si, dans mon exemple, j’avais dØ(cid:28)ni copie[5] (ce qui n’est pas</a:t>
            </a:r>
            <a:br/>
            <a:r>
              <a:t>su(cid:30)santcariln’yauraitpaseudeplacepourle\0),lafonctionstrcpyaurait</a:t>
            </a:r>
            <a:br/>
            <a:r>
              <a:t>(cid:19) dØbordØ en mØmoire (cid:20) et probablement fait planter votre programme. (cid:192)</a:t>
            </a:r>
            <a:br/>
            <a:r>
              <a:t>Øviter (cid:224) tout prix, sauf si vous aimez faire planter votre ordinateur, bien sßr.</a:t>
            </a:r>
            <a:br/>
            <a:r>
              <a:t>SchØmatiquement, la copie a fonctionnØ comme sur la (cid:28)g. 13.3.</a:t>
            </a:r>
            <a:br/>
            <a:r>
              <a:t>Chaque caractŁre de chaine a ØtØ placØ dans copie. La cha(cid:238)ne copie contient de</a:t>
            </a:r>
            <a:br/>
            <a:r>
              <a:t>nombreux caractŁres inutilisØs, vous l’aurez remarquØ. Je lui ai donnØ la taille 100 par</a:t>
            </a:r>
            <a:br/>
            <a:r>
              <a:t>sØcuritØ, mais en toute rigueur, la taille 6 aurait su(cid:30)t. L’avantage de crØer un tableau</a:t>
            </a:r>
            <a:br/>
            <a:r>
              <a:t>un peu plus grand, c’est que de cette fa(cid:231)on la cha(cid:238)ne copie sera capable de recevoir</a:t>
            </a:r>
            <a:br/>
            <a:r>
              <a:t>d’autres cha(cid:238)nes peut-Œtre plus grandes dans la suite du programme.</a:t>
            </a:r>
            <a:br/>
            <a:r>
              <a:t>179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chaine vaut : Texte</a:t>
                      </a:r>
                    </a:p>
                    <a:p>
                      <a:r>
                        <a:t>copie vaut : Texte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13. LES CHA˛NES DE CARACT¨RES</a:t>
            </a:r>
            <a:br/>
            <a:r>
              <a:t>Figure 13.3 (cid:21) Copie d’une cha(cid:238)ne de caractŁres</a:t>
            </a:r>
            <a:br/>
            <a:r>
              <a:t>strcat : concatØner 2 cha(cid:238)nes</a:t>
            </a:r>
            <a:br/>
            <a:r>
              <a:t>Cettefonctionajouteunecha(cid:238)ne(cid:224)lasuited’uneautre.OnappellecelalaconcatØnation.</a:t>
            </a:r>
            <a:br/>
            <a:r>
              <a:t>Supposons que l’on ait les variables suivantes :</a:t>
            </a:r>
            <a:br/>
            <a:r>
              <a:t>(cid:21) chaine1 = "Salut "</a:t>
            </a:r>
            <a:br/>
            <a:r>
              <a:t>(cid:21) chaine2 = "Mateo21"</a:t>
            </a:r>
            <a:br/>
            <a:r>
              <a:t>SijeconcatŁnechaine2danschaine1,alorschaine1vaudra"Salut Mateo21".Quant</a:t>
            </a:r>
            <a:br/>
            <a:r>
              <a:t>(cid:224) chaine2, elle n’aura pas changØ et vaudra donc toujours "Mateo21". Seule chaine1</a:t>
            </a:r>
            <a:br/>
            <a:r>
              <a:t>est modi(cid:28)Øe.</a:t>
            </a:r>
            <a:br/>
            <a:r>
              <a:t>C’est exactement ce que fait strcat, dont voici le prototype :</a:t>
            </a:r>
            <a:br/>
            <a:r>
              <a:t>char* strcat(char* chaine1, const char* chaine2);</a:t>
            </a:r>
            <a:br/>
            <a:r>
              <a:t>Comme vous pouvez le voir, chaine2 ne peut pas Œtre modi(cid:28)Øe car elle est dØ(cid:28)nie</a:t>
            </a:r>
            <a:br/>
            <a:r>
              <a:t>comme constante dans le prototype de la fonction. La fonction retourne un pointeur</a:t>
            </a:r>
            <a:br/>
            <a:r>
              <a:t>verschaine1,cequi,commepourstrcpy,nesertpas(cid:224)grand-chosedanslecasprØsent:</a:t>
            </a:r>
            <a:br/>
            <a:r>
              <a:t>on peut donc ignorer ce que la fonction nous renvoie.</a:t>
            </a:r>
            <a:br/>
            <a:r>
              <a:t>La fonction ajoute (cid:224) chaine1 le contenu de chaine2. Regardons-y de plus prŁs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/* On crØe 2 cha(cid:238)nes. chaine1 doit Œtre assez grande pour accueillir</a:t>
            </a:r>
            <a:br/>
            <a:r>
              <a:t>le contenu de chaine2 en plus, sinon risque de plantage */</a:t>
            </a:r>
            <a:br/>
            <a:r>
              <a:t>char chaine1[100] = "Salut ", chaine2[] = "Mateo21";</a:t>
            </a:r>
            <a:br/>
            <a:r>
              <a:t>strcat(chaine1, chaine2); // On concatŁne chaine2 dans chaine1</a:t>
            </a:r>
            <a:br/>
            <a:r>
              <a:t>// Si tout s’est bien passØ, chaine1 vaut "Salut Mateo21"</a:t>
            </a:r>
            <a:br/>
            <a:r>
              <a:t>printf("chaine1 vaut : %s\n", chaine1);</a:t>
            </a:r>
            <a:br/>
            <a:r>
              <a:t>// chaine2 n’a pas changØ :</a:t>
            </a:r>
            <a:br/>
            <a:r>
              <a:t>printf("chaine2 vaut toujours : %s\n", chaine2);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220153(cid:1)</a:t>
            </a:r>
            <a:br/>
            <a:r>
              <a:t>180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FONCTIONS DE MANIPULATION DES CHA˛NES</a:t>
            </a:r>
            <a:br/>
            <a:r>
              <a:t>chaine1 vaut : Salut Mateo21</a:t>
            </a:r>
            <a:br/>
            <a:r>
              <a:t>chaine2 vaut toujours : Mateo21</a:t>
            </a:r>
            <a:br/>
            <a:r>
              <a:t>VØri(cid:28)ez absolument que chaine1 est assez grande pour qu’on puisse lui ajouter le</a:t>
            </a:r>
            <a:br/>
            <a:r>
              <a:t>contenudechaine2,sinonvousferezundØbordementenmØmoirequipeutconduire(cid:224)</a:t>
            </a:r>
            <a:br/>
            <a:r>
              <a:t>unplantage.C’estpourcelaquej’aidØ(cid:28)nichaine1detaille100.Quant(cid:224)chaine2,j’ai</a:t>
            </a:r>
            <a:br/>
            <a:r>
              <a:t>laissØ l’ordinateur calculer sa taille (je n’ai donc pas prØcisØ la taille) car cette cha(cid:238)ne</a:t>
            </a:r>
            <a:br/>
            <a:r>
              <a:t>n’est pas modi(cid:28)Øe, il n’y a donc pas besoin de la rendre plus grande que nØcessaire.</a:t>
            </a:r>
            <a:br/>
            <a:r>
              <a:t>La (cid:28)g. 13.4 rØsume le fonctionnement de la concatØnation.</a:t>
            </a:r>
            <a:br/>
            <a:r>
              <a:t>Figure 13.4 (cid:21) ConcatØnation de cha(cid:238)nes</a:t>
            </a:r>
            <a:br/>
            <a:r>
              <a:t>Le tableau chaine2 a ØtØ ajoutØ (cid:224) la suite de chaine1 (qui comprenait une centaine</a:t>
            </a:r>
            <a:br/>
            <a:r>
              <a:t>de cases). Le \0 de chaine1 a ØtØ supprimØ (en fait, il a ØtØ remplacØ par le M de</a:t>
            </a:r>
            <a:br/>
            <a:r>
              <a:t>Mateo21). En e(cid:27)et, il ne faut pas laisser un \0 au milieu de la cha(cid:238)ne, sinon celle-ci</a:t>
            </a:r>
            <a:br/>
            <a:r>
              <a:t>aurait ØtØ (cid:19) coupØe (cid:20) au milieu! On ne met qu’un \0 (cid:224) la (cid:28)n de la cha(cid:238)ne, une fois</a:t>
            </a:r>
            <a:br/>
            <a:r>
              <a:t>qu’elle est (cid:28)nie.</a:t>
            </a:r>
            <a:br/>
            <a:r>
              <a:t>strcmp : comparer 2 cha(cid:238)nes</a:t>
            </a:r>
            <a:br/>
            <a:r>
              <a:t>strcmp compare 2 cha(cid:238)nes entre elles. Voici son prototype :</a:t>
            </a:r>
            <a:br/>
            <a:r>
              <a:t>int strcmp(const char* chaine1, const char* chaine2);</a:t>
            </a:r>
            <a:br/>
            <a:r>
              <a:t>Lesvariableschaine1etchaine2sontcomparØes.Commevouslevoyez,aucuned’elles</a:t>
            </a:r>
            <a:br/>
            <a:r>
              <a:t>n’est modi(cid:28)Øe car elles sont indiquØes comme constantes.</a:t>
            </a:r>
            <a:br/>
            <a:r>
              <a:t>Il est important de rØcupØrer ce que la fonction renvoie. En e(cid:27)et, strcmp renvoie :</a:t>
            </a:r>
            <a:br/>
            <a:r>
              <a:t>(cid:21) 0 si les cha(cid:238)nes sont identiques;</a:t>
            </a:r>
            <a:br/>
            <a:r>
              <a:t>(cid:21) une autre valeur (positive ou nØgative) si les cha(cid:238)nes sont di(cid:27)Ørentes.</a:t>
            </a:r>
            <a:br/>
            <a:r>
              <a:t>IlauraitØtØpluslogique,jelereconnais,quelafonctionrenvoie1silescha(cid:238)nes</a:t>
            </a:r>
            <a:br/>
            <a:r>
              <a:t>avaient ØtØ identiques pour dire (cid:19) vrai (cid:20) (rappelez-vous des boolØens). La</a:t>
            </a:r>
            <a:br/>
            <a:r>
              <a:t>raison est simple : la fonction compare les valeurs de chacun des caractŁres</a:t>
            </a:r>
            <a:br/>
            <a:r>
              <a:t>un(cid:224)un.SitouslescaractŁressontidentiques,ellerenvoie0.SilescaractŁres</a:t>
            </a:r>
            <a:br/>
            <a:r>
              <a:t>de la chaine1 sont supØrieurs (cid:224) ceux de la chaine2, la fonction renvoie</a:t>
            </a:r>
            <a:br/>
            <a:r>
              <a:t>un nombre positif. Si c’est l’inverse, la fonction renvoie un nombre nØgatif.</a:t>
            </a:r>
            <a:br/>
            <a:r>
              <a:t>Dans la pratique, on se sert surtout de strcmp pour vØri(cid:28)er si 2 cha(cid:238)nes sont</a:t>
            </a:r>
            <a:br/>
            <a:r>
              <a:t>identiques ou non.</a:t>
            </a:r>
            <a:br/>
            <a:r>
              <a:t>Voici un code de test :</a:t>
            </a:r>
            <a:br/>
            <a:r>
              <a:t>181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chaine1 vaut : Salut Mateo21</a:t>
                      </a:r>
                    </a:p>
                    <a:p>
                      <a:r>
                        <a:t>chaine2 vaut toujours : Mateo21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13. LES CHA˛NES DE CARACT¨RES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chaine1[] = "Texte de test", chaine2[] = "Texte de test";</a:t>
            </a:r>
            <a:br/>
            <a:r>
              <a:t>if (strcmp(chaine1, chaine2) == 0) // Si cha(cid:238)nes identiques</a:t>
            </a:r>
            <a:br/>
            <a:r>
              <a:t>{</a:t>
            </a:r>
            <a:br/>
            <a:r>
              <a:t>printf("Les chaines sont identiques\n");</a:t>
            </a:r>
            <a:br/>
            <a:r>
              <a:t>}</a:t>
            </a:r>
            <a:br/>
            <a:r>
              <a:t>else</a:t>
            </a:r>
            <a:br/>
            <a:r>
              <a:t>{</a:t>
            </a:r>
            <a:br/>
            <a:r>
              <a:t>printf("Les chaines sont differentes\n");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471948(cid:1)</a:t>
            </a:r>
            <a:br/>
            <a:r>
              <a:t>Les chaines sont identiques</a:t>
            </a:r>
            <a:br/>
            <a:r>
              <a:t>Les cha(cid:238)nes Øtant identiques, la fonction strcmp a renvoyØ le nombre 0. Notez que</a:t>
            </a:r>
            <a:br/>
            <a:r>
              <a:t>j’aurais pu stocker ce que renvoie strcmp dans une variable de type int. Toutefois, ce</a:t>
            </a:r>
            <a:br/>
            <a:r>
              <a:t>n’est pas obligatoire, on peut directement mettre la fonction dans le if comme je l’ai</a:t>
            </a:r>
            <a:br/>
            <a:r>
              <a:t>fait.</a:t>
            </a:r>
            <a:br/>
            <a:r>
              <a:t>Je n’ai pas grand-chose (cid:224) ajouter (cid:224) propos de cette fonction. Elle est assez simple (cid:224)</a:t>
            </a:r>
            <a:br/>
            <a:r>
              <a:t>utiliser en fait, mais il ne faut pas oublier que 0 signi(cid:28)e (cid:19) identique (cid:20) et une autre</a:t>
            </a:r>
            <a:br/>
            <a:r>
              <a:t>valeur signi(cid:28)e (cid:19) di(cid:27)Ørent (cid:20). C’est la seule source d’erreurs possible ici.</a:t>
            </a:r>
            <a:br/>
            <a:r>
              <a:t>strchr : rechercher un caractŁre</a:t>
            </a:r>
            <a:br/>
            <a:r>
              <a:t>La fonction strchr recherche un caractŁre dans une cha(cid:238)ne. Prototype :</a:t>
            </a:r>
            <a:br/>
            <a:r>
              <a:t>char* strchr(const char* chaine, int caractereARechercher);</a:t>
            </a:r>
            <a:br/>
            <a:r>
              <a:t>La fonction prend 2 paramŁtres :</a:t>
            </a:r>
            <a:br/>
            <a:r>
              <a:t>(cid:21) chaine : la cha(cid:238)ne dans laquelle la recherche doit Œtre faite;</a:t>
            </a:r>
            <a:br/>
            <a:r>
              <a:t>(cid:21) caractereARechercher : le caractŁre que l’on doit rechercher dans la cha(cid:238)ne.</a:t>
            </a:r>
            <a:br/>
            <a:r>
              <a:t>Vous remarquerez que caractereARechercher est de type int et non de</a:t>
            </a:r>
            <a:br/>
            <a:r>
              <a:t>type char. Ce n’est pas rØellement un problŁme car, au fond, un caractŁre</a:t>
            </a:r>
            <a:br/>
            <a:r>
              <a:t>est et restera toujours un nombre. NØanmoins, on utilise quand mŒme plus</a:t>
            </a:r>
            <a:br/>
            <a:r>
              <a:t>souvent un char qu’un int pour stocker un caractŁre en mØmoire.</a:t>
            </a:r>
            <a:br/>
            <a:r>
              <a:t>La fonction renvoie un pointeur vers le premier caractŁre qu’elle a trouvØ, c’est-(cid:224)-dire</a:t>
            </a:r>
            <a:br/>
            <a:r>
              <a:t>qu’elle renvoie l’adresse de ce caractŁre dans la mØmoire. Elle renvoie NULL si elle n’a</a:t>
            </a:r>
            <a:br/>
            <a:r>
              <a:t>rien trouvØ. Dans l’exemple suivant, je rØcupŁre ce pointeur dans suiteChaine :</a:t>
            </a:r>
            <a:br/>
            <a:r>
              <a:t>182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Les chaines sont identiques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1</a:t>
            </a:r>
            <a:br/>
            <a:r>
              <a:t>Chapitre</a:t>
            </a:r>
            <a:br/>
            <a:r>
              <a:t>Vous avez dit programmer ?</a:t>
            </a:r>
            <a:br/>
            <a:r>
              <a:t>Di(cid:30)cultØ :</a:t>
            </a:r>
            <a:br/>
            <a:r>
              <a:t>V</a:t>
            </a:r>
            <a:br/>
            <a:r>
              <a:t>ous avez dØj(cid:224) entendu parler de programmation et nul doute que si vous avez ce</a:t>
            </a:r>
            <a:br/>
            <a:r>
              <a:t>livre entre les mains, c’est parce que vous voulez (cid:19) en(cid:28)n (cid:20) comprendre comment (cid:231)a</a:t>
            </a:r>
            <a:br/>
            <a:r>
              <a:t>fonctionne.</a:t>
            </a:r>
            <a:br/>
            <a:r>
              <a:t>Mais programmer en langage C... (cid:231)a veut dire quoi? Est-ce que c’est bien pour com-</a:t>
            </a:r>
            <a:br/>
            <a:r>
              <a:t>mencer? Est-ce que vous avez le niveau pour programmer? Est-ce qu’on peut tout faire</a:t>
            </a:r>
            <a:br/>
            <a:r>
              <a:t>avec?</a:t>
            </a:r>
            <a:br/>
            <a:r>
              <a:t>Ce chapitre a pour but de rØpondre (cid:224) toutes ces questions apparemment bŒtes et pourtant</a:t>
            </a:r>
            <a:br/>
            <a:r>
              <a:t>trŁs importantes. Gr(cid:226)ce (cid:224) ces questions simples, vous saurez (cid:224) la (cid:28)n de ce premier chapitre</a:t>
            </a:r>
            <a:br/>
            <a:r>
              <a:t>ce qui vous attend. C’est quand mŒme mieux de savoir (cid:224) quoi sert ce que vous allez</a:t>
            </a:r>
            <a:br/>
            <a:r>
              <a:t>apprendre, vous ne trouvez pas?</a:t>
            </a:r>
            <a:br/>
            <a:r>
              <a:t>3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FONCTIONS DE MANIPULATION DES CHA˛NES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chaine[] = "Texte de test", *suiteChaine = NULL;</a:t>
            </a:r>
            <a:br/>
            <a:r>
              <a:t>suiteChaine = strchr(chaine, ’d’);</a:t>
            </a:r>
            <a:br/>
            <a:r>
              <a:t>if (suiteChaine != NULL) // Si on a trouvØ quelque chose</a:t>
            </a:r>
            <a:br/>
            <a:r>
              <a:t>{</a:t>
            </a:r>
            <a:br/>
            <a:r>
              <a:t>printf("Voici la fin de la chaine a partir du premier d : %s",</a:t>
            </a:r>
            <a:br/>
            <a:r>
              <a:t>(cid:44)→ suiteChaine);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161896(cid:1)</a:t>
            </a:r>
            <a:br/>
            <a:r>
              <a:t>Voici la fin de la chaine a partir du premier d : de test</a:t>
            </a:r>
            <a:br/>
            <a:r>
              <a:t>Avez-vousbiencompriscequ’ilsepasseici?C’estunpeuparticulier.Enfait,suiteChaine</a:t>
            </a:r>
            <a:br/>
            <a:r>
              <a:t>estunpointeurcommechaine,saufquechainepointesurlepremiercaractŁre(le’T’</a:t>
            </a:r>
            <a:br/>
            <a:r>
              <a:t>majuscule),tandisquesuiteChainepointesurlepremiercaractŁre’d’quiaØtØtrouvØ</a:t>
            </a:r>
            <a:br/>
            <a:r>
              <a:t>dans chaine.</a:t>
            </a:r>
            <a:br/>
            <a:r>
              <a:t>Le schØma de la (cid:28)g. 13.5 vous montre oø pointe chaque pointeur :</a:t>
            </a:r>
            <a:br/>
            <a:r>
              <a:t>Figure 13.5 (cid:21) Pointeurs et cha(cid:238)nes</a:t>
            </a:r>
            <a:br/>
            <a:r>
              <a:t>chaine commence au dØbut de la chaine (’T’ majuscule), tandis que suiteChaine</a:t>
            </a:r>
            <a:br/>
            <a:r>
              <a:t>pointe sur le ’d’ minuscule.</a:t>
            </a:r>
            <a:br/>
            <a:r>
              <a:t>Lorsque je fais un printf de suiteChaine, il est donc normal que l’on m’a(cid:30)che juste</a:t>
            </a:r>
            <a:br/>
            <a:r>
              <a:t>(cid:19) de test (cid:20). La fonction printf a(cid:30)che tous les caractŁres qu’elle rencontre (’d’, ’e’, ’ ’,</a:t>
            </a:r>
            <a:br/>
            <a:r>
              <a:t>’t’, ’e’, ’s’, ’t’) jusqu’(cid:224) ce qu’elle tombe sur le \0 qui lui dit que la cha(cid:238)ne s’arrŒte l(cid:224).</a:t>
            </a:r>
            <a:br/>
            <a:r>
              <a:t>Variante</a:t>
            </a:r>
            <a:br/>
            <a:r>
              <a:t>Ilexisteunefonctionstrrchrstrictementidentique(cid:224)strchr,saufquecelle-l(cid:224)renvoie</a:t>
            </a:r>
            <a:br/>
            <a:r>
              <a:t>un pointeur vers le dernier caractŁre qu’elle a trouvØ dans la cha(cid:238)ne plut(cid:244)t que vers</a:t>
            </a:r>
            <a:br/>
            <a:r>
              <a:t>le premier.</a:t>
            </a:r>
            <a:br/>
            <a:r>
              <a:t>183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Voici la fin de la chaine a partir du premier d : de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13. LES CHA˛NES DE CARACT¨RES</a:t>
            </a:r>
            <a:br/>
            <a:r>
              <a:t>strpbrk : premier caractŁre de la liste</a:t>
            </a:r>
            <a:br/>
            <a:r>
              <a:t>Cettefonctionressemblebeaucoup(cid:224)laprØcØdente.Celle-cirechercheundescaractŁres</a:t>
            </a:r>
            <a:br/>
            <a:r>
              <a:t>dans la liste que vous lui donnez sous forme de cha(cid:238)ne, contrairement (cid:224) strchr qui ne</a:t>
            </a:r>
            <a:br/>
            <a:r>
              <a:t>peut rechercher qu’un seul caractŁre (cid:224) la fois.</a:t>
            </a:r>
            <a:br/>
            <a:r>
              <a:t>Par exemple, si on forme la cha(cid:238)ne "xds" et qu’on en fait une recherche dans "Texte</a:t>
            </a:r>
            <a:br/>
            <a:r>
              <a:t>de test", la fonction renvoie un pointeur vers le premier de ces caractŁres qu’elle y a</a:t>
            </a:r>
            <a:br/>
            <a:r>
              <a:t>trouvØ. En l’occurrence, le premier caractŁre de "xds" qu’elle trouve dans "Texte de</a:t>
            </a:r>
            <a:br/>
            <a:r>
              <a:t>test" est le x, donc strpbrk renverra un pointeur sur ’x’.</a:t>
            </a:r>
            <a:br/>
            <a:r>
              <a:t>Prototype :</a:t>
            </a:r>
            <a:br/>
            <a:r>
              <a:t>char* strpbrk(const char* chaine, const char* lettresARechercher);</a:t>
            </a:r>
            <a:br/>
            <a:r>
              <a:t>Testons la fonction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*suiteChaine;</a:t>
            </a:r>
            <a:br/>
            <a:r>
              <a:t>// On cherche la premiŁre occurrence de x, d ou s dans "Texte de test"</a:t>
            </a:r>
            <a:br/>
            <a:r>
              <a:t>suiteChaine = strpbrk("Texte de test", "xds");</a:t>
            </a:r>
            <a:br/>
            <a:r>
              <a:t>if (suiteChaine != NULL)</a:t>
            </a:r>
            <a:br/>
            <a:r>
              <a:t>{</a:t>
            </a:r>
            <a:br/>
            <a:r>
              <a:t>printf("Voici la fin de la chaine a partir du premier des caracteres</a:t>
            </a:r>
            <a:br/>
            <a:r>
              <a:t>(cid:44)→ trouves : %s", suiteChaine);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866773(cid:1)</a:t>
            </a:r>
            <a:br/>
            <a:r>
              <a:t>Voici la fin de la chaine a partir du premier des caracteres trouves :</a:t>
            </a:r>
            <a:br/>
            <a:r>
              <a:t>xte de test</a:t>
            </a:r>
            <a:br/>
            <a:r>
              <a:t>Pourcetexemple,j’aidirectementØcritlesvaleurs(cid:224)envoyer(cid:224)lafonction(entreguille-</a:t>
            </a:r>
            <a:br/>
            <a:r>
              <a:t>mets).Nousnesommesene(cid:27)etpasobligØsd’employerunevariable(cid:224)touslescoups,on</a:t>
            </a:r>
            <a:br/>
            <a:r>
              <a:t>peuttrŁsbienØcrirelacha(cid:238)nedirectement.IlfautsimplementretenirlarŁglesuivante:</a:t>
            </a:r>
            <a:br/>
            <a:r>
              <a:t>(cid:21) si vous utilisez les guillemets "", cela signi(cid:28)e cha(cid:238)ne;</a:t>
            </a:r>
            <a:br/>
            <a:r>
              <a:t>(cid:21) si vous utilisez les apostrophes (cid:17), cela signi(cid:28)e caractŁre.</a:t>
            </a:r>
            <a:br/>
            <a:r>
              <a:t>strstr : rechercher une cha(cid:238)ne dans une autre</a:t>
            </a:r>
            <a:br/>
            <a:r>
              <a:t>Cette fonction recherche la premiŁre occurrence d’une cha(cid:238)ne dans une autre cha(cid:238)ne.</a:t>
            </a:r>
            <a:br/>
            <a:r>
              <a:t>Son prototype est :</a:t>
            </a:r>
            <a:br/>
            <a:r>
              <a:t>184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Voici la fin de la chaine a partir du premier des caracteres trouves :</a:t>
                      </a:r>
                    </a:p>
                    <a:p>
                      <a:r>
                        <a:t>xte de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FONCTIONS DE MANIPULATION DES CHA˛NES</a:t>
            </a:r>
            <a:br/>
            <a:r>
              <a:t>char* strstr(const char* chaine, const char* chaineARechercher);</a:t>
            </a:r>
            <a:br/>
            <a:r>
              <a:t>Le prototype est similaire (cid:224) strpbrk, mais attention (cid:224) ne pas confondre : strpbrk</a:t>
            </a:r>
            <a:br/>
            <a:r>
              <a:t>recherche UN des caractŁres, tandis que strstr recherche toute la cha(cid:238)ne.</a:t>
            </a:r>
            <a:br/>
            <a:r>
              <a:t>Exemple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*suiteChaine;</a:t>
            </a:r>
            <a:br/>
            <a:r>
              <a:t>// On cherche la premiŁre occurrence de "test" dans "Texte de test" :</a:t>
            </a:r>
            <a:br/>
            <a:r>
              <a:t>suiteChaine = strstr("Texte de test", "test");</a:t>
            </a:r>
            <a:br/>
            <a:r>
              <a:t>if (suiteChaine != NULL)</a:t>
            </a:r>
            <a:br/>
            <a:r>
              <a:t>{</a:t>
            </a:r>
            <a:br/>
            <a:r>
              <a:t>printf("Premiere occurrence de test dans Texte de test : %s\n",</a:t>
            </a:r>
            <a:br/>
            <a:r>
              <a:t>(cid:44)→ suiteChaine);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293475(cid:1)</a:t>
            </a:r>
            <a:br/>
            <a:r>
              <a:t>Premiere occurrence de test dans Texte de test : test</a:t>
            </a:r>
            <a:br/>
            <a:r>
              <a:t>Lafonctionstrstrrecherchelacha(cid:238)ne"test"dans"Textedetest".Ellerenvoie,comme</a:t>
            </a:r>
            <a:br/>
            <a:r>
              <a:t>lesautres,unpointeurquandelleatrouvØcequ’ellecherchait.EllerenvoieNULLsielle</a:t>
            </a:r>
            <a:br/>
            <a:r>
              <a:t>n’a rien trouvØ.</a:t>
            </a:r>
            <a:br/>
            <a:r>
              <a:t>Jusqu’ici, je me suis contentØ d’a(cid:30)cher la cha(cid:238)ne (cid:224) partir du pointeur retournØ par les</a:t>
            </a:r>
            <a:br/>
            <a:r>
              <a:t>fonctions.Danslapratique,(cid:231)an’estpastrŁsutile.Vousferezjusteunif (resultat!=</a:t>
            </a:r>
            <a:br/>
            <a:r>
              <a:t>NULL)poursavoirsilarechercheaounondonnØquelquechose,etvousa(cid:30)cherez(cid:19)Le</a:t>
            </a:r>
            <a:br/>
            <a:r>
              <a:t>texte que vous recherchiez a ØtØ trouvØ (cid:20).</a:t>
            </a:r>
            <a:br/>
            <a:r>
              <a:t>sprintf : Øcrire dans une cha(cid:238)ne</a:t>
            </a:r>
            <a:br/>
            <a:r>
              <a:t>Cette fonction se trouve dans stdio.h contrairement aux autres fonctions</a:t>
            </a:r>
            <a:br/>
            <a:r>
              <a:t>que nous avons ØtudiØes jusqu’ici, qui Øtaient dans string.h.</a:t>
            </a:r>
            <a:br/>
            <a:r>
              <a:t>Ce nom doit vaguement vous rappeler quelque chose. Cette fonction ressemble Ønor-</a:t>
            </a:r>
            <a:br/>
            <a:r>
              <a:t>mØment au printf que vous connaissez mais, au lieu d’Øcrire (cid:224) l’Øcran, sprintf Øcrit</a:t>
            </a:r>
            <a:br/>
            <a:r>
              <a:t>dans... une cha(cid:238)ne! D’oø son nom d’ailleurs, qui commence par le (cid:19) s (cid:20) de (cid:19) string (cid:20)</a:t>
            </a:r>
            <a:br/>
            <a:r>
              <a:t>(cha(cid:238)ne en anglais).</a:t>
            </a:r>
            <a:br/>
            <a:r>
              <a:t>C’est une fonction trŁs pratique pour mettre en forme une cha(cid:238)ne. Petit exemple :</a:t>
            </a:r>
            <a:br/>
            <a:r>
              <a:t>185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Premiere occurrence de test dans Texte de test :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13. LES CHA˛NES DE CARACT¨RES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chaine[100];</a:t>
            </a:r>
            <a:br/>
            <a:r>
              <a:t>int age = 15;</a:t>
            </a:r>
            <a:br/>
            <a:r>
              <a:t>// On Øcrit "Tu as 15 ans" dans chaine</a:t>
            </a:r>
            <a:br/>
            <a:r>
              <a:t>sprintf(chaine, "Tu as %d ans !", age);</a:t>
            </a:r>
            <a:br/>
            <a:r>
              <a:t>// On affiche chaine pour vØrifier qu’elle contient bien cela :</a:t>
            </a:r>
            <a:br/>
            <a:r>
              <a:t>printf("%s", chaine);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279963(cid:1)</a:t>
            </a:r>
            <a:br/>
            <a:r>
              <a:t>Tu as 15 ans !</a:t>
            </a:r>
            <a:br/>
            <a:r>
              <a:t>Elle s’utilise de la mŒme maniŁre que printf, mis (cid:224) part le fait que vous devez lui</a:t>
            </a:r>
            <a:br/>
            <a:r>
              <a:t>donner en premier paramŁtre un pointeur vers la cha(cid:238)ne qui doit recevoir le texte.</a:t>
            </a:r>
            <a:br/>
            <a:r>
              <a:t>Dans mon exemple, j’Øcris dans chaine (cid:19) Tu as %d ans (cid:20), oø %d est remplacØ par</a:t>
            </a:r>
            <a:br/>
            <a:r>
              <a:t>le contenu de la variable age. Toutes les rŁgles du printf s’appliquent, vous pouvez</a:t>
            </a:r>
            <a:br/>
            <a:r>
              <a:t>donc si vous le voulez mettre des %s pour insØrer d’autres cha(cid:238)nes (cid:224) l’intØrieur de votre</a:t>
            </a:r>
            <a:br/>
            <a:r>
              <a:t>cha(cid:238)ne!</a:t>
            </a:r>
            <a:br/>
            <a:r>
              <a:t>Comme d’habitude, vØri(cid:28)ez que votre cha(cid:238)ne est su(cid:30)samment grande pour accueillir</a:t>
            </a:r>
            <a:br/>
            <a:r>
              <a:t>toutletextequelesprintfvaluienvoyer.Sinon,commeonl’avu,vousvousexposez</a:t>
            </a:r>
            <a:br/>
            <a:r>
              <a:t>(cid:224) des dØpassements de mØmoire et donc (cid:224) un plantage de votre programme.</a:t>
            </a:r>
            <a:br/>
            <a:r>
              <a:t>En rØsumØ</a:t>
            </a:r>
            <a:br/>
            <a:r>
              <a:t>(cid:21) Un ordinateur ne sait pas manipuler du texte, il ne conna(cid:238)t que les nombres. Pour</a:t>
            </a:r>
            <a:br/>
            <a:r>
              <a:t>rØglerleproblŁme,onassocie(cid:224)chaquelettredel’alphabetunnombrecorrespondant</a:t>
            </a:r>
            <a:br/>
            <a:r>
              <a:t>dans une table appelØe la table ASCII.</a:t>
            </a:r>
            <a:br/>
            <a:r>
              <a:t>(cid:21) Le type char est utilisØ pour stocker une et une seule lettre4.</a:t>
            </a:r>
            <a:br/>
            <a:r>
              <a:t>(cid:21) Pour crØer un mot ou une phrase, on doit construire une cha(cid:238)ne de caractŁres.</a:t>
            </a:r>
            <a:br/>
            <a:r>
              <a:t>Pour cela, on utilise un tableau de char.</a:t>
            </a:r>
            <a:br/>
            <a:r>
              <a:t>(cid:21) Toute cha(cid:238)ne de caractŁre se termine par un caractŁre spØcial appelØ \0 qui signi(cid:28)e</a:t>
            </a:r>
            <a:br/>
            <a:r>
              <a:t>(cid:19) (cid:28)n de cha(cid:238)ne (cid:20).</a:t>
            </a:r>
            <a:br/>
            <a:r>
              <a:t>(cid:21) Il existe de nombreuses fonctions toutes prŒtes de manipulation des cha(cid:238)nes dans la</a:t>
            </a:r>
            <a:br/>
            <a:r>
              <a:t>bibliothŁque string. Il faut inclure string.h pour pouvoir les utiliser.</a:t>
            </a:r>
            <a:br/>
            <a:r>
              <a:t>4. Il stocke en rØalitØ un nombre mais ce nombre est automatiquement traduit par l’ordinateur (cid:224)</a:t>
            </a:r>
            <a:br/>
            <a:r>
              <a:t>l’a(cid:30)chage.</a:t>
            </a:r>
            <a:br/>
            <a:r>
              <a:t>186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Tu as 15 ans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14</a:t>
            </a:r>
            <a:br/>
            <a:r>
              <a:t>Chapitre</a:t>
            </a:r>
            <a:br/>
            <a:r>
              <a:t>Le prØprocesseur</a:t>
            </a:r>
            <a:br/>
            <a:r>
              <a:t>Di(cid:30)cultØ :</a:t>
            </a:r>
            <a:br/>
            <a:r>
              <a:t>A</a:t>
            </a:r>
            <a:br/>
            <a:r>
              <a:t>prŁs ces derniers chapitres harassants sur les pointeurs, tableaux et cha(cid:238)nes de ca-</a:t>
            </a:r>
            <a:br/>
            <a:r>
              <a:t>ractŁres, nous allons faire une pause. Vous avez dß intØgrer un certain nombre de</a:t>
            </a:r>
            <a:br/>
            <a:r>
              <a:t>nouveautØsdansleschapitresprØcØdents,jenepeuxdoncpasvousrefuserdesou(cid:31)er</a:t>
            </a:r>
            <a:br/>
            <a:r>
              <a:t>un peu.</a:t>
            </a:r>
            <a:br/>
            <a:r>
              <a:t>CechapitrevatraiterduprØprocesseur,ceprogrammequis’exØcutejusteavantlacompila-</a:t>
            </a:r>
            <a:br/>
            <a:r>
              <a:t>tion.Nevousytrompezpas:lesinformationscontenuesdanscechapitrevousserontutiles.</a:t>
            </a:r>
            <a:br/>
            <a:r>
              <a:t>Elles sont en revanche moins complexes que ce que vous avez eu (cid:224) assimiler rØcemment.</a:t>
            </a:r>
            <a:br/>
            <a:r>
              <a:t>187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14. LE PR(cid:201)PROCESSEUR</a:t>
            </a:r>
            <a:br/>
            <a:r>
              <a:t>Les include</a:t>
            </a:r>
            <a:br/>
            <a:r>
              <a:t>Comme je vous l’ai expliquØ dans les tout premiers chapitres du cours, on trouve dans</a:t>
            </a:r>
            <a:br/>
            <a:r>
              <a:t>les codes source des lignes un peu particuliŁres appelØes directives de prØproces-</a:t>
            </a:r>
            <a:br/>
            <a:r>
              <a:t>seur.CesdirectivesdeprØprocesseurontlacaractØristiquesuivante:ellescommencent</a:t>
            </a:r>
            <a:br/>
            <a:r>
              <a:t>toujours par le symbole #. Elles sont donc faciles (cid:224) reconna(cid:238)tre.</a:t>
            </a:r>
            <a:br/>
            <a:r>
              <a:t>La premiŁre (et seule) directive que nous ayons vue pour l’instant est #include. Cette</a:t>
            </a:r>
            <a:br/>
            <a:r>
              <a:t>directive permet d’inclure le contenu d’un (cid:28)chier dans un autre, je vous l’ai dit plus</a:t>
            </a:r>
            <a:br/>
            <a:r>
              <a:t>t(cid:244)t. On s’en sert en particulier pour inclure des (cid:28)chiers .h comme les (cid:28)chiers .h des</a:t>
            </a:r>
            <a:br/>
            <a:r>
              <a:t>bibliothŁques (stdlib.h, stdio.h, string.h, math.h...) et vos propres (cid:28)chiers .h.</a:t>
            </a:r>
            <a:br/>
            <a:r>
              <a:t>Pour inclure un (cid:28)chier .h se trouvant dans le dossier oø est installØ votre IDE, vous</a:t>
            </a:r>
            <a:br/>
            <a:r>
              <a:t>devez utiliser les chevrons &lt; &gt; :</a:t>
            </a:r>
            <a:br/>
            <a:r>
              <a:t>#include &lt;stdlib.h&gt;</a:t>
            </a:r>
            <a:br/>
            <a:r>
              <a:t>Pour inclure un (cid:28)chier .h se trouvant dans le dossier de votre projet, vous devez en</a:t>
            </a:r>
            <a:br/>
            <a:r>
              <a:t>revanche utiliser les guillemets :</a:t>
            </a:r>
            <a:br/>
            <a:r>
              <a:t>#include "monfichier.h"</a:t>
            </a:r>
            <a:br/>
            <a:r>
              <a:t>ConcrŁtement, le prØprocesseur est dØmarrØ avant la compilation. Il parcourt tous vos</a:t>
            </a:r>
            <a:br/>
            <a:r>
              <a:t>(cid:28)chiers (cid:224) la recherche de directives de prØprocesseur, ces fameuses lignes qui com-</a:t>
            </a:r>
            <a:br/>
            <a:r>
              <a:t>mencent par un #. Lorsqu’il rencontre la directive #include, il insŁre littØralement le</a:t>
            </a:r>
            <a:br/>
            <a:r>
              <a:t>contenu du (cid:28)chier indiquØ (cid:224) l’endroit du #include.</a:t>
            </a:r>
            <a:br/>
            <a:r>
              <a:t>Supposonsquej’aieunfichier.ccontenantlecodedemesfonctionsetunfichier.h</a:t>
            </a:r>
            <a:br/>
            <a:r>
              <a:t>contenantlesprototypesdesfonctionsdefichier.c.OnpourraitrØsumerlasituation</a:t>
            </a:r>
            <a:br/>
            <a:r>
              <a:t>dans le schØma de la (cid:28)g. 14.1.</a:t>
            </a:r>
            <a:br/>
            <a:r>
              <a:t>Figure 14.1 (cid:21) Inclusion de (cid:28)chier</a:t>
            </a:r>
            <a:br/>
            <a:r>
              <a:t>Tout le contenu de fichier.h est mis (cid:224) l’intØrieur de fichier.c, (cid:224) l’endroit oø il y a</a:t>
            </a:r>
            <a:br/>
            <a:r>
              <a:t>la directive #include fichier.h.</a:t>
            </a:r>
            <a:br/>
            <a:r>
              <a:t>Imaginons qu’on ait dans le fichier.c :</a:t>
            </a:r>
            <a:br/>
            <a:r>
              <a:t>#include "fichier.h"</a:t>
            </a:r>
            <a:br/>
            <a:r>
              <a:t>188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INCLUDE</a:t>
            </a:r>
            <a:br/>
            <a:r>
              <a:t>int maFonction(int truc, double bidule)</a:t>
            </a:r>
            <a:br/>
            <a:r>
              <a:t>{</a:t>
            </a:r>
            <a:br/>
            <a:r>
              <a:t>/* Code de la fonction */</a:t>
            </a:r>
            <a:br/>
            <a:r>
              <a:t>}</a:t>
            </a:r>
            <a:br/>
            <a:r>
              <a:t>void autreFonction(int valeur)</a:t>
            </a:r>
            <a:br/>
            <a:r>
              <a:t>{</a:t>
            </a:r>
            <a:br/>
            <a:r>
              <a:t>/* Code de la fonction */</a:t>
            </a:r>
            <a:br/>
            <a:r>
              <a:t>}</a:t>
            </a:r>
            <a:br/>
            <a:r>
              <a:t>Et dans le fichier.h :</a:t>
            </a:r>
            <a:br/>
            <a:r>
              <a:t>int maFonction(int truc, double bidule);</a:t>
            </a:r>
            <a:br/>
            <a:r>
              <a:t>void autreFonction(int valeur);</a:t>
            </a:r>
            <a:br/>
            <a:r>
              <a:t>Lorsque le prØprocesseur passe par l(cid:224), juste avant la compilation de fichier.c, il</a:t>
            </a:r>
            <a:br/>
            <a:r>
              <a:t>insŁre fichier.h dans fichier.c. Au (cid:28)nal, le code source de fichier.c juste avant</a:t>
            </a:r>
            <a:br/>
            <a:r>
              <a:t>la compilation ressemble (cid:224) (cid:231)a :</a:t>
            </a:r>
            <a:br/>
            <a:r>
              <a:t>int maFonction(int truc, double bidule);</a:t>
            </a:r>
            <a:br/>
            <a:r>
              <a:t>void autreFonction(int valeur);</a:t>
            </a:r>
            <a:br/>
            <a:r>
              <a:t>int maFonction(int truc, double bidule)</a:t>
            </a:r>
            <a:br/>
            <a:r>
              <a:t>{</a:t>
            </a:r>
            <a:br/>
            <a:r>
              <a:t>/* Code de la fonction */</a:t>
            </a:r>
            <a:br/>
            <a:r>
              <a:t>}</a:t>
            </a:r>
            <a:br/>
            <a:r>
              <a:t>void autreFonction(int valeur)</a:t>
            </a:r>
            <a:br/>
            <a:r>
              <a:t>{</a:t>
            </a:r>
            <a:br/>
            <a:r>
              <a:t>/* Code de la fonction */</a:t>
            </a:r>
            <a:br/>
            <a:r>
              <a:t>}</a:t>
            </a:r>
            <a:br/>
            <a:r>
              <a:t>Le contenu du .h est venu se mettre (cid:224) l’emplacement de la ligne #include.</a:t>
            </a:r>
            <a:br/>
            <a:r>
              <a:t>Ce n’est pas bien compliquØ (cid:224) comprendre, je pense d’ailleurs que bon nombre d’entre</a:t>
            </a:r>
            <a:br/>
            <a:r>
              <a:t>vous devaient se douter que (cid:231)a fonctionnait comme (cid:231)a. Avec ces explications supplØ-</a:t>
            </a:r>
            <a:br/>
            <a:r>
              <a:t>mentaires, j’espŁre avoir mis tout le monde d’accord. Le #include ne fait rien d’autre</a:t>
            </a:r>
            <a:br/>
            <a:r>
              <a:t>qu’insØrer un (cid:28)chier dans un autre, c’est important de bien le comprendre.</a:t>
            </a:r>
            <a:br/>
            <a:r>
              <a:t>Si on a dØcidØ de mettre les prototypes dans les .h, au lieu de tout mettre</a:t>
            </a:r>
            <a:br/>
            <a:r>
              <a:t>dansles.c,c’estessentiellementparprincipe.Onpourraitapriorimettreles</a:t>
            </a:r>
            <a:br/>
            <a:r>
              <a:t>prototypesenhautdes.c(d’ailleurs,danscertainstrŁspetitsprogrammeson</a:t>
            </a:r>
            <a:br/>
            <a:r>
              <a:t>lefaitparfois),maispourdesquestionsd’organisationilestvivementconseillØ</a:t>
            </a:r>
            <a:br/>
            <a:r>
              <a:t>de placer ses prototypes dans des .h. Lorsque votre programme grossira et</a:t>
            </a:r>
            <a:br/>
            <a:r>
              <a:t>que plusieurs (cid:28)chiers .c feront appel (cid:224) un mŒme .h, vous serez heureux de</a:t>
            </a:r>
            <a:br/>
            <a:r>
              <a:t>nepasavoir(cid:224)copier-collerlesprototypesdesmŒmesfonctionsplusieursfois!</a:t>
            </a:r>
            <a:br/>
            <a:r>
              <a:t>189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14. LE PR(cid:201)PROCESSEUR</a:t>
            </a:r>
            <a:br/>
            <a:r>
              <a:t>Les define</a:t>
            </a:r>
            <a:br/>
            <a:r>
              <a:t>NousallonsdØcouvrirmaintenantunenouvelledirectivedeprØprocesseur:le#define.</a:t>
            </a:r>
            <a:br/>
            <a:r>
              <a:t>Cette directive permet de dØ(cid:28)nir une constante de prØprocesseur. Cela permet</a:t>
            </a:r>
            <a:br/>
            <a:r>
              <a:t>d’associer une valeur (cid:224) un mot. Voici un exemple :</a:t>
            </a:r>
            <a:br/>
            <a:r>
              <a:t>#define NOMBRE_VIES_INITIALES 3</a:t>
            </a:r>
            <a:br/>
            <a:r>
              <a:t>Vous devez Øcrire dans l’ordre :</a:t>
            </a:r>
            <a:br/>
            <a:r>
              <a:t>(cid:21) le #define;</a:t>
            </a:r>
            <a:br/>
            <a:r>
              <a:t>(cid:21) le mot auquel la valeur va Œtre associØe;</a:t>
            </a:r>
            <a:br/>
            <a:r>
              <a:t>(cid:21) la valeur du mot.</a:t>
            </a:r>
            <a:br/>
            <a:r>
              <a:t>Attention : malgrØ les apparences (notamment le nom que l’on a l’habitude de mettre</a:t>
            </a:r>
            <a:br/>
            <a:r>
              <a:t>en majuscules), cela est trŁs di(cid:27)Ørent des constantes que nous avons ØtudiØes jusqu’ici,</a:t>
            </a:r>
            <a:br/>
            <a:r>
              <a:t>telles que :</a:t>
            </a:r>
            <a:br/>
            <a:r>
              <a:t>const int NOMBRE_VIES_INITIALES = 3;</a:t>
            </a:r>
            <a:br/>
            <a:r>
              <a:t>Les constantes occupaient de la place en mØmoire. MŒme si la valeur ne changeait pas,</a:t>
            </a:r>
            <a:br/>
            <a:r>
              <a:t>votre nombre 3 Øtait stockØ quelque part dans la mØmoire. Ce n’est pas le cas des</a:t>
            </a:r>
            <a:br/>
            <a:r>
              <a:t>constantes de prØprocesseur!</a:t>
            </a:r>
            <a:br/>
            <a:r>
              <a:t>Comment (cid:231)a fonctionne? En fait, le #define remplace dans votre code source tous les</a:t>
            </a:r>
            <a:br/>
            <a:r>
              <a:t>mots par leur valeur correspondante. C’est un peu comme la fonction (cid:19) Rechercher /</a:t>
            </a:r>
            <a:br/>
            <a:r>
              <a:t>Remplacer (cid:20) de Word si vous voulez. Ainsi, la ligne :</a:t>
            </a:r>
            <a:br/>
            <a:r>
              <a:t>#define NOMBRE_VIES_INITIALES 3</a:t>
            </a:r>
            <a:br/>
            <a:r>
              <a:t>... remplace dans le (cid:28)chier chaque NOMBRE_VIES_INITIALES par 3.</a:t>
            </a:r>
            <a:br/>
            <a:r>
              <a:t>Voici un exemple de (cid:28)chier .c avant passage du prØprocesseur :</a:t>
            </a:r>
            <a:br/>
            <a:r>
              <a:t>#define NOMBRE_VIES_INITIALES 3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vies = NOMBRE_VIES_INITIALES;</a:t>
            </a:r>
            <a:br/>
            <a:r>
              <a:t>/* Code ...*/</a:t>
            </a:r>
            <a:br/>
            <a:r>
              <a:t>AprŁs passage du prØprocesseur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vies = 3;</a:t>
            </a:r>
            <a:br/>
            <a:r>
              <a:t>/* Code ...*/</a:t>
            </a:r>
            <a:br/>
            <a:r>
              <a:t>190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DEFINE</a:t>
            </a:r>
            <a:br/>
            <a:r>
              <a:t>Avant la compilation, tous les #define auront donc ØtØ remplacØs par les valeurs cor-</a:t>
            </a:r>
            <a:br/>
            <a:r>
              <a:t>respondantes. Le compilateur (cid:19) voit (cid:20) le (cid:28)chier aprŁs passage du prØprocesseur, dans</a:t>
            </a:r>
            <a:br/>
            <a:r>
              <a:t>lequel tous les remplacements auront ØtØ e(cid:27)ectuØs.</a:t>
            </a:r>
            <a:br/>
            <a:r>
              <a:t>Quel intØrŒt par rapport (cid:224) l’utilisation de constantes comme on l’a vu jus-</a:t>
            </a:r>
            <a:br/>
            <a:r>
              <a:t>qu’ici?</a:t>
            </a:r>
            <a:br/>
            <a:r>
              <a:t>Eh bien, comme je vous l’ai dit, (cid:231)a ne prend pas de place en mØmoire. C’est logique,</a:t>
            </a:r>
            <a:br/>
            <a:r>
              <a:t>vu que lors de la compilation il ne reste plus que des nombres dans le code source.</a:t>
            </a:r>
            <a:br/>
            <a:r>
              <a:t>Un autre intØrŒt est que le remplacement se fait dans tout le (cid:28)chier dans lequel se</a:t>
            </a:r>
            <a:br/>
            <a:r>
              <a:t>trouve le #define. Si vous aviez dØ(cid:28)ni une constante en mØmoire dans une fonction,</a:t>
            </a:r>
            <a:br/>
            <a:r>
              <a:t>celle-cin’auraitØtØvalablequedanslafonctionpuisauraitØtØsupprimØe.Le#define</a:t>
            </a:r>
            <a:br/>
            <a:r>
              <a:t>en revanche s’appliquera (cid:224) toutes les fonctions du (cid:28)chier, ce qui peut s’avØrer parfois</a:t>
            </a:r>
            <a:br/>
            <a:r>
              <a:t>pratique selon les besoins.</a:t>
            </a:r>
            <a:br/>
            <a:r>
              <a:t>Un exemple concret d’utilisation des #define? En voici un que vous ne tarderez pas</a:t>
            </a:r>
            <a:br/>
            <a:r>
              <a:t>(cid:224) utiliser. Lorsque vous ouvrirez une fenŒtre en C, vous aurez probablement envie de</a:t>
            </a:r>
            <a:br/>
            <a:r>
              <a:t>dØ(cid:28)nir des constantes de prØprocesseur pour indiquer les dimensions de la fenŒtre :</a:t>
            </a:r>
            <a:br/>
            <a:r>
              <a:t>#define LARGEUR_FENETRE 800</a:t>
            </a:r>
            <a:br/>
            <a:r>
              <a:t>#define HAUTEUR_FENETRE 600</a:t>
            </a:r>
            <a:br/>
            <a:r>
              <a:t>L’avantageestquesiplustardvousdØcidezdechangerlatailledelafenŒtre(parceque</a:t>
            </a:r>
            <a:br/>
            <a:r>
              <a:t>(cid:231)a vous semble trop petit), il vous su(cid:30)ra de modi(cid:28)er les #define puis de recompiler.</a:t>
            </a:r>
            <a:br/>
            <a:r>
              <a:t>(cid:192)noter:les#definesontgØnØralementplacØsdansdes.h,(cid:224)c(cid:244)tØdesprototypes(vous</a:t>
            </a:r>
            <a:br/>
            <a:r>
              <a:t>pouvez d’ailleurs aller voir les .h des bibliothŁques comme stdlib.h, vous verrez qu’il</a:t>
            </a:r>
            <a:br/>
            <a:r>
              <a:t>y a des #define!). Les #define sont donc (cid:19) faciles d’accŁs (cid:20), vous pouvez changer les</a:t>
            </a:r>
            <a:br/>
            <a:r>
              <a:t>dimensions de la fenŒtre en modi(cid:28)ant les #define plut(cid:244)t que d’aller chercher au fond</a:t>
            </a:r>
            <a:br/>
            <a:r>
              <a:t>de vos fonctions l’endroit oø vous ouvrez la fenŒtre pour modi(cid:28)er les dimensions. C’est</a:t>
            </a:r>
            <a:br/>
            <a:r>
              <a:t>donc du temps gagnØ pour le programmeur.</a:t>
            </a:r>
            <a:br/>
            <a:r>
              <a:t>En rØsumØ, les constantes de prØprocesseur permettent de (cid:19) con(cid:28)gurer (cid:20) votre pro-</a:t>
            </a:r>
            <a:br/>
            <a:r>
              <a:t>gramme avant sa compilation. C’est une sorte de mini-con(cid:28)guration.</a:t>
            </a:r>
            <a:br/>
            <a:r>
              <a:t>Un define pour la taille des tableaux</a:t>
            </a:r>
            <a:br/>
            <a:r>
              <a:t>OnutilisesouventlesdefinepourdØ(cid:28)nirlatailledestableaux.OnØcritparexemple:</a:t>
            </a:r>
            <a:br/>
            <a:r>
              <a:t>#define TAILLE_MAX 1000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chaine1[TAILLE_MAX], chaine2[TAILLE_MAX];</a:t>
            </a:r>
            <a:br/>
            <a:r>
              <a:t>// ...</a:t>
            </a:r>
            <a:br/>
            <a:r>
              <a:t>191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14. LE PR(cid:201)PROCESSEUR</a:t>
            </a:r>
            <a:br/>
            <a:r>
              <a:t>Mais... je croyais qu’on ne pouvait pas mettre de variable ni de constante</a:t>
            </a:r>
            <a:br/>
            <a:r>
              <a:t>entre les crochets lors d’une dØ(cid:28)nition de tableau?</a:t>
            </a:r>
            <a:br/>
            <a:r>
              <a:t>Oui, mais TAILLE_MAX n’est PAS une variable ni une constante. En e(cid:27)et je vous l’ai</a:t>
            </a:r>
            <a:br/>
            <a:r>
              <a:t>dit, le prØprocesseur transforme le (cid:28)chier avant compilation en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chaine1[1000], chaine2[1000];</a:t>
            </a:r>
            <a:br/>
            <a:r>
              <a:t>// ...</a:t>
            </a:r>
            <a:br/>
            <a:r>
              <a:t>... et cela est valide!</a:t>
            </a:r>
            <a:br/>
            <a:r>
              <a:t>En dØ(cid:28)nissant TAILLE_MAX ainsi, vous pouvez vous en servir pour crØer des tableaux</a:t>
            </a:r>
            <a:br/>
            <a:r>
              <a:t>d’une certaine taille. Si (cid:224) l’avenir cela s’avŁre insu(cid:30)sant, vous n’aurez qu’(cid:224) modi(cid:28)er la</a:t>
            </a:r>
            <a:br/>
            <a:r>
              <a:t>lignedu#define,recompiler,etvostableauxdecharprendronttouslanouvelletaille</a:t>
            </a:r>
            <a:br/>
            <a:r>
              <a:t>que vous aurez indiquØe.</a:t>
            </a:r>
            <a:br/>
            <a:r>
              <a:t>Calculs dans les define</a:t>
            </a:r>
            <a:br/>
            <a:r>
              <a:t>Il est possible de faire quelques petits calculs dans les define. Par exemple, ce code</a:t>
            </a:r>
            <a:br/>
            <a:r>
              <a:t>crØeuneconstanteLARGEUR_FENETRE,uneautreHAUTEUR_FENETRE,puisunetroisiŁme</a:t>
            </a:r>
            <a:br/>
            <a:r>
              <a:t>NOMBRE_PIXELS qui contiendra le nombre de pixels a(cid:30)chØs (cid:224) l’intØrieur de la fenŒtre</a:t>
            </a:r>
            <a:br/>
            <a:r>
              <a:t>(le calcul est simple : largeur * hauteur) :</a:t>
            </a:r>
            <a:br/>
            <a:r>
              <a:t>#define LARGEUR_FENETRE 800</a:t>
            </a:r>
            <a:br/>
            <a:r>
              <a:t>#define HAUTEUR_FENETRE 600</a:t>
            </a:r>
            <a:br/>
            <a:r>
              <a:t>#define NOMBRE_PIXELS (LARGEUR_FENETRE * HAUTEUR_FENETRE)</a:t>
            </a:r>
            <a:br/>
            <a:r>
              <a:t>La valeur de NOMBRE_PIXELS est remplacØe avant la compilation par le code sui-</a:t>
            </a:r>
            <a:br/>
            <a:r>
              <a:t>vant : (LARGEUR_FENETRE * HAUTEUR_FENETRE), c’est-(cid:224)-dire par (800 * 600), ce qui</a:t>
            </a:r>
            <a:br/>
            <a:r>
              <a:t>fait 480000. Mettez toujours votre calcul entre parenthŁses comme je l’ai fait par sØcu-</a:t>
            </a:r>
            <a:br/>
            <a:r>
              <a:t>ritØ pour bien isoler l’opØration.</a:t>
            </a:r>
            <a:br/>
            <a:r>
              <a:t>Vous pouvez faire toutes les opØrations de base que vous connaissez : addition (+),</a:t>
            </a:r>
            <a:br/>
            <a:r>
              <a:t>soustraction (-), multiplication (*), division (/) et modulo (%).</a:t>
            </a:r>
            <a:br/>
            <a:r>
              <a:t>Les constantes prØdØ(cid:28)nies</a:t>
            </a:r>
            <a:br/>
            <a:r>
              <a:t>EnplusdesconstantesquevouspouvezdØ(cid:28)nirvous-mŒmes,ilexistequelquesconstantes</a:t>
            </a:r>
            <a:br/>
            <a:r>
              <a:t>prØdØ(cid:28)nies par le prØprocesseur.</a:t>
            </a:r>
            <a:br/>
            <a:r>
              <a:t>Chacune de ces constantes commence et se termine par deux symboles underscore _1.</a:t>
            </a:r>
            <a:br/>
            <a:r>
              <a:t>1. Vous trouverez ce symbole sous le chi(cid:27)re 8, tout du moins si vous avez un clavier AZERTY</a:t>
            </a:r>
            <a:br/>
            <a:r>
              <a:t>fran(cid:231)ais.IlfautappuyersurlestouchesAlt Gret8enmŒmetemps.</a:t>
            </a:r>
            <a:br/>
            <a:r>
              <a:t>192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1. VOUS AVEZ DIT PROGRAMMER?</a:t>
            </a:r>
            <a:br/>
            <a:r>
              <a:t>Programmer, c’est quoi?</a:t>
            </a:r>
            <a:br/>
            <a:r>
              <a:t>On commence par la question la plus simple qui soit, la plus basique de toutes les</a:t>
            </a:r>
            <a:br/>
            <a:r>
              <a:t>questions basiques. Si vous avez l’impression de dØj(cid:224) savoir tout (cid:231)a, je vous conseille</a:t>
            </a:r>
            <a:br/>
            <a:r>
              <a:t>de lire quand mŒme, (cid:231)a ne peut pas vous faire de mal! Je pars de zØro pour ce cours,</a:t>
            </a:r>
            <a:br/>
            <a:r>
              <a:t>donc je vais devoir rØpondre (cid:224) la question :</a:t>
            </a:r>
            <a:br/>
            <a:r>
              <a:t>Que signi(cid:28)e le mot (cid:19) programmer (cid:20)?</a:t>
            </a:r>
            <a:br/>
            <a:r>
              <a:t>Programmer signi(cid:28)e rØaliser des (cid:19) programmes informatiques (cid:20). Les programmes de-</a:t>
            </a:r>
            <a:br/>
            <a:r>
              <a:t>mandent (cid:224) l’ordinateur d’e(cid:27)ectuer des actions.</a:t>
            </a:r>
            <a:br/>
            <a:r>
              <a:t>Votre ordinateur est rempli de programmes en tous genres :</a:t>
            </a:r>
            <a:br/>
            <a:r>
              <a:t>(cid:21) la calculatrice est un programme;</a:t>
            </a:r>
            <a:br/>
            <a:r>
              <a:t>(cid:21) votre traitement de texte est un programme;</a:t>
            </a:r>
            <a:br/>
            <a:r>
              <a:t>(cid:21) votre logiciel de (cid:19) chat (cid:20) est un programme;</a:t>
            </a:r>
            <a:br/>
            <a:r>
              <a:t>(cid:21) les jeux vidØo sont des programmes (cf. (cid:28)g. 1.1, le cØlŁbre jeu Half-Life 2).</a:t>
            </a:r>
            <a:br/>
            <a:r>
              <a:t>Figure 1.1 (cid:21) Le jeu Half-Life 2 a ØtØ programmØ en C++, un langage voisin du C</a:t>
            </a:r>
            <a:br/>
            <a:r>
              <a:t>En bref, les programmes sont partout et permettent de faire a priori tout et n’importe</a:t>
            </a:r>
            <a:br/>
            <a:r>
              <a:t>quoi sur un ordinateur. Vous pouvez inventer un logiciel de cryptage rØvolutionnaire si</a:t>
            </a:r>
            <a:br/>
            <a:r>
              <a:t>(cid:231)a vous chante, ou rØaliser un jeu de combat en 3D sur Internet, peu importe. Votre</a:t>
            </a:r>
            <a:br/>
            <a:r>
              <a:t>ordinateur peut tout faire (sauf le cafØ, mais j’y travaille).</a:t>
            </a:r>
            <a:br/>
            <a:r>
              <a:t>Attention!Jen’aipasditquerØaliserunjeuvidØosefaisaitenclaquantdesdoigts.J’ai</a:t>
            </a:r>
            <a:br/>
            <a:r>
              <a:t>simplement dit que tout cela Øtait possible, mais soyez sßrs que (cid:231)a demande beaucoup</a:t>
            </a:r>
            <a:br/>
            <a:r>
              <a:t>de travail.</a:t>
            </a:r>
            <a:br/>
            <a:r>
              <a:t>4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MACROS</a:t>
            </a:r>
            <a:br/>
            <a:r>
              <a:t>(cid:21) __LINE__ : donne le numØro de la ligne actuelle.</a:t>
            </a:r>
            <a:br/>
            <a:r>
              <a:t>(cid:21) __FILE__ : donne le nom du (cid:28)chier actuel.</a:t>
            </a:r>
            <a:br/>
            <a:r>
              <a:t>(cid:21) __DATE__ : donne la date de la compilation.</a:t>
            </a:r>
            <a:br/>
            <a:r>
              <a:t>(cid:21) __TIME__ : donne l’heure de la compilation.</a:t>
            </a:r>
            <a:br/>
            <a:r>
              <a:t>Ces constantes peuvent Œtre utiles pour gØrer des erreurs, en faisant par exemple ceci :</a:t>
            </a:r>
            <a:br/>
            <a:r>
              <a:t>printf("Erreur a la ligne %d du fichier %s\n", __LINE__, __FILE__);</a:t>
            </a:r>
            <a:br/>
            <a:r>
              <a:t>printf("Ce fichier a ete compile le %s a %s\n", __DATE__, __TIME__);</a:t>
            </a:r>
            <a:br/>
            <a:r>
              <a:t>Erreur a la ligne 9 du fichier main.c</a:t>
            </a:r>
            <a:br/>
            <a:r>
              <a:t>Ce fichier a ete compile le Jan 13 2006 a 19:21:10</a:t>
            </a:r>
            <a:br/>
            <a:r>
              <a:t>Les dØ(cid:28)nitions simples</a:t>
            </a:r>
            <a:br/>
            <a:r>
              <a:t>Il est aussi possible de faire tout simplement :</a:t>
            </a:r>
            <a:br/>
            <a:r>
              <a:t>#define CONSTANTE</a:t>
            </a:r>
            <a:br/>
            <a:r>
              <a:t>... sans prØciser de valeur. Cela veut dire pour le prØprocesseur que le mot CONSTANTE</a:t>
            </a:r>
            <a:br/>
            <a:r>
              <a:t>est dØ(cid:28)ni, tout simplement. Il n’a pas de valeur, mais il (cid:19) existe (cid:20).</a:t>
            </a:r>
            <a:br/>
            <a:r>
              <a:t>Quel peut en Œtre l’intØrŒt?</a:t>
            </a:r>
            <a:br/>
            <a:r>
              <a:t>L’intØrŒt est moins Øvident que tout (cid:224) l’heure, mais il y en a un et nous allons le</a:t>
            </a:r>
            <a:br/>
            <a:r>
              <a:t>dØcouvrir trŁs rapidement.</a:t>
            </a:r>
            <a:br/>
            <a:r>
              <a:t>Les macros</a:t>
            </a:r>
            <a:br/>
            <a:r>
              <a:t>Nousavonsvuqu’avecle#defineonpouvaitdemanderauprØprocesseurderemplacer</a:t>
            </a:r>
            <a:br/>
            <a:r>
              <a:t>un mot par une valeur. Par exemple :</a:t>
            </a:r>
            <a:br/>
            <a:r>
              <a:t>#define NOMBRE 9</a:t>
            </a:r>
            <a:br/>
            <a:r>
              <a:t>... signi(cid:28)e que tous les NOMBRE de votre code seront remplacØs par 9. Nous avons vu</a:t>
            </a:r>
            <a:br/>
            <a:r>
              <a:t>qu’il s’agissait en fait d’un simple rechercher-remplacer fait par le prØprocesseur avant</a:t>
            </a:r>
            <a:br/>
            <a:r>
              <a:t>la compilation.</a:t>
            </a:r>
            <a:br/>
            <a:r>
              <a:t>J’ai du nouveau! En fait, le #define est encore plus puissant que (cid:231)a. Il permet de</a:t>
            </a:r>
            <a:br/>
            <a:r>
              <a:t>remplacer aussi par... un code source tout entier! Quand on utilise #define pour</a:t>
            </a:r>
            <a:br/>
            <a:r>
              <a:t>rechercher-remplacer un mot par un code source, on dit qu’on crØe une macro.</a:t>
            </a:r>
            <a:br/>
            <a:r>
              <a:t>193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Erreur a la ligne 9 du fichier main.c</a:t>
                      </a:r>
                    </a:p>
                    <a:p>
                      <a:r>
                        <a:t>Ce fichier a ete compile le Jan 13 2006 a 19:21:10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14. LE PR(cid:201)PROCESSEUR</a:t>
            </a:r>
            <a:br/>
            <a:r>
              <a:t>Macro sans paramŁtres</a:t>
            </a:r>
            <a:br/>
            <a:r>
              <a:t>Voici un exemple de macro trŁs simple :</a:t>
            </a:r>
            <a:br/>
            <a:r>
              <a:t>#define COUCOU() printf("Coucou");</a:t>
            </a:r>
            <a:br/>
            <a:r>
              <a:t>Cequichangeici,cesontlesparenthŁsesqu’onaajoutØesaprŁslemot-clØ(iciCOUCOU()).</a:t>
            </a:r>
            <a:br/>
            <a:r>
              <a:t>Nous verrons (cid:224) quoi elles peuvent servir tout (cid:224) l’heure.</a:t>
            </a:r>
            <a:br/>
            <a:r>
              <a:t>Testons la macro dans un code source :</a:t>
            </a:r>
            <a:br/>
            <a:r>
              <a:t>#define COUCOU() printf("Coucou");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COUCOU()</a:t>
            </a:r>
            <a:br/>
            <a:r>
              <a:t>return 0;</a:t>
            </a:r>
            <a:br/>
            <a:r>
              <a:t>}</a:t>
            </a:r>
            <a:br/>
            <a:r>
              <a:t>Coucou</a:t>
            </a:r>
            <a:br/>
            <a:r>
              <a:t>Je vous l’accorde, ce n’est pas original pour le moment. Ce qu’il faut dØj(cid:224) bien com-</a:t>
            </a:r>
            <a:br/>
            <a:r>
              <a:t>prendre,c’estquelesmacrosnesontenfaitquedesboutsdecodequisontdirectement</a:t>
            </a:r>
            <a:br/>
            <a:r>
              <a:t>remplacØs dans votre code source juste avant la compilation. Le code qu’on vient de</a:t>
            </a:r>
            <a:br/>
            <a:r>
              <a:t>voir ressemblera en fait (cid:224) (cid:231)a lors de la compilation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printf("Coucou");</a:t>
            </a:r>
            <a:br/>
            <a:r>
              <a:t>return 0;</a:t>
            </a:r>
            <a:br/>
            <a:r>
              <a:t>}</a:t>
            </a:r>
            <a:br/>
            <a:r>
              <a:t>Si vous avez compris (cid:231)a, vous avez compris le principe de base des macros.</a:t>
            </a:r>
            <a:br/>
            <a:r>
              <a:t>Mais... on ne peut mettre qu’une seule ligne de code par macro?</a:t>
            </a:r>
            <a:br/>
            <a:r>
              <a:t>Non, heureusement il est possible de mettre plusieurs lignes de code (cid:224) la fois. Il su(cid:30)t</a:t>
            </a:r>
            <a:br/>
            <a:r>
              <a:t>de placer un \ avant chaque nouvelle ligne, comme ceci :</a:t>
            </a:r>
            <a:br/>
            <a:r>
              <a:t>#define RACONTER_SA_VIE() printf("Coucou, je m’appelle Brice\n"); \</a:t>
            </a:r>
            <a:br/>
            <a:r>
              <a:t>printf("J’habite a Nice\n"); \</a:t>
            </a:r>
            <a:br/>
            <a:r>
              <a:t>printf("J’aime la glisse\n");</a:t>
            </a:r>
            <a:br/>
            <a:r>
              <a:t>194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Coucou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MACROS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RACONTER_SA_VIE()</a:t>
            </a:r>
            <a:br/>
            <a:r>
              <a:t>return 0;</a:t>
            </a:r>
            <a:br/>
            <a:r>
              <a:t>}</a:t>
            </a:r>
            <a:br/>
            <a:r>
              <a:t>Coucou, je m’appelle Brice</a:t>
            </a:r>
            <a:br/>
            <a:r>
              <a:t>J’habite a Nice</a:t>
            </a:r>
            <a:br/>
            <a:r>
              <a:t>J’aime la glisse</a:t>
            </a:r>
            <a:br/>
            <a:r>
              <a:t>Remarquez dans le main que l’appel de la macro ne prend pas de point-virgule (cid:224) la</a:t>
            </a:r>
            <a:br/>
            <a:r>
              <a:t>(cid:28)n. En e(cid:27)et, c’est une ligne pour le prØprocesseur, elle ne nØcessite donc pas d’Œtre</a:t>
            </a:r>
            <a:br/>
            <a:r>
              <a:t>terminØe par un point-virgule.</a:t>
            </a:r>
            <a:br/>
            <a:r>
              <a:t>Macro avec paramŁtres</a:t>
            </a:r>
            <a:br/>
            <a:r>
              <a:t>Pour le moment, on a vu comment faire une macro sans paramŁtre, c’est-(cid:224)-dire avec</a:t>
            </a:r>
            <a:br/>
            <a:r>
              <a:t>des parenthŁses vides. Le principal intØrŒt de ce type de macros, c’est de pouvoir</a:t>
            </a:r>
            <a:br/>
            <a:r>
              <a:t>(cid:19) raccourcir (cid:20) un code un peu long, surtout s’il est amenØ (cid:224) Œtre rØpØtØ de nombreuses</a:t>
            </a:r>
            <a:br/>
            <a:r>
              <a:t>fois dans votre code source.</a:t>
            </a:r>
            <a:br/>
            <a:r>
              <a:t>Cependant, les macros deviennent rØellement intØressantes lorsqu’on leur met des pa-</a:t>
            </a:r>
            <a:br/>
            <a:r>
              <a:t>ramŁtres. Cela marche quasiment comme avec les fonctions.</a:t>
            </a:r>
            <a:br/>
            <a:r>
              <a:t>#define MAJEUR(age) if (age &gt;= 18) \</a:t>
            </a:r>
            <a:br/>
            <a:r>
              <a:t>printf("Vous etes majeur\n");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MAJEUR(22)</a:t>
            </a:r>
            <a:br/>
            <a:r>
              <a:t>return 0;</a:t>
            </a:r>
            <a:br/>
            <a:r>
              <a:t>}</a:t>
            </a:r>
            <a:br/>
            <a:r>
              <a:t>Vous etes majeur</a:t>
            </a:r>
            <a:br/>
            <a:r>
              <a:t>Notez qu’on aurait aussi pu ajouter un else pour a(cid:30)cher (cid:19) Vous Œtes mi-</a:t>
            </a:r>
            <a:br/>
            <a:r>
              <a:t>neur (cid:20). Essayez de le faire pour vous entra(cid:238)ner, ce n’est pas bien di(cid:30)cile.</a:t>
            </a:r>
            <a:br/>
            <a:r>
              <a:t>N’oubliez pas de mettre un antislash \ avant chaque nouvelle ligne.</a:t>
            </a:r>
            <a:br/>
            <a:r>
              <a:t>Le principe de notre macro est assez intuitif :</a:t>
            </a:r>
            <a:br/>
            <a:r>
              <a:t>#define MAJEUR(age) if (age &gt;= 18) \</a:t>
            </a:r>
            <a:br/>
            <a:r>
              <a:t>printf("Vous etes majeur\n");</a:t>
            </a:r>
            <a:br/>
            <a:r>
              <a:t>195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Coucou, je m’appelle Brice</a:t>
                      </a:r>
                    </a:p>
                    <a:p>
                      <a:r>
                        <a:t>J’habite a Nice</a:t>
                      </a:r>
                    </a:p>
                    <a:p>
                      <a:r>
                        <a:t>J’aime la glisse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Vous etes majeur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14. LE PR(cid:201)PROCESSEUR</a:t>
            </a:r>
            <a:br/>
            <a:r>
              <a:t>OnmetentreparenthŁseslenomd’une(cid:19)variable(cid:20)qu’onnommeage.Danstoutnotre</a:t>
            </a:r>
            <a:br/>
            <a:r>
              <a:t>code de macro, age sera remplacØ par le nombre qui est indiquØ lors de l’appel (cid:224) la</a:t>
            </a:r>
            <a:br/>
            <a:r>
              <a:t>macro (ici, c’est 22).</a:t>
            </a:r>
            <a:br/>
            <a:r>
              <a:t>Ainsi, notre code source prØcØdent ressemblera (cid:224) ceci juste aprŁs le passage du prØpro-</a:t>
            </a:r>
            <a:br/>
            <a:r>
              <a:t>cesseur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if (22 &gt;= 18)</a:t>
            </a:r>
            <a:br/>
            <a:r>
              <a:t>printf("Vous etes majeur\n");</a:t>
            </a:r>
            <a:br/>
            <a:r>
              <a:t>return 0;</a:t>
            </a:r>
            <a:br/>
            <a:r>
              <a:t>}</a:t>
            </a:r>
            <a:br/>
            <a:r>
              <a:t>LecodesourceaØtØmis(cid:224)laplacedel’appeldelamacro,etlavaleurdela(cid:19)variable(cid:20)</a:t>
            </a:r>
            <a:br/>
            <a:r>
              <a:t>age a ØtØ mise directement dans le code source de remplacement.</a:t>
            </a:r>
            <a:br/>
            <a:r>
              <a:t>Il est possible aussi de crØer une macro qui prend plusieurs paramŁtres :</a:t>
            </a:r>
            <a:br/>
            <a:r>
              <a:t>#define MAJEUR(age, nom) if (age &gt;= 18) \</a:t>
            </a:r>
            <a:br/>
            <a:r>
              <a:t>printf("Vous etes majeur %s\n", nom);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MAJEUR(22, "Maxime")</a:t>
            </a:r>
            <a:br/>
            <a:r>
              <a:t>return 0;</a:t>
            </a:r>
            <a:br/>
            <a:r>
              <a:t>}</a:t>
            </a:r>
            <a:br/>
            <a:r>
              <a:t>Voil(cid:224) tout ce qu’on peut dire sur les macros. Il faut donc retenir que c’est un simple</a:t>
            </a:r>
            <a:br/>
            <a:r>
              <a:t>remplacement de code source qui a l’avantage de pouvoir prendre des paramŁtres.</a:t>
            </a:r>
            <a:br/>
            <a:r>
              <a:t>Normalement, vous ne devriez pas avoir besoin d’utiliser trŁs souvent les</a:t>
            </a:r>
            <a:br/>
            <a:r>
              <a:t>macros.Toutefois,certainesbibliothŁquesassezcomplexescommewxWidgets</a:t>
            </a:r>
            <a:br/>
            <a:r>
              <a:t>ou Qt (bibliothŁques de crØation de fenŒtres que nous Øtudierons bien plus</a:t>
            </a:r>
            <a:br/>
            <a:r>
              <a:t>tard) utilisent beaucoup de macros. Il est donc prØfØrable de savoir comment</a:t>
            </a:r>
            <a:br/>
            <a:r>
              <a:t>cela fonctionne dŁs maintenant pour ne pas Œtre perdu plus tard.</a:t>
            </a:r>
            <a:br/>
            <a:r>
              <a:t>Les conditions</a:t>
            </a:r>
            <a:br/>
            <a:r>
              <a:t>Tenez-vous bien : il est possible de rØaliser des conditions en langage prØprocesseur!</a:t>
            </a:r>
            <a:br/>
            <a:r>
              <a:t>Voici comment cela fonctionne :</a:t>
            </a:r>
            <a:br/>
            <a:r>
              <a:t>#if condition</a:t>
            </a:r>
            <a:br/>
            <a:r>
              <a:t>/* Code source (cid:224) compiler si la condition est vraie */</a:t>
            </a:r>
            <a:br/>
            <a:r>
              <a:t>196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CONDITIONS</a:t>
            </a:r>
            <a:br/>
            <a:r>
              <a:t>#elif condition2</a:t>
            </a:r>
            <a:br/>
            <a:r>
              <a:t>/* Sinon si la condition 2 est vraie compiler ce code source */</a:t>
            </a:r>
            <a:br/>
            <a:r>
              <a:t>#endif</a:t>
            </a:r>
            <a:br/>
            <a:r>
              <a:t>Le mot-clØ #if permet d’insØrer une condition de prØprocesseur. #elif signi(cid:28)e else</a:t>
            </a:r>
            <a:br/>
            <a:r>
              <a:t>if (sinon si). La condition s’arrŒte lorsque vous insØrez un #endif. Vous noterez qu’il</a:t>
            </a:r>
            <a:br/>
            <a:r>
              <a:t>n’y a pas d’accolades en prØprocesseur.</a:t>
            </a:r>
            <a:br/>
            <a:r>
              <a:t>L’intØrŒt, c’est qu’on peut ainsi faire des compilations conditionnelles. En e(cid:27)et, si</a:t>
            </a:r>
            <a:br/>
            <a:r>
              <a:t>laconditionestvraie,lecodequisuitseracompilØ.Sinon,ilseratoutsimplementsup-</a:t>
            </a:r>
            <a:br/>
            <a:r>
              <a:t>primØdu(cid:28)chierletempsdelacompilation.Iln’appara(cid:238)tradoncpasdansleprogramme</a:t>
            </a:r>
            <a:br/>
            <a:r>
              <a:t>(cid:28)nal.</a:t>
            </a:r>
            <a:br/>
            <a:r>
              <a:t>#ifdef, #ifndef</a:t>
            </a:r>
            <a:br/>
            <a:r>
              <a:t>Nousallonsvoirmaintenantl’intØrŒtdefaireun#defined’uneconstantesansprØciser</a:t>
            </a:r>
            <a:br/>
            <a:r>
              <a:t>de valeur, comme je vous l’ai montrØ page 193 :</a:t>
            </a:r>
            <a:br/>
            <a:r>
              <a:t>#define CONSTANTE</a:t>
            </a:r>
            <a:br/>
            <a:r>
              <a:t>En e(cid:27)et, il est possible d’utiliser #ifdef pour dire (cid:19) Si la constante est dØ(cid:28)nie (cid:20).</a:t>
            </a:r>
            <a:br/>
            <a:r>
              <a:t>#ifndef, lui, sert (cid:224) dire (cid:19) Si la constante n’est pas dØ(cid:28)nie (cid:20).</a:t>
            </a:r>
            <a:br/>
            <a:r>
              <a:t>On peut alors imaginer ceci :</a:t>
            </a:r>
            <a:br/>
            <a:r>
              <a:t>#define WINDOWS</a:t>
            </a:r>
            <a:br/>
            <a:r>
              <a:t>#ifdef WINDOWS</a:t>
            </a:r>
            <a:br/>
            <a:r>
              <a:t>/* Code source pour Windows */</a:t>
            </a:r>
            <a:br/>
            <a:r>
              <a:t>#endif</a:t>
            </a:r>
            <a:br/>
            <a:r>
              <a:t>#ifdef LINUX</a:t>
            </a:r>
            <a:br/>
            <a:r>
              <a:t>/* Code source pour Linux */</a:t>
            </a:r>
            <a:br/>
            <a:r>
              <a:t>#endif</a:t>
            </a:r>
            <a:br/>
            <a:r>
              <a:t>#ifdef MAC</a:t>
            </a:r>
            <a:br/>
            <a:r>
              <a:t>/* Code source pour Mac */</a:t>
            </a:r>
            <a:br/>
            <a:r>
              <a:t>#endif</a:t>
            </a:r>
            <a:br/>
            <a:r>
              <a:t>C’estcomme(cid:231)aquefontcertainsprogrammesmulti-plates-formespours’adapter(cid:224)l’OS</a:t>
            </a:r>
            <a:br/>
            <a:r>
              <a:t>par exemple. Alors, bien entendu, il faut recompiler le programme pour chaque OS (ce</a:t>
            </a:r>
            <a:br/>
            <a:r>
              <a:t>n’est pas magique). Si vous Œtes sous Windows, vous Øcrivez un #define WINDOWS en</a:t>
            </a:r>
            <a:br/>
            <a:r>
              <a:t>haut, puis vous compilez. Si vous voulez compiler votre programme pour Linux (avec</a:t>
            </a:r>
            <a:br/>
            <a:r>
              <a:t>la partie du code source spØci(cid:28)que (cid:224) Linux), vous devrez alors modi(cid:28)er le define et</a:t>
            </a:r>
            <a:br/>
            <a:r>
              <a:t>mettre (cid:224) la place : #define LINUX. Recompilez, et cette fois c’est la portion de code</a:t>
            </a:r>
            <a:br/>
            <a:r>
              <a:t>source pour Linux qui sera compilØe, les autres parties Øtant ignorØes.</a:t>
            </a:r>
            <a:br/>
            <a:r>
              <a:t>197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14. LE PR(cid:201)PROCESSEUR</a:t>
            </a:r>
            <a:br/>
            <a:r>
              <a:t>#ifndef pour Øviter les inclusions in(cid:28)nies</a:t>
            </a:r>
            <a:br/>
            <a:r>
              <a:t>#ifndef est trŁs utilisØ dans les .h pour Øviter les (cid:19) inclusions in(cid:28)nies (cid:20).</a:t>
            </a:r>
            <a:br/>
            <a:r>
              <a:t>Une inclusion in(cid:28)nie? C’est-(cid:224)-dire?</a:t>
            </a:r>
            <a:br/>
            <a:r>
              <a:t>Imaginez, c’est trŁs simple. J’ai un (cid:28)chier A.h et un (cid:28)chier B.h. Le (cid:28)chier A.h contient</a:t>
            </a:r>
            <a:br/>
            <a:r>
              <a:t>un include du (cid:28)chier B.h. Le (cid:28)chier B est donc inclus dans le (cid:28)chier A. Mais, et c’est</a:t>
            </a:r>
            <a:br/>
            <a:r>
              <a:t>l(cid:224) que (cid:231)a commence (cid:224) coincer, supposez que le (cid:28)chier B.h contienne (cid:224) son tour un</a:t>
            </a:r>
            <a:br/>
            <a:r>
              <a:t>include du (cid:28)chier A.h! ˙a arrive quelques fois en programmation! Le premier (cid:28)chier</a:t>
            </a:r>
            <a:br/>
            <a:r>
              <a:t>a besoin du second pour fonctionner, et le second a besoin du premier.</a:t>
            </a:r>
            <a:br/>
            <a:r>
              <a:t>Si on y rØ(cid:29)Øchit un peu, on imagine vite ce qu’il va se passer :</a:t>
            </a:r>
            <a:br/>
            <a:r>
              <a:t>1. l’ordinateur lit A.h et voit qu’il faut inclure B.h;</a:t>
            </a:r>
            <a:br/>
            <a:r>
              <a:t>2. il lit B.h pour l’inclure, et l(cid:224) il voit qu’il faut inclure A.h;</a:t>
            </a:r>
            <a:br/>
            <a:r>
              <a:t>3. il inclut donc A.h dans B.h, mais dans A.h on lui indique qu’il doit inclure B.h!</a:t>
            </a:r>
            <a:br/>
            <a:r>
              <a:t>4. rebelote, il va voir B.h et voit (cid:224) nouveau qu’il faut inclure A.h;</a:t>
            </a:r>
            <a:br/>
            <a:r>
              <a:t>5. etc.</a:t>
            </a:r>
            <a:br/>
            <a:r>
              <a:t>Vous vous doutez bien que tout cela est sans (cid:28)n! En fait, (cid:224) force de faire trop d’inclu-</a:t>
            </a:r>
            <a:br/>
            <a:r>
              <a:t>sions, le prØprocesseur s’arrŒtera en disant (cid:19) J’en ai marre des inclusions! (cid:20) ce qui fera</a:t>
            </a:r>
            <a:br/>
            <a:r>
              <a:t>planter votre compilation.</a:t>
            </a:r>
            <a:br/>
            <a:r>
              <a:t>Comment diable faire pour Øviter cet a(cid:27)reux cauchemar? Voici l’astuce. DØsormais, je</a:t>
            </a:r>
            <a:br/>
            <a:r>
              <a:t>vous demande de faire comme (cid:231)a dans TOUS vos (cid:28)chiers .h sans exception :</a:t>
            </a:r>
            <a:br/>
            <a:r>
              <a:t>#ifndef DEF_NOMDUFICHIER // Si la constante n’a pas ØtØ dØfinie le fichier n’a</a:t>
            </a:r>
            <a:br/>
            <a:r>
              <a:t>(cid:44)→ jamais ØtØ inclus</a:t>
            </a:r>
            <a:br/>
            <a:r>
              <a:t>#define DEF_NOMDUFICHIER // On dØfinit la constante pour que la prochaine fois</a:t>
            </a:r>
            <a:br/>
            <a:r>
              <a:t>(cid:44)→ le fichier ne soit plus inclus</a:t>
            </a:r>
            <a:br/>
            <a:r>
              <a:t>/* Contenu de votre fichier .h (autres include, prototypes, define...) */</a:t>
            </a:r>
            <a:br/>
            <a:r>
              <a:t>#endif</a:t>
            </a:r>
            <a:br/>
            <a:r>
              <a:t>(cid:3) (cid:0)</a:t>
            </a:r>
            <a:br/>
            <a:r>
              <a:t>(cid:66) (cid:2)Code web : 698118(cid:1)</a:t>
            </a:r>
            <a:br/>
            <a:r>
              <a:t>Vous mettrez en fait tout le contenu de votre (cid:28)chier .h ((cid:224) savoir vos autres include,</a:t>
            </a:r>
            <a:br/>
            <a:r>
              <a:t>vos prototypes, vos define...) entre le #ifndef et le #endif.</a:t>
            </a:r>
            <a:br/>
            <a:r>
              <a:t>Comprenez-vousbiencommentcecodefonctionne?LapremiŁrefoisqu’onm’aprØsentØ</a:t>
            </a:r>
            <a:br/>
            <a:r>
              <a:t>cette technique, j’Øtais assez dØsorientØ : je vais essayer de vous l’expliquer.</a:t>
            </a:r>
            <a:br/>
            <a:r>
              <a:t>Imaginez que le (cid:28)chier .h est inclus pour la premiŁre fois. Le prØprocesseur lit la</a:t>
            </a:r>
            <a:br/>
            <a:r>
              <a:t>condition (cid:19) Si la constante DEF_NOMDUFICHIER n’a pas ØtØ dØ(cid:28)nie (cid:20). Comme c’est la</a:t>
            </a:r>
            <a:br/>
            <a:r>
              <a:t>premiŁre fois que le (cid:28)chier est lu, la constante n’est pas dØ(cid:28)nie, donc le prØprocesseur</a:t>
            </a:r>
            <a:br/>
            <a:r>
              <a:t>entre (cid:224) l’intØrieur du if.</a:t>
            </a:r>
            <a:br/>
            <a:r>
              <a:t>198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CONDITIONS</a:t>
            </a:r>
            <a:br/>
            <a:r>
              <a:t>La premiŁre instruction qu’il rencontre est justement :</a:t>
            </a:r>
            <a:br/>
            <a:r>
              <a:t>#define DEF_NOMDUFICHIER</a:t>
            </a:r>
            <a:br/>
            <a:r>
              <a:t>Maintenant, la constante est dØ(cid:28)nie. La prochaine fois que le (cid:28)chier sera inclus, la</a:t>
            </a:r>
            <a:br/>
            <a:r>
              <a:t>condition ne sera plus vraie et donc le (cid:28)chier ne risque plus d’Œtre inclus (cid:224) nouveau.</a:t>
            </a:r>
            <a:br/>
            <a:r>
              <a:t>Bien entendu, vous appelez votre constante comme vous voulez. Moi, je l’appelle</a:t>
            </a:r>
            <a:br/>
            <a:r>
              <a:t>DEF_NOMDUFICHIER par habitude.</a:t>
            </a:r>
            <a:br/>
            <a:r>
              <a:t>Ce qui compte en revanche, et j’espŁre que vous l’aviez bien compris, c’est de changer</a:t>
            </a:r>
            <a:br/>
            <a:r>
              <a:t>de nom de constante (cid:224) chaque (cid:28)chier .h di(cid:27)Ørent. Il ne faut pas que (cid:231)a soit la mŒme</a:t>
            </a:r>
            <a:br/>
            <a:r>
              <a:t>constante pour tous les (cid:28)chiers .h, sinon seul le premier (cid:28)chier .h serait lu et pas les</a:t>
            </a:r>
            <a:br/>
            <a:r>
              <a:t>autres! Vous remplacerez donc NOMDUFICHIER par le nom de votre (cid:28)chier .h.</a:t>
            </a:r>
            <a:br/>
            <a:r>
              <a:t>Je vous invite (cid:224) aller consulter les .h des bibliothŁques standard sur votre</a:t>
            </a:r>
            <a:br/>
            <a:r>
              <a:t>disquedur.Vousverrezqu’ilssontTOUSconstruitssurlemŒmeprincipe(un</a:t>
            </a:r>
            <a:br/>
            <a:r>
              <a:t>#ifndef au dØbut et un #endif (cid:224) la (cid:28)n). Ils s’assurent ainsi qu’il ne pourra</a:t>
            </a:r>
            <a:br/>
            <a:r>
              <a:t>pas y avoir d’inclusions in(cid:28)nies.</a:t>
            </a:r>
            <a:br/>
            <a:r>
              <a:t>En rØsumØ</a:t>
            </a:r>
            <a:br/>
            <a:r>
              <a:t>(cid:21) Le prØprocesseur est un programme qui analyse votre code source et y e(cid:27)ectue des</a:t>
            </a:r>
            <a:br/>
            <a:r>
              <a:t>modi(cid:28)cations avant la compilation.</a:t>
            </a:r>
            <a:br/>
            <a:r>
              <a:t>(cid:21) L’instruction de prØprocesseur #include insŁre le contenu d’un autre (cid:28)chier.</a:t>
            </a:r>
            <a:br/>
            <a:r>
              <a:t>(cid:21) L’instruction #define dØ(cid:28)nit une constante de prØprocesseur. Elle permet de rem-</a:t>
            </a:r>
            <a:br/>
            <a:r>
              <a:t>placer un mot-clØ par une valeur dans le code source.</a:t>
            </a:r>
            <a:br/>
            <a:r>
              <a:t>(cid:21) Les macros sont des morceaux de code tout prŒts dØ(cid:28)nis (cid:224) l’aide d’un #define. Ils</a:t>
            </a:r>
            <a:br/>
            <a:r>
              <a:t>peuvent accepter des paramŁtres.</a:t>
            </a:r>
            <a:br/>
            <a:r>
              <a:t>(cid:21) Il est possible d’Øcrire des conditions en langage prØprocesseur pour choisir ce qui</a:t>
            </a:r>
            <a:br/>
            <a:r>
              <a:t>sera compilØ. On utilise notamment les mots-clØs #if, #elif et #endif.</a:t>
            </a:r>
            <a:br/>
            <a:r>
              <a:t>(cid:21) Pour Øviter qu’un (cid:28)chier .h ne soit inclus un nombre in(cid:28)ni de fois, on le protŁge (cid:224)</a:t>
            </a:r>
            <a:br/>
            <a:r>
              <a:t>l’aide d’une combinaison de constantes de prØprocesseur et de conditions. Tous vos</a:t>
            </a:r>
            <a:br/>
            <a:r>
              <a:t>futurs (cid:28)chiers .h devront Œtre protØgØs de cette maniŁre.</a:t>
            </a:r>
            <a:br/>
            <a:r>
              <a:t>199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14. LE PR(cid:201)PROCESSEUR</a:t>
            </a:r>
            <a:br/>
            <a:r>
              <a:t>200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15</a:t>
            </a:r>
            <a:br/>
            <a:r>
              <a:t>Chapitre</a:t>
            </a:r>
            <a:br/>
            <a:r>
              <a:t>CrØez vos propres types de variables</a:t>
            </a:r>
            <a:br/>
            <a:r>
              <a:t>Di(cid:30)cultØ :</a:t>
            </a:r>
            <a:br/>
            <a:r>
              <a:t>L</a:t>
            </a:r>
            <a:br/>
            <a:r>
              <a:t>e langage C nous permet de faire quelque chose de trŁs puissant : crØer nos propres</a:t>
            </a:r>
            <a:br/>
            <a:r>
              <a:t>types de variables. Des (cid:19) types de variables personnalisØs (cid:20), nous allons en voir deux</a:t>
            </a:r>
            <a:br/>
            <a:r>
              <a:t>sortes : les structures et les ØnumØrations.</a:t>
            </a:r>
            <a:br/>
            <a:r>
              <a:t>CrØer de nouveaux types de variables devient indispensable quand on cherche (cid:224) faire des</a:t>
            </a:r>
            <a:br/>
            <a:r>
              <a:t>programmes plus complexes.</a:t>
            </a:r>
            <a:br/>
            <a:r>
              <a:t>Cen’est(heureusement)pasbiencompliquØ(cid:224)comprendreet(cid:224)manipuler.Restezattentifs</a:t>
            </a:r>
            <a:br/>
            <a:r>
              <a:t>toutdemŒmeparcequenousrØutiliseronslesstructurestoutletemps(cid:224)partirduprochain</a:t>
            </a:r>
            <a:br/>
            <a:r>
              <a:t>chapitre. Il faut savoir que les bibliothŁques dØ(cid:28)nissent gØnØralement leurs propres types.</a:t>
            </a:r>
            <a:br/>
            <a:r>
              <a:t>Vousnetarderezdoncpas(cid:224)manipuleruntypedevariableFichierouencore,unpeuplus</a:t>
            </a:r>
            <a:br/>
            <a:r>
              <a:t>tard, d’autres de types Fenetre, Audio, Clavier, etc.</a:t>
            </a:r>
            <a:br/>
            <a:r>
              <a:t>201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15. CR(cid:201)EZ VOS PROPRES TYPES DE VARIABLES</a:t>
            </a:r>
            <a:br/>
            <a:r>
              <a:t>DØ(cid:28)nir une structure</a:t>
            </a:r>
            <a:br/>
            <a:r>
              <a:t>Unestructureestunassemblagedevariablesquipeuventavoirdi(cid:27)Ørentstypes.Contrai-</a:t>
            </a:r>
            <a:br/>
            <a:r>
              <a:t>rement aux tableaux qui vous obligent (cid:224) utiliser le mŒme type dans tout le tableau,</a:t>
            </a:r>
            <a:br/>
            <a:r>
              <a:t>vous pouvez crØer une structure comportant des variables de types long, char, int et</a:t>
            </a:r>
            <a:br/>
            <a:r>
              <a:t>double (cid:224) la fois.</a:t>
            </a:r>
            <a:br/>
            <a:r>
              <a:t>Les structures sont gØnØralement dØ(cid:28)nies dans les (cid:28)chiers .h, au mŒme titre donc que</a:t>
            </a:r>
            <a:br/>
            <a:r>
              <a:t>les prototypes et les define. Voici un exemple de structure :</a:t>
            </a:r>
            <a:br/>
            <a:r>
              <a:t>struct NomDeVotreStructure</a:t>
            </a:r>
            <a:br/>
            <a:r>
              <a:t>{</a:t>
            </a:r>
            <a:br/>
            <a:r>
              <a:t>int variable1;</a:t>
            </a:r>
            <a:br/>
            <a:r>
              <a:t>int variable2;</a:t>
            </a:r>
            <a:br/>
            <a:r>
              <a:t>int autreVariable;</a:t>
            </a:r>
            <a:br/>
            <a:r>
              <a:t>double nombreDecimal;</a:t>
            </a:r>
            <a:br/>
            <a:r>
              <a:t>};</a:t>
            </a:r>
            <a:br/>
            <a:r>
              <a:t>Une dØ(cid:28)nition de structure commence par le mot-clØ struct, suivi du nom de votre</a:t>
            </a:r>
            <a:br/>
            <a:r>
              <a:t>structure (par exemple Fichier, ou encore Ecran).</a:t>
            </a:r>
            <a:br/>
            <a:r>
              <a:t>J’ai personnellement l’habitude de nommer mes structures en suivant les</a:t>
            </a:r>
            <a:br/>
            <a:r>
              <a:t>mŒmes rŁgles que pour les noms de variables, exceptØ que je mets la pre-</a:t>
            </a:r>
            <a:br/>
            <a:r>
              <a:t>miŁrelettreenmajusculepourpouvoirfaireladi(cid:27)Ørence.Ainsi,quandjevois</a:t>
            </a:r>
            <a:br/>
            <a:r>
              <a:t>le mot ageDuCapitaine dans mon code, je sais que c’est une variable car</a:t>
            </a:r>
            <a:br/>
            <a:r>
              <a:t>celacommenceparunelettreminuscule.QuandjevoisMorceauAudiojesais</a:t>
            </a:r>
            <a:br/>
            <a:r>
              <a:t>qu’ils’agitd’unestructure(untypepersonnalisØ)carcelacommenceparune</a:t>
            </a:r>
            <a:br/>
            <a:r>
              <a:t>majuscule.</a:t>
            </a:r>
            <a:br/>
            <a:r>
              <a:t>AprŁs le nom de votre structure, vous ouvrez les accolades et les fermez plus loin,</a:t>
            </a:r>
            <a:br/>
            <a:r>
              <a:t>comme pour une fonction.</a:t>
            </a:r>
            <a:br/>
            <a:r>
              <a:t>Attention, ici c’est particulier : vous DEVEZ mettre un point-virgule aprŁs</a:t>
            </a:r>
            <a:br/>
            <a:r>
              <a:t>l’accolade fermante. C’est obligatoire. Si vous ne le faites pas, la compilation</a:t>
            </a:r>
            <a:br/>
            <a:r>
              <a:t>plantera.</a:t>
            </a:r>
            <a:br/>
            <a:r>
              <a:t>Etmaintenant,quemettreentrelesaccolades?C’estsimple,vousyplacezlesvariables</a:t>
            </a:r>
            <a:br/>
            <a:r>
              <a:t>dontestcomposØevotrestructure.UnestructureestgØnØralementcomposØed’aumoins</a:t>
            </a:r>
            <a:br/>
            <a:r>
              <a:t>deux (cid:19) sous-variables (cid:20), sinon elle n’a pas trop d’intØrŒt.</a:t>
            </a:r>
            <a:br/>
            <a:r>
              <a:t>Comme vous le voyez, la crØation d’un type de variable personnalisØ n’est pas bien</a:t>
            </a:r>
            <a:br/>
            <a:r>
              <a:t>complexe. Toutes les structures que vous verrez sont en fait des (cid:19) assemblages (cid:20) de</a:t>
            </a:r>
            <a:br/>
            <a:r>
              <a:t>variables de type de base, comme long, int, double, etc. Il n’y a pas de miracle, un</a:t>
            </a:r>
            <a:br/>
            <a:r>
              <a:t>type Fichier n’est donc composØ que de nombres de base!</a:t>
            </a:r>
            <a:br/>
            <a:r>
              <a:t>202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PROGRAMMER, DANS QUEL LANGAGE?</a:t>
            </a:r>
            <a:br/>
            <a:r>
              <a:t>Comme vous dØbutez, nous n’allons pas commencer en rØalisant un jeu 3D. Ce serait</a:t>
            </a:r>
            <a:br/>
            <a:r>
              <a:t>suicidaire. Nous allons devoir passer par des programmes trŁs simples. Une des pre-</a:t>
            </a:r>
            <a:br/>
            <a:r>
              <a:t>miŁreschosesquenousverronsestcomment a(cid:30)cher un message (cid:224) l’Øcran.Oui,jesais,</a:t>
            </a:r>
            <a:br/>
            <a:r>
              <a:t>(cid:231)a n’a rien de transcendant, mais rien que (cid:231)a croyez-moi, ce n’est pas aussi facile que</a:t>
            </a:r>
            <a:br/>
            <a:r>
              <a:t>(cid:231)a en a l’air.</a:t>
            </a:r>
            <a:br/>
            <a:r>
              <a:t>˙a impressionne moins les amis, mais on va bien devoir passer par l(cid:224). Petit (cid:224) petit,</a:t>
            </a:r>
            <a:br/>
            <a:r>
              <a:t>vous apprendrez su(cid:30)samment de choses pour commencer (cid:224) rØaliser des programmes</a:t>
            </a:r>
            <a:br/>
            <a:r>
              <a:t>de plus en plus complexes. Le but de ce cours est que vous soyez capables de vous en</a:t>
            </a:r>
            <a:br/>
            <a:r>
              <a:t>sortir dans n’importe quel programme Øcrit en C.</a:t>
            </a:r>
            <a:br/>
            <a:r>
              <a:t>Mais tenez, au fait, vous savez ce que c’est vous, ce fameux (cid:19) langage C (cid:20)?</a:t>
            </a:r>
            <a:br/>
            <a:r>
              <a:t>Programmer, dans quel langage?</a:t>
            </a:r>
            <a:br/>
            <a:r>
              <a:t>Votre ordinateur est une machine bizarre, c’est le moins que l’on puisse dire. On ne</a:t>
            </a:r>
            <a:br/>
            <a:r>
              <a:t>peut s’adresser (cid:224) lui qu’en lui envoyant des 0 et des 1. Ainsi, si je traduis (cid:19) Fais le</a:t>
            </a:r>
            <a:br/>
            <a:r>
              <a:t>calcul 3 + 5 (cid:20) en langage informatique, (cid:231)a pourrait donner quelque chose comme1 :</a:t>
            </a:r>
            <a:br/>
            <a:r>
              <a:t>0010110110010011010011110</a:t>
            </a:r>
            <a:br/>
            <a:r>
              <a:t>Cequevousvoyezl(cid:224),c’estlelangageinformatiquedevotreordinateur,appelØlangage</a:t>
            </a:r>
            <a:br/>
            <a:r>
              <a:t>binaire (retenez bien ce mot!). Votre ordinateur ne conna(cid:238)t que ce langage-l(cid:224) et,</a:t>
            </a:r>
            <a:br/>
            <a:r>
              <a:t>comme vous pouvez le constater, c’est absolument incomprØhensible.</a:t>
            </a:r>
            <a:br/>
            <a:r>
              <a:t>Donc voil(cid:224) notre premier vrai problŁme :</a:t>
            </a:r>
            <a:br/>
            <a:r>
              <a:t>Comment parler (cid:224) l’ordinateur plus simplement qu’en binaire avec des 0 et</a:t>
            </a:r>
            <a:br/>
            <a:r>
              <a:t>des 1?</a:t>
            </a:r>
            <a:br/>
            <a:r>
              <a:t>Votre ordinateur ne parle pas l’anglais et encore moins le fran(cid:231)ais. Pourtant, il est</a:t>
            </a:r>
            <a:br/>
            <a:r>
              <a:t>inconcevable d’Øcrire un programme en langage binaire. MŒme les informaticiens les</a:t>
            </a:r>
            <a:br/>
            <a:r>
              <a:t>plus fous ne le font pas, c’est vous dire!</a:t>
            </a:r>
            <a:br/>
            <a:r>
              <a:t>Eh bien l’idØe que les informaticiens ont eue, c’est d’inventer de nouveaux langages</a:t>
            </a:r>
            <a:br/>
            <a:r>
              <a:t>qui seraient ensuite traduits en binaire pour l’ordinateur. Le plus dur (cid:224) faire, c’est</a:t>
            </a:r>
            <a:br/>
            <a:r>
              <a:t>de rØaliser le programme qui fait la (cid:19) traduction (cid:20). Heureusement, ce programme a</a:t>
            </a:r>
            <a:br/>
            <a:r>
              <a:t>dØj(cid:224) ØtØ Øcrit par des informaticiens et nous n’aurons pas (cid:224) le refaire (ouf!). On va</a:t>
            </a:r>
            <a:br/>
            <a:r>
              <a:t>au contraire s’en servir pour Øcrire des phrases comme : (cid:19) Fais le calcul 3 + 5 (cid:20)</a:t>
            </a:r>
            <a:br/>
            <a:r>
              <a:t>qui seront traduites par le programme de (cid:19) traduction (cid:20) en quelque chose comme :</a:t>
            </a:r>
            <a:br/>
            <a:r>
              <a:t>(cid:19) 0010110110010011010011110 (cid:20).</a:t>
            </a:r>
            <a:br/>
            <a:r>
              <a:t>Le schØma 1.2 rØsume ce que je viens de vous expliquer.</a:t>
            </a:r>
            <a:br/>
            <a:r>
              <a:t>1. J’invente,jeneconnaisquandmŒmepaslatraductioninformatiqueparc(cid:247)ur.</a:t>
            </a:r>
            <a:br/>
            <a:r>
              <a:t>5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D(cid:201)FINIR UNE STRUCTURE</a:t>
            </a:r>
            <a:br/>
            <a:r>
              <a:t>Exemple de structure</a:t>
            </a:r>
            <a:br/>
            <a:r>
              <a:t>Imaginons par exemple que vous vouliez crØer une variable qui stocke les coordonnØes</a:t>
            </a:r>
            <a:br/>
            <a:r>
              <a:t>d’un point (cid:224) l’Øcran. Vous aurez trŁs certainement besoin d’une structure comme cela</a:t>
            </a:r>
            <a:br/>
            <a:r>
              <a:t>lorsquevousferezdesjeux2Ddanslapartiesuivante,c’estdoncl’occasiondes’avancer</a:t>
            </a:r>
            <a:br/>
            <a:r>
              <a:t>un peu.</a:t>
            </a:r>
            <a:br/>
            <a:r>
              <a:t>Pour ceux chez qui le mot (cid:19) gØomØtrie (cid:20) provoque des apparitions de boutons inexpli-</a:t>
            </a:r>
            <a:br/>
            <a:r>
              <a:t>cables sur tout le visage, la (cid:28)g. 15.1 va faire o(cid:30)ce de petit rappel fondamental sur la</a:t>
            </a:r>
            <a:br/>
            <a:r>
              <a:t>2D.</a:t>
            </a:r>
            <a:br/>
            <a:r>
              <a:t>Figure 15.1 (cid:21) Abscisses et ordonnØes</a:t>
            </a:r>
            <a:br/>
            <a:r>
              <a:t>Lorsqu’on travaille en 2D (2 dimensions), on a deux axes : l’axe des abscisses (de</a:t>
            </a:r>
            <a:br/>
            <a:r>
              <a:t>gauche (cid:224) droite) et l’axe des ordonnØes (de bas en haut). On a l’habitude d’exprimer</a:t>
            </a:r>
            <a:br/>
            <a:r>
              <a:t>les abscisses par une variable appelØe x, et les ordonnØes par y.</a:t>
            </a:r>
            <a:br/>
            <a:r>
              <a:t>˚tes-vous capables d’Øcrire une structure Coordonnees qui permette de stocker (cid:224) la</a:t>
            </a:r>
            <a:br/>
            <a:r>
              <a:t>fois la valeur de l’abscisse (x) et celle de l’ordonnØe (y) d’un point? Allons, allons, ce</a:t>
            </a:r>
            <a:br/>
            <a:r>
              <a:t>n’est pas bien di(cid:30)cile :</a:t>
            </a:r>
            <a:br/>
            <a:r>
              <a:t>struct Coordonnees</a:t>
            </a:r>
            <a:br/>
            <a:r>
              <a:t>{</a:t>
            </a:r>
            <a:br/>
            <a:r>
              <a:t>int x; // Abscisses</a:t>
            </a:r>
            <a:br/>
            <a:r>
              <a:t>int y; // OrdonnØes</a:t>
            </a:r>
            <a:br/>
            <a:r>
              <a:t>};</a:t>
            </a:r>
            <a:br/>
            <a:r>
              <a:t>Notrestructures’appelleCoordonneesetestcomposØededeuxvariables,xety,c’est-</a:t>
            </a:r>
            <a:br/>
            <a:r>
              <a:t>(cid:224)-dire de l’abscisse et de l’ordonnØe.</a:t>
            </a:r>
            <a:br/>
            <a:r>
              <a:t>Sionlevoulait,onpourraitfacilementfaireunestructureCoordonneespourdela3D:</a:t>
            </a:r>
            <a:br/>
            <a:r>
              <a:t>il su(cid:30)rait d’ajouter une troisiŁme variable (par exemple z) qui indiquerait la hauteur.</a:t>
            </a:r>
            <a:br/>
            <a:r>
              <a:t>Avec (cid:231)a, nous aurions une structure faite pour gØrer des points en 3D dans l’espace!</a:t>
            </a:r>
            <a:br/>
            <a:r>
              <a:t>Tableaux dans une structure</a:t>
            </a:r>
            <a:br/>
            <a:r>
              <a:t>Les structures peuvent contenir des tableaux. ˙a tombe bien, on va pouvoir ainsi</a:t>
            </a:r>
            <a:br/>
            <a:r>
              <a:t>placer des tableaux de char (cha(cid:238)nes de caractŁres) sans problŁme! Allez, imaginons</a:t>
            </a:r>
            <a:br/>
            <a:r>
              <a:t>une structure Personne qui stockerait diverses informations sur une personne :</a:t>
            </a:r>
            <a:br/>
            <a:r>
              <a:t>203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15. CR(cid:201)EZ VOS PROPRES TYPES DE VARIABLES</a:t>
            </a:r>
            <a:br/>
            <a:r>
              <a:t>struct Personne</a:t>
            </a:r>
            <a:br/>
            <a:r>
              <a:t>{</a:t>
            </a:r>
            <a:br/>
            <a:r>
              <a:t>char nom[100];</a:t>
            </a:r>
            <a:br/>
            <a:r>
              <a:t>char prenom[100];</a:t>
            </a:r>
            <a:br/>
            <a:r>
              <a:t>char adresse[1000];</a:t>
            </a:r>
            <a:br/>
            <a:r>
              <a:t>int age;</a:t>
            </a:r>
            <a:br/>
            <a:r>
              <a:t>int garcon; // BoolØen : 1 = gar(cid:231)on, 0 = fille</a:t>
            </a:r>
            <a:br/>
            <a:r>
              <a:t>};</a:t>
            </a:r>
            <a:br/>
            <a:r>
              <a:t>CettestructureestcomposØedecinqsous-variables.LestroispremiŁressontdescha(cid:238)nes</a:t>
            </a:r>
            <a:br/>
            <a:r>
              <a:t>quistockerontlenom,leprØnometl’adressedelapersonne.LesdeuxderniŁresstockent</a:t>
            </a:r>
            <a:br/>
            <a:r>
              <a:t>l’(cid:226)ge et le sexe de la personne. Le sexe est un boolØen, 1 = vrai = gar(cid:231)on, 0 = faux =</a:t>
            </a:r>
            <a:br/>
            <a:r>
              <a:t>(cid:28)lle.</a:t>
            </a:r>
            <a:br/>
            <a:r>
              <a:t>Cette structure pourrait servir (cid:224) crØer un programme de carnet d’adresses. Bien en-</a:t>
            </a:r>
            <a:br/>
            <a:r>
              <a:t>tendu, vous pouvez rajouter des variables dans la structure pour la complØter si vous</a:t>
            </a:r>
            <a:br/>
            <a:r>
              <a:t>le voulez. Il n’y a pas de limite au nombre de variables dans une structure.</a:t>
            </a:r>
            <a:br/>
            <a:r>
              <a:t>Utilisation d’une structure</a:t>
            </a:r>
            <a:br/>
            <a:r>
              <a:t>MaintenantquenotrestructureestdØ(cid:28)niedansle.h,onvapouvoirl’utiliserdansune</a:t>
            </a:r>
            <a:br/>
            <a:r>
              <a:t>fonctiondenotre(cid:28)chier.c.VoicicommentcrØerunevariabledetypeCoordonnees(la</a:t>
            </a:r>
            <a:br/>
            <a:r>
              <a:t>structure qu’on a dØ(cid:28)nie plus haut) :</a:t>
            </a:r>
            <a:br/>
            <a:r>
              <a:t>#include "main.h" // Inclusion du .h qui contient les prototypes et structures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struct Coordonnees point; // CrØation d’une variable "point" de type</a:t>
            </a:r>
            <a:br/>
            <a:r>
              <a:t>(cid:44)→ Coordonnees</a:t>
            </a:r>
            <a:br/>
            <a:r>
              <a:t>return 0;</a:t>
            </a:r>
            <a:br/>
            <a:r>
              <a:t>}</a:t>
            </a:r>
            <a:br/>
            <a:r>
              <a:t>Nous avons ainsi crØØ une variable point de type Coordonnees. Cette variable est au-</a:t>
            </a:r>
            <a:br/>
            <a:r>
              <a:t>tomatiquementcomposØededeuxsous-variables:xety(sonabscisseetsonordonnØe).</a:t>
            </a:r>
            <a:br/>
            <a:r>
              <a:t>Faut-il obligatoirement Øcrire le mot-clØ struct lors de la dØ(cid:28)nition de la</a:t>
            </a:r>
            <a:br/>
            <a:r>
              <a:t>variable?</a:t>
            </a:r>
            <a:br/>
            <a:r>
              <a:t>Oui:celapermet(cid:224)l’ordinateurdedi(cid:27)Ørencieruntypedebase(commeint)d’untype</a:t>
            </a:r>
            <a:br/>
            <a:r>
              <a:t>personnalisØ, comme Coordonnees. Toutefois, les programmeurs trouvent souvent un</a:t>
            </a:r>
            <a:br/>
            <a:r>
              <a:t>peu lourd de mettre le mot struct (cid:224) chaque dØ(cid:28)nition de variable personnalisØe. Pour</a:t>
            </a:r>
            <a:br/>
            <a:r>
              <a:t>rØgler ce problŁme, ils ont inventØ une instruction spØciale : le typedef.</a:t>
            </a:r>
            <a:br/>
            <a:r>
              <a:t>204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UTILISATION D’UNE STRUCTURE</a:t>
            </a:r>
            <a:br/>
            <a:r>
              <a:t>Le typedef</a:t>
            </a:r>
            <a:br/>
            <a:r>
              <a:t>Retournons dans le (cid:28)chier .h qui contient la dØ(cid:28)nition de notre structure de type</a:t>
            </a:r>
            <a:br/>
            <a:r>
              <a:t>Coordonnees. Nous allons ajouter une instruction appelØe typedef qui sert (cid:224) crØer un</a:t>
            </a:r>
            <a:br/>
            <a:r>
              <a:t>alias de structure, c’est-(cid:224)-dire (cid:224) dire qu’Øcrire telle chose Øquivaut (cid:224) Øcrire telle autre</a:t>
            </a:r>
            <a:br/>
            <a:r>
              <a:t>chose.</a:t>
            </a:r>
            <a:br/>
            <a:r>
              <a:t>Nous allons ajouter une ligne commen(cid:231)ant par typedef juste avant la dØ(cid:28)nition de la</a:t>
            </a:r>
            <a:br/>
            <a:r>
              <a:t>structure :</a:t>
            </a:r>
            <a:br/>
            <a:r>
              <a:t>typedef struct Coordonnees Coordonnees;</a:t>
            </a:r>
            <a:br/>
            <a:r>
              <a:t>struct Coordonnees</a:t>
            </a:r>
            <a:br/>
            <a:r>
              <a:t>{</a:t>
            </a:r>
            <a:br/>
            <a:r>
              <a:t>int x;</a:t>
            </a:r>
            <a:br/>
            <a:r>
              <a:t>int y;</a:t>
            </a:r>
            <a:br/>
            <a:r>
              <a:t>};</a:t>
            </a:r>
            <a:br/>
            <a:r>
              <a:t>Cette ligne doit Œtre dØcoupØe en trois morceaux (non, je n’ai pas bØgayØ le mot</a:t>
            </a:r>
            <a:br/>
            <a:r>
              <a:t>Coordonnees!) :</a:t>
            </a:r>
            <a:br/>
            <a:r>
              <a:t>(cid:21) typedef : indique que nous allons crØer un alias de structure;</a:t>
            </a:r>
            <a:br/>
            <a:r>
              <a:t>(cid:21) struct Coordonnees : c’est le nom de la structure dont vous allez crØer un alias</a:t>
            </a:r>
            <a:br/>
            <a:r>
              <a:t>(c’est-(cid:224)-dire un (cid:19) Øquivalent (cid:20));</a:t>
            </a:r>
            <a:br/>
            <a:r>
              <a:t>(cid:21) Coordonnees : c’est le nom de l’Øquivalent.</a:t>
            </a:r>
            <a:br/>
            <a:r>
              <a:t>En clair, cette ligne dit (cid:19) (cid:201)crire le mot Coordonnees est dØsormais Øquivalent (cid:224) Øcrire</a:t>
            </a:r>
            <a:br/>
            <a:r>
              <a:t>struct Coordonnees (cid:20). En faisant cela, vous n’aurez plus besoin de mettre le mot</a:t>
            </a:r>
            <a:br/>
            <a:r>
              <a:t>struct (cid:224) chaque dØ(cid:28)nition de variable de type Coordonnees. On peut donc retourner</a:t>
            </a:r>
            <a:br/>
            <a:r>
              <a:t>dans notre main et Øcrire tout simplement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Coordonnees point; // L’ordinateur comprend qu’il s’agit de "struct</a:t>
            </a:r>
            <a:br/>
            <a:r>
              <a:t>(cid:44)→ Coordonnees" gr(cid:226)ce au typedef</a:t>
            </a:r>
            <a:br/>
            <a:r>
              <a:t>return 0;</a:t>
            </a:r>
            <a:br/>
            <a:r>
              <a:t>}</a:t>
            </a:r>
            <a:br/>
            <a:r>
              <a:t>Je vous recommande de faire un typedef comme je l’ai fait ici pour Coordonnees.</a:t>
            </a:r>
            <a:br/>
            <a:r>
              <a:t>La plupart des programmeurs font comme cela. ˙a leur Øvite d’avoir (cid:224) Øcrire le mot</a:t>
            </a:r>
            <a:br/>
            <a:r>
              <a:t>struct partout1.</a:t>
            </a:r>
            <a:br/>
            <a:r>
              <a:t>Modi(cid:28)er les composantes de la structure</a:t>
            </a:r>
            <a:br/>
            <a:r>
              <a:t>Maintenantquenotrevariablepoint estcrØØe,nousvoulonsmodi(cid:28)ersescoordonnØes.</a:t>
            </a:r>
            <a:br/>
            <a:r>
              <a:t>Comment accØder au x et au y de point? Comme ceci :</a:t>
            </a:r>
            <a:br/>
            <a:r>
              <a:t>1. UnbonprogrammeurestunprogrammeurfainØant!IlenØcritlemoinspossible.</a:t>
            </a:r>
            <a:br/>
            <a:r>
              <a:t>205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15. CR(cid:201)EZ VOS PROPRES TYPES DE VARIABLES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Coordonnees point;</a:t>
            </a:r>
            <a:br/>
            <a:r>
              <a:t>point.x = 10;</a:t>
            </a:r>
            <a:br/>
            <a:r>
              <a:t>point.y = 20;</a:t>
            </a:r>
            <a:br/>
            <a:r>
              <a:t>return 0;</a:t>
            </a:r>
            <a:br/>
            <a:r>
              <a:t>}</a:t>
            </a:r>
            <a:br/>
            <a:r>
              <a:t>Onaainsimodi(cid:28)Ølavaleurdepoint,enluidonnantuneabscissede10etuneordonnØe</a:t>
            </a:r>
            <a:br/>
            <a:r>
              <a:t>de 20. Notre point se situe dØsormais (cid:224) la position (10; 20)2.</a:t>
            </a:r>
            <a:br/>
            <a:r>
              <a:t>Pour accØder donc (cid:224) chaque composante de la structure, vous devez Øcrire :</a:t>
            </a:r>
            <a:br/>
            <a:r>
              <a:t>variable.nomDeLaComposante</a:t>
            </a:r>
            <a:br/>
            <a:r>
              <a:t>Le point fait la sØparation entre la variable et la composante.</a:t>
            </a:r>
            <a:br/>
            <a:r>
              <a:t>SionprendlastructurePersonnequenousavonsvuetout(cid:224)l’heureetqu’ondemande</a:t>
            </a:r>
            <a:br/>
            <a:r>
              <a:t>le nom et le prØnom, on devra faire comme (cid:231)a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Personne utilisateur;</a:t>
            </a:r>
            <a:br/>
            <a:r>
              <a:t>printf("Quel est votre nom ? ");</a:t>
            </a:r>
            <a:br/>
            <a:r>
              <a:t>scanf("%s", utilisateur.nom);</a:t>
            </a:r>
            <a:br/>
            <a:r>
              <a:t>printf("Votre prenom ? ");</a:t>
            </a:r>
            <a:br/>
            <a:r>
              <a:t>scanf("%s", utilisateur.prenom);</a:t>
            </a:r>
            <a:br/>
            <a:r>
              <a:t>printf("Vous vous appelez %s %s", utilisateur.prenom, utilisateur.nom);</a:t>
            </a:r>
            <a:br/>
            <a:r>
              <a:t>return 0;</a:t>
            </a:r>
            <a:br/>
            <a:r>
              <a:t>}</a:t>
            </a:r>
            <a:br/>
            <a:r>
              <a:t>Quel est votre nom ? Dupont</a:t>
            </a:r>
            <a:br/>
            <a:r>
              <a:t>Votre prenom ? Jean</a:t>
            </a:r>
            <a:br/>
            <a:r>
              <a:t>Vous vous appelez Jean Dupont</a:t>
            </a:r>
            <a:br/>
            <a:r>
              <a:t>On envoie la variable utilisateur.nom (cid:224) scanf qui Øcrira directement dans notre</a:t>
            </a:r>
            <a:br/>
            <a:r>
              <a:t>variableutilisateur.OnfaitdemŒmepourprenom,etonpourraitaussilefairepour</a:t>
            </a:r>
            <a:br/>
            <a:r>
              <a:t>l’adresse, l’(cid:226)ge et le sexe, mais je n’ai guŁre envie de me rØpØter3.</a:t>
            </a:r>
            <a:br/>
            <a:r>
              <a:t>Vous auriez pu faire la mŒme chose sans conna(cid:238)tre les structures, en crØant juste une</a:t>
            </a:r>
            <a:br/>
            <a:r>
              <a:t>variablenometuneautreprenom.Maisl’intØrŒticiestquevouspouvezcrØeruneautre</a:t>
            </a:r>
            <a:br/>
            <a:r>
              <a:t>variable de type Personne qui aura aussi son propre nom, son propre prØnom, etc. On</a:t>
            </a:r>
            <a:br/>
            <a:r>
              <a:t>peut donc faire :</a:t>
            </a:r>
            <a:br/>
            <a:r>
              <a:t>2. C’estlanotationmathØmatiqued’unecoordonnØe.</a:t>
            </a:r>
            <a:br/>
            <a:r>
              <a:t>3. JedoisŒtreprogrammeur,c’estpour(cid:231)a.;-)</a:t>
            </a:r>
            <a:br/>
            <a:r>
              <a:t>206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Quel est votre nom ? Dupont</a:t>
                      </a:r>
                    </a:p>
                    <a:p>
                      <a:r>
                        <a:t>Votre prenom ? Jean</a:t>
                      </a:r>
                    </a:p>
                    <a:p>
                      <a:r>
                        <a:t>Vous vous appelez Jean Dupont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UTILISATION D’UNE STRUCTURE</a:t>
            </a:r>
            <a:br/>
            <a:r>
              <a:t>Personne joueur1, joueur2;</a:t>
            </a:r>
            <a:br/>
            <a:r>
              <a:t>... et stocker ainsi les informations sur chaque joueur. Chaque joueur a son propre</a:t>
            </a:r>
            <a:br/>
            <a:r>
              <a:t>nom, son propre prØnom, etc.</a:t>
            </a:r>
            <a:br/>
            <a:r>
              <a:t>OnpeutmŒmefaireencoremieux:onpeutcrØeruntableaudePersonne!C’estfacile</a:t>
            </a:r>
            <a:br/>
            <a:r>
              <a:t>(cid:224) faire :</a:t>
            </a:r>
            <a:br/>
            <a:r>
              <a:t>Personne joueurs[2];</a:t>
            </a:r>
            <a:br/>
            <a:r>
              <a:t>Et ensuite, vous accØdez par exemple au nom du joueur no0 en tapant :</a:t>
            </a:r>
            <a:br/>
            <a:r>
              <a:t>joueurs[0].nom</a:t>
            </a:r>
            <a:br/>
            <a:r>
              <a:t>L’avantaged’utiliseruntableauici,c’estquevouspouvezfaireunebouclepourdeman-</a:t>
            </a:r>
            <a:br/>
            <a:r>
              <a:t>der les infos du joueur 1 et du joueur 2, sans avoir (cid:224) rØpØter deux fois le mŒme code.</a:t>
            </a:r>
            <a:br/>
            <a:r>
              <a:t>Il su(cid:30)t de parcourir le tableau joueur et de demander (cid:224) chaque fois nom, prØnom,</a:t>
            </a:r>
            <a:br/>
            <a:r>
              <a:t>adresse...</a:t>
            </a:r>
            <a:br/>
            <a:r>
              <a:t>Exercice : crØez ce tableau de type Personne et demandez les infos de chacun gr(cid:226)ce</a:t>
            </a:r>
            <a:br/>
            <a:r>
              <a:t>(cid:224) une boucle (qui se rØpŁte tant qu’il y a des joueurs). Faites un petit tableau de 2</a:t>
            </a:r>
            <a:br/>
            <a:r>
              <a:t>joueurs pour commencer, mais si (cid:231)a vous amuse, vous pourrez agrandir la taille du</a:t>
            </a:r>
            <a:br/>
            <a:r>
              <a:t>tableauplustard.A(cid:30)chez(cid:224)la(cid:28)nduprogrammelesinfosquevousavezrecueilliessur</a:t>
            </a:r>
            <a:br/>
            <a:r>
              <a:t>chacun des joueurs.</a:t>
            </a:r>
            <a:br/>
            <a:r>
              <a:t>Initialiser une structure</a:t>
            </a:r>
            <a:br/>
            <a:r>
              <a:t>Pour les structures comme pour les variables, tableaux et pointeurs, il est vivement</a:t>
            </a:r>
            <a:br/>
            <a:r>
              <a:t>conseillØ de les initialiser dŁs leur crØation pour Øviter qu’elles ne contiennent (cid:19) n’im-</a:t>
            </a:r>
            <a:br/>
            <a:r>
              <a:t>porte quoi (cid:20). En e(cid:27)et, je vous le rappelle, une variable qui est crØØe prend la valeur de</a:t>
            </a:r>
            <a:br/>
            <a:r>
              <a:t>ce qui se trouve en mØmoire l(cid:224) oø elle a ØtØ placØe. Parfois cette valeur est 0, parfois</a:t>
            </a:r>
            <a:br/>
            <a:r>
              <a:t>c’est un rØsidu d’un autre programme qui est passØ par l(cid:224) avant vous et la variable a</a:t>
            </a:r>
            <a:br/>
            <a:r>
              <a:t>alors une valeur qui n’a aucun sens, comme -84570.</a:t>
            </a:r>
            <a:br/>
            <a:r>
              <a:t>Pour rappel, voici comment on initialise :</a:t>
            </a:r>
            <a:br/>
            <a:r>
              <a:t>(cid:21) une variable : on met sa valeur (cid:224) 0 (cas le plus simple);</a:t>
            </a:r>
            <a:br/>
            <a:r>
              <a:t>(cid:21) un pointeur : on met sa valeur (cid:224) NULL. NULL est en fait un #define situØ dans</a:t>
            </a:r>
            <a:br/>
            <a:r>
              <a:t>stdlib.hquivautgØnØralement0,maisoncontinue(cid:224)utiliserNULL,parconvention,</a:t>
            </a:r>
            <a:br/>
            <a:r>
              <a:t>surlespointeurspourbienvoirqu’ils’agitdepointeursetnondevariablesordinaires;</a:t>
            </a:r>
            <a:br/>
            <a:r>
              <a:t>(cid:21) un tableau : on met chacune de ses valeurs (cid:224) 0.</a:t>
            </a:r>
            <a:br/>
            <a:r>
              <a:t>Pour les structures, l’initialisation va un peu ressembler (cid:224) celle d’un tableau. En e(cid:27)et,</a:t>
            </a:r>
            <a:br/>
            <a:r>
              <a:t>on peut faire (cid:224) la dØclaration de la variable :</a:t>
            </a:r>
            <a:br/>
            <a:r>
              <a:t>Coordonnees point = {0, 0};</a:t>
            </a:r>
            <a:br/>
            <a:r>
              <a:t>Cela dØ(cid:28)nira, dans l’ordre, point.x = 0 et point.y = 0.</a:t>
            </a:r>
            <a:br/>
            <a:r>
              <a:t>207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15. CR(cid:201)EZ VOS PROPRES TYPES DE VARIABLES</a:t>
            </a:r>
            <a:br/>
            <a:r>
              <a:t>Revenons (cid:224) la structure Personne (qui contient des cha(cid:238)nes). Vous avez aussi le droit</a:t>
            </a:r>
            <a:br/>
            <a:r>
              <a:t>d’initialiser une cha(cid:238)ne en Øcrivant juste "" (rien entre les guillemets). Je ne vous ai</a:t>
            </a:r>
            <a:br/>
            <a:r>
              <a:t>pasparlØdecettepossibilitØdanslechapitresurlescha(cid:238)nes,maisiln’estpastroptard</a:t>
            </a:r>
            <a:br/>
            <a:r>
              <a:t>pour l’apprendre. On peut donc initialiser dans l’ordre nom, prenom, adresse, age et</a:t>
            </a:r>
            <a:br/>
            <a:r>
              <a:t>garcon comme ceci :</a:t>
            </a:r>
            <a:br/>
            <a:r>
              <a:t>Personne utilisateur = {"", "", "", 0, 0};</a:t>
            </a:r>
            <a:br/>
            <a:r>
              <a:t>Toutefois, j’utilise assez peu cette technique, personnellement. Je prØfŁre envoyer par</a:t>
            </a:r>
            <a:br/>
            <a:r>
              <a:t>exemple ma variable point (cid:224) une fonction initialiserCoordonnees qui se charge</a:t>
            </a:r>
            <a:br/>
            <a:r>
              <a:t>de faire les initialisations pour moi sur ma variable. Pour faire cela il faut envoyer un</a:t>
            </a:r>
            <a:br/>
            <a:r>
              <a:t>pointeurdemavariable.Ene(cid:27)etsij’envoiejustemavariable,unecopieenserarØalisØe</a:t>
            </a:r>
            <a:br/>
            <a:r>
              <a:t>danslafonction(commepourunevariabledebase)etlafonctionmodi(cid:28)eralesvaleurs</a:t>
            </a:r>
            <a:br/>
            <a:r>
              <a:t>de la copie et non celle de ma vraie variable. Revoyez le (cid:28)l rouge du chapitre sur les</a:t>
            </a:r>
            <a:br/>
            <a:r>
              <a:t>pointeurs si vous avez oubliØ comment cela fonctionne.</a:t>
            </a:r>
            <a:br/>
            <a:r>
              <a:t>Il va donc falloir apprendre (cid:224) utiliser des pointeurs sur des structures. Les choses vont</a:t>
            </a:r>
            <a:br/>
            <a:r>
              <a:t>commencer (cid:224) se corser un petit peu!</a:t>
            </a:r>
            <a:br/>
            <a:r>
              <a:t>Pointeur de structure</a:t>
            </a:r>
            <a:br/>
            <a:r>
              <a:t>UnpointeurdestructuresecrØedelamŒmemaniŁrequ’unpointeurdeint,dedouble</a:t>
            </a:r>
            <a:br/>
            <a:r>
              <a:t>ou de n’importe quelle autre type de base :</a:t>
            </a:r>
            <a:br/>
            <a:r>
              <a:t>Coordonnees* point = NULL;</a:t>
            </a:r>
            <a:br/>
            <a:r>
              <a:t>On a ainsi un pointeur de Coordonnees appelØ point. Comme un rappel ne fera de</a:t>
            </a:r>
            <a:br/>
            <a:r>
              <a:t>mal (cid:224) personne, je tiens (cid:224) vous rØpØter que l’on aurait aussi pu mettre l’Øtoile devant</a:t>
            </a:r>
            <a:br/>
            <a:r>
              <a:t>le nom du pointeur, cela revient exactement au mŒme :</a:t>
            </a:r>
            <a:br/>
            <a:r>
              <a:t>Coordonnees *point = NULL;</a:t>
            </a:r>
            <a:br/>
            <a:r>
              <a:t>Je fais d’ailleurs assez souvent comme cela, car pour dØ(cid:28)nir plusieurs pointeurs sur la</a:t>
            </a:r>
            <a:br/>
            <a:r>
              <a:t>mŒme ligne, nous sommes obligØs de placer l’Øtoile devant chaque nom de pointeur :</a:t>
            </a:r>
            <a:br/>
            <a:r>
              <a:t>Coordonnees *point1 = NULL, *point2 = NULL;</a:t>
            </a:r>
            <a:br/>
            <a:r>
              <a:t>Envoi de la structure (cid:224) une fonction</a:t>
            </a:r>
            <a:br/>
            <a:r>
              <a:t>Ce qui nous intØresse ici, c’est de savoir comment envoyer un pointeur de structure (cid:224)</a:t>
            </a:r>
            <a:br/>
            <a:r>
              <a:t>une fonction pour que celle-ci puisse modi(cid:28)er le contenu de la variable.</a:t>
            </a:r>
            <a:br/>
            <a:r>
              <a:t>On va faire ceci pour cet exemple : on va simplement crØer une variable de type</a:t>
            </a:r>
            <a:br/>
            <a:r>
              <a:t>Coordonnees dans le main et envoyer son adresse (cid:224) initialiserCoordonnees. Cette</a:t>
            </a:r>
            <a:br/>
            <a:r>
              <a:t>fonction aura pour r(cid:244)le de mettre tous les ØlØments de la structure (cid:224) 0.</a:t>
            </a:r>
            <a:br/>
            <a:r>
              <a:t>208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POINTEUR DE STRUCTURE</a:t>
            </a:r>
            <a:br/>
            <a:r>
              <a:t>Notre fonction initialiserCoordonnees va prendre un paramŁtre : un pointeur sur</a:t>
            </a:r>
            <a:br/>
            <a:r>
              <a:t>une structure de type Coordonnees (un Coordonnees*, donc).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Coordonnees monPoint;</a:t>
            </a:r>
            <a:br/>
            <a:r>
              <a:t>initialiserCoordonnees(&amp;monPoint);</a:t>
            </a:r>
            <a:br/>
            <a:r>
              <a:t>return 0;</a:t>
            </a:r>
            <a:br/>
            <a:r>
              <a:t>}</a:t>
            </a:r>
            <a:br/>
            <a:r>
              <a:t>void initialiserCoordonnees(Coordonnees* point)</a:t>
            </a:r>
            <a:br/>
            <a:r>
              <a:t>{</a:t>
            </a:r>
            <a:br/>
            <a:r>
              <a:t>// Initialisation de chacun des membres de la structure ici</a:t>
            </a:r>
            <a:br/>
            <a:r>
              <a:t>}</a:t>
            </a:r>
            <a:br/>
            <a:r>
              <a:t>Ma variable monPoint est donc crØØe dans le main. On envoie son adresse (cid:224) la fonction</a:t>
            </a:r>
            <a:br/>
            <a:r>
              <a:t>initialiserCoordonnees qui rØcupŁre cette variable sous la forme d’un pointeur ap-</a:t>
            </a:r>
            <a:br/>
            <a:r>
              <a:t>pelØ point (on aurait d’ailleurs pu l’appeler n’importe comment dans la fonction, cela</a:t>
            </a:r>
            <a:br/>
            <a:r>
              <a:t>n’aurait pas eu d’incidence).</a:t>
            </a:r>
            <a:br/>
            <a:r>
              <a:t>Bien : maintenant que nous sommes dans initialiserCoordonnees, nous allons ini-</a:t>
            </a:r>
            <a:br/>
            <a:r>
              <a:t>tialiserchacunedesvaleursune(cid:224)une.IlnefautpasoublierdemettreuneØtoiledevant</a:t>
            </a:r>
            <a:br/>
            <a:r>
              <a:t>le nom du pointeur pour accØder (cid:224) la variable. Si vous ne le faites pas, vous risquez de</a:t>
            </a:r>
            <a:br/>
            <a:r>
              <a:t>modi(cid:28)er l’adresse, et ce n’est pas ce que nous voulons faire.</a:t>
            </a:r>
            <a:br/>
            <a:r>
              <a:t>Oui mais voil(cid:224), problŁme... On ne peut pas vraiment faire :</a:t>
            </a:r>
            <a:br/>
            <a:r>
              <a:t>void initialiserCoordonnees(Coordonnees* point)</a:t>
            </a:r>
            <a:br/>
            <a:r>
              <a:t>{</a:t>
            </a:r>
            <a:br/>
            <a:r>
              <a:t>*point.x = 0;</a:t>
            </a:r>
            <a:br/>
            <a:r>
              <a:t>*point.y = 0;</a:t>
            </a:r>
            <a:br/>
            <a:r>
              <a:t>}</a:t>
            </a:r>
            <a:br/>
            <a:r>
              <a:t>Ceseraittropfacile...Pourquoionnepeutpasfaire(cid:231)a?ParcequelepointdesØpara-</a:t>
            </a:r>
            <a:br/>
            <a:r>
              <a:t>tion s’applique sur le mot point et non sur *point en entier. Or, nous ce qu’on veut,</a:t>
            </a:r>
            <a:br/>
            <a:r>
              <a:t>c’estaccØder(cid:224)*pointpourenmodi(cid:28)erlavaleur.PourrØglerleproblŁme,ilfautplacer</a:t>
            </a:r>
            <a:br/>
            <a:r>
              <a:t>des parenthŁses autour de *point. Comme cela, le point de sØparation s’appliquera (cid:224)</a:t>
            </a:r>
            <a:br/>
            <a:r>
              <a:t>*point et non juste (cid:224) point :</a:t>
            </a:r>
            <a:br/>
            <a:r>
              <a:t>void initialiserCoordonnees(Coordonnees* point)</a:t>
            </a:r>
            <a:br/>
            <a:r>
              <a:t>{</a:t>
            </a:r>
            <a:br/>
            <a:r>
              <a:t>(*point).x = 0;</a:t>
            </a:r>
            <a:br/>
            <a:r>
              <a:t>(*point).y = 0;</a:t>
            </a:r>
            <a:br/>
            <a:r>
              <a:t>}</a:t>
            </a:r>
            <a:br/>
            <a:r>
              <a:t>Ce code fonctionne, vous pouvez tester. La variable de type Coordonnees a ØtØ trans-</a:t>
            </a:r>
            <a:br/>
            <a:r>
              <a:t>mise (cid:224) la fonction qui a initialisØ x et y (cid:224) 0.</a:t>
            </a:r>
            <a:br/>
            <a:r>
              <a:t>209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15. CR(cid:201)EZ VOS PROPRES TYPES DE VARIABLES</a:t>
            </a:r>
            <a:br/>
            <a:r>
              <a:t>EnlangageC,oninitialisegØnØralementnosstructuresaveclamØthodesimple</a:t>
            </a:r>
            <a:br/>
            <a:r>
              <a:t>qu’on a vue plus haut. En C++ en revanche, les initialisations sont plus</a:t>
            </a:r>
            <a:br/>
            <a:r>
              <a:t>souventfaitesdansdes(cid:19)fonctions(cid:20).LeC++n’estenfaitriend’autrequ’une</a:t>
            </a:r>
            <a:br/>
            <a:r>
              <a:t>sorte de (cid:19) super-amØlioration (cid:20) des structures. Bien entendu, beaucoup de</a:t>
            </a:r>
            <a:br/>
            <a:r>
              <a:t>choses dØcoulent de cela et il faudrait un livre entier pour en parler4.</a:t>
            </a:r>
            <a:br/>
            <a:r>
              <a:t>Un raccourci pratique et trŁs utilisØ</a:t>
            </a:r>
            <a:br/>
            <a:r>
              <a:t>Vous allez voir qu’on manipulera trŁs souvent des pointeurs de structures. Pour Œtre</a:t>
            </a:r>
            <a:br/>
            <a:r>
              <a:t>franc, je dois mŒme vous avouer qu’en C, on utilise plus souvent des pointeurs de</a:t>
            </a:r>
            <a:br/>
            <a:r>
              <a:t>structures que des structures tout court5.</a:t>
            </a:r>
            <a:br/>
            <a:r>
              <a:t>Comme les pointeurs de structures sont trŁs utilisØs, on sera souvent amenØ (cid:224) Øcrire</a:t>
            </a:r>
            <a:br/>
            <a:r>
              <a:t>ceci :</a:t>
            </a:r>
            <a:br/>
            <a:r>
              <a:t>(*point).x = 0;</a:t>
            </a:r>
            <a:br/>
            <a:r>
              <a:t>Ouimaisvoil(cid:224),encoreunefoislesprogrammeurstrouvent(cid:231)atroplong.LesparenthŁses</a:t>
            </a:r>
            <a:br/>
            <a:r>
              <a:t>autourde*point,quelleplaie!Alors,commelesprogrammeurssontdesgensfainØants</a:t>
            </a:r>
            <a:br/>
            <a:r>
              <a:t>(mais (cid:231)a, je l’ai dØj(cid:224) dit, je crois), ils ont inventØ le raccourci suivant :</a:t>
            </a:r>
            <a:br/>
            <a:r>
              <a:t>point-&gt;x = 0;</a:t>
            </a:r>
            <a:br/>
            <a:r>
              <a:t>Ce raccourci consiste (cid:224) former une (cid:29)Łche avec un tiret suivi d’un chevron &gt;.</a:t>
            </a:r>
            <a:br/>
            <a:r>
              <a:t>(cid:201)crire point-&gt;x est donc STRICTEMENT Øquivalent (cid:224) Øcrire (*point).x.</a:t>
            </a:r>
            <a:br/>
            <a:r>
              <a:t>N’oubliez pas qu’on ne peut utiliser la (cid:29)Łche que sur un pointeur! Si vous</a:t>
            </a:r>
            <a:br/>
            <a:r>
              <a:t>travaillez directement sur la variable, vous devez utiliser le point comme on</a:t>
            </a:r>
            <a:br/>
            <a:r>
              <a:t>l’a vu au dØbut.</a:t>
            </a:r>
            <a:br/>
            <a:r>
              <a:t>ReprenonsnotrefonctioninitialiserCoordonnees.Nouspouvonsdoncl’Øcrirecomme</a:t>
            </a:r>
            <a:br/>
            <a:r>
              <a:t>ceci :</a:t>
            </a:r>
            <a:br/>
            <a:r>
              <a:t>void initialiserCoordonnees(Coordonnees* point)</a:t>
            </a:r>
            <a:br/>
            <a:r>
              <a:t>{</a:t>
            </a:r>
            <a:br/>
            <a:r>
              <a:t>point-&gt;x = 0;</a:t>
            </a:r>
            <a:br/>
            <a:r>
              <a:t>point-&gt;y = 0;</a:t>
            </a:r>
            <a:br/>
            <a:r>
              <a:t>}</a:t>
            </a:r>
            <a:br/>
            <a:r>
              <a:t>Retenez bien ce raccourci de la (cid:29)Łche, nous allons le rØutiliser un certain nombre de</a:t>
            </a:r>
            <a:br/>
            <a:r>
              <a:t>fois. Et surtout, ne confondez pas la (cid:29)Łche avec le (cid:19) point (cid:20). La (cid:29)Łche est rØservØe aux</a:t>
            </a:r>
            <a:br/>
            <a:r>
              <a:t>pointeurs,le(cid:19)point(cid:20)estrØservØauxvariables.Utilisezcepetitexemplepourvousen</a:t>
            </a:r>
            <a:br/>
            <a:r>
              <a:t>souvenir :</a:t>
            </a:r>
            <a:br/>
            <a:r>
              <a:t>4. Chaquechoseensontemps.</a:t>
            </a:r>
            <a:br/>
            <a:r>
              <a:t>5. Quand je vous disais que les pointeurs vous poursuivraient jusque dans votre tombe, je ne le</a:t>
            </a:r>
            <a:br/>
            <a:r>
              <a:t>disaispresquepasenrigolant!</a:t>
            </a:r>
            <a:br/>
            <a:r>
              <a:t>210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(cid:201)NUM(cid:201)RATIONS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Coordonnees monPoint;</a:t>
            </a:r>
            <a:br/>
            <a:r>
              <a:t>Coordonnees *pointeur = &amp;monPoint;</a:t>
            </a:r>
            <a:br/>
            <a:r>
              <a:t>monPoint.x = 10; // On travaille sur une variable, on utilise le "point"</a:t>
            </a:r>
            <a:br/>
            <a:r>
              <a:t>pointeur-&gt;x = 10; // On travaille sur un pointeur, on utilise la flŁche</a:t>
            </a:r>
            <a:br/>
            <a:r>
              <a:t>return 0;</a:t>
            </a:r>
            <a:br/>
            <a:r>
              <a:t>}</a:t>
            </a:r>
            <a:br/>
            <a:r>
              <a:t>On modi(cid:28)e la valeur du x (cid:224) 10 de deux maniŁres di(cid:27)Ørentes, ici : la premiŁre fois en</a:t>
            </a:r>
            <a:br/>
            <a:r>
              <a:t>travaillant directement sur la variable, la seconde fois en passant par le pointeur.</a:t>
            </a:r>
            <a:br/>
            <a:r>
              <a:t>Les ØnumØrations</a:t>
            </a:r>
            <a:br/>
            <a:r>
              <a:t>LesØnumØrationsconstituentunefa(cid:231)onunpeudi(cid:27)ØrentedecrØersesproprestypesde</a:t>
            </a:r>
            <a:br/>
            <a:r>
              <a:t>variables.</a:t>
            </a:r>
            <a:br/>
            <a:r>
              <a:t>Une ØnumØration ne contient pas de (cid:19) sous-variables (cid:20) comme c’Øtait le cas pour les</a:t>
            </a:r>
            <a:br/>
            <a:r>
              <a:t>structures. C’est une liste de (cid:19) valeurs possibles (cid:20) pour une variable. Une ØnumØration</a:t>
            </a:r>
            <a:br/>
            <a:r>
              <a:t>ne prend donc qu’une case en mØmoire et cette case peut prendre une des valeurs que</a:t>
            </a:r>
            <a:br/>
            <a:r>
              <a:t>vous dØ(cid:28)nissez (et une seule (cid:224) la fois).</a:t>
            </a:r>
            <a:br/>
            <a:r>
              <a:t>Voici un exemple d’ØnumØration :</a:t>
            </a:r>
            <a:br/>
            <a:r>
              <a:t>typedef enum Volume Volume;</a:t>
            </a:r>
            <a:br/>
            <a:r>
              <a:t>enum Volume</a:t>
            </a:r>
            <a:br/>
            <a:r>
              <a:t>{</a:t>
            </a:r>
            <a:br/>
            <a:r>
              <a:t>FAIBLE, MOYEN, FORT</a:t>
            </a:r>
            <a:br/>
            <a:r>
              <a:t>};</a:t>
            </a:r>
            <a:br/>
            <a:r>
              <a:t>Vous noterez qu’on utilise un typedef l(cid:224) aussi, comme on l’a fait jusqu’ici.</a:t>
            </a:r>
            <a:br/>
            <a:r>
              <a:t>PourcrØeruneØnumØration,onutiliselemot-clØenum.NotreØnumØrations’appelleici</a:t>
            </a:r>
            <a:br/>
            <a:r>
              <a:t>Volume. C’est un type de variable personnalisØ qui peut prendre une des trois valeurs</a:t>
            </a:r>
            <a:br/>
            <a:r>
              <a:t>qu’on a indiquØes : soit FAIBLE, soit MOYEN, soit FORT.</a:t>
            </a:r>
            <a:br/>
            <a:r>
              <a:t>On va pouvoir crØer une variable de type Volume, par exemple musique, qui stockera</a:t>
            </a:r>
            <a:br/>
            <a:r>
              <a:t>le volume actuel de la musique. On peut par exemple initialiser la musique au volume</a:t>
            </a:r>
            <a:br/>
            <a:r>
              <a:t>MOYEN :</a:t>
            </a:r>
            <a:br/>
            <a:r>
              <a:t>Volume musique = MOYEN;</a:t>
            </a:r>
            <a:br/>
            <a:r>
              <a:t>Voil(cid:224)quiestfait.Plustarddansleprogramme,onpourramodi(cid:28)erlavaleurduvolume</a:t>
            </a:r>
            <a:br/>
            <a:r>
              <a:t>et la mettre soit (cid:224) FAIBLE, soit (cid:224) FORT.</a:t>
            </a:r>
            <a:br/>
            <a:r>
              <a:t>211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15. CR(cid:201)EZ VOS PROPRES TYPES DE VARIABLES</a:t>
            </a:r>
            <a:br/>
            <a:r>
              <a:t>Association de nombres aux valeurs</a:t>
            </a:r>
            <a:br/>
            <a:r>
              <a:t>Vous avez remarquØ que j’ai Øcrit les valeurs possibles de l’ØnumØration en majuscules.</a:t>
            </a:r>
            <a:br/>
            <a:r>
              <a:t>Cela devrait vous rappeler les constantes et les define, non?</a:t>
            </a:r>
            <a:br/>
            <a:r>
              <a:t>Ene(cid:27)et,c’estassezsimilairemaiscen’estpourtantpasexactementlamŒmechose.Le</a:t>
            </a:r>
            <a:br/>
            <a:r>
              <a:t>compilateur associe automatiquement un nombre (cid:224) chacune des valeurs possibles de</a:t>
            </a:r>
            <a:br/>
            <a:r>
              <a:t>l’ØnumØration.</a:t>
            </a:r>
            <a:br/>
            <a:r>
              <a:t>Dans le cas de notre ØnumØration Volume, FAIBLE vaut 0, MOYEN vaut 1 et FORT vaut</a:t>
            </a:r>
            <a:br/>
            <a:r>
              <a:t>2. L’association est automatique et commence (cid:224) 0.</a:t>
            </a:r>
            <a:br/>
            <a:r>
              <a:t>Contrairement au #define, c’est le compilateur qui associe MOYEN (cid:224) 1 par exemple, et</a:t>
            </a:r>
            <a:br/>
            <a:r>
              <a:t>non le prØprocesseur. Au bout du compte, (cid:231)a revient un peu au mŒme. En fait, quand</a:t>
            </a:r>
            <a:br/>
            <a:r>
              <a:t>on a initialisØ la variable musique (cid:224) MOYEN, on a donc mis la case en mØmoire (cid:224) la</a:t>
            </a:r>
            <a:br/>
            <a:r>
              <a:t>valeur 1.</a:t>
            </a:r>
            <a:br/>
            <a:r>
              <a:t>En pratique, est-ce utile de savoir que MOYEN vaut 1, FORT vaut 2, etc.?</a:t>
            </a:r>
            <a:br/>
            <a:r>
              <a:t>Non. En gØnØral (cid:231)a nous est Øgal. C’est le compilateur qui associe automatiquement</a:t>
            </a:r>
            <a:br/>
            <a:r>
              <a:t>un nombre (cid:224) chaque valeur. Gr(cid:226)ce (cid:224) (cid:231)a, vous n’avez plus qu’(cid:224) Øcrire :</a:t>
            </a:r>
            <a:br/>
            <a:r>
              <a:t>if (musique == MOYEN)</a:t>
            </a:r>
            <a:br/>
            <a:r>
              <a:t>{</a:t>
            </a:r>
            <a:br/>
            <a:r>
              <a:t>// Jouer la musique au volume moyen</a:t>
            </a:r>
            <a:br/>
            <a:r>
              <a:t>}</a:t>
            </a:r>
            <a:br/>
            <a:r>
              <a:t>Peu importe la valeur de MOYEN, vous laissez le compilateur se charger de gØrer les</a:t>
            </a:r>
            <a:br/>
            <a:r>
              <a:t>nombres.</a:t>
            </a:r>
            <a:br/>
            <a:r>
              <a:t>L’intØrŒt de tout (cid:231)a? C’est que de ce fait votre code est trŁs lisible. En e(cid:27)et, tout le</a:t>
            </a:r>
            <a:br/>
            <a:r>
              <a:t>monde peut facilement lire le if prØcØdent (on comprend bien que la condition signi(cid:28)e</a:t>
            </a:r>
            <a:br/>
            <a:r>
              <a:t>(cid:19) Si la musique est au volume moyen (cid:20)).</a:t>
            </a:r>
            <a:br/>
            <a:r>
              <a:t>Associer une valeur prØcise</a:t>
            </a:r>
            <a:br/>
            <a:r>
              <a:t>Pour le moment, c’est le compilateur qui dØcide d’associer le nombre 0 (cid:224) la premiŁre</a:t>
            </a:r>
            <a:br/>
            <a:r>
              <a:t>valeur,puis1,2,3dansl’ordre.Ilestpossiblededemanderd’associerunevaleurprØcise</a:t>
            </a:r>
            <a:br/>
            <a:r>
              <a:t>(cid:224) chaque ØlØment de l’ØnumØration.</a:t>
            </a:r>
            <a:br/>
            <a:r>
              <a:t>QuelintØrŒtest-ceque(cid:231)apeutbienavoir?Ehbiensupposonsquesurvotreordinateur,</a:t>
            </a:r>
            <a:br/>
            <a:r>
              <a:t>le volume soit gØrØ entre 0 et 100 (0 = pas de son, 100 = 100 % du son). Il est alors</a:t>
            </a:r>
            <a:br/>
            <a:r>
              <a:t>pratique d’associer une valeur prØcise (cid:224) chaque ØlØment :</a:t>
            </a:r>
            <a:br/>
            <a:r>
              <a:t>typedef enum Volume Volume;</a:t>
            </a:r>
            <a:br/>
            <a:r>
              <a:t>enum Volume</a:t>
            </a:r>
            <a:br/>
            <a:r>
              <a:t>{</a:t>
            </a:r>
            <a:br/>
            <a:r>
              <a:t>212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1. VOUS AVEZ DIT PROGRAMMER?</a:t>
            </a:r>
            <a:br/>
            <a:r>
              <a:t>Figure 1.2 (cid:21) SchØma (trŁs simpli(cid:28)Ø) de rØalisation d’un programme</a:t>
            </a:r>
            <a:br/>
            <a:r>
              <a:t>Un peu de vocabulaire</a:t>
            </a:r>
            <a:br/>
            <a:r>
              <a:t>L(cid:224) j’ai parlØ avec des mots simples, mais il faut savoir qu’en informatique il existe</a:t>
            </a:r>
            <a:br/>
            <a:r>
              <a:t>un mot pour chacune de ces choses-l(cid:224). Tout au long de ce cours, vous allez d’ailleurs</a:t>
            </a:r>
            <a:br/>
            <a:r>
              <a:t>apprendre(cid:224)utiliserunvocabulaireappropriØ.Nonseulementvousaurezl’airdesavoir</a:t>
            </a:r>
            <a:br/>
            <a:r>
              <a:t>de quoi vous parlez, mais si un jour (et (cid:231)a arrivera) vous devez parler (cid:224) un autre</a:t>
            </a:r>
            <a:br/>
            <a:r>
              <a:t>programmeur, vous saurez vous faire comprendre2.</a:t>
            </a:r>
            <a:br/>
            <a:r>
              <a:t>Reprenons le schØma que l’on vient de voir. La premiŁre case est (cid:19) Votre programme</a:t>
            </a:r>
            <a:br/>
            <a:r>
              <a:t>estØcritdansunlangagesimpli(cid:28)Ø(cid:20).Cefameux(cid:19)langagesimpli(cid:28)Ø(cid:20)estappelØenfait</a:t>
            </a:r>
            <a:br/>
            <a:r>
              <a:t>langage de haut niveau.Ilexisteplusieursniveauxdelangages.Plusunlangageest</a:t>
            </a:r>
            <a:br/>
            <a:r>
              <a:t>hautniveau,plusilestprochedevotrevraielangue(commelefran(cid:231)ais).Unlangagede</a:t>
            </a:r>
            <a:br/>
            <a:r>
              <a:t>haut niveau est donc facile (cid:224) utiliser, mais cela a aussi quelques petits dØfauts comme</a:t>
            </a:r>
            <a:br/>
            <a:r>
              <a:t>nous le verrons plus tard.</a:t>
            </a:r>
            <a:br/>
            <a:r>
              <a:t>Il existe de nombreux langages de plus ou moins haut niveau en informatique dans</a:t>
            </a:r>
            <a:br/>
            <a:r>
              <a:t>lesquels vous pouvez Øcrire vos programmes. En voici quelques-uns par exemple :</a:t>
            </a:r>
            <a:br/>
            <a:r>
              <a:t>(cid:21) le C;</a:t>
            </a:r>
            <a:br/>
            <a:r>
              <a:t>(cid:21) le C++;</a:t>
            </a:r>
            <a:br/>
            <a:r>
              <a:t>(cid:21) Java;</a:t>
            </a:r>
            <a:br/>
            <a:r>
              <a:t>(cid:21) Visual Basic;</a:t>
            </a:r>
            <a:br/>
            <a:r>
              <a:t>(cid:21) Delphi;</a:t>
            </a:r>
            <a:br/>
            <a:r>
              <a:t>(cid:21) etc.</a:t>
            </a:r>
            <a:br/>
            <a:r>
              <a:t>Notez que je ne les ai pas classØs par (cid:19) niveau de langage (cid:20), n’allez donc pas vous</a:t>
            </a:r>
            <a:br/>
            <a:r>
              <a:t>imaginer que le premier de la liste est plus facile que le dernier ou l’inverse. Ce sont</a:t>
            </a:r>
            <a:br/>
            <a:r>
              <a:t>juste quelques exemples3.</a:t>
            </a:r>
            <a:br/>
            <a:r>
              <a:t>Certains de ces langages sont plus haut niveau que d’autres (donc en thØorie un peu</a:t>
            </a:r>
            <a:br/>
            <a:r>
              <a:t>plus faciles (cid:224) utiliser). On va voir notamment un peu plus loin ce qui di(cid:27)Ørencie le</a:t>
            </a:r>
            <a:br/>
            <a:r>
              <a:t>langage C du langage C++.</a:t>
            </a:r>
            <a:br/>
            <a:r>
              <a:t>Un autre mot de vocabulaire (cid:224) retenir est code source. Ce qu’on appelle le code</a:t>
            </a:r>
            <a:br/>
            <a:r>
              <a:t>source, c’est tout simplement le code de votre programme Øcrit dans un langage de</a:t>
            </a:r>
            <a:br/>
            <a:r>
              <a:t>haut niveau. C’est donc vous qui Øcrivez le code source, qui sera ensuite traduit en</a:t>
            </a:r>
            <a:br/>
            <a:r>
              <a:t>2. Certes,lesgensautourdevousvousregarderontcommesivousŒtiezdesextra-terrestres,mais</a:t>
            </a:r>
            <a:br/>
            <a:r>
              <a:t>(cid:231)ailnefaudrapasyfaireattention!</a:t>
            </a:r>
            <a:br/>
            <a:r>
              <a:t>3. D’avance dØsolØ pour tous les autres langages qui existent, mais faire une liste complŁte serait</a:t>
            </a:r>
            <a:br/>
            <a:r>
              <a:t>vraimenttroplong!</a:t>
            </a:r>
            <a:br/>
            <a:r>
              <a:t>6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(cid:201)NUM(cid:201)RATIONS</a:t>
            </a:r>
            <a:br/>
            <a:r>
              <a:t>FAIBLE = 10, MOYEN = 50, FORT = 100</a:t>
            </a:r>
            <a:br/>
            <a:r>
              <a:t>};</a:t>
            </a:r>
            <a:br/>
            <a:r>
              <a:t>Ici,levolumeFAIBLEcorrespondra(cid:224)10%devolume,levolumeMOYEN(cid:224)50%,etc.On</a:t>
            </a:r>
            <a:br/>
            <a:r>
              <a:t>pourrait facilement ajouter de nouvelles valeurs possibles comme MUET. On associerait</a:t>
            </a:r>
            <a:br/>
            <a:r>
              <a:t>dans ce cas MUET (cid:224) la valeur... 0! Vous avez compris.</a:t>
            </a:r>
            <a:br/>
            <a:r>
              <a:t>En rØsumØ</a:t>
            </a:r>
            <a:br/>
            <a:r>
              <a:t>(cid:21) Une structure est un type de variable personnalisØ que vous pouvez crØer et utiliser</a:t>
            </a:r>
            <a:br/>
            <a:r>
              <a:t>dans vos programmes. C’est (cid:224) vous de la dØ(cid:28)nir, contrairement aux types de base</a:t>
            </a:r>
            <a:br/>
            <a:r>
              <a:t>tels que int et double que l’on retrouve dans tous les programmes.</a:t>
            </a:r>
            <a:br/>
            <a:r>
              <a:t>(cid:21) Une structure est composØe de (cid:19) sous-variables (cid:20) qui sont en gØnØral des variables</a:t>
            </a:r>
            <a:br/>
            <a:r>
              <a:t>de type de base comme int et double, mais aussi des tableaux.</a:t>
            </a:r>
            <a:br/>
            <a:r>
              <a:t>(cid:21) On accŁde (cid:224) un des composants de la structure en sØparant le nom de la variable et</a:t>
            </a:r>
            <a:br/>
            <a:r>
              <a:t>la composante d’un point : joueur.prenom.</a:t>
            </a:r>
            <a:br/>
            <a:r>
              <a:t>(cid:21) Sionmanipuleunpointeurdestructureetqu’onveutaccØder(cid:224)unedescomposantes,</a:t>
            </a:r>
            <a:br/>
            <a:r>
              <a:t>on utilise une (cid:29)Łche (cid:224) la place du point : pointeurJoueur-&gt;prenom.</a:t>
            </a:r>
            <a:br/>
            <a:r>
              <a:t>(cid:21) Une ØnumØration est un type de variable personnalisØ qui peut seulement prendre</a:t>
            </a:r>
            <a:br/>
            <a:r>
              <a:t>une des valeurs que vous prØdØ(cid:28)nissez : FAIBLE, MOYEN ou FORT par exemple.</a:t>
            </a:r>
            <a:br/>
            <a:r>
              <a:t>213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15. CR(cid:201)EZ VOS PROPRES TYPES DE VARIABLES</a:t>
            </a:r>
            <a:br/>
            <a:r>
              <a:t>214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16</a:t>
            </a:r>
            <a:br/>
            <a:r>
              <a:t>Chapitre</a:t>
            </a:r>
            <a:br/>
            <a:r>
              <a:t>Lire et Øcrire dans des (cid:28)chiers</a:t>
            </a:r>
            <a:br/>
            <a:r>
              <a:t>Di(cid:30)cultØ :</a:t>
            </a:r>
            <a:br/>
            <a:r>
              <a:t>L</a:t>
            </a:r>
            <a:br/>
            <a:r>
              <a:t>e dØfaut avec les variables, c’est qu’elles n’existent que dans la mØmoire vive. Une</a:t>
            </a:r>
            <a:br/>
            <a:r>
              <a:t>fois votre programme arrŒtØ, toutes vos variables sont supprimØes de la mØmoire et il</a:t>
            </a:r>
            <a:br/>
            <a:r>
              <a:t>n’est pas possible de retrouver ensuite leur valeur. Comment peut-on, dans ce cas-l(cid:224),</a:t>
            </a:r>
            <a:br/>
            <a:r>
              <a:t>enregistrer les meilleurs scores obtenus (cid:224) son jeu? Comment peut-on faire un Øditeur de</a:t>
            </a:r>
            <a:br/>
            <a:r>
              <a:t>texte si tout le texte Øcrit dispara(cid:238)t lorsqu’on arrŒte le programme?</a:t>
            </a:r>
            <a:br/>
            <a:r>
              <a:t>Heureusement, on peut lire et Øcrire dans des (cid:28)chiers en langage C. Ces (cid:28)chiers seront</a:t>
            </a:r>
            <a:br/>
            <a:r>
              <a:t>Øcrits sur le disque dur de votre ordinateur : l’avantage est donc qu’ils restent l(cid:224), mŒme si</a:t>
            </a:r>
            <a:br/>
            <a:r>
              <a:t>vous arrŒtez le programme ou l’ordinateur.</a:t>
            </a:r>
            <a:br/>
            <a:r>
              <a:t>Pour lire et Øcrire dans des (cid:28)chiers, nous allons avoir besoin de rØutiliser tout ce que nous</a:t>
            </a:r>
            <a:br/>
            <a:r>
              <a:t>avons appris jusqu’ici : pointeurs, structures, cha(cid:238)nes de caractŁres, etc.</a:t>
            </a:r>
            <a:br/>
            <a:r>
              <a:t>215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16. LIRE ET (cid:201)CRIRE DANS DES FICHIERS</a:t>
            </a:r>
            <a:br/>
            <a:r>
              <a:t>Ouvrir et fermer un (cid:28)chier</a:t>
            </a:r>
            <a:br/>
            <a:r>
              <a:t>Pour lire et Øcrire dans des (cid:28)chiers, nous allons nous servir de fonctions situØes dans</a:t>
            </a:r>
            <a:br/>
            <a:r>
              <a:t>la bibliothŁque stdio que nous avons dØj(cid:224) utilisØe. Oui, cette bibliothŁque-l(cid:224) contient</a:t>
            </a:r>
            <a:br/>
            <a:r>
              <a:t>aussilesfonctionsprintfetscanfquenousconnaissonsbien!Maisellenecontientpas</a:t>
            </a:r>
            <a:br/>
            <a:r>
              <a:t>que (cid:231)a : il y a aussi d’autres fonctions, notamment des fonctions faites pour travailler</a:t>
            </a:r>
            <a:br/>
            <a:r>
              <a:t>sur des (cid:28)chiers.</a:t>
            </a:r>
            <a:br/>
            <a:r>
              <a:t>Toutes les bibliothŁques que je vous ai fait utiliser jusqu’ici (stdlib.h,</a:t>
            </a:r>
            <a:br/>
            <a:r>
              <a:t>stdio.h, math.h, string.h...) sont ce qu’on appelle des bibliothŁques</a:t>
            </a:r>
            <a:br/>
            <a:r>
              <a:t>standard. Ce sont des bibliothŁques automatiquement livrØes avec votre IDE</a:t>
            </a:r>
            <a:br/>
            <a:r>
              <a:t>qui ont la particularitØ de fonctionner sur tous les OS. Vous pouvez donc</a:t>
            </a:r>
            <a:br/>
            <a:r>
              <a:t>les utiliser partout, que vous soyez sous Windows, Linux, Mac ou autre. Les</a:t>
            </a:r>
            <a:br/>
            <a:r>
              <a:t>bibliothŁquesstandardnesontpastrŁsnombreusesetnepermettentdefaire</a:t>
            </a:r>
            <a:br/>
            <a:r>
              <a:t>que des choses trŁs basiques, comme ce que nous avons fait jusqu’ici. Pour</a:t>
            </a:r>
            <a:br/>
            <a:r>
              <a:t>obtenir des fonctions plus avancØes, comme ouvrir des fenŒtres, il faudra tØ-</a:t>
            </a:r>
            <a:br/>
            <a:r>
              <a:t>lØcharger et installer de nouvelles bibliothŁques. Nous verrons cela bient(cid:244)t!</a:t>
            </a:r>
            <a:br/>
            <a:r>
              <a:t>Assurez-vous donc, pour commencer, que vous incluez bien au moins les bibliothŁques</a:t>
            </a:r>
            <a:br/>
            <a:r>
              <a:t>stdio.h et stdlib.h en haut de votre (cid:28)chier .c :</a:t>
            </a:r>
            <a:br/>
            <a:r>
              <a:t>#include &lt;stdlib.h&gt;</a:t>
            </a:r>
            <a:br/>
            <a:r>
              <a:t>#include &lt;stdio.h&gt;</a:t>
            </a:r>
            <a:br/>
            <a:r>
              <a:t>CesbibliothŁquessonttellementfondamentales,tellementbasiques,quejevousrecom-</a:t>
            </a:r>
            <a:br/>
            <a:r>
              <a:t>mande d’ailleurs de les inclure dans tous vos futurs programmes, quels qu’ils soient.</a:t>
            </a:r>
            <a:br/>
            <a:r>
              <a:t>Bien. Maintenant que les bonnes bibliothŁques sont incluses, nous allons pouvoir atta-</a:t>
            </a:r>
            <a:br/>
            <a:r>
              <a:t>quer les choses sØrieuses. Voici ce qu’il faut faire (cid:224) chaque fois dans l’ordre quand on</a:t>
            </a:r>
            <a:br/>
            <a:r>
              <a:t>veut ouvrir un (cid:28)chier, que ce soit pour le lire ou pour y Øcrire.</a:t>
            </a:r>
            <a:br/>
            <a:r>
              <a:t>1. On appelle la fonction d’ouverture de (cid:28)chier fopen qui nous renvoie un poin-</a:t>
            </a:r>
            <a:br/>
            <a:r>
              <a:t>teur sur le (cid:28)chier.</a:t>
            </a:r>
            <a:br/>
            <a:r>
              <a:t>2. On vØri(cid:28)e si l’ouverture a rØussi (c’est-(cid:224)-dire si le (cid:28)chier existait) en testant</a:t>
            </a:r>
            <a:br/>
            <a:r>
              <a:t>lavaleurdupointeurqu’onare(cid:231)u.SilepointeurvautNULL,c’estquel’ouverture</a:t>
            </a:r>
            <a:br/>
            <a:r>
              <a:t>du(cid:28)chiern’apasfonctionnØ,danscecasonnepeutpascontinuer(ilfauta(cid:30)cher</a:t>
            </a:r>
            <a:br/>
            <a:r>
              <a:t>un message d’erreur).</a:t>
            </a:r>
            <a:br/>
            <a:r>
              <a:t>3. Si l’ouverture a fonctionnØ (si le pointeur est di(cid:27)Ørent de NULL donc), alors on</a:t>
            </a:r>
            <a:br/>
            <a:r>
              <a:t>peut s’amuser (cid:224) lire et Øcrire dans le (cid:28)chier (cid:224) travers des fonctions que nous</a:t>
            </a:r>
            <a:br/>
            <a:r>
              <a:t>verrons un peu plus loin.</a:t>
            </a:r>
            <a:br/>
            <a:r>
              <a:t>4. Une fois qu’on a terminØ de travailler sur le (cid:28)chier, il faut penser (cid:224) le</a:t>
            </a:r>
            <a:br/>
            <a:r>
              <a:t>(cid:19) fermer (cid:20) avec la fonction fclose.</a:t>
            </a:r>
            <a:br/>
            <a:r>
              <a:t>Nous allons dans un premier temps apprendre (cid:224) nous servir de fopen et fclose. Une</a:t>
            </a:r>
            <a:br/>
            <a:r>
              <a:t>foisquevoussaurezfairecela,nousapprendrons(cid:224)lirelecontenudu(cid:28)chieret(cid:224)yØcrire</a:t>
            </a:r>
            <a:br/>
            <a:r>
              <a:t>du texte.</a:t>
            </a:r>
            <a:br/>
            <a:r>
              <a:t>216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OUVRIR ET FERMER UN FICHIER</a:t>
            </a:r>
            <a:br/>
            <a:r>
              <a:t>fopen : ouverture du (cid:28)chier</a:t>
            </a:r>
            <a:br/>
            <a:r>
              <a:t>Dans le chapitre sur les cha(cid:238)nes, nous nous sommes servis des prototypes des fonctions</a:t>
            </a:r>
            <a:br/>
            <a:r>
              <a:t>commed’un(cid:19)moded’emploi(cid:20).C’estcomme(cid:231)aquelesprogrammeursfontengØnØral:</a:t>
            </a:r>
            <a:br/>
            <a:r>
              <a:t>ils lisent le prototype et comprennent comment ils doivent utiliser la fonction1.</a:t>
            </a:r>
            <a:br/>
            <a:r>
              <a:t>Voyons justement le prototype de la fonction fopen :</a:t>
            </a:r>
            <a:br/>
            <a:r>
              <a:t>FILE* fopen(const char* nomDuFichier, const char* modeOuverture);</a:t>
            </a:r>
            <a:br/>
            <a:r>
              <a:t>Cette fonction attend deux paramŁtres :</a:t>
            </a:r>
            <a:br/>
            <a:r>
              <a:t>(cid:21) le nom du (cid:28)chier (cid:224) ouvrir;</a:t>
            </a:r>
            <a:br/>
            <a:r>
              <a:t>(cid:21) lemoded’ouverturedu(cid:28)chier,c’est-(cid:224)-direuneindicationquimentionnecequevous</a:t>
            </a:r>
            <a:br/>
            <a:r>
              <a:t>voulez faire : seulement Øcrire dans le (cid:28)chier, seulement le lire, ou les deux (cid:224) la fois.</a:t>
            </a:r>
            <a:br/>
            <a:r>
              <a:t>Cette fonction renvoie... un pointeur sur FILE! C’est un pointeur sur une structure</a:t>
            </a:r>
            <a:br/>
            <a:r>
              <a:t>de type FILE. Cette structure est dØ(cid:28)nie dans stdio.h. Vous pouvez ouvrir ce (cid:28)chier</a:t>
            </a:r>
            <a:br/>
            <a:r>
              <a:t>pour voir de quoi est constituØ le type FILE, mais (cid:231)a n’a aucun intØrŒt en ce qui nous</a:t>
            </a:r>
            <a:br/>
            <a:r>
              <a:t>concerne.</a:t>
            </a:r>
            <a:br/>
            <a:r>
              <a:t>Pourquoi le nom de la structure est-il tout en majuscules (FILE)? Je croyais</a:t>
            </a:r>
            <a:br/>
            <a:r>
              <a:t>que les noms tout en majuscules Øtaient rØservØs aux constantes et aux</a:t>
            </a:r>
            <a:br/>
            <a:r>
              <a:t>define?</a:t>
            </a:r>
            <a:br/>
            <a:r>
              <a:t>Cette(cid:19)rŁgle(cid:20),c’estmoiquimelasuis(cid:28)xØe(etnombred’autresprogrammeurssuivent</a:t>
            </a:r>
            <a:br/>
            <a:r>
              <a:t>la mŒme, d’ailleurs). ˙a n’a jamais ØtØ une obligation. Force est de croire que ceux qui</a:t>
            </a:r>
            <a:br/>
            <a:r>
              <a:t>ont programmØ stdio ne suivaient pas exactement les mŒmes rŁgles! Cela ne doit</a:t>
            </a:r>
            <a:br/>
            <a:r>
              <a:t>pas vous perturber pour autant. Vous verrez d’ailleurs que les bibliothŁques que nous</a:t>
            </a:r>
            <a:br/>
            <a:r>
              <a:t>Øtudierons ensuite respectent les mŒmes rŁgles que moi, (cid:224) savoir ici mettre juste la</a:t>
            </a:r>
            <a:br/>
            <a:r>
              <a:t>premiŁre lettre d’une structure en majuscule.</a:t>
            </a:r>
            <a:br/>
            <a:r>
              <a:t>Revenons(cid:224)notrefonctionfopen.EllerenvoieunFILE*.IlestextrŒmementimportant</a:t>
            </a:r>
            <a:br/>
            <a:r>
              <a:t>de rØcupØrer ce pointeur pour pouvoir ensuite lire et Øcrire dans le (cid:28)chier. Nous allons</a:t>
            </a:r>
            <a:br/>
            <a:r>
              <a:t>donc crØer un pointeur de FILE au dØbut de notre fonction (par exemple la fonction</a:t>
            </a:r>
            <a:br/>
            <a:r>
              <a:t>main)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FILE* fichier = NULL;</a:t>
            </a:r>
            <a:br/>
            <a:r>
              <a:t>return 0;</a:t>
            </a:r>
            <a:br/>
            <a:r>
              <a:t>}</a:t>
            </a:r>
            <a:br/>
            <a:r>
              <a:t>Le pointeur est initialisØ (cid:224) NULL dŁs le dØbut. Je vous rappelle que c’est une rŁgle</a:t>
            </a:r>
            <a:br/>
            <a:r>
              <a:t>fondamentale que d’initialiser ses pointeurs (cid:224) NULL dŁs le dØbut si on n’a pas d’autre</a:t>
            </a:r>
            <a:br/>
            <a:r>
              <a:t>1. JereconnaisnØanmoinsquel’onatoujoursbesoindequelquespetitesexplications(cid:224)c(cid:244)tØquand</a:t>
            </a:r>
            <a:br/>
            <a:r>
              <a:t>mŒme!</a:t>
            </a:r>
            <a:br/>
            <a:r>
              <a:t>217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16. LIRE ET (cid:201)CRIRE DANS DES FICHIERS</a:t>
            </a:r>
            <a:br/>
            <a:r>
              <a:t>valeur(cid:224)leurdonner.Sivousnelefaitespas,vousaugmentezconsidØrablementlerisque</a:t>
            </a:r>
            <a:br/>
            <a:r>
              <a:t>d’erreur par la suite.</a:t>
            </a:r>
            <a:br/>
            <a:r>
              <a:t>Vous noterez qu’il n’est pas nØcessaire d’Øcrire struct FILE* fichier =</a:t>
            </a:r>
            <a:br/>
            <a:r>
              <a:t>NULL. Les crØateurs de stdio ont donc fait un typedef comme je vous ai</a:t>
            </a:r>
            <a:br/>
            <a:r>
              <a:t>appris (cid:224) le faire il n’y a pas longtemps. Notez que la forme de la structure</a:t>
            </a:r>
            <a:br/>
            <a:r>
              <a:t>peut changer d’un OS (cid:224) l’autre (elle ne contient pas forcØment les mŒmes</a:t>
            </a:r>
            <a:br/>
            <a:r>
              <a:t>sous-variables partout). Pour cette raison, on ne modi(cid:28)era jamais le contenu</a:t>
            </a:r>
            <a:br/>
            <a:r>
              <a:t>d’un FILE directement (on ne fera pas fichier.element par exemple). On</a:t>
            </a:r>
            <a:br/>
            <a:r>
              <a:t>passera par des fonctions qui manipulent le FILE (cid:224) notre place.</a:t>
            </a:r>
            <a:br/>
            <a:r>
              <a:t>Maintenant,nousallonsappelerlafonctionfopenetrØcupØrerlavaleurqu’ellerenvoie</a:t>
            </a:r>
            <a:br/>
            <a:r>
              <a:t>danslepointeurfichier.Maisavant(cid:231)a,ilfautquejevousexpliquecommentseservir</a:t>
            </a:r>
            <a:br/>
            <a:r>
              <a:t>du second paramŁtre, le paramŁtre modeOuverture. En e(cid:27)et, il y a un code (cid:224) envoyer</a:t>
            </a:r>
            <a:br/>
            <a:r>
              <a:t>quiindiquera(cid:224)l’ordinateursivousouvrezle(cid:28)chierenmodedelectureseule,d’Øcriture</a:t>
            </a:r>
            <a:br/>
            <a:r>
              <a:t>seule, ou des deux (cid:224) la fois. Voici les modes d’ouverture possibles.</a:t>
            </a:r>
            <a:br/>
            <a:r>
              <a:t>(cid:21) "r" : lecture seule. Vous pourrez lire le contenu du (cid:28)chier, mais pas y Øcrire. Le</a:t>
            </a:r>
            <a:br/>
            <a:r>
              <a:t>(cid:28)chier doit avoir ØtØ crØØ au prØalable.</a:t>
            </a:r>
            <a:br/>
            <a:r>
              <a:t>(cid:21) "w" : Øcriture seule. Vous pourrez Øcrire dans le (cid:28)chier, mais pas lire son contenu.</a:t>
            </a:r>
            <a:br/>
            <a:r>
              <a:t>Si le (cid:28)chier n’existe pas, il sera crØØ.</a:t>
            </a:r>
            <a:br/>
            <a:r>
              <a:t>(cid:21) "a" : mode d’ajout. Vous Øcrirez dans le (cid:28)chier, en partant de la (cid:28)n du (cid:28)chier.</a:t>
            </a:r>
            <a:br/>
            <a:r>
              <a:t>Vousajouterezdoncdutexte(cid:224)la(cid:28)ndu(cid:28)chier.Si le (cid:28)chier n’existe pas, il sera crØØ.</a:t>
            </a:r>
            <a:br/>
            <a:r>
              <a:t>(cid:21) "r+" : lecture et Øcriture.VouspourrezlireetØcriredansle(cid:28)chier.Le (cid:28)chier doit</a:t>
            </a:r>
            <a:br/>
            <a:r>
              <a:t>avoir ØtØ crØØ au prØalable.</a:t>
            </a:r>
            <a:br/>
            <a:r>
              <a:t>(cid:21) "w+" : lecture et Øcriture, avec suppression du contenu au prØalable. Le</a:t>
            </a:r>
            <a:br/>
            <a:r>
              <a:t>(cid:28)chier est donc d’abord vidØ de son contenu, vous pouvez y Øcrire, et le lire ensuite.</a:t>
            </a:r>
            <a:br/>
            <a:r>
              <a:t>Si le (cid:28)chier n’existe pas, il sera crØØ.</a:t>
            </a:r>
            <a:br/>
            <a:r>
              <a:t>(cid:21) "a+" : ajout en lecture / Øcriture (cid:224) la (cid:28)n.VousØcrivezetlisezdutexte(cid:224)partir</a:t>
            </a:r>
            <a:br/>
            <a:r>
              <a:t>de la (cid:28)n du (cid:28)chier. Si le (cid:28)chier n’existe pas, il sera crØØ.</a:t>
            </a:r>
            <a:br/>
            <a:r>
              <a:t>Pour information, je ne vous ai prØsentØ qu’une partie des modes d’ouverture. Il y</a:t>
            </a:r>
            <a:br/>
            <a:r>
              <a:t>en a le double, en rØalitØ! Pour chaque mode qu’on a vu l(cid:224), si vous ajoutez un "b"</a:t>
            </a:r>
            <a:br/>
            <a:r>
              <a:t>aprŁs le premier caractŁre ("rb", "wb", "ab", "rb+", "wb+", "ab+"), alors le (cid:28)chier</a:t>
            </a:r>
            <a:br/>
            <a:r>
              <a:t>est ouvert en mode binaire. C’est un mode un peu particulier que nous ne verrons</a:t>
            </a:r>
            <a:br/>
            <a:r>
              <a:t>pas ici. En fait, le mode texte est fait pour stocker... du texte comme le nom l’indique</a:t>
            </a:r>
            <a:br/>
            <a:r>
              <a:t>(uniquementdescaractŁresa(cid:30)chables),tandisquelemodebinairepermetdestocker...</a:t>
            </a:r>
            <a:br/>
            <a:r>
              <a:t>des informations octet par octet (des nombres, principalement). C’est sensiblement</a:t>
            </a:r>
            <a:br/>
            <a:r>
              <a:t>di(cid:27)Ørent. Le fonctionnement est de toute fa(cid:231)on quasiment le mŒme que celui que nous</a:t>
            </a:r>
            <a:br/>
            <a:r>
              <a:t>allons voir ici.</a:t>
            </a:r>
            <a:br/>
            <a:r>
              <a:t>Personnellement, j’utilise souvent "r" (lecture), "w" (Øcriture) et "r+" (lecture et Øcri-</a:t>
            </a:r>
            <a:br/>
            <a:r>
              <a:t>ture). Le mode "w+" est un peu dangereux parce qu’il vide de suite le contenu du</a:t>
            </a:r>
            <a:br/>
            <a:r>
              <a:t>(cid:28)chier, sans demande de con(cid:28)rmation. Il ne doit Œtre utilisØ que si vous voulez d’abord</a:t>
            </a:r>
            <a:br/>
            <a:r>
              <a:t>rØinitialiser le (cid:28)chier. Le mode d’ajout ("a") peut Œtre utile dans certains cas, si vous</a:t>
            </a:r>
            <a:br/>
            <a:r>
              <a:t>voulez seulement ajouter des informations (cid:224) la (cid:28)n du (cid:28)chier.</a:t>
            </a:r>
            <a:br/>
            <a:r>
              <a:t>218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OUVRIR ET FERMER UN FICHIER</a:t>
            </a:r>
            <a:br/>
            <a:r>
              <a:t>Si vous avez juste l’intention de lire un (cid:28)chier, il est conseillØ de mettre "r".</a:t>
            </a:r>
            <a:br/>
            <a:r>
              <a:t>Certes, le mode "r+" aurait fonctionnØ lui aussi, mais en mettant "r" vous</a:t>
            </a:r>
            <a:br/>
            <a:r>
              <a:t>vous assurez que le (cid:28)chier ne pourra pas Œtre modi(cid:28)Ø, ce qui est en quelque</a:t>
            </a:r>
            <a:br/>
            <a:r>
              <a:t>sorte une sØcuritØ.</a:t>
            </a:r>
            <a:br/>
            <a:r>
              <a:t>Si vous Øcrivez une fonction chargerNiveau (pour charger le niveau d’un jeu, par</a:t>
            </a:r>
            <a:br/>
            <a:r>
              <a:t>exemple),lemode"r"su(cid:30)t.SivousØcrivezunefonctionenregistrerNiveau,lemode</a:t>
            </a:r>
            <a:br/>
            <a:r>
              <a:t>"w" sera alors adaptØ.</a:t>
            </a:r>
            <a:br/>
            <a:r>
              <a:t>Le code suivant ouvre le (cid:28)chier test.txt en mode "r+" (lecture / Øcriture)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FILE* fichier = NULL;</a:t>
            </a:r>
            <a:br/>
            <a:r>
              <a:t>fichier = fopen("test.txt", "r+");</a:t>
            </a:r>
            <a:br/>
            <a:r>
              <a:t>return 0;</a:t>
            </a:r>
            <a:br/>
            <a:r>
              <a:t>}</a:t>
            </a:r>
            <a:br/>
            <a:r>
              <a:t>Le pointeur fichier devient alors un pointeur sur test.txt.</a:t>
            </a:r>
            <a:br/>
            <a:r>
              <a:t>Oø doit Œtre situØ test.txt?</a:t>
            </a:r>
            <a:br/>
            <a:r>
              <a:t>Il doit Œtre situØ dans le mŒme dossier que votre exØcutable (.exe). Pour les besoins</a:t>
            </a:r>
            <a:br/>
            <a:r>
              <a:t>decechapitre,crØezun(cid:28)chiertest.txtcommemoidanslemŒmedossierquele.exe</a:t>
            </a:r>
            <a:br/>
            <a:r>
              <a:t>((cid:28)g. 16.1).</a:t>
            </a:r>
            <a:br/>
            <a:r>
              <a:t>Commevouslevoyez,jetravailleactuellementavecl’IDECode::Blocks,cequiexplique</a:t>
            </a:r>
            <a:br/>
            <a:r>
              <a:t>la prØsence d’un (cid:28)chier de projet .cbp (au lieu de .sln, si vous avez Visual C++ par</a:t>
            </a:r>
            <a:br/>
            <a:r>
              <a:t>exemple). Bref, ce qui compte c’est de bien voir que mon programme (tests.exe) est</a:t>
            </a:r>
            <a:br/>
            <a:r>
              <a:t>situØ dans le mŒme dossier que le (cid:28)chier dans lequel on va lire et Øcrire (test.txt).</a:t>
            </a:r>
            <a:br/>
            <a:r>
              <a:t>Le (cid:28)chier doit-il Œtre de type .txt?</a:t>
            </a:r>
            <a:br/>
            <a:r>
              <a:t>Non. C’est vous qui choisissez l’extension lorsque vous ouvrez le (cid:28)chier. Vous pouvez</a:t>
            </a:r>
            <a:br/>
            <a:r>
              <a:t>trŁs bien inventer votre propre format de (cid:28)chier .niveau pour enregistrer les niveaux</a:t>
            </a:r>
            <a:br/>
            <a:r>
              <a:t>de vos jeux par exemple.</a:t>
            </a:r>
            <a:br/>
            <a:r>
              <a:t>Le (cid:28)chier doit-il Œtre obligatoirement dans le mŒme rØpertoire que l’exØcu-</a:t>
            </a:r>
            <a:br/>
            <a:r>
              <a:t>table?</a:t>
            </a:r>
            <a:br/>
            <a:r>
              <a:t>Non plus. Il peut Œtre dans un sous-dossier :</a:t>
            </a:r>
            <a:br/>
            <a:r>
              <a:t>219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16. LIRE ET (cid:201)CRIRE DANS DES FICHIERS</a:t>
            </a:r>
            <a:br/>
            <a:r>
              <a:t>Figure 16.1 (cid:21) Le (cid:28)chier doit Œtre placØ dans le mŒme dossier que l’exØcutable</a:t>
            </a:r>
            <a:br/>
            <a:r>
              <a:t>fichier = fopen("dossier/test.txt", "r+");</a:t>
            </a:r>
            <a:br/>
            <a:r>
              <a:t>Ici, le (cid:28)chier test.txt est dans un sous-dossier appelØ dossier. Cette mØthode, que</a:t>
            </a:r>
            <a:br/>
            <a:r>
              <a:t>l’onappellechemin relatif estpluspratique.Comme(cid:231)a,celafonctionnerapeuimporte</a:t>
            </a:r>
            <a:br/>
            <a:r>
              <a:t>l’endroit oø est installØ votre programme.</a:t>
            </a:r>
            <a:br/>
            <a:r>
              <a:t>Il est aussi possible d’ouvrir un autre (cid:28)chier n’importe oø ailleurs sur le disque dur.</a:t>
            </a:r>
            <a:br/>
            <a:r>
              <a:t>Dans ce cas, il faut Øcrire le chemin complet (ce qu’on appelle le chemin absolu) :</a:t>
            </a:r>
            <a:br/>
            <a:r>
              <a:t>fichier = fopen("C:\\Program Files\\Notepad++\\readme.txt", "r+");</a:t>
            </a:r>
            <a:br/>
            <a:r>
              <a:t>Ce code ouvre le (cid:28)chier readme.txt situØ dans C:\Program Files\Notepad++.</a:t>
            </a:r>
            <a:br/>
            <a:r>
              <a:t>J’aidßmettredeuxantislashs\(cid:224)chaquefoiscommevousl’avezremarquØ.En</a:t>
            </a:r>
            <a:br/>
            <a:r>
              <a:t>e(cid:27)et, si j’en avais Øcrit un seul, votre ordinateur aurait cru que vous essayiez</a:t>
            </a:r>
            <a:br/>
            <a:r>
              <a:t>d’insØrer un symbole spØcial comme \n ou \t. Pour Øcrire un antislash dans</a:t>
            </a:r>
            <a:br/>
            <a:r>
              <a:t>une cha(cid:238)ne, il faut donc l’Øcrire deux fois! Votre ordinateur comprend alors</a:t>
            </a:r>
            <a:br/>
            <a:r>
              <a:t>que c’est bien le symbole \ que vous vouliez utiliser.</a:t>
            </a:r>
            <a:br/>
            <a:r>
              <a:t>Le dØfaut des chemins absolus, c’est qu’ils ne fonctionnent que sur un OS prØcis. Ce</a:t>
            </a:r>
            <a:br/>
            <a:r>
              <a:t>n’estpasunesolutionportable,donc.SivousaviezØtØsousLinux,vousauriezdßØcrire</a:t>
            </a:r>
            <a:br/>
            <a:r>
              <a:t>un chemin (cid:224)-la-linux, tel que :</a:t>
            </a:r>
            <a:br/>
            <a:r>
              <a:t>fichier = fopen("/home/mateo/dossier/readme.txt", "r+");</a:t>
            </a:r>
            <a:br/>
            <a:r>
              <a:t>220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OUVRIR ET FERMER UN FICHIER</a:t>
            </a:r>
            <a:br/>
            <a:r>
              <a:t>Jevousrecommandedoncd’utiliserdescheminsrelatifsplut(cid:244)tquedescheminsabsolus.</a:t>
            </a:r>
            <a:br/>
            <a:r>
              <a:t>N’utilisez les chemins absolus que si votre programme est fait pour un OS prØcis et</a:t>
            </a:r>
            <a:br/>
            <a:r>
              <a:t>doit modi(cid:28)er un (cid:28)chier prØcis quelque part sur votre disque dur.</a:t>
            </a:r>
            <a:br/>
            <a:r>
              <a:t>Tester l’ouverture du (cid:28)chier</a:t>
            </a:r>
            <a:br/>
            <a:r>
              <a:t>Le pointeur fichier devrait contenir l’adresse de la structure de type FILE qui sert</a:t>
            </a:r>
            <a:br/>
            <a:r>
              <a:t>de descripteur de (cid:28)chier. Celui-ci a ØtØ chargØ en mØmoire pour vous par la fonction</a:t>
            </a:r>
            <a:br/>
            <a:r>
              <a:t>fopen(). (cid:192) partir de l(cid:224), deux possibilitØs :</a:t>
            </a:r>
            <a:br/>
            <a:r>
              <a:t>(cid:21) soit l’ouverture a rØussi, et vous pouvez continuer (c’est-(cid:224)-dire commencer (cid:224) lire et</a:t>
            </a:r>
            <a:br/>
            <a:r>
              <a:t>Øcrire dans le (cid:28)chier);</a:t>
            </a:r>
            <a:br/>
            <a:r>
              <a:t>(cid:21) soit l’ouverture a ØchouØ parce que le (cid:28)chier n’existait pas ou Øtait utilisØ par un</a:t>
            </a:r>
            <a:br/>
            <a:r>
              <a:t>autre programme. Dans ce cas, vous devez arrŒter de travailler sur le (cid:28)chier.</a:t>
            </a:r>
            <a:br/>
            <a:r>
              <a:t>Juste aprŁs l’ouverture du (cid:28)chier, il faut impØrativement vØri(cid:28)er si l’ouverture a rØussi</a:t>
            </a:r>
            <a:br/>
            <a:r>
              <a:t>ou non. Pour faire (cid:231)a, c’est trŁs simple : si le pointeur vaut NULL, l’ouverture a ØchouØ.</a:t>
            </a:r>
            <a:br/>
            <a:r>
              <a:t>S’ilvautautrechosequeNULL,l’ouverturearØussi.OnvadoncsuivresystØmatiquement</a:t>
            </a:r>
            <a:br/>
            <a:r>
              <a:t>le schØma suivant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FILE* fichier = NULL;</a:t>
            </a:r>
            <a:br/>
            <a:r>
              <a:t>fichier = fopen("test.txt", "r+");</a:t>
            </a:r>
            <a:br/>
            <a:r>
              <a:t>if (fichier != NULL)</a:t>
            </a:r>
            <a:br/>
            <a:r>
              <a:t>{</a:t>
            </a:r>
            <a:br/>
            <a:r>
              <a:t>// On peut lire et Øcrire dans le fichier</a:t>
            </a:r>
            <a:br/>
            <a:r>
              <a:t>}</a:t>
            </a:r>
            <a:br/>
            <a:r>
              <a:t>else</a:t>
            </a:r>
            <a:br/>
            <a:r>
              <a:t>{</a:t>
            </a:r>
            <a:br/>
            <a:r>
              <a:t>// On affiche un message d’erreur si on veut</a:t>
            </a:r>
            <a:br/>
            <a:r>
              <a:t>printf("Impossible d’ouvrir le fichier test.txt");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Faites toujours cela lorsque vous ouvrez un (cid:28)chier. Si vous ne le faites pas et que le</a:t>
            </a:r>
            <a:br/>
            <a:r>
              <a:t>(cid:28)chier n’existe pas, vous risquez un plantage du programme par la suite.</a:t>
            </a:r>
            <a:br/>
            <a:r>
              <a:t>fclose : fermer le (cid:28)chier</a:t>
            </a:r>
            <a:br/>
            <a:r>
              <a:t>Si l’ouverture du (cid:28)chier a rØussi, vous pouvez le lire et y Øcrire (nous allons voir sous</a:t>
            </a:r>
            <a:br/>
            <a:r>
              <a:t>peu comment faire). Une fois que vous aurez (cid:28)ni de travailler avec le (cid:28)chier, il faudra</a:t>
            </a:r>
            <a:br/>
            <a:r>
              <a:t>le (cid:19) fermer (cid:20). On utilise pour cela la fonction fclose qui a pour r(cid:244)le de libØrer la</a:t>
            </a:r>
            <a:br/>
            <a:r>
              <a:t>mØmoire, c’est-(cid:224)-dire supprimer votre (cid:28)chier chargØ dans la mØmoire vive.</a:t>
            </a:r>
            <a:br/>
            <a:r>
              <a:t>221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16. LIRE ET (cid:201)CRIRE DANS DES FICHIERS</a:t>
            </a:r>
            <a:br/>
            <a:r>
              <a:t>Son prototype est :</a:t>
            </a:r>
            <a:br/>
            <a:r>
              <a:t>int fclose(FILE* pointeurSurFichier);</a:t>
            </a:r>
            <a:br/>
            <a:r>
              <a:t>Cette fonction prend un paramŁtre : votre pointeur sur le (cid:28)chier. Elle renvoie un int</a:t>
            </a:r>
            <a:br/>
            <a:r>
              <a:t>qui indique si elle a rØussi (cid:224) fermer le (cid:28)chier. Cet int vaut :</a:t>
            </a:r>
            <a:br/>
            <a:r>
              <a:t>(cid:21) 0 : si la fermeture a marchØ;</a:t>
            </a:r>
            <a:br/>
            <a:r>
              <a:t>(cid:21) EOF:silafermetureaØchouØ.EOFestundefinesituØdansstdio.hquicorrespond</a:t>
            </a:r>
            <a:br/>
            <a:r>
              <a:t>(cid:224) un nombre spØcial, utilisØ pour dire soit qu’il y a eu une erreur, soit que nous</a:t>
            </a:r>
            <a:br/>
            <a:r>
              <a:t>sommes arrivØs (cid:224) la (cid:28)n du (cid:28)chier. Dans le cas prØsent cela signi(cid:28)e qu’il y a eu une</a:t>
            </a:r>
            <a:br/>
            <a:r>
              <a:t>erreur.</a:t>
            </a:r>
            <a:br/>
            <a:r>
              <a:t>A priori, la fermeture se passe toujours bien : je n’ai donc pas l’habitude de tester si le</a:t>
            </a:r>
            <a:br/>
            <a:r>
              <a:t>fclose a marchØ. Vous pouvez nØanmoins le faire si vous le voulez.</a:t>
            </a:r>
            <a:br/>
            <a:r>
              <a:t>Pour fermer le (cid:28)chier, on va donc Øcrire :</a:t>
            </a:r>
            <a:br/>
            <a:r>
              <a:t>fclose(fichier);</a:t>
            </a:r>
            <a:br/>
            <a:r>
              <a:t>Au (cid:28)nal, le schØma que nous allons suivre pour ouvrir et fermer un (cid:28)chier sera le</a:t>
            </a:r>
            <a:br/>
            <a:r>
              <a:t>suivant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FILE* fichier = NULL;</a:t>
            </a:r>
            <a:br/>
            <a:r>
              <a:t>fichier = fopen("test.txt", "r+");</a:t>
            </a:r>
            <a:br/>
            <a:r>
              <a:t>if (fichier != NULL)</a:t>
            </a:r>
            <a:br/>
            <a:r>
              <a:t>{</a:t>
            </a:r>
            <a:br/>
            <a:r>
              <a:t>// On lit et on Øcrit dans le fichier</a:t>
            </a:r>
            <a:br/>
            <a:r>
              <a:t>// ...</a:t>
            </a:r>
            <a:br/>
            <a:r>
              <a:t>fclose(fichier); // On ferme le fichier qui a ØtØ ouvert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Je n’ai pas mis le else ici pour a(cid:30)cher un message d’erreur si l’ouverture a ØchouØ,</a:t>
            </a:r>
            <a:br/>
            <a:r>
              <a:t>mais vous pouvez le faire si vous le dØsirez.</a:t>
            </a:r>
            <a:br/>
            <a:r>
              <a:t>Il faut toujours penser (cid:224) fermer son (cid:28)chier une fois que l’on a (cid:28)ni de travailler avec.</a:t>
            </a:r>
            <a:br/>
            <a:r>
              <a:t>Cela permet de libØrer de la mØmoire. Si vous oubliez de libØrer la mØmoire, votre</a:t>
            </a:r>
            <a:br/>
            <a:r>
              <a:t>programme risque (cid:224) la (cid:28)n de prendre ØnormØment de mØmoire qu’il n’utilise plus. Sur</a:t>
            </a:r>
            <a:br/>
            <a:r>
              <a:t>unpetitexemplecomme(cid:231)acen’estpas(cid:29)agrant,maissurungrosprogramme,bonjour</a:t>
            </a:r>
            <a:br/>
            <a:r>
              <a:t>les dØg(cid:226)ts!</a:t>
            </a:r>
            <a:br/>
            <a:r>
              <a:t>222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PROGRAMMER, DANS QUEL LANGAGE?</a:t>
            </a:r>
            <a:br/>
            <a:r>
              <a:t>binaire.</a:t>
            </a:r>
            <a:br/>
            <a:r>
              <a:t>Venons-enjustementau(cid:19)programmedetraduction(cid:20)quitraduitnotrelangagedehaut</a:t>
            </a:r>
            <a:br/>
            <a:r>
              <a:t>niveau (comme le C ou le C++) en binaire. Ce programme a un nom : on l’appelle le</a:t>
            </a:r>
            <a:br/>
            <a:r>
              <a:t>compilateur. La traduction, elle, s’appelle la compilation.</a:t>
            </a:r>
            <a:br/>
            <a:r>
              <a:t>TrŁsimportant:ilexisteuncompilateurdi(cid:27)Ørentpourchaquelangagedehautniveau.</a:t>
            </a:r>
            <a:br/>
            <a:r>
              <a:t>C’est d’ailleurs tout (cid:224) fait logique : les langages Øtant di(cid:27)Ørents, on ne traduit pas le</a:t>
            </a:r>
            <a:br/>
            <a:r>
              <a:t>C++ de la mŒme maniŁre qu’on traduit le Delphi.</a:t>
            </a:r>
            <a:br/>
            <a:r>
              <a:t>Vous verrez par la suite que mŒme pour le langage C il existe plusieurs com-</a:t>
            </a:r>
            <a:br/>
            <a:r>
              <a:t>pilateurs di(cid:27)Ørents! Il y a le compilateur Øcrit par Microsoft, le compilateur</a:t>
            </a:r>
            <a:br/>
            <a:r>
              <a:t>GNU, etc. On verra tout cela dans le chapitre suivant. Heureusement, ces</a:t>
            </a:r>
            <a:br/>
            <a:r>
              <a:t>compilateurs-l(cid:224) sont quasiment identiques (mŒme s’il y a parfois quelques</a:t>
            </a:r>
            <a:br/>
            <a:r>
              <a:t>(cid:19) lØgŁres (cid:20) di(cid:27)Ørences que nous apprendrons (cid:224) reconna(cid:238)tre).</a:t>
            </a:r>
            <a:br/>
            <a:r>
              <a:t>En(cid:28)n, le programme binaire crØØ par le compilateur est appelØ l’exØcutable. C’est</a:t>
            </a:r>
            <a:br/>
            <a:r>
              <a:t>d’ailleurs pour cette raison que les programmes (tout du moins sous Windows) ont</a:t>
            </a:r>
            <a:br/>
            <a:r>
              <a:t>l’extension (cid:19) .exe (cid:20) comme EXEcutable.</a:t>
            </a:r>
            <a:br/>
            <a:r>
              <a:t>Reprenons notre schØma prØcØdent, et utilisons cette fois des vrais mots tordus d’in-</a:t>
            </a:r>
            <a:br/>
            <a:r>
              <a:t>formaticien ((cid:28)g. 1.3).</a:t>
            </a:r>
            <a:br/>
            <a:r>
              <a:t>Figure 1.3 (cid:21) Le mŒme schØma, avec le bon vocabulaire</a:t>
            </a:r>
            <a:br/>
            <a:r>
              <a:t>Pourquoi choisir d’apprendre le C?</a:t>
            </a:r>
            <a:br/>
            <a:r>
              <a:t>Comme je vous l’ai dit plus haut, il existe de trŁs nombreux langages de haut niveau.</a:t>
            </a:r>
            <a:br/>
            <a:r>
              <a:t>Doit-on commencer par l’un d’entre eux en particulier? Grande question.</a:t>
            </a:r>
            <a:br/>
            <a:r>
              <a:t>Pourtant, il faut bien faire un choix, commencer la programmation (cid:224) un moment ou (cid:224)</a:t>
            </a:r>
            <a:br/>
            <a:r>
              <a:t>un autre. Et l(cid:224), vous avez en fait le choix entre :</a:t>
            </a:r>
            <a:br/>
            <a:r>
              <a:t>(cid:21) unlangagetrŁshautniveau:c’estfacile(cid:224)utiliser,plut(cid:244)t(cid:19)grandpublic(cid:20).Parmi</a:t>
            </a:r>
            <a:br/>
            <a:r>
              <a:t>eux,oncomptePython,Ruby,VisualBasicetbiend’autres.Ceslangagespermettent</a:t>
            </a:r>
            <a:br/>
            <a:r>
              <a:t>d’Øcrire des programmes plus rapidement, en rŁgle gØnØrale. Ils nØcessitent toutefois</a:t>
            </a:r>
            <a:br/>
            <a:r>
              <a:t>d’Œtre accompagnØs de (cid:28)chiers pour qu’ils puissent s’exØcuter (comme un interprØ-</a:t>
            </a:r>
            <a:br/>
            <a:r>
              <a:t>teur);</a:t>
            </a:r>
            <a:br/>
            <a:r>
              <a:t>(cid:21) un langage un peu plus bas niveau (mais pas trop quand mŒme!) : ils sont</a:t>
            </a:r>
            <a:br/>
            <a:r>
              <a:t>peut-Œtre un peu plus di(cid:30)ciles certes, mais avec un langage comme le C, vous allez</a:t>
            </a:r>
            <a:br/>
            <a:r>
              <a:t>enapprendrebeaucoupplussurlaprogrammationetsurlefonctionnementdevotre</a:t>
            </a:r>
            <a:br/>
            <a:r>
              <a:t>7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DIFF(cid:201)RENTES M(cid:201)THODES DE LECTURE / (cid:201)CRITURE</a:t>
            </a:r>
            <a:br/>
            <a:r>
              <a:t>Oublier de libØrer la mØmoire, (cid:231)a arrive. ˙a vous arrivera d’ailleurs trŁs certainement.</a:t>
            </a:r>
            <a:br/>
            <a:r>
              <a:t>Dans ce cas, vous serez tØmoins de ce que l’on appelle des fuites mØmoire. Votre pro-</a:t>
            </a:r>
            <a:br/>
            <a:r>
              <a:t>grammesemettraalors(cid:224)utiliserplusdemØmoirequenØcessairesansquevousarriviez</a:t>
            </a:r>
            <a:br/>
            <a:r>
              <a:t>(cid:224) comprendre pourquoi. Bien souvent, il s’agit simplement d’un ou deux (cid:19) dØtails (cid:20)</a:t>
            </a:r>
            <a:br/>
            <a:r>
              <a:t>comme des petits fclose oubliØs.</a:t>
            </a:r>
            <a:br/>
            <a:r>
              <a:t>Di(cid:27)Ørentes mØthodes de lecture / Øcriture</a:t>
            </a:r>
            <a:br/>
            <a:r>
              <a:t>MaintenantquenousavonsØcritlecodequiouvreetfermele(cid:28)chier,nousn’avonsplus</a:t>
            </a:r>
            <a:br/>
            <a:r>
              <a:t>qu’(cid:224) insØrer le code qui le lit et y Øcrit.</a:t>
            </a:r>
            <a:br/>
            <a:r>
              <a:t>NousallonscommencerparvoircommentØcriredansun(cid:28)chier(cequiestunpeuplus</a:t>
            </a:r>
            <a:br/>
            <a:r>
              <a:t>simple), puis nous verrons ensuite comment lire dans un (cid:28)chier.</a:t>
            </a:r>
            <a:br/>
            <a:r>
              <a:t>(cid:201)crire dans le (cid:28)chier</a:t>
            </a:r>
            <a:br/>
            <a:r>
              <a:t>Il existe plusieurs fonctions capables d’Øcrire dans un (cid:28)chier. Ce sera (cid:224) vous de choisir</a:t>
            </a:r>
            <a:br/>
            <a:r>
              <a:t>cellequiestlaplusadaptØe(cid:224)votrecas.VoicilestroisfonctionsquenousallonsØtudier:</a:t>
            </a:r>
            <a:br/>
            <a:r>
              <a:t>(cid:21) fputc : Øcrit un caractŁre dans le (cid:28)chier (UN SEUL caractŁre (cid:224) la fois);</a:t>
            </a:r>
            <a:br/>
            <a:r>
              <a:t>(cid:21) fputs : Øcrit une cha(cid:238)ne dans le (cid:28)chier;</a:t>
            </a:r>
            <a:br/>
            <a:r>
              <a:t>(cid:21) fprintf : Øcrit une cha(cid:238)ne (cid:19) formatØe (cid:20) dans le (cid:28)chier, fonctionnement quasi-</a:t>
            </a:r>
            <a:br/>
            <a:r>
              <a:t>identique (cid:224) printf.</a:t>
            </a:r>
            <a:br/>
            <a:r>
              <a:t>fputc</a:t>
            </a:r>
            <a:br/>
            <a:r>
              <a:t>Cette fonction Øcrit un caractŁre (cid:224) la fois dans le (cid:28)chier. Son prototype est :</a:t>
            </a:r>
            <a:br/>
            <a:r>
              <a:t>int fputc(int caractere, FILE* pointeurSurFichier);</a:t>
            </a:r>
            <a:br/>
            <a:r>
              <a:t>Elle prend deux paramŁtres.</a:t>
            </a:r>
            <a:br/>
            <a:r>
              <a:t>(cid:21) LecaractŁre(cid:224)Øcrire(detypeint,cequicommejevousl’aiditrevientplusoumoins</a:t>
            </a:r>
            <a:br/>
            <a:r>
              <a:t>(cid:224) utiliser un char, sauf que le nombre de caractŁres utilisables est ici plus grand).</a:t>
            </a:r>
            <a:br/>
            <a:r>
              <a:t>Vous pouvez donc Øcrire directement ’A’ par exemple.</a:t>
            </a:r>
            <a:br/>
            <a:r>
              <a:t>(cid:21) Le pointeur sur le (cid:28)chier dans lequel Øcrire. Dans notre exemple, notre pointeur</a:t>
            </a:r>
            <a:br/>
            <a:r>
              <a:t>s’appelle fichier. L’avantage de demander le pointeur de (cid:28)chier (cid:224) chaque fois, c’est</a:t>
            </a:r>
            <a:br/>
            <a:r>
              <a:t>que vous pouvez ouvrir plusieurs (cid:28)chiers en mŒme temps et donc lire et Øcrire dans</a:t>
            </a:r>
            <a:br/>
            <a:r>
              <a:t>chacun de ces (cid:28)chiers. Vous n’Œtes pas limitØs (cid:224) un seul (cid:28)chier ouvert (cid:224) la fois.</a:t>
            </a:r>
            <a:br/>
            <a:r>
              <a:t>La fonction retourne un int, c’est un code d’erreur. Cet int vaut EOF si l’Øcriture a</a:t>
            </a:r>
            <a:br/>
            <a:r>
              <a:t>ØchouØ, sinon il a une autre valeur. Comme le (cid:28)chier a normalement ØtØ ouvert avec</a:t>
            </a:r>
            <a:br/>
            <a:r>
              <a:t>succŁs, je n’ai pas l’habitude de tester si chacun de mes fputc a rØussi, mais vous</a:t>
            </a:r>
            <a:br/>
            <a:r>
              <a:t>pouvez le faire encore une fois si vous le voulez.</a:t>
            </a:r>
            <a:br/>
            <a:r>
              <a:t>Le code suivant Øcrit la lettre ’A’ dans test.txt (si le (cid:28)chier existe, il est remplacØ;</a:t>
            </a:r>
            <a:br/>
            <a:r>
              <a:t>s’il n’existe pas, il est crØØ). Il y a tout dans ce code : ouverture, test de l’ouverture,</a:t>
            </a:r>
            <a:br/>
            <a:r>
              <a:t>Øcriture et fermeture.</a:t>
            </a:r>
            <a:br/>
            <a:r>
              <a:t>223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16. LIRE ET (cid:201)CRIRE DANS DES FICHIERS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FILE* fichier = NULL;</a:t>
            </a:r>
            <a:br/>
            <a:r>
              <a:t>fichier = fopen("test.txt", "w");</a:t>
            </a:r>
            <a:br/>
            <a:r>
              <a:t>if (fichier != NULL)</a:t>
            </a:r>
            <a:br/>
            <a:r>
              <a:t>{</a:t>
            </a:r>
            <a:br/>
            <a:r>
              <a:t>fputc(’A’, fichier); // (cid:201)criture du caractŁre A</a:t>
            </a:r>
            <a:br/>
            <a:r>
              <a:t>fclose(fichier);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517944(cid:1)</a:t>
            </a:r>
            <a:br/>
            <a:r>
              <a:t>Ouvrezvotre(cid:28)chiertest.txt.Quevoyez-vous?C’estmagique,le(cid:28)chiercontientmain-</a:t>
            </a:r>
            <a:br/>
            <a:r>
              <a:t>tenant la lettre ’A’ comme le montre la (cid:28)g. 16.2.</a:t>
            </a:r>
            <a:br/>
            <a:r>
              <a:t>Figure 16.2 (cid:21) Le (cid:28)chier contient dØsormais la lettre ’A’</a:t>
            </a:r>
            <a:br/>
            <a:r>
              <a:t>fputs</a:t>
            </a:r>
            <a:br/>
            <a:r>
              <a:t>Cette fonction est trŁs similaire (cid:224) fputc, (cid:224) la di(cid:27)Ørence prŁs qu’elle Øcrit tout une</a:t>
            </a:r>
            <a:br/>
            <a:r>
              <a:t>cha(cid:238)ne, ce qui est en gØnØral plus pratique que d’Øcrire caractŁre par caractŁre. Cela</a:t>
            </a:r>
            <a:br/>
            <a:r>
              <a:t>dit, fputc reste utile lorsque vous devez Øcrire caractŁre par caractŁre, ce qui arrive</a:t>
            </a:r>
            <a:br/>
            <a:r>
              <a:t>frØquemment.</a:t>
            </a:r>
            <a:br/>
            <a:r>
              <a:t>Prototype de la fonction :</a:t>
            </a:r>
            <a:br/>
            <a:r>
              <a:t>char* fputs(const char* chaine, FILE* pointeurSurFichier);</a:t>
            </a:r>
            <a:br/>
            <a:r>
              <a:t>Les deux paramŁtres sont faciles (cid:224) comprendre.</a:t>
            </a:r>
            <a:br/>
            <a:r>
              <a:t>(cid:21) chaine:lacha(cid:238)ne(cid:224)Øcrire.Notezqueletypeiciestconst char*:enajoutantlemot</a:t>
            </a:r>
            <a:br/>
            <a:r>
              <a:t>const dans le prototype, la fonction indique que pour elle la cha(cid:238)ne sera considØrØe</a:t>
            </a:r>
            <a:br/>
            <a:r>
              <a:t>comme une constante. En un mot comme en cent : elle s’interdit de modi(cid:28)er le</a:t>
            </a:r>
            <a:br/>
            <a:r>
              <a:t>contenu de votre cha(cid:238)ne. C’est logique quand on y pense : fputs doit juste lire</a:t>
            </a:r>
            <a:br/>
            <a:r>
              <a:t>224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DIFF(cid:201)RENTES M(cid:201)THODES DE LECTURE / (cid:201)CRITURE</a:t>
            </a:r>
            <a:br/>
            <a:r>
              <a:t>votrecha(cid:238)ne,paslamodi(cid:28)er.C’estdoncpourvousuneinformation(etunesØcuritØ)</a:t>
            </a:r>
            <a:br/>
            <a:r>
              <a:t>comme quoi votre cha(cid:238)ne ne subira pas de modi(cid:28)cation.</a:t>
            </a:r>
            <a:br/>
            <a:r>
              <a:t>(cid:21) pointeurSurFichier:commepourfputc,ils’agitdevotrepointeurdetypeFILE*</a:t>
            </a:r>
            <a:br/>
            <a:r>
              <a:t>sur le (cid:28)chier que vous avez ouvert.</a:t>
            </a:r>
            <a:br/>
            <a:r>
              <a:t>LafonctionrenvoieEOFs’ilyaeuuneerreur,sinonc’estquecelaafonctionnØ.L(cid:224)non</a:t>
            </a:r>
            <a:br/>
            <a:r>
              <a:t>plus, je ne teste en gØnØral pas la valeur de retour.</a:t>
            </a:r>
            <a:br/>
            <a:r>
              <a:t>Testons l’Øcriture d’une cha(cid:238)ne dans le (cid:28)chier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FILE* fichier = NULL;</a:t>
            </a:r>
            <a:br/>
            <a:r>
              <a:t>fichier = fopen("test.txt", "w");</a:t>
            </a:r>
            <a:br/>
            <a:r>
              <a:t>if (fichier != NULL)</a:t>
            </a:r>
            <a:br/>
            <a:r>
              <a:t>{</a:t>
            </a:r>
            <a:br/>
            <a:r>
              <a:t>fputs("Salut les ZØr0s\nComment allez-vous ?", fichier);</a:t>
            </a:r>
            <a:br/>
            <a:r>
              <a:t>fclose(fichier);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840687(cid:1)</a:t>
            </a:r>
            <a:br/>
            <a:r>
              <a:t>La (cid:28)g. 16.3 prØsente le (cid:28)chier une fois modi(cid:28)Ø par le programme.</a:t>
            </a:r>
            <a:br/>
            <a:r>
              <a:t>Figure 16.3 (cid:21) Le (cid:28)chier contient dØsormais notre cha(cid:238)ne</a:t>
            </a:r>
            <a:br/>
            <a:r>
              <a:t>fprintf</a:t>
            </a:r>
            <a:br/>
            <a:r>
              <a:t>Voici un autre exemplaire de la fonction printf. Celle-ci peut Œtre utilisØe pour Øcrire</a:t>
            </a:r>
            <a:br/>
            <a:r>
              <a:t>dans un (cid:28)chier. Elle s’utilise de la mŒme maniŁre que printf d’ailleurs, exceptØ le fait</a:t>
            </a:r>
            <a:br/>
            <a:r>
              <a:t>que vous devez indiquer un pointeur de FILE en premier paramŁtre.</a:t>
            </a:r>
            <a:br/>
            <a:r>
              <a:t>Ce code demande l’(cid:226)ge de l’utilisateur et l’Øcrit dans le (cid:28)chier (rØsultat (cid:28)g. 16.4)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225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16. LIRE ET (cid:201)CRIRE DANS DES FICHIERS</a:t>
            </a:r>
            <a:br/>
            <a:r>
              <a:t>FILE* fichier = NULL;</a:t>
            </a:r>
            <a:br/>
            <a:r>
              <a:t>int age = 0;</a:t>
            </a:r>
            <a:br/>
            <a:r>
              <a:t>fichier = fopen("test.txt", "w");</a:t>
            </a:r>
            <a:br/>
            <a:r>
              <a:t>if (fichier != NULL)</a:t>
            </a:r>
            <a:br/>
            <a:r>
              <a:t>{</a:t>
            </a:r>
            <a:br/>
            <a:r>
              <a:t>// On demande l’(cid:226)ge</a:t>
            </a:r>
            <a:br/>
            <a:r>
              <a:t>printf("Quel age avez-vous ? ");</a:t>
            </a:r>
            <a:br/>
            <a:r>
              <a:t>scanf("%d", &amp;age);</a:t>
            </a:r>
            <a:br/>
            <a:r>
              <a:t>// On l’Øcrit dans le fichier</a:t>
            </a:r>
            <a:br/>
            <a:r>
              <a:t>fprintf(fichier, "Le Monsieur qui utilise le programme, il a %d ans",</a:t>
            </a:r>
            <a:br/>
            <a:r>
              <a:t>(cid:44)→ age);</a:t>
            </a:r>
            <a:br/>
            <a:r>
              <a:t>fclose(fichier);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119039(cid:1)</a:t>
            </a:r>
            <a:br/>
            <a:r>
              <a:t>Figure 16.4 (cid:21) (cid:201)criture dans un (cid:28)chier avec fprintf</a:t>
            </a:r>
            <a:br/>
            <a:r>
              <a:t>Vous pouvez ainsi facilement rØutiliser ce que vous savez de printf pour Øcrire dans</a:t>
            </a:r>
            <a:br/>
            <a:r>
              <a:t>un (cid:28)chier! C’est pour cette raison d’ailleurs que j’utilise le plus souvent fprintf pour</a:t>
            </a:r>
            <a:br/>
            <a:r>
              <a:t>Øcrire dans des (cid:28)chiers.</a:t>
            </a:r>
            <a:br/>
            <a:r>
              <a:t>Lire dans un (cid:28)chier</a:t>
            </a:r>
            <a:br/>
            <a:r>
              <a:t>NouspouvonsutiliserquasimentlesmŒmesfonctionsquepourl’Øcriture,lenomchange</a:t>
            </a:r>
            <a:br/>
            <a:r>
              <a:t>juste un petit peu :</a:t>
            </a:r>
            <a:br/>
            <a:r>
              <a:t>(cid:21) fgetc : lit un caractŁre;</a:t>
            </a:r>
            <a:br/>
            <a:r>
              <a:t>(cid:21) fgets : lit une cha(cid:238)ne;</a:t>
            </a:r>
            <a:br/>
            <a:r>
              <a:t>(cid:21) fscanf : lit une cha(cid:238)ne formatØe.</a:t>
            </a:r>
            <a:br/>
            <a:r>
              <a:t>Jevaiscettefoisallerunpeuplusvitedansl’explicationdecesfonctions:sivousavez</a:t>
            </a:r>
            <a:br/>
            <a:r>
              <a:t>compris ce que j’ai Øcrit plus haut, (cid:231)a ne devrait pas poser de problŁme.</a:t>
            </a:r>
            <a:br/>
            <a:r>
              <a:t>226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DIFF(cid:201)RENTES M(cid:201)THODES DE LECTURE / (cid:201)CRITURE</a:t>
            </a:r>
            <a:br/>
            <a:r>
              <a:t>fgetc</a:t>
            </a:r>
            <a:br/>
            <a:r>
              <a:t>Tout d’abord le prototype :</a:t>
            </a:r>
            <a:br/>
            <a:r>
              <a:t>int fgetc(FILE* pointeurDeFichier);</a:t>
            </a:r>
            <a:br/>
            <a:r>
              <a:t>Cette fonction retourne un int : c’est le caractŁre qui a ØtØ lu. Si la fonction n’a pas</a:t>
            </a:r>
            <a:br/>
            <a:r>
              <a:t>pu lire de caractŁre, elle retourne EOF.</a:t>
            </a:r>
            <a:br/>
            <a:r>
              <a:t>MaiscommentsavoirquelcaractŁreonlit?SionveutlireletroisiŁmecarac-</a:t>
            </a:r>
            <a:br/>
            <a:r>
              <a:t>tŁre, ainsi que le dixiŁme caractŁre, comment doit-on faire?</a:t>
            </a:r>
            <a:br/>
            <a:r>
              <a:t>En fait, au fur et (cid:224) mesure que vous lisez un (cid:28)chier, vous avez un (cid:19) curseur (cid:20) qui</a:t>
            </a:r>
            <a:br/>
            <a:r>
              <a:t>avance. C’est un curseur virtuel bien entendu, vous ne le voyez pas (cid:224) l’Øcran. Vous</a:t>
            </a:r>
            <a:br/>
            <a:r>
              <a:t>pouvez imaginer que ce curseur est comme la barre clignotante lorsque vous Øditez un</a:t>
            </a:r>
            <a:br/>
            <a:r>
              <a:t>(cid:28)chier sous Bloc-Notes. Il indique oø vous en Œtes dans la lecture du (cid:28)chier.</a:t>
            </a:r>
            <a:br/>
            <a:r>
              <a:t>Nous verrons peu aprŁs comment savoir (cid:224) quelle position le curseur est situØ dans le</a:t>
            </a:r>
            <a:br/>
            <a:r>
              <a:t>(cid:28)chieretØgalementcommentmodi(cid:28)erlapositionducurseur(pourleremettreaudØbut</a:t>
            </a:r>
            <a:br/>
            <a:r>
              <a:t>du(cid:28)chierparexemple,ouleplacer(cid:224)uncaractŁreprØcis,commeledixiŁmecaractŁre).</a:t>
            </a:r>
            <a:br/>
            <a:r>
              <a:t>fgetc avance le curseur d’un caractŁre (cid:224) chaque fois que vous en lisez un. Si vous ap-</a:t>
            </a:r>
            <a:br/>
            <a:r>
              <a:t>pelezfgetcunesecondefois,lafonctionliradonclesecondcaractŁre,puisletroisiŁme</a:t>
            </a:r>
            <a:br/>
            <a:r>
              <a:t>et ainsi de suite. Vous pouvez donc faire une boucle pour lire les caractŁres un par un</a:t>
            </a:r>
            <a:br/>
            <a:r>
              <a:t>dans le (cid:28)chier.</a:t>
            </a:r>
            <a:br/>
            <a:r>
              <a:t>On va Øcrire un code qui lit tous les caractŁres d’un (cid:28)chier un (cid:224) un et qui les Øcrit (cid:224)</a:t>
            </a:r>
            <a:br/>
            <a:r>
              <a:t>chaque fois (cid:224) l’Øcran. La boucle s’arrŒte quand fgetc renvoie EOF (qui signi(cid:28)e (cid:19) End</a:t>
            </a:r>
            <a:br/>
            <a:r>
              <a:t>Of File (cid:20), c’est-(cid:224)-dire (cid:19) (cid:28)n du (cid:28)chier (cid:20)).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FILE* fichier = NULL;</a:t>
            </a:r>
            <a:br/>
            <a:r>
              <a:t>int caractereActuel = 0;</a:t>
            </a:r>
            <a:br/>
            <a:r>
              <a:t>fichier = fopen("test.txt", "r");</a:t>
            </a:r>
            <a:br/>
            <a:r>
              <a:t>if (fichier != NULL)</a:t>
            </a:r>
            <a:br/>
            <a:r>
              <a:t>{</a:t>
            </a:r>
            <a:br/>
            <a:r>
              <a:t>// Boucle de lecture des caractŁres un (cid:224) un</a:t>
            </a:r>
            <a:br/>
            <a:r>
              <a:t>do</a:t>
            </a:r>
            <a:br/>
            <a:r>
              <a:t>{</a:t>
            </a:r>
            <a:br/>
            <a:r>
              <a:t>caractereActuel = fgetc(fichier); // On lit le caractŁre</a:t>
            </a:r>
            <a:br/>
            <a:r>
              <a:t>printf("%c", caractereActuel); // On l’affiche</a:t>
            </a:r>
            <a:br/>
            <a:r>
              <a:t>} while (caractereActuel != EOF); // On continue tant que fgetc n’a pas</a:t>
            </a:r>
            <a:br/>
            <a:r>
              <a:t>(cid:44)→ retournØ EOF (fin de fichier)</a:t>
            </a:r>
            <a:br/>
            <a:r>
              <a:t>fclose(fichier);</a:t>
            </a:r>
            <a:br/>
            <a:r>
              <a:t>227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16. LIRE ET (cid:201)CRIRE DANS DES FICHIERS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732632(cid:1)</a:t>
            </a:r>
            <a:br/>
            <a:r>
              <a:t>La console a(cid:30)chera tout le contenu du (cid:28)chier, par exemple :</a:t>
            </a:r>
            <a:br/>
            <a:r>
              <a:t>Coucou, je suis le contenu du fichier test.txt !</a:t>
            </a:r>
            <a:br/>
            <a:r>
              <a:t>fgets</a:t>
            </a:r>
            <a:br/>
            <a:r>
              <a:t>Cette fonction lit une cha(cid:238)ne dans le (cid:28)chier. ˙a vous Øvite d’avoir (cid:224) lire tous les carac-</a:t>
            </a:r>
            <a:br/>
            <a:r>
              <a:t>tŁres un par un. La fonction lit au maximum une ligne (elle s’arrŒte au premier \n</a:t>
            </a:r>
            <a:br/>
            <a:r>
              <a:t>qu’elle rencontre). Si vous voulez lire plusieurs lignes, il faudra faire une boucle.</a:t>
            </a:r>
            <a:br/>
            <a:r>
              <a:t>Voici le prototype de fgets :</a:t>
            </a:r>
            <a:br/>
            <a:r>
              <a:t>char* fgets(char* chaine, int nbreDeCaracteresALire, FILE* pointeurSurFichier);</a:t>
            </a:r>
            <a:br/>
            <a:r>
              <a:t>Cette fonction demande un paramŁtre un peu particulier, qui va en fait s’avØrer trŁs</a:t>
            </a:r>
            <a:br/>
            <a:r>
              <a:t>pratique:lenombredecaractŁres(cid:224)lire.Celademande(cid:224)lafonctionfgetsdes’arrŒter</a:t>
            </a:r>
            <a:br/>
            <a:r>
              <a:t>de lire la ligne si elle contient plus de X caractŁres. Avantage : (cid:231)a nous permet de nous</a:t>
            </a:r>
            <a:br/>
            <a:r>
              <a:t>assurer que l’on ne fera pas de dØpassement de mØmoire! En e(cid:27)et, si la ligne est trop</a:t>
            </a:r>
            <a:br/>
            <a:r>
              <a:t>grosse pour rentrer dans chaine, la fonction aurait lu plus de caractŁres qu’il n’y a de</a:t>
            </a:r>
            <a:br/>
            <a:r>
              <a:t>place, ce qui aurait probablement provoquØ un plantage du programme.</a:t>
            </a:r>
            <a:br/>
            <a:r>
              <a:t>Nous allons d’abord voir comment lire une ligne avec fgets (nous verrons ensuite</a:t>
            </a:r>
            <a:br/>
            <a:r>
              <a:t>comment lire tout le (cid:28)chier).</a:t>
            </a:r>
            <a:br/>
            <a:r>
              <a:t>Pour cela, on crØe une cha(cid:238)ne su(cid:30)samment grande pour stocker le contenu de la ligne</a:t>
            </a:r>
            <a:br/>
            <a:r>
              <a:t>qu’onvalire2.Vousallezvoirl(cid:224)toutl’intØrŒtd’utiliserundefinepourdØ(cid:28)nirlataille</a:t>
            </a:r>
            <a:br/>
            <a:r>
              <a:t>du tableau :</a:t>
            </a:r>
            <a:br/>
            <a:r>
              <a:t>#define TAILLE_MAX 1000 // Tableau de taille 1000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FILE* fichier = NULL;</a:t>
            </a:r>
            <a:br/>
            <a:r>
              <a:t>char chaine[TAILLE_MAX] = ""; // Cha(cid:238)ne vide de taille TAILLE_MAX</a:t>
            </a:r>
            <a:br/>
            <a:r>
              <a:t>fichier = fopen("test.txt", "r");</a:t>
            </a:r>
            <a:br/>
            <a:r>
              <a:t>if (fichier != NULL)</a:t>
            </a:r>
            <a:br/>
            <a:r>
              <a:t>{</a:t>
            </a:r>
            <a:br/>
            <a:r>
              <a:t>fgets(chaine, TAILLE_MAX, fichier); // On lit maximum TAILLE_MAX</a:t>
            </a:r>
            <a:br/>
            <a:r>
              <a:t>2. Dumoinsonl’espŁre,caronnepeutpasenŒtresßr(cid:224)100%.</a:t>
            </a:r>
            <a:br/>
            <a:r>
              <a:t>228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Coucou, je suis le contenu du fichier test.txt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DIFF(cid:201)RENTES M(cid:201)THODES DE LECTURE / (cid:201)CRITURE</a:t>
            </a:r>
            <a:br/>
            <a:r>
              <a:t>(cid:44)→ caractŁres du fichier, on stocke le tout dans "chaine"</a:t>
            </a:r>
            <a:br/>
            <a:r>
              <a:t>printf("%s", chaine); // On affiche la cha(cid:238)ne</a:t>
            </a:r>
            <a:br/>
            <a:r>
              <a:t>fclose(fichier);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830992(cid:1)</a:t>
            </a:r>
            <a:br/>
            <a:r>
              <a:t>Le rØsultat est le mŒme que pour le code de tout (cid:224) l’heure, (cid:224) savoir que le contenu</a:t>
            </a:r>
            <a:br/>
            <a:r>
              <a:t>s’Øcrit dans la console :</a:t>
            </a:r>
            <a:br/>
            <a:r>
              <a:t>Coucou, je suis le contenu du fichier test.txt !</a:t>
            </a:r>
            <a:br/>
            <a:r>
              <a:t>Ladi(cid:27)Ørence,c’estqu’icionnefaitpasdeboucle.Ona(cid:30)chetoutelacha(cid:238)ned’uncoup.</a:t>
            </a:r>
            <a:br/>
            <a:r>
              <a:t>Vous aurez sßrement remarquØ maintenant l’intØrŒt que peut avoir un #define dans</a:t>
            </a:r>
            <a:br/>
            <a:r>
              <a:t>soncodepourdØ(cid:28)nirlataillemaximaled’untableauparexemple.Ene(cid:27)et,TAILLE_MAX</a:t>
            </a:r>
            <a:br/>
            <a:r>
              <a:t>est ici utilisØ (cid:224) deux endroits du code :</a:t>
            </a:r>
            <a:br/>
            <a:r>
              <a:t>(cid:21) une premiŁre fois pour dØ(cid:28)nir la taille du tableau (cid:224) crØer;</a:t>
            </a:r>
            <a:br/>
            <a:r>
              <a:t>(cid:21) une autre fois dans le fgets pour limiter le nombre de caractŁres (cid:224) lire.</a:t>
            </a:r>
            <a:br/>
            <a:r>
              <a:t>L’avantageici,c’estquesivousvousrendezcomptequelacha(cid:238)nen’estpasassezgrande</a:t>
            </a:r>
            <a:br/>
            <a:r>
              <a:t>pourlirele(cid:28)chier,vousn’avezqu’(cid:224)changerlalignedudefineetrecompiler.Celavous</a:t>
            </a:r>
            <a:br/>
            <a:r>
              <a:t>Øvite d’avoir (cid:224) chercher tous les endroits du code qui indiquent la taille du tableau. Le</a:t>
            </a:r>
            <a:br/>
            <a:r>
              <a:t>prØprocesseur remplacera tous les TAILLE_MAX dans le code par leur nouvelle valeur.</a:t>
            </a:r>
            <a:br/>
            <a:r>
              <a:t>Comme je vous l’ai dit, fgets lit au maximum toute une ligne (cid:224) la fois. Elle s’arrŒte</a:t>
            </a:r>
            <a:br/>
            <a:r>
              <a:t>de lire la ligne si elle dØpasse le nombre maximum de caractŁres que vous autorisez.</a:t>
            </a:r>
            <a:br/>
            <a:r>
              <a:t>Oui mais voil(cid:224) : pour le moment, on ne sait lire qu’une seule ligne (cid:224) la fois avec fgets.</a:t>
            </a:r>
            <a:br/>
            <a:r>
              <a:t>Comment diable lire tout le (cid:28)chier? La rØponse est simple : avec une boucle!</a:t>
            </a:r>
            <a:br/>
            <a:r>
              <a:t>La fonction fgets renvoie NULL si elle n’est pas parvenue (cid:224) lire ce que vous avez</a:t>
            </a:r>
            <a:br/>
            <a:r>
              <a:t>demandØ. La boucle doit donc s’arrŒter dŁs que fgets se met (cid:224) renvoyer NULL.</a:t>
            </a:r>
            <a:br/>
            <a:r>
              <a:t>On n’a plus qu’(cid:224) faire un while pour boucler tant que fgets ne renvoie pas NULL :</a:t>
            </a:r>
            <a:br/>
            <a:r>
              <a:t>#define TAILLE_MAX 1000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FILE* fichier = NULL;</a:t>
            </a:r>
            <a:br/>
            <a:r>
              <a:t>char chaine[TAILLE_MAX] = "";</a:t>
            </a:r>
            <a:br/>
            <a:r>
              <a:t>fichier = fopen("test.txt", "r");</a:t>
            </a:r>
            <a:br/>
            <a:r>
              <a:t>if (fichier != NULL)</a:t>
            </a:r>
            <a:br/>
            <a:r>
              <a:t>{</a:t>
            </a:r>
            <a:br/>
            <a:r>
              <a:t>while (fgets(chaine, TAILLE_MAX, fichier) != NULL) // On lit le fichier</a:t>
            </a:r>
            <a:br/>
            <a:r>
              <a:t>229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Coucou, je suis le contenu du fichier test.txt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16. LIRE ET (cid:201)CRIRE DANS DES FICHIERS</a:t>
            </a:r>
            <a:br/>
            <a:r>
              <a:t>(cid:44)→ tant qu’on ne re(cid:231)oit pas d’erreur (NULL)</a:t>
            </a:r>
            <a:br/>
            <a:r>
              <a:t>{</a:t>
            </a:r>
            <a:br/>
            <a:r>
              <a:t>printf("%s", chaine); // On affiche la cha(cid:238)ne qu’on vient de lire</a:t>
            </a:r>
            <a:br/>
            <a:r>
              <a:t>}</a:t>
            </a:r>
            <a:br/>
            <a:r>
              <a:t>fclose(fichier);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499793(cid:1)</a:t>
            </a:r>
            <a:br/>
            <a:r>
              <a:t>Ce code source lit et a(cid:30)che tout le contenu de mon (cid:28)chier, ligne par ligne.</a:t>
            </a:r>
            <a:br/>
            <a:r>
              <a:t>La ligne de code la plus intØressante est celle du while :</a:t>
            </a:r>
            <a:br/>
            <a:r>
              <a:t>while (fgets(chaine, TAILLE_MAX, fichier) != NULL)</a:t>
            </a:r>
            <a:br/>
            <a:r>
              <a:t>La ligne du while fait deux choses : elle lit une ligne dans le (cid:28)chier et vØri(cid:28)e si fgets</a:t>
            </a:r>
            <a:br/>
            <a:r>
              <a:t>nerenvoiepasNULL.Ellepeutdoncsetraduirecommececi:(cid:19)Lireunelignedu(cid:28)chier</a:t>
            </a:r>
            <a:br/>
            <a:r>
              <a:t>tant que nous ne sommes pas arrivØs (cid:224) la (cid:28)n du (cid:28)chier (cid:20).</a:t>
            </a:r>
            <a:br/>
            <a:r>
              <a:t>fscanf</a:t>
            </a:r>
            <a:br/>
            <a:r>
              <a:t>C’est le mŒme principe que la fonction scanf, l(cid:224) encore. Cette fonction lit dans un</a:t>
            </a:r>
            <a:br/>
            <a:r>
              <a:t>(cid:28)chier qui doit avoir ØtØ Øcrit d’une maniŁre prØcise.</a:t>
            </a:r>
            <a:br/>
            <a:r>
              <a:t>Supposons que votre (cid:28)chier contienne trois nombres sØparØs par un espace, qui sont</a:t>
            </a:r>
            <a:br/>
            <a:r>
              <a:t>par exemple les trois plus hauts scores obtenus (cid:224) votre jeu : 15 20 30.</a:t>
            </a:r>
            <a:br/>
            <a:r>
              <a:t>Vous voudriez rØcupØrer chacun de ces nombres dans une variable de type int. La</a:t>
            </a:r>
            <a:br/>
            <a:r>
              <a:t>fonction fscanf va vous permettre de faire (cid:231)a rapidement.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FILE* fichier = NULL;</a:t>
            </a:r>
            <a:br/>
            <a:r>
              <a:t>int score[3] = {0}; // Tableau des 3 meilleurs scores</a:t>
            </a:r>
            <a:br/>
            <a:r>
              <a:t>fichier = fopen("test.txt", "r");</a:t>
            </a:r>
            <a:br/>
            <a:r>
              <a:t>if (fichier != NULL)</a:t>
            </a:r>
            <a:br/>
            <a:r>
              <a:t>{</a:t>
            </a:r>
            <a:br/>
            <a:r>
              <a:t>fscanf(fichier, "%d %d %d", &amp;score[0], &amp;score[1], &amp;score[2]);</a:t>
            </a:r>
            <a:br/>
            <a:r>
              <a:t>printf("Les meilleurs scores sont : %d, %d et %d", score[0], score[1],</a:t>
            </a:r>
            <a:br/>
            <a:r>
              <a:t>(cid:44)→ score[2]);</a:t>
            </a:r>
            <a:br/>
            <a:r>
              <a:t>fclose(fichier);</a:t>
            </a:r>
            <a:br/>
            <a:r>
              <a:t>}</a:t>
            </a:r>
            <a:br/>
            <a:r>
              <a:t>230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SE D(cid:201)PLACER DANS UN FICHIER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530561(cid:1)</a:t>
            </a:r>
            <a:br/>
            <a:r>
              <a:t>Les meilleurs scores sont : 15, 20 et 30</a:t>
            </a:r>
            <a:br/>
            <a:r>
              <a:t>Comme vous le voyez, la fonction fscanf attend trois nombres sØparØs par un espace</a:t>
            </a:r>
            <a:br/>
            <a:r>
              <a:t>("%d %d %d"). Elle les stocke ici dans notre tableau de trois blocs.</a:t>
            </a:r>
            <a:br/>
            <a:r>
              <a:t>On a(cid:30)che ensuite chacun des nombres rØcupØrØs.</a:t>
            </a:r>
            <a:br/>
            <a:r>
              <a:t>Jusqu’ici, je ne vous avais fait mettre qu’un seul %d entre guillemets pour la</a:t>
            </a:r>
            <a:br/>
            <a:r>
              <a:t>fonction scanf. Vous dØcouvrez aujourd’hui qu’on peut en mettre plusieurs,</a:t>
            </a:r>
            <a:br/>
            <a:r>
              <a:t>les combiner. Si votre (cid:28)chier est Øcrit d’une fa(cid:231)on bien prØcise, cela permet</a:t>
            </a:r>
            <a:br/>
            <a:r>
              <a:t>d’aller plus vite pour rØcupØrer chacune des valeurs.</a:t>
            </a:r>
            <a:br/>
            <a:r>
              <a:t>Se dØplacer dans un (cid:28)chier</a:t>
            </a:r>
            <a:br/>
            <a:r>
              <a:t>JevousaiparlØd’uneespŁcede(cid:19)curseur(cid:20)virtueltout(cid:224)l’heure.Nousallonsl’Øtudier</a:t>
            </a:r>
            <a:br/>
            <a:r>
              <a:t>maintenant plus en dØtails.</a:t>
            </a:r>
            <a:br/>
            <a:r>
              <a:t>Chaque fois que vous ouvrez un (cid:28)chier, il existe en e(cid:27)et un curseur qui indique votre</a:t>
            </a:r>
            <a:br/>
            <a:r>
              <a:t>position dans le (cid:28)chier. Vous pouvez imaginer que c’est exactement comme le curseur</a:t>
            </a:r>
            <a:br/>
            <a:r>
              <a:t>de votre Øditeur de texte (tel Bloc-Notes). Il indique oø vous Œtes dans le (cid:28)chier, et</a:t>
            </a:r>
            <a:br/>
            <a:r>
              <a:t>donc oø vous allez Øcrire.</a:t>
            </a:r>
            <a:br/>
            <a:r>
              <a:t>EnrØsumØ,lesystŁmedecurseurvouspermetd’allerlireetØcrire(cid:224)unepositionprØcise</a:t>
            </a:r>
            <a:br/>
            <a:r>
              <a:t>dans le (cid:28)chier.</a:t>
            </a:r>
            <a:br/>
            <a:r>
              <a:t>Il existe trois fonctions (cid:224) conna(cid:238)tre :</a:t>
            </a:r>
            <a:br/>
            <a:r>
              <a:t>(cid:21) ftell : indique (cid:224) quelle position vous Œtes actuellement dans le (cid:28)chier;</a:t>
            </a:r>
            <a:br/>
            <a:r>
              <a:t>(cid:21) fseek : positionne le curseur (cid:224) un endroit prØcis;</a:t>
            </a:r>
            <a:br/>
            <a:r>
              <a:t>(cid:21) rewind : remet le curseur au dØbut du (cid:28)chier (c’est Øquivalent (cid:224) demander (cid:224) la</a:t>
            </a:r>
            <a:br/>
            <a:r>
              <a:t>fonction fseek de positionner le curseur au dØbut).</a:t>
            </a:r>
            <a:br/>
            <a:r>
              <a:t>ftell : position dans le (cid:28)chier</a:t>
            </a:r>
            <a:br/>
            <a:r>
              <a:t>Cette fonction est trŁs simple (cid:224) utiliser. Elle renvoie la position actuelle du curseur</a:t>
            </a:r>
            <a:br/>
            <a:r>
              <a:t>sous la forme d’un long :</a:t>
            </a:r>
            <a:br/>
            <a:r>
              <a:t>long ftell(FILE* pointeurSurFichier);</a:t>
            </a:r>
            <a:br/>
            <a:r>
              <a:t>Le nombre renvoyØ indique donc la position du curseur dans le (cid:28)chier.</a:t>
            </a:r>
            <a:br/>
            <a:r>
              <a:t>231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Les meilleurs scores sont : 15, 20 et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16. LIRE ET (cid:201)CRIRE DANS DES FICHIERS</a:t>
            </a:r>
            <a:br/>
            <a:r>
              <a:t>fseek : se positionner dans le (cid:28)chier</a:t>
            </a:r>
            <a:br/>
            <a:r>
              <a:t>Le prototype de fseek est le suivant :</a:t>
            </a:r>
            <a:br/>
            <a:r>
              <a:t>int fseek(FILE* pointeurSurFichier, long deplacement, int origine);</a:t>
            </a:r>
            <a:br/>
            <a:r>
              <a:t>La fonction fseek permet de dØplacer le curseur d’un certain nombre de caractŁres</a:t>
            </a:r>
            <a:br/>
            <a:r>
              <a:t>(indiquØ par deplacement) (cid:224) partir de la position indiquØe par origine.</a:t>
            </a:r>
            <a:br/>
            <a:r>
              <a:t>(cid:21) Le nombre deplacement peut Œtre un nombre positif (pour se dØplacer en avant),</a:t>
            </a:r>
            <a:br/>
            <a:r>
              <a:t>nul (= 0) ou nØgatif (pour se dØplacer en arriŁre).</a:t>
            </a:r>
            <a:br/>
            <a:r>
              <a:t>(cid:21) Quantaunombreorigine,vouspouvezmettrecommevaleurl’unedestroisconstantes</a:t>
            </a:r>
            <a:br/>
            <a:r>
              <a:t>(gØnØralement des define) listØes ci-dessous :</a:t>
            </a:r>
            <a:br/>
            <a:r>
              <a:t>(cid:21) SEEK_SET : indique le dØbut du (cid:28)chier;</a:t>
            </a:r>
            <a:br/>
            <a:r>
              <a:t>(cid:21) SEEK_CUR : indique la position actuelle du curseur;</a:t>
            </a:r>
            <a:br/>
            <a:r>
              <a:t>(cid:21) SEEK_END : indique la (cid:28)n du (cid:28)chier.</a:t>
            </a:r>
            <a:br/>
            <a:r>
              <a:t>Voici quelques exemples pour bien comprendre comment on jongle avec deplacement</a:t>
            </a:r>
            <a:br/>
            <a:r>
              <a:t>et origine.</a:t>
            </a:r>
            <a:br/>
            <a:r>
              <a:t>(cid:21) Le code suivant place le curseur deux caractŁres aprŁs le dØbut :</a:t>
            </a:r>
            <a:br/>
            <a:r>
              <a:t>fseek(fichier, 2, SEEK_SET);</a:t>
            </a:r>
            <a:br/>
            <a:r>
              <a:t>(cid:21) Le code suivant place le curseur quatre caractŁres avant la position courante :</a:t>
            </a:r>
            <a:br/>
            <a:r>
              <a:t>fseek(fichier, -4, SEEK_CUR);</a:t>
            </a:r>
            <a:br/>
            <a:r>
              <a:t>Remarquez que deplacement est nØgatif car on se dØplace en arriŁre.</a:t>
            </a:r>
            <a:br/>
            <a:r>
              <a:t>(cid:21) Le code suivant place le curseur (cid:224) la (cid:28)n du (cid:28)chier :</a:t>
            </a:r>
            <a:br/>
            <a:r>
              <a:t>fseek(fichier, 0, SEEK_END);</a:t>
            </a:r>
            <a:br/>
            <a:r>
              <a:t>Si vous Øcrivez aprŁs avoir fait un fseek qui mŁne (cid:224) la (cid:28)n du (cid:28)chier, cela ajoutera vos</a:t>
            </a:r>
            <a:br/>
            <a:r>
              <a:t>informations (cid:224) la suite dans le (cid:28)chier (le (cid:28)chier sera complØtØ). En revanche, si vous</a:t>
            </a:r>
            <a:br/>
            <a:r>
              <a:t>placez le curseur au dØbut et que vous Øcrivez, cela Øcrasera le texte qui se trouvait l(cid:224).</a:t>
            </a:r>
            <a:br/>
            <a:r>
              <a:t>Il n’y a pas de moyen d’(cid:19) insØrer (cid:20) de texte dans le (cid:28)chier3.</a:t>
            </a:r>
            <a:br/>
            <a:r>
              <a:t>Mais comment puis-je savoir (cid:224) quelle position je dois aller lire et Øcrire dans</a:t>
            </a:r>
            <a:br/>
            <a:r>
              <a:t>le (cid:28)chier?</a:t>
            </a:r>
            <a:br/>
            <a:r>
              <a:t>C’est (cid:224) vous de le gØrer. Si c’est un (cid:28)chier que vous avez vous-mŒmes Øcrit, vous savez</a:t>
            </a:r>
            <a:br/>
            <a:r>
              <a:t>comment il est construit. Vous savez donc oø aller chercher vos informations : par</a:t>
            </a:r>
            <a:br/>
            <a:r>
              <a:t>exemple les meilleurs scores sont en position 0, les noms des derniers joueurs sont en</a:t>
            </a:r>
            <a:br/>
            <a:r>
              <a:t>position 50, etc.</a:t>
            </a:r>
            <a:br/>
            <a:r>
              <a:t>NoustravailleronssurunTPunpeuplustarddanslequelvouscomprendrez,sicen’est</a:t>
            </a:r>
            <a:br/>
            <a:r>
              <a:t>pas dØj(cid:224) le cas, comment on fait pour aller chercher l’information qui nous intØresse.</a:t>
            </a:r>
            <a:br/>
            <a:r>
              <a:t>3. (cid:192)moinsdecodersoi-mŒmeunefonctionquilitlescaractŁresd’aprŁspours’ensouveniravant</a:t>
            </a:r>
            <a:br/>
            <a:r>
              <a:t>delesØcraser!</a:t>
            </a:r>
            <a:br/>
            <a:r>
              <a:t>232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1. VOUS AVEZ DIT PROGRAMMER?</a:t>
            </a:r>
            <a:br/>
            <a:r>
              <a:t>ordinateur. Vous serez ensuite largement capables d’apprendre un autre langage de</a:t>
            </a:r>
            <a:br/>
            <a:r>
              <a:t>programmationsivousledØsirez.Vousserezdoncplusautonomes.Parailleurs,leC</a:t>
            </a:r>
            <a:br/>
            <a:r>
              <a:t>est un langage trŁs populaire. Il est utilisØ pour programmer une grande partie des</a:t>
            </a:r>
            <a:br/>
            <a:r>
              <a:t>logiciels que vous connaissez.</a:t>
            </a:r>
            <a:br/>
            <a:r>
              <a:t>En(cid:28)n, le langage C est un des langages les plus connus et les plus utilisØs qui existent.</a:t>
            </a:r>
            <a:br/>
            <a:r>
              <a:t>Il est trŁs frØquent qu’il soit enseignØ lors d’Øtudes supØrieures en informatique.</a:t>
            </a:r>
            <a:br/>
            <a:r>
              <a:t>Voil(cid:224) les raisons qui m’incitent (cid:224) vous apprendre le langage C plut(cid:244)t qu’un autre4. Je</a:t>
            </a:r>
            <a:br/>
            <a:r>
              <a:t>ne dis pas qu’il faut commencer par (cid:231)a, mais je vous dis plut(cid:244)t que c’est un bon choix</a:t>
            </a:r>
            <a:br/>
            <a:r>
              <a:t>qui va vous donner de solides connaissances.</a:t>
            </a:r>
            <a:br/>
            <a:r>
              <a:t>Je vais supposer tout au long de ce cours que c’est votre premier langage de program-</a:t>
            </a:r>
            <a:br/>
            <a:r>
              <a:t>mation, que vous n’avez jamais fait de programmation avant. Si par hasard, vous avez</a:t>
            </a:r>
            <a:br/>
            <a:r>
              <a:t>dØj(cid:224) un peu programmØ, (cid:231)a ne pourra pas vous faire de mal de reprendre (cid:224) zØro.</a:t>
            </a:r>
            <a:br/>
            <a:r>
              <a:t>Ilyaquelquechosequejenecomprendspas...Quelleestladi(cid:27)Ørenceentre</a:t>
            </a:r>
            <a:br/>
            <a:r>
              <a:t>le langage (cid:19) C (cid:20) et cet autre langage dont on parle, le langage (cid:19) C++ (cid:20)?</a:t>
            </a:r>
            <a:br/>
            <a:r>
              <a:t>LelangageCetlelangageC++sonttrŁssimilaires.IlssonttouslesdeuxtoujourstrŁs</a:t>
            </a:r>
            <a:br/>
            <a:r>
              <a:t>utilisØs. Pour bien comprendre comment ils sont nØs, il faut faire un peu d’histoire.</a:t>
            </a:r>
            <a:br/>
            <a:r>
              <a:t>(cid:21) AutoutdØbut,(cid:224)l’Øpoqueoølesordinateurspesaientdestonnesetfaisaientlataille</a:t>
            </a:r>
            <a:br/>
            <a:r>
              <a:t>de votre maison, on a commencØ (cid:224) inventer un langage de programmation appelØ</a:t>
            </a:r>
            <a:br/>
            <a:r>
              <a:t>l’Algol.</a:t>
            </a:r>
            <a:br/>
            <a:r>
              <a:t>(cid:21) Les choses Øvoluant, on a crØØ un nouveau langage appelØ le CPL, qui Øvolua lui-</a:t>
            </a:r>
            <a:br/>
            <a:r>
              <a:t>mŒme en BCPL, qui prit ensuite le nom de langage B.</a:t>
            </a:r>
            <a:br/>
            <a:r>
              <a:t>(cid:21) Puisunbeaujour,onenestarrivØ(cid:224)crØerunautrelangageencore,qu’onaappelØ...</a:t>
            </a:r>
            <a:br/>
            <a:r>
              <a:t>lelangage C.Celangage,s’ilasubiquelquesmodi(cid:28)cations,resteencoreundesplus</a:t>
            </a:r>
            <a:br/>
            <a:r>
              <a:t>utilisØs aujourd’hui.</a:t>
            </a:r>
            <a:br/>
            <a:r>
              <a:t>(cid:21) Unpeuplustard,onaproposØd’ajouterdeschosesaulangageC.Unesorted’amØlio-</a:t>
            </a:r>
            <a:br/>
            <a:r>
              <a:t>rationsivousvoulez.Cenouveaulangage,quel’onaappelØ(cid:19)C++(cid:20),estentiŁrement</a:t>
            </a:r>
            <a:br/>
            <a:r>
              <a:t>basØsurleC.Le langage C++n’estenfaitriend’autrequelelangageCavecdes</a:t>
            </a:r>
            <a:br/>
            <a:r>
              <a:t>ajouts permettant de programmer d’une fa(cid:231)on di(cid:27)Ørente.</a:t>
            </a:r>
            <a:br/>
            <a:r>
              <a:t>Qu’il n’y ait pas de malentendus : le langage C++ n’est pas (cid:19) meilleur (cid:20)</a:t>
            </a:r>
            <a:br/>
            <a:r>
              <a:t>que le langage C, il permet juste de programmer di(cid:27)Øremment. Disons aussi</a:t>
            </a:r>
            <a:br/>
            <a:r>
              <a:t>qu’il permet au (cid:28)nal de programmer un peu plus e(cid:30)cacement et de mieux</a:t>
            </a:r>
            <a:br/>
            <a:r>
              <a:t>hiØrarchiser le code de son programme. MalgrØ tout, il ressemble beaucoup</a:t>
            </a:r>
            <a:br/>
            <a:r>
              <a:t>au C. Si vous voulez passer au C++ par la suite, cela vous sera facile.</a:t>
            </a:r>
            <a:br/>
            <a:r>
              <a:t>Ce n’est PAS parce que le C++ est une (cid:19) Øvolution (cid:20) du C qu’il faut absolument faire</a:t>
            </a:r>
            <a:br/>
            <a:r>
              <a:t>du C++ pour rØaliser des programmes. Le langage C n’est pas un (cid:19) vieux langage</a:t>
            </a:r>
            <a:br/>
            <a:r>
              <a:t>oubliØ (cid:20) : au contraire, il est encore trŁs utilisØ aujourd’hui. Il est (cid:224) la base des plus</a:t>
            </a:r>
            <a:br/>
            <a:r>
              <a:t>grands systŁmes d’exploitation tels Unix (et donc Linux et Mac OS) ou Windows.</a:t>
            </a:r>
            <a:br/>
            <a:r>
              <a:t>4. On pourrait citer d’autres raisons : certains langages de programmation sont plus destinØs au</a:t>
            </a:r>
            <a:br/>
            <a:r>
              <a:t>Web(commePHP)qu’(cid:224)larØalisationdeprogrammesinformatiques.</a:t>
            </a:r>
            <a:br/>
            <a:r>
              <a:t>8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RENOMMER ET SUPPRIMER UN FICHIER</a:t>
            </a:r>
            <a:br/>
            <a:r>
              <a:t>N’oubliez pas que c’est vous qui dØ(cid:28)nissez comment votre (cid:28)chier est construit. C’est</a:t>
            </a:r>
            <a:br/>
            <a:r>
              <a:t>donc (cid:224) vous de dire : (cid:19) je place le score du meilleur joueur sur la premiŁre ligne, celui</a:t>
            </a:r>
            <a:br/>
            <a:r>
              <a:t>du second meilleur joueur sur la seconde ligne, etc. (cid:20)</a:t>
            </a:r>
            <a:br/>
            <a:r>
              <a:t>La fonction fseek peut se comporter bizarrement sur des (cid:28)chiers ouverts en</a:t>
            </a:r>
            <a:br/>
            <a:r>
              <a:t>mode texte. En gØnØral, on l’utilise plut(cid:244)t pour se dØplacer dans des (cid:28)chiers</a:t>
            </a:r>
            <a:br/>
            <a:r>
              <a:t>ouverts en mode binaire. Quand on lit et Øcrit dans un (cid:28)chier en mode texte,</a:t>
            </a:r>
            <a:br/>
            <a:r>
              <a:t>onlefaitgØnØralementcaractŁreparcaractŁre.Laseulechosequ’onsepermet</a:t>
            </a:r>
            <a:br/>
            <a:r>
              <a:t>en mode texte avec fseek c’est de revenir au dØbut ou de se placer (cid:224) la (cid:28)n.</a:t>
            </a:r>
            <a:br/>
            <a:r>
              <a:t>rewind : retour au dØbut</a:t>
            </a:r>
            <a:br/>
            <a:r>
              <a:t>Cette fonction est Øquivalente (cid:224) utiliser fseek pour nous renvoyer (cid:224) la position 0 dans</a:t>
            </a:r>
            <a:br/>
            <a:r>
              <a:t>le (cid:28)chier.</a:t>
            </a:r>
            <a:br/>
            <a:r>
              <a:t>void rewind(FILE* pointeurSurFichier);</a:t>
            </a:r>
            <a:br/>
            <a:r>
              <a:t>L’utilisation est aussi simple que le prototype. Vous n’avez pas besoin d’explication</a:t>
            </a:r>
            <a:br/>
            <a:r>
              <a:t>supplØmentaire!</a:t>
            </a:r>
            <a:br/>
            <a:r>
              <a:t>Renommer et supprimer un (cid:28)chier</a:t>
            </a:r>
            <a:br/>
            <a:r>
              <a:t>Nous terminerons ce chapitre en douceur par l’Øtude de deux fonctions trŁs simples :</a:t>
            </a:r>
            <a:br/>
            <a:r>
              <a:t>(cid:21) rename : renomme un (cid:28)chier;</a:t>
            </a:r>
            <a:br/>
            <a:r>
              <a:t>(cid:21) remove : supprime un (cid:28)chier.</a:t>
            </a:r>
            <a:br/>
            <a:r>
              <a:t>La particularitØ de ces fonctions est qu’elles ne nØcessitent pas de pointeur de (cid:28)chier</a:t>
            </a:r>
            <a:br/>
            <a:r>
              <a:t>pour fonctionner. Il su(cid:30)ra simplement d’indiquer le nom du (cid:28)chier (cid:224) renommer ou</a:t>
            </a:r>
            <a:br/>
            <a:r>
              <a:t>supprimer.</a:t>
            </a:r>
            <a:br/>
            <a:r>
              <a:t>rename : renommer un (cid:28)chier</a:t>
            </a:r>
            <a:br/>
            <a:r>
              <a:t>Voici le prototype de cette fonction :</a:t>
            </a:r>
            <a:br/>
            <a:r>
              <a:t>int rename(const char* ancienNom, const char* nouveauNom);</a:t>
            </a:r>
            <a:br/>
            <a:r>
              <a:t>Lafonctionrenvoie0siellearØussi(cid:224)renommer,sinonellerenvoieunevaleurdi(cid:27)Ørente</a:t>
            </a:r>
            <a:br/>
            <a:r>
              <a:t>de 0. Est-il nØcessaire de vous donner un exemple? En voici un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rename("test.txt", "test_renomme.txt");</a:t>
            </a:r>
            <a:br/>
            <a:r>
              <a:t>return 0;</a:t>
            </a:r>
            <a:br/>
            <a:r>
              <a:t>}</a:t>
            </a:r>
            <a:br/>
            <a:r>
              <a:t>233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16. LIRE ET (cid:201)CRIRE DANS DES FICHIERS</a:t>
            </a:r>
            <a:br/>
            <a:r>
              <a:t>remove : supprimer un (cid:28)chier</a:t>
            </a:r>
            <a:br/>
            <a:r>
              <a:t>Cette fonction supprime un (cid:28)chier sans demander son reste :</a:t>
            </a:r>
            <a:br/>
            <a:r>
              <a:t>int remove(const char* fichierASupprimer);</a:t>
            </a:r>
            <a:br/>
            <a:r>
              <a:t>FaitestrŁsattentionenutilisantcettefonction!Ellesupprimele(cid:28)chierindiquØ</a:t>
            </a:r>
            <a:br/>
            <a:r>
              <a:t>sans demander de con(cid:28)rmation! Le (cid:28)chier n’est pas mis dans la corbeille, il</a:t>
            </a:r>
            <a:br/>
            <a:r>
              <a:t>est littØralement supprimØ du disque dur. Il n’est pas possible de rØcupØrer</a:t>
            </a:r>
            <a:br/>
            <a:r>
              <a:t>un tel (cid:28)chier supprimØ4.</a:t>
            </a:r>
            <a:br/>
            <a:r>
              <a:t>Cette fonction tombe (cid:224) pic pour la (cid:28)n du chapitre, je n’ai justement plus besoin du</a:t>
            </a:r>
            <a:br/>
            <a:r>
              <a:t>(cid:28)chier test.txt, je peux donc me permettre de le supprimer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remove("test.txt");</a:t>
            </a:r>
            <a:br/>
            <a:r>
              <a:t>return 0;</a:t>
            </a:r>
            <a:br/>
            <a:r>
              <a:t>}</a:t>
            </a:r>
            <a:br/>
            <a:r>
              <a:t>4. (cid:192) moins de faire appel (cid:224) des outils spØci(cid:28)ques de rØcupØration de (cid:28)chiers sur le disque, mais</a:t>
            </a:r>
            <a:br/>
            <a:r>
              <a:t>l’opØrationpeutŒtrelongue,complexeetnepasrØussir.</a:t>
            </a:r>
            <a:br/>
            <a:r>
              <a:t>234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17</a:t>
            </a:r>
            <a:br/>
            <a:r>
              <a:t>Chapitre</a:t>
            </a:r>
            <a:br/>
            <a:r>
              <a:t>L’allocation dynamique</a:t>
            </a:r>
            <a:br/>
            <a:r>
              <a:t>Di(cid:30)cultØ :</a:t>
            </a:r>
            <a:br/>
            <a:r>
              <a:t>T</a:t>
            </a:r>
            <a:br/>
            <a:r>
              <a:t>outes les variables que nous avons crØØes jusqu’ici Øtaient construites automatique-</a:t>
            </a:r>
            <a:br/>
            <a:r>
              <a:t>ment par le compilateur du langage C. C’Øtait la mØthode simple. Il existe cependant</a:t>
            </a:r>
            <a:br/>
            <a:r>
              <a:t>unefa(cid:231)onplusmanuelledecrØerdesvariablesquel’onappellel’allocationdynamique.</a:t>
            </a:r>
            <a:br/>
            <a:r>
              <a:t>Un des principaux intØrŒts de l’allocation dynamique est de permettre (cid:224) un programme de</a:t>
            </a:r>
            <a:br/>
            <a:r>
              <a:t>rØserver la place nØcessaire au stockage d’un tableau en mØmoire dont il ne connaissait</a:t>
            </a:r>
            <a:br/>
            <a:r>
              <a:t>pas la taille avant la compilation. En e(cid:27)et, jusqu’ici, la taille de nos tableaux Øtait (cid:28)xØe</a:t>
            </a:r>
            <a:br/>
            <a:r>
              <a:t>(cid:19) en dur (cid:20) dans le code source. AprŁs lecture de ce chapitre, vous allez pouvoir crØer des</a:t>
            </a:r>
            <a:br/>
            <a:r>
              <a:t>tableaux de fa(cid:231)on bien plus (cid:29)exible!</a:t>
            </a:r>
            <a:br/>
            <a:r>
              <a:t>Il est impØratif de bien savoir manipuler les pointeurs pour pouvoir lire ce chapitre! Si</a:t>
            </a:r>
            <a:br/>
            <a:r>
              <a:t>vous avez encore des doutes sur les pointeurs, je vous recommande d’aller relire le chapitre</a:t>
            </a:r>
            <a:br/>
            <a:r>
              <a:t>correspondant avant de commencer.</a:t>
            </a:r>
            <a:br/>
            <a:r>
              <a:t>235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17. L’ALLOCATION DYNAMIQUE</a:t>
            </a:r>
            <a:br/>
            <a:r>
              <a:t>Quand on dØclare une variable, on dit qu’on demande (cid:224) allouer de la mØmoire :</a:t>
            </a:r>
            <a:br/>
            <a:r>
              <a:t>int monNombre = 0;</a:t>
            </a:r>
            <a:br/>
            <a:r>
              <a:t>Lorsque le programme arrive (cid:224) une ligne comme celle-ci, il se passe en fait les choses</a:t>
            </a:r>
            <a:br/>
            <a:r>
              <a:t>suivantes :</a:t>
            </a:r>
            <a:br/>
            <a:r>
              <a:t>1. votre programme demande au systŁme d’exploitation (Windows, Linux, Mac</a:t>
            </a:r>
            <a:br/>
            <a:r>
              <a:t>OS...) la permission d’utiliser un peu de mØmoire;</a:t>
            </a:r>
            <a:br/>
            <a:r>
              <a:t>2. le systŁme d’exploitation rØpond (cid:224) votre programme en lui indiquant oø il peut</a:t>
            </a:r>
            <a:br/>
            <a:r>
              <a:t>stocker cette variable (il lui donne l’adresse qu’il lui a rØservØe);</a:t>
            </a:r>
            <a:br/>
            <a:r>
              <a:t>3. lorsquelafonctionestterminØe,lavariableestautomatiquementsupprimØedela</a:t>
            </a:r>
            <a:br/>
            <a:r>
              <a:t>mØmoire. Votre programme dit au systŁme d’exploitation : (cid:19) Je n’ai plus besoin</a:t>
            </a:r>
            <a:br/>
            <a:r>
              <a:t>de l’espace en mØmoire que tu m’avais rØservØ (cid:224) telle adresse, merci!1 (cid:20).</a:t>
            </a:r>
            <a:br/>
            <a:r>
              <a:t>Jusqu’ici,leschosesØtaientautomatiques. Lorsqu’ondØclaraitunevariable,lesystŁme</a:t>
            </a:r>
            <a:br/>
            <a:r>
              <a:t>d’exploitation Øtait automatiquement appelØ par le programme. Que diriez-vous de</a:t>
            </a:r>
            <a:br/>
            <a:r>
              <a:t>faire cela manuellement? Non pas par pur plaisir de faire quelque chose de compliquØ</a:t>
            </a:r>
            <a:br/>
            <a:r>
              <a:t>(mŒme si c’est tentant!), mais plut(cid:244)t parce que nous allons parfois Œtre obligØs de</a:t>
            </a:r>
            <a:br/>
            <a:r>
              <a:t>procØder comme cela.</a:t>
            </a:r>
            <a:br/>
            <a:r>
              <a:t>Dans ce chapitre, nous allons :</a:t>
            </a:r>
            <a:br/>
            <a:r>
              <a:t>(cid:21) Øtudier le fonctionnement de la mØmoire (oui, encore!) pour dØcouvrir la taille que</a:t>
            </a:r>
            <a:br/>
            <a:r>
              <a:t>prend une variable en fonction de son type;</a:t>
            </a:r>
            <a:br/>
            <a:r>
              <a:t>(cid:21) puis attaquer le sujet lui-mŒme : nous verrons comment demander manuellement</a:t>
            </a:r>
            <a:br/>
            <a:r>
              <a:t>de la mØmoire au systŁme d’exploitation. On fera ce qu’on appelle de l’allocation</a:t>
            </a:r>
            <a:br/>
            <a:r>
              <a:t>dynamique de mØmoire;</a:t>
            </a:r>
            <a:br/>
            <a:r>
              <a:t>(cid:21) en(cid:28)n,dØcouvrirl’intØrŒtdefaireuneallocationdynamiquedemØmoireenapprenant</a:t>
            </a:r>
            <a:br/>
            <a:r>
              <a:t>(cid:224) crØer un tableau dont la taille n’est connue qu’(cid:224) l’exØcution du programme.</a:t>
            </a:r>
            <a:br/>
            <a:r>
              <a:t>La taille des variables</a:t>
            </a:r>
            <a:br/>
            <a:r>
              <a:t>Selon le type de variable que vous demandez de crØer (char, int, double, float...),</a:t>
            </a:r>
            <a:br/>
            <a:r>
              <a:t>vous avez besoin de plus ou moins de mØmoire.</a:t>
            </a:r>
            <a:br/>
            <a:r>
              <a:t>En e(cid:27)et, pour stocker un nombre compris entre -128 et 127 (un char), on n’a besoin</a:t>
            </a:r>
            <a:br/>
            <a:r>
              <a:t>qued’unoctetenmØmoire.C’esttoutpetit.Enrevanche,unintoccupegØnØralement</a:t>
            </a:r>
            <a:br/>
            <a:r>
              <a:t>4 octets en mØmoire. Quant au double, il occupe 8 octets.</a:t>
            </a:r>
            <a:br/>
            <a:r>
              <a:t>Le problŁme est... que ce n’est pas toujours le cas. Cela dØpend des machines : peut-</a:t>
            </a:r>
            <a:br/>
            <a:r>
              <a:t>Œtre que chez vous un int occupe 8 octets, qui sait? Notre objectif ici est de vØri(cid:28)er</a:t>
            </a:r>
            <a:br/>
            <a:r>
              <a:t>quelle taille occupe chacun des types sur votre ordinateur.</a:t>
            </a:r>
            <a:br/>
            <a:r>
              <a:t>Il y a un moyen trŁs facile pour savoir cela : utiliser l’opØrateur sizeof(). Contrai-</a:t>
            </a:r>
            <a:br/>
            <a:r>
              <a:t>rement aux apparences, ce n’est pas une fonction mais une fonctionnalitØ de base du</a:t>
            </a:r>
            <a:br/>
            <a:r>
              <a:t>1. L’histoireneprØcisepassileprogrammeditvraiment(cid:19)merci(cid:20)(cid:224)l’OS,maisc’esttoutdansson</a:t>
            </a:r>
            <a:br/>
            <a:r>
              <a:t>intØrŒtparcequec’estl’OSquicontr(cid:244)lelamØmoire!</a:t>
            </a:r>
            <a:br/>
            <a:r>
              <a:t>236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TAILLE DES VARIABLES</a:t>
            </a:r>
            <a:br/>
            <a:r>
              <a:t>langageC.VousdevezjusteindiquerentreparenthŁsesletypequevousvoulezanalyser.</a:t>
            </a:r>
            <a:br/>
            <a:r>
              <a:t>Pour conna(cid:238)tre la taille d’un int, on devra donc Øcrire :</a:t>
            </a:r>
            <a:br/>
            <a:r>
              <a:t>sizeof(int)</a:t>
            </a:r>
            <a:br/>
            <a:r>
              <a:t>(cid:192)lacompilation,celaseraremplacØparunnombre:lenombred’octetsqueprendint</a:t>
            </a:r>
            <a:br/>
            <a:r>
              <a:t>en mØmoire. Chez moi, sizeof(int) vaut 4, ce qui signi(cid:28)e que int occupe 4 octets.</a:t>
            </a:r>
            <a:br/>
            <a:r>
              <a:t>Chezvous,c’estprobablementlamŒmevaleur,maiscen’estpasunerŁgle.Testezpour</a:t>
            </a:r>
            <a:br/>
            <a:r>
              <a:t>voir, en a(cid:30)chant la valeur (cid:224) l’aide d’un printf par exemple :</a:t>
            </a:r>
            <a:br/>
            <a:r>
              <a:t>printf("char : %d octets\n", sizeof(char));</a:t>
            </a:r>
            <a:br/>
            <a:r>
              <a:t>printf("int : %d octets\n", sizeof(int));</a:t>
            </a:r>
            <a:br/>
            <a:r>
              <a:t>printf("long : %d octets\n", sizeof(long));</a:t>
            </a:r>
            <a:br/>
            <a:r>
              <a:t>printf("double : %d octets\n", sizeof(double));</a:t>
            </a:r>
            <a:br/>
            <a:r>
              <a:t>Chez moi, cela a(cid:30)che :</a:t>
            </a:r>
            <a:br/>
            <a:r>
              <a:t>char : 1 octets</a:t>
            </a:r>
            <a:br/>
            <a:r>
              <a:t>int : 4 octets</a:t>
            </a:r>
            <a:br/>
            <a:r>
              <a:t>long : 4 octets</a:t>
            </a:r>
            <a:br/>
            <a:r>
              <a:t>double : 8 octets</a:t>
            </a:r>
            <a:br/>
            <a:r>
              <a:t>Je n’ai pas mis tous les types que nous connaissons, je vous laisse le soin de tester</a:t>
            </a:r>
            <a:br/>
            <a:r>
              <a:t>vous-mŒmes la taille des autres types.</a:t>
            </a:r>
            <a:br/>
            <a:r>
              <a:t>VousremarquerezquelongetintoccupentlamŒmeplaceenmØmoire.CrØerunlong</a:t>
            </a:r>
            <a:br/>
            <a:r>
              <a:t>revient donc ici exactement (cid:224) crØer un int, cela prend 4 octets dans la mØmoire.</a:t>
            </a:r>
            <a:br/>
            <a:r>
              <a:t>En fait, le type long est Øquivalent (cid:224) un type appelØ long int, qui est ici</a:t>
            </a:r>
            <a:br/>
            <a:r>
              <a:t>Øquivalent au type... int. Bref, (cid:231)a fait beaucoup de noms di(cid:27)Ørents pour</a:t>
            </a:r>
            <a:br/>
            <a:r>
              <a:t>pas grand-chose, au (cid:28)nal! Avoir de nombreux types di(cid:27)Ørents Øtait utile (cid:224)</a:t>
            </a:r>
            <a:br/>
            <a:r>
              <a:t>une Øpoque oø l’on n’avait pas beaucoup de mØmoire dans nos ordinateurs.</a:t>
            </a:r>
            <a:br/>
            <a:r>
              <a:t>On cherchait (cid:224) utiliser le minimum de mØmoire possible en utilisant le type</a:t>
            </a:r>
            <a:br/>
            <a:r>
              <a:t>le plus adaptØ. Aujourd’hui, cela ne sert plus vraiment car la mØmoire d’un</a:t>
            </a:r>
            <a:br/>
            <a:r>
              <a:t>ordinateur est trŁs grande2.</a:t>
            </a:r>
            <a:br/>
            <a:r>
              <a:t>Peut-ona(cid:30)cherlatailled’untypepersonnalisØqu’onacrØØ(unestructure)?</a:t>
            </a:r>
            <a:br/>
            <a:r>
              <a:t>Oui! sizeof marche aussi sur les structures!</a:t>
            </a:r>
            <a:br/>
            <a:r>
              <a:t>typedef struct Coordonnees Coordonnees;</a:t>
            </a:r>
            <a:br/>
            <a:r>
              <a:t>struct Coordonnees</a:t>
            </a:r>
            <a:br/>
            <a:r>
              <a:t>2. Enrevanche,touscestypesontencoredel’intØrŒtsivouscrØezdesprogrammespourdel’infor-</a:t>
            </a:r>
            <a:br/>
            <a:r>
              <a:t>matique embarquØe oø la mØmoire disponible est plus faible. Je pense par exemple aux programmes</a:t>
            </a:r>
            <a:br/>
            <a:r>
              <a:t>destinØs(cid:224)destØlØphonesportables,(cid:224)desrobots,etc.</a:t>
            </a:r>
            <a:br/>
            <a:r>
              <a:t>237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char : 1 octets</a:t>
                      </a:r>
                    </a:p>
                    <a:p>
                      <a:r>
                        <a:t>int : 4 octets</a:t>
                      </a:r>
                    </a:p>
                    <a:p>
                      <a:r>
                        <a:t>long : 4 octets</a:t>
                      </a:r>
                    </a:p>
                    <a:p>
                      <a:r>
                        <a:t>double : 8 octets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17. L’ALLOCATION DYNAMIQUE</a:t>
            </a:r>
            <a:br/>
            <a:r>
              <a:t>{</a:t>
            </a:r>
            <a:br/>
            <a:r>
              <a:t>int x;</a:t>
            </a:r>
            <a:br/>
            <a:r>
              <a:t>int y;</a:t>
            </a:r>
            <a:br/>
            <a:r>
              <a:t>};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printf("Coordonnees : %d octets\n", sizeof(Coordonnees));</a:t>
            </a:r>
            <a:br/>
            <a:r>
              <a:t>return 0;</a:t>
            </a:r>
            <a:br/>
            <a:r>
              <a:t>}</a:t>
            </a:r>
            <a:br/>
            <a:r>
              <a:t>Coordonnees : 8 octets</a:t>
            </a:r>
            <a:br/>
            <a:r>
              <a:t>Plusunestructurecontientdesous-variables,pluselleprenddemØmoire.Terriblement</a:t>
            </a:r>
            <a:br/>
            <a:r>
              <a:t>logique, n’est-ce pas?</a:t>
            </a:r>
            <a:br/>
            <a:r>
              <a:t>Une nouvelle fa(cid:231)on de voir la mØmoire</a:t>
            </a:r>
            <a:br/>
            <a:r>
              <a:t>Jusqu’ici, mes schØmas de mØmoire Øtaient encore assez imprØcis. On va en(cid:28)n pouvoir</a:t>
            </a:r>
            <a:br/>
            <a:r>
              <a:t>les rendre vraiment prØcis et corrects maintenant qu’on conna(cid:238)t la taille de chacun des</a:t>
            </a:r>
            <a:br/>
            <a:r>
              <a:t>types de variables.</a:t>
            </a:r>
            <a:br/>
            <a:r>
              <a:t>Si on dØclare une variable de type int :</a:t>
            </a:r>
            <a:br/>
            <a:r>
              <a:t>int nombre = 18;</a:t>
            </a:r>
            <a:br/>
            <a:r>
              <a:t>...etquesizeof(int)indique4octetssurnotreordinateur,alorslavariableoccupera</a:t>
            </a:r>
            <a:br/>
            <a:r>
              <a:t>4 octets en mØmoire!</a:t>
            </a:r>
            <a:br/>
            <a:r>
              <a:t>Supposons que la variable nombre soit allouØe (cid:224) l’adresse 1600 en mØmoire. On aurait</a:t>
            </a:r>
            <a:br/>
            <a:r>
              <a:t>alors le schØma de la (cid:28)g. 17.1.</a:t>
            </a:r>
            <a:br/>
            <a:r>
              <a:t>Ici,onvoitbienquenotrevariablenombredetypeintquivaut18occupe4octetsdans</a:t>
            </a:r>
            <a:br/>
            <a:r>
              <a:t>la mØmoire. Elle commence (cid:224) l’adresse 1600 (c’est son adresse) et termine (cid:224) l’adresse</a:t>
            </a:r>
            <a:br/>
            <a:r>
              <a:t>1603. La prochaine variable ne pourra donc Œtre stockØe qu’(cid:224) partir de l’adresse 1604!</a:t>
            </a:r>
            <a:br/>
            <a:r>
              <a:t>Si on avait fait la mŒme chose avec un char, on n’aurait alors occupØ qu’un seul octet</a:t>
            </a:r>
            <a:br/>
            <a:r>
              <a:t>en mØmoire ((cid:28)g. 17.2).</a:t>
            </a:r>
            <a:br/>
            <a:r>
              <a:t>Imaginezmaintenantuntableaudeint!Chaque(cid:19)case(cid:20)dutableauoccupera4octets.</a:t>
            </a:r>
            <a:br/>
            <a:r>
              <a:t>Si notre tableau fait 100 cases :</a:t>
            </a:r>
            <a:br/>
            <a:r>
              <a:t>int tableau[100];</a:t>
            </a:r>
            <a:br/>
            <a:r>
              <a:t>on occupera alors en rØalitØ 4 * 100 = 400 octets en mØmoire.</a:t>
            </a:r>
            <a:br/>
            <a:r>
              <a:t>MŒme si le tableau est vide, il prend 400 octets?</a:t>
            </a:r>
            <a:br/>
            <a:r>
              <a:t>238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Coordonnees : 8 octets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TAILLE DES VARIABLES</a:t>
            </a:r>
            <a:br/>
            <a:r>
              <a:t>Figure 17.1 (cid:21) Un int occupant 4 octets en mØmoire</a:t>
            </a:r>
            <a:br/>
            <a:r>
              <a:t>Figure 17.2 (cid:21) Un char occupant 1 octet en mØmoire</a:t>
            </a:r>
            <a:br/>
            <a:r>
              <a:t>239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17. L’ALLOCATION DYNAMIQUE</a:t>
            </a:r>
            <a:br/>
            <a:r>
              <a:t>Biensßr!LaplaceenmØmoireestrØservØe,aucunautreprogrammen’aledroitd’ytou-</a:t>
            </a:r>
            <a:br/>
            <a:r>
              <a:t>cher ((cid:224) part le v(cid:244)tre). Une fois qu’une variable est dØclarØe, elle prend immØdiatement</a:t>
            </a:r>
            <a:br/>
            <a:r>
              <a:t>de la place en mØmoire.</a:t>
            </a:r>
            <a:br/>
            <a:r>
              <a:t>Notez que si on crØe un tableau de type Coordonnees :</a:t>
            </a:r>
            <a:br/>
            <a:r>
              <a:t>Coordonnees tableau[100];</a:t>
            </a:r>
            <a:br/>
            <a:r>
              <a:t>... on utilisera cette fois : 8 * 100 = 800 octets en mØmoire.</a:t>
            </a:r>
            <a:br/>
            <a:r>
              <a:t>Il est important de bien comprendre ces petits calculs pour la suite du chapitre.</a:t>
            </a:r>
            <a:br/>
            <a:r>
              <a:t>Allocation de mØmoire dynamique</a:t>
            </a:r>
            <a:br/>
            <a:r>
              <a:t>Entrons maintenant dans le vif du sujet. Je vous rappelle notre objectif : apprendre (cid:224)</a:t>
            </a:r>
            <a:br/>
            <a:r>
              <a:t>demander de la mØmoire manuellement.</a:t>
            </a:r>
            <a:br/>
            <a:r>
              <a:t>On va avoir besoin d’inclure la bibliothŁque &lt;stdlib.h&gt;3. Cette bibliothŁque contient</a:t>
            </a:r>
            <a:br/>
            <a:r>
              <a:t>deux fonctions dont nous allons avoir besoin :</a:t>
            </a:r>
            <a:br/>
            <a:r>
              <a:t>(cid:21) malloc((cid:19)MemoryALLOCation(cid:20),c’est-(cid:224)-dire(cid:19)AllocationdemØmoire(cid:20)):demande</a:t>
            </a:r>
            <a:br/>
            <a:r>
              <a:t>au systŁme d’exploitation la permission d’utiliser de la mØmoire;</a:t>
            </a:r>
            <a:br/>
            <a:r>
              <a:t>(cid:21) free((cid:19)LibØrer(cid:20)):permetd’indiquer(cid:224)l’OSquel’onn’aplusbesoindelamØmoire</a:t>
            </a:r>
            <a:br/>
            <a:r>
              <a:t>qu’on avait demandØe. La place en mØmoire est libØrØe, un autre programme peut</a:t>
            </a:r>
            <a:br/>
            <a:r>
              <a:t>maintenant s’en servir au besoin.</a:t>
            </a:r>
            <a:br/>
            <a:r>
              <a:t>Quand vous faites une allocation manuelle de mØmoire, vous devez toujours suivre ces</a:t>
            </a:r>
            <a:br/>
            <a:r>
              <a:t>trois Øtapes :</a:t>
            </a:r>
            <a:br/>
            <a:r>
              <a:t>1. appeler malloc pour demander de la mØmoire;</a:t>
            </a:r>
            <a:br/>
            <a:r>
              <a:t>2. vØri(cid:28)er la valeur retournØe par malloc pour savoir si l’OS a bien rØussi (cid:224) allouer</a:t>
            </a:r>
            <a:br/>
            <a:r>
              <a:t>la mØmoire;</a:t>
            </a:r>
            <a:br/>
            <a:r>
              <a:t>3. une fois qu’on a (cid:28)ni d’utiliser la mØmoire, on doit la libØrer avec free. Si on ne</a:t>
            </a:r>
            <a:br/>
            <a:r>
              <a:t>lefaitpas,ons’expose(cid:224)desfuitesdemØmoire,c’est-(cid:224)-direquevotreprogramme</a:t>
            </a:r>
            <a:br/>
            <a:r>
              <a:t>risque au (cid:28)nal de prendre beaucoup de mØmoire alors qu’il n’a en rØalitØ plus</a:t>
            </a:r>
            <a:br/>
            <a:r>
              <a:t>besoin de tout cet espace.</a:t>
            </a:r>
            <a:br/>
            <a:r>
              <a:t>Ces trois Øtapes vous rappellent-elles le chapitre sur les (cid:28)chiers? Elles devraient! Le</a:t>
            </a:r>
            <a:br/>
            <a:r>
              <a:t>principeestexactementlemŒmequ’avecles(cid:28)chiers:onalloue,onvØri(cid:28)esil’allocation</a:t>
            </a:r>
            <a:br/>
            <a:r>
              <a:t>a marchØ, on utilise la mØmoire, puis on la libŁre quand on a (cid:28)ni de l’utiliser.</a:t>
            </a:r>
            <a:br/>
            <a:r>
              <a:t>malloc : demande d’allocation de mØmoire</a:t>
            </a:r>
            <a:br/>
            <a:r>
              <a:t>Le prototype de la fonction malloc est assez comique, vous allez voir :</a:t>
            </a:r>
            <a:br/>
            <a:r>
              <a:t>3. Si vous avez suivi mes conseils, vous devriez avoir inclus cette bibliothŁque dans tous vos pro-</a:t>
            </a:r>
            <a:br/>
            <a:r>
              <a:t>grammes,detoutefa(cid:231)on.</a:t>
            </a:r>
            <a:br/>
            <a:r>
              <a:t>240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ALLOCATION DE M(cid:201)MOIRE DYNAMIQUE</a:t>
            </a:r>
            <a:br/>
            <a:r>
              <a:t>void* malloc(size_t nombreOctetsNecessaires);</a:t>
            </a:r>
            <a:br/>
            <a:r>
              <a:t>LafonctionprendunparamŁtre:lenombred’octets(cid:224)rØserver.Ainsi,ilsu(cid:30)rad’Øcrire</a:t>
            </a:r>
            <a:br/>
            <a:r>
              <a:t>sizeof(int) dans ce paramŁtre pour rØserver su(cid:30)samment d’espace pour stocker un</a:t>
            </a:r>
            <a:br/>
            <a:r>
              <a:t>int.</a:t>
            </a:r>
            <a:br/>
            <a:r>
              <a:t>Mais c’est surtout ce que la fonction renvoie qui est curieux : elle renvoie un... void*!</a:t>
            </a:r>
            <a:br/>
            <a:r>
              <a:t>Sivousvoussouvenezduchapitresurlesfonctions,jevousavaisditquevoidsigni(cid:28)ait</a:t>
            </a:r>
            <a:br/>
            <a:r>
              <a:t>(cid:19) vide (cid:20) et qu’on utilisait ce type pour indiquer que la fonction ne retournait aucune</a:t>
            </a:r>
            <a:br/>
            <a:r>
              <a:t>valeur.</a:t>
            </a:r>
            <a:br/>
            <a:r>
              <a:t>Alorsici,onauraitunefonctionquiretourneun...(cid:19)pointeursurvide(cid:20)?Envoil(cid:224)une</a:t>
            </a:r>
            <a:br/>
            <a:r>
              <a:t>bien bonne! Ces programmeurs ont dØcidØment un sens de l’humour trŁs dØveloppØ.</a:t>
            </a:r>
            <a:br/>
            <a:r>
              <a:t>Rassurez-vous, il y a une raison. En fait, cette fonction renvoie un pointeur indiquant</a:t>
            </a:r>
            <a:br/>
            <a:r>
              <a:t>l’adressequel’OSarØservØepourvotrevariable.Sil’OSatrouvØdelaplacepourvous</a:t>
            </a:r>
            <a:br/>
            <a:r>
              <a:t>(cid:224) l’adresse 1600, la fonction renvoie donc un pointeur contenant l’adresse 1600.</a:t>
            </a:r>
            <a:br/>
            <a:r>
              <a:t>LeproblŁme,c’estquelafonctionmallocnesaitpasqueltypedevariablevouscherchez</a:t>
            </a:r>
            <a:br/>
            <a:r>
              <a:t>(cid:224) crØer. En e(cid:27)et, vous ne lui donnez qu’un paramŁtre : le nombre d’octets en mØmoire</a:t>
            </a:r>
            <a:br/>
            <a:r>
              <a:t>dont vous avez besoin. Si vous demandez 4 octets, (cid:231)a pourrait aussi bien Œtre un int</a:t>
            </a:r>
            <a:br/>
            <a:r>
              <a:t>qu’un long par exemple!</a:t>
            </a:r>
            <a:br/>
            <a:r>
              <a:t>Comme malloc ne sait pas quel type elle doit retourner, elle renvoie le type void*. Ce</a:t>
            </a:r>
            <a:br/>
            <a:r>
              <a:t>sera un pointeur sur n’importe quel type. On peut dire que c’est un pointeur universel.</a:t>
            </a:r>
            <a:br/>
            <a:r>
              <a:t>Passons (cid:224) la pratique. Si je veux m’amuser (hum!) (cid:224) crØer manuellement une variable</a:t>
            </a:r>
            <a:br/>
            <a:r>
              <a:t>de type int en mØmoire, je devrais indiquer (cid:224) malloc que j’ai besoin de sizeof(int)</a:t>
            </a:r>
            <a:br/>
            <a:r>
              <a:t>octets en mØmoire. Je rØcupŁre le rØsultat du malloc dans un pointeur sur int.</a:t>
            </a:r>
            <a:br/>
            <a:r>
              <a:t>int* memoireAllouee = NULL; // On crØe un pointeur sur int</a:t>
            </a:r>
            <a:br/>
            <a:r>
              <a:t>memoireAllouee = malloc(sizeof(int)); // La fonction malloc inscrit dans notre</a:t>
            </a:r>
            <a:br/>
            <a:r>
              <a:t>(cid:44)→ pointeur l’adresse qui a ØtØ reservØe.</a:t>
            </a:r>
            <a:br/>
            <a:r>
              <a:t>(cid:192) la (cid:28)n de ce code, memoireAllouee est un pointeur contenant une adresse qui vous</a:t>
            </a:r>
            <a:br/>
            <a:r>
              <a:t>a ØtØ rØservØe par l’OS, par exemple l’adresse 1600 pour reprendre mes schØmas prØcØ-</a:t>
            </a:r>
            <a:br/>
            <a:r>
              <a:t>dents.</a:t>
            </a:r>
            <a:br/>
            <a:r>
              <a:t>Tester le pointeur</a:t>
            </a:r>
            <a:br/>
            <a:r>
              <a:t>La fonction malloc a donc renvoyØ dans notre pointeur memoireAllouee l’adresse qui</a:t>
            </a:r>
            <a:br/>
            <a:r>
              <a:t>a ØtØ rØservØe pour vous en mØmoire. Deux possibilitØs :</a:t>
            </a:r>
            <a:br/>
            <a:r>
              <a:t>(cid:21) si l’allocation a marchØ, notre pointeur contient une adresse;</a:t>
            </a:r>
            <a:br/>
            <a:r>
              <a:t>(cid:21) si l’allocation a ØchouØ, notre pointeur contient l’adresse NULL.</a:t>
            </a:r>
            <a:br/>
            <a:r>
              <a:t>Ilestpeuprobablequ’uneallocationØchoue,maiscelapeutarriver.Imaginezquevous</a:t>
            </a:r>
            <a:br/>
            <a:r>
              <a:t>demandiez (cid:224) utiliser 34 Go de mØmoire vive, il y a trŁs peu de chances que l’OS vous</a:t>
            </a:r>
            <a:br/>
            <a:r>
              <a:t>rØponde favorablement.</a:t>
            </a:r>
            <a:br/>
            <a:r>
              <a:t>241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17. L’ALLOCATION DYNAMIQUE</a:t>
            </a:r>
            <a:br/>
            <a:r>
              <a:t>Il est nØanmoins recommandØ de toujours tester si l’allocation a marchØ. On va faire</a:t>
            </a:r>
            <a:br/>
            <a:r>
              <a:t>ceci:sil’allocationaØchouØ,c’estqu’iln’yavaitplusdemØmoiredelibre(c’estuncas</a:t>
            </a:r>
            <a:br/>
            <a:r>
              <a:t>critique). Dans un tel cas, le mieux est d’arrŒter immØdiatement le programme parce</a:t>
            </a:r>
            <a:br/>
            <a:r>
              <a:t>que, de toute maniŁre, il ne pourra pas continuer convenablement.</a:t>
            </a:r>
            <a:br/>
            <a:r>
              <a:t>On va utiliser une fonction standard qu’on n’avait pas encore vue jusqu’ici : exit().</a:t>
            </a:r>
            <a:br/>
            <a:r>
              <a:t>Elle arrŒte immØdiatement le programme. Elle prend un paramŁtre : la valeur que le</a:t>
            </a:r>
            <a:br/>
            <a:r>
              <a:t>programme doit retourner4.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int* memoireAllouee = NULL;</a:t>
            </a:r>
            <a:br/>
            <a:r>
              <a:t>memoireAllouee = malloc(sizeof(int));</a:t>
            </a:r>
            <a:br/>
            <a:r>
              <a:t>if (memoireAllouee == NULL) // Si l’allocation a ØchouØ</a:t>
            </a:r>
            <a:br/>
            <a:r>
              <a:t>{</a:t>
            </a:r>
            <a:br/>
            <a:r>
              <a:t>exit(0); // On arrŒte immØdiatement le programme</a:t>
            </a:r>
            <a:br/>
            <a:r>
              <a:t>}</a:t>
            </a:r>
            <a:br/>
            <a:r>
              <a:t>// On peut continuer le programme normalement sinon</a:t>
            </a:r>
            <a:br/>
            <a:r>
              <a:t>return 0;</a:t>
            </a:r>
            <a:br/>
            <a:r>
              <a:t>}</a:t>
            </a:r>
            <a:br/>
            <a:r>
              <a:t>Si le pointeur est di(cid:27)Ørent de NULL, le programme peut continuer, sinon il faut a(cid:30)cher</a:t>
            </a:r>
            <a:br/>
            <a:r>
              <a:t>un message d’erreur ou mŒme mettre (cid:28)n au programme, parce qu’il ne pourra pas</a:t>
            </a:r>
            <a:br/>
            <a:r>
              <a:t>continuer correctement s’il n’y a plus de place en mØmoire.</a:t>
            </a:r>
            <a:br/>
            <a:r>
              <a:t>free : libØrer de la mØmoire</a:t>
            </a:r>
            <a:br/>
            <a:r>
              <a:t>Tout comme on utilisait la fonction fclose pour fermer un (cid:28)chier dont on n’avait plus</a:t>
            </a:r>
            <a:br/>
            <a:r>
              <a:t>besoin, on va utiliser la fonction free pour libØrer la mØmoire dont on ne se sert plus.</a:t>
            </a:r>
            <a:br/>
            <a:r>
              <a:t>void free(void* pointeur);</a:t>
            </a:r>
            <a:br/>
            <a:r>
              <a:t>La fonction free a juste besoin de l’adresse mØmoire (cid:224) libØrer. On va donc lui envoyer</a:t>
            </a:r>
            <a:br/>
            <a:r>
              <a:t>notrepointeur,c’est-(cid:224)-dirememoireAlloueedansnotreexemple.VoicileschØmacom-</a:t>
            </a:r>
            <a:br/>
            <a:r>
              <a:t>plet et (cid:28)nal, ressemblant (cid:224) s’y mØprendre (cid:224) ce qu’on a vu dans le chapitre sur les</a:t>
            </a:r>
            <a:br/>
            <a:r>
              <a:t>(cid:28)chiers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int* memoireAllouee = NULL;</a:t>
            </a:r>
            <a:br/>
            <a:r>
              <a:t>memoireAllouee = malloc(sizeof(int));</a:t>
            </a:r>
            <a:br/>
            <a:r>
              <a:t>if (memoireAllouee == NULL) // On vØrifie si la mØmoire a ØtØ allouØe</a:t>
            </a:r>
            <a:br/>
            <a:r>
              <a:t>4. Celacorrespondenfaitaureturndumain().</a:t>
            </a:r>
            <a:br/>
            <a:r>
              <a:t>242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PROGRAMMER, C’EST DUR?</a:t>
            </a:r>
            <a:br/>
            <a:r>
              <a:t>Retenez donc : le C et le C++ ne sont pas des langages concurrents, on peut faire</a:t>
            </a:r>
            <a:br/>
            <a:r>
              <a:t>autantdechosesavecl’unqu’avecl’autre.CesontjustedeuxmaniŁresdeprogrammer</a:t>
            </a:r>
            <a:br/>
            <a:r>
              <a:t>assez di(cid:27)Ørentes.</a:t>
            </a:r>
            <a:br/>
            <a:r>
              <a:t>Programmer, c’est dur?</a:t>
            </a:r>
            <a:br/>
            <a:r>
              <a:t>Voil(cid:224) une question qui doit bien vous torturer l’esprit. Alors : faut-il Œtre un super-</a:t>
            </a:r>
            <a:br/>
            <a:r>
              <a:t>mathØmaticien qui a fait 10 ans d’Øtudes supØrieures pour pouvoir commencer la pro-</a:t>
            </a:r>
            <a:br/>
            <a:r>
              <a:t>grammation?</a:t>
            </a:r>
            <a:br/>
            <a:r>
              <a:t>La rØponse, que je vous rassure, est non. Non, un super-niveau en maths n’est pas nØ-</a:t>
            </a:r>
            <a:br/>
            <a:r>
              <a:t>cessaire.Enfaittoutcequevousavezbesoindeconna(cid:238)tre,cesontlesquatreopØrations</a:t>
            </a:r>
            <a:br/>
            <a:r>
              <a:t>de base :</a:t>
            </a:r>
            <a:br/>
            <a:r>
              <a:t>(cid:21) l’addition;</a:t>
            </a:r>
            <a:br/>
            <a:r>
              <a:t>(cid:21) la soustraction;</a:t>
            </a:r>
            <a:br/>
            <a:r>
              <a:t>(cid:21) la multiplication;</a:t>
            </a:r>
            <a:br/>
            <a:r>
              <a:t>(cid:21) la division.</a:t>
            </a:r>
            <a:br/>
            <a:r>
              <a:t>Ce n’est pas trop intimidant, avouez! Je vous expliquerai dans un prochain chapitre</a:t>
            </a:r>
            <a:br/>
            <a:r>
              <a:t>comment l’ordinateur rØalise ces opØrations de base dans vos programmes.</a:t>
            </a:r>
            <a:br/>
            <a:r>
              <a:t>Bref, niveau maths, il n’y a pas de di(cid:30)cultØ insurmontable. En fait, tout dØpend du</a:t>
            </a:r>
            <a:br/>
            <a:r>
              <a:t>programme que vous allez rØaliser : si vous devez faire un logiciel de cryptage, alors</a:t>
            </a:r>
            <a:br/>
            <a:r>
              <a:t>oui, il vous faudra conna(cid:238)tre des choses en maths. Si vous devez faire un programme</a:t>
            </a:r>
            <a:br/>
            <a:r>
              <a:t>qui fait de la 3D, oui, il vous faudra quelques connaissances en gØomØtrie de l’espace.</a:t>
            </a:r>
            <a:br/>
            <a:r>
              <a:t>Chaque cas est particulier. Mais pour apprendre le langage C lui-mŒme, vous n’avez</a:t>
            </a:r>
            <a:br/>
            <a:r>
              <a:t>pas besoin de connaissances pointues en quoi que ce soit.</a:t>
            </a:r>
            <a:br/>
            <a:r>
              <a:t>Mais alors, oø est le piŁge? Oø est la di(cid:30)cultØ?</a:t>
            </a:r>
            <a:br/>
            <a:r>
              <a:t>Il faut savoir comment un ordinateur fonctionne pour comprendre ce qu’on fait en C.</a:t>
            </a:r>
            <a:br/>
            <a:r>
              <a:t>De ce point de vue-l(cid:224), rassurez-vous, je vous apprendrai tout au fur et (cid:224) mesure.</a:t>
            </a:r>
            <a:br/>
            <a:r>
              <a:t>Notez qu’un programmeur a aussi certaines qualitØs comme :</a:t>
            </a:r>
            <a:br/>
            <a:r>
              <a:t>(cid:21) la patience : un programme ne marche jamais du premier coup, il faut savoir per-</a:t>
            </a:r>
            <a:br/>
            <a:r>
              <a:t>sØvØrer!</a:t>
            </a:r>
            <a:br/>
            <a:r>
              <a:t>(cid:21) le sens de la logique : pas besoin d’Œtre forts en maths certes, mais (cid:231)a ne vous</a:t>
            </a:r>
            <a:br/>
            <a:r>
              <a:t>empŒcherapasd’avoir(cid:224)rØ(cid:29)Øchir.DØsolØpourceuxquipensaientque(cid:231)aallaittomber</a:t>
            </a:r>
            <a:br/>
            <a:r>
              <a:t>tout cuit sans e(cid:27)ort!</a:t>
            </a:r>
            <a:br/>
            <a:r>
              <a:t>(cid:21) le calme : non, on ne tape pas sur son ordinateur avec un marteau. Ce n’est pas (cid:231)a</a:t>
            </a:r>
            <a:br/>
            <a:r>
              <a:t>qui fera marcher votre programme.</a:t>
            </a:r>
            <a:br/>
            <a:r>
              <a:t>En bref, et pour faire simple, il n’y a pas de vØritables connaissances requises pour</a:t>
            </a:r>
            <a:br/>
            <a:r>
              <a:t>programmer. Un nul en maths peut s’en sortir sans problŁme, le tout est d’avoir la</a:t>
            </a:r>
            <a:br/>
            <a:r>
              <a:t>patience de rØ(cid:29)Øchir. Il y en a d’ailleurs beaucoup qui dØcouvrent qu’ils adorent (cid:231)a!</a:t>
            </a:r>
            <a:br/>
            <a:r>
              <a:t>9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ALLOCATION DE M(cid:201)MOIRE DYNAMIQUE</a:t>
            </a:r>
            <a:br/>
            <a:r>
              <a:t>{</a:t>
            </a:r>
            <a:br/>
            <a:r>
              <a:t>exit(0); // Erreur : on arrŒte tout !</a:t>
            </a:r>
            <a:br/>
            <a:r>
              <a:t>}</a:t>
            </a:r>
            <a:br/>
            <a:r>
              <a:t>// On peut utiliser ici la mØmoire</a:t>
            </a:r>
            <a:br/>
            <a:r>
              <a:t>free(memoireAllouee); // On n’a plus besoin de la mØmoire, on la libŁre</a:t>
            </a:r>
            <a:br/>
            <a:r>
              <a:t>return 0;</a:t>
            </a:r>
            <a:br/>
            <a:r>
              <a:t>}</a:t>
            </a:r>
            <a:br/>
            <a:r>
              <a:t>Exemple concret d’utilisation</a:t>
            </a:r>
            <a:br/>
            <a:r>
              <a:t>On va programmer quelque chose qu’on a appris (cid:224) faire il y a longtemps : demander</a:t>
            </a:r>
            <a:br/>
            <a:r>
              <a:t>l’(cid:226)gedel’utilisateuretleluia(cid:30)cher.Laseuledi(cid:27)Ørenceaveccequ’onfaisaitavant,c’est</a:t>
            </a:r>
            <a:br/>
            <a:r>
              <a:t>qu’ici la variable va Œtre allouØe manuellement (on dit aussi dynamiquement) plut(cid:244)t</a:t>
            </a:r>
            <a:br/>
            <a:r>
              <a:t>qu’automatiquement comme auparavant. Alors oui, du coup, le code est un peu plus</a:t>
            </a:r>
            <a:br/>
            <a:r>
              <a:t>compliquØ. Mais faites l’e(cid:27)ort de bien le comprendre, c’est important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int* memoireAllouee = NULL;</a:t>
            </a:r>
            <a:br/>
            <a:r>
              <a:t>memoireAllouee = malloc(sizeof(int)); // Allocation de la mØmoire</a:t>
            </a:r>
            <a:br/>
            <a:r>
              <a:t>if (memoireAllouee == NULL)</a:t>
            </a:r>
            <a:br/>
            <a:r>
              <a:t>{</a:t>
            </a:r>
            <a:br/>
            <a:r>
              <a:t>exit(0);</a:t>
            </a:r>
            <a:br/>
            <a:r>
              <a:t>}</a:t>
            </a:r>
            <a:br/>
            <a:r>
              <a:t>// Utilisation de la mØmoire</a:t>
            </a:r>
            <a:br/>
            <a:r>
              <a:t>printf("Quel age avez-vous ? ");</a:t>
            </a:r>
            <a:br/>
            <a:r>
              <a:t>scanf("%d", memoireAllouee);</a:t>
            </a:r>
            <a:br/>
            <a:r>
              <a:t>printf("Vous avez %d ans\n", *memoireAllouee);</a:t>
            </a:r>
            <a:br/>
            <a:r>
              <a:t>free(memoireAllouee); // LibØration de mØmoire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294774(cid:1)</a:t>
            </a:r>
            <a:br/>
            <a:r>
              <a:t>Quel age avez-vous ? 31</a:t>
            </a:r>
            <a:br/>
            <a:r>
              <a:t>Vous avez 31 ans</a:t>
            </a:r>
            <a:br/>
            <a:r>
              <a:t>243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Quel age avez-vous ? 31</a:t>
                      </a:r>
                    </a:p>
                    <a:p>
                      <a:r>
                        <a:t>Vous avez 31 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17. L’ALLOCATION DYNAMIQUE</a:t>
            </a:r>
            <a:br/>
            <a:r>
              <a:t>Attention : comme memoireAllouee est un pointeur, on ne l’utilise pas de</a:t>
            </a:r>
            <a:br/>
            <a:r>
              <a:t>la mŒme maniŁre qu’une vraie variable. Pour obtenir la valeur de la variable,</a:t>
            </a:r>
            <a:br/>
            <a:r>
              <a:t>il faut placer une Øtoile devant : *memoireAllouee (regardez le printf).</a:t>
            </a:r>
            <a:br/>
            <a:r>
              <a:t>Tandis que pour indiquer l’adresse, on a juste besoin d’Øcrire le nom du</a:t>
            </a:r>
            <a:br/>
            <a:r>
              <a:t>pointeurmemoireAllouee(regardezlescanf).ToutcelaaØtØexpliquØdans</a:t>
            </a:r>
            <a:br/>
            <a:r>
              <a:t>le chapitre sur les pointeurs. Toutefois, on met gØnØralement du temps (cid:224) s’y</a:t>
            </a:r>
            <a:br/>
            <a:r>
              <a:t>faire et il est probable que vous confondiez encore. Si c’est votre cas, vous</a:t>
            </a:r>
            <a:br/>
            <a:r>
              <a:t>devez relire le chapitre sur les pointeurs, qui est fondamental.</a:t>
            </a:r>
            <a:br/>
            <a:r>
              <a:t>Revenons (cid:224) notre code. On y a allouØ dynamiquement une variable de type int. Au</a:t>
            </a:r>
            <a:br/>
            <a:r>
              <a:t>(cid:28)nal, ce qu’on a Øcrit revient exactement au mŒme que d’utiliser la mØthode (cid:19) auto-</a:t>
            </a:r>
            <a:br/>
            <a:r>
              <a:t>matique (cid:20) qu’on conna(cid:238)t bien maintenant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maVariable = 0; // Allocation de la mØmoire (automatique)</a:t>
            </a:r>
            <a:br/>
            <a:r>
              <a:t>// Utilisation de la mØmoire</a:t>
            </a:r>
            <a:br/>
            <a:r>
              <a:t>printf("Quel age avez-vous ? ");</a:t>
            </a:r>
            <a:br/>
            <a:r>
              <a:t>scanf("%d", &amp;maVariable);</a:t>
            </a:r>
            <a:br/>
            <a:r>
              <a:t>printf("Vous avez %d ans\n", maVariable);</a:t>
            </a:r>
            <a:br/>
            <a:r>
              <a:t>return 0;</a:t>
            </a:r>
            <a:br/>
            <a:r>
              <a:t>} // LibØration de la mØmoire (automatique (cid:224) la fin de la fonction)</a:t>
            </a:r>
            <a:br/>
            <a:r>
              <a:t>Quel age avez-vous ? 31</a:t>
            </a:r>
            <a:br/>
            <a:r>
              <a:t>Vous avez 31 ans</a:t>
            </a:r>
            <a:br/>
            <a:r>
              <a:t>EnrØsumØ,ilyadeuxfa(cid:231)onsdecrØerunevariable,c’est-(cid:224)-dired’allouerdelamØmoire.</a:t>
            </a:r>
            <a:br/>
            <a:r>
              <a:t>Soit on le fait :</a:t>
            </a:r>
            <a:br/>
            <a:r>
              <a:t>(cid:21) automatiquement:c’estlamØthodequevousconnaissezetqu’onautilisØejusqu’ici;</a:t>
            </a:r>
            <a:br/>
            <a:r>
              <a:t>(cid:21) manuellement (dynamiquement) : c’est la mØthode que je vous enseigne dans ce</a:t>
            </a:r>
            <a:br/>
            <a:r>
              <a:t>chapitre.</a:t>
            </a:r>
            <a:br/>
            <a:r>
              <a:t>Je trouve la mØthode dynamique compliquØe et inutile!</a:t>
            </a:r>
            <a:br/>
            <a:r>
              <a:t>Un peu plus compliquØe... certes. Mais inutile, non! Nous sommes parfois obligØs</a:t>
            </a:r>
            <a:br/>
            <a:r>
              <a:t>d’allouer manuellement de la mØmoire, comme nous allons le voir maintenant.</a:t>
            </a:r>
            <a:br/>
            <a:r>
              <a:t>244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Quel age avez-vous ? 31</a:t>
                      </a:r>
                    </a:p>
                    <a:p>
                      <a:r>
                        <a:t>Vous avez 31 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ALLOCATION DYNAMIQUE D’UN TABLEAU</a:t>
            </a:r>
            <a:br/>
            <a:r>
              <a:t>Allocation dynamique d’un tableau</a:t>
            </a:r>
            <a:br/>
            <a:r>
              <a:t>Pour le moment, on a utilisØ l’allocation dynamique uniquement pour crØer une petite</a:t>
            </a:r>
            <a:br/>
            <a:r>
              <a:t>variable.OrengØnØral,onnesesertpasdel’allocationdynamiquepourcela.Onutilise</a:t>
            </a:r>
            <a:br/>
            <a:r>
              <a:t>la mØthode automatique qui est plus simple.</a:t>
            </a:r>
            <a:br/>
            <a:r>
              <a:t>Quand a-t-on besoin de l’allocation dynamique, me direz-vous? Le plus souvent, on</a:t>
            </a:r>
            <a:br/>
            <a:r>
              <a:t>s’en sert pour crØer un tableau dont on ne conna(cid:238)t pas la taille avant l’exØcution du</a:t>
            </a:r>
            <a:br/>
            <a:r>
              <a:t>programme.</a:t>
            </a:r>
            <a:br/>
            <a:r>
              <a:t>Imaginons par exemple un programme qui stocke l’(cid:226)ge de tous les amis de l’utilisateur</a:t>
            </a:r>
            <a:br/>
            <a:r>
              <a:t>dans un tableau. Vous pourriez crØer un tableau de int pour stocker les (cid:226)ges, comme</a:t>
            </a:r>
            <a:br/>
            <a:r>
              <a:t>ceci :</a:t>
            </a:r>
            <a:br/>
            <a:r>
              <a:t>int ageAmis[15];</a:t>
            </a:r>
            <a:br/>
            <a:r>
              <a:t>Maisquivousditquel’utilisateura15amis?Peut-Œtrequ’ilenaplusque(cid:231)a!Lorsque</a:t>
            </a:r>
            <a:br/>
            <a:r>
              <a:t>vous Øcrivez le code source, vous ne connaissez pas la taille que vous devez donner (cid:224)</a:t>
            </a:r>
            <a:br/>
            <a:r>
              <a:t>votretableau.Vousnelesaurezqu’(cid:224)l’exØcution,lorsquevousdemanderez(cid:224)l’utilisateur</a:t>
            </a:r>
            <a:br/>
            <a:r>
              <a:t>combien il a d’amis.</a:t>
            </a:r>
            <a:br/>
            <a:r>
              <a:t>L’intØrŒt de l’allocation dynamique est l(cid:224) : on va demander le nombre d’amis (cid:224) l’utili-</a:t>
            </a:r>
            <a:br/>
            <a:r>
              <a:t>sateur, puis on fera une allocation dynamique pour crØer un tableau ayant exactement</a:t>
            </a:r>
            <a:br/>
            <a:r>
              <a:t>la taille nØcessaire (ni trop petit, ni trop grand). Si l’utilisateur a 15 amis, on crØera</a:t>
            </a:r>
            <a:br/>
            <a:r>
              <a:t>un tableau de 15 int; s’il en a 28, on crØera un tableau de 28 int, etc.</a:t>
            </a:r>
            <a:br/>
            <a:r>
              <a:t>Commejevousl’aiappris,ilestinterditenCdecrØeruntableauenindiquantsataille</a:t>
            </a:r>
            <a:br/>
            <a:r>
              <a:t>(cid:224) l’aide d’une variable :</a:t>
            </a:r>
            <a:br/>
            <a:r>
              <a:t>int amis[nombreDAmis];</a:t>
            </a:r>
            <a:br/>
            <a:r>
              <a:t>Cecodefonctionnepeut-Œtresurcertainscompilateursmaisuniquementdans</a:t>
            </a:r>
            <a:br/>
            <a:r>
              <a:t>des cas prØcis, il est recommandØ de ne pas l’utiliser!</a:t>
            </a:r>
            <a:br/>
            <a:r>
              <a:t>L’avantage de l’allocation dynamique, c’est qu’elle nous permet de crØer un tableau</a:t>
            </a:r>
            <a:br/>
            <a:r>
              <a:t>qui a exactement la taille de la variable nombreDAmis, et cela gr(cid:226)ce (cid:224) un code qui</a:t>
            </a:r>
            <a:br/>
            <a:r>
              <a:t>fonctionnera partout!</a:t>
            </a:r>
            <a:br/>
            <a:r>
              <a:t>On va demander au malloc de nous rØserver nombreDAmis * sizeof(int) octets en</a:t>
            </a:r>
            <a:br/>
            <a:r>
              <a:t>mØmoire :</a:t>
            </a:r>
            <a:br/>
            <a:r>
              <a:t>amis = malloc(nombreDAmis * sizeof(int));</a:t>
            </a:r>
            <a:br/>
            <a:r>
              <a:t>Ce code permet de crØer un tableau de type int qui a une taille correspondant exac-</a:t>
            </a:r>
            <a:br/>
            <a:r>
              <a:t>tement au nombre d’amis!</a:t>
            </a:r>
            <a:br/>
            <a:r>
              <a:t>Voici ce que fait le programme dans l’ordre :</a:t>
            </a:r>
            <a:br/>
            <a:r>
              <a:t>245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17. L’ALLOCATION DYNAMIQUE</a:t>
            </a:r>
            <a:br/>
            <a:r>
              <a:t>1. demander (cid:224) l’utilisateur combien il a d’amis;</a:t>
            </a:r>
            <a:br/>
            <a:r>
              <a:t>2. crØeruntableaudeintayantunetailleØgale(cid:224)sonnombred’amis(viamalloc);</a:t>
            </a:r>
            <a:br/>
            <a:r>
              <a:t>3. demander l’(cid:226)ge de chacun de ses amis un (cid:224) un, qu’on stocke dans le tableau;</a:t>
            </a:r>
            <a:br/>
            <a:r>
              <a:t>4. a(cid:30)cher l’(cid:226)ge des amis pour montrer qu’on a bien mØmorisØ tout cela;</a:t>
            </a:r>
            <a:br/>
            <a:r>
              <a:t>5. (cid:224) la (cid:28)n, puisqu’on n’a plus besoin du tableau contenant l’(cid:226)ge des amis, le libØrer</a:t>
            </a:r>
            <a:br/>
            <a:r>
              <a:t>avec la fonction free.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nombreDAmis = 0, i = 0;</a:t>
            </a:r>
            <a:br/>
            <a:r>
              <a:t>int* ageAmis = NULL; // Ce pointeur va servir de tableau aprŁs l’appel du</a:t>
            </a:r>
            <a:br/>
            <a:r>
              <a:t>(cid:44)→ malloc</a:t>
            </a:r>
            <a:br/>
            <a:r>
              <a:t>// On demande le nombre d’amis (cid:224) l’utilisateur</a:t>
            </a:r>
            <a:br/>
            <a:r>
              <a:t>printf("Combien d’amis avez-vous ? ");</a:t>
            </a:r>
            <a:br/>
            <a:r>
              <a:t>scanf("%d", &amp;nombreDAmis);</a:t>
            </a:r>
            <a:br/>
            <a:r>
              <a:t>if (nombreDAmis &gt; 0) // Il faut qu’il ait au moins un ami (je le plains un</a:t>
            </a:r>
            <a:br/>
            <a:r>
              <a:t>(cid:44)→ peu sinon :p)</a:t>
            </a:r>
            <a:br/>
            <a:r>
              <a:t>{</a:t>
            </a:r>
            <a:br/>
            <a:r>
              <a:t>ageAmis = malloc(nombreDAmis * sizeof(int)); // On alloue de la mØmoire</a:t>
            </a:r>
            <a:br/>
            <a:r>
              <a:t>(cid:44)→ pour le tableau</a:t>
            </a:r>
            <a:br/>
            <a:r>
              <a:t>if (ageAmis == NULL) // On vØrifie si l’allocation a marchØ ou non</a:t>
            </a:r>
            <a:br/>
            <a:r>
              <a:t>{</a:t>
            </a:r>
            <a:br/>
            <a:r>
              <a:t>exit(0); // On arrŒte tout</a:t>
            </a:r>
            <a:br/>
            <a:r>
              <a:t>}</a:t>
            </a:r>
            <a:br/>
            <a:r>
              <a:t>// On demande l’(cid:226)ge des amis un (cid:224) un</a:t>
            </a:r>
            <a:br/>
            <a:r>
              <a:t>for (i = 0 ; i &lt; nombreDAmis ; i++)</a:t>
            </a:r>
            <a:br/>
            <a:r>
              <a:t>{</a:t>
            </a:r>
            <a:br/>
            <a:r>
              <a:t>printf("Quel age a l’ami numero %d ? ", i + 1);</a:t>
            </a:r>
            <a:br/>
            <a:r>
              <a:t>scanf("%d", &amp;ageAmis[i]);</a:t>
            </a:r>
            <a:br/>
            <a:r>
              <a:t>}</a:t>
            </a:r>
            <a:br/>
            <a:r>
              <a:t>// On affiche les (cid:226)ges stockØs un (cid:224) un</a:t>
            </a:r>
            <a:br/>
            <a:r>
              <a:t>printf("\n\nVos amis ont les ages suivants :\n");</a:t>
            </a:r>
            <a:br/>
            <a:r>
              <a:t>for (i = 0 ; i &lt; nombreDAmis ; i++)</a:t>
            </a:r>
            <a:br/>
            <a:r>
              <a:t>{</a:t>
            </a:r>
            <a:br/>
            <a:r>
              <a:t>printf("%d ans\n", ageAmis[i]);</a:t>
            </a:r>
            <a:br/>
            <a:r>
              <a:t>}</a:t>
            </a:r>
            <a:br/>
            <a:r>
              <a:t>// On libŁre la mØmoire allouØe avec malloc, on n’en a plus besoin</a:t>
            </a:r>
            <a:br/>
            <a:r>
              <a:t>free(ageAmis);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423350(cid:1)</a:t>
            </a:r>
            <a:br/>
            <a:r>
              <a:t>246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ALLOCATION DYNAMIQUE D’UN TABLEAU</a:t>
            </a:r>
            <a:br/>
            <a:r>
              <a:t>Combien d’amis avez-vous ? 5</a:t>
            </a:r>
            <a:br/>
            <a:r>
              <a:t>Quel age a l’ami numero 1 ? 16</a:t>
            </a:r>
            <a:br/>
            <a:r>
              <a:t>Quel age a l’ami numero 2 ? 18</a:t>
            </a:r>
            <a:br/>
            <a:r>
              <a:t>Quel age a l’ami numero 3 ? 20</a:t>
            </a:r>
            <a:br/>
            <a:r>
              <a:t>Quel age a l’ami numero 4 ? 26</a:t>
            </a:r>
            <a:br/>
            <a:r>
              <a:t>Quel age a l’ami numero 5 ? 27</a:t>
            </a:r>
            <a:br/>
            <a:r>
              <a:t>Vos amis ont les ages suivants :</a:t>
            </a:r>
            <a:br/>
            <a:r>
              <a:t>16 ans</a:t>
            </a:r>
            <a:br/>
            <a:r>
              <a:t>18 ans</a:t>
            </a:r>
            <a:br/>
            <a:r>
              <a:t>20 ans</a:t>
            </a:r>
            <a:br/>
            <a:r>
              <a:t>26 ans</a:t>
            </a:r>
            <a:br/>
            <a:r>
              <a:t>27 ans</a:t>
            </a:r>
            <a:br/>
            <a:r>
              <a:t>Ce programme est tout (cid:224) fait inutile : il demande les (cid:226)ges et les a(cid:30)che ensuite. J’ai</a:t>
            </a:r>
            <a:br/>
            <a:r>
              <a:t>choisi de faire cela car c’est un exemple (cid:19) simple (cid:20) (en(cid:28)n, si vous avez compris le</a:t>
            </a:r>
            <a:br/>
            <a:r>
              <a:t>malloc).</a:t>
            </a:r>
            <a:br/>
            <a:r>
              <a:t>Je vous rassure : dans la suite du cours, nous aurons l’occasion d’utiliser le malloc</a:t>
            </a:r>
            <a:br/>
            <a:r>
              <a:t>pour des choses bien plus intØressantes que le stockage de l’(cid:226)ge de ses amis!</a:t>
            </a:r>
            <a:br/>
            <a:r>
              <a:t>En rØsumØ</a:t>
            </a:r>
            <a:br/>
            <a:r>
              <a:t>(cid:21) Une variable occupe plus ou moins d’espace en mØmoire en fonction de son type.</a:t>
            </a:r>
            <a:br/>
            <a:r>
              <a:t>(cid:21) On peut conna(cid:238)tre le nombre d’octets occupØs par un type (cid:224) l’aide de l’opØrateur</a:t>
            </a:r>
            <a:br/>
            <a:r>
              <a:t>sizeof().</a:t>
            </a:r>
            <a:br/>
            <a:r>
              <a:t>(cid:21) L’allocation dynamique consiste (cid:224) rØserver manuellement de l’espace en mØmoire</a:t>
            </a:r>
            <a:br/>
            <a:r>
              <a:t>pour une variable ou un tableau.</a:t>
            </a:r>
            <a:br/>
            <a:r>
              <a:t>(cid:21) L’allocation est e(cid:27)ectuØe avec malloc() et il ne faut surtout pas oublier de libØrer</a:t>
            </a:r>
            <a:br/>
            <a:r>
              <a:t>la mØmoire avec free() dŁs qu’on n’en a plus besoin.</a:t>
            </a:r>
            <a:br/>
            <a:r>
              <a:t>(cid:21) L’allocation dynamique permet notamment de crØer un tableau dont la taille est</a:t>
            </a:r>
            <a:br/>
            <a:r>
              <a:t>dØterminØe par une variable au moment de l’exØcution.</a:t>
            </a:r>
            <a:br/>
            <a:r>
              <a:t>247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243840">
                <a:tc>
                  <a:txBody>
                    <a:bodyPr/>
                    <a:lstStyle/>
                    <a:p>
                      <a:r>
                        <a:t>Combien d’amis avez-vous ? 5</a:t>
                      </a:r>
                    </a:p>
                    <a:p>
                      <a:r>
                        <a:t>Quel age a l’ami numero 1 ? 16</a:t>
                      </a:r>
                    </a:p>
                    <a:p>
                      <a:r>
                        <a:t>Quel age a l’ami numero 2 ? 18</a:t>
                      </a:r>
                    </a:p>
                    <a:p>
                      <a:r>
                        <a:t>Quel age a l’ami numero 3 ? 20</a:t>
                      </a:r>
                    </a:p>
                    <a:p>
                      <a:r>
                        <a:t>Quel age a l’ami numero 4 ? 26</a:t>
                      </a:r>
                    </a:p>
                    <a:p>
                      <a:r>
                        <a:t>Quel age a l’ami numero 5 ? 27</a:t>
                      </a:r>
                    </a:p>
                    <a:p>
                      <a:r>
                        <a:t>Vos amis ont les ages suivants :</a:t>
                      </a:r>
                    </a:p>
                    <a:p>
                      <a:r>
                        <a:t>16 ans</a:t>
                      </a:r>
                    </a:p>
                    <a:p>
                      <a:r>
                        <a:t>18 ans</a:t>
                      </a:r>
                    </a:p>
                    <a:p>
                      <a:r>
                        <a:t>20 ans</a:t>
                      </a:r>
                    </a:p>
                    <a:p>
                      <a:r>
                        <a:t>26 ans</a:t>
                      </a:r>
                    </a:p>
                    <a:p>
                      <a:r>
                        <a:t>27 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17. L’ALLOCATION DYNAMIQUE</a:t>
            </a:r>
            <a:br/>
            <a:r>
              <a:t>248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18</a:t>
            </a:r>
            <a:br/>
            <a:r>
              <a:t>Chapitre</a:t>
            </a:r>
            <a:br/>
            <a:r>
              <a:t>TP : rØalisation d’un Pendu</a:t>
            </a:r>
            <a:br/>
            <a:r>
              <a:t>Di(cid:30)cultØ :</a:t>
            </a:r>
            <a:br/>
            <a:r>
              <a:t>J</a:t>
            </a:r>
            <a:br/>
            <a:r>
              <a:t>e ne le rØpØterai jamais assez : pratiquer est essentiel. C’est d’autant plus essentiel</a:t>
            </a:r>
            <a:br/>
            <a:r>
              <a:t>pour vous car vous venez de dØcouvrir de nombreux concepts thØoriques et, quoi que</a:t>
            </a:r>
            <a:br/>
            <a:r>
              <a:t>vous en disiez, vous ne les aurez jamais vraiment compris tant que vous n’aurez pas</a:t>
            </a:r>
            <a:br/>
            <a:r>
              <a:t>pratiquØ.</a:t>
            </a:r>
            <a:br/>
            <a:r>
              <a:t>Pour ce TP, je vous propose de rØaliser un Pendu. C’est un grand classique des jeux de</a:t>
            </a:r>
            <a:br/>
            <a:r>
              <a:t>lettres dans lequel il faut deviner un mot cachØ lettre par lettre. Le Pendu aura donc la</a:t>
            </a:r>
            <a:br/>
            <a:r>
              <a:t>forme d’un jeu en console en langage C.</a:t>
            </a:r>
            <a:br/>
            <a:r>
              <a:t>L’objectif est de vous faire manipuler tout ce que vous avez appris jusqu’ici. Au menu :</a:t>
            </a:r>
            <a:br/>
            <a:r>
              <a:t>pointeurs, cha(cid:238)nes de caractŁres, (cid:28)chiers, tableaux... bref, que des bonnes choses!</a:t>
            </a:r>
            <a:br/>
            <a:r>
              <a:t>249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18. TP : R(cid:201)ALISATION D’UN PENDU</a:t>
            </a:r>
            <a:br/>
            <a:r>
              <a:t>Les consignes</a:t>
            </a:r>
            <a:br/>
            <a:r>
              <a:t>Je tiens (cid:224) ce qu’on se mette bien d’accord sur les rŁgles du Pendu (cid:224) rØaliser. Je vais</a:t>
            </a:r>
            <a:br/>
            <a:r>
              <a:t>doncvousdonnericilesconsignes,c’est-(cid:224)-direvousexpliquercommentdoitfonctionner</a:t>
            </a:r>
            <a:br/>
            <a:r>
              <a:t>prØcisØment le jeu que vous allez crØer.</a:t>
            </a:r>
            <a:br/>
            <a:r>
              <a:t>Tout le monde conna(cid:238)t le Pendu, n’est-ce pas? Allez, un petit rappel ne peut pas faire</a:t>
            </a:r>
            <a:br/>
            <a:r>
              <a:t>de mal : le but du Pendu est de retrouver un mot cachØ en moins de 10 essais1.</a:t>
            </a:r>
            <a:br/>
            <a:r>
              <a:t>DØroulement d’une partie</a:t>
            </a:r>
            <a:br/>
            <a:r>
              <a:t>Supposons que le mot cachØ soit ROUGE. Vous proposez une lettre (cid:224) l’ordinateur, par</a:t>
            </a:r>
            <a:br/>
            <a:r>
              <a:t>exemple la lettre A. L’ordinateur vØri(cid:28)e si cette lettre se trouve dans le mot cachØ.</a:t>
            </a:r>
            <a:br/>
            <a:r>
              <a:t>Rappelez-vous:ilyaunefonctiontouteprŒtedansstring.hpourrechercher</a:t>
            </a:r>
            <a:br/>
            <a:r>
              <a:t>une lettre dans un mot! Notez que vous n’Œtes cependant pas obligØs de</a:t>
            </a:r>
            <a:br/>
            <a:r>
              <a:t>l’utiliser (personnellement, je ne m’en suis pas servi).</a:t>
            </a:r>
            <a:br/>
            <a:r>
              <a:t>(cid:192) partir de l(cid:224), deux possibilitØs :</a:t>
            </a:r>
            <a:br/>
            <a:r>
              <a:t>(cid:21) la lettre se trouve e(cid:27)ectivement dans le mot : dans ce cas, on dØvoile le mot avec les</a:t>
            </a:r>
            <a:br/>
            <a:r>
              <a:t>lettres qu’on a dØj(cid:224) trouvØes;</a:t>
            </a:r>
            <a:br/>
            <a:r>
              <a:t>(cid:21) lalettrenesetrouvepasdanslemot(c’estlecasici,carAn’estpasdansROUGE):</a:t>
            </a:r>
            <a:br/>
            <a:r>
              <a:t>onindiqueaujoueurquelalettrenes’ytrouvepasetondiminuelenombredecoups</a:t>
            </a:r>
            <a:br/>
            <a:r>
              <a:t>restants. Quand il ne nous reste plus de coups (0 coup), le jeu est terminØ et on a</a:t>
            </a:r>
            <a:br/>
            <a:r>
              <a:t>perdu.</a:t>
            </a:r>
            <a:br/>
            <a:r>
              <a:t>Dans un (cid:19) vrai (cid:20) Pendu, il y aurait normalement le dessin d’un bonhomme</a:t>
            </a:r>
            <a:br/>
            <a:r>
              <a:t>qui se fait pendre au fur et (cid:224) mesure que l’on fait des erreurs. En console,</a:t>
            </a:r>
            <a:br/>
            <a:r>
              <a:t>ce serait un peu trop di(cid:30)cile de dessiner un bonhomme qui se fait pendre</a:t>
            </a:r>
            <a:br/>
            <a:r>
              <a:t>rien qu’avec du texte, on va donc se contenter d’a(cid:30)cher une simple phrase</a:t>
            </a:r>
            <a:br/>
            <a:r>
              <a:t>comme (cid:19) Il vous reste X coups avant une mort certaine (cid:20).</a:t>
            </a:r>
            <a:br/>
            <a:r>
              <a:t>Supposons maintenant que le joueur tape la lettre G. Celle-ci se trouve dans le mot</a:t>
            </a:r>
            <a:br/>
            <a:r>
              <a:t>cachØ, donc on ne diminue pas le nombre de coups restants au joueur. On a(cid:30)che le</a:t>
            </a:r>
            <a:br/>
            <a:r>
              <a:t>mot secret avec les lettres qu’on a dØj(cid:224) dØcouvertes, c’est-(cid:224)-dire quelque chose comme</a:t>
            </a:r>
            <a:br/>
            <a:r>
              <a:t>(cid:231)a :</a:t>
            </a:r>
            <a:br/>
            <a:r>
              <a:t>Mot secret : ***G*</a:t>
            </a:r>
            <a:br/>
            <a:r>
              <a:t>Si ensuite on tape un R, comme la lettre s’y trouve, on l’ajoute (cid:224) la liste des lettres</a:t>
            </a:r>
            <a:br/>
            <a:r>
              <a:t>trouvØes et on a(cid:30)che (cid:224) nouveau le mot avec les lettres dØj(cid:224) dØcouvertes :</a:t>
            </a:r>
            <a:br/>
            <a:r>
              <a:t>Mot secret : R**G*</a:t>
            </a:r>
            <a:br/>
            <a:r>
              <a:t>1. Maisvouspouvezchangercenombremaximalpourcorserladi(cid:30)cultØ,biensßr!</a:t>
            </a:r>
            <a:br/>
            <a:r>
              <a:t>250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243840">
                <a:tc>
                  <a:txBody>
                    <a:bodyPr/>
                    <a:lstStyle/>
                    <a:p>
                      <a:r>
                        <a:t>Mot secret : ***G*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243840">
                <a:tc>
                  <a:txBody>
                    <a:bodyPr/>
                    <a:lstStyle/>
                    <a:p>
                      <a:r>
                        <a:t>Mot secret : R**G*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CONSIGNES</a:t>
            </a:r>
            <a:br/>
            <a:r>
              <a:t>Le cas des lettres multiples</a:t>
            </a:r>
            <a:br/>
            <a:r>
              <a:t>Danscertainsmots,unemŒmelettrepeutappara(cid:238)tredeuxoutroisfois,voireplus!Par</a:t>
            </a:r>
            <a:br/>
            <a:r>
              <a:t>exemple, il y a deux Z dans PUZZLE; de mŒme, il y a trois E dans ELEMENT.</a:t>
            </a:r>
            <a:br/>
            <a:r>
              <a:t>Que fait-on dans un cas comme (cid:231)a? Les rŁgles du Pendu sont claires : si le joueur tape</a:t>
            </a:r>
            <a:br/>
            <a:r>
              <a:t>la lettre E, toutes les lettres E du mot ELEMENT doivent Œtre dØcouvertes d’un seul</a:t>
            </a:r>
            <a:br/>
            <a:r>
              <a:t>coup :</a:t>
            </a:r>
            <a:br/>
            <a:r>
              <a:t>Mot secret : E*E*E**</a:t>
            </a:r>
            <a:br/>
            <a:r>
              <a:t>Il ne faut donc pas avoir (cid:224) taper trois fois la lettre E pour que tous les E soient</a:t>
            </a:r>
            <a:br/>
            <a:r>
              <a:t>dØcouverts.</a:t>
            </a:r>
            <a:br/>
            <a:r>
              <a:t>Exemple d’une partie complŁte</a:t>
            </a:r>
            <a:br/>
            <a:r>
              <a:t>Voici(cid:224)quoidevraitressemblerunepartiecomplŁteenconsolelorsquevotreprogramme</a:t>
            </a:r>
            <a:br/>
            <a:r>
              <a:t>sera terminØ :</a:t>
            </a:r>
            <a:br/>
            <a:r>
              <a:t>Bienvenue dans le Pendu !</a:t>
            </a:r>
            <a:br/>
            <a:r>
              <a:t>Il vous reste 10 coups a jouer</a:t>
            </a:r>
            <a:br/>
            <a:r>
              <a:t>Quel est le mot secret ? ******</a:t>
            </a:r>
            <a:br/>
            <a:r>
              <a:t>Proposez une lettre : E</a:t>
            </a:r>
            <a:br/>
            <a:r>
              <a:t>Il vous reste 9 coups a jouer</a:t>
            </a:r>
            <a:br/>
            <a:r>
              <a:t>Quel est le mot secret ? ******</a:t>
            </a:r>
            <a:br/>
            <a:r>
              <a:t>Proposez une lettre : A</a:t>
            </a:r>
            <a:br/>
            <a:r>
              <a:t>Il vous reste 9 coups a jouer</a:t>
            </a:r>
            <a:br/>
            <a:r>
              <a:t>Quel est le mot secret ? *A****</a:t>
            </a:r>
            <a:br/>
            <a:r>
              <a:t>Proposez une lettre : O</a:t>
            </a:r>
            <a:br/>
            <a:r>
              <a:t>Il vous reste 9 coups a jouer</a:t>
            </a:r>
            <a:br/>
            <a:r>
              <a:t>Quel est le mot secret ? *A**O*</a:t>
            </a:r>
            <a:br/>
            <a:r>
              <a:t>Proposez une lettre :</a:t>
            </a:r>
            <a:br/>
            <a:r>
              <a:t>Et ainsi de suite jusqu’(cid:224) ce que le joueur ait dØcouvert toutes les lettres du mot (ou</a:t>
            </a:r>
            <a:br/>
            <a:r>
              <a:t>bien qu’il ne lui reste plus de coups (cid:224) jouer) :</a:t>
            </a:r>
            <a:br/>
            <a:r>
              <a:t>Il vous reste 8 coups a jouer</a:t>
            </a:r>
            <a:br/>
            <a:r>
              <a:t>Quel est le mot secret ? MA**ON</a:t>
            </a:r>
            <a:br/>
            <a:r>
              <a:t>Proposez une lettre : R</a:t>
            </a:r>
            <a:br/>
            <a:r>
              <a:t>Gagne ! Le mot secret etait bien : MARRON</a:t>
            </a:r>
            <a:br/>
            <a:r>
              <a:t>251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243840">
                <a:tc>
                  <a:txBody>
                    <a:bodyPr/>
                    <a:lstStyle/>
                    <a:p>
                      <a:r>
                        <a:t>Mot secret : E*E*E**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243840">
                <a:tc>
                  <a:txBody>
                    <a:bodyPr/>
                    <a:lstStyle/>
                    <a:p>
                      <a:r>
                        <a:t>Bienvenue dans le Pendu !</a:t>
                      </a:r>
                    </a:p>
                    <a:p>
                      <a:r>
                        <a:t>Il vous reste 10 coups a jouer</a:t>
                      </a:r>
                    </a:p>
                    <a:p>
                      <a:r>
                        <a:t>Quel est le mot secret ? ******</a:t>
                      </a:r>
                    </a:p>
                    <a:p>
                      <a:r>
                        <a:t>Proposez une lettre : E</a:t>
                      </a:r>
                    </a:p>
                    <a:p>
                      <a:r>
                        <a:t>Il vous reste 9 coups a jouer</a:t>
                      </a:r>
                    </a:p>
                    <a:p>
                      <a:r>
                        <a:t>Quel est le mot secret ? ******</a:t>
                      </a:r>
                    </a:p>
                    <a:p>
                      <a:r>
                        <a:t>Proposez une lettre : A</a:t>
                      </a:r>
                    </a:p>
                    <a:p>
                      <a:r>
                        <a:t>Il vous reste 9 coups a jouer</a:t>
                      </a:r>
                    </a:p>
                    <a:p>
                      <a:r>
                        <a:t>Quel est le mot secret ? *A****</a:t>
                      </a:r>
                    </a:p>
                    <a:p>
                      <a:r>
                        <a:t>Proposez une lettre : O</a:t>
                      </a:r>
                    </a:p>
                    <a:p>
                      <a:r>
                        <a:t>Il vous reste 9 coups a jouer</a:t>
                      </a:r>
                    </a:p>
                    <a:p>
                      <a:r>
                        <a:t>Quel est le mot secret ? *A**O*</a:t>
                      </a:r>
                    </a:p>
                    <a:p>
                      <a:r>
                        <a:t>Proposez une lettre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243840">
                <a:tc>
                  <a:txBody>
                    <a:bodyPr/>
                    <a:lstStyle/>
                    <a:p>
                      <a:r>
                        <a:t>Il vous reste 8 coups a jouer</a:t>
                      </a:r>
                    </a:p>
                    <a:p>
                      <a:r>
                        <a:t>Quel est le mot secret ? MA**ON</a:t>
                      </a:r>
                    </a:p>
                    <a:p>
                      <a:r>
                        <a:t>Proposez une lettre : R</a:t>
                      </a:r>
                    </a:p>
                    <a:p>
                      <a:r>
                        <a:t>Gagne ! Le mot secret etait bien : MARRON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18. TP : R(cid:201)ALISATION D’UN PENDU</a:t>
            </a:r>
            <a:br/>
            <a:r>
              <a:t>Saisie d’une lettre en console</a:t>
            </a:r>
            <a:br/>
            <a:r>
              <a:t>La lecture d’une lettre dans la console est plus compliquØe qu’il n’y para(cid:238)t. Intuitive-</a:t>
            </a:r>
            <a:br/>
            <a:r>
              <a:t>ment, pour rØcupØrer un caractŁre, vous devriez avoir pensØ (cid:224) :</a:t>
            </a:r>
            <a:br/>
            <a:r>
              <a:t>scanf("%c", &amp;maLettre);</a:t>
            </a:r>
            <a:br/>
            <a:r>
              <a:t>Et e(cid:27)ectivement, c’est bien. %c indique que l’on attend un caractŁre, qu’on stockera</a:t>
            </a:r>
            <a:br/>
            <a:r>
              <a:t>dans maLettre (une variable de type char).</a:t>
            </a:r>
            <a:br/>
            <a:r>
              <a:t>Tout se passe trŁs bien... tant qu’on ne refait pas un scanf. En e(cid:27)et, vous pouvez</a:t>
            </a:r>
            <a:br/>
            <a:r>
              <a:t>tester le code suivant :</a:t>
            </a:r>
            <a:br/>
            <a:r>
              <a:t>int main(int argc, char* argv[])</a:t>
            </a:r>
            <a:br/>
            <a:r>
              <a:t>{</a:t>
            </a:r>
            <a:br/>
            <a:r>
              <a:t>char maLettre = 0;</a:t>
            </a:r>
            <a:br/>
            <a:r>
              <a:t>scanf("%c", &amp;maLettre);</a:t>
            </a:r>
            <a:br/>
            <a:r>
              <a:t>printf("%c", maLettre);</a:t>
            </a:r>
            <a:br/>
            <a:r>
              <a:t>scanf("%c", &amp;maLettre);</a:t>
            </a:r>
            <a:br/>
            <a:r>
              <a:t>printf("%c", maLettre);</a:t>
            </a:r>
            <a:br/>
            <a:r>
              <a:t>return 0;</a:t>
            </a:r>
            <a:br/>
            <a:r>
              <a:t>}</a:t>
            </a:r>
            <a:br/>
            <a:r>
              <a:t>Normalement,cecodeestcensØvousdemanderunelettreetvousl’a(cid:30)cher,etceladeux</a:t>
            </a:r>
            <a:br/>
            <a:r>
              <a:t>fois. Testez. Que se passe-t-il? Vous entrez une lettre, d’accord, mais... le programme</a:t>
            </a:r>
            <a:br/>
            <a:r>
              <a:t>s’arrŒte de suite aprŁs, il ne vous demande pas la seconde lettre! On dirait qu’il ignore</a:t>
            </a:r>
            <a:br/>
            <a:r>
              <a:t>le second scanf.</a:t>
            </a:r>
            <a:br/>
            <a:r>
              <a:t>Que s’est-il passØ?</a:t>
            </a:r>
            <a:br/>
            <a:r>
              <a:t>En fait, quand vous entrez du texte en console, tout ce que vous tapez est stockØ</a:t>
            </a:r>
            <a:br/>
            <a:r>
              <a:t>quelque part en mØmoire, y compris l’appui sur la touche EntrØe (\n).</a:t>
            </a:r>
            <a:br/>
            <a:r>
              <a:t>Ainsi,lapremiŁrefoisquevousentrezunelettre(parexempleA)puisquevousappuyez</a:t>
            </a:r>
            <a:br/>
            <a:r>
              <a:t>sur EntrØe, c’est la lettre A qui est renvoyØe par le scanf. Mais la seconde fois, scanf</a:t>
            </a:r>
            <a:br/>
            <a:r>
              <a:t>renvoie le \n correspondant (cid:224) la touche EntrØe que vous aviez pressØe auparavant!</a:t>
            </a:r>
            <a:br/>
            <a:r>
              <a:t>PourØvitercela,lemieuxc’estdecrØernotreproprepetitefonctionlireCaractere():</a:t>
            </a:r>
            <a:br/>
            <a:r>
              <a:t>char lireCaractere()</a:t>
            </a:r>
            <a:br/>
            <a:r>
              <a:t>{</a:t>
            </a:r>
            <a:br/>
            <a:r>
              <a:t>char caractere = 0;</a:t>
            </a:r>
            <a:br/>
            <a:r>
              <a:t>caractere = getchar(); // On lit le premier caractŁre</a:t>
            </a:r>
            <a:br/>
            <a:r>
              <a:t>252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1. VOUS AVEZ DIT PROGRAMMER?</a:t>
            </a:r>
            <a:br/>
            <a:r>
              <a:t>En rØsumØ</a:t>
            </a:r>
            <a:br/>
            <a:r>
              <a:t>(cid:21) Pour rØaliser des programmes informatiques, on doit Øcrire dans un langage que</a:t>
            </a:r>
            <a:br/>
            <a:r>
              <a:t>l’ordinateur (cid:19) comprend (cid:20).</a:t>
            </a:r>
            <a:br/>
            <a:r>
              <a:t>(cid:21) Il existe de nombreux langages informatiques que l’on peut classer par niveau. Les</a:t>
            </a:r>
            <a:br/>
            <a:r>
              <a:t>langages dits de (cid:19) haut niveau (cid:20) sont parfois plus faciles (cid:224) ma(cid:238)triser au dØtriment</a:t>
            </a:r>
            <a:br/>
            <a:r>
              <a:t>souvent d’une perte de performances dans le programme (cid:28)nal.</a:t>
            </a:r>
            <a:br/>
            <a:r>
              <a:t>(cid:21) Lelangage CquenousallonsØtudierdanscelivreestconsidØrØcommeØtantdebas</a:t>
            </a:r>
            <a:br/>
            <a:r>
              <a:t>niveau. C’est un des langages de programmation les plus cØlŁbres et les plus utilisØs</a:t>
            </a:r>
            <a:br/>
            <a:r>
              <a:t>au monde.</a:t>
            </a:r>
            <a:br/>
            <a:r>
              <a:t>(cid:21) Le code source est une sØrie d’instructions Øcrites dans un langage informatique.</a:t>
            </a:r>
            <a:br/>
            <a:r>
              <a:t>(cid:21) Le compilateur est un programme qui transforme votre code source en code bi-</a:t>
            </a:r>
            <a:br/>
            <a:r>
              <a:t>naire, qui peut alors Œtre exØcutØ par votre processeur. Les .exe que l’on conna(cid:238)t</a:t>
            </a:r>
            <a:br/>
            <a:r>
              <a:t>sont des programmes binaires, il n’y a plus de code source (cid:224) l’intØrieur.</a:t>
            </a:r>
            <a:br/>
            <a:r>
              <a:t>(cid:21) La programmation ne requiert pas en elle-mŒme de connaissances mathØmatiques</a:t>
            </a:r>
            <a:br/>
            <a:r>
              <a:t>poussØes5; nØanmoins, il est nØcessaire d’avoir un bon sens de la logique et d’Œtre</a:t>
            </a:r>
            <a:br/>
            <a:r>
              <a:t>mØthodique.</a:t>
            </a:r>
            <a:br/>
            <a:r>
              <a:t>5. SaufdansquelquescasprØcisoøvotreapplicationdoitfaireappel(cid:224)desformulesmathØmatiques,</a:t>
            </a:r>
            <a:br/>
            <a:r>
              <a:t>commec’estlecasdeslogicielsdecryptage.</a:t>
            </a:r>
            <a:br/>
            <a:r>
              <a:t>10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CONSIGNES</a:t>
            </a:r>
            <a:br/>
            <a:r>
              <a:t>caractere = toupper(caractere); // On met la lettre en majuscule si elle ne</a:t>
            </a:r>
            <a:br/>
            <a:r>
              <a:t>(cid:44)→ l’est pas dØj(cid:224)</a:t>
            </a:r>
            <a:br/>
            <a:r>
              <a:t>// On lit les autres caractŁres mØmorisØs un (cid:224) un jusqu’au \n (pour les</a:t>
            </a:r>
            <a:br/>
            <a:r>
              <a:t>(cid:44)→ effacer)</a:t>
            </a:r>
            <a:br/>
            <a:r>
              <a:t>while (getchar() != ’\n’) ;</a:t>
            </a:r>
            <a:br/>
            <a:r>
              <a:t>return caractere; // On retourne le premier caractŁre qu’on a lu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764168(cid:1)</a:t>
            </a:r>
            <a:br/>
            <a:r>
              <a:t>Cettefonctionutilisegetchar()quiestunefonctiondestdioquirevientexactement(cid:224)</a:t>
            </a:r>
            <a:br/>
            <a:r>
              <a:t>Øcrirescanf("%c", &amp;lettre);.LafonctiongetcharrenvoielecaractŁrequelejoueur</a:t>
            </a:r>
            <a:br/>
            <a:r>
              <a:t>a tapØ.</a:t>
            </a:r>
            <a:br/>
            <a:r>
              <a:t>AprŁs, j’utilise une fonction standard qu’on n’a pas eu l’occasion d’Øtudier dans le</a:t>
            </a:r>
            <a:br/>
            <a:r>
              <a:t>cours : toupper(). Cette fonction transforme la lettre indiquØe en majuscule. Comme</a:t>
            </a:r>
            <a:br/>
            <a:r>
              <a:t>(cid:231)a, le jeu fonctionnera mŒme si le joueur tape des lettres minuscules. Il faudra inclure</a:t>
            </a:r>
            <a:br/>
            <a:r>
              <a:t>ctype.h pour pouvoir utiliser cette fonction (ne l’oubliez pas!).</a:t>
            </a:r>
            <a:br/>
            <a:r>
              <a:t>Vient ensuite la partie la plus intØressante : celle oø je vide les autres caractŁres qui</a:t>
            </a:r>
            <a:br/>
            <a:r>
              <a:t>auraientpuavoirØtØtapØs.Ene(cid:27)et,enrappelantgetcharonprendlecaractŁresuivant</a:t>
            </a:r>
            <a:br/>
            <a:r>
              <a:t>que l’utilisateur a tapØ (par exemple l’EntrØe \n). Ce que je fais est simple et tient en</a:t>
            </a:r>
            <a:br/>
            <a:r>
              <a:t>une ligne : j’appelle la fonction getchar en boucle jusqu’(cid:224) tomber sur le caractŁre \n.</a:t>
            </a:r>
            <a:br/>
            <a:r>
              <a:t>La boucle s’arrŒte alors, ce qui signi(cid:28)e qu’on a (cid:19) lu (cid:20) tous les autres caractŁres, ils ont</a:t>
            </a:r>
            <a:br/>
            <a:r>
              <a:t>donc ØtØ vidØs de la mØmoire. On dit qu’on vide le bu(cid:27)er.</a:t>
            </a:r>
            <a:br/>
            <a:r>
              <a:t>Pourquoi y a-t-il un point-virgule (cid:224) la (cid:28)n du while et pourquoi ne voit-on</a:t>
            </a:r>
            <a:br/>
            <a:r>
              <a:t>pas d’accolades?</a:t>
            </a:r>
            <a:br/>
            <a:r>
              <a:t>En fait, je fais une boucle qui ne contient pas d’instructions (la seule instruction, c’est</a:t>
            </a:r>
            <a:br/>
            <a:r>
              <a:t>le getchar entre les parenthŁses). Les accolades ne sont pas nØcessaires vu que je n’ai</a:t>
            </a:r>
            <a:br/>
            <a:r>
              <a:t>rien d’autre (cid:224) faire qu’un getchar. Je mets donc un point-virgule pour remplacer les</a:t>
            </a:r>
            <a:br/>
            <a:r>
              <a:t>accolades. Ce point-virgule signi(cid:28)e (cid:19) ne rien faire (cid:224) chaque passage dans la boucle (cid:20).</a:t>
            </a:r>
            <a:br/>
            <a:r>
              <a:t>C’estunpeuparticulierjelereconnais,maisc’estunetechnique(cid:224)conna(cid:238)tre,technique</a:t>
            </a:r>
            <a:br/>
            <a:r>
              <a:t>qu’utilisent les programmeurs pour faire des boucles trŁs courtes et trŁs simples.</a:t>
            </a:r>
            <a:br/>
            <a:r>
              <a:t>Dites-vous que le while aurait aussi pu Œtre Øcrit comme ceci :</a:t>
            </a:r>
            <a:br/>
            <a:r>
              <a:t>while (getchar() != ’\n’)</a:t>
            </a:r>
            <a:br/>
            <a:r>
              <a:t>{</a:t>
            </a:r>
            <a:br/>
            <a:r>
              <a:t>}</a:t>
            </a:r>
            <a:br/>
            <a:r>
              <a:t>Il n’y a rien entre accolades, c’est volontaire, vu qu’on n’a rien d’autre (cid:224) faire. Ma</a:t>
            </a:r>
            <a:br/>
            <a:r>
              <a:t>technique consistant (cid:224) placer juste un point-virgule est simplement plus courte que</a:t>
            </a:r>
            <a:br/>
            <a:r>
              <a:t>celle des accolades.</a:t>
            </a:r>
            <a:br/>
            <a:r>
              <a:t>253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18. TP : R(cid:201)ALISATION D’UN PENDU</a:t>
            </a:r>
            <a:br/>
            <a:r>
              <a:t>En(cid:28)n,lafonctionlireCaractereretournelepremiercaractŁrequ’ellealu:lavariable</a:t>
            </a:r>
            <a:br/>
            <a:r>
              <a:t>caractere.</a:t>
            </a:r>
            <a:br/>
            <a:r>
              <a:t>En rØsumØ, pour rØcupØrer une lettre dans votre code, vous n’utiliserez pas :</a:t>
            </a:r>
            <a:br/>
            <a:r>
              <a:t>scanf("%c", &amp;maLettre);</a:t>
            </a:r>
            <a:br/>
            <a:r>
              <a:t>... vous utiliserez (cid:224) la place notre super-fonction :</a:t>
            </a:r>
            <a:br/>
            <a:r>
              <a:t>maLettre = lireCaractere();</a:t>
            </a:r>
            <a:br/>
            <a:r>
              <a:t>Dictionnaire de mots</a:t>
            </a:r>
            <a:br/>
            <a:r>
              <a:t>Dans un premier temps pour vos tests, je vais vous demander de (cid:28)xer le mot secret</a:t>
            </a:r>
            <a:br/>
            <a:r>
              <a:t>directement dans votre code. Vous Øcrirez donc par exemple :</a:t>
            </a:r>
            <a:br/>
            <a:r>
              <a:t>char motSecret[] = "MARRON";</a:t>
            </a:r>
            <a:br/>
            <a:r>
              <a:t>Alors oui, bien sßr, le mot secret sera toujours le mŒme si on laisse (cid:231)a comme (cid:231)a,</a:t>
            </a:r>
            <a:br/>
            <a:r>
              <a:t>ce qui n’est pas trŁs rigolo. Je vous demande de faire comme (cid:231)a dans un premier</a:t>
            </a:r>
            <a:br/>
            <a:r>
              <a:t>temps pour ne pas mØlanger les problŁmes. En e(cid:27)et, une fois que votre jeu de Pendu</a:t>
            </a:r>
            <a:br/>
            <a:r>
              <a:t>fonctionnera correctement (et seulement (cid:224) partir de ce moment-l(cid:224)), vous attaquerez la</a:t>
            </a:r>
            <a:br/>
            <a:r>
              <a:t>seconde phase : la crØation du dictionnaire de mots.</a:t>
            </a:r>
            <a:br/>
            <a:r>
              <a:t>Qu’est-ce que c’est, le (cid:19) dictionnaire de mots (cid:20)?</a:t>
            </a:r>
            <a:br/>
            <a:r>
              <a:t>C’est un (cid:28)chier qui contiendra de nombreux mots pour votre jeu de Pendu. Il doit y</a:t>
            </a:r>
            <a:br/>
            <a:r>
              <a:t>avoir un mot par ligne. Exemple :</a:t>
            </a:r>
            <a:br/>
            <a:r>
              <a:t>MAISON</a:t>
            </a:r>
            <a:br/>
            <a:r>
              <a:t>BLEU</a:t>
            </a:r>
            <a:br/>
            <a:r>
              <a:t>AVION</a:t>
            </a:r>
            <a:br/>
            <a:r>
              <a:t>XYLOPHONE</a:t>
            </a:r>
            <a:br/>
            <a:r>
              <a:t>ABEILLE</a:t>
            </a:r>
            <a:br/>
            <a:r>
              <a:t>IMMEUBLE</a:t>
            </a:r>
            <a:br/>
            <a:r>
              <a:t>GOURDIN</a:t>
            </a:r>
            <a:br/>
            <a:r>
              <a:t>NEIGE</a:t>
            </a:r>
            <a:br/>
            <a:r>
              <a:t>ZERO</a:t>
            </a:r>
            <a:br/>
            <a:r>
              <a:t>(cid:192) chaque nouvelle partie, votre programme devra ouvrir ce (cid:28)chier et prendre un des</a:t>
            </a:r>
            <a:br/>
            <a:r>
              <a:t>mots au hasard dans la liste. Gr(cid:226)ce (cid:224) cette technique, vous aurez un (cid:28)chier (cid:224) part que</a:t>
            </a:r>
            <a:br/>
            <a:r>
              <a:t>vouspourrezØditertantquevousvoudrezpourajouterdesmotssecretspossiblespour</a:t>
            </a:r>
            <a:br/>
            <a:r>
              <a:t>le Pendu.</a:t>
            </a:r>
            <a:br/>
            <a:r>
              <a:t>254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MAISON</a:t>
                      </a:r>
                    </a:p>
                    <a:p>
                      <a:r>
                        <a:t>BLEU</a:t>
                      </a:r>
                    </a:p>
                    <a:p>
                      <a:r>
                        <a:t>AVION</a:t>
                      </a:r>
                    </a:p>
                    <a:p>
                      <a:r>
                        <a:t>XYLOPHONE</a:t>
                      </a:r>
                    </a:p>
                    <a:p>
                      <a:r>
                        <a:t>ABEILLE</a:t>
                      </a:r>
                    </a:p>
                    <a:p>
                      <a:r>
                        <a:t>IMMEUBLE</a:t>
                      </a:r>
                    </a:p>
                    <a:p>
                      <a:r>
                        <a:t>GOURDIN</a:t>
                      </a:r>
                    </a:p>
                    <a:p>
                      <a:r>
                        <a:t>NEIGE</a:t>
                      </a:r>
                    </a:p>
                    <a:p>
                      <a:r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CONSIGNES</a:t>
            </a:r>
            <a:br/>
            <a:r>
              <a:t>Vous aurez remarquØ que depuis le dØbut je fais exprŁs d’Øcrire tous les mots</a:t>
            </a:r>
            <a:br/>
            <a:r>
              <a:t>du jeu en majuscules. En e(cid:27)et, dans le Pendu on ne fait pas la distinction</a:t>
            </a:r>
            <a:br/>
            <a:r>
              <a:t>entre les majuscules et les minuscules, le mieux est donc de se dire dŁs le</a:t>
            </a:r>
            <a:br/>
            <a:r>
              <a:t>dØbut : (cid:19) tous mes mots seront en majuscules (cid:20). (cid:192) vous de prØvenir le</a:t>
            </a:r>
            <a:br/>
            <a:r>
              <a:t>joueur, dans le mode d’emploi du jeu par exemple, qu’il est censØ entrer des</a:t>
            </a:r>
            <a:br/>
            <a:r>
              <a:t>lettres majuscules et non des minuscules.</a:t>
            </a:r>
            <a:br/>
            <a:r>
              <a:t>Par ailleurs, on fait exprŁs d’ignorer les accents pour simpli(cid:28)er le jeu2. Vous</a:t>
            </a:r>
            <a:br/>
            <a:r>
              <a:t>devrez donc Øcrire vos mots dans le dictionnaire entiŁrement en majuscules</a:t>
            </a:r>
            <a:br/>
            <a:r>
              <a:t>et sans accents.</a:t>
            </a:r>
            <a:br/>
            <a:r>
              <a:t>Le problŁme qui se posera rapidement (cid:224) vous sera de savoir combien il y a de mots</a:t>
            </a:r>
            <a:br/>
            <a:r>
              <a:t>dans le dictionnaire. En e(cid:27)et, si vous voulez choisir un mot au hasard, il faudra tirer</a:t>
            </a:r>
            <a:br/>
            <a:r>
              <a:t>ausortunnombreentre0etX,etvousnesavezpasaprioricombiendemotscontient</a:t>
            </a:r>
            <a:br/>
            <a:r>
              <a:t>votre (cid:28)chier.</a:t>
            </a:r>
            <a:br/>
            <a:r>
              <a:t>Pour rØsoudre le problŁme, il y a deux solutions. Vous pouvez indiquer sur la premiŁre</a:t>
            </a:r>
            <a:br/>
            <a:r>
              <a:t>ligne du (cid:28)chier le nombre de mots qu’il contient :</a:t>
            </a:r>
            <a:br/>
            <a:r>
              <a:t>3</a:t>
            </a:r>
            <a:br/>
            <a:r>
              <a:t>MAISON</a:t>
            </a:r>
            <a:br/>
            <a:r>
              <a:t>BLEU</a:t>
            </a:r>
            <a:br/>
            <a:r>
              <a:t>AVION</a:t>
            </a:r>
            <a:br/>
            <a:r>
              <a:t>Cependant cette technique est ennuyeuse, car il faudra recompter manuellement le</a:t>
            </a:r>
            <a:br/>
            <a:r>
              <a:t>nombre de mots (cid:224) chaque fois que vous en ajouterez un3. Aussi je vous propose plut(cid:244)t</a:t>
            </a:r>
            <a:br/>
            <a:r>
              <a:t>de compter automatiquement le nombre de mots en lisant une premiŁre fois le (cid:28)chier</a:t>
            </a:r>
            <a:br/>
            <a:r>
              <a:t>avecvotreprogramme.Poursavoircombienilyademots,c’estsimple:vouscomptez</a:t>
            </a:r>
            <a:br/>
            <a:r>
              <a:t>le nombre de \n (retours (cid:224) la ligne) dans le (cid:28)chier.</a:t>
            </a:r>
            <a:br/>
            <a:r>
              <a:t>Une fois que vous aurez lu le (cid:28)chier une premiŁre fois pour compter les \n, vous ferez</a:t>
            </a:r>
            <a:br/>
            <a:r>
              <a:t>unrewindpourreveniraudØbut.Vousn’aurezalorsplusqu’(cid:224)tirerunnombreausort</a:t>
            </a:r>
            <a:br/>
            <a:r>
              <a:t>parmi le nombre de mots que vous avez comptØs, puis (cid:224) vous rendre au mot que vous</a:t>
            </a:r>
            <a:br/>
            <a:r>
              <a:t>avez choisi et (cid:224) le stocker dans une cha(cid:238)ne en mØmoire.</a:t>
            </a:r>
            <a:br/>
            <a:r>
              <a:t>Je vous laisse un peu rØ(cid:29)Øchir (cid:224) tout cela, je ne vais pas trop vous aider quand mŒme,</a:t>
            </a:r>
            <a:br/>
            <a:r>
              <a:t>sinon(cid:231)aneseraitplusunTP!Sachezquevousavezacquistouteslesconnaissancesqu’il</a:t>
            </a:r>
            <a:br/>
            <a:r>
              <a:t>faut dans les chapitres prØcØdents, vous Œtes donc parfaitement capables de rØaliser ce</a:t>
            </a:r>
            <a:br/>
            <a:r>
              <a:t>jeu.˙avaprendreplusoumoinsdetempsetc’estmoinsfacilequ’iln’ypara(cid:238)t,maisen</a:t>
            </a:r>
            <a:br/>
            <a:r>
              <a:t>vousorganisantcorrectement(etencrØantsu(cid:30)sammentdefonctions),vousyarriverez.</a:t>
            </a:r>
            <a:br/>
            <a:r>
              <a:t>Bon courage, et surtout : per-sØ-vØ-rez!</a:t>
            </a:r>
            <a:br/>
            <a:r>
              <a:t>2. Siondoitcommencer(cid:224)testerleØ,leŁ,leŒ,leº...onn’apas(cid:28)ni!</a:t>
            </a:r>
            <a:br/>
            <a:r>
              <a:t>3. Ouajouter1(cid:224)cenombresivousŒtesmalinsplut(cid:244)tquedetoutrecompter,mais(cid:231)arestequand</a:t>
            </a:r>
            <a:br/>
            <a:r>
              <a:t>mŒmeunesolutionunpeubancale.</a:t>
            </a:r>
            <a:br/>
            <a:r>
              <a:t>255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24384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  <a:p>
                      <a:r>
                        <a:t>MAISON</a:t>
                      </a:r>
                    </a:p>
                    <a:p>
                      <a:r>
                        <a:t>BLEU</a:t>
                      </a:r>
                    </a:p>
                    <a:p>
                      <a:r>
                        <a:t>AVION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18. TP : R(cid:201)ALISATION D’UN PENDU</a:t>
            </a:r>
            <a:br/>
            <a:r>
              <a:t>La solution (1 : le code du jeu)</a:t>
            </a:r>
            <a:br/>
            <a:r>
              <a:t>Si vous lisez ces lignes, c’est soit que vous avez terminØ le programme, soit que vous</a:t>
            </a:r>
            <a:br/>
            <a:r>
              <a:t>n’arrivez pas (cid:224) le terminer.</a:t>
            </a:r>
            <a:br/>
            <a:r>
              <a:t>J’ai personnellement mis plus de temps que je ne le pensais pour rØaliser ce petit jeu</a:t>
            </a:r>
            <a:br/>
            <a:r>
              <a:t>apparemment tout bŒte. C’est souvent comme (cid:231)a : on se dit (cid:19) bah c’est facile (cid:20) alors</a:t>
            </a:r>
            <a:br/>
            <a:r>
              <a:t>qu’en fait, il y a plusieurs cas (cid:224) gØrer.</a:t>
            </a:r>
            <a:br/>
            <a:r>
              <a:t>Je persiste toutefois (cid:224) dire que vous Œtes tous capables de le faire. Il vous faudra plus</a:t>
            </a:r>
            <a:br/>
            <a:r>
              <a:t>ou moins de temps (quelques minutes, quelques heures, quelques jours?), mais (cid:231)a n’a</a:t>
            </a:r>
            <a:br/>
            <a:r>
              <a:t>jamais ØtØ une course. Je prØfŁre que vous y passiez beaucoup de temps et que vous y</a:t>
            </a:r>
            <a:br/>
            <a:r>
              <a:t>arriviez, plut(cid:244)t que vous n’essayiez que 5 minutes et que vous regardiez la solution.</a:t>
            </a:r>
            <a:br/>
            <a:r>
              <a:t>N’allez pas croire que j’ai Øcrit le programme d’une traite. Moi aussi, comme vous, j’y</a:t>
            </a:r>
            <a:br/>
            <a:r>
              <a:t>suis allØ pas (cid:224) pas. J’ai commencØ par faire quelque chose de trŁs simple, puis petit</a:t>
            </a:r>
            <a:br/>
            <a:r>
              <a:t>(cid:224) petit j’ai amØliorØ le code pour arriver au rØsultat (cid:28)nal. J’ai fait plusieurs erreurs</a:t>
            </a:r>
            <a:br/>
            <a:r>
              <a:t>en codant : j’ai oubliØ (cid:224) un moment d’initialiser une variable correctement, j’ai oubliØ</a:t>
            </a:r>
            <a:br/>
            <a:r>
              <a:t>d’Øcrire le prototype d’une fonction ou encore de supprimer une variable qui ne servait</a:t>
            </a:r>
            <a:br/>
            <a:r>
              <a:t>plusdansmoncode.J’aimŒme(cid:21)jel’avoue(cid:21)oubliØunbŒtepoint-virgule(cid:224)unmoment</a:t>
            </a:r>
            <a:br/>
            <a:r>
              <a:t>(cid:224) la (cid:28)n d’une instruction.</a:t>
            </a:r>
            <a:br/>
            <a:r>
              <a:t>Tout(cid:231)apourdirequoi?Quejenesuispasinfaillibleetquejevis(cid:224)peuprŁslesmŒmes</a:t>
            </a:r>
            <a:br/>
            <a:r>
              <a:t>frustrations que vous4.</a:t>
            </a:r>
            <a:br/>
            <a:r>
              <a:t>Je vais vous prØsenter la solution en deux temps.</a:t>
            </a:r>
            <a:br/>
            <a:r>
              <a:t>1. D’abordjevaisvousmontrercommentj’aifaitlecodedujeului-mŒme,en(cid:28)xant</a:t>
            </a:r>
            <a:br/>
            <a:r>
              <a:t>le mot cachØ directement dans le code. J’ai choisi le mot MARRON car il me</a:t>
            </a:r>
            <a:br/>
            <a:r>
              <a:t>permet de tester si je gŁre bien les lettres en double, comme le R ici.</a:t>
            </a:r>
            <a:br/>
            <a:r>
              <a:t>2. Ensuite, je vous montrerai comment dans un second temps j’ai ajoutØ la gestion</a:t>
            </a:r>
            <a:br/>
            <a:r>
              <a:t>du dictionnaire de mots pour tirer au sort un mot secret pour le joueur.</a:t>
            </a:r>
            <a:br/>
            <a:r>
              <a:t>Bien sßr, je pourrais vous montrer tout le code d’un coup mais... (cid:231)a ferait beaucoup (cid:224)</a:t>
            </a:r>
            <a:br/>
            <a:r>
              <a:t>la fois, et nombre d’entre vous n’auraient pas le courage de se pencher sur le code.</a:t>
            </a:r>
            <a:br/>
            <a:r>
              <a:t>Je vais essayer de vous expliquer pas (cid:224) pas mon raisonnement. Retenez que ce qui</a:t>
            </a:r>
            <a:br/>
            <a:r>
              <a:t>compte, ce n’est pas le rØsultat, mais la fa(cid:231)on dont on rØ(cid:29)Øchit.</a:t>
            </a:r>
            <a:br/>
            <a:r>
              <a:t>Analyse de la fonction main</a:t>
            </a:r>
            <a:br/>
            <a:r>
              <a:t>Comme tout le monde le sait, tout commence par un main. On n’oublie pas d’inclure</a:t>
            </a:r>
            <a:br/>
            <a:r>
              <a:t>les bibliothŁques stdio, stdlib et ctype (pour la fonction toupper()) dont on aura</a:t>
            </a:r>
            <a:br/>
            <a:r>
              <a:t>besoin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4. (cid:19) ESP¨CE DE PROGRAMME DE ***** TU VAS TE METTRE (cid:192) MARCHER, OUI OU</a:t>
            </a:r>
            <a:br/>
            <a:r>
              <a:t>NON!?(cid:20).</a:t>
            </a:r>
            <a:br/>
            <a:r>
              <a:t>256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SOLUTION (1 : LE CODE DU JEU)</a:t>
            </a:r>
            <a:br/>
            <a:r>
              <a:t>#include &lt;ctype.h&gt;</a:t>
            </a:r>
            <a:br/>
            <a:r>
              <a:t>int main(int argc, char* argv[])</a:t>
            </a:r>
            <a:br/>
            <a:r>
              <a:t>{</a:t>
            </a:r>
            <a:br/>
            <a:r>
              <a:t>return 0;</a:t>
            </a:r>
            <a:br/>
            <a:r>
              <a:t>}</a:t>
            </a:r>
            <a:br/>
            <a:r>
              <a:t>Ok, jusque-l(cid:224) tout le monde devrait suivre. Notre main va gØrer la plupart du jeu et</a:t>
            </a:r>
            <a:br/>
            <a:r>
              <a:t>faire appel (cid:224) quelques-unes de nos fonctions quand il en aura besoin.</a:t>
            </a:r>
            <a:br/>
            <a:r>
              <a:t>Commen(cid:231)ons par dØclarer les variables nØcessaires5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#include &lt;ctype.h&gt;</a:t>
            </a:r>
            <a:br/>
            <a:r>
              <a:t>int main(int argc, char* argv[])</a:t>
            </a:r>
            <a:br/>
            <a:r>
              <a:t>{</a:t>
            </a:r>
            <a:br/>
            <a:r>
              <a:t>char lettre = 0; // Stocke la lettre proposØe par l’utilisateur (retour du</a:t>
            </a:r>
            <a:br/>
            <a:r>
              <a:t>(cid:44)→ scanf)</a:t>
            </a:r>
            <a:br/>
            <a:r>
              <a:t>char motSecret[] = "MARRON"; // C’est le mot (cid:224) trouver</a:t>
            </a:r>
            <a:br/>
            <a:r>
              <a:t>int lettreTrouvee[6] = {0}; // Tableau de boolØens. Chaque case correspond</a:t>
            </a:r>
            <a:br/>
            <a:r>
              <a:t>(cid:44)→ (cid:224) une lettre du mot secret. 0 = lettre non trouvØe, 1 = lettre trouvØe</a:t>
            </a:r>
            <a:br/>
            <a:r>
              <a:t>int coupsRestants = 10; // Compteur de coups restants (0 = mort)</a:t>
            </a:r>
            <a:br/>
            <a:r>
              <a:t>int i = 0; // Une petite variable pour parcourir les tableaux</a:t>
            </a:r>
            <a:br/>
            <a:r>
              <a:t>return 0;</a:t>
            </a:r>
            <a:br/>
            <a:r>
              <a:t>}</a:t>
            </a:r>
            <a:br/>
            <a:r>
              <a:t>J’ai volontairement Øcrit une dØclaration de variable par ligne ainsi que plusieurs com-</a:t>
            </a:r>
            <a:br/>
            <a:r>
              <a:t>mentaires pour que vous compreniez l’intØrŒt de chaque variable. En pratique, vous</a:t>
            </a:r>
            <a:br/>
            <a:r>
              <a:t>n’aurezpasforcØmentbesoindemettretouscescommentairesetvouspourrezgrouper</a:t>
            </a:r>
            <a:br/>
            <a:r>
              <a:t>plusieurs dØclarations de variables sur la mŒme ligne.</a:t>
            </a:r>
            <a:br/>
            <a:r>
              <a:t>Jepensequelaplupartdecesvariablessemblentlogiques:lavariablelettrestockela</a:t>
            </a:r>
            <a:br/>
            <a:r>
              <a:t>lettrequel’utilisateurtape(cid:224)chaquefois,motSecretlemot(cid:224)trouver,coupsRestants</a:t>
            </a:r>
            <a:br/>
            <a:r>
              <a:t>lenombredecoups,etc.Lavariableiestunepetitevariablequej’utilisepourparcourir</a:t>
            </a:r>
            <a:br/>
            <a:r>
              <a:t>mestableauxavecdesfor.Ellen’estdoncpasextrŒmementimportantemaisnØcessaire</a:t>
            </a:r>
            <a:br/>
            <a:r>
              <a:t>si on veut faire nos boucles.</a:t>
            </a:r>
            <a:br/>
            <a:r>
              <a:t>En(cid:28)n,lavariable(cid:224)laquelleilfallaitpenser,cellequifaitladi(cid:27)Ørence,c’estmontableau</a:t>
            </a:r>
            <a:br/>
            <a:r>
              <a:t>deboolØenslettreTrouvee.VousremarquerezquejeluiaidonnØpourtaillelenombre</a:t>
            </a:r>
            <a:br/>
            <a:r>
              <a:t>de lettres du mot secret (6). Ce n’est pas un hasard : chaque case de ce tableau de</a:t>
            </a:r>
            <a:br/>
            <a:r>
              <a:t>boolØens reprØsente une lettre du mot secret. Ainsi, la premiŁre case reprØsente la</a:t>
            </a:r>
            <a:br/>
            <a:r>
              <a:t>premiŁre lettre, la seconde la seconde lettre, etc. Les cases du tableau sont au dØpart</a:t>
            </a:r>
            <a:br/>
            <a:r>
              <a:t>initialisØes(cid:224)0,cequisigni(cid:28)e(cid:19)LettrenontrouvØe(cid:20).Aufuret(cid:224)mesuredel’avancement</a:t>
            </a:r>
            <a:br/>
            <a:r>
              <a:t>5. Rassurez-vous, je n’ai pas pensØ de suite (cid:224) toutes ces variables, il y en avait un peu moins la</a:t>
            </a:r>
            <a:br/>
            <a:r>
              <a:t>premiŁrefoisquej’aiØcritlecode!</a:t>
            </a:r>
            <a:br/>
            <a:r>
              <a:t>257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18. TP : R(cid:201)ALISATION D’UN PENDU</a:t>
            </a:r>
            <a:br/>
            <a:r>
              <a:t>du jeu, ce tableau sera modi(cid:28)Ø. Pour chaque lettre du mot secret trouvØe, la case</a:t>
            </a:r>
            <a:br/>
            <a:r>
              <a:t>correspondante du tableau lettreTrouvee sera mise (cid:224) 1.</a:t>
            </a:r>
            <a:br/>
            <a:r>
              <a:t>Par exemple, si (cid:224) un moment du jeu j’ai l’a(cid:30)chage M*RR*N, c’est que mon tableau</a:t>
            </a:r>
            <a:br/>
            <a:r>
              <a:t>d’intalesvaleurs101101(1pourchaquelettrequiaØtØtrouvØe).Ilestainsifacilede</a:t>
            </a:r>
            <a:br/>
            <a:r>
              <a:t>savoir quand on a gagnØ : il su(cid:30)t de vØri(cid:28)er si le tableau de boolØens ne contient que</a:t>
            </a:r>
            <a:br/>
            <a:r>
              <a:t>des 1. En revanche, on a perdu si le compteur coupsRestants tombe (cid:224) 0.</a:t>
            </a:r>
            <a:br/>
            <a:r>
              <a:t>Passons (cid:224) la suite :</a:t>
            </a:r>
            <a:br/>
            <a:r>
              <a:t>printf("Bienvenue dans le Pendu !\n\n");</a:t>
            </a:r>
            <a:br/>
            <a:r>
              <a:t>C’est un message de bienvenue, il n’y a rien de bien palpitant. En revanche, la boucle</a:t>
            </a:r>
            <a:br/>
            <a:r>
              <a:t>principale du jeu est plus intØressante :</a:t>
            </a:r>
            <a:br/>
            <a:r>
              <a:t>while (coupsRestants &gt; 0 &amp;&amp; !gagne(lettreTrouvee))</a:t>
            </a:r>
            <a:br/>
            <a:r>
              <a:t>{</a:t>
            </a:r>
            <a:br/>
            <a:r>
              <a:t>Le jeu continue tant qu’il reste des coups (coupsRestants &gt; 0) et tant qu’on n’a pas</a:t>
            </a:r>
            <a:br/>
            <a:r>
              <a:t>gagnØ. Si on n’a plus de coups (cid:224) jouer, c’est qu’on a perdu. Si on a gagnØ, c’est...</a:t>
            </a:r>
            <a:br/>
            <a:r>
              <a:t>qu’on a gagnØ. Dans les deux cas, il faut arrŒter le jeu, donc arrŒter la boucle du jeu</a:t>
            </a:r>
            <a:br/>
            <a:r>
              <a:t>qui redemande (cid:224) chaque fois une nouvelle lettre.</a:t>
            </a:r>
            <a:br/>
            <a:r>
              <a:t>gagneestunefonctionquianalyseletableaulettreTrouvee.Ellerenvoie(cid:19)vrai(cid:20)(1)</a:t>
            </a:r>
            <a:br/>
            <a:r>
              <a:t>si le joueur a gagnØ (le tableau lettreTrouvee ne contient que des 1), (cid:19) faux (cid:20) (0) si</a:t>
            </a:r>
            <a:br/>
            <a:r>
              <a:t>le joueur n’a pas encore gagnØ. Je ne vous explique pas ici le fonctionnement de cette</a:t>
            </a:r>
            <a:br/>
            <a:r>
              <a:t>fonction en dØtail, on verra cela plus tard. Pour le moment, vous avez juste besoin de</a:t>
            </a:r>
            <a:br/>
            <a:r>
              <a:t>savoir ce que fait la fonction.</a:t>
            </a:r>
            <a:br/>
            <a:r>
              <a:t>La suite :</a:t>
            </a:r>
            <a:br/>
            <a:r>
              <a:t>printf("\n\nIl vous reste %d coups a jouer", coupsRestants);</a:t>
            </a:r>
            <a:br/>
            <a:r>
              <a:t>printf("\nQuel est le mot secret ? ");</a:t>
            </a:r>
            <a:br/>
            <a:r>
              <a:t>/* On affiche le mot secret en masquant les lettres non trouvØes</a:t>
            </a:r>
            <a:br/>
            <a:r>
              <a:t>Exemple : *A**ON */</a:t>
            </a:r>
            <a:br/>
            <a:r>
              <a:t>for (i = 0 ; i &lt; 6 ; i++)</a:t>
            </a:r>
            <a:br/>
            <a:r>
              <a:t>{</a:t>
            </a:r>
            <a:br/>
            <a:r>
              <a:t>if (lettreTrouvee[i]) // Si on a trouvØ la lettre n(cid:6) i</a:t>
            </a:r>
            <a:br/>
            <a:r>
              <a:t>printf("%c", motSecret[i]); // On l’affiche</a:t>
            </a:r>
            <a:br/>
            <a:r>
              <a:t>else</a:t>
            </a:r>
            <a:br/>
            <a:r>
              <a:t>printf("*"); // Sinon, on affiche une Øtoile pour les lettres</a:t>
            </a:r>
            <a:br/>
            <a:r>
              <a:t>(cid:44)→ non trouvØes</a:t>
            </a:r>
            <a:br/>
            <a:r>
              <a:t>}</a:t>
            </a:r>
            <a:br/>
            <a:r>
              <a:t>On a(cid:30)che (cid:224) chaque coup le nombre de coups restants ainsi que le mot secret (masquØ</a:t>
            </a:r>
            <a:br/>
            <a:r>
              <a:t>par des * pour les lettres non trouvØes). L’a(cid:30)chage du mot secret masquØ par des * se</a:t>
            </a:r>
            <a:br/>
            <a:r>
              <a:t>fait gr(cid:226)ce (cid:224) une boucle for. On analyse chaque lettre pour savoir si elle a ØtØ trouvØe</a:t>
            </a:r>
            <a:br/>
            <a:r>
              <a:t>(if lettreTrouvee[i]). Si c’est le cas, on a(cid:30)che la lettre. Sinon, on a(cid:30)che une * de</a:t>
            </a:r>
            <a:br/>
            <a:r>
              <a:t>remplacement pour masquer la lettre.</a:t>
            </a:r>
            <a:br/>
            <a:r>
              <a:t>258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SOLUTION (1 : LE CODE DU JEU)</a:t>
            </a:r>
            <a:br/>
            <a:r>
              <a:t>Maintenant qu’on a a(cid:30)chØ ce qu’il fallait, on va demander au joueur de saisir une</a:t>
            </a:r>
            <a:br/>
            <a:r>
              <a:t>lettre :</a:t>
            </a:r>
            <a:br/>
            <a:r>
              <a:t>printf("\nProposez une lettre : ");</a:t>
            </a:r>
            <a:br/>
            <a:r>
              <a:t>lettre = lireCaractere();</a:t>
            </a:r>
            <a:br/>
            <a:r>
              <a:t>Je fais appel (cid:224) notre fonction lireCaractere(). Celle-ci lit le premier caractŁre tapØ,</a:t>
            </a:r>
            <a:br/>
            <a:r>
              <a:t>le met en majuscule et vide le bu(cid:27)er, c’est-(cid:224)-dire qu’elle vide les autres caractŁres qui</a:t>
            </a:r>
            <a:br/>
            <a:r>
              <a:t>auraient pu persister dans la mØmoire.</a:t>
            </a:r>
            <a:br/>
            <a:r>
              <a:t>// Si ce n’Øtait PAS la bonne lettre</a:t>
            </a:r>
            <a:br/>
            <a:r>
              <a:t>if (!rechercheLettre(lettre, motSecret, lettreTrouvee))</a:t>
            </a:r>
            <a:br/>
            <a:r>
              <a:t>{</a:t>
            </a:r>
            <a:br/>
            <a:r>
              <a:t>coupsRestants--; // On enlŁve un coup au joueur</a:t>
            </a:r>
            <a:br/>
            <a:r>
              <a:t>}</a:t>
            </a:r>
            <a:br/>
            <a:r>
              <a:t>}</a:t>
            </a:r>
            <a:br/>
            <a:r>
              <a:t>On vØri(cid:28)e si la lettre entrØe se trouve dans motSecret. On fait appel pour cela (cid:224)</a:t>
            </a:r>
            <a:br/>
            <a:r>
              <a:t>une fonction maison appelØe rechercheLettre. Nous verrons peu aprŁs le code de</a:t>
            </a:r>
            <a:br/>
            <a:r>
              <a:t>cette fonction. Pour le moment, tout ce que vous avez besoin de savoir, c’est que cette</a:t>
            </a:r>
            <a:br/>
            <a:r>
              <a:t>fonctionrenvoie(cid:19)vrai(cid:20)silalettresetrouvedanslemot,(cid:19)faux(cid:20)siellenes’ytrouve</a:t>
            </a:r>
            <a:br/>
            <a:r>
              <a:t>pas.</a:t>
            </a:r>
            <a:br/>
            <a:r>
              <a:t>Mon if, vous l’aurez remarquØ, commence par un point d’exclamation! qui signi(cid:28)e</a:t>
            </a:r>
            <a:br/>
            <a:r>
              <a:t>(cid:19) non (cid:20). La condition se lit donc (cid:19) Si la lettre n’a pas ØtØ trouvØe (cid:20). Que fait-on si la</a:t>
            </a:r>
            <a:br/>
            <a:r>
              <a:t>lettre n’a pas ØtØ trouvØe? On diminue le nombre de coups restants.</a:t>
            </a:r>
            <a:br/>
            <a:r>
              <a:t>Notez que la fonction rechercheLettre met aussi (cid:224) jour le tableau de boo-</a:t>
            </a:r>
            <a:br/>
            <a:r>
              <a:t>lØens lettreTrouvee. Elle met des 1 dans les cases des lettres qui ont ØtØ</a:t>
            </a:r>
            <a:br/>
            <a:r>
              <a:t>trouvØes.</a:t>
            </a:r>
            <a:br/>
            <a:r>
              <a:t>La boucle principale du jeu s’arrŒte l(cid:224). On recommence donc au dØbut de la boucle et</a:t>
            </a:r>
            <a:br/>
            <a:r>
              <a:t>on vØri(cid:28)e s’il reste des coups (cid:224) jouer et si on n’a pas dØj(cid:224) gagnØ.</a:t>
            </a:r>
            <a:br/>
            <a:r>
              <a:t>Lorsqu’on sort de la boucle principale du jeu, il reste (cid:224) a(cid:30)cher si on a gagnØ ou non</a:t>
            </a:r>
            <a:br/>
            <a:r>
              <a:t>avant que le programme ne s’arrŒte :</a:t>
            </a:r>
            <a:br/>
            <a:r>
              <a:t>if (gagne(lettreTrouvee))</a:t>
            </a:r>
            <a:br/>
            <a:r>
              <a:t>printf("\n\nGagne ! Le mot secret etait bien : %s", motSecret);</a:t>
            </a:r>
            <a:br/>
            <a:r>
              <a:t>else</a:t>
            </a:r>
            <a:br/>
            <a:r>
              <a:t>printf("\n\nPerdu ! Le mot secret etait : %s", motSecret);</a:t>
            </a:r>
            <a:br/>
            <a:r>
              <a:t>return 0;</a:t>
            </a:r>
            <a:br/>
            <a:r>
              <a:t>}</a:t>
            </a:r>
            <a:br/>
            <a:r>
              <a:t>On fait appel (cid:224) la fonction gagne pour vØri(cid:28)er si on a gagnØ. Si c’est le cas, alors on</a:t>
            </a:r>
            <a:br/>
            <a:r>
              <a:t>a(cid:30)che le message (cid:19) GagnØ! (cid:20); sinon, c’est qu’on n’avait plus de coups (cid:224) jouer, on a</a:t>
            </a:r>
            <a:br/>
            <a:r>
              <a:t>ØtØ pendu.</a:t>
            </a:r>
            <a:br/>
            <a:r>
              <a:t>259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18. TP : R(cid:201)ALISATION D’UN PENDU</a:t>
            </a:r>
            <a:br/>
            <a:r>
              <a:t>Analyse de la fonction gagne</a:t>
            </a:r>
            <a:br/>
            <a:r>
              <a:t>Voyons maintenant le code de la fonction gagne :</a:t>
            </a:r>
            <a:br/>
            <a:r>
              <a:t>int gagne(int lettreTrouvee[])</a:t>
            </a:r>
            <a:br/>
            <a:r>
              <a:t>{</a:t>
            </a:r>
            <a:br/>
            <a:r>
              <a:t>int i = 0;</a:t>
            </a:r>
            <a:br/>
            <a:r>
              <a:t>int joueurGagne = 1;</a:t>
            </a:r>
            <a:br/>
            <a:r>
              <a:t>for (i = 0 ; i &lt; 6 ; i++)</a:t>
            </a:r>
            <a:br/>
            <a:r>
              <a:t>{</a:t>
            </a:r>
            <a:br/>
            <a:r>
              <a:t>if (lettreTrouvee[i] == 0)</a:t>
            </a:r>
            <a:br/>
            <a:r>
              <a:t>joueurGagne = 0;</a:t>
            </a:r>
            <a:br/>
            <a:r>
              <a:t>}</a:t>
            </a:r>
            <a:br/>
            <a:r>
              <a:t>return joueurGagne;</a:t>
            </a:r>
            <a:br/>
            <a:r>
              <a:t>}</a:t>
            </a:r>
            <a:br/>
            <a:r>
              <a:t>Cette fonction prend le tableau de boolØens lettreTrouvee pour paramŁtre. Elle ren-</a:t>
            </a:r>
            <a:br/>
            <a:r>
              <a:t>voie un boolØen : (cid:19) vrai (cid:20) si on a gagnØ, (cid:19) faux (cid:20) si on a perdu.</a:t>
            </a:r>
            <a:br/>
            <a:r>
              <a:t>Le code de cette fonction est plut(cid:244)t simple, vous devriez tous le comprendre. On par-</a:t>
            </a:r>
            <a:br/>
            <a:r>
              <a:t>courtlettreTrouveeetonvØri(cid:28)esiUNEdescasesvaut(cid:19)faux(cid:20)(0).Siunedeslettres</a:t>
            </a:r>
            <a:br/>
            <a:r>
              <a:t>n’a pas encore ØtØ trouvØe, c’est qu’on a perdu : on met alors le boolØen joueurGagne</a:t>
            </a:r>
            <a:br/>
            <a:r>
              <a:t>(cid:224) (cid:19) faux (cid:20) (0). Sinon, si toutes les lettres ont ØtØ trouvØes, le boolØen vaut (cid:19) vrai (cid:20) (1)</a:t>
            </a:r>
            <a:br/>
            <a:r>
              <a:t>et la fonction renverra donc (cid:19) vrai (cid:20).</a:t>
            </a:r>
            <a:br/>
            <a:r>
              <a:t>Analyse de la fonction rechercheLettre</a:t>
            </a:r>
            <a:br/>
            <a:r>
              <a:t>La fonction rechercheLettre a deux missions :</a:t>
            </a:r>
            <a:br/>
            <a:r>
              <a:t>(cid:21) renvoyer un boolØen indiquant si la lettre se trouvait bien dans le mot secret;</a:t>
            </a:r>
            <a:br/>
            <a:r>
              <a:t>(cid:21) mettre(cid:224)jour((cid:224)1)lescasesdutableaulettreTrouveecorrespondantauxpositions</a:t>
            </a:r>
            <a:br/>
            <a:r>
              <a:t>de la lettre qui a ØtØ trouvØe.</a:t>
            </a:r>
            <a:br/>
            <a:r>
              <a:t>int rechercheLettre(char lettre, char motSecret[], int lettreTrouvee[])</a:t>
            </a:r>
            <a:br/>
            <a:r>
              <a:t>{</a:t>
            </a:r>
            <a:br/>
            <a:r>
              <a:t>int i = 0;</a:t>
            </a:r>
            <a:br/>
            <a:r>
              <a:t>int bonneLettre = 0;</a:t>
            </a:r>
            <a:br/>
            <a:r>
              <a:t>// On parcourt motSecret pour vØrifier si la lettre proposØe y est</a:t>
            </a:r>
            <a:br/>
            <a:r>
              <a:t>for (i = 0 ; motSecret[i] != ’\0’ ; i++)</a:t>
            </a:r>
            <a:br/>
            <a:r>
              <a:t>{</a:t>
            </a:r>
            <a:br/>
            <a:r>
              <a:t>if (lettre == motSecret[i]) // Si la lettre y est</a:t>
            </a:r>
            <a:br/>
            <a:r>
              <a:t>{</a:t>
            </a:r>
            <a:br/>
            <a:r>
              <a:t>bonneLettre = 1; // On mØmorise que c’Øtait une bonne lettre</a:t>
            </a:r>
            <a:br/>
            <a:r>
              <a:t>lettreTrouvee[i] = 1; // On met (cid:224) 1 la case du tableau de boolØens</a:t>
            </a:r>
            <a:br/>
            <a:r>
              <a:t>(cid:44)→ correspondant (cid:224) la lettre actuelle</a:t>
            </a:r>
            <a:br/>
            <a:r>
              <a:t>}</a:t>
            </a:r>
            <a:br/>
            <a:r>
              <a:t>260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SOLUTION (2 : LA GESTION DU DICTIONNAIRE)</a:t>
            </a:r>
            <a:br/>
            <a:r>
              <a:t>}</a:t>
            </a:r>
            <a:br/>
            <a:r>
              <a:t>return bonneLettre;</a:t>
            </a:r>
            <a:br/>
            <a:r>
              <a:t>}</a:t>
            </a:r>
            <a:br/>
            <a:r>
              <a:t>Onparcourtdonclacha(cid:238)nemotSecretcaractŁreparcaractŁre.(cid:192)chaquefois,onvØri(cid:28)e</a:t>
            </a:r>
            <a:br/>
            <a:r>
              <a:t>si la lettre que le joueur a proposØe est une lettre du mot. Si la lettre correspond, alors</a:t>
            </a:r>
            <a:br/>
            <a:r>
              <a:t>on fait deux choses :</a:t>
            </a:r>
            <a:br/>
            <a:r>
              <a:t>(cid:21) on change la valeur du boolØen bonneLettre (cid:224) 1, pour que la fonction retourne 1</a:t>
            </a:r>
            <a:br/>
            <a:r>
              <a:t>car la lettre se trouvait e(cid:27)ectivement dans motSecret;</a:t>
            </a:r>
            <a:br/>
            <a:r>
              <a:t>(cid:21) on met (cid:224) jour le tableau lettreTrouvee (cid:224) la position actuelle pour indiquer que</a:t>
            </a:r>
            <a:br/>
            <a:r>
              <a:t>cette lettre a ØtØ trouvØe.</a:t>
            </a:r>
            <a:br/>
            <a:r>
              <a:t>L’avantagedecettetechnique,c’estqu’ainsionparcourttoutletableau(onnes’arrŒte</a:t>
            </a:r>
            <a:br/>
            <a:r>
              <a:t>pas (cid:224) la premiŁre lettre trouvØe). Cela nous permet de bien mettre (cid:224) jour le tableau</a:t>
            </a:r>
            <a:br/>
            <a:r>
              <a:t>lettreTrouvee, au cas oø une lettre serait prØsente en plusieurs exemplaires dans le</a:t>
            </a:r>
            <a:br/>
            <a:r>
              <a:t>mot secret, comme c’est le cas pour les deux R de MARRON.</a:t>
            </a:r>
            <a:br/>
            <a:r>
              <a:t>La solution (2 : la gestion du dictionnaire)</a:t>
            </a:r>
            <a:br/>
            <a:r>
              <a:t>NousavonsfaitletourdesfonctionnalitØsdebasedenotreprogramme.Ilcontienttout</a:t>
            </a:r>
            <a:br/>
            <a:r>
              <a:t>ce qu’il faut pour gØrer une partie, mais il ne sait pas sØlectionner un mot au hasard</a:t>
            </a:r>
            <a:br/>
            <a:r>
              <a:t>dans un dictionnaire de mots. Vous pouvez voir (cid:224) quoi ressemble mon code source au</a:t>
            </a:r>
            <a:br/>
            <a:r>
              <a:t>complet (cid:224) ce stade de son Øcriture6 sur le web. Je ne l’ai pas placØ ici car il prend dØj(cid:224)</a:t>
            </a:r>
            <a:br/>
            <a:r>
              <a:t>plusieurs pages et ferait doublon avec le code source (cid:28)nal complet que vous verrez un</a:t>
            </a:r>
            <a:br/>
            <a:r>
              <a:t>peu plus bas.</a:t>
            </a:r>
            <a:br/>
            <a:r>
              <a:t>(cid:3) (cid:0)</a:t>
            </a:r>
            <a:br/>
            <a:r>
              <a:t>(cid:66) (cid:2)Code web : 300532(cid:1)</a:t>
            </a:r>
            <a:br/>
            <a:r>
              <a:t>Avant d’aller plus loin, la premiŁre chose (cid:224) faire maintenant est de crØer ce fameux</a:t>
            </a:r>
            <a:br/>
            <a:r>
              <a:t>dictionnaire de mots. MŒme s’il est court ce n’est pas grave, il conviendra pour les</a:t>
            </a:r>
            <a:br/>
            <a:r>
              <a:t>tests.</a:t>
            </a:r>
            <a:br/>
            <a:r>
              <a:t>Je vais donc crØer un (cid:28)chier dico.txt dans le mŒme rØpertoire que mon projet.</a:t>
            </a:r>
            <a:br/>
            <a:r>
              <a:t>Pour le moment, j’y mets les mots suivants :</a:t>
            </a:r>
            <a:br/>
            <a:r>
              <a:t>MAISON</a:t>
            </a:r>
            <a:br/>
            <a:r>
              <a:t>BLEU</a:t>
            </a:r>
            <a:br/>
            <a:r>
              <a:t>AVION</a:t>
            </a:r>
            <a:br/>
            <a:r>
              <a:t>XYLOPHONE</a:t>
            </a:r>
            <a:br/>
            <a:r>
              <a:t>ABEILLE</a:t>
            </a:r>
            <a:br/>
            <a:r>
              <a:t>IMMEUBLE</a:t>
            </a:r>
            <a:br/>
            <a:r>
              <a:t>GOURDIN</a:t>
            </a:r>
            <a:br/>
            <a:r>
              <a:t>NEIGE</a:t>
            </a:r>
            <a:br/>
            <a:r>
              <a:t>ZERO</a:t>
            </a:r>
            <a:br/>
            <a:r>
              <a:t>6. Doncsanslagestiondudictionnaire.</a:t>
            </a:r>
            <a:br/>
            <a:r>
              <a:t>261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18. TP : R(cid:201)ALISATION D’UN PENDU</a:t>
            </a:r>
            <a:br/>
            <a:r>
              <a:t>Unefoisquej’auraiterminØdecoderleprogramme,jereviendraibiensßrsurcediction-</a:t>
            </a:r>
            <a:br/>
            <a:r>
              <a:t>naireetj’yajouteraiØvidemmentdestooonnesdemotstorduscommeXYLOPHONE,</a:t>
            </a:r>
            <a:br/>
            <a:r>
              <a:t>ou (cid:224) rallonge comme ANTICONSTITUTIONNELLEMENT. Mais pour le moment,</a:t>
            </a:r>
            <a:br/>
            <a:r>
              <a:t>retournons (cid:224) nos instructions.</a:t>
            </a:r>
            <a:br/>
            <a:r>
              <a:t>PrØparation des nouveaux (cid:28)chiers</a:t>
            </a:r>
            <a:br/>
            <a:r>
              <a:t>La lecture du (cid:19) dico (cid:20) va demander pas mal de lignes de code7. Je prends donc les</a:t>
            </a:r>
            <a:br/>
            <a:r>
              <a:t>devants en ajoutant un nouveau (cid:28)chier (cid:224) mon projet : dico.c (qui sera chargØ de la</a:t>
            </a:r>
            <a:br/>
            <a:r>
              <a:t>lecture du dico). Dans la foulØe, je crØe le dico.h qui contiendra les prototypes des</a:t>
            </a:r>
            <a:br/>
            <a:r>
              <a:t>fonctions contenues dans dico.c.</a:t>
            </a:r>
            <a:br/>
            <a:r>
              <a:t>Dans dico.c, je commence par inclure les bibliothŁques dont j’aurai besoin ainsi que</a:t>
            </a:r>
            <a:br/>
            <a:r>
              <a:t>mon dico.h. A priori, comme souvent, j’aurai besoin de stdio et stdlib ici. En plus</a:t>
            </a:r>
            <a:br/>
            <a:r>
              <a:t>de cela, je vais Œtre amenØ (cid:224) piocher un nombre au hasard dans le dico, je vais donc</a:t>
            </a:r>
            <a:br/>
            <a:r>
              <a:t>inclure time.h comme on l’avait fait pour notre premier projet (cid:19) Plus ou Moins (cid:20). Je</a:t>
            </a:r>
            <a:br/>
            <a:r>
              <a:t>vais aussi avoir besoin de string.h pour faire un strlen vers la (cid:28)n de la fonction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#include &lt;time.h&gt;</a:t>
            </a:r>
            <a:br/>
            <a:r>
              <a:t>#include &lt;string.h&gt;</a:t>
            </a:r>
            <a:br/>
            <a:r>
              <a:t>#include "dico.h"</a:t>
            </a:r>
            <a:br/>
            <a:r>
              <a:t>La fonction piocherMot</a:t>
            </a:r>
            <a:br/>
            <a:r>
              <a:t>Cette fonction va prendre un paramŁtre : un pointeur sur la zone en mØmoire oø elle</a:t>
            </a:r>
            <a:br/>
            <a:r>
              <a:t>pourra Øcrire le mot. Ce pointeur sera fourni par le main(). La fonction renverra un</a:t>
            </a:r>
            <a:br/>
            <a:r>
              <a:t>int qui sera un boolØen : 1 = tout s’est bien passØ, 0 = il y a eu une erreur.</a:t>
            </a:r>
            <a:br/>
            <a:r>
              <a:t>Voici le dØbut de la fonction :</a:t>
            </a:r>
            <a:br/>
            <a:r>
              <a:t>int piocherMot(char *motPioche)</a:t>
            </a:r>
            <a:br/>
            <a:r>
              <a:t>{</a:t>
            </a:r>
            <a:br/>
            <a:r>
              <a:t>FILE* dico = NULL; // Le pointeur de fichier qui va contenir notre fichier</a:t>
            </a:r>
            <a:br/>
            <a:r>
              <a:t>int nombreMots = 0, numMotChoisi = 0, i = 0;</a:t>
            </a:r>
            <a:br/>
            <a:r>
              <a:t>int caractereLu = 0;</a:t>
            </a:r>
            <a:br/>
            <a:r>
              <a:t>Je dØ(cid:28)nis quelques variables qui me seront indispensables. Comme pour le main(), je</a:t>
            </a:r>
            <a:br/>
            <a:r>
              <a:t>n’ai pas pensØ (cid:224) mettre toutes ces variables dŁs le dØbut, il y en a certaines que j’ai</a:t>
            </a:r>
            <a:br/>
            <a:r>
              <a:t>ajoutØes par la suite lorsque je me suis rendu compte que j’en avais besoin.</a:t>
            </a:r>
            <a:br/>
            <a:r>
              <a:t>Les noms des variables parlent d’eux-mŒmes. On a notre pointeur sur (cid:28)chier dico</a:t>
            </a:r>
            <a:br/>
            <a:r>
              <a:t>dont on va se servir pour lire le (cid:28)chier dico.txt, des variables temporaires qui vont</a:t>
            </a:r>
            <a:br/>
            <a:r>
              <a:t>stocker les caractŁres, etc. Notez que j’utilise ici un int pour stocker un caractŁre</a:t>
            </a:r>
            <a:br/>
            <a:r>
              <a:t>7. Dumoins,j’enailepressentiment.</a:t>
            </a:r>
            <a:br/>
            <a:r>
              <a:t>262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2</a:t>
            </a:r>
            <a:br/>
            <a:r>
              <a:t>Chapitre</a:t>
            </a:r>
            <a:br/>
            <a:r>
              <a:t>Ayez les bons outils !</a:t>
            </a:r>
            <a:br/>
            <a:r>
              <a:t>Di(cid:30)cultØ :</a:t>
            </a:r>
            <a:br/>
            <a:r>
              <a:t>A</a:t>
            </a:r>
            <a:br/>
            <a:r>
              <a:t>prŁs unpremierchapitreplut(cid:244)tintroductif,nouscommen(cid:231)ons(cid:224)entrerdanslevifdu</a:t>
            </a:r>
            <a:br/>
            <a:r>
              <a:t>sujet. Nous allons rØpondre (cid:224) la question suivante : (cid:19) De quels logiciels a-t-on besoin</a:t>
            </a:r>
            <a:br/>
            <a:r>
              <a:t>pour programmer? (cid:20).</a:t>
            </a:r>
            <a:br/>
            <a:r>
              <a:t>Iln’yaurariendedi(cid:30)cile(cid:224)fairedanscechapitre,onvaprendreletempsdesefamiliariser</a:t>
            </a:r>
            <a:br/>
            <a:r>
              <a:t>avec de nouveaux logiciels.</a:t>
            </a:r>
            <a:br/>
            <a:r>
              <a:t>Pro(cid:28)tez-en! Dans le chapitre suivant, nous commencerons (cid:224) vraiment programmer et il ne</a:t>
            </a:r>
            <a:br/>
            <a:r>
              <a:t>sera plus l’heure de faire la sieste!</a:t>
            </a:r>
            <a:br/>
            <a:r>
              <a:t>11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SOLUTION (2 : LA GESTION DU DICTIONNAIRE)</a:t>
            </a:r>
            <a:br/>
            <a:r>
              <a:t>(caractereLu) car la fonction fgetc que je vais utiliser renvoie un int. Il est donc</a:t>
            </a:r>
            <a:br/>
            <a:r>
              <a:t>prØfØrable de stocker le rØsultat dans un int.</a:t>
            </a:r>
            <a:br/>
            <a:r>
              <a:t>Passons (cid:224) la suite :</a:t>
            </a:r>
            <a:br/>
            <a:r>
              <a:t>dico = fopen("dico.txt", "r"); // On ouvre le dictionnaire en lecture seule</a:t>
            </a:r>
            <a:br/>
            <a:r>
              <a:t>// On vØrifie si on a rØussi (cid:224) ouvrir le dictionnaire</a:t>
            </a:r>
            <a:br/>
            <a:r>
              <a:t>if (dico == NULL) // Si on n’a PAS rØussi (cid:224) ouvrir le fichier</a:t>
            </a:r>
            <a:br/>
            <a:r>
              <a:t>{</a:t>
            </a:r>
            <a:br/>
            <a:r>
              <a:t>printf("\nImpossible de charger le dictionnaire de mots");</a:t>
            </a:r>
            <a:br/>
            <a:r>
              <a:t>return 0; // On retourne 0 pour indiquer que la fonction a ØchouØ</a:t>
            </a:r>
            <a:br/>
            <a:r>
              <a:t>// (cid:192) la lecture du return, la fonction s’arrŒte immØdiatement.</a:t>
            </a:r>
            <a:br/>
            <a:r>
              <a:t>}</a:t>
            </a:r>
            <a:br/>
            <a:r>
              <a:t>Je n’ai pas grand-chose (cid:224) ajouter ici. J’ouvre le (cid:28)chier dico.txt en lecture seule ("r")</a:t>
            </a:r>
            <a:br/>
            <a:r>
              <a:t>et je vØri(cid:28)e si j’ai rØussi en testant si dico vaut NULL ou non. Si dico vaut NULL, le</a:t>
            </a:r>
            <a:br/>
            <a:r>
              <a:t>(cid:28)chier n’a pas pu Œtre ouvert ((cid:28)chier introuvable ou utilisØ par un autre programme).</a:t>
            </a:r>
            <a:br/>
            <a:r>
              <a:t>Dans ce cas, j’a(cid:30)che une erreur et je fais un return 0.</a:t>
            </a:r>
            <a:br/>
            <a:r>
              <a:t>Pourquoiunreturnl(cid:224)?Enfait,l’instructionreturncommandel’arrŒtdelafonction.</a:t>
            </a:r>
            <a:br/>
            <a:r>
              <a:t>Si le dico n’a pas pu Œtre ouvert, la fonction s’arrŒte l(cid:224) et l’ordinateur n’ira pas lire</a:t>
            </a:r>
            <a:br/>
            <a:r>
              <a:t>plus loin. On retourne 0 pour indiquer au main que la fonction a ØchouØ.</a:t>
            </a:r>
            <a:br/>
            <a:r>
              <a:t>Dans la suite de la fonction, on suppose donc que le (cid:28)chier a bien ØtØ ouvert.</a:t>
            </a:r>
            <a:br/>
            <a:r>
              <a:t>// On compte le nombre de mots dans le fichier (il suffit de compter les</a:t>
            </a:r>
            <a:br/>
            <a:r>
              <a:t>(cid:44)→ entrØes \n</a:t>
            </a:r>
            <a:br/>
            <a:r>
              <a:t>do</a:t>
            </a:r>
            <a:br/>
            <a:r>
              <a:t>{</a:t>
            </a:r>
            <a:br/>
            <a:r>
              <a:t>caractereLu = fgetc(dico);</a:t>
            </a:r>
            <a:br/>
            <a:r>
              <a:t>if (caractereLu == ’\n’)</a:t>
            </a:r>
            <a:br/>
            <a:r>
              <a:t>nombreMots++;</a:t>
            </a:r>
            <a:br/>
            <a:r>
              <a:t>} while(caractereLu != EOF);</a:t>
            </a:r>
            <a:br/>
            <a:r>
              <a:t>L(cid:224), on parcourt tout le (cid:28)chier (cid:224) coups de fgetc (caractŁre par caractŁre). On compte</a:t>
            </a:r>
            <a:br/>
            <a:r>
              <a:t>lenombrede\n(entrØes)qu’ondØtecte.(cid:192)chaquefoisqu’ontombesurun\n,onincrØ-</a:t>
            </a:r>
            <a:br/>
            <a:r>
              <a:t>mente la variable nombreMots. Gr(cid:226)ce (cid:224) ce bout de code, on obtient dans nombreMots</a:t>
            </a:r>
            <a:br/>
            <a:r>
              <a:t>le nombre de mots dans le (cid:28)chier8.</a:t>
            </a:r>
            <a:br/>
            <a:r>
              <a:t>numMotChoisi = nombreAleatoire(nombreMots); // On pioche un mot au hasard</a:t>
            </a:r>
            <a:br/>
            <a:r>
              <a:t>Ici, je fais appel (cid:224) une fonction de mon cru qui va gØnŁrer un nombre alØatoire entre</a:t>
            </a:r>
            <a:br/>
            <a:r>
              <a:t>1 et nombreMots (le paramŁtre qu’on envoie (cid:224) la fonction). C’est une fonction toute</a:t>
            </a:r>
            <a:br/>
            <a:r>
              <a:t>simplequej’aiplacØeaussidansdico.c(jevousladØtailleraitout(cid:224)l’heure).Bref,elle</a:t>
            </a:r>
            <a:br/>
            <a:r>
              <a:t>renvoie un nombre (correspondant (cid:224) un numØro de ligne du (cid:28)chier) au hasard qu’on</a:t>
            </a:r>
            <a:br/>
            <a:r>
              <a:t>stocke dans numMotChoisi.</a:t>
            </a:r>
            <a:br/>
            <a:r>
              <a:t>8. Rappelez-vousquele(cid:28)chiercontientunmotparligne.</a:t>
            </a:r>
            <a:br/>
            <a:r>
              <a:t>263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18. TP : R(cid:201)ALISATION D’UN PENDU</a:t>
            </a:r>
            <a:br/>
            <a:r>
              <a:t>// On recommence (cid:224) lire le fichier depuis le dØbut. On s’arrŒte lorsqu’on est</a:t>
            </a:r>
            <a:br/>
            <a:r>
              <a:t>(cid:44)→ arrivØ au bon mot</a:t>
            </a:r>
            <a:br/>
            <a:r>
              <a:t>rewind(dico);</a:t>
            </a:r>
            <a:br/>
            <a:r>
              <a:t>while (numMotChoisi &gt; 0)</a:t>
            </a:r>
            <a:br/>
            <a:r>
              <a:t>{</a:t>
            </a:r>
            <a:br/>
            <a:r>
              <a:t>caractereLu = fgetc(dico);</a:t>
            </a:r>
            <a:br/>
            <a:r>
              <a:t>if (caractereLu == ’\n’)</a:t>
            </a:r>
            <a:br/>
            <a:r>
              <a:t>numMotChoisi--;</a:t>
            </a:r>
            <a:br/>
            <a:r>
              <a:t>}</a:t>
            </a:r>
            <a:br/>
            <a:r>
              <a:t>Maintenant qu’on a le numØro du mot qu’on veut piocher, on repart au dØbut gr(cid:226)ce</a:t>
            </a:r>
            <a:br/>
            <a:r>
              <a:t>(cid:224) un appel (cid:224) rewind(). On parcourt l(cid:224) encore le (cid:28)chier caractŁre par caractŁre en</a:t>
            </a:r>
            <a:br/>
            <a:r>
              <a:t>comptant les \n. Cette fois, on dØcrØmente la variable numMotChoisi. Si par exemple</a:t>
            </a:r>
            <a:br/>
            <a:r>
              <a:t>on a choisi le mot numØro 5, (cid:224) chaque entrØe la variable va Œtre dØcrØmentØe de 1. Elle</a:t>
            </a:r>
            <a:br/>
            <a:r>
              <a:t>va donc valoir 5, puis 4, 3, 2, 1... et 0. Lorsque la variable vaut 0, on sort du while,</a:t>
            </a:r>
            <a:br/>
            <a:r>
              <a:t>la condition numMotChoisi &gt; 0 n’Øtant plus remplie.</a:t>
            </a:r>
            <a:br/>
            <a:r>
              <a:t>Ce bout de code, que vous devez impØrativement comprendre, vous montre donc com-</a:t>
            </a:r>
            <a:br/>
            <a:r>
              <a:t>ment on parcourt un (cid:28)chier pour se placer (cid:224) la position voulue. Ce n’est pas bien</a:t>
            </a:r>
            <a:br/>
            <a:r>
              <a:t>compliquØ, mais ce n’est pas non plus (cid:19) Øvident (cid:20). Assurez-vous donc de bien com-</a:t>
            </a:r>
            <a:br/>
            <a:r>
              <a:t>prendre ce que je fais l(cid:224).</a:t>
            </a:r>
            <a:br/>
            <a:r>
              <a:t>Maintenant, on devrait avoir un curseur positionnØ juste devant le mot secret qu’on</a:t>
            </a:r>
            <a:br/>
            <a:r>
              <a:t>a choisi de piocher. On va le stocker dans motPioche (le paramŁtre que la fonction</a:t>
            </a:r>
            <a:br/>
            <a:r>
              <a:t>re(cid:231)oit) gr(cid:226)ce (cid:224) un simple fgets qui va lire le mot :</a:t>
            </a:r>
            <a:br/>
            <a:r>
              <a:t>/* Le curseur du fichier est positionnØ au bon endroit.</a:t>
            </a:r>
            <a:br/>
            <a:r>
              <a:t>On n’a plus qu’(cid:224) faire un fgets qui lira la ligne */</a:t>
            </a:r>
            <a:br/>
            <a:r>
              <a:t>fgets(motPioche, 100, dico);</a:t>
            </a:r>
            <a:br/>
            <a:r>
              <a:t>// On vire le \n (cid:224) la fin</a:t>
            </a:r>
            <a:br/>
            <a:r>
              <a:t>motPioche[strlen(motPioche) - 1] = ’\0’;</a:t>
            </a:r>
            <a:br/>
            <a:r>
              <a:t>On demande au fgets de ne pas lire plus de 100 caractŁres (c’est la taille du tableau</a:t>
            </a:r>
            <a:br/>
            <a:r>
              <a:t>motPioche, qu’on a dØ(cid:28)ni dans le main). N’oubliez pas que fgets lit toute une ligne,</a:t>
            </a:r>
            <a:br/>
            <a:r>
              <a:t>y compris le \n. Comme on ne veut pas garder ce \n dans le mot (cid:28)nal, on le supprime</a:t>
            </a:r>
            <a:br/>
            <a:r>
              <a:t>en le rempla(cid:231)ant par un \0. Cela aura pour e(cid:27)et de couper la cha(cid:238)ne juste avant le \n.</a:t>
            </a:r>
            <a:br/>
            <a:r>
              <a:t>Et... voil(cid:224) qui est fait! On a Øcrit le mot secret dans la mØmoire (cid:224) l’adresse de</a:t>
            </a:r>
            <a:br/>
            <a:r>
              <a:t>motPioche.</a:t>
            </a:r>
            <a:br/>
            <a:r>
              <a:t>On n’a plus qu’(cid:224) fermer le (cid:28)chier, (cid:224) retourner 1 pour que la fonction s’arrŒte et pour</a:t>
            </a:r>
            <a:br/>
            <a:r>
              <a:t>dire que tout s’est bien passØ :</a:t>
            </a:r>
            <a:br/>
            <a:r>
              <a:t>fclose(dico);</a:t>
            </a:r>
            <a:br/>
            <a:r>
              <a:t>return 1; // Tout s’est bien passØ, on retourne 1</a:t>
            </a:r>
            <a:br/>
            <a:r>
              <a:t>}</a:t>
            </a:r>
            <a:br/>
            <a:r>
              <a:t>Pas besoin de plus pour la fonction piocherMot!</a:t>
            </a:r>
            <a:br/>
            <a:r>
              <a:t>264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SOLUTION (2 : LA GESTION DU DICTIONNAIRE)</a:t>
            </a:r>
            <a:br/>
            <a:r>
              <a:t>La fonction nombreAleatoire</a:t>
            </a:r>
            <a:br/>
            <a:r>
              <a:t>C’est la fonction dont j’avais promis de vous parler tout (cid:224) l’heure. On tire un nombre</a:t>
            </a:r>
            <a:br/>
            <a:r>
              <a:t>au hasard et on le renvoie :</a:t>
            </a:r>
            <a:br/>
            <a:r>
              <a:t>int nombreAleatoire(int nombreMax)</a:t>
            </a:r>
            <a:br/>
            <a:r>
              <a:t>{</a:t>
            </a:r>
            <a:br/>
            <a:r>
              <a:t>srand(time(NULL));</a:t>
            </a:r>
            <a:br/>
            <a:r>
              <a:t>return (rand() % nombreMax);</a:t>
            </a:r>
            <a:br/>
            <a:r>
              <a:t>}</a:t>
            </a:r>
            <a:br/>
            <a:r>
              <a:t>La premiŁre ligne initialise le gØnØrateur de nombres alØatoires, comme on a appris (cid:224)</a:t>
            </a:r>
            <a:br/>
            <a:r>
              <a:t>le faire dans le premier TP (cid:19) Plus ou Moins (cid:20). La seconde ligne prend un nombre au</a:t>
            </a:r>
            <a:br/>
            <a:r>
              <a:t>hasard entre 0 et nombreMax et le renvoie9.</a:t>
            </a:r>
            <a:br/>
            <a:r>
              <a:t>Le (cid:28)chier dico.h</a:t>
            </a:r>
            <a:br/>
            <a:r>
              <a:t>Ils’agitjustedesprototypesdesfonctions.Vousremarquerezqu’ilyala(cid:19)protection(cid:20)</a:t>
            </a:r>
            <a:br/>
            <a:r>
              <a:t>#ifndef que je vous avais demandØ d’inclure dans tous vos (cid:28)chiers .h (revoyez le</a:t>
            </a:r>
            <a:br/>
            <a:r>
              <a:t>chapitre sur le prØprocesseur au besoin).</a:t>
            </a:r>
            <a:br/>
            <a:r>
              <a:t>#ifndef DEF_DICO</a:t>
            </a:r>
            <a:br/>
            <a:r>
              <a:t>#define DEF_DICO</a:t>
            </a:r>
            <a:br/>
            <a:r>
              <a:t>int piocherMot(char *motPioche);</a:t>
            </a:r>
            <a:br/>
            <a:r>
              <a:t>int nombreAleatoire(int nombreMax);</a:t>
            </a:r>
            <a:br/>
            <a:r>
              <a:t>#endif</a:t>
            </a:r>
            <a:br/>
            <a:r>
              <a:t>(cid:3) (cid:0)</a:t>
            </a:r>
            <a:br/>
            <a:r>
              <a:t>(cid:66) (cid:2)Code web : 544019(cid:1)</a:t>
            </a:r>
            <a:br/>
            <a:r>
              <a:t>Le (cid:28)chier dico.c</a:t>
            </a:r>
            <a:br/>
            <a:r>
              <a:t>Voici le (cid:28)chier dico.c en entier :</a:t>
            </a:r>
            <a:br/>
            <a:r>
              <a:t>/*</a:t>
            </a:r>
            <a:br/>
            <a:r>
              <a:t>Jeu du Pendu</a:t>
            </a:r>
            <a:br/>
            <a:r>
              <a:t>dico.c</a:t>
            </a:r>
            <a:br/>
            <a:r>
              <a:t>------</a:t>
            </a:r>
            <a:br/>
            <a:r>
              <a:t>Ces fonctions piochent au hasard un mot dans un fichier dictionnaire</a:t>
            </a:r>
            <a:br/>
            <a:r>
              <a:t>pour le jeu du Pendu</a:t>
            </a:r>
            <a:br/>
            <a:r>
              <a:t>*/</a:t>
            </a:r>
            <a:br/>
            <a:r>
              <a:t>9. Notezquej’aifaittout(cid:231)aenuneligne,c’esttout(cid:224)faitpossible,bienquepeut-Œtreparfoismoins</a:t>
            </a:r>
            <a:br/>
            <a:r>
              <a:t>lisible.</a:t>
            </a:r>
            <a:br/>
            <a:r>
              <a:t>265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18. TP : R(cid:201)ALISATION D’UN PENDU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#include &lt;time.h&gt;</a:t>
            </a:r>
            <a:br/>
            <a:r>
              <a:t>#include &lt;string.h&gt;</a:t>
            </a:r>
            <a:br/>
            <a:r>
              <a:t>#include "dico.h"</a:t>
            </a:r>
            <a:br/>
            <a:r>
              <a:t>int piocherMot(char *motPioche)</a:t>
            </a:r>
            <a:br/>
            <a:r>
              <a:t>{</a:t>
            </a:r>
            <a:br/>
            <a:r>
              <a:t>FILE* dico = NULL; // Le pointeur de fichier qui va contenir notre fichier</a:t>
            </a:r>
            <a:br/>
            <a:r>
              <a:t>int nombreMots = 0, numMotChoisi = 0, i = 0;</a:t>
            </a:r>
            <a:br/>
            <a:r>
              <a:t>int caractereLu = 0;</a:t>
            </a:r>
            <a:br/>
            <a:r>
              <a:t>dico = fopen("dico.txt", "r"); // On ouvre le dictionnaire en lecture seule</a:t>
            </a:r>
            <a:br/>
            <a:r>
              <a:t>// On vØrifie si on a rØussi (cid:224) ouvrir le dictionnaire</a:t>
            </a:r>
            <a:br/>
            <a:r>
              <a:t>if (dico == NULL) // Si on n’a PAS rØussi (cid:224) ouvrir le fichier</a:t>
            </a:r>
            <a:br/>
            <a:r>
              <a:t>{</a:t>
            </a:r>
            <a:br/>
            <a:r>
              <a:t>printf("\nImpossible de charger le dictionnaire de mots");</a:t>
            </a:r>
            <a:br/>
            <a:r>
              <a:t>return 0; // On retourne 0 pour indiquer que la fonction a ØchouØ</a:t>
            </a:r>
            <a:br/>
            <a:r>
              <a:t>// (cid:192) la lecture du return, la fonction s’arrŒte immØdiatement.</a:t>
            </a:r>
            <a:br/>
            <a:r>
              <a:t>}</a:t>
            </a:r>
            <a:br/>
            <a:r>
              <a:t>// On compte le nombre de mots dans le fichier (il suffit de compter les</a:t>
            </a:r>
            <a:br/>
            <a:r>
              <a:t>// entrØes \n</a:t>
            </a:r>
            <a:br/>
            <a:r>
              <a:t>do</a:t>
            </a:r>
            <a:br/>
            <a:r>
              <a:t>{</a:t>
            </a:r>
            <a:br/>
            <a:r>
              <a:t>caractereLu = fgetc(dico);</a:t>
            </a:r>
            <a:br/>
            <a:r>
              <a:t>if (caractereLu == ’\n’)</a:t>
            </a:r>
            <a:br/>
            <a:r>
              <a:t>nombreMots++;</a:t>
            </a:r>
            <a:br/>
            <a:r>
              <a:t>} while(caractereLu != EOF);</a:t>
            </a:r>
            <a:br/>
            <a:r>
              <a:t>numMotChoisi = nombreAleatoire(nombreMots); // On pioche un mot au hasard</a:t>
            </a:r>
            <a:br/>
            <a:r>
              <a:t>// On recommence (cid:224) lire le fichier depuis le dØbut. On s’arrŒte lorsqu’on</a:t>
            </a:r>
            <a:br/>
            <a:r>
              <a:t>(cid:44)→ est arrivØ au bon mot</a:t>
            </a:r>
            <a:br/>
            <a:r>
              <a:t>rewind(dico);</a:t>
            </a:r>
            <a:br/>
            <a:r>
              <a:t>while (numMotChoisi &gt; 0)</a:t>
            </a:r>
            <a:br/>
            <a:r>
              <a:t>{</a:t>
            </a:r>
            <a:br/>
            <a:r>
              <a:t>caractereLu = fgetc(dico);</a:t>
            </a:r>
            <a:br/>
            <a:r>
              <a:t>if (caractereLu == ’\n’)</a:t>
            </a:r>
            <a:br/>
            <a:r>
              <a:t>numMotChoisi--;</a:t>
            </a:r>
            <a:br/>
            <a:r>
              <a:t>}</a:t>
            </a:r>
            <a:br/>
            <a:r>
              <a:t>/* Le curseur du fichier est positionnØ au bon endroit.</a:t>
            </a:r>
            <a:br/>
            <a:r>
              <a:t>On n’a plus qu’(cid:224) faire un fgets qui lira la ligne */</a:t>
            </a:r>
            <a:br/>
            <a:r>
              <a:t>fgets(motPioche, 100, dico);</a:t>
            </a:r>
            <a:br/>
            <a:r>
              <a:t>// On vire le \n (cid:224) la fin</a:t>
            </a:r>
            <a:br/>
            <a:r>
              <a:t>motPioche[strlen(motPioche) - 1] = ’\0’;</a:t>
            </a:r>
            <a:br/>
            <a:r>
              <a:t>266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SOLUTION (2 : LA GESTION DU DICTIONNAIRE)</a:t>
            </a:r>
            <a:br/>
            <a:r>
              <a:t>fclose(dico);</a:t>
            </a:r>
            <a:br/>
            <a:r>
              <a:t>return 1; // Tout s’est bien passØ, on retourne 1</a:t>
            </a:r>
            <a:br/>
            <a:r>
              <a:t>}</a:t>
            </a:r>
            <a:br/>
            <a:r>
              <a:t>int nombreAleatoire(int nombreMax)</a:t>
            </a:r>
            <a:br/>
            <a:r>
              <a:t>{</a:t>
            </a:r>
            <a:br/>
            <a:r>
              <a:t>srand(time(NULL));</a:t>
            </a:r>
            <a:br/>
            <a:r>
              <a:t>return (rand() % nombreMax);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366334(cid:1)</a:t>
            </a:r>
            <a:br/>
            <a:r>
              <a:t>Il va falloir modi(cid:28)er le main!</a:t>
            </a:r>
            <a:br/>
            <a:r>
              <a:t>Maintenant que le (cid:28)chier dico.c est prŒt, on retourne dans le main() pour l’adapter</a:t>
            </a:r>
            <a:br/>
            <a:r>
              <a:t>un petit peu aux quelques changements qu’on vient de faire.</a:t>
            </a:r>
            <a:br/>
            <a:r>
              <a:t>DØj(cid:224), on commence par inclure dico.h si on veut pouvoir faire appel aux fonctions de</a:t>
            </a:r>
            <a:br/>
            <a:r>
              <a:t>dico.c. De plus, on va aussi inclure string.h car on va devoir faire un strlen :</a:t>
            </a:r>
            <a:br/>
            <a:r>
              <a:t>#include &lt;string.h&gt;</a:t>
            </a:r>
            <a:br/>
            <a:r>
              <a:t>#include "dico.h"</a:t>
            </a:r>
            <a:br/>
            <a:r>
              <a:t>Pour commencer, les dØ(cid:28)nitions de variables vont un peu changer. DØj(cid:224), on n’initialise</a:t>
            </a:r>
            <a:br/>
            <a:r>
              <a:t>plus la cha(cid:238)ne motSecret, on crØe juste un grand tableau de char (100 cases).</a:t>
            </a:r>
            <a:br/>
            <a:r>
              <a:t>Quant au tableau lettreTrouvee... sa taille dØpendra de la longueur du mot secret</a:t>
            </a:r>
            <a:br/>
            <a:r>
              <a:t>qu’on aura piochØ. Comme on ne conna(cid:238)t pas encore cette taille, on crØe un simple</a:t>
            </a:r>
            <a:br/>
            <a:r>
              <a:t>pointeur.Tout(cid:224)l’heure,onferaunmallocetpointercepointeurverslazonemØmoire</a:t>
            </a:r>
            <a:br/>
            <a:r>
              <a:t>qu’on aura allouØe. Ceci est un exemple parfait de l’absolue nØcessitØ de l’allocation</a:t>
            </a:r>
            <a:br/>
            <a:r>
              <a:t>dynamique : on ne conna(cid:238)t pas la taille du tableau avant la compilation, on est donc</a:t>
            </a:r>
            <a:br/>
            <a:r>
              <a:t>obligØ de crØer un pointeur et de faire un malloc.</a:t>
            </a:r>
            <a:br/>
            <a:r>
              <a:t>Je ne dois pas oublier de libØrer la mØmoire ensuite quand je n’en ai plus besoin, d’oø</a:t>
            </a:r>
            <a:br/>
            <a:r>
              <a:t>la prØsence d’un free() (cid:224) la (cid:28)n du main.</a:t>
            </a:r>
            <a:br/>
            <a:r>
              <a:t>Onvaaussiavoirbesoind’unevariabletailleMotquivastocker...latailledumot.En</a:t>
            </a:r>
            <a:br/>
            <a:r>
              <a:t>e(cid:27)et,sivousregardezlemain()telqu’ilØtaitdanslapremiŁrepartie,onsupposaitque</a:t>
            </a:r>
            <a:br/>
            <a:r>
              <a:t>le mot faisait 6 caractŁres partout (et c’Øtait vrai car MARRON comporte 6 lettres).</a:t>
            </a:r>
            <a:br/>
            <a:r>
              <a:t>Maismaintenantquelemotpeutchangerdetaille,ilvafalloirŒtrecapabledes’adapter</a:t>
            </a:r>
            <a:br/>
            <a:r>
              <a:t>(cid:224) tous les mots!</a:t>
            </a:r>
            <a:br/>
            <a:r>
              <a:t>Voici donc les dØ(cid:28)nitions de variables du main en version (cid:28)nale :</a:t>
            </a:r>
            <a:br/>
            <a:r>
              <a:t>int main(int argc, char* argv[])</a:t>
            </a:r>
            <a:br/>
            <a:r>
              <a:t>{</a:t>
            </a:r>
            <a:br/>
            <a:r>
              <a:t>char lettre = 0; // Stocke la lettre proposØe par l’utilisateur (retour du</a:t>
            </a:r>
            <a:br/>
            <a:r>
              <a:t>(cid:44)→ scanf)</a:t>
            </a:r>
            <a:br/>
            <a:r>
              <a:t>267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18. TP : R(cid:201)ALISATION D’UN PENDU</a:t>
            </a:r>
            <a:br/>
            <a:r>
              <a:t>char motSecret[100] = {0}; // Ce sera le mot (cid:224) trouver</a:t>
            </a:r>
            <a:br/>
            <a:r>
              <a:t>int *lettreTrouvee = NULL; // Un tableau de boolØens. Chaque case correspond</a:t>
            </a:r>
            <a:br/>
            <a:r>
              <a:t>(cid:44)→ (cid:224) une lettre du mot secret. 0 = lettre non trouvØe, 1 = lettre trouvØe</a:t>
            </a:r>
            <a:br/>
            <a:r>
              <a:t>int coupsRestants = 10; // Compteur de coups restants (0 = mort)</a:t>
            </a:r>
            <a:br/>
            <a:r>
              <a:t>int i = 0; // Une petite variable pour parcourir les tableaux</a:t>
            </a:r>
            <a:br/>
            <a:r>
              <a:t>int tailleMot = 0;</a:t>
            </a:r>
            <a:br/>
            <a:r>
              <a:t>C’est principalement le dØbut du main qui va changer, donc analysons-le de plus prŁs :</a:t>
            </a:r>
            <a:br/>
            <a:r>
              <a:t>if (!piocherMot(motSecret))</a:t>
            </a:r>
            <a:br/>
            <a:r>
              <a:t>exit(0);</a:t>
            </a:r>
            <a:br/>
            <a:r>
              <a:t>On fait d’abord appel (cid:224) piocherMot directement dans le if. piocherMot va placer</a:t>
            </a:r>
            <a:br/>
            <a:r>
              <a:t>dans motSecret le mot qu’elle aura piochØ.</a:t>
            </a:r>
            <a:br/>
            <a:r>
              <a:t>De plus, piocherMot va renvoyer un boolØen pour nous dire si la fonction a rØussi ou</a:t>
            </a:r>
            <a:br/>
            <a:r>
              <a:t>ØchouØ. Le r(cid:244)le du if est d’analyser ce boolØen. Si (cid:231)a n’a PAS marchØ (le! permet</a:t>
            </a:r>
            <a:br/>
            <a:r>
              <a:t>d’exprimer la nØgation), alors on arrŒte tout (exit(0)).</a:t>
            </a:r>
            <a:br/>
            <a:r>
              <a:t>tailleMot = strlen(motSecret);</a:t>
            </a:r>
            <a:br/>
            <a:r>
              <a:t>OnstockelatailledumotSecretdanstailleMotcommejevousl’aidittout(cid:224)l’heure.</a:t>
            </a:r>
            <a:br/>
            <a:r>
              <a:t>lettreTrouvee = malloc(tailleMot * sizeof(int)); // On alloue dynamiquement le</a:t>
            </a:r>
            <a:br/>
            <a:r>
              <a:t>(cid:44)→ tableau lettreTrouvee (dont on ne connaissait pas la taille au dØpart)</a:t>
            </a:r>
            <a:br/>
            <a:r>
              <a:t>if (lettreTrouvee == NULL)</a:t>
            </a:r>
            <a:br/>
            <a:r>
              <a:t>exit(0);</a:t>
            </a:r>
            <a:br/>
            <a:r>
              <a:t>Maintenant on doit allouer la mØmoire pour le tableau lettreTrouvee. On lui donne</a:t>
            </a:r>
            <a:br/>
            <a:r>
              <a:t>latailledumot(tailleMot).OnvØri(cid:28)eensuitesilepointeurn’estpasNULL.Sic’estle</a:t>
            </a:r>
            <a:br/>
            <a:r>
              <a:t>cas,c’estquel’allocationaØchouØ.Danscecas,onarrŒteimmØdiatementleprogramme</a:t>
            </a:r>
            <a:br/>
            <a:r>
              <a:t>(on fait appel (cid:224) exit()).</a:t>
            </a:r>
            <a:br/>
            <a:r>
              <a:t>Si les lignes suivantes sont lues, c’est donc que tout s’est bien passØ.</a:t>
            </a:r>
            <a:br/>
            <a:r>
              <a:t>Voil(cid:224) tous les prØparatifs qu’il vous fallait faire ici. J’ai dß ensuite modi(cid:28)er le reste du</a:t>
            </a:r>
            <a:br/>
            <a:r>
              <a:t>(cid:28)chier main.c pour remplacer tous les nombres 6 (l’ancienne longueur de MARRON</a:t>
            </a:r>
            <a:br/>
            <a:r>
              <a:t>qu’on avait (cid:28)xØe) par la variable tailleMot. Par exemple :</a:t>
            </a:r>
            <a:br/>
            <a:r>
              <a:t>for (i = 0 ; i &lt; tailleMot ; i++)</a:t>
            </a:r>
            <a:br/>
            <a:r>
              <a:t>lettreTrouvee[i] = 0;</a:t>
            </a:r>
            <a:br/>
            <a:r>
              <a:t>Ce code met toutes les cases du tableau lettreTrouvee (cid:224) 0, en s’arrŒtant lorsqu’on a</a:t>
            </a:r>
            <a:br/>
            <a:r>
              <a:t>parcouru tailleMot cases.</a:t>
            </a:r>
            <a:br/>
            <a:r>
              <a:t>J’ai dß aussi remanier le prototype de la fonction gagne pour ajouter la variable</a:t>
            </a:r>
            <a:br/>
            <a:r>
              <a:t>tailleMot. Sans cela, la fonction n’aurait pas su quand arrŒter sa boucle.</a:t>
            </a:r>
            <a:br/>
            <a:r>
              <a:t>Voici le (cid:28)chier main.c (cid:28)nal en entier :</a:t>
            </a:r>
            <a:br/>
            <a:r>
              <a:t>268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SOLUTION (2 : LA GESTION DU DICTIONNAIRE)</a:t>
            </a:r>
            <a:br/>
            <a:r>
              <a:t>/*</a:t>
            </a:r>
            <a:br/>
            <a:r>
              <a:t>Jeu du Pendu</a:t>
            </a:r>
            <a:br/>
            <a:r>
              <a:t>main.c</a:t>
            </a:r>
            <a:br/>
            <a:r>
              <a:t>------</a:t>
            </a:r>
            <a:br/>
            <a:r>
              <a:t>Fonctions principales de gestion du jeu</a:t>
            </a:r>
            <a:br/>
            <a:r>
              <a:t>*/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#include &lt;ctype.h&gt;</a:t>
            </a:r>
            <a:br/>
            <a:r>
              <a:t>#include &lt;string.h&gt;</a:t>
            </a:r>
            <a:br/>
            <a:r>
              <a:t>#include "dico.h"</a:t>
            </a:r>
            <a:br/>
            <a:r>
              <a:t>int gagne(int lettreTrouvee[], long tailleMot);</a:t>
            </a:r>
            <a:br/>
            <a:r>
              <a:t>int rechercheLettre(char lettre, char motSecret[], int lettreTrouvee[]);</a:t>
            </a:r>
            <a:br/>
            <a:r>
              <a:t>char lireCaractere();</a:t>
            </a:r>
            <a:br/>
            <a:r>
              <a:t>int main(int argc, char* argv[])</a:t>
            </a:r>
            <a:br/>
            <a:r>
              <a:t>{</a:t>
            </a:r>
            <a:br/>
            <a:r>
              <a:t>char lettre = 0; // Stocke la lettre proposØe par l’utilisateur (retour du</a:t>
            </a:r>
            <a:br/>
            <a:r>
              <a:t>(cid:44)→ scanf)</a:t>
            </a:r>
            <a:br/>
            <a:r>
              <a:t>char motSecret[100] = {0}; // Ce sera le mot (cid:224) trouver</a:t>
            </a:r>
            <a:br/>
            <a:r>
              <a:t>int *lettreTrouvee = NULL; // Un tableau de boolØens. Chaque case correspond</a:t>
            </a:r>
            <a:br/>
            <a:r>
              <a:t>(cid:44)→ (cid:224) une lettre du mot secret. 0 = lettre non trouvØe, 1 = lettre trouvØe</a:t>
            </a:r>
            <a:br/>
            <a:r>
              <a:t>long coupsRestants = 10; // Compteur de coups restants (0 = mort)</a:t>
            </a:r>
            <a:br/>
            <a:r>
              <a:t>long i = 0; // Une petite variable pour parcourir les tableaux</a:t>
            </a:r>
            <a:br/>
            <a:r>
              <a:t>long tailleMot = 0;</a:t>
            </a:r>
            <a:br/>
            <a:r>
              <a:t>printf("Bienvenue dans le Pendu !\n\n");</a:t>
            </a:r>
            <a:br/>
            <a:r>
              <a:t>if (!piocherMot(motSecret))</a:t>
            </a:r>
            <a:br/>
            <a:r>
              <a:t>exit(0);</a:t>
            </a:r>
            <a:br/>
            <a:r>
              <a:t>tailleMot = strlen(motSecret);</a:t>
            </a:r>
            <a:br/>
            <a:r>
              <a:t>lettreTrouvee = malloc(tailleMot * sizeof(int)); // On alloue dynamiquement</a:t>
            </a:r>
            <a:br/>
            <a:r>
              <a:t>(cid:44)→ le tableau lettreTrouvee (dont on ne connaissait pas la taille au dØpart)</a:t>
            </a:r>
            <a:br/>
            <a:r>
              <a:t>if (lettreTrouvee == NULL)</a:t>
            </a:r>
            <a:br/>
            <a:r>
              <a:t>exit(0);</a:t>
            </a:r>
            <a:br/>
            <a:r>
              <a:t>for (i = 0 ; i &lt; tailleMot ; i++)</a:t>
            </a:r>
            <a:br/>
            <a:r>
              <a:t>lettreTrouvee[i] = 0;</a:t>
            </a:r>
            <a:br/>
            <a:r>
              <a:t>/* On continue (cid:224) jouer tant qu’il reste au moins un coup (cid:224) jouer ou qu’on</a:t>
            </a:r>
            <a:br/>
            <a:r>
              <a:t>n’a pas gagnØ */</a:t>
            </a:r>
            <a:br/>
            <a:r>
              <a:t>while (coupsRestants &gt; 0 &amp;&amp; !gagne(lettreTrouvee, tailleMot))</a:t>
            </a:r>
            <a:br/>
            <a:r>
              <a:t>{</a:t>
            </a:r>
            <a:br/>
            <a:r>
              <a:t>269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18. TP : R(cid:201)ALISATION D’UN PENDU</a:t>
            </a:r>
            <a:br/>
            <a:r>
              <a:t>printf("\n\nIl vous reste %ld coups a jouer", coupsRestants);</a:t>
            </a:r>
            <a:br/>
            <a:r>
              <a:t>printf("\nQuel est le mot secret ? ");</a:t>
            </a:r>
            <a:br/>
            <a:r>
              <a:t>/* On affiche le mot secret en masquant les lettres non trouvØes</a:t>
            </a:r>
            <a:br/>
            <a:r>
              <a:t>Exemple : *A**ON */</a:t>
            </a:r>
            <a:br/>
            <a:r>
              <a:t>for (i = 0 ; i &lt; tailleMot ; i++)</a:t>
            </a:r>
            <a:br/>
            <a:r>
              <a:t>{</a:t>
            </a:r>
            <a:br/>
            <a:r>
              <a:t>if (lettreTrouvee[i]) // Si on a trouvØ la lettre n(cid:6) i</a:t>
            </a:r>
            <a:br/>
            <a:r>
              <a:t>printf("%c", motSecret[i]); // On l’affiche</a:t>
            </a:r>
            <a:br/>
            <a:r>
              <a:t>else</a:t>
            </a:r>
            <a:br/>
            <a:r>
              <a:t>printf("*"); // Sinon, on affiche une Øtoile pour les lettres</a:t>
            </a:r>
            <a:br/>
            <a:r>
              <a:t>(cid:44)→ non trouvØes</a:t>
            </a:r>
            <a:br/>
            <a:r>
              <a:t>}</a:t>
            </a:r>
            <a:br/>
            <a:r>
              <a:t>printf("\nProposez une lettre : ");</a:t>
            </a:r>
            <a:br/>
            <a:r>
              <a:t>lettre = lireCaractere();</a:t>
            </a:r>
            <a:br/>
            <a:r>
              <a:t>// Si ce n’Øtait PAS la bonne lettre</a:t>
            </a:r>
            <a:br/>
            <a:r>
              <a:t>if (!rechercheLettre(lettre, motSecret, lettreTrouvee))</a:t>
            </a:r>
            <a:br/>
            <a:r>
              <a:t>{</a:t>
            </a:r>
            <a:br/>
            <a:r>
              <a:t>coupsRestants--; // On enlŁve un coup au joueur</a:t>
            </a:r>
            <a:br/>
            <a:r>
              <a:t>}</a:t>
            </a:r>
            <a:br/>
            <a:r>
              <a:t>}</a:t>
            </a:r>
            <a:br/>
            <a:r>
              <a:t>if (gagne(lettreTrouvee, tailleMot))</a:t>
            </a:r>
            <a:br/>
            <a:r>
              <a:t>printf("\n\nGagne ! Le mot secret etait bien : %s", motSecret);</a:t>
            </a:r>
            <a:br/>
            <a:r>
              <a:t>else</a:t>
            </a:r>
            <a:br/>
            <a:r>
              <a:t>printf("\n\nPerdu ! Le mot secret etait : %s", motSecret);</a:t>
            </a:r>
            <a:br/>
            <a:r>
              <a:t>free(lettreTrouvee); // On libŁre la mØmoire allouØe manuellement (par</a:t>
            </a:r>
            <a:br/>
            <a:r>
              <a:t>(cid:44)→ malloc)</a:t>
            </a:r>
            <a:br/>
            <a:r>
              <a:t>return 0;</a:t>
            </a:r>
            <a:br/>
            <a:r>
              <a:t>}</a:t>
            </a:r>
            <a:br/>
            <a:r>
              <a:t>char lireCaractere()</a:t>
            </a:r>
            <a:br/>
            <a:r>
              <a:t>{</a:t>
            </a:r>
            <a:br/>
            <a:r>
              <a:t>char caractere = 0;</a:t>
            </a:r>
            <a:br/>
            <a:r>
              <a:t>caractere = getchar(); // On lit le premier caractŁre</a:t>
            </a:r>
            <a:br/>
            <a:r>
              <a:t>caractere = toupper(caractere); // On met la lettre en majuscule si elle ne</a:t>
            </a:r>
            <a:br/>
            <a:r>
              <a:t>(cid:44)→ l’est pas dØj(cid:224)</a:t>
            </a:r>
            <a:br/>
            <a:r>
              <a:t>// On lit les autres caractŁres mØmorisØs un (cid:224) un jusqu’au \n</a:t>
            </a:r>
            <a:br/>
            <a:r>
              <a:t>while (getchar() != ’\n’) ;</a:t>
            </a:r>
            <a:br/>
            <a:r>
              <a:t>return caractere; // On retourne le premier caractŁre qu’on a lu</a:t>
            </a:r>
            <a:br/>
            <a:r>
              <a:t>}</a:t>
            </a:r>
            <a:br/>
            <a:r>
              <a:t>int gagne(int lettreTrouvee[], long tailleMot)</a:t>
            </a:r>
            <a:br/>
            <a:r>
              <a:t>270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ID(cid:201)ES D’AM(cid:201)LIORATION</a:t>
            </a:r>
            <a:br/>
            <a:r>
              <a:t>{</a:t>
            </a:r>
            <a:br/>
            <a:r>
              <a:t>long i = 0;</a:t>
            </a:r>
            <a:br/>
            <a:r>
              <a:t>int joueurGagne = 1;</a:t>
            </a:r>
            <a:br/>
            <a:r>
              <a:t>for (i = 0 ; i &lt; tailleMot ; i++)</a:t>
            </a:r>
            <a:br/>
            <a:r>
              <a:t>{</a:t>
            </a:r>
            <a:br/>
            <a:r>
              <a:t>if (lettreTrouvee[i] == 0)</a:t>
            </a:r>
            <a:br/>
            <a:r>
              <a:t>joueurGagne = 0;</a:t>
            </a:r>
            <a:br/>
            <a:r>
              <a:t>}</a:t>
            </a:r>
            <a:br/>
            <a:r>
              <a:t>return joueurGagne;</a:t>
            </a:r>
            <a:br/>
            <a:r>
              <a:t>}</a:t>
            </a:r>
            <a:br/>
            <a:r>
              <a:t>int rechercheLettre(char lettre, char motSecret[], int lettreTrouvee[])</a:t>
            </a:r>
            <a:br/>
            <a:r>
              <a:t>{</a:t>
            </a:r>
            <a:br/>
            <a:r>
              <a:t>long i = 0;</a:t>
            </a:r>
            <a:br/>
            <a:r>
              <a:t>int bonneLettre = 0;</a:t>
            </a:r>
            <a:br/>
            <a:r>
              <a:t>// On parcourt motSecret pour vØrifier si la lettre proposØe y est</a:t>
            </a:r>
            <a:br/>
            <a:r>
              <a:t>for (i = 0 ; motSecret[i] != ’\0’ ; i++)</a:t>
            </a:r>
            <a:br/>
            <a:r>
              <a:t>{</a:t>
            </a:r>
            <a:br/>
            <a:r>
              <a:t>if (lettre == motSecret[i]) // Si la lettre y est</a:t>
            </a:r>
            <a:br/>
            <a:r>
              <a:t>{</a:t>
            </a:r>
            <a:br/>
            <a:r>
              <a:t>bonneLettre = 1; // On mØmorise que c’Øtait une bonne lettre</a:t>
            </a:r>
            <a:br/>
            <a:r>
              <a:t>lettreTrouvee[i] = 1; // On met (cid:224) 1 la case du tableau de boolØens</a:t>
            </a:r>
            <a:br/>
            <a:r>
              <a:t>(cid:44)→ correspondant (cid:224) la lettre actuelle</a:t>
            </a:r>
            <a:br/>
            <a:r>
              <a:t>}</a:t>
            </a:r>
            <a:br/>
            <a:r>
              <a:t>}</a:t>
            </a:r>
            <a:br/>
            <a:r>
              <a:t>return bonneLettre;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105550(cid:1)</a:t>
            </a:r>
            <a:br/>
            <a:r>
              <a:t>IdØes d’amØlioration</a:t>
            </a:r>
            <a:br/>
            <a:r>
              <a:t>TØlØcharger le projet</a:t>
            </a:r>
            <a:br/>
            <a:r>
              <a:t>Pour commencer, je vous invite (cid:224) tØlØcharger le projet complet du Pendu.</a:t>
            </a:r>
            <a:br/>
            <a:r>
              <a:t>(cid:3) (cid:0)</a:t>
            </a:r>
            <a:br/>
            <a:r>
              <a:t>(cid:66) (cid:2)Code web : 587545(cid:1)</a:t>
            </a:r>
            <a:br/>
            <a:r>
              <a:t>Si vous Œtes sous Linux ou sous Mac, supprimez le (cid:28)chier dico.txt et recrØez-en un.</a:t>
            </a:r>
            <a:br/>
            <a:r>
              <a:t>Les (cid:28)chiers sont enregistrØs de maniŁre di(cid:27)Ørente sous Windows : donc si vous utilisez</a:t>
            </a:r>
            <a:br/>
            <a:r>
              <a:t>le mien, vous risquez d’avoir des bugs. N’oubliez pas qu’il faut qu’il y ait une EntrØe</a:t>
            </a:r>
            <a:br/>
            <a:r>
              <a:t>aprŁs chaque mot du dictionnaire. Pensez en particulier (cid:224) mettre une EntrØe aprŁs le</a:t>
            </a:r>
            <a:br/>
            <a:r>
              <a:t>dernier mot de la liste.</a:t>
            </a:r>
            <a:br/>
            <a:r>
              <a:t>Cela va vous permettre de tester par vous-mŒmes le fonctionnement du projet, de</a:t>
            </a:r>
            <a:br/>
            <a:r>
              <a:t>271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18. TP : R(cid:201)ALISATION D’UN PENDU</a:t>
            </a:r>
            <a:br/>
            <a:r>
              <a:t>procØder (cid:224) des amØliorations personnelles, etc. Bien entendu, le mieux serait que vous</a:t>
            </a:r>
            <a:br/>
            <a:r>
              <a:t>ayez dØj(cid:224) rØussi le Pendu par vous-mŒmes et que vous n’ayez mŒme pas besoin de voir</a:t>
            </a:r>
            <a:br/>
            <a:r>
              <a:t>mon projet pour voir comment j’ai fait mais... je suis rØaliste, je sais que ce TP a dß</a:t>
            </a:r>
            <a:br/>
            <a:r>
              <a:t>Œtre assez dØlicat pour bon nombre d’entre vous.</a:t>
            </a:r>
            <a:br/>
            <a:r>
              <a:t>Vous trouverez dans ce .zip les (cid:28)chiers .c et .h ainsi que le (cid:28)chier .cbp du projet.</a:t>
            </a:r>
            <a:br/>
            <a:r>
              <a:t>C’est un projet fait sous Code::Blocks. Si vous utilisez un autre IDE, pas de panique.</a:t>
            </a:r>
            <a:br/>
            <a:r>
              <a:t>Vous crØez un nouveau projet console et vous y ajoutez manuellement les .c et .h que</a:t>
            </a:r>
            <a:br/>
            <a:r>
              <a:t>vous trouverez dans le .zip.</a:t>
            </a:r>
            <a:br/>
            <a:r>
              <a:t>Voustrouverezaussil’exØcutable(.exeWindows)ainsiqu’undictionnaire(dico.txt).</a:t>
            </a:r>
            <a:br/>
            <a:r>
              <a:t>AmØliorez le Pendu!</a:t>
            </a:r>
            <a:br/>
            <a:r>
              <a:t>Mine de rien, le Pendu est dØj(cid:224) assez ØvoluØ comme (cid:231)a. On a un jeu qui lit un (cid:28)chier</a:t>
            </a:r>
            <a:br/>
            <a:r>
              <a:t>de dictionnaire et qui prend (cid:224) chaque fois un mot au hasard.</a:t>
            </a:r>
            <a:br/>
            <a:r>
              <a:t>Voici quand mŒme quelques idØes d’amØlioration que je vous invite (cid:224) implØmenter.</a:t>
            </a:r>
            <a:br/>
            <a:r>
              <a:t>(cid:21) Actuellement, on ne vous propose de jouer qu’une fois. Il serait bien de pouvoir</a:t>
            </a:r>
            <a:br/>
            <a:r>
              <a:t>boucler (cid:224) nouveau (cid:224) la (cid:28)n du main pour lancer une nouvelle partie si le joueur</a:t>
            </a:r>
            <a:br/>
            <a:r>
              <a:t>le dØsire.</a:t>
            </a:r>
            <a:br/>
            <a:r>
              <a:t>(cid:21) VouspourriezcrØerun mode deux joueursdanslequellepremierjoueurentreun</a:t>
            </a:r>
            <a:br/>
            <a:r>
              <a:t>mot que le deuxiŁme joueur doit deviner.</a:t>
            </a:r>
            <a:br/>
            <a:r>
              <a:t>(cid:21) Ce n’est pas utile (donc c’est indispensable) : pourquoi ne pas dessiner10 un bon-</a:t>
            </a:r>
            <a:br/>
            <a:r>
              <a:t>homme qui se fait pendre (cid:224) chaque fois que l’on fait une erreur?</a:t>
            </a:r>
            <a:br/>
            <a:r>
              <a:t>Prenez bien le temps de comprendre ce TP et amØliorez-le au maximum. Il faut que</a:t>
            </a:r>
            <a:br/>
            <a:r>
              <a:t>vous soyez capables de refaire ce petit jeu de Pendu les yeux fermØs!</a:t>
            </a:r>
            <a:br/>
            <a:r>
              <a:t>Allez, courage.</a:t>
            </a:r>
            <a:br/>
            <a:r>
              <a:t>10. (cid:192)coupsdeprintfbiensßr:onestenconsole,rappelez-vous!</a:t>
            </a:r>
            <a:br/>
            <a:r>
              <a:t>272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2. AYEZ LES BONS OUTILS!</a:t>
            </a:r>
            <a:br/>
            <a:r>
              <a:t>Les outils nØcessaires au programmeur</a:t>
            </a:r>
            <a:br/>
            <a:r>
              <a:t>Alors (cid:224) votre avis, de quels outils un programmeur a-t-il besoin? Si vous avez attenti-</a:t>
            </a:r>
            <a:br/>
            <a:r>
              <a:t>vement suivi le chapitre prØcØdent, vous devez en conna(cid:238)tre au moins un!</a:t>
            </a:r>
            <a:br/>
            <a:r>
              <a:t>Vous voyez de quoi je parle?... Vraiment pas?</a:t>
            </a:r>
            <a:br/>
            <a:r>
              <a:t>Eh oui, il s’agit du compilateur, ce fameux programme qui permet de traduire votre</a:t>
            </a:r>
            <a:br/>
            <a:r>
              <a:t>langage C en langage binaire!</a:t>
            </a:r>
            <a:br/>
            <a:r>
              <a:t>Comme je vous l’avais dØj(cid:224) un peu dit dans le premier chapitre, il existe plusieurs</a:t>
            </a:r>
            <a:br/>
            <a:r>
              <a:t>compilateurs pour le langage C. Nous allons voir que le choix du compilateur ne sera</a:t>
            </a:r>
            <a:br/>
            <a:r>
              <a:t>pas trŁs compliquØ dans notre cas.</a:t>
            </a:r>
            <a:br/>
            <a:r>
              <a:t>Bon,dequoid’autrea-t-onbesoin?Jenevaispasvouslaisserdevinerpluslongtemps.</a:t>
            </a:r>
            <a:br/>
            <a:r>
              <a:t>Voici le strict minimum pour un programmeur :</a:t>
            </a:r>
            <a:br/>
            <a:r>
              <a:t>(cid:21) unØditeurdetextepourØcrirelecodesourceduprogramme.EnthØorieunlogiciel</a:t>
            </a:r>
            <a:br/>
            <a:r>
              <a:t>comme le Bloc-notes sous Windows, ou (cid:19) vi (cid:20) sous Linux fait l’a(cid:27)aire. L’idØal, c’est</a:t>
            </a:r>
            <a:br/>
            <a:r>
              <a:t>d’avoirunØditeurdetexteintelligentquicoloretoutseullecode,cequivouspermet</a:t>
            </a:r>
            <a:br/>
            <a:r>
              <a:t>de vous y repØrer bien plus facilement;</a:t>
            </a:r>
            <a:br/>
            <a:r>
              <a:t>(cid:21) un compilateur pour transformer ((cid:19) compiler (cid:20)) votre source en binaire;</a:t>
            </a:r>
            <a:br/>
            <a:r>
              <a:t>(cid:21) un dØbogueur pour vous aider (cid:224) traquer les erreurs dans votre programme1.</a:t>
            </a:r>
            <a:br/>
            <a:r>
              <a:t>A priori, si vous Œtes aventuriers, vous pouvez vous passer de dØbogueur. Mais bon, je</a:t>
            </a:r>
            <a:br/>
            <a:r>
              <a:t>sais pertinemment que vous ne tarderez pas (cid:224) en avoir besoin.;-)</a:t>
            </a:r>
            <a:br/>
            <a:r>
              <a:t>(cid:192) partir de maintenant on a deux possibilitØs :</a:t>
            </a:r>
            <a:br/>
            <a:r>
              <a:t>(cid:21) soit on rØcupŁre chacun de ces trois programmes sØparØment. C’est la mØthode</a:t>
            </a:r>
            <a:br/>
            <a:r>
              <a:t>la plus compliquØe, mais elle fonctionne. Sous Linux en particulier, bon nombre de</a:t>
            </a:r>
            <a:br/>
            <a:r>
              <a:t>programmeurs prØfŁrent utiliser ces trois programmes sØparØment. Je ne dØtaillerai</a:t>
            </a:r>
            <a:br/>
            <a:r>
              <a:t>pas cette mØthode ici, je vais plut(cid:244)t vous parler de la mØthode simple;</a:t>
            </a:r>
            <a:br/>
            <a:r>
              <a:t>(cid:21) soit on utilise un programme (cid:19) trois-en-un (cid:20) (comme les liquides vaisselle, oui, oui)</a:t>
            </a:r>
            <a:br/>
            <a:r>
              <a:t>quicombineØditeurdetexte,compilateuretdØbogueur.Cesprogrammes(cid:19)trois-en-</a:t>
            </a:r>
            <a:br/>
            <a:r>
              <a:t>un (cid:20) sont appelØs IDE2, ou encore (cid:19) Environnements de dØveloppement (cid:20).</a:t>
            </a:r>
            <a:br/>
            <a:r>
              <a:t>Il existe plusieurs environnements de dØveloppement. Au dØbut, vous aurez peut-Œtre</a:t>
            </a:r>
            <a:br/>
            <a:r>
              <a:t>unpeudemal(cid:224)choisirceluiquivouspla(cid:238)t.Unechoseestsßreentoutcas:vouspouvez</a:t>
            </a:r>
            <a:br/>
            <a:r>
              <a:t>rØaliser n’importe quel type de programme, quel que soit l’IDE que vous choisissez.</a:t>
            </a:r>
            <a:br/>
            <a:r>
              <a:t>Choisissez votre IDE</a:t>
            </a:r>
            <a:br/>
            <a:r>
              <a:t>Il m’a semblØ intØressant de vous montrer quelques IDE parmi les plus connus. Tous</a:t>
            </a:r>
            <a:br/>
            <a:r>
              <a:t>sont disponibles gratuitement. Personnellement, je navigue un peu entre tous ceux-l(cid:224)</a:t>
            </a:r>
            <a:br/>
            <a:r>
              <a:t>et j’utilise l’IDE qui me pla(cid:238)t selon le jour.</a:t>
            </a:r>
            <a:br/>
            <a:r>
              <a:t>(cid:21) Un des IDE que je prØfŁre s’appelle Code::Blocks. Il est gratuit et fonctionne sur</a:t>
            </a:r>
            <a:br/>
            <a:r>
              <a:t>laplupartdessystŁmesd’exploitation.Jeconseilled’utilisercelui-cipourdØbuter(et</a:t>
            </a:r>
            <a:br/>
            <a:r>
              <a:t>1. Onn’amalheureusementpasencoreinventØle(cid:19)correcteur(cid:20)quicorrigeraittoutseulnoserreurs.</a:t>
            </a:r>
            <a:br/>
            <a:r>
              <a:t>Cecidit,quandonsaitbienseservirdudØbogueur,onpeutfacilementretrouverseserreurs!</a:t>
            </a:r>
            <a:br/>
            <a:r>
              <a:t>2. IntegratedDevelopmentEnvironment</a:t>
            </a:r>
            <a:br/>
            <a:r>
              <a:t>12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19</a:t>
            </a:r>
            <a:br/>
            <a:r>
              <a:t>Chapitre</a:t>
            </a:r>
            <a:br/>
            <a:r>
              <a:t>La saisie de texte sØcurisØe</a:t>
            </a:r>
            <a:br/>
            <a:r>
              <a:t>Di(cid:30)cultØ :</a:t>
            </a:r>
            <a:br/>
            <a:r>
              <a:t>L</a:t>
            </a:r>
            <a:br/>
            <a:r>
              <a:t>a saisie de texte est un des aspects les plus dØlicats du langage C. Vous connaissez</a:t>
            </a:r>
            <a:br/>
            <a:r>
              <a:t>la fonction scanf, que vous avez vue au dØbut du cours. Vous vous dites : quoi de</a:t>
            </a:r>
            <a:br/>
            <a:r>
              <a:t>plus simple et de plus naturel? Eh bien (cid:28)gurez-vous que non, en fait, c’est tout sauf</a:t>
            </a:r>
            <a:br/>
            <a:r>
              <a:t>simple.</a:t>
            </a:r>
            <a:br/>
            <a:r>
              <a:t>Ceuxquivontutiliservotreprogrammesontdeshumains.Touthumainquiserespectefait</a:t>
            </a:r>
            <a:br/>
            <a:r>
              <a:t>des erreurs et peut avoir des comportements inattendus. Si vous lui demandez : (cid:19) Quel</a:t>
            </a:r>
            <a:br/>
            <a:r>
              <a:t>(cid:226)geavez-vous?(cid:20),qu’est-cequivousgarantitqu’ilnevapasvousrØpondre(cid:19)Jem’appelle</a:t>
            </a:r>
            <a:br/>
            <a:r>
              <a:t>Fran(cid:231)ois je vais bien merci (cid:20)?</a:t>
            </a:r>
            <a:br/>
            <a:r>
              <a:t>Le but de ce chapitre est de vous faire dØcouvrir les problŁmes que l’on peut rencontrer en</a:t>
            </a:r>
            <a:br/>
            <a:r>
              <a:t>utilisant la fonction scanf et de vous montrer une alternative plus sßre avec la fonction</a:t>
            </a:r>
            <a:br/>
            <a:r>
              <a:t>fgets.</a:t>
            </a:r>
            <a:br/>
            <a:r>
              <a:t>273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19. LA SAISIE DE TEXTE S(cid:201)CURIS(cid:201)E</a:t>
            </a:r>
            <a:br/>
            <a:r>
              <a:t>Les limites de la fonction scanf</a:t>
            </a:r>
            <a:br/>
            <a:r>
              <a:t>La fonction scanf(), que je vous ai prØsentØe dŁs le dØbut du cours de C, est une</a:t>
            </a:r>
            <a:br/>
            <a:r>
              <a:t>fonction (cid:224) double tranchant :</a:t>
            </a:r>
            <a:br/>
            <a:r>
              <a:t>(cid:21) elle est facile (cid:224) utiliser quand on dØbute (c’est pour (cid:231)a que je vous l’ai prØsentØe)...</a:t>
            </a:r>
            <a:br/>
            <a:r>
              <a:t>(cid:21) ... mais son fonctionnement interne est complexe et elle peut mŒme Œtre dangereuse</a:t>
            </a:r>
            <a:br/>
            <a:r>
              <a:t>dans certains cas.</a:t>
            </a:r>
            <a:br/>
            <a:r>
              <a:t>C’est un peu contradictoire, n’est-ce pas? En fait, scanf a l’air facile (cid:224) utiliser, mais</a:t>
            </a:r>
            <a:br/>
            <a:r>
              <a:t>ellenel’estpasenpratique.Jevaisvousmontrerseslimitespardeuxexemplesconcrets.</a:t>
            </a:r>
            <a:br/>
            <a:r>
              <a:t>Entrer une cha(cid:238)ne de caractŁres avec des espaces</a:t>
            </a:r>
            <a:br/>
            <a:r>
              <a:t>Supposons qu’on demande une cha(cid:238)ne de caractŁres (cid:224) l’utilisateur, mais que celui-ci</a:t>
            </a:r>
            <a:br/>
            <a:r>
              <a:t>insŁre un espace dans sa cha(cid:238)ne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nom[20] = {0};</a:t>
            </a:r>
            <a:br/>
            <a:r>
              <a:t>printf("Quel est votre nom ? ");</a:t>
            </a:r>
            <a:br/>
            <a:r>
              <a:t>scanf("%s", nom);</a:t>
            </a:r>
            <a:br/>
            <a:r>
              <a:t>printf("Ah ! Vous vous appelez donc %s !\n\n", nom);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115729(cid:1)</a:t>
            </a:r>
            <a:br/>
            <a:r>
              <a:t>Quel est votre nom ? Jean Dupont</a:t>
            </a:r>
            <a:br/>
            <a:r>
              <a:t>Ah ! Vous vous appelez donc Jean !</a:t>
            </a:r>
            <a:br/>
            <a:r>
              <a:t>Pourquoi le (cid:19) Dupont (cid:20) a disparu?</a:t>
            </a:r>
            <a:br/>
            <a:r>
              <a:t>Parce que la fonction scanf s’arrŒte si elle tombe au cours de sa lecture sur un espace,</a:t>
            </a:r>
            <a:br/>
            <a:r>
              <a:t>une tabulation ou une entrØe.</a:t>
            </a:r>
            <a:br/>
            <a:r>
              <a:t>Vous ne pouvez donc pas rØcupØrer la cha(cid:238)ne si celle-ci comporte un espace.</a:t>
            </a:r>
            <a:br/>
            <a:r>
              <a:t>En fait, le mot "Dupont" se trouve toujours en mØmoire, dans ce qu’on</a:t>
            </a:r>
            <a:br/>
            <a:r>
              <a:t>appelle le bu(cid:27)er. La prochaine fois qu’on appellera scanf, la fonction lira</a:t>
            </a:r>
            <a:br/>
            <a:r>
              <a:t>toute seule le mot (cid:19) Dupont (cid:20) qui Øtait restØ en attente dans la mØmoire.</a:t>
            </a:r>
            <a:br/>
            <a:r>
              <a:t>274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Quel est votre nom ? Jean Dupont</a:t>
                      </a:r>
                    </a:p>
                    <a:p>
                      <a:r>
                        <a:t>Ah ! Vous vous appelez donc Jean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LIMITES DE LA FONCTION SCANF</a:t>
            </a:r>
            <a:br/>
            <a:r>
              <a:t>Onpeututiliserlafonctionscanfdetellesortequ’elleliselesespaces,maisc’estassez</a:t>
            </a:r>
            <a:br/>
            <a:r>
              <a:t>compliquØ. Si vous voulez apprendre (cid:224) bien vous servir de scanf, on peut trouver des</a:t>
            </a:r>
            <a:br/>
            <a:r>
              <a:t>cours trŁs dØtaillØs sur le web1.</a:t>
            </a:r>
            <a:br/>
            <a:r>
              <a:t>(cid:3) (cid:0)</a:t>
            </a:r>
            <a:br/>
            <a:r>
              <a:t>(cid:66) (cid:2)Code web : 486440(cid:1)</a:t>
            </a:r>
            <a:br/>
            <a:r>
              <a:t>Entrer une cha(cid:238)ne de caractŁres trop longue</a:t>
            </a:r>
            <a:br/>
            <a:r>
              <a:t>Il y a un autre problŁme, beaucoup plus grave encore : celui du dØpassement de</a:t>
            </a:r>
            <a:br/>
            <a:r>
              <a:t>mØmoire.</a:t>
            </a:r>
            <a:br/>
            <a:r>
              <a:t>Dans le code que nous venons de voir, il y a la ligne suivante :</a:t>
            </a:r>
            <a:br/>
            <a:r>
              <a:t>char nom[5] = {0};</a:t>
            </a:r>
            <a:br/>
            <a:r>
              <a:t>Vous voyez que j’ai allouØ 5 cases pour mon tableau de char appelØ nom. Cela signi(cid:28)e</a:t>
            </a:r>
            <a:br/>
            <a:r>
              <a:t>qu’il y a la place d’Øcrire 4 caractŁres, le dernier Øtant toujours rØservØ au caractŁre de</a:t>
            </a:r>
            <a:br/>
            <a:r>
              <a:t>(cid:28)n de cha(cid:238)ne \0. Revoyez absolument le cours sur les cha(cid:238)nes de caractŁres (page 169)</a:t>
            </a:r>
            <a:br/>
            <a:r>
              <a:t>si vous avez oubliØ tout cela.</a:t>
            </a:r>
            <a:br/>
            <a:r>
              <a:t>La (cid:28)g. 19.1 vous prØsente l’espace qui a ØtØ allouØ pour nom.</a:t>
            </a:r>
            <a:br/>
            <a:r>
              <a:t>Figure 19.1 (cid:21) Allocation de mØmoire</a:t>
            </a:r>
            <a:br/>
            <a:r>
              <a:t>Que se passe-t-il si vous Øcrivez plus de caractŁres qu’il n’y a d’espace prØvu pour les</a:t>
            </a:r>
            <a:br/>
            <a:r>
              <a:t>stocker?</a:t>
            </a:r>
            <a:br/>
            <a:r>
              <a:t>Quel est votre nom ? Patrice</a:t>
            </a:r>
            <a:br/>
            <a:r>
              <a:t>Ah ! Vous vous appelez donc Patrice !</a:t>
            </a:r>
            <a:br/>
            <a:r>
              <a:t>A priori, il ne s’est rien passØ. Et pourtant, ce que vous voyez l(cid:224) est un vØritable</a:t>
            </a:r>
            <a:br/>
            <a:r>
              <a:t>cauchemar de programmeur!</a:t>
            </a:r>
            <a:br/>
            <a:r>
              <a:t>On dit qu’on vient de faire un dØpassement de mØmoire, aussi appelØ bu(cid:27)er over(cid:29)ow</a:t>
            </a:r>
            <a:br/>
            <a:r>
              <a:t>en anglais.</a:t>
            </a:r>
            <a:br/>
            <a:r>
              <a:t>Comme vous le voyez sur la (cid:28)g. 19.2, on avait allouØ 5 cases pour stocker le nom, mais</a:t>
            </a:r>
            <a:br/>
            <a:r>
              <a:t>en fait il en fallait 8. Qu’a fait la fonction scanf? Elle a continuØ (cid:224) Øcrire (cid:224) la suite en</a:t>
            </a:r>
            <a:br/>
            <a:r>
              <a:t>mØmoire comme si de rien n’Øtait! Elle a Øcrit dans des zones mØmoire qui n’Øtaient</a:t>
            </a:r>
            <a:br/>
            <a:r>
              <a:t>pas prØvues pour cela.</a:t>
            </a:r>
            <a:br/>
            <a:r>
              <a:t>Les caractŁres en trop ont (cid:19) ØcrasØ (cid:20) d’autres informations en mØmoire. C’est ce qu’on</a:t>
            </a:r>
            <a:br/>
            <a:r>
              <a:t>appelle un bu(cid:27)er over(cid:29)ow ((cid:28)g. 19.3).</a:t>
            </a:r>
            <a:br/>
            <a:r>
              <a:t>1. Attention,c’estassezdi(cid:30)cile.</a:t>
            </a:r>
            <a:br/>
            <a:r>
              <a:t>275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Quel est votre nom ? Patrice</a:t>
                      </a:r>
                    </a:p>
                    <a:p>
                      <a:r>
                        <a:t>Ah ! Vous vous appelez donc Patrice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19. LA SAISIE DE TEXTE S(cid:201)CURIS(cid:201)E</a:t>
            </a:r>
            <a:br/>
            <a:r>
              <a:t>Figure 19.2 (cid:21) DØpassement dans la mØmoire</a:t>
            </a:r>
            <a:br/>
            <a:r>
              <a:t>Figure 19.3 (cid:21) Le bu(cid:27)er over(cid:29)ow</a:t>
            </a:r>
            <a:br/>
            <a:r>
              <a:t>En quoi cela est-il dangereux?</a:t>
            </a:r>
            <a:br/>
            <a:r>
              <a:t>Sans entrer dans les dØtails, car on pourrait en parler pendant 50 pages sans avoir</a:t>
            </a:r>
            <a:br/>
            <a:r>
              <a:t>(cid:28)ni2, il faut savoir que si le programme ne contr(cid:244)le pas ce genre de cas, l’utilisateur</a:t>
            </a:r>
            <a:br/>
            <a:r>
              <a:t>peut Øcrire ce qu’il veut (cid:224) la suite en mØmoire. En particulier, il peut insØrer du code</a:t>
            </a:r>
            <a:br/>
            <a:r>
              <a:t>en mØmoire et faire en sorte qu’il soit exØcutØ par le programme. C’est l’attaque par</a:t>
            </a:r>
            <a:br/>
            <a:r>
              <a:t>bu(cid:27)er over(cid:29)ow, une attaque de pirate cØlŁbre mais di(cid:30)cile (cid:224) rØaliser.</a:t>
            </a:r>
            <a:br/>
            <a:r>
              <a:t>Le but de ce chapitre sera de sØcuriser la saisie de nos donnØes, en empŒchant l’utilisa-</a:t>
            </a:r>
            <a:br/>
            <a:r>
              <a:t>teurdefairedØborderetdeprovoquerunbu(cid:27)erover(cid:29)ow.Biensßr,onpourraitallouer</a:t>
            </a:r>
            <a:br/>
            <a:r>
              <a:t>un trŁs grand tableau (10 000 caractŁres), mais (cid:231)a ne changerait rien au problŁme :</a:t>
            </a:r>
            <a:br/>
            <a:r>
              <a:t>une personne qui veut faire dØpasser de la mØmoire n’aura qu’(cid:224) envoyer plus de 10 000</a:t>
            </a:r>
            <a:br/>
            <a:r>
              <a:t>caractŁres et son attaque marchera tout aussi bien.</a:t>
            </a:r>
            <a:br/>
            <a:r>
              <a:t>Aussi bŒte que cela puisse para(cid:238)tre, tous les programmeurs n’ont pas toujours fait</a:t>
            </a:r>
            <a:br/>
            <a:r>
              <a:t>attention (cid:224) cela. S’ils avaient fait les choses proprement depuis le dØbut, une bonne</a:t>
            </a:r>
            <a:br/>
            <a:r>
              <a:t>partie des failles de sØcuritØ dont on entend parler encore aujourd’hui ne serait jamais</a:t>
            </a:r>
            <a:br/>
            <a:r>
              <a:t>apparue!</a:t>
            </a:r>
            <a:br/>
            <a:r>
              <a:t>RØcupØrer une cha(cid:238)ne de caractŁres</a:t>
            </a:r>
            <a:br/>
            <a:r>
              <a:t>Il existe plusieurs fonctions standards en C qui permettent de rØcupØrer une cha(cid:238)ne de</a:t>
            </a:r>
            <a:br/>
            <a:r>
              <a:t>texte. Hormis la fonction scanf (trop compliquØe pour Œtre ØtudiØe ici), il existe :</a:t>
            </a:r>
            <a:br/>
            <a:r>
              <a:t>(cid:21) gets : une fonction qui lit toute une cha(cid:238)ne de caractŁres, mais trŁs dangereuse car</a:t>
            </a:r>
            <a:br/>
            <a:r>
              <a:t>elle ne permet pas de contr(cid:244)ler les bu(cid:27)er over(cid:29)ow!</a:t>
            </a:r>
            <a:br/>
            <a:r>
              <a:t>2. Sil’attaqueparbu(cid:27)erover(cid:29)owvousintØresse,vouspouvezlirel’article(cid:19)DØpassementdetam-</a:t>
            </a:r>
            <a:br/>
            <a:r>
              <a:t>pon(cid:20)deWikipØdia(codeweb:251507).Attentionc’estquandmŒmeassezcompliquØ.</a:t>
            </a:r>
            <a:br/>
            <a:r>
              <a:t>276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R(cid:201)CUP(cid:201)RER UNE CHA˛NE DE CARACT¨RES</a:t>
            </a:r>
            <a:br/>
            <a:r>
              <a:t>(cid:21) fgets : l’Øquivalent de gets mais en version sØcurisØe, permettant de contr(cid:244)ler le</a:t>
            </a:r>
            <a:br/>
            <a:r>
              <a:t>nombre de caractŁres Øcrits en mØmoire.</a:t>
            </a:r>
            <a:br/>
            <a:r>
              <a:t>Vous l’aurez compris : bien que ce soit une fonction standard du C, gets est trŁs</a:t>
            </a:r>
            <a:br/>
            <a:r>
              <a:t>dangereuse. Tous les programmes qui l’utilisent sont susceptibles d’Œtre victimes de</a:t>
            </a:r>
            <a:br/>
            <a:r>
              <a:t>bu(cid:27)er over(cid:29)ow.</a:t>
            </a:r>
            <a:br/>
            <a:r>
              <a:t>Nous allons donc voir comment fonctionne fgets et comment on peut l’utiliser en</a:t>
            </a:r>
            <a:br/>
            <a:r>
              <a:t>pratique dans nos programmes en remplacement de scanf.</a:t>
            </a:r>
            <a:br/>
            <a:r>
              <a:t>La fonction fgets</a:t>
            </a:r>
            <a:br/>
            <a:r>
              <a:t>Le prototype de la fonction fgets, situØ dans stdio.h, est le suivant :</a:t>
            </a:r>
            <a:br/>
            <a:r>
              <a:t>char *fgets( char *str, int num, FILE *stream );</a:t>
            </a:r>
            <a:br/>
            <a:r>
              <a:t>Il est important de bien comprendre ce prototype. Les paramŁtres sont les suivants.</a:t>
            </a:r>
            <a:br/>
            <a:r>
              <a:t>(cid:21) str : un pointeur vers un tableau allouØ en mØmoire oø la fonction va pouvoir Øcrire</a:t>
            </a:r>
            <a:br/>
            <a:r>
              <a:t>le texte entrØ par l’utilisateur.</a:t>
            </a:r>
            <a:br/>
            <a:r>
              <a:t>(cid:21) num : la taille du tableau str envoyØ en premier paramŁtre. Notez que si vous avez</a:t>
            </a:r>
            <a:br/>
            <a:r>
              <a:t>allouØuntableaude10char,fgetslira9caractŁresaumaximum(ilrØservetoujours</a:t>
            </a:r>
            <a:br/>
            <a:r>
              <a:t>un caractŁre d’espace pour pouvoir Øcrire le \0 de (cid:28)n de cha(cid:238)ne).</a:t>
            </a:r>
            <a:br/>
            <a:r>
              <a:t>(cid:21) stream:unpointeursurle(cid:28)chier(cid:224)lire.Dansnotrecas,le(cid:19)(cid:28)chier(cid:224)lire(cid:20)estl’entrØe</a:t>
            </a:r>
            <a:br/>
            <a:r>
              <a:t>standard,c’est-(cid:224)-direleclavier.Pourdemander(cid:224)lirel’entrØestandard,onenverrale</a:t>
            </a:r>
            <a:br/>
            <a:r>
              <a:t>pointeur stdin, qui est automatiquement dØ(cid:28)ni dans les headers de la bibliothŁque</a:t>
            </a:r>
            <a:br/>
            <a:r>
              <a:t>standard du C pour reprØsenter le clavier. Toutefois, il est aussi possible d’utiliser</a:t>
            </a:r>
            <a:br/>
            <a:r>
              <a:t>fgets pour lire des (cid:28)chiers, comme on a pu le voir dans le chapitre sur les (cid:28)chiers.</a:t>
            </a:r>
            <a:br/>
            <a:r>
              <a:t>La fonction fgets retourne le mŒme pointeur que str si la fonction s’est dØroulØe sans</a:t>
            </a:r>
            <a:br/>
            <a:r>
              <a:t>erreur, ou NULL s’il y a eu une erreur. Il su(cid:30)t donc de tester si la fonction a renvoyØ</a:t>
            </a:r>
            <a:br/>
            <a:r>
              <a:t>NULL pour savoir s’il y a eu une erreur.</a:t>
            </a:r>
            <a:br/>
            <a:r>
              <a:t>Testons!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nom[10];</a:t>
            </a:r>
            <a:br/>
            <a:r>
              <a:t>printf("Quel est votre nom ? ");</a:t>
            </a:r>
            <a:br/>
            <a:r>
              <a:t>fgets(nom, 10, stdin);</a:t>
            </a:r>
            <a:br/>
            <a:r>
              <a:t>printf("Ah ! Vous vous appelez donc %s !\n\n", nom);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769987(cid:1)</a:t>
            </a:r>
            <a:br/>
            <a:r>
              <a:t>277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19. LA SAISIE DE TEXTE S(cid:201)CURIS(cid:201)E</a:t>
            </a:r>
            <a:br/>
            <a:r>
              <a:t>Quel est votre nom ? Mateo</a:t>
            </a:r>
            <a:br/>
            <a:r>
              <a:t>Ah ! Vous vous appelez donc Mateo</a:t>
            </a:r>
            <a:br/>
            <a:r>
              <a:t>!</a:t>
            </a:r>
            <a:br/>
            <a:r>
              <a:t>˙afonctionnetrŁsbien,(cid:224)undØtailprŁs:quandvouspressez(cid:19)EntrØe(cid:20),fgetsconserve</a:t>
            </a:r>
            <a:br/>
            <a:r>
              <a:t>le \n correspondant (cid:224) l’appui sur la touche (cid:19) EntrØe (cid:20). Cela se voit dans la console car</a:t>
            </a:r>
            <a:br/>
            <a:r>
              <a:t>il y a un saut (cid:224) la ligne aprŁs (cid:19) Mateo (cid:20) dans mon exemple.</a:t>
            </a:r>
            <a:br/>
            <a:r>
              <a:t>OnnepeutrienfairepourempŒcherfgetsd’ØcrirelecaractŁre\n,lafonctionestfaite</a:t>
            </a:r>
            <a:br/>
            <a:r>
              <a:t>comme (cid:231)a. En revanche, rien ne nous interdit de crØer notre propre fonction de saisie</a:t>
            </a:r>
            <a:br/>
            <a:r>
              <a:t>qui va appeler fgets et supprimer automatiquement (cid:224) chaque fois les \n!</a:t>
            </a:r>
            <a:br/>
            <a:r>
              <a:t>CrØer sa propre fonction de saisie utilisant fgets</a:t>
            </a:r>
            <a:br/>
            <a:r>
              <a:t>Iln’estpastrŁsdi(cid:30)ciledecrØersaproprepetitefonctiondesaisiequivafairequelques</a:t>
            </a:r>
            <a:br/>
            <a:r>
              <a:t>corrections (cid:224) chaque fois pour nous.</a:t>
            </a:r>
            <a:br/>
            <a:r>
              <a:t>Nous appellerons cette fonction lire. Elle renverra 1 si tout s’est bien passØ, 0 s’il y a</a:t>
            </a:r>
            <a:br/>
            <a:r>
              <a:t>eu une erreur.</a:t>
            </a:r>
            <a:br/>
            <a:r>
              <a:t>(cid:201)liminer le saut de ligne \n</a:t>
            </a:r>
            <a:br/>
            <a:r>
              <a:t>La fonction lire va appeler fgets et, si tout s’est bien passØ, elle va rechercher le</a:t>
            </a:r>
            <a:br/>
            <a:r>
              <a:t>caractŁre \n (cid:224) l’aide de la fonction strchr que vous devriez dØj(cid:224) conna(cid:238)tre. Si un \n</a:t>
            </a:r>
            <a:br/>
            <a:r>
              <a:t>est trouvØ, elle le remplace par un \0 ((cid:28)n de cha(cid:238)ne) pour Øviter de conserver une</a:t>
            </a:r>
            <a:br/>
            <a:r>
              <a:t>(cid:19) EntrØe (cid:20).</a:t>
            </a:r>
            <a:br/>
            <a:r>
              <a:t>Voici le code, commentØ pas (cid:224) pas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#include &lt;string.h&gt; // Penser (cid:224) inclure string.h pour strchr()</a:t>
            </a:r>
            <a:br/>
            <a:r>
              <a:t>int lire(char *chaine, int longueur)</a:t>
            </a:r>
            <a:br/>
            <a:r>
              <a:t>{</a:t>
            </a:r>
            <a:br/>
            <a:r>
              <a:t>char *positionEntree = NULL;</a:t>
            </a:r>
            <a:br/>
            <a:r>
              <a:t>// On lit le texte saisi au clavier</a:t>
            </a:r>
            <a:br/>
            <a:r>
              <a:t>if (fgets(chaine, longueur, stdin) != NULL) // Pas d’erreur de saisie ?</a:t>
            </a:r>
            <a:br/>
            <a:r>
              <a:t>{</a:t>
            </a:r>
            <a:br/>
            <a:r>
              <a:t>positionEntree = strchr(chaine, ’\n’); // On recherche l’"EntrØe"</a:t>
            </a:r>
            <a:br/>
            <a:r>
              <a:t>if (positionEntree != NULL) // Si on a trouvØ le retour (cid:224) la ligne</a:t>
            </a:r>
            <a:br/>
            <a:r>
              <a:t>{</a:t>
            </a:r>
            <a:br/>
            <a:r>
              <a:t>*positionEntree = ’\0’; // On remplace ce caractŁre par \0</a:t>
            </a:r>
            <a:br/>
            <a:r>
              <a:t>}</a:t>
            </a:r>
            <a:br/>
            <a:r>
              <a:t>return 1; // On renvoie 1 si la fonction s’est dØroulØe sans erreur</a:t>
            </a:r>
            <a:br/>
            <a:r>
              <a:t>}</a:t>
            </a:r>
            <a:br/>
            <a:r>
              <a:t>else</a:t>
            </a:r>
            <a:br/>
            <a:r>
              <a:t>{</a:t>
            </a:r>
            <a:br/>
            <a:r>
              <a:t>278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Quel est votre nom ? Mateo</a:t>
                      </a:r>
                    </a:p>
                    <a:p>
                      <a:r>
                        <a:t>Ah ! Vous vous appelez donc Mateo</a:t>
                      </a:r>
                    </a:p>
                    <a:p>
                      <a: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R(cid:201)CUP(cid:201)RER UNE CHA˛NE DE CARACT¨RES</a:t>
            </a:r>
            <a:br/>
            <a:r>
              <a:t>return 0; // On renvoie 0 s’il y a eu une erreur</a:t>
            </a:r>
            <a:br/>
            <a:r>
              <a:t>}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519318(cid:1)</a:t>
            </a:r>
            <a:br/>
            <a:r>
              <a:t>Vous noterez que je me permets d’appeler la fonction fgets directement dans un if.</a:t>
            </a:r>
            <a:br/>
            <a:r>
              <a:t>˙a m’Øvite d’avoir (cid:224) rØcupØrer la valeur de fgets dans un pointeur juste pour tester</a:t>
            </a:r>
            <a:br/>
            <a:r>
              <a:t>si celui-ci est NULL ou non.</a:t>
            </a:r>
            <a:br/>
            <a:r>
              <a:t>(cid:192) partir du premier if, je sais si fgets s’est bien dØroulØe ou s’il y a eu un problŁme</a:t>
            </a:r>
            <a:br/>
            <a:r>
              <a:t>(l’utilisateur a rentrØ plus de caractŁres qu’il n’Øtait autorisØ).</a:t>
            </a:r>
            <a:br/>
            <a:r>
              <a:t>Si tout s’est bien passØ, je peux alors partir (cid:224) la recherche du \n avec strchr et</a:t>
            </a:r>
            <a:br/>
            <a:r>
              <a:t>remplacer cet \n par un \0 ((cid:28)g. 19.4).</a:t>
            </a:r>
            <a:br/>
            <a:r>
              <a:t>Figure 19.4 (cid:21) Remplacement du saut de ligne</a:t>
            </a:r>
            <a:br/>
            <a:r>
              <a:t>Ce schØma montre que la cha(cid:238)ne Øcrite par fgets Øtait (cid:19) Mateo\n\0 (cid:20). Nous avons</a:t>
            </a:r>
            <a:br/>
            <a:r>
              <a:t>remplacØ le \n par un \0, ce qui a donnØ au (cid:28)nal : (cid:19) Mateo\0\0 (cid:20). Ce n’est pas grave</a:t>
            </a:r>
            <a:br/>
            <a:r>
              <a:t>d’avoirdeux\0d’a(cid:30)lØe.L’ordinateurs’arrŒteaupremier\0qu’ilrencontreetconsidŁre</a:t>
            </a:r>
            <a:br/>
            <a:r>
              <a:t>que la cha(cid:238)ne de caractŁres s’arrŒte l(cid:224).</a:t>
            </a:r>
            <a:br/>
            <a:r>
              <a:t>Le rØsultat? Eh bien (cid:231)a marche.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nom[10];</a:t>
            </a:r>
            <a:br/>
            <a:r>
              <a:t>printf("Quel est votre nom ? ");</a:t>
            </a:r>
            <a:br/>
            <a:r>
              <a:t>lire(nom, 10);</a:t>
            </a:r>
            <a:br/>
            <a:r>
              <a:t>printf("Ah ! Vous vous appelez donc %s !\n\n", nom);</a:t>
            </a:r>
            <a:br/>
            <a:r>
              <a:t>return 0;</a:t>
            </a:r>
            <a:br/>
            <a:r>
              <a:t>}</a:t>
            </a:r>
            <a:br/>
            <a:r>
              <a:t>Quel est votre nom ? Mateo</a:t>
            </a:r>
            <a:br/>
            <a:r>
              <a:t>Ah ! Vous vous appelez donc Mateo !</a:t>
            </a:r>
            <a:br/>
            <a:r>
              <a:t>Vider le bu(cid:27)er</a:t>
            </a:r>
            <a:br/>
            <a:r>
              <a:t>Nous ne sommes pas encore au bout de nos ennuis. Nous n’avons pas ØtudiØ ce qui se</a:t>
            </a:r>
            <a:br/>
            <a:r>
              <a:t>passait si l’utilisateur tentait de mettre plus de caractŁres qu’il n’y avait de place!</a:t>
            </a:r>
            <a:br/>
            <a:r>
              <a:t>279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Quel est votre nom ? Mateo</a:t>
                      </a:r>
                    </a:p>
                    <a:p>
                      <a:r>
                        <a:t>Ah ! Vous vous appelez donc Mateo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19. LA SAISIE DE TEXTE S(cid:201)CURIS(cid:201)E</a:t>
            </a:r>
            <a:br/>
            <a:r>
              <a:t>Quel est votre nom ? Jean Edouard Albert 1er</a:t>
            </a:r>
            <a:br/>
            <a:r>
              <a:t>Ah ! Vous vous appelez donc Jean Edou !</a:t>
            </a:r>
            <a:br/>
            <a:r>
              <a:t>La fonction fgets Øtant sØcurisØe, elle s’est arrŒtØe de lire au bout du 9e caractŁre car</a:t>
            </a:r>
            <a:br/>
            <a:r>
              <a:t>nous avions allouØ un tableau de 10 char (il ne faut pas oublier le caractŁre de (cid:28)n de</a:t>
            </a:r>
            <a:br/>
            <a:r>
              <a:t>cha(cid:238)ne \0 qui occupe la 10e position).</a:t>
            </a:r>
            <a:br/>
            <a:r>
              <a:t>Le problŁme, c’est que le reste de la cha(cid:238)ne qui n’a pas pu Œtre lu, (cid:224) savoir (cid:19) ard</a:t>
            </a:r>
            <a:br/>
            <a:r>
              <a:t>Albert 1er (cid:20), n’a pas disparu! Il est toujours dans le bu(cid:27)er. Le bu(cid:27)er est une sorte de</a:t>
            </a:r>
            <a:br/>
            <a:r>
              <a:t>zone mØmoire qui re(cid:231)oit directement l’entrØe clavier et qui sert d’intermØdiaire entre</a:t>
            </a:r>
            <a:br/>
            <a:r>
              <a:t>le clavier et votre tableau de stockage. En C, on dispose d’un pointeur vers le bu(cid:27)er,</a:t>
            </a:r>
            <a:br/>
            <a:r>
              <a:t>c’est ce fameux stdin dont je vous parlais un peu plus t(cid:244)t.</a:t>
            </a:r>
            <a:br/>
            <a:r>
              <a:t>Je crois qu’un petit schØma ne sera pas de refus pour mettre les idØes au clair ((cid:28)g.</a:t>
            </a:r>
            <a:br/>
            <a:r>
              <a:t>19.5).</a:t>
            </a:r>
            <a:br/>
            <a:r>
              <a:t>Figure 19.5 (cid:21) Lecture du bu(cid:27)er du clavier</a:t>
            </a:r>
            <a:br/>
            <a:r>
              <a:t>Lorsque l’utilisateur tape du texte au clavier, le systŁme d’exploitation (Windows, par</a:t>
            </a:r>
            <a:br/>
            <a:r>
              <a:t>exemple) copie directement le texte tapØ dans le bu(cid:27)er stdin. Ce bu(cid:27)er est l(cid:224) pour</a:t>
            </a:r>
            <a:br/>
            <a:r>
              <a:t>recevoir temporairement l’entrØe du clavier.</a:t>
            </a:r>
            <a:br/>
            <a:r>
              <a:t>Le r(cid:244)le de la fonction fgets est justement d’extraire du bu(cid:27)er les caractŁres qui s’y</a:t>
            </a:r>
            <a:br/>
            <a:r>
              <a:t>trouvent et de les copier dans la zone mØmoire que vous lui indiquez (votre tableau</a:t>
            </a:r>
            <a:br/>
            <a:r>
              <a:t>chaine).AprŁsavoire(cid:27)ectuØsontravaildecopie,fgetsenlŁvedubu(cid:27)ertoutcequ’elle</a:t>
            </a:r>
            <a:br/>
            <a:r>
              <a:t>a pu copier.</a:t>
            </a:r>
            <a:br/>
            <a:r>
              <a:t>Sitouts’estbienpassØ,fgetsadoncpucopiertoutlebu(cid:27)erdansvotrecha(cid:238)ne,etainsi</a:t>
            </a:r>
            <a:br/>
            <a:r>
              <a:t>lebu(cid:27)erseretrouvevide(cid:224)la(cid:28)ndel’exØcutiondelafonction.Maissil’utilisateurentre</a:t>
            </a:r>
            <a:br/>
            <a:r>
              <a:t>280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243840">
                <a:tc>
                  <a:txBody>
                    <a:bodyPr/>
                    <a:lstStyle/>
                    <a:p>
                      <a:r>
                        <a:t>Quel est votre nom ? Jean Edouard Albert 1er</a:t>
                      </a:r>
                    </a:p>
                    <a:p>
                      <a:r>
                        <a:t>Ah ! Vous vous appelez donc Jean Edou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R(cid:201)CUP(cid:201)RER UNE CHA˛NE DE CARACT¨RES</a:t>
            </a:r>
            <a:br/>
            <a:r>
              <a:t>beaucoup de caractŁres, et que la fonction fgets ne peut copier qu’une partie d’entre</a:t>
            </a:r>
            <a:br/>
            <a:r>
              <a:t>eux (parce que vous avez allouØ un tableau de 10 char seulement), seuls les caractŁres</a:t>
            </a:r>
            <a:br/>
            <a:r>
              <a:t>lus seront supprimØs du bu(cid:27)er. Tous ceux qui n’auront pas ØtØ lus y resteront!</a:t>
            </a:r>
            <a:br/>
            <a:r>
              <a:t>Testons avec une longue cha(cid:238)ne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nom[10];</a:t>
            </a:r>
            <a:br/>
            <a:r>
              <a:t>printf("Quel est votre nom ? ");</a:t>
            </a:r>
            <a:br/>
            <a:r>
              <a:t>lire(nom, 10);</a:t>
            </a:r>
            <a:br/>
            <a:r>
              <a:t>printf("Ah ! Vous vous appelez donc %s !\n\n", nom);</a:t>
            </a:r>
            <a:br/>
            <a:r>
              <a:t>return 0;</a:t>
            </a:r>
            <a:br/>
            <a:r>
              <a:t>}</a:t>
            </a:r>
            <a:br/>
            <a:r>
              <a:t>Quel est votre nom ? Jean Edouard Albert 1er</a:t>
            </a:r>
            <a:br/>
            <a:r>
              <a:t>Ah ! Vous vous appelez donc Jean Edou !</a:t>
            </a:r>
            <a:br/>
            <a:r>
              <a:t>La fonction fgets n’a pu copier que les 9 premiers caractŁres comme prØvu. Le pro-</a:t>
            </a:r>
            <a:br/>
            <a:r>
              <a:t>blŁme, c’est que les autres se trouvent toujours dans le bu(cid:27)er ((cid:28)g. 19.6)!</a:t>
            </a:r>
            <a:br/>
            <a:r>
              <a:t>Figure 19.6 (cid:21) Lecture du bu(cid:27)er du clavier avec dØbordement</a:t>
            </a:r>
            <a:br/>
            <a:r>
              <a:t>Cela signi(cid:28)e que si vous faites un autre fgets ensuite, celui-ci va aller rØcupØrer ce qui</a:t>
            </a:r>
            <a:br/>
            <a:r>
              <a:t>Øtait restØ en mØmoire dans le bu(cid:27)er!</a:t>
            </a:r>
            <a:br/>
            <a:r>
              <a:t>Testons ce code :</a:t>
            </a:r>
            <a:br/>
            <a:r>
              <a:t>281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Quel est votre nom ? Jean Edouard Albert 1er</a:t>
                      </a:r>
                    </a:p>
                    <a:p>
                      <a:r>
                        <a:t>Ah ! Vous vous appelez donc Jean Edou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19. LA SAISIE DE TEXTE S(cid:201)CURIS(cid:201)E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char nom[10];</a:t>
            </a:r>
            <a:br/>
            <a:r>
              <a:t>printf("Quel est votre nom ? ");</a:t>
            </a:r>
            <a:br/>
            <a:r>
              <a:t>lire(nom, 10);</a:t>
            </a:r>
            <a:br/>
            <a:r>
              <a:t>printf("Ah ! Vous vous appelez donc %s !\n\n", nom);</a:t>
            </a:r>
            <a:br/>
            <a:r>
              <a:t>lire(nom, 10);</a:t>
            </a:r>
            <a:br/>
            <a:r>
              <a:t>printf("Ah ! Vous vous appelez donc %s !\n\n", nom);</a:t>
            </a:r>
            <a:br/>
            <a:r>
              <a:t>return 0;</a:t>
            </a:r>
            <a:br/>
            <a:r>
              <a:t>}</a:t>
            </a:r>
            <a:br/>
            <a:r>
              <a:t>Nousappelonsdeuxfoislafonctionlire.Pourtant,vousallezvoirqu’onnevouslaisse</a:t>
            </a:r>
            <a:br/>
            <a:r>
              <a:t>pastaperdeuxfoisvotrenom:ene(cid:27)et,lafonctionfgetsnedemandepas(cid:224)l’utilisateur</a:t>
            </a:r>
            <a:br/>
            <a:r>
              <a:t>de taper du texte la seconde fois car elle trouve du texte (cid:224) rØcupØrer dans le bu(cid:27)er!</a:t>
            </a:r>
            <a:br/>
            <a:r>
              <a:t>Quel est votre nom ? Jean Edouard Albert 1er</a:t>
            </a:r>
            <a:br/>
            <a:r>
              <a:t>Ah ! Vous vous appelez donc Jean Edou !</a:t>
            </a:r>
            <a:br/>
            <a:r>
              <a:t>Ah ! Vous vous appelez donc ard Alber !</a:t>
            </a:r>
            <a:br/>
            <a:r>
              <a:t>Si l’utilisateur tape trop de caractŁres, la fonction fgets nous protŁge contre le dØbor-</a:t>
            </a:r>
            <a:br/>
            <a:r>
              <a:t>dement de mØmoire, mais il reste toujours des traces du texte en trop dans le bu(cid:27)er.</a:t>
            </a:r>
            <a:br/>
            <a:r>
              <a:t>Il faut vider le bu(cid:27)er.</a:t>
            </a:r>
            <a:br/>
            <a:r>
              <a:t>On va donc amØliorer notre petite fonction lire et appeler (cid:22) si besoin est (cid:22) une</a:t>
            </a:r>
            <a:br/>
            <a:r>
              <a:t>sous-fonctionviderBufferpourfaireensortequelebu(cid:27)ersoitvidØsionarentrØtrop</a:t>
            </a:r>
            <a:br/>
            <a:r>
              <a:t>de caractŁres :</a:t>
            </a:r>
            <a:br/>
            <a:r>
              <a:t>void viderBuffer()</a:t>
            </a:r>
            <a:br/>
            <a:r>
              <a:t>{</a:t>
            </a:r>
            <a:br/>
            <a:r>
              <a:t>int c = 0;</a:t>
            </a:r>
            <a:br/>
            <a:r>
              <a:t>while (c != ’\n’ &amp;&amp; c != EOF)</a:t>
            </a:r>
            <a:br/>
            <a:r>
              <a:t>{</a:t>
            </a:r>
            <a:br/>
            <a:r>
              <a:t>c = getchar();</a:t>
            </a:r>
            <a:br/>
            <a:r>
              <a:t>}</a:t>
            </a:r>
            <a:br/>
            <a:r>
              <a:t>}</a:t>
            </a:r>
            <a:br/>
            <a:r>
              <a:t>int lire(char *chaine, int longueur)</a:t>
            </a:r>
            <a:br/>
            <a:r>
              <a:t>{</a:t>
            </a:r>
            <a:br/>
            <a:r>
              <a:t>char *positionEntree = NULL;</a:t>
            </a:r>
            <a:br/>
            <a:r>
              <a:t>if (fgets(chaine, longueur, stdin) != NULL)</a:t>
            </a:r>
            <a:br/>
            <a:r>
              <a:t>{</a:t>
            </a:r>
            <a:br/>
            <a:r>
              <a:t>positionEntree = strchr(chaine, ’\n’);</a:t>
            </a:r>
            <a:br/>
            <a:r>
              <a:t>if (positionEntree != NULL)</a:t>
            </a:r>
            <a:br/>
            <a:r>
              <a:t>{</a:t>
            </a:r>
            <a:br/>
            <a:r>
              <a:t>*positionEntree = ’\0’;</a:t>
            </a:r>
            <a:br/>
            <a:r>
              <a:t>}</a:t>
            </a:r>
            <a:br/>
            <a:r>
              <a:t>282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Quel est votre nom ? Jean Edouard Albert 1er</a:t>
                      </a:r>
                    </a:p>
                    <a:p>
                      <a:r>
                        <a:t>Ah ! Vous vous appelez donc Jean Edou !</a:t>
                      </a:r>
                    </a:p>
                    <a:p>
                      <a:r>
                        <a:t>Ah ! Vous vous appelez donc ard Alber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Saufmentioncontraire,lecontenudecetouvrageestpubliØsouslalicence:</a:t>
            </a:r>
            <a:br/>
            <a:r>
              <a:t>CreativeCommonsBY-NC-SA2.0</a:t>
            </a:r>
            <a:br/>
            <a:r>
              <a:t>LacopiedecetouvrageestautorisØesousrØservedurespectdesconditionsdelalicence</a:t>
            </a:r>
            <a:br/>
            <a:r>
              <a:t>Textecompletdelalicencedisponiblesur:http://creativecommons.org/licenses/by-nc-sa/2.0/fr/</a:t>
            </a:r>
            <a:br/>
            <a:r>
              <a:t>SimpleIT2010-ISBN:978-2-9535278-0-3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CODE::BLOCKS (WINDOWS, MAC OS, LINUX)</a:t>
            </a:r>
            <a:br/>
            <a:r>
              <a:t>mŒme pour la suite s’il vous pla(cid:238)t bien!). Fonctionne sous Windows, Mac et Linux.</a:t>
            </a:r>
            <a:br/>
            <a:r>
              <a:t>(cid:21) LepluscØlŁbreIDEsousWindows,c’estceluideMicrosoft:VisualC++.Ilexiste(cid:224)</a:t>
            </a:r>
            <a:br/>
            <a:r>
              <a:t>labaseenversionpayante(chŁre!),maisilexisteheureusementuneversiongratuite</a:t>
            </a:r>
            <a:br/>
            <a:r>
              <a:t>intitulØe Visual C++ Express qui est vraiment trŁs bien (il y a peu de di(cid:27)Ø-</a:t>
            </a:r>
            <a:br/>
            <a:r>
              <a:t>rencesaveclaversionpayante).IlesttrŁscompletetpossŁdeunpuissantmodulede</a:t>
            </a:r>
            <a:br/>
            <a:r>
              <a:t>correction des erreurs (dØbogage). Fonctionne sous Windows uniquement.</a:t>
            </a:r>
            <a:br/>
            <a:r>
              <a:t>(cid:21) Sur Mac OS X, vous pouvez utiliser Xcode, gØnØralement fourni sur le CD d’ins-</a:t>
            </a:r>
            <a:br/>
            <a:r>
              <a:t>tallation de Mac OS X. C’est un IDE trŁs apprØciØ par tous ceux qui font de la</a:t>
            </a:r>
            <a:br/>
            <a:r>
              <a:t>programmation sur Mac. Fonctionne sous Mac OS X uniquement.</a:t>
            </a:r>
            <a:br/>
            <a:r>
              <a:t>NotepourlesutilisateursdeLinux:ilexistedenombreuxIDEsousLinux,mais</a:t>
            </a:r>
            <a:br/>
            <a:r>
              <a:t>les programmeurs expØrimentØs prØfŁrent parfois se passer d’IDE et compiler</a:t>
            </a:r>
            <a:br/>
            <a:r>
              <a:t>(cid:19)(cid:224)lamain(cid:20),cequiestunpeuplusdi(cid:30)cile.Encequinousconcernenousal-</a:t>
            </a:r>
            <a:br/>
            <a:r>
              <a:t>lonscommencerparutiliserunIDE.Jevousconseilled’installerCode::Blocks</a:t>
            </a:r>
            <a:br/>
            <a:r>
              <a:t>si vous Œtes sous Linux, pour suivre mes explications.</a:t>
            </a:r>
            <a:br/>
            <a:r>
              <a:t>Quel est le meilleur de tous ces IDE?</a:t>
            </a:r>
            <a:br/>
            <a:r>
              <a:t>Tous ces IDE vous permettront de programmer et de suivre le reste de ce cours sans</a:t>
            </a:r>
            <a:br/>
            <a:r>
              <a:t>problŁme. Certains sont plus complets au niveau des options, d’autres un peu plus</a:t>
            </a:r>
            <a:br/>
            <a:r>
              <a:t>intuitifs (cid:224) utiliser, mais dans tous les cas les programmes que vous crØerez seront les</a:t>
            </a:r>
            <a:br/>
            <a:r>
              <a:t>mŒmes quel que soit l’IDE que vous utilisez. Ce choix n’est donc pas si crucial qu’on</a:t>
            </a:r>
            <a:br/>
            <a:r>
              <a:t>pourrait le croire.</a:t>
            </a:r>
            <a:br/>
            <a:r>
              <a:t>Tout au long de tout ce cours, j’utiliserai Code::Blocks. Si vous voulez obtenir exac-</a:t>
            </a:r>
            <a:br/>
            <a:r>
              <a:t>tement les mŒmes Øcrans que moi, surtout pour ne pas Œtre perdus au dØbut, je vous</a:t>
            </a:r>
            <a:br/>
            <a:r>
              <a:t>recommande donc de commencer par installer Code::Blocks.</a:t>
            </a:r>
            <a:br/>
            <a:r>
              <a:t>Code::Blocks (Windows, Mac OS, Linux)</a:t>
            </a:r>
            <a:br/>
            <a:r>
              <a:t>Code::BlocksestunIDElibreetgratuit,disponiblepour Windows, Mac et Linux.</a:t>
            </a:r>
            <a:br/>
            <a:r>
              <a:t>Code::Blocksn’estdisponiblepourlemomentqu’enanglais.CelanedevraitPASvous</a:t>
            </a:r>
            <a:br/>
            <a:r>
              <a:t>repousser(cid:224)l’utiliser.Croyez-moi,nousauronsquoiqu’ilensoitpeua(cid:27)aireauxmenus:</a:t>
            </a:r>
            <a:br/>
            <a:r>
              <a:t>c’est le langage C qui nous intØresse.</a:t>
            </a:r>
            <a:br/>
            <a:r>
              <a:t>Sachez toutefois que quand vous programmerez, vous serez de toute fa(cid:231)on confrontØs</a:t>
            </a:r>
            <a:br/>
            <a:r>
              <a:t>bien souvent (cid:224) des documentations en anglais. Voil(cid:224) donc une raison de plus pour</a:t>
            </a:r>
            <a:br/>
            <a:r>
              <a:t>s’entra(cid:238)ner (cid:224) utiliser cette langue.</a:t>
            </a:r>
            <a:br/>
            <a:r>
              <a:t>13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CONVERTIR LA CHA˛NE EN NOMBRE</a:t>
            </a:r>
            <a:br/>
            <a:r>
              <a:t>else</a:t>
            </a:r>
            <a:br/>
            <a:r>
              <a:t>{</a:t>
            </a:r>
            <a:br/>
            <a:r>
              <a:t>viderBuffer();</a:t>
            </a:r>
            <a:br/>
            <a:r>
              <a:t>}</a:t>
            </a:r>
            <a:br/>
            <a:r>
              <a:t>return 1;</a:t>
            </a:r>
            <a:br/>
            <a:r>
              <a:t>}</a:t>
            </a:r>
            <a:br/>
            <a:r>
              <a:t>else</a:t>
            </a:r>
            <a:br/>
            <a:r>
              <a:t>{</a:t>
            </a:r>
            <a:br/>
            <a:r>
              <a:t>viderBuffer();</a:t>
            </a:r>
            <a:br/>
            <a:r>
              <a:t>return 0;</a:t>
            </a:r>
            <a:br/>
            <a:r>
              <a:t>}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468967(cid:1)</a:t>
            </a:r>
            <a:br/>
            <a:r>
              <a:t>La fonction lire appelle viderBuffer dans deux cas :</a:t>
            </a:r>
            <a:br/>
            <a:r>
              <a:t>(cid:21) si la cha(cid:238)ne Øtait trop longue (on le sait parce qu’on n’a pas trouvØ de caractŁre \n</a:t>
            </a:r>
            <a:br/>
            <a:r>
              <a:t>dans la cha(cid:238)ne copiØe);</a:t>
            </a:r>
            <a:br/>
            <a:r>
              <a:t>(cid:21) s’ilyaeuuneerreur(peuimportelaquelle),ilfautviderl(cid:224)aussilebu(cid:27)erparsØcuritØ</a:t>
            </a:r>
            <a:br/>
            <a:r>
              <a:t>pour qu’il n’y ait plus rien.</a:t>
            </a:r>
            <a:br/>
            <a:r>
              <a:t>La fonction viderBuffer est courte mais dense. Elle lit dans le bu(cid:27)er caractŁre par</a:t>
            </a:r>
            <a:br/>
            <a:r>
              <a:t>caractŁregr(cid:226)ce(cid:224)getchar.Cettefonctionrenvoieunint3.OnsecontentederØcupØrer</a:t>
            </a:r>
            <a:br/>
            <a:r>
              <a:t>ceintdanslavariabletemporairec.Onboucletantqu’onn’apasrØcupØrØlecaractŁre</a:t>
            </a:r>
            <a:br/>
            <a:r>
              <a:t>\n ou le symbole EOF ((cid:28)n de (cid:28)chier), qui signi(cid:28)ent tous deux (cid:19) vous Œtes arrivØ (cid:224) la</a:t>
            </a:r>
            <a:br/>
            <a:r>
              <a:t>(cid:28)n du bu(cid:27)er (cid:20). On s’arrŒte donc de boucler dŁs que l’on tombe sur l’un de ces deux</a:t>
            </a:r>
            <a:br/>
            <a:r>
              <a:t>caractŁres.</a:t>
            </a:r>
            <a:br/>
            <a:r>
              <a:t>C’est un peu compliquØ au premier abord et assez technique, mais (cid:231)a fait son tra-</a:t>
            </a:r>
            <a:br/>
            <a:r>
              <a:t>vail. N’hØsitez pas (cid:224) relire ces explications plusieurs fois si nØcessaire pour comprendre</a:t>
            </a:r>
            <a:br/>
            <a:r>
              <a:t>comment (cid:231)a fonctionne.</a:t>
            </a:r>
            <a:br/>
            <a:r>
              <a:t>Convertir la cha(cid:238)ne en nombre</a:t>
            </a:r>
            <a:br/>
            <a:r>
              <a:t>Notre fonction lire est maintenant e(cid:30)cace et robuste, mais elle ne sait lire que</a:t>
            </a:r>
            <a:br/>
            <a:r>
              <a:t>du texte. Vous devez vous demander : (cid:19) Mais comment fait-on pour rØcupØrer un</a:t>
            </a:r>
            <a:br/>
            <a:r>
              <a:t>nombre? (cid:20)</a:t>
            </a:r>
            <a:br/>
            <a:r>
              <a:t>En fait, lire est une fonction de base. Avec fgets, vous ne pouvez rØcupØrer que du</a:t>
            </a:r>
            <a:br/>
            <a:r>
              <a:t>texte, mais il existe d’autres fonctions qui permettent de convertir ensuite un texte en</a:t>
            </a:r>
            <a:br/>
            <a:r>
              <a:t>nombre.</a:t>
            </a:r>
            <a:br/>
            <a:r>
              <a:t>strtol : convertir une cha(cid:238)ne en long</a:t>
            </a:r>
            <a:br/>
            <a:r>
              <a:t>Le prototype de la fonction strtol est un peu particulier :</a:t>
            </a:r>
            <a:br/>
            <a:r>
              <a:t>3. Etnonunchar,allezsavoirpourquoi,peuimporte.</a:t>
            </a:r>
            <a:br/>
            <a:r>
              <a:t>283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19. LA SAISIE DE TEXTE S(cid:201)CURIS(cid:201)E</a:t>
            </a:r>
            <a:br/>
            <a:r>
              <a:t>long strtol( const char *start, char **end, int base );</a:t>
            </a:r>
            <a:br/>
            <a:r>
              <a:t>La fonction lit la cha(cid:238)ne de caractŁres que vous lui envoyez (start) et essaie de la</a:t>
            </a:r>
            <a:br/>
            <a:r>
              <a:t>convertir en long en utilisant la base indiquØe (gØnØralement, on travaille en base 10</a:t>
            </a:r>
            <a:br/>
            <a:r>
              <a:t>car on utilise 10 chi(cid:27)res di(cid:27)Ørents de 0 (cid:224) 9, donc vous mettrez 10). Elle retourne le</a:t>
            </a:r>
            <a:br/>
            <a:r>
              <a:t>nombre qu’elle a rØussi (cid:224) lire. Quant au pointeur de pointeur end, la fonction s’en sert</a:t>
            </a:r>
            <a:br/>
            <a:r>
              <a:t>pourrenvoyerlapositiondupremiercaractŁrequ’ellealuetquin’Øtaitpasunnombre.</a:t>
            </a:r>
            <a:br/>
            <a:r>
              <a:t>On ne s’en servira pas, on peut donc lui envoyer NULL pour lui faire comprendre qu’on</a:t>
            </a:r>
            <a:br/>
            <a:r>
              <a:t>ne veut rien rØcupØrer.</a:t>
            </a:r>
            <a:br/>
            <a:r>
              <a:t>La cha(cid:238)ne doit commencer par un nombre, tout le reste est ignorØ. Elle peut Œtre</a:t>
            </a:r>
            <a:br/>
            <a:r>
              <a:t>prØcØdØed’espaces.Quelquesexemplesd’utilisationpourbiencomprendreleprincipe:</a:t>
            </a:r>
            <a:br/>
            <a:r>
              <a:t>long i;</a:t>
            </a:r>
            <a:br/>
            <a:r>
              <a:t>i = strtol( "148", NULL, 10 ); // i = 148</a:t>
            </a:r>
            <a:br/>
            <a:r>
              <a:t>i = strtol( "148.215", NULL, 10 ); // i = 148</a:t>
            </a:r>
            <a:br/>
            <a:r>
              <a:t>i = strtol( " 148.215", NULL, 10 ); // i = 148</a:t>
            </a:r>
            <a:br/>
            <a:r>
              <a:t>i = strtol( " 148+34", NULL, 10 ); // i = 148</a:t>
            </a:r>
            <a:br/>
            <a:r>
              <a:t>i = strtol( " 148 feuilles mortes", NULL, 10 ); // i = 148</a:t>
            </a:r>
            <a:br/>
            <a:r>
              <a:t>i = strtol( " Il y a 148 feuilles mortes", NULL, 10 ); // i = 0 (erreur : la</a:t>
            </a:r>
            <a:br/>
            <a:r>
              <a:t>(cid:44)→ cha(cid:238)ne ne commence pas par un nombre)</a:t>
            </a:r>
            <a:br/>
            <a:r>
              <a:t>Toutes les cha(cid:238)nes qui commencent par un nombre (ou Øventuellement par des espaces</a:t>
            </a:r>
            <a:br/>
            <a:r>
              <a:t>suivis d’un nombre) seront converties en long jusqu’(cid:224) la premiŁre lettre ou au premier</a:t>
            </a:r>
            <a:br/>
            <a:r>
              <a:t>caractŁre invalide (., +, etc.).</a:t>
            </a:r>
            <a:br/>
            <a:r>
              <a:t>La derniŁre cha(cid:238)ne de la liste ne commen(cid:231)ant pas par un nombre, elle ne peut pas Œtre</a:t>
            </a:r>
            <a:br/>
            <a:r>
              <a:t>convertie. La fonction strtol renverra donc 0.</a:t>
            </a:r>
            <a:br/>
            <a:r>
              <a:t>OnpeutcrØerunefonctionlireLongquivaappelernotrepremiŁrefonctionlire(qui</a:t>
            </a:r>
            <a:br/>
            <a:r>
              <a:t>lit du texte) et ensuite convertir le texte saisi en nombre :</a:t>
            </a:r>
            <a:br/>
            <a:r>
              <a:t>long lireLong()</a:t>
            </a:r>
            <a:br/>
            <a:r>
              <a:t>{</a:t>
            </a:r>
            <a:br/>
            <a:r>
              <a:t>char nombreTexte[100] = {0}; // 100 cases devraient suffire</a:t>
            </a:r>
            <a:br/>
            <a:r>
              <a:t>if (lire(nombreTexte, 100))</a:t>
            </a:r>
            <a:br/>
            <a:r>
              <a:t>{</a:t>
            </a:r>
            <a:br/>
            <a:r>
              <a:t>// Si lecture du texte ok, convertir le nombre en long et le retourner</a:t>
            </a:r>
            <a:br/>
            <a:r>
              <a:t>return strtol(nombreTexte, NULL, 10);</a:t>
            </a:r>
            <a:br/>
            <a:r>
              <a:t>}</a:t>
            </a:r>
            <a:br/>
            <a:r>
              <a:t>else</a:t>
            </a:r>
            <a:br/>
            <a:r>
              <a:t>{</a:t>
            </a:r>
            <a:br/>
            <a:r>
              <a:t>// Si problŁme de lecture, renvoyer 0</a:t>
            </a:r>
            <a:br/>
            <a:r>
              <a:t>return 0;</a:t>
            </a:r>
            <a:br/>
            <a:r>
              <a:t>}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220809(cid:1)</a:t>
            </a:r>
            <a:br/>
            <a:r>
              <a:t>284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CONVERTIR LA CHA˛NE EN NOMBRE</a:t>
            </a:r>
            <a:br/>
            <a:r>
              <a:t>Vous pouvez tester dans un main trŁs simple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long age = 0;</a:t>
            </a:r>
            <a:br/>
            <a:r>
              <a:t>printf("Quel est votre age ? ");</a:t>
            </a:r>
            <a:br/>
            <a:r>
              <a:t>age = lireLong();</a:t>
            </a:r>
            <a:br/>
            <a:r>
              <a:t>printf("Ah ! Vous avez donc %d ans !\n\n", age);</a:t>
            </a:r>
            <a:br/>
            <a:r>
              <a:t>return 0;</a:t>
            </a:r>
            <a:br/>
            <a:r>
              <a:t>}</a:t>
            </a:r>
            <a:br/>
            <a:r>
              <a:t>Quel est votre age ? 18</a:t>
            </a:r>
            <a:br/>
            <a:r>
              <a:t>Ah ! Vous avez donc 18 ans !</a:t>
            </a:r>
            <a:br/>
            <a:r>
              <a:t>strtod : convertir une cha(cid:238)ne en double</a:t>
            </a:r>
            <a:br/>
            <a:r>
              <a:t>La fonction strtod est identique (cid:224) strtol, (cid:224) la di(cid:27)Ørence prŁs qu’elle essaie de lire un</a:t>
            </a:r>
            <a:br/>
            <a:r>
              <a:t>nombre dØcimal et renvoie un double :</a:t>
            </a:r>
            <a:br/>
            <a:r>
              <a:t>double strtod( const char *start, char **end );</a:t>
            </a:r>
            <a:br/>
            <a:r>
              <a:t>Vous noterez que le troisiŁme paramŁtre base a disparu ici, mais il y a toujours le</a:t>
            </a:r>
            <a:br/>
            <a:r>
              <a:t>pointeur de pointeur end qui ne nous sert (cid:224) rien.</a:t>
            </a:r>
            <a:br/>
            <a:r>
              <a:t>Contrairement (cid:224) strtol, la fonction prend cette fois en compte le (cid:19) point (cid:20) dØcimal.</a:t>
            </a:r>
            <a:br/>
            <a:r>
              <a:t>Attention, en revanche : elle ne conna(cid:238)t pas la virgule4.</a:t>
            </a:r>
            <a:br/>
            <a:r>
              <a:t>(cid:192) vous de jouer! (cid:201)crivez la fonction lireDouble. Vous ne devriez avoir aucun mal (cid:224)</a:t>
            </a:r>
            <a:br/>
            <a:r>
              <a:t>le faire, c’est exactement comme lireLong (cid:224) part que cette fois, on appelle strtod et</a:t>
            </a:r>
            <a:br/>
            <a:r>
              <a:t>on retourne un double.</a:t>
            </a:r>
            <a:br/>
            <a:r>
              <a:t>Vous devriez alors pouvoir faire ceci dans la console :</a:t>
            </a:r>
            <a:br/>
            <a:r>
              <a:t>Combien pesez-vous ? 67.4</a:t>
            </a:r>
            <a:br/>
            <a:r>
              <a:t>Ah ! Vous pesez donc 67.400000 kg !</a:t>
            </a:r>
            <a:br/>
            <a:r>
              <a:t>Essayez ensuite de modi(cid:28)er votre fonction lireDouble pour qu’elle accepte aussi le</a:t>
            </a:r>
            <a:br/>
            <a:r>
              <a:t>symbole virgule comme sØparateur dØcimal. La technique est simple : remplacez la</a:t>
            </a:r>
            <a:br/>
            <a:r>
              <a:t>virgule par un point dans la cha(cid:238)ne de texte lue (gr(cid:226)ce (cid:224) la fonction de recherche</a:t>
            </a:r>
            <a:br/>
            <a:r>
              <a:t>strchr), puis envoyez la cha(cid:238)ne modi(cid:28)Øe (cid:224) strtod.</a:t>
            </a:r>
            <a:br/>
            <a:r>
              <a:t>En rØsumØ</a:t>
            </a:r>
            <a:br/>
            <a:r>
              <a:t>(cid:21) Lafonctionscanf,bienqu’enapparencesimpled’utilisation,estenfaittrŁscomplexe</a:t>
            </a:r>
            <a:br/>
            <a:r>
              <a:t>et nous oppose certaines limites. On ne peut pas, par exemple, Øcrire plusieurs mots</a:t>
            </a:r>
            <a:br/>
            <a:r>
              <a:t>4. ˙asevoitque(cid:231)aaØtØcodØpardesAnglais.</a:t>
            </a:r>
            <a:br/>
            <a:r>
              <a:t>285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Quel est votre age ? 18</a:t>
                      </a:r>
                    </a:p>
                    <a:p>
                      <a:r>
                        <a:t>Ah ! Vous avez donc 18 ans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Combien pesez-vous ? 67.4</a:t>
                      </a:r>
                    </a:p>
                    <a:p>
                      <a:r>
                        <a:t>Ah ! Vous pesez donc 67.400000 kg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19. LA SAISIE DE TEXTE S(cid:201)CURIS(cid:201)E</a:t>
            </a:r>
            <a:br/>
            <a:r>
              <a:t>(cid:224) la fois facilement.</a:t>
            </a:r>
            <a:br/>
            <a:r>
              <a:t>(cid:21) Unbu(cid:27)erover(cid:29)ow survientlorsqu’ondØpassel’espacerØservØenmØmoire,parexemple</a:t>
            </a:r>
            <a:br/>
            <a:r>
              <a:t>sil’utilisateurentre10caractŁresalorsqu’onn’avaitrØservØque5casesenmØmoire.</a:t>
            </a:r>
            <a:br/>
            <a:r>
              <a:t>(cid:21) L’idØal est de faire appel (cid:224) la fonction fgets pour rØcupØrer du texte saisi par</a:t>
            </a:r>
            <a:br/>
            <a:r>
              <a:t>l’utilisateur.</a:t>
            </a:r>
            <a:br/>
            <a:r>
              <a:t>(cid:21) Il faut en revanche Øviter (cid:224) tout prix d’utiliser la fonction gets qui n’o(cid:27)re pas de</a:t>
            </a:r>
            <a:br/>
            <a:r>
              <a:t>protection contre le bu(cid:27)er over(cid:29)ow.</a:t>
            </a:r>
            <a:br/>
            <a:r>
              <a:t>(cid:21) Vous pouvez Øcrire votre propre fonction de saisie du texte qui fait appel (cid:224) fgets</a:t>
            </a:r>
            <a:br/>
            <a:r>
              <a:t>comme on l’a fait a(cid:28)n d’amØliorer son fonctionnement.</a:t>
            </a:r>
            <a:br/>
            <a:r>
              <a:t>286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TroisiŁme partie</a:t>
            </a:r>
            <a:br/>
            <a:r>
              <a:t>CrØation de jeux 2D en SDL</a:t>
            </a:r>
            <a:br/>
            <a:r>
              <a:t>287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20</a:t>
            </a:r>
            <a:br/>
            <a:r>
              <a:t>Chapitre</a:t>
            </a:r>
            <a:br/>
            <a:r>
              <a:t>Installation de la SDL</a:t>
            </a:r>
            <a:br/>
            <a:r>
              <a:t>Di(cid:30)cultØ :</a:t>
            </a:r>
            <a:br/>
            <a:r>
              <a:t>(cid:192)</a:t>
            </a:r>
            <a:br/>
            <a:r>
              <a:t>partirdemaintenant,(cid:28)nilathØorie:nousallonsen(cid:28)npasserauconcret!Danscette</a:t>
            </a:r>
            <a:br/>
            <a:r>
              <a:t>nouvelle et importante partie, nous allons nous faire plaisir et pratiquer gr(cid:226)ce (cid:224) une</a:t>
            </a:r>
            <a:br/>
            <a:r>
              <a:t>bibliothŁque que l’on appelle la SDL.</a:t>
            </a:r>
            <a:br/>
            <a:r>
              <a:t>Vous avez dØj(cid:224) dØcouvert la plupart des fonctionnalitØs du langage C, bien qu’il y ait</a:t>
            </a:r>
            <a:br/>
            <a:r>
              <a:t>toujours des petits dØtails complexes et croustillants (cid:224) dØcouvrir. Ce livre pourrait donc</a:t>
            </a:r>
            <a:br/>
            <a:r>
              <a:t>s’arrŒterl(cid:224)enannon(cid:231)ant(cid:28)Łrement:(cid:19)C’estbon,vousavezappris(cid:224)programmerenC!(cid:20).</a:t>
            </a:r>
            <a:br/>
            <a:r>
              <a:t>Pourtant, quand on dØbute, on n’a en gØnØral pas le sentiment de savoir programmer tant</a:t>
            </a:r>
            <a:br/>
            <a:r>
              <a:t>qu’on n’est pas (cid:19) sorti (cid:20) de la console.</a:t>
            </a:r>
            <a:br/>
            <a:r>
              <a:t>LaSDLestunebibliothŁqueparticuliŁrementutilisØepourcrØerdesjeuxen2D.Nousallons</a:t>
            </a:r>
            <a:br/>
            <a:r>
              <a:t>dans ce premier chapitre en apprendre plus sur cette bibliothŁque et dØcouvrir comment</a:t>
            </a:r>
            <a:br/>
            <a:r>
              <a:t>l’installer.</a:t>
            </a:r>
            <a:br/>
            <a:r>
              <a:t>289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20. INSTALLATION DE LA SDL</a:t>
            </a:r>
            <a:br/>
            <a:r>
              <a:t>On dit que la SDL est une (cid:19) bibliothŁque tierce (cid:20). Il faut savoir qu’il existe deux types</a:t>
            </a:r>
            <a:br/>
            <a:r>
              <a:t>de bibliothŁques.</a:t>
            </a:r>
            <a:br/>
            <a:r>
              <a:t>(cid:21) La bibliothŁque standard : c’est la bibliothŁque de base qui fonctionne sur tous</a:t>
            </a:r>
            <a:br/>
            <a:r>
              <a:t>les OS (d’oø le mot (cid:19) standard (cid:20)) et qui permet de faire des choses trŁs basiques</a:t>
            </a:r>
            <a:br/>
            <a:r>
              <a:t>commedesprintf.ElleaØtØautomatiquementinstallØelorsquevousaveztØlØchargØ</a:t>
            </a:r>
            <a:br/>
            <a:r>
              <a:t>votre IDE et votre compilateur. Au long des parties I et II, nous avons uniquement</a:t>
            </a:r>
            <a:br/>
            <a:r>
              <a:t>utilisØ la bibliothŁque standard1 (stdlib.h, stdio.h, string.h, time.h...).</a:t>
            </a:r>
            <a:br/>
            <a:r>
              <a:t>(cid:21) Les bibliothŁques tierces : ce sont des bibliothŁques qui ne sont pas installØes</a:t>
            </a:r>
            <a:br/>
            <a:r>
              <a:t>par dØfaut. Vous devez les tØlØcharger sur Internet et les installer sur votre ordina-</a:t>
            </a:r>
            <a:br/>
            <a:r>
              <a:t>teur. Contrairement (cid:224) la bibliothŁque standard, qui est relativement simple et qui</a:t>
            </a:r>
            <a:br/>
            <a:r>
              <a:t>contient assez peu de fonctions, il existe des milliers de bibliothŁques tierces Øcrites</a:t>
            </a:r>
            <a:br/>
            <a:r>
              <a:t>par d’autres programmeurs. Certaines sont bonnes, d’autres moins, certaines sont</a:t>
            </a:r>
            <a:br/>
            <a:r>
              <a:t>payantes, d’autres gratuites, etc. l’idØal Øtant de trouver des bibliothŁques de bonne</a:t>
            </a:r>
            <a:br/>
            <a:r>
              <a:t>qualitØ et gratuites (cid:224) la fois!</a:t>
            </a:r>
            <a:br/>
            <a:r>
              <a:t>Je ne peux pas faire un cours pour toutes les bibliothŁques tierces qui existent. MŒme</a:t>
            </a:r>
            <a:br/>
            <a:r>
              <a:t>en y passant toute ma vie 24h / 24, je ne pourrais pas! J’ai donc fait le choix de</a:t>
            </a:r>
            <a:br/>
            <a:r>
              <a:t>vous prØsenter une et une seule bibliothŁque Øcrite en C et donc utilisable par des</a:t>
            </a:r>
            <a:br/>
            <a:r>
              <a:t>programmeurs en langage C tels que vous.</a:t>
            </a:r>
            <a:br/>
            <a:r>
              <a:t>Cette bibliothŁque a pour nom SDL. Pourquoi ai-je choisi cette bibliothŁque plut(cid:244)t</a:t>
            </a:r>
            <a:br/>
            <a:r>
              <a:t>qu’une autre? Que permet-elle de faire? Autant de questions auxquelles je vais com-</a:t>
            </a:r>
            <a:br/>
            <a:r>
              <a:t>mencer par rØpondre.</a:t>
            </a:r>
            <a:br/>
            <a:r>
              <a:t>Pourquoi avoir choisi la SDL?</a:t>
            </a:r>
            <a:br/>
            <a:r>
              <a:t>Choisir une bibliothŁque : pas facile!</a:t>
            </a:r>
            <a:br/>
            <a:r>
              <a:t>Comme je vous l’ai dit (cid:224) l’instant, il existe des milliers et des milliers de bibliothŁques</a:t>
            </a:r>
            <a:br/>
            <a:r>
              <a:t>(cid:224) tØlØcharger. Certaines d’entre elles sont simples, d’autres plus complexes. Certaines</a:t>
            </a:r>
            <a:br/>
            <a:r>
              <a:t>sont tellement grosses que mŒme tout un cours comme celui que vous Œtes en train de</a:t>
            </a:r>
            <a:br/>
            <a:r>
              <a:t>lire ne su(cid:30)rait pas!</a:t>
            </a:r>
            <a:br/>
            <a:r>
              <a:t>Faire un choix est donc dur. De plus, c’est la premiŁre bibliothŁque que vous allez</a:t>
            </a:r>
            <a:br/>
            <a:r>
              <a:t>apprendre(cid:224)utiliser(sionnecomptepaslabibliothŁquestandard),ilvautdoncmieux</a:t>
            </a:r>
            <a:br/>
            <a:r>
              <a:t>commencer par une bibliothŁque simple.</a:t>
            </a:r>
            <a:br/>
            <a:r>
              <a:t>J’airapidementconstatØquelamajoritØdemeslecteurssouhaitaitdØcouvrircomment</a:t>
            </a:r>
            <a:br/>
            <a:r>
              <a:t>ouvrir des fenŒtres, crØer des jeux, etc.2 Quant (cid:224) moi, non seulement j’ai bien envie de</a:t>
            </a:r>
            <a:br/>
            <a:r>
              <a:t>vous montrer comment on peut faire tout (cid:231)a, mais en plus je tiens absolument (cid:224) vous</a:t>
            </a:r>
            <a:br/>
            <a:r>
              <a:t>fairepratiquer.Ene(cid:27)et,nousavonsbienfaitquelquesTPdanslespartiesIetII,mais</a:t>
            </a:r>
            <a:br/>
            <a:r>
              <a:t>1. Nous n’avons pas ØtudiØ la bibliothŁque standard dans son intØgralitØ mais nous en avons vu</a:t>
            </a:r>
            <a:br/>
            <a:r>
              <a:t>un assez gros morceau. Si vous voulez tout savoir sur la bibliothŁque standard, faites une recherche</a:t>
            </a:r>
            <a:br/>
            <a:r>
              <a:t>surGoogle,parexemple,entapant(cid:19)Cstandardlibrary(cid:20),etvousaurezlalistedesprototypesainsi</a:t>
            </a:r>
            <a:br/>
            <a:r>
              <a:t>qu’unebrŁveexplicationdechacunedesfonctions.</a:t>
            </a:r>
            <a:br/>
            <a:r>
              <a:t>2. En(cid:28)n, si vous aimez la console on peut continuer longtemps, si vous voulez... Non? Ah bon,</a:t>
            </a:r>
            <a:br/>
            <a:r>
              <a:t>tiensc’estcurieux!</a:t>
            </a:r>
            <a:br/>
            <a:r>
              <a:t>290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POURQUOI AVOIR CHOISI LA SDL?</a:t>
            </a:r>
            <a:br/>
            <a:r>
              <a:t>cen’estpasassez.C’estenforgeantquel’ondevientforgeron,etc’estenprogrammant</a:t>
            </a:r>
            <a:br/>
            <a:r>
              <a:t>que euh... Bref, vous m’avez compris!</a:t>
            </a:r>
            <a:br/>
            <a:r>
              <a:t>Je suis donc parti pour vous (cid:224) la recherche d’une bibliothŁque (cid:224) la fois simple et</a:t>
            </a:r>
            <a:br/>
            <a:r>
              <a:t>puissante pour que vous puissiez rapidement rØaliser vos rŒves les plus fous (presque)</a:t>
            </a:r>
            <a:br/>
            <a:r>
              <a:t>sans douleur3.</a:t>
            </a:r>
            <a:br/>
            <a:r>
              <a:t>La SDL est un bon choix!</a:t>
            </a:r>
            <a:br/>
            <a:r>
              <a:t>Nous allons Øtudier la bibliothŁque SDL ((cid:28)g. 20.1). Pourquoi celle-ci et non pas une</a:t>
            </a:r>
            <a:br/>
            <a:r>
              <a:t>autre?</a:t>
            </a:r>
            <a:br/>
            <a:r>
              <a:t>Figure 20.1 (cid:21) Logo de la SDL</a:t>
            </a:r>
            <a:br/>
            <a:r>
              <a:t>(cid:21) C’est une bibliothŁque Øcrite en C, elle peut donc Œtre utilisØe par des program-</a:t>
            </a:r>
            <a:br/>
            <a:r>
              <a:t>meurs en C tels que vous4.</a:t>
            </a:r>
            <a:br/>
            <a:r>
              <a:t>(cid:21) C’est une bibliothŁque libre et gratuite : cela vous Øvitera d’avoir (cid:224) investir</a:t>
            </a:r>
            <a:br/>
            <a:r>
              <a:t>pour lire la suite du livre. Contrairement (cid:224) ce que l’on pourrait penser, trouver</a:t>
            </a:r>
            <a:br/>
            <a:r>
              <a:t>des bibliothŁques libres et gratuites n’est pas trŁs di(cid:30)cile, il en existe beaucoup</a:t>
            </a:r>
            <a:br/>
            <a:r>
              <a:t>aujourd’hui. Une bibliothŁque libre est tout simplement une bibliothŁque dont vous</a:t>
            </a:r>
            <a:br/>
            <a:r>
              <a:t>pouvez obtenir le code source. En ce qui nous concerne, voir le code source de la</a:t>
            </a:r>
            <a:br/>
            <a:r>
              <a:t>SDL ne nous intØressera pas. Toutefois, le fait que la bibliothŁque soit libre vous</a:t>
            </a:r>
            <a:br/>
            <a:r>
              <a:t>garantitplusieurschoses,notammentsapØrennitØ(siledØveloppeurprincipalarrŒte</a:t>
            </a:r>
            <a:br/>
            <a:r>
              <a:t>de s’en occuper, d’autres personnes pourront la continuer (cid:224) sa place) ainsi que sa</a:t>
            </a:r>
            <a:br/>
            <a:r>
              <a:t>gratuitØ le plus souvent. La bibliothŁque ne risque donc pas de dispara(cid:238)tre du jour</a:t>
            </a:r>
            <a:br/>
            <a:r>
              <a:t>au lendemain.</a:t>
            </a:r>
            <a:br/>
            <a:r>
              <a:t>(cid:21) Vous pouvez rØaliser des programmes commerciaux et propriØtaires avec.</a:t>
            </a:r>
            <a:br/>
            <a:r>
              <a:t>Certes, c’est peut-Œtre un peu trop vouloir anticiper, mais autant choisir une biblio-</a:t>
            </a:r>
            <a:br/>
            <a:r>
              <a:t>thŁquegratuitequivouslaisseunmaximumdelibertØs.Ene(cid:27)et,ilexistedeuxtypes</a:t>
            </a:r>
            <a:br/>
            <a:r>
              <a:t>de bibliothŁques libres :</a:t>
            </a:r>
            <a:br/>
            <a:r>
              <a:t>(cid:21) les bibliothŁques sous license GPL : elles sont gratuites et vous pouvez avoir le</a:t>
            </a:r>
            <a:br/>
            <a:r>
              <a:t>code source, mais vous Œtes obligØs en contrepartie de fournir le code source des</a:t>
            </a:r>
            <a:br/>
            <a:r>
              <a:t>programmes que vous rØalisez avec;</a:t>
            </a:r>
            <a:br/>
            <a:r>
              <a:t>(cid:21) les bibliothŁques sous license LGPL : c’est la mŒme chose, sauf que cette fois</a:t>
            </a:r>
            <a:br/>
            <a:r>
              <a:t>vous n’Œtes pas obligØs de fournir le code source de vos programmes. Vous pouvez</a:t>
            </a:r>
            <a:br/>
            <a:r>
              <a:t>donc rØaliser des programmes propriØtaires avec.</a:t>
            </a:r>
            <a:br/>
            <a:r>
              <a:t>3. Toutestrelatif,biensßr!</a:t>
            </a:r>
            <a:br/>
            <a:r>
              <a:t>4. NotezquecommelaplupartdesbibliothŁquesØcritesenC,ilestpossibledelesutiliserenC++</a:t>
            </a:r>
            <a:br/>
            <a:r>
              <a:t>ainsiquedansd’autreslangages.</a:t>
            </a:r>
            <a:br/>
            <a:r>
              <a:t>291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20. INSTALLATION DE LA SDL</a:t>
            </a:r>
            <a:br/>
            <a:r>
              <a:t>Bien qu’il soit possible juridiquement de ne pas di(cid:27)user votre code source,</a:t>
            </a:r>
            <a:br/>
            <a:r>
              <a:t>je vous invite (cid:224) le faire quand mŒme. Vous pourrez ainsi obtenir des conseils</a:t>
            </a:r>
            <a:br/>
            <a:r>
              <a:t>de programmeurs plus expØrimentØs que vous. Cela vous permettra de vous</a:t>
            </a:r>
            <a:br/>
            <a:r>
              <a:t>amØliorer. AprŁs, c’est vous qui choisirez de rØaliser des programmes libres</a:t>
            </a:r>
            <a:br/>
            <a:r>
              <a:t>ou propriØtaires, c’est surtout une question de mentalitØ. Je ne rentrerai pas</a:t>
            </a:r>
            <a:br/>
            <a:r>
              <a:t>dans le dØbat ici, pas plus que je ne prendrai position : on peut tirer du bon</a:t>
            </a:r>
            <a:br/>
            <a:r>
              <a:t>comme du mauvais dans chacun de ces deux types de programmes.</a:t>
            </a:r>
            <a:br/>
            <a:r>
              <a:t>(cid:21) C’estunebibliothŁquemulti-plates-formes.QuevoussoyezsousWindows,Mac</a:t>
            </a:r>
            <a:br/>
            <a:r>
              <a:t>ou Linux, la SDL fonctionnera chez vous. C’est mŒme d’ailleurs ce qui fait que cette</a:t>
            </a:r>
            <a:br/>
            <a:r>
              <a:t>bibliothŁque est impressionnante aux yeux des programmeurs : elle fonctionne sur</a:t>
            </a:r>
            <a:br/>
            <a:r>
              <a:t>un trŁs grand nombre de systŁmes d’exploitation. Il y a Windows, Mac et Linux</a:t>
            </a:r>
            <a:br/>
            <a:r>
              <a:t>certes, mais elle peut aussi fonctionner sur Atari, Amiga, Symbian, Dreamcast, etc.</a:t>
            </a:r>
            <a:br/>
            <a:r>
              <a:t>En clair, vos programmes pourraient trŁs bien fonctionner sur de vieilles machines</a:t>
            </a:r>
            <a:br/>
            <a:r>
              <a:t>comme l’Atari5!</a:t>
            </a:r>
            <a:br/>
            <a:r>
              <a:t>(cid:21) En(cid:28)n,labibliothŁquepermetdefaire des choses amusantes.Jenedispasqu’une</a:t>
            </a:r>
            <a:br/>
            <a:r>
              <a:t>bibliothŁque mathØmatique capable de rØsoudre des Øquations du quatriŁme degrØ</a:t>
            </a:r>
            <a:br/>
            <a:r>
              <a:t>n’estpasintØressante,maisjetiens(cid:224)cequececourssoitludiqueautantquepossible</a:t>
            </a:r>
            <a:br/>
            <a:r>
              <a:t>a(cid:28)n de vous motiver (cid:224) programmer.</a:t>
            </a:r>
            <a:br/>
            <a:r>
              <a:t>La SDL n’est pas une bibliothŁque spØcialement con(cid:231)ue pour crØer des jeux vidØo. Je</a:t>
            </a:r>
            <a:br/>
            <a:r>
              <a:t>l’admets, la plupart des programmes utilisant la SDL sont des jeux vidØo, mais cela ne</a:t>
            </a:r>
            <a:br/>
            <a:r>
              <a:t>veutpasdirequevousŒtesforcØmentobligØsd’encrØer.Apriori,toutestpossibleavec</a:t>
            </a:r>
            <a:br/>
            <a:r>
              <a:t>plusoumoinsdetravail,j’aidØj(cid:224)eul’occasiondevoirdesØditeursdetextedØveloppØs</a:t>
            </a:r>
            <a:br/>
            <a:r>
              <a:t>(cid:224) l’aide de la SDL, bien qu’il y ait plus adaptØ6.</a:t>
            </a:r>
            <a:br/>
            <a:r>
              <a:t>Les possibilitØs o(cid:27)ertes par la SDL</a:t>
            </a:r>
            <a:br/>
            <a:r>
              <a:t>La SDL est une bibliothŁque bas niveau. Vous vous souvenez de ce que je vous avais</a:t>
            </a:r>
            <a:br/>
            <a:r>
              <a:t>dit au tout dØbut du cours (cid:224) propos des langages haut niveau et bas niveau? Eh bien</a:t>
            </a:r>
            <a:br/>
            <a:r>
              <a:t>(cid:231)a s’applique aussi aux bibliothŁques.</a:t>
            </a:r>
            <a:br/>
            <a:r>
              <a:t>(cid:21) Une bibliothŁque bas niveau : c’est une bibliothŁque disposant de fonctions trŁs</a:t>
            </a:r>
            <a:br/>
            <a:r>
              <a:t>basiques. Il y a en gØnØral peu de fonctions car on peut tout faire avec elles. Comme</a:t>
            </a:r>
            <a:br/>
            <a:r>
              <a:t>lesfonctionsrestentbasiques,ellessonttrŁsrapides.LesprogrammesrØalisØs(cid:224)l’aide</a:t>
            </a:r>
            <a:br/>
            <a:r>
              <a:t>d’une telle bibliothŁque sont donc en gØnØral ce qui se fait de plus rapide.</a:t>
            </a:r>
            <a:br/>
            <a:r>
              <a:t>(cid:21) Une bibliothŁque haut niveau : elle possŁde beaucoup de fonctions capables</a:t>
            </a:r>
            <a:br/>
            <a:r>
              <a:t>d’exØcuter de nombreuses actions. Cela la rend plus simple d’utilisation. Toutefois,</a:t>
            </a:r>
            <a:br/>
            <a:r>
              <a:t>unebibliothŁquedecegenreestgØnØralement(cid:19)grosse(cid:20),doncplusdi(cid:30)cile(cid:224)Øtudier</a:t>
            </a:r>
            <a:br/>
            <a:r>
              <a:t>et(cid:224)conna(cid:238)treintØgralement.Enoutre,elleestsouventpluslentequ’unebibliothŁque</a:t>
            </a:r>
            <a:br/>
            <a:r>
              <a:t>bas niveau (bien que parfois, (cid:231)a ne soit pas vraiment visible).</a:t>
            </a:r>
            <a:br/>
            <a:r>
              <a:t>Bien entendu, il faut nuancer. On ne peut pas dire (cid:19) une bibliothŁque bas niveau est</a:t>
            </a:r>
            <a:br/>
            <a:r>
              <a:t>mieux qu’une bibliothŁque haut niveau (cid:20) ou l’inverse. Chacun des deux types prØsente</a:t>
            </a:r>
            <a:br/>
            <a:r>
              <a:t>5. Il faudrait nØanmoins faire quelques petites adaptations et peut-Œtre utiliser un compilateur</a:t>
            </a:r>
            <a:br/>
            <a:r>
              <a:t>spØcial.Nousn’enparleronspasici.</a:t>
            </a:r>
            <a:br/>
            <a:r>
              <a:t>6. SivoussouhaitezdØvelopperdesinterfacesgraphiquesclassiquessousformedefenŒtres(boutons,</a:t>
            </a:r>
            <a:br/>
            <a:r>
              <a:t>menus,etc.),jevousinvite(cid:224)vousrenseignerplut(cid:244)tsurGTK+.</a:t>
            </a:r>
            <a:br/>
            <a:r>
              <a:t>292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2. AYEZ LES BONS OUTILS!</a:t>
            </a:r>
            <a:br/>
            <a:r>
              <a:t>TØlØcharger Code::Blocks</a:t>
            </a:r>
            <a:br/>
            <a:r>
              <a:t>Rendez-vous sur la page de tØlØchargements de Code::Blocks3.</a:t>
            </a:r>
            <a:br/>
            <a:r>
              <a:t>(cid:3) (cid:0)</a:t>
            </a:r>
            <a:br/>
            <a:r>
              <a:t>(cid:66) (cid:2)Code web : 870337(cid:1)</a:t>
            </a:r>
            <a:br/>
            <a:r>
              <a:t>(cid:21) SivousŒtessousWindows,repØrezlasection(cid:19)Windows(cid:20)unpeuplusbassurcette</a:t>
            </a:r>
            <a:br/>
            <a:r>
              <a:t>page.TØlØchargezlelogicielenprenantleprogrammequicontientmingwdanslenom</a:t>
            </a:r>
            <a:br/>
            <a:r>
              <a:t>(ex.:codeblocks-10.05mingw-setup.exe).L’autreversionØtantsanscompilateur,</a:t>
            </a:r>
            <a:br/>
            <a:r>
              <a:t>vous auriez eu du mal (cid:224) compiler vos programmes!</a:t>
            </a:r>
            <a:br/>
            <a:r>
              <a:t>(cid:21) Si vous Œtes sous Linux, choisissez le package qui correspond (cid:224) votre distribution.</a:t>
            </a:r>
            <a:br/>
            <a:r>
              <a:t>(cid:21) En(cid:28)n, sous Mac, choisissez le (cid:28)chier le plus rØcent de la liste.</a:t>
            </a:r>
            <a:br/>
            <a:r>
              <a:t>Ex. : codeblocks-10.05-p2-mac.zip.</a:t>
            </a:r>
            <a:br/>
            <a:r>
              <a:t>J’insistel(cid:224)-dessus:sivousŒtessousWindows,tØlØchargezlaversionincluant</a:t>
            </a:r>
            <a:br/>
            <a:r>
              <a:t>mingw dans le nom du programme d’installation. Si vous prenez la mauvaise</a:t>
            </a:r>
            <a:br/>
            <a:r>
              <a:t>version, vous ne pourrez pas compiler vos programmes par la suite!</a:t>
            </a:r>
            <a:br/>
            <a:r>
              <a:t>L’installation est trŁs simple et rapide. Laissez toutes les options par dØfaut et lancez</a:t>
            </a:r>
            <a:br/>
            <a:r>
              <a:t>le programme. Vous devriez voir une fenŒtre similaire (cid:224) la (cid:28)g. 2.1.</a:t>
            </a:r>
            <a:br/>
            <a:r>
              <a:t>On distingue 4 grandes sections dans la fenŒtre, numØrotØes sur l’image :</a:t>
            </a:r>
            <a:br/>
            <a:r>
              <a:t>1. la barre d’outils:ellecomprenddenombreuxboutons,maisseulsquelques-uns</a:t>
            </a:r>
            <a:br/>
            <a:r>
              <a:t>nous seront rØguliŁrement utiles. J’y reviendrai plus loin;</a:t>
            </a:r>
            <a:br/>
            <a:r>
              <a:t>2. la liste des (cid:28)chiers du projet : c’est (cid:224) gauche que s’a(cid:30)che la liste de tous</a:t>
            </a:r>
            <a:br/>
            <a:r>
              <a:t>les (cid:28)chiers source de votre programme. Notez que sur cette capture aucun projet</a:t>
            </a:r>
            <a:br/>
            <a:r>
              <a:t>n’a ØtØ crØØ, on ne voit donc pas encore de (cid:28)chiers (cid:224) l’intØrieur de la liste. Vous</a:t>
            </a:r>
            <a:br/>
            <a:r>
              <a:t>verrez cette section se remplir dans cinq minutes en lisant la suite du cours;</a:t>
            </a:r>
            <a:br/>
            <a:r>
              <a:t>3. la zone principale : c’est l(cid:224) que vous pourrez Øcrire votre code en langage C;</a:t>
            </a:r>
            <a:br/>
            <a:r>
              <a:t>4. la zone de noti(cid:28)cation:aussiappelØela(cid:19)zonedelamort(cid:20),c’esticiquevous</a:t>
            </a:r>
            <a:br/>
            <a:r>
              <a:t>verrez les erreurs de compilation s’a(cid:30)cher si votre code comporte des erreurs.</a:t>
            </a:r>
            <a:br/>
            <a:r>
              <a:t>Cela arrive trŁs rØguliŁrement!</a:t>
            </a:r>
            <a:br/>
            <a:r>
              <a:t>IntØressons-nous maintenant (cid:224) une section particuliŁre de la barre d’outils ((cid:28)g. 2.2).</a:t>
            </a:r>
            <a:br/>
            <a:r>
              <a:t>Vous trouverez les boutons suivants (dans l’ordre) : Compiler, ExØcuter, Compiler &amp;</a:t>
            </a:r>
            <a:br/>
            <a:r>
              <a:t>ExØcuter et Tout recompiler. Retenez-les, nous les utiliserons rØguliŁrement.</a:t>
            </a:r>
            <a:br/>
            <a:r>
              <a:t>Voici la signi(cid:28)cation de chacune des quatre ic(cid:244)nes que vous voyez sur la (cid:28)g. 2.2, dans</a:t>
            </a:r>
            <a:br/>
            <a:r>
              <a:t>l’ordre :</a:t>
            </a:r>
            <a:br/>
            <a:r>
              <a:t>(cid:21) compiler : tous les (cid:28)chiers source de votre projet sont envoyØs au compilateur qui</a:t>
            </a:r>
            <a:br/>
            <a:r>
              <a:t>va se charger de crØer un exØcutable. S’il y a des erreurs4, l’exØcutable ne sera pas</a:t>
            </a:r>
            <a:br/>
            <a:r>
              <a:t>crØØ et on vous indiquera les erreurs en bas de Code::Blocks;</a:t>
            </a:r>
            <a:br/>
            <a:r>
              <a:t>3. J’en pro(cid:28)te pour vous rappeler que les codes web peuvent Œtre entrØs dans le formulaire du</a:t>
            </a:r>
            <a:br/>
            <a:r>
              <a:t>Site du ZØro prØvu (cid:224) cet e(cid:27)et. Cela vous redirige automatiquement sur la page ou le (cid:28)chier qui vous</a:t>
            </a:r>
            <a:br/>
            <a:r>
              <a:t>intØresse.Voirl’avant-propospourplusd’informations(cid:224)cesujet.</a:t>
            </a:r>
            <a:br/>
            <a:r>
              <a:t>4. Cequiadeforteschancesd’arrivert(cid:244)toutard!</a:t>
            </a:r>
            <a:br/>
            <a:r>
              <a:t>14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POURQUOI AVOIR CHOISI LA SDL?</a:t>
            </a:r>
            <a:br/>
            <a:r>
              <a:t>des qualitØs et des dØfauts. La SDL que nous allons Øtudier fait plut(cid:244)t partie des</a:t>
            </a:r>
            <a:br/>
            <a:r>
              <a:t>bibliothŁques bas niveau.</a:t>
            </a:r>
            <a:br/>
            <a:r>
              <a:t>Il faut donc retenir que la SDL propose surtout des fonctions basiques. Vous avez par</a:t>
            </a:r>
            <a:br/>
            <a:r>
              <a:t>exemple la possibilitØ de dessiner pixel par pixel, de dessiner des rectangles ou encore</a:t>
            </a:r>
            <a:br/>
            <a:r>
              <a:t>d’a(cid:30)cher des images. C’est tout, et c’est su(cid:30)sant.</a:t>
            </a:r>
            <a:br/>
            <a:r>
              <a:t>(cid:21) En faisant bouger une image, vous pouvez faire se dØplacer un personnage.</a:t>
            </a:r>
            <a:br/>
            <a:r>
              <a:t>(cid:21) En a(cid:30)chant plusieurs images d’a(cid:30)lØe, vous pouvez crØer une animation.</a:t>
            </a:r>
            <a:br/>
            <a:r>
              <a:t>(cid:21) En combinant plusieurs images c(cid:244)te (cid:224) c(cid:244)te, vous pouvez crØer un vØritable jeu.</a:t>
            </a:r>
            <a:br/>
            <a:r>
              <a:t>Pour vous donner une idØe de jeu rØalisable avec la SDL, sachez que l’excellent (cid:19) Civi-</a:t>
            </a:r>
            <a:br/>
            <a:r>
              <a:t>lization : Call to power (cid:20) a ØtØ adaptØ pour Linux (cid:224) l’aide de la bibliothŁque SDL ((cid:28)g.</a:t>
            </a:r>
            <a:br/>
            <a:r>
              <a:t>20.2).</a:t>
            </a:r>
            <a:br/>
            <a:r>
              <a:t>Figure 20.2 (cid:21) Le jeu Civilization : Call to power utilise la SDL</a:t>
            </a:r>
            <a:br/>
            <a:r>
              <a:t>Ce qu’il faut bien comprendre, c’est qu’en fait tout dØpend de vous et Øventuellement</a:t>
            </a:r>
            <a:br/>
            <a:r>
              <a:t>devotreØquipe.Vouspouvezfairedesjeuxencoreplusbeauxsivousavezungraphiste</a:t>
            </a:r>
            <a:br/>
            <a:r>
              <a:t>douØ sous la main.</a:t>
            </a:r>
            <a:br/>
            <a:r>
              <a:t>La seule limite de la SDL, c’est la 2D. Elle n’est en e(cid:27)et pas con(cid:231)ue pour la 3D. Voici</a:t>
            </a:r>
            <a:br/>
            <a:r>
              <a:t>une liste de jeux que l’on peut parfaitement concevoir en SDL (ce n’est qu’une petite</a:t>
            </a:r>
            <a:br/>
            <a:r>
              <a:t>liste, tout est possible a priori tant que (cid:231)a reste de la 2D) :</a:t>
            </a:r>
            <a:br/>
            <a:r>
              <a:t>(cid:21) Casse-briques;</a:t>
            </a:r>
            <a:br/>
            <a:r>
              <a:t>(cid:21) Bomberman;</a:t>
            </a:r>
            <a:br/>
            <a:r>
              <a:t>(cid:21) Tetris;</a:t>
            </a:r>
            <a:br/>
            <a:r>
              <a:t>(cid:21) jeux de plate-forme : Super Mario Bros, Sonic, Rayman...</a:t>
            </a:r>
            <a:br/>
            <a:r>
              <a:t>(cid:21) RPG 2D : Zelda, les premiers Final Fantasy, etc.</a:t>
            </a:r>
            <a:br/>
            <a:r>
              <a:t>293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20. INSTALLATION DE LA SDL</a:t>
            </a:r>
            <a:br/>
            <a:r>
              <a:t>Il m’est impossible de faire une liste complŁte, la seule limite ici Øtant l’imagination.</a:t>
            </a:r>
            <a:br/>
            <a:r>
              <a:t>J’ai d’ailleurs vu un des lecteurs de ce cours rØaliser un croisement osØ entre un casse-</a:t>
            </a:r>
            <a:br/>
            <a:r>
              <a:t>briques et un Tetris.</a:t>
            </a:r>
            <a:br/>
            <a:r>
              <a:t>RedescendonssurTerreetreprenonsle(cid:28)ldececours.Nousallonsmaintenantinstaller</a:t>
            </a:r>
            <a:br/>
            <a:r>
              <a:t>la SDL sur notre ordinateur avant d’aller plus loin.</a:t>
            </a:r>
            <a:br/>
            <a:r>
              <a:t>TØlØchargement de la SDL</a:t>
            </a:r>
            <a:br/>
            <a:r>
              <a:t>LesitedelaSDL(www.libsdl.org)devraitbient(cid:244)tdevenirincontournablepourvous.</a:t>
            </a:r>
            <a:br/>
            <a:r>
              <a:t>L(cid:224)-bas, vous trouverez tout ce dont vous avez besoin, en particulier la bibliothŁque</a:t>
            </a:r>
            <a:br/>
            <a:r>
              <a:t>elle-mŒme (cid:224) tØlØcharger ainsi que sa documentation.</a:t>
            </a:r>
            <a:br/>
            <a:r>
              <a:t>(cid:3) (cid:0)</a:t>
            </a:r>
            <a:br/>
            <a:r>
              <a:t>(cid:66) (cid:2)Code web : 480724(cid:1)</a:t>
            </a:r>
            <a:br/>
            <a:r>
              <a:t>SurlesitedelaSDL,rendez-vousdanslemenu(cid:224)gauche,sectionDownload.TØlØchargez</a:t>
            </a:r>
            <a:br/>
            <a:r>
              <a:t>la version de la SDL la plus rØcente que vous voyez7.</a:t>
            </a:r>
            <a:br/>
            <a:r>
              <a:t>La page de tØlØchargement est sØparØe en plusieurs parties.</a:t>
            </a:r>
            <a:br/>
            <a:r>
              <a:t>(cid:21) Source code : vous pouvez tØlØcharger le code source de la SDL. Comme je vous</a:t>
            </a:r>
            <a:br/>
            <a:r>
              <a:t>l’ai dit, le code source ne nous intØresse pas. Je sais que vous Œtes curieux et que</a:t>
            </a:r>
            <a:br/>
            <a:r>
              <a:t>vous voudriez savoir comment c’est fait (cid:224) l’intØrieur, mais actuellement (cid:231)a ne vous</a:t>
            </a:r>
            <a:br/>
            <a:r>
              <a:t>apportera rien. Pire, (cid:231)a vous embrouillera et ce n’est pas le but.</a:t>
            </a:r>
            <a:br/>
            <a:r>
              <a:t>(cid:21) Runtime libraries : ce sont les (cid:28)chiers que vous aurez besoin de distribuer en</a:t>
            </a:r>
            <a:br/>
            <a:r>
              <a:t>mŒmetempsquevotreexØcutablelorsquevousdonnerezvotreprogramme(cid:224)d’autres</a:t>
            </a:r>
            <a:br/>
            <a:r>
              <a:t>personnes. Sous Windows, il s’agit tout simplement d’un (cid:28)chier SDL.dll. Celui-ci</a:t>
            </a:r>
            <a:br/>
            <a:r>
              <a:t>devra se trouver :</a:t>
            </a:r>
            <a:br/>
            <a:r>
              <a:t>(cid:21) soit dans le mŒme dossier que l’exØcutable (ce que je recommande8);</a:t>
            </a:r>
            <a:br/>
            <a:r>
              <a:t>(cid:21) soit dans le dossier c:\Windows.</a:t>
            </a:r>
            <a:br/>
            <a:r>
              <a:t>(cid:21) Development libraries : ce sont les (cid:28)chiers .a (ou .lib sous Visual) et .h vous</a:t>
            </a:r>
            <a:br/>
            <a:r>
              <a:t>permettant de crØer des programmes SDL. Ces (cid:28)chiers ne sont nØcessaires que pour</a:t>
            </a:r>
            <a:br/>
            <a:r>
              <a:t>vous, le programmeur. Vous n’aurez donc pas (cid:224) les distribuer avec votre programme</a:t>
            </a:r>
            <a:br/>
            <a:r>
              <a:t>une fois qu’il sera (cid:28)ni. Si vous Œtes sous Windows, on vous propose trois versions</a:t>
            </a:r>
            <a:br/>
            <a:r>
              <a:t>dØpendant de votre compilateur :</a:t>
            </a:r>
            <a:br/>
            <a:r>
              <a:t>(cid:21) VC6:pourceuxquiutilisentVisualStudiopayantdansunevieilleversion(cequi</a:t>
            </a:r>
            <a:br/>
            <a:r>
              <a:t>a peu de chances de vous concerner); vous y trouverez des (cid:28)chiers .lib;</a:t>
            </a:r>
            <a:br/>
            <a:r>
              <a:t>(cid:21) VC8 : pour ceux qui utilisent Visual Studio 2005 Express ou ultØrieur; vous y</a:t>
            </a:r>
            <a:br/>
            <a:r>
              <a:t>trouverez des (cid:28)chiers .lib;</a:t>
            </a:r>
            <a:br/>
            <a:r>
              <a:t>(cid:21) mingw32 : pour ceux qui utilisent Code::Blocks (il y aura donc des (cid:28)chiers .a).</a:t>
            </a:r>
            <a:br/>
            <a:r>
              <a:t>LaparticularitØ,c’estqueles(cid:19)Developmentlibraries(cid:20)contiennenttoutcequ’ilfaut:</a:t>
            </a:r>
            <a:br/>
            <a:r>
              <a:t>les.het.a(ou.lib)biensßr,maisaussilaSDL.dll(cid:224)distribueravecvotreapplication</a:t>
            </a:r>
            <a:br/>
            <a:r>
              <a:t>ainsi que la documentation de la SDL! Bref, tout ce que vous avez (cid:224) faire au (cid:28)nal est</a:t>
            </a:r>
            <a:br/>
            <a:r>
              <a:t>7. SDL1.2aumomentoøj’Øcrisceslignes.</a:t>
            </a:r>
            <a:br/>
            <a:r>
              <a:t>8. L’idØalestdetoujoursdonnerlaDLLavecvotreexØcutableetdelalaisserdanslemŒmedossier.</a:t>
            </a:r>
            <a:br/>
            <a:r>
              <a:t>SivousplacezlaDLLdansledossierdeWindows,vousn’aurezplusbesoindejoindreuneDLLdans</a:t>
            </a:r>
            <a:br/>
            <a:r>
              <a:t>chaquedossiercontenantunprogrammeSDL.Toutefois,celapeutposerdesproblŁmesdecon(cid:29)itsde</a:t>
            </a:r>
            <a:br/>
            <a:r>
              <a:t>versionsivousØcrasezuneDLLplusrØcente.</a:t>
            </a:r>
            <a:br/>
            <a:r>
              <a:t>294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CR(cid:201)ER UN PROJET SDL</a:t>
            </a:r>
            <a:br/>
            <a:r>
              <a:t>de tØlØcharger les (cid:19) Development libraries (cid:20). Tout ce dont vous avez besoin s’y trouve.</a:t>
            </a:r>
            <a:br/>
            <a:r>
              <a:t>Ne vous trompez pas de lien! Prenez bien la SDL dans la section (cid:19) Develop-</a:t>
            </a:r>
            <a:br/>
            <a:r>
              <a:t>ment libraries (cid:20) et non le code source de la section (cid:19) Source code (cid:20)!</a:t>
            </a:r>
            <a:br/>
            <a:r>
              <a:t>Qu’est-ce que la documentation?</a:t>
            </a:r>
            <a:br/>
            <a:r>
              <a:t>Une documentation, c’est la liste complŁte des fonctions d’une bibliothŁque. Toutes</a:t>
            </a:r>
            <a:br/>
            <a:r>
              <a:t>les documentations sont Øcrites en anglais (oui, mŒme les bibliothŁques Øcrites par des</a:t>
            </a:r>
            <a:br/>
            <a:r>
              <a:t>Fran(cid:231)ais ont leur documentation en anglais). Voil(cid:224) une raison de plus pour progresser</a:t>
            </a:r>
            <a:br/>
            <a:r>
              <a:t>dans la langue de Shakespeare!</a:t>
            </a:r>
            <a:br/>
            <a:r>
              <a:t>La documentation n’est pas un cours, elle est en gØnØral assez austŁre. L’avantage</a:t>
            </a:r>
            <a:br/>
            <a:r>
              <a:t>par rapport (cid:224) un cours, c’est qu’elle est complŁte. Elle contient la liste de toutes les</a:t>
            </a:r>
            <a:br/>
            <a:r>
              <a:t>fonctions,c’estdoncLArØfØrenceduprogrammeur.Biensouvent,vousrencontrerezdes</a:t>
            </a:r>
            <a:br/>
            <a:r>
              <a:t>bibliothŁques pour lesquelles il n’y a pas de cours. Vous aurez uniquement la (cid:19) doc’ (cid:20)</a:t>
            </a:r>
            <a:br/>
            <a:r>
              <a:t>commeonl’appelle,etvousdevrezŒtrecapablesdevousdØbrouilleravecseulement(cid:231)a</a:t>
            </a:r>
            <a:br/>
            <a:r>
              <a:t>(mŒme si parfois c’est un peu dur de dØmarrer sans aide). Un vrai bon programmeur</a:t>
            </a:r>
            <a:br/>
            <a:r>
              <a:t>peutdoncdØcouvrirlefonctionnementd’unebibliothŁqueuniquementenlisantsadoc’.</a:t>
            </a:r>
            <a:br/>
            <a:r>
              <a:t>A priori, vous n’aurez pas besoin de la doc’ de la SDL de suite car je vais moi-mŒme</a:t>
            </a:r>
            <a:br/>
            <a:r>
              <a:t>vous expliquer comment elle fonctionne. Toutefois, c’est comme pour la bibliothŁque</a:t>
            </a:r>
            <a:br/>
            <a:r>
              <a:t>standard : je ne pourrai pas vous parler de toutes les fonctions. Vous aurez donc cer-</a:t>
            </a:r>
            <a:br/>
            <a:r>
              <a:t>tainement besoin de lire la doc’ plus tard.</a:t>
            </a:r>
            <a:br/>
            <a:r>
              <a:t>La documentation se trouve dØj(cid:224) dans le package (cid:19) Development libraries (cid:20), mais</a:t>
            </a:r>
            <a:br/>
            <a:r>
              <a:t>si vous le voulez vous pouvez la tØlØcharger (cid:224) part en vous rendant dans le menu</a:t>
            </a:r>
            <a:br/>
            <a:r>
              <a:t>Documentation / Downloadable. Je vous recommande de placer les (cid:28)chiers HTML</a:t>
            </a:r>
            <a:br/>
            <a:r>
              <a:t>de la documentation dans un dossier spØcial (intitulØ par exemple Doc SDL) et de</a:t>
            </a:r>
            <a:br/>
            <a:r>
              <a:t>faire un raccourci vers le sommaire index.html. Le but est que vous puissiez accØder</a:t>
            </a:r>
            <a:br/>
            <a:r>
              <a:t>rapidement (cid:224) la documentation lorsque vous en avez besoin.</a:t>
            </a:r>
            <a:br/>
            <a:r>
              <a:t>CrØer un projet SDL</a:t>
            </a:r>
            <a:br/>
            <a:r>
              <a:t>L’installation d’une bibliothŁque est en gØnØral un petit peu plus compliquØe que les</a:t>
            </a:r>
            <a:br/>
            <a:r>
              <a:t>installationsdontvousavezl’habitude.Ici,iln’yapasd’installeurautomatiquequivous</a:t>
            </a:r>
            <a:br/>
            <a:r>
              <a:t>demande simplement de cliquer sur Suivant - Suivant - Suivant - Terminer.</a:t>
            </a:r>
            <a:br/>
            <a:r>
              <a:t>En gØnØral, installer une bibliothŁque est assez di(cid:30)cile pour un dØbutant. Pourtant,</a:t>
            </a:r>
            <a:br/>
            <a:r>
              <a:t>si (cid:231)a peut vous remonter le moral, l’installation de la SDL est beaucoup plus simple</a:t>
            </a:r>
            <a:br/>
            <a:r>
              <a:t>que bien d’autres bibliothŁques que j’ai eu l’occasion d’utiliser (en gØnØral on ne vous</a:t>
            </a:r>
            <a:br/>
            <a:r>
              <a:t>donne que le code source de la bibliothŁque, et c’est (cid:224) vous de la recompiler!).</a:t>
            </a:r>
            <a:br/>
            <a:r>
              <a:t>Enfait,lemot(cid:19)installer(cid:20)n’estpeut-Œtrepasceluiquiconvientlemieux.Nousn’allons</a:t>
            </a:r>
            <a:br/>
            <a:r>
              <a:t>295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20. INSTALLATION DE LA SDL</a:t>
            </a:r>
            <a:br/>
            <a:r>
              <a:t>rien installer du tout : nous voulons simplement arriver (cid:224) crØer un nouveau projet de</a:t>
            </a:r>
            <a:br/>
            <a:r>
              <a:t>type SDL avec notre IDE. Or, selon l’IDE que vous utilisez la manipulation sera un</a:t>
            </a:r>
            <a:br/>
            <a:r>
              <a:t>peu di(cid:27)Ørente. Je vais prØsenter la manipulation pour chacun des IDE que je vous ai</a:t>
            </a:r>
            <a:br/>
            <a:r>
              <a:t>prØsentØs au dØbut du cours pour que tout le monde puisse suivre.</a:t>
            </a:r>
            <a:br/>
            <a:r>
              <a:t>Je vais maintenant vous montrer comment crØer un projet SDL sous chacun de ces</a:t>
            </a:r>
            <a:br/>
            <a:r>
              <a:t>trois IDE.</a:t>
            </a:r>
            <a:br/>
            <a:r>
              <a:t>CrØation d’un projet SDL sous Code::Blocks</a:t>
            </a:r>
            <a:br/>
            <a:r>
              <a:t>1/ Extraction des (cid:28)chiers de la SDL</a:t>
            </a:r>
            <a:br/>
            <a:r>
              <a:t>Ouvrezle(cid:28)chiercompressØde(cid:19)DevelopmentLibraries(cid:20)quevousaveztØlØchargØ.Ce</a:t>
            </a:r>
            <a:br/>
            <a:r>
              <a:t>(cid:28)chierestun.zippourVisualetun.tar.gzpourmingw32(ilvousfaudraunlogiciel</a:t>
            </a:r>
            <a:br/>
            <a:r>
              <a:t>comme Winrar ou 7-Zip pour dØcompresser le .tar.gz).</a:t>
            </a:r>
            <a:br/>
            <a:r>
              <a:t>Le(cid:28)chiercompressØcontientplusieurssous-dossiers.CeuxquinousintØressentsontles</a:t>
            </a:r>
            <a:br/>
            <a:r>
              <a:t>suivants :</a:t>
            </a:r>
            <a:br/>
            <a:r>
              <a:t>(cid:21) bin : contient la .dll de la SDL;</a:t>
            </a:r>
            <a:br/>
            <a:r>
              <a:t>(cid:21) docs : contient la documentation de la SDL;</a:t>
            </a:r>
            <a:br/>
            <a:r>
              <a:t>(cid:21) include : contient les .h;</a:t>
            </a:r>
            <a:br/>
            <a:r>
              <a:t>(cid:21) lib : contient les .a (ou .lib pour Visual).</a:t>
            </a:r>
            <a:br/>
            <a:r>
              <a:t>Vousdevezextrairetousces(cid:28)chiersetdossiersquelquepartsurvotredisquedur.Vous</a:t>
            </a:r>
            <a:br/>
            <a:r>
              <a:t>pouvez par exemple les placer dans le dossier de Code::Blocks, dans un sous-dossier</a:t>
            </a:r>
            <a:br/>
            <a:r>
              <a:t>SDL ((cid:28)g. 20.3).</a:t>
            </a:r>
            <a:br/>
            <a:r>
              <a:t>Dans mon cas, la SDL sera installØe dans le dossier :</a:t>
            </a:r>
            <a:br/>
            <a:r>
              <a:t>C:\Program Files\CodeBlocks\SDL-1.2.13</a:t>
            </a:r>
            <a:br/>
            <a:r>
              <a:t>Retenez bien le nom du dossier dans lequel vous l’avez installØe, vous allez en avoir</a:t>
            </a:r>
            <a:br/>
            <a:r>
              <a:t>besoin pour con(cid:28)gurer Code::Blocks.</a:t>
            </a:r>
            <a:br/>
            <a:r>
              <a:t>Maintenant, il va falloir faire une petite manipulation pour simpli(cid:28)er la suite. Allez</a:t>
            </a:r>
            <a:br/>
            <a:r>
              <a:t>danslesous-dossierinclude/SDL9.Vousdevriezyvoirdenombreuxpetits(cid:28)chiers.h.</a:t>
            </a:r>
            <a:br/>
            <a:r>
              <a:t>Copiez-les dans le dossier parent, c’est-(cid:224)-dire dans :</a:t>
            </a:r>
            <a:br/>
            <a:r>
              <a:t>C:\Program Files\CodeBlocks\SDL-1.2.13\include</a:t>
            </a:r>
            <a:br/>
            <a:r>
              <a:t>La SDL est installØe! Il faut maintenant con(cid:28)gurer Code::Blocks.</a:t>
            </a:r>
            <a:br/>
            <a:r>
              <a:t>2/ CrØation du projet SDL</a:t>
            </a:r>
            <a:br/>
            <a:r>
              <a:t>Ouvrez maintenant Code::Blocks et demandez (cid:224) crØer un nouveau projet.</a:t>
            </a:r>
            <a:br/>
            <a:r>
              <a:t>AulieudecrØerunprojetConsole Applicationcommevousaviezl’habitudedefaire,</a:t>
            </a:r>
            <a:br/>
            <a:r>
              <a:t>vous allez demander (cid:224) crØer un projet de type SDL project.</a:t>
            </a:r>
            <a:br/>
            <a:r>
              <a:t>LapremiŁrefenŒtredel’assistantquiappara(cid:238)tnesert(cid:224)rien,cliquezsurNext.Onvous</a:t>
            </a:r>
            <a:br/>
            <a:r>
              <a:t>9. Dansmoncas,ilsetrouvedansC:\Program Files\CodeBlocks\SDL-1.2.13\include\SDL.</a:t>
            </a:r>
            <a:br/>
            <a:r>
              <a:t>296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CR(cid:201)ER UN PROJET SDL</a:t>
            </a:r>
            <a:br/>
            <a:r>
              <a:t>Figure 20.3 (cid:21) Le dossier de la SDL dØzippØ</a:t>
            </a:r>
            <a:br/>
            <a:r>
              <a:t>demande ensuite le nom de votre projet et le dossier dans lequel il doit Œtre placØ,</a:t>
            </a:r>
            <a:br/>
            <a:r>
              <a:t>comme vous l’avez toujours fait ((cid:28)g. 20.4).</a:t>
            </a:r>
            <a:br/>
            <a:r>
              <a:t>Figure 20.4 (cid:21) Assistant SDL et nom de projet</a:t>
            </a:r>
            <a:br/>
            <a:r>
              <a:t>297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20. INSTALLATION DE LA SDL</a:t>
            </a:r>
            <a:br/>
            <a:r>
              <a:t>Vient ensuite la partie oø vous devez indiquer oø se trouve installØe la SDL ((cid:28)g. 20.5).</a:t>
            </a:r>
            <a:br/>
            <a:r>
              <a:t>Figure 20.5 (cid:21) Assistant SDL et con(cid:28)guration</a:t>
            </a:r>
            <a:br/>
            <a:r>
              <a:t>Cliquez sur le bouton ... (cid:224) droite. Une nouvelle fenŒtre un peu complexe s’ouvre ((cid:28)g.</a:t>
            </a:r>
            <a:br/>
            <a:r>
              <a:t>20.6).</a:t>
            </a:r>
            <a:br/>
            <a:r>
              <a:t>Figure 20.6 (cid:21) Localisation de la SDL</a:t>
            </a:r>
            <a:br/>
            <a:r>
              <a:t>VousdevezsimplementremplirlechampnommØbase.Indiquezledossieroøvousavez</a:t>
            </a:r>
            <a:br/>
            <a:r>
              <a:t>298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CR(cid:201)ER UN PROJET SDL</a:t>
            </a:r>
            <a:br/>
            <a:r>
              <a:t>dØcompressØ la SDL. Dans mon cas, c’est :</a:t>
            </a:r>
            <a:br/>
            <a:r>
              <a:t>C:\Program Files\CodeBlocks\SDL-1.2.13</a:t>
            </a:r>
            <a:br/>
            <a:r>
              <a:t>Cliquez sur Close. Une nouvelle fenŒtre appara(cid:238)t. C’est une fenŒtre-piŁge (dont je n’ai</a:t>
            </a:r>
            <a:br/>
            <a:r>
              <a:t>toujours pas saisi l’intØrŒt). Elle vous demande un dossier. Cliquez sur Annuler pour</a:t>
            </a:r>
            <a:br/>
            <a:r>
              <a:t>ne rien faire.</a:t>
            </a:r>
            <a:br/>
            <a:r>
              <a:t>CliquezensuitesurNextdansl’assistant,puischoisissezdecompilerenmodeRelease</a:t>
            </a:r>
            <a:br/>
            <a:r>
              <a:t>ou Debug (peu importe) et en(cid:28)n, choisissez Finish.</a:t>
            </a:r>
            <a:br/>
            <a:r>
              <a:t>Code::Blocks va crØer un petit projet SDL de test comprenant un main.c et un (cid:28)chier</a:t>
            </a:r>
            <a:br/>
            <a:r>
              <a:t>.bmp. Avant d’essayer de le compiler, copiez la DLL de la SDL10 dans le dossier de</a:t>
            </a:r>
            <a:br/>
            <a:r>
              <a:t>votre projet.</a:t>
            </a:r>
            <a:br/>
            <a:r>
              <a:t>Essayez ensuite de compiler : une fenŒtre avec une image devrait s’a(cid:30)cher. Bravo, (cid:231)a</a:t>
            </a:r>
            <a:br/>
            <a:r>
              <a:t>fonctionne!</a:t>
            </a:r>
            <a:br/>
            <a:r>
              <a:t>Sionvousdit(cid:19)Cetteapplicationn’apaspudØmarrercarSDL.dllestintrou-</a:t>
            </a:r>
            <a:br/>
            <a:r>
              <a:t>vable (cid:20), c’est que vous n’avez pas copiØ le (cid:28)chier SDL.dll dans le dossier de</a:t>
            </a:r>
            <a:br/>
            <a:r>
              <a:t>votre projet! Il faudra penser (cid:224) fournir cette .dll en plus de votre .exe (cid:224)</a:t>
            </a:r>
            <a:br/>
            <a:r>
              <a:t>vos amis si vous voulez qu’ils puissent eux aussi exØcuter le programme. En</a:t>
            </a:r>
            <a:br/>
            <a:r>
              <a:t>revanche,vousn’avezpasbesoindeleurjoindreles.het.aquin’intØressent</a:t>
            </a:r>
            <a:br/>
            <a:r>
              <a:t>que vous.</a:t>
            </a:r>
            <a:br/>
            <a:r>
              <a:t>Vous pouvez supprimer le .bmp du programme, on n’en aura pas besoin. Quant au</a:t>
            </a:r>
            <a:br/>
            <a:r>
              <a:t>(cid:28)chier main.c, il est un peu long, on ne va pas dØmarrer avec (cid:231)a. Supprimez tout son</a:t>
            </a:r>
            <a:br/>
            <a:r>
              <a:t>contenu et remplacez-le par :</a:t>
            </a:r>
            <a:br/>
            <a:r>
              <a:t>#include &lt;stdlib.h&gt;</a:t>
            </a:r>
            <a:br/>
            <a:r>
              <a:t>#include &lt;stdio.h&gt;</a:t>
            </a:r>
            <a:br/>
            <a:r>
              <a:t>#include &lt;SDL/SDL.h&gt;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578930(cid:1)</a:t>
            </a:r>
            <a:br/>
            <a:r>
              <a:t>C’est en fait un code de base trŁs similaire (cid:224) ceux que l’on conna(cid:238)t (un include de</a:t>
            </a:r>
            <a:br/>
            <a:r>
              <a:t>stdlib, un autre de stdio, un main...). La seule chose qui change, c’est le include</a:t>
            </a:r>
            <a:br/>
            <a:r>
              <a:t>d’un (cid:28)chier SDL.h. C’est le (cid:28)chier .h de base de la SDL qui se chargera d’inclure tous</a:t>
            </a:r>
            <a:br/>
            <a:r>
              <a:t>les autres (cid:28)chiers .h de la SDL.</a:t>
            </a:r>
            <a:br/>
            <a:r>
              <a:t>10. Vousdevriezl’avoircopiØedansC:\Program Files\CodeBlocks\SDL-1.2.13\bin\SDL.dll.</a:t>
            </a:r>
            <a:br/>
            <a:r>
              <a:t>299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20. INSTALLATION DE LA SDL</a:t>
            </a:r>
            <a:br/>
            <a:r>
              <a:t>CrØation d’un projet SDL sous Visual C++</a:t>
            </a:r>
            <a:br/>
            <a:r>
              <a:t>1/ Extraction des (cid:28)chiers de la SDL</a:t>
            </a:r>
            <a:br/>
            <a:r>
              <a:t>Sur le site de la SDL, tØlØchargez la derniŁre version de la SDL. Dans la section (cid:19) De-</a:t>
            </a:r>
            <a:br/>
            <a:r>
              <a:t>velopment Libraries (cid:20), prenez la version pour Visual C++ 2005 Service Pack 1.</a:t>
            </a:r>
            <a:br/>
            <a:r>
              <a:t>Ouvrez le (cid:28)chier zip. Il contient la doc’ (dossier docs), les .h (dossier include), et les</a:t>
            </a:r>
            <a:br/>
            <a:r>
              <a:t>.lib (dossier lib) qui sont l’Øquivalent des .a pour le compilateur de Visual. Vous</a:t>
            </a:r>
            <a:br/>
            <a:r>
              <a:t>trouverez aussi le (cid:28)chier SDL.dll dans ce dossier lib.</a:t>
            </a:r>
            <a:br/>
            <a:r>
              <a:t>(cid:21) Copiez SDL.dll dans le dossier de votre projet.</a:t>
            </a:r>
            <a:br/>
            <a:r>
              <a:t>(cid:21) Copiez les .lib dans le dossier lib de Visual C++. Par exemple chez moi il s’agit</a:t>
            </a:r>
            <a:br/>
            <a:r>
              <a:t>du dossier : C:\Program Files\Microsoft Visual Studio 8\VC\lib.</a:t>
            </a:r>
            <a:br/>
            <a:r>
              <a:t>(cid:21) Copiezles.hdansledossierincludesdeVisualC++.CrØezundossierSDLdansce</a:t>
            </a:r>
            <a:br/>
            <a:r>
              <a:t>dossier includes pour regrouper les .h de la SDL entre eux. Chez moi, je mets donc</a:t>
            </a:r>
            <a:br/>
            <a:r>
              <a:t>les .h dans : C:\Program Files\Microsoft Visual Studio 8\VC\include\SDL.</a:t>
            </a:r>
            <a:br/>
            <a:r>
              <a:t>2/ CrØation d’un nouveau projet SDL</a:t>
            </a:r>
            <a:br/>
            <a:r>
              <a:t>Sous Visual C++, crØez un nouveau projet de type Application console Win32.</a:t>
            </a:r>
            <a:br/>
            <a:r>
              <a:t>Appelez votre projet testsdl par exemple. Cliquez sur OK.</a:t>
            </a:r>
            <a:br/>
            <a:r>
              <a:t>Un assistant va s’ouvrir. Allez dans ParamŁtres de l’application et vØri(cid:28)ez que</a:t>
            </a:r>
            <a:br/>
            <a:r>
              <a:t>Projet vide est cochØ ((cid:28)g. 20.7).</a:t>
            </a:r>
            <a:br/>
            <a:r>
              <a:t>Figure 20.7 (cid:21) Cochez Projet vide</a:t>
            </a:r>
            <a:br/>
            <a:r>
              <a:t>LeprojetestalorscrØØ.Ilestvide.Ajoutez-yunnouveau(cid:28)chierenfaisantunclicdroit</a:t>
            </a:r>
            <a:br/>
            <a:r>
              <a:t>300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CR(cid:201)ER UN PROJET SDL</a:t>
            </a:r>
            <a:br/>
            <a:r>
              <a:t>sur Fichiers sources, Ajouter / Nouvel ØlØment ((cid:28)g. 20.8).</a:t>
            </a:r>
            <a:br/>
            <a:r>
              <a:t>Figure 20.8 (cid:21) Ajout d’un nouveau (cid:28)chier</a:t>
            </a:r>
            <a:br/>
            <a:r>
              <a:t>DanslafenŒtrequis’ouvre,demandez(cid:224)crØerunnouveau(cid:28)chierdetypeFichier C++</a:t>
            </a:r>
            <a:br/>
            <a:r>
              <a:t>(.cpp) que vous appellerez main.c. En utilisant l’extension .c dans le nom du (cid:28)chier,</a:t>
            </a:r>
            <a:br/>
            <a:r>
              <a:t>Visual crØera un (cid:28)chier .c et non un (cid:28)chier .cpp.</a:t>
            </a:r>
            <a:br/>
            <a:r>
              <a:t>(cid:201)crivez (ou copiez-collez) le code (cid:19) de base (cid:20) mentionnØ prØcØdemment dans votre</a:t>
            </a:r>
            <a:br/>
            <a:r>
              <a:t>nouveau (cid:28)chier vide.</a:t>
            </a:r>
            <a:br/>
            <a:r>
              <a:t>3/ Con(cid:28)guration du projet SDL sous Visual C++</a:t>
            </a:r>
            <a:br/>
            <a:r>
              <a:t>La con(cid:28)guration du projet est un peu plus dØlicate que pour Code::Blocks, mais</a:t>
            </a:r>
            <a:br/>
            <a:r>
              <a:t>elle reste humainement faisable. Allez dans les propriØtØs de votre projet : Projet</a:t>
            </a:r>
            <a:br/>
            <a:r>
              <a:t>/ PropriØtØs de testsdl.</a:t>
            </a:r>
            <a:br/>
            <a:r>
              <a:t>(cid:21) Dans la section C / C++ =&gt; GØnØration de code, mettez le champ BibliothŁque</a:t>
            </a:r>
            <a:br/>
            <a:r>
              <a:t>runtime (cid:224) DLL multithread (/MD).</a:t>
            </a:r>
            <a:br/>
            <a:r>
              <a:t>(cid:21) Dans la section C/C++ =&gt; AvancØ, sØlectionnez Compilation sous et optez pour</a:t>
            </a:r>
            <a:br/>
            <a:r>
              <a:t>la valeur Compiler comme code C (/TC) (sinon Visual vous compilera votre projet</a:t>
            </a:r>
            <a:br/>
            <a:r>
              <a:t>comme Øtant du C++).</a:t>
            </a:r>
            <a:br/>
            <a:r>
              <a:t>(cid:21) Dans la section (cid:201)diteur de liens =&gt; EntrØe, modi(cid:28)ez la valeur de DØpendances</a:t>
            </a:r>
            <a:br/>
            <a:r>
              <a:t>supplØmentaires pour y ajouter SDL.lib SDLmain.lib.</a:t>
            </a:r>
            <a:br/>
            <a:r>
              <a:t>(cid:21) Danslasection(cid:201)diteur de liens =&gt; SystŁme,modi(cid:28)ezlavaleurdeSous-systŁme</a:t>
            </a:r>
            <a:br/>
            <a:r>
              <a:t>et mettez-la (cid:224) Windows ((cid:28)g. 20.9).</a:t>
            </a:r>
            <a:br/>
            <a:r>
              <a:t>Validezensuitevosmodi(cid:28)cationsencliquantsurOKetenregistrezletout.Vouspouvez</a:t>
            </a:r>
            <a:br/>
            <a:r>
              <a:t>maintenant compiler en allant dans le menu GØnØrer / GØnØrer la solution.</a:t>
            </a:r>
            <a:br/>
            <a:r>
              <a:t>Rendez-vous dans le dossier de votre projet pour y trouver votre exØcutable (il sera</a:t>
            </a:r>
            <a:br/>
            <a:r>
              <a:t>peut-Œtre dans un sous-dossier Debug). N’oubliez pas que le (cid:28)chier SDL.dll doit se</a:t>
            </a:r>
            <a:br/>
            <a:r>
              <a:t>trouver dans le mŒme dossier que l’exØcutable. Double-cliquez sur votre .exe : si tout</a:t>
            </a:r>
            <a:br/>
            <a:r>
              <a:t>va bien, il ne devrait rien se passer. Sinon, s’il y a une erreur c’est probablement que</a:t>
            </a:r>
            <a:br/>
            <a:r>
              <a:t>le (cid:28)chier SDL.dll ne se trouve pas dans le mŒme dossier.</a:t>
            </a:r>
            <a:br/>
            <a:r>
              <a:t>301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20. INSTALLATION DE LA SDL</a:t>
            </a:r>
            <a:br/>
            <a:r>
              <a:t>Figure 20.9 (cid:21) Con(cid:28)guration de Visual pour la SDL</a:t>
            </a:r>
            <a:br/>
            <a:r>
              <a:t>CrØation d’un projet SDL avec Xcode (Mac OS X)</a:t>
            </a:r>
            <a:br/>
            <a:r>
              <a:t>Cette section a ØtØ (cid:224) l’origine rØdigØe par guimers8 du Site du ZØro, que je remercie (cid:224)</a:t>
            </a:r>
            <a:br/>
            <a:r>
              <a:t>nouveau au passage.</a:t>
            </a:r>
            <a:br/>
            <a:r>
              <a:t>CommencezpartØlØchargerlaversiondelaSDLsurlesiteo(cid:30)ciel.Le(cid:28)chierdoitavoir</a:t>
            </a:r>
            <a:br/>
            <a:r>
              <a:t>l’extension .dmg. Montez (chargez) ce (cid:28)chier .dmg, prenez le dossier .framework (par</a:t>
            </a:r>
            <a:br/>
            <a:r>
              <a:t>exemple : SDL.framework) et placez-le dans le dossier :</a:t>
            </a:r>
            <a:br/>
            <a:r>
              <a:t>&lt;Racine Disque&gt;/BibliothŁque/Frameworks</a:t>
            </a:r>
            <a:br/>
            <a:r>
              <a:t>Un dossier .framework est un dossier contenant tous les (cid:28)chiers nØcessaires, comme</a:t>
            </a:r>
            <a:br/>
            <a:r>
              <a:t>les binaires de la SDL et les headers ((cid:28)g. 20.10).</a:t>
            </a:r>
            <a:br/>
            <a:r>
              <a:t>Figure 20.10 (cid:21) Les frameworks dans leur dossier</a:t>
            </a:r>
            <a:br/>
            <a:r>
              <a:t>Allez dans l’archive de la SDL (SDL-1.2.11.dmg), puis dans le dossier devel-lite et</a:t>
            </a:r>
            <a:br/>
            <a:r>
              <a:t>302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CODE::BLOCKS (WINDOWS, MAC OS, LINUX)</a:t>
            </a:r>
            <a:br/>
            <a:r>
              <a:t>Figure 2.1 (cid:21) Code::Blocks</a:t>
            </a:r>
            <a:br/>
            <a:r>
              <a:t>Figure 2.2 (cid:21) Les principaux boutons de la barre d’outils</a:t>
            </a:r>
            <a:br/>
            <a:r>
              <a:t>15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CR(cid:201)ER UN PROJET SDL</a:t>
            </a:r>
            <a:br/>
            <a:r>
              <a:t>prenez les (cid:28)chiers SDLMain.m et SDLMain.h. Placez-les en lieu sßr.</a:t>
            </a:r>
            <a:br/>
            <a:r>
              <a:t>IlvafalloirrØcupØrerun(cid:28)chiersupplØmentaire,maintenant:SDL-1.2.12-extras.dmg</a:t>
            </a:r>
            <a:br/>
            <a:r>
              <a:t>que vous trouverez sur le site de la SDL. Il est composØ de deux dossiers :</a:t>
            </a:r>
            <a:br/>
            <a:r>
              <a:t>(cid:21) TemplatesForProjectBuilder</a:t>
            </a:r>
            <a:br/>
            <a:r>
              <a:t>(cid:21) TemplatesForXcode</a:t>
            </a:r>
            <a:br/>
            <a:r>
              <a:t>Copiez-les dans :</a:t>
            </a:r>
            <a:br/>
            <a:r>
              <a:t>Macintosh HD/Developer/Library/Xcode/Project Templates/</a:t>
            </a:r>
            <a:br/>
            <a:r>
              <a:t>L’assistant de crØation de nouveau projet de XCode vous proposera alors de crØer une</a:t>
            </a:r>
            <a:br/>
            <a:r>
              <a:t>SDL Application ((cid:28)g. 20.11).</a:t>
            </a:r>
            <a:br/>
            <a:r>
              <a:t>Figure 20.11 (cid:21) XCode propose de crØer un projet SDL</a:t>
            </a:r>
            <a:br/>
            <a:r>
              <a:t>Et voil(cid:224), votre projet est crØØ!</a:t>
            </a:r>
            <a:br/>
            <a:r>
              <a:t>Et sous Linux?</a:t>
            </a:r>
            <a:br/>
            <a:r>
              <a:t>SivouscompilezsousLinuxavecunIDE,ilfaudramodi(cid:28)erlespropriØtØsduprojet(la</a:t>
            </a:r>
            <a:br/>
            <a:r>
              <a:t>manipulation sera quasiment la mŒme). Si vous utilisez Code::Blocks (qui existe aussi</a:t>
            </a:r>
            <a:br/>
            <a:r>
              <a:t>en version Linux) vous pouvez suivre la mŒme procØdure que celle que j’ai dØcrite plus</a:t>
            </a:r>
            <a:br/>
            <a:r>
              <a:t>haut.</a:t>
            </a:r>
            <a:br/>
            <a:r>
              <a:t>Et pour ceux qui compilent (cid:224) la main?</a:t>
            </a:r>
            <a:br/>
            <a:r>
              <a:t>Ilyenapeut-Œtreparmivousquiontprisl’habitudedecompiler(cid:224)lamainsousLinux</a:t>
            </a:r>
            <a:br/>
            <a:r>
              <a:t>(cid:224) l’aide d’un Make(cid:28)le ((cid:28)chier commandant la compilation). Si c’est votre cas, je vous</a:t>
            </a:r>
            <a:br/>
            <a:r>
              <a:t>invite (cid:224) tØlØcharger un Make(cid:28)le que vous pouvez utiliser pour compiler des projets</a:t>
            </a:r>
            <a:br/>
            <a:r>
              <a:t>SDL.</a:t>
            </a:r>
            <a:br/>
            <a:r>
              <a:t>(cid:3) (cid:0)</a:t>
            </a:r>
            <a:br/>
            <a:r>
              <a:t>(cid:66) (cid:2)Code web : 619525(cid:1)</a:t>
            </a:r>
            <a:br/>
            <a:r>
              <a:t>La seule chose un peu particuliŁre, c’est l’ajout de la bibliothŁque SDL pour le linker</a:t>
            </a:r>
            <a:br/>
            <a:r>
              <a:t>(LDFLAGS). Il faudra que vous ayez tØlØchargØ la SDL version Linux et que vous l’ayez</a:t>
            </a:r>
            <a:br/>
            <a:r>
              <a:t>installØe dans le dossier de votre compilateur, de la mŒme maniŁre qu’on le fait sous</a:t>
            </a:r>
            <a:br/>
            <a:r>
              <a:t>Windows (dossiers include/SDL et lib)</a:t>
            </a:r>
            <a:br/>
            <a:r>
              <a:t>Ensuite, vous pourrez utiliser les commandes suivantes dans la console :</a:t>
            </a:r>
            <a:br/>
            <a:r>
              <a:t>303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20. INSTALLATION DE LA SDL</a:t>
            </a:r>
            <a:br/>
            <a:r>
              <a:t>make #Pour compiler le projet</a:t>
            </a:r>
            <a:br/>
            <a:r>
              <a:t>make clean #Pour effacer les fichiers de compilation (.o inutiles)</a:t>
            </a:r>
            <a:br/>
            <a:r>
              <a:t>make mrproper #Pour tout supprimer sauf les fichiers source</a:t>
            </a:r>
            <a:br/>
            <a:r>
              <a:t>En rØsumØ</a:t>
            </a:r>
            <a:br/>
            <a:r>
              <a:t>(cid:21) La SDL est une bibliothŁque de bas niveau qui permet d’ouvrir des fenŒtres et d’y</a:t>
            </a:r>
            <a:br/>
            <a:r>
              <a:t>faire des manipulations graphiques en 2D.</a:t>
            </a:r>
            <a:br/>
            <a:r>
              <a:t>(cid:21) Elle n’est pas installØe par dØfaut, il faut la tØlØcharger et con(cid:28)gurer votre IDE pour</a:t>
            </a:r>
            <a:br/>
            <a:r>
              <a:t>l’utiliser.</a:t>
            </a:r>
            <a:br/>
            <a:r>
              <a:t>(cid:21) Elleestlibreetgratuite,cequivouspermetdel’utiliserrapidementetvousgarantit</a:t>
            </a:r>
            <a:br/>
            <a:r>
              <a:t>sa pØrennitØ.</a:t>
            </a:r>
            <a:br/>
            <a:r>
              <a:t>(cid:21) Ilexistedesmilliersd’autresbibliothŁquesdontbeaucoupsontdetrŁsbonnequalitØ.</a:t>
            </a:r>
            <a:br/>
            <a:r>
              <a:t>C’estlaSDLquiaØtØsØlectionnØepourlasuitedececourspoursonaspectludique.</a:t>
            </a:r>
            <a:br/>
            <a:r>
              <a:t>Si vous souhaitez dØvelopper des interfaces complŁtes avec menus et boutons par la</a:t>
            </a:r>
            <a:br/>
            <a:r>
              <a:t>suite, je vous invite (cid:224) vous pencher sur la bibliothŁque GTK+ par exemple.</a:t>
            </a:r>
            <a:br/>
            <a:r>
              <a:t>304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243840">
                <a:tc>
                  <a:txBody>
                    <a:bodyPr/>
                    <a:lstStyle/>
                    <a:p>
                      <a:r>
                        <a:t>make #Pour compiler le projet</a:t>
                      </a:r>
                    </a:p>
                    <a:p>
                      <a:r>
                        <a:t>make clean #Pour effacer les fichiers de compilation (.o inutiles)</a:t>
                      </a:r>
                    </a:p>
                    <a:p>
                      <a:r>
                        <a:t>make mrproper #Pour tout supprimer sauf les fichiers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21</a:t>
            </a:r>
            <a:br/>
            <a:r>
              <a:t>Chapitre</a:t>
            </a:r>
            <a:br/>
            <a:r>
              <a:t>CrØation d’une fenŒtre et de surfaces</a:t>
            </a:r>
            <a:br/>
            <a:r>
              <a:t>Di(cid:30)cultØ :</a:t>
            </a:r>
            <a:br/>
            <a:r>
              <a:t>D</a:t>
            </a:r>
            <a:br/>
            <a:r>
              <a:t>ans le chapitre prØcØdent, nous avons fait un petit tour d’horizon de la SDL pour</a:t>
            </a:r>
            <a:br/>
            <a:r>
              <a:t>dØcouvrir les possibilitØs que cette bibliothŁque nous o(cid:27)re. Vous l’avez normalement</a:t>
            </a:r>
            <a:br/>
            <a:r>
              <a:t>tØlØchargØe et vous Œtes capables de crØer un nouveau projet SDL valide sans aucun</a:t>
            </a:r>
            <a:br/>
            <a:r>
              <a:t>problŁme. Celui-ci est toutefois encore trŁs vide.</a:t>
            </a:r>
            <a:br/>
            <a:r>
              <a:t>Nous attaquons le vif du sujet dŁs ce chapitre. Nous allons poser les bases de la program-</a:t>
            </a:r>
            <a:br/>
            <a:r>
              <a:t>mation en C avec la SDL. Comment charger la SDL? Comment ouvrir une fenŒtre aux</a:t>
            </a:r>
            <a:br/>
            <a:r>
              <a:t>dimensions dØsirØes? Comment dessiner (cid:224) l’intØrieur de la fenŒtre?</a:t>
            </a:r>
            <a:br/>
            <a:r>
              <a:t>Nous avons du pain sur la planche. Allons-y!</a:t>
            </a:r>
            <a:br/>
            <a:r>
              <a:t>305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21. CR(cid:201)ATION D’UNE FEN˚TRE ET DE SURFACES</a:t>
            </a:r>
            <a:br/>
            <a:r>
              <a:t>Charger et arrŒter la SDL</a:t>
            </a:r>
            <a:br/>
            <a:r>
              <a:t>UngrandnombredebibliothŁquesØcritesenCnØcessitentd’ŒtreinitialisØesetfermØes</a:t>
            </a:r>
            <a:br/>
            <a:r>
              <a:t>par des appels (cid:224) des fonctions. La SDL n’Øchappe pas (cid:224) la rŁgle.</a:t>
            </a:r>
            <a:br/>
            <a:r>
              <a:t>Ene(cid:27)et,labibliothŁquedoitchargeruncertainnombred’informationsdanslamØmoire</a:t>
            </a:r>
            <a:br/>
            <a:r>
              <a:t>pourpouvoirfonctionnercorrectement.CesinformationssontchargØesenmØmoiredy-</a:t>
            </a:r>
            <a:br/>
            <a:r>
              <a:t>namiquementpardesmalloc(ilssonttrŁsutilesici!).Or,commevouslesavez,quidit</a:t>
            </a:r>
            <a:br/>
            <a:r>
              <a:t>mallocdit...free!Vousdevez libØrerlamØmoirequevousavezallouØemanuellement</a:t>
            </a:r>
            <a:br/>
            <a:r>
              <a:t>et dont vous n’avez plus besoin. Si vous ne le faites pas, votre programme va prendre</a:t>
            </a:r>
            <a:br/>
            <a:r>
              <a:t>plus de place en mØmoire que nØcessaire, et dans certains cas (cid:231)a peut Œtre carrØment</a:t>
            </a:r>
            <a:br/>
            <a:r>
              <a:t>catastrophique1.</a:t>
            </a:r>
            <a:br/>
            <a:r>
              <a:t>Voici donc les deux premiŁres fonctions de la SDL (cid:224) conna(cid:238)tre :</a:t>
            </a:r>
            <a:br/>
            <a:r>
              <a:t>(cid:21) SDL_Init : charge la SDL en mØmoire (des malloc y sont faits);</a:t>
            </a:r>
            <a:br/>
            <a:r>
              <a:t>(cid:21) SDL_Quit : libŁre la SDL de la mØmoire (des free y sont faits).</a:t>
            </a:r>
            <a:br/>
            <a:r>
              <a:t>La toute premiŁre chose que vous devrez faire dans votre programme sera donc un</a:t>
            </a:r>
            <a:br/>
            <a:r>
              <a:t>appel (cid:224) SDL_Init, et la derniŁre un appel (cid:224) SDL_Quit.</a:t>
            </a:r>
            <a:br/>
            <a:r>
              <a:t>SDL_Init : chargement de la SDL</a:t>
            </a:r>
            <a:br/>
            <a:r>
              <a:t>La fonction SDL_Init prend un paramŁtre. Vous devez indiquer quelles parties de la</a:t>
            </a:r>
            <a:br/>
            <a:r>
              <a:t>SDL vous souhaitez charger.</a:t>
            </a:r>
            <a:br/>
            <a:r>
              <a:t>Ah bon, la SDL est composØe de plusieurs parties?</a:t>
            </a:r>
            <a:br/>
            <a:r>
              <a:t>Eh oui! Il y a une partie de la SDL qui gŁre l’a(cid:30)chage (cid:224) l’Øcran, une autre qui gŁre le</a:t>
            </a:r>
            <a:br/>
            <a:r>
              <a:t>son, etc.</a:t>
            </a:r>
            <a:br/>
            <a:r>
              <a:t>La SDL met (cid:224) votre disposition plusieurs constantes pour que vous puissiez indiquer</a:t>
            </a:r>
            <a:br/>
            <a:r>
              <a:t>quelle partie vous avez besoin d’utiliser dans votre programme (tab. 21.1).</a:t>
            </a:r>
            <a:br/>
            <a:r>
              <a:t>Si vous appelez la fonction comme ceci :</a:t>
            </a:r>
            <a:br/>
            <a:r>
              <a:t>SDL_Init(SDL_INIT_VIDEO);</a:t>
            </a:r>
            <a:br/>
            <a:r>
              <a:t>... alors le systŁme vidØo sera chargØ et vous pourrez ouvrir une fenŒtre, y dessiner,</a:t>
            </a:r>
            <a:br/>
            <a:r>
              <a:t>etc. En fait, tout ce que vous faites c’est envoyer un nombre (cid:224) SDL_Init (cid:224) l’aide d’une</a:t>
            </a:r>
            <a:br/>
            <a:r>
              <a:t>constante.Vousnesavezpasdequelnombreils’agit,etjustementc’est(cid:231)aquiestbien.</a:t>
            </a:r>
            <a:br/>
            <a:r>
              <a:t>Vous avez juste besoin d’Øcrire la constante, c’est plus facile (cid:224) lire et (cid:224) retenir.</a:t>
            </a:r>
            <a:br/>
            <a:r>
              <a:t>La fonction SDL_Init regardera le nombre qu’elle re(cid:231)oit et en fonction de cela, elle</a:t>
            </a:r>
            <a:br/>
            <a:r>
              <a:t>saura quels systŁmes elle doit charger.</a:t>
            </a:r>
            <a:br/>
            <a:r>
              <a:t>1. Imaginezquevousfassiezunebouclein(cid:28)niedemallocsanslefaireexprŁs:enquelquessecondes,</a:t>
            </a:r>
            <a:br/>
            <a:r>
              <a:t>voussaturereztoutevotremØmoire!</a:t>
            </a:r>
            <a:br/>
            <a:r>
              <a:t>306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CHARGER ET ARR˚TER LA SDL</a:t>
            </a:r>
            <a:br/>
            <a:r>
              <a:t>Constante Description</a:t>
            </a:r>
            <a:br/>
            <a:r>
              <a:t>SDL_INIT_VIDEO Charge le systŁme d’a(cid:30)chage (vidØo). C’est la partie que</a:t>
            </a:r>
            <a:br/>
            <a:r>
              <a:t>nous chargerons le plus souvent.</a:t>
            </a:r>
            <a:br/>
            <a:r>
              <a:t>SDL_INIT_AUDIO ChargelesystŁmedeson.Vouspermettradoncparexemple</a:t>
            </a:r>
            <a:br/>
            <a:r>
              <a:t>de jouer de la musique.</a:t>
            </a:r>
            <a:br/>
            <a:r>
              <a:t>SDL_INIT_CDROM Charge le systŁme de CD-ROM. Vous permettra de mani-</a:t>
            </a:r>
            <a:br/>
            <a:r>
              <a:t>puler votre lecteur de CD-ROM</a:t>
            </a:r>
            <a:br/>
            <a:r>
              <a:t>SDL_INIT_JOYSTICK Charge le systŁme de gestion du joystick.</a:t>
            </a:r>
            <a:br/>
            <a:r>
              <a:t>SDL_INIT_TIMER Charge le systŁme de timer. Cela vous permet de gØrer le</a:t>
            </a:r>
            <a:br/>
            <a:r>
              <a:t>temps dans votre programme (trŁs pratique).</a:t>
            </a:r>
            <a:br/>
            <a:r>
              <a:t>SDL_INIT_EVERYTHING Charge tous les systŁmes listØs ci-dessus (cid:224) la fois.</a:t>
            </a:r>
            <a:br/>
            <a:r>
              <a:t>Table 21.1 (cid:21) Liste des constantes de chargement de la SDL</a:t>
            </a:r>
            <a:br/>
            <a:r>
              <a:t>Maintenant, si vous faites :</a:t>
            </a:r>
            <a:br/>
            <a:r>
              <a:t>SDL_Init(SDL_INIT_EVERYTHING);</a:t>
            </a:r>
            <a:br/>
            <a:r>
              <a:t>... vous chargez tous les sytŁmes de la SDL. Ne faites cela que si vous avez vraiment</a:t>
            </a:r>
            <a:br/>
            <a:r>
              <a:t>besoin de tout, il est inutile de surcharger votre ordinateur en chargeant des modules</a:t>
            </a:r>
            <a:br/>
            <a:r>
              <a:t>dont vous ne vous servirez pas.</a:t>
            </a:r>
            <a:br/>
            <a:r>
              <a:t>Supposonsquejeveuillechargerl’audioetlavidØoseulement.Dois-jeutiliser</a:t>
            </a:r>
            <a:br/>
            <a:r>
              <a:t>SDL_INIT_EVERYTHING?</a:t>
            </a:r>
            <a:br/>
            <a:r>
              <a:t>Vous n’allez pas utiliser SDL_INIT_EVERYTHING juste parce que vous avez besoin de</a:t>
            </a:r>
            <a:br/>
            <a:r>
              <a:t>deux modules, pauvres fous! Heureusement, on peut combiner les options (cid:224) l’aide du</a:t>
            </a:r>
            <a:br/>
            <a:r>
              <a:t>symbole | (la barre verticale).</a:t>
            </a:r>
            <a:br/>
            <a:r>
              <a:t>// Chargement de la vidØo et de l’audio</a:t>
            </a:r>
            <a:br/>
            <a:r>
              <a:t>SDL_Init(SDL_INIT_VIDEO | SDL_INIT_AUDIO);</a:t>
            </a:r>
            <a:br/>
            <a:r>
              <a:t>Vous pouvez aussi en combiner trois sans problŁme :</a:t>
            </a:r>
            <a:br/>
            <a:r>
              <a:t>// Chargement de la vidØo, de l’audio et du timer</a:t>
            </a:r>
            <a:br/>
            <a:r>
              <a:t>SDL_Init(SDL_INIT_VIDEO | SDL_INIT_AUDIO | SDL_INIT_TIMER);</a:t>
            </a:r>
            <a:br/>
            <a:r>
              <a:t>Ces (cid:19) options (cid:20) que l’on envoie (cid:224) SDL_Init sont aussi appelØes (cid:29)ags. C’est</a:t>
            </a:r>
            <a:br/>
            <a:r>
              <a:t>quelquechosequevousrencontrerezassezsouvent.Retenezbienqu’onutilise</a:t>
            </a:r>
            <a:br/>
            <a:r>
              <a:t>la barre verticale | pour combiner les options. ˙a agit un peu comme une</a:t>
            </a:r>
            <a:br/>
            <a:r>
              <a:t>addition.</a:t>
            </a:r>
            <a:br/>
            <a:r>
              <a:t>307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04502">
                <a:tc>
                  <a:txBody>
                    <a:bodyPr/>
                    <a:lstStyle/>
                    <a:p>
                      <a:r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r>
                        <a:t>SDL_INIT_VIDEO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Charge le systŁme d’a(cid:30)chage (vidØo). C’est la partie que</a:t>
                      </a:r>
                    </a:p>
                    <a:p>
                      <a:r>
                        <a:t>nous chargerons le plus souvent.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r>
                        <a:t>SDL_INIT_AUDIO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ChargelesystŁmedeson.Vouspermettradoncparexemple</a:t>
                      </a:r>
                    </a:p>
                    <a:p>
                      <a:r>
                        <a:t>de jouer de la musique.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r>
                        <a:t>SDL_INIT_CDROM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Charge le systŁme de CD-ROM. Vous permettra de mani-</a:t>
                      </a:r>
                    </a:p>
                    <a:p>
                      <a:r>
                        <a:t>puler votre lecteur de CD-ROM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r>
                        <a:t>SDL_INIT_JOYSTICK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Charge le systŁme de gestion du joystick.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r>
                        <a:t>SDL_INIT_TIMER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Charge le systŁme de timer. Cela vous permet de gØrer le</a:t>
                      </a:r>
                    </a:p>
                    <a:p>
                      <a:r>
                        <a:t>temps dans votre programme (trŁs pratique).</a:t>
                      </a:r>
                    </a:p>
                  </a:txBody>
                  <a:tcPr/>
                </a:tc>
              </a:tr>
              <a:tr h="104508">
                <a:tc>
                  <a:txBody>
                    <a:bodyPr/>
                    <a:lstStyle/>
                    <a:p>
                      <a:r>
                        <a:t>SDL_INIT_EVERYTHING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Charge tous les systŁmes listØs ci-dessus (cid:224) la fois.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21. CR(cid:201)ATION D’UNE FEN˚TRE ET DE SURFACES</a:t>
            </a:r>
            <a:br/>
            <a:r>
              <a:t>SDL_Quit : arrŒt de la SDL</a:t>
            </a:r>
            <a:br/>
            <a:r>
              <a:t>La fonction SDL_Quit est trŁs simple (cid:224) utiliser vu qu’elle ne prend pas de paramŁtre :</a:t>
            </a:r>
            <a:br/>
            <a:r>
              <a:t>SDL_Quit();</a:t>
            </a:r>
            <a:br/>
            <a:r>
              <a:t>TouslessystŁmesinitialisØsserontarrŒtØsetlibØrØsdelamØmoire.Bref,c’estunmoyen</a:t>
            </a:r>
            <a:br/>
            <a:r>
              <a:t>de quitter la SDL proprement, (cid:224) faire (cid:224) la (cid:28)n de votre programme.</a:t>
            </a:r>
            <a:br/>
            <a:r>
              <a:t>Canevas de programme SDL</a:t>
            </a:r>
            <a:br/>
            <a:r>
              <a:t>En rØsumØ, voici (cid:224) quoi va ressembler votre programme SDL dans sa version la plus</a:t>
            </a:r>
            <a:br/>
            <a:r>
              <a:t>simple :</a:t>
            </a:r>
            <a:br/>
            <a:r>
              <a:t>#include &lt;stdlib.h&gt;</a:t>
            </a:r>
            <a:br/>
            <a:r>
              <a:t>#include &lt;stdio.h&gt;</a:t>
            </a:r>
            <a:br/>
            <a:r>
              <a:t>#include &lt;SDL/SDL.h&gt;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SDL_Init(SDL_INIT_VIDEO); // DØmarrage de la SDL (ici : chargement du</a:t>
            </a:r>
            <a:br/>
            <a:r>
              <a:t>(cid:44)→ systŁme vidØo)</a:t>
            </a:r>
            <a:br/>
            <a:r>
              <a:t>/*</a:t>
            </a:r>
            <a:br/>
            <a:r>
              <a:t>La SDL est chargØe.</a:t>
            </a:r>
            <a:br/>
            <a:r>
              <a:t>Vous pouvez mettre ici le contenu de votre programme</a:t>
            </a:r>
            <a:br/>
            <a:r>
              <a:t>*/</a:t>
            </a:r>
            <a:br/>
            <a:r>
              <a:t>SDL_Quit(); // ArrŒt de la SDL (libØration de la mØmoire).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357096(cid:1)</a:t>
            </a:r>
            <a:br/>
            <a:r>
              <a:t>Bien entendu, aucun programme (cid:19) sØrieux (cid:20) ne tiendra dans le main. Ce que je fais</a:t>
            </a:r>
            <a:br/>
            <a:r>
              <a:t>l(cid:224) est schØmatique. Dans la rØalitØ, votre main contiendra certainement de nombreux</a:t>
            </a:r>
            <a:br/>
            <a:r>
              <a:t>appels (cid:224) des fonctions qui feront elles aussi plusieurs appels (cid:224) d’autres fonctions. Ce</a:t>
            </a:r>
            <a:br/>
            <a:r>
              <a:t>qui compte au (cid:28)nal, c’est que la SDL soit chargØe au dØbut et qu’elle soit fermØe (cid:224) la</a:t>
            </a:r>
            <a:br/>
            <a:r>
              <a:t>(cid:28)n quand vous n’en avez plus besoin.</a:t>
            </a:r>
            <a:br/>
            <a:r>
              <a:t>GØrer les erreurs</a:t>
            </a:r>
            <a:br/>
            <a:r>
              <a:t>La fonction SDL_Init renvoie une valeur :</a:t>
            </a:r>
            <a:br/>
            <a:r>
              <a:t>(cid:21) -1 en cas d’erreur;</a:t>
            </a:r>
            <a:br/>
            <a:r>
              <a:t>(cid:21) 0 si tout s’est bien passØ.</a:t>
            </a:r>
            <a:br/>
            <a:r>
              <a:t>308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CHARGER ET ARR˚TER LA SDL</a:t>
            </a:r>
            <a:br/>
            <a:r>
              <a:t>Vous n’y Œtes pas obligØs, mais vous pouvez vØri(cid:28)er la valeur retournØe par SDL_Init.</a:t>
            </a:r>
            <a:br/>
            <a:r>
              <a:t>˙a peut Œtre un bon moyen de traiter les erreurs de votre programme et donc de vous</a:t>
            </a:r>
            <a:br/>
            <a:r>
              <a:t>aider (cid:224) les rØsoudre.</a:t>
            </a:r>
            <a:br/>
            <a:r>
              <a:t>Mais comment a(cid:30)cher l’erreur qui s’est produite?</a:t>
            </a:r>
            <a:br/>
            <a:r>
              <a:t>Excellente question! On n’a plus de console maintenant, donc comment faire pour</a:t>
            </a:r>
            <a:br/>
            <a:r>
              <a:t>stocker et a(cid:30)cher des messages d’erreurs?</a:t>
            </a:r>
            <a:br/>
            <a:r>
              <a:t>Deux possibilitØs :</a:t>
            </a:r>
            <a:br/>
            <a:r>
              <a:t>(cid:21) soit on modi(cid:28)e les options du projet pour qu’il a(cid:30)che (cid:224) nouveau la console. On</a:t>
            </a:r>
            <a:br/>
            <a:r>
              <a:t>pourra alors faire des printf;</a:t>
            </a:r>
            <a:br/>
            <a:r>
              <a:t>(cid:21) soit on Øcrit dans un (cid:28)chier les erreurs. On utilisera fprintf.</a:t>
            </a:r>
            <a:br/>
            <a:r>
              <a:t>J’ai choisi d’Øcrire dans un (cid:28)chier. Cependant, Øcrire dans un (cid:28)chier implique de faire</a:t>
            </a:r>
            <a:br/>
            <a:r>
              <a:t>un fopen, un fclose... bref, c’est un peu moins facile qu’un printf. Heureusement,</a:t>
            </a:r>
            <a:br/>
            <a:r>
              <a:t>il y a une solution plus simple : utiliser la sortie d’erreur standard.</a:t>
            </a:r>
            <a:br/>
            <a:r>
              <a:t>Il y a une variable stderr qui est dØ(cid:28)nie par stdio.h et qui pointe vers un endroit</a:t>
            </a:r>
            <a:br/>
            <a:r>
              <a:t>oø l’erreur peut Œtre Øcrite2. Cette variable est automatiquement crØØe au dØbut du</a:t>
            </a:r>
            <a:br/>
            <a:r>
              <a:t>programme et supprimØe (cid:224) la (cid:28)n. Vous n’avez donc pas besoin de faire de fopen ou de</a:t>
            </a:r>
            <a:br/>
            <a:r>
              <a:t>fclose.Vouspouvezdoncfaireunfprintfsurstderrsansutiliserfopenoufclose:</a:t>
            </a:r>
            <a:br/>
            <a:r>
              <a:t>#include &lt;stdlib.h&gt;</a:t>
            </a:r>
            <a:br/>
            <a:r>
              <a:t>#include &lt;stdio.h&gt;</a:t>
            </a:r>
            <a:br/>
            <a:r>
              <a:t>#include &lt;SDL/SDL.h&gt;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if (SDL_Init(SDL_INIT_VIDEO) == -1) // DØmarrage de la SDL. Si erreur :</a:t>
            </a:r>
            <a:br/>
            <a:r>
              <a:t>{</a:t>
            </a:r>
            <a:br/>
            <a:r>
              <a:t>fprintf(stderr, "Erreur d’initialisation de la SDL : %s\n",</a:t>
            </a:r>
            <a:br/>
            <a:r>
              <a:t>(cid:44)→ SDL_GetError()); // (cid:201)criture de l’erreur</a:t>
            </a:r>
            <a:br/>
            <a:r>
              <a:t>exit(EXIT_FAILURE); // On quitte le programme</a:t>
            </a:r>
            <a:br/>
            <a:r>
              <a:t>}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712690(cid:1)</a:t>
            </a:r>
            <a:br/>
            <a:r>
              <a:t>Quoi de neuf dans ce code?</a:t>
            </a:r>
            <a:br/>
            <a:r>
              <a:t>2. GØnØralement sous Windows, ce sera un (cid:28)chier stderr.txt tandis que sous Linux, l’erreur ap-</a:t>
            </a:r>
            <a:br/>
            <a:r>
              <a:t>para(cid:238)traleplussouventdanslaconsole.</a:t>
            </a:r>
            <a:br/>
            <a:r>
              <a:t>309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21. CR(cid:201)ATION D’UNE FEN˚TRE ET DE SURFACES</a:t>
            </a:r>
            <a:br/>
            <a:r>
              <a:t>(cid:21) OnØcritdansstderrnotreerreur.Le%spermetdelaisserlaSDLindiquerlesdØtails</a:t>
            </a:r>
            <a:br/>
            <a:r>
              <a:t>del’erreur:lafonctionSDL_GetError()renvoieene(cid:27)etladerniŁreerreurdelaSDL.</a:t>
            </a:r>
            <a:br/>
            <a:r>
              <a:t>(cid:21) On quitte en utilisant exit(). Jusque-l(cid:224), rien de nouveau. Toutefois, vous aurez</a:t>
            </a:r>
            <a:br/>
            <a:r>
              <a:t>remarquØ que j’utilise une constante (EXIT_FAILURE) pour indiquer la valeur que</a:t>
            </a:r>
            <a:br/>
            <a:r>
              <a:t>renvoieleprogramme.Deplus,(cid:224)la(cid:28)nj’utiliseEXIT_SUCCESSaulieude0.Qu’est-ce</a:t>
            </a:r>
            <a:br/>
            <a:r>
              <a:t>quej’aichangØ?Enfaitj’amØliorepetit(cid:224)petitnoscodessource.Ene(cid:27)et,lenombre</a:t>
            </a:r>
            <a:br/>
            <a:r>
              <a:t>qui signi(cid:28)e (cid:19) erreur (cid:20) par exemple peut Œtre di(cid:27)Ørent selon les ordinateurs! Cela</a:t>
            </a:r>
            <a:br/>
            <a:r>
              <a:t>dØpend l(cid:224) encore de l’OS. Pour pallier ce problŁme, stdlib.h nous fournit deux</a:t>
            </a:r>
            <a:br/>
            <a:r>
              <a:t>constantes (des define) :</a:t>
            </a:r>
            <a:br/>
            <a:r>
              <a:t>(cid:21) EXIT_FAILURE : valeur (cid:224) renvoyer en cas d’Øchec du programme;</a:t>
            </a:r>
            <a:br/>
            <a:r>
              <a:t>(cid:21) EXIT_SUCCESS : valeur (cid:224) renvoyer en cas de rØussite du programme.</a:t>
            </a:r>
            <a:br/>
            <a:r>
              <a:t>En utilisant ces constantes au lieu de nombres, vous Œtes certains de renvoyer une</a:t>
            </a:r>
            <a:br/>
            <a:r>
              <a:t>valeur correcte quel que soit l’OS. Pourquoi? Parce que le (cid:28)chier stdlib.h change</a:t>
            </a:r>
            <a:br/>
            <a:r>
              <a:t>selon l’OS sur lequel vous Œtes, donc les valeurs des constantes sont adaptØes. Votre</a:t>
            </a:r>
            <a:br/>
            <a:r>
              <a:t>code source, lui, n’a pas besoin d’Œtre modi(cid:28)Ø! C’est ce qui rend le langage C com-</a:t>
            </a:r>
            <a:br/>
            <a:r>
              <a:t>patible avec tous les OS3.</a:t>
            </a:r>
            <a:br/>
            <a:r>
              <a:t>Cela n’a pas de grandes consØquences pour nous pour le moment, mais c’est</a:t>
            </a:r>
            <a:br/>
            <a:r>
              <a:t>plus sØrieux d’utiliser ces constantes. C’est donc ce que nous ferons (cid:224) partir</a:t>
            </a:r>
            <a:br/>
            <a:r>
              <a:t>de maintenant.</a:t>
            </a:r>
            <a:br/>
            <a:r>
              <a:t>Ouverture d’une fenŒtre</a:t>
            </a:r>
            <a:br/>
            <a:r>
              <a:t>Bon : la SDL est initialisØe et fermØe correctement, maintenant. La prochaine Øtape,</a:t>
            </a:r>
            <a:br/>
            <a:r>
              <a:t>si vous le voulez bien, et je suis sßr que vous le voulez bien, c’est l’ouverture d’une</a:t>
            </a:r>
            <a:br/>
            <a:r>
              <a:t>fenŒtre!</a:t>
            </a:r>
            <a:br/>
            <a:r>
              <a:t>Pour commencer dØj(cid:224), assurez-vous d’avoir un main qui ressemble (cid:224) ceci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if (SDL_Init(SDL_INIT_VIDEO) == -1)</a:t>
            </a:r>
            <a:br/>
            <a:r>
              <a:t>{</a:t>
            </a:r>
            <a:br/>
            <a:r>
              <a:t>fprintf(stderr, "Erreur d’initialisation de la SDL");</a:t>
            </a:r>
            <a:br/>
            <a:r>
              <a:t>exit(EXIT_FAILURE);</a:t>
            </a:r>
            <a:br/>
            <a:r>
              <a:t>}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Cela devrait Œtre le cas si vous avez bien suivi le dØbut du chapitre. Pour le moment</a:t>
            </a:r>
            <a:br/>
            <a:r>
              <a:t>donc, on initialise juste la vidØo (SDL_INIT_VIDEO), c’est tout ce qui nous intØresse.</a:t>
            </a:r>
            <a:br/>
            <a:r>
              <a:t>3. Pourpeuquevousprogrammiezcorrectementenutilisantlesoutilsfournis,commeici.</a:t>
            </a:r>
            <a:br/>
            <a:r>
              <a:t>310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OUVERTURE D’UNE FEN˚TRE</a:t>
            </a:r>
            <a:br/>
            <a:r>
              <a:t>Choix du mode vidØo</a:t>
            </a:r>
            <a:br/>
            <a:r>
              <a:t>LapremiŁrechose(cid:224)faireaprŁsSDL_Init(),c’estindiquerlemodevidØoquevousvou-</a:t>
            </a:r>
            <a:br/>
            <a:r>
              <a:t>lez utiliser, c’est-(cid:224)-dire la rØsolution, le nombre de couleurs et quelques autres options.</a:t>
            </a:r>
            <a:br/>
            <a:r>
              <a:t>OnvautiliserpourcelalafonctionSDL_SetVideoMode()quiprendquatreparamŁtres:</a:t>
            </a:r>
            <a:br/>
            <a:r>
              <a:t>(cid:21) la largeur de la fenŒtre dØsirØe (en pixels);</a:t>
            </a:r>
            <a:br/>
            <a:r>
              <a:t>(cid:21) la hauteur de la fenŒtre dØsirØe (en pixels);</a:t>
            </a:r>
            <a:br/>
            <a:r>
              <a:t>(cid:21) le nombre de couleurs a(cid:30)chables (en bits / pixel);</a:t>
            </a:r>
            <a:br/>
            <a:r>
              <a:t>(cid:21) des options (des (cid:29)ags).</a:t>
            </a:r>
            <a:br/>
            <a:r>
              <a:t>PourlalargeuretlahauteurdelafenŒtre,jecroisquejenevaispasvousfairel’a(cid:27)ront</a:t>
            </a:r>
            <a:br/>
            <a:r>
              <a:t>de vous expliquer ce que c’est. Par contre, les deux paramŁtres suivants sont plus</a:t>
            </a:r>
            <a:br/>
            <a:r>
              <a:t>intØressants.</a:t>
            </a:r>
            <a:br/>
            <a:r>
              <a:t>(cid:21) Le nombre de couleurs : c’est le nombre maximal de couleurs a(cid:30)chables dans</a:t>
            </a:r>
            <a:br/>
            <a:r>
              <a:t>votre fenŒtre. Si vous jouez aux jeux vidØo, vous devriez avoir l’habitude de cela.</a:t>
            </a:r>
            <a:br/>
            <a:r>
              <a:t>Une valeur de 32 bits / pixel permet d’a(cid:30)cher des milliards de couleurs (c’est le</a:t>
            </a:r>
            <a:br/>
            <a:r>
              <a:t>maximum). C’est cette valeur que nous utiliserons le plus souvent car dØsormais</a:t>
            </a:r>
            <a:br/>
            <a:r>
              <a:t>tous les ordinateurs gŁrent les couleurs en 32 bits4.</a:t>
            </a:r>
            <a:br/>
            <a:r>
              <a:t>(cid:21) Les options : comme pour SDL_Init on doit utiliser des (cid:29)ags pour dØ(cid:28)nir des</a:t>
            </a:r>
            <a:br/>
            <a:r>
              <a:t>options. Voici les principaux (cid:29)ags que vous pouvez utiliser (et combiner avec le</a:t>
            </a:r>
            <a:br/>
            <a:r>
              <a:t>symbole |).</a:t>
            </a:r>
            <a:br/>
            <a:r>
              <a:t>(cid:21) SDL_HWSURFACE : les donnØes seront chargØes dans la mØmoire vidØo, c’est-(cid:224)-dire</a:t>
            </a:r>
            <a:br/>
            <a:r>
              <a:t>dans la mØmoire de votre carte 3D. Avantage : cette mØmoire est plus rapide.</a:t>
            </a:r>
            <a:br/>
            <a:r>
              <a:t>DØfaut : il y a en gØnØral moins d’espace dans cette mØmoire que dans l’autre</a:t>
            </a:r>
            <a:br/>
            <a:r>
              <a:t>(SDL_SWSURFACE).</a:t>
            </a:r>
            <a:br/>
            <a:r>
              <a:t>(cid:21) SDL_SWSURFACE : les donnØes seront chargØes dans la mØmoire systŁme (c’est-(cid:224)-</a:t>
            </a:r>
            <a:br/>
            <a:r>
              <a:t>dire la RAM, a priori). Avantage : il y a beaucoup d’espace dans cette mØmoire.</a:t>
            </a:r>
            <a:br/>
            <a:r>
              <a:t>DØfaut : c’est moins rapide et moins optimisØ.</a:t>
            </a:r>
            <a:br/>
            <a:r>
              <a:t>(cid:21) SDL_RESIZABLE : la fenŒtre sera redimensionnable. Par dØfaut elle ne l’est pas.</a:t>
            </a:r>
            <a:br/>
            <a:r>
              <a:t>(cid:21) SDL_NOFRAME : la fenŒtre n’aura pas de barre de titre ni de bordure.</a:t>
            </a:r>
            <a:br/>
            <a:r>
              <a:t>(cid:21) SDL_FULLSCREEN : mode plein Øcran. Dans ce mode, aucune fenŒtre n’est ouverte.</a:t>
            </a:r>
            <a:br/>
            <a:r>
              <a:t>Votreprogrammeprendratoutelaplace(cid:224)l’Øcran,enchangeantautomatiquement</a:t>
            </a:r>
            <a:br/>
            <a:r>
              <a:t>la rØsolution de celui-ci au besoin.</a:t>
            </a:r>
            <a:br/>
            <a:r>
              <a:t>(cid:21) SDL_DOUBLEBUF : mode double bu(cid:27)ering. C’est une technique trŁs utilisØe dans les</a:t>
            </a:r>
            <a:br/>
            <a:r>
              <a:t>jeux 2D, et qui permet de faire en sorte que les dØplacements des objets (cid:224) l’Øcran</a:t>
            </a:r>
            <a:br/>
            <a:r>
              <a:t>soient (cid:29)uides, sinon (cid:231)a scintille et c’est assez laid. Je vous expliquerai les dØtails</a:t>
            </a:r>
            <a:br/>
            <a:r>
              <a:t>de cette technique trŁs intØressante plus loin.</a:t>
            </a:r>
            <a:br/>
            <a:r>
              <a:t>Donc, si je fais :</a:t>
            </a:r>
            <a:br/>
            <a:r>
              <a:t>SDL_SetVideoMode(640, 480, 32, SDL_HWSURFACE);</a:t>
            </a:r>
            <a:br/>
            <a:r>
              <a:t>... cela ouvre une fenŒtre de taille 640 x 480 en 32 bits / pixel (milliards de couleurs)</a:t>
            </a:r>
            <a:br/>
            <a:r>
              <a:t>qui sera chargØe en mØmoire vidØo (c’est la plus rapide, on prØfŁrera utiliser celle-l(cid:224)).</a:t>
            </a:r>
            <a:br/>
            <a:r>
              <a:t>4. Sachez aussi que vous pouvez mettre des valeurs plus faibles comme 16 bits / pixel (65536</a:t>
            </a:r>
            <a:br/>
            <a:r>
              <a:t>couleurs), ou 8 bits / pixel (256 couleurs). Cela peut Œtre utile surtout si vous faites un programme</a:t>
            </a:r>
            <a:br/>
            <a:r>
              <a:t>pourunpetitappareilgenrePDAoutØlØphoneportable.</a:t>
            </a:r>
            <a:br/>
            <a:r>
              <a:t>311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21. CR(cid:201)ATION D’UNE FEN˚TRE ET DE SURFACES</a:t>
            </a:r>
            <a:br/>
            <a:r>
              <a:t>Autre exemple, si je fais :</a:t>
            </a:r>
            <a:br/>
            <a:r>
              <a:t>SDL_SetVideoMode(400, 300, 32, SDL_HWSURFACE | SDL_RESIZABLE | SDL_DOUBLEBUF);</a:t>
            </a:r>
            <a:br/>
            <a:r>
              <a:t>... cela ouvre une fenŒtre redimensionnable de taille initiale 400 x 300 (32 bits / pixel)</a:t>
            </a:r>
            <a:br/>
            <a:r>
              <a:t>en mØmoire vidØo, avec le double bu(cid:27)ering activØ.</a:t>
            </a:r>
            <a:br/>
            <a:r>
              <a:t>Voici un premier code source trŁs simple5 que vous pouvez essayer :</a:t>
            </a:r>
            <a:br/>
            <a:r>
              <a:t>#include &lt;stdlib.h&gt;</a:t>
            </a:r>
            <a:br/>
            <a:r>
              <a:t>#include &lt;stdio.h&gt;</a:t>
            </a:r>
            <a:br/>
            <a:r>
              <a:t>#include &lt;SDL/SDL.h&gt;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SDL_Init(SDL_INIT_VIDEO);</a:t>
            </a:r>
            <a:br/>
            <a:r>
              <a:t>SDL_SetVideoMode(640, 480, 32, SDL_HWSURFACE);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194049(cid:1)</a:t>
            </a:r>
            <a:br/>
            <a:r>
              <a:t>Testez. Que se passe-t-il? La fenŒtre appara(cid:238)t et dispara(cid:238)t (cid:224) la vitesse de la lumiŁre.</a:t>
            </a:r>
            <a:br/>
            <a:r>
              <a:t>En e(cid:27)et, la fonction SDL_SetVideoMode est immØdiatement suivie de SDL_Quit, donc</a:t>
            </a:r>
            <a:br/>
            <a:r>
              <a:t>tout s’arrŒte immØdiatement.</a:t>
            </a:r>
            <a:br/>
            <a:r>
              <a:t>Mettre en pause le programme</a:t>
            </a:r>
            <a:br/>
            <a:r>
              <a:t>Comment faire en sorte que la fenŒtre se maintienne?</a:t>
            </a:r>
            <a:br/>
            <a:r>
              <a:t>Ilfautfairecommelefonttouslesprogrammes,quecesoitdesjeuxvidØoouautre:une</a:t>
            </a:r>
            <a:br/>
            <a:r>
              <a:t>bouclein(cid:28)nie.Ene(cid:27)et,(cid:224)l’aided’unebŒtebouclein(cid:28)nieonempŒchenotreprogramme</a:t>
            </a:r>
            <a:br/>
            <a:r>
              <a:t>de s’arrŒter. Le problŁme est que cette solution est trop e(cid:30)cace car du coup, il n’y a</a:t>
            </a:r>
            <a:br/>
            <a:r>
              <a:t>pas de moyen d’arrŒter le programme6.</a:t>
            </a:r>
            <a:br/>
            <a:r>
              <a:t>Voici un code qui fonctionne mais (cid:224) ne pas tester, je vous le donne juste (cid:224) titre</a:t>
            </a:r>
            <a:br/>
            <a:r>
              <a:t>explicatif :</a:t>
            </a:r>
            <a:br/>
            <a:r>
              <a:t>5. J’aivolontairementretirØlagestiond’erreurpourrendrelecodepluslisibleetpluscourt,mais</a:t>
            </a:r>
            <a:br/>
            <a:r>
              <a:t>vousdevriezdansunvraiprogrammeprendretouteslesprØcautionsnØcessairesetgØrerleserreurs.</a:t>
            </a:r>
            <a:br/>
            <a:r>
              <a:t>6. (cid:192)partunbonvieuxCTRL + ALT + SUPPR(cid:224)larigueurmaisc’est...brutal.</a:t>
            </a:r>
            <a:br/>
            <a:r>
              <a:t>312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2. AYEZ LES BONS OUTILS!</a:t>
            </a:r>
            <a:br/>
            <a:r>
              <a:t>(cid:21) exØcuter : cette ic(cid:244)ne lance juste le dernier exØcutable que vous avez compilØ. Cela</a:t>
            </a:r>
            <a:br/>
            <a:r>
              <a:t>vouspermettradoncdetestervotreprogrammeetdevoirainsicequ’ildonne.Dans</a:t>
            </a:r>
            <a:br/>
            <a:r>
              <a:t>l’ordre, si vous avez bien suivi, on doit d’abord compiler, puis exØcuter pour tester</a:t>
            </a:r>
            <a:br/>
            <a:r>
              <a:t>ce que (cid:231)a donne. On peut aussi utiliser le troisiŁme bouton...</a:t>
            </a:r>
            <a:br/>
            <a:r>
              <a:t>(cid:21) compiler &amp; exØcuter : pas besoin d’Œtre un gØnie pour comprendre que c’est</a:t>
            </a:r>
            <a:br/>
            <a:r>
              <a:t>la combinaison des deux boutons prØcØdents. C’est d’ailleurs ce bouton que vous</a:t>
            </a:r>
            <a:br/>
            <a:r>
              <a:t>utiliserez le plus souvent. Notez que s’il y a des erreurs pendant la compilation</a:t>
            </a:r>
            <a:br/>
            <a:r>
              <a:t>(pendant la gØnØration de l’exØcutable), le programme ne sera pas exØcutØ. (cid:192) la</a:t>
            </a:r>
            <a:br/>
            <a:r>
              <a:t>place, vous aurez droit (cid:224) une beeelle liste d’erreurs (cid:224) corriger!</a:t>
            </a:r>
            <a:br/>
            <a:r>
              <a:t>(cid:21) tout reconstruire:quandvousfaitescompiler,Code::Blocksnerecompileenfait</a:t>
            </a:r>
            <a:br/>
            <a:r>
              <a:t>queles(cid:28)chiersquevousavezmodi(cid:28)Øsetnonlesautres.Parfois-jedisbienparfois-</a:t>
            </a:r>
            <a:br/>
            <a:r>
              <a:t>vous aurez besoin de demander (cid:224) Code::Blocks de vous recompiler tous les (cid:28)chiers.</a:t>
            </a:r>
            <a:br/>
            <a:r>
              <a:t>On verra plus tard quand on a besoin de ce bouton, et vous verrez plus en dØtails</a:t>
            </a:r>
            <a:br/>
            <a:r>
              <a:t>le fonctionnement de la compilation dans un chapitre futur. Pour l’instant, on se</a:t>
            </a:r>
            <a:br/>
            <a:r>
              <a:t>contente de savoir le minimum nØcessaire pour ne pas tout mØlanger. Ce bouton ne</a:t>
            </a:r>
            <a:br/>
            <a:r>
              <a:t>nous sera donc pas utile de suite.</a:t>
            </a:r>
            <a:br/>
            <a:r>
              <a:t>Jevousconseilled’utiliserlesraccourcisplut(cid:244)tquedecliquersurlesboutons,</a:t>
            </a:r>
            <a:br/>
            <a:r>
              <a:t>parce que c’est quelque chose qu’on fait vraiment trŁs trŁs souvent. Retenez</a:t>
            </a:r>
            <a:br/>
            <a:r>
              <a:t>en particulier qu’il faut taper sur F9 pour faire Compiler &amp; ExØcuter.</a:t>
            </a:r>
            <a:br/>
            <a:r>
              <a:t>CrØer un nouveau projet</a:t>
            </a:r>
            <a:br/>
            <a:r>
              <a:t>Pour crØer un nouveau projet, c’est trŁs simple : allez dans le menu File / New /</a:t>
            </a:r>
            <a:br/>
            <a:r>
              <a:t>Project. Dans la fenŒtre qui s’ouvre ((cid:28)g. 2.3), choisissez Console application.</a:t>
            </a:r>
            <a:br/>
            <a:r>
              <a:t>Commevouspouvezlevoir,Code::BlocksproposederØaliserpasmaldetypes</a:t>
            </a:r>
            <a:br/>
            <a:r>
              <a:t>de programmes di(cid:27)Ørents qui utilisent des bibliothŁques connues comme la</a:t>
            </a:r>
            <a:br/>
            <a:r>
              <a:t>SDL (2D), OpenGL (3D), Qt et wxWidgets (fenŒtres), etc. Pour l’instant,</a:t>
            </a:r>
            <a:br/>
            <a:r>
              <a:t>cesic(cid:244)nesserventplut(cid:244)t(cid:224)fairejolicarlesbibliothŁquesnesontpasinstallØes</a:t>
            </a:r>
            <a:br/>
            <a:r>
              <a:t>sur votre ordinateur, vous ne pourrez donc pas les faire marcher. Nous nous</a:t>
            </a:r>
            <a:br/>
            <a:r>
              <a:t>intØresserons (cid:224) ces autres types de programmes bien plus tard. En attendant</a:t>
            </a:r>
            <a:br/>
            <a:r>
              <a:t>ilfaudravouscontenterde(cid:19)Console(cid:20),carvousn’avezpasencoreleniveau</a:t>
            </a:r>
            <a:br/>
            <a:r>
              <a:t>nØcessaire pour crØer les autres types de programmes.</a:t>
            </a:r>
            <a:br/>
            <a:r>
              <a:t>Cliquez sur Go pour crØer le projet. Un assistant s’ouvre. Faites Next, cette premiŁre</a:t>
            </a:r>
            <a:br/>
            <a:r>
              <a:t>page ne servant (cid:224) rien.</a:t>
            </a:r>
            <a:br/>
            <a:r>
              <a:t>On vous demande ensuite si vous allez faire du C ou du C++ ((cid:28)g. 2.4) : rØpondez</a:t>
            </a:r>
            <a:br/>
            <a:r>
              <a:t>(cid:19) C (cid:20).</a:t>
            </a:r>
            <a:br/>
            <a:r>
              <a:t>On vous demande le nom de votre projet ((cid:28)g. 2.5) et dans quel dossier les (cid:28)chiers</a:t>
            </a:r>
            <a:br/>
            <a:r>
              <a:t>source seront enregistrØs.</a:t>
            </a:r>
            <a:br/>
            <a:r>
              <a:t>En(cid:28)n, la derniŁre page ((cid:28)g. 2.6) vous permet de choisir de quelle fa(cid:231)on le programme</a:t>
            </a:r>
            <a:br/>
            <a:r>
              <a:t>doit Œtre compilØ. Vous pouvez laisser les options par dØfaut, (cid:231)a n’aura pas d’incidence</a:t>
            </a:r>
            <a:br/>
            <a:r>
              <a:t>16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OUVERTURE D’UNE FEN˚TRE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SDL_Init(SDL_INIT_VIDEO);</a:t>
            </a:r>
            <a:br/>
            <a:r>
              <a:t>SDL_SetVideoMode(640, 480, 32, SDL_HWSURFACE);</a:t>
            </a:r>
            <a:br/>
            <a:r>
              <a:t>while(1);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Vous reconnaissez le while(1); : c’est la boucle in(cid:28)nie. Comme 1 signi(cid:28)e (cid:19) vrai (cid:20)</a:t>
            </a:r>
            <a:br/>
            <a:r>
              <a:t>(rappelez-vouslesboolØens),laboucleesttoujoursvraieettourneenrondindØ(cid:28)niment</a:t>
            </a:r>
            <a:br/>
            <a:r>
              <a:t>sans qu’il y ait moyen de l’arrŒter. Ce n’est donc pas une trŁs bonne solution.</a:t>
            </a:r>
            <a:br/>
            <a:r>
              <a:t>Pour mettre en pause notre programme a(cid:28)n de pouvoir admirer notre belle fenŒtre</a:t>
            </a:r>
            <a:br/>
            <a:r>
              <a:t>sans faire de boucle interminable, on va utiliser une petite fonction (cid:224) moi, la fonction</a:t>
            </a:r>
            <a:br/>
            <a:r>
              <a:t>pause() :</a:t>
            </a:r>
            <a:br/>
            <a:r>
              <a:t>void pause()</a:t>
            </a:r>
            <a:br/>
            <a:r>
              <a:t>{</a:t>
            </a:r>
            <a:br/>
            <a:r>
              <a:t>int continuer = 1;</a:t>
            </a:r>
            <a:br/>
            <a:r>
              <a:t>SDL_Event event;</a:t>
            </a:r>
            <a:br/>
            <a:r>
              <a:t>while (continuer)</a:t>
            </a:r>
            <a:br/>
            <a:r>
              <a:t>{</a:t>
            </a:r>
            <a:br/>
            <a:r>
              <a:t>SDL_WaitEvent(&amp;event);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}</a:t>
            </a:r>
            <a:br/>
            <a:r>
              <a:t>}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157722(cid:1)</a:t>
            </a:r>
            <a:br/>
            <a:r>
              <a:t>Je ne vous explique pas le dØtail de cette fonction pour le moment. C’est volontaire,</a:t>
            </a:r>
            <a:br/>
            <a:r>
              <a:t>car cela fait appel (cid:224) la gestion des ØvØnements que je vous expliquerai seulement dans</a:t>
            </a:r>
            <a:br/>
            <a:r>
              <a:t>un prochain chapitre. Si je vous explique tout (cid:224) la fois maintenant, vous risquez de</a:t>
            </a:r>
            <a:br/>
            <a:r>
              <a:t>tout mØlanger! Faites donc pour l’instant con(cid:28)ance (cid:224) ma fonction de pause, nous ne</a:t>
            </a:r>
            <a:br/>
            <a:r>
              <a:t>tarderons pas (cid:224) l’expliquer.</a:t>
            </a:r>
            <a:br/>
            <a:r>
              <a:t>Voici un code source complet et correct que vous pouvez (en(cid:28)n!) tester :</a:t>
            </a:r>
            <a:br/>
            <a:r>
              <a:t>#include &lt;stdlib.h&gt;</a:t>
            </a:r>
            <a:br/>
            <a:r>
              <a:t>#include &lt;stdio.h&gt;</a:t>
            </a:r>
            <a:br/>
            <a:r>
              <a:t>#include &lt;SDL/SDL.h&gt;</a:t>
            </a:r>
            <a:br/>
            <a:r>
              <a:t>313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21. CR(cid:201)ATION D’UNE FEN˚TRE ET DE SURFACES</a:t>
            </a:r>
            <a:br/>
            <a:r>
              <a:t>void pause();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SDL_Init(SDL_INIT_VIDEO); // Initialisation de la SDL</a:t>
            </a:r>
            <a:br/>
            <a:r>
              <a:t>SDL_SetVideoMode(640, 480, 32, SDL_HWSURFACE); // Ouverture de la fenŒtre</a:t>
            </a:r>
            <a:br/>
            <a:r>
              <a:t>pause(); // Mise en pause du programme</a:t>
            </a:r>
            <a:br/>
            <a:r>
              <a:t>SDL_Quit(); // ArrŒt de la SDL</a:t>
            </a:r>
            <a:br/>
            <a:r>
              <a:t>return EXIT_SUCCESS; // Fermeture du programme</a:t>
            </a:r>
            <a:br/>
            <a:r>
              <a:t>}</a:t>
            </a:r>
            <a:br/>
            <a:r>
              <a:t>void pause()</a:t>
            </a:r>
            <a:br/>
            <a:r>
              <a:t>{</a:t>
            </a:r>
            <a:br/>
            <a:r>
              <a:t>int continuer = 1;</a:t>
            </a:r>
            <a:br/>
            <a:r>
              <a:t>SDL_Event event;</a:t>
            </a:r>
            <a:br/>
            <a:r>
              <a:t>while (continuer)</a:t>
            </a:r>
            <a:br/>
            <a:r>
              <a:t>{</a:t>
            </a:r>
            <a:br/>
            <a:r>
              <a:t>SDL_WaitEvent(&amp;event);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}</a:t>
            </a:r>
            <a:br/>
            <a:r>
              <a:t>}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918671(cid:1)</a:t>
            </a:r>
            <a:br/>
            <a:r>
              <a:t>Vous remarquerez que j’ai mis le prototype de ma fonction pause() en haut pour tout</a:t>
            </a:r>
            <a:br/>
            <a:r>
              <a:t>vousprØsentersurunseul(cid:28)chier.Jefaisappel(cid:224)lafonctionpause()quifaituneboucle</a:t>
            </a:r>
            <a:br/>
            <a:r>
              <a:t>in(cid:28)nie un peu plus intelligente que tout (cid:224) l’heure. Cette boucle s’arrŒtera en e(cid:27)et si</a:t>
            </a:r>
            <a:br/>
            <a:r>
              <a:t>vous cliquez sur la croix pour fermer la fenŒtre!</a:t>
            </a:r>
            <a:br/>
            <a:r>
              <a:t>La (cid:28)g. 21.1 vous donne une idØe de ce (cid:224) quoi devrait ressembler la fenŒtre que vous</a:t>
            </a:r>
            <a:br/>
            <a:r>
              <a:t>avez sous les yeux (ici, une fenŒtre 640 x 480).</a:t>
            </a:r>
            <a:br/>
            <a:r>
              <a:t>P(cid:28)ou! Nous y sommes en(cid:28)n arrivØs!</a:t>
            </a:r>
            <a:br/>
            <a:r>
              <a:t>Si vous voulez, vous pouvez mettre le (cid:29)ag (cid:19) redimensionnable (cid:20) pour autoriser le</a:t>
            </a:r>
            <a:br/>
            <a:r>
              <a:t>redimensionnement de votre fenŒtre. Toutefois, dans la plupart des jeux on prØfŁre</a:t>
            </a:r>
            <a:br/>
            <a:r>
              <a:t>avoir une fenŒtre de taille (cid:28)xe (c’est plus simple (cid:224) gØrer!), nous garderons donc notre</a:t>
            </a:r>
            <a:br/>
            <a:r>
              <a:t>fenŒtre (cid:28)xe pour le moment.</a:t>
            </a:r>
            <a:br/>
            <a:r>
              <a:t>314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OUVERTURE D’UNE FEN˚TRE</a:t>
            </a:r>
            <a:br/>
            <a:r>
              <a:t>Figure 21.1 (cid:21) Une fenŒtre vide en 640 x 480</a:t>
            </a:r>
            <a:br/>
            <a:r>
              <a:t>Attention au mode plein Øcran (SDL_FULLSCREEN) et au mode sans bordure</a:t>
            </a:r>
            <a:br/>
            <a:r>
              <a:t>(SDL_NOFRAME). Comme il n’y a pas de barre de titre dans ces deux modes,</a:t>
            </a:r>
            <a:br/>
            <a:r>
              <a:t>vousnepourrezpasfermerleprogrammeetvousserezalorsobligØsd’utiliser</a:t>
            </a:r>
            <a:br/>
            <a:r>
              <a:t>la commande CTRL + ALT + SUPPR. Attendez d’apprendre (cid:224) manipuler les</a:t>
            </a:r>
            <a:br/>
            <a:r>
              <a:t>ØvØnements SDL (dans quelques chapitres) et vous pourrez alors coder un</a:t>
            </a:r>
            <a:br/>
            <a:r>
              <a:t>moyendesortirdevotreprogrammeavecunetechniqueunpeumoinsbrutale</a:t>
            </a:r>
            <a:br/>
            <a:r>
              <a:t>que le CTRL + ALT + SUPPR.</a:t>
            </a:r>
            <a:br/>
            <a:r>
              <a:t>Changer le titre de la fenŒtre</a:t>
            </a:r>
            <a:br/>
            <a:r>
              <a:t>Pour le moment, notre fenŒtre a un titre par dØfaut : (SDL_app sur la (cid:28)g. 21.1). Que</a:t>
            </a:r>
            <a:br/>
            <a:r>
              <a:t>diriez-vous de changer cela?</a:t>
            </a:r>
            <a:br/>
            <a:r>
              <a:t>C’est extrŒmement simple, il su(cid:30)t d’utiliser la fonction SDL_WM_SetCaption. Cette</a:t>
            </a:r>
            <a:br/>
            <a:r>
              <a:t>fonction prend deux paramŁtres. Le premier est le titre que vous voulez donner (cid:224) la</a:t>
            </a:r>
            <a:br/>
            <a:r>
              <a:t>fenŒtre, le second est le titre que vous voulez donner (cid:224) l’ic(cid:244)ne.</a:t>
            </a:r>
            <a:br/>
            <a:r>
              <a:t>Contrairement (cid:224) ce qu’on pourrait croire, donner un titre (cid:224) l’ic(cid:244)ne ne correspond pas</a:t>
            </a:r>
            <a:br/>
            <a:r>
              <a:t>(cid:224) charger une ic(cid:244)ne qui s’a(cid:30)cherait dans la barre de titre en haut (cid:224) gauche. Cela ne</a:t>
            </a:r>
            <a:br/>
            <a:r>
              <a:t>fonctionnepaspartout7.Personnellement,j’envoielavaleurNULL(cid:224)lafonction.Sachez</a:t>
            </a:r>
            <a:br/>
            <a:r>
              <a:t>qu’il est possible de changer l’ic(cid:244)ne de la fenŒtre, mais nous verrons comment le faire</a:t>
            </a:r>
            <a:br/>
            <a:r>
              <a:t>dans le chapitre suivant seulement, car ce n’est pas encore de notre niveau.</a:t>
            </a:r>
            <a:br/>
            <a:r>
              <a:t>Voici donc le mŒme main que tout (cid:224) l’heure avec la fonction SDL_WM_SetCaption en</a:t>
            </a:r>
            <a:br/>
            <a:r>
              <a:t>plus :</a:t>
            </a:r>
            <a:br/>
            <a:r>
              <a:t>7. (cid:192)maconnaissance,celadonneunrØsultatsousGnomesousLinux.</a:t>
            </a:r>
            <a:br/>
            <a:r>
              <a:t>315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21. CR(cid:201)ATION D’UNE FEN˚TRE ET DE SURFACES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SDL_Init(SDL_INIT_VIDEO);</a:t>
            </a:r>
            <a:br/>
            <a:r>
              <a:t>SDL_SetVideoMode(640, 480, 32, SDL_HWSURFACE);</a:t>
            </a:r>
            <a:br/>
            <a:r>
              <a:t>SDL_WM_SetCaption("Ma super fenŒtre SDL !", NULL);</a:t>
            </a:r>
            <a:br/>
            <a:r>
              <a:t>pause();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121572(cid:1)</a:t>
            </a:r>
            <a:br/>
            <a:r>
              <a:t>Vous aurez remarquØ que j’ai mis NULL pour le fameux second paramŁtre</a:t>
            </a:r>
            <a:br/>
            <a:r>
              <a:t>peu utile. En C, il est obligatoire de renseigner tous les paramŁtres mŒme si</a:t>
            </a:r>
            <a:br/>
            <a:r>
              <a:t>certains ne vous intØressent pas, quitte (cid:224) envoyer NULL comme je l’ai fait ici.</a:t>
            </a:r>
            <a:br/>
            <a:r>
              <a:t>Le C++ permet, lui, de ne pas renseigner certains paramŁtres facultatifs lors</a:t>
            </a:r>
            <a:br/>
            <a:r>
              <a:t>des appels de fonctions.</a:t>
            </a:r>
            <a:br/>
            <a:r>
              <a:t>La fenŒtre a maintenant un titre (cf (cid:28)g. 21.2).</a:t>
            </a:r>
            <a:br/>
            <a:r>
              <a:t>Figure 21.2 (cid:21) Une fenŒtre avec un titre</a:t>
            </a:r>
            <a:br/>
            <a:r>
              <a:t>316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MANIPULATION DES SURFACES</a:t>
            </a:r>
            <a:br/>
            <a:r>
              <a:t>Manipulation des surfaces</a:t>
            </a:r>
            <a:br/>
            <a:r>
              <a:t>Pour le moment nous avons une fenŒtre avec un fond noir. C’est la fenŒtre de base. Ce</a:t>
            </a:r>
            <a:br/>
            <a:r>
              <a:t>qu’on veut faire, c’est la remplir, c’est-(cid:224)-dire (cid:19) dessiner (cid:20) dedans.</a:t>
            </a:r>
            <a:br/>
            <a:r>
              <a:t>La SDL, je vous l’ai dit dans le chapitre prØcØdent, est une bibliothŁque bas niveau.</a:t>
            </a:r>
            <a:br/>
            <a:r>
              <a:t>Cela veut dire qu’elle ne nous propose que des fonctions de base, trŁs simples. Et en</a:t>
            </a:r>
            <a:br/>
            <a:r>
              <a:t>e(cid:27)et,laseuleformequelaSDLnouspermetdedessiner,c’estlerectangle!Toutceque</a:t>
            </a:r>
            <a:br/>
            <a:r>
              <a:t>vousallezfaire,c’estassemblerdesrectanglesdanslafenŒtre.Onappellecesrectangles</a:t>
            </a:r>
            <a:br/>
            <a:r>
              <a:t>des surfaces. La surface est la brique de base de la SDL.</a:t>
            </a:r>
            <a:br/>
            <a:r>
              <a:t>Il est bien sßr possible de dessiner d’autres formes, comme des cercles, des</a:t>
            </a:r>
            <a:br/>
            <a:r>
              <a:t>triangles, etc. Mais pour le faire, il faudra Øcrire nous-mŒmes des fonctions,</a:t>
            </a:r>
            <a:br/>
            <a:r>
              <a:t>en dessinant pixel par pixel la forme, ou bien utiliser une bibliothŁque sup-</a:t>
            </a:r>
            <a:br/>
            <a:r>
              <a:t>plØmentaire avec la SDL. C’est un peu compliquØ et de toute maniŁre, vous</a:t>
            </a:r>
            <a:br/>
            <a:r>
              <a:t>verrez que nous n’en aurons pas vraiment besoin dans la pratique.</a:t>
            </a:r>
            <a:br/>
            <a:r>
              <a:t>Votre premiŁre surface : l’Øcran</a:t>
            </a:r>
            <a:br/>
            <a:r>
              <a:t>Dans tout programme SDL, il y a au moins une surface que l’on appelle gØnØralement</a:t>
            </a:r>
            <a:br/>
            <a:r>
              <a:t>ecran (ou screen en anglais). C’est une surface qui correspond (cid:224) toute la fenŒtre,</a:t>
            </a:r>
            <a:br/>
            <a:r>
              <a:t>c’est-(cid:224)-dire (cid:224) toute la zone noire de la fenŒtre que vous voyez.</a:t>
            </a:r>
            <a:br/>
            <a:r>
              <a:t>Dans notre code source, chaque surface sera mØmorisØe dans une variable de type</a:t>
            </a:r>
            <a:br/>
            <a:r>
              <a:t>SDL_Surface. Oui, c’est un type de variable crØØ par la SDL (une structure, en l’oc-</a:t>
            </a:r>
            <a:br/>
            <a:r>
              <a:t>currence).</a:t>
            </a:r>
            <a:br/>
            <a:r>
              <a:t>Comme la premiŁre surface que nous devons crØer est l’Øcran, allons-y :</a:t>
            </a:r>
            <a:br/>
            <a:r>
              <a:t>SDL_Surface *ecran = NULL;</a:t>
            </a:r>
            <a:br/>
            <a:r>
              <a:t>Vous remarquerez que je crØe un pointeur. Pourquoi je fais (cid:231)a? Parce que c’est la SDL</a:t>
            </a:r>
            <a:br/>
            <a:r>
              <a:t>qui va allouer de l’espace en mØmoire pour notre surface. Une surface n’a en e(cid:27)et pas</a:t>
            </a:r>
            <a:br/>
            <a:r>
              <a:t>toujours la mŒme taille et la SDL est obligØe de faire une allocation dynamique pour</a:t>
            </a:r>
            <a:br/>
            <a:r>
              <a:t>nous (ici, (cid:231)a dØpendra de la taille de la fenŒtre que vous avez ouverte).</a:t>
            </a:r>
            <a:br/>
            <a:r>
              <a:t>Je ne vous l’ai pas dit tout (cid:224) l’heure, mais la fonction SDL_SetVideoMode renvoie une</a:t>
            </a:r>
            <a:br/>
            <a:r>
              <a:t>valeur! Elle renvoie un pointeur sur la surface de l’Øcran qu’elle a crØØe en mØmoire</a:t>
            </a:r>
            <a:br/>
            <a:r>
              <a:t>pour nous. Parfait, on va donc pouvoir rØcupØrer ce pointeur dans ecran :</a:t>
            </a:r>
            <a:br/>
            <a:r>
              <a:t>ecran = SDL_SetVideoMode(640, 480, 32, SDL_HWSURFACE);</a:t>
            </a:r>
            <a:br/>
            <a:r>
              <a:t>Notre pointeur peut maintenant valoir :</a:t>
            </a:r>
            <a:br/>
            <a:r>
              <a:t>(cid:21) NULL : ecran vaut NULL si la SDL_SetVideoMode n’a pas rØussi (cid:224) charger le mode</a:t>
            </a:r>
            <a:br/>
            <a:r>
              <a:t>vidØo demandØ. Cela arrive si vous demandez une trop grande rØsolution ou un trop</a:t>
            </a:r>
            <a:br/>
            <a:r>
              <a:t>grand nombre de couleurs que ne supporte pas votre ordinateur;</a:t>
            </a:r>
            <a:br/>
            <a:r>
              <a:t>317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21. CR(cid:201)ATION D’UNE FEN˚TRE ET DE SURFACES</a:t>
            </a:r>
            <a:br/>
            <a:r>
              <a:t>(cid:21) une autre valeur : si la valeur est di(cid:27)Ørente de NULL, c’est que la SDL a pu allouer la</a:t>
            </a:r>
            <a:br/>
            <a:r>
              <a:t>surface en mØmoire, donc que tout est bon!</a:t>
            </a:r>
            <a:br/>
            <a:r>
              <a:t>Il serait bien ici de gØrer les erreurs, comme on a appris (cid:224) le faire tout (cid:224) l’heure</a:t>
            </a:r>
            <a:br/>
            <a:r>
              <a:t>pour l’initialisation de la SDL. Voici donc notre main avec la gestion de l’erreur pour</a:t>
            </a:r>
            <a:br/>
            <a:r>
              <a:t>SDL_SetVideoMode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NULL; // Le pointeur qui va stocker la surface de</a:t>
            </a:r>
            <a:br/>
            <a:r>
              <a:t>(cid:44)→ l’Øcran</a:t>
            </a:r>
            <a:br/>
            <a:r>
              <a:t>SDL_Init(SDL_INIT_VIDEO);</a:t>
            </a:r>
            <a:br/>
            <a:r>
              <a:t>ecran = SDL_SetVideoMode(640, 480, 32, SDL_HWSURFACE); // On tente d’ouvrir</a:t>
            </a:r>
            <a:br/>
            <a:r>
              <a:t>(cid:44)→ une fenŒtre</a:t>
            </a:r>
            <a:br/>
            <a:r>
              <a:t>if (ecran == NULL) // Si l’ouverture a ØchouØ, on le note et on arrŒte</a:t>
            </a:r>
            <a:br/>
            <a:r>
              <a:t>{</a:t>
            </a:r>
            <a:br/>
            <a:r>
              <a:t>fprintf(stderr, "Impossible de charger le mode vidØo : %s\n",</a:t>
            </a:r>
            <a:br/>
            <a:r>
              <a:t>(cid:44)→ SDL_GetError());</a:t>
            </a:r>
            <a:br/>
            <a:r>
              <a:t>exit(EXIT_FAILURE);</a:t>
            </a:r>
            <a:br/>
            <a:r>
              <a:t>}</a:t>
            </a:r>
            <a:br/>
            <a:r>
              <a:t>SDL_WM_SetCaption("Ma super fenŒtre SDL !", NULL);</a:t>
            </a:r>
            <a:br/>
            <a:r>
              <a:t>pause();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788134(cid:1)</a:t>
            </a:r>
            <a:br/>
            <a:r>
              <a:t>Le message que nous laissera SDL_GetError() nous sera trŁs utile pour savoir ce qui</a:t>
            </a:r>
            <a:br/>
            <a:r>
              <a:t>n’a pas marchØ.</a:t>
            </a:r>
            <a:br/>
            <a:r>
              <a:t>Petite anecdote : une fois, je me suis trompØ en voulant faire du plein Øcran.</a:t>
            </a:r>
            <a:br/>
            <a:r>
              <a:t>Au lieu de demander une rØsolution de 1024 * 768, j’ai Øcrit 10244 * 768.</a:t>
            </a:r>
            <a:br/>
            <a:r>
              <a:t>Je ne comprenais pas au dØpart pourquoi (cid:231)a ne voulait pas charger, car je ne</a:t>
            </a:r>
            <a:br/>
            <a:r>
              <a:t>voyaispasledouble4dansmoncode(oui,jedevaisŒtreunpeufatiguØ).Un</a:t>
            </a:r>
            <a:br/>
            <a:r>
              <a:t>petit coup d’(cid:247)il au (cid:28)chier stderr.txt qui contenait l’erreur et j’ai tout de</a:t>
            </a:r>
            <a:br/>
            <a:r>
              <a:t>suite compris que c’Øtait ma rØsolution qui avait ØtØ rejetØe (tiens, comme</a:t>
            </a:r>
            <a:br/>
            <a:r>
              <a:t>c’est curieux!).</a:t>
            </a:r>
            <a:br/>
            <a:r>
              <a:t>Colorer une surface</a:t>
            </a:r>
            <a:br/>
            <a:r>
              <a:t>Il n’y a pas 36 fa(cid:231)ons de remplir une surface... En fait, il y en a deux :</a:t>
            </a:r>
            <a:br/>
            <a:r>
              <a:t>318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MANIPULATION DES SURFACES</a:t>
            </a:r>
            <a:br/>
            <a:r>
              <a:t>(cid:21) soit vous remplissez la surface avec une couleur unie;</a:t>
            </a:r>
            <a:br/>
            <a:r>
              <a:t>(cid:21) soit vous remplissez la surface en chargeant une image.</a:t>
            </a:r>
            <a:br/>
            <a:r>
              <a:t>Ilestaussipossiblededessinerpixelparpixeldanslasurfacemaisc’estassez</a:t>
            </a:r>
            <a:br/>
            <a:r>
              <a:t>compliquØ, nous ne le verrons pas ici.</a:t>
            </a:r>
            <a:br/>
            <a:r>
              <a:t>Nousallonsdansunpremiertempsvoircommentremplirunesurfaceavecunecouleur</a:t>
            </a:r>
            <a:br/>
            <a:r>
              <a:t>unie. Dans le chapitre suivant, nous apprendrons (cid:224) charger une image.</a:t>
            </a:r>
            <a:br/>
            <a:r>
              <a:t>Lafonctionquipermetdecolorerunesurfaceavecunecouleurunies’appelleSDL_FillRect</a:t>
            </a:r>
            <a:br/>
            <a:r>
              <a:t>(FillRect =(cid:19)remplirrectangle(cid:20)enanglais).ElleprendtroisparamŁtres,dansl’ordre:</a:t>
            </a:r>
            <a:br/>
            <a:r>
              <a:t>(cid:21) un pointeur sur la surface dans laquelle on doit dessiner (par exemple ecran);</a:t>
            </a:r>
            <a:br/>
            <a:r>
              <a:t>(cid:21) la partie de la surface qui doit Œtre remplie. Si vous voulez remplir toute la surface</a:t>
            </a:r>
            <a:br/>
            <a:r>
              <a:t>(et c’est ce qu’on veut faire), envoyez NULL;</a:t>
            </a:r>
            <a:br/>
            <a:r>
              <a:t>(cid:21) la couleur (cid:224) utiliser pour remplir la surface.</a:t>
            </a:r>
            <a:br/>
            <a:r>
              <a:t>En rØsumØ :</a:t>
            </a:r>
            <a:br/>
            <a:r>
              <a:t>SDL_FillRect(surface, NULL, couleur);</a:t>
            </a:r>
            <a:br/>
            <a:r>
              <a:t>La gestion des couleurs en SDL</a:t>
            </a:r>
            <a:br/>
            <a:r>
              <a:t>En SDL, une couleur est stockØe dans un nombre de type Uint32.</a:t>
            </a:r>
            <a:br/>
            <a:r>
              <a:t>Si c’est un nombre, pourquoi ne pas avoir utilisØ le type de variable int ou</a:t>
            </a:r>
            <a:br/>
            <a:r>
              <a:t>long, tout simplement?</a:t>
            </a:r>
            <a:br/>
            <a:r>
              <a:t>LaSDLestunebibliothŁquemulti-plates-formes.Or,commevouslesavezmaintenant,</a:t>
            </a:r>
            <a:br/>
            <a:r>
              <a:t>la taille occupØe par un int ou un long peut varier selon votre OS. Pour s’assurer que</a:t>
            </a:r>
            <a:br/>
            <a:r>
              <a:t>lenombreoccuperatoujourslamŒmetailleenmØmoire,laSDLadonc(cid:19)inventØ(cid:20)des</a:t>
            </a:r>
            <a:br/>
            <a:r>
              <a:t>types pour stocker des entiers qui ont la mŒme taille sur tous les systŁmes. Il y a par</a:t>
            </a:r>
            <a:br/>
            <a:r>
              <a:t>exemple :</a:t>
            </a:r>
            <a:br/>
            <a:r>
              <a:t>(cid:21) Uint32 : un entier de longueur 32 bits (soit 4 octets8);</a:t>
            </a:r>
            <a:br/>
            <a:r>
              <a:t>(cid:21) Uint16 : un entier codØ sur 16 bits (2 octets);</a:t>
            </a:r>
            <a:br/>
            <a:r>
              <a:t>(cid:21) Uint8 : un entier codØ sur 8 bits (1 octet).</a:t>
            </a:r>
            <a:br/>
            <a:r>
              <a:t>La SDL ne fait qu’un simple typedef qui changera selon l’OS que vous utilisez. Re-</a:t>
            </a:r>
            <a:br/>
            <a:r>
              <a:t>gardez de plus prŁs le (cid:28)chier SDL_types.h si vous Œtes curieux.</a:t>
            </a:r>
            <a:br/>
            <a:r>
              <a:t>On ne va pas s’attarder l(cid:224)-dessus plus longtemps car les dØtails de tout cela ne sont</a:t>
            </a:r>
            <a:br/>
            <a:r>
              <a:t>pas importants. Vous avez juste besoin de retenir que Uint32 est un type qui stocke</a:t>
            </a:r>
            <a:br/>
            <a:r>
              <a:t>un entier, comme un int.</a:t>
            </a:r>
            <a:br/>
            <a:r>
              <a:t>8. Jerappelleque1octet=8bits.</a:t>
            </a:r>
            <a:br/>
            <a:r>
              <a:t>319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21. CR(cid:201)ATION D’UNE FEN˚TRE ET DE SURFACES</a:t>
            </a:r>
            <a:br/>
            <a:r>
              <a:t>D’accord, mais comment je sais quel nombre je dois mettre pour utiliser la</a:t>
            </a:r>
            <a:br/>
            <a:r>
              <a:t>couleur verte, azur, gris foncØ ou encore jaune p(cid:226)le (cid:224) points roses avec des</a:t>
            </a:r>
            <a:br/>
            <a:r>
              <a:t>petites (cid:29)eurs violettes9?</a:t>
            </a:r>
            <a:br/>
            <a:r>
              <a:t>Il existe une fonction qui sert (cid:224) (cid:231)a : SDL_MapRGB. Elle prend quatre paramŁtres :</a:t>
            </a:r>
            <a:br/>
            <a:r>
              <a:t>(cid:21) le format des couleurs. Ce format dØpend du nombre de bits / pixel que vous avez</a:t>
            </a:r>
            <a:br/>
            <a:r>
              <a:t>demandØ avec SDL_SetVideoMode. Vous pouvez le rØcupØrer, il est stockØ dans la</a:t>
            </a:r>
            <a:br/>
            <a:r>
              <a:t>sous-variable ecran-&gt;format;</a:t>
            </a:r>
            <a:br/>
            <a:r>
              <a:t>(cid:21) la quantitØ de rouge de la couleur;</a:t>
            </a:r>
            <a:br/>
            <a:r>
              <a:t>(cid:21) la quantitØ de vert de la couleur;</a:t>
            </a:r>
            <a:br/>
            <a:r>
              <a:t>(cid:21) la quantitØ de bleu de la couleur.</a:t>
            </a:r>
            <a:br/>
            <a:r>
              <a:t>Certains d’entre vous ne le savent peut-Œtre pas, mais toute couleur sur un ordinateur</a:t>
            </a:r>
            <a:br/>
            <a:r>
              <a:t>est construite (cid:224) partir de trois couleurs de base : le rouge, le vert et le bleu. Chaque</a:t>
            </a:r>
            <a:br/>
            <a:r>
              <a:t>quantitØ peut varier de 0 (pas de couleur) (cid:224) 255 (toute la couleur). Donc, si on Øcrit :</a:t>
            </a:r>
            <a:br/>
            <a:r>
              <a:t>SDL_MapRGB(ecran-&gt;format, 255, 0, 0)</a:t>
            </a:r>
            <a:br/>
            <a:r>
              <a:t>... on crØe une couleur rouge. Il n’y a pas de vert ni de bleu.</a:t>
            </a:r>
            <a:br/>
            <a:r>
              <a:t>Autre exemple, si on Øcrit :</a:t>
            </a:r>
            <a:br/>
            <a:r>
              <a:t>SDL_MapRGB(ecran-&gt;format, 0, 0, 255)</a:t>
            </a:r>
            <a:br/>
            <a:r>
              <a:t>... cette fois, c’est une couleur bleue.</a:t>
            </a:r>
            <a:br/>
            <a:r>
              <a:t>SDL_MapRGB(ecran-&gt;format, 255, 255, 255)</a:t>
            </a:r>
            <a:br/>
            <a:r>
              <a:t>...l(cid:224),ils’agitd’unecouleurblanche(touteslescouleurss’additionnent).Sivousvoulez</a:t>
            </a:r>
            <a:br/>
            <a:r>
              <a:t>du noir, il faut donc Øcrire 0, 0, 0.</a:t>
            </a:r>
            <a:br/>
            <a:r>
              <a:t>On ne peut que mettre du rouge, du vert, du bleu, du noir et du blanc?</a:t>
            </a:r>
            <a:br/>
            <a:r>
              <a:t>Non, c’est (cid:224) vous de combiner intelligemment les quantitØs de couleurs. Pour vous</a:t>
            </a:r>
            <a:br/>
            <a:r>
              <a:t>aider, ouvrez par exemple le logiciel Paint. Allez dans le menu Couleurs / Modifier</a:t>
            </a:r>
            <a:br/>
            <a:r>
              <a:t>les couleurs. Cliquez sur le bouton DØfinir les couleurs personnalisØes. L(cid:224),</a:t>
            </a:r>
            <a:br/>
            <a:r>
              <a:t>choisissez la couleur qui vous intØresse ((cid:28)g. 21.3).</a:t>
            </a:r>
            <a:br/>
            <a:r>
              <a:t>Les composantes de la couleur sont a(cid:30)chØes en bas (cid:224) droite. Ici, j’ai sØlectionnØ un</a:t>
            </a:r>
            <a:br/>
            <a:r>
              <a:t>bleu-vert. Comme l’indique la fenŒtre, il se crØe (cid:224) l’aide de 17 de rouge, 206 de vert et</a:t>
            </a:r>
            <a:br/>
            <a:r>
              <a:t>112 de bleu.</a:t>
            </a:r>
            <a:br/>
            <a:r>
              <a:t>9. Bienentendu,cettederniŁrecouleurn’existepas.</a:t>
            </a:r>
            <a:br/>
            <a:r>
              <a:t>320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MANIPULATION DES SURFACES</a:t>
            </a:r>
            <a:br/>
            <a:r>
              <a:t>Figure 21.3 (cid:21) SØlection d’une couleur et de ses composantes</a:t>
            </a:r>
            <a:br/>
            <a:r>
              <a:t>Coloration de l’Øcran</a:t>
            </a:r>
            <a:br/>
            <a:r>
              <a:t>La fonction SDL_MapRGB renvoie un Uint32 qui correspond (cid:224) la couleur demandØe. On</a:t>
            </a:r>
            <a:br/>
            <a:r>
              <a:t>peut donc crØer une variable bleuVert qui contiendra le code de la couleur bleu-vert :</a:t>
            </a:r>
            <a:br/>
            <a:r>
              <a:t>Uint32 bleuVert = SDL_MapRGB(ecran-&gt;format, 17, 206, 112);</a:t>
            </a:r>
            <a:br/>
            <a:r>
              <a:t>Toutefois, ce n’est pas toujours la peine de passer par une variable pour stocker la</a:t>
            </a:r>
            <a:br/>
            <a:r>
              <a:t>couleur ((cid:224) moins que vous en ayez besoin trŁs souvent dans votre programme). Vous</a:t>
            </a:r>
            <a:br/>
            <a:r>
              <a:t>pouvez tout simplement envoyer directement la couleur donnØe par SDL_MapRGB (cid:224)</a:t>
            </a:r>
            <a:br/>
            <a:r>
              <a:t>SDL_FillRect.</a:t>
            </a:r>
            <a:br/>
            <a:r>
              <a:t>Si on veut remplir notre Øcran de bleu-vert, on peut donc Øcrire :</a:t>
            </a:r>
            <a:br/>
            <a:r>
              <a:t>SDL_FillRect(ecran, NULL, SDL_MapRGB(ecran-&gt;format, 17, 206, 112));</a:t>
            </a:r>
            <a:br/>
            <a:r>
              <a:t>On combine ici deux fonctions, mais comme vous devriez maintenant le savoir, (cid:231)a ne</a:t>
            </a:r>
            <a:br/>
            <a:r>
              <a:t>pose aucun problŁme au langage C.</a:t>
            </a:r>
            <a:br/>
            <a:r>
              <a:t>Mise (cid:224) jour de l’Øcran</a:t>
            </a:r>
            <a:br/>
            <a:r>
              <a:t>Nous y sommes presque. Toutefois il manque encore une petite chose : demander la</a:t>
            </a:r>
            <a:br/>
            <a:r>
              <a:t>mise (cid:224) jour de l’Øcran. En e(cid:27)et, l’instruction SDL_FillRect colorie bien l’Øcran mais</a:t>
            </a:r>
            <a:br/>
            <a:r>
              <a:t>cela ne se fait que dans la mØmoire. Il faut ensuite demander (cid:224) l’ordinateur de mettre</a:t>
            </a:r>
            <a:br/>
            <a:r>
              <a:t>(cid:224) jour l’Øcran avec les nouvelles donnØes.</a:t>
            </a:r>
            <a:br/>
            <a:r>
              <a:t>Pour cela, on va utiliser la fonction SDL_Flip, dont nous reparlerons plus longuement</a:t>
            </a:r>
            <a:br/>
            <a:r>
              <a:t>plus loin dans le cours. Cette fonction prend un paramŁtre : l’Øcran.</a:t>
            </a:r>
            <a:br/>
            <a:r>
              <a:t>SDL_Flip(ecran); /* Mise (cid:224) jour de l’Øcran */</a:t>
            </a:r>
            <a:br/>
            <a:r>
              <a:t>321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21. CR(cid:201)ATION D’UNE FEN˚TRE ET DE SURFACES</a:t>
            </a:r>
            <a:br/>
            <a:r>
              <a:t>On rØsume!</a:t>
            </a:r>
            <a:br/>
            <a:r>
              <a:t>Voici une fonction main() qui crØe une fenŒtre avec un fond bleu-vert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NULL;</a:t>
            </a:r>
            <a:br/>
            <a:r>
              <a:t>SDL_Init(SDL_INIT_VIDEO);</a:t>
            </a:r>
            <a:br/>
            <a:r>
              <a:t>ecran = SDL_SetVideoMode(640, 480, 32, SDL_HWSURFACE);</a:t>
            </a:r>
            <a:br/>
            <a:r>
              <a:t>SDL_WM_SetCaption("Ma super fenŒtre SDL !", NULL);</a:t>
            </a:r>
            <a:br/>
            <a:r>
              <a:t>// Coloration de la surface ecran en bleu-vert</a:t>
            </a:r>
            <a:br/>
            <a:r>
              <a:t>SDL_FillRect(ecran, NULL, SDL_MapRGB(ecran-&gt;format, 17, 206, 112));</a:t>
            </a:r>
            <a:br/>
            <a:r>
              <a:t>SDL_Flip(ecran); /* Mise (cid:224) jour de l’Øcran avec sa nouvelle couleur */</a:t>
            </a:r>
            <a:br/>
            <a:r>
              <a:t>pause();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266841(cid:1)</a:t>
            </a:r>
            <a:br/>
            <a:r>
              <a:t>Le rØsultat est prØsentØ sur la (cid:28)g. 21.4.</a:t>
            </a:r>
            <a:br/>
            <a:r>
              <a:t>Figure 21.4 (cid:21) La fenŒtre est remplie d’un fond bleu-vert</a:t>
            </a:r>
            <a:br/>
            <a:r>
              <a:t>322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CODE::BLOCKS (WINDOWS, MAC OS, LINUX)</a:t>
            </a:r>
            <a:br/>
            <a:r>
              <a:t>Figure 2.3 (cid:21) Nouveau projet</a:t>
            </a:r>
            <a:br/>
            <a:r>
              <a:t>Figure 2.4 (cid:21) Choix du langage</a:t>
            </a:r>
            <a:br/>
            <a:r>
              <a:t>17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MANIPULATION DES SURFACES</a:t>
            </a:r>
            <a:br/>
            <a:r>
              <a:t>Dessiner une nouvelle surface (cid:224) l’Øcran</a:t>
            </a:r>
            <a:br/>
            <a:r>
              <a:t>C’est bien, mais ne nous arrŒtons pas en si bon chemin. Pour le moment on n’a qu’une</a:t>
            </a:r>
            <a:br/>
            <a:r>
              <a:t>seulesurface,c’est-(cid:224)-direl’Øcran.Onaimeraitpouvoirydessiner,c’est-(cid:224)-dire(cid:19)coller(cid:20)</a:t>
            </a:r>
            <a:br/>
            <a:r>
              <a:t>des surfaces avec une autre couleur par-dessus.</a:t>
            </a:r>
            <a:br/>
            <a:r>
              <a:t>Pour commencer, nous allons avoir besoin de crØer une variable de type SDL_Surface</a:t>
            </a:r>
            <a:br/>
            <a:r>
              <a:t>pour cette nouvelle surface :</a:t>
            </a:r>
            <a:br/>
            <a:r>
              <a:t>SDL_Surface *rectangle = NULL;</a:t>
            </a:r>
            <a:br/>
            <a:r>
              <a:t>Nous devons ensuite demander (cid:224) la SDL de nous allouer de l’espace en mØmoire pour</a:t>
            </a:r>
            <a:br/>
            <a:r>
              <a:t>cette nouvelle surface. Pour l’Øcran, nous avons utilisØ SDL_SetVideoMode. Toutefois,</a:t>
            </a:r>
            <a:br/>
            <a:r>
              <a:t>cette fonction ne marche que pour l’Øcran (la surface globale), on ne va pas crØer une</a:t>
            </a:r>
            <a:br/>
            <a:r>
              <a:t>fenŒtre di(cid:27)Ørente pour chaque rectangle que l’on veut dessiner!</a:t>
            </a:r>
            <a:br/>
            <a:r>
              <a:t>IlexistedoncuneautrefonctionpourcrØerunesurface:SDL_CreateRGBSurface.C’est</a:t>
            </a:r>
            <a:br/>
            <a:r>
              <a:t>cellequenousutiliserons(cid:224)chaquefoisquenousvoudronscrØerunesurfaceuniecomme</a:t>
            </a:r>
            <a:br/>
            <a:r>
              <a:t>ici.</a:t>
            </a:r>
            <a:br/>
            <a:r>
              <a:t>Cette fonction prend... beaucoup de paramŁtres (huit!). D’ailleurs, peu d’entre eux</a:t>
            </a:r>
            <a:br/>
            <a:r>
              <a:t>nous intØressent pour l’instant, je vais donc Øviter de vous dØtailler ceux qui ne nous</a:t>
            </a:r>
            <a:br/>
            <a:r>
              <a:t>servirontpasdesuite.CommeenCnoussommesobligØsd’indiquertouslesparamŁtres,</a:t>
            </a:r>
            <a:br/>
            <a:r>
              <a:t>nous enverrons la valeur 0 quand le paramŁtre ne nous intØresse pas.</a:t>
            </a:r>
            <a:br/>
            <a:r>
              <a:t>Regardons de plus prŁs les quatre premiers paramŁtres, les plus intØressants (ils de-</a:t>
            </a:r>
            <a:br/>
            <a:r>
              <a:t>vraient vous rappeler la crØation de l’Øcran).</a:t>
            </a:r>
            <a:br/>
            <a:r>
              <a:t>(cid:21) Une liste de (cid:29)ags (des options). Vous avez le choix entre :</a:t>
            </a:r>
            <a:br/>
            <a:r>
              <a:t>(cid:21) SDL_HWSURFACE : la surface sera chargØe en mØmoire vidØo. Il y a moins d’espace</a:t>
            </a:r>
            <a:br/>
            <a:r>
              <a:t>dans cette mØmoire que dans la mØmoire systŁme10, mais cette mØmoire est plus</a:t>
            </a:r>
            <a:br/>
            <a:r>
              <a:t>optimisØe et accØlØrØe;</a:t>
            </a:r>
            <a:br/>
            <a:r>
              <a:t>(cid:21) SDL_SWSURFACE : la surface sera chargØe en mØmoire systŁme oø il y a beaucoup</a:t>
            </a:r>
            <a:br/>
            <a:r>
              <a:t>de place, mais cela obligera votre processeur (cid:224) faire plus de calculs. Si vous aviez</a:t>
            </a:r>
            <a:br/>
            <a:r>
              <a:t>chargØ la surface en mØmoire vidØo, c’est la carte 3D qui aurait fait la plupart des</a:t>
            </a:r>
            <a:br/>
            <a:r>
              <a:t>calculs.</a:t>
            </a:r>
            <a:br/>
            <a:r>
              <a:t>(cid:21) La largeur de la surface (en pixels).</a:t>
            </a:r>
            <a:br/>
            <a:r>
              <a:t>(cid:21) La hauteur de la surface (en pixels).</a:t>
            </a:r>
            <a:br/>
            <a:r>
              <a:t>(cid:21) Le nombre de couleurs (en bits / pixel).</a:t>
            </a:r>
            <a:br/>
            <a:r>
              <a:t>Voici donc comment on alloue notre nouvelle surface en mØmoire :</a:t>
            </a:r>
            <a:br/>
            <a:r>
              <a:t>rectangle = SDL_CreateRGBSurface(SDL_HWSURFACE, 220, 180, 32, 0, 0, 0, 0);</a:t>
            </a:r>
            <a:br/>
            <a:r>
              <a:t>Les quatre derniers paramŁtres sont mis (cid:224) 0, comme je vous l’ai dit, car ils ne nous</a:t>
            </a:r>
            <a:br/>
            <a:r>
              <a:t>intØressent pas.</a:t>
            </a:r>
            <a:br/>
            <a:r>
              <a:t>Comme notre surface a ØtØ allouØe manuellement, il faudra penser (cid:224) la libØrer de la</a:t>
            </a:r>
            <a:br/>
            <a:r>
              <a:t>mØmoire avec la fonction SDL_FreeSurface(), (cid:224) utiliser juste avant SDL_Quit() :</a:t>
            </a:r>
            <a:br/>
            <a:r>
              <a:t>10. Quoique,aveclescartes3Dqu’onsortdenosjours,ilyadequoiseposerdesquestions...</a:t>
            </a:r>
            <a:br/>
            <a:r>
              <a:t>323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21. CR(cid:201)ATION D’UNE FEN˚TRE ET DE SURFACES</a:t>
            </a:r>
            <a:br/>
            <a:r>
              <a:t>SDL_FreeSurface(rectangle);</a:t>
            </a:r>
            <a:br/>
            <a:r>
              <a:t>SDL_Quit();</a:t>
            </a:r>
            <a:br/>
            <a:r>
              <a:t>La surface ecran n’a pas besoin d’Œtre libØrØe avec SDL_FreeSurface(),</a:t>
            </a:r>
            <a:br/>
            <a:r>
              <a:t>cela est fait automatiquement lors de SDL_Quit().</a:t>
            </a:r>
            <a:br/>
            <a:r>
              <a:t>On peut maintenant colorer notre nouvelle surface en la remplissant par exemple de</a:t>
            </a:r>
            <a:br/>
            <a:r>
              <a:t>blanc :</a:t>
            </a:r>
            <a:br/>
            <a:r>
              <a:t>SDL_FillRect(rectangle, NULL, SDL_MapRGB(ecran-&gt;format, 255, 255, 255));</a:t>
            </a:r>
            <a:br/>
            <a:r>
              <a:t>Coller la surface (cid:224) l’Øcran</a:t>
            </a:r>
            <a:br/>
            <a:r>
              <a:t>Allez, c’est presque (cid:28)ni, courage! Notre surface est prŒte, mais si vous testez le pro-</a:t>
            </a:r>
            <a:br/>
            <a:r>
              <a:t>gramme vous verrez qu’elle ne s’a(cid:30)chera pas! En e(cid:27)et, la SDL n’a(cid:30)che (cid:224) l’Øcran que</a:t>
            </a:r>
            <a:br/>
            <a:r>
              <a:t>la surface ecran. Pour que l’on puisse voir notre nouvelle surface, il va falloir blit-</a:t>
            </a:r>
            <a:br/>
            <a:r>
              <a:t>ter la surface, c’est-(cid:224)-dire la coller sur l’Øcran. On utilisera pour cela la fonction</a:t>
            </a:r>
            <a:br/>
            <a:r>
              <a:t>SDL_BlitSurface.</a:t>
            </a:r>
            <a:br/>
            <a:r>
              <a:t>Cette fonction attend :</a:t>
            </a:r>
            <a:br/>
            <a:r>
              <a:t>(cid:21) la surface (cid:224) coller (ici, ce sera rectangle);</a:t>
            </a:r>
            <a:br/>
            <a:r>
              <a:t>(cid:21) uneinformationsurlapartiedelasurface(cid:224)coller(facultative).˙anenousintØresse</a:t>
            </a:r>
            <a:br/>
            <a:r>
              <a:t>pas car on veut coller toute la surface, donc on enverra NULL;</a:t>
            </a:r>
            <a:br/>
            <a:r>
              <a:t>(cid:21) la surface sur laquelle on doit coller, c’est-(cid:224)-dire ecran dans notre cas;</a:t>
            </a:r>
            <a:br/>
            <a:r>
              <a:t>(cid:21) un pointeur sur une variable contenant des coordonnØes. Ces coordonnØes indiquent</a:t>
            </a:r>
            <a:br/>
            <a:r>
              <a:t>oø devra Œtre collØe notre surface sur l’Øcran, c’est-(cid:224)-dire sa position.</a:t>
            </a:r>
            <a:br/>
            <a:r>
              <a:t>Pour indiquer les coordonnØes, on doit utiliser une variable de type SDL_Rect. C’est</a:t>
            </a:r>
            <a:br/>
            <a:r>
              <a:t>une structure qui contient plusieurs sous-variables, dont deux qui nous intØressent ici :</a:t>
            </a:r>
            <a:br/>
            <a:r>
              <a:t>(cid:21) x : l’abscisse;</a:t>
            </a:r>
            <a:br/>
            <a:r>
              <a:t>(cid:21) y : l’ordonnØe.</a:t>
            </a:r>
            <a:br/>
            <a:r>
              <a:t>Il faut savoir que le point de coordonnØes (0, 0) est situØ tout en haut (cid:224) gauche. En</a:t>
            </a:r>
            <a:br/>
            <a:r>
              <a:t>bas (cid:224) droite, le point a les coordonnØes (640, 480) si vous avez ouvert une fenŒtre de</a:t>
            </a:r>
            <a:br/>
            <a:r>
              <a:t>taille 640 x 480 comme moi.</a:t>
            </a:r>
            <a:br/>
            <a:r>
              <a:t>Aidez-vous du schØma de la (cid:28)g. 21.5 pour vous situer.</a:t>
            </a:r>
            <a:br/>
            <a:r>
              <a:t>Si vous avez dØj(cid:224) fait des maths une fois dans votre vie, vous ne devriez pas Œtre trop</a:t>
            </a:r>
            <a:br/>
            <a:r>
              <a:t>perturbØs. CrØons donc une variable position. On va mettre x et y (cid:224) 0 pour coller la</a:t>
            </a:r>
            <a:br/>
            <a:r>
              <a:t>surface en haut (cid:224) gauche de l’Øcran :</a:t>
            </a:r>
            <a:br/>
            <a:r>
              <a:t>SDL_Rect position;</a:t>
            </a:r>
            <a:br/>
            <a:r>
              <a:t>position.x = 0;</a:t>
            </a:r>
            <a:br/>
            <a:r>
              <a:t>position.y = 0;</a:t>
            </a:r>
            <a:br/>
            <a:r>
              <a:t>324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MANIPULATION DES SURFACES</a:t>
            </a:r>
            <a:br/>
            <a:r>
              <a:t>Figure 21.5 (cid:21) CoordonnØes sur la fenŒtre</a:t>
            </a:r>
            <a:br/>
            <a:r>
              <a:t>Maintenantqu’onanotrevariableposition,onpeutblitternotrerectanglesurl’Øcran:</a:t>
            </a:r>
            <a:br/>
            <a:r>
              <a:t>SDL_BlitSurface(rectangle, NULL, ecran, &amp;position);</a:t>
            </a:r>
            <a:br/>
            <a:r>
              <a:t>Remarquez le symbole &amp;, car il faut envoyer l’adresse de notre variable position.</a:t>
            </a:r>
            <a:br/>
            <a:r>
              <a:t>RØsumØ du code source</a:t>
            </a:r>
            <a:br/>
            <a:r>
              <a:t>Je crois qu’un petit code pour rØsumer tout (cid:231)a ne sera pas super(cid:29)u!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NULL, *rectangle = NULL;</a:t>
            </a:r>
            <a:br/>
            <a:r>
              <a:t>SDL_Rect position;</a:t>
            </a:r>
            <a:br/>
            <a:r>
              <a:t>SDL_Init(SDL_INIT_VIDEO);</a:t>
            </a:r>
            <a:br/>
            <a:r>
              <a:t>ecran = SDL_SetVideoMode(640, 480, 32, SDL_HWSURFACE);</a:t>
            </a:r>
            <a:br/>
            <a:r>
              <a:t>// Allocation de la surface</a:t>
            </a:r>
            <a:br/>
            <a:r>
              <a:t>rectangle = SDL_CreateRGBSurface(SDL_HWSURFACE, 220, 180, 32, 0, 0, 0, 0);</a:t>
            </a:r>
            <a:br/>
            <a:r>
              <a:t>SDL_WM_SetCaption("Ma super fenŒtre SDL !", NULL);</a:t>
            </a:r>
            <a:br/>
            <a:r>
              <a:t>SDL_FillRect(ecran, NULL, SDL_MapRGB(ecran-&gt;format, 17, 206, 112));</a:t>
            </a:r>
            <a:br/>
            <a:r>
              <a:t>position.x = 0; // Les coordonnØes de la surface seront (0, 0)</a:t>
            </a:r>
            <a:br/>
            <a:r>
              <a:t>position.y = 0;</a:t>
            </a:r>
            <a:br/>
            <a:r>
              <a:t>// Remplissage de la surface avec du blanc</a:t>
            </a:r>
            <a:br/>
            <a:r>
              <a:t>325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21. CR(cid:201)ATION D’UNE FEN˚TRE ET DE SURFACES</a:t>
            </a:r>
            <a:br/>
            <a:r>
              <a:t>SDL_FillRect(rectangle, NULL, SDL_MapRGB(ecran-&gt;format, 255, 255, 255));</a:t>
            </a:r>
            <a:br/>
            <a:r>
              <a:t>SDL_BlitSurface(rectangle, NULL, ecran, &amp;position); // Collage de la surface</a:t>
            </a:r>
            <a:br/>
            <a:r>
              <a:t>(cid:44)→ sur l’Øcran</a:t>
            </a:r>
            <a:br/>
            <a:r>
              <a:t>SDL_Flip(ecran); // Mise (cid:224) jour de l’Øcran</a:t>
            </a:r>
            <a:br/>
            <a:r>
              <a:t>pause();</a:t>
            </a:r>
            <a:br/>
            <a:r>
              <a:t>SDL_FreeSurface(rectangle); // LibØration de la surface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687265(cid:1)</a:t>
            </a:r>
            <a:br/>
            <a:r>
              <a:t>Et voil(cid:224) le travail ((cid:28)g. 21.6)!</a:t>
            </a:r>
            <a:br/>
            <a:r>
              <a:t>Figure 21.6 (cid:21) Une surface blanche en haut (cid:224) gauche de la fenŒtre</a:t>
            </a:r>
            <a:br/>
            <a:r>
              <a:t>Centrer la surface (cid:224) l’Øcran</a:t>
            </a:r>
            <a:br/>
            <a:r>
              <a:t>On sait a(cid:30)cher la surface en haut (cid:224) gauche. Il serait aussi facile de la placer en bas (cid:224)</a:t>
            </a:r>
            <a:br/>
            <a:r>
              <a:t>droite. Les coordonnØes seraient (640 - 220, 480 - 180), car il faut retrancher la taille</a:t>
            </a:r>
            <a:br/>
            <a:r>
              <a:t>de notre rectangle pour qu’il s’a(cid:30)che entiŁrement.</a:t>
            </a:r>
            <a:br/>
            <a:r>
              <a:t>Mais... comment faire pour centrer le rectangle blanc? Si vous rØ(cid:29)Øchissez bien deux</a:t>
            </a:r>
            <a:br/>
            <a:r>
              <a:t>secondes, c’est mathØmatique11.</a:t>
            </a:r>
            <a:br/>
            <a:r>
              <a:t>11. C’est l(cid:224) qu’on comprend l’intØrŒt des maths et de la gØomØtrie! Et encore, tout ceci est d’un</a:t>
            </a:r>
            <a:br/>
            <a:r>
              <a:t>niveautrŁssimpleici.</a:t>
            </a:r>
            <a:br/>
            <a:r>
              <a:t>326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EXERCICE : CR(cid:201)ER UN D(cid:201)GRAD(cid:201)</a:t>
            </a:r>
            <a:br/>
            <a:r>
              <a:t>position.x = (640 / 2) - (220 / 2);</a:t>
            </a:r>
            <a:br/>
            <a:r>
              <a:t>position.y = (480 / 2) - (180 / 2);</a:t>
            </a:r>
            <a:br/>
            <a:r>
              <a:t>L’abscisse du rectangle sera la moitiØ de la largeur de l’Øcran (640 / 2). Mais, en plus</a:t>
            </a:r>
            <a:br/>
            <a:r>
              <a:t>de (cid:231)a, il faut retrancher la moitiØ de la largeur du rectangle (220 / 2), car sinon (cid:231)a</a:t>
            </a:r>
            <a:br/>
            <a:r>
              <a:t>ne sera pas parfaitement centrØ (essayez de ne pas le faire, vous verrez ce que je veux</a:t>
            </a:r>
            <a:br/>
            <a:r>
              <a:t>dire). C’est la mŒme chose pour l’ordonnØe avec la hauteur de l’Øcran et du rectangle.</a:t>
            </a:r>
            <a:br/>
            <a:r>
              <a:t>RØsultat : la surface blanche est parfaitement centrØe ((cid:28)g. 21.7).</a:t>
            </a:r>
            <a:br/>
            <a:r>
              <a:t>Figure 21.7 (cid:21) Une surface blanche au centre de la fenŒtre</a:t>
            </a:r>
            <a:br/>
            <a:r>
              <a:t>Exercice : crØer un dØgradØ</a:t>
            </a:r>
            <a:br/>
            <a:r>
              <a:t>Onva(cid:28)nirlechapitreparunpetitexercice(corrigØ)suivid’unesØried’autresexercices</a:t>
            </a:r>
            <a:br/>
            <a:r>
              <a:t>(non corrigØs pour vous forcer (cid:224) travailler!).</a:t>
            </a:r>
            <a:br/>
            <a:r>
              <a:t>L’exercice corrigØ n’est vraiment pas di(cid:30)cile : on veut crØer un dØgradØ vertical allant</a:t>
            </a:r>
            <a:br/>
            <a:r>
              <a:t>du noir au blanc. Vous allez devoir crØer 255 surfaces de 1 pixel de hauteur. Chacune</a:t>
            </a:r>
            <a:br/>
            <a:r>
              <a:t>aura une couleur di(cid:27)Ørente, de plus en plus noire.</a:t>
            </a:r>
            <a:br/>
            <a:r>
              <a:t>Voici ce que vous devez arriver (cid:224) obtenir au (cid:28)nal, une image similaire (cid:224) la (cid:28)g. 21.8.</a:t>
            </a:r>
            <a:br/>
            <a:r>
              <a:t>C’est mignon, non? Et le pire c’est qu’il su(cid:30)t de quelques petites boucles seulement</a:t>
            </a:r>
            <a:br/>
            <a:r>
              <a:t>pour y arriver.</a:t>
            </a:r>
            <a:br/>
            <a:r>
              <a:t>Pourfaire(cid:231)a,onvadevoircrØer256surfaces(256lignes)ayantlescomposantesrouge-</a:t>
            </a:r>
            <a:br/>
            <a:r>
              <a:t>vert-bleu suivantes :</a:t>
            </a:r>
            <a:br/>
            <a:r>
              <a:t>(0, 0, 0) // Noir</a:t>
            </a:r>
            <a:br/>
            <a:r>
              <a:t>(1, 1, 1) // Gris trŁs trŁs proche du noir</a:t>
            </a:r>
            <a:br/>
            <a:r>
              <a:t>327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21. CR(cid:201)ATION D’UNE FEN˚TRE ET DE SURFACES</a:t>
            </a:r>
            <a:br/>
            <a:r>
              <a:t>Figure 21.8 (cid:21) DØgradØ du noir au blanc</a:t>
            </a:r>
            <a:br/>
            <a:r>
              <a:t>(2, 2, 2) // Gris trŁs proche du noir</a:t>
            </a:r>
            <a:br/>
            <a:r>
              <a:t>...</a:t>
            </a:r>
            <a:br/>
            <a:r>
              <a:t>(128, 128, 128) // Gris moyen ((cid:224) 50 %)</a:t>
            </a:r>
            <a:br/>
            <a:r>
              <a:t>...</a:t>
            </a:r>
            <a:br/>
            <a:r>
              <a:t>(253, 253, 253) // Gris trŁs proche du blanc</a:t>
            </a:r>
            <a:br/>
            <a:r>
              <a:t>(254, 254, 254) // Gris trŁs trŁs proche du blanc</a:t>
            </a:r>
            <a:br/>
            <a:r>
              <a:t>(255, 255, 255) // Blanc</a:t>
            </a:r>
            <a:br/>
            <a:r>
              <a:t>Tout le monde devrait avoir vu venir une boucle pour faire (cid:231)a (on ne va pas faire 256</a:t>
            </a:r>
            <a:br/>
            <a:r>
              <a:t>copier-coller!). Vous allez devoir crØer un tableau de type SDL_Surface* de 256 cases</a:t>
            </a:r>
            <a:br/>
            <a:r>
              <a:t>pour stocker chacune des lignes.</a:t>
            </a:r>
            <a:br/>
            <a:r>
              <a:t>Allez au boulot, je vous donne 5 minutes!</a:t>
            </a:r>
            <a:br/>
            <a:r>
              <a:t>Correction!</a:t>
            </a:r>
            <a:br/>
            <a:r>
              <a:t>D’abord, il fallait crØer notre tableau de 256 SDL_Surface*. On l’initialise (cid:224) NULL :</a:t>
            </a:r>
            <a:br/>
            <a:r>
              <a:t>SDL_Surface *lignes[256] = {NULL};</a:t>
            </a:r>
            <a:br/>
            <a:r>
              <a:t>On crØe aussi une variable i dont on aura besoin pour nos for.</a:t>
            </a:r>
            <a:br/>
            <a:r>
              <a:t>On change aussi la hauteur de la fenŒtre pour qu’elle soit plus adaptØe dans notre cas.</a:t>
            </a:r>
            <a:br/>
            <a:r>
              <a:t>On lui donne donc 256 pixels de hauteur, pour chacune des 256 lignes (cid:224) a(cid:30)cher.</a:t>
            </a:r>
            <a:br/>
            <a:r>
              <a:t>Ensuite, on fait un for pour allouer une (cid:224) une chacune des 256 surfaces. Le tableau</a:t>
            </a:r>
            <a:br/>
            <a:r>
              <a:t>recevra 256 pointeurs vers chacune des surfaces crØØes :</a:t>
            </a:r>
            <a:br/>
            <a:r>
              <a:t>for (i = 0 ; i &lt;= 255 ; i++)</a:t>
            </a:r>
            <a:br/>
            <a:r>
              <a:t>lignes[i] = SDL_CreateRGBSurface(SDL_HWSURFACE, 640, 1, 32, 0, 0, 0, 0);</a:t>
            </a:r>
            <a:br/>
            <a:r>
              <a:t>Ensuite, on remplit et on blitte chacune de ces surfaces une par une.</a:t>
            </a:r>
            <a:br/>
            <a:r>
              <a:t>328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EXERCICE : CR(cid:201)ER UN D(cid:201)GRAD(cid:201)</a:t>
            </a:r>
            <a:br/>
            <a:r>
              <a:t>for (i = 0 ; i &lt;= 255 ; i++)</a:t>
            </a:r>
            <a:br/>
            <a:r>
              <a:t>{</a:t>
            </a:r>
            <a:br/>
            <a:r>
              <a:t>position.x = 0; // Les lignes sont (cid:224) gauche (abscisse de 0)</a:t>
            </a:r>
            <a:br/>
            <a:r>
              <a:t>position.y = i; // La position verticale dØpend du numØro de la ligne</a:t>
            </a:r>
            <a:br/>
            <a:r>
              <a:t>SDL_FillRect(lignes[i], NULL, SDL_MapRGB(ecran-&gt;format, i, i, i)); // Dessin</a:t>
            </a:r>
            <a:br/>
            <a:r>
              <a:t>SDL_BlitSurface(lignes[i], NULL, ecran, &amp;position); // Collage</a:t>
            </a:r>
            <a:br/>
            <a:r>
              <a:t>}</a:t>
            </a:r>
            <a:br/>
            <a:r>
              <a:t>Notezquej’utiliselamŒmevariablepositiontoutletemps.Pasbesoind’encrØer256</a:t>
            </a:r>
            <a:br/>
            <a:r>
              <a:t>en e(cid:27)et, car la variable ne sert que pour Œtre envoyØe (cid:224) SDL_BlitSurface. On peut</a:t>
            </a:r>
            <a:br/>
            <a:r>
              <a:t>donclarØutilisersansproblŁme.Chaquefois,jemets(cid:224)jourl’ordonnØe(y)pourblitter</a:t>
            </a:r>
            <a:br/>
            <a:r>
              <a:t>la ligne (cid:224) la bonne hauteur. La couleur (cid:224) chaque passage dans la boucle dØpend de i</a:t>
            </a:r>
            <a:br/>
            <a:r>
              <a:t>(ce sera 0, 0, 0 la premiŁre fois, et 255, 255, 255 la derniŁre fois).</a:t>
            </a:r>
            <a:br/>
            <a:r>
              <a:t>Mais pourquoi x est toujours (cid:224) 0? Comment se fait-il que toute la ligne soit</a:t>
            </a:r>
            <a:br/>
            <a:r>
              <a:t>remplie si x est tout le temps (cid:224) 0?</a:t>
            </a:r>
            <a:br/>
            <a:r>
              <a:t>Notre variable position indique (cid:224) quel endroit est placØ le coin en haut (cid:224) gauche</a:t>
            </a:r>
            <a:br/>
            <a:r>
              <a:t>de notre surface (ici, notre ligne). Elle n’indique pas la largeur de la surface, juste sa</a:t>
            </a:r>
            <a:br/>
            <a:r>
              <a:t>position sur l’Øcran. Comme toutes nos lignes commencent (cid:224) gauche de la fenŒtre (le</a:t>
            </a:r>
            <a:br/>
            <a:r>
              <a:t>plus (cid:224) gauche possible), on met une abscisse de 0. Essayez de mettre une abscisse de</a:t>
            </a:r>
            <a:br/>
            <a:r>
              <a:t>50 pour voir ce que (cid:231)a fait : toutes les lignes seront dØcalØes vers la droite. Comme la</a:t>
            </a:r>
            <a:br/>
            <a:r>
              <a:t>surface fait 640 pixels de largeur, la SDL dessine 640 pixels vers la droite (de la mŒme</a:t>
            </a:r>
            <a:br/>
            <a:r>
              <a:t>couleur) en partant des coordonnØes indiquØes dans la variable position.</a:t>
            </a:r>
            <a:br/>
            <a:r>
              <a:t>SurleschØmadela(cid:28)g.21.9,jevousmontrelescoordonnØesdupointenhaut(cid:224)gauche</a:t>
            </a:r>
            <a:br/>
            <a:r>
              <a:t>de l’Øcran (position de la premiŁre ligne) et celui du point en bas (cid:224) droite de l’Øcran</a:t>
            </a:r>
            <a:br/>
            <a:r>
              <a:t>(position de la derniŁre ligne).</a:t>
            </a:r>
            <a:br/>
            <a:r>
              <a:t>Figure 21.9 (cid:21) CoordonnØes sur la fenŒtre de dØgradØ</a:t>
            </a:r>
            <a:br/>
            <a:r>
              <a:t>Comme vous le voyez, de haut en bas l’abscisse ne change pas (x reste Øgal (cid:224) 0 tout le</a:t>
            </a:r>
            <a:br/>
            <a:r>
              <a:t>long). C’est seulement y qui change pour chaque nouvelle ligne, d’oø le position.y =</a:t>
            </a:r>
            <a:br/>
            <a:r>
              <a:t>329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21. CR(cid:201)ATION D’UNE FEN˚TRE ET DE SURFACES</a:t>
            </a:r>
            <a:br/>
            <a:r>
              <a:t>i;.</a:t>
            </a:r>
            <a:br/>
            <a:r>
              <a:t>En(cid:28)n,ilnefautpasoublierdelibØrerlamØmoirepourchacunedes256surfacescrØØes,</a:t>
            </a:r>
            <a:br/>
            <a:r>
              <a:t>le tout (cid:224) l’aide d’une petite boucle bien entendu.</a:t>
            </a:r>
            <a:br/>
            <a:r>
              <a:t>for (i = 0 ; i &lt;= 255 ; i++) // N’oubliez pas de libØrer les 256 surfaces</a:t>
            </a:r>
            <a:br/>
            <a:r>
              <a:t>SDL_FreeSurface(lignes[i]);</a:t>
            </a:r>
            <a:br/>
            <a:r>
              <a:t>RØsumØ du main</a:t>
            </a:r>
            <a:br/>
            <a:r>
              <a:t>Voici donc la fonction main au complet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NULL, *lignes[256] = {NULL};</a:t>
            </a:r>
            <a:br/>
            <a:r>
              <a:t>SDL_Rect position;</a:t>
            </a:r>
            <a:br/>
            <a:r>
              <a:t>int i = 0;</a:t>
            </a:r>
            <a:br/>
            <a:r>
              <a:t>SDL_Init(SDL_INIT_VIDEO);</a:t>
            </a:r>
            <a:br/>
            <a:r>
              <a:t>ecran = SDL_SetVideoMode(640, 256, 32, SDL_HWSURFACE);</a:t>
            </a:r>
            <a:br/>
            <a:r>
              <a:t>for (i = 0 ; i &lt;= 255 ; i++)</a:t>
            </a:r>
            <a:br/>
            <a:r>
              <a:t>lignes[i] = SDL_CreateRGBSurface(SDL_HWSURFACE, 640, 1, 32, 0, 0, 0, 0);</a:t>
            </a:r>
            <a:br/>
            <a:r>
              <a:t>SDL_WM_SetCaption("Mon dØgradØ en SDL !", NULL);</a:t>
            </a:r>
            <a:br/>
            <a:r>
              <a:t>SDL_FillRect(ecran, NULL, SDL_MapRGB(ecran-&gt;format, 0, 0, 0));</a:t>
            </a:r>
            <a:br/>
            <a:r>
              <a:t>for (i = 0 ; i &lt;= 255 ; i++)</a:t>
            </a:r>
            <a:br/>
            <a:r>
              <a:t>{</a:t>
            </a:r>
            <a:br/>
            <a:r>
              <a:t>position.x = 0; // Les lignes sont (cid:224) gauche (abscisse de 0)</a:t>
            </a:r>
            <a:br/>
            <a:r>
              <a:t>position.y = i; // La position verticale dØpend du numØro de la ligne</a:t>
            </a:r>
            <a:br/>
            <a:r>
              <a:t>SDL_FillRect(lignes[i], NULL, SDL_MapRGB(ecran-&gt;format, i, i, i));</a:t>
            </a:r>
            <a:br/>
            <a:r>
              <a:t>SDL_BlitSurface(lignes[i], NULL, ecran, &amp;position);</a:t>
            </a:r>
            <a:br/>
            <a:r>
              <a:t>}</a:t>
            </a:r>
            <a:br/>
            <a:r>
              <a:t>SDL_Flip(ecran);</a:t>
            </a:r>
            <a:br/>
            <a:r>
              <a:t>pause();</a:t>
            </a:r>
            <a:br/>
            <a:r>
              <a:t>for (i = 0 ; i &lt;= 255 ; i++) // N’oubliez pas de libØrer les 256 surfaces</a:t>
            </a:r>
            <a:br/>
            <a:r>
              <a:t>SDL_FreeSurface(lignes[i]);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263960(cid:1)</a:t>
            </a:r>
            <a:br/>
            <a:r>
              <a:t>330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EXERCICE : CR(cid:201)ER UN D(cid:201)GRAD(cid:201)</a:t>
            </a:r>
            <a:br/>
            <a:r>
              <a:t>(cid:19) Je veux des exercices pour m’entra(cid:238)ner! (cid:20)</a:t>
            </a:r>
            <a:br/>
            <a:r>
              <a:t>Pas de problŁme, gØnØrateur d’exercices activØ!</a:t>
            </a:r>
            <a:br/>
            <a:r>
              <a:t>(cid:21) CrØezledØgradØinverse,dublancaunoir.CelanedevraitpasŒtretropdi(cid:30)cilepour</a:t>
            </a:r>
            <a:br/>
            <a:r>
              <a:t>commencer!</a:t>
            </a:r>
            <a:br/>
            <a:r>
              <a:t>(cid:21) Vous pouvez aussi faire un double dØgradØ, en allant du noir au blanc comme on a</a:t>
            </a:r>
            <a:br/>
            <a:r>
              <a:t>fait ici, puis du blanc au noir (la fenŒtre fera alors le double de hauteur).</a:t>
            </a:r>
            <a:br/>
            <a:r>
              <a:t>(cid:21) GuŁre plus di(cid:30)cile, vous pouvez aussi vous entra(cid:238)ner (cid:224) faire un dØgradØ horizontal</a:t>
            </a:r>
            <a:br/>
            <a:r>
              <a:t>au lieu d’un dØgradØ vertical.</a:t>
            </a:r>
            <a:br/>
            <a:r>
              <a:t>(cid:21) Faites des dØgradØs en utilisant d’autres couleurs que le blanc et le noir. Essayez</a:t>
            </a:r>
            <a:br/>
            <a:r>
              <a:t>pour commencer du rouge au noir, du vert au noir et du bleu au noir, puis du rouge</a:t>
            </a:r>
            <a:br/>
            <a:r>
              <a:t>au blanc, etc.</a:t>
            </a:r>
            <a:br/>
            <a:r>
              <a:t>En rØsumØ</a:t>
            </a:r>
            <a:br/>
            <a:r>
              <a:t>(cid:21) La SDL doit Œtre chargØe avec SDL_Init au dØbut du programme et dØchargØe avec</a:t>
            </a:r>
            <a:br/>
            <a:r>
              <a:t>SDL_Quit (cid:224) la (cid:28)n.</a:t>
            </a:r>
            <a:br/>
            <a:r>
              <a:t>(cid:21) Les (cid:29)ags sont des constantes que l’on peut additionner entre elles avec le symbole</a:t>
            </a:r>
            <a:br/>
            <a:r>
              <a:t>(cid:19) | (cid:20). Elles jouent le r(cid:244)le d’options.</a:t>
            </a:r>
            <a:br/>
            <a:r>
              <a:t>(cid:21) La SDL vous fait manipuler des surfaces qui ont la forme de rectangles avec le type</a:t>
            </a:r>
            <a:br/>
            <a:r>
              <a:t>SDL_Surface. Le dessin sur la fenŒtre se fait (cid:224) l’aide de ces surfaces.</a:t>
            </a:r>
            <a:br/>
            <a:r>
              <a:t>(cid:21) Il y a toujours au moins une surface qui prend toute la fenŒtre, que l’on appelle en</a:t>
            </a:r>
            <a:br/>
            <a:r>
              <a:t>gØnØral ecran.</a:t>
            </a:r>
            <a:br/>
            <a:r>
              <a:t>(cid:21) Le remplissage d’une surface se fait avec SDL_FillRect et le collage sur l’Øcran (cid:224)</a:t>
            </a:r>
            <a:br/>
            <a:r>
              <a:t>l’aide de SDL_BlitSurface.</a:t>
            </a:r>
            <a:br/>
            <a:r>
              <a:t>(cid:21) Les couleurs sont dØ(cid:28)nies (cid:224) l’aide d’un mØlange de rouge, de vert et de bleu.</a:t>
            </a:r>
            <a:br/>
            <a:r>
              <a:t>331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21. CR(cid:201)ATION D’UNE FEN˚TRE ET DE SURFACES</a:t>
            </a:r>
            <a:br/>
            <a:r>
              <a:t>332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2. AYEZ LES BONS OUTILS!</a:t>
            </a:r>
            <a:br/>
            <a:r>
              <a:t>Figure 2.5 (cid:21) Nom et emplacement du projet</a:t>
            </a:r>
            <a:br/>
            <a:r>
              <a:t>surcequenousallonsfairedansl’immØdiat(veillez(cid:224)cequelacaseDebug ouRelease</a:t>
            </a:r>
            <a:br/>
            <a:r>
              <a:t>au moins soit cochØe).</a:t>
            </a:r>
            <a:br/>
            <a:r>
              <a:t>Figure 2.6 (cid:21) Mode de compilation</a:t>
            </a:r>
            <a:br/>
            <a:r>
              <a:t>Cliquez sur Finish, c’est bon! Code::Blocks vous crØera un premier projet avec dØj(cid:224)</a:t>
            </a:r>
            <a:br/>
            <a:r>
              <a:t>un tout petit peu de code source dedans.</a:t>
            </a:r>
            <a:br/>
            <a:r>
              <a:t>18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22</a:t>
            </a:r>
            <a:br/>
            <a:r>
              <a:t>Chapitre</a:t>
            </a:r>
            <a:br/>
            <a:r>
              <a:t>A(cid:30)cher des images</a:t>
            </a:r>
            <a:br/>
            <a:r>
              <a:t>Di(cid:30)cultØ :</a:t>
            </a:r>
            <a:br/>
            <a:r>
              <a:t>N</a:t>
            </a:r>
            <a:br/>
            <a:r>
              <a:t>ous venons d’apprendre (cid:224) charger la SDL, (cid:224) ouvrir une fenŒtre et gØrer des surfaces.</a:t>
            </a:r>
            <a:br/>
            <a:r>
              <a:t>C’est vraiment la base de ce qu’il faut conna(cid:238)tre sur cette bibliothŁque. Cependant,</a:t>
            </a:r>
            <a:br/>
            <a:r>
              <a:t>pour le moment nous ne pouvons crØer que des surfaces unies, c’est-(cid:224)-dire ayant la</a:t>
            </a:r>
            <a:br/>
            <a:r>
              <a:t>mŒme couleur, ce qui est un peu monotone.</a:t>
            </a:r>
            <a:br/>
            <a:r>
              <a:t>Dans ce chapitre, nous allons apprendre (cid:224) charger des images dans des surfaces, que ce</a:t>
            </a:r>
            <a:br/>
            <a:r>
              <a:t>soit des BMP, des PNG, des GIF ou des JPG. La manipulation d’images est souvent trŁs</a:t>
            </a:r>
            <a:br/>
            <a:r>
              <a:t>motivantecarc’estenassemblantcesimages(aussiappelØes(cid:19)sprites(cid:20))quel’onfabrique</a:t>
            </a:r>
            <a:br/>
            <a:r>
              <a:t>les premiŁres briques d’un jeu vidØo.</a:t>
            </a:r>
            <a:br/>
            <a:r>
              <a:t>333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22. AFFICHER DES IMAGES</a:t>
            </a:r>
            <a:br/>
            <a:r>
              <a:t>Charger une image BMP</a:t>
            </a:r>
            <a:br/>
            <a:r>
              <a:t>La SDL est une bibliothŁque trŁs simple. Elle ne propose (cid:224) la base que le chargement</a:t>
            </a:r>
            <a:br/>
            <a:r>
              <a:t>d’imagesdetype(cid:19)bitmap(cid:20)(extension.bmp).Nepaniquezpaspourautant,cargr(cid:226)ce</a:t>
            </a:r>
            <a:br/>
            <a:r>
              <a:t>(cid:224) une extension de la SDL (la bibliothŁque SDL_Image), nous verrons qu’il est possible</a:t>
            </a:r>
            <a:br/>
            <a:r>
              <a:t>de charger de nombreux autres types.</a:t>
            </a:r>
            <a:br/>
            <a:r>
              <a:t>Pour commencer, nous allons nous contenter de ce que la SDL o(cid:27)re (cid:224) la base. Nous</a:t>
            </a:r>
            <a:br/>
            <a:r>
              <a:t>allons donc Øtudier le chargement de BMP.</a:t>
            </a:r>
            <a:br/>
            <a:r>
              <a:t>Le format BMP</a:t>
            </a:r>
            <a:br/>
            <a:r>
              <a:t>Un BMP (abrØviation de (cid:19) Bitmap (cid:20)) est un format d’image. Les images que vous</a:t>
            </a:r>
            <a:br/>
            <a:r>
              <a:t>voyez sur votre ordinateur sont stockØes dans des (cid:28)chiers. Il existe plusieurs formats</a:t>
            </a:r>
            <a:br/>
            <a:r>
              <a:t>d’images,c’est-(cid:224)-direplusieursfa(cid:231)onsdecoderl’imagedansun(cid:28)chier.Selonleformat,</a:t>
            </a:r>
            <a:br/>
            <a:r>
              <a:t>l’image prend plus ou moins d’espace disque et se trouve Œtre de plus ou moins bonne</a:t>
            </a:r>
            <a:br/>
            <a:r>
              <a:t>qualitØ.</a:t>
            </a:r>
            <a:br/>
            <a:r>
              <a:t>Le Bitmap est un format non compressØ (contrairement aux JPG, PNG, GIF, etc.).</a:t>
            </a:r>
            <a:br/>
            <a:r>
              <a:t>ConcrŁtement, cela signi(cid:28)e les choses suivantes :</a:t>
            </a:r>
            <a:br/>
            <a:r>
              <a:t>(cid:21) le (cid:28)chier est trŁs rapide (cid:224) lire, contrairement aux formats compressØs qui doivent</a:t>
            </a:r>
            <a:br/>
            <a:r>
              <a:t>Œtre dØcompressØs, ce qui prend un peu plus de temps;</a:t>
            </a:r>
            <a:br/>
            <a:r>
              <a:t>(cid:21) laqualitØdel’imageestparfaite.CertainsformatscompressØs1 dØtØriorentlaqualitØ</a:t>
            </a:r>
            <a:br/>
            <a:r>
              <a:t>de l’image, ce n’est pas le cas du BMP;</a:t>
            </a:r>
            <a:br/>
            <a:r>
              <a:t>(cid:21) mais le (cid:28)chier est aussi bien plus gros puisqu’il n’est pas compressØ!</a:t>
            </a:r>
            <a:br/>
            <a:r>
              <a:t>IladoncdesqualitØsetdesdØfauts.PourlaSDL,l’avantagec’estquecetypede(cid:28)chier</a:t>
            </a:r>
            <a:br/>
            <a:r>
              <a:t>est simple et rapide (cid:224) lire. Si vous avez souvent besoin de charger des images au cours</a:t>
            </a:r>
            <a:br/>
            <a:r>
              <a:t>de l’exØcution de votre programme, il vaut mieux utiliser des BMP : certes le (cid:28)chier</a:t>
            </a:r>
            <a:br/>
            <a:r>
              <a:t>estplusgros,maisilsechargeraplusvitequ’unGIFparexemple.CelapeutserØvØler</a:t>
            </a:r>
            <a:br/>
            <a:r>
              <a:t>utile si votre programme doit charger de trŁs nombreuses images en peu de temps.</a:t>
            </a:r>
            <a:br/>
            <a:r>
              <a:t>Charger un Bitmap</a:t>
            </a:r>
            <a:br/>
            <a:r>
              <a:t>TØlØchargement du pack d’images</a:t>
            </a:r>
            <a:br/>
            <a:r>
              <a:t>Nous allons travailler avec plusieurs images dans ce chapitre. Si vous voulez faire les</a:t>
            </a:r>
            <a:br/>
            <a:r>
              <a:t>tests en mŒme temps que vous lisez (et vous devriez!), je vous recommande de tØlØ-</a:t>
            </a:r>
            <a:br/>
            <a:r>
              <a:t>charger un pack qui contient toutes les images dont on va avoir besoin.</a:t>
            </a:r>
            <a:br/>
            <a:r>
              <a:t>(cid:3) (cid:0)</a:t>
            </a:r>
            <a:br/>
            <a:r>
              <a:t>(cid:66) (cid:2)Code web : 864175(cid:1)</a:t>
            </a:r>
            <a:br/>
            <a:r>
              <a:t>Bien entendu, vous pouvez utiliser vos propres images. Il faudra en revanche adapter</a:t>
            </a:r>
            <a:br/>
            <a:r>
              <a:t>la taille de votre fenŒtre (cid:224) celles-ci.</a:t>
            </a:r>
            <a:br/>
            <a:r>
              <a:t>Placez toutes les images dans le dossier de votre projet. Nous allons commencer par</a:t>
            </a:r>
            <a:br/>
            <a:r>
              <a:t>1. JepenseauJPGplusparticuliŁrement,carlesPNGetGIFn’altŁrentpasl’image.</a:t>
            </a:r>
            <a:br/>
            <a:r>
              <a:t>334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CHARGER UNE IMAGE BMP</a:t>
            </a:r>
            <a:br/>
            <a:r>
              <a:t>travailler avec le (cid:28)chier lac_en_montagne.bmp2.</a:t>
            </a:r>
            <a:br/>
            <a:r>
              <a:t>Charger l’image dans une surface</a:t>
            </a:r>
            <a:br/>
            <a:r>
              <a:t>Nous allons utiliser une fonction qui va charger l’image BMP et la mettre dans une</a:t>
            </a:r>
            <a:br/>
            <a:r>
              <a:t>surface. Cette fonction a pour nom SDL_LoadBMP. Vous allez voir (cid:224) quel point c’est</a:t>
            </a:r>
            <a:br/>
            <a:r>
              <a:t>simple :</a:t>
            </a:r>
            <a:br/>
            <a:r>
              <a:t>maSurface = SDL_LoadBMP("image.bmp");</a:t>
            </a:r>
            <a:br/>
            <a:r>
              <a:t>La fonction SDL_LoadBMP remplace deux fonctions que vous connaissez :</a:t>
            </a:r>
            <a:br/>
            <a:r>
              <a:t>(cid:21) SDL_CreateRGBSurface : elle se chargeait d’allouer de la mØmoire pour stocker une</a:t>
            </a:r>
            <a:br/>
            <a:r>
              <a:t>surface de la taille demandØe (Øquivalent au malloc);</a:t>
            </a:r>
            <a:br/>
            <a:r>
              <a:t>(cid:21) SDL_FillRect : elle remplissait la structure d’une couleur unie.</a:t>
            </a:r>
            <a:br/>
            <a:r>
              <a:t>Pourquoi est-ce que (cid:231)a remplace ces deux fonctions? C’est trŁs simple :</a:t>
            </a:r>
            <a:br/>
            <a:r>
              <a:t>(cid:21) lataille(cid:224)allouerenmØmoirepourlasurfacedØpenddelatailledel’image:sil’image</a:t>
            </a:r>
            <a:br/>
            <a:r>
              <a:t>a une taille de 250 x 300, alors votre surface aura une taille de 250 x 300;</a:t>
            </a:r>
            <a:br/>
            <a:r>
              <a:t>(cid:21) d’autrepart,votresurfaceserarempliepixelparpixelparlecontenudevotreimage</a:t>
            </a:r>
            <a:br/>
            <a:r>
              <a:t>BMP.</a:t>
            </a:r>
            <a:br/>
            <a:r>
              <a:t>Codons sans plus tarder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NULL, *imageDeFond = NULL;</a:t>
            </a:r>
            <a:br/>
            <a:r>
              <a:t>SDL_Rect positionFond;</a:t>
            </a:r>
            <a:br/>
            <a:r>
              <a:t>positionFond.x = 0;</a:t>
            </a:r>
            <a:br/>
            <a:r>
              <a:t>positionFond.y = 0;</a:t>
            </a:r>
            <a:br/>
            <a:r>
              <a:t>SDL_Init(SDL_INIT_VIDEO);</a:t>
            </a:r>
            <a:br/>
            <a:r>
              <a:t>ecran = SDL_SetVideoMode(800, 600, 32, SDL_HWSURFACE);</a:t>
            </a:r>
            <a:br/>
            <a:r>
              <a:t>SDL_WM_SetCaption("Chargement d’images en SDL", NULL);</a:t>
            </a:r>
            <a:br/>
            <a:r>
              <a:t>/* Chargement d’une image Bitmap dans une surface */</a:t>
            </a:r>
            <a:br/>
            <a:r>
              <a:t>imageDeFond = SDL_LoadBMP("lac_en_montagne.bmp");</a:t>
            </a:r>
            <a:br/>
            <a:r>
              <a:t>/* On blitte par-dessus l’Øcran */</a:t>
            </a:r>
            <a:br/>
            <a:r>
              <a:t>SDL_BlitSurface(imageDeFond, NULL, ecran, &amp;positionFond);</a:t>
            </a:r>
            <a:br/>
            <a:r>
              <a:t>SDL_Flip(ecran);</a:t>
            </a:r>
            <a:br/>
            <a:r>
              <a:t>pause();</a:t>
            </a:r>
            <a:br/>
            <a:r>
              <a:t>SDL_FreeSurface(imageDeFond); /* On libŁre la surface */</a:t>
            </a:r>
            <a:br/>
            <a:r>
              <a:t>2. C’estunescŁne3Dd’exempletirØedel’excellentlogicieldemodØlisationdepaysagesVued’Esprit</a:t>
            </a:r>
            <a:br/>
            <a:r>
              <a:t>4,quin’estaujourd’huipluscommercialisØ.Depuis,lelogicielaØtØrenommØen(cid:19)Vue(cid:20)etabeaucoup</a:t>
            </a:r>
            <a:br/>
            <a:r>
              <a:t>ØvoluØ.Sivousvoulezensavoirplus,rendez-voussure-onsoftware.com.</a:t>
            </a:r>
            <a:br/>
            <a:r>
              <a:t>335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22. AFFICHER DES IMAGES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312775(cid:1)</a:t>
            </a:r>
            <a:br/>
            <a:r>
              <a:t>J’ai donc crØØ un pointeur vers une surface (imageDeFond) ainsi que les coordonnØes</a:t>
            </a:r>
            <a:br/>
            <a:r>
              <a:t>correspondantes (positionFond). La surface est crØØe en mØmoire et remplie par la</a:t>
            </a:r>
            <a:br/>
            <a:r>
              <a:t>fonction SDL_LoadBMP. On la blitte ensuite sur la surface ecran et c’est tout! Admirez</a:t>
            </a:r>
            <a:br/>
            <a:r>
              <a:t>le rØsultat sur la (cid:28)g. 22.1.</a:t>
            </a:r>
            <a:br/>
            <a:r>
              <a:t>Figure 22.1 (cid:21) Une image BMP chargØe dans la fenŒtre</a:t>
            </a:r>
            <a:br/>
            <a:r>
              <a:t>Comme vous voyez ce n’Øtait pas bien di(cid:30)cile!</a:t>
            </a:r>
            <a:br/>
            <a:r>
              <a:t>Associer une ic(cid:244)ne (cid:224) son application</a:t>
            </a:r>
            <a:br/>
            <a:r>
              <a:t>Maintenant que nous savons charger des images, nous pouvons dØcouvrir comment</a:t>
            </a:r>
            <a:br/>
            <a:r>
              <a:t>associer une ic(cid:244)ne (cid:224) notre programme. L’ic(cid:244)ne sera a(cid:30)chØe en haut (cid:224) gauche de la</a:t>
            </a:r>
            <a:br/>
            <a:r>
              <a:t>fenŒtre (ainsi que dans la barre des t(cid:226)ches). Pour le moment nous avons une ic(cid:244)ne par</a:t>
            </a:r>
            <a:br/>
            <a:r>
              <a:t>dØfaut.</a:t>
            </a:r>
            <a:br/>
            <a:r>
              <a:t>Mais, les ic(cid:244)nes des programmes ne sont-elles pas des .ico, normalement?</a:t>
            </a:r>
            <a:br/>
            <a:r>
              <a:t>336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CHARGER UNE IMAGE BMP</a:t>
            </a:r>
            <a:br/>
            <a:r>
              <a:t>Non,pasforcØment!D’ailleursles.icon’existentquesousWindows.LaSDLrØconcilie</a:t>
            </a:r>
            <a:br/>
            <a:r>
              <a:t>tout le monde en utilisant un systŁme bien (cid:224) elle : une surface! Eh oui, l’ic(cid:244)ne d’un</a:t>
            </a:r>
            <a:br/>
            <a:r>
              <a:t>programme SDL n’est rien d’autre qu’une simple surface.</a:t>
            </a:r>
            <a:br/>
            <a:r>
              <a:t>Votre ic(cid:244)ne doit normalement Œtre de taille 16 x 16 pixels. Toutefois, sous</a:t>
            </a:r>
            <a:br/>
            <a:r>
              <a:t>Windows il faut que l’ic(cid:244)ne soit de taille 32 x 32 pixels, sinon elle sera dØ-</a:t>
            </a:r>
            <a:br/>
            <a:r>
              <a:t>formØe. Ne vous en faites pas, la SDL (cid:19) rØduira (cid:20) les dimensions de l’image</a:t>
            </a:r>
            <a:br/>
            <a:r>
              <a:t>pour qu’elle rentre dans 16 x 16 pixels.</a:t>
            </a:r>
            <a:br/>
            <a:r>
              <a:t>Pourajouterl’ic(cid:244)ne(cid:224)lafenŒtre,onutiliselafonctionSDL_WM_SetIcon.Cettefonction</a:t>
            </a:r>
            <a:br/>
            <a:r>
              <a:t>prend deux paramŁtres : la surface qui contient l’image (cid:224) a(cid:30)cher ainsi que des infor-</a:t>
            </a:r>
            <a:br/>
            <a:r>
              <a:t>mations sur la transparence (NULL si on ne veut pas de transparence). La gestion de la</a:t>
            </a:r>
            <a:br/>
            <a:r>
              <a:t>transparence d’une ic(cid:244)ne est un peu compliquØe (il faut prØciser un (cid:224) un quels sont les</a:t>
            </a:r>
            <a:br/>
            <a:r>
              <a:t>pixels transparents), nous ne l’Øtudierons donc pas.</a:t>
            </a:r>
            <a:br/>
            <a:r>
              <a:t>On va combiner deux fonctions en une :</a:t>
            </a:r>
            <a:br/>
            <a:r>
              <a:t>SDL_WM_SetIcon(SDL_LoadBMP("sdl_icone.bmp"), NULL);</a:t>
            </a:r>
            <a:br/>
            <a:r>
              <a:t>L’image est chargØe en mØmoire par SDL_LoadBMP et l’adresse de la surface est direc-</a:t>
            </a:r>
            <a:br/>
            <a:r>
              <a:t>tement envoyØe (cid:224) SDL_WM_SetIcon.</a:t>
            </a:r>
            <a:br/>
            <a:r>
              <a:t>La fonction SDL_WM_SetIcon doit Œtre appelØe avant que la fenŒtre ne soit</a:t>
            </a:r>
            <a:br/>
            <a:r>
              <a:t>ouverte, c’est-(cid:224)-dire qu’elle doit se trouver avant SDL_SetVideoMode dans</a:t>
            </a:r>
            <a:br/>
            <a:r>
              <a:t>votre code source.</a:t>
            </a:r>
            <a:br/>
            <a:r>
              <a:t>Voicilecodesourcecomplet.Vousnoterezquej’aisimplementajoutØleSDL_WM_SetIcon</a:t>
            </a:r>
            <a:br/>
            <a:r>
              <a:t>par rapport au code prØcØdent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NULL, *imageDeFond = NULL;</a:t>
            </a:r>
            <a:br/>
            <a:r>
              <a:t>SDL_Rect positionFond;</a:t>
            </a:r>
            <a:br/>
            <a:r>
              <a:t>positionFond.x = 0;</a:t>
            </a:r>
            <a:br/>
            <a:r>
              <a:t>positionFond.y = 0;</a:t>
            </a:r>
            <a:br/>
            <a:r>
              <a:t>SDL_Init(SDL_INIT_VIDEO);</a:t>
            </a:r>
            <a:br/>
            <a:r>
              <a:t>/* Chargement de l’ic(cid:244)ne AVANT SDL_SetVideoMode */</a:t>
            </a:r>
            <a:br/>
            <a:r>
              <a:t>SDL_WM_SetIcon(SDL_LoadBMP("sdl_icone.bmp"), NULL);</a:t>
            </a:r>
            <a:br/>
            <a:r>
              <a:t>ecran = SDL_SetVideoMode(800, 600, 32, SDL_HWSURFACE);</a:t>
            </a:r>
            <a:br/>
            <a:r>
              <a:t>SDL_WM_SetCaption("Chargement d’images en SDL", NULL);</a:t>
            </a:r>
            <a:br/>
            <a:r>
              <a:t>imageDeFond = SDL_LoadBMP("lac_en_montagne.bmp");</a:t>
            </a:r>
            <a:br/>
            <a:r>
              <a:t>SDL_BlitSurface(imageDeFond, NULL, ecran, &amp;positionFond);</a:t>
            </a:r>
            <a:br/>
            <a:r>
              <a:t>337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22. AFFICHER DES IMAGES</a:t>
            </a:r>
            <a:br/>
            <a:r>
              <a:t>SDL_Flip(ecran);</a:t>
            </a:r>
            <a:br/>
            <a:r>
              <a:t>pause();</a:t>
            </a:r>
            <a:br/>
            <a:r>
              <a:t>SDL_FreeSurface(imageDeFond);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RØsultat, l’ic(cid:244)ne est chargØe et a(cid:30)chØe sur la fenŒtre ((cid:28)g. 22.2).</a:t>
            </a:r>
            <a:br/>
            <a:r>
              <a:t>Figure 22.2 (cid:21) Une ic(cid:244)ne associØe au programme</a:t>
            </a:r>
            <a:br/>
            <a:r>
              <a:t>Gestion de la transparence</a:t>
            </a:r>
            <a:br/>
            <a:r>
              <a:t>Le problŁme de la transparence</a:t>
            </a:r>
            <a:br/>
            <a:r>
              <a:t>Nous avons tout (cid:224) l’heure chargØ une image bitmap dans notre fenŒtre. Supposons que</a:t>
            </a:r>
            <a:br/>
            <a:r>
              <a:t>l’on veuille blitter une image par-dessus. ˙a vous arrivera trŁs frØquemment car dans</a:t>
            </a:r>
            <a:br/>
            <a:r>
              <a:t>un jeu, en gØnØral, le personnage que l’on dØplace est un Bitmap et il se dØplace sur</a:t>
            </a:r>
            <a:br/>
            <a:r>
              <a:t>une image de fond.</a:t>
            </a:r>
            <a:br/>
            <a:r>
              <a:t>On va blitter l’image de Zozor3 sur la scŁne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NULL, *imageDeFond = NULL, *zozor = NULL;</a:t>
            </a:r>
            <a:br/>
            <a:r>
              <a:t>SDL_Rect positionFond, positionZozor;</a:t>
            </a:r>
            <a:br/>
            <a:r>
              <a:t>positionFond.x = 0;</a:t>
            </a:r>
            <a:br/>
            <a:r>
              <a:t>positionFond.y = 0;</a:t>
            </a:r>
            <a:br/>
            <a:r>
              <a:t>positionZozor.x = 500;</a:t>
            </a:r>
            <a:br/>
            <a:r>
              <a:t>positionZozor.y = 260;</a:t>
            </a:r>
            <a:br/>
            <a:r>
              <a:t>SDL_Init(SDL_INIT_VIDEO);</a:t>
            </a:r>
            <a:br/>
            <a:r>
              <a:t>SDL_WM_SetIcon(SDL_LoadBMP("sdl_icone.bmp"), NULL);</a:t>
            </a:r>
            <a:br/>
            <a:r>
              <a:t>ecran = SDL_SetVideoMode(800, 600, 32, SDL_HWSURFACE);</a:t>
            </a:r>
            <a:br/>
            <a:r>
              <a:t>SDL_WM_SetCaption("Chargement d’images en SDL", NULL);</a:t>
            </a:r>
            <a:br/>
            <a:r>
              <a:t>imageDeFond = SDL_LoadBMP("lac_en_montagne.bmp");</a:t>
            </a:r>
            <a:br/>
            <a:r>
              <a:t>SDL_BlitSurface(imageDeFond, NULL, ecran, &amp;positionFond);</a:t>
            </a:r>
            <a:br/>
            <a:r>
              <a:t>3. Ils’agitdelabonnevieillemascotteduSiteduZØropourceuxquineleconna(cid:238)traientpas.</a:t>
            </a:r>
            <a:br/>
            <a:r>
              <a:t>338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GESTION DE LA TRANSPARENCE</a:t>
            </a:r>
            <a:br/>
            <a:r>
              <a:t>/* Chargement et blittage de Zozor sur la scŁne */</a:t>
            </a:r>
            <a:br/>
            <a:r>
              <a:t>zozor = SDL_LoadBMP("zozor.bmp");</a:t>
            </a:r>
            <a:br/>
            <a:r>
              <a:t>SDL_BlitSurface(zozor, NULL, ecran, &amp;positionZozor);</a:t>
            </a:r>
            <a:br/>
            <a:r>
              <a:t>SDL_Flip(ecran);</a:t>
            </a:r>
            <a:br/>
            <a:r>
              <a:t>pause();</a:t>
            </a:r>
            <a:br/>
            <a:r>
              <a:t>SDL_FreeSurface(imageDeFond);</a:t>
            </a:r>
            <a:br/>
            <a:r>
              <a:t>SDL_FreeSurface(zozor);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OnajusterajoutØunesurfacepourystockerZozor,quel’onblitteensuite(cid:224)unendroit</a:t>
            </a:r>
            <a:br/>
            <a:r>
              <a:t>sur la scŁne ((cid:28)g. 22.3).</a:t>
            </a:r>
            <a:br/>
            <a:r>
              <a:t>Figure 22.3 (cid:21) Zozor blittØ par-dessus l’image de fond</a:t>
            </a:r>
            <a:br/>
            <a:r>
              <a:t>C’est plut(cid:244)t laid, non?</a:t>
            </a:r>
            <a:br/>
            <a:r>
              <a:t>Je sais pourquoi, c’est parce que tu as mis un fond bleu tout moche sur</a:t>
            </a:r>
            <a:br/>
            <a:r>
              <a:t>l’image de Zozor!</a:t>
            </a:r>
            <a:br/>
            <a:r>
              <a:t>339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22. AFFICHER DES IMAGES</a:t>
            </a:r>
            <a:br/>
            <a:r>
              <a:t>Parce que vous croyez qu’avec un fond noir ou un fond marron derriŁre Zozor, (cid:231)a</a:t>
            </a:r>
            <a:br/>
            <a:r>
              <a:t>aurait ØtØ plus joli? Eh bien non, le problŁme ici c’est que notre image est forcØment</a:t>
            </a:r>
            <a:br/>
            <a:r>
              <a:t>rectangulaire, donc si on la colle sur la scŁne on voit son fond, ce qui ne rend pas trŁs</a:t>
            </a:r>
            <a:br/>
            <a:r>
              <a:t>bien.</a:t>
            </a:r>
            <a:br/>
            <a:r>
              <a:t>Heureusement, la SDL gŁre la transparence!</a:t>
            </a:r>
            <a:br/>
            <a:r>
              <a:t>Rendre une image transparente</a:t>
            </a:r>
            <a:br/>
            <a:r>
              <a:t>(cid:201)tape 1 : prØparer l’image</a:t>
            </a:r>
            <a:br/>
            <a:r>
              <a:t>Pourcommencer,ilfautprØparerl’imagequevousvoulezblittersurlascŁne.Leformat</a:t>
            </a:r>
            <a:br/>
            <a:r>
              <a:t>BMP ne gŁre pas la transparence, contrairement aux GIF et PNG. Il va donc falloir</a:t>
            </a:r>
            <a:br/>
            <a:r>
              <a:t>utiliser une astuce.</a:t>
            </a:r>
            <a:br/>
            <a:r>
              <a:t>Il faut mettre la mŒme couleur de fond sur toute l’image. Celle-ci sera rendue trans-</a:t>
            </a:r>
            <a:br/>
            <a:r>
              <a:t>parente par la SDL au moment du blit. Observez (cid:224) quoi ressemble mon zozor.bmp de</a:t>
            </a:r>
            <a:br/>
            <a:r>
              <a:t>plus prŁs ((cid:28)g. 22.4).</a:t>
            </a:r>
            <a:br/>
            <a:r>
              <a:t>Figure 22.4 (cid:21) L’image zozor.bmp a un fond bleu</a:t>
            </a:r>
            <a:br/>
            <a:r>
              <a:t>LefondbleuderriŁreestdoncvolontaire.Notezquej’aichoisilebleuauhasard,j’aurais</a:t>
            </a:r>
            <a:br/>
            <a:r>
              <a:t>trŁs bien pu mettre un fond vert ou rouge par exemple. Ce qui compte, c’est que cette</a:t>
            </a:r>
            <a:br/>
            <a:r>
              <a:t>couleur soit unique et unie. J’ai choisi le bleu parce qu’il n’y en avait pas dans l’image</a:t>
            </a:r>
            <a:br/>
            <a:r>
              <a:t>deZozor.Sij’avaischoisilevert,j’auraisprislerisquequel’herbequemachouilleZozor</a:t>
            </a:r>
            <a:br/>
            <a:r>
              <a:t>(en bas (cid:224) gauche de l’image) soit rendue transparente.</a:t>
            </a:r>
            <a:br/>
            <a:r>
              <a:t>(cid:192) vous donc de vous dØbrouiller avec votre logiciel de dessin (Paint, Photoshop, The</a:t>
            </a:r>
            <a:br/>
            <a:r>
              <a:t>Gimp, chacun ses goßts) pour donner un fond uni (cid:224) votre image.</a:t>
            </a:r>
            <a:br/>
            <a:r>
              <a:t>(cid:201)tape 2 : indiquer la couleur transparente</a:t>
            </a:r>
            <a:br/>
            <a:r>
              <a:t>Pourindiquer(cid:224)laSDLlacouleurquidoitŒtrerenduetransparente,vousdevezutiliser</a:t>
            </a:r>
            <a:br/>
            <a:r>
              <a:t>lafonctionSDL_SetColorKey.CettefonctiondoitŒtreappelØeavantdeblitterl’image.</a:t>
            </a:r>
            <a:br/>
            <a:r>
              <a:t>Voici comment je m’en sers pour rendre le bleu derriŁre Zozor transparent :</a:t>
            </a:r>
            <a:br/>
            <a:r>
              <a:t>SDL_SetColorKey(zozor, SDL_SRCCOLORKEY, SDL_MapRGB(zozor-&gt;format, 0, 0, 255));</a:t>
            </a:r>
            <a:br/>
            <a:r>
              <a:t>Il y a trois paramŁtres :</a:t>
            </a:r>
            <a:br/>
            <a:r>
              <a:t>(cid:21) la surface qui doit Œtre rendue transparente (ici, c’est zozor);</a:t>
            </a:r>
            <a:br/>
            <a:r>
              <a:t>(cid:21) une liste de (cid:29)ags : utilisez SDL_SRCCOLORKEY pour activer la transparence, 0 pour la</a:t>
            </a:r>
            <a:br/>
            <a:r>
              <a:t>dØsactiver;</a:t>
            </a:r>
            <a:br/>
            <a:r>
              <a:t>340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GESTION DE LA TRANSPARENCE</a:t>
            </a:r>
            <a:br/>
            <a:r>
              <a:t>(cid:21) indiquezensuitelacouleurquidoitŒtrerenduetransparente.J’aiutilisØSDL_MapRGB</a:t>
            </a:r>
            <a:br/>
            <a:r>
              <a:t>pourcrØerlacouleurauformatnombre(Uint32)commeonl’adØj(cid:224)faitparlepassØ.</a:t>
            </a:r>
            <a:br/>
            <a:r>
              <a:t>Comme vous le voyez, c’est le bleu pur (0, 0, 255) que je rends transparent.</a:t>
            </a:r>
            <a:br/>
            <a:r>
              <a:t>En rØsumØ, on charge d’abord l’image avec SDL_LoadBMP, on indique la couleur trans-</a:t>
            </a:r>
            <a:br/>
            <a:r>
              <a:t>parente avec SDL_SetColorKey, puis on peut blitter avec SDL_BlitSurface :</a:t>
            </a:r>
            <a:br/>
            <a:r>
              <a:t>/* On charge l’image : */</a:t>
            </a:r>
            <a:br/>
            <a:r>
              <a:t>zozor = SDL_LoadBMP("zozor.bmp");</a:t>
            </a:r>
            <a:br/>
            <a:r>
              <a:t>/* On rend le bleu derriŁre Zozor transparent : */</a:t>
            </a:r>
            <a:br/>
            <a:r>
              <a:t>SDL_SetColorKey(zozor, SDL_SRCCOLORKEY, SDL_MapRGB(zozor-&gt;format, 0, 0, 255));</a:t>
            </a:r>
            <a:br/>
            <a:r>
              <a:t>/* On blitte l’image maintenant transparente sur le fond : */</a:t>
            </a:r>
            <a:br/>
            <a:r>
              <a:t>SDL_BlitSurface(zozor, NULL, ecran, &amp;positionZozor);</a:t>
            </a:r>
            <a:br/>
            <a:r>
              <a:t>RØsultat : Zozor est parfaitement intØgrØ (cid:224) la scŁne ((cid:28)g. 22.5)!</a:t>
            </a:r>
            <a:br/>
            <a:r>
              <a:t>Figure 22.5 (cid:21) Zozor transparent sur l’image de fond</a:t>
            </a:r>
            <a:br/>
            <a:r>
              <a:t>Voil(cid:224) LA technique de base que vous rØutiliserez tout le temps dans vos futurs pro-</a:t>
            </a:r>
            <a:br/>
            <a:r>
              <a:t>grammes. Apprenez (cid:224) bien manier la transparence car c’est fondamental pour rØaliser</a:t>
            </a:r>
            <a:br/>
            <a:r>
              <a:t>un jeu un minimum rØaliste.</a:t>
            </a:r>
            <a:br/>
            <a:r>
              <a:t>La transparence Alpha</a:t>
            </a:r>
            <a:br/>
            <a:r>
              <a:t>C’estunautretypedetransparence.Jusqu’ici,onsecontentaitdedØ(cid:28)nirUNEcouleur</a:t>
            </a:r>
            <a:br/>
            <a:r>
              <a:t>detransparence(parexemplelebleu).Cettecouleurn’apparaissaitpasunefoisl’image</a:t>
            </a:r>
            <a:br/>
            <a:r>
              <a:t>341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22. AFFICHER DES IMAGES</a:t>
            </a:r>
            <a:br/>
            <a:r>
              <a:t>blittØe.</a:t>
            </a:r>
            <a:br/>
            <a:r>
              <a:t>LatransparenceAlphacorrespond(cid:224)toutautrechose.EllepermetderØaliserun(cid:19)mØ-</a:t>
            </a:r>
            <a:br/>
            <a:r>
              <a:t>lange (cid:20) entre une image et le fond. C’est une sorte de fondu.</a:t>
            </a:r>
            <a:br/>
            <a:r>
              <a:t>La transparence Alpha d’une surface peut Œtre activØe par la fonction SDL_SetAlpha :</a:t>
            </a:r>
            <a:br/>
            <a:r>
              <a:t>SDL_SetAlpha(zozor, SDL_SRCALPHA, 128);</a:t>
            </a:r>
            <a:br/>
            <a:r>
              <a:t>Il y a l(cid:224) encore trois paramŁtres :</a:t>
            </a:r>
            <a:br/>
            <a:r>
              <a:t>(cid:21) la surface en question (zozor);</a:t>
            </a:r>
            <a:br/>
            <a:r>
              <a:t>(cid:21) une liste de (cid:29)ags : mettez SDL_SRCALPHA pour activer la transparence, 0 pour la</a:t>
            </a:r>
            <a:br/>
            <a:r>
              <a:t>dØsactiver;</a:t>
            </a:r>
            <a:br/>
            <a:r>
              <a:t>(cid:21) trŁs important : la valeur Alpha de la transparence. C’est un nombre compris entre</a:t>
            </a:r>
            <a:br/>
            <a:r>
              <a:t>0 (image totalement transparente, donc invisible) et 255 (image totalement opaque,</a:t>
            </a:r>
            <a:br/>
            <a:r>
              <a:t>comme s’il n’y avait pas de transparence Alpha).</a:t>
            </a:r>
            <a:br/>
            <a:r>
              <a:t>Plus le nombre Alpha est petit, plus l’image est transparente et fondue.</a:t>
            </a:r>
            <a:br/>
            <a:r>
              <a:t>Voici parexempleuncodequiapplique unetransparenceAlphade128(cid:224) notreZozor:</a:t>
            </a:r>
            <a:br/>
            <a:r>
              <a:t>zozor = SDL_LoadBMP("zozor.bmp");</a:t>
            </a:r>
            <a:br/>
            <a:r>
              <a:t>SDL_SetColorKey(zozor, SDL_SRCCOLORKEY, SDL_MapRGB(zozor-&gt;format, 0, 0, 255));</a:t>
            </a:r>
            <a:br/>
            <a:r>
              <a:t>/* Transparence Alpha moyenne (128) : */</a:t>
            </a:r>
            <a:br/>
            <a:r>
              <a:t>SDL_SetAlpha(zozor, SDL_SRCALPHA, 128);</a:t>
            </a:r>
            <a:br/>
            <a:r>
              <a:t>SDL_BlitSurface(zozor, NULL, ecran, &amp;positionZozor);</a:t>
            </a:r>
            <a:br/>
            <a:r>
              <a:t>Vous noterez que j’ai conservØ la transparence de SDL_SetColorKey. Les deux types</a:t>
            </a:r>
            <a:br/>
            <a:r>
              <a:t>de transparence sont en e(cid:27)et combinables.</a:t>
            </a:r>
            <a:br/>
            <a:r>
              <a:t>La (cid:28)g. 22.6 vous montre (cid:224) quoi ressemble Zozor selon la valeur Alpha.</a:t>
            </a:r>
            <a:br/>
            <a:r>
              <a:t>LatransparenceAlpha128(transparencemoyenne)estunevaleurspØcialequi</a:t>
            </a:r>
            <a:br/>
            <a:r>
              <a:t>est optimisØe par la SDL. Ce type de transparence est plus rapide (cid:224) calculer</a:t>
            </a:r>
            <a:br/>
            <a:r>
              <a:t>pour votre ordinateur que les autres. C’est peut Œtre bon (cid:224) savoir si vous</a:t>
            </a:r>
            <a:br/>
            <a:r>
              <a:t>utilisez beaucoup de transparence Alpha dans votre programme.</a:t>
            </a:r>
            <a:br/>
            <a:r>
              <a:t>Charger plus de formats d’image avec SDL_Image</a:t>
            </a:r>
            <a:br/>
            <a:r>
              <a:t>La SDL ne gŁre que les Bitmap (BMP) comme on l’a vu. A priori, ce n’est pas un</a:t>
            </a:r>
            <a:br/>
            <a:r>
              <a:t>trŁs gros problŁme parce que la lecture des BMP est rapide pour la SDL, mais il</a:t>
            </a:r>
            <a:br/>
            <a:r>
              <a:t>faut reconna(cid:238)tre qu’aujourd’hui on a plut(cid:244)t l’habitude d’utiliser d’autres formats. En</a:t>
            </a:r>
            <a:br/>
            <a:r>
              <a:t>particulier,noussommeshabituØsauxformatsd’images(cid:19)compressØs(cid:20)commelePNG,</a:t>
            </a:r>
            <a:br/>
            <a:r>
              <a:t>leGIFetleJPEG.˙atombebien,ilexistejustementunebibliothŁqueSDL_Imagequi</a:t>
            </a:r>
            <a:br/>
            <a:r>
              <a:t>gŁre tous les formats suivants :</a:t>
            </a:r>
            <a:br/>
            <a:r>
              <a:t>(cid:21) TGA;</a:t>
            </a:r>
            <a:br/>
            <a:r>
              <a:t>342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VISUAL C++ (WINDOWS SEULEMENT)</a:t>
            </a:r>
            <a:br/>
            <a:r>
              <a:t>Danslecadredegauche(cid:19)Projects(cid:20),dØveloppezl’arborescenceencliquantsurlepetit</a:t>
            </a:r>
            <a:br/>
            <a:r>
              <a:t>(cid:19)+(cid:20)poura(cid:30)cherlalistedes(cid:28)chiersduprojet.Vousdevriezavoiraumoinsunmain.c</a:t>
            </a:r>
            <a:br/>
            <a:r>
              <a:t>que vous pourrez ouvrir en double-cliquant dessus. Vous voil(cid:224) parØs!</a:t>
            </a:r>
            <a:br/>
            <a:r>
              <a:t>Visual C++ (Windows seulement)</a:t>
            </a:r>
            <a:br/>
            <a:r>
              <a:t>Quelques petits rappels sur Visual C++ :</a:t>
            </a:r>
            <a:br/>
            <a:r>
              <a:t>(cid:21) c’est l’IDE de Microsoft;</a:t>
            </a:r>
            <a:br/>
            <a:r>
              <a:t>(cid:21) il est (cid:224) la base payant, mais Microsoft a sorti une version gratuite intitulØe Visual</a:t>
            </a:r>
            <a:br/>
            <a:r>
              <a:t>C++ Express;</a:t>
            </a:r>
            <a:br/>
            <a:r>
              <a:t>(cid:21) il permet de programmer en C et en C++ (et non pas seulement en C++ comme</a:t>
            </a:r>
            <a:br/>
            <a:r>
              <a:t>son nom le laisse entendre).</a:t>
            </a:r>
            <a:br/>
            <a:r>
              <a:t>Nous allons bien entendu voir ici la version gratuite, Visual C++ Express5 ((cid:28)g. 2.7).</a:t>
            </a:r>
            <a:br/>
            <a:r>
              <a:t>Figure 2.7 (cid:21) Visual C++ Express</a:t>
            </a:r>
            <a:br/>
            <a:r>
              <a:t>Quelles sont les di(cid:27)Ørences avec le (cid:19) vrai (cid:20) Visual?</a:t>
            </a:r>
            <a:br/>
            <a:r>
              <a:t>5. Attention,iln’estcompatibleavecWindows7qu’(cid:224)partirdelaversion2010.</a:t>
            </a:r>
            <a:br/>
            <a:r>
              <a:t>19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CHARGER PLUS DE FORMATS D’IMAGE AVEC SDL_IMAGE</a:t>
            </a:r>
            <a:br/>
            <a:r>
              <a:t>Figure 22.6 (cid:21) Niveaux de transparence Alpha</a:t>
            </a:r>
            <a:br/>
            <a:r>
              <a:t>343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22. AFFICHER DES IMAGES</a:t>
            </a:r>
            <a:br/>
            <a:r>
              <a:t>(cid:21) BMP;</a:t>
            </a:r>
            <a:br/>
            <a:r>
              <a:t>(cid:21) PNM;</a:t>
            </a:r>
            <a:br/>
            <a:r>
              <a:t>(cid:21) XPM;</a:t>
            </a:r>
            <a:br/>
            <a:r>
              <a:t>(cid:21) XCF;</a:t>
            </a:r>
            <a:br/>
            <a:r>
              <a:t>(cid:21) PCX;</a:t>
            </a:r>
            <a:br/>
            <a:r>
              <a:t>(cid:21) GIF;</a:t>
            </a:r>
            <a:br/>
            <a:r>
              <a:t>(cid:21) JPG;</a:t>
            </a:r>
            <a:br/>
            <a:r>
              <a:t>(cid:21) TIF;</a:t>
            </a:r>
            <a:br/>
            <a:r>
              <a:t>(cid:21) LBM;</a:t>
            </a:r>
            <a:br/>
            <a:r>
              <a:t>(cid:21) PNG.</a:t>
            </a:r>
            <a:br/>
            <a:r>
              <a:t>Il est en fait possible de rajouter des extensions (cid:224) la SDL. Ce sont des bibliothŁques</a:t>
            </a:r>
            <a:br/>
            <a:r>
              <a:t>qui ont besoin de la SDL pour fonctionner. On peut voir (cid:231)a comme des add-ons4.</a:t>
            </a:r>
            <a:br/>
            <a:r>
              <a:t>SDL_Image est l’une d’entre elles.</a:t>
            </a:r>
            <a:br/>
            <a:r>
              <a:t>Installer SDL_image sous Windows</a:t>
            </a:r>
            <a:br/>
            <a:r>
              <a:t>TØlØchargement</a:t>
            </a:r>
            <a:br/>
            <a:r>
              <a:t>Une page spØciale du site de la SDL rØfØrence les bibliothŁques utilisant la SDL. Cette</a:t>
            </a:r>
            <a:br/>
            <a:r>
              <a:t>pages’intituleLibraries,voustrouverezunliendanslemenudegauche.Vouspourrez</a:t>
            </a:r>
            <a:br/>
            <a:r>
              <a:t>voirqu’il yabeaucoupdebibliothŁquesdisponibles.Celles-cineproviennent gØnØrale-</a:t>
            </a:r>
            <a:br/>
            <a:r>
              <a:t>mentpasdesauteursdelaSDL,cesontplut(cid:244)tdesutilisateursdelaSDLquiproposent</a:t>
            </a:r>
            <a:br/>
            <a:r>
              <a:t>leurs bibliothŁques pour amØliorer la SDL.</a:t>
            </a:r>
            <a:br/>
            <a:r>
              <a:t>Certaines sont trŁs bonnes et mØritent le dØtour, d’autres sont moins bonnes et encore</a:t>
            </a:r>
            <a:br/>
            <a:r>
              <a:t>boguØes. Il faut arriver (cid:224) faire le tri.</a:t>
            </a:r>
            <a:br/>
            <a:r>
              <a:t>Cherchez SDL_Image dans la liste... vous arriverez sur la page dØdiØe (cid:224) SDL_Image.</a:t>
            </a:r>
            <a:br/>
            <a:r>
              <a:t>(cid:3) (cid:0)</a:t>
            </a:r>
            <a:br/>
            <a:r>
              <a:t>(cid:66) (cid:2)Code web : 434672(cid:1)</a:t>
            </a:r>
            <a:br/>
            <a:r>
              <a:t>TØlØchargez la version de SDL_Image qui vous correspond dans la section Binary (ne</a:t>
            </a:r>
            <a:br/>
            <a:r>
              <a:t>prenez PAS la source, on n’en a pas besoin!). Si vous Œtes sous Windows, tØlØchargez</a:t>
            </a:r>
            <a:br/>
            <a:r>
              <a:t>SDL_image-devel-1.2.10-VC.zip, et ce mŒme si vous n’utilisez pas Visual C++!</a:t>
            </a:r>
            <a:br/>
            <a:r>
              <a:t>Installation</a:t>
            </a:r>
            <a:br/>
            <a:r>
              <a:t>Dans ce .zip, vous trouverez :</a:t>
            </a:r>
            <a:br/>
            <a:r>
              <a:t>(cid:21) SDL_image.h : le seul header dont a besoin la bibliothŁque SDL_Image. Placez-le</a:t>
            </a:r>
            <a:br/>
            <a:r>
              <a:t>dans C:\Program Files\CodeBlocks\SDL-1.2.13\include, c’est-(cid:224)-dire (cid:224) c(cid:244)tØ des</a:t>
            </a:r>
            <a:br/>
            <a:r>
              <a:t>autres headers de la SDL;</a:t>
            </a:r>
            <a:br/>
            <a:r>
              <a:t>(cid:21) SDL_image.lib:copiezdansC:\Program Files\CodeBlocks\SDL-1.2.13\lib.Oui,</a:t>
            </a:r>
            <a:br/>
            <a:r>
              <a:t>jesais,jevousaiditquenormalementles.libØtaientdes(cid:28)chiersrØservØs(cid:224)Visual,</a:t>
            </a:r>
            <a:br/>
            <a:r>
              <a:t>mais ici exceptionnellement le .lib fonctionnera mŒme avec le compilateur mingw;</a:t>
            </a:r>
            <a:br/>
            <a:r>
              <a:t>4. Onemploieaussiparfoislemot(cid:19)gre(cid:27)on(cid:20),plusfran(cid:231)ais.</a:t>
            </a:r>
            <a:br/>
            <a:r>
              <a:t>344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CHARGER PLUS DE FORMATS D’IMAGE AVEC SDL_IMAGE</a:t>
            </a:r>
            <a:br/>
            <a:r>
              <a:t>(cid:21) plusieurs DLL : placez-les toutes dans le dossier de votre projet ((cid:224) c(cid:244)tØ de SDL.dll,</a:t>
            </a:r>
            <a:br/>
            <a:r>
              <a:t>donc).</a:t>
            </a:r>
            <a:br/>
            <a:r>
              <a:t>Ensuite, vous devez modi(cid:28)er les options de votre projet pour (cid:19) linker (cid:20) avec le (cid:28)chier</a:t>
            </a:r>
            <a:br/>
            <a:r>
              <a:t>SDL_image.lib.</a:t>
            </a:r>
            <a:br/>
            <a:r>
              <a:t>Si vous Œtes sous Code::Blocks par exemple, allez dans le menu Projects / Build</a:t>
            </a:r>
            <a:br/>
            <a:r>
              <a:t>options. Dans l’onglet Linker, cliquez sur le bouton Add et indiquez oø se trouve le</a:t>
            </a:r>
            <a:br/>
            <a:r>
              <a:t>(cid:28)chier SDL_image.lib ((cid:28)g. 22.7).</a:t>
            </a:r>
            <a:br/>
            <a:r>
              <a:t>Figure 22.7 (cid:21) SØlection de SDL_image.lib</a:t>
            </a:r>
            <a:br/>
            <a:r>
              <a:t>Si on vous demande Keep as a relative path?, rØpondez ce que vous voulez, (cid:231)a ne</a:t>
            </a:r>
            <a:br/>
            <a:r>
              <a:t>changerariendansl’immØdiat.JerecommandederØpondreparlanØgative,personnel-</a:t>
            </a:r>
            <a:br/>
            <a:r>
              <a:t>lement.</a:t>
            </a:r>
            <a:br/>
            <a:r>
              <a:t>Ensuite, vous n’avez plus qu’(cid:224) inclure le header SDL_image.h dans votre code source.</a:t>
            </a:r>
            <a:br/>
            <a:r>
              <a:t>Selon l’endroit oø vous avez placØ le (cid:28)chier SDL_image.h, vous devrez soit utiliser ce</a:t>
            </a:r>
            <a:br/>
            <a:r>
              <a:t>code :</a:t>
            </a:r>
            <a:br/>
            <a:r>
              <a:t>#include &lt;SDL/SDL_image.h&gt;</a:t>
            </a:r>
            <a:br/>
            <a:r>
              <a:t>... soit celui-ci :</a:t>
            </a:r>
            <a:br/>
            <a:r>
              <a:t>345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22. AFFICHER DES IMAGES</a:t>
            </a:r>
            <a:br/>
            <a:r>
              <a:t>#include &lt;SDL_image.h&gt;</a:t>
            </a:r>
            <a:br/>
            <a:r>
              <a:t>Essayez les deux, l’un des deux devrait fonctionner.</a:t>
            </a:r>
            <a:br/>
            <a:r>
              <a:t>Si vous Œtes sous Visual Studio, la manipulation est quasiment la mŒme. Si</a:t>
            </a:r>
            <a:br/>
            <a:r>
              <a:t>vousavezrØussi(cid:224)installerlaSDL,vousn’aurezaucunproblŁmepourinstaller</a:t>
            </a:r>
            <a:br/>
            <a:r>
              <a:t>SDL_image.</a:t>
            </a:r>
            <a:br/>
            <a:r>
              <a:t>Installer SDL_image sous Mac OS X</a:t>
            </a:r>
            <a:br/>
            <a:r>
              <a:t>Si vous utilisez Mac OS X, tØlØchargez le (cid:28)chier .dmg sur le site de la SDL, section</a:t>
            </a:r>
            <a:br/>
            <a:r>
              <a:t>SDL_image.</a:t>
            </a:r>
            <a:br/>
            <a:r>
              <a:t>(cid:3) (cid:0)</a:t>
            </a:r>
            <a:br/>
            <a:r>
              <a:t>(cid:66) (cid:2)Code web : 434672(cid:1)</a:t>
            </a:r>
            <a:br/>
            <a:r>
              <a:t>Copiezle(cid:28)chierSDL_image.frameworkdansMacintosh HD/Library/Frameworks.Co-</a:t>
            </a:r>
            <a:br/>
            <a:r>
              <a:t>piez ensuite le (cid:28)chier SDL_image.h dans SDL.framework/Headers.</a:t>
            </a:r>
            <a:br/>
            <a:r>
              <a:t>CrØez un nouveau projet de type SDL Application et faites Add / Existing</a:t>
            </a:r>
            <a:br/>
            <a:r>
              <a:t>Frameworks ((cid:28)g. 22.8).</a:t>
            </a:r>
            <a:br/>
            <a:r>
              <a:t>Figure 22.8 (cid:21) Ajout de SDL_image sous Xcode</a:t>
            </a:r>
            <a:br/>
            <a:r>
              <a:t>L(cid:224), sØlectionnez le (cid:28)chier SDL_image.framework que vous venez de tØlØcharger. C’est</a:t>
            </a:r>
            <a:br/>
            <a:r>
              <a:t>tout!</a:t>
            </a:r>
            <a:br/>
            <a:r>
              <a:t>Il faudra en revanche inclure le (cid:28)chier .h dans votre code comme ceci :</a:t>
            </a:r>
            <a:br/>
            <a:r>
              <a:t>#include "SDL_image.h"</a:t>
            </a:r>
            <a:br/>
            <a:r>
              <a:t>346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CHARGER PLUS DE FORMATS D’IMAGE AVEC SDL_IMAGE</a:t>
            </a:r>
            <a:br/>
            <a:r>
              <a:t>...aulieud’utiliserdeschevrons&lt; &gt;.Remplacezdonclaligned’includedeSDL_image</a:t>
            </a:r>
            <a:br/>
            <a:r>
              <a:t>dans le code qui va suivre par celle que je viens de vous donner.</a:t>
            </a:r>
            <a:br/>
            <a:r>
              <a:t>Charger les images</a:t>
            </a:r>
            <a:br/>
            <a:r>
              <a:t>Enfait,installerSDL_imageest100foispluscompliquØquedel’utiliser,c’estvousdire</a:t>
            </a:r>
            <a:br/>
            <a:r>
              <a:t>la complexitØ de la bibliothŁque!</a:t>
            </a:r>
            <a:br/>
            <a:r>
              <a:t>Il y a UNE seule fonction (cid:224) conna(cid:238)tre : IMG_Load. Elle prend un paramŁtre : le nom</a:t>
            </a:r>
            <a:br/>
            <a:r>
              <a:t>du (cid:28)chier (cid:224) ouvrir.</a:t>
            </a:r>
            <a:br/>
            <a:r>
              <a:t>Ce qui est pratique, c’est que cette fonction est capable d’ouvrir tous les types de</a:t>
            </a:r>
            <a:br/>
            <a:r>
              <a:t>(cid:28)chiersquegŁreSDL_image(GIF,PNG,JPG,maisaussiBMP,TIF...).ElledØtectera</a:t>
            </a:r>
            <a:br/>
            <a:r>
              <a:t>toute seule le type du (cid:28)chier en fonction de son extension.</a:t>
            </a:r>
            <a:br/>
            <a:r>
              <a:t>Comme SDL_image peut aussi ouvrir les BMP, vous pouvez mŒme oublier</a:t>
            </a:r>
            <a:br/>
            <a:r>
              <a:t>maintenant la fonction SDL_LoadBMP et ne plus utiliser que IMG_Load pour</a:t>
            </a:r>
            <a:br/>
            <a:r>
              <a:t>le chargement de n’importe quelle image.</a:t>
            </a:r>
            <a:br/>
            <a:r>
              <a:t>Autre bon point : si l’image que vous chargez gŁre la transparence (comme c’est le cas</a:t>
            </a:r>
            <a:br/>
            <a:r>
              <a:t>desPNGetdesGIF),alorsSDL_imageactiveraautomatiquementlatransparencepour</a:t>
            </a:r>
            <a:br/>
            <a:r>
              <a:t>cette image! Cela vous Øvite donc d’avoir (cid:224) appeler SDL_SetColorKey.</a:t>
            </a:r>
            <a:br/>
            <a:r>
              <a:t>Je vais vous prØsenter le code source qui charge sapin.png et l’a(cid:30)che5. Notez bien</a:t>
            </a:r>
            <a:br/>
            <a:r>
              <a:t>que j’inclue SDL/SDL_image.h et que je ne fais pas appel (cid:224) SDL_SetColorKey car mon</a:t>
            </a:r>
            <a:br/>
            <a:r>
              <a:t>PNGestnaturellementtransparent.Vousallezvoirquej’utiliseIMG_Loadpartoutdans</a:t>
            </a:r>
            <a:br/>
            <a:r>
              <a:t>ce code en remplacement de SDL_LoadBMP.</a:t>
            </a:r>
            <a:br/>
            <a:r>
              <a:t>#include &lt;stdlib.h&gt;</a:t>
            </a:r>
            <a:br/>
            <a:r>
              <a:t>#include &lt;stdio.h&gt;</a:t>
            </a:r>
            <a:br/>
            <a:r>
              <a:t>#include &lt;SDL/SDL.h&gt;</a:t>
            </a:r>
            <a:br/>
            <a:r>
              <a:t>#include &lt;SDL/SDL_image.h&gt; /* Inclusion du header de SDL_image (adapter le</a:t>
            </a:r>
            <a:br/>
            <a:r>
              <a:t>(cid:44)→ dossier au besoin) */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NULL, *imageDeFond = NULL, *sapin = NULL;</a:t>
            </a:r>
            <a:br/>
            <a:r>
              <a:t>SDL_Rect positionFond, positionSapin;</a:t>
            </a:r>
            <a:br/>
            <a:r>
              <a:t>/* [...] Chargement de la SDL et d’une image de fond */</a:t>
            </a:r>
            <a:br/>
            <a:r>
              <a:t>/* Chargement d’un PNG avec IMG_Load</a:t>
            </a:r>
            <a:br/>
            <a:r>
              <a:t>Celui-ci est automatiquement rendu transparent car les informations de</a:t>
            </a:r>
            <a:br/>
            <a:r>
              <a:t>transparence sont codØes (cid:224) l’intØrieur du fichier PNG */</a:t>
            </a:r>
            <a:br/>
            <a:r>
              <a:t>sapin = IMG_Load("sapin.png");</a:t>
            </a:r>
            <a:br/>
            <a:r>
              <a:t>SDL_BlitSurface(sapin, NULL, ecran, &amp;positionSapin);</a:t>
            </a:r>
            <a:br/>
            <a:r>
              <a:t>5. Jel’aiunpeuraccourcipournepasencombrerlelivredecodessourcerØpØtitifsquevousavez</a:t>
            </a:r>
            <a:br/>
            <a:r>
              <a:t>dØj(cid:224) vusplusieurs fois. Si vous voulezobtenir le code source complet, n’hØsitez pas (cid:224) vous rendre au</a:t>
            </a:r>
            <a:br/>
            <a:r>
              <a:t>codewebindiquØ.</a:t>
            </a:r>
            <a:br/>
            <a:r>
              <a:t>347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22. AFFICHER DES IMAGES</a:t>
            </a:r>
            <a:br/>
            <a:r>
              <a:t>SDL_Flip(ecran);</a:t>
            </a:r>
            <a:br/>
            <a:r>
              <a:t>pause();</a:t>
            </a:r>
            <a:br/>
            <a:r>
              <a:t>SDL_FreeSurface(imageDeFond);</a:t>
            </a:r>
            <a:br/>
            <a:r>
              <a:t>SDL_FreeSurface(sapin);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528548(cid:1)</a:t>
            </a:r>
            <a:br/>
            <a:r>
              <a:t>Comme on peut le voir sur la (cid:28)g. 22.9, l’image PNG a ØtØ insØrØe avec la transparence</a:t>
            </a:r>
            <a:br/>
            <a:r>
              <a:t>sur l’image de fond!</a:t>
            </a:r>
            <a:br/>
            <a:r>
              <a:t>Figure 22.9 (cid:21) Une image PNG transparente insØrØe (cid:224) l’aide de SDL_image</a:t>
            </a:r>
            <a:br/>
            <a:r>
              <a:t>En rØsumØ</a:t>
            </a:r>
            <a:br/>
            <a:r>
              <a:t>(cid:21) LaSDLpermetdechargerdesimagesdansdessurfaces.PardØfaut,ellenegŁreque</a:t>
            </a:r>
            <a:br/>
            <a:r>
              <a:t>les BMP avec SDL_LoadBMP.</a:t>
            </a:r>
            <a:br/>
            <a:r>
              <a:t>(cid:21) On peut dØ(cid:28)nir une couleur transparente avec SDL_SetColorKey.</a:t>
            </a:r>
            <a:br/>
            <a:r>
              <a:t>(cid:21) On peut rendre l’ensemble de l’image plus ou moins transparent avec la fonction</a:t>
            </a:r>
            <a:br/>
            <a:r>
              <a:t>SDL_SetAlpha .</a:t>
            </a:r>
            <a:br/>
            <a:r>
              <a:t>348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CHARGER PLUS DE FORMATS D’IMAGE AVEC SDL_IMAGE</a:t>
            </a:r>
            <a:br/>
            <a:r>
              <a:t>(cid:21) La bibliothŁque SDL_image permet d’insØrer n’importe quel type d’image (PNG,</a:t>
            </a:r>
            <a:br/>
            <a:r>
              <a:t>JPEG...) avec IMG_Load. Il faut cependant l’installer en plus de la SDL.</a:t>
            </a:r>
            <a:br/>
            <a:r>
              <a:t>349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22. AFFICHER DES IMAGES</a:t>
            </a:r>
            <a:br/>
            <a:r>
              <a:t>350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23</a:t>
            </a:r>
            <a:br/>
            <a:r>
              <a:t>Chapitre</a:t>
            </a:r>
            <a:br/>
            <a:r>
              <a:t>La gestion des ØvØnements</a:t>
            </a:r>
            <a:br/>
            <a:r>
              <a:t>Di(cid:30)cultØ :</a:t>
            </a:r>
            <a:br/>
            <a:r>
              <a:t>L</a:t>
            </a:r>
            <a:br/>
            <a:r>
              <a:t>a gestion des ØvØnements est une des fonctionnalitØs les plus importantes de la SDL.</a:t>
            </a:r>
            <a:br/>
            <a:r>
              <a:t>C’est probablement une des sections les plus passionnantes (cid:224) dØcouvrir. C’est (cid:224) partir</a:t>
            </a:r>
            <a:br/>
            <a:r>
              <a:t>de l(cid:224) que vous allez vraiment Œtre capables de contr(cid:244)ler votre application.</a:t>
            </a:r>
            <a:br/>
            <a:r>
              <a:t>ChacundevospØriphØriques(clavier,souris...)peutproduiredesØvØnements.Nousallons</a:t>
            </a:r>
            <a:br/>
            <a:r>
              <a:t>apprendre (cid:224) intercepter ces ØvØnements et (cid:224) rØagir en consØquence. Votre application va</a:t>
            </a:r>
            <a:br/>
            <a:r>
              <a:t>donc devenir en(cid:28)n rØellement dynamique!</a:t>
            </a:r>
            <a:br/>
            <a:r>
              <a:t>351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23. LA GESTION DES (cid:201)V(cid:201)NEMENTS</a:t>
            </a:r>
            <a:br/>
            <a:r>
              <a:t>ConcrŁtement, qu’est-ce qu’un ØvØnement? C’est un (cid:19) signal (cid:20) envoyØ par un pØriphØ-</a:t>
            </a:r>
            <a:br/>
            <a:r>
              <a:t>rique (ou par le systŁme d’exploitation) (cid:224) votre application. Voici quelques exemples</a:t>
            </a:r>
            <a:br/>
            <a:r>
              <a:t>d’ØvØnements courants :</a:t>
            </a:r>
            <a:br/>
            <a:r>
              <a:t>(cid:21) quand l’utilisateur appuie sur une touche du clavier;</a:t>
            </a:r>
            <a:br/>
            <a:r>
              <a:t>(cid:21) quand il clique avec la souris;</a:t>
            </a:r>
            <a:br/>
            <a:r>
              <a:t>(cid:21) quand il bouge la souris;</a:t>
            </a:r>
            <a:br/>
            <a:r>
              <a:t>(cid:21) quand il rØduit la fenŒtre;</a:t>
            </a:r>
            <a:br/>
            <a:r>
              <a:t>(cid:21) quand il demande (cid:224) fermer la fenŒtre;</a:t>
            </a:r>
            <a:br/>
            <a:r>
              <a:t>(cid:21) etc.</a:t>
            </a:r>
            <a:br/>
            <a:r>
              <a:t>Le r(cid:244)le de ce chapitre sera de vous apprendre (cid:224) traiter ces ØvØnements. Vous serez</a:t>
            </a:r>
            <a:br/>
            <a:r>
              <a:t>capables de dire (cid:224) l’ordinateur (cid:19) Si l’utilisateur clique (cid:224) cet endroit, fais (cid:231)a, sinon</a:t>
            </a:r>
            <a:br/>
            <a:r>
              <a:t>fais cela... S’il bouge la souris, fais ceci. S’il appuie sur la touche Q, arrŒte le pro-</a:t>
            </a:r>
            <a:br/>
            <a:r>
              <a:t>gramme... (cid:20), etc.</a:t>
            </a:r>
            <a:br/>
            <a:r>
              <a:t>Le principe des ØvØnements</a:t>
            </a:r>
            <a:br/>
            <a:r>
              <a:t>Pour nous habituer aux ØvØnements, nous allons apprendre (cid:224) traiter le plus simple</a:t>
            </a:r>
            <a:br/>
            <a:r>
              <a:t>d’entre eux : la demande de fermeture du programme. C’est un ØvØnement qui</a:t>
            </a:r>
            <a:br/>
            <a:r>
              <a:t>se produit lorsque l’utilisateur clique sur la croix pour fermer la fenŒtre ((cid:28)g. 23.1).</a:t>
            </a:r>
            <a:br/>
            <a:r>
              <a:t>Figure 23.1 (cid:21) La croix permettant de fermer la fenŒtre</a:t>
            </a:r>
            <a:br/>
            <a:r>
              <a:t>C’est vraiment l’ØvØnement le plus simple. En plus, c’est un ØvØnement que vous avez</a:t>
            </a:r>
            <a:br/>
            <a:r>
              <a:t>utilisØ jusqu’ici sans vraiment le savoir, car il Øtait situØ dans la fonction pause()! En</a:t>
            </a:r>
            <a:br/>
            <a:r>
              <a:t>e(cid:27)et,ler(cid:244)ledelafonctionpauseØtaitd’attendrequel’utilisateurdemande(cid:224)fermerle</a:t>
            </a:r>
            <a:br/>
            <a:r>
              <a:t>programme. Si on n’avait pas crØØ cette fonction, la fenŒtre se serait a(cid:30)chØe et fermØe</a:t>
            </a:r>
            <a:br/>
            <a:r>
              <a:t>en un Øclair!</a:t>
            </a:r>
            <a:br/>
            <a:r>
              <a:t>(cid:192) partir de maintenant, vous pouvez oublier la fonction pause. Supprimez-la</a:t>
            </a:r>
            <a:br/>
            <a:r>
              <a:t>de votre code source, car nous allons apprendre (cid:224) la reproduire.</a:t>
            </a:r>
            <a:br/>
            <a:r>
              <a:t>La variable d’ØvØnement</a:t>
            </a:r>
            <a:br/>
            <a:r>
              <a:t>Pour traiter des ØvØnements, vous aurez besoin de dØclarer une variable (juste une</a:t>
            </a:r>
            <a:br/>
            <a:r>
              <a:t>seule, rassurez-vous) de type SDL_Event. Appelez-la comme vous voulez : moi, je vais</a:t>
            </a:r>
            <a:br/>
            <a:r>
              <a:t>l’appeler event, ce qui signi(cid:28)e (cid:19) ØvØnement (cid:20) en anglais.</a:t>
            </a:r>
            <a:br/>
            <a:r>
              <a:t>SDL_Event event;</a:t>
            </a:r>
            <a:br/>
            <a:r>
              <a:t>352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2. AYEZ LES BONS OUTILS!</a:t>
            </a:r>
            <a:br/>
            <a:r>
              <a:t>Il n’y a pas l’Øditeur de ressources qui vous permet de dessiner des images, des ic(cid:244)nes,</a:t>
            </a:r>
            <a:br/>
            <a:r>
              <a:t>ou des fenŒtres. Mais bon, (cid:231)a, entre nous, on s’en moque bien parce qu’on n’aura pas</a:t>
            </a:r>
            <a:br/>
            <a:r>
              <a:t>besoin de s’en servir dans ce cours. Ce ne sont pas des fonctionnalitØs indispensables,</a:t>
            </a:r>
            <a:br/>
            <a:r>
              <a:t>bien au contraire.</a:t>
            </a:r>
            <a:br/>
            <a:r>
              <a:t>Pour tØlØcharger Visual C++ Express, rendez-vous sur le site web de Visual C++.</a:t>
            </a:r>
            <a:br/>
            <a:r>
              <a:t>(cid:3) (cid:0)</a:t>
            </a:r>
            <a:br/>
            <a:r>
              <a:t>(cid:66) (cid:2)Code web : 333733(cid:1)</a:t>
            </a:r>
            <a:br/>
            <a:r>
              <a:t>SØlectionnez ensuite Visual C++ Express Fran(cid:231)ais un peu plus bas sur la page.</a:t>
            </a:r>
            <a:br/>
            <a:r>
              <a:t>VisualC++Expressestenfran(cid:231)aisettotalementgratuit.Cen’estdoncpasuneversion</a:t>
            </a:r>
            <a:br/>
            <a:r>
              <a:t>d’essai limitØe dans le temps. C’est une chance d’avoir un IDE aussi puissant que celui</a:t>
            </a:r>
            <a:br/>
            <a:r>
              <a:t>de Microsoft disponible gratuitement, ne la laissez donc pas passer.</a:t>
            </a:r>
            <a:br/>
            <a:r>
              <a:t>Installation</a:t>
            </a:r>
            <a:br/>
            <a:r>
              <a:t>L’installation devrait normalement se passer sans encombre. Le programme d’instal-</a:t>
            </a:r>
            <a:br/>
            <a:r>
              <a:t>lation va tØlØcharger la derniŁre version de Visual sur Internet. Je vous conseille de</a:t>
            </a:r>
            <a:br/>
            <a:r>
              <a:t>laisser les options par dØfaut.</a:t>
            </a:r>
            <a:br/>
            <a:r>
              <a:t>(cid:192) la (cid:28)n, on vous dit qu’il faut vous enregistrer dans les 30 jours. Pas de panique, c’est</a:t>
            </a:r>
            <a:br/>
            <a:r>
              <a:t>gratuit et rapide mais il faut le faire.</a:t>
            </a:r>
            <a:br/>
            <a:r>
              <a:t>CliquezsurlelienquivousestdonnØ:vousarrivezsurlesitedeMicrosoft.Connectez-</a:t>
            </a:r>
            <a:br/>
            <a:r>
              <a:t>vous avec votre compte Windows Live ID (Øquivalent du compte Hotmail ou MSN) ou</a:t>
            </a:r>
            <a:br/>
            <a:r>
              <a:t>crØez-en un si vous n’en avez pas, puis rØpondez au petit questionnaire.</a:t>
            </a:r>
            <a:br/>
            <a:r>
              <a:t>On vous donnera (cid:224) la (cid:28)n une clØ d’enregistrement. Vous devrez recopier cette clØ dans</a:t>
            </a:r>
            <a:br/>
            <a:r>
              <a:t>le menu? / Inscrire le produit.</a:t>
            </a:r>
            <a:br/>
            <a:r>
              <a:t>CrØer un nouveau projet</a:t>
            </a:r>
            <a:br/>
            <a:r>
              <a:t>Pour crØer un nouveau projet sous Visual, allez dans le menu Fichier / Nouveau /</a:t>
            </a:r>
            <a:br/>
            <a:r>
              <a:t>Projet. SØlectionnez Win32 dans la colonne de gauche, puis Application console</a:t>
            </a:r>
            <a:br/>
            <a:r>
              <a:t>Win32 (cid:224) droite ((cid:28)g. 2.8). Entrez un nom pour votre projet, par exemple test.</a:t>
            </a:r>
            <a:br/>
            <a:r>
              <a:t>Validez.UnenouvellefenŒtres’ouvre((cid:28)g.2.9).CettefenŒtrenesertpas(cid:224)grand-chose.</a:t>
            </a:r>
            <a:br/>
            <a:r>
              <a:t>Par contre, cliquez sur ParamŁtres de l’application dans la colonne de gauche.</a:t>
            </a:r>
            <a:br/>
            <a:r>
              <a:t>Veillez (cid:224) ce que Projet vide soit cochØ comme sur la (cid:28)g. 2.10. Cliquez en(cid:28)n sur</a:t>
            </a:r>
            <a:br/>
            <a:r>
              <a:t>Terminer.</a:t>
            </a:r>
            <a:br/>
            <a:r>
              <a:t>Ajouter un nouveau (cid:28)chier source</a:t>
            </a:r>
            <a:br/>
            <a:r>
              <a:t>Votre projet est pour l’instant bien vide. Faites un clic droit sur le dossier Fichiers</a:t>
            </a:r>
            <a:br/>
            <a:r>
              <a:t>source situØ sur votre gauche, puis allez dans Ajouter / Nouvel ØlØment ((cid:28)g. 2.11).</a:t>
            </a:r>
            <a:br/>
            <a:r>
              <a:t>Une fenŒtre s’ouvre. SØlectionnez Fichier C++ (.cpp)6. Entrez un nom pour votre</a:t>
            </a:r>
            <a:br/>
            <a:r>
              <a:t>6. Jesais,onnefaitpasdeC++mais(cid:231)an’apasd’importanceici.</a:t>
            </a:r>
            <a:br/>
            <a:r>
              <a:t>20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PRINCIPE DES (cid:201)V(cid:201)NEMENTS</a:t>
            </a:r>
            <a:br/>
            <a:r>
              <a:t>Pour nos tests nous allons nous contenter d’un main trŁs basique qui a(cid:30)che juste une</a:t>
            </a:r>
            <a:br/>
            <a:r>
              <a:t>fenŒtre,commeonl’avuquelqueschapitresplust(cid:244)t.Voici(cid:224)quoidoitressemblervotre</a:t>
            </a:r>
            <a:br/>
            <a:r>
              <a:t>main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NULL;</a:t>
            </a:r>
            <a:br/>
            <a:r>
              <a:t>SDL_Event event; // Cette variable servira plus tard (cid:224) gØrer les ØvØnements</a:t>
            </a:r>
            <a:br/>
            <a:r>
              <a:t>SDL_Init(SDL_INIT_VIDEO);</a:t>
            </a:r>
            <a:br/>
            <a:r>
              <a:t>ecran = SDL_SetVideoMode(640, 480, 32, SDL_HWSURFACE);</a:t>
            </a:r>
            <a:br/>
            <a:r>
              <a:t>SDL_WM_SetCaption("Gestion des ØvØnements en SDL", NULL);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842265(cid:1)</a:t>
            </a:r>
            <a:br/>
            <a:r>
              <a:t>C’est donc un code trŁs basique, il ne contient qu’une nouveautØ : la dØclaration de la</a:t>
            </a:r>
            <a:br/>
            <a:r>
              <a:t>variable event dont nous allons bient(cid:244)t nous servir.</a:t>
            </a:r>
            <a:br/>
            <a:r>
              <a:t>Testezcecode:commeprØvu,lafenŒtrevas’a(cid:30)cheretsefermerimmØdiatementaprŁs.</a:t>
            </a:r>
            <a:br/>
            <a:r>
              <a:t>La boucle des ØvØnements</a:t>
            </a:r>
            <a:br/>
            <a:r>
              <a:t>Lorsqu’on veut attendre un ØvØnement, on fait gØnØralement une boucle. Cette boucle</a:t>
            </a:r>
            <a:br/>
            <a:r>
              <a:t>se rØpŁtera tant qu’on n’a pas eu l’ØvØnement voulu. On va avoir besoin d’utiliser un</a:t>
            </a:r>
            <a:br/>
            <a:r>
              <a:t>boolØenquiindiquerasiondoitcontinuerlaboucleounon.CrØezdoncceboolØenque</a:t>
            </a:r>
            <a:br/>
            <a:r>
              <a:t>vous appellerez par exemple continuer :</a:t>
            </a:r>
            <a:br/>
            <a:r>
              <a:t>int continuer = 1;</a:t>
            </a:r>
            <a:br/>
            <a:r>
              <a:t>Ce boolØen est mis (cid:224) 1 au dØpart car on veut que la boucle se rØpŁte TANT QUE la</a:t>
            </a:r>
            <a:br/>
            <a:r>
              <a:t>variable continuer vaut 1 (vrai). DŁs qu’elle vaudra 0 (faux), alors on sortira de la</a:t>
            </a:r>
            <a:br/>
            <a:r>
              <a:t>boucle et le programme s’arrŒtera.</a:t>
            </a:r>
            <a:br/>
            <a:r>
              <a:t>Voici la boucle (cid:224) crØer :</a:t>
            </a:r>
            <a:br/>
            <a:r>
              <a:t>while (continuer)</a:t>
            </a:r>
            <a:br/>
            <a:r>
              <a:t>{</a:t>
            </a:r>
            <a:br/>
            <a:r>
              <a:t>/* Traitement des ØvØnements */</a:t>
            </a:r>
            <a:br/>
            <a:r>
              <a:t>}</a:t>
            </a:r>
            <a:br/>
            <a:r>
              <a:t>Voil(cid:224):onapourlemomentunebouclein(cid:28)niequines’arrŒteraquesionmetlavariable</a:t>
            </a:r>
            <a:br/>
            <a:r>
              <a:t>continuer (cid:224) 0. C’est ce que nous allons Øcrire (cid:224) l’intØrieur de cette boucle qui est le</a:t>
            </a:r>
            <a:br/>
            <a:r>
              <a:t>plus intØressant.</a:t>
            </a:r>
            <a:br/>
            <a:r>
              <a:t>353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23. LA GESTION DES (cid:201)V(cid:201)NEMENTS</a:t>
            </a:r>
            <a:br/>
            <a:r>
              <a:t>RØcupØration de l’ØvØnement</a:t>
            </a:r>
            <a:br/>
            <a:r>
              <a:t>Maintenant, faisons appel (cid:224) une fonction de la SDL pour demander si un ØvØnement</a:t>
            </a:r>
            <a:br/>
            <a:r>
              <a:t>s’estproduit.Ondisposededeuxfonctionsquifontcela,maisd’unemaniŁredi(cid:27)Ørente:</a:t>
            </a:r>
            <a:br/>
            <a:r>
              <a:t>(cid:21) SDL_WaitEvent : elle attend qu’un ØvØnement se produise. Cette fonction est dite</a:t>
            </a:r>
            <a:br/>
            <a:r>
              <a:t>bloquante car elle suspend l’exØcution du programme tant qu’aucun ØvØnement ne</a:t>
            </a:r>
            <a:br/>
            <a:r>
              <a:t>s’est produit;</a:t>
            </a:r>
            <a:br/>
            <a:r>
              <a:t>(cid:21) SDL_PollEvent : cette fonction fait la mŒme chose mais n’est pas bloquante. Elle</a:t>
            </a:r>
            <a:br/>
            <a:r>
              <a:t>vous dit si un ØvØnement s’est produit ou non. MŒme si aucun ØvØnement ne s’est</a:t>
            </a:r>
            <a:br/>
            <a:r>
              <a:t>produit, elle rend la main (cid:224) votre programme de suite.</a:t>
            </a:r>
            <a:br/>
            <a:r>
              <a:t>Ces deux fonctions sont utiles, mais dans des cas di(cid:27)Ørents. Pour faire simple, si vous</a:t>
            </a:r>
            <a:br/>
            <a:r>
              <a:t>utilisez SDL_WaitEvent votre programme utilisera trŁs peu de processeur car il atten-</a:t>
            </a:r>
            <a:br/>
            <a:r>
              <a:t>dra qu’un ØvØnement se produise. En revanche, si vous utilisez SDL_PollEvent, votre</a:t>
            </a:r>
            <a:br/>
            <a:r>
              <a:t>programme va parcourir votre boucle while et rappeler SDL_PollEvent indØ(cid:28)niment</a:t>
            </a:r>
            <a:br/>
            <a:r>
              <a:t>jusqu’(cid:224) ce qu’un ØvØnement se soit produit. (cid:192) tous les coups, vous utiliserez 100 % du</a:t>
            </a:r>
            <a:br/>
            <a:r>
              <a:t>processeur.</a:t>
            </a:r>
            <a:br/>
            <a:r>
              <a:t>Mais alors, il faut tout le temps utiliser SDL_WaitEvent si cette fonction</a:t>
            </a:r>
            <a:br/>
            <a:r>
              <a:t>utilise moins le processeur, non?</a:t>
            </a:r>
            <a:br/>
            <a:r>
              <a:t>Non, car il y a des cas oø SDL_PollEvent se rØvŁle indispensable. C’est le cas des jeux</a:t>
            </a:r>
            <a:br/>
            <a:r>
              <a:t>dans lesquels l’Øcran se met (cid:224) jour mŒme quand il n’y a pas d’ØvØnement. Prenons par</a:t>
            </a:r>
            <a:br/>
            <a:r>
              <a:t>exemple Tetris : les blocs descendent tout seuls, il n’y a pas besoin que l’utilisateur</a:t>
            </a:r>
            <a:br/>
            <a:r>
              <a:t>crØed’ØvØnementpour(cid:231)a!SionavaitutilisØSDL_WaitEvent,leprogrammeseraitrestØ</a:t>
            </a:r>
            <a:br/>
            <a:r>
              <a:t>(cid:19) bloquØ (cid:20) dans cette fonction et vous n’auriez pas pu mettre (cid:224) jour l’Øcran pour faire</a:t>
            </a:r>
            <a:br/>
            <a:r>
              <a:t>descendre les blocs!</a:t>
            </a:r>
            <a:br/>
            <a:r>
              <a:t>CommentfaitSDL_WaitEventpournepasconsommerdeprocesseur?AprŁs</a:t>
            </a:r>
            <a:br/>
            <a:r>
              <a:t>tout, la fonction est bien obligØe de faire une boucle in(cid:28)nie pour tester tout</a:t>
            </a:r>
            <a:br/>
            <a:r>
              <a:t>le temps s’il y a un ØvØnement ou non, n’est-ce pas?</a:t>
            </a:r>
            <a:br/>
            <a:r>
              <a:t>C’estunequestionquejemeposaisilyaencorepeudetemps.LarØponseestunpetit</a:t>
            </a:r>
            <a:br/>
            <a:r>
              <a:t>peucompliquØecar(cid:231)aconcernelafa(cid:231)ondontl’OSgŁrelesprocessus(lesprogrammes).</a:t>
            </a:r>
            <a:br/>
            <a:r>
              <a:t>Sivousvoulez(cid:21)maisjevousenparlerapidement(cid:21),avecSDL_WaitEvent,leprocessus</a:t>
            </a:r>
            <a:br/>
            <a:r>
              <a:t>de votre programme est mis (cid:19) en pause (cid:20). Votre programme n’est donc plus traitØ</a:t>
            </a:r>
            <a:br/>
            <a:r>
              <a:t>par le processeur. Il sera (cid:19) rØveillØ (cid:20) par l’OS au moment oø il y aura un ØvØnement.</a:t>
            </a:r>
            <a:br/>
            <a:r>
              <a:t>Du coup, le processeur se remettra (cid:224) travailler sur votre programme (cid:224) ce moment-l(cid:224).</a:t>
            </a:r>
            <a:br/>
            <a:r>
              <a:t>Celaexpliquepourquoivotreprogrammeneconsommepasdeprocesseurpendantqu’il</a:t>
            </a:r>
            <a:br/>
            <a:r>
              <a:t>attend l’ØvØnement.</a:t>
            </a:r>
            <a:br/>
            <a:r>
              <a:t>Je comprends que ce soit un peu abstrait pour vous pour le moment. Et (cid:224) dire vrai,</a:t>
            </a:r>
            <a:br/>
            <a:r>
              <a:t>vousn’avezpasbesoindecomprendre(cid:231)amaintenant.Vousassimilerezmieuxtoutesles</a:t>
            </a:r>
            <a:br/>
            <a:r>
              <a:t>di(cid:27)Ørencesplusloinenpratiquant.Pourlemoment,nousallonsutiliserSDL_WaitEvent</a:t>
            </a:r>
            <a:br/>
            <a:r>
              <a:t>carnotreprogrammerestetrŁssimple.Cesdeuxfonctionss’utilisentdetoutefa(cid:231)onde</a:t>
            </a:r>
            <a:br/>
            <a:r>
              <a:t>la mŒme maniŁre.</a:t>
            </a:r>
            <a:br/>
            <a:r>
              <a:t>354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PRINCIPE DES (cid:201)V(cid:201)NEMENTS</a:t>
            </a:r>
            <a:br/>
            <a:r>
              <a:t>Vous devez envoyer (cid:224) la fonction l’adresse de votre variable event qui stocke l’ØvØne-</a:t>
            </a:r>
            <a:br/>
            <a:r>
              <a:t>ment.Commecettevariablen’estpasunpointeur(regardezladØclaration(cid:224)nouveau),</a:t>
            </a:r>
            <a:br/>
            <a:r>
              <a:t>nous allons mettre le symbole &amp; devant le nom de la variable a(cid:28)n de donner l’adresse :</a:t>
            </a:r>
            <a:br/>
            <a:r>
              <a:t>SDL_WaitEvent(&amp;event);</a:t>
            </a:r>
            <a:br/>
            <a:r>
              <a:t>AprŁsappeldecettefonction,lavariableeventcontientobligatoirementunØvØnement.</a:t>
            </a:r>
            <a:br/>
            <a:r>
              <a:t>Cela n’aurait pas forcØment ØtØ le cas si on avait utilisØ SDL_PollEvent :</a:t>
            </a:r>
            <a:br/>
            <a:r>
              <a:t>cette fonction aurait pu renvoyer (cid:19) Pas d’ØvØnement (cid:20).</a:t>
            </a:r>
            <a:br/>
            <a:r>
              <a:t>Analyse de l’ØvØnement</a:t>
            </a:r>
            <a:br/>
            <a:r>
              <a:t>Maintenant, nous disposons d’une variable event qui contient des informations sur</a:t>
            </a:r>
            <a:br/>
            <a:r>
              <a:t>l’ØvØnement qui s’est produit. Il faut regarder la sous-variable event.type et faire un</a:t>
            </a:r>
            <a:br/>
            <a:r>
              <a:t>test sur sa valeur. GØnØralement on utilise un switch pour tester l’ØvØnement.</a:t>
            </a:r>
            <a:br/>
            <a:r>
              <a:t>Mais comment sait-on quelle valeur correspond (cid:224) l’ØvØnement (cid:19) Quitter (cid:20),</a:t>
            </a:r>
            <a:br/>
            <a:r>
              <a:t>par exemple?</a:t>
            </a:r>
            <a:br/>
            <a:r>
              <a:t>La SDL nous fournit des constantes, ce qui simpli(cid:28)e grandement l’Øcriture du pro-</a:t>
            </a:r>
            <a:br/>
            <a:r>
              <a:t>gramme. Il en existe beaucoup (autant qu’il y a d’ØvØnements possibles). Nous les</a:t>
            </a:r>
            <a:br/>
            <a:r>
              <a:t>verrons au fur et (cid:224) mesure tout au long de ce chapitre.</a:t>
            </a:r>
            <a:br/>
            <a:r>
              <a:t>while (continuer)</a:t>
            </a:r>
            <a:br/>
            <a:r>
              <a:t>{</a:t>
            </a:r>
            <a:br/>
            <a:r>
              <a:t>SDL_WaitEvent(&amp;event); /* RØcupØration de l’ØvØnement dans event */</a:t>
            </a:r>
            <a:br/>
            <a:r>
              <a:t>switch(event.type) /* Test du type d’ØvØnement */</a:t>
            </a:r>
            <a:br/>
            <a:r>
              <a:t>{</a:t>
            </a:r>
            <a:br/>
            <a:r>
              <a:t>case SDL_QUIT: /* Si c’est un ØvØnement de type "Quitter" */</a:t>
            </a:r>
            <a:br/>
            <a:r>
              <a:t>continuer = 0;</a:t>
            </a:r>
            <a:br/>
            <a:r>
              <a:t>break;</a:t>
            </a:r>
            <a:br/>
            <a:r>
              <a:t>}</a:t>
            </a:r>
            <a:br/>
            <a:r>
              <a:t>}</a:t>
            </a:r>
            <a:br/>
            <a:r>
              <a:t>Voici comment (cid:231)a fonctionne.</a:t>
            </a:r>
            <a:br/>
            <a:r>
              <a:t>1. DŁs qu’il y a un ØvØnement, la fonction SDL_WaitEvent renvoie cet ØvØnement</a:t>
            </a:r>
            <a:br/>
            <a:r>
              <a:t>dans event.</a:t>
            </a:r>
            <a:br/>
            <a:r>
              <a:t>2. On analyse le type d’ØvØnement gr(cid:226)ce (cid:224) un switch. Le type de l’ØvØnement se</a:t>
            </a:r>
            <a:br/>
            <a:r>
              <a:t>trouve dans event.type</a:t>
            </a:r>
            <a:br/>
            <a:r>
              <a:t>3. Onteste(cid:224)l’aidedecasedansleswitchletypedel’ØvØnement.Pourlemoment,</a:t>
            </a:r>
            <a:br/>
            <a:r>
              <a:t>on ne teste que l’ØvØnement SDL_QUIT (demande de fermeture du programme),</a:t>
            </a:r>
            <a:br/>
            <a:r>
              <a:t>car c’est le seul qui nous intØresse.</a:t>
            </a:r>
            <a:br/>
            <a:r>
              <a:t>355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23. LA GESTION DES (cid:201)V(cid:201)NEMENTS</a:t>
            </a:r>
            <a:br/>
            <a:r>
              <a:t>(cid:21) Si c’est un ØvØnement SDL_QUIT, c’est que l’utilisateur a demandØ (cid:224) quitter le</a:t>
            </a:r>
            <a:br/>
            <a:r>
              <a:t>programme. Dans ce cas on met le boolØen continuer (cid:224) 0. Au prochain tour</a:t>
            </a:r>
            <a:br/>
            <a:r>
              <a:t>de boucle, la condition sera fausse et donc la boucle s’arrŒtera. Le programme</a:t>
            </a:r>
            <a:br/>
            <a:r>
              <a:t>s’arrŒtera ensuite.</a:t>
            </a:r>
            <a:br/>
            <a:r>
              <a:t>(cid:21) Si ce n’est pas un ØvØnement SDL_QUIT, c’est qu’il s’est passØ autre chose :</a:t>
            </a:r>
            <a:br/>
            <a:r>
              <a:t>l’utilisateur a appuyØ sur une touche, a cliquØ ou tout simplement bougØ la</a:t>
            </a:r>
            <a:br/>
            <a:r>
              <a:t>souris dans la fenŒtre. Comme ces autres ØvØnements ne nous intØressent pas,</a:t>
            </a:r>
            <a:br/>
            <a:r>
              <a:t>on ne les traite pas. On ne fait donc rien : la boucle recommence et on attend</a:t>
            </a:r>
            <a:br/>
            <a:r>
              <a:t>(cid:224) nouveau un ØvØnement (on repart (cid:224) l’Øtape 1).</a:t>
            </a:r>
            <a:br/>
            <a:r>
              <a:t>Ce que je viens de vous expliquer ici est extrŒmement important. Si vous avez compris</a:t>
            </a:r>
            <a:br/>
            <a:r>
              <a:t>ce code, vous avez tout compris et le reste du chapitre sera trŁs facile pour vous.</a:t>
            </a:r>
            <a:br/>
            <a:r>
              <a:t>Le code complet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NULL;</a:t>
            </a:r>
            <a:br/>
            <a:r>
              <a:t>SDL_Event event; /* La variable contenant l’ØvØnement */</a:t>
            </a:r>
            <a:br/>
            <a:r>
              <a:t>int continuer = 1; /* Notre boolØen pour la boucle */</a:t>
            </a:r>
            <a:br/>
            <a:r>
              <a:t>SDL_Init(SDL_INIT_VIDEO);</a:t>
            </a:r>
            <a:br/>
            <a:r>
              <a:t>ecran = SDL_SetVideoMode(640, 480, 32, SDL_HWSURFACE);</a:t>
            </a:r>
            <a:br/>
            <a:r>
              <a:t>SDL_WM_SetCaption("Gestion des ØvØnements en SDL", NULL);</a:t>
            </a:r>
            <a:br/>
            <a:r>
              <a:t>while (continuer) /* TANT QUE la variable ne vaut pas 0 */</a:t>
            </a:r>
            <a:br/>
            <a:r>
              <a:t>{</a:t>
            </a:r>
            <a:br/>
            <a:r>
              <a:t>SDL_WaitEvent(&amp;event); /* On attend un ØvØnement qu’on rØcupŁre dans</a:t>
            </a:r>
            <a:br/>
            <a:r>
              <a:t>(cid:44)→ event */</a:t>
            </a:r>
            <a:br/>
            <a:r>
              <a:t>switch(event.type) /* On teste le type d’ØvØnement */</a:t>
            </a:r>
            <a:br/>
            <a:r>
              <a:t>{</a:t>
            </a:r>
            <a:br/>
            <a:r>
              <a:t>case SDL_QUIT: /* Si c’est un ØvØnement QUITTER */</a:t>
            </a:r>
            <a:br/>
            <a:r>
              <a:t>continuer = 0; /* On met le boolØen (cid:224) 0, donc la boucle va</a:t>
            </a:r>
            <a:br/>
            <a:r>
              <a:t>(cid:44)→ s’arrŒter */</a:t>
            </a:r>
            <a:br/>
            <a:r>
              <a:t>break;</a:t>
            </a:r>
            <a:br/>
            <a:r>
              <a:t>}</a:t>
            </a:r>
            <a:br/>
            <a:r>
              <a:t>}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859823(cid:1)</a:t>
            </a:r>
            <a:br/>
            <a:r>
              <a:t>Voil(cid:224) le code complet. Il n’y a rien de bien di(cid:30)cile : si vous avez suivi jusqu’ici, (cid:231)a ne</a:t>
            </a:r>
            <a:br/>
            <a:r>
              <a:t>devraitpasvoussurprendre.D’ailleurs,vousremarquerezqu’onn’afaitquereproduire</a:t>
            </a:r>
            <a:br/>
            <a:r>
              <a:t>356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CLAVIER</a:t>
            </a:r>
            <a:br/>
            <a:r>
              <a:t>ce que faisait la fonction pause1.</a:t>
            </a:r>
            <a:br/>
            <a:r>
              <a:t>Le clavier</a:t>
            </a:r>
            <a:br/>
            <a:r>
              <a:t>Nous allons maintenant Øtudier les ØvØnements produits par le clavier.</a:t>
            </a:r>
            <a:br/>
            <a:r>
              <a:t>Si vous avez compris le dØbut du chapitre, vous n’aurez aucun problŁme pour traiter</a:t>
            </a:r>
            <a:br/>
            <a:r>
              <a:t>les autres types d’ØvØnements. Il n’y a rien de plus facile.</a:t>
            </a:r>
            <a:br/>
            <a:r>
              <a:t>Pourquoi est-ce si simple? Parce que maintenant que vous avez compris le fonctionne-</a:t>
            </a:r>
            <a:br/>
            <a:r>
              <a:t>ment de la boucle in(cid:28)nie, tout ce que vous allez avoir (cid:224) faire, c’est d’ajouter d’autres</a:t>
            </a:r>
            <a:br/>
            <a:r>
              <a:t>case dans le switch pour traiter d’autres types d’ØvØnements. ˙a ne devrait pas Œtre</a:t>
            </a:r>
            <a:br/>
            <a:r>
              <a:t>trop dur.</a:t>
            </a:r>
            <a:br/>
            <a:r>
              <a:t>Les ØvØnements du clavier</a:t>
            </a:r>
            <a:br/>
            <a:r>
              <a:t>Il existe deux ØvØnements di(cid:27)Ørents qui peuvent Œtre gØnØrØs par le clavier :</a:t>
            </a:r>
            <a:br/>
            <a:r>
              <a:t>(cid:21) SDL_KEYDOWN : quand une touche du clavier est enfoncØe;</a:t>
            </a:r>
            <a:br/>
            <a:r>
              <a:t>(cid:21) SDL_KEYUP : quand une touche du clavier est rel(cid:226)chØe.</a:t>
            </a:r>
            <a:br/>
            <a:r>
              <a:t>Pourquoiya-t-ilcesdeuxØvØnements?Parcequequandvousappuyezsurunetouche,</a:t>
            </a:r>
            <a:br/>
            <a:r>
              <a:t>il se passe deux choses : vous enfoncez la touche (SDL_KEYDOWN), puis vous la rel(cid:226)chez</a:t>
            </a:r>
            <a:br/>
            <a:r>
              <a:t>(SDL_KEYUP). La SDL vous permet de traiter ces deux ØvØnements (cid:224) part, ce qui sera</a:t>
            </a:r>
            <a:br/>
            <a:r>
              <a:t>bien pratique, vous verrez.</a:t>
            </a:r>
            <a:br/>
            <a:r>
              <a:t>Pourlemoment,nousallonsnouscontenterdetraiterl’ØvØnementSDL_KEYDOWN(appui</a:t>
            </a:r>
            <a:br/>
            <a:r>
              <a:t>de la touche) :</a:t>
            </a:r>
            <a:br/>
            <a:r>
              <a:t>while (continuer)</a:t>
            </a:r>
            <a:br/>
            <a:r>
              <a:t>{</a:t>
            </a:r>
            <a:br/>
            <a:r>
              <a:t>SDL_WaitEvent(&amp;event);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break;</a:t>
            </a:r>
            <a:br/>
            <a:r>
              <a:t>case SDL_KEYDOWN: /* Si appui sur une touche */</a:t>
            </a:r>
            <a:br/>
            <a:r>
              <a:t>continuer = 0;</a:t>
            </a:r>
            <a:br/>
            <a:r>
              <a:t>break;</a:t>
            </a:r>
            <a:br/>
            <a:r>
              <a:t>}</a:t>
            </a:r>
            <a:br/>
            <a:r>
              <a:t>}</a:t>
            </a:r>
            <a:br/>
            <a:r>
              <a:t>Si on appuie sur une touche, le programme s’arrŒte. Testez, vous verrez!</a:t>
            </a:r>
            <a:br/>
            <a:r>
              <a:t>1. Comparezaveclecodedelafonctionpause:c’estlemŒme,saufqu’onacettefoistoutmisdans</a:t>
            </a:r>
            <a:br/>
            <a:r>
              <a:t>lemain.Bienentendu,ilestprØfØrabledeplacercecodedansunefonction(cid:224)part,commepause,car</a:t>
            </a:r>
            <a:br/>
            <a:r>
              <a:t>celaallŁgelafonctionmainetlarendpluslisible.</a:t>
            </a:r>
            <a:br/>
            <a:r>
              <a:t>357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23. LA GESTION DES (cid:201)V(cid:201)NEMENTS</a:t>
            </a:r>
            <a:br/>
            <a:r>
              <a:t>RØcupØrer la touche</a:t>
            </a:r>
            <a:br/>
            <a:r>
              <a:t>Savoir qu’une touche a ØtØ enfoncØe c’est bien, mais savoir laquelle, c’est quand mŒme</a:t>
            </a:r>
            <a:br/>
            <a:r>
              <a:t>mieux!</a:t>
            </a:r>
            <a:br/>
            <a:r>
              <a:t>On peut obtenir la nature de la touche enfoncØe gr(cid:226)ce (cid:224) une sous-sous-sous-variable</a:t>
            </a:r>
            <a:br/>
            <a:r>
              <a:t>(ouf) qui s’appelle event.key.keysym.sym. Cette variable contient la valeur de la</a:t>
            </a:r>
            <a:br/>
            <a:r>
              <a:t>touche qui a ØtØ enfoncØe2.</a:t>
            </a:r>
            <a:br/>
            <a:r>
              <a:t>L’avantage, c’est que la SDL permet de rØcupØrer la valeur de toutes les</a:t>
            </a:r>
            <a:br/>
            <a:r>
              <a:t>touches du clavier. Il y a les lettres et les chi(cid:27)res, bien sßr (ABCDE0123...),</a:t>
            </a:r>
            <a:br/>
            <a:r>
              <a:t>mais aussi la touche Echap, ou encore Impr. Ecran, Suppr, EntrØe, etc.</a:t>
            </a:r>
            <a:br/>
            <a:r>
              <a:t>Il y a une constante pour chacune des touches du clavier. Vous trouverez cette liste</a:t>
            </a:r>
            <a:br/>
            <a:r>
              <a:t>dansladocumentationdelaSDL,quevousaveztrŁsprobablementtØlØchargØeavecla</a:t>
            </a:r>
            <a:br/>
            <a:r>
              <a:t>bibliothŁque quand vous avez dß l’installer. Si tel n’est pas le cas, je vous recommande</a:t>
            </a:r>
            <a:br/>
            <a:r>
              <a:t>fortement de retourner sur le site de la SDL et d’y tØlØcharger la documentation, car</a:t>
            </a:r>
            <a:br/>
            <a:r>
              <a:t>elle est trŁs utile.</a:t>
            </a:r>
            <a:br/>
            <a:r>
              <a:t>Vous trouverez la liste des touches du clavier dans la section Keysym definitions.</a:t>
            </a:r>
            <a:br/>
            <a:r>
              <a:t>Cette liste est trop longue pour Œtre prØsentØe ici (voir un aper(cid:231)u (cid:28)g. 23.2), aussi je</a:t>
            </a:r>
            <a:br/>
            <a:r>
              <a:t>vous propose pour cela de consulter la documentation sur le web directement.</a:t>
            </a:r>
            <a:br/>
            <a:r>
              <a:t>(cid:3) (cid:0)</a:t>
            </a:r>
            <a:br/>
            <a:r>
              <a:t>(cid:66) (cid:2)Code web : 235529(cid:1)</a:t>
            </a:r>
            <a:br/>
            <a:r>
              <a:t>Figure 23.2 (cid:21) Aper(cid:231)u de la documentation des constantes du clavier</a:t>
            </a:r>
            <a:br/>
            <a:r>
              <a:t>Bien entendu, la documentation est en anglais et donc... la liste aussi. Si vous voulez</a:t>
            </a:r>
            <a:br/>
            <a:r>
              <a:t>vraiment programmer, il est important d’Œtre capable de lire l’anglais car toutes les</a:t>
            </a:r>
            <a:br/>
            <a:r>
              <a:t>documentations sont dans cette langue, et vous ne pouvez pas vous en passer!</a:t>
            </a:r>
            <a:br/>
            <a:r>
              <a:t>Il y a deux tableaux dans cette liste : un grand (au dØbut) et un petit ((cid:224) la (cid:28)n). Nous</a:t>
            </a:r>
            <a:br/>
            <a:r>
              <a:t>nous intØresserons au grand tableau. Dans la premiŁre colonne vous avez la constante,</a:t>
            </a:r>
            <a:br/>
            <a:r>
              <a:t>dans la seconde la reprØsentation Øquivalente en ASCII3 et en(cid:28)n, dans la troisiŁme</a:t>
            </a:r>
            <a:br/>
            <a:r>
              <a:t>colonne, vous avez une description de la touche.</a:t>
            </a:r>
            <a:br/>
            <a:r>
              <a:t>Prenons par exemple la touche Echap ((cid:19) Escape (cid:20) en anglais). On peut vØri(cid:28)er si la</a:t>
            </a:r>
            <a:br/>
            <a:r>
              <a:t>touche enfoncØe est Echap comme ceci :</a:t>
            </a:r>
            <a:br/>
            <a:r>
              <a:t>2. Ellefonctionneaussilorsd’unrel(cid:226)chementdelatoucheSDL_KEYUP.</a:t>
            </a:r>
            <a:br/>
            <a:r>
              <a:t>3. NotezquecertainestouchescommeMaj(ouShift)n’ontpasdevaleurASCIIcorrespondante.</a:t>
            </a:r>
            <a:br/>
            <a:r>
              <a:t>358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CLAVIER</a:t>
            </a:r>
            <a:br/>
            <a:r>
              <a:t>switch (event.key.keysym.sym)</a:t>
            </a:r>
            <a:br/>
            <a:r>
              <a:t>{</a:t>
            </a:r>
            <a:br/>
            <a:r>
              <a:t>case SDLK_ESCAPE: /* Appui sur la touche Echap, on arrŒte le programme */</a:t>
            </a:r>
            <a:br/>
            <a:r>
              <a:t>continuer = 0;</a:t>
            </a:r>
            <a:br/>
            <a:r>
              <a:t>break;</a:t>
            </a:r>
            <a:br/>
            <a:r>
              <a:t>}</a:t>
            </a:r>
            <a:br/>
            <a:r>
              <a:t>J’utilise un switch pour faire mon test mais j’aurais aussi bien pu utiliser un</a:t>
            </a:r>
            <a:br/>
            <a:r>
              <a:t>if. Toutefois, j’ai plut(cid:244)t tendance (cid:224) me servir des switch quand je traite</a:t>
            </a:r>
            <a:br/>
            <a:r>
              <a:t>les ØvØnements car je teste beaucoup de valeurs di(cid:27)Ørentes (en pratique, j’ai</a:t>
            </a:r>
            <a:br/>
            <a:r>
              <a:t>beaucoup de case dans un switch, contrairement (cid:224) ici).</a:t>
            </a:r>
            <a:br/>
            <a:r>
              <a:t>Voici une boucle d’ØvØnement complŁte que vous pouvez tester :</a:t>
            </a:r>
            <a:br/>
            <a:r>
              <a:t>while (continuer)</a:t>
            </a:r>
            <a:br/>
            <a:r>
              <a:t>{</a:t>
            </a:r>
            <a:br/>
            <a:r>
              <a:t>SDL_WaitEvent(&amp;event);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break;</a:t>
            </a:r>
            <a:br/>
            <a:r>
              <a:t>case SDL_KEYDOWN:</a:t>
            </a:r>
            <a:br/>
            <a:r>
              <a:t>switch (event.key.keysym.sym)</a:t>
            </a:r>
            <a:br/>
            <a:r>
              <a:t>{</a:t>
            </a:r>
            <a:br/>
            <a:r>
              <a:t>case SDLK_ESCAPE: /* Appui sur la touche Echap, on arrŒte le</a:t>
            </a:r>
            <a:br/>
            <a:r>
              <a:t>(cid:44)→ programme */</a:t>
            </a:r>
            <a:br/>
            <a:r>
              <a:t>continuer = 0;</a:t>
            </a:r>
            <a:br/>
            <a:r>
              <a:t>break;</a:t>
            </a:r>
            <a:br/>
            <a:r>
              <a:t>}</a:t>
            </a:r>
            <a:br/>
            <a:r>
              <a:t>break;</a:t>
            </a:r>
            <a:br/>
            <a:r>
              <a:t>}</a:t>
            </a:r>
            <a:br/>
            <a:r>
              <a:t>}</a:t>
            </a:r>
            <a:br/>
            <a:r>
              <a:t>Cette fois, le programme s’arrŒte si on appuie sur Echap ou si on clique sur la croix de</a:t>
            </a:r>
            <a:br/>
            <a:r>
              <a:t>la fenŒtre.</a:t>
            </a:r>
            <a:br/>
            <a:r>
              <a:t>Maintenant que vous savez comment arrŒter le programme en appuyant sur</a:t>
            </a:r>
            <a:br/>
            <a:r>
              <a:t>une touche, vous Œtes autorisØs (cid:224) faire du plein Øcran si (cid:231)a vous amuse4.</a:t>
            </a:r>
            <a:br/>
            <a:r>
              <a:t>Auparavant, je vous avais demandØ d’Øviter de le faire car on ne savait pas</a:t>
            </a:r>
            <a:br/>
            <a:r>
              <a:t>comment arrŒter un programme en plein Øcran (il n’y a pas de croix sur</a:t>
            </a:r>
            <a:br/>
            <a:r>
              <a:t>laquelle cliquer pour arrŒter!).</a:t>
            </a:r>
            <a:br/>
            <a:r>
              <a:t>4. FlagSDL_FULLSCREENdansSDL_SetVideoMode,pourrappel.</a:t>
            </a:r>
            <a:br/>
            <a:r>
              <a:t>359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23. LA GESTION DES (cid:201)V(cid:201)NEMENTS</a:t>
            </a:r>
            <a:br/>
            <a:r>
              <a:t>Exercice : diriger Zozor au clavier</a:t>
            </a:r>
            <a:br/>
            <a:r>
              <a:t>VousŒtesmaintenantcapablesdedØplaceruneimagedanslafenŒtre(cid:224)l’aideduclavier!</a:t>
            </a:r>
            <a:br/>
            <a:r>
              <a:t>C’est un exercice trŁs intØressant qui va d’ailleurs nous permettre de voir comment</a:t>
            </a:r>
            <a:br/>
            <a:r>
              <a:t>utiliser le double bu(cid:27)ering et la rØpØtition de touches. De plus, ce que je vais vous</a:t>
            </a:r>
            <a:br/>
            <a:r>
              <a:t>apprendre l(cid:224) est la base de tous les jeux rØalisØs en SDL, donc ce n’est pas un</a:t>
            </a:r>
            <a:br/>
            <a:r>
              <a:t>exercice facultatif! Je vous invite (cid:224) le lire et (cid:224) le faire trŁs soigneusement.</a:t>
            </a:r>
            <a:br/>
            <a:r>
              <a:t>Charger l’image</a:t>
            </a:r>
            <a:br/>
            <a:r>
              <a:t>Pour commencer, nous allons charger une image. On va faire simple : on va reprendre</a:t>
            </a:r>
            <a:br/>
            <a:r>
              <a:t>l’image de Zozor utilisØe dans le chapitre prØcØdent. CrØez donc la surface zozor,</a:t>
            </a:r>
            <a:br/>
            <a:r>
              <a:t>chargez l’image et rendez-la transparente (c’Øtait un BMP, je vous le rappelle).</a:t>
            </a:r>
            <a:br/>
            <a:r>
              <a:t>zozor = SDL_LoadBMP("zozor.bmp");</a:t>
            </a:r>
            <a:br/>
            <a:r>
              <a:t>SDL_SetColorKey(zozor, SDL_SRCCOLORKEY, SDL_MapRGB(zozor-&gt;format, 0, 0, 255));</a:t>
            </a:r>
            <a:br/>
            <a:r>
              <a:t>Ensuite, et c’est certainement le plus important, vous devez crØer une variable de type</a:t>
            </a:r>
            <a:br/>
            <a:r>
              <a:t>SDL_Rect pour retenir les coordonnØes de Zozor :</a:t>
            </a:r>
            <a:br/>
            <a:r>
              <a:t>SDL_Rect positionZozor;</a:t>
            </a:r>
            <a:br/>
            <a:r>
              <a:t>Je vous recommande d’initialiser les coordonnØes, en mettant soit x = 0 et y = 0</a:t>
            </a:r>
            <a:br/>
            <a:r>
              <a:t>(positionenhaut(cid:224)gauchedelafenŒtre),soitencentrantZozordanslafenŒtrecomme</a:t>
            </a:r>
            <a:br/>
            <a:r>
              <a:t>vous avez appris (cid:224) le faire il n’y a pas si longtemps.</a:t>
            </a:r>
            <a:br/>
            <a:r>
              <a:t>/* On centre Zozor (cid:224) l’Øcran */</a:t>
            </a:r>
            <a:br/>
            <a:r>
              <a:t>positionZozor.x = ecran-&gt;w / 2 - zozor-&gt;w / 2;</a:t>
            </a:r>
            <a:br/>
            <a:r>
              <a:t>positionZozor.y = ecran-&gt;h / 2 - zozor-&gt;h / 2;</a:t>
            </a:r>
            <a:br/>
            <a:r>
              <a:t>Vous devez initialiser positionZozor aprŁs avoir chargØ les surfaces ecran</a:t>
            </a:r>
            <a:br/>
            <a:r>
              <a:t>et zozor. En e(cid:27)et, j’utilise la largeur (w) et la hauteur (h) de ces deux</a:t>
            </a:r>
            <a:br/>
            <a:r>
              <a:t>surfaces pour calculer la position centrØe de Zozor (cid:224) l’Øcran, il faut donc que</a:t>
            </a:r>
            <a:br/>
            <a:r>
              <a:t>ces surfaces aient ØtØ initialisØes auparavant.</a:t>
            </a:r>
            <a:br/>
            <a:r>
              <a:t>Si vous vous Œtes bien dØbrouillØs, vous devriez avoir rØussi (cid:224) a(cid:30)cher Zozor au centre</a:t>
            </a:r>
            <a:br/>
            <a:r>
              <a:t>de l’Øcran ((cid:28)g. 25.1).</a:t>
            </a:r>
            <a:br/>
            <a:r>
              <a:t>J’aichoisidemettrelefondenblanccettefois(enfaisantunSDL_FillRectsurecran),</a:t>
            </a:r>
            <a:br/>
            <a:r>
              <a:t>mais ce n’est pas une obligation.</a:t>
            </a:r>
            <a:br/>
            <a:r>
              <a:t>SchØma de la programmation ØvØnementielle</a:t>
            </a:r>
            <a:br/>
            <a:r>
              <a:t>QuandvouscodezunprogrammequirØagitauxØvØnements(commeonvalefaireici),</a:t>
            </a:r>
            <a:br/>
            <a:r>
              <a:t>vous devez suivre la plupart du temps le mŒme (cid:19) schØma (cid:20) de code. Ce schØma est (cid:224)</a:t>
            </a:r>
            <a:br/>
            <a:r>
              <a:t>360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EXERCICE : DIRIGER ZOZOR AU CLAVIER</a:t>
            </a:r>
            <a:br/>
            <a:r>
              <a:t>Figure 23.3 (cid:21) Zozor centrØ dans la fenŒtre</a:t>
            </a:r>
            <a:br/>
            <a:r>
              <a:t>conna(cid:238)tre par c(cid:247)ur. Le voici :</a:t>
            </a:r>
            <a:br/>
            <a:r>
              <a:t>while (continuer)</a:t>
            </a:r>
            <a:br/>
            <a:r>
              <a:t>{</a:t>
            </a:r>
            <a:br/>
            <a:r>
              <a:t>SDL_WaitEvent(&amp;event);</a:t>
            </a:r>
            <a:br/>
            <a:r>
              <a:t>switch(event.type)</a:t>
            </a:r>
            <a:br/>
            <a:r>
              <a:t>{</a:t>
            </a:r>
            <a:br/>
            <a:r>
              <a:t>case SDL_TRUC: /* Gestion des ØvØnements de type TRUC */</a:t>
            </a:r>
            <a:br/>
            <a:r>
              <a:t>case SDL_BIDULE: /* Gestion des ØvØnements de type BIDULE */</a:t>
            </a:r>
            <a:br/>
            <a:r>
              <a:t>}</a:t>
            </a:r>
            <a:br/>
            <a:r>
              <a:t>/* On efface l’Øcran (ici fond blanc) : */</a:t>
            </a:r>
            <a:br/>
            <a:r>
              <a:t>SDL_FillRect(ecran, NULL, SDL_MapRGB(ecran-&gt;format, 255, 255, 255));</a:t>
            </a:r>
            <a:br/>
            <a:r>
              <a:t>/* On fait tous les SDL_BlitSurface nØcessaires pour coller les surfaces (cid:224)</a:t>
            </a:r>
            <a:br/>
            <a:r>
              <a:t>(cid:44)→ l’Øcran */</a:t>
            </a:r>
            <a:br/>
            <a:r>
              <a:t>/* On met (cid:224) jour l’affichage : */</a:t>
            </a:r>
            <a:br/>
            <a:r>
              <a:t>SDL_Flip(ecran);</a:t>
            </a:r>
            <a:br/>
            <a:r>
              <a:t>}</a:t>
            </a:r>
            <a:br/>
            <a:r>
              <a:t>Voil(cid:224) dans les grandes lignes la forme de la boucle principale d’un programme SDL.</a:t>
            </a:r>
            <a:br/>
            <a:r>
              <a:t>On boucle tant qu’on n’a pas demandØ (cid:224) arrŒter le programme.</a:t>
            </a:r>
            <a:br/>
            <a:r>
              <a:t>361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23. LA GESTION DES (cid:201)V(cid:201)NEMENTS</a:t>
            </a:r>
            <a:br/>
            <a:r>
              <a:t>1. On attend un ØvØnement (SDL_WaitEvent) ou bien on vØri(cid:28)e s’il y a un</a:t>
            </a:r>
            <a:br/>
            <a:r>
              <a:t>ØvØnement mais on n’attend pas qu’il y en ait un (SDL_PollEvent). Pour le</a:t>
            </a:r>
            <a:br/>
            <a:r>
              <a:t>moment on se contente de SDL_WaitEvent.</a:t>
            </a:r>
            <a:br/>
            <a:r>
              <a:t>2. On fait un (grand) switch pour savoir de quel type d’ØvØnement il s’agit (ØvØ-</a:t>
            </a:r>
            <a:br/>
            <a:r>
              <a:t>nement de type TRUC, de type BIDULE, comme (cid:231)a vous chante!). On traite</a:t>
            </a:r>
            <a:br/>
            <a:r>
              <a:t>l’ØvØnement qu’on a re(cid:231)u : on e(cid:27)ectue certaines actions, certains calculs.</a:t>
            </a:r>
            <a:br/>
            <a:r>
              <a:t>3. Une fois sorti du switch, on prØpare un nouvel a(cid:30)chage :</a:t>
            </a:r>
            <a:br/>
            <a:r>
              <a:t>(a) premiŁre chose (cid:224) faire : on e(cid:27)ace l’Øcran avec un SDL_FillRect. Si on ne</a:t>
            </a:r>
            <a:br/>
            <a:r>
              <a:t>le faisait pas, on aurait des (cid:19) traces (cid:20) de l’ancien Øcran qui subsisteraient,</a:t>
            </a:r>
            <a:br/>
            <a:r>
              <a:t>et forcØment, ce ne serait pas trŁs joli;</a:t>
            </a:r>
            <a:br/>
            <a:r>
              <a:t>(b) ensuite,onfaittouslesblitsnØcessairespourcollerlessurfacessurl’Øcran;</a:t>
            </a:r>
            <a:br/>
            <a:r>
              <a:t>(c) en(cid:28)n, une fois que c’est fait, on met (cid:224) jour l’a(cid:30)chage aux yeux de l’uti-</a:t>
            </a:r>
            <a:br/>
            <a:r>
              <a:t>lisateur, en appelant la fonction SDL_Flip(ecran).</a:t>
            </a:r>
            <a:br/>
            <a:r>
              <a:t>Traiter l’ØvØnement SDL_KEYDOWN</a:t>
            </a:r>
            <a:br/>
            <a:r>
              <a:t>Voyons maintenant comment on va traiter l’ØvØnement SDL_KEYDOWN. Notre but est</a:t>
            </a:r>
            <a:br/>
            <a:r>
              <a:t>de diriger Zozor au clavier avec les (cid:29)Łches directionnelles. On va donc modi(cid:28)er ses</a:t>
            </a:r>
            <a:br/>
            <a:r>
              <a:t>coordonnØes (cid:224) l’Øcran en fonction de la (cid:29)Łche sur laquelle on appuie :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break;</a:t>
            </a:r>
            <a:br/>
            <a:r>
              <a:t>case SDL_KEYDOWN:</a:t>
            </a:r>
            <a:br/>
            <a:r>
              <a:t>switch(event.key.keysym.sym)</a:t>
            </a:r>
            <a:br/>
            <a:r>
              <a:t>{</a:t>
            </a:r>
            <a:br/>
            <a:r>
              <a:t>case SDLK_UP: // FlŁche haut</a:t>
            </a:r>
            <a:br/>
            <a:r>
              <a:t>positionZozor.y--;</a:t>
            </a:r>
            <a:br/>
            <a:r>
              <a:t>break;</a:t>
            </a:r>
            <a:br/>
            <a:r>
              <a:t>case SDLK_DOWN: // FlŁche bas</a:t>
            </a:r>
            <a:br/>
            <a:r>
              <a:t>positionZozor.y++;</a:t>
            </a:r>
            <a:br/>
            <a:r>
              <a:t>break;</a:t>
            </a:r>
            <a:br/>
            <a:r>
              <a:t>case SDLK_RIGHT: // FlŁche droite</a:t>
            </a:r>
            <a:br/>
            <a:r>
              <a:t>positionZozor.x++;</a:t>
            </a:r>
            <a:br/>
            <a:r>
              <a:t>break;</a:t>
            </a:r>
            <a:br/>
            <a:r>
              <a:t>case SDLK_LEFT: // FlŁche gauche</a:t>
            </a:r>
            <a:br/>
            <a:r>
              <a:t>positionZozor.x--;</a:t>
            </a:r>
            <a:br/>
            <a:r>
              <a:t>break;</a:t>
            </a:r>
            <a:br/>
            <a:r>
              <a:t>}</a:t>
            </a:r>
            <a:br/>
            <a:r>
              <a:t>break;</a:t>
            </a:r>
            <a:br/>
            <a:r>
              <a:t>}</a:t>
            </a:r>
            <a:br/>
            <a:r>
              <a:t>Comment j’ai trouvØ ces constantes? Dans la doc’! Je vous ai donnØ tout (cid:224) l’heure un</a:t>
            </a:r>
            <a:br/>
            <a:r>
              <a:t>lien vers la page de la doc’ qui liste toutes les touches du clavier : c’est l(cid:224) que je me</a:t>
            </a:r>
            <a:br/>
            <a:r>
              <a:t>suis servi.</a:t>
            </a:r>
            <a:br/>
            <a:r>
              <a:t>362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VISUAL C++ (WINDOWS SEULEMENT)</a:t>
            </a:r>
            <a:br/>
            <a:r>
              <a:t>Figure 2.8 (cid:21) CrØation de projet Visual C++ Express</a:t>
            </a:r>
            <a:br/>
            <a:r>
              <a:t>Figure 2.9 (cid:21) Assistant crØation de projet Visual C++ Express</a:t>
            </a:r>
            <a:br/>
            <a:r>
              <a:t>21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EXERCICE : DIRIGER ZOZOR AU CLAVIER</a:t>
            </a:r>
            <a:br/>
            <a:r>
              <a:t>(cid:3) (cid:0)</a:t>
            </a:r>
            <a:br/>
            <a:r>
              <a:t>(cid:66) (cid:2)Code web : 235529(cid:1)</a:t>
            </a:r>
            <a:br/>
            <a:r>
              <a:t>Ce qu’on fait l(cid:224) est trŁs simple :</a:t>
            </a:r>
            <a:br/>
            <a:r>
              <a:t>(cid:21) sionappuiesurla(cid:29)Łche(cid:19)haut(cid:20),ondiminuel’ordonnØe(y)delapositiondeZozor</a:t>
            </a:r>
            <a:br/>
            <a:r>
              <a:t>d’un pixel5 pour le faire (cid:19) monter (cid:20);</a:t>
            </a:r>
            <a:br/>
            <a:r>
              <a:t>(cid:21) sionvaverslebas,ondoitaucontraireaugmenter(incrØmenter)l’ordonnØedeZozor</a:t>
            </a:r>
            <a:br/>
            <a:r>
              <a:t>(y);</a:t>
            </a:r>
            <a:br/>
            <a:r>
              <a:t>(cid:21) si on va vers la droite, on augmente la valeur de l’abscisse (x);</a:t>
            </a:r>
            <a:br/>
            <a:r>
              <a:t>(cid:21) si on va vers la gauche, on doit diminuer l’abscisse (x).</a:t>
            </a:r>
            <a:br/>
            <a:r>
              <a:t>Etmaintenant?EnvousaidantduschØmadecodedonnØprØcØdemment,vousdevriez</a:t>
            </a:r>
            <a:br/>
            <a:r>
              <a:t>Œtre capables de diriger Zozor au clavier!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NULL, *zozor = NULL;</a:t>
            </a:r>
            <a:br/>
            <a:r>
              <a:t>SDL_Rect positionZozor;</a:t>
            </a:r>
            <a:br/>
            <a:r>
              <a:t>SDL_Event event;</a:t>
            </a:r>
            <a:br/>
            <a:r>
              <a:t>int continuer = 1;</a:t>
            </a:r>
            <a:br/>
            <a:r>
              <a:t>SDL_Init(SDL_INIT_VIDEO);</a:t>
            </a:r>
            <a:br/>
            <a:r>
              <a:t>ecran = SDL_SetVideoMode(640, 480, 32, SDL_HWSURFACE);</a:t>
            </a:r>
            <a:br/>
            <a:r>
              <a:t>SDL_WM_SetCaption("Gestion des ØvØnements en SDL", NULL);</a:t>
            </a:r>
            <a:br/>
            <a:r>
              <a:t>/* Chargement de Zozor */</a:t>
            </a:r>
            <a:br/>
            <a:r>
              <a:t>zozor = SDL_LoadBMP("zozor.bmp");</a:t>
            </a:r>
            <a:br/>
            <a:r>
              <a:t>SDL_SetColorKey(zozor, SDL_SRCCOLORKEY, SDL_MapRGB(zozor-&gt;format, 0, 0, 255));</a:t>
            </a:r>
            <a:br/>
            <a:r>
              <a:t>/* On centre Zozor (cid:224) l’Øcran */</a:t>
            </a:r>
            <a:br/>
            <a:r>
              <a:t>positionZozor.x = ecran-&gt;w / 2 - zozor-&gt;w / 2;</a:t>
            </a:r>
            <a:br/>
            <a:r>
              <a:t>positionZozor.y = ecran-&gt;h / 2 - zozor-&gt;h / 2;</a:t>
            </a:r>
            <a:br/>
            <a:r>
              <a:t>while (continuer)</a:t>
            </a:r>
            <a:br/>
            <a:r>
              <a:t>{</a:t>
            </a:r>
            <a:br/>
            <a:r>
              <a:t>SDL_WaitEvent(&amp;event);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break;</a:t>
            </a:r>
            <a:br/>
            <a:r>
              <a:t>case SDL_KEYDOWN:</a:t>
            </a:r>
            <a:br/>
            <a:r>
              <a:t>switch(event.key.keysym.sym)</a:t>
            </a:r>
            <a:br/>
            <a:r>
              <a:t>{</a:t>
            </a:r>
            <a:br/>
            <a:r>
              <a:t>case SDLK_UP: // FlŁche haut</a:t>
            </a:r>
            <a:br/>
            <a:r>
              <a:t>positionZozor.y--;</a:t>
            </a:r>
            <a:br/>
            <a:r>
              <a:t>break;</a:t>
            </a:r>
            <a:br/>
            <a:r>
              <a:t>case SDLK_DOWN: // FlŁche bas</a:t>
            </a:r>
            <a:br/>
            <a:r>
              <a:t>5. NotezquenousnesommespasobligØsdeledØplacerd’unpixel,onpourraittrŁsbienledØplacer</a:t>
            </a:r>
            <a:br/>
            <a:r>
              <a:t>de10pixelsen10pixels.</a:t>
            </a:r>
            <a:br/>
            <a:r>
              <a:t>363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23. LA GESTION DES (cid:201)V(cid:201)NEMENTS</a:t>
            </a:r>
            <a:br/>
            <a:r>
              <a:t>positionZozor.y++;</a:t>
            </a:r>
            <a:br/>
            <a:r>
              <a:t>break;</a:t>
            </a:r>
            <a:br/>
            <a:r>
              <a:t>case SDLK_RIGHT: // FlŁche droite</a:t>
            </a:r>
            <a:br/>
            <a:r>
              <a:t>positionZozor.x++;</a:t>
            </a:r>
            <a:br/>
            <a:r>
              <a:t>break;</a:t>
            </a:r>
            <a:br/>
            <a:r>
              <a:t>case SDLK_LEFT: // FlŁche gauche</a:t>
            </a:r>
            <a:br/>
            <a:r>
              <a:t>positionZozor.x--;</a:t>
            </a:r>
            <a:br/>
            <a:r>
              <a:t>break;</a:t>
            </a:r>
            <a:br/>
            <a:r>
              <a:t>}</a:t>
            </a:r>
            <a:br/>
            <a:r>
              <a:t>break;</a:t>
            </a:r>
            <a:br/>
            <a:r>
              <a:t>}</a:t>
            </a:r>
            <a:br/>
            <a:r>
              <a:t>/* On efface l’Øcran */</a:t>
            </a:r>
            <a:br/>
            <a:r>
              <a:t>SDL_FillRect(ecran, NULL, SDL_MapRGB(ecran-&gt;format, 255, 255, 255));</a:t>
            </a:r>
            <a:br/>
            <a:r>
              <a:t>/* On place Zozor (cid:224) sa nouvelle position */</a:t>
            </a:r>
            <a:br/>
            <a:r>
              <a:t>SDL_BlitSurface(zozor, NULL, ecran, &amp;positionZozor);</a:t>
            </a:r>
            <a:br/>
            <a:r>
              <a:t>/* On met (cid:224) jour l’affichage */</a:t>
            </a:r>
            <a:br/>
            <a:r>
              <a:t>SDL_Flip(ecran);</a:t>
            </a:r>
            <a:br/>
            <a:r>
              <a:t>}</a:t>
            </a:r>
            <a:br/>
            <a:r>
              <a:t>SDL_FreeSurface(zozor);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252188(cid:1)</a:t>
            </a:r>
            <a:br/>
            <a:r>
              <a:t>Il est primordial de bien comprendre comment est composØe la boucle principale du</a:t>
            </a:r>
            <a:br/>
            <a:r>
              <a:t>programme. Il faut Œtre capable de la refaire de tŒte. Relisez le schØma de code que</a:t>
            </a:r>
            <a:br/>
            <a:r>
              <a:t>vous avez vu plus haut, au besoin.</a:t>
            </a:r>
            <a:br/>
            <a:r>
              <a:t>Donc en rØsumØ, on a une grosse boucle appelØe (cid:19) Boucle principale du programme (cid:20).</a:t>
            </a:r>
            <a:br/>
            <a:r>
              <a:t>Ellenes’arrŒteraquesionledemandeenmettantleboolØencontinuer(cid:224)0.Danscette</a:t>
            </a:r>
            <a:br/>
            <a:r>
              <a:t>boucle,onrØcupŁred’abordunØvØnement(cid:224)traiter.OnfaitunswitchpourdØterminer</a:t>
            </a:r>
            <a:br/>
            <a:r>
              <a:t>de quel type d’ØvØnement il s’agit. En fonction de l’ØvØnement, on e(cid:27)ectue di(cid:27)Ørentes</a:t>
            </a:r>
            <a:br/>
            <a:r>
              <a:t>actions. Ici, je mets (cid:224) jour les coordonnØes de Zozor pour donner l’impression qu’on le</a:t>
            </a:r>
            <a:br/>
            <a:r>
              <a:t>dØplace.</a:t>
            </a:r>
            <a:br/>
            <a:r>
              <a:t>Ensuite, aprŁs le switch vous devez mettre (cid:224) jour votre Øcran comme suit.</a:t>
            </a:r>
            <a:br/>
            <a:r>
              <a:t>1. PremiŁrement, vous e(cid:27)acez l’Øcran via un SDL_FillRect (de la couleur de fond</a:t>
            </a:r>
            <a:br/>
            <a:r>
              <a:t>que vous voulez).</a:t>
            </a:r>
            <a:br/>
            <a:r>
              <a:t>2. Ensuite, vous blittez vos surfaces sur l’Øcran. Ici, je n’ai eu besoin de blitter que</a:t>
            </a:r>
            <a:br/>
            <a:r>
              <a:t>Zozor car il n’y a que lui. Vous noterez, et c’est trŁs important, que je blitte</a:t>
            </a:r>
            <a:br/>
            <a:r>
              <a:t>Zozor (cid:224) positionZozor! C’est l(cid:224) que la di(cid:27)Ørence se fait : si j’ai mis (cid:224) jour</a:t>
            </a:r>
            <a:br/>
            <a:r>
              <a:t>positionZozorauparavant,alorsZozorappara(cid:238)tra(cid:224)unautreendroitetonaura</a:t>
            </a:r>
            <a:br/>
            <a:r>
              <a:t>l’impression qu’on l’a dØplacØ!</a:t>
            </a:r>
            <a:br/>
            <a:r>
              <a:t>3. En(cid:28)n, toute derniŁre chose (cid:224) faire : SDL_Flip. Cela ordonne la mise (cid:224) jour de</a:t>
            </a:r>
            <a:br/>
            <a:r>
              <a:t>l’Øcran aux yeux de l’utilisateur.</a:t>
            </a:r>
            <a:br/>
            <a:r>
              <a:t>364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EXERCICE : DIRIGER ZOZOR AU CLAVIER</a:t>
            </a:r>
            <a:br/>
            <a:r>
              <a:t>On peut donc dØplacer Zozor oø l’on veut sur l’Øcran, maintenant ((cid:28)g. 23.4)!</a:t>
            </a:r>
            <a:br/>
            <a:r>
              <a:t>Figure 23.4 (cid:21) Zozor en balade</a:t>
            </a:r>
            <a:br/>
            <a:r>
              <a:t>Quelques optimisations</a:t>
            </a:r>
            <a:br/>
            <a:r>
              <a:t>RØpØtition des touches</a:t>
            </a:r>
            <a:br/>
            <a:r>
              <a:t>Pour l’instant, notre programme fonctionne mais on ne peut se dØplacer que d’un</a:t>
            </a:r>
            <a:br/>
            <a:r>
              <a:t>pixel (cid:224) la fois. Nous sommes obligØs d’appuyer (cid:224) nouveau sur les (cid:29)Łches du clavier</a:t>
            </a:r>
            <a:br/>
            <a:r>
              <a:t>si on veut encore se dØplacer d’un pixel. Je ne sais pas vous, mais moi (cid:231)a m’amuse</a:t>
            </a:r>
            <a:br/>
            <a:r>
              <a:t>moyennement de m’exciter frØnØtiquement sur la mŒme touche du clavier juste pour</a:t>
            </a:r>
            <a:br/>
            <a:r>
              <a:t>dØplacer le personnage de 200 pixels.</a:t>
            </a:r>
            <a:br/>
            <a:r>
              <a:t>Heureusement, il y a SDL_EnableKeyRepeat! Cette fonction permet d’activer la rØ-</a:t>
            </a:r>
            <a:br/>
            <a:r>
              <a:t>pØtition des touches. Elle fait en sorte que la SDL rØgØnŁre un ØvØnement de type</a:t>
            </a:r>
            <a:br/>
            <a:r>
              <a:t>SDL_KEYDOWN si une touche est maintenue enfoncØe un certain temps.</a:t>
            </a:r>
            <a:br/>
            <a:r>
              <a:t>Cette fonction peut Œtre appelØe quand vous voulez, mais je vous conseille de l’appeler</a:t>
            </a:r>
            <a:br/>
            <a:r>
              <a:t>de prØfØrence avant la boucle principale du programme. Elle prend deux paramŁtres :</a:t>
            </a:r>
            <a:br/>
            <a:r>
              <a:t>(cid:21) la durØe (en millisecondes) pendant laquelle une touche doit rester enfoncØe avant</a:t>
            </a:r>
            <a:br/>
            <a:r>
              <a:t>d’activer la rØpØtition des touches;</a:t>
            </a:r>
            <a:br/>
            <a:r>
              <a:t>(cid:21) ledØlai(enmillisecondes)entrechaquegØnØrationd’unØvØnementSDL_KEYDOWNune</a:t>
            </a:r>
            <a:br/>
            <a:r>
              <a:t>fois que la rØpØtition a ØtØ activØe.</a:t>
            </a:r>
            <a:br/>
            <a:r>
              <a:t>365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23. LA GESTION DES (cid:201)V(cid:201)NEMENTS</a:t>
            </a:r>
            <a:br/>
            <a:r>
              <a:t>Le premier paramŁtre indique au bout de combien de temps on gØnŁre une rØpØtition</a:t>
            </a:r>
            <a:br/>
            <a:r>
              <a:t>la premiŁre fois, et le second indique le temps qu’il faut ensuite pour que l’ØvØnement</a:t>
            </a:r>
            <a:br/>
            <a:r>
              <a:t>se rØpŁte. Personnellement, pour des raisons de (cid:29)uiditØ, je mets la mŒme valeur (cid:224) ces</a:t>
            </a:r>
            <a:br/>
            <a:r>
              <a:t>deux paramŁtres, le plus souvent.</a:t>
            </a:r>
            <a:br/>
            <a:r>
              <a:t>Essayez avec une rØpØtition de 10 ms :</a:t>
            </a:r>
            <a:br/>
            <a:r>
              <a:t>SDL_EnableKeyRepeat(10, 10);</a:t>
            </a:r>
            <a:br/>
            <a:r>
              <a:t>Maintenant, vous pouvez laisser une touche du clavier enfoncØe. Vous allez voir, c’est</a:t>
            </a:r>
            <a:br/>
            <a:r>
              <a:t>quand mŒme mieux!</a:t>
            </a:r>
            <a:br/>
            <a:r>
              <a:t>Travailler avec le double bu(cid:27)er</a:t>
            </a:r>
            <a:br/>
            <a:r>
              <a:t>(cid:192) partir de maintenant, il serait bon d’activer l’option de double bu(cid:27)ering de la</a:t>
            </a:r>
            <a:br/>
            <a:r>
              <a:t>SDL.</a:t>
            </a:r>
            <a:br/>
            <a:r>
              <a:t>Le double bu(cid:27)ering est une technique couramment utilisØe dans les jeux. Elle permet</a:t>
            </a:r>
            <a:br/>
            <a:r>
              <a:t>d’Øviterunscintillementdel’image.Pourquoil’imagescintillerait-elle?Parcequequand</a:t>
            </a:r>
            <a:br/>
            <a:r>
              <a:t>vousdessinez(cid:224)l’Øcran,l’utilisateur(cid:19)voit(cid:20)quandvousdessinezetdoncquandl’Øcran</a:t>
            </a:r>
            <a:br/>
            <a:r>
              <a:t>s’e(cid:27)ace. MŒme si (cid:231)a va trŁs vite, notre cerveau per(cid:231)oit un clignotement et c’est trŁs</a:t>
            </a:r>
            <a:br/>
            <a:r>
              <a:t>dØsagrØable.</a:t>
            </a:r>
            <a:br/>
            <a:r>
              <a:t>Latechniquedudoublebu(cid:27)eringconsiste(cid:224)utiliserdeux(cid:19)Øcrans(cid:20):l’unestrØel(celui</a:t>
            </a:r>
            <a:br/>
            <a:r>
              <a:t>que l’utilisateur est en train de voir sur son moniteur), l’autre est virtuel (c’est une</a:t>
            </a:r>
            <a:br/>
            <a:r>
              <a:t>image que l’ordinateur est en train de construire en mØmoire).</a:t>
            </a:r>
            <a:br/>
            <a:r>
              <a:t>Ces deux Øcrans alternent : l’Øcran A est a(cid:30)chØ pendant que l’autre (l’Øcran B) en</a:t>
            </a:r>
            <a:br/>
            <a:r>
              <a:t>(cid:19) arriŁre-plan (cid:20) prØpare l’image suivante ((cid:28)g. 23.5).</a:t>
            </a:r>
            <a:br/>
            <a:r>
              <a:t>Figure 23.5 (cid:21) En double bu(cid:27)ering, l’image suivante est prØparØe en t(cid:226)che de fond</a:t>
            </a:r>
            <a:br/>
            <a:r>
              <a:t>Une fois que l’image en arriŁre-plan (l’Øcran B) a ØtØ dessinØe, on intervertit les deux</a:t>
            </a:r>
            <a:br/>
            <a:r>
              <a:t>Øcrans en appelant la fonction SDL_Flip ((cid:28)g. 23.6).</a:t>
            </a:r>
            <a:br/>
            <a:r>
              <a:t>L’Øcran A part en arriŁre-plan prØparer l’image suivante, tandis que l’image de l’Øcran</a:t>
            </a:r>
            <a:br/>
            <a:r>
              <a:t>B s’a(cid:30)che directement et instantanØment aux yeux de l’utilisateur. RØsultat : aucun</a:t>
            </a:r>
            <a:br/>
            <a:r>
              <a:t>scintillement!</a:t>
            </a:r>
            <a:br/>
            <a:r>
              <a:t>366</a:t>
            </a: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EXERCICE : DIRIGER ZOZOR AU CLAVIER</a:t>
            </a:r>
            <a:br/>
            <a:r>
              <a:t>Figure 23.6 (cid:21) SDL_Flip intervertit les Øcrans pour a(cid:30)cher la nouvelle image</a:t>
            </a:r>
            <a:br/>
            <a:r>
              <a:t>PourrØalisercela,toutcequevousavez(cid:224)faireestdechargerlemodevidØoenajoutant</a:t>
            </a:r>
            <a:br/>
            <a:r>
              <a:t>le (cid:29)ag SDL_DOUBLEBUF :</a:t>
            </a:r>
            <a:br/>
            <a:r>
              <a:t>ecran = SDL_SetVideoMode(640, 480, 32, SDL_HWSURFACE | SDL_DOUBLEBUF);</a:t>
            </a:r>
            <a:br/>
            <a:r>
              <a:t>Vous n’avez rien d’autre (cid:224) changer dans votre code.</a:t>
            </a:r>
            <a:br/>
            <a:r>
              <a:t>Le double bu(cid:27)ering est une technique bien connue de votre carte graphique.</a:t>
            </a:r>
            <a:br/>
            <a:r>
              <a:t>C’est donc directement gØrØ par le matØriel et (cid:231)a va trŁs trŁs vite.</a:t>
            </a:r>
            <a:br/>
            <a:r>
              <a:t>Vous vous demandez peut-Œtre pourquoi on a dØj(cid:224) utilisØ SDL_Flip auparavant sans le</a:t>
            </a:r>
            <a:br/>
            <a:r>
              <a:t>double bu(cid:27)ering? En fait, cette fonction a deux utilitØs :</a:t>
            </a:r>
            <a:br/>
            <a:r>
              <a:t>(cid:21) siledoublebu(cid:27)eringestactivØ,ellesert(cid:224)commander(cid:19)l’Øchange(cid:20)desØcransqu’on</a:t>
            </a:r>
            <a:br/>
            <a:r>
              <a:t>vient de voir;</a:t>
            </a:r>
            <a:br/>
            <a:r>
              <a:t>(cid:21) si le double bu(cid:27)ering n’est pas activØ, elle commande un rafra(cid:238)chissement manuel de</a:t>
            </a:r>
            <a:br/>
            <a:r>
              <a:t>la fenŒtre. Cette technique est valable dans le cas d’un programme qui ne bouge pas</a:t>
            </a:r>
            <a:br/>
            <a:r>
              <a:t>beaucoup, mais pour la plupart des jeux, je recommande de l’activer.</a:t>
            </a:r>
            <a:br/>
            <a:r>
              <a:t>DorØnavant, j’aurai toujours le double bu(cid:27)ering activØ dans mes codes source6.</a:t>
            </a:r>
            <a:br/>
            <a:r>
              <a:t>Si vous le souhaitez, vous pouvez rØcupØrer le code source complet qui fait usage du</a:t>
            </a:r>
            <a:br/>
            <a:r>
              <a:t>double bu(cid:27)ering et de la rØpØtition des touches. Il est trŁs similaire (cid:224) celui que l’on</a:t>
            </a:r>
            <a:br/>
            <a:r>
              <a:t>a vu prØcØdemment, on y a seulement ajoutØ les nouvelles instructions qu’on vient</a:t>
            </a:r>
            <a:br/>
            <a:r>
              <a:t>d’apprendre.</a:t>
            </a:r>
            <a:br/>
            <a:r>
              <a:t>(cid:3) (cid:0)</a:t>
            </a:r>
            <a:br/>
            <a:r>
              <a:t>(cid:66) (cid:2)Code web : 618870(cid:1)</a:t>
            </a:r>
            <a:br/>
            <a:r>
              <a:t>6. ˙anecoßtepaspluscheretc’estmieux:dequoiseplaint-on?</a:t>
            </a:r>
            <a:br/>
            <a:r>
              <a:t>367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23. LA GESTION DES (cid:201)V(cid:201)NEMENTS</a:t>
            </a:r>
            <a:br/>
            <a:r>
              <a:t>La souris</a:t>
            </a:r>
            <a:br/>
            <a:r>
              <a:t>Vous vous dites peut-Œtre que gØrer la souris est plus compliquØ que le clavier? Que</a:t>
            </a:r>
            <a:br/>
            <a:r>
              <a:t>nenni! C’est mŒme plus simple, vous allez voir!</a:t>
            </a:r>
            <a:br/>
            <a:r>
              <a:t>La souris peut gØnØrer trois types d’ØvØnements di(cid:27)Ørents.</a:t>
            </a:r>
            <a:br/>
            <a:r>
              <a:t>(cid:21) SDL_MOUSEBUTTONDOWN : lorsqu’on clique avec la souris. Cela correspond au moment</a:t>
            </a:r>
            <a:br/>
            <a:r>
              <a:t>oø le bouton de la souris est enfoncØ.</a:t>
            </a:r>
            <a:br/>
            <a:r>
              <a:t>(cid:21) SDL_MOUSEBUTTONUP : lorsqu’on rel(cid:226)che le bouton de la souris. Tout cela fonctionne</a:t>
            </a:r>
            <a:br/>
            <a:r>
              <a:t>exactementsurlemŒmeprincipequelestouchesduclavier:ilyad’abordunappui,</a:t>
            </a:r>
            <a:br/>
            <a:r>
              <a:t>puis un rel(cid:226)chement du bouton.</a:t>
            </a:r>
            <a:br/>
            <a:r>
              <a:t>(cid:21) SDL_MOUSEMOTION : lorsqu’on dØplace la souris. (cid:192) chaque fois que la souris bouge</a:t>
            </a:r>
            <a:br/>
            <a:r>
              <a:t>dans la fenŒtre (ne serait-ce que d’un pixel!), un ØvØnement SDL_MOUSEMOTION est</a:t>
            </a:r>
            <a:br/>
            <a:r>
              <a:t>gØnØrØ!</a:t>
            </a:r>
            <a:br/>
            <a:r>
              <a:t>Nous allons d’abord travailler avec les clics de la souris et plus particuliŁrement avec</a:t>
            </a:r>
            <a:br/>
            <a:r>
              <a:t>SDL_MOUSEBUTTONUP. On ne travaillera pas avec SDL_MOUSEBUTTONDOWN ici, mais vous</a:t>
            </a:r>
            <a:br/>
            <a:r>
              <a:t>savez de toute maniŁre que c’est exactement pareil sauf que cela se produit plus t(cid:244)t,</a:t>
            </a:r>
            <a:br/>
            <a:r>
              <a:t>au moment de l’enfoncement du bouton de la souris. Nous verrons un peu plus loin</a:t>
            </a:r>
            <a:br/>
            <a:r>
              <a:t>comment traiter l’ØvØnement SDL_MOUSEMOTION.</a:t>
            </a:r>
            <a:br/>
            <a:r>
              <a:t>GØrer les clics de la souris</a:t>
            </a:r>
            <a:br/>
            <a:r>
              <a:t>NousallonsdonccapturerunØvØnementdetypeSDL_MOUSEBUTTONUP(clicdelasouris)</a:t>
            </a:r>
            <a:br/>
            <a:r>
              <a:t>puis voir quelles informations on peut rØcupØrer. Comme d’habitude, on va devoir</a:t>
            </a:r>
            <a:br/>
            <a:r>
              <a:t>ajouter un case dans notre switch de test, alors allons-y gaiement :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break;</a:t>
            </a:r>
            <a:br/>
            <a:r>
              <a:t>case SDL_MOUSEBUTTONUP: /* Clic de la souris */</a:t>
            </a:r>
            <a:br/>
            <a:r>
              <a:t>break;</a:t>
            </a:r>
            <a:br/>
            <a:r>
              <a:t>}</a:t>
            </a:r>
            <a:br/>
            <a:r>
              <a:t>Jusque-l(cid:224), pas de di(cid:30)cultØ majeure.</a:t>
            </a:r>
            <a:br/>
            <a:r>
              <a:t>Quelles informations peut-on rØcupØrer lors d’un clic de la souris? Il y en a deux :</a:t>
            </a:r>
            <a:br/>
            <a:r>
              <a:t>(cid:21) le bouton de la sourisaveclequelonacliquØ(clicgauche?clicdroit?clicbouton</a:t>
            </a:r>
            <a:br/>
            <a:r>
              <a:t>du milieu?);</a:t>
            </a:r>
            <a:br/>
            <a:r>
              <a:t>(cid:21) les coordonnØes de la souris au moment du clic (x et y).</a:t>
            </a:r>
            <a:br/>
            <a:r>
              <a:t>RØcupØrer le bouton de la souris</a:t>
            </a:r>
            <a:br/>
            <a:r>
              <a:t>Onvad’abordvoiravecquelboutondelasourisonacliquØ.Pourcela,ilfautanalyser</a:t>
            </a:r>
            <a:br/>
            <a:r>
              <a:t>la sous-variable event.button.button (non, je ne bØgaie pas) et comparer sa valeur</a:t>
            </a:r>
            <a:br/>
            <a:r>
              <a:t>368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SOURIS</a:t>
            </a:r>
            <a:br/>
            <a:r>
              <a:t>avec l’une des 5 constantes suivantes :</a:t>
            </a:r>
            <a:br/>
            <a:r>
              <a:t>(cid:21) SDL_BUTTON_LEFT : clic avec le bouton gauche de la souris;</a:t>
            </a:r>
            <a:br/>
            <a:r>
              <a:t>(cid:21) SDL_BUTTON_MIDDLE : clic avec le bouton du milieu de la souris7;</a:t>
            </a:r>
            <a:br/>
            <a:r>
              <a:t>(cid:21) SDL_BUTTON_RIGHT : clic avec le bouton droit de la souris;</a:t>
            </a:r>
            <a:br/>
            <a:r>
              <a:t>(cid:21) SDL_BUTTON_WHEELUP : molette de la souris vers le haut;</a:t>
            </a:r>
            <a:br/>
            <a:r>
              <a:t>(cid:21) SDL_BUTTON_WHEELDOWN : molette de la souris vers le bas.</a:t>
            </a:r>
            <a:br/>
            <a:r>
              <a:t>Les deux derniŁres constantes correspondent au mouvement vers le haut ou</a:t>
            </a:r>
            <a:br/>
            <a:r>
              <a:t>vers le bas auquel on procŁde avec la molette de la souris. Elles ne corres-</a:t>
            </a:r>
            <a:br/>
            <a:r>
              <a:t>pondent pas (cid:224) un (cid:19) clic (cid:20) sur la molette comme on pourrait le penser (cid:224)</a:t>
            </a:r>
            <a:br/>
            <a:r>
              <a:t>tort.</a:t>
            </a:r>
            <a:br/>
            <a:r>
              <a:t>On va faire un test simple pour vØri(cid:28)er si on a fait un clic droit avec la souris. Si on a</a:t>
            </a:r>
            <a:br/>
            <a:r>
              <a:t>fait un clic droit, on arrŒte le programme (oui, je sais, ce n’est pas trŁs original pour le</a:t>
            </a:r>
            <a:br/>
            <a:r>
              <a:t>moment mais (cid:231)a permet de tester) :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break;</a:t>
            </a:r>
            <a:br/>
            <a:r>
              <a:t>case SDL_MOUSEBUTTONUP:</a:t>
            </a:r>
            <a:br/>
            <a:r>
              <a:t>if (event.button.button == SDL_BUTTON_RIGHT) /* On arrŒte le programme</a:t>
            </a:r>
            <a:br/>
            <a:r>
              <a:t>(cid:44)→ si on a fait un clic droit */</a:t>
            </a:r>
            <a:br/>
            <a:r>
              <a:t>continuer = 0;</a:t>
            </a:r>
            <a:br/>
            <a:r>
              <a:t>break;</a:t>
            </a:r>
            <a:br/>
            <a:r>
              <a:t>}</a:t>
            </a:r>
            <a:br/>
            <a:r>
              <a:t>Vous pouvez tester, vous verrez que le programme s’arrŒte si on fait un clic droit.</a:t>
            </a:r>
            <a:br/>
            <a:r>
              <a:t>RØcupØrer les coordonnØes de la souris</a:t>
            </a:r>
            <a:br/>
            <a:r>
              <a:t>Voil(cid:224) une information trŁs intØressante : les coordonnØes de la souris au moment</a:t>
            </a:r>
            <a:br/>
            <a:r>
              <a:t>du clic! On les rØcupŁre (cid:224) l’aide de deux variables (pour l’abscisse et l’ordonnØe) :</a:t>
            </a:r>
            <a:br/>
            <a:r>
              <a:t>event.button.x et event.button.y.</a:t>
            </a:r>
            <a:br/>
            <a:r>
              <a:t>Amusons-nous un petit peu : on va blitter Zozor (cid:224) l’endroit du clic de la souris. Com-</a:t>
            </a:r>
            <a:br/>
            <a:r>
              <a:t>pliquØ? Pas du tout! Essayez de le faire, c’est un jeu d’enfant!</a:t>
            </a:r>
            <a:br/>
            <a:r>
              <a:t>Voici la correction :</a:t>
            </a:r>
            <a:br/>
            <a:r>
              <a:t>while (continuer)</a:t>
            </a:r>
            <a:br/>
            <a:r>
              <a:t>{</a:t>
            </a:r>
            <a:br/>
            <a:r>
              <a:t>SDL_WaitEvent(&amp;event);</a:t>
            </a:r>
            <a:br/>
            <a:r>
              <a:t>switch(event.type)</a:t>
            </a:r>
            <a:br/>
            <a:r>
              <a:t>{</a:t>
            </a:r>
            <a:br/>
            <a:r>
              <a:t>7. Toutlemonden’enapasforcØmentun,c’estengØnØralunclicaveclamolette.</a:t>
            </a:r>
            <a:br/>
            <a:r>
              <a:t>369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23. LA GESTION DES (cid:201)V(cid:201)NEMENTS</a:t>
            </a:r>
            <a:br/>
            <a:r>
              <a:t>case SDL_QUIT:</a:t>
            </a:r>
            <a:br/>
            <a:r>
              <a:t>continuer = 0;</a:t>
            </a:r>
            <a:br/>
            <a:r>
              <a:t>break;</a:t>
            </a:r>
            <a:br/>
            <a:r>
              <a:t>case SDL_MOUSEBUTTONUP:</a:t>
            </a:r>
            <a:br/>
            <a:r>
              <a:t>positionZozor.x = event.button.x;</a:t>
            </a:r>
            <a:br/>
            <a:r>
              <a:t>positionZozor.y = event.button.y;</a:t>
            </a:r>
            <a:br/>
            <a:r>
              <a:t>break;</a:t>
            </a:r>
            <a:br/>
            <a:r>
              <a:t>}</a:t>
            </a:r>
            <a:br/>
            <a:r>
              <a:t>SDL_FillRect(ecran, NULL, SDL_MapRGB(ecran-&gt;format, 255, 255, 255));</a:t>
            </a:r>
            <a:br/>
            <a:r>
              <a:t>SDL_BlitSurface(zozor, NULL, ecran, &amp;positionZozor); /* On place Zozor (cid:224) sa</a:t>
            </a:r>
            <a:br/>
            <a:r>
              <a:t>(cid:44)→ nouvelle position */</a:t>
            </a:r>
            <a:br/>
            <a:r>
              <a:t>SDL_Flip(ecran);</a:t>
            </a:r>
            <a:br/>
            <a:r>
              <a:t>}</a:t>
            </a:r>
            <a:br/>
            <a:r>
              <a:t>˙a ressemble (cid:224) s’y mØprendre (cid:224) ce que je faisais avec les touches du clavier. L(cid:224),</a:t>
            </a:r>
            <a:br/>
            <a:r>
              <a:t>c’est mŒme encore plus simple : on met directement la valeur de x de la souris dans</a:t>
            </a:r>
            <a:br/>
            <a:r>
              <a:t>positionZozor.x, et de mŒme pour y. Ensuite on blitte Zozor (cid:224) ces coordonnØes-l(cid:224),</a:t>
            </a:r>
            <a:br/>
            <a:r>
              <a:t>et voil(cid:224) le travail ((cid:28)g. 23.7)!</a:t>
            </a:r>
            <a:br/>
            <a:r>
              <a:t>Figure 23.7 (cid:21) Zozor appara(cid:238)t (cid:224) l’endroit du clic</a:t>
            </a:r>
            <a:br/>
            <a:r>
              <a:t>PetitexercicetrŁssimple:pourlemoment,ondØplaceZozorquelquesoitleboutonde</a:t>
            </a:r>
            <a:br/>
            <a:r>
              <a:t>la souris utilisØ pour le clic. Essayez de ne dØplacer Zozor que si on fait un clic gauche</a:t>
            </a:r>
            <a:br/>
            <a:r>
              <a:t>avec la souris. Si on fait un clic droit, arrŒtez le programme.</a:t>
            </a:r>
            <a:br/>
            <a:r>
              <a:t>370</a:t>
            </a: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SOURIS</a:t>
            </a:r>
            <a:br/>
            <a:r>
              <a:t>GØrer le dØplacement de la souris</a:t>
            </a:r>
            <a:br/>
            <a:r>
              <a:t>Un dØplacement de la souris gØnŁre un ØvØnement de type SDL_MOUSEMOTION. Notez</a:t>
            </a:r>
            <a:br/>
            <a:r>
              <a:t>bien qu’on gØnŁre autant d’ØvØnements que l’on parcourt de pixels pour se dØplacer!</a:t>
            </a:r>
            <a:br/>
            <a:r>
              <a:t>Si on bouge la souris de 100 pixels (ce qui n’est pas beaucoup), il y aura donc 100</a:t>
            </a:r>
            <a:br/>
            <a:r>
              <a:t>ØvØnements gØnØrØs.</a:t>
            </a:r>
            <a:br/>
            <a:r>
              <a:t>Mais (cid:231)a ne fait pas beaucoup d’ØvØnements (cid:224) gØrer pour notre ordinateur,</a:t>
            </a:r>
            <a:br/>
            <a:r>
              <a:t>tout (cid:231)a?</a:t>
            </a:r>
            <a:br/>
            <a:r>
              <a:t>Pas du tout : rassurez-vous, il en a vu d’autres!</a:t>
            </a:r>
            <a:br/>
            <a:r>
              <a:t>Bon, que peut-on rØcupØrer d’intØressant ici? Les coordonnØes de la souris, bien sßr!</a:t>
            </a:r>
            <a:br/>
            <a:r>
              <a:t>On les trouve dans event.motion.x et event.motion.y.</a:t>
            </a:r>
            <a:br/>
            <a:r>
              <a:t>Faitesattention:onn’utilisepaslesmŒmesvariablesquepourleclicdesouris</a:t>
            </a:r>
            <a:br/>
            <a:r>
              <a:t>detout(cid:224)l’heure(avant,c’Øtaitevent.button.x).LesvariablesutilisØessont</a:t>
            </a:r>
            <a:br/>
            <a:r>
              <a:t>di(cid:27)Ørentes en SDL en fonction de l’ØvØnement.</a:t>
            </a:r>
            <a:br/>
            <a:r>
              <a:t>On va placer Zozor aux mŒmes coordonnØes que la souris, l(cid:224) encore. Vous allez voir,</a:t>
            </a:r>
            <a:br/>
            <a:r>
              <a:t>c’est rudement e(cid:30)cace et toujours aussi simple!</a:t>
            </a:r>
            <a:br/>
            <a:r>
              <a:t>while (continuer)</a:t>
            </a:r>
            <a:br/>
            <a:r>
              <a:t>{</a:t>
            </a:r>
            <a:br/>
            <a:r>
              <a:t>SDL_WaitEvent(&amp;event);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break;</a:t>
            </a:r>
            <a:br/>
            <a:r>
              <a:t>case SDL_MOUSEMOTION:</a:t>
            </a:r>
            <a:br/>
            <a:r>
              <a:t>positionZozor.x = event.motion.x;</a:t>
            </a:r>
            <a:br/>
            <a:r>
              <a:t>positionZozor.y = event.motion.y;</a:t>
            </a:r>
            <a:br/>
            <a:r>
              <a:t>break;</a:t>
            </a:r>
            <a:br/>
            <a:r>
              <a:t>}</a:t>
            </a:r>
            <a:br/>
            <a:r>
              <a:t>SDL_FillRect(ecran, NULL, SDL_MapRGB(ecran-&gt;format, 255, 255, 255));</a:t>
            </a:r>
            <a:br/>
            <a:r>
              <a:t>SDL_BlitSurface(zozor, NULL, ecran, &amp;positionZozor); /* On place Zozor (cid:224) sa</a:t>
            </a:r>
            <a:br/>
            <a:r>
              <a:t>(cid:44)→ nouvelle position */</a:t>
            </a:r>
            <a:br/>
            <a:r>
              <a:t>SDL_Flip(ecran);</a:t>
            </a:r>
            <a:br/>
            <a:r>
              <a:t>}</a:t>
            </a:r>
            <a:br/>
            <a:r>
              <a:t>Bougez votre Zozor (cid:224) l’Øcran. Que voyez-vous? Il suit naturellement la souris oø que</a:t>
            </a:r>
            <a:br/>
            <a:r>
              <a:t>vous alliez. C’est beau, c’est rapide, c’est (cid:29)uide (vive le double bu(cid:27)ering).</a:t>
            </a:r>
            <a:br/>
            <a:r>
              <a:t>371</a:t>
            </a: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23. LA GESTION DES (cid:201)V(cid:201)NEMENTS</a:t>
            </a:r>
            <a:br/>
            <a:r>
              <a:t>Quelques autres fonctions avec la souris</a:t>
            </a:r>
            <a:br/>
            <a:r>
              <a:t>Nous allons voir deux fonctions trŁs simples en rapport avec la souris, puisque nous y</a:t>
            </a:r>
            <a:br/>
            <a:r>
              <a:t>sommes. Ces fonctions vous seront trŁs probablement utiles bient(cid:244)t.</a:t>
            </a:r>
            <a:br/>
            <a:r>
              <a:t>Masquer la souris</a:t>
            </a:r>
            <a:br/>
            <a:r>
              <a:t>On peut masquer le curseur de la souris trŁs facilement. Il su(cid:30)t d’appeler la fonction</a:t>
            </a:r>
            <a:br/>
            <a:r>
              <a:t>SDL_ShowCursor et de lui envoyer un (cid:29)ag :</a:t>
            </a:r>
            <a:br/>
            <a:r>
              <a:t>(cid:21) SDL_DISABLE : masque le curseur de la souris;</a:t>
            </a:r>
            <a:br/>
            <a:r>
              <a:t>(cid:21) SDL_ENABLE : rØa(cid:30)che le curseur de la souris.</a:t>
            </a:r>
            <a:br/>
            <a:r>
              <a:t>Par exemple :</a:t>
            </a:r>
            <a:br/>
            <a:r>
              <a:t>SDL_ShowCursor(SDL_DISABLE);</a:t>
            </a:r>
            <a:br/>
            <a:r>
              <a:t>LecurseurdelasourisresteramasquØtantqu’ilsera(cid:224)l’intØrieurdelafenŒtre.Masquez</a:t>
            </a:r>
            <a:br/>
            <a:r>
              <a:t>deprØfØrencelecurseuravantlaboucleprincipaleduprogramme.Paslapeineene(cid:27)et</a:t>
            </a:r>
            <a:br/>
            <a:r>
              <a:t>de le masquer (cid:224) chaque tour de boucle, une seule fois su(cid:30)t.</a:t>
            </a:r>
            <a:br/>
            <a:r>
              <a:t>Placer la souris (cid:224) un endroit prØcis</a:t>
            </a:r>
            <a:br/>
            <a:r>
              <a:t>On peut placer manuellement le curseur de la souris aux coordonnØes que l’on veut</a:t>
            </a:r>
            <a:br/>
            <a:r>
              <a:t>dans la fenŒtre. On utilise pour cela SDL_WarpMouse qui prend pour paramŁtres les</a:t>
            </a:r>
            <a:br/>
            <a:r>
              <a:t>coordonnØes x et y oø le curseur doit Œtre placØ.</a:t>
            </a:r>
            <a:br/>
            <a:r>
              <a:t>Par exemple, le code suivant place la souris au centre de l’Øcran :</a:t>
            </a:r>
            <a:br/>
            <a:r>
              <a:t>SDL_WarpMouse(ecran-&gt;w / 2, ecran-&gt;h / 2);</a:t>
            </a:r>
            <a:br/>
            <a:r>
              <a:t>LorsquevousfaitesunWarpMouse,unØvØnementdetypeSDL_MOUSEMOTION</a:t>
            </a:r>
            <a:br/>
            <a:r>
              <a:t>sera gØnØrØ. Eh oui, la souris a bougØ! MŒme si ce n’est pas l’utilisateur qui</a:t>
            </a:r>
            <a:br/>
            <a:r>
              <a:t>l’a fait, il y a quand mŒme eu un dØplacement.</a:t>
            </a:r>
            <a:br/>
            <a:r>
              <a:t>Les ØvØnements de la fenŒtre</a:t>
            </a:r>
            <a:br/>
            <a:r>
              <a:t>La fenŒtre elle-mŒme peut gØnØrer un certain nombre d’ØvØnements :</a:t>
            </a:r>
            <a:br/>
            <a:r>
              <a:t>(cid:21) lorsqu’elle est redimensionnØe;</a:t>
            </a:r>
            <a:br/>
            <a:r>
              <a:t>(cid:21) lorsqu’elle est rØduite en barre des t(cid:226)ches ou restaurØe;</a:t>
            </a:r>
            <a:br/>
            <a:r>
              <a:t>(cid:21) lorsqu’elle est active (au premier plan) ou lorsqu’elle n’est plus active;</a:t>
            </a:r>
            <a:br/>
            <a:r>
              <a:t>(cid:21) lorsquelecurseurdelasourissetrouve(cid:224)l’intØrieurdelafenŒtreoulorsqu’ilensort.</a:t>
            </a:r>
            <a:br/>
            <a:r>
              <a:t>Commen(cid:231)ons par Øtudier le premier d’entre eux : l’ØvØnement gØnØrØ lors du redimen-</a:t>
            </a:r>
            <a:br/>
            <a:r>
              <a:t>sionnement de la fenŒtre.</a:t>
            </a:r>
            <a:br/>
            <a:r>
              <a:t>372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2. AYEZ LES BONS OUTILS!</a:t>
            </a:r>
            <a:br/>
            <a:r>
              <a:t>Figure 2.10 (cid:21) Con(cid:28)guration du projet</a:t>
            </a:r>
            <a:br/>
            <a:r>
              <a:t>Figure 2.11 (cid:21) Ajout d’un (cid:28)chier source</a:t>
            </a:r>
            <a:br/>
            <a:r>
              <a:t>22</a:t>
            </a: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(cid:201)V(cid:201)NEMENTS DE LA FEN˚TRE</a:t>
            </a:r>
            <a:br/>
            <a:r>
              <a:t>Redimensionnement de la fenŒtre</a:t>
            </a:r>
            <a:br/>
            <a:r>
              <a:t>Par dØfaut, une fenŒtre SDL ne peut pas Œtre redimensionnØe par l’utilisateur. Je vous</a:t>
            </a:r>
            <a:br/>
            <a:r>
              <a:t>rappelle que pour changer (cid:231)a, il faut ajouter le (cid:29)ag SDL_RESIZABLE dans la fonction</a:t>
            </a:r>
            <a:br/>
            <a:r>
              <a:t>SDL_SetVideoMode :</a:t>
            </a:r>
            <a:br/>
            <a:r>
              <a:t>ecran = SDL_SetVideoMode(640, 480, 32, SDL_HWSURFACE | SDL_DOUBLEBUF |</a:t>
            </a:r>
            <a:br/>
            <a:r>
              <a:t>(cid:44)→ SDL_RESIZABLE);</a:t>
            </a:r>
            <a:br/>
            <a:r>
              <a:t>Une fois que vous avez ajoutØ ce (cid:29)ag, vous pouvez redimensionner la fenŒtre. Lorsque</a:t>
            </a:r>
            <a:br/>
            <a:r>
              <a:t>vous faites cela, un ØvØnement de type SDL_VIDEORESIZE est gØnØrØ.</a:t>
            </a:r>
            <a:br/>
            <a:r>
              <a:t>Vous pouvez rØcupØrer :</a:t>
            </a:r>
            <a:br/>
            <a:r>
              <a:t>(cid:21) la nouvelle largeur dans event.resize.w;</a:t>
            </a:r>
            <a:br/>
            <a:r>
              <a:t>(cid:21) la nouvelle hauteur dans event.resize.h.</a:t>
            </a:r>
            <a:br/>
            <a:r>
              <a:t>On peut utiliser ces informations pour faire en sorte que notre Zozor soit toujours</a:t>
            </a:r>
            <a:br/>
            <a:r>
              <a:t>centrØ dans la fenŒtre :</a:t>
            </a:r>
            <a:br/>
            <a:r>
              <a:t>case SDL_VIDEORESIZE:</a:t>
            </a:r>
            <a:br/>
            <a:r>
              <a:t>positionZozor.x = event.resize.w / 2 - zozor-&gt;w / 2;</a:t>
            </a:r>
            <a:br/>
            <a:r>
              <a:t>positionZozor.y = event.resize.h / 2 - zozor-&gt;h / 2;</a:t>
            </a:r>
            <a:br/>
            <a:r>
              <a:t>break;</a:t>
            </a:r>
            <a:br/>
            <a:r>
              <a:t>VisibilitØ de la fenŒtre</a:t>
            </a:r>
            <a:br/>
            <a:r>
              <a:t>L’ØvØnement SDL_ACTIVEEVENT est gØnØrØ lorsque la visibilitØ de la fenŒtre change.</a:t>
            </a:r>
            <a:br/>
            <a:r>
              <a:t>Cela peut Œtre dß (cid:224) de nombreuses choses :</a:t>
            </a:r>
            <a:br/>
            <a:r>
              <a:t>(cid:21) la fenŒtre est rØduite en barre des t(cid:226)ches ou restaurØe;</a:t>
            </a:r>
            <a:br/>
            <a:r>
              <a:t>(cid:21) le curseur de la souris se trouve (cid:224) l’intØrieur de la fenŒtre ou en sort;</a:t>
            </a:r>
            <a:br/>
            <a:r>
              <a:t>(cid:21) la fenŒtre est active (au premier plan) ou n’est plus active.</a:t>
            </a:r>
            <a:br/>
            <a:r>
              <a:t>En programmation, on parle de focus. Lorsqu’on dit qu’une application a le</a:t>
            </a:r>
            <a:br/>
            <a:r>
              <a:t>focus,c’estqueleclavieroulasourisdel’utilisateurs’ytrouve.Touslesclics</a:t>
            </a:r>
            <a:br/>
            <a:r>
              <a:t>surlasourisouappuissurlestouchesduclavierquevousferezserontenvoyØs</a:t>
            </a:r>
            <a:br/>
            <a:r>
              <a:t>(cid:224) la fenŒtre qui a le focus et non aux autres. Une seule fenŒtre peut avoir le</a:t>
            </a:r>
            <a:br/>
            <a:r>
              <a:t>focus (cid:224) un instant donnØ (vous ne pouvez pas avoir deux fenŒtres au premier</a:t>
            </a:r>
            <a:br/>
            <a:r>
              <a:t>plan en mŒme temps!).</a:t>
            </a:r>
            <a:br/>
            <a:r>
              <a:t>(cid:201)tant donnØ le nombre de raisons qui peuvent avoir provoquØ cet ØvØnement, il faut</a:t>
            </a:r>
            <a:br/>
            <a:r>
              <a:t>impØrativement regarder dans des variables pour en savoir plus.</a:t>
            </a:r>
            <a:br/>
            <a:r>
              <a:t>(cid:21) event.active.gain : indique si l’ØvØnement est un gain (1) ou une perte (0). Par</a:t>
            </a:r>
            <a:br/>
            <a:r>
              <a:t>exemple, si la fenŒtre est passØe en arriŁre-plan c’est une perte (0), si elle est remise</a:t>
            </a:r>
            <a:br/>
            <a:r>
              <a:t>au premier plan c’est un gain (1).</a:t>
            </a:r>
            <a:br/>
            <a:r>
              <a:t>(cid:21) event.active.state:c’estunecombinaisonde(cid:29)agsindiquantletyped’ØvØnement</a:t>
            </a:r>
            <a:br/>
            <a:r>
              <a:t>qui s’est produit. Voici la liste des (cid:29)ags possibles :</a:t>
            </a:r>
            <a:br/>
            <a:r>
              <a:t>373</a:t>
            </a: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23. LA GESTION DES (cid:201)V(cid:201)NEMENTS</a:t>
            </a:r>
            <a:br/>
            <a:r>
              <a:t>(cid:21) SDL_APPMOUSEFOCUS : le curseur de la souris vient de rentrer ou de sortir de la</a:t>
            </a:r>
            <a:br/>
            <a:r>
              <a:t>fenŒtre. Il faut regarder la valeur de event.active.gain pour savoir si elle est</a:t>
            </a:r>
            <a:br/>
            <a:r>
              <a:t>rentrØe (gain = 1) ou sortie (gain = 0) de la fenŒtre;</a:t>
            </a:r>
            <a:br/>
            <a:r>
              <a:t>(cid:21) SDL_APPINPUTFOCUS : l’application vient de recevoir le focus du clavier ou de le</a:t>
            </a:r>
            <a:br/>
            <a:r>
              <a:t>perdre. Cela signi(cid:28)e en fait que votre fenŒtre vient d’Œtre mise au premier plan ou</a:t>
            </a:r>
            <a:br/>
            <a:r>
              <a:t>en arriŁre-plan. Encore une fois, il faut regarder la valeur de event.active.gain</a:t>
            </a:r>
            <a:br/>
            <a:r>
              <a:t>pour savoir si la fenŒtre a ØtØ mise au premier plan (gain = 1) ou en arriŁre-plan</a:t>
            </a:r>
            <a:br/>
            <a:r>
              <a:t>(gain = 0);</a:t>
            </a:r>
            <a:br/>
            <a:r>
              <a:t>(cid:21) SDL_APPACTIVE : l’applicaton a ØtØ ic(cid:244)ni(cid:28)Øe, c’est-(cid:224)-dire rØduite dans la barre des</a:t>
            </a:r>
            <a:br/>
            <a:r>
              <a:t>t(cid:226)ches (gain = 0), ou remise dans son Øtat normal (gain = 1).</a:t>
            </a:r>
            <a:br/>
            <a:r>
              <a:t>Vous suivez toujours? Il faut bien comparer les valeurs des deux sous-variables gain</a:t>
            </a:r>
            <a:br/>
            <a:r>
              <a:t>et state pour savoir exactement ce qui s’est produit.</a:t>
            </a:r>
            <a:br/>
            <a:r>
              <a:t>Tester la valeur d’une combinaison de (cid:29)ags</a:t>
            </a:r>
            <a:br/>
            <a:r>
              <a:t>event.active.state est une combinaison de (cid:29)ags. Cela signi(cid:28)e que dans un ØvØne-</a:t>
            </a:r>
            <a:br/>
            <a:r>
              <a:t>ment,ilpeutseproduiredeuxchoses(cid:224)lafois(parexemple,sionrØduitlafenŒtredans</a:t>
            </a:r>
            <a:br/>
            <a:r>
              <a:t>la barre des t(cid:226)ches, on perd aussi le focus du clavier et de la souris). Il va donc falloir</a:t>
            </a:r>
            <a:br/>
            <a:r>
              <a:t>faire un test un peu plus compliquØ qu’un simple...</a:t>
            </a:r>
            <a:br/>
            <a:r>
              <a:t>if (event.active.state == SDL_APPACTIVE)</a:t>
            </a:r>
            <a:br/>
            <a:r>
              <a:t>Pourquoi est-ce plus compliquØ?</a:t>
            </a:r>
            <a:br/>
            <a:r>
              <a:t>Parce que c’est une combinaison de bits. Je ne vais pas vous faire un cours sur les</a:t>
            </a:r>
            <a:br/>
            <a:r>
              <a:t>opØrations logiques bit (cid:224) bit ici, (cid:231)a serait un peu trop pour ce cours et vous n’avez pas</a:t>
            </a:r>
            <a:br/>
            <a:r>
              <a:t>nØcessairement besoin d’en conna(cid:238)tre davantage. Je vais vous proposer un code prŒt</a:t>
            </a:r>
            <a:br/>
            <a:r>
              <a:t>(cid:224) l’emploi qu’il faut utiliser pour tester si un (cid:29)ag est prØsent dans une variable sans</a:t>
            </a:r>
            <a:br/>
            <a:r>
              <a:t>rentrer dans les dØtails.</a:t>
            </a:r>
            <a:br/>
            <a:r>
              <a:t>Pourtesterparexemples’ilyaeuunchangementdefocusdelasouris,ondoitØcrire:</a:t>
            </a:r>
            <a:br/>
            <a:r>
              <a:t>if ((event.active.state &amp; SDL_APPMOUSEFOCUS) == SDL_APPMOUSEFOCUS)</a:t>
            </a:r>
            <a:br/>
            <a:r>
              <a:t>Il n’y a pas d’erreur. Attention, c’est prØcis : il faut un seul &amp; et deux =, et il faut bien</a:t>
            </a:r>
            <a:br/>
            <a:r>
              <a:t>utiliser les parenthŁses comme je l’ai fait.</a:t>
            </a:r>
            <a:br/>
            <a:r>
              <a:t>Cela fonctionne de la mŒme maniŁre pour les autres ØvØnements. Par exemple :</a:t>
            </a:r>
            <a:br/>
            <a:r>
              <a:t>if ((event.active.state &amp; SDL_APPACTIVE) == SDL_APPACTIVE)</a:t>
            </a:r>
            <a:br/>
            <a:r>
              <a:t>Tester l’Øtat et le gain (cid:224) la fois</a:t>
            </a:r>
            <a:br/>
            <a:r>
              <a:t>Dans la pratique, vous voudrez sßrement tester l’Øtat et le gain (cid:224) la fois. Vous pourrez</a:t>
            </a:r>
            <a:br/>
            <a:r>
              <a:t>ainsi savoir exactement ce qui s’est passØ.</a:t>
            </a:r>
            <a:br/>
            <a:r>
              <a:t>374</a:t>
            </a: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(cid:201)V(cid:201)NEMENTS DE LA FEN˚TRE</a:t>
            </a:r>
            <a:br/>
            <a:r>
              <a:t>Supposons que vous ayez un jeu qui fait faire beaucoup de calculs (cid:224) l’ordinateur. Vous</a:t>
            </a:r>
            <a:br/>
            <a:r>
              <a:t>voulez que le jeu se mette en pause automatiquement lorsque la fenŒtre est rØduite, et</a:t>
            </a:r>
            <a:br/>
            <a:r>
              <a:t>qu’il se relance lorsque la fenŒtre est restaurØe. Cela Øvite que le jeu continue pendant</a:t>
            </a:r>
            <a:br/>
            <a:r>
              <a:t>que le joueur n’est plus actif et cela Øvite aussi au processeur de faire trop de calculs</a:t>
            </a:r>
            <a:br/>
            <a:r>
              <a:t>par la mŒme occasion.</a:t>
            </a:r>
            <a:br/>
            <a:r>
              <a:t>Le code ci-dessous met en pause le jeu en activant un boolØen pause (cid:224) 1. Il remet en</a:t>
            </a:r>
            <a:br/>
            <a:r>
              <a:t>marche le jeu en dØsactivant le boolØen (cid:224) 0.</a:t>
            </a:r>
            <a:br/>
            <a:r>
              <a:t>if ((event.active.state &amp; SDL_APPACTIVE) == SDL_APPACTIVE)</a:t>
            </a:r>
            <a:br/>
            <a:r>
              <a:t>{</a:t>
            </a:r>
            <a:br/>
            <a:r>
              <a:t>if (event.active.gain == 0) /* La fenŒtre a ØtØ rØduite */</a:t>
            </a:r>
            <a:br/>
            <a:r>
              <a:t>pause = 1;</a:t>
            </a:r>
            <a:br/>
            <a:r>
              <a:t>else if (event.active.gain == 1) /* La fenŒtre a ØtØ restaurØe */</a:t>
            </a:r>
            <a:br/>
            <a:r>
              <a:t>pause = 0;</a:t>
            </a:r>
            <a:br/>
            <a:r>
              <a:t>}</a:t>
            </a:r>
            <a:br/>
            <a:r>
              <a:t>Bienentendu,cecoden’estpascomplet.Cesera(cid:224)vousdetesterl’Øtatdela</a:t>
            </a:r>
            <a:br/>
            <a:r>
              <a:t>variable pause pour savoir s’il faut ou non e(cid:27)ectuer les calculs de votre jeu.</a:t>
            </a:r>
            <a:br/>
            <a:r>
              <a:t>Je vous laisse faire d’autres tests pour les autres cas (par exemple, vØri(cid:28)er si le curseur</a:t>
            </a:r>
            <a:br/>
            <a:r>
              <a:t>de la souris est (cid:224) l’intØrieur ou (cid:224) l’extØrieur de la fenŒtre). Vous pouvez (cid:22) pour vous</a:t>
            </a:r>
            <a:br/>
            <a:r>
              <a:t>entra(cid:238)ner (cid:22) faire bouger Zozor vers la droite lorsque la souris rentre dans la fenŒtre,</a:t>
            </a:r>
            <a:br/>
            <a:r>
              <a:t>et le faire bouger vers la gauche lorsqu’elle en sort.</a:t>
            </a:r>
            <a:br/>
            <a:r>
              <a:t>En rØsumØ</a:t>
            </a:r>
            <a:br/>
            <a:r>
              <a:t>(cid:21) Les ØvØnements sont des signaux que vous envoie la SDL pour vous informer d’une</a:t>
            </a:r>
            <a:br/>
            <a:r>
              <a:t>action de la part de l’utilisateur : appui sur une touche, mouvement ou clic de la</a:t>
            </a:r>
            <a:br/>
            <a:r>
              <a:t>souris, fermeture de la fenŒtre, etc.</a:t>
            </a:r>
            <a:br/>
            <a:r>
              <a:t>(cid:21) Les ØvØnements sont rØcupØrØs dans une variable de type SDL_Event avec la fonc-</a:t>
            </a:r>
            <a:br/>
            <a:r>
              <a:t>tion SDL_WaitEvent (fonction bloquante mais facile (cid:224) gØrer) ou avec la fonction</a:t>
            </a:r>
            <a:br/>
            <a:r>
              <a:t>SDL_PollEvent (fonction non bloquante mais plus complexe (cid:224) manipuler).</a:t>
            </a:r>
            <a:br/>
            <a:r>
              <a:t>(cid:21) Il faut analyser la sous-variable event.type pour conna(cid:238)tre le type d’ØvØnement qui</a:t>
            </a:r>
            <a:br/>
            <a:r>
              <a:t>s’est produit. On le fait en gØnØral dans un switch.</a:t>
            </a:r>
            <a:br/>
            <a:r>
              <a:t>(cid:21) Une fois le type d’ØvØnement dØterminØ, il est le plus souvent nØcessaire d’analyser</a:t>
            </a:r>
            <a:br/>
            <a:r>
              <a:t>l’ØvØnement dans le dØtail. Par exemple, lorsqu’une touche du clavier a ØtØ enfoncØe</a:t>
            </a:r>
            <a:br/>
            <a:r>
              <a:t>(SDL_KEYDOWN) il faut analyser event.key.keysym.sym pour conna(cid:238)tre la touche en</a:t>
            </a:r>
            <a:br/>
            <a:r>
              <a:t>question.</a:t>
            </a:r>
            <a:br/>
            <a:r>
              <a:t>(cid:21) Ledoublebu(cid:27)eringestunetechniquequiconsiste(cid:224)chargerl’imagesuivanteent(cid:226)che</a:t>
            </a:r>
            <a:br/>
            <a:r>
              <a:t>de fond et (cid:224) l’a(cid:30)cher seulement une fois qu’elle est prŒte. Cela permet d’Øviter des</a:t>
            </a:r>
            <a:br/>
            <a:r>
              <a:t>scintillements dØsagrØables (cid:224) l’Øcran.</a:t>
            </a:r>
            <a:br/>
            <a:r>
              <a:t>375</a:t>
            </a: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23. LA GESTION DES (cid:201)V(cid:201)NEMENTS</a:t>
            </a:r>
            <a:br/>
            <a:r>
              <a:t>376</a:t>
            </a: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24</a:t>
            </a:r>
            <a:br/>
            <a:r>
              <a:t>Chapitre</a:t>
            </a:r>
            <a:br/>
            <a:r>
              <a:t>TP : Mario Sokoban</a:t>
            </a:r>
            <a:br/>
            <a:r>
              <a:t>Di(cid:30)cultØ :</a:t>
            </a:r>
            <a:br/>
            <a:r>
              <a:t>L</a:t>
            </a:r>
            <a:br/>
            <a:r>
              <a:t>a bibliothŁque SDL fournit, comme vous l’avez vu, un grand nombre de fonctions</a:t>
            </a:r>
            <a:br/>
            <a:r>
              <a:t>prŒtes(cid:224)l’emploi.Ilestfaciledes’yperdrelespremierstemps,surtoutsionnepratique</a:t>
            </a:r>
            <a:br/>
            <a:r>
              <a:t>pas.</a:t>
            </a:r>
            <a:br/>
            <a:r>
              <a:t>Ce premier TP de la section SDL est justement l(cid:224) pour vous faire dØcouvrir un cas pra-</a:t>
            </a:r>
            <a:br/>
            <a:r>
              <a:t>tique et surtout vous inviter (cid:224) manipuler. Cette fois, vous l’aurez compris je crois, notre</a:t>
            </a:r>
            <a:br/>
            <a:r>
              <a:t>programme ne sera pas une console mais bel et bien une fenŒtre!</a:t>
            </a:r>
            <a:br/>
            <a:r>
              <a:t>Quel va Œtre le sujet de ce TP? Il va s’agir d’un jeu de Sokoban! Peut-Œtre que ce nom</a:t>
            </a:r>
            <a:br/>
            <a:r>
              <a:t>ne vous dit rien, mais le jeu est pourtant un grand classique des casse-tŒtes. Il consiste (cid:224)</a:t>
            </a:r>
            <a:br/>
            <a:r>
              <a:t>pousser des caisses pour les amener (cid:224) des points prØcis dans un labyrinthe.</a:t>
            </a:r>
            <a:br/>
            <a:r>
              <a:t>377</a:t>
            </a: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24. TP : MARIO SOKOBAN</a:t>
            </a:r>
            <a:br/>
            <a:r>
              <a:t>Cahier des charges du Sokoban</a:t>
            </a:r>
            <a:br/>
            <a:r>
              <a:t>(cid:192) propos du Sokoban</a:t>
            </a:r>
            <a:br/>
            <a:r>
              <a:t>(cid:19) Sokoban (cid:20) est un terme japonais qui signi(cid:28)e (cid:19) Magasinier (cid:20). Il s’agit d’un casse-tŒte</a:t>
            </a:r>
            <a:br/>
            <a:r>
              <a:t>inventØ dans les annØes 80 par Hiroyuki Imabayashi. Le jeu a remportØ un concours de</a:t>
            </a:r>
            <a:br/>
            <a:r>
              <a:t>programmation (cid:224) cette Øpoque.</a:t>
            </a:r>
            <a:br/>
            <a:r>
              <a:t>Le but du jeu</a:t>
            </a:r>
            <a:br/>
            <a:r>
              <a:t>Il est simple (cid:224) comprendre : vous dirigez un personnage dans un labyrinthe. Il doit</a:t>
            </a:r>
            <a:br/>
            <a:r>
              <a:t>pousserdescaissespourlesamener(cid:224)desendroitsprØcis.LejoueurnepeutpasdØplacer</a:t>
            </a:r>
            <a:br/>
            <a:r>
              <a:t>deux caisses (cid:224) la fois.</a:t>
            </a:r>
            <a:br/>
            <a:r>
              <a:t>Si le principe se comprend vite et bien, cela ne veut pas dire pour autant que le jeu</a:t>
            </a:r>
            <a:br/>
            <a:r>
              <a:t>est toujours facile. Il est en e(cid:27)et possible de rØaliser des casse-tŒtes vraiment... prise</a:t>
            </a:r>
            <a:br/>
            <a:r>
              <a:t>de tŒte!</a:t>
            </a:r>
            <a:br/>
            <a:r>
              <a:t>La (cid:28)g. 24.1 vous donne un aper(cid:231)u du jeu que nous allons rØaliser.</a:t>
            </a:r>
            <a:br/>
            <a:r>
              <a:t>Figure 24.1 (cid:21) Le jeu Mario Sokoban que nous allons rØaliser</a:t>
            </a:r>
            <a:br/>
            <a:r>
              <a:t>Pourquoi avoir choisi ce jeu?</a:t>
            </a:r>
            <a:br/>
            <a:r>
              <a:t>Parce que c’est un jeu populaire, qu’il fait un bon sujet de programmation et qu’on</a:t>
            </a:r>
            <a:br/>
            <a:r>
              <a:t>peut le rØaliser avec les connaissances que l’on a acquises. Alors bien sßr, (cid:231)a demande</a:t>
            </a:r>
            <a:br/>
            <a:r>
              <a:t>de l’organisation. La di(cid:30)cultØ n’est pas vraiment dans le code lui-mŒme mais dans</a:t>
            </a:r>
            <a:br/>
            <a:r>
              <a:t>378</a:t>
            </a: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CAHIER DES CHARGES DU SOKOBAN</a:t>
            </a:r>
            <a:br/>
            <a:r>
              <a:t>l’organisation. Il va en e(cid:27)et falloir dØcouper notre programme en plusieurs (cid:28)chiers .c</a:t>
            </a:r>
            <a:br/>
            <a:r>
              <a:t>intelligemment et essayer de crØer les bonnes fonctions.</a:t>
            </a:r>
            <a:br/>
            <a:r>
              <a:t>C’estaussipourcetteraisonquej’aidØcidØcettefoisdenepasconstruireleTPcomme</a:t>
            </a:r>
            <a:br/>
            <a:r>
              <a:t>les prØcØdents : je ne vais pas vous donner des indices suivis d’une correction (cid:224) la (cid:28)n.</a:t>
            </a:r>
            <a:br/>
            <a:r>
              <a:t>Au contraire, je vais vous montrer comment je rØalise tout le projet de A (cid:224) Z.</a:t>
            </a:r>
            <a:br/>
            <a:r>
              <a:t>Et si je veux m’entra(cid:238)ner tout seul?</a:t>
            </a:r>
            <a:br/>
            <a:r>
              <a:t>PasdeproblŁme!Allez-ylancez-vous,c’estmŒmetrŁsbien!Ilvousfaudracertainement</a:t>
            </a:r>
            <a:br/>
            <a:r>
              <a:t>unpeudetemps:personnellement(cid:231)am’aprisunebonnepetitejournØe,etencorec’est</a:t>
            </a:r>
            <a:br/>
            <a:r>
              <a:t>parcequej’aiunpeul’habitudedeprogrammeretquej’ØvitecertainspiŁgescourants1.</a:t>
            </a:r>
            <a:br/>
            <a:r>
              <a:t>Sachez qu’un tel jeu peut Œtre rØalisØ de nombreuses fa(cid:231)ons di(cid:27)Ørentes. Je vais vous</a:t>
            </a:r>
            <a:br/>
            <a:r>
              <a:t>montrermafa(cid:231)ondefaire:cen’estpaslameilleure,maiscen’estpaslaplusmauvaise</a:t>
            </a:r>
            <a:br/>
            <a:r>
              <a:t>non plus. Le TP se terminera par une sØrie de suggestions d’amØliorations et je vous</a:t>
            </a:r>
            <a:br/>
            <a:r>
              <a:t>proposerai de tØlØcharger le code source complet bien entendu.</a:t>
            </a:r>
            <a:br/>
            <a:r>
              <a:t>Encore une fois : je vous conseille d’essayer de vous y lancer par vous-mŒmes. Passez-y</a:t>
            </a:r>
            <a:br/>
            <a:r>
              <a:t>deux ou trois jours et faites de votre mieux. Il est important que vous pratiquiez.</a:t>
            </a:r>
            <a:br/>
            <a:r>
              <a:t>Le cahier des charges</a:t>
            </a:r>
            <a:br/>
            <a:r>
              <a:t>Le cahier des charges est un document dans lequel on Øcrit tout ce que le programme</a:t>
            </a:r>
            <a:br/>
            <a:r>
              <a:t>doit savoir faire. En l’occurence, que veut-on que notre jeu soit capable de faire? C’est</a:t>
            </a:r>
            <a:br/>
            <a:r>
              <a:t>le moment de se dØcider!</a:t>
            </a:r>
            <a:br/>
            <a:r>
              <a:t>Voici ce que je propose :</a:t>
            </a:r>
            <a:br/>
            <a:r>
              <a:t>(cid:21) le joueur doit pouvoir se dØplacer dans un labyrinthe et pousser des caisses;</a:t>
            </a:r>
            <a:br/>
            <a:r>
              <a:t>(cid:21) il ne peut pas pousser deux caisses (cid:224) la fois;</a:t>
            </a:r>
            <a:br/>
            <a:r>
              <a:t>(cid:21) unepartieestconsidØrØecommegagnØelorsquetouteslescaissessontsurdesobjec-</a:t>
            </a:r>
            <a:br/>
            <a:r>
              <a:t>tifs;</a:t>
            </a:r>
            <a:br/>
            <a:r>
              <a:t>(cid:21) les niveaux de jeu seront enregistrØs dans un (cid:28)chier (par exemple niveaux.lvl);</a:t>
            </a:r>
            <a:br/>
            <a:r>
              <a:t>(cid:21) unØditeurseraintØgrØauprogrammepourquen’importequipuissecrØersespropres</a:t>
            </a:r>
            <a:br/>
            <a:r>
              <a:t>niveaux2.</a:t>
            </a:r>
            <a:br/>
            <a:r>
              <a:t>Voil(cid:224) qui nous donnera bien assez de travail.</a:t>
            </a:r>
            <a:br/>
            <a:r>
              <a:t>(cid:192) noter qu’il y a des choses que notre programme ne saura pas faire, (cid:231)a aussi il faut le</a:t>
            </a:r>
            <a:br/>
            <a:r>
              <a:t>dire.</a:t>
            </a:r>
            <a:br/>
            <a:r>
              <a:t>(cid:21) Notre programme ne pourra gØrer qu’un seul niveau (cid:224) la fois. Si vous voulez coder</a:t>
            </a:r>
            <a:br/>
            <a:r>
              <a:t>une (cid:19) aventure (cid:20) avec une suite de niveaux, vous n’aurez qu’(cid:224) le faire vous-mŒmes (cid:224)</a:t>
            </a:r>
            <a:br/>
            <a:r>
              <a:t>la (cid:28)n de ce TP.</a:t>
            </a:r>
            <a:br/>
            <a:r>
              <a:t>(cid:21) Il n’y aura pas de gestion du temps ØcoulØ (on ne sait pas encore faire (cid:231)a) ni du</a:t>
            </a:r>
            <a:br/>
            <a:r>
              <a:t>1. Celanem’apasempŒchØdemeprendrelatŒte(cid:224)plusieursreprisesquandmŒme.;-)</a:t>
            </a:r>
            <a:br/>
            <a:r>
              <a:t>2. Cen’estpasindispensablemais(cid:231)aajouteradupiment!</a:t>
            </a:r>
            <a:br/>
            <a:r>
              <a:t>379</a:t>
            </a: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24. TP : MARIO SOKOBAN</a:t>
            </a:r>
            <a:br/>
            <a:r>
              <a:t>score.</a:t>
            </a:r>
            <a:br/>
            <a:r>
              <a:t>En fait, avec tout ce qu’on veut dØj(cid:224) faire (notamment l’Øditeur de niveaux), il y en a</a:t>
            </a:r>
            <a:br/>
            <a:r>
              <a:t>pour un petit moment.</a:t>
            </a:r>
            <a:br/>
            <a:r>
              <a:t>Jevousindiquerai(cid:224)la(cid:28)nduTPunelisted’idØespouramØliorerleprogramme.</a:t>
            </a:r>
            <a:br/>
            <a:r>
              <a:t>Et ce ne seront pas des paroles en l’air, car ce sont des idØes que j’aurai moi-</a:t>
            </a:r>
            <a:br/>
            <a:r>
              <a:t>mŒme implØmentØes dans une version plus complŁte du programme que je</a:t>
            </a:r>
            <a:br/>
            <a:r>
              <a:t>vous proposerai de tØlØcharger. En revanche, je ne vous donnerai pas les</a:t>
            </a:r>
            <a:br/>
            <a:r>
              <a:t>codes source de la version complŁte pour vous forcer (cid:224) travailler3.</a:t>
            </a:r>
            <a:br/>
            <a:r>
              <a:t>RØcupØrer les sprites du jeu</a:t>
            </a:r>
            <a:br/>
            <a:r>
              <a:t>Dans la plupart des jeux 2D, que ce soient des jeux de plate-forme ou de casse-tŒte</a:t>
            </a:r>
            <a:br/>
            <a:r>
              <a:t>comme ici, on appelle les images qui composent le jeu des sprites. Dans notre cas,</a:t>
            </a:r>
            <a:br/>
            <a:r>
              <a:t>j’ai dØcidØ qu’on crØerait un Sokoban mettant en scŁne Mario (d’oø le nom (cid:19) Mario</a:t>
            </a:r>
            <a:br/>
            <a:r>
              <a:t>Sokoban (cid:20)). Comme Mario est un personnage populaire dans le monde de la 2D, on</a:t>
            </a:r>
            <a:br/>
            <a:r>
              <a:t>n’aurapastropdemal(cid:224)trouverdesspritesdeMario.Ilfaudraaussitrouverdessprites</a:t>
            </a:r>
            <a:br/>
            <a:r>
              <a:t>pour les murs de briques, les caisses, les objectifs, etc.</a:t>
            </a:r>
            <a:br/>
            <a:r>
              <a:t>Si vous faites une recherche sur Google pour (cid:19) sprites (cid:20), vous trouverez de nombreuses</a:t>
            </a:r>
            <a:br/>
            <a:r>
              <a:t>rØponses. En e(cid:27)et, il y a beaucoup de sites qui proposent de tØlØcharger des sprites de</a:t>
            </a:r>
            <a:br/>
            <a:r>
              <a:t>jeux 2D auxquels vous avez sßrement jouØ par le passØ.</a:t>
            </a:r>
            <a:br/>
            <a:r>
              <a:t>Voici les sprites que nous allons utiliser :</a:t>
            </a:r>
            <a:br/>
            <a:r>
              <a:t>Sprite Description</a:t>
            </a:r>
            <a:br/>
            <a:r>
              <a:t>Un mur.</a:t>
            </a:r>
            <a:br/>
            <a:r>
              <a:t>Une caisse.</a:t>
            </a:r>
            <a:br/>
            <a:r>
              <a:t>Une caisse placØe sur un objectif.</a:t>
            </a:r>
            <a:br/>
            <a:r>
              <a:t>Un objectif (oø l’on doit placer une caisse).</a:t>
            </a:r>
            <a:br/>
            <a:r>
              <a:t>Le joueur (Mario) orientØ vers le bas.</a:t>
            </a:r>
            <a:br/>
            <a:r>
              <a:t>Mario vers la droite.</a:t>
            </a:r>
            <a:br/>
            <a:r>
              <a:t>Mario vers la gauche.</a:t>
            </a:r>
            <a:br/>
            <a:r>
              <a:t>Mario vers le haut.</a:t>
            </a:r>
            <a:br/>
            <a:r>
              <a:t>Le plus simple pour vous sera de tØlØcharger un pack que j’ai prØparØ contenant toutes</a:t>
            </a:r>
            <a:br/>
            <a:r>
              <a:t>ces images.</a:t>
            </a:r>
            <a:br/>
            <a:r>
              <a:t>(cid:3) (cid:0)</a:t>
            </a:r>
            <a:br/>
            <a:r>
              <a:t>(cid:66) (cid:2)Code web : 542566(cid:1)</a:t>
            </a:r>
            <a:br/>
            <a:r>
              <a:t>3. Jevaispastoutvousservirsurunplateaud’argentnonplus!;-)</a:t>
            </a:r>
            <a:br/>
            <a:r>
              <a:t>380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81280">
                <a:tc>
                  <a:txBody>
                    <a:bodyPr/>
                    <a:lstStyle/>
                    <a:p>
                      <a:r>
                        <a:t>Sprite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 mur.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 caisse.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Une caisse placØe sur un objectif.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 objectif (oø l’on doit placer une caisse).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 joueur (Mario) orientØ vers le bas.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Mario vers la droite.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Mario vers la gauche.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Mario vers le haut.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MAIN ET LES CONSTANTES</a:t>
            </a:r>
            <a:br/>
            <a:r>
              <a:t>Notez que j’aurais trŁs bien pu n’utiliser qu’un sprite pour le joueur. J’aurais</a:t>
            </a:r>
            <a:br/>
            <a:r>
              <a:t>pu faire en sorte que Mario soit toujours orientØ vers le bas, mais le fait de</a:t>
            </a:r>
            <a:br/>
            <a:r>
              <a:t>pouvoir le diriger dans les quatre directions ajoute un peu plus de rØalisme.</a:t>
            </a:r>
            <a:br/>
            <a:r>
              <a:t>˙a ne fera qu’un petit dØ(cid:28) de plus (cid:224) relever!</a:t>
            </a:r>
            <a:br/>
            <a:r>
              <a:t>J’ai aussi crØØ une petite image qui pourra servir de menu d’accueil au lancement du</a:t>
            </a:r>
            <a:br/>
            <a:r>
              <a:t>programme ((cid:28)g. 24.2), vous la trouverez dans le pack que vous venez normalement de</a:t>
            </a:r>
            <a:br/>
            <a:r>
              <a:t>tØlØcharger.</a:t>
            </a:r>
            <a:br/>
            <a:r>
              <a:t>Figure 24.2 (cid:21) L’Øcran d’accueil du programme</a:t>
            </a:r>
            <a:br/>
            <a:r>
              <a:t>Vousnoterezquelesimagessontdansdi(cid:27)Ørentsformats.IlyadesGIF,desPNGetdes</a:t>
            </a:r>
            <a:br/>
            <a:r>
              <a:t>JPEG.NousallonsdoncavoirbesoindelabibliothŁqueSDL_Image.Pensez(cid:224)con(cid:28)gurer</a:t>
            </a:r>
            <a:br/>
            <a:r>
              <a:t>votre projet pour qu’il gŁre la SDL et SDL_Image. Si vous avez oubliØ comment faire,</a:t>
            </a:r>
            <a:br/>
            <a:r>
              <a:t>revoyez les chapitres prØcØdents. Si vous ne con(cid:28)gurez pas votre projet correctement,</a:t>
            </a:r>
            <a:br/>
            <a:r>
              <a:t>on vous dira que les fonctions que vous utilisez (comme IMG_Load) n’existent pas!</a:t>
            </a:r>
            <a:br/>
            <a:r>
              <a:t>Le main et les constantes</a:t>
            </a:r>
            <a:br/>
            <a:r>
              <a:t>Chaque fois qu’on commence un projet assez important, il est nØcessaire de bien s’or-</a:t>
            </a:r>
            <a:br/>
            <a:r>
              <a:t>ganiser dŁs le dØpart. En gØnØral, je commence par me crØer un (cid:28)chier de constantes</a:t>
            </a:r>
            <a:br/>
            <a:r>
              <a:t>constantes.h ainsi qu’un (cid:28)chier main.c qui contiendra la fonction main (et unique-</a:t>
            </a:r>
            <a:br/>
            <a:r>
              <a:t>ment celle-l(cid:224)). Ce n’est pas une rŁgle : c’est juste ma fa(cid:231)on de fonctionner. Chacun a</a:t>
            </a:r>
            <a:br/>
            <a:r>
              <a:t>sa propre maniŁre de faire.</a:t>
            </a:r>
            <a:br/>
            <a:r>
              <a:t>381</a:t>
            </a: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24. TP : MARIO SOKOBAN</a:t>
            </a:r>
            <a:br/>
            <a:r>
              <a:t>Les di(cid:27)Ørents (cid:28)chiers du projet</a:t>
            </a:r>
            <a:br/>
            <a:r>
              <a:t>Je propose de crØer dŁs (cid:224) prØsent tous les (cid:28)chiers du projet (mŒme s’ils restent vides</a:t>
            </a:r>
            <a:br/>
            <a:r>
              <a:t>au dØpart). Voici donc les (cid:28)chiers que je crØe :</a:t>
            </a:r>
            <a:br/>
            <a:r>
              <a:t>(cid:21) constantes.h : les dØ(cid:28)nitions de constantes globales (cid:224) tout le programme;</a:t>
            </a:r>
            <a:br/>
            <a:r>
              <a:t>(cid:21) main.c:le(cid:28)chierquicontientlafonctionmain(fonctionprincipaleduprogramme);</a:t>
            </a:r>
            <a:br/>
            <a:r>
              <a:t>(cid:21) jeu.c : fonctions gØrant une partie de Sokoban;</a:t>
            </a:r>
            <a:br/>
            <a:r>
              <a:t>(cid:21) jeu.h : prototypes des fonctions de jeu.c;</a:t>
            </a:r>
            <a:br/>
            <a:r>
              <a:t>(cid:21) editeur.c : fonctions gØrant l’Øditeur de niveaux;</a:t>
            </a:r>
            <a:br/>
            <a:r>
              <a:t>(cid:21) editeur.h : prototypes des fonctions de editeur.c;</a:t>
            </a:r>
            <a:br/>
            <a:r>
              <a:t>(cid:21) fichiers.c : fonctions gØrant la lecture et l’Øcriture de (cid:28)chiers de niveaux (comme</a:t>
            </a:r>
            <a:br/>
            <a:r>
              <a:t>niveaux.lvl par exemple);</a:t>
            </a:r>
            <a:br/>
            <a:r>
              <a:t>(cid:21) fichiers.h : prototypes des fonctions de fichiers.c.</a:t>
            </a:r>
            <a:br/>
            <a:r>
              <a:t>On va commencer par crØer le (cid:28)chier des constantes.</a:t>
            </a:r>
            <a:br/>
            <a:r>
              <a:t>Les constantes : constantes.h</a:t>
            </a:r>
            <a:br/>
            <a:r>
              <a:t>Voici le contenu de mon (cid:28)chier de constantes :</a:t>
            </a:r>
            <a:br/>
            <a:r>
              <a:t>/*</a:t>
            </a:r>
            <a:br/>
            <a:r>
              <a:t>constantes.h</a:t>
            </a:r>
            <a:br/>
            <a:r>
              <a:t>------------</a:t>
            </a:r>
            <a:br/>
            <a:r>
              <a:t>Par mateo21, pour Le Site du ZØro (www.siteduzero.com)</a:t>
            </a:r>
            <a:br/>
            <a:r>
              <a:t>R(cid:244)le : dØfinit des constantes pour tout le programme (taille de la fenŒtre...)</a:t>
            </a:r>
            <a:br/>
            <a:r>
              <a:t>*/</a:t>
            </a:r>
            <a:br/>
            <a:r>
              <a:t>#ifndef DEF_CONSTANTES</a:t>
            </a:r>
            <a:br/>
            <a:r>
              <a:t>#define DEF_CONSTANTES</a:t>
            </a:r>
            <a:br/>
            <a:r>
              <a:t>#define TAILLE_BLOC 34 // Taille d’un bloc (carrØ) en pixels</a:t>
            </a:r>
            <a:br/>
            <a:r>
              <a:t>#define NB_BLOCS_LARGEUR 12</a:t>
            </a:r>
            <a:br/>
            <a:r>
              <a:t>#define NB_BLOCS_HAUTEUR 12</a:t>
            </a:r>
            <a:br/>
            <a:r>
              <a:t>#define LARGEUR_FENETRE TAILLE_BLOC * NB_BLOCS_LARGEUR</a:t>
            </a:r>
            <a:br/>
            <a:r>
              <a:t>#define HAUTEUR_FENETRE TAILLE_BLOC * NB_BLOCS_HAUTEUR</a:t>
            </a:r>
            <a:br/>
            <a:r>
              <a:t>enum {HAUT, BAS, GAUCHE, DROITE};</a:t>
            </a:r>
            <a:br/>
            <a:r>
              <a:t>enum {VIDE, MUR, CAISSE, OBJECTIF, MARIO, CAISSE_OK};</a:t>
            </a:r>
            <a:br/>
            <a:r>
              <a:t>#endif</a:t>
            </a:r>
            <a:br/>
            <a:r>
              <a:t>(cid:3) (cid:0)</a:t>
            </a:r>
            <a:br/>
            <a:r>
              <a:t>(cid:66) (cid:2)Code web : 250609(cid:1)</a:t>
            </a:r>
            <a:br/>
            <a:r>
              <a:t>Vous noterez plusieurs points intØressants dans ce petit (cid:28)chier.</a:t>
            </a:r>
            <a:br/>
            <a:r>
              <a:t>(cid:21) Le (cid:28)chier commence par un commentaire d’en-tŒte. Je recommande de mettre ce</a:t>
            </a:r>
            <a:br/>
            <a:r>
              <a:t>typedecommentaireaudØbutdechacundevos(cid:28)chiers(quecesoientdes .houdes</a:t>
            </a:r>
            <a:br/>
            <a:r>
              <a:t>382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VISUAL C++ (WINDOWS SEULEMENT)</a:t>
            </a:r>
            <a:br/>
            <a:r>
              <a:t>(cid:28)chier : main.c, comme sur la (cid:28)g. 2.12.</a:t>
            </a:r>
            <a:br/>
            <a:r>
              <a:t>Figure 2.12 (cid:21) Choix du type et du nom du (cid:28)chier source</a:t>
            </a:r>
            <a:br/>
            <a:r>
              <a:t>Cliquez sur Ajouter. C’est bon, vous allez pouvoir commencer (cid:224) Øcrire du code!</a:t>
            </a:r>
            <a:br/>
            <a:r>
              <a:t>La fenŒtre principale de Visual</a:t>
            </a:r>
            <a:br/>
            <a:r>
              <a:t>VoyonsensemblelecontenudelafenŒtreprincipaledeVisualC++Express((cid:28)g.2.13).</a:t>
            </a:r>
            <a:br/>
            <a:r>
              <a:t>Cette fenŒtre ressemble en tous points (cid:224) celle de Code::Blocks. On va rapidement</a:t>
            </a:r>
            <a:br/>
            <a:r>
              <a:t>(re)voir quand mŒme ce que signi(cid:28)ent chacune des parties.</a:t>
            </a:r>
            <a:br/>
            <a:r>
              <a:t>1. La barre d’outils : tout ce qu’il y a de plus standard. Ouvrir, enregistrer, enre-</a:t>
            </a:r>
            <a:br/>
            <a:r>
              <a:t>gistrer tout, couper, copier, coller, etc. Par dØfaut, il semble qu’il n’y ait pas de</a:t>
            </a:r>
            <a:br/>
            <a:r>
              <a:t>boutondebarred’outilspourcompiler.Vouspouvezlesrajouterenfaisantunclic</a:t>
            </a:r>
            <a:br/>
            <a:r>
              <a:t>droit sur la barre d’outils, puis en choisissant DØboguer et GØnØrer dans la liste.</a:t>
            </a:r>
            <a:br/>
            <a:r>
              <a:t>Toutes ces ic(cid:244)nes de compilation ont leur Øquivalent dans les menus GØnØrer et</a:t>
            </a:r>
            <a:br/>
            <a:r>
              <a:t>DØboguer.SivousfaitesGØnØrer,celacrØeral’exØcutable((cid:231)asigni(cid:28)e(cid:19)compiler(cid:20)</a:t>
            </a:r>
            <a:br/>
            <a:r>
              <a:t>pour Visual). Si vous faites DØboguer / ExØcuter, on devrait vous proposer de</a:t>
            </a:r>
            <a:br/>
            <a:r>
              <a:t>compiler avant d’exØcuter le programme. F7 permet de gØnØrer le projet, et F5</a:t>
            </a:r>
            <a:br/>
            <a:r>
              <a:t>de l’exØcuter.</a:t>
            </a:r>
            <a:br/>
            <a:r>
              <a:t>2. Dans cette zone trŁs importante vous voyez normalement la liste des (cid:28)chiers de</a:t>
            </a:r>
            <a:br/>
            <a:r>
              <a:t>votre projet. Cliquez sur l’onglet Explorateur de solutions en bas, si ce n’est</a:t>
            </a:r>
            <a:br/>
            <a:r>
              <a:t>dØj(cid:224) fait. Vous devriez voir que Visual crØe dØj(cid:224) des dossiers pour sØparer les</a:t>
            </a:r>
            <a:br/>
            <a:r>
              <a:t>23</a:t>
            </a:r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MAIN ET LES CONSTANTES</a:t>
            </a:r>
            <a:br/>
            <a:r>
              <a:t>.c). GØnØralement, un commentaire d’en-tŒte contient :</a:t>
            </a:r>
            <a:br/>
            <a:r>
              <a:t>(cid:21) le nom du (cid:28)chier;</a:t>
            </a:r>
            <a:br/>
            <a:r>
              <a:t>(cid:21) l’auteur;</a:t>
            </a:r>
            <a:br/>
            <a:r>
              <a:t>(cid:21) le r(cid:244)le du (cid:28)chier (ce (cid:224) quoi servent les fonctions qu’il contient);</a:t>
            </a:r>
            <a:br/>
            <a:r>
              <a:t>(cid:21) jenel’aipasfaitl(cid:224),maisgØnØralement,onmetaussiladatedecrØationetladate</a:t>
            </a:r>
            <a:br/>
            <a:r>
              <a:t>dederniŁremodi(cid:28)cation.˙apermetdes’yretrouver,surtoutdanslesgrosprojets</a:t>
            </a:r>
            <a:br/>
            <a:r>
              <a:t>(cid:224) plusieurs.</a:t>
            </a:r>
            <a:br/>
            <a:r>
              <a:t>(cid:21) Le (cid:28)chier est protØgØ contre les inclusions in(cid:28)nies. Il utilise la technique que l’on</a:t>
            </a:r>
            <a:br/>
            <a:r>
              <a:t>a apprise (cid:224) la (cid:28)n du chapitre sur le prØprocesseur. Ici cette protection ne sert pas</a:t>
            </a:r>
            <a:br/>
            <a:r>
              <a:t>vraiment, mais j’ai pris l’habitude de faire (cid:231)a pour chacun de mes (cid:28)chiers .h sans</a:t>
            </a:r>
            <a:br/>
            <a:r>
              <a:t>exception.</a:t>
            </a:r>
            <a:br/>
            <a:r>
              <a:t>(cid:21) En(cid:28)n, le c(cid:247)ur du (cid:28)chier. Vous avez une sØrie de define. J’indique la taille d’un</a:t>
            </a:r>
            <a:br/>
            <a:r>
              <a:t>petit bloc en pixels (tous mes sprites sont des carrØs de 34 px). J’indique que ma</a:t>
            </a:r>
            <a:br/>
            <a:r>
              <a:t>fenŒtre comportera 12 x 12 blocs de largeur. Je calcule comme (cid:231)a les dimensions de</a:t>
            </a:r>
            <a:br/>
            <a:r>
              <a:t>la fenŒtre par une simple multiplication des constantes. Ce que je fais l(cid:224) n’est pas</a:t>
            </a:r>
            <a:br/>
            <a:r>
              <a:t>obligatoire,maisaunØnormeavantage:siplustardjeveuxchangerlatailledujeu,</a:t>
            </a:r>
            <a:br/>
            <a:r>
              <a:t>je n’aurai qu’(cid:224) Øditer ce (cid:28)chier (et (cid:224) recompiler) et tout mon code source s’adaptera</a:t>
            </a:r>
            <a:br/>
            <a:r>
              <a:t>en consØquence.</a:t>
            </a:r>
            <a:br/>
            <a:r>
              <a:t>(cid:21) En(cid:28)n, j’ai dØ(cid:28)ni d’autres constantes via des ØnumØrations anonymes. C’est lØgŁ-</a:t>
            </a:r>
            <a:br/>
            <a:r>
              <a:t>rement di(cid:27)Ørent de ce qu’on a appris dans le chapitre sur les types de variables</a:t>
            </a:r>
            <a:br/>
            <a:r>
              <a:t>personnalisØs.Ici,jenecrØepasuntypepersonnalisØ,jedØ(cid:28)nisjustedesconstantes.</a:t>
            </a:r>
            <a:br/>
            <a:r>
              <a:t>Cela ressemble aux define (cid:224) une di(cid:27)Ørence prŁs : c’est l’ordinateur qui attribue au-</a:t>
            </a:r>
            <a:br/>
            <a:r>
              <a:t>tomatiquement un nombre (cid:224) chacune des valeurs (en commen(cid:231)ant par 0). Ainsi, on</a:t>
            </a:r>
            <a:br/>
            <a:r>
              <a:t>a HAUT = 0, BAS = 1, GAUCHE = 2, etc. Cela permettra de rendre notre code source</a:t>
            </a:r>
            <a:br/>
            <a:r>
              <a:t>beaucoup plus clair par la suite, vous verrez!</a:t>
            </a:r>
            <a:br/>
            <a:r>
              <a:t>En rØsumØ, j’utilise :</a:t>
            </a:r>
            <a:br/>
            <a:r>
              <a:t>(cid:21) desdefinelorsquejeveuxattribuerunevaleurprØcise(cid:224)uneconstante(parexemple</a:t>
            </a:r>
            <a:br/>
            <a:r>
              <a:t>(cid:19) 34 pixels (cid:20));</a:t>
            </a:r>
            <a:br/>
            <a:r>
              <a:t>(cid:21) des ØnumØrations lorsque la valeur attribuØe (cid:224) une constante ne m’importe pas. Ici,</a:t>
            </a:r>
            <a:br/>
            <a:r>
              <a:t>je me moque bien de savoir que HAUT vaut 0 ((cid:231)a pourrait aussi bien valoir 150, (cid:231)a</a:t>
            </a:r>
            <a:br/>
            <a:r>
              <a:t>ne changerait rien); tout ce qui compte pour moi, c’est que cette constante ait une</a:t>
            </a:r>
            <a:br/>
            <a:r>
              <a:t>valeur di(cid:27)Ørente de BAS, GAUCHE et DROITE.</a:t>
            </a:r>
            <a:br/>
            <a:r>
              <a:t>Inclure les dØ(cid:28)nitions de constantes</a:t>
            </a:r>
            <a:br/>
            <a:r>
              <a:t>Leprincipeserad’inclurece(cid:28)chierdeconstantesdanschacundemes(cid:28)chiers.c.Ainsi,</a:t>
            </a:r>
            <a:br/>
            <a:r>
              <a:t>partout dans mon code je pourrai utiliser les constantes que je viens de dØ(cid:28)nir.</a:t>
            </a:r>
            <a:br/>
            <a:r>
              <a:t>Il faudra donc taper la ligne suivante au dØbut de chacun des (cid:28)chiers .c :</a:t>
            </a:r>
            <a:br/>
            <a:r>
              <a:t>#include "constantes.h"</a:t>
            </a:r>
            <a:br/>
            <a:r>
              <a:t>383</a:t>
            </a: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24. TP : MARIO SOKOBAN</a:t>
            </a:r>
            <a:br/>
            <a:r>
              <a:t>Le main : main.c</a:t>
            </a:r>
            <a:br/>
            <a:r>
              <a:t>La fonction main principale est extrŒmement simple. Elle a pour r(cid:244)le d’a(cid:30)cher l’Øcran</a:t>
            </a:r>
            <a:br/>
            <a:r>
              <a:t>d’accueil du jeu et de rediriger vers la bonne section.</a:t>
            </a:r>
            <a:br/>
            <a:r>
              <a:t>/*</a:t>
            </a:r>
            <a:br/>
            <a:r>
              <a:t>main.c</a:t>
            </a:r>
            <a:br/>
            <a:r>
              <a:t>------</a:t>
            </a:r>
            <a:br/>
            <a:r>
              <a:t>Par mateo21, pour Le Site du ZØro (www.siteduzero.com)</a:t>
            </a:r>
            <a:br/>
            <a:r>
              <a:t>R(cid:244)le : menu du jeu. Permet de choisir entre l’Øditeur et le jeu lui-mŒme.</a:t>
            </a:r>
            <a:br/>
            <a:r>
              <a:t>*/</a:t>
            </a:r>
            <a:br/>
            <a:r>
              <a:t>#include &lt;stdlib.h&gt;</a:t>
            </a:r>
            <a:br/>
            <a:r>
              <a:t>#include &lt;stdio.h&gt;</a:t>
            </a:r>
            <a:br/>
            <a:r>
              <a:t>#include &lt;SDL/SDL.h&gt;</a:t>
            </a:r>
            <a:br/>
            <a:r>
              <a:t>#include &lt;SDL/SDL_image.h&gt;</a:t>
            </a:r>
            <a:br/>
            <a:r>
              <a:t>#include "constantes.h"</a:t>
            </a:r>
            <a:br/>
            <a:r>
              <a:t>#include "jeu.h"</a:t>
            </a:r>
            <a:br/>
            <a:r>
              <a:t>#include "editeur.h"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NULL, *menu = NULL;</a:t>
            </a:r>
            <a:br/>
            <a:r>
              <a:t>SDL_Rect positionMenu;</a:t>
            </a:r>
            <a:br/>
            <a:r>
              <a:t>SDL_Event event;</a:t>
            </a:r>
            <a:br/>
            <a:r>
              <a:t>int continuer = 1;</a:t>
            </a:r>
            <a:br/>
            <a:r>
              <a:t>SDL_Init(SDL_INIT_VIDEO);</a:t>
            </a:r>
            <a:br/>
            <a:r>
              <a:t>SDL_WM_SetIcon(IMG_Load("caisse.jpg"), NULL); // L’ic(cid:244)ne doit Œtre chargØe</a:t>
            </a:r>
            <a:br/>
            <a:r>
              <a:t>(cid:44)→ avant SDL_SetVideoMode</a:t>
            </a:r>
            <a:br/>
            <a:r>
              <a:t>ecran = SDL_SetVideoMode(LARGEUR_FENETRE, HAUTEUR_FENETRE, 32, SDL_HWSURFACE</a:t>
            </a:r>
            <a:br/>
            <a:r>
              <a:t>(cid:44)→ | SDL_DOUBLEBUF);</a:t>
            </a:r>
            <a:br/>
            <a:r>
              <a:t>SDL_WM_SetCaption("Mario Sokoban", NULL);</a:t>
            </a:r>
            <a:br/>
            <a:r>
              <a:t>menu = IMG_Load("menu.jpg");</a:t>
            </a:r>
            <a:br/>
            <a:r>
              <a:t>positionMenu.x = 0;</a:t>
            </a:r>
            <a:br/>
            <a:r>
              <a:t>positionMenu.y = 0;</a:t>
            </a:r>
            <a:br/>
            <a:r>
              <a:t>while (continuer)</a:t>
            </a:r>
            <a:br/>
            <a:r>
              <a:t>{</a:t>
            </a:r>
            <a:br/>
            <a:r>
              <a:t>SDL_WaitEvent(&amp;event);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384</a:t>
            </a:r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MAIN ET LES CONSTANTES</a:t>
            </a:r>
            <a:br/>
            <a:r>
              <a:t>break;</a:t>
            </a:r>
            <a:br/>
            <a:r>
              <a:t>case SDL_KEYDOWN:</a:t>
            </a:r>
            <a:br/>
            <a:r>
              <a:t>switch(event.key.keysym.sym)</a:t>
            </a:r>
            <a:br/>
            <a:r>
              <a:t>{</a:t>
            </a:r>
            <a:br/>
            <a:r>
              <a:t>case SDLK_ESCAPE: // Veut arrŒter le jeu</a:t>
            </a:r>
            <a:br/>
            <a:r>
              <a:t>continuer = 0;</a:t>
            </a:r>
            <a:br/>
            <a:r>
              <a:t>break;</a:t>
            </a:r>
            <a:br/>
            <a:r>
              <a:t>case SDLK_KP1: // Demande (cid:224) jouer</a:t>
            </a:r>
            <a:br/>
            <a:r>
              <a:t>jouer(ecran);</a:t>
            </a:r>
            <a:br/>
            <a:r>
              <a:t>break;</a:t>
            </a:r>
            <a:br/>
            <a:r>
              <a:t>case SDLK_KP2: // Demande l’Øditeur de niveaux</a:t>
            </a:r>
            <a:br/>
            <a:r>
              <a:t>editeur(ecran);</a:t>
            </a:r>
            <a:br/>
            <a:r>
              <a:t>break;</a:t>
            </a:r>
            <a:br/>
            <a:r>
              <a:t>}</a:t>
            </a:r>
            <a:br/>
            <a:r>
              <a:t>break;</a:t>
            </a:r>
            <a:br/>
            <a:r>
              <a:t>}</a:t>
            </a:r>
            <a:br/>
            <a:r>
              <a:t>// Effacement de l’Øcran</a:t>
            </a:r>
            <a:br/>
            <a:r>
              <a:t>SDL_FillRect(ecran, NULL, SDL_MapRGB(ecran-&gt;format, 0, 0, 0));</a:t>
            </a:r>
            <a:br/>
            <a:r>
              <a:t>SDL_BlitSurface(menu, NULL, ecran, &amp;positionMenu);</a:t>
            </a:r>
            <a:br/>
            <a:r>
              <a:t>SDL_Flip(ecran);</a:t>
            </a:r>
            <a:br/>
            <a:r>
              <a:t>}</a:t>
            </a:r>
            <a:br/>
            <a:r>
              <a:t>SDL_FreeSurface(menu);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733369(cid:1)</a:t>
            </a:r>
            <a:br/>
            <a:r>
              <a:t>La fonction main se charge d’e(cid:27)ectuer les initialisations de la SDL, de donner un titre</a:t>
            </a:r>
            <a:br/>
            <a:r>
              <a:t>(cid:224) la fenŒtre ainsi qu’une ic(cid:244)ne. (cid:192) la (cid:28)n de la fonction, SDL_Quit() est appelØe pour</a:t>
            </a:r>
            <a:br/>
            <a:r>
              <a:t>arrŒter la SDL proprement.</a:t>
            </a:r>
            <a:br/>
            <a:r>
              <a:t>La fonction a(cid:30)che un menu. Le menu est chargØ en utilisant la fonction IMG_Load de</a:t>
            </a:r>
            <a:br/>
            <a:r>
              <a:t>SDL_Image :</a:t>
            </a:r>
            <a:br/>
            <a:r>
              <a:t>menu = IMG_Load("menu.jpg");</a:t>
            </a:r>
            <a:br/>
            <a:r>
              <a:t>Vous remarquerez que, pour donner les dimensions de la fenŒtre, j’utilise les</a:t>
            </a:r>
            <a:br/>
            <a:r>
              <a:t>constantes LARGEUR_FENETRE et HAUTEUR_FENETRE qu’on a dØ(cid:28)nies dans</a:t>
            </a:r>
            <a:br/>
            <a:r>
              <a:t>constantes.h.</a:t>
            </a:r>
            <a:br/>
            <a:r>
              <a:t>La boucle des ØvØnements</a:t>
            </a:r>
            <a:br/>
            <a:r>
              <a:t>La boucle in(cid:28)nie gŁre les ØvØnements suivants :</a:t>
            </a:r>
            <a:br/>
            <a:r>
              <a:t>385</a:t>
            </a: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24. TP : MARIO SOKOBAN</a:t>
            </a:r>
            <a:br/>
            <a:r>
              <a:t>(cid:21) arrŒt du programme (SDL_QUIT) : si on demande (cid:224) fermer le programme (clic sur</a:t>
            </a:r>
            <a:br/>
            <a:r>
              <a:t>la croix en haut (cid:224) droite de la fenŒtre), alors on passe le boolØen continuer (cid:224) 0, et</a:t>
            </a:r>
            <a:br/>
            <a:r>
              <a:t>la boucle s’arrŒtera. Bref, classique;</a:t>
            </a:r>
            <a:br/>
            <a:r>
              <a:t>(cid:21) appui sur la touche Echap : arrŒt du programme (comme SDL_QUIT);</a:t>
            </a:r>
            <a:br/>
            <a:r>
              <a:t>(cid:21) appui sur la touche 1 du pavØ numØrique : lancement du jeu (appel de la</a:t>
            </a:r>
            <a:br/>
            <a:r>
              <a:t>fonction jouer);</a:t>
            </a:r>
            <a:br/>
            <a:r>
              <a:t>(cid:21) appui sur la touche 2 du pavØ numØrique : lancement de l’Øditeur (appel de la</a:t>
            </a:r>
            <a:br/>
            <a:r>
              <a:t>fonction editeur).</a:t>
            </a:r>
            <a:br/>
            <a:r>
              <a:t>Comme vous le voyez, c’est vraiment trŁs simple. Si on appuie sur 1, le jeu est lancØ.</a:t>
            </a:r>
            <a:br/>
            <a:r>
              <a:t>Une fois que le jeu est terminØ, la fonction jouer s’arrŒte et on retourne dans le main</a:t>
            </a:r>
            <a:br/>
            <a:r>
              <a:t>danslequelonrefaituntourdeboucle.Lemainboucle(cid:224)l’in(cid:28)nitantqu’onnedemande</a:t>
            </a:r>
            <a:br/>
            <a:r>
              <a:t>pas (cid:224) arrŒter le jeu.</a:t>
            </a:r>
            <a:br/>
            <a:r>
              <a:t>Gr(cid:226)ce(cid:224)cettepetiteorganisationtrŁssimple,onpeutdoncgØrerlemenudanslemainet</a:t>
            </a:r>
            <a:br/>
            <a:r>
              <a:t>laisser des fonctions spØciales (comme jouer, ou editeur) gØrer les di(cid:27)Ørentes parties</a:t>
            </a:r>
            <a:br/>
            <a:r>
              <a:t>du programme.</a:t>
            </a:r>
            <a:br/>
            <a:r>
              <a:t>Le jeu</a:t>
            </a:r>
            <a:br/>
            <a:r>
              <a:t>Attaquons maintenant le gros du sujet : la fonction jouer! Cette fonction est la plus</a:t>
            </a:r>
            <a:br/>
            <a:r>
              <a:t>importante du programme, aussi soyez attentifs car c’est vraiment l(cid:224) qu’il faut com-</a:t>
            </a:r>
            <a:br/>
            <a:r>
              <a:t>prendre. Vous verrez aprŁs que crØer l’Øditeur de niveaux n’est pas si compliquØ que (cid:231)a</a:t>
            </a:r>
            <a:br/>
            <a:r>
              <a:t>en a l’air.</a:t>
            </a:r>
            <a:br/>
            <a:r>
              <a:t>Les paramŁtres envoyØs (cid:224) la fonction</a:t>
            </a:r>
            <a:br/>
            <a:r>
              <a:t>La fonction jouer a besoin d’un paramŁtre : la surface ecran. En e(cid:27)et, la fenŒtre a</a:t>
            </a:r>
            <a:br/>
            <a:r>
              <a:t>ØtØouvertedanslemain,etpourquelafonctionjouerpuisseydessiner,ilfautqu’elle</a:t>
            </a:r>
            <a:br/>
            <a:r>
              <a:t>rØcupŁre le pointeur sur ecran!</a:t>
            </a:r>
            <a:br/>
            <a:r>
              <a:t>Si vous regardez le main (cid:224) nouveau, vous voyez qu’on appelle jouer en lui envoyant</a:t>
            </a:r>
            <a:br/>
            <a:r>
              <a:t>ecran :</a:t>
            </a:r>
            <a:br/>
            <a:r>
              <a:t>jouer(ecran);</a:t>
            </a:r>
            <a:br/>
            <a:r>
              <a:t>Le prototype de la fonction, que vous pouvez mettre dans jeu.h, est donc le suivant :</a:t>
            </a:r>
            <a:br/>
            <a:r>
              <a:t>void jouer(SDL_Surface* ecran);</a:t>
            </a:r>
            <a:br/>
            <a:r>
              <a:t>La fonction ne renvoie aucune valeur (d’oø le void), mais on pourrait en</a:t>
            </a:r>
            <a:br/>
            <a:r>
              <a:t>renvoyer une, si on voulait. On pourrait par exemple renvoyer un boolØen</a:t>
            </a:r>
            <a:br/>
            <a:r>
              <a:t>pour dire si oui ou non on a gagnØ.</a:t>
            </a:r>
            <a:br/>
            <a:r>
              <a:t>386</a:t>
            </a:r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JEU</a:t>
            </a:r>
            <a:br/>
            <a:r>
              <a:t>Les dØclarations de variables</a:t>
            </a:r>
            <a:br/>
            <a:r>
              <a:t>Cette fonction va avoir besoin de nombreuses variables. Je n’ai pas pensØ (cid:224) toutes les</a:t>
            </a:r>
            <a:br/>
            <a:r>
              <a:t>variables dont j’ai eu besoin du premier coup. Il y en a donc certaines que j’ai ajoutØes</a:t>
            </a:r>
            <a:br/>
            <a:r>
              <a:t>par la suite.</a:t>
            </a:r>
            <a:br/>
            <a:r>
              <a:t>Variables de types dØ(cid:28)nis par la SDL</a:t>
            </a:r>
            <a:br/>
            <a:r>
              <a:t>VoicipourcommencertouteslesvariablesdetypesdØ(cid:28)nisparlaSDLdontj’aibesoin:</a:t>
            </a:r>
            <a:br/>
            <a:r>
              <a:t>SDL_Surface *mario[4] = {NULL}; // 4 surfaces pour 4 directions de mario</a:t>
            </a:r>
            <a:br/>
            <a:r>
              <a:t>SDL_Surface *mur = NULL, *caisse = NULL, *caisseOK = NULL, *objectif = NULL,</a:t>
            </a:r>
            <a:br/>
            <a:r>
              <a:t>(cid:44)→ *marioActuel = NULL;</a:t>
            </a:r>
            <a:br/>
            <a:r>
              <a:t>SDL_Rect position, positionJoueur;</a:t>
            </a:r>
            <a:br/>
            <a:r>
              <a:t>SDL_Event event;</a:t>
            </a:r>
            <a:br/>
            <a:r>
              <a:t>J’ai crØØ un tableau de SDL_Surface appelØ mario. C’est un tableau de quatre cases</a:t>
            </a:r>
            <a:br/>
            <a:r>
              <a:t>quistockeraMariodanschacunedesdirections(unverslebas,unautreverslagauche,</a:t>
            </a:r>
            <a:br/>
            <a:r>
              <a:t>vers le haut et vers la droite).</a:t>
            </a:r>
            <a:br/>
            <a:r>
              <a:t>Il y a ensuite plusieurs surfaces correspondant (cid:224) chacun des sprites que je vous ai fait</a:t>
            </a:r>
            <a:br/>
            <a:r>
              <a:t>tØlØchargerplushaut:mur,caisse,caisseOK(unecaissesurunobjectif)etobjectif.</a:t>
            </a:r>
            <a:br/>
            <a:r>
              <a:t>(cid:192) quoi sert marioActuel?</a:t>
            </a:r>
            <a:br/>
            <a:r>
              <a:t>C’est un pointeur vers une surface. Il pointe sur la surface correspondant au Mario</a:t>
            </a:r>
            <a:br/>
            <a:r>
              <a:t>orientØ dans la direction actuelle. C’est donc marioActuel que l’on blittera (cid:224) l’Øcran.</a:t>
            </a:r>
            <a:br/>
            <a:r>
              <a:t>Si vous regardez tout en bas de la fonction jouer, vous verrez justement :</a:t>
            </a:r>
            <a:br/>
            <a:r>
              <a:t>SDL_BlitSurface(marioActuel, NULL, ecran, &amp;position);</a:t>
            </a:r>
            <a:br/>
            <a:r>
              <a:t>On ne blitte donc pas un ØlØment du tableau mario, mais le pointeur marioActuel.</a:t>
            </a:r>
            <a:br/>
            <a:r>
              <a:t>Ainsi, en blittant marioActuel, on blitte soit le Mario vers le bas, soit celui vers le</a:t>
            </a:r>
            <a:br/>
            <a:r>
              <a:t>haut, etc. Le pointeur marioActuel pointe vers une des cases du tableau mario.</a:t>
            </a:r>
            <a:br/>
            <a:r>
              <a:t>Quoi d’autre (cid:224) part (cid:231)a? Une variable position de type SDL_Rect dont on se servira</a:t>
            </a:r>
            <a:br/>
            <a:r>
              <a:t>pour dØ(cid:28)nir la position des ØlØments (cid:224) blitter (on s’en servira pour tous les sprites,</a:t>
            </a:r>
            <a:br/>
            <a:r>
              <a:t>inutile de crØer un SDL_Rect pour chaque surface!). positionJoueur est en revanche</a:t>
            </a:r>
            <a:br/>
            <a:r>
              <a:t>un peu di(cid:27)Ørente : elle indique (cid:224) quelle case sur la carte se trouve actuellement le</a:t>
            </a:r>
            <a:br/>
            <a:r>
              <a:t>joueur. En(cid:28)n, la variable event traitera les ØvØnements.</a:t>
            </a:r>
            <a:br/>
            <a:r>
              <a:t>Variables plus (cid:19) classiques (cid:20)</a:t>
            </a:r>
            <a:br/>
            <a:r>
              <a:t>J’ai aussi besoin de me crØer des variables un peu plus classiques de type int (entier).</a:t>
            </a:r>
            <a:br/>
            <a:r>
              <a:t>387</a:t>
            </a:r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24. TP : MARIO SOKOBAN</a:t>
            </a:r>
            <a:br/>
            <a:r>
              <a:t>int continuer = 1, objectifsRestants = 0, i = 0, j = 0;</a:t>
            </a:r>
            <a:br/>
            <a:r>
              <a:t>int carte[NB_BLOCS_LARGEUR][NB_BLOCS_HAUTEUR] = {0};</a:t>
            </a:r>
            <a:br/>
            <a:r>
              <a:t>continuer et objectifsRestants sont des boolØens. i et j sont des petites variables</a:t>
            </a:r>
            <a:br/>
            <a:r>
              <a:t>qui vont me permettre de parcourir le tableau carte.</a:t>
            </a:r>
            <a:br/>
            <a:r>
              <a:t>C’est l(cid:224) que les choses deviennent vraiment intØressantes. J’ai en e(cid:27)et crØØ un tableau</a:t>
            </a:r>
            <a:br/>
            <a:r>
              <a:t>(cid:224) deux dimensions. Je ne vous ai pas parlØ de ce type de tableaux auparavant4, mais</a:t>
            </a:r>
            <a:br/>
            <a:r>
              <a:t>c’est justement le moment idØal pour vous apprendre ce que c’est. Ce n’est pas bien</a:t>
            </a:r>
            <a:br/>
            <a:r>
              <a:t>compliquØ, vous allez voir.</a:t>
            </a:r>
            <a:br/>
            <a:r>
              <a:t>Regardez la dØ(cid:28)nition de plus prŁs :</a:t>
            </a:r>
            <a:br/>
            <a:r>
              <a:t>int carte[NB_BLOCS_LARGEUR][NB_BLOCS_HAUTEUR] = {0};</a:t>
            </a:r>
            <a:br/>
            <a:r>
              <a:t>En fait, il s’agit d’un tableau d’int (entiers) qui a la particularitØ d’avoir deux paires</a:t>
            </a:r>
            <a:br/>
            <a:r>
              <a:t>de crochets [ ]. Si vous vous souvenez bien de constantes.h, NB_BLOCS_LARGEUR et</a:t>
            </a:r>
            <a:br/>
            <a:r>
              <a:t>NB_BLOCS_HAUTEUR sont des constantes qui valent toutes les deux 12.</a:t>
            </a:r>
            <a:br/>
            <a:r>
              <a:t>Ce tableau sera donc (cid:224) la compilation crØØ comme ceci :</a:t>
            </a:r>
            <a:br/>
            <a:r>
              <a:t>int carte[12][12] = {0};</a:t>
            </a:r>
            <a:br/>
            <a:r>
              <a:t>Mais qu’est-ce que (cid:231)a veut dire?</a:t>
            </a:r>
            <a:br/>
            <a:r>
              <a:t>˙a veut dire que pour chaque (cid:19) case (cid:20) de carte, il y a 12 sous-cases. Il y aura donc</a:t>
            </a:r>
            <a:br/>
            <a:r>
              <a:t>les variables suivantes :</a:t>
            </a:r>
            <a:br/>
            <a:r>
              <a:t>carte[0][0]</a:t>
            </a:r>
            <a:br/>
            <a:r>
              <a:t>carte[0][1]</a:t>
            </a:r>
            <a:br/>
            <a:r>
              <a:t>carte[0][2]</a:t>
            </a:r>
            <a:br/>
            <a:r>
              <a:t>carte[0][3]</a:t>
            </a:r>
            <a:br/>
            <a:r>
              <a:t>carte[0][4]</a:t>
            </a:r>
            <a:br/>
            <a:r>
              <a:t>carte[0][5]</a:t>
            </a:r>
            <a:br/>
            <a:r>
              <a:t>carte[0][6]</a:t>
            </a:r>
            <a:br/>
            <a:r>
              <a:t>carte[0][7]</a:t>
            </a:r>
            <a:br/>
            <a:r>
              <a:t>carte[0][8]</a:t>
            </a:r>
            <a:br/>
            <a:r>
              <a:t>carte[0][9]</a:t>
            </a:r>
            <a:br/>
            <a:r>
              <a:t>carte[0][10]</a:t>
            </a:r>
            <a:br/>
            <a:r>
              <a:t>carte[0][11]</a:t>
            </a:r>
            <a:br/>
            <a:r>
              <a:t>carte[1][0]</a:t>
            </a:r>
            <a:br/>
            <a:r>
              <a:t>carte[1][1]</a:t>
            </a:r>
            <a:br/>
            <a:r>
              <a:t>carte[1][2]</a:t>
            </a:r>
            <a:br/>
            <a:r>
              <a:t>carte[1][3]</a:t>
            </a:r>
            <a:br/>
            <a:r>
              <a:t>4. Jen’aipaseul’occasiond’enparlerauparavant;deplus,ajoutercesexplicationsdanslechapitre</a:t>
            </a:r>
            <a:br/>
            <a:r>
              <a:t>surlestableauxl’auraitrenduunpeuindigeste.</a:t>
            </a:r>
            <a:br/>
            <a:r>
              <a:t>388</a:t>
            </a:r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JEU</a:t>
            </a:r>
            <a:br/>
            <a:r>
              <a:t>carte[1][4]</a:t>
            </a:r>
            <a:br/>
            <a:r>
              <a:t>carte[1][5]</a:t>
            </a:r>
            <a:br/>
            <a:r>
              <a:t>carte[1][6]</a:t>
            </a:r>
            <a:br/>
            <a:r>
              <a:t>carte[1][7]</a:t>
            </a:r>
            <a:br/>
            <a:r>
              <a:t>carte[1][8]</a:t>
            </a:r>
            <a:br/>
            <a:r>
              <a:t>carte[1][9]</a:t>
            </a:r>
            <a:br/>
            <a:r>
              <a:t>carte[1][10]</a:t>
            </a:r>
            <a:br/>
            <a:r>
              <a:t>...</a:t>
            </a:r>
            <a:br/>
            <a:r>
              <a:t>carte[11][2]</a:t>
            </a:r>
            <a:br/>
            <a:r>
              <a:t>carte[11][3]</a:t>
            </a:r>
            <a:br/>
            <a:r>
              <a:t>carte[11][4]</a:t>
            </a:r>
            <a:br/>
            <a:r>
              <a:t>carte[11][5]</a:t>
            </a:r>
            <a:br/>
            <a:r>
              <a:t>carte[11][6]</a:t>
            </a:r>
            <a:br/>
            <a:r>
              <a:t>carte[11][7]</a:t>
            </a:r>
            <a:br/>
            <a:r>
              <a:t>carte[11][8]</a:t>
            </a:r>
            <a:br/>
            <a:r>
              <a:t>carte[11][9]</a:t>
            </a:r>
            <a:br/>
            <a:r>
              <a:t>carte[11][10]</a:t>
            </a:r>
            <a:br/>
            <a:r>
              <a:t>carte[11][11]</a:t>
            </a:r>
            <a:br/>
            <a:r>
              <a:t>C’est donc un tableau de 12 * 12 = 144 cases! Chacune des ces cases reprØsente une</a:t>
            </a:r>
            <a:br/>
            <a:r>
              <a:t>case de la carte.</a:t>
            </a:r>
            <a:br/>
            <a:r>
              <a:t>La (cid:28)g. 24.3 vous donne une idØe de la fa(cid:231)on dont la carte est reprØsentØe.</a:t>
            </a:r>
            <a:br/>
            <a:r>
              <a:t>Figure 24.3 (cid:21) DØcoupage de la carte</a:t>
            </a:r>
            <a:br/>
            <a:r>
              <a:t>389</a:t>
            </a:r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24. TP : MARIO SOKOBAN</a:t>
            </a:r>
            <a:br/>
            <a:r>
              <a:t>Ainsi,lacaseenhaut(cid:224)gaucheeststockØedanscarte[0][0].Lacaseenhaut(cid:224)droite</a:t>
            </a:r>
            <a:br/>
            <a:r>
              <a:t>est stockØe dans carte[0][11]. La case en bas (cid:224) droite (la toute derniŁre) est stockØe</a:t>
            </a:r>
            <a:br/>
            <a:r>
              <a:t>dans carte[11][11].</a:t>
            </a:r>
            <a:br/>
            <a:r>
              <a:t>Selonlavaleurdelacase(quiestunnombreentier),onsaitsilacasecontientunmur,</a:t>
            </a:r>
            <a:br/>
            <a:r>
              <a:t>une caisse, un objectif, etc.). C’est justement l(cid:224) que va servir notre ØnumØration de</a:t>
            </a:r>
            <a:br/>
            <a:r>
              <a:t>tout (cid:224) l’heure!</a:t>
            </a:r>
            <a:br/>
            <a:r>
              <a:t>enum {VIDE, MUR, CAISSE, OBJECTIF, MARIO, CAISSE_OK};</a:t>
            </a:r>
            <a:br/>
            <a:r>
              <a:t>Si la case vaut VIDE (0) on sait que cette partie de l’Øcran devra rester blanche. Si elle</a:t>
            </a:r>
            <a:br/>
            <a:r>
              <a:t>vaut MUR (1), on sait qu’il faudra blitter une image de mur, etc.</a:t>
            </a:r>
            <a:br/>
            <a:r>
              <a:t>Initialisations</a:t>
            </a:r>
            <a:br/>
            <a:r>
              <a:t>Chargement des surfaces</a:t>
            </a:r>
            <a:br/>
            <a:r>
              <a:t>Maintenant qu’on a passØ en revue toutes les variables de la fonction jouer, on peut</a:t>
            </a:r>
            <a:br/>
            <a:r>
              <a:t>commencer (cid:224) faire quelques initialisations :</a:t>
            </a:r>
            <a:br/>
            <a:r>
              <a:t>// Chargement des sprites (dØcors, personnage...)</a:t>
            </a:r>
            <a:br/>
            <a:r>
              <a:t>mur = IMG_Load("mur.jpg");</a:t>
            </a:r>
            <a:br/>
            <a:r>
              <a:t>caisse = IMG_Load("caisse.jpg");</a:t>
            </a:r>
            <a:br/>
            <a:r>
              <a:t>caisseOK = IMG_Load("caisse_ok.jpg");</a:t>
            </a:r>
            <a:br/>
            <a:r>
              <a:t>objectif = IMG_Load("objectif.png");</a:t>
            </a:r>
            <a:br/>
            <a:r>
              <a:t>mario[BAS] = IMG_Load("mario_bas.gif");</a:t>
            </a:r>
            <a:br/>
            <a:r>
              <a:t>mario[GAUCHE] = IMG_Load("mario_gauche.gif");</a:t>
            </a:r>
            <a:br/>
            <a:r>
              <a:t>mario[HAUT] = IMG_Load("mario_haut.gif");</a:t>
            </a:r>
            <a:br/>
            <a:r>
              <a:t>mario[DROITE] = IMG_Load("mario_droite.gif");</a:t>
            </a:r>
            <a:br/>
            <a:r>
              <a:t>Rien de sorcier l(cid:224)-dedans : on charge tout gr(cid:226)ce (cid:224) IMG_Load. S’il y a une petite par-</a:t>
            </a:r>
            <a:br/>
            <a:r>
              <a:t>ticularitØ, c’est le chargement de mario. On charge en e(cid:27)et Mario dans chacune des</a:t>
            </a:r>
            <a:br/>
            <a:r>
              <a:t>directionsdansletableaumarioenutilisantlesconstantesHAUT,BAS,GAUCHE,DROITE.</a:t>
            </a:r>
            <a:br/>
            <a:r>
              <a:t>Le fait d’utiliser les constantes rend ici (cid:22) comme vous le voyez (cid:22) le code plus clair.</a:t>
            </a:r>
            <a:br/>
            <a:r>
              <a:t>On aurait trŁs bien pu Øcrire mario[0], mais c’est quand mŒme plus lisible d’avoir</a:t>
            </a:r>
            <a:br/>
            <a:r>
              <a:t>mario[HAUT] par exemple!</a:t>
            </a:r>
            <a:br/>
            <a:r>
              <a:t>Orientation initiale du Mario (marioActuel)</a:t>
            </a:r>
            <a:br/>
            <a:r>
              <a:t>On initialise ensuite marioActuel pour qu’il ait une direction au dØpart :</a:t>
            </a:r>
            <a:br/>
            <a:r>
              <a:t>marioActuel = mario[BAS]; // Mario sera dirigØ vers le bas au dØpart</a:t>
            </a:r>
            <a:br/>
            <a:r>
              <a:t>J’ai trouvØ plus logique de commencer la partie avec un Mario qui regarde vers le bas</a:t>
            </a:r>
            <a:br/>
            <a:r>
              <a:t>(c’est-(cid:224)-dire vers nous). Si vous voulez, vous pouvez changer cette ligne et mettre :</a:t>
            </a:r>
            <a:br/>
            <a:r>
              <a:t>marioActuel = mario[DROITE];</a:t>
            </a:r>
            <a:br/>
            <a:r>
              <a:t>Vous verrez que Mario sera alors orientØ vers la droite au dØbut du jeu.</a:t>
            </a:r>
            <a:br/>
            <a:r>
              <a:t>390</a:t>
            </a:r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JEU</a:t>
            </a:r>
            <a:br/>
            <a:r>
              <a:t>Chargement de la carte</a:t>
            </a:r>
            <a:br/>
            <a:r>
              <a:t>Maintenant,ilvafalloirremplirnotretableau(cid:224)deuxdimensionscarte.Pourl’instant,</a:t>
            </a:r>
            <a:br/>
            <a:r>
              <a:t>ce tableau ne contient que des 0. Il faut lire le niveau qui est stockØ dans le (cid:28)chier</a:t>
            </a:r>
            <a:br/>
            <a:r>
              <a:t>niveaux.lvl.</a:t>
            </a:r>
            <a:br/>
            <a:r>
              <a:t>// Chargement du niveau</a:t>
            </a:r>
            <a:br/>
            <a:r>
              <a:t>if (!chargerNiveau(carte))</a:t>
            </a:r>
            <a:br/>
            <a:r>
              <a:t>exit(EXIT_FAILURE); // On arrŒte le jeu si on n’a pas pu charger le niveau</a:t>
            </a:r>
            <a:br/>
            <a:r>
              <a:t>J’aichoisidefairegØrerlechargement(etl’enregistrement)deniveauxpardesfonctions</a:t>
            </a:r>
            <a:br/>
            <a:r>
              <a:t>situØesdansfichiers.c.Ici,onappelledonclafonctionchargerNiveau.Onl’Øtudiera</a:t>
            </a:r>
            <a:br/>
            <a:r>
              <a:t>plus en dØtails plus loin (elle n’est pas trŁs compliquØe, de toute maniŁre). Tout ce qui</a:t>
            </a:r>
            <a:br/>
            <a:r>
              <a:t>nous intØresse ici c’est de savoir que notre niveau a ØtØ chargØ dans le tableau carte.</a:t>
            </a:r>
            <a:br/>
            <a:r>
              <a:t>Si le niveau n’a pas pu Œtre chargØ (parce que niveaux.lvl n’existe pas), la</a:t>
            </a:r>
            <a:br/>
            <a:r>
              <a:t>fonction renverra (cid:19) faux (cid:20). Sinon, elle renverra (cid:19) vrai (cid:20).</a:t>
            </a:r>
            <a:br/>
            <a:r>
              <a:t>On teste donc le rØsultat du chargement dans une condition. Si le rØsultat est nØgatif</a:t>
            </a:r>
            <a:br/>
            <a:r>
              <a:t>(d’oølepointd’exclamationquisert(cid:224)exprimerlanØgation),onarrŒtetout:onappelle</a:t>
            </a:r>
            <a:br/>
            <a:r>
              <a:t>exit. Sinon, c’est que tout va bien et on peut continuer.</a:t>
            </a:r>
            <a:br/>
            <a:r>
              <a:t>Nous possØdons maintenant un tableau carte qui dØcrit le contenu de chaque case :</a:t>
            </a:r>
            <a:br/>
            <a:r>
              <a:t>MUR, VIDE, CAISSE...</a:t>
            </a:r>
            <a:br/>
            <a:r>
              <a:t>Recherche de la position de dØpart de Mario</a:t>
            </a:r>
            <a:br/>
            <a:r>
              <a:t>Il faut maintenant initialiser la variable positionJoueur. Cette variable, de type</a:t>
            </a:r>
            <a:br/>
            <a:r>
              <a:t>SDL_Rect, est un peu particuliŁre. On ne s’en sert pas pour stocker des coordonnØes</a:t>
            </a:r>
            <a:br/>
            <a:r>
              <a:t>en pixels. On s’en sert pour stocker des coordonnØes en (cid:19) cases (cid:20) sur la carte. Ainsi, si</a:t>
            </a:r>
            <a:br/>
            <a:r>
              <a:t>on a :</a:t>
            </a:r>
            <a:br/>
            <a:r>
              <a:t>positionJoueur.x == 11 positionJoueur.y == 11</a:t>
            </a:r>
            <a:br/>
            <a:r>
              <a:t>... c’est que le joueur se trouve dans la toute derniŁre case en bas (cid:224) droite de la carte.</a:t>
            </a:r>
            <a:br/>
            <a:r>
              <a:t>Reportez-vousauschØmadelacartedela(cid:28)g.24.3pourbienvoir(cid:224)quoi(cid:231)acorrespond</a:t>
            </a:r>
            <a:br/>
            <a:r>
              <a:t>si vous avez (dØj(cid:224)) oubliØ.</a:t>
            </a:r>
            <a:br/>
            <a:r>
              <a:t>Ondoitparcourirnotretableaucarte(cid:224)deuxdimensions(cid:224)l’aided’unedoubleboucle.</a:t>
            </a:r>
            <a:br/>
            <a:r>
              <a:t>On utilise la petite variable i pour parcourir le tableau verticalement et la variable j</a:t>
            </a:r>
            <a:br/>
            <a:r>
              <a:t>pour le parcourir horizontalement :</a:t>
            </a:r>
            <a:br/>
            <a:r>
              <a:t>// Recherche de la position de Mario au dØpart</a:t>
            </a:r>
            <a:br/>
            <a:r>
              <a:t>for (i = 0 ; i &lt; NB_BLOCS_LARGEUR ; i++)</a:t>
            </a:r>
            <a:br/>
            <a:r>
              <a:t>{</a:t>
            </a:r>
            <a:br/>
            <a:r>
              <a:t>for (j = 0 ; j &lt; NB_BLOCS_HAUTEUR ; j++)</a:t>
            </a:r>
            <a:br/>
            <a:r>
              <a:t>{</a:t>
            </a:r>
            <a:br/>
            <a:r>
              <a:t>if (carte[i][j] == MARIO) // Si Mario se trouve (cid:224) cette position</a:t>
            </a:r>
            <a:br/>
            <a:r>
              <a:t>391</a:t>
            </a:r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24. TP : MARIO SOKOBAN</a:t>
            </a:r>
            <a:br/>
            <a:r>
              <a:t>{</a:t>
            </a:r>
            <a:br/>
            <a:r>
              <a:t>positionJoueur.x = i;</a:t>
            </a:r>
            <a:br/>
            <a:r>
              <a:t>positionJoueur.y = j;</a:t>
            </a:r>
            <a:br/>
            <a:r>
              <a:t>carte[i][j] = VIDE;</a:t>
            </a:r>
            <a:br/>
            <a:r>
              <a:t>}</a:t>
            </a:r>
            <a:br/>
            <a:r>
              <a:t>}</a:t>
            </a:r>
            <a:br/>
            <a:r>
              <a:t>}</a:t>
            </a:r>
            <a:br/>
            <a:r>
              <a:t>(cid:192) chaque case, on teste si elle contient MARIO (c’est-(cid:224)-dire le dØpart du joueur sur la</a:t>
            </a:r>
            <a:br/>
            <a:r>
              <a:t>carte). Si c’est le cas, on stocke les coordonnØes actuelles (situØes dans i et j) dans</a:t>
            </a:r>
            <a:br/>
            <a:r>
              <a:t>la variable positionJoueur. On e(cid:27)ace aussi la case en la mettant (cid:224) VIDE pour qu’elle</a:t>
            </a:r>
            <a:br/>
            <a:r>
              <a:t>soit considØrØe comme une case vide par la suite.</a:t>
            </a:r>
            <a:br/>
            <a:r>
              <a:t>Activation de la rØpØtition des touches</a:t>
            </a:r>
            <a:br/>
            <a:r>
              <a:t>DerniŁre chose, trŁs simple : on active la rØpØtition des touches pour qu’on puisse se</a:t>
            </a:r>
            <a:br/>
            <a:r>
              <a:t>dØplacer sur la carte en laissant une touche enfoncØe.</a:t>
            </a:r>
            <a:br/>
            <a:r>
              <a:t>// Activation de la rØpØtition des touches</a:t>
            </a:r>
            <a:br/>
            <a:r>
              <a:t>SDL_EnableKeyRepeat(100, 100);</a:t>
            </a:r>
            <a:br/>
            <a:r>
              <a:t>La boucle principale</a:t>
            </a:r>
            <a:br/>
            <a:r>
              <a:t>P(cid:28)ou! Nos initialisations sont faites, on peut maintenant s’occuper de la boucle prin-</a:t>
            </a:r>
            <a:br/>
            <a:r>
              <a:t>cipale.</a:t>
            </a:r>
            <a:br/>
            <a:r>
              <a:t>C’est une boucle classique qui fonctionne sur le mŒme schØma que celles qu’on a vues</a:t>
            </a:r>
            <a:br/>
            <a:r>
              <a:t>jusqu’ici. Elle est juste un peu plus grosse et un peu plus complŁte (faut c’qui faut</a:t>
            </a:r>
            <a:br/>
            <a:r>
              <a:t>comme on dit!).</a:t>
            </a:r>
            <a:br/>
            <a:r>
              <a:t>Regardons de plus prŁs le switch qui teste l’ØvØnement :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break;</a:t>
            </a:r>
            <a:br/>
            <a:r>
              <a:t>case SDL_KEYDOWN:</a:t>
            </a:r>
            <a:br/>
            <a:r>
              <a:t>switch(event.key.keysym.sym)</a:t>
            </a:r>
            <a:br/>
            <a:r>
              <a:t>{</a:t>
            </a:r>
            <a:br/>
            <a:r>
              <a:t>case SDLK_ESCAPE:</a:t>
            </a:r>
            <a:br/>
            <a:r>
              <a:t>continuer = 0;</a:t>
            </a:r>
            <a:br/>
            <a:r>
              <a:t>break;</a:t>
            </a:r>
            <a:br/>
            <a:r>
              <a:t>case SDLK_UP:</a:t>
            </a:r>
            <a:br/>
            <a:r>
              <a:t>marioActuel = mario[HAUT];</a:t>
            </a:r>
            <a:br/>
            <a:r>
              <a:t>deplacerJoueur(carte, &amp;positionJoueur, HAUT);</a:t>
            </a:r>
            <a:br/>
            <a:r>
              <a:t>break;</a:t>
            </a:r>
            <a:br/>
            <a:r>
              <a:t>case SDLK_DOWN:</a:t>
            </a:r>
            <a:br/>
            <a:r>
              <a:t>392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2. AYEZ LES BONS OUTILS!</a:t>
            </a:r>
            <a:br/>
            <a:r>
              <a:t>Figure 2.13 (cid:21) FenŒtre principale de Visual C++ Express</a:t>
            </a:r>
            <a:br/>
            <a:r>
              <a:t>24</a:t>
            </a:r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JEU</a:t>
            </a:r>
            <a:br/>
            <a:r>
              <a:t>marioActuel = mario[BAS];</a:t>
            </a:r>
            <a:br/>
            <a:r>
              <a:t>deplacerJoueur(carte, &amp;positionJoueur, BAS);</a:t>
            </a:r>
            <a:br/>
            <a:r>
              <a:t>break;</a:t>
            </a:r>
            <a:br/>
            <a:r>
              <a:t>case SDLK_RIGHT:</a:t>
            </a:r>
            <a:br/>
            <a:r>
              <a:t>marioActuel = mario[DROITE];</a:t>
            </a:r>
            <a:br/>
            <a:r>
              <a:t>deplacerJoueur(carte, &amp;positionJoueur, DROITE);</a:t>
            </a:r>
            <a:br/>
            <a:r>
              <a:t>break;</a:t>
            </a:r>
            <a:br/>
            <a:r>
              <a:t>case SDLK_LEFT:</a:t>
            </a:r>
            <a:br/>
            <a:r>
              <a:t>marioActuel = mario[GAUCHE];</a:t>
            </a:r>
            <a:br/>
            <a:r>
              <a:t>deplacerJoueur(carte, &amp;positionJoueur, GAUCHE);</a:t>
            </a:r>
            <a:br/>
            <a:r>
              <a:t>break;</a:t>
            </a:r>
            <a:br/>
            <a:r>
              <a:t>}</a:t>
            </a:r>
            <a:br/>
            <a:r>
              <a:t>break;</a:t>
            </a:r>
            <a:br/>
            <a:r>
              <a:t>}</a:t>
            </a:r>
            <a:br/>
            <a:r>
              <a:t>Si on appuie sur la touche Echap, le jeu s’arrŒtera et on retournera au menu principal.</a:t>
            </a:r>
            <a:br/>
            <a:r>
              <a:t>Comme vous le voyez, il n’y a pas 36 ØvØnements di(cid:27)Ørents (cid:224) gØrer : on teste juste si</a:t>
            </a:r>
            <a:br/>
            <a:r>
              <a:t>le joueur appuie sur les touches (cid:19) haut (cid:20), (cid:19) bas (cid:20), (cid:19) gauche (cid:20) ou (cid:19) droite (cid:20) de son</a:t>
            </a:r>
            <a:br/>
            <a:r>
              <a:t>clavier.SelonlatoucheenfoncØe,onchangeladirectiondeMario.C’estl(cid:224)qu’intervient</a:t>
            </a:r>
            <a:br/>
            <a:r>
              <a:t>marioActuel! Si on appuie vers le haut, alors :</a:t>
            </a:r>
            <a:br/>
            <a:r>
              <a:t>marioActuel = mario[HAUT];</a:t>
            </a:r>
            <a:br/>
            <a:r>
              <a:t>Si on appuie vers le bas, alors :</a:t>
            </a:r>
            <a:br/>
            <a:r>
              <a:t>marioActuel = mario[BAS];</a:t>
            </a:r>
            <a:br/>
            <a:r>
              <a:t>marioActuel pointe donc sur la surface reprØsentant Mario dans la position actuelle.</a:t>
            </a:r>
            <a:br/>
            <a:r>
              <a:t>C’est ainsi qu’en blittant marioActuel tout (cid:224) l’heure, on sera certain de blitter Mario</a:t>
            </a:r>
            <a:br/>
            <a:r>
              <a:t>dans la bonne direction.</a:t>
            </a:r>
            <a:br/>
            <a:r>
              <a:t>Maintenant, chose trŁs importante : on appelle une fonction deplacerJoueur. Cette</a:t>
            </a:r>
            <a:br/>
            <a:r>
              <a:t>fonction va dØplacer le joueur sur la carte s’il a le droit de le faire.</a:t>
            </a:r>
            <a:br/>
            <a:r>
              <a:t>(cid:21) Par exemple, on ne peut pas faire monter Mario d’un cran vers le haut s’il se trouve</a:t>
            </a:r>
            <a:br/>
            <a:r>
              <a:t>dØj(cid:224) tout en haut de la carte.</a:t>
            </a:r>
            <a:br/>
            <a:r>
              <a:t>(cid:21) On ne peut pas non plus le faire monter s’il y a un mur au-dessus de lui.</a:t>
            </a:r>
            <a:br/>
            <a:r>
              <a:t>(cid:21) On ne peut pas le faire monter s’il y a deux caisses au-dessus de lui.</a:t>
            </a:r>
            <a:br/>
            <a:r>
              <a:t>(cid:21) Par contre, on peut le faire monter s’il y a juste une caisse au-dessus de lui.</a:t>
            </a:r>
            <a:br/>
            <a:r>
              <a:t>(cid:21) Mais attention, on ne peut pas le faire monter s’il y a une caisse au-dessus de lui et</a:t>
            </a:r>
            <a:br/>
            <a:r>
              <a:t>que la caisse se trouve au bord de la carte!</a:t>
            </a:r>
            <a:br/>
            <a:r>
              <a:t>Oh la la, c’est quoi ce bazar?</a:t>
            </a:r>
            <a:br/>
            <a:r>
              <a:t>C’estcequ’onappellela gestion des collisions.Si(cid:231)apeutvousrassurer,icic’estune</a:t>
            </a:r>
            <a:br/>
            <a:r>
              <a:t>gestion des collisions extrŒmement simple, vu que le joueur se dØplace par (cid:19) cases (cid:20)</a:t>
            </a:r>
            <a:br/>
            <a:r>
              <a:t>393</a:t>
            </a:r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24. TP : MARIO SOKOBAN</a:t>
            </a:r>
            <a:br/>
            <a:r>
              <a:t>et dans seulement quatre directions possibles (cid:224) la fois. Dans un jeu 2D oø on peut se</a:t>
            </a:r>
            <a:br/>
            <a:r>
              <a:t>dØplacerdanstouteslesdirectionspixelparpixel,lagestiondescollisionsestbienplus</a:t>
            </a:r>
            <a:br/>
            <a:r>
              <a:t>complexe.</a:t>
            </a:r>
            <a:br/>
            <a:r>
              <a:t>Mais il y a pire : la 3D. La gestion des collisions dans un jeu 3D est vraiment la</a:t>
            </a:r>
            <a:br/>
            <a:r>
              <a:t>bŒte noire des programmeurs. Heureusement, il existe des bibliothŁques de gestion des</a:t>
            </a:r>
            <a:br/>
            <a:r>
              <a:t>collisions en 3D qui font le gros du travail (cid:224) notre place.</a:t>
            </a:r>
            <a:br/>
            <a:r>
              <a:t>Revenons(cid:224)lafonctiondeplacerJoueuretconcentrons-nous.Onluienvoietroispara-</a:t>
            </a:r>
            <a:br/>
            <a:r>
              <a:t>mŁtres :</a:t>
            </a:r>
            <a:br/>
            <a:r>
              <a:t>(cid:21) la carte : pour qu’elle puisse la lire mais aussi la modi(cid:28)er, si on dØplace une caisse</a:t>
            </a:r>
            <a:br/>
            <a:r>
              <a:t>par exemple;</a:t>
            </a:r>
            <a:br/>
            <a:r>
              <a:t>(cid:21) la position du joueur : l(cid:224) aussi, la fonction devra lire et Øventuellement modi(cid:28)er la</a:t>
            </a:r>
            <a:br/>
            <a:r>
              <a:t>position du joueur;</a:t>
            </a:r>
            <a:br/>
            <a:r>
              <a:t>(cid:21) la direction dans laquelle on demande (cid:224) aller : on utilise l(cid:224) encore les constantes</a:t>
            </a:r>
            <a:br/>
            <a:r>
              <a:t>HAUT, BAS, GAUCHE, DROITE pour plus de lisibilitØ.</a:t>
            </a:r>
            <a:br/>
            <a:r>
              <a:t>Nous Øtudierons la fonction deplacerJoueur plus loin. J’aurais trŁs bien pu mettre</a:t>
            </a:r>
            <a:br/>
            <a:r>
              <a:t>tous les tests dans le switch, mais celui-ci serait devenu Ønorme et illisible. C’est l(cid:224)</a:t>
            </a:r>
            <a:br/>
            <a:r>
              <a:t>que dØcouper son programme en fonctions prend tout son intØrŒt.</a:t>
            </a:r>
            <a:br/>
            <a:r>
              <a:t>Blittons, blittons, la queue du cochon</a:t>
            </a:r>
            <a:br/>
            <a:r>
              <a:t>Notre switch est terminØ : (cid:224) ce stade du programme, la carte et le joueur ont proba-</a:t>
            </a:r>
            <a:br/>
            <a:r>
              <a:t>blement changØ. Quoi qu’il en soit, c’est l’heure du blit!</a:t>
            </a:r>
            <a:br/>
            <a:r>
              <a:t>On commence par e(cid:27)acer l’Øcran en lui donnant une couleur de fond blanche :</a:t>
            </a:r>
            <a:br/>
            <a:r>
              <a:t>// Effacement de l’Øcran</a:t>
            </a:r>
            <a:br/>
            <a:r>
              <a:t>SDL_FillRect(ecran, NULL, SDL_MapRGB(ecran-&gt;format, 255, 255, 255));</a:t>
            </a:r>
            <a:br/>
            <a:r>
              <a:t>Et maintenant, on parcourt tout notre tableau (cid:224) deux dimensions carte pour savoir</a:t>
            </a:r>
            <a:br/>
            <a:r>
              <a:t>quel ØlØment blitter (cid:224) quel endroit sur l’Øcran. On e(cid:27)ectue une double boucle comme</a:t>
            </a:r>
            <a:br/>
            <a:r>
              <a:t>on l’a vu plus t(cid:244)t pour parcourir toutes les 144 cases du tableau :</a:t>
            </a:r>
            <a:br/>
            <a:r>
              <a:t>// Placement des objets (cid:224) l’Øcran</a:t>
            </a:r>
            <a:br/>
            <a:r>
              <a:t>objectifsRestants = 0;</a:t>
            </a:r>
            <a:br/>
            <a:r>
              <a:t>for (i = 0 ; i &lt; NB_BLOCS_LARGEUR ; i++)</a:t>
            </a:r>
            <a:br/>
            <a:r>
              <a:t>{</a:t>
            </a:r>
            <a:br/>
            <a:r>
              <a:t>for (j = 0 ; j &lt; NB_BLOCS_HAUTEUR ; j++)</a:t>
            </a:r>
            <a:br/>
            <a:r>
              <a:t>{</a:t>
            </a:r>
            <a:br/>
            <a:r>
              <a:t>position.x = i * TAILLE_BLOC;</a:t>
            </a:r>
            <a:br/>
            <a:r>
              <a:t>position.y = j * TAILLE_BLOC;</a:t>
            </a:r>
            <a:br/>
            <a:r>
              <a:t>switch(carte[i][j])</a:t>
            </a:r>
            <a:br/>
            <a:r>
              <a:t>{</a:t>
            </a:r>
            <a:br/>
            <a:r>
              <a:t>case MUR:</a:t>
            </a:r>
            <a:br/>
            <a:r>
              <a:t>SDL_BlitSurface(mur, NULL, ecran, &amp;position);</a:t>
            </a:r>
            <a:br/>
            <a:r>
              <a:t>394</a:t>
            </a:r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JEU</a:t>
            </a:r>
            <a:br/>
            <a:r>
              <a:t>break;</a:t>
            </a:r>
            <a:br/>
            <a:r>
              <a:t>case CAISSE:</a:t>
            </a:r>
            <a:br/>
            <a:r>
              <a:t>SDL_BlitSurface(caisse, NULL, ecran, &amp;position);</a:t>
            </a:r>
            <a:br/>
            <a:r>
              <a:t>break;</a:t>
            </a:r>
            <a:br/>
            <a:r>
              <a:t>case CAISSE_OK:</a:t>
            </a:r>
            <a:br/>
            <a:r>
              <a:t>SDL_BlitSurface(caisseOK, NULL, ecran, &amp;position);</a:t>
            </a:r>
            <a:br/>
            <a:r>
              <a:t>break;</a:t>
            </a:r>
            <a:br/>
            <a:r>
              <a:t>case OBJECTIF:</a:t>
            </a:r>
            <a:br/>
            <a:r>
              <a:t>SDL_BlitSurface(objectif, NULL, ecran, &amp;position);</a:t>
            </a:r>
            <a:br/>
            <a:r>
              <a:t>objectifsRestants = 1;</a:t>
            </a:r>
            <a:br/>
            <a:r>
              <a:t>break;</a:t>
            </a:r>
            <a:br/>
            <a:r>
              <a:t>}</a:t>
            </a:r>
            <a:br/>
            <a:r>
              <a:t>}</a:t>
            </a:r>
            <a:br/>
            <a:r>
              <a:t>}</a:t>
            </a:r>
            <a:br/>
            <a:r>
              <a:t>Pour chacune des cases, on prØpare la variable position (de type SDL_Rect) pour</a:t>
            </a:r>
            <a:br/>
            <a:r>
              <a:t>placer l’ØlØment actuel (cid:224) la bonne position sur l’Øcran. Le calcul est trŁs simple :</a:t>
            </a:r>
            <a:br/>
            <a:r>
              <a:t>position.x = i * TAILLE_BLOC;</a:t>
            </a:r>
            <a:br/>
            <a:r>
              <a:t>position.y = j * TAILLE_BLOC;</a:t>
            </a:r>
            <a:br/>
            <a:r>
              <a:t>Ilsu(cid:30)tdemultiplieriparTAILLE_BLOCpouravoirposition.x.Ainsi,sionsetrouve</a:t>
            </a:r>
            <a:br/>
            <a:r>
              <a:t>(cid:224) la troisiŁme case, c’est que i vaut 2 (n’oubliez pas que i commence (cid:224) 0!). On fait</a:t>
            </a:r>
            <a:br/>
            <a:r>
              <a:t>donc le calcul 2 * 34 = 68. On blittera donc l’image 68 pixels vers la droite sur ecran.</a:t>
            </a:r>
            <a:br/>
            <a:r>
              <a:t>On fait la mŒme chose pour les ordonnØes y.</a:t>
            </a:r>
            <a:br/>
            <a:r>
              <a:t>Ensuite, on fait un switch sur la case de la carte qu’on est en train d’analyser. L(cid:224)</a:t>
            </a:r>
            <a:br/>
            <a:r>
              <a:t>encore,avoirdØ(cid:28)nidesconstantesestvraimentpratiqueetrendleschosespluslisibles.</a:t>
            </a:r>
            <a:br/>
            <a:r>
              <a:t>On teste donc si la case vaut MUR, dans ce cas on blitte un mur. De mŒme pour les</a:t>
            </a:r>
            <a:br/>
            <a:r>
              <a:t>caisses et les objectifs.</a:t>
            </a:r>
            <a:br/>
            <a:r>
              <a:t>Test de victoire</a:t>
            </a:r>
            <a:br/>
            <a:r>
              <a:t>Vousremarquerezqu’avantladoubleboucle,oninitialiseleboolØenobjectifsRestants</a:t>
            </a:r>
            <a:br/>
            <a:r>
              <a:t>(cid:224)0.CeboolØenseramis(cid:224)1dŁsqu’onauradØtectØunobjectifsurlacarte.S’ilnereste</a:t>
            </a:r>
            <a:br/>
            <a:r>
              <a:t>plus d’objectifs, c’est que toutes les caisses sont sur des objectifs (il n’y a plus que des</a:t>
            </a:r>
            <a:br/>
            <a:r>
              <a:t>CAISSE_OK).</a:t>
            </a:r>
            <a:br/>
            <a:r>
              <a:t>Il su(cid:30)t de tester si le boolØen vaut (cid:19) faux (cid:20), c’est-(cid:224)-dire s’il ne reste plus d’objectifs.</a:t>
            </a:r>
            <a:br/>
            <a:r>
              <a:t>Dans ce cas, on met la variable continuer (cid:224) 0 pour arrŒter la partie :</a:t>
            </a:r>
            <a:br/>
            <a:r>
              <a:t>// Si on n’a trouvØ aucun objectif sur la carte, c’est qu’on a gagnØ</a:t>
            </a:r>
            <a:br/>
            <a:r>
              <a:t>if (!objectifsRestants)</a:t>
            </a:r>
            <a:br/>
            <a:r>
              <a:t>continuer = 0;</a:t>
            </a:r>
            <a:br/>
            <a:r>
              <a:t>Le joueur</a:t>
            </a:r>
            <a:br/>
            <a:r>
              <a:t>Il nous reste (cid:224) blitter le joueur :</a:t>
            </a:r>
            <a:br/>
            <a:r>
              <a:t>395</a:t>
            </a:r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24. TP : MARIO SOKOBAN</a:t>
            </a:r>
            <a:br/>
            <a:r>
              <a:t>// On place le joueur (cid:224) la bonne position</a:t>
            </a:r>
            <a:br/>
            <a:r>
              <a:t>position.x = positionJoueur.x * TAILLE_BLOC;</a:t>
            </a:r>
            <a:br/>
            <a:r>
              <a:t>position.y = positionJoueur.y * TAILLE_BLOC;</a:t>
            </a:r>
            <a:br/>
            <a:r>
              <a:t>SDL_BlitSurface(marioActuel, NULL, ecran, &amp;position);</a:t>
            </a:r>
            <a:br/>
            <a:r>
              <a:t>On calcule sa position (en pixels cette fois) en faisant une simple multiplication entre</a:t>
            </a:r>
            <a:br/>
            <a:r>
              <a:t>positionJoueur et TAILLE_BLOC. On blitte ensuite le joueur (cid:224) la position indiquØe.</a:t>
            </a:r>
            <a:br/>
            <a:r>
              <a:t>Flip!</a:t>
            </a:r>
            <a:br/>
            <a:r>
              <a:t>On a tout fait, il ne nous reste plus qu’(cid:224) a(cid:30)cher l’Øcran au joueur :</a:t>
            </a:r>
            <a:br/>
            <a:r>
              <a:t>SDL_Flip(ecran);</a:t>
            </a:r>
            <a:br/>
            <a:r>
              <a:t>Fin de la fonction : dØchargements</a:t>
            </a:r>
            <a:br/>
            <a:r>
              <a:t>AprŁslaboucleprincipale,ondoitfairequelquesFreeSurfacepourlibØrerlamØmoire</a:t>
            </a:r>
            <a:br/>
            <a:r>
              <a:t>des sprites qu’on a chargØs. On dØsactive aussi la rØpØtition des touches en envoyant</a:t>
            </a:r>
            <a:br/>
            <a:r>
              <a:t>les valeurs 0 (cid:224) la fonction SDL_EnableKeyRepeat :</a:t>
            </a:r>
            <a:br/>
            <a:r>
              <a:t>// DØsactivation de la rØpØtition des touches (remise (cid:224) 0)</a:t>
            </a:r>
            <a:br/>
            <a:r>
              <a:t>SDL_EnableKeyRepeat(0, 0);</a:t>
            </a:r>
            <a:br/>
            <a:r>
              <a:t>// LibØration des surfaces chargØes</a:t>
            </a:r>
            <a:br/>
            <a:r>
              <a:t>SDL_FreeSurface(mur);</a:t>
            </a:r>
            <a:br/>
            <a:r>
              <a:t>SDL_FreeSurface(caisse);</a:t>
            </a:r>
            <a:br/>
            <a:r>
              <a:t>SDL_FreeSurface(caisseOK);</a:t>
            </a:r>
            <a:br/>
            <a:r>
              <a:t>SDL_FreeSurface(objectif);</a:t>
            </a:r>
            <a:br/>
            <a:r>
              <a:t>for (i = 0 ; i &lt; 4 ; i++)</a:t>
            </a:r>
            <a:br/>
            <a:r>
              <a:t>SDL_FreeSurface(mario[i]);</a:t>
            </a:r>
            <a:br/>
            <a:r>
              <a:t>La fonction deplacerJoueur</a:t>
            </a:r>
            <a:br/>
            <a:r>
              <a:t>LafonctiondeplacerJoueursetrouveelleaussidansjeu.c.C’estunefonction...assez</a:t>
            </a:r>
            <a:br/>
            <a:r>
              <a:t>dØlicate(cid:224)Øcrire.C’estpeut-Œtrelaprincipaledi(cid:30)cultØquel’onrencontrelorsqu’oncode</a:t>
            </a:r>
            <a:br/>
            <a:r>
              <a:t>un jeu de Sokoban.</a:t>
            </a:r>
            <a:br/>
            <a:r>
              <a:t>Rappel:lafonctiondeplacerJoueurvØri(cid:28)esionaledroitdedØplacerlejoueurdans</a:t>
            </a:r>
            <a:br/>
            <a:r>
              <a:t>ladirectiondemandØe.Ellemet(cid:224)jourlapositiondujoueur(positionJoueur)etaussi</a:t>
            </a:r>
            <a:br/>
            <a:r>
              <a:t>la carte si une caisse a ØtØ dØplacØe.</a:t>
            </a:r>
            <a:br/>
            <a:r>
              <a:t>Voici le prototype de la fonction :</a:t>
            </a:r>
            <a:br/>
            <a:r>
              <a:t>void deplacerJoueur(int carte[][NB_BLOCS_HAUTEUR], SDL_Rect *pos, int direction);</a:t>
            </a:r>
            <a:br/>
            <a:r>
              <a:t>Ce prototype est un peu particulier. Vous voyez que j’envoie le tableau carte et que</a:t>
            </a:r>
            <a:br/>
            <a:r>
              <a:t>je prØcise la taille de la deuxiŁme dimension (NB_BLOCS_HAUTEUR). Pourquoi cela?</a:t>
            </a:r>
            <a:br/>
            <a:r>
              <a:t>396</a:t>
            </a:r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JEU</a:t>
            </a:r>
            <a:br/>
            <a:r>
              <a:t>LarØponseestunpeucompliquØepourquejeladØveloppeaumilieudececours.Pour</a:t>
            </a:r>
            <a:br/>
            <a:r>
              <a:t>fairesimple,leCnedevinepasqu’ils’agitd’untableau(cid:224)deuxdimensionsetilfautau</a:t>
            </a:r>
            <a:br/>
            <a:r>
              <a:t>moins donner la taille de la seconde dimension pour que (cid:231)a fonctionne. Donc, lorsque</a:t>
            </a:r>
            <a:br/>
            <a:r>
              <a:t>vousenvoyezuntableau(cid:224)deuxdimensions(cid:224)unefonction,vousdevezindiquerlataille</a:t>
            </a:r>
            <a:br/>
            <a:r>
              <a:t>de la seconde dimension dans le prototype. C’est comme (cid:231)a, c’est obligatoire.</a:t>
            </a:r>
            <a:br/>
            <a:r>
              <a:t>Autre chose : vous noterez que positionJoueur s’appelle en fait pos dans cette fonc-</a:t>
            </a:r>
            <a:br/>
            <a:r>
              <a:t>tion. J’ai choisi de raccourcir le nom parce que c’est plus court (cid:224) Øcrire, et vu qu’on va</a:t>
            </a:r>
            <a:br/>
            <a:r>
              <a:t>avoir besoin de l’Øcrire de nombreuses fois, autant ne pas se fatiguer.</a:t>
            </a:r>
            <a:br/>
            <a:r>
              <a:t>Commen(cid:231)ons par tester la direction dans laquelle on veut aller via un grand switch :</a:t>
            </a:r>
            <a:br/>
            <a:r>
              <a:t>switch(direction)</a:t>
            </a:r>
            <a:br/>
            <a:r>
              <a:t>{</a:t>
            </a:r>
            <a:br/>
            <a:r>
              <a:t>case HAUT:</a:t>
            </a:r>
            <a:br/>
            <a:r>
              <a:t>/* etc. */</a:t>
            </a:r>
            <a:br/>
            <a:r>
              <a:t>Et c’est parti pour des tests de folie!</a:t>
            </a:r>
            <a:br/>
            <a:r>
              <a:t>Il faut maintenant Øcrire tous les tests de tous les cas possibles, en essayant de ne pas</a:t>
            </a:r>
            <a:br/>
            <a:r>
              <a:t>en oublier un seul.</a:t>
            </a:r>
            <a:br/>
            <a:r>
              <a:t>Voici comment je procŁde : je teste toutes les possibilitØs de collision cas par cas, et</a:t>
            </a:r>
            <a:br/>
            <a:r>
              <a:t>dŁs que je dØtecte une collision (qui fait que le joueur ne peut pas bouger), je fais un</a:t>
            </a:r>
            <a:br/>
            <a:r>
              <a:t>break; pour sortir du switch, et donc empŒcher le dØplacement.</a:t>
            </a:r>
            <a:br/>
            <a:r>
              <a:t>Voici par exemple toutes les possibilitØs de collision qui existent pour un joueur qui</a:t>
            </a:r>
            <a:br/>
            <a:r>
              <a:t>veut se dØplacer vers le haut :</a:t>
            </a:r>
            <a:br/>
            <a:r>
              <a:t>(cid:21) le joueur est dØj(cid:224) tout en haut de la carte;</a:t>
            </a:r>
            <a:br/>
            <a:r>
              <a:t>(cid:21) il y a un mur au-dessus du joueur;</a:t>
            </a:r>
            <a:br/>
            <a:r>
              <a:t>(cid:21) il y a deux caisses au-dessus du joueur (et il ne peut pas dØplacer deux caisses (cid:224) la</a:t>
            </a:r>
            <a:br/>
            <a:r>
              <a:t>fois, rappelez-vous);</a:t>
            </a:r>
            <a:br/>
            <a:r>
              <a:t>(cid:21) il y a une caisse puis le bord de la carte.</a:t>
            </a:r>
            <a:br/>
            <a:r>
              <a:t>Si tous ces tests sont ok, alors je me permets de dØplacer le joueur.</a:t>
            </a:r>
            <a:br/>
            <a:r>
              <a:t>Je vais vous montrer les tests pour un dØplacement vers le haut. Pour les autres sens,</a:t>
            </a:r>
            <a:br/>
            <a:r>
              <a:t>il su(cid:30)ra d’adapter un petit peu le code.</a:t>
            </a:r>
            <a:br/>
            <a:r>
              <a:t>if (pos-&gt;y - 1 &lt; 0) // Si le joueur dØpasse l’Øcran, on arrŒte</a:t>
            </a:r>
            <a:br/>
            <a:r>
              <a:t>break;</a:t>
            </a:r>
            <a:br/>
            <a:r>
              <a:t>On commence par vØri(cid:28)er si le joueur est dØj(cid:224) tout en haut de l’Øcran. En e(cid:27)et, si</a:t>
            </a:r>
            <a:br/>
            <a:r>
              <a:t>on essayait d’appeler carte[5][-1] par exemple, ce serait le plantage du programme</a:t>
            </a:r>
            <a:br/>
            <a:r>
              <a:t>assurØ! On commence donc par vØri(cid:28)er qu’on ne va pas (cid:19) dØborder (cid:20) de l’Øcran.</a:t>
            </a:r>
            <a:br/>
            <a:r>
              <a:t>Ensuite :</a:t>
            </a:r>
            <a:br/>
            <a:r>
              <a:t>if (carte[pos-&gt;x][pos-&gt;y - 1] == MUR) // S’il y a un mur, on arrŒte</a:t>
            </a:r>
            <a:br/>
            <a:r>
              <a:t>break;</a:t>
            </a:r>
            <a:br/>
            <a:r>
              <a:t>397</a:t>
            </a:r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24. TP : MARIO SOKOBAN</a:t>
            </a:r>
            <a:br/>
            <a:r>
              <a:t>L(cid:224) encore c’est simple. On vØri(cid:28)e s’il n’y a pas un mur au-dessus du joueur. Si tel est</a:t>
            </a:r>
            <a:br/>
            <a:r>
              <a:t>le cas, on arrŒte (break).</a:t>
            </a:r>
            <a:br/>
            <a:r>
              <a:t>Ensuite (attention les yeux) :</a:t>
            </a:r>
            <a:br/>
            <a:r>
              <a:t>// Si on veut pousser une caisse, il faut vØrifier qu’il n’y a pas de mur</a:t>
            </a:r>
            <a:br/>
            <a:r>
              <a:t>(cid:44)→ derriŁre (ou une autre caisse, ou la limite du monde)</a:t>
            </a:r>
            <a:br/>
            <a:r>
              <a:t>if ((carte[pos-&gt;x][pos-&gt;y - 1] == CAISSE || carte[pos-&gt;x][pos-&gt;y - 1] ==</a:t>
            </a:r>
            <a:br/>
            <a:r>
              <a:t>(cid:44)→ CAISSE_OK) &amp;&amp;</a:t>
            </a:r>
            <a:br/>
            <a:r>
              <a:t>(pos-&gt;y - 2 &lt; 0 || carte[pos-&gt;x][pos-&gt;y - 2] == MUR ||</a:t>
            </a:r>
            <a:br/>
            <a:r>
              <a:t>carte[pos-&gt;x][pos-&gt;y - 2] == CAISSE || carte[pos-&gt;x][pos-&gt;y - 2] ==</a:t>
            </a:r>
            <a:br/>
            <a:r>
              <a:t>(cid:44)→ CAISSE_OK))</a:t>
            </a:r>
            <a:br/>
            <a:r>
              <a:t>break;</a:t>
            </a:r>
            <a:br/>
            <a:r>
              <a:t>Ce gros test peut se traduire comme ceci : (cid:19) SI au-dessus du joueur il y a une caisse</a:t>
            </a:r>
            <a:br/>
            <a:r>
              <a:t>(ouunecaisse_ok,c’est-(cid:224)-direunecaissebienplacØe)ETSIau-dessusdecettecaisse</a:t>
            </a:r>
            <a:br/>
            <a:r>
              <a:t>il y a soit le vide (on dØborde du niveau car on est tout en haut), soit une autre caisse,</a:t>
            </a:r>
            <a:br/>
            <a:r>
              <a:t>soit une caisse_ok : ALORS on ne peut pas se dØplacer : break. (cid:20)</a:t>
            </a:r>
            <a:br/>
            <a:r>
              <a:t>Sionarrive(cid:224)passercetest,onaledroitdedØplacerlejoueur.Ouf!Onappelled’abord</a:t>
            </a:r>
            <a:br/>
            <a:r>
              <a:t>une fonction qui va dØplacer une caisse si nØcessaire :</a:t>
            </a:r>
            <a:br/>
            <a:r>
              <a:t>// Si on arrive l(cid:224), c’est qu’on peut dØplacer le joueur !</a:t>
            </a:r>
            <a:br/>
            <a:r>
              <a:t>// On vØrifie d’abord s’il y a une caisse (cid:224) dØplacer</a:t>
            </a:r>
            <a:br/>
            <a:r>
              <a:t>deplacerCaisse(&amp;carte[pos-&gt;x][pos-&gt;y - 1], &amp;carte[pos-&gt;x][pos-&gt;y - 2]);</a:t>
            </a:r>
            <a:br/>
            <a:r>
              <a:t>Le dØplacement de caisse : deplacerCaisse</a:t>
            </a:r>
            <a:br/>
            <a:r>
              <a:t>J’ai choisi de gØrer le dØplacement de caisse dans une autre fonction car c’est le mŒme</a:t>
            </a:r>
            <a:br/>
            <a:r>
              <a:t>code pour les quatre directions. On doit juste s’Œtre assurØ avant qu’on a le droit de se</a:t>
            </a:r>
            <a:br/>
            <a:r>
              <a:t>dØplacer(cequ’onvientdefaire).Onenvoie(cid:224)lafonctiondeuxparamŁtres:lecontenu</a:t>
            </a:r>
            <a:br/>
            <a:r>
              <a:t>de la case dans laquelle on veut aller et le contenu de la case d’aprŁs.</a:t>
            </a:r>
            <a:br/>
            <a:r>
              <a:t>void deplacerCaisse(int *premiereCase, int *secondeCase)</a:t>
            </a:r>
            <a:br/>
            <a:r>
              <a:t>{</a:t>
            </a:r>
            <a:br/>
            <a:r>
              <a:t>if (*premiereCase == CAISSE || *premiereCase == CAISSE_OK)</a:t>
            </a:r>
            <a:br/>
            <a:r>
              <a:t>{</a:t>
            </a:r>
            <a:br/>
            <a:r>
              <a:t>if (*secondeCase == OBJECTIF)</a:t>
            </a:r>
            <a:br/>
            <a:r>
              <a:t>*secondeCase = CAISSE_OK;</a:t>
            </a:r>
            <a:br/>
            <a:r>
              <a:t>else</a:t>
            </a:r>
            <a:br/>
            <a:r>
              <a:t>*secondeCase = CAISSE;</a:t>
            </a:r>
            <a:br/>
            <a:r>
              <a:t>if (*premiereCase == CAISSE_OK)</a:t>
            </a:r>
            <a:br/>
            <a:r>
              <a:t>*premiereCase = OBJECTIF;</a:t>
            </a:r>
            <a:br/>
            <a:r>
              <a:t>else</a:t>
            </a:r>
            <a:br/>
            <a:r>
              <a:t>*premiereCase = VIDE;</a:t>
            </a:r>
            <a:br/>
            <a:r>
              <a:t>}</a:t>
            </a:r>
            <a:br/>
            <a:r>
              <a:t>}</a:t>
            </a:r>
            <a:br/>
            <a:r>
              <a:t>398</a:t>
            </a:r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JEU</a:t>
            </a:r>
            <a:br/>
            <a:r>
              <a:t>Cette fonction met (cid:224) jour la carte car elle prend en paramŁtres des pointeurs sur les</a:t>
            </a:r>
            <a:br/>
            <a:r>
              <a:t>cases concernØes. Je vous laisse la lire, c’est assez simple (cid:224) comprendre. Il ne faut pas</a:t>
            </a:r>
            <a:br/>
            <a:r>
              <a:t>oublierquesiondØplaceuneCAISSE_OK,ilfautremplacerlacaseoøellesetrouvaitpar</a:t>
            </a:r>
            <a:br/>
            <a:r>
              <a:t>un OBJECTIF. Sinon, si c’est une simple CAISSE, alors on remplace la case en question</a:t>
            </a:r>
            <a:br/>
            <a:r>
              <a:t>par du VIDE.</a:t>
            </a:r>
            <a:br/>
            <a:r>
              <a:t>DØplacer le joueur</a:t>
            </a:r>
            <a:br/>
            <a:r>
              <a:t>On retourne dans la fonction deplacerJoueur. Cette fois c’est la bonne, on peut dØ-</a:t>
            </a:r>
            <a:br/>
            <a:r>
              <a:t>placer le joueur.</a:t>
            </a:r>
            <a:br/>
            <a:r>
              <a:t>Comment fait-on? C’est trŁs trŁs simple :</a:t>
            </a:r>
            <a:br/>
            <a:r>
              <a:t>pos-&gt;y--; // On peut enfin faire monter le joueur (oufff !)</a:t>
            </a:r>
            <a:br/>
            <a:r>
              <a:t>Il su(cid:30)t de diminuer l’ordonnØe y (car le joueur veut monter).</a:t>
            </a:r>
            <a:br/>
            <a:r>
              <a:t>RØsumØ</a:t>
            </a:r>
            <a:br/>
            <a:r>
              <a:t>En guise de rØsumØ, voici tous les tests pour le cas HAUT :</a:t>
            </a:r>
            <a:br/>
            <a:r>
              <a:t>switch(direction)</a:t>
            </a:r>
            <a:br/>
            <a:r>
              <a:t>{</a:t>
            </a:r>
            <a:br/>
            <a:r>
              <a:t>case HAUT:</a:t>
            </a:r>
            <a:br/>
            <a:r>
              <a:t>if (pos-&gt;y - 1 &lt; 0) // Si le joueur dØpasse l’Øcran, on arrŒte</a:t>
            </a:r>
            <a:br/>
            <a:r>
              <a:t>break;</a:t>
            </a:r>
            <a:br/>
            <a:r>
              <a:t>if (carte[pos-&gt;x][pos-&gt;y - 1] == MUR) // S’il y a un mur, on arrŒte</a:t>
            </a:r>
            <a:br/>
            <a:r>
              <a:t>break;</a:t>
            </a:r>
            <a:br/>
            <a:r>
              <a:t>// Si on veut pousser une caisse, il faut vØrifier qu’il n’y a pas de</a:t>
            </a:r>
            <a:br/>
            <a:r>
              <a:t>(cid:44)→ mur derriŁre (ou une autre caisse, ou la limite du monde)</a:t>
            </a:r>
            <a:br/>
            <a:r>
              <a:t>if ((carte[pos-&gt;x][pos-&gt;y - 1] == CAISSE || carte[pos-&gt;x][pos-&gt;y - 1] ==</a:t>
            </a:r>
            <a:br/>
            <a:r>
              <a:t>(cid:44)→ CAISSE_OK) &amp;&amp;</a:t>
            </a:r>
            <a:br/>
            <a:r>
              <a:t>(pos-&gt;y - 2 &lt; 0 || carte[pos-&gt;x][pos-&gt;y - 2] == MUR ||</a:t>
            </a:r>
            <a:br/>
            <a:r>
              <a:t>carte[pos-&gt;x][pos-&gt;y - 2] == CAISSE || carte[pos-&gt;x][pos-&gt;y - 2] ==</a:t>
            </a:r>
            <a:br/>
            <a:r>
              <a:t>(cid:44)→ CAISSE_OK))</a:t>
            </a:r>
            <a:br/>
            <a:r>
              <a:t>break;</a:t>
            </a:r>
            <a:br/>
            <a:r>
              <a:t>// Si on arrive l(cid:224), c’est qu’on peut dØplacer le joueur !</a:t>
            </a:r>
            <a:br/>
            <a:r>
              <a:t>// On vØrifie d’abord s’il y a une caisse (cid:224) dØplacer</a:t>
            </a:r>
            <a:br/>
            <a:r>
              <a:t>deplacerCaisse(&amp;carte[pos-&gt;x][pos-&gt;y - 1], &amp;carte[pos-&gt;x][pos-&gt;y - 2]);</a:t>
            </a:r>
            <a:br/>
            <a:r>
              <a:t>pos-&gt;y--; // On peut enfin faire monter le joueur (oufff !)</a:t>
            </a:r>
            <a:br/>
            <a:r>
              <a:t>break;</a:t>
            </a:r>
            <a:br/>
            <a:r>
              <a:t>Je vous laisse le soin de faire du copier-coller pour les autres cas (attention, il faudra</a:t>
            </a:r>
            <a:br/>
            <a:r>
              <a:t>adapter le code, ce n’est pas exactement pareil (cid:224) chaque fois!).</a:t>
            </a:r>
            <a:br/>
            <a:r>
              <a:t>399</a:t>
            </a: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24. TP : MARIO SOKOBAN</a:t>
            </a:r>
            <a:br/>
            <a:r>
              <a:t>Et voil(cid:224), on vient de (cid:28)nir de coder le jeu! En(cid:28)n presque : il nous reste (cid:224) voir la</a:t>
            </a:r>
            <a:br/>
            <a:r>
              <a:t>fonction de chargement (et de sauvegarde) de niveaux. On verra ensuite comment</a:t>
            </a:r>
            <a:br/>
            <a:r>
              <a:t>crØer l’Øditeur5.</a:t>
            </a:r>
            <a:br/>
            <a:r>
              <a:t>Chargement et enregistrement de niveaux</a:t>
            </a:r>
            <a:br/>
            <a:r>
              <a:t>Le (cid:28)chier fichiers.c contient deux fonctions :</a:t>
            </a:r>
            <a:br/>
            <a:r>
              <a:t>(cid:21) chargerNiveau;</a:t>
            </a:r>
            <a:br/>
            <a:r>
              <a:t>(cid:21) sauvegarderNiveau.</a:t>
            </a:r>
            <a:br/>
            <a:r>
              <a:t>Commen(cid:231)ons par le chargement de niveau.</a:t>
            </a:r>
            <a:br/>
            <a:r>
              <a:t>chargerNiveau</a:t>
            </a:r>
            <a:br/>
            <a:r>
              <a:t>Cette fonction prend un paramŁtre : la carte. L(cid:224) encore, il faut prØciser la taille de la</a:t>
            </a:r>
            <a:br/>
            <a:r>
              <a:t>seconde dimension car il s’agit d’un tableau (cid:224) deux dimensions. La fonction renvoie un</a:t>
            </a:r>
            <a:br/>
            <a:r>
              <a:t>boolØen : (cid:19) vrai (cid:20) si le chargement a rØussi, (cid:19) faux (cid:20) si c’est un Øchec.</a:t>
            </a:r>
            <a:br/>
            <a:r>
              <a:t>Le prototype est donc :</a:t>
            </a:r>
            <a:br/>
            <a:r>
              <a:t>int chargerNiveau(int niveau[][NB_BLOCS_HAUTEUR]);</a:t>
            </a:r>
            <a:br/>
            <a:r>
              <a:t>Voyons le dØbut de la fonction :</a:t>
            </a:r>
            <a:br/>
            <a:r>
              <a:t>FILE* fichier = NULL;</a:t>
            </a:r>
            <a:br/>
            <a:r>
              <a:t>char ligneFichier[NB_BLOCS_LARGEUR * NB_BLOCS_HAUTEUR + 1] = {0};</a:t>
            </a:r>
            <a:br/>
            <a:r>
              <a:t>int i = 0, j = 0;</a:t>
            </a:r>
            <a:br/>
            <a:r>
              <a:t>fichier = fopen("niveaux.lvl", "r");</a:t>
            </a:r>
            <a:br/>
            <a:r>
              <a:t>if (fichier == NULL)</a:t>
            </a:r>
            <a:br/>
            <a:r>
              <a:t>return 0;</a:t>
            </a:r>
            <a:br/>
            <a:r>
              <a:t>OncrØeuntableaudecharpourstockertemporairementlerØsultatduchargementdu</a:t>
            </a:r>
            <a:br/>
            <a:r>
              <a:t>niveau. On ouvre le (cid:28)chier en lecture seule ("r"). On arrŒte la fonction en renvoyant 0</a:t>
            </a:r>
            <a:br/>
            <a:r>
              <a:t>((cid:19) faux (cid:20)) si l’ouverture a ØchouØ. Classique.</a:t>
            </a:r>
            <a:br/>
            <a:r>
              <a:t>Le(cid:28)chierniveaux.lvlcontientunelignequiestunesuitedenombres.Chaquenombre</a:t>
            </a:r>
            <a:br/>
            <a:r>
              <a:t>reprØsente une case du niveau. Par exemple :</a:t>
            </a:r>
            <a:br/>
            <a:r>
              <a:t>11111001111111111400000111110001100103310101101100000200121110 [...]</a:t>
            </a:r>
            <a:br/>
            <a:r>
              <a:t>On va donc lire cette ligne avec un fgets :</a:t>
            </a:r>
            <a:br/>
            <a:r>
              <a:t>fgets(ligneFichier, NB_BLOCS_LARGEUR * NB_BLOCS_HAUTEUR + 1, fichier);</a:t>
            </a:r>
            <a:br/>
            <a:r>
              <a:t>5. Rassurez-vous,(cid:231)airabienplusvite!</a:t>
            </a:r>
            <a:br/>
            <a:r>
              <a:t>400</a:t>
            </a:r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CHARGEMENT ET ENREGISTREMENT DE NIVEAUX</a:t>
            </a:r>
            <a:br/>
            <a:r>
              <a:t>On va analyser le contenu de ligneFichier. On sait que les 12 premiers caractŁres</a:t>
            </a:r>
            <a:br/>
            <a:r>
              <a:t>reprØsentent la premiŁre ligne, les 12 suivants la seconde ligne, etc.</a:t>
            </a:r>
            <a:br/>
            <a:r>
              <a:t>for (i = 0 ; i &lt; NB_BLOCS_LARGEUR ; i++)</a:t>
            </a:r>
            <a:br/>
            <a:r>
              <a:t>{</a:t>
            </a:r>
            <a:br/>
            <a:r>
              <a:t>for (j = 0 ; j &lt; NB_BLOCS_HAUTEUR ; j++)</a:t>
            </a:r>
            <a:br/>
            <a:r>
              <a:t>{</a:t>
            </a:r>
            <a:br/>
            <a:r>
              <a:t>switch (ligneFichier[(i * NB_BLOCS_LARGEUR) + j])</a:t>
            </a:r>
            <a:br/>
            <a:r>
              <a:t>{</a:t>
            </a:r>
            <a:br/>
            <a:r>
              <a:t>case ’0’:</a:t>
            </a:r>
            <a:br/>
            <a:r>
              <a:t>niveau[j][i] = 0;</a:t>
            </a:r>
            <a:br/>
            <a:r>
              <a:t>break;</a:t>
            </a:r>
            <a:br/>
            <a:r>
              <a:t>case ’1’:</a:t>
            </a:r>
            <a:br/>
            <a:r>
              <a:t>niveau[j][i] = 1;</a:t>
            </a:r>
            <a:br/>
            <a:r>
              <a:t>break;</a:t>
            </a:r>
            <a:br/>
            <a:r>
              <a:t>case ’2’:</a:t>
            </a:r>
            <a:br/>
            <a:r>
              <a:t>niveau[j][i] = 2;</a:t>
            </a:r>
            <a:br/>
            <a:r>
              <a:t>break;</a:t>
            </a:r>
            <a:br/>
            <a:r>
              <a:t>case ’3’:</a:t>
            </a:r>
            <a:br/>
            <a:r>
              <a:t>niveau[j][i] = 3;</a:t>
            </a:r>
            <a:br/>
            <a:r>
              <a:t>break;</a:t>
            </a:r>
            <a:br/>
            <a:r>
              <a:t>case ’4’:</a:t>
            </a:r>
            <a:br/>
            <a:r>
              <a:t>niveau[j][i] = 4;</a:t>
            </a:r>
            <a:br/>
            <a:r>
              <a:t>break;</a:t>
            </a:r>
            <a:br/>
            <a:r>
              <a:t>}</a:t>
            </a:r>
            <a:br/>
            <a:r>
              <a:t>}</a:t>
            </a:r>
            <a:br/>
            <a:r>
              <a:t>}</a:t>
            </a:r>
            <a:br/>
            <a:r>
              <a:t>Parunsimplepetitcalcul,onprendlecaractŁrequinousintØressedansligneFichier</a:t>
            </a:r>
            <a:br/>
            <a:r>
              <a:t>et on analyse sa valeur.</a:t>
            </a:r>
            <a:br/>
            <a:r>
              <a:t>Ce sont des (cid:19) lettres (cid:20) qui sont stockØes dans le (cid:28)chier. Je veux dire par l(cid:224)</a:t>
            </a:r>
            <a:br/>
            <a:r>
              <a:t>que ’0’ est stockØ comme le caractŁre ASCII ’0’, et sa valeur n’est pas 0!</a:t>
            </a:r>
            <a:br/>
            <a:r>
              <a:t>Pour analyser le (cid:28)chier, il faut tester avec case ’0’ et non avec case 0!</a:t>
            </a:r>
            <a:br/>
            <a:r>
              <a:t>Attention (cid:224) ne pas mØlanger les chi(cid:27)res et les lettres!</a:t>
            </a:r>
            <a:br/>
            <a:r>
              <a:t>Le switch fait la conversion ’0’ =&gt; 0, ’1’ =&gt; 1, etc. Il place tout dans le tableau</a:t>
            </a:r>
            <a:br/>
            <a:r>
              <a:t>carte6.</a:t>
            </a:r>
            <a:br/>
            <a:r>
              <a:t>Une fois que c’est fait, on peut fermer le (cid:28)chier et renvoyer 1 pour dire que tout s’est</a:t>
            </a:r>
            <a:br/>
            <a:r>
              <a:t>bien passØ :</a:t>
            </a:r>
            <a:br/>
            <a:r>
              <a:t>fclose(fichier);</a:t>
            </a:r>
            <a:br/>
            <a:r>
              <a:t>return 1;</a:t>
            </a:r>
            <a:br/>
            <a:r>
              <a:t>Finalement,lechargementduniveaudansle(cid:28)chiern’ØtaitpasbiencompliquØ.Leseul</a:t>
            </a:r>
            <a:br/>
            <a:r>
              <a:t>piŁge (cid:224) Øviter c’Øtait de bien penser (cid:224) convertir la valeur ASCII ’0’ en un nombre 0</a:t>
            </a:r>
            <a:br/>
            <a:r>
              <a:t>(et de mŒme pour 1, 2, 3, 4...).</a:t>
            </a:r>
            <a:br/>
            <a:r>
              <a:t>6. Lacartes’appelleniveaudanscettefonctiond’ailleurs,mais(cid:231)anechangerien.</a:t>
            </a:r>
            <a:br/>
            <a:r>
              <a:t>401</a:t>
            </a:r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24. TP : MARIO SOKOBAN</a:t>
            </a:r>
            <a:br/>
            <a:r>
              <a:t>sauvegarderNiveau</a:t>
            </a:r>
            <a:br/>
            <a:r>
              <a:t>Cette fonction est l(cid:224) encore simple :</a:t>
            </a:r>
            <a:br/>
            <a:r>
              <a:t>int sauvegarderNiveau(int niveau[][NB_BLOCS_HAUTEUR])</a:t>
            </a:r>
            <a:br/>
            <a:r>
              <a:t>{</a:t>
            </a:r>
            <a:br/>
            <a:r>
              <a:t>FILE* fichier = NULL;</a:t>
            </a:r>
            <a:br/>
            <a:r>
              <a:t>int i = 0, j = 0;</a:t>
            </a:r>
            <a:br/>
            <a:r>
              <a:t>fichier = fopen("niveaux.lvl", "w");</a:t>
            </a:r>
            <a:br/>
            <a:r>
              <a:t>if (fichier == NULL)</a:t>
            </a:r>
            <a:br/>
            <a:r>
              <a:t>return 0;</a:t>
            </a:r>
            <a:br/>
            <a:r>
              <a:t>for (i = 0 ; i &lt; NB_BLOCS_LARGEUR ; i++)</a:t>
            </a:r>
            <a:br/>
            <a:r>
              <a:t>{</a:t>
            </a:r>
            <a:br/>
            <a:r>
              <a:t>for (j = 0 ; j &lt; NB_BLOCS_HAUTEUR ; j++)</a:t>
            </a:r>
            <a:br/>
            <a:r>
              <a:t>{</a:t>
            </a:r>
            <a:br/>
            <a:r>
              <a:t>fprintf(fichier, "%d", niveau[j][i]);</a:t>
            </a:r>
            <a:br/>
            <a:r>
              <a:t>}</a:t>
            </a:r>
            <a:br/>
            <a:r>
              <a:t>}</a:t>
            </a:r>
            <a:br/>
            <a:r>
              <a:t>fclose(fichier);</a:t>
            </a:r>
            <a:br/>
            <a:r>
              <a:t>return 1;</a:t>
            </a:r>
            <a:br/>
            <a:r>
              <a:t>}</a:t>
            </a:r>
            <a:br/>
            <a:r>
              <a:t>J’utilisefprintfpour(cid:19)traduire(cid:20)lesnombresdutableauniveauencaractŁresASCII.</a:t>
            </a:r>
            <a:br/>
            <a:r>
              <a:t>C’Øtait l(cid:224) encore la seule di(cid:30)cultØ (mais (cid:224) l’envers) : il ne faut pas Øcrire 0 mais ’0’.</a:t>
            </a:r>
            <a:br/>
            <a:r>
              <a:t>L’Øditeur de niveaux</a:t>
            </a:r>
            <a:br/>
            <a:r>
              <a:t>L’Øditeur de niveaux est plus facile (cid:224) crØer qu’on ne pourrait l’imaginer. En plus c’est</a:t>
            </a:r>
            <a:br/>
            <a:r>
              <a:t>une fonctionnalitØ qui va considØrablement allonger la durØe de vie de notre jeu, alors</a:t>
            </a:r>
            <a:br/>
            <a:r>
              <a:t>pourquoi s’en priver?</a:t>
            </a:r>
            <a:br/>
            <a:r>
              <a:t>Voil(cid:224) comment l’Øditeur va fonctionner.</a:t>
            </a:r>
            <a:br/>
            <a:r>
              <a:t>(cid:21) On utilise la souris pour placer les blocs qu’on veut sur l’Øcran.</a:t>
            </a:r>
            <a:br/>
            <a:r>
              <a:t>(cid:21) Un clic droit e(cid:27)ace le bloc sur lequel se trouve la souris.</a:t>
            </a:r>
            <a:br/>
            <a:r>
              <a:t>(cid:21) Unclicgaucheplaceunobjet.CetobjetestmØmorisØ:pardØfaut,onposedesmurs</a:t>
            </a:r>
            <a:br/>
            <a:r>
              <a:t>avec le clic gauche. On peut changer l’objet en cours en appuyant sur les touches du</a:t>
            </a:r>
            <a:br/>
            <a:r>
              <a:t>pavØ numØrique :</a:t>
            </a:r>
            <a:br/>
            <a:r>
              <a:t>(cid:21) 1 : mur,</a:t>
            </a:r>
            <a:br/>
            <a:r>
              <a:t>(cid:21) 2 : caisse,</a:t>
            </a:r>
            <a:br/>
            <a:r>
              <a:t>(cid:21) 3 : objectif,</a:t>
            </a:r>
            <a:br/>
            <a:r>
              <a:t>(cid:21) 4 : dØpart du joueur Mario.</a:t>
            </a:r>
            <a:br/>
            <a:r>
              <a:t>(cid:21) En appuyant sur S, le niveau sera sauvegardØ.</a:t>
            </a:r>
            <a:br/>
            <a:r>
              <a:t>(cid:21) On peut revenir au menu principal en appuyant sur Echap.</a:t>
            </a:r>
            <a:br/>
            <a:r>
              <a:t>402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XCODE (MAC OS SEULEMENT)</a:t>
            </a:r>
            <a:br/>
            <a:r>
              <a:t>di(cid:27)Ørents types de (cid:28)chiers de votre projet (sources, en-tŒte et ressources). Nous</a:t>
            </a:r>
            <a:br/>
            <a:r>
              <a:t>verronsunpeuplustardquelssontlesdi(cid:27)Ørentstypesde(cid:28)chiersquiconstituent</a:t>
            </a:r>
            <a:br/>
            <a:r>
              <a:t>un projet.</a:t>
            </a:r>
            <a:br/>
            <a:r>
              <a:t>3. La partie principale. C’est l(cid:224) qu’on modi(cid:28)e les (cid:28)chiers source.</a:t>
            </a:r>
            <a:br/>
            <a:r>
              <a:t>4. C’est l(cid:224) encore la (cid:19) zone de la mort (cid:20), celle oø on voit appara(cid:238)tre toutes les</a:t>
            </a:r>
            <a:br/>
            <a:r>
              <a:t>erreurs de compilation. C’est dans le bas de l’Øcran aussi que Visual a(cid:30)che les</a:t>
            </a:r>
            <a:br/>
            <a:r>
              <a:t>informations de dØbogage quand vous essayez de corriger un programme boguØ.</a:t>
            </a:r>
            <a:br/>
            <a:r>
              <a:t>Voil(cid:224), on a fait le tour de Visual C++. Vous pouvez aller jeter un (cid:247)il dans les options</a:t>
            </a:r>
            <a:br/>
            <a:r>
              <a:t>(Outils / Options) si (cid:231)a vous chante, mais n’y passez pas trois heures. Il faut dire</a:t>
            </a:r>
            <a:br/>
            <a:r>
              <a:t>qu’il y a tellement de cases (cid:224) cocher de partout qu’on ne sait plus trop oø donner de</a:t>
            </a:r>
            <a:br/>
            <a:r>
              <a:t>la tŒte.</a:t>
            </a:r>
            <a:br/>
            <a:r>
              <a:t>Xcode (Mac OS seulement)</a:t>
            </a:r>
            <a:br/>
            <a:r>
              <a:t>Il existe plusieurs IDE compatibles Mac. Il y a Code::Blocks bien sßr, mais ce n’est</a:t>
            </a:r>
            <a:br/>
            <a:r>
              <a:t>pas le seul. Je vais vous prØsenter ici l’IDE le plus cØlŁbre sous Mac : Xcode.</a:t>
            </a:r>
            <a:br/>
            <a:r>
              <a:t>Cette section dØdiØe (cid:224) Xcode est inspirØe d’un tutoriel paru sur LogicielMac.com, avec</a:t>
            </a:r>
            <a:br/>
            <a:r>
              <a:t>l’aimable autorisation de son auteur PsychoH13.</a:t>
            </a:r>
            <a:br/>
            <a:r>
              <a:t>(cid:3) (cid:0)</a:t>
            </a:r>
            <a:br/>
            <a:r>
              <a:t>(cid:66) (cid:2)Code web : 648584(cid:1)</a:t>
            </a:r>
            <a:br/>
            <a:r>
              <a:t>Xcode, oø es-tu?</a:t>
            </a:r>
            <a:br/>
            <a:r>
              <a:t>TouslesutilisateursdeMacOSnesontpasdesprogrammeurs.Applel’abiencompriset</a:t>
            </a:r>
            <a:br/>
            <a:r>
              <a:t>n’installepaspardØfautd’IDEavecMacOS.Heureusement,pourceuxquivoudraient</a:t>
            </a:r>
            <a:br/>
            <a:r>
              <a:t>programmer, tout est prØvu. En e(cid:27)et, Xcode est prØsent sur le CD d’installation de</a:t>
            </a:r>
            <a:br/>
            <a:r>
              <a:t>Mac OS (logo (cid:28)g. 2.14).</a:t>
            </a:r>
            <a:br/>
            <a:r>
              <a:t>Figure 2.14 (cid:21) Logo de Xcode</a:t>
            </a:r>
            <a:br/>
            <a:r>
              <a:t>InsØrez donc le CD dans le lecteur et installez-le. Il se trouve dans les (cid:19) Developer</a:t>
            </a:r>
            <a:br/>
            <a:r>
              <a:t>Tools (cid:20).</a:t>
            </a:r>
            <a:br/>
            <a:r>
              <a:t>Par ailleurs, je vous conseille de mettre en favoris la page dØdiØe aux dØveloppeurs sur</a:t>
            </a:r>
            <a:br/>
            <a:r>
              <a:t>lesited’Apple.Vousytrouverezunefouled’informationsutilespourledØveloppement</a:t>
            </a:r>
            <a:br/>
            <a:r>
              <a:t>sous Mac. Vous pourrez notamment y tØlØcharger plusieurs logiciels pour dØvelopper.</a:t>
            </a:r>
            <a:br/>
            <a:r>
              <a:t>N’hØsitez pas (cid:224) vous inscrire (cid:224) l’ADC ((cid:19) Apple Development Connection (cid:20)), c’est</a:t>
            </a:r>
            <a:br/>
            <a:r>
              <a:t>gratuit et vous serez ainsi tenus au courant des nouveautØs.</a:t>
            </a:r>
            <a:br/>
            <a:r>
              <a:t>(cid:3) (cid:0)</a:t>
            </a:r>
            <a:br/>
            <a:r>
              <a:t>(cid:66) (cid:2)Code web : 264708(cid:1)</a:t>
            </a:r>
            <a:br/>
            <a:r>
              <a:t>25</a:t>
            </a: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L’(cid:201)DITEUR DE NIVEAUX</a:t>
            </a:r>
            <a:br/>
            <a:r>
              <a:t>Figure 24.4 (cid:21) (cid:201)dition d’un niveau avec l’Øditeur</a:t>
            </a:r>
            <a:br/>
            <a:r>
              <a:t>Initialisations</a:t>
            </a:r>
            <a:br/>
            <a:r>
              <a:t>Globalement,lafonctionressemble(cid:224)celledujeu.J’aid’ailleurscommencØ(cid:224)lacrØeren</a:t>
            </a:r>
            <a:br/>
            <a:r>
              <a:t>faisant un simple copier-coller de la fonction de jeu, puis en enlevant ce qui ne servait</a:t>
            </a:r>
            <a:br/>
            <a:r>
              <a:t>plus et en ajoutant de nouvelles fonctionnalitØs.</a:t>
            </a:r>
            <a:br/>
            <a:r>
              <a:t>Le dØbut y ressemble dØj(cid:224) pas mal :</a:t>
            </a:r>
            <a:br/>
            <a:r>
              <a:t>void editeur(SDL_Surface* ecran)</a:t>
            </a:r>
            <a:br/>
            <a:r>
              <a:t>{</a:t>
            </a:r>
            <a:br/>
            <a:r>
              <a:t>SDL_Surface *mur = NULL, *caisse = NULL, *objectif = NULL, *mario = NULL;</a:t>
            </a:r>
            <a:br/>
            <a:r>
              <a:t>SDL_Rect position;</a:t>
            </a:r>
            <a:br/>
            <a:r>
              <a:t>SDL_Event event;</a:t>
            </a:r>
            <a:br/>
            <a:r>
              <a:t>int continuer = 1, clicGaucheEnCours = 0, clicDroitEnCours = 0;</a:t>
            </a:r>
            <a:br/>
            <a:r>
              <a:t>int objetActuel = MUR, i = 0, j = 0;</a:t>
            </a:r>
            <a:br/>
            <a:r>
              <a:t>int carte[NB_BLOCS_LARGEUR][NB_BLOCS_HAUTEUR] = {0};</a:t>
            </a:r>
            <a:br/>
            <a:r>
              <a:t>// Chargement des objets et du niveau</a:t>
            </a:r>
            <a:br/>
            <a:r>
              <a:t>mur = IMG_Load("mur.jpg");</a:t>
            </a:r>
            <a:br/>
            <a:r>
              <a:t>caisse = IMG_Load("caisse.jpg");</a:t>
            </a:r>
            <a:br/>
            <a:r>
              <a:t>objectif = IMG_Load("objectif.png");</a:t>
            </a:r>
            <a:br/>
            <a:r>
              <a:t>mario = IMG_Load("mario_bas.gif");</a:t>
            </a:r>
            <a:br/>
            <a:r>
              <a:t>if (!chargerNiveau(carte))</a:t>
            </a:r>
            <a:br/>
            <a:r>
              <a:t>exit(EXIT_FAILURE);</a:t>
            </a:r>
            <a:br/>
            <a:r>
              <a:t>403</a:t>
            </a:r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24. TP : MARIO SOKOBAN</a:t>
            </a:r>
            <a:br/>
            <a:r>
              <a:t>L(cid:224), vous avez les dØ(cid:28)nitions de variables et les initialisations. Vous remarquerez que je</a:t>
            </a:r>
            <a:br/>
            <a:r>
              <a:t>ne charge qu’un Mario (celui dirigØ vers le bas). En e(cid:27)et, on ne va pas diriger Mario</a:t>
            </a:r>
            <a:br/>
            <a:r>
              <a:t>auclavierl(cid:224),onajustebesoind’unspritereprØsentantlapositiondedØpartdeMario.</a:t>
            </a:r>
            <a:br/>
            <a:r>
              <a:t>La variable objetActuel retient l’objet actuellement sØlectionnØ par l’utilisateur. Par</a:t>
            </a:r>
            <a:br/>
            <a:r>
              <a:t>dØfaut, c’est un MUR. Le clic gauche crØera donc un mur au dØpart, mais cela pourra</a:t>
            </a:r>
            <a:br/>
            <a:r>
              <a:t>Œtre changØ par l’utilisateur en appuyant sur 1, 2, 3 ou 4.</a:t>
            </a:r>
            <a:br/>
            <a:r>
              <a:t>LesboolØensclicGaucheEnCours etclicDroitEnCours,commeleursnomsl’indiquent,</a:t>
            </a:r>
            <a:br/>
            <a:r>
              <a:t>permettent de mØmoriser si un clic est en cours (si le bouton de la souris est enfoncØ).</a:t>
            </a:r>
            <a:br/>
            <a:r>
              <a:t>Cela nous permettra de poser des objets (cid:224) l’Øcran en laissant le bouton de la souris</a:t>
            </a:r>
            <a:br/>
            <a:r>
              <a:t>enfoncØ7. Je vous expliquerai le principe un peu plus loin.</a:t>
            </a:r>
            <a:br/>
            <a:r>
              <a:t>En(cid:28)n, la carte actuellement sauvegardØe dans niveaux.lvl est chargØe. Ce sera notre</a:t>
            </a:r>
            <a:br/>
            <a:r>
              <a:t>point de dØpart.</a:t>
            </a:r>
            <a:br/>
            <a:r>
              <a:t>La gestion des ØvØnements</a:t>
            </a:r>
            <a:br/>
            <a:r>
              <a:t>Cette fois, on va devoir gØrer un nombre important d’ØvØnements di(cid:27)Ørents. Allons-y,</a:t>
            </a:r>
            <a:br/>
            <a:r>
              <a:t>un par un.</a:t>
            </a:r>
            <a:br/>
            <a:r>
              <a:t>SDL_QUIT</a:t>
            </a:r>
            <a:br/>
            <a:r>
              <a:t>case SDL_QUIT:</a:t>
            </a:r>
            <a:br/>
            <a:r>
              <a:t>continuer = 0;</a:t>
            </a:r>
            <a:br/>
            <a:r>
              <a:t>break;</a:t>
            </a:r>
            <a:br/>
            <a:r>
              <a:t>Si on clique sur la croix, la boucle s’arrŒte et on revient au menu principal8.</a:t>
            </a:r>
            <a:br/>
            <a:r>
              <a:t>SDL_MOUSEBUTTONDOWN</a:t>
            </a:r>
            <a:br/>
            <a:r>
              <a:t>case SDL_MOUSEBUTTONDOWN:</a:t>
            </a:r>
            <a:br/>
            <a:r>
              <a:t>if (event.button.button == SDL_BUTTON_LEFT)</a:t>
            </a:r>
            <a:br/>
            <a:r>
              <a:t>{</a:t>
            </a:r>
            <a:br/>
            <a:r>
              <a:t>// On met l’objet actuellement choisi (mur, caisse...) (cid:224) l’endroit du</a:t>
            </a:r>
            <a:br/>
            <a:r>
              <a:t>(cid:44)→ clic</a:t>
            </a:r>
            <a:br/>
            <a:r>
              <a:t>carte[event.button.x / TAILLE_BLOC][event.button.y / TAILLE_BLOC] =</a:t>
            </a:r>
            <a:br/>
            <a:r>
              <a:t>(cid:44)→ objetActuel;</a:t>
            </a:r>
            <a:br/>
            <a:r>
              <a:t>clicGaucheEnCours = 1; // On retient qu’un bouton est enfoncØ</a:t>
            </a:r>
            <a:br/>
            <a:r>
              <a:t>}</a:t>
            </a:r>
            <a:br/>
            <a:r>
              <a:t>else if (event.button.button == SDL_BUTTON_RIGHT) // Clic droit pour effacer</a:t>
            </a:r>
            <a:br/>
            <a:r>
              <a:t>{</a:t>
            </a:r>
            <a:br/>
            <a:r>
              <a:t>7. Sinon on est obligØ de cliquer frØnØtiquement avec la souris pour placer plusieurs fois le mŒme</a:t>
            </a:r>
            <a:br/>
            <a:r>
              <a:t>objet(cid:224)di(cid:27)Ørentsendroits,cequiestunpeufatigant.</a:t>
            </a:r>
            <a:br/>
            <a:r>
              <a:t>8. Notezquecen’estpascequ’ilyadeplusergonomiquepourl’utilisateur:celui-cis’attendplut(cid:244)t</a:t>
            </a:r>
            <a:br/>
            <a:r>
              <a:t>(cid:224) ce que le programme s’arrŒte quand on clique sur la croix, or ce n’est pas ce qu’il se passe ici car</a:t>
            </a:r>
            <a:br/>
            <a:r>
              <a:t>on ne fait que revenir au menu. Il faudrait peut-Œtre trouver un moyen d’arrŒter le programme en</a:t>
            </a:r>
            <a:br/>
            <a:r>
              <a:t>renvoyantunevaleurspØciale(cid:224)lafonctionmainparexemple.JevouslaisserØ(cid:29)Øchir(cid:224)unesolution.</a:t>
            </a:r>
            <a:br/>
            <a:r>
              <a:t>404</a:t>
            </a:r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L’(cid:201)DITEUR DE NIVEAUX</a:t>
            </a:r>
            <a:br/>
            <a:r>
              <a:t>carte[event.button.x / TAILLE_BLOC][event.button.y /TAILLE_BLOC] = VIDE;</a:t>
            </a:r>
            <a:br/>
            <a:r>
              <a:t>clicDroitEnCours = 1;</a:t>
            </a:r>
            <a:br/>
            <a:r>
              <a:t>}</a:t>
            </a:r>
            <a:br/>
            <a:r>
              <a:t>break;</a:t>
            </a:r>
            <a:br/>
            <a:r>
              <a:t>On commence par tester le bouton qui est enfoncØ (on vØri(cid:28)e si c’est le clic gauche ou</a:t>
            </a:r>
            <a:br/>
            <a:r>
              <a:t>le clic droit) :</a:t>
            </a:r>
            <a:br/>
            <a:r>
              <a:t>(cid:21) sic’estunclicgauche,onplacel’objetActuelsurlacarte(cid:224)lapositiondelasouris;</a:t>
            </a:r>
            <a:br/>
            <a:r>
              <a:t>(cid:21) si c’est un clic droit, on e(cid:27)ace ce qu’il y a (cid:224) cet endroit sur la carte (on met VIDE</a:t>
            </a:r>
            <a:br/>
            <a:r>
              <a:t>comme je vous avais dit).</a:t>
            </a:r>
            <a:br/>
            <a:r>
              <a:t>Comment sait-on sur quelle (cid:19) case (cid:20) de la carte on se trouve?</a:t>
            </a:r>
            <a:br/>
            <a:r>
              <a:t>On le retrouve gr(cid:226)ce (cid:224) un petit calcul. Il su(cid:30)t de prendre les coordonnØes de la sou-</a:t>
            </a:r>
            <a:br/>
            <a:r>
              <a:t>ris (event.button.x par exemple) et de diviser cette valeur par la taille d’un bloc</a:t>
            </a:r>
            <a:br/>
            <a:r>
              <a:t>(TAILLE_BLOC). C’est une division de nombres entiers. Comme en C une division de</a:t>
            </a:r>
            <a:br/>
            <a:r>
              <a:t>nombres entiers donne un nombre entier, on est sßr d’avoir une valeur qui corresponde</a:t>
            </a:r>
            <a:br/>
            <a:r>
              <a:t>(cid:224) une des cases de la carte.</a:t>
            </a:r>
            <a:br/>
            <a:r>
              <a:t>Par exemple, si je suis au 75e pixel sur la carte (sur l’axe des abscisses x), je divise ce</a:t>
            </a:r>
            <a:br/>
            <a:r>
              <a:t>nombre par TAILLE_BLOC qui vaut ici 34.</a:t>
            </a:r>
            <a:br/>
            <a:r>
              <a:t>75 / 34 = 2</a:t>
            </a:r>
            <a:br/>
            <a:r>
              <a:t>N’oubliez pas que le reste est ignorØ. On ne garde que la partie entiŁre de la division</a:t>
            </a:r>
            <a:br/>
            <a:r>
              <a:t>en C car il s’agit d’une divison de nombres entiers. On sait donc qu’on se trouve sur la</a:t>
            </a:r>
            <a:br/>
            <a:r>
              <a:t>case no2 (c’est-(cid:224)-dire la troisiŁme case, car un tableau commence (cid:224) 0, souvenez-vous).</a:t>
            </a:r>
            <a:br/>
            <a:r>
              <a:t>Autre exemple : si je suis au 10e pixel (c’est-(cid:224)-dire trŁs proche du bord), (cid:231)a va donner</a:t>
            </a:r>
            <a:br/>
            <a:r>
              <a:t>le calcul suivant :</a:t>
            </a:r>
            <a:br/>
            <a:r>
              <a:t>10 / 34 = 0</a:t>
            </a:r>
            <a:br/>
            <a:r>
              <a:t>On est donc (cid:224) la case no0!</a:t>
            </a:r>
            <a:br/>
            <a:r>
              <a:t>C’est comme (cid:231)a qu’un simple petit calcul nous permet de savoir sur quelle case de la</a:t>
            </a:r>
            <a:br/>
            <a:r>
              <a:t>carte on se situe.</a:t>
            </a:r>
            <a:br/>
            <a:r>
              <a:t>carte[event.button.x / TAILLE_BLOC][event.button.y / TAILLE_BLOC] = objetActuel;</a:t>
            </a:r>
            <a:br/>
            <a:r>
              <a:t>Autre chose trŁs importante : on met un boolØen clicGaucheEnCours (ou clicDroit</a:t>
            </a:r>
            <a:br/>
            <a:r>
              <a:t>selon le cas) (cid:224) 1. Cela nous permettra de savoir lors d’un ØvØnement MOUSEMOTION si</a:t>
            </a:r>
            <a:br/>
            <a:r>
              <a:t>un bouton de la souris est enfoncØ pendant le dØplacement.</a:t>
            </a:r>
            <a:br/>
            <a:r>
              <a:t>SDL_MOUSEBUTTONUP</a:t>
            </a:r>
            <a:br/>
            <a:r>
              <a:t>case SDL_MOUSEBUTTONUP: // On dØsactive le boolØen qui disait qu’un bouton Øtait</a:t>
            </a:r>
            <a:br/>
            <a:r>
              <a:t>(cid:44)→ enfoncØ</a:t>
            </a:r>
            <a:br/>
            <a:r>
              <a:t>405</a:t>
            </a:r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24. TP : MARIO SOKOBAN</a:t>
            </a:r>
            <a:br/>
            <a:r>
              <a:t>if (event.button.button == SDL_BUTTON_LEFT)</a:t>
            </a:r>
            <a:br/>
            <a:r>
              <a:t>clicGaucheEnCours = 0;</a:t>
            </a:r>
            <a:br/>
            <a:r>
              <a:t>else if (event.button.button == SDL_BUTTON_RIGHT)</a:t>
            </a:r>
            <a:br/>
            <a:r>
              <a:t>clicDroitEnCours = 0;</a:t>
            </a:r>
            <a:br/>
            <a:r>
              <a:t>break;</a:t>
            </a:r>
            <a:br/>
            <a:r>
              <a:t>L’ØvØnement MOUSEBUTTONUP sert simplement (cid:224) remettre le boolØen (cid:224) 0. On sait que le</a:t>
            </a:r>
            <a:br/>
            <a:r>
              <a:t>clic est terminØ et donc qu’il n’y a plus de (cid:19) clic en cours (cid:20).</a:t>
            </a:r>
            <a:br/>
            <a:r>
              <a:t>SDL_MOUSEMOTION</a:t>
            </a:r>
            <a:br/>
            <a:r>
              <a:t>case SDL_MOUSEMOTION:</a:t>
            </a:r>
            <a:br/>
            <a:r>
              <a:t>if (clicGaucheEnCours) // Si on dØplace la souris et que le bouton gauche de</a:t>
            </a:r>
            <a:br/>
            <a:r>
              <a:t>(cid:44)→ la souris est enfoncØ</a:t>
            </a:r>
            <a:br/>
            <a:r>
              <a:t>{</a:t>
            </a:r>
            <a:br/>
            <a:r>
              <a:t>carte[event.motion.x / TAILLE_BLOC][event.motion.y / TAILLE_BLOC] =</a:t>
            </a:r>
            <a:br/>
            <a:r>
              <a:t>(cid:44)→ objetActuel;</a:t>
            </a:r>
            <a:br/>
            <a:r>
              <a:t>}</a:t>
            </a:r>
            <a:br/>
            <a:r>
              <a:t>else if (clicDroitEnCours) // Pareil pour le bouton droit de la souris</a:t>
            </a:r>
            <a:br/>
            <a:r>
              <a:t>{</a:t>
            </a:r>
            <a:br/>
            <a:r>
              <a:t>carte[event.motion.x / TAILLE_BLOC][event.motion.y / TAILLE_BLOC] = VIDE;</a:t>
            </a:r>
            <a:br/>
            <a:r>
              <a:t>}</a:t>
            </a:r>
            <a:br/>
            <a:r>
              <a:t>break;</a:t>
            </a:r>
            <a:br/>
            <a:r>
              <a:t>C’est l(cid:224) que nos boolØens prennent toute leur importance. On vØri(cid:28)e quand on bouge</a:t>
            </a:r>
            <a:br/>
            <a:r>
              <a:t>la souris si un clic est en cours. Si tel est le cas, on place sur la carte un objet (ou du</a:t>
            </a:r>
            <a:br/>
            <a:r>
              <a:t>vide si c’est un clic droit). Cela nous permet donc de placer d’a(cid:30)lØe plusieurs objets</a:t>
            </a:r>
            <a:br/>
            <a:r>
              <a:t>du mŒme type sans avoir (cid:224) cliquer plusieurs fois. On a juste (cid:224) dØplacer la souris en</a:t>
            </a:r>
            <a:br/>
            <a:r>
              <a:t>maintenant son bouton enfoncØ!</a:t>
            </a:r>
            <a:br/>
            <a:r>
              <a:t>En clair : (cid:224) chaque fois qu’on bouge la souris (ne serait-ce que d’un pixel), on vØri(cid:28)e si</a:t>
            </a:r>
            <a:br/>
            <a:r>
              <a:t>un des boolØens est activØ. Si tel est le cas, alors on pose un objet sur la carte. Sinon,</a:t>
            </a:r>
            <a:br/>
            <a:r>
              <a:t>on ne fait rien.</a:t>
            </a:r>
            <a:br/>
            <a:r>
              <a:t>RØsumØ:jerØsumelatechnique,carvousvousenservirezcertainementdansd’autres</a:t>
            </a:r>
            <a:br/>
            <a:r>
              <a:t>programmes. Cette technique permet de savoir si un bouton de la souris est enfoncØ</a:t>
            </a:r>
            <a:br/>
            <a:r>
              <a:t>lorsqu’on la dØplace. On peut s’en servir pour coder un glisser-dØplacer.</a:t>
            </a:r>
            <a:br/>
            <a:r>
              <a:t>1. Lors d’un MOUSEBUTTONDOWN : on met un boolØen clicEnCours (cid:224) 1.</a:t>
            </a:r>
            <a:br/>
            <a:r>
              <a:t>2. Lors d’un MOUSEMOTION : on teste si le boolØen clicEnCours vaut (cid:19) vrai (cid:20). S’il</a:t>
            </a:r>
            <a:br/>
            <a:r>
              <a:t>vaut(cid:19)vrai(cid:20),onsaitqu’onestentraindefaireunesortedeglisser-dØplaceravec</a:t>
            </a:r>
            <a:br/>
            <a:r>
              <a:t>la souris.</a:t>
            </a:r>
            <a:br/>
            <a:r>
              <a:t>3. Lors d’un MOUSEBUTTONUP : on remet le boolØen clicEnCours (cid:224) 0, car le clic est</a:t>
            </a:r>
            <a:br/>
            <a:r>
              <a:t>terminØ (rel(cid:226)chement du bouton de la souris).</a:t>
            </a:r>
            <a:br/>
            <a:r>
              <a:t>406</a:t>
            </a:r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L’(cid:201)DITEUR DE NIVEAUX</a:t>
            </a:r>
            <a:br/>
            <a:r>
              <a:t>SDL_KEYDOWN</a:t>
            </a:r>
            <a:br/>
            <a:r>
              <a:t>Les touches du clavier permettent de charger et de sauvegarder le niveau ainsi que de</a:t>
            </a:r>
            <a:br/>
            <a:r>
              <a:t>changer l’objet actuellement sØlectionnØ pour le clic gauche de la souris.</a:t>
            </a:r>
            <a:br/>
            <a:r>
              <a:t>case SDL_KEYDOWN:</a:t>
            </a:r>
            <a:br/>
            <a:r>
              <a:t>switch(event.key.keysym.sym)</a:t>
            </a:r>
            <a:br/>
            <a:r>
              <a:t>{</a:t>
            </a:r>
            <a:br/>
            <a:r>
              <a:t>case SDLK_ESCAPE:</a:t>
            </a:r>
            <a:br/>
            <a:r>
              <a:t>continuer = 0;</a:t>
            </a:r>
            <a:br/>
            <a:r>
              <a:t>break;</a:t>
            </a:r>
            <a:br/>
            <a:r>
              <a:t>case SDLK_s:</a:t>
            </a:r>
            <a:br/>
            <a:r>
              <a:t>sauvegarderNiveau(carte);</a:t>
            </a:r>
            <a:br/>
            <a:r>
              <a:t>break;</a:t>
            </a:r>
            <a:br/>
            <a:r>
              <a:t>case SDLK_c:</a:t>
            </a:r>
            <a:br/>
            <a:r>
              <a:t>chargerNiveau(carte);</a:t>
            </a:r>
            <a:br/>
            <a:r>
              <a:t>break;</a:t>
            </a:r>
            <a:br/>
            <a:r>
              <a:t>case SDLK_KP1:</a:t>
            </a:r>
            <a:br/>
            <a:r>
              <a:t>objetActuel = MUR;</a:t>
            </a:r>
            <a:br/>
            <a:r>
              <a:t>break;</a:t>
            </a:r>
            <a:br/>
            <a:r>
              <a:t>case SDLK_KP2:</a:t>
            </a:r>
            <a:br/>
            <a:r>
              <a:t>objetActuel = CAISSE;</a:t>
            </a:r>
            <a:br/>
            <a:r>
              <a:t>break;</a:t>
            </a:r>
            <a:br/>
            <a:r>
              <a:t>case SDLK_KP3:</a:t>
            </a:r>
            <a:br/>
            <a:r>
              <a:t>objetActuel = OBJECTIF;</a:t>
            </a:r>
            <a:br/>
            <a:r>
              <a:t>break;</a:t>
            </a:r>
            <a:br/>
            <a:r>
              <a:t>case SDLK_KP4:</a:t>
            </a:r>
            <a:br/>
            <a:r>
              <a:t>objetActuel = MARIO;</a:t>
            </a:r>
            <a:br/>
            <a:r>
              <a:t>break;</a:t>
            </a:r>
            <a:br/>
            <a:r>
              <a:t>}</a:t>
            </a:r>
            <a:br/>
            <a:r>
              <a:t>break;</a:t>
            </a:r>
            <a:br/>
            <a:r>
              <a:t>Ce code est trŁs simple. On change l’objet actuel si on appuie sur une des touches</a:t>
            </a:r>
            <a:br/>
            <a:r>
              <a:t>numØriques, on enregistre le niveau si on appuie sur S, ou on charge le dernier niveau</a:t>
            </a:r>
            <a:br/>
            <a:r>
              <a:t>enregistrØ si on appuie sur C.</a:t>
            </a:r>
            <a:br/>
            <a:r>
              <a:t>Blit time!</a:t>
            </a:r>
            <a:br/>
            <a:r>
              <a:t>Voil(cid:224) : on a passØ en revue tous les ØvØnements. Maintenant, on n’a plus qu’(cid:224) blitter</a:t>
            </a:r>
            <a:br/>
            <a:r>
              <a:t>chacundesØlØmentsdelacarte(cid:224)l’aided’unedoubleboucle.C’est(cid:224)peudechosesprŁs</a:t>
            </a:r>
            <a:br/>
            <a:r>
              <a:t>le mŒme code que celui de la fonction de jeu. Je vous le redonne, mais pas la peine de</a:t>
            </a:r>
            <a:br/>
            <a:r>
              <a:t>vous le rØexpliquer ici.</a:t>
            </a:r>
            <a:br/>
            <a:r>
              <a:t>// Effacement de l’Øcran</a:t>
            </a:r>
            <a:br/>
            <a:r>
              <a:t>SDL_FillRect(ecran, NULL, SDL_MapRGB(ecran-&gt;format, 255, 255, 255));</a:t>
            </a:r>
            <a:br/>
            <a:r>
              <a:t>// Placement des objets (cid:224) l’Øcran</a:t>
            </a:r>
            <a:br/>
            <a:r>
              <a:t>for (i = 0 ; i &lt; NB_BLOCS_LARGEUR ; i++)</a:t>
            </a:r>
            <a:br/>
            <a:r>
              <a:t>407</a:t>
            </a:r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24. TP : MARIO SOKOBAN</a:t>
            </a:r>
            <a:br/>
            <a:r>
              <a:t>{</a:t>
            </a:r>
            <a:br/>
            <a:r>
              <a:t>for (j = 0 ; j &lt; NB_BLOCS_HAUTEUR ; j++)</a:t>
            </a:r>
            <a:br/>
            <a:r>
              <a:t>{</a:t>
            </a:r>
            <a:br/>
            <a:r>
              <a:t>position.x = i * TAILLE_BLOC;</a:t>
            </a:r>
            <a:br/>
            <a:r>
              <a:t>position.y = j * TAILLE_BLOC;</a:t>
            </a:r>
            <a:br/>
            <a:r>
              <a:t>switch(carte[i][j])</a:t>
            </a:r>
            <a:br/>
            <a:r>
              <a:t>{</a:t>
            </a:r>
            <a:br/>
            <a:r>
              <a:t>case MUR:</a:t>
            </a:r>
            <a:br/>
            <a:r>
              <a:t>SDL_BlitSurface(mur, NULL, ecran, &amp;position);</a:t>
            </a:r>
            <a:br/>
            <a:r>
              <a:t>break;</a:t>
            </a:r>
            <a:br/>
            <a:r>
              <a:t>case CAISSE:</a:t>
            </a:r>
            <a:br/>
            <a:r>
              <a:t>SDL_BlitSurface(caisse, NULL, ecran, &amp;position);</a:t>
            </a:r>
            <a:br/>
            <a:r>
              <a:t>break;</a:t>
            </a:r>
            <a:br/>
            <a:r>
              <a:t>case OBJECTIF:</a:t>
            </a:r>
            <a:br/>
            <a:r>
              <a:t>SDL_BlitSurface(objectif, NULL, ecran, &amp;position);</a:t>
            </a:r>
            <a:br/>
            <a:r>
              <a:t>break;</a:t>
            </a:r>
            <a:br/>
            <a:r>
              <a:t>case MARIO:</a:t>
            </a:r>
            <a:br/>
            <a:r>
              <a:t>SDL_BlitSurface(mario, NULL, ecran, &amp;position);</a:t>
            </a:r>
            <a:br/>
            <a:r>
              <a:t>break;</a:t>
            </a:r>
            <a:br/>
            <a:r>
              <a:t>}</a:t>
            </a:r>
            <a:br/>
            <a:r>
              <a:t>}</a:t>
            </a:r>
            <a:br/>
            <a:r>
              <a:t>}</a:t>
            </a:r>
            <a:br/>
            <a:r>
              <a:t>// Mise (cid:224) jour de l’Øcran</a:t>
            </a:r>
            <a:br/>
            <a:r>
              <a:t>SDL_Flip(ecran);</a:t>
            </a:r>
            <a:br/>
            <a:r>
              <a:t>Il ne faut pas oublier aprŁs la boucle principale de faire les SDL_FreeSurface qui</a:t>
            </a:r>
            <a:br/>
            <a:r>
              <a:t>s’imposent :</a:t>
            </a:r>
            <a:br/>
            <a:r>
              <a:t>SDL_FreeSurface(mur);</a:t>
            </a:r>
            <a:br/>
            <a:r>
              <a:t>SDL_FreeSurface(caisse);</a:t>
            </a:r>
            <a:br/>
            <a:r>
              <a:t>SDL_FreeSurface(objectif);</a:t>
            </a:r>
            <a:br/>
            <a:r>
              <a:t>SDL_FreeSurface(mario);</a:t>
            </a:r>
            <a:br/>
            <a:r>
              <a:t>Avec (cid:231)a, le mØnage est fait. :-)</a:t>
            </a:r>
            <a:br/>
            <a:r>
              <a:t>RØsumØ et amØliorations</a:t>
            </a:r>
            <a:br/>
            <a:r>
              <a:t>Bien, on a fait le tour. L’heure est au rØsumØ.</a:t>
            </a:r>
            <a:br/>
            <a:r>
              <a:t>Alors rØsumons!</a:t>
            </a:r>
            <a:br/>
            <a:r>
              <a:t>EtquelmeilleurrØsumØpourrait-onimaginerquelecodesourcecompletduprogramme</a:t>
            </a:r>
            <a:br/>
            <a:r>
              <a:t>avec les commentaires?</a:t>
            </a:r>
            <a:br/>
            <a:r>
              <a:t>408</a:t>
            </a:r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R(cid:201)SUM(cid:201) ET AM(cid:201)LIORATIONS</a:t>
            </a:r>
            <a:br/>
            <a:r>
              <a:t>Pour Øviter de vous proposer des dizaines de pages de code qui rØpŁtent tout ce qu’on</a:t>
            </a:r>
            <a:br/>
            <a:r>
              <a:t>vient de voir, je vous propose plut(cid:244)t de tØlØcharger le code source complet du pro-</a:t>
            </a:r>
            <a:br/>
            <a:r>
              <a:t>gramme ainsi que l’exØcutable9.</a:t>
            </a:r>
            <a:br/>
            <a:r>
              <a:t>(cid:3) (cid:0)</a:t>
            </a:r>
            <a:br/>
            <a:r>
              <a:t>(cid:66) (cid:2)Code web : 789039(cid:1)</a:t>
            </a:r>
            <a:br/>
            <a:r>
              <a:t>Ce (cid:28)chier .zip contient :</a:t>
            </a:r>
            <a:br/>
            <a:r>
              <a:t>(cid:21) l’exØcutable pour Windows (si vous Œtes sous un autre OS, il su(cid:30)ra de recompiler);</a:t>
            </a:r>
            <a:br/>
            <a:r>
              <a:t>(cid:21) les DLL de la SDL et de SDL_Image;</a:t>
            </a:r>
            <a:br/>
            <a:r>
              <a:t>(cid:21) toutes les images dont a besoin le programme (je vous les ai fait tØlØcharger plus t(cid:244)t</a:t>
            </a:r>
            <a:br/>
            <a:r>
              <a:t>dans le pack (cid:19) sprites (cid:20));</a:t>
            </a:r>
            <a:br/>
            <a:r>
              <a:t>(cid:21) les sources complŁtes du programme;</a:t>
            </a:r>
            <a:br/>
            <a:r>
              <a:t>(cid:21) le (cid:28)chier .cbp de projet Code::Blocks. Si vous voulez ouvrir le projet sous un autre</a:t>
            </a:r>
            <a:br/>
            <a:r>
              <a:t>IDE,crØezunnouveauprojetdetypeSDL(con(cid:28)gurez-lecorrectementpourlaSDL)</a:t>
            </a:r>
            <a:br/>
            <a:r>
              <a:t>et ajoutez-y manuellement tous les (cid:28)chiers .c et .h. Ce n’est pas bien compliquØ,</a:t>
            </a:r>
            <a:br/>
            <a:r>
              <a:t>vous verrez.</a:t>
            </a:r>
            <a:br/>
            <a:r>
              <a:t>Vousnoterezqueleprojetcontient,enplusdes.cetdes.h,un(cid:28)chierressources.rc.</a:t>
            </a:r>
            <a:br/>
            <a:r>
              <a:t>C’est un (cid:28)chier qui peut Œtre ajoutØ au projet (uniquement sous Windows) et qui</a:t>
            </a:r>
            <a:br/>
            <a:r>
              <a:t>permet d’intØgrer des (cid:28)chiers dans l’exØcutable. Ici, je me sers du (cid:28)chier de ressources</a:t>
            </a:r>
            <a:br/>
            <a:r>
              <a:t>pour intØgrer une ic(cid:244)ne dans l’exØcutable. Cela aura pour e(cid:27)et de donner une ic(cid:244)ne (cid:224)</a:t>
            </a:r>
            <a:br/>
            <a:r>
              <a:t>l’exØcutable, visible dans l’explorateur Windows ((cid:28)g. 24.5).</a:t>
            </a:r>
            <a:br/>
            <a:r>
              <a:t>Figure 24.5 (cid:21) IntØgration d’une ic(cid:244)ne (cid:224) l’exØcutable</a:t>
            </a:r>
            <a:br/>
            <a:r>
              <a:t>Avouez que c’est quand mŒme plus sympa que d’avoir l’ic(cid:244)ne par dØfaut de Windows</a:t>
            </a:r>
            <a:br/>
            <a:r>
              <a:t>pour les exØcutables!</a:t>
            </a:r>
            <a:br/>
            <a:r>
              <a:t>Vous trouverez plus d’informations sur cette technique sur le Site du ZØro.</a:t>
            </a:r>
            <a:br/>
            <a:r>
              <a:t>(cid:3) (cid:0)</a:t>
            </a:r>
            <a:br/>
            <a:r>
              <a:t>(cid:66) (cid:2)Code web : 862237(cid:1)</a:t>
            </a:r>
            <a:br/>
            <a:r>
              <a:t>9. CompilØpourWindows.</a:t>
            </a:r>
            <a:br/>
            <a:r>
              <a:t>409</a:t>
            </a:r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24. TP : MARIO SOKOBAN</a:t>
            </a:r>
            <a:br/>
            <a:r>
              <a:t>AmØliorez!</a:t>
            </a:r>
            <a:br/>
            <a:r>
              <a:t>Ce programme n’est pas parfait, loin de l(cid:224)! Vous voulez des idØes pour l’amØliorer?</a:t>
            </a:r>
            <a:br/>
            <a:r>
              <a:t>(cid:21) Il manque un mode d’emploi. A(cid:30)chez un Øcran d’explications juste avant le lan-</a:t>
            </a:r>
            <a:br/>
            <a:r>
              <a:t>cement d’une partie et avant le lancement de l’Øditeur. Indiquez en particulier les</a:t>
            </a:r>
            <a:br/>
            <a:r>
              <a:t>touches (cid:224) utiliser.</a:t>
            </a:r>
            <a:br/>
            <a:r>
              <a:t>(cid:21) Dansl’Øditeurdeniveaux,onnesaitpasquelestl’objetactuellementsØlectionnØ.Ce</a:t>
            </a:r>
            <a:br/>
            <a:r>
              <a:t>qui serait bien, c’est que l’objet actuellement sØlectionnØ suive le curseur de la</a:t>
            </a:r>
            <a:br/>
            <a:r>
              <a:t>souris. Comme (cid:231)a, l’utilisateur verrait ce qu’il s’apprŒte (cid:224) mettre sur la carte. C’est</a:t>
            </a:r>
            <a:br/>
            <a:r>
              <a:t>facile (cid:224) faire : on a dØj(cid:224) fait un Zozor qui suit le curseur de la souris dans le chapitre</a:t>
            </a:r>
            <a:br/>
            <a:r>
              <a:t>prØcØdent!</a:t>
            </a:r>
            <a:br/>
            <a:r>
              <a:t>(cid:21) Dans l’Øditeur de niveaux, on apprØcierait de pouvoir choisir une CAISSE_OK</a:t>
            </a:r>
            <a:br/>
            <a:r>
              <a:t>(une caisse bien placØe sur un objectif dŁs le dØpart). En e(cid:27)et, je me suis rendu</a:t>
            </a:r>
            <a:br/>
            <a:r>
              <a:t>compte par la suite qu’il y a de nombreux niveaux qui commencent avec des caisses</a:t>
            </a:r>
            <a:br/>
            <a:r>
              <a:t>bien placØes dŁs le dØpart ((cid:231)a ne veut pas dire que le niveau est plus facile, loin de</a:t>
            </a:r>
            <a:br/>
            <a:r>
              <a:t>l(cid:224)).</a:t>
            </a:r>
            <a:br/>
            <a:r>
              <a:t>(cid:21) Dans l’Øditeur toujours, il faudrait empŒcher que l’on puisse placer plus d’un</a:t>
            </a:r>
            <a:br/>
            <a:r>
              <a:t>dØpart de joueur sur une mŒme carte!</a:t>
            </a:r>
            <a:br/>
            <a:r>
              <a:t>(cid:21) Lorsqu’onrØussitunniveau,onretourneimmØdiatementaumenu.C’estunpeubrut.</a:t>
            </a:r>
            <a:br/>
            <a:r>
              <a:t>Que diriez-vous d’a(cid:30)cher un message (cid:19) Bravo (cid:20) au centre de l’Øcran quand on</a:t>
            </a:r>
            <a:br/>
            <a:r>
              <a:t>gagne?</a:t>
            </a:r>
            <a:br/>
            <a:r>
              <a:t>(cid:21) En(cid:28)n, il serait bien que le programme puisse gØrer plus d’un niveau (cid:224) la fois. Il</a:t>
            </a:r>
            <a:br/>
            <a:r>
              <a:t>faudrait que l’on puisse crØer une vØritable petite aventure d’une vingtaine</a:t>
            </a:r>
            <a:br/>
            <a:r>
              <a:t>de niveaux par exemple. C’est un petit peu plus compliquØ (cid:224) coder mais faisable.</a:t>
            </a:r>
            <a:br/>
            <a:r>
              <a:t>Il faudra adapter le jeu et l’Øditeur de niveaux en consØquence10.</a:t>
            </a:r>
            <a:br/>
            <a:r>
              <a:t>Comme promis, pour vous prouver que c’est faisable... je l’ai fait! Je ne vous donne</a:t>
            </a:r>
            <a:br/>
            <a:r>
              <a:t>pas le code source, en revanche (je crois que je vous en ai dØj(cid:224) assez donnØ jusqu’ici!),</a:t>
            </a:r>
            <a:br/>
            <a:r>
              <a:t>mais je vous donne le programme complet compilØ pour Windows et Linux.</a:t>
            </a:r>
            <a:br/>
            <a:r>
              <a:t>Le programme comporte une aventure de 20 niveaux (de trŁs trŁs facile (cid:224)... super</a:t>
            </a:r>
            <a:br/>
            <a:r>
              <a:t>di(cid:30)cile).PourrØalisercertainsdecesniveaux,jemesuisbasØsurlesited’unpassionnØ</a:t>
            </a:r>
            <a:br/>
            <a:r>
              <a:t>de Sokoban (sokoban.online.fr).</a:t>
            </a:r>
            <a:br/>
            <a:r>
              <a:t>Pour tØlØcharger le Mario Sokoban amØliorØ pour Windows11 :</a:t>
            </a:r>
            <a:br/>
            <a:r>
              <a:t>(cid:3) (cid:0)</a:t>
            </a:r>
            <a:br/>
            <a:r>
              <a:t>(cid:66) (cid:2)Code web : 401636(cid:1)</a:t>
            </a:r>
            <a:br/>
            <a:r>
              <a:t>Et pour tØlØcharger la version Linux :</a:t>
            </a:r>
            <a:br/>
            <a:r>
              <a:t>(cid:3) (cid:0)</a:t>
            </a:r>
            <a:br/>
            <a:r>
              <a:t>(cid:66) (cid:2)Code web : 630715(cid:1)</a:t>
            </a:r>
            <a:br/>
            <a:r>
              <a:t>10. JevoussuggŁredemettreunniveauparlignedansniveaux.lvl.</a:t>
            </a:r>
            <a:br/>
            <a:r>
              <a:t>11. Le programme d’installation a ØtØ crØØ (cid:224) l’aide d’Inno Setup. Pour plus d’informations, voir</a:t>
            </a:r>
            <a:br/>
            <a:r>
              <a:t>l’annexeduSiteduZØro(codeweb:851504)</a:t>
            </a:r>
            <a:br/>
            <a:r>
              <a:t>410</a:t>
            </a:r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25</a:t>
            </a:r>
            <a:br/>
            <a:r>
              <a:t>Chapitre</a:t>
            </a:r>
            <a:br/>
            <a:r>
              <a:t>Ma(cid:238)trisez le temps !</a:t>
            </a:r>
            <a:br/>
            <a:r>
              <a:t>Di(cid:30)cultØ :</a:t>
            </a:r>
            <a:br/>
            <a:r>
              <a:t>C</a:t>
            </a:r>
            <a:br/>
            <a:r>
              <a:t>e chapitre est d’une importance capitale : il va vous apprendre (cid:224) contr(cid:244)ler le temps</a:t>
            </a:r>
            <a:br/>
            <a:r>
              <a:t>en SDL. Il est rare que l’on crØe un programme SDL sans faire appel aux fonctions</a:t>
            </a:r>
            <a:br/>
            <a:r>
              <a:t>de gestion du temps, bien que le TP Mario Sokoban constitue un contre-exemple. Il</a:t>
            </a:r>
            <a:br/>
            <a:r>
              <a:t>n’en reste pas moins que pour la majoritØ des jeux, la gestion du temps est fondamentale.</a:t>
            </a:r>
            <a:br/>
            <a:r>
              <a:t>Par exemple, comment vous y prendriez-vous pour rØaliser un Tetris ou un Snake (jeu du</a:t>
            </a:r>
            <a:br/>
            <a:r>
              <a:t>serpent)? Il faut bien que les blocs bougent toutes les X secondes, ce que vous ne savez</a:t>
            </a:r>
            <a:br/>
            <a:r>
              <a:t>pas faire. Du moins, pas avant d’avoir lu ce chapitre.;-)</a:t>
            </a:r>
            <a:br/>
            <a:r>
              <a:t>411</a:t>
            </a:r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25. MA˛TRISEZ LE TEMPS!</a:t>
            </a:r>
            <a:br/>
            <a:r>
              <a:t>Le Delay et les ticks</a:t>
            </a:r>
            <a:br/>
            <a:r>
              <a:t>Dans un premier temps, nous allons apprendre (cid:224) utiliser deux fonctions trŁs simples :</a:t>
            </a:r>
            <a:br/>
            <a:r>
              <a:t>(cid:21) SDL_Delay : permet de mettre en pause le programme un certain nombre de millise-</a:t>
            </a:r>
            <a:br/>
            <a:r>
              <a:t>condes;</a:t>
            </a:r>
            <a:br/>
            <a:r>
              <a:t>(cid:21) SDL_GetTicks:retournelenombredemillisecondesØcoulØesdepuislelancementdu</a:t>
            </a:r>
            <a:br/>
            <a:r>
              <a:t>programme.</a:t>
            </a:r>
            <a:br/>
            <a:r>
              <a:t>Ces deux fonctions sont trŁs simples comme nous allons le voir, mais bien les utiliser</a:t>
            </a:r>
            <a:br/>
            <a:r>
              <a:t>n’est pas si Øvident que (cid:231)a en a l’air...</a:t>
            </a:r>
            <a:br/>
            <a:r>
              <a:t>SDL_Delay</a:t>
            </a:r>
            <a:br/>
            <a:r>
              <a:t>Cette fonction e(cid:27)ectue une pause sur le programme durant un certain temps. Pendant</a:t>
            </a:r>
            <a:br/>
            <a:r>
              <a:t>que le programme est en pause, on dit qu’il dort ((cid:19) sleep (cid:20) en anglais) : il n’utilise pas</a:t>
            </a:r>
            <a:br/>
            <a:r>
              <a:t>le processeur.</a:t>
            </a:r>
            <a:br/>
            <a:r>
              <a:t>SDL_Delay peut donc Œtre utilisØe pour rØduire l’utilisation du processeur1. Gr(cid:226)ce (cid:224)</a:t>
            </a:r>
            <a:br/>
            <a:r>
              <a:t>SDL_Delay, vous pourrez rendre votre programme moins gourmand en ressources pro-</a:t>
            </a:r>
            <a:br/>
            <a:r>
              <a:t>cesseur.Ilferadoncmoins(cid:19)ramer(cid:20)votrePCsiSDL_DelayestutilisØeintelligemment.</a:t>
            </a:r>
            <a:br/>
            <a:r>
              <a:t>Tout dØpend du programme que vous crØez : parfois, on aimerait bien que</a:t>
            </a:r>
            <a:br/>
            <a:r>
              <a:t>notreprogrammeutiliselemoinsdeCPUpossiblepourquel’utilisateurpuisse</a:t>
            </a:r>
            <a:br/>
            <a:r>
              <a:t>faire autre chose en mŒme temps, comme c’est le cas pour un lecteur MP3</a:t>
            </a:r>
            <a:br/>
            <a:r>
              <a:t>qui tourne en fond pendant que vous naviguez sur Internet. Mais... d’autres</a:t>
            </a:r>
            <a:br/>
            <a:r>
              <a:t>fois, on se moque complŁtement que notre programme utilise tout le temps</a:t>
            </a:r>
            <a:br/>
            <a:r>
              <a:t>100 % de CPU. C’est le cas de la quasi-totalitØ des jeux.</a:t>
            </a:r>
            <a:br/>
            <a:r>
              <a:t>Revenons(cid:224)lafonctionquinousintØresse.Sonprototypeestd’unesimplicitØdØsolante:</a:t>
            </a:r>
            <a:br/>
            <a:r>
              <a:t>void SDL_Delay(Uint32 ms);</a:t>
            </a:r>
            <a:br/>
            <a:r>
              <a:t>Enclair,vousenvoyez(cid:224)lafonctionlenombredemillisecondespendantlesquellesvotre</a:t>
            </a:r>
            <a:br/>
            <a:r>
              <a:t>programme doit (cid:19) dormir (cid:20). C’est une simple mise en pause.</a:t>
            </a:r>
            <a:br/>
            <a:r>
              <a:t>Par exemple, si vous voulez que votre programme se mette en pause 1 seconde, vous</a:t>
            </a:r>
            <a:br/>
            <a:r>
              <a:t>devrez Øcrire :</a:t>
            </a:r>
            <a:br/>
            <a:r>
              <a:t>SDL_Delay(1000);</a:t>
            </a:r>
            <a:br/>
            <a:r>
              <a:t>N’oubliez pas que ce sont des millisecondes :</a:t>
            </a:r>
            <a:br/>
            <a:r>
              <a:t>(cid:21) 1000 millisecondes = 1 seconde;</a:t>
            </a:r>
            <a:br/>
            <a:r>
              <a:t>(cid:21) 500 millisecondes = 1/2 seconde;</a:t>
            </a:r>
            <a:br/>
            <a:r>
              <a:t>(cid:21) 250 millisecondes = 1/4 seconde.</a:t>
            </a:r>
            <a:br/>
            <a:r>
              <a:t>1. Notezquej’abrŁgeraiCPU,dØsormais.C’estuneabrØviationcourantequisigni(cid:28)eCentralPro-</a:t>
            </a:r>
            <a:br/>
            <a:r>
              <a:t>cessing Unit,soit(cid:19)UnitØcentraledecalcul(cid:20).</a:t>
            </a:r>
            <a:br/>
            <a:r>
              <a:t>412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2. AYEZ LES BONS OUTILS!</a:t>
            </a:r>
            <a:br/>
            <a:r>
              <a:t>Lancement de Xcode</a:t>
            </a:r>
            <a:br/>
            <a:r>
              <a:t>Lorsque vous lancez Xcode pour la premiŁre fois, vous serez probablement surpris. Et</a:t>
            </a:r>
            <a:br/>
            <a:r>
              <a:t>il y a de quoi. Contrairement (cid:224) la plupart des logiciels Mac, il n’y a pas de fenŒtre de</a:t>
            </a:r>
            <a:br/>
            <a:r>
              <a:t>bienvenue. En fait, la premiŁre fois, on trouve (cid:231)a un peu vide... et pourtant, c’est un</a:t>
            </a:r>
            <a:br/>
            <a:r>
              <a:t>logiciel trŁs puissant!</a:t>
            </a:r>
            <a:br/>
            <a:r>
              <a:t>Xcode est l’IDE le plus utilisØ sous Mac, crØØ par Apple lui-mŒme. Les plus</a:t>
            </a:r>
            <a:br/>
            <a:r>
              <a:t>grands logiciels, comme iPhoto et Keynote, ont ØtØ codØs (cid:224) l’aide de Xcode.</a:t>
            </a:r>
            <a:br/>
            <a:r>
              <a:t>C’est rØellement l’outil de dØveloppement de choix quand on a un Mac!</a:t>
            </a:r>
            <a:br/>
            <a:r>
              <a:t>La premiŁre chose (cid:224) faire est de crØer un nouveau projet, alors commen(cid:231)ons par (cid:231)a.</a:t>
            </a:r>
            <a:br/>
            <a:r>
              <a:t>Allez dans le menu File / New Project. Une fenŒtre de sØlection de projet s’ouvre</a:t>
            </a:r>
            <a:br/>
            <a:r>
              <a:t>((cid:28)g. 2.15).</a:t>
            </a:r>
            <a:br/>
            <a:r>
              <a:t>Figure 2.15 (cid:21) Accueil de Xcode</a:t>
            </a:r>
            <a:br/>
            <a:r>
              <a:t>Allez dans la section Application et sØlectionnez Command Line Tool7.</a:t>
            </a:r>
            <a:br/>
            <a:r>
              <a:t>Cliquez ensuite sur Next. On vous demandera oø vous voulez enregistrer votre projet</a:t>
            </a:r>
            <a:br/>
            <a:r>
              <a:t>(unprojetdoittoujoursŒtreenregistrØdŁsledØbut)ainsiquesonnom.Placez-ledans</a:t>
            </a:r>
            <a:br/>
            <a:r>
              <a:t>le dossier que vous voulez.</a:t>
            </a:r>
            <a:br/>
            <a:r>
              <a:t>7. Si vous avez une version plus ancienne du logiciel, il vous faudra probablement aller dans la</a:t>
            </a:r>
            <a:br/>
            <a:r>
              <a:t>sectionCommand line utilityetsØlectionnerStandard tool.</a:t>
            </a:r>
            <a:br/>
            <a:r>
              <a:t>26</a:t>
            </a:r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DELAY ET LES TICKS</a:t>
            </a:r>
            <a:br/>
            <a:r>
              <a:t>Vous ne pouvez rien faire dans votre programme pendant qu’il est en pause!</a:t>
            </a:r>
            <a:br/>
            <a:r>
              <a:t>Un programme qui (cid:19) dort (cid:20) ne peut rien faire puisqu’il n’est pas actif pour</a:t>
            </a:r>
            <a:br/>
            <a:r>
              <a:t>l’ordinateur.</a:t>
            </a:r>
            <a:br/>
            <a:r>
              <a:t>Le problŁme de la granularitØ du temps</a:t>
            </a:r>
            <a:br/>
            <a:r>
              <a:t>Non, rassurez-vous, je ne vais pas vous faire un traitØ de physique quantique au beau</a:t>
            </a:r>
            <a:br/>
            <a:r>
              <a:t>milieu d’un chapitre SDL! Toutefois, j’estime qu’il y a quelque chose que vous devez</a:t>
            </a:r>
            <a:br/>
            <a:r>
              <a:t>savoir:SDL_Delayn’estpasunefonction(cid:19)parfaite(cid:20).Etcen’estpasdesafaute,c’est</a:t>
            </a:r>
            <a:br/>
            <a:r>
              <a:t>la faute de votre OS (Windows, Linux, Mac OS X...).</a:t>
            </a:r>
            <a:br/>
            <a:r>
              <a:t>Pourquoil’OSintervient-ill(cid:224)-dedans?Toutsimplementparcequec’estluiquicontr(cid:244)le</a:t>
            </a:r>
            <a:br/>
            <a:r>
              <a:t>lesprogrammesquitournent!Votreprogrammevadoncdire(cid:224)l’OS:(cid:19)Jedors,rØveille-</a:t>
            </a:r>
            <a:br/>
            <a:r>
              <a:t>moi dans 1 seconde (cid:20). Mais l’OS ne va pas forcØment le rØveiller exactement au bout</a:t>
            </a:r>
            <a:br/>
            <a:r>
              <a:t>d’une seconde.</a:t>
            </a:r>
            <a:br/>
            <a:r>
              <a:t>En e(cid:27)et, il aura peut-Œtre un peu de retard (un retard de 10 ms en moyenne environ,</a:t>
            </a:r>
            <a:br/>
            <a:r>
              <a:t>(cid:231)a dØpend des PC). Pourquoi? Parce que votre CPU ne peut travailler que sur un</a:t>
            </a:r>
            <a:br/>
            <a:r>
              <a:t>programme (cid:224) la fois. Le r(cid:244)le de l’OS est de dire au CPU ce sur quoi il doit travailler :</a:t>
            </a:r>
            <a:br/>
            <a:r>
              <a:t>(cid:19) Alors, pendant 40 ms tu vas travailler sur firefox.exe, puis pendant 110 ms sur</a:t>
            </a:r>
            <a:br/>
            <a:r>
              <a:t>explorer.exe; ensuite, pendant 80 ms tu vas travailler sur programme_sdl.exe, puis</a:t>
            </a:r>
            <a:br/>
            <a:r>
              <a:t>retravaillersurfirefox.exependant65ms(cid:20),etc.L’OSestlevØritablechefd’orchestre</a:t>
            </a:r>
            <a:br/>
            <a:r>
              <a:t>de l’ordinateur!</a:t>
            </a:r>
            <a:br/>
            <a:r>
              <a:t>Maintenant, imaginez qu’au bout d’une seconde un autre programme soit encore en</a:t>
            </a:r>
            <a:br/>
            <a:r>
              <a:t>traindetravailler:ilfaudraqu’ilait(cid:28)nipourquevotreprogrammepuisse(cid:19)reprendre</a:t>
            </a:r>
            <a:br/>
            <a:r>
              <a:t>la main (cid:20) comme on dit, c’est-(cid:224)-dire Œtre traitØ (cid:224) nouveau par le CPU.</a:t>
            </a:r>
            <a:br/>
            <a:r>
              <a:t>Qu’est-ce qu’il faut retenir? Que votre CPU ne peut pas gØrer plus d’un programme (cid:224)</a:t>
            </a:r>
            <a:br/>
            <a:r>
              <a:t>la fois2. Pour donner l’impression que l’on peut faire tourner plusieurs programmes en</a:t>
            </a:r>
            <a:br/>
            <a:r>
              <a:t>mŒme temps sur un ordinateur, l’OS (cid:19) dØcoupe (cid:20) le temps et autorise les programmes</a:t>
            </a:r>
            <a:br/>
            <a:r>
              <a:t>(cid:224) travailler tour (cid:224) tour.</a:t>
            </a:r>
            <a:br/>
            <a:r>
              <a:t>Or, cette gestion des programmes est trŁs complexe et on ne peut donc pas avoir la</a:t>
            </a:r>
            <a:br/>
            <a:r>
              <a:t>garantie que notre programme sera rØveillØ au bout d’une seconde exactement.</a:t>
            </a:r>
            <a:br/>
            <a:r>
              <a:t>Toutefois, cela dØpend des PC comme je vous l’ai dit plus haut. Chez moi, j’ai pu</a:t>
            </a:r>
            <a:br/>
            <a:r>
              <a:t>constater que la fonction SDL_Delay Øtait assez prØcise.</a:t>
            </a:r>
            <a:br/>
            <a:r>
              <a:t>(cid:192) cause de ce problŁme de granularitØ du temps, vous ne pouvez donc pas</a:t>
            </a:r>
            <a:br/>
            <a:r>
              <a:t>mettreenpausevotreprogrammependantuntempstropcourt.Parexemple,</a:t>
            </a:r>
            <a:br/>
            <a:r>
              <a:t>si vous faites :</a:t>
            </a:r>
            <a:br/>
            <a:r>
              <a:t>SDL_Delay(1);</a:t>
            </a:r>
            <a:br/>
            <a:r>
              <a:t>... vous pouvez Œtre certains que votre programme ne sera pas mis en pause</a:t>
            </a:r>
            <a:br/>
            <a:r>
              <a:t>1 ms mais un peu plus (peut-Œtre 9-10 ms).</a:t>
            </a:r>
            <a:br/>
            <a:r>
              <a:t>2. C’esttoutefoisdemoinsenmoinsvrai.LesCPUdoublec(cid:247)urontene(cid:27)etlacapacitØdetravailler</a:t>
            </a:r>
            <a:br/>
            <a:r>
              <a:t>surdeuxprogrammes(cid:224)lafois,maintenant.</a:t>
            </a:r>
            <a:br/>
            <a:r>
              <a:t>413</a:t>
            </a:r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25. MA˛TRISEZ LE TEMPS!</a:t>
            </a:r>
            <a:br/>
            <a:r>
              <a:t>SDL_Delayestdoncbienpratique,maisneluifaitespastropcon(cid:28)ance.Ellenemettra</a:t>
            </a:r>
            <a:br/>
            <a:r>
              <a:t>pasenpausevotreprogrammependantletempsexact quevousindiquez.Cen’estpas</a:t>
            </a:r>
            <a:br/>
            <a:r>
              <a:t>parce que la fonction est mal codØe, c’est parce que le fonctionnement d’un ordinateur</a:t>
            </a:r>
            <a:br/>
            <a:r>
              <a:t>est trŁs complexe et ne permet pas d’Œtre trŁs prØcis (cid:224) ce niveau.</a:t>
            </a:r>
            <a:br/>
            <a:r>
              <a:t>SDL_GetTicks</a:t>
            </a:r>
            <a:br/>
            <a:r>
              <a:t>Cette fonction renvoie le nombre de millisecondes ØcoulØes depuis le lancement du</a:t>
            </a:r>
            <a:br/>
            <a:r>
              <a:t>programme. C’est un indicateur de temps indispensable. Cela vous permet de vous</a:t>
            </a:r>
            <a:br/>
            <a:r>
              <a:t>repØrer dans le temps, vous allez voir!</a:t>
            </a:r>
            <a:br/>
            <a:r>
              <a:t>Voici le prototype :</a:t>
            </a:r>
            <a:br/>
            <a:r>
              <a:t>Uint32 SDL_GetTicks(void);</a:t>
            </a:r>
            <a:br/>
            <a:r>
              <a:t>La fonction n’attend aucun paramŁtre, elle renvoie juste le nombre de millisecondes</a:t>
            </a:r>
            <a:br/>
            <a:r>
              <a:t>ØcoulØes. Ce nombre augmente au fur et (cid:224) mesure que le temps passe, inlassablement.</a:t>
            </a:r>
            <a:br/>
            <a:r>
              <a:t>Pour info, la doc’ de la SDL indique que le nombre atteint son maximum et est rØ-</a:t>
            </a:r>
            <a:br/>
            <a:r>
              <a:t>initialisØ au bout de 49 jours! A priori votre programme SDL devrait tourner moins</a:t>
            </a:r>
            <a:br/>
            <a:r>
              <a:t>longtemps que (cid:231)a, donc pas de souci de ce c(cid:244)tØ-l(cid:224).</a:t>
            </a:r>
            <a:br/>
            <a:r>
              <a:t>Utiliser SDL_GetTicks pour gØrer le temps</a:t>
            </a:r>
            <a:br/>
            <a:r>
              <a:t>SiSDL_Delayestassezfacile(cid:224)comprendreet(cid:224)utiliser,cen’estpaslecasdelafonction</a:t>
            </a:r>
            <a:br/>
            <a:r>
              <a:t>SDL_GetTicks. Il est temps d’apprendre (cid:224) bien s’en servir... Voici un exemple! Nous</a:t>
            </a:r>
            <a:br/>
            <a:r>
              <a:t>allons reprendre notre bon vieux programme avec la fenŒtre a(cid:30)chant Zozor (cid:224) l’Øcran</a:t>
            </a:r>
            <a:br/>
            <a:r>
              <a:t>((cid:28)g. 25.1).</a:t>
            </a:r>
            <a:br/>
            <a:r>
              <a:t>Cette fois, au lieu de le diriger au clavier ou (cid:224) la souris, nous allons faire en sorte qu’il</a:t>
            </a:r>
            <a:br/>
            <a:r>
              <a:t>bouge tout seul sur l’Øcran! Pour faire simple, on va le faire bouger horizontalement</a:t>
            </a:r>
            <a:br/>
            <a:r>
              <a:t>sur la fenŒtre.</a:t>
            </a:r>
            <a:br/>
            <a:r>
              <a:t>On reprend pour commencer exactement le mŒme code source que celui qu’on avait</a:t>
            </a:r>
            <a:br/>
            <a:r>
              <a:t>utilisØ dans le chapitre sur les ØvØnements. Vous devriez pouvoir crØer un programme</a:t>
            </a:r>
            <a:br/>
            <a:r>
              <a:t>aussisimplesansavoirbesoindemonaide,ici.SinØanmoinsvousenavezbesoin,vous</a:t>
            </a:r>
            <a:br/>
            <a:r>
              <a:t>pouvez rØcupØrer le code source de base sur Internet.</a:t>
            </a:r>
            <a:br/>
            <a:r>
              <a:t>(cid:3) (cid:0)</a:t>
            </a:r>
            <a:br/>
            <a:r>
              <a:t>(cid:66) (cid:2)Code web : 534918(cid:1)</a:t>
            </a:r>
            <a:br/>
            <a:r>
              <a:t>IntØressons-nous(cid:224)Zozor.Nousvoulonslefairebouger.Pourcela,lemieuxestd’utiliser</a:t>
            </a:r>
            <a:br/>
            <a:r>
              <a:t>SDL_GetTicks.Onvaavoirbesoindedeuxvariables:tempsPrecedentettempsActuel.</a:t>
            </a:r>
            <a:br/>
            <a:r>
              <a:t>EllesvontstockerletempsretournØparSDL_GetTicks(cid:224)desmomentsdi(cid:27)Ørents.Ilnous</a:t>
            </a:r>
            <a:br/>
            <a:r>
              <a:t>su(cid:30)ra de faire la di(cid:27)Ørence entre tempsActuel et tempsPrecedent pour voir le temps</a:t>
            </a:r>
            <a:br/>
            <a:r>
              <a:t>qui s’est ØcoulØ. Si le temps ØcoulØ est par exemple supØrieur (cid:224) 30 ms, alors on change</a:t>
            </a:r>
            <a:br/>
            <a:r>
              <a:t>les coordonnØes de Zozor.</a:t>
            </a:r>
            <a:br/>
            <a:r>
              <a:t>Commencez donc par crØer ces deux variables dont on va avoir besoin :</a:t>
            </a:r>
            <a:br/>
            <a:r>
              <a:t>int tempsPrecedent = 0, tempsActuel = 0;</a:t>
            </a:r>
            <a:br/>
            <a:r>
              <a:t>414</a:t>
            </a:r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DELAY ET LES TICKS</a:t>
            </a:r>
            <a:br/>
            <a:r>
              <a:t>Figure 25.1 (cid:21) Zozor au centre de l’Øcran</a:t>
            </a:r>
            <a:br/>
            <a:r>
              <a:t>Maintenant, dans notre boucle in(cid:28)nie, nous allons ajouter le code suivant :</a:t>
            </a:r>
            <a:br/>
            <a:r>
              <a:t>tempsActuel = SDL_GetTicks();</a:t>
            </a:r>
            <a:br/>
            <a:r>
              <a:t>if (tempsActuel - tempsPrecedent &gt; 30) /* Si 30 ms se sont ØcoulØes */</a:t>
            </a:r>
            <a:br/>
            <a:r>
              <a:t>{</a:t>
            </a:r>
            <a:br/>
            <a:r>
              <a:t>positionZozor.x++; /* On bouge Zozor */</a:t>
            </a:r>
            <a:br/>
            <a:r>
              <a:t>tempsPrecedent = tempsActuel; /* Le temps "actuel" devient le temps</a:t>
            </a:r>
            <a:br/>
            <a:r>
              <a:t>(cid:44)→ "precedent" pour nos futurs calculs */</a:t>
            </a:r>
            <a:br/>
            <a:r>
              <a:t>}</a:t>
            </a:r>
            <a:br/>
            <a:r>
              <a:t>Comprenez bien ce qui se passe.</a:t>
            </a:r>
            <a:br/>
            <a:r>
              <a:t>1. On prend le temps actuel gr(cid:226)ce (cid:224) SDL_GetTicks.</a:t>
            </a:r>
            <a:br/>
            <a:r>
              <a:t>2. On compare au temps prØcØdemment enregistrØ. S’il y a un Øcart de 30 ms au</a:t>
            </a:r>
            <a:br/>
            <a:r>
              <a:t>moins, alors...</a:t>
            </a:r>
            <a:br/>
            <a:r>
              <a:t>3. ... on bouge Zozor, car on veut qu’il se dØplace toutes les 30 ms. Ici, on le dØcale</a:t>
            </a:r>
            <a:br/>
            <a:r>
              <a:t>juste vers la droite toutes les 30 ms3.</a:t>
            </a:r>
            <a:br/>
            <a:r>
              <a:t>4. Puis, et c’est vraiment ce qu’il ne faut pas oublier, on place le temps (cid:19) actuel (cid:20)</a:t>
            </a:r>
            <a:br/>
            <a:r>
              <a:t>dans le temps (cid:19) prØcØdent (cid:20). En e(cid:27)et, imaginez le prochain tour de boucle : le</a:t>
            </a:r>
            <a:br/>
            <a:r>
              <a:t>3. IlfautvØri(cid:28)ersiletempsestsupØrieur (cid:224)30ms,etnonØgal(cid:224)30ms!Ene(cid:27)et,ilfautvØri(cid:28)ersi</a:t>
            </a:r>
            <a:br/>
            <a:r>
              <a:t>aumoins30mssesontØcoulØes.Riennevousgarantitquel’instructionseraexØcutØepilepoiltoutes</a:t>
            </a:r>
            <a:br/>
            <a:r>
              <a:t>les30ms.</a:t>
            </a:r>
            <a:br/>
            <a:r>
              <a:t>415</a:t>
            </a:r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25. MA˛TRISEZ LE TEMPS!</a:t>
            </a:r>
            <a:br/>
            <a:r>
              <a:t>temps (cid:19) actuel (cid:20) aura changØ, et on pourra le comparer au temps prØcØdent. (cid:192)</a:t>
            </a:r>
            <a:br/>
            <a:r>
              <a:t>nouveau, on pourra vØri(cid:28)er si 30 ms se seront ØcoulØes et bouger Zozor.</a:t>
            </a:r>
            <a:br/>
            <a:r>
              <a:t>Et que se passe-t-il si la boucle met moins de temps que 30 ms?</a:t>
            </a:r>
            <a:br/>
            <a:r>
              <a:t>Lisez mon code : il ne se passe rien! On ne rentre pas dans le if, on ne fait donc</a:t>
            </a:r>
            <a:br/>
            <a:r>
              <a:t>rien. On attend le prochain tour de boucle oø on vØri(cid:28)era (cid:224) nouveau si 30 ms se seront</a:t>
            </a:r>
            <a:br/>
            <a:r>
              <a:t>ØcoulØes depuis la derniŁre fois qu’on a fait bouger Zozor.</a:t>
            </a:r>
            <a:br/>
            <a:r>
              <a:t>Ce code est court, mais il faut le comprendre! Relisez mes explications autant de fois</a:t>
            </a:r>
            <a:br/>
            <a:r>
              <a:t>quenØcessaire,parcequec’Øtaitprobablementlepassageleplusimportantduchapitre.</a:t>
            </a:r>
            <a:br/>
            <a:r>
              <a:t>Un changement dans la gestion des ØvØnements</a:t>
            </a:r>
            <a:br/>
            <a:r>
              <a:t>Notre code est parfait (cid:224) un dØtail prŁs : la fonction SDL_WaitEvent. Elle Øtait trŁs</a:t>
            </a:r>
            <a:br/>
            <a:r>
              <a:t>pratique jusqu’ici, puisqu’on n’avait pas (cid:224) gØrer le temps. Cette fonction mettait en</a:t>
            </a:r>
            <a:br/>
            <a:r>
              <a:t>pause le programme (un peu (cid:224) la maniŁre de SDL_Delay) tant qu’il n’y avait pas</a:t>
            </a:r>
            <a:br/>
            <a:r>
              <a:t>d’ØvØnement.</a:t>
            </a:r>
            <a:br/>
            <a:r>
              <a:t>Or ici, on n’a pas besoin d’attendre un ØvØnement pour faire bouger Zozor! Il doit</a:t>
            </a:r>
            <a:br/>
            <a:r>
              <a:t>bouger tout seul. Vous n’allez quand mŒme pas bouger la souris juste pour gØnØrer des</a:t>
            </a:r>
            <a:br/>
            <a:r>
              <a:t>ØvØnements et donc faire sortir le programme de la fonction SDL_WaitEvent!</a:t>
            </a:r>
            <a:br/>
            <a:r>
              <a:t>Lasolution?SDL_PollEvent.JevousavaisdØj(cid:224)prØsentØcettefonction:contrairement</a:t>
            </a:r>
            <a:br/>
            <a:r>
              <a:t>(cid:224) SDL_WaitEvent, elle renvoie une valeur, qu’il y ait eu un ØvØnement ou non. On dit</a:t>
            </a:r>
            <a:br/>
            <a:r>
              <a:t>que la fonction n’est pas bloquante : elle ne met pas en pause le programme, la boucle</a:t>
            </a:r>
            <a:br/>
            <a:r>
              <a:t>in(cid:28)nie va donc tourner tout le temps.</a:t>
            </a:r>
            <a:br/>
            <a:r>
              <a:t>Code complet</a:t>
            </a:r>
            <a:br/>
            <a:r>
              <a:t>Voici le code (cid:28)nal que vous pouvez tester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NULL, *zozor = NULL;</a:t>
            </a:r>
            <a:br/>
            <a:r>
              <a:t>SDL_Rect positionZozor;</a:t>
            </a:r>
            <a:br/>
            <a:r>
              <a:t>SDL_Event event;</a:t>
            </a:r>
            <a:br/>
            <a:r>
              <a:t>int continuer = 1;</a:t>
            </a:r>
            <a:br/>
            <a:r>
              <a:t>int tempsPrecedent = 0, tempsActuel = 0;</a:t>
            </a:r>
            <a:br/>
            <a:r>
              <a:t>SDL_Init(SDL_INIT_VIDEO);</a:t>
            </a:r>
            <a:br/>
            <a:r>
              <a:t>ecran = SDL_SetVideoMode(640, 480, 32, SDL_HWSURFACE | SDL_DOUBLEBUF);</a:t>
            </a:r>
            <a:br/>
            <a:r>
              <a:t>SDL_WM_SetCaption("Gestion du temps en SDL", NULL);</a:t>
            </a:r>
            <a:br/>
            <a:r>
              <a:t>zozor = SDL_LoadBMP("zozor.bmp");</a:t>
            </a:r>
            <a:br/>
            <a:r>
              <a:t>416</a:t>
            </a:r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DELAY ET LES TICKS</a:t>
            </a:r>
            <a:br/>
            <a:r>
              <a:t>SDL_SetColorKey(zozor, SDL_SRCCOLORKEY, SDL_MapRGB(zozor-&gt;format, 0, 0,</a:t>
            </a:r>
            <a:br/>
            <a:r>
              <a:t>(cid:44)→ 255));</a:t>
            </a:r>
            <a:br/>
            <a:r>
              <a:t>positionZozor.x = ecran-&gt;w / 2 - zozor-&gt;w / 2;</a:t>
            </a:r>
            <a:br/>
            <a:r>
              <a:t>positionZozor.y = ecran-&gt;h / 2 - zozor-&gt;h / 2;</a:t>
            </a:r>
            <a:br/>
            <a:r>
              <a:t>SDL_EnableKeyRepeat(10, 10);</a:t>
            </a:r>
            <a:br/>
            <a:r>
              <a:t>while (continuer)</a:t>
            </a:r>
            <a:br/>
            <a:r>
              <a:t>{</a:t>
            </a:r>
            <a:br/>
            <a:r>
              <a:t>SDL_PollEvent(&amp;event); /* On utilise PollEvent et non WaitEvent pour ne</a:t>
            </a:r>
            <a:br/>
            <a:r>
              <a:t>(cid:44)→ pas bloquer le programme */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break;</a:t>
            </a:r>
            <a:br/>
            <a:r>
              <a:t>}</a:t>
            </a:r>
            <a:br/>
            <a:r>
              <a:t>tempsActuel = SDL_GetTicks();</a:t>
            </a:r>
            <a:br/>
            <a:r>
              <a:t>if (tempsActuel - tempsPrecedent &gt; 30) /* Si 30 ms se sont ØcoulØes</a:t>
            </a:r>
            <a:br/>
            <a:r>
              <a:t>(cid:44)→ depuis le dernier tour de boucle */</a:t>
            </a:r>
            <a:br/>
            <a:r>
              <a:t>{</a:t>
            </a:r>
            <a:br/>
            <a:r>
              <a:t>positionZozor.x++; /* On bouge Zozor */</a:t>
            </a:r>
            <a:br/>
            <a:r>
              <a:t>tempsPrecedent = tempsActuel; /* Le temps "actuel" devient le temps</a:t>
            </a:r>
            <a:br/>
            <a:r>
              <a:t>(cid:44)→ "precedent" pour nos futurs calculs */</a:t>
            </a:r>
            <a:br/>
            <a:r>
              <a:t>}</a:t>
            </a:r>
            <a:br/>
            <a:r>
              <a:t>SDL_FillRect(ecran, NULL, SDL_MapRGB(ecran-&gt;format, 255, 255, 255));</a:t>
            </a:r>
            <a:br/>
            <a:r>
              <a:t>SDL_BlitSurface(zozor, NULL, ecran, &amp;positionZozor);</a:t>
            </a:r>
            <a:br/>
            <a:r>
              <a:t>SDL_Flip(ecran);</a:t>
            </a:r>
            <a:br/>
            <a:r>
              <a:t>}</a:t>
            </a:r>
            <a:br/>
            <a:r>
              <a:t>SDL_FreeSurface(zozor);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887642(cid:1)</a:t>
            </a:r>
            <a:br/>
            <a:r>
              <a:t>VousdevriezvoirZozorbougertoutseulsurl’Øcran.IlsedØcaleversladroite.Essayez</a:t>
            </a:r>
            <a:br/>
            <a:r>
              <a:t>par exemple de changer le temps de 30 ms en 15 ms : Zozor devrait se dØplacer deux</a:t>
            </a:r>
            <a:br/>
            <a:r>
              <a:t>foisplusvite!Ene(cid:27)et,ilsedØplaceraunefoistoutesles15msaulieud’unefoistoutes</a:t>
            </a:r>
            <a:br/>
            <a:r>
              <a:t>les 30 ms auparavant.</a:t>
            </a:r>
            <a:br/>
            <a:r>
              <a:t>417</a:t>
            </a:r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25. MA˛TRISEZ LE TEMPS!</a:t>
            </a:r>
            <a:br/>
            <a:r>
              <a:t>Consommer moins de CPU</a:t>
            </a:r>
            <a:br/>
            <a:r>
              <a:t>Actuellement,notreprogrammetourneenboucleindØ(cid:28)niment(cid:224)lavitessedelalumiŁre</a:t>
            </a:r>
            <a:br/>
            <a:r>
              <a:t>(en(cid:28)n, presque). Il consomme donc 100 % du CPU. Pour voir cela, il vous su(cid:30)t par</a:t>
            </a:r>
            <a:br/>
            <a:r>
              <a:t>exemple de faire CTRL + ALT + SUPPR (onglet Processus) sous Windows ((cid:28)g.</a:t>
            </a:r>
            <a:br/>
            <a:r>
              <a:t>25.2).</a:t>
            </a:r>
            <a:br/>
            <a:r>
              <a:t>Figure 25.2 (cid:21) Consommation du CPU par le programme</a:t>
            </a:r>
            <a:br/>
            <a:r>
              <a:t>Comme vous pouvez le voir, notre CPU est utilisØ (cid:224) 100 % par notre programme</a:t>
            </a:r>
            <a:br/>
            <a:r>
              <a:t>testsdl.exe. Je vous l’ai dit plus t(cid:244)t : si vous codez un jeu (surtout un jeu plein</a:t>
            </a:r>
            <a:br/>
            <a:r>
              <a:t>Øcran), ce n’est pas grave si vous utilisez 100 % du CPU. Mais si c’est un jeu dans</a:t>
            </a:r>
            <a:br/>
            <a:r>
              <a:t>une fenŒtre par exemple, il vaut mieux qu’il utilise le moins de CPU possible pour que</a:t>
            </a:r>
            <a:br/>
            <a:r>
              <a:t>l’utilisateur puisse faire autre chose sans que son PC ne (cid:19) rame (cid:20).</a:t>
            </a:r>
            <a:br/>
            <a:r>
              <a:t>La solution? On va reprendre exactement le mŒme code que ci-dessus, mais on va lui</a:t>
            </a:r>
            <a:br/>
            <a:r>
              <a:t>ajouter en plus un SDL_Delay pour patienter le temps qu’il faut a(cid:28)n que (cid:231)a fasse 30</a:t>
            </a:r>
            <a:br/>
            <a:r>
              <a:t>ms.</a:t>
            </a:r>
            <a:br/>
            <a:r>
              <a:t>On va juste ajouter un SDL_Delay dans un else :</a:t>
            </a:r>
            <a:br/>
            <a:r>
              <a:t>tempsActuel = SDL_GetTicks();</a:t>
            </a:r>
            <a:br/>
            <a:r>
              <a:t>if (tempsActuel - tempsPrecedent &gt; 30)</a:t>
            </a:r>
            <a:br/>
            <a:r>
              <a:t>{</a:t>
            </a:r>
            <a:br/>
            <a:r>
              <a:t>positionZozor.x++;</a:t>
            </a:r>
            <a:br/>
            <a:r>
              <a:t>tempsPrecedent = tempsActuel;</a:t>
            </a:r>
            <a:br/>
            <a:r>
              <a:t>}</a:t>
            </a:r>
            <a:br/>
            <a:r>
              <a:t>else /* Si (cid:231)a fait moins de 30 ms depuis le dernier tour de boucle, on endort le</a:t>
            </a:r>
            <a:br/>
            <a:r>
              <a:t>(cid:44)→ programme le temps qu’il faut */</a:t>
            </a:r>
            <a:br/>
            <a:r>
              <a:t>{</a:t>
            </a:r>
            <a:br/>
            <a:r>
              <a:t>SDL_Delay(30 - (tempsActuel - tempsPrecedent));</a:t>
            </a:r>
            <a:br/>
            <a:r>
              <a:t>}</a:t>
            </a:r>
            <a:br/>
            <a:r>
              <a:t>Comment cela fonctionne-t-il, cette fois? C’est simple, il y a deux possibilitØs (d’aprŁs</a:t>
            </a:r>
            <a:br/>
            <a:r>
              <a:t>le if) :</a:t>
            </a:r>
            <a:br/>
            <a:r>
              <a:t>(cid:21) soit (cid:231)a fait plus de 30 ms qu’on n’a pas bougØ Zozor, dans ce cas on le bouge;</a:t>
            </a:r>
            <a:br/>
            <a:r>
              <a:t>(cid:21) soit(cid:231)afaitmoinsde30ms,danscecasonfaitdormirleprogrammeavecSDL_Delay</a:t>
            </a:r>
            <a:br/>
            <a:r>
              <a:t>le temps qu’il faut pour atteindre les 30 ms environ. D’oø mon petit calcul 30 -</a:t>
            </a:r>
            <a:br/>
            <a:r>
              <a:t>(tempsActuel - tempsPrecedent).Siladi(cid:27)Ørenceentreletempsactueletletemps</a:t>
            </a:r>
            <a:br/>
            <a:r>
              <a:t>prØcØdent est par exemple de 20 ms, alors on endormira le programme (30 - 20) =</a:t>
            </a:r>
            <a:br/>
            <a:r>
              <a:t>10 ms a(cid:28)n d’atteindre les 30 ms.</a:t>
            </a:r>
            <a:br/>
            <a:r>
              <a:t>Rappelez-vous que SDL_Delay mettra peut-Œtre quelques millisecondes de</a:t>
            </a:r>
            <a:br/>
            <a:r>
              <a:t>plus que prØvu...</a:t>
            </a:r>
            <a:br/>
            <a:r>
              <a:t>418</a:t>
            </a:r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DELAY ET LES TICKS</a:t>
            </a:r>
            <a:br/>
            <a:r>
              <a:t>Avec ce code, notre programme va (cid:19) dormir (cid:20) la plupart du temps et donc consommer</a:t>
            </a:r>
            <a:br/>
            <a:r>
              <a:t>trŁs peu de CPU ((cid:28)g. 25.3).</a:t>
            </a:r>
            <a:br/>
            <a:r>
              <a:t>Figure 25.3 (cid:21) Consommation de CPU rØduite</a:t>
            </a:r>
            <a:br/>
            <a:r>
              <a:t>En moyenne, le programme utilise maintenant entre 0 et 1 % de CPU... Parfois il</a:t>
            </a:r>
            <a:br/>
            <a:r>
              <a:t>utilise lØgŁrement plus, mais il retombe rapidement (cid:224) 0 % de CPU.</a:t>
            </a:r>
            <a:br/>
            <a:r>
              <a:t>Contr(cid:244)ler le nombre d’images par seconde</a:t>
            </a:r>
            <a:br/>
            <a:r>
              <a:t>Vousvousdemandezcertainementcommentonpeutlimiter((cid:28)xer)lenombred’images</a:t>
            </a:r>
            <a:br/>
            <a:r>
              <a:t>par seconde4 a(cid:30)chØes par l’ordinateur.</a:t>
            </a:r>
            <a:br/>
            <a:r>
              <a:t>Ehbienc’estexactementcequ’onestentraindefaire!Ici,ona(cid:30)cheunenouvelleimage</a:t>
            </a:r>
            <a:br/>
            <a:r>
              <a:t>toutes les 30 ms en moyenne. Sachant qu’une seconde vaut 1000 ms, pour trouver le</a:t>
            </a:r>
            <a:br/>
            <a:r>
              <a:t>nombre de FPS (images par seconde), il su(cid:30)t de faire une division : 1000 / 30 = 33</a:t>
            </a:r>
            <a:br/>
            <a:r>
              <a:t>images par seconde environ.</a:t>
            </a:r>
            <a:br/>
            <a:r>
              <a:t>Pour l’(cid:247)il humain, une animation est (cid:29)uide si elle contient au moins 25 images / se-</a:t>
            </a:r>
            <a:br/>
            <a:r>
              <a:t>conde. Avec 33 images / seconde, notre animation sera donc tout (cid:224) fait (cid:29)uide, elle</a:t>
            </a:r>
            <a:br/>
            <a:r>
              <a:t>n’appara(cid:238)tra pas (cid:19) saccadØe (cid:20).</a:t>
            </a:r>
            <a:br/>
            <a:r>
              <a:t>Si vous voulez plus d’images par seconde, il faut rØduire la limite de temps entre deux</a:t>
            </a:r>
            <a:br/>
            <a:r>
              <a:t>images. Passez de 30 (cid:224) 20 ms, et (cid:231)a vous fera du 1000 / 20 = 50 FPS.</a:t>
            </a:r>
            <a:br/>
            <a:r>
              <a:t>Exercices</a:t>
            </a:r>
            <a:br/>
            <a:r>
              <a:t>La manipulation du temps n’est pas Øvidente, il serait bien de vous entra(cid:238)ner un peu,</a:t>
            </a:r>
            <a:br/>
            <a:r>
              <a:t>qu’en dites-vous? Voici quelques exercices.</a:t>
            </a:r>
            <a:br/>
            <a:r>
              <a:t>(cid:21) Pour le moment, Zozor se dØcale vers la droite puis dispara(cid:238)t de l’Øcran. Ce serait</a:t>
            </a:r>
            <a:br/>
            <a:r>
              <a:t>mieuxs’ilrepartaitdansl’autresensunefoisarrivØtout(cid:224)droite,non?Celadonnerait</a:t>
            </a:r>
            <a:br/>
            <a:r>
              <a:t>l’impression qu’il rebondit. Je vous conseille de crØer un boolØen versLaDroite qui</a:t>
            </a:r>
            <a:br/>
            <a:r>
              <a:t>vaut (cid:19) vrai (cid:20) si Zozor se dØplace vers la droite (et (cid:19) faux (cid:20) s’il va vers la gauche).</a:t>
            </a:r>
            <a:br/>
            <a:r>
              <a:t>Si le boolØen vaut vrai, vous dØcalez donc Zozor vers la droite, sinon vous le dØcalez</a:t>
            </a:r>
            <a:br/>
            <a:r>
              <a:t>vers la gauche. Surtout, n’oubliez pas de changer la valeur du boolØen lorsque Zozor</a:t>
            </a:r>
            <a:br/>
            <a:r>
              <a:t>atteint le bord droit ou le bord gauche. Eh oui, il faut bien qu’il reparte dans l’autre</a:t>
            </a:r>
            <a:br/>
            <a:r>
              <a:t>sens!</a:t>
            </a:r>
            <a:br/>
            <a:r>
              <a:t>(cid:21) Plut(cid:244)t que de faire rebondir Zozor de droite (cid:224) gauche, faites le rebondir en diago-</a:t>
            </a:r>
            <a:br/>
            <a:r>
              <a:t>nale sur l’Øcran! Il vous su(cid:30)ra de modi(cid:28)er positionZozor.x et positionZozor.y</a:t>
            </a:r>
            <a:br/>
            <a:r>
              <a:t>4. CourammentabrØgØFPSpour(cid:19)Framespersecond(cid:20).</a:t>
            </a:r>
            <a:br/>
            <a:r>
              <a:t>419</a:t>
            </a:r>
          </a:p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25. MA˛TRISEZ LE TEMPS!</a:t>
            </a:r>
            <a:br/>
            <a:r>
              <a:t>simultanØment. Vous pouvez essayer de voir ce que (cid:231)a fait si on augmente x et si on</a:t>
            </a:r>
            <a:br/>
            <a:r>
              <a:t>diminue y en mŒme temps, ou bien si on augmente les deux en mŒme temps, etc.</a:t>
            </a:r>
            <a:br/>
            <a:r>
              <a:t>(cid:21) Faites en sorte qu’un appui sur la touche P empŒche Zozor de se dØplacer, et qu’un</a:t>
            </a:r>
            <a:br/>
            <a:r>
              <a:t>nouvelappuisurlatouchePrelanceledØplacementdeZozor.C’estunbŒteboolØen</a:t>
            </a:r>
            <a:br/>
            <a:r>
              <a:t>(cid:224) activer et dØsactiver.</a:t>
            </a:r>
            <a:br/>
            <a:r>
              <a:t>Les timers</a:t>
            </a:r>
            <a:br/>
            <a:r>
              <a:t>L’utilisation des timers est un peu complexe. Elle fait intervenir une notion</a:t>
            </a:r>
            <a:br/>
            <a:r>
              <a:t>qu’on n’a pas vue jusqu’ici : les pointeurs de fonctions. Il n’est pas indispen-</a:t>
            </a:r>
            <a:br/>
            <a:r>
              <a:t>sable d’utiliser les timers : si vous les trouvez trop dØlicats (cid:224) utiliser, vous</a:t>
            </a:r>
            <a:br/>
            <a:r>
              <a:t>pouvez passer votre chemin sans problŁme.</a:t>
            </a:r>
            <a:br/>
            <a:r>
              <a:t>Les timers constituent une autre fa(cid:231)on de rØaliser ce qu’on vient de faire avec la fonc-</a:t>
            </a:r>
            <a:br/>
            <a:r>
              <a:t>tion SDL_GetTicks. C’est une technique un peu particuliŁre. Certains la trouveront</a:t>
            </a:r>
            <a:br/>
            <a:r>
              <a:t>pratique, d’autres non. Cela dØpend donc des goßts du programmeur.</a:t>
            </a:r>
            <a:br/>
            <a:r>
              <a:t>Qu’est-ce qu’un timer? C’est un systŁme qui permet de demander (cid:224) la SDL d’ap-</a:t>
            </a:r>
            <a:br/>
            <a:r>
              <a:t>peler une fonction toutes les X millisecondes. Vous pourriez ainsi crØer une fonction</a:t>
            </a:r>
            <a:br/>
            <a:r>
              <a:t>bougerEnnemi() que la SDL appellerait automatiquement toutes les 50 ms a(cid:28)n que</a:t>
            </a:r>
            <a:br/>
            <a:r>
              <a:t>l’ennemi se dØplace (cid:224) intervalles rØguliers.</a:t>
            </a:r>
            <a:br/>
            <a:r>
              <a:t>Commejeviensdevousledire,celaestaussifaisableavecSDL_GetTicksen</a:t>
            </a:r>
            <a:br/>
            <a:r>
              <a:t>utilisant la technique qu’on a vue plus haut. Quel avantage, alors? Eh bien</a:t>
            </a:r>
            <a:br/>
            <a:r>
              <a:t>disons que les timers nous obligent (cid:224) mieux structurer notre programme en</a:t>
            </a:r>
            <a:br/>
            <a:r>
              <a:t>fonctions.</a:t>
            </a:r>
            <a:br/>
            <a:r>
              <a:t>Initialiser le systŁme de timers</a:t>
            </a:r>
            <a:br/>
            <a:r>
              <a:t>Pour pouvoir utiliser les timers, vous devez d’abord initialiser la SDL avec un (cid:29)ag</a:t>
            </a:r>
            <a:br/>
            <a:r>
              <a:t>spØcial : SDL_INIT_TIMER. Vous devriez donc appeler votre fonction SDL_Init comme</a:t>
            </a:r>
            <a:br/>
            <a:r>
              <a:t>ceci :</a:t>
            </a:r>
            <a:br/>
            <a:r>
              <a:t>SDL_Init(SDL_INIT_VIDEO | SDL_INIT_TIMER);</a:t>
            </a:r>
            <a:br/>
            <a:r>
              <a:t>La SDL est maintenant prŒte (cid:224) utiliser les timers!</a:t>
            </a:r>
            <a:br/>
            <a:r>
              <a:t>Ajouter un timer</a:t>
            </a:r>
            <a:br/>
            <a:r>
              <a:t>Pour ajouter un timer, on fait appel (cid:224) la fonction SDL_AddTimer5 dont voici le proto-</a:t>
            </a:r>
            <a:br/>
            <a:r>
              <a:t>type :</a:t>
            </a:r>
            <a:br/>
            <a:r>
              <a:t>5. Il existe en fait deux fonctions permettant d’ajouter un timer en SDL : SDL_AddTimer et</a:t>
            </a:r>
            <a:br/>
            <a:r>
              <a:t>SDL_SetTimer. Elles sont quasiment identiques. Cependant, SDL_SetTimer est une fonction ancienne</a:t>
            </a:r>
            <a:br/>
            <a:r>
              <a:t>420</a:t>
            </a:r>
          </a:p>
        </p:txBody>
      </p:sp>
    </p:spTree>
  </p:cSld>
  <p:clrMapOvr>
    <a:masterClrMapping/>
  </p:clrMapOvr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TIMERS</a:t>
            </a:r>
            <a:br/>
            <a:r>
              <a:t>SDL_TimerID SDL_AddTimer(Uint32 interval, SDL_NewTimerCallback callback,</a:t>
            </a:r>
            <a:br/>
            <a:r>
              <a:t>(cid:44)→ void *param);</a:t>
            </a:r>
            <a:br/>
            <a:r>
              <a:t>On envoie trois paramŁtres (cid:224) la fonction :</a:t>
            </a:r>
            <a:br/>
            <a:r>
              <a:t>(cid:21) l’intervalle de temps (en ms) entre chaque appel de la fonction;</a:t>
            </a:r>
            <a:br/>
            <a:r>
              <a:t>(cid:21) le nom de la fonction (cid:224) appeler. On appelle cela un callback : le programme se</a:t>
            </a:r>
            <a:br/>
            <a:r>
              <a:t>charge de rappeler cette fonction de callback rØguliŁrement;</a:t>
            </a:r>
            <a:br/>
            <a:r>
              <a:t>(cid:21) les paramŁtres (cid:224) envoyer (cid:224) votre fonction de callback.</a:t>
            </a:r>
            <a:br/>
            <a:r>
              <a:t>Comment? Un nom de fonction peut servir de paramŁtre? Je croyais qu’on</a:t>
            </a:r>
            <a:br/>
            <a:r>
              <a:t>ne pouvait envoyer que des variables!</a:t>
            </a:r>
            <a:br/>
            <a:r>
              <a:t>En fait, les fonctions sont aussi stockØes en mØmoire au chargement du programme.</a:t>
            </a:r>
            <a:br/>
            <a:r>
              <a:t>Elles ont donc elles aussi une adresse. Du coup, on peut crØer des... pointeurs de</a:t>
            </a:r>
            <a:br/>
            <a:r>
              <a:t>fonctions6! Il su(cid:30)t d’Øcrire le nom de la fonction (cid:224) appeler pour indiquer l’adresse</a:t>
            </a:r>
            <a:br/>
            <a:r>
              <a:t>delafonction.Ainsi,laSDLsaura(cid:224)quelleadresseenmØmoireelledoitserendrepour</a:t>
            </a:r>
            <a:br/>
            <a:r>
              <a:t>appeler votre fonction de callback.</a:t>
            </a:r>
            <a:br/>
            <a:r>
              <a:t>SDL_AddTimer renvoie un numØro de timer (un (cid:19) ID (cid:20)). Vous devez stocker ce rØsultat</a:t>
            </a:r>
            <a:br/>
            <a:r>
              <a:t>dansunevariabledetypeSDL_TimerID.CelavouspermettraparlasuitededØsactiver</a:t>
            </a:r>
            <a:br/>
            <a:r>
              <a:t>le timer : il vous su(cid:30)ra d’indiquer l’ID du timer (cid:224) arrŒter.</a:t>
            </a:r>
            <a:br/>
            <a:r>
              <a:t>La SDL vous permet d’activer plusieurs timers en mŒme temps. Cela explique l’intØrŒt</a:t>
            </a:r>
            <a:br/>
            <a:r>
              <a:t>de stocker un ID de timer pour pouvoir les di(cid:27)Ørencier.</a:t>
            </a:r>
            <a:br/>
            <a:r>
              <a:t>On va donc crØer un ID de timer :</a:t>
            </a:r>
            <a:br/>
            <a:r>
              <a:t>SDL_TimerID timer; /* Variable pour stocker le numØro du timer */</a:t>
            </a:r>
            <a:br/>
            <a:r>
              <a:t>... puis on va crØer notre timer :</a:t>
            </a:r>
            <a:br/>
            <a:r>
              <a:t>timer = SDL_AddTimer(30, bougerZozor, &amp;positionZozor); /* DØmarrage du timer */</a:t>
            </a:r>
            <a:br/>
            <a:r>
              <a:t>Ici, je crØe un timer qui a les propriØtØs suivantes :</a:t>
            </a:r>
            <a:br/>
            <a:r>
              <a:t>(cid:21) il sera appelØ toutes les 30 ms;</a:t>
            </a:r>
            <a:br/>
            <a:r>
              <a:t>(cid:21) il appellera la fonction de callback bougerZozor;</a:t>
            </a:r>
            <a:br/>
            <a:r>
              <a:t>(cid:21) illuienverracommeparamŁtreunpointeursurlapositiondeZozorpourqu’ilpuisse</a:t>
            </a:r>
            <a:br/>
            <a:r>
              <a:t>la modi(cid:28)er.</a:t>
            </a:r>
            <a:br/>
            <a:r>
              <a:t>Vous l’aurez compris : le r(cid:244)le de la fonction bougerZozor sera de changer la position</a:t>
            </a:r>
            <a:br/>
            <a:r>
              <a:t>de Zozor toutes les 30 ms.</a:t>
            </a:r>
            <a:br/>
            <a:r>
              <a:t>quiexistetoujourspourdesraisonsdecompatibilitØ.Aujourd’hui,sionveutbienfaireleschoses,on</a:t>
            </a:r>
            <a:br/>
            <a:r>
              <a:t>nousrecommandedoncd’utiliserSDL_AddTimer.</a:t>
            </a:r>
            <a:br/>
            <a:r>
              <a:t>6. Si vous souhaitez en savoir plus sur les pointeurs de fonctions, je vous invite (cid:224) lire le tutoriel</a:t>
            </a:r>
            <a:br/>
            <a:r>
              <a:t>rØdigØparmlegsurleSiteduZØroquitraitedecesujet(codeweb:199183).</a:t>
            </a:r>
            <a:br/>
            <a:r>
              <a:t>421</a:t>
            </a:r>
          </a:p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25. MA˛TRISEZ LE TEMPS!</a:t>
            </a:r>
            <a:br/>
            <a:r>
              <a:t>CrØation de la fonction de callback</a:t>
            </a:r>
            <a:br/>
            <a:r>
              <a:t>Attention : il faut Œtre particuliŁrement vigilant ici. Votre fonction de callback doit</a:t>
            </a:r>
            <a:br/>
            <a:r>
              <a:t>obligatoirement avoir le prototype suivant :</a:t>
            </a:r>
            <a:br/>
            <a:r>
              <a:t>Uint32 nomDeLaFonction(Uint32 intervalle, void *parametre);</a:t>
            </a:r>
            <a:br/>
            <a:r>
              <a:t>Pour crØer le callback bougerZozor, je devrai donc Øcrire la fonction comme ceci :</a:t>
            </a:r>
            <a:br/>
            <a:r>
              <a:t>Uint32 bougerZozor(Uint32 intervalle, void *parametre);</a:t>
            </a:r>
            <a:br/>
            <a:r>
              <a:t>Voici maintenant le contenu de ma fonction bougerZozor, qui est plus dØlicate qu’il</a:t>
            </a:r>
            <a:br/>
            <a:r>
              <a:t>n’y para(cid:238)t :</a:t>
            </a:r>
            <a:br/>
            <a:r>
              <a:t>/* Fonction de callback (sera appelØe toutes les 30 ms) */</a:t>
            </a:r>
            <a:br/>
            <a:r>
              <a:t>Uint32 bougerZozor(Uint32 intervalle, void *parametre)</a:t>
            </a:r>
            <a:br/>
            <a:r>
              <a:t>{</a:t>
            </a:r>
            <a:br/>
            <a:r>
              <a:t>SDL_Rect* positionZozor = parametre; /* Conversion de void* en SDL_Rect* */</a:t>
            </a:r>
            <a:br/>
            <a:r>
              <a:t>positionZozor-&gt;x++;</a:t>
            </a:r>
            <a:br/>
            <a:r>
              <a:t>return intervalle;</a:t>
            </a:r>
            <a:br/>
            <a:r>
              <a:t>}</a:t>
            </a:r>
            <a:br/>
            <a:r>
              <a:t>La fonction bougerZozor sera donc automatiquement appelØe toutes les 30 ms par la</a:t>
            </a:r>
            <a:br/>
            <a:r>
              <a:t>SDL. La SDL lui enverra toujours deux paramŁtres (ni plus, ni moins) :</a:t>
            </a:r>
            <a:br/>
            <a:r>
              <a:t>(cid:21) l’intervalle de temps qui sØpare deux appels de la fonction (ici, (cid:231)a sera 30 ms);</a:t>
            </a:r>
            <a:br/>
            <a:r>
              <a:t>(cid:21) le paramŁtre (cid:19) personnalisØ (cid:20)7 que vous avez demandØ (cid:224) envoyer (cid:224) la fonction.</a:t>
            </a:r>
            <a:br/>
            <a:r>
              <a:t>Remarquez,etc’esttrŁsimportant,queceparamŁtreestunpointeursurvoid.Cela</a:t>
            </a:r>
            <a:br/>
            <a:r>
              <a:t>signi(cid:28)e que c’est un pointeur qui peut pointer sur n’importe quoi : un int, une</a:t>
            </a:r>
            <a:br/>
            <a:r>
              <a:t>structure personnalisØe, ou comme ici un SDL_Rect (positionZozor).</a:t>
            </a:r>
            <a:br/>
            <a:r>
              <a:t>Le problŁme, c’est que ce paramŁtre est un pointeur de type inconnu (void) pour la</a:t>
            </a:r>
            <a:br/>
            <a:r>
              <a:t>fonction. Il va donc falloir dire (cid:224) l’ordinateur que ce paramŁtre est un SDL_Rect* (un</a:t>
            </a:r>
            <a:br/>
            <a:r>
              <a:t>pointeur sur SDL_Rect).</a:t>
            </a:r>
            <a:br/>
            <a:r>
              <a:t>Pour faire (cid:231)a, je crØe un pointeur sur SDL_Rect dans ma fonction qui prend comme</a:t>
            </a:r>
            <a:br/>
            <a:r>
              <a:t>valeur... le pointeur parametre.</a:t>
            </a:r>
            <a:br/>
            <a:r>
              <a:t>Quel intØrŒt d’avoir crØØ un DEUXI¨ME pointeur qui contient la mŒme</a:t>
            </a:r>
            <a:br/>
            <a:r>
              <a:t>adresse?</a:t>
            </a:r>
            <a:br/>
            <a:r>
              <a:t>L’intØrŒt, c’est que positionZozor est de type SDL_Rect* contrairement (cid:224) la variable</a:t>
            </a:r>
            <a:br/>
            <a:r>
              <a:t>parametre qui Øtait de type void*.</a:t>
            </a:r>
            <a:br/>
            <a:r>
              <a:t>7. Iln’estpaspossibled’envoyerplusd’unparamŁtrepersonnalisØ(cid:224)lafonctiondecallback.Heu-</a:t>
            </a:r>
            <a:br/>
            <a:r>
              <a:t>reusement, vous pouvez toujours crØer un type personnalisØ (ou un tableau) qui sera un assemblage</a:t>
            </a:r>
            <a:br/>
            <a:r>
              <a:t>desvariablesquevousvouleztransmettre.</a:t>
            </a:r>
            <a:br/>
            <a:r>
              <a:t>422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XCODE (MAC OS SEULEMENT)</a:t>
            </a:r>
            <a:br/>
            <a:r>
              <a:t>Une fois crØØ, votre projet se prØsentera sous la forme d’un dossier contenant de mul-</a:t>
            </a:r>
            <a:br/>
            <a:r>
              <a:t>tiples(cid:28)chiersdansleFinder.Le(cid:28)chier(cid:224)l’extension.xcodeprojcorrespondau(cid:28)chier</a:t>
            </a:r>
            <a:br/>
            <a:r>
              <a:t>du projet. C’est lui que vous devrez sØlectionner la prochaine fois si vous souhaitez</a:t>
            </a:r>
            <a:br/>
            <a:r>
              <a:t>rØouvrir votre projet.</a:t>
            </a:r>
            <a:br/>
            <a:r>
              <a:t>La fenŒtre de dØveloppement</a:t>
            </a:r>
            <a:br/>
            <a:r>
              <a:t>Dans Xcode, si vous sØlectionnez main.c, vous devriez avoir une fenŒtre similaire (cid:224) la</a:t>
            </a:r>
            <a:br/>
            <a:r>
              <a:t>(cid:28)g. 2.16.</a:t>
            </a:r>
            <a:br/>
            <a:r>
              <a:t>Figure 2.16 (cid:21) Xcode en action</a:t>
            </a:r>
            <a:br/>
            <a:r>
              <a:t>La fenŒtre est dØcoupØe en quatre parties, ici numØrotØes de 1 (cid:224) 4.</a:t>
            </a:r>
            <a:br/>
            <a:r>
              <a:t>1. LapremiŁrepartieestlabarredeboutonstoutenhaut.Vouspouvezlacon(cid:28)gurer</a:t>
            </a:r>
            <a:br/>
            <a:r>
              <a:t>comme bon vous semble, changer les boutons, etc. Les plus importants d’entre</a:t>
            </a:r>
            <a:br/>
            <a:r>
              <a:t>eux sont reprØsentØs sur les (cid:28)g. 2.17 et 2.18. Les trois premiers boutons vous</a:t>
            </a:r>
            <a:br/>
            <a:r>
              <a:t>permettent de naviguer entre, dans l’ordre :</a:t>
            </a:r>
            <a:br/>
            <a:r>
              <a:t>(cid:21) Project : l(cid:224) oø vous voyez vos (cid:28)chiers et oø vous les modi(cid:28)ez;</a:t>
            </a:r>
            <a:br/>
            <a:r>
              <a:t>(cid:21) Build : vous y voyez le rØsultat de la compilation de votre programme, et les</a:t>
            </a:r>
            <a:br/>
            <a:r>
              <a:t>erreurs s’il y en a eu;</a:t>
            </a:r>
            <a:br/>
            <a:r>
              <a:t>(cid:21) Debug:lafenŒtrededØbogage,oøvouspouvezexØcutervotreprogrammeligne</a:t>
            </a:r>
            <a:br/>
            <a:r>
              <a:t>par ligne pour trouver et comprendre ses erreurs.</a:t>
            </a:r>
            <a:br/>
            <a:r>
              <a:t>27</a:t>
            </a:r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TIMERS</a:t>
            </a:r>
            <a:br/>
            <a:r>
              <a:t>Vous pourrez donc accØder (cid:224) positionZozor-&gt;x et positionZozor-&gt;y. Si vous aviez</a:t>
            </a:r>
            <a:br/>
            <a:r>
              <a:t>fait parametre-&gt;x ou parametre-&gt;y, le compilateur aurait tout rejetØ en bloc parce</a:t>
            </a:r>
            <a:br/>
            <a:r>
              <a:t>que le type void ne contient pas de sous-variable x et y.</a:t>
            </a:r>
            <a:br/>
            <a:r>
              <a:t>AprŁs, la ligne suivante est simple : on modi(cid:28)e la valeur de positionZozor-&gt;x pour</a:t>
            </a:r>
            <a:br/>
            <a:r>
              <a:t>dØcaler Zozor vers la droite.</a:t>
            </a:r>
            <a:br/>
            <a:r>
              <a:t>DerniŁre chose, trŁs importante : vous devez retourner la variable intervalle. Cela</a:t>
            </a:r>
            <a:br/>
            <a:r>
              <a:t>indiquera (cid:224) la SDL qu’on veut continuer (cid:224) faire en sorte que la fonction soit appelØe</a:t>
            </a:r>
            <a:br/>
            <a:r>
              <a:t>toutes les 30 ms. Si vous voulez changer l’intervalle d’appel, il su(cid:30)t de renvoyer une</a:t>
            </a:r>
            <a:br/>
            <a:r>
              <a:t>autre valeur (mais bien souvent, on ne change pas cet intervalle).</a:t>
            </a:r>
            <a:br/>
            <a:r>
              <a:t>ArrŒter le timer</a:t>
            </a:r>
            <a:br/>
            <a:r>
              <a:t>Pour arrŒter le timer, c’est trŁs simple :</a:t>
            </a:r>
            <a:br/>
            <a:r>
              <a:t>SDL_RemoveTimer(timer); /* ArrŒt du timer */</a:t>
            </a:r>
            <a:br/>
            <a:r>
              <a:t>Il su(cid:30)t d’appeler SDL_RemoveTimer en indiquant l’ID du timer (cid:224) arrŒter. Ici, j’arrŒte</a:t>
            </a:r>
            <a:br/>
            <a:r>
              <a:t>le timer juste aprŁs la boucle in(cid:28)nie, au mŒme endroit que les SDL_FreeSurface.</a:t>
            </a:r>
            <a:br/>
            <a:r>
              <a:t>En rØsumØ</a:t>
            </a:r>
            <a:br/>
            <a:r>
              <a:t>(cid:21) La fonction SDL_Delay permet de mettre en pause le programme un certain nombre</a:t>
            </a:r>
            <a:br/>
            <a:r>
              <a:t>de millisecondes. Cela permet de rØduire l’utilisation du CPU qui n’est alors plus</a:t>
            </a:r>
            <a:br/>
            <a:r>
              <a:t>monopolisØ par votre programme.</a:t>
            </a:r>
            <a:br/>
            <a:r>
              <a:t>(cid:21) On peut conna(cid:238)tre le nombre de millisecondes ØcoulØes depuis le lancement du pro-</a:t>
            </a:r>
            <a:br/>
            <a:r>
              <a:t>gramme avec SDL_GetTicks. Avec quelques petits calculs, on peut s’en servir pour</a:t>
            </a:r>
            <a:br/>
            <a:r>
              <a:t>e(cid:27)ectuer une gestion des ØvØnements non bloquante avec SDL_PollEvent.</a:t>
            </a:r>
            <a:br/>
            <a:r>
              <a:t>(cid:21) Les timers constituent un systŁme qui permet de rappeler une de vos fonctions</a:t>
            </a:r>
            <a:br/>
            <a:r>
              <a:t>(dite de callback) (cid:224) intervalles rØguliers. Le mŒme rØsultat peut Œtre obtenu avec</a:t>
            </a:r>
            <a:br/>
            <a:r>
              <a:t>SDL_GetTicks mais les timers aident (cid:224) rendre le programme plus lisible et mieux</a:t>
            </a:r>
            <a:br/>
            <a:r>
              <a:t>structurØ.</a:t>
            </a:r>
            <a:br/>
            <a:r>
              <a:t>423</a:t>
            </a:r>
          </a:p>
        </p:txBody>
      </p:sp>
    </p:spTree>
  </p:cSld>
  <p:clrMapOvr>
    <a:masterClrMapping/>
  </p:clrMapOvr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25. MA˛TRISEZ LE TEMPS!</a:t>
            </a:r>
            <a:br/>
            <a:r>
              <a:t>424</a:t>
            </a:r>
          </a:p>
        </p:txBody>
      </p:sp>
    </p:spTree>
  </p:cSld>
  <p:clrMapOvr>
    <a:masterClrMapping/>
  </p:clrMapOvr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26</a:t>
            </a:r>
            <a:br/>
            <a:r>
              <a:t>Chapitre</a:t>
            </a:r>
            <a:br/>
            <a:r>
              <a:t>(cid:201)crire du texte avec SDL_ttf</a:t>
            </a:r>
            <a:br/>
            <a:r>
              <a:t>Di(cid:30)cultØ :</a:t>
            </a:r>
            <a:br/>
            <a:r>
              <a:t>J</a:t>
            </a:r>
            <a:br/>
            <a:r>
              <a:t>e suis persuadØ que la plupart d’entre vous se sont dØj(cid:224) posØ cette question : (cid:19) Mais</a:t>
            </a:r>
            <a:br/>
            <a:r>
              <a:t>bonsang,iln’yadoncaucunefonctionpourØcriredutextedansunefenŒtreSDL?(cid:20).</a:t>
            </a:r>
            <a:br/>
            <a:r>
              <a:t>Il est temps de vous apporter la rØponse : c’est non.</a:t>
            </a:r>
            <a:br/>
            <a:r>
              <a:t>Cependant, il y a quand mŒme moyen d’y arriver. Il su(cid:30)t d’utiliser... la ruse! On peut par</a:t>
            </a:r>
            <a:br/>
            <a:r>
              <a:t>exemple blitter des images de lettres une (cid:224) une (cid:224) l’Øcran. ˙a fonctionne, mais ce n’est pas</a:t>
            </a:r>
            <a:br/>
            <a:r>
              <a:t>ce qu’il y a de plus pratique.</a:t>
            </a:r>
            <a:br/>
            <a:r>
              <a:t>Heureusement, il y a plus simple : on peut utiliser la bibliothŁque SDL_ttf. C’est une</a:t>
            </a:r>
            <a:br/>
            <a:r>
              <a:t>bibliothŁque qui vient s’ajouter par-dessus la SDL, tout comme SDL_image. Son r(cid:244)le est</a:t>
            </a:r>
            <a:br/>
            <a:r>
              <a:t>de crØer une SDL_Surface (cid:224) partir du texte que vous lui envoyez.</a:t>
            </a:r>
            <a:br/>
            <a:r>
              <a:t>425</a:t>
            </a:r>
          </a:p>
        </p:txBody>
      </p:sp>
    </p:spTree>
  </p:cSld>
  <p:clrMapOvr>
    <a:masterClrMapping/>
  </p:clrMapOvr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26. (cid:201)CRIRE DU TEXTE AVEC SDL_TTF</a:t>
            </a:r>
            <a:br/>
            <a:r>
              <a:t>Installer SDL_ttf</a:t>
            </a:r>
            <a:br/>
            <a:r>
              <a:t>Il faut savoir que, comme SDL_image, SDL_ttf est une bibliothŁque qui nØcessite que</a:t>
            </a:r>
            <a:br/>
            <a:r>
              <a:t>la SDL soit installØe1.</a:t>
            </a:r>
            <a:br/>
            <a:r>
              <a:t>ToutcommeSDL_image,SDL_ttfestunedesbibliothŁquesliØes(cid:224)laSDLlespluspopu-</a:t>
            </a:r>
            <a:br/>
            <a:r>
              <a:t>laires (c’est-(cid:224)-dire qu’elle est trŁs tØlØchargØe). Comme vous allez pouvoir le constater,</a:t>
            </a:r>
            <a:br/>
            <a:r>
              <a:t>cettebibliothŁqueeste(cid:27)ectivementbienfaite.Unefoisquevousaurezappris(cid:224)l’utiliser,</a:t>
            </a:r>
            <a:br/>
            <a:r>
              <a:t>vous ne pourrez plus vous en passer!</a:t>
            </a:r>
            <a:br/>
            <a:r>
              <a:t>Comment fonctionne SDL_ttf?</a:t>
            </a:r>
            <a:br/>
            <a:r>
              <a:t>SDL_ttfn’utilisepasdesimagesbitmappourgØnØrerdutextedansdessurfaces.C’est</a:t>
            </a:r>
            <a:br/>
            <a:r>
              <a:t>une mØthode en e(cid:27)et assez lourde (cid:224) mettre en place et on n’aurait pu utiliser qu’une</a:t>
            </a:r>
            <a:br/>
            <a:r>
              <a:t>seulepolice.Enfait,SDL_ttffaitappel(cid:224)uneautrebibliothŁque:FreeType.C’estune</a:t>
            </a:r>
            <a:br/>
            <a:r>
              <a:t>bibliothŁquecapabledelireles(cid:28)chiersdepolice(.ttf)etd’ensortirl’image.SDL_ttf</a:t>
            </a:r>
            <a:br/>
            <a:r>
              <a:t>rØcupŁre donc cette image et la convertit pour la SDL en crØant une SDL_Surface.</a:t>
            </a:r>
            <a:br/>
            <a:r>
              <a:t>SDL_ttfadoncbesoindelabibliothŁqueFreeTypepourfonctionner,sinonellenesera</a:t>
            </a:r>
            <a:br/>
            <a:r>
              <a:t>pas capable de lire les (cid:28)chiers .ttf.</a:t>
            </a:r>
            <a:br/>
            <a:r>
              <a:t>Si vous Œtes sous Windows et que vous prenez, comme je le fais, la version compilØe</a:t>
            </a:r>
            <a:br/>
            <a:r>
              <a:t>de la bibliothŁque, vous n’aurez pas besoin de tØlØcharger quoi que ce soit de plus car</a:t>
            </a:r>
            <a:br/>
            <a:r>
              <a:t>FreeType sera incluse dans la DLL SDL_ttf.dll. Vous n’avez donc rien (cid:224) faire.</a:t>
            </a:r>
            <a:br/>
            <a:r>
              <a:t>Si vous Œtes sous Linux ou Mac OS et que vous devez recompiler la bibliothŁque, il</a:t>
            </a:r>
            <a:br/>
            <a:r>
              <a:t>vousfaudraenrevancheFreeTypepourcompiler.Rendez-voussurlapagedetØlØchar-</a:t>
            </a:r>
            <a:br/>
            <a:r>
              <a:t>gement de FreeType pour rØcupØrer les (cid:28)chiers pour dØveloppeurs.</a:t>
            </a:r>
            <a:br/>
            <a:r>
              <a:t>(cid:3) (cid:0)</a:t>
            </a:r>
            <a:br/>
            <a:r>
              <a:t>(cid:66) (cid:2)Code web : 205881(cid:1)</a:t>
            </a:r>
            <a:br/>
            <a:r>
              <a:t>Installer SDL_ttf</a:t>
            </a:r>
            <a:br/>
            <a:r>
              <a:t>Rendez-vous sur la page de tØlØchargement de SDL_ttf.</a:t>
            </a:r>
            <a:br/>
            <a:r>
              <a:t>(cid:3) (cid:0)</a:t>
            </a:r>
            <a:br/>
            <a:r>
              <a:t>(cid:66) (cid:2)Code web : 187727(cid:1)</a:t>
            </a:r>
            <a:br/>
            <a:r>
              <a:t>L(cid:224), choisissez le (cid:28)chier qu’il vous faut dans la section Binary2.</a:t>
            </a:r>
            <a:br/>
            <a:r>
              <a:t>Le(cid:28)chierZIPcontientcommed’habitudeundossierincludeetundossierlib.Placez</a:t>
            </a:r>
            <a:br/>
            <a:r>
              <a:t>le contenu du dossier include dans mingw32/include/SDL et le contenu du dossier</a:t>
            </a:r>
            <a:br/>
            <a:r>
              <a:t>lib dans mingw32/lib.</a:t>
            </a:r>
            <a:br/>
            <a:r>
              <a:t>1. Bon : si (cid:224) ce stade du cours vous n’avez toujours pas installØ la SDL, c’est grave, donc je vais</a:t>
            </a:r>
            <a:br/>
            <a:r>
              <a:t>supposerquec’estdØj(cid:224)fait!</a:t>
            </a:r>
            <a:br/>
            <a:r>
              <a:t>2. SousWindows,vousremarquerezqu’iln’yaquedeux(cid:28)chiers.zipayantlesu(cid:30)xewin32etVC6.</a:t>
            </a:r>
            <a:br/>
            <a:r>
              <a:t>Lepremier(win32)contientlaDLLquevousaurezbesoindelivreravecvotreexØcutable.Vousaurez</a:t>
            </a:r>
            <a:br/>
            <a:r>
              <a:t>aussibesoindemettrecetteDLLdansledossierdevotreprojetpourpouvoirtestervotreprogramme,</a:t>
            </a:r>
            <a:br/>
            <a:r>
              <a:t>Øvidemment.</a:t>
            </a:r>
            <a:br/>
            <a:r>
              <a:t>Lesecond(VC6)contientles.het.libdontvousallezavoirbesoinpourprogrammer.Onpourrait</a:t>
            </a:r>
            <a:br/>
            <a:r>
              <a:t>penserd’aprŁslenomque(cid:231)an’estfaitquepourVisualC++,maisenfait,exceptionnellement,le(cid:28)chier</a:t>
            </a:r>
            <a:br/>
            <a:r>
              <a:t>.liblivrØicimarcheaussiavecmingw32,ilfonctionneradoncsousCode::Blocks.</a:t>
            </a:r>
            <a:br/>
            <a:r>
              <a:t>426</a:t>
            </a:r>
          </a:p>
        </p:txBody>
      </p:sp>
    </p:spTree>
  </p:cSld>
  <p:clrMapOvr>
    <a:masterClrMapping/>
  </p:clrMapOvr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INSTALLER SDL_TTF</a:t>
            </a:r>
            <a:br/>
            <a:r>
              <a:t>Vous devez copier le (cid:28)chier SDL_ttf.h dans le dossier</a:t>
            </a:r>
            <a:br/>
            <a:r>
              <a:t>mingw32/include/SDL et non pas dans mingw32/include tout court.</a:t>
            </a:r>
            <a:br/>
            <a:r>
              <a:t>Attention aux erreurs!</a:t>
            </a:r>
            <a:br/>
            <a:r>
              <a:t>Con(cid:28)gurer un projet pour SDL_ttf</a:t>
            </a:r>
            <a:br/>
            <a:r>
              <a:t>IlnousresteunederniŁrepetitechose(cid:224)faire:con(cid:28)gurernotreprojetpourqu’ilutilise</a:t>
            </a:r>
            <a:br/>
            <a:r>
              <a:t>bien SDL_ttf. Il va falloir modi(cid:28)er les options du linker pour qu’il compile bien votre</a:t>
            </a:r>
            <a:br/>
            <a:r>
              <a:t>programme en utilisant la bibliothŁque SDL_ttf.</a:t>
            </a:r>
            <a:br/>
            <a:r>
              <a:t>Vous avez dØj(cid:224) appris (cid:224) faire cette opØration pour la SDL et pour SDL_image, je vais</a:t>
            </a:r>
            <a:br/>
            <a:r>
              <a:t>donc aller plus vite. Comme je travaille sous Code::Blocks, je vais vous donner la</a:t>
            </a:r>
            <a:br/>
            <a:r>
              <a:t>procØdure avec cet IDE. Ce n’est pas bien di(cid:27)Ørent avec les autres IDE :</a:t>
            </a:r>
            <a:br/>
            <a:r>
              <a:t>(cid:21) rendez-vous dans le menu Project / Build Options;</a:t>
            </a:r>
            <a:br/>
            <a:r>
              <a:t>(cid:21) dans l’onglet Linker, cliquez sur le petit bouton Add;</a:t>
            </a:r>
            <a:br/>
            <a:r>
              <a:t>(cid:21) indiquez oø se trouve le (cid:28)chier SDL_ttf.lib3;</a:t>
            </a:r>
            <a:br/>
            <a:r>
              <a:t>(cid:21) on vous demande Keep this as a relative path? Peu importe ce que vous rØpondez,</a:t>
            </a:r>
            <a:br/>
            <a:r>
              <a:t>(cid:231)a marchera dans les deux cas. Je vous conseille quand mŒme de rØpondre par la</a:t>
            </a:r>
            <a:br/>
            <a:r>
              <a:t>nØgative, car sinon votre projet ne fonctionnera plus si vous le dØplacez dans un</a:t>
            </a:r>
            <a:br/>
            <a:r>
              <a:t>autre dossier;</a:t>
            </a:r>
            <a:br/>
            <a:r>
              <a:t>(cid:21) validez en cliquant sur OK.</a:t>
            </a:r>
            <a:br/>
            <a:r>
              <a:t>On n’a pas besoin de linker avec la bibliothŁque FreeType aussi?</a:t>
            </a:r>
            <a:br/>
            <a:r>
              <a:t>Non, car comme je vous l’ai dit FreeType est incluse dans la DLL de SDL_ttf. Vous</a:t>
            </a:r>
            <a:br/>
            <a:r>
              <a:t>n’avez pas (cid:224) vous prØoccuper de FreeType, c’est SDL_ttf qui gŁre (cid:231)a, maintenant.</a:t>
            </a:r>
            <a:br/>
            <a:r>
              <a:t>La documentation</a:t>
            </a:r>
            <a:br/>
            <a:r>
              <a:t>Maintenant que vous commencez (cid:224) devenir des programmeurs aguerris, vous devriez</a:t>
            </a:r>
            <a:br/>
            <a:r>
              <a:t>vous demander immØdiatement : (cid:19) Mais oø est la doc’? (cid:20)4.</a:t>
            </a:r>
            <a:br/>
            <a:r>
              <a:t>Il y a certes des cours qui dØtaillent le fonctionnement des bibliothŁques, comme ce</a:t>
            </a:r>
            <a:br/>
            <a:r>
              <a:t>livre. Toutefois...</a:t>
            </a:r>
            <a:br/>
            <a:r>
              <a:t>(cid:21) Je ne vais pas faire un chapitre pour toutes les bibliothŁques qui existent (mŒme en</a:t>
            </a:r>
            <a:br/>
            <a:r>
              <a:t>y passant ma vie, je n’aurais pas le temps). Il va donc falloir t(cid:244)t ou tard lire une</a:t>
            </a:r>
            <a:br/>
            <a:r>
              <a:t>doc’, et mieux vaut commencer (cid:224) apprendre (cid:224) le faire maintenant!</a:t>
            </a:r>
            <a:br/>
            <a:r>
              <a:t>(cid:21) D’autre part, une bibliothŁque est en gØnØral assez complexe et contient beaucoup</a:t>
            </a:r>
            <a:br/>
            <a:r>
              <a:t>defonctions.JenepeuxpasprØsentertoutescesfonctionsdansunchapitre,ceserait</a:t>
            </a:r>
            <a:br/>
            <a:r>
              <a:t>bien trop long!</a:t>
            </a:r>
            <a:br/>
            <a:r>
              <a:t>3. Chezmoi,c’estdansC:\ProgramFiles\CodeBlocks\mingw32\lib.</a:t>
            </a:r>
            <a:br/>
            <a:r>
              <a:t>4. Si vous ne vous Œtes pas encore posØ cette question, c’est que vous n’Œtes pas encore des pro-</a:t>
            </a:r>
            <a:br/>
            <a:r>
              <a:t>grammeursaguerris.;-)</a:t>
            </a:r>
            <a:br/>
            <a:r>
              <a:t>427</a:t>
            </a:r>
          </a:p>
        </p:txBody>
      </p:sp>
    </p:spTree>
  </p:cSld>
  <p:clrMapOvr>
    <a:masterClrMapping/>
  </p:clrMapOvr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26. (cid:201)CRIRE DU TEXTE AVEC SDL_TTF</a:t>
            </a:r>
            <a:br/>
            <a:r>
              <a:t>En clair : les documentations ont l’avantage d’Œtre complŁtes et on ne peut parfois pas</a:t>
            </a:r>
            <a:br/>
            <a:r>
              <a:t>y couper. Je vous conseille donc de mettre dŁs (cid:224) prØsent dans vos favoris l’adresse de</a:t>
            </a:r>
            <a:br/>
            <a:r>
              <a:t>la doc’ de SDL_ttf.</a:t>
            </a:r>
            <a:br/>
            <a:r>
              <a:t>(cid:3) (cid:0)</a:t>
            </a:r>
            <a:br/>
            <a:r>
              <a:t>(cid:66) (cid:2)Code web : 274050(cid:1)</a:t>
            </a:r>
            <a:br/>
            <a:r>
              <a:t>La doc’ est disponible en plusieurs formats : HTML en ligne, HTML zippØ, PDF, etc.</a:t>
            </a:r>
            <a:br/>
            <a:r>
              <a:t>Prenez la version qui vous arrange le plus.</a:t>
            </a:r>
            <a:br/>
            <a:r>
              <a:t>Vous verrez que SDL_ttf est une bibliothŁque trŁs simple : il y a peu de fonctions</a:t>
            </a:r>
            <a:br/>
            <a:r>
              <a:t>(environ 40-50)5. Cela devrait Œtre signe (pour les programmeurs aguerris que vous</a:t>
            </a:r>
            <a:br/>
            <a:r>
              <a:t>Œtes;-) ) que cette bibliothŁque est simple et que vous saurez la manier assez vite.</a:t>
            </a:r>
            <a:br/>
            <a:r>
              <a:t>Allez, il est temps d’apprendre (cid:224) utiliser SDL_ttf, maintenant!</a:t>
            </a:r>
            <a:br/>
            <a:r>
              <a:t>Chargement de SDL_ttf</a:t>
            </a:r>
            <a:br/>
            <a:r>
              <a:t>L’include</a:t>
            </a:r>
            <a:br/>
            <a:r>
              <a:t>Avant toute chose, il faut ajouter l’include suivant en haut de votre (cid:28)chier .c :</a:t>
            </a:r>
            <a:br/>
            <a:r>
              <a:t>#include &lt;SDL/SDL_ttf.h&gt;</a:t>
            </a:r>
            <a:br/>
            <a:r>
              <a:t>Si vous avez des erreurs de compilation (cid:224) ce stade, vØri(cid:28)ez si vous avez bien placØ le</a:t>
            </a:r>
            <a:br/>
            <a:r>
              <a:t>(cid:28)chierSDL_ttf.hdansledossiermingw32/include/SDLetnondansmingw32/include</a:t>
            </a:r>
            <a:br/>
            <a:r>
              <a:t>tout court.</a:t>
            </a:r>
            <a:br/>
            <a:r>
              <a:t>DØmarrage de SDL_ttf</a:t>
            </a:r>
            <a:br/>
            <a:r>
              <a:t>Tout comme la SDL, SDL_ttf a besoin d’Œtre dØmarrØe et arrŒtØe. Il y a donc des</a:t>
            </a:r>
            <a:br/>
            <a:r>
              <a:t>fonctions trŁs similaires (cid:224) celles de la SDL :</a:t>
            </a:r>
            <a:br/>
            <a:r>
              <a:t>(cid:21) TTF_Init : dØmarre SDL_ttf;</a:t>
            </a:r>
            <a:br/>
            <a:r>
              <a:t>(cid:21) TTF_Quit : arrŒte SDL_ttf.</a:t>
            </a:r>
            <a:br/>
            <a:r>
              <a:t>Il n’est pas nØcessaire que la SDL soit dØmarrØe avant SDL_ttf.</a:t>
            </a:r>
            <a:br/>
            <a:r>
              <a:t>Pour dØmarrer SDL_ttf (on dit aussi (cid:19) initialiser (cid:20)), on doit donc appeler la fonction</a:t>
            </a:r>
            <a:br/>
            <a:r>
              <a:t>TTF_Init(). Aucun paramŁtre n’est nØcessaire. La fonction renvoie -1 s’il y a eu une</a:t>
            </a:r>
            <a:br/>
            <a:r>
              <a:t>erreur.</a:t>
            </a:r>
            <a:br/>
            <a:r>
              <a:t>Vous pouvez donc dØmarrer SDL_ttf trŁs simplement comme ceci :</a:t>
            </a:r>
            <a:br/>
            <a:r>
              <a:t>TTF_Init();</a:t>
            </a:r>
            <a:br/>
            <a:r>
              <a:t>5. Oui,c’estpeu!</a:t>
            </a:r>
            <a:br/>
            <a:r>
              <a:t>428</a:t>
            </a:r>
          </a:p>
        </p:txBody>
      </p:sp>
    </p:spTree>
  </p:cSld>
  <p:clrMapOvr>
    <a:masterClrMapping/>
  </p:clrMapOvr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CHARGEMENT DE SDL_TTF</a:t>
            </a:r>
            <a:br/>
            <a:r>
              <a:t>Si vous voulez vØri(cid:28)er s’il y a une erreur et Œtre ainsi plus rigoureux, utilisez plut(cid:244)t ce</a:t>
            </a:r>
            <a:br/>
            <a:r>
              <a:t>code :</a:t>
            </a:r>
            <a:br/>
            <a:r>
              <a:t>if(TTF_Init() == -1)</a:t>
            </a:r>
            <a:br/>
            <a:r>
              <a:t>{</a:t>
            </a:r>
            <a:br/>
            <a:r>
              <a:t>fprintf(stderr, "Erreur d’initialisation de TTF_Init : %s\n",</a:t>
            </a:r>
            <a:br/>
            <a:r>
              <a:t>(cid:44)→ TTF_GetError());</a:t>
            </a:r>
            <a:br/>
            <a:r>
              <a:t>exit(EXIT_FAILURE);</a:t>
            </a:r>
            <a:br/>
            <a:r>
              <a:t>}</a:t>
            </a:r>
            <a:br/>
            <a:r>
              <a:t>S’il y a eu une erreur au dØmarrage de SDL_ttf, un (cid:28)chier stderr.txt sera crØØ (sous</a:t>
            </a:r>
            <a:br/>
            <a:r>
              <a:t>Windows, du moins) contenant un message explicatif de l’erreur. Pour ceux qui se</a:t>
            </a:r>
            <a:br/>
            <a:r>
              <a:t>poseraientlaquestion:lafonctionTTF_GetError()renvoielederniermessaged’erreur</a:t>
            </a:r>
            <a:br/>
            <a:r>
              <a:t>de SDL_ttf. C’est pour cela qu’on l’utilise dans le fprintf.</a:t>
            </a:r>
            <a:br/>
            <a:r>
              <a:t>ArrŒt de SDL_ttf</a:t>
            </a:r>
            <a:br/>
            <a:r>
              <a:t>Pour arrŒter SDL_ttf, on appelle TTF_Quit(). L(cid:224) encore, pas de paramŁtre, pas de</a:t>
            </a:r>
            <a:br/>
            <a:r>
              <a:t>prise de tŒte. Vous pouvez appeler TTF_Quit avant ou aprŁs SDL_Quit, peu importe.</a:t>
            </a:r>
            <a:br/>
            <a:r>
              <a:t>TTF_Quit();</a:t>
            </a:r>
            <a:br/>
            <a:r>
              <a:t>Chargement d’une police</a:t>
            </a:r>
            <a:br/>
            <a:r>
              <a:t>Bon tout (cid:231)a c’est bien beau mais ce n’est pas assez compliquØ, on ne s’amuse pas.</a:t>
            </a:r>
            <a:br/>
            <a:r>
              <a:t>Passons aux choses sØrieuses, si vous le voulez bien : maintenant que SDL_ttf est</a:t>
            </a:r>
            <a:br/>
            <a:r>
              <a:t>chargØe, nous devons charger une police. Une fois que cela sera fait, nous pourrons</a:t>
            </a:r>
            <a:br/>
            <a:r>
              <a:t>en(cid:28)n voir comment Øcrire du texte!</a:t>
            </a:r>
            <a:br/>
            <a:r>
              <a:t>L(cid:224) encore il y a deux fonctions :</a:t>
            </a:r>
            <a:br/>
            <a:r>
              <a:t>(cid:21) TTF_OpenFont : ouvre un (cid:28)chier de police (.ttf);</a:t>
            </a:r>
            <a:br/>
            <a:r>
              <a:t>(cid:21) TTF_CloseFont : ferme une police ouverte.</a:t>
            </a:r>
            <a:br/>
            <a:r>
              <a:t>TTF_OpenFont doit stocker son rØsultat dans une variable de type TTF_Font. Vous</a:t>
            </a:r>
            <a:br/>
            <a:r>
              <a:t>devez crØer un pointeur de TTF_Font, comme ceci :</a:t>
            </a:r>
            <a:br/>
            <a:r>
              <a:t>TTF_Font *police = NULL;</a:t>
            </a:r>
            <a:br/>
            <a:r>
              <a:t>Lepointeurpolicecontiendradonclesinformationssurlapoliceunefoisqu’onl’aura</a:t>
            </a:r>
            <a:br/>
            <a:r>
              <a:t>ouverte.</a:t>
            </a:r>
            <a:br/>
            <a:r>
              <a:t>La fonction TTF_OpenFont prend deux paramŁtres :</a:t>
            </a:r>
            <a:br/>
            <a:r>
              <a:t>(cid:21) lenomdu(cid:28)chierdepolice(auformat.ttf)(cid:224)ouvrir.L’idØalc’estdemettrele(cid:28)chier</a:t>
            </a:r>
            <a:br/>
            <a:r>
              <a:t>de police dans le rØpertoire de votre projet. Exemple de (cid:28)chier : arial.ttf (pour la</a:t>
            </a:r>
            <a:br/>
            <a:r>
              <a:t>police Arial);</a:t>
            </a:r>
            <a:br/>
            <a:r>
              <a:t>429</a:t>
            </a:r>
          </a:p>
        </p:txBody>
      </p:sp>
    </p:spTree>
  </p:cSld>
  <p:clrMapOvr>
    <a:masterClrMapping/>
  </p:clrMapOvr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26. (cid:201)CRIRE DU TEXTE AVEC SDL_TTF</a:t>
            </a:r>
            <a:br/>
            <a:r>
              <a:t>(cid:21) la taille de la police (cid:224) utiliser. Vous pouvez par exemple utiliser une taille de 22. Ce</a:t>
            </a:r>
            <a:br/>
            <a:r>
              <a:t>sont les mŒmes tailles que celles que vous utilisez dans un logiciel de traitement de</a:t>
            </a:r>
            <a:br/>
            <a:r>
              <a:t>texte tel que Word.</a:t>
            </a:r>
            <a:br/>
            <a:r>
              <a:t>Il nous reste (cid:224) trouver ces fameuses polices .ttf. Vous en avez dØj(cid:224) un certain nombre</a:t>
            </a:r>
            <a:br/>
            <a:r>
              <a:t>survotreordinateur,maisvouspouvezentØlØchargersurInternetcommeonvalevoir.</a:t>
            </a:r>
            <a:br/>
            <a:r>
              <a:t>Sur votre ordinateur</a:t>
            </a:r>
            <a:br/>
            <a:r>
              <a:t>Vous en avez dØj(cid:224) sur votre ordinateur! Si vous Œtes sous Windows, vous en trouverez</a:t>
            </a:r>
            <a:br/>
            <a:r>
              <a:t>beaucoupdansledossierC:\Windows\Fonts.Vousn’avezqu’(cid:224)copierle(cid:28)chierdepolice</a:t>
            </a:r>
            <a:br/>
            <a:r>
              <a:t>qui vous pla(cid:238)t dans le dossier de votre projet.</a:t>
            </a:r>
            <a:br/>
            <a:r>
              <a:t>Si le nom contient des caractŁres (cid:19) bizarres (cid:20) comme des espaces, des accents ou</a:t>
            </a:r>
            <a:br/>
            <a:r>
              <a:t>mŒmedesmajuscules,jevousconseilledelerenommer.PourŒtresßrden’avoiraucun</a:t>
            </a:r>
            <a:br/>
            <a:r>
              <a:t>problŁme, n’utilisez que des minuscules et Øvitez les espaces.</a:t>
            </a:r>
            <a:br/>
            <a:r>
              <a:t>(cid:21) Exemple de nom incorrect : TIMES NEW ROMAN.TTF;</a:t>
            </a:r>
            <a:br/>
            <a:r>
              <a:t>(cid:21) Exemple de nom correct : times.ttf.</a:t>
            </a:r>
            <a:br/>
            <a:r>
              <a:t>Sur Internet</a:t>
            </a:r>
            <a:br/>
            <a:r>
              <a:t>Autre possibilitØ : rØcupØrer une police sur Internet. Vous trouverez plusieurs sites</a:t>
            </a:r>
            <a:br/>
            <a:r>
              <a:t>proposant des polices gratuites et originales (cid:224) tØlØcharger.</a:t>
            </a:r>
            <a:br/>
            <a:r>
              <a:t>Je vous recommande personnellement dafont.com, qui est bien classØ, trŁs bien fourni</a:t>
            </a:r>
            <a:br/>
            <a:r>
              <a:t>et variØ.</a:t>
            </a:r>
            <a:br/>
            <a:r>
              <a:t>(cid:3) (cid:0)</a:t>
            </a:r>
            <a:br/>
            <a:r>
              <a:t>(cid:66) (cid:2)Code web : 771162(cid:1)</a:t>
            </a:r>
            <a:br/>
            <a:r>
              <a:t>Les(cid:28)g.26.1,26.2et26.3vousdonnentunaper(cid:231)udepolicesquevouspourrezytrouver</a:t>
            </a:r>
            <a:br/>
            <a:r>
              <a:t>trŁs facilement.</a:t>
            </a:r>
            <a:br/>
            <a:r>
              <a:t>Figure 26.1 (cid:21) Police Alpha Wood</a:t>
            </a:r>
            <a:br/>
            <a:r>
              <a:t>Figure 26.2 (cid:21) Police Raven</a:t>
            </a:r>
            <a:br/>
            <a:r>
              <a:t>Charger la police</a:t>
            </a:r>
            <a:br/>
            <a:r>
              <a:t>Je vous propose d’utiliser la police Angelina pour la suite des exemples. Vous pouvez</a:t>
            </a:r>
            <a:br/>
            <a:r>
              <a:t>la tØlØcharger en ligne.</a:t>
            </a:r>
            <a:br/>
            <a:r>
              <a:t>430</a:t>
            </a:r>
          </a:p>
        </p:txBody>
      </p:sp>
    </p:spTree>
  </p:cSld>
  <p:clrMapOvr>
    <a:masterClrMapping/>
  </p:clrMapOvr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DIFF(cid:201)RENTES M(cid:201)THODES D’(cid:201)CRITURE</a:t>
            </a:r>
            <a:br/>
            <a:r>
              <a:t>Figure 26.3 (cid:21) Police Angelina</a:t>
            </a:r>
            <a:br/>
            <a:r>
              <a:t>(cid:3) (cid:0)</a:t>
            </a:r>
            <a:br/>
            <a:r>
              <a:t>(cid:66) (cid:2)Code web : 312524(cid:1)</a:t>
            </a:r>
            <a:br/>
            <a:r>
              <a:t>On ouvrira la police comme ceci :</a:t>
            </a:r>
            <a:br/>
            <a:r>
              <a:t>police = TTF_OpenFont("angelina.ttf", 65);</a:t>
            </a:r>
            <a:br/>
            <a:r>
              <a:t>La police utilisØe sera angelina.ttf. J’ai bien pris soin de mettre le (cid:28)chier dans le</a:t>
            </a:r>
            <a:br/>
            <a:r>
              <a:t>dossier de mon projet et de le renommer pour qu’il soit tout en minuscules. La police</a:t>
            </a:r>
            <a:br/>
            <a:r>
              <a:t>sera de taille 65. ˙a para(cid:238)t gros mais visiblement, c’est une police qu’il faut Øcrire en</a:t>
            </a:r>
            <a:br/>
            <a:r>
              <a:t>gros pour qu’on puisse la voir.</a:t>
            </a:r>
            <a:br/>
            <a:r>
              <a:t>Ce qui est trŁs important, c’est que TTF_OpenFont stocke le rØsultat dans la variable</a:t>
            </a:r>
            <a:br/>
            <a:r>
              <a:t>police. Vous allez rØutiliser cette variable tout (cid:224) l’heure en Øcrivant du texte. Elle</a:t>
            </a:r>
            <a:br/>
            <a:r>
              <a:t>permettra d’indiquer la police que vous voulez utiliser pour Øcrire votre texte.</a:t>
            </a:r>
            <a:br/>
            <a:r>
              <a:t>Vous n’avez pas besoin d’ouvrir la police (cid:224) chaque fois que vous Øcrivez du</a:t>
            </a:r>
            <a:br/>
            <a:r>
              <a:t>texte : ouvrez-la une fois au dØbut du programme et fermez-la (cid:224) la (cid:28)n.</a:t>
            </a:r>
            <a:br/>
            <a:r>
              <a:t>Fermer la police</a:t>
            </a:r>
            <a:br/>
            <a:r>
              <a:t>Il faut penser (cid:224) fermer chaque police ouverte avant l’appel (cid:224) TTF_Quit(). Dans mon</a:t>
            </a:r>
            <a:br/>
            <a:r>
              <a:t>cas, (cid:231)a donnera donc le code suivant :</a:t>
            </a:r>
            <a:br/>
            <a:r>
              <a:t>TTF_CloseFont(police); /* Doit Œtre avant TTF_Quit() */</a:t>
            </a:r>
            <a:br/>
            <a:r>
              <a:t>TTF_Quit();</a:t>
            </a:r>
            <a:br/>
            <a:r>
              <a:t>Et voil(cid:224) le travail!</a:t>
            </a:r>
            <a:br/>
            <a:r>
              <a:t>Les di(cid:27)Ørentes mØthodes d’Øcriture</a:t>
            </a:r>
            <a:br/>
            <a:r>
              <a:t>MaintenantqueSDL_ttfestchargØeetqu’onaunevariablepolicechargØeelleaussi,</a:t>
            </a:r>
            <a:br/>
            <a:r>
              <a:t>plus rien ni personne ne nous empŒchera d’Øcrire du texte dans notre fenŒtre SDL!</a:t>
            </a:r>
            <a:br/>
            <a:r>
              <a:t>Bien : Øcrire du texte c’est bien, mais avec quelle fonction? D’aprŁs la doc’, pas moins</a:t>
            </a:r>
            <a:br/>
            <a:r>
              <a:t>de 12 fonctions sont disponibles!</a:t>
            </a:r>
            <a:br/>
            <a:r>
              <a:t>En fait, il y a trois fa(cid:231)ons di(cid:27)Ørentes pour SDL_ttf de dessiner du texte.</a:t>
            </a:r>
            <a:br/>
            <a:r>
              <a:t>431</a:t>
            </a:r>
          </a:p>
        </p:txBody>
      </p:sp>
    </p:spTree>
  </p:cSld>
  <p:clrMapOvr>
    <a:masterClrMapping/>
  </p:clrMapOvr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26. (cid:201)CRIRE DU TEXTE AVEC SDL_TTF</a:t>
            </a:r>
            <a:br/>
            <a:r>
              <a:t>(cid:21) Solid ((cid:28)g. 26.4) : c’est la technique la plus rapide. Le texte sera rapidement Øcrit</a:t>
            </a:r>
            <a:br/>
            <a:r>
              <a:t>dansuneSDL_Surface.Lasurfaceseratransparentemaisn’utiliseraqu’unniveaude</a:t>
            </a:r>
            <a:br/>
            <a:r>
              <a:t>transparence (on a appris (cid:231)a il y a quelques chapitres). C’est pratique, mais le texte</a:t>
            </a:r>
            <a:br/>
            <a:r>
              <a:t>ne sera pas trŁs joli, pas trŁs (cid:19) arrondi (cid:20), surtout s’il est Øcrit gros. Utilisez cette</a:t>
            </a:r>
            <a:br/>
            <a:r>
              <a:t>technique lorsque vous devez souvent changer le texte, par exemple pour a(cid:30)cher le</a:t>
            </a:r>
            <a:br/>
            <a:r>
              <a:t>temps qui s’Øcoule ou le nombre de FPS d’un jeu.</a:t>
            </a:r>
            <a:br/>
            <a:r>
              <a:t>(cid:21) Shaded ((cid:28)g. 26.5) : cette fois, le texte sera joli. Les lettres seront antialiasØes6, le</a:t>
            </a:r>
            <a:br/>
            <a:r>
              <a:t>texte appara(cid:238)tra plus lisse. Il y a un dØfaut, en revanche : le fond doit Œtre d’une</a:t>
            </a:r>
            <a:br/>
            <a:r>
              <a:t>couleur unie. Il est impossible de rendre le fond de la SDL_Surface transparente en</a:t>
            </a:r>
            <a:br/>
            <a:r>
              <a:t>Shaded.</a:t>
            </a:r>
            <a:br/>
            <a:r>
              <a:t>(cid:21) Blended((cid:28)g.26.6):c’estlatechniquelapluspuissante,maiselleestlente.Enfait,</a:t>
            </a:r>
            <a:br/>
            <a:r>
              <a:t>ellemetautantdetempsqueShaded (cid:224)crØerlaSDL_Surface.Laseuledi(cid:27)Ørenceavec</a:t>
            </a:r>
            <a:br/>
            <a:r>
              <a:t>Shaded, c’est que vous pouvez blitter le texte sur une image et la transparence sera</a:t>
            </a:r>
            <a:br/>
            <a:r>
              <a:t>respectØe (contrairement (cid:224) Shaded qui imposait un fond uni). Attention : le calcul</a:t>
            </a:r>
            <a:br/>
            <a:r>
              <a:t>du blit sera plus lent que pour Shaded.</a:t>
            </a:r>
            <a:br/>
            <a:r>
              <a:t>Figure26.4(cid:21)Solid:moded’ØcrituretrŁsrapidemaispeuesthØtique(textenonlissØ)</a:t>
            </a:r>
            <a:br/>
            <a:r>
              <a:t>Figure 26.5 (cid:21) Shaded : mode d’Øcriture lent mais plus joli car antialisØ (cid:22) fond obli-</a:t>
            </a:r>
            <a:br/>
            <a:r>
              <a:t>gatoirement uni</a:t>
            </a:r>
            <a:br/>
            <a:r>
              <a:t>En rØsumØ :</a:t>
            </a:r>
            <a:br/>
            <a:r>
              <a:t>6. Celasigni(cid:28)equeleurscontoursserontadoucis,cequiestplusagrØable(cid:224)l’(cid:247)il.</a:t>
            </a:r>
            <a:br/>
            <a:r>
              <a:t>432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2. AYEZ LES BONS OUTILS!</a:t>
            </a:r>
            <a:br/>
            <a:r>
              <a:t>Les deux boutons de la (cid:28)g. 2.18 signi(cid:28)ent :</a:t>
            </a:r>
            <a:br/>
            <a:r>
              <a:t>(cid:21) Build : compile votre projet, donc crØe un exØcutable (cid:224) partir de vos sources;</a:t>
            </a:r>
            <a:br/>
            <a:r>
              <a:t>(cid:21) Build and Go (le bouton que vous utiliserez le plus souvent) : compile votre</a:t>
            </a:r>
            <a:br/>
            <a:r>
              <a:t>projet et le lance pour le tester.</a:t>
            </a:r>
            <a:br/>
            <a:r>
              <a:t>2. La partie de gauche correspond (cid:224) l’arborescence de votre projet. Certaines sec-</a:t>
            </a:r>
            <a:br/>
            <a:r>
              <a:t>tions regroupent les erreurs, les avertissements, etc. Xcode vous place automati-</a:t>
            </a:r>
            <a:br/>
            <a:r>
              <a:t>quement dans la section la plus utile, celle qui porte le nom de votre projet.</a:t>
            </a:r>
            <a:br/>
            <a:r>
              <a:t>3. La troisiŁme partie change en fonction de ce que vous avez sØlectionnØ dans la</a:t>
            </a:r>
            <a:br/>
            <a:r>
              <a:t>partie de gauche. Ici, on a la liste des (cid:28)chiers de notre projet :</a:t>
            </a:r>
            <a:br/>
            <a:r>
              <a:t>(cid:21) main.c:c’estle(cid:28)chiersourcedevotreprogramme(ilpeutyenavoirplusieurs</a:t>
            </a:r>
            <a:br/>
            <a:r>
              <a:t>dans les gros programmes);</a:t>
            </a:r>
            <a:br/>
            <a:r>
              <a:t>(cid:21) Mon_Premier_Programme : c’est votre programme une fois compilØ, donc</a:t>
            </a:r>
            <a:br/>
            <a:r>
              <a:t>l’exØcutable que vous pouvez distribuer. Si le (cid:28)chier est en rouge, c’est qu’il</a:t>
            </a:r>
            <a:br/>
            <a:r>
              <a:t>n’existe pas encore (vous n’avez donc pas encore compilØ votre programme,</a:t>
            </a:r>
            <a:br/>
            <a:r>
              <a:t>mais Xcode le rØfØrence quand mŒme);</a:t>
            </a:r>
            <a:br/>
            <a:r>
              <a:t>(cid:21) Mon_Premier_Programme.l : c’est votre programme prØsentØ en langage as-</a:t>
            </a:r>
            <a:br/>
            <a:r>
              <a:t>sembleur, un langage trŁs proche du processeur. Cela ne nous intØressera pas,</a:t>
            </a:r>
            <a:br/>
            <a:r>
              <a:t>mais si vous voulez prendre peur n’hØsitez pas (cid:224) y jeter un (cid:247)il.</a:t>
            </a:r>
            <a:br/>
            <a:r>
              <a:t>4. En(cid:28)n, la quatriŁme partie, la plus intØressante : c’est celle dans laquelle vous</a:t>
            </a:r>
            <a:br/>
            <a:r>
              <a:t>pourrez Øcrire votre code source en langage C. Par dØfaut, Xcode met juste un</a:t>
            </a:r>
            <a:br/>
            <a:r>
              <a:t>petit code d’exemple qui a(cid:30)che (cid:19) Hello, world! (cid:20) (cid:224) l’Øcran.</a:t>
            </a:r>
            <a:br/>
            <a:r>
              <a:t>Figure 2.17 (cid:21) La barre d’outils (navigation)</a:t>
            </a:r>
            <a:br/>
            <a:r>
              <a:t>Figure 2.18 (cid:21) La barre d’outils (compilation)</a:t>
            </a:r>
            <a:br/>
            <a:r>
              <a:t>Lancement du programme</a:t>
            </a:r>
            <a:br/>
            <a:r>
              <a:t>Pour tester ce premier programme, cliquez sur le bouton Build and Go de la barre</a:t>
            </a:r>
            <a:br/>
            <a:r>
              <a:t>d’outils. Votre Øcran devrait changer et ressembler (cid:224) la (cid:28)g. 2.19.</a:t>
            </a:r>
            <a:br/>
            <a:r>
              <a:t>1. Ce sont les boutons qui permettent de changer de page, comme on l’a vu plus</a:t>
            </a:r>
            <a:br/>
            <a:r>
              <a:t>t(cid:244)t. SØlectionnez Project si vous souhaitez revenir (cid:224) la fenŒtre prØcØdente.</a:t>
            </a:r>
            <a:br/>
            <a:r>
              <a:t>2. C’est la cible, le (cid:28)chier qui rØunit les sources compilØes de votre programme.</a:t>
            </a:r>
            <a:br/>
            <a:r>
              <a:t>3. L’exØcutable de votre application.</a:t>
            </a:r>
            <a:br/>
            <a:r>
              <a:t>4. Le mode de compilation. Il peut Œtre :</a:t>
            </a:r>
            <a:br/>
            <a:r>
              <a:t>28</a:t>
            </a:r>
          </a:p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DIFF(cid:201)RENTES M(cid:201)THODES D’(cid:201)CRITURE</a:t>
            </a:r>
            <a:br/>
            <a:r>
              <a:t>Figure 26.6 (cid:21) Blended : mode d’Øcriture lent (et blit lent) mais bien plus beau car</a:t>
            </a:r>
            <a:br/>
            <a:r>
              <a:t>antialisØ et fonctionne sur un fond non uni</a:t>
            </a:r>
            <a:br/>
            <a:r>
              <a:t>(cid:21) sivousavezuntextequichangesouvent,commeuncompte(cid:224)rebours,utilisezSolid;</a:t>
            </a:r>
            <a:br/>
            <a:r>
              <a:t>(cid:21) si votre texte ne change pas trŁs souvent et que vous voulez blitter votre texte sur</a:t>
            </a:r>
            <a:br/>
            <a:r>
              <a:t>un fond uni, utilisez Shaded;</a:t>
            </a:r>
            <a:br/>
            <a:r>
              <a:t>(cid:21) si votre texte ne change pas trŁs souvent mais que vous voulez blitter sur un fond</a:t>
            </a:r>
            <a:br/>
            <a:r>
              <a:t>non uni (comme une image), utilisez Blended.</a:t>
            </a:r>
            <a:br/>
            <a:r>
              <a:t>Voil(cid:224), vous devriez dØj(cid:224) Œtre un peu plus familiers avec ces trois types d’Øcriture de</a:t>
            </a:r>
            <a:br/>
            <a:r>
              <a:t>SDL_ttf.</a:t>
            </a:r>
            <a:br/>
            <a:r>
              <a:t>Je vous avais dit qu’il y avait 12 fonctions en tout. En e(cid:27)et, pour chacun de ces trois</a:t>
            </a:r>
            <a:br/>
            <a:r>
              <a:t>types d’Øcriture, il y a quatre fonctions. Chaque fonction Øcrit le texte (cid:224) l’aide d’un</a:t>
            </a:r>
            <a:br/>
            <a:r>
              <a:t>charset di(cid:27)Ørent,c’est-(cid:224)-dired’unepalettedecaractŁresdi(cid:27)Ørente.Cesquatrefonctions</a:t>
            </a:r>
            <a:br/>
            <a:r>
              <a:t>sont :</a:t>
            </a:r>
            <a:br/>
            <a:r>
              <a:t>(cid:21) Latin1;</a:t>
            </a:r>
            <a:br/>
            <a:r>
              <a:t>(cid:21) UTF8;</a:t>
            </a:r>
            <a:br/>
            <a:r>
              <a:t>(cid:21) Unicode;</a:t>
            </a:r>
            <a:br/>
            <a:r>
              <a:t>(cid:21) Unicode Glyph.</a:t>
            </a:r>
            <a:br/>
            <a:r>
              <a:t>L’idØalestd’utiliserl’Unicodecarc’estuncharsetgØrantlaquasi-totalitØdescaractŁres</a:t>
            </a:r>
            <a:br/>
            <a:r>
              <a:t>existantsurTerre.Toutefois,utiliserl’Unicoden’estpastoujoursforcØmentsimple(un</a:t>
            </a:r>
            <a:br/>
            <a:r>
              <a:t>caractŁre prend plus que la taille d’un char en mØmoire), nous ne verrons donc pas</a:t>
            </a:r>
            <a:br/>
            <a:r>
              <a:t>comment l’utiliser ici.</a:t>
            </a:r>
            <a:br/>
            <a:r>
              <a:t>A priori, si votre programme est Øcrit en fran(cid:231)ais le mode Latin1 su(cid:30)t amplement,</a:t>
            </a:r>
            <a:br/>
            <a:r>
              <a:t>vous pouvez vous contenter de celui-l(cid:224).</a:t>
            </a:r>
            <a:br/>
            <a:r>
              <a:t>Les trois fonctions utilisant le charset Latin1 sont :</a:t>
            </a:r>
            <a:br/>
            <a:r>
              <a:t>(cid:21) TTF_RenderText_Solid;</a:t>
            </a:r>
            <a:br/>
            <a:r>
              <a:t>(cid:21) TTF_RenderText_Shaded;</a:t>
            </a:r>
            <a:br/>
            <a:r>
              <a:t>(cid:21) TTF_RenderText_Blended.</a:t>
            </a:r>
            <a:br/>
            <a:r>
              <a:t>433</a:t>
            </a:r>
          </a:p>
        </p:txBody>
      </p:sp>
    </p:spTree>
  </p:cSld>
  <p:clrMapOvr>
    <a:masterClrMapping/>
  </p:clrMapOvr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26. (cid:201)CRIRE DU TEXTE AVEC SDL_TTF</a:t>
            </a:r>
            <a:br/>
            <a:r>
              <a:t>Exemple d’Øcriture de texte en Blended</a:t>
            </a:r>
            <a:br/>
            <a:r>
              <a:t>Pour spØci(cid:28)er une couleur (cid:224) SDL_ttf, on ne va pas utiliser le mŒme type qu’avec la</a:t>
            </a:r>
            <a:br/>
            <a:r>
              <a:t>SDL (un Uint32 crØØ (cid:224) l’aide de la fonction SDL_MapRGB). Au contraire, nous allons</a:t>
            </a:r>
            <a:br/>
            <a:r>
              <a:t>utiliser une structure toute prŒte de la SDL : SDL_Color. Cette structure comporte</a:t>
            </a:r>
            <a:br/>
            <a:r>
              <a:t>trois sous-variables : la quantitØ de rouge, de vert et de bleu.</a:t>
            </a:r>
            <a:br/>
            <a:r>
              <a:t>Si vous voulez crØer une variable couleurNoire, vous devrez donc Øcrire :</a:t>
            </a:r>
            <a:br/>
            <a:r>
              <a:t>SDL_Color couleurNoire = {0, 0, 0};</a:t>
            </a:r>
            <a:br/>
            <a:r>
              <a:t>Attention (cid:224) ne pas confondre avec les couleurs qu’utilise habituellement la</a:t>
            </a:r>
            <a:br/>
            <a:r>
              <a:t>SDL! La SDL utilise des Uint32 crØØs (cid:224) l’aide de SDL_MapRGB. SDL_ttf</a:t>
            </a:r>
            <a:br/>
            <a:r>
              <a:t>utilise des SDL_Color.</a:t>
            </a:r>
            <a:br/>
            <a:r>
              <a:t>On va Øcrire un texte en noir dans une SDL_Surface texte :</a:t>
            </a:r>
            <a:br/>
            <a:r>
              <a:t>texte = TTF_RenderText_Blended(police, "Salut les ZØr0s !", couleurNoire);</a:t>
            </a:r>
            <a:br/>
            <a:r>
              <a:t>Vous voyez dans l’ordre les paramŁtres (cid:224) envoyer : la police (de type TTF_Font), le</a:t>
            </a:r>
            <a:br/>
            <a:r>
              <a:t>texte (cid:224) Øcrire, et en(cid:28)n la couleur (de type SDL_Color). Le rØsultat est stockØ dans</a:t>
            </a:r>
            <a:br/>
            <a:r>
              <a:t>une SDL_Surface. SDL_ttf calcule automatiquement la taille nØcessaire (cid:224) donner (cid:224) la</a:t>
            </a:r>
            <a:br/>
            <a:r>
              <a:t>surfaceenfonctiondelatailledutexteetdunombredecaractŁresquevousavezvoulu</a:t>
            </a:r>
            <a:br/>
            <a:r>
              <a:t>Øcrire.</a:t>
            </a:r>
            <a:br/>
            <a:r>
              <a:t>CommetouteSDL_Surface,notrepointeurtextecontientlessous-variableswethindi-</a:t>
            </a:r>
            <a:br/>
            <a:r>
              <a:t>quant respectivement sa largeur et sa hauteur. C’est donc un bon moyen de conna(cid:238)tre</a:t>
            </a:r>
            <a:br/>
            <a:r>
              <a:t>les dimensions du texte une fois que celui-ci a ØtØ Øcrit dans la SDL_Surface. Vous</a:t>
            </a:r>
            <a:br/>
            <a:r>
              <a:t>n’aurez qu’(cid:224) Øcrire :</a:t>
            </a:r>
            <a:br/>
            <a:r>
              <a:t>texte-&gt;w /* Donne la largeur */</a:t>
            </a:r>
            <a:br/>
            <a:r>
              <a:t>texte-&gt;h /* Donne la hauteur */</a:t>
            </a:r>
            <a:br/>
            <a:r>
              <a:t>Code complet d’Øcriture de texte</a:t>
            </a:r>
            <a:br/>
            <a:r>
              <a:t>Vous savez dØsormais tout ce qu’il faut conna(cid:238)tre sur SDL_ttf. Voyons pour rØsumer</a:t>
            </a:r>
            <a:br/>
            <a:r>
              <a:t>un code complet d’Øcriture de texte en mode Blended :</a:t>
            </a:r>
            <a:br/>
            <a:r>
              <a:t>#include &lt;stdlib.h&gt;</a:t>
            </a:r>
            <a:br/>
            <a:r>
              <a:t>#include &lt;stdio.h&gt;</a:t>
            </a:r>
            <a:br/>
            <a:r>
              <a:t>#include &lt;SDL/SDL.h&gt;</a:t>
            </a:r>
            <a:br/>
            <a:r>
              <a:t>#include &lt;SDL/SDL_image.h&gt;</a:t>
            </a:r>
            <a:br/>
            <a:r>
              <a:t>#include &lt;SDL/SDL_ttf.h&gt;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434</a:t>
            </a:r>
          </a:p>
        </p:txBody>
      </p:sp>
    </p:spTree>
  </p:cSld>
  <p:clrMapOvr>
    <a:masterClrMapping/>
  </p:clrMapOvr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DIFF(cid:201)RENTES M(cid:201)THODES D’(cid:201)CRITURE</a:t>
            </a:r>
            <a:br/>
            <a:r>
              <a:t>SDL_Surface *ecran = NULL, *texte = NULL, *fond = NULL;</a:t>
            </a:r>
            <a:br/>
            <a:r>
              <a:t>SDL_Rect position;</a:t>
            </a:r>
            <a:br/>
            <a:r>
              <a:t>SDL_Event event;</a:t>
            </a:r>
            <a:br/>
            <a:r>
              <a:t>TTF_Font *police = NULL;</a:t>
            </a:r>
            <a:br/>
            <a:r>
              <a:t>SDL_Color couleurNoire = {0, 0, 0};</a:t>
            </a:r>
            <a:br/>
            <a:r>
              <a:t>int continuer = 1;</a:t>
            </a:r>
            <a:br/>
            <a:r>
              <a:t>SDL_Init(SDL_INIT_VIDEO);</a:t>
            </a:r>
            <a:br/>
            <a:r>
              <a:t>TTF_Init();</a:t>
            </a:r>
            <a:br/>
            <a:r>
              <a:t>ecran = SDL_SetVideoMode(640, 480, 32, SDL_HWSURFACE | SDL_DOUBLEBUF);</a:t>
            </a:r>
            <a:br/>
            <a:r>
              <a:t>SDL_WM_SetCaption("Gestion du texte avec SDL_ttf", NULL);</a:t>
            </a:r>
            <a:br/>
            <a:r>
              <a:t>fond = IMG_Load("moraira.jpg");</a:t>
            </a:r>
            <a:br/>
            <a:r>
              <a:t>/* Chargement de la police */</a:t>
            </a:r>
            <a:br/>
            <a:r>
              <a:t>police = TTF_OpenFont("angelina.ttf", 65);</a:t>
            </a:r>
            <a:br/>
            <a:r>
              <a:t>/* (cid:201)criture du texte dans la SDL_Surface texte en mode Blended (optimal) */</a:t>
            </a:r>
            <a:br/>
            <a:r>
              <a:t>texte = TTF_RenderText_Blended(police, "Salut les ZØr0s !", couleurNoire);</a:t>
            </a:r>
            <a:br/>
            <a:r>
              <a:t>while (continuer)</a:t>
            </a:r>
            <a:br/>
            <a:r>
              <a:t>{</a:t>
            </a:r>
            <a:br/>
            <a:r>
              <a:t>SDL_WaitEvent(&amp;event);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break;</a:t>
            </a:r>
            <a:br/>
            <a:r>
              <a:t>}</a:t>
            </a:r>
            <a:br/>
            <a:r>
              <a:t>SDL_FillRect(ecran, NULL, SDL_MapRGB(ecran-&gt;format, 255, 255, 255));</a:t>
            </a:r>
            <a:br/>
            <a:r>
              <a:t>position.x = 0;</a:t>
            </a:r>
            <a:br/>
            <a:r>
              <a:t>position.y = 0;</a:t>
            </a:r>
            <a:br/>
            <a:r>
              <a:t>SDL_BlitSurface(fond, NULL, ecran, &amp;position); /* Blit du fond */</a:t>
            </a:r>
            <a:br/>
            <a:r>
              <a:t>position.x = 60;</a:t>
            </a:r>
            <a:br/>
            <a:r>
              <a:t>position.y = 370;</a:t>
            </a:r>
            <a:br/>
            <a:r>
              <a:t>SDL_BlitSurface(texte, NULL, ecran, &amp;position); /* Blit du texte */</a:t>
            </a:r>
            <a:br/>
            <a:r>
              <a:t>SDL_Flip(ecran);</a:t>
            </a:r>
            <a:br/>
            <a:r>
              <a:t>}</a:t>
            </a:r>
            <a:br/>
            <a:r>
              <a:t>TTF_CloseFont(police);</a:t>
            </a:r>
            <a:br/>
            <a:r>
              <a:t>TTF_Quit();</a:t>
            </a:r>
            <a:br/>
            <a:r>
              <a:t>SDL_FreeSurface(texte);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435</a:t>
            </a:r>
          </a:p>
        </p:txBody>
      </p:sp>
    </p:spTree>
  </p:cSld>
  <p:clrMapOvr>
    <a:masterClrMapping/>
  </p:clrMapOvr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26. (cid:201)CRIRE DU TEXTE AVEC SDL_TTF</a:t>
            </a:r>
            <a:br/>
            <a:r>
              <a:t>(cid:3) (cid:0)</a:t>
            </a:r>
            <a:br/>
            <a:r>
              <a:t>(cid:66) (cid:2)Code web : 285494(cid:1)</a:t>
            </a:r>
            <a:br/>
            <a:r>
              <a:t>Le rØsultat vous est prØsentØ sur la (cid:28)g. 26.7.</a:t>
            </a:r>
            <a:br/>
            <a:r>
              <a:t>Figure 26.7 (cid:21) Un texte Øcrit (cid:224) l’aide de SDL_ttf</a:t>
            </a:r>
            <a:br/>
            <a:r>
              <a:t>Sivousvoulezchangerdemoded’Øcriturepourtester,iln’yaqu’uneligne(cid:224)modi(cid:28)er:</a:t>
            </a:r>
            <a:br/>
            <a:r>
              <a:t>celle crØant la surface (avec l’appel (cid:224) la fonction TTF_RenderText_Blended).</a:t>
            </a:r>
            <a:br/>
            <a:r>
              <a:t>La fonction TTF_RenderText_Shaded prend un quatriŁme paramŁtre,</a:t>
            </a:r>
            <a:br/>
            <a:r>
              <a:t>contrairementauxdeuxautres.CedernierparamŁtreestlacouleurdefond(cid:224)</a:t>
            </a:r>
            <a:br/>
            <a:r>
              <a:t>utiliser. Vous devrez donc crØer une autre variable de type SDL_Color pour</a:t>
            </a:r>
            <a:br/>
            <a:r>
              <a:t>indiquer une couleur de fond (par exemple le blanc).</a:t>
            </a:r>
            <a:br/>
            <a:r>
              <a:t>Attributs d’Øcriture du texte</a:t>
            </a:r>
            <a:br/>
            <a:r>
              <a:t>IlestaussipossibledespØci(cid:28)erdesattributsd’Øcriture,commegras,italiqueetsoulignØ.</a:t>
            </a:r>
            <a:br/>
            <a:r>
              <a:t>Il faut d’abord que la police soit chargØe. Vous devriez donc avoir une variable police</a:t>
            </a:r>
            <a:br/>
            <a:r>
              <a:t>valide. Vous pouvez alors faire appel (cid:224) la fonction TTF_SetFontStyle qui va modi(cid:28)er</a:t>
            </a:r>
            <a:br/>
            <a:r>
              <a:t>la police pour qu’elle soit en gras, italique ou soulignØ selon vos dØsirs.</a:t>
            </a:r>
            <a:br/>
            <a:r>
              <a:t>La fonction prend deux paramŁtres :</a:t>
            </a:r>
            <a:br/>
            <a:r>
              <a:t>(cid:21) la police (cid:224) modi(cid:28)er;</a:t>
            </a:r>
            <a:br/>
            <a:r>
              <a:t>(cid:21) une combinaison de (cid:29)ags pour indiquer le style (cid:224) donner : gras, italique ou soulignØ.</a:t>
            </a:r>
            <a:br/>
            <a:r>
              <a:t>Pour les (cid:29)ags, vous devez utiliser ces constantes :</a:t>
            </a:r>
            <a:br/>
            <a:r>
              <a:t>436</a:t>
            </a:r>
          </a:p>
        </p:txBody>
      </p:sp>
    </p:spTree>
  </p:cSld>
  <p:clrMapOvr>
    <a:masterClrMapping/>
  </p:clrMapOvr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DIFF(cid:201)RENTES M(cid:201)THODES D’(cid:201)CRITURE</a:t>
            </a:r>
            <a:br/>
            <a:r>
              <a:t>(cid:21) TTF_STYLE_NORMAL : normal;</a:t>
            </a:r>
            <a:br/>
            <a:r>
              <a:t>(cid:21) TTF_STYLE_BOLD : gras;</a:t>
            </a:r>
            <a:br/>
            <a:r>
              <a:t>(cid:21) TTF_STYLE_ITALIC : italique;</a:t>
            </a:r>
            <a:br/>
            <a:r>
              <a:t>(cid:21) TTF_STYLE_UNDERLINE : soulignØ.</a:t>
            </a:r>
            <a:br/>
            <a:r>
              <a:t>Comme c’est une liste de (cid:29)ags, vous pouvez les combiner (cid:224) l’aide du symbole | comme</a:t>
            </a:r>
            <a:br/>
            <a:r>
              <a:t>on a appris (cid:224) le faire.</a:t>
            </a:r>
            <a:br/>
            <a:r>
              <a:t>Testons :</a:t>
            </a:r>
            <a:br/>
            <a:r>
              <a:t>/* Chargement de la police */</a:t>
            </a:r>
            <a:br/>
            <a:r>
              <a:t>police = TTF_OpenFont("angelina.ttf", 65);</a:t>
            </a:r>
            <a:br/>
            <a:r>
              <a:t>/* Le texte sera Øcrit en italique et soulignØ */</a:t>
            </a:r>
            <a:br/>
            <a:r>
              <a:t>TTF_SetFontStyle(police, TTF_STYLE_ITALIC | TTF_STYLE_UNDERLINE);</a:t>
            </a:r>
            <a:br/>
            <a:r>
              <a:t>/* (cid:201)criture du texte en italique et soulignØ */</a:t>
            </a:r>
            <a:br/>
            <a:r>
              <a:t>texte = TTF_RenderText_Blended(police, "Salut les ZØr0s !", couleurNoire);</a:t>
            </a:r>
            <a:br/>
            <a:r>
              <a:t>RØsultat, le texte est Øcrit en italique et soulignØ ((cid:28)g. 26.8).</a:t>
            </a:r>
            <a:br/>
            <a:r>
              <a:t>Figure 26.8 (cid:21) (cid:201)criture en italique et soulignØ</a:t>
            </a:r>
            <a:br/>
            <a:r>
              <a:t>Pour restaurer une police (cid:224) son Øtat normal, il su(cid:30)t de refaire appel (cid:224) la fonction</a:t>
            </a:r>
            <a:br/>
            <a:r>
              <a:t>TTF_SetFontStyle en utilisant cette fois le (cid:29)ag TTF_STYLE_NORMAL.</a:t>
            </a:r>
            <a:br/>
            <a:r>
              <a:t>Exercice : le compteur</a:t>
            </a:r>
            <a:br/>
            <a:r>
              <a:t>Cetexercicevacumulercequevousavezapprisdanscechapitreetdanslechapitresur</a:t>
            </a:r>
            <a:br/>
            <a:r>
              <a:t>la gestion du temps. Votre mission, si vous l’acceptez, consistera (cid:224) crØer un compteur</a:t>
            </a:r>
            <a:br/>
            <a:r>
              <a:t>qui s’incrØmentera tous les dixiŁmes de seconde.</a:t>
            </a:r>
            <a:br/>
            <a:r>
              <a:t>437</a:t>
            </a:r>
          </a:p>
        </p:txBody>
      </p:sp>
    </p:spTree>
  </p:cSld>
  <p:clrMapOvr>
    <a:masterClrMapping/>
  </p:clrMapOvr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26. (cid:201)CRIRE DU TEXTE AVEC SDL_TTF</a:t>
            </a:r>
            <a:br/>
            <a:r>
              <a:t>Ce compteur va donc progressivement a(cid:30)cher : 0, 100, 200, 300, 400, etc. Au bout</a:t>
            </a:r>
            <a:br/>
            <a:r>
              <a:t>d’une seconde le nombre 1000 devrait donc s’a(cid:30)cher.</a:t>
            </a:r>
            <a:br/>
            <a:r>
              <a:t>Astuce pour Øcrire dans une cha(cid:238)ne</a:t>
            </a:r>
            <a:br/>
            <a:r>
              <a:t>Pour rØaliser cet exercice, vous aurez besoin de savoir comment Øcrire dans une cha(cid:238)ne</a:t>
            </a:r>
            <a:br/>
            <a:r>
              <a:t>de caractŁres en mØmoire. En e(cid:27)et, vous devez donner un char* (cid:224) TTF_RenderText</a:t>
            </a:r>
            <a:br/>
            <a:r>
              <a:t>maisvous,cequevousaurez,c’estunnombre(unintparexemple).Commentconvertir</a:t>
            </a:r>
            <a:br/>
            <a:r>
              <a:t>un nombre en cha(cid:238)ne de caractŁres?</a:t>
            </a:r>
            <a:br/>
            <a:r>
              <a:t>On peut utiliser pour cela la fonction sprintf. Elle marche de la mŒme maniŁre que</a:t>
            </a:r>
            <a:br/>
            <a:r>
              <a:t>fprintf,saufqu’aulieud’Øcriredansun(cid:28)chierelleØcritdansunecha(cid:238)ne7.Lepremier</a:t>
            </a:r>
            <a:br/>
            <a:r>
              <a:t>paramŁtre que vous lui donnerez sera donc un pointeur sur un tableau de char.</a:t>
            </a:r>
            <a:br/>
            <a:r>
              <a:t>Veillez (cid:224) rØserver su(cid:30)samment d’espace pour le tableau de char si vous ne</a:t>
            </a:r>
            <a:br/>
            <a:r>
              <a:t>voulez pas dØborder en mØmoire!</a:t>
            </a:r>
            <a:br/>
            <a:r>
              <a:t>Exemple :</a:t>
            </a:r>
            <a:br/>
            <a:r>
              <a:t>sprintf(temps, "Temps : %d", compteur);</a:t>
            </a:r>
            <a:br/>
            <a:r>
              <a:t>Ici, temps est un tableau de char (20 caractŁres), et compteur est un int qui contient</a:t>
            </a:r>
            <a:br/>
            <a:r>
              <a:t>le temps. AprŁs cette instruction, la cha(cid:238)ne temps contiendra par exemple "Temps :</a:t>
            </a:r>
            <a:br/>
            <a:r>
              <a:t>500".</a:t>
            </a:r>
            <a:br/>
            <a:r>
              <a:t>(cid:192) vous de jouer!</a:t>
            </a:r>
            <a:br/>
            <a:r>
              <a:t>Correction</a:t>
            </a:r>
            <a:br/>
            <a:r>
              <a:t>Voici une correction possible de l’exercice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NULL, *texte = NULL;</a:t>
            </a:r>
            <a:br/>
            <a:r>
              <a:t>SDL_Rect position;</a:t>
            </a:r>
            <a:br/>
            <a:r>
              <a:t>SDL_Event event;</a:t>
            </a:r>
            <a:br/>
            <a:r>
              <a:t>TTF_Font *police = NULL;</a:t>
            </a:r>
            <a:br/>
            <a:r>
              <a:t>SDL_Color couleurNoire = {0, 0, 0}, couleurBlanche = {255, 255, 255};</a:t>
            </a:r>
            <a:br/>
            <a:r>
              <a:t>int continuer = 1;</a:t>
            </a:r>
            <a:br/>
            <a:r>
              <a:t>int tempsActuel = 0, tempsPrecedent = 0, compteur = 0;</a:t>
            </a:r>
            <a:br/>
            <a:r>
              <a:t>char temps[20] = ""; /* Tableau de char suffisamment grand */</a:t>
            </a:r>
            <a:br/>
            <a:r>
              <a:t>SDL_Init(SDL_INIT_VIDEO);</a:t>
            </a:r>
            <a:br/>
            <a:r>
              <a:t>TTF_Init();</a:t>
            </a:r>
            <a:br/>
            <a:r>
              <a:t>7. Le(cid:19)s(cid:20)desprintfsigni(cid:28)e(cid:19)string(cid:20),c’est-(cid:224)-dire(cid:19)cha(cid:238)ne(cid:20)enanglais.</a:t>
            </a:r>
            <a:br/>
            <a:r>
              <a:t>438</a:t>
            </a:r>
          </a:p>
        </p:txBody>
      </p:sp>
    </p:spTree>
  </p:cSld>
  <p:clrMapOvr>
    <a:masterClrMapping/>
  </p:clrMapOvr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DIFF(cid:201)RENTES M(cid:201)THODES D’(cid:201)CRITURE</a:t>
            </a:r>
            <a:br/>
            <a:r>
              <a:t>ecran = SDL_SetVideoMode(640, 480, 32, SDL_HWSURFACE | SDL_DOUBLEBUF);</a:t>
            </a:r>
            <a:br/>
            <a:r>
              <a:t>SDL_WM_SetCaption("Gestion du texte avec SDL_ttf", NULL);</a:t>
            </a:r>
            <a:br/>
            <a:r>
              <a:t>/* Chargement de la police */</a:t>
            </a:r>
            <a:br/>
            <a:r>
              <a:t>police = TTF_OpenFont("angelina.ttf", 65);</a:t>
            </a:r>
            <a:br/>
            <a:r>
              <a:t>/* Initialisation du temps et du texte */</a:t>
            </a:r>
            <a:br/>
            <a:r>
              <a:t>tempsActuel = SDL_GetTicks();</a:t>
            </a:r>
            <a:br/>
            <a:r>
              <a:t>sprintf(temps, "Temps : %d", compteur);</a:t>
            </a:r>
            <a:br/>
            <a:r>
              <a:t>texte = TTF_RenderText_Shaded(police, temps, couleurNoire, couleurBlanche);</a:t>
            </a:r>
            <a:br/>
            <a:r>
              <a:t>while (continuer)</a:t>
            </a:r>
            <a:br/>
            <a:r>
              <a:t>{</a:t>
            </a:r>
            <a:br/>
            <a:r>
              <a:t>SDL_PollEvent(&amp;event);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break;</a:t>
            </a:r>
            <a:br/>
            <a:r>
              <a:t>}</a:t>
            </a:r>
            <a:br/>
            <a:r>
              <a:t>SDL_FillRect(ecran, NULL, SDL_MapRGB(ecran-&gt;format, 255, 255, 255));</a:t>
            </a:r>
            <a:br/>
            <a:r>
              <a:t>tempsActuel = SDL_GetTicks();</a:t>
            </a:r>
            <a:br/>
            <a:r>
              <a:t>if (tempsActuel - tempsPrecedent &gt;= 100) /* Si 100 ms au moins se sont</a:t>
            </a:r>
            <a:br/>
            <a:r>
              <a:t>(cid:44)→ ØcoulØes */</a:t>
            </a:r>
            <a:br/>
            <a:r>
              <a:t>{</a:t>
            </a:r>
            <a:br/>
            <a:r>
              <a:t>compteur += 100; /* On rajoute 100 ms au compteur */</a:t>
            </a:r>
            <a:br/>
            <a:r>
              <a:t>sprintf(temps, "Temps : %d", compteur); /* On Øcrit dans la cha(cid:238)ne</a:t>
            </a:r>
            <a:br/>
            <a:r>
              <a:t>(cid:44)→ "temps" le nouveau temps */</a:t>
            </a:r>
            <a:br/>
            <a:r>
              <a:t>SDL_FreeSurface(texte); /* On supprime la surface prØcØdente */</a:t>
            </a:r>
            <a:br/>
            <a:r>
              <a:t>texte = TTF_RenderText_Shaded(police, temps, couleurNoire,</a:t>
            </a:r>
            <a:br/>
            <a:r>
              <a:t>(cid:44)→ couleurBlanche); /* On Øcrit la cha(cid:238)ne temps dans la SDL_Surface */</a:t>
            </a:r>
            <a:br/>
            <a:r>
              <a:t>tempsPrecedent = tempsActuel; /* On met (cid:224) jour le tempsPrecedent */</a:t>
            </a:r>
            <a:br/>
            <a:r>
              <a:t>}</a:t>
            </a:r>
            <a:br/>
            <a:r>
              <a:t>position.x = 180;</a:t>
            </a:r>
            <a:br/>
            <a:r>
              <a:t>position.y = 210;</a:t>
            </a:r>
            <a:br/>
            <a:r>
              <a:t>SDL_BlitSurface(texte, NULL, ecran, &amp;position); /* Blit du texte */</a:t>
            </a:r>
            <a:br/>
            <a:r>
              <a:t>SDL_Flip(ecran);</a:t>
            </a:r>
            <a:br/>
            <a:r>
              <a:t>}</a:t>
            </a:r>
            <a:br/>
            <a:r>
              <a:t>TTF_CloseFont(police);</a:t>
            </a:r>
            <a:br/>
            <a:r>
              <a:t>TTF_Quit();</a:t>
            </a:r>
            <a:br/>
            <a:r>
              <a:t>SDL_FreeSurface(texte);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439</a:t>
            </a:r>
          </a:p>
        </p:txBody>
      </p:sp>
    </p:spTree>
  </p:cSld>
  <p:clrMapOvr>
    <a:masterClrMapping/>
  </p:clrMapOvr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26. (cid:201)CRIRE DU TEXTE AVEC SDL_TTF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913107(cid:1)</a:t>
            </a:r>
            <a:br/>
            <a:r>
              <a:t>La (cid:28)g. 26.9 vous prØsente le rØsultat au bout de 13,9 secondes trŁs exactement.</a:t>
            </a:r>
            <a:br/>
            <a:r>
              <a:t>Figure 26.9 (cid:21) Le compteur au bout de 13,9 secondes</a:t>
            </a:r>
            <a:br/>
            <a:r>
              <a:t>N’hØsitezpas(cid:224)tØlØchargerceprojetsivoussouhaitezl’ØtudierendØtailetl’amØliorer.</a:t>
            </a:r>
            <a:br/>
            <a:r>
              <a:t>Il n’est pas encore parfait : on pourrait par exemple utiliser SDL_Delay pour Øviter</a:t>
            </a:r>
            <a:br/>
            <a:r>
              <a:t>d’utiliser 100 % du CPU.</a:t>
            </a:r>
            <a:br/>
            <a:r>
              <a:t>(cid:3) (cid:0)</a:t>
            </a:r>
            <a:br/>
            <a:r>
              <a:t>(cid:66) (cid:2)Code web : 765629(cid:1)</a:t>
            </a:r>
            <a:br/>
            <a:r>
              <a:t>Pour aller plus loin</a:t>
            </a:r>
            <a:br/>
            <a:r>
              <a:t>Si vous voulez amØliorer ce petit bout de programme, vous pouvez essayer d’en faire</a:t>
            </a:r>
            <a:br/>
            <a:r>
              <a:t>un jeu oø il faut cliquer le plus de fois possible dans la fenŒtre avec la souris dans un</a:t>
            </a:r>
            <a:br/>
            <a:r>
              <a:t>temps imparti. Un compteur s’incrØmentera (cid:224) chaque clic de la souris.</a:t>
            </a:r>
            <a:br/>
            <a:r>
              <a:t>Uncompte(cid:224)reboursdoits’a(cid:30)cher.Lorsqu’ilatteint0,onrØcapitulelenombredeclics</a:t>
            </a:r>
            <a:br/>
            <a:r>
              <a:t>e(cid:27)ectuØs et on demande si on veut faire une nouvelle partie.</a:t>
            </a:r>
            <a:br/>
            <a:r>
              <a:t>Vous pouvez aussi gØrer les meilleurs scores en les enregistrant dans un (cid:28)chier. Cela</a:t>
            </a:r>
            <a:br/>
            <a:r>
              <a:t>vous fera travailler (cid:224) nouveau la gestion des (cid:28)chiers en C.</a:t>
            </a:r>
            <a:br/>
            <a:r>
              <a:t>Bon courage!</a:t>
            </a:r>
            <a:br/>
            <a:r>
              <a:t>440</a:t>
            </a:r>
          </a:p>
        </p:txBody>
      </p:sp>
    </p:spTree>
  </p:cSld>
  <p:clrMapOvr>
    <a:masterClrMapping/>
  </p:clrMapOvr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DIFF(cid:201)RENTES M(cid:201)THODES D’(cid:201)CRITURE</a:t>
            </a:r>
            <a:br/>
            <a:r>
              <a:t>En rØsumØ</a:t>
            </a:r>
            <a:br/>
            <a:r>
              <a:t>(cid:21) On ne peut pas Øcrire de texte en SDL, (cid:224) moins d’utiliser une extension comme la</a:t>
            </a:r>
            <a:br/>
            <a:r>
              <a:t>bibliothŁque SDL_ttf.</a:t>
            </a:r>
            <a:br/>
            <a:r>
              <a:t>(cid:21) Cette bibliothŁque permet de charger un (cid:28)chier de police au format .ttf (cid:224) l’aide de</a:t>
            </a:r>
            <a:br/>
            <a:r>
              <a:t>la fonction TTF_OpenFont.</a:t>
            </a:r>
            <a:br/>
            <a:r>
              <a:t>(cid:21) Il y a trois modes d’Øcriture du texte, du plus simple au plus sophistiquØ : Solid,</a:t>
            </a:r>
            <a:br/>
            <a:r>
              <a:t>Shaded et Blended.</a:t>
            </a:r>
            <a:br/>
            <a:r>
              <a:t>(cid:21) OnØcritdansuneSDL_SurfaceviadesfonctionscommeTTF_RenderText_Blended.</a:t>
            </a:r>
            <a:br/>
            <a:r>
              <a:t>441</a:t>
            </a:r>
          </a:p>
        </p:txBody>
      </p:sp>
    </p:spTree>
  </p:cSld>
  <p:clrMapOvr>
    <a:masterClrMapping/>
  </p:clrMapOvr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26. (cid:201)CRIRE DU TEXTE AVEC SDL_TTF</a:t>
            </a:r>
            <a:br/>
            <a:r>
              <a:t>442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XCODE (MAC OS SEULEMENT)</a:t>
            </a:r>
            <a:br/>
            <a:r>
              <a:t>Figure 2.19 (cid:21) Lancement du programme sous Xcode</a:t>
            </a:r>
            <a:br/>
            <a:r>
              <a:t>(cid:21) Debug:l’exØcutablerestedansXcodeetcontientdesinformationsdedØbogage</a:t>
            </a:r>
            <a:br/>
            <a:r>
              <a:t>pour vous aider (cid:224) rØsoudre vos erreurs Øventuelles. C’est ce que vous utiliserez</a:t>
            </a:r>
            <a:br/>
            <a:r>
              <a:t>lorsque vous dØvelopperez votre application;</a:t>
            </a:r>
            <a:br/>
            <a:r>
              <a:t>(cid:21) Release : (cid:224) n’utiliser qu’(cid:224) la (cid:28)n. Xcode gØnŁre alors l’application dØ(cid:28)nitive,</a:t>
            </a:r>
            <a:br/>
            <a:r>
              <a:t>faite pour Œtre partagØe et utilisØe par d’autres ordinateurs.</a:t>
            </a:r>
            <a:br/>
            <a:r>
              <a:t>5. Ces deux boutons vous permettent de dØmarrer l’application directement (Run)</a:t>
            </a:r>
            <a:br/>
            <a:r>
              <a:t>ou de la dØmarrer en mode (cid:19) Debug (cid:20) pour exØcuter le programme instruction</a:t>
            </a:r>
            <a:br/>
            <a:r>
              <a:t>par instruction, a(cid:28)n de rØsoudre les erreurs. N’utilisez Debug que lorsque vous</a:t>
            </a:r>
            <a:br/>
            <a:r>
              <a:t>avez des erreurs dans votre programme.</a:t>
            </a:r>
            <a:br/>
            <a:r>
              <a:t>6. La liste des (cid:28)chiers de votre projet.</a:t>
            </a:r>
            <a:br/>
            <a:r>
              <a:t>7. L’Øditeur du code source, comme tout (cid:224) l’heure.</a:t>
            </a:r>
            <a:br/>
            <a:r>
              <a:t>8. La console de Xcode. C’est l(cid:224) que vous verrez votre programme s’exØcuter.</a:t>
            </a:r>
            <a:br/>
            <a:r>
              <a:t>9. Les boutons Build et Run vous permettent de passer du mode (cid:19) Compilation (cid:20)</a:t>
            </a:r>
            <a:br/>
            <a:r>
              <a:t>au mode (cid:19) ExØcution (cid:20). En clair, avec le premier vous pouvez voir ce qui s’est</a:t>
            </a:r>
            <a:br/>
            <a:r>
              <a:t>passØ pendant la compilation, tandis que dans le second vous pouvez voir ce que</a:t>
            </a:r>
            <a:br/>
            <a:r>
              <a:t>votre application a a(cid:30)chØ une fois qu’elle a ØtØ dØmarrØe.</a:t>
            </a:r>
            <a:br/>
            <a:r>
              <a:t>Ajouter un nouveau (cid:28)chier</a:t>
            </a:r>
            <a:br/>
            <a:r>
              <a:t>AudØbut,vousn’aurezqu’unseul(cid:28)chiersource(main.c).Cependant,plusloindansle</a:t>
            </a:r>
            <a:br/>
            <a:r>
              <a:t>cours,jevousdemanderaidecrØerdenouveaux(cid:28)chierssourcelorsquenosprogrammes</a:t>
            </a:r>
            <a:br/>
            <a:r>
              <a:t>deviendront plus gros.</a:t>
            </a:r>
            <a:br/>
            <a:r>
              <a:t>29</a:t>
            </a:r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27</a:t>
            </a:r>
            <a:br/>
            <a:r>
              <a:t>Chapitre</a:t>
            </a:r>
            <a:br/>
            <a:r>
              <a:t>Jouer du son avec FMOD</a:t>
            </a:r>
            <a:br/>
            <a:r>
              <a:t>Di(cid:30)cultØ :</a:t>
            </a:r>
            <a:br/>
            <a:r>
              <a:t>D</a:t>
            </a:r>
            <a:br/>
            <a:r>
              <a:t>epuis que nous avons dØcouvert la SDL, nous avons appris (cid:224) placer des images dans</a:t>
            </a:r>
            <a:br/>
            <a:r>
              <a:t>la fenŒtre, (cid:224) faire interagir l’utilisateur avec le clavier et la souris, (cid:224) Øcrire du texte,</a:t>
            </a:r>
            <a:br/>
            <a:r>
              <a:t>mais il manque clairement un ØlØment : le son!</a:t>
            </a:r>
            <a:br/>
            <a:r>
              <a:t>Cechapitrevacomblercemanque.ParcequelespossibilitØso(cid:27)ertesparlaSDLenmatiŁre</a:t>
            </a:r>
            <a:br/>
            <a:r>
              <a:t>d’audiosonttrŁslimitØes,nousallonsdØcouvririciunebibliothŁquespØcialisØedansleson:</a:t>
            </a:r>
            <a:br/>
            <a:r>
              <a:t>FMOD.</a:t>
            </a:r>
            <a:br/>
            <a:r>
              <a:t>443</a:t>
            </a:r>
          </a:p>
        </p:txBody>
      </p:sp>
    </p:spTree>
  </p:cSld>
  <p:clrMapOvr>
    <a:masterClrMapping/>
  </p:clrMapOvr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27. JOUER DU SON AVEC FMOD</a:t>
            </a:r>
            <a:br/>
            <a:r>
              <a:t>FMOD est sans aucun doute une des meilleures bibliothŁques audio qui existent (cid:224) ce</a:t>
            </a:r>
            <a:br/>
            <a:r>
              <a:t>jour.IlauraitØtØpossibledetravailleraveclemoduleaudiodelaSDL,maisØtantdonnØ</a:t>
            </a:r>
            <a:br/>
            <a:r>
              <a:t>ses limitations1 il sera bien plus intØressant pour nous d’installer une bibliothŁque</a:t>
            </a:r>
            <a:br/>
            <a:r>
              <a:t>spØcialisØe dans le domaine, comme FMOD.</a:t>
            </a:r>
            <a:br/>
            <a:r>
              <a:t>Installer FMOD</a:t>
            </a:r>
            <a:br/>
            <a:r>
              <a:t>TØlØcharger FMOD</a:t>
            </a:r>
            <a:br/>
            <a:r>
              <a:t>Pour tØlØcharger la bibliothŁque, il faut vous rendre sur son site o(cid:30)ciel.</a:t>
            </a:r>
            <a:br/>
            <a:r>
              <a:t>(cid:3) (cid:0)</a:t>
            </a:r>
            <a:br/>
            <a:r>
              <a:t>(cid:66) (cid:2)Code web : 478391(cid:1)</a:t>
            </a:r>
            <a:br/>
            <a:r>
              <a:t>FMOD est une bibliothŁque gratuite mais pas sous license LGPL, contrai-</a:t>
            </a:r>
            <a:br/>
            <a:r>
              <a:t>rement (cid:224) la SDL. Cela signi(cid:28)e que vous pouvez l’utiliser gratuitement du</a:t>
            </a:r>
            <a:br/>
            <a:r>
              <a:t>moment que vous ne l’utilisez pas pour rØaliser un programme payant2. Si</a:t>
            </a:r>
            <a:br/>
            <a:r>
              <a:t>vous voulez faire payer votre programme, il faudra payer une redevance (cid:224)</a:t>
            </a:r>
            <a:br/>
            <a:r>
              <a:t>l’auteur (je vous laisse consulter les prix sur le site de FMOD).</a:t>
            </a:r>
            <a:br/>
            <a:r>
              <a:t>Rendez-vous sur la page des tØlØchargements (Downloads) et prenez FMOD 3.</a:t>
            </a:r>
            <a:br/>
            <a:r>
              <a:t>Attention:ilyaplusieursversionsdeFMOD,etenparticulieruneplusrØcente,appelØe</a:t>
            </a:r>
            <a:br/>
            <a:r>
              <a:t>FMOD Ex (il s’agit en fait de FMOD 4). Toutefois, FMOD Ex est une bibliothŁque</a:t>
            </a:r>
            <a:br/>
            <a:r>
              <a:t>C++, contrairement (cid:224) FMOD 3 qui est une bibliothŁque C.</a:t>
            </a:r>
            <a:br/>
            <a:r>
              <a:t>Installer FMOD</a:t>
            </a:r>
            <a:br/>
            <a:r>
              <a:t>Le (cid:28)chier que vous avez tØlØchargØ est un (cid:28)chier ZIP3. L’installation se dØroule de la</a:t>
            </a:r>
            <a:br/>
            <a:r>
              <a:t>mŒme maniŁre qu’avec les autres bibliothŁques qu’on a vues jusqu’ici.</a:t>
            </a:r>
            <a:br/>
            <a:r>
              <a:t>1. Vous avez un dossier Api avec la DLL de FMOD (fmod.dll) (cid:224) placer dans le</a:t>
            </a:r>
            <a:br/>
            <a:r>
              <a:t>rØpertoire de votre projet.</a:t>
            </a:r>
            <a:br/>
            <a:r>
              <a:t>2. Dans le dossier api/inc, vous trouverez les .h. Placez-les (cid:224) c(cid:244)tØ des autres .h</a:t>
            </a:r>
            <a:br/>
            <a:r>
              <a:t>dansledossierdevotreIDE.ParexempleCode Blocks/mingw32/include/FMOD</a:t>
            </a:r>
            <a:br/>
            <a:r>
              <a:t>(j’ai crØØ un dossier spØcial pour FMOD comme pour SDL).</a:t>
            </a:r>
            <a:br/>
            <a:r>
              <a:t>3. Dans le dossier api/lib, rØcupØrez le (cid:28)chier qui correspond (cid:224) votre compilateur.</a:t>
            </a:r>
            <a:br/>
            <a:r>
              <a:t>(cid:21) Si vous utilisez Code::Blocks, donc le compilateur mingw, copiez libfmod.a</a:t>
            </a:r>
            <a:br/>
            <a:r>
              <a:t>dans le dossier lib de votre IDE. Dans le cas de Code::Blocks, c’est le dossier</a:t>
            </a:r>
            <a:br/>
            <a:r>
              <a:t>CodeBlocks/mingw32/lib.</a:t>
            </a:r>
            <a:br/>
            <a:r>
              <a:t>1. OnnepeutjouerquedessonsWAV,parexemple.</a:t>
            </a:r>
            <a:br/>
            <a:r>
              <a:t>2. OnnoteraquedenombreuxjeuxcØlŁbresfontpartiedesutilisateursdeFMOD,commeWorld</a:t>
            </a:r>
            <a:br/>
            <a:r>
              <a:t>of Warcraft,Need for Speed,Wolfenstein...FMODfonctionneparailleurssuruntrŁsgrandnombre</a:t>
            </a:r>
            <a:br/>
            <a:r>
              <a:t>de plates-formes, particuliŁrement sur des consoles de jeux comme la XBOX 360, la PS2, la PS3, la</a:t>
            </a:r>
            <a:br/>
            <a:r>
              <a:t>PSP,laWii,etc.</a:t>
            </a:r>
            <a:br/>
            <a:r>
              <a:t>3. Sic’estunexØcutable,c’estquevousavezprisFMODExetnonFMOD3!</a:t>
            </a:r>
            <a:br/>
            <a:r>
              <a:t>444</a:t>
            </a:r>
          </a:p>
        </p:txBody>
      </p:sp>
    </p:spTree>
  </p:cSld>
  <p:clrMapOvr>
    <a:masterClrMapping/>
  </p:clrMapOvr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INSTALLER FMOD</a:t>
            </a:r>
            <a:br/>
            <a:r>
              <a:t>(cid:21) Si vous utilisez Visual C++, rØcupØrez le (cid:28)chier fmodvc.lib.</a:t>
            </a:r>
            <a:br/>
            <a:r>
              <a:t>4. En(cid:28)n, et c’est peut-Œtre le plus important, dans le dossier documentation vous</a:t>
            </a:r>
            <a:br/>
            <a:r>
              <a:t>trouverezun(cid:28)chierd’aidequicorrespond(cid:224)ladocumentationdeFMOD.Jevous</a:t>
            </a:r>
            <a:br/>
            <a:r>
              <a:t>conseille de le placer quelque part sur votre disque dur et d’en faire un raccourci</a:t>
            </a:r>
            <a:br/>
            <a:r>
              <a:t>bienvisible.Ene(cid:27)et,ladocumentationlistetouteslespossibilitØsdeFMODdans</a:t>
            </a:r>
            <a:br/>
            <a:r>
              <a:t>ledØtail.Danscechapitre,onnepourraenvoirquelesprincipales.Sivousvoulez</a:t>
            </a:r>
            <a:br/>
            <a:r>
              <a:t>allez plus loin, il faudra donc vous plonger dans cette doc’.</a:t>
            </a:r>
            <a:br/>
            <a:r>
              <a:t>Il reste (cid:224) con(cid:28)gurer notre projet. L(cid:224) encore, c’est comme d’habitude : vous ouvrez</a:t>
            </a:r>
            <a:br/>
            <a:r>
              <a:t>votre projet avec votre IDE favori et vous ajoutez le (cid:28)chier .a (ou .lib) (cid:224) la liste</a:t>
            </a:r>
            <a:br/>
            <a:r>
              <a:t>des (cid:28)chiers que le linker doit rØcupØrer. Sous Code::Blocks, menu Project / Build</a:t>
            </a:r>
            <a:br/>
            <a:r>
              <a:t>Options, onglet Linker, cliquez sur Add et indiquez oø se trouve le (cid:28)chier .a. Si on</a:t>
            </a:r>
            <a:br/>
            <a:r>
              <a:t>vous demande Keep as a relative path?, je vous conseille de rØpondre par la nØgative,</a:t>
            </a:r>
            <a:br/>
            <a:r>
              <a:t>mais dans les deux cas (cid:231)a devrait de toute maniŁre marcher.</a:t>
            </a:r>
            <a:br/>
            <a:r>
              <a:t>FMOD est installØe, voyons rapidement de quoi elle est constituØe.</a:t>
            </a:r>
            <a:br/>
            <a:r>
              <a:t>Les di(cid:27)Ørentes sections de FMOD</a:t>
            </a:r>
            <a:br/>
            <a:r>
              <a:t>FMOD 3 est en fait la combinaison de deux bibliothŁques :</a:t>
            </a:r>
            <a:br/>
            <a:r>
              <a:t>(cid:21) FSOUND:cettepartiegŁretouslessonsdetypePCM.Ils’agittoutsimplementde</a:t>
            </a:r>
            <a:br/>
            <a:r>
              <a:t>sons (cid:19) rØels (cid:20) enregistrØs; cela comprend aussi bien les formats compressØs que non</a:t>
            </a:r>
            <a:br/>
            <a:r>
              <a:t>compressØs:WAV,MP3,OGG,etc.CessonspeuventŒtredesmusiquesoudessons</a:t>
            </a:r>
            <a:br/>
            <a:r>
              <a:t>de courte durØe comme des bruits de pas, de balle... D’ailleurs, FMOD distingue</a:t>
            </a:r>
            <a:br/>
            <a:r>
              <a:t>deux types de sons :</a:t>
            </a:r>
            <a:br/>
            <a:r>
              <a:t>(cid:21) les sons courts (bruit de pas, bruit de balle) destinØs (cid:224) Œtre rØpØtØs souvent,</a:t>
            </a:r>
            <a:br/>
            <a:r>
              <a:t>(cid:21) les sons longs,commeunemusiquedurantparexemple3minutes(quipeutŒtre</a:t>
            </a:r>
            <a:br/>
            <a:r>
              <a:t>la musique de fond de votre jeu);</a:t>
            </a:r>
            <a:br/>
            <a:r>
              <a:t>(cid:21) FMUSIC : cette section gŁre les musiques au format binaire. Cette fois, il n’y a</a:t>
            </a:r>
            <a:br/>
            <a:r>
              <a:t>pas de son enregistrØ, juste des notes de musique. Le format binaire le plus connu</a:t>
            </a:r>
            <a:br/>
            <a:r>
              <a:t>est probablement le MIDI. Vous savez probablement que les MIDI sont des (cid:28)chiers</a:t>
            </a:r>
            <a:br/>
            <a:r>
              <a:t>audio de petite taille : c’est justement parce qu’ils enregistrent seulement les notes</a:t>
            </a:r>
            <a:br/>
            <a:r>
              <a:t>demusique(il nepeutdonc pasy avoir de(cid:19) paroles (cid:20)avecun telformat de(cid:28)chier).</a:t>
            </a:r>
            <a:br/>
            <a:r>
              <a:t>Cette section peut Œtre trŁs utile pour jouer de vieilles musiques type Gameboy ou</a:t>
            </a:r>
            <a:br/>
            <a:r>
              <a:t>SuperNES, comme par exemple la musique de Super Mario, de Tetris, etc.</a:t>
            </a:r>
            <a:br/>
            <a:r>
              <a:t>Dans ce chapitre, nous verrons les trois types de sons car ils se chargent et se lisent</a:t>
            </a:r>
            <a:br/>
            <a:r>
              <a:t>avec des fonctions di(cid:27)Ørentes :</a:t>
            </a:r>
            <a:br/>
            <a:r>
              <a:t>(cid:21) FSOUND : sons courts;</a:t>
            </a:r>
            <a:br/>
            <a:r>
              <a:t>(cid:21) FSOUND : sons longs (musiques);</a:t>
            </a:r>
            <a:br/>
            <a:r>
              <a:t>(cid:21) FMUSIC : musique type MIDI.</a:t>
            </a:r>
            <a:br/>
            <a:r>
              <a:t>445</a:t>
            </a:r>
          </a:p>
        </p:txBody>
      </p:sp>
    </p:spTree>
  </p:cSld>
  <p:clrMapOvr>
    <a:masterClrMapping/>
  </p:clrMapOvr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27. JOUER DU SON AVEC FMOD</a:t>
            </a:r>
            <a:br/>
            <a:r>
              <a:t>Initialiser et libØrer FMOD</a:t>
            </a:r>
            <a:br/>
            <a:r>
              <a:t>Comme la plupart des bibliothŁques Øcrites en C, il faut charger (on dit aussi (cid:19) initia-</a:t>
            </a:r>
            <a:br/>
            <a:r>
              <a:t>liser (cid:20)) FMOD et la libØrer quand on n’en a plus besoin. (cid:192) ce niveau, (cid:231)a ne devrait</a:t>
            </a:r>
            <a:br/>
            <a:r>
              <a:t>pas beaucoup vous changer de la SDL.</a:t>
            </a:r>
            <a:br/>
            <a:r>
              <a:t>Inclure le header</a:t>
            </a:r>
            <a:br/>
            <a:r>
              <a:t>Avant toute chose (cid:22) vous avez dß le faire instinctivement mais (cid:231)a ne coßte rien de le</a:t>
            </a:r>
            <a:br/>
            <a:r>
              <a:t>prØciser (cid:22) : il faut inclure le (cid:28)chier .h de FMOD.</a:t>
            </a:r>
            <a:br/>
            <a:r>
              <a:t>#include &lt;FMOD/fmod.h&gt;</a:t>
            </a:r>
            <a:br/>
            <a:r>
              <a:t>J’ai placØ ce (cid:28)chier dans un sous-dossier FMOD. Adaptez cette ligne en fonction de la</a:t>
            </a:r>
            <a:br/>
            <a:r>
              <a:t>position du (cid:28)chier si chez vous c’est di(cid:27)Ørent.</a:t>
            </a:r>
            <a:br/>
            <a:r>
              <a:t>Initialiser FMOD</a:t>
            </a:r>
            <a:br/>
            <a:r>
              <a:t>On initialise FMOD avec la fonction FSOUND_Init. Elle prend 3 paramŁtres.</a:t>
            </a:r>
            <a:br/>
            <a:r>
              <a:t>(cid:21) La frØquence d’Øchantillonnage : ce paramŁtre permet d’indiquer la qualitØ de</a:t>
            </a:r>
            <a:br/>
            <a:r>
              <a:t>sonquedoitgØrerFMOD.PluslafrØquenceestØlevØe,meilleurestleson(maisplus</a:t>
            </a:r>
            <a:br/>
            <a:r>
              <a:t>grandeestlapuissancedemandØe).VoiciquelquesexemplesdefrØquencespourvous</a:t>
            </a:r>
            <a:br/>
            <a:r>
              <a:t>aider (cid:224) faire votre choix.</a:t>
            </a:r>
            <a:br/>
            <a:r>
              <a:t>(cid:21) QualitØ CD : 44 100 Hz</a:t>
            </a:r>
            <a:br/>
            <a:r>
              <a:t>(cid:21) QualitØ radio : 22 050 Hz</a:t>
            </a:r>
            <a:br/>
            <a:r>
              <a:t>(cid:21) QualitØ tØlØphonique : 11 025 Hz</a:t>
            </a:r>
            <a:br/>
            <a:r>
              <a:t>Tout au long de ce chapitre, nous utiliserons une frØquence de 44 100 Hz4.</a:t>
            </a:r>
            <a:br/>
            <a:r>
              <a:t>(cid:21) Le nombre maximal de canaux que devra gØrer FMOD. En d’autres termes,</a:t>
            </a:r>
            <a:br/>
            <a:r>
              <a:t>c’est le nombre maximal de sons qui pourront Œtre jouØs en mŒme temps. Tout</a:t>
            </a:r>
            <a:br/>
            <a:r>
              <a:t>dØpend de la puissance de votre carte son. On conseille gØnØralement une valeur de</a:t>
            </a:r>
            <a:br/>
            <a:r>
              <a:t>32 (ce sera su(cid:30)sant pour la plupart des petits jeux). Pour information, FMOD peut</a:t>
            </a:r>
            <a:br/>
            <a:r>
              <a:t>thØoriquement gØrer jusqu’(cid:224) 1024 canaux di(cid:27)Ørents, mais (cid:224) ce niveau (cid:231)a risque de</a:t>
            </a:r>
            <a:br/>
            <a:r>
              <a:t>faire beaucoup travailler votre ordinateur!</a:t>
            </a:r>
            <a:br/>
            <a:r>
              <a:t>(cid:21) En(cid:28)n, on peut indiquer des (cid:29)ags. Il n’y a rien de bien intØressant (cid:224) mettre en</a:t>
            </a:r>
            <a:br/>
            <a:r>
              <a:t>gØnØral, on se contentera donc d’envoyer 0 (pas de (cid:29)ags).</a:t>
            </a:r>
            <a:br/>
            <a:r>
              <a:t>Nous pouvons donc initialiser FMOD comme ceci :</a:t>
            </a:r>
            <a:br/>
            <a:r>
              <a:t>FSOUND_Init(44100, 32, 0);</a:t>
            </a:r>
            <a:br/>
            <a:r>
              <a:t>Ce qui signi(cid:28)e : frØquence de 44 100 Hz (qualitØ CD au mieux), 32 canaux et pas</a:t>
            </a:r>
            <a:br/>
            <a:r>
              <a:t>d’options particuliŁres ((cid:29)ag = 0).</a:t>
            </a:r>
            <a:br/>
            <a:r>
              <a:t>4. Si le son que vous utilisez est de mauvaise qualitØ (cid:224) la base, FMOD ne l’amØliorera pas. Par</a:t>
            </a:r>
            <a:br/>
            <a:r>
              <a:t>contre,sivousavezunsondefrØquence44100HzetqueFMODutiliseunefrØquencede22050Hz,</a:t>
            </a:r>
            <a:br/>
            <a:r>
              <a:t>saqualitØseradiminuØe.</a:t>
            </a:r>
            <a:br/>
            <a:r>
              <a:t>446</a:t>
            </a:r>
          </a:p>
        </p:txBody>
      </p:sp>
    </p:spTree>
  </p:cSld>
  <p:clrMapOvr>
    <a:masterClrMapping/>
  </p:clrMapOvr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SONS COURTS</a:t>
            </a:r>
            <a:br/>
            <a:r>
              <a:t>LibØrer FMOD</a:t>
            </a:r>
            <a:br/>
            <a:r>
              <a:t>On arrŒte FMOD de la maniŁre la plus simple qui soit :</a:t>
            </a:r>
            <a:br/>
            <a:r>
              <a:t>FSOUND_Close();</a:t>
            </a:r>
            <a:br/>
            <a:r>
              <a:t>Est-ce que j’ai vraiment besoin de commenter ce code?;-)</a:t>
            </a:r>
            <a:br/>
            <a:r>
              <a:t>Les sons courts</a:t>
            </a:r>
            <a:br/>
            <a:r>
              <a:t>Nous commencerons par Øtudier les sons courts. Un (cid:19) son court (cid:20), comme je l’appelle,</a:t>
            </a:r>
            <a:br/>
            <a:r>
              <a:t>est un son qui dure gØnØralement quelques secondes (parfois moins d’une seconde) et</a:t>
            </a:r>
            <a:br/>
            <a:r>
              <a:t>destinØ (cid:224) Œtre jouØ rØguliŁrement.</a:t>
            </a:r>
            <a:br/>
            <a:r>
              <a:t>Quelques exemples de sons courts :</a:t>
            </a:r>
            <a:br/>
            <a:r>
              <a:t>(cid:21) un bruit de balle;</a:t>
            </a:r>
            <a:br/>
            <a:r>
              <a:t>(cid:21) un bruit de pas;</a:t>
            </a:r>
            <a:br/>
            <a:r>
              <a:t>(cid:21) un tic-tac (pour faire stresser le joueur avant la (cid:28)n d’un compte (cid:224) rebours!);</a:t>
            </a:r>
            <a:br/>
            <a:r>
              <a:t>(cid:21) des applaudissements;</a:t>
            </a:r>
            <a:br/>
            <a:r>
              <a:t>(cid:21) etc.</a:t>
            </a:r>
            <a:br/>
            <a:r>
              <a:t>Bref, (cid:231)a correspond dans les grandes lignes (cid:224) tous les sons qui ne sont pas des mu-</a:t>
            </a:r>
            <a:br/>
            <a:r>
              <a:t>siques. GØnØralement, ces sons sont tellements courts qu’on ne prend pas la peine de</a:t>
            </a:r>
            <a:br/>
            <a:r>
              <a:t>les compresser. On les trouve donc le plus souvent au format WAV non compressØ.</a:t>
            </a:r>
            <a:br/>
            <a:r>
              <a:t>Trouver des sons courts</a:t>
            </a:r>
            <a:br/>
            <a:r>
              <a:t>Avant de commencer, il faudrait faire le plein de sons. De nombreux sites proposent</a:t>
            </a:r>
            <a:br/>
            <a:r>
              <a:t>justement des banques de sons.</a:t>
            </a:r>
            <a:br/>
            <a:r>
              <a:t>Sivousfaitesunerecherche(cid:224)l’aidedel’expression(cid:19)FreeSounds(cid:20)avecGoogle((cid:19)sons</a:t>
            </a:r>
            <a:br/>
            <a:r>
              <a:t>gratuits(cid:20)enanglais),vousobtenezdescentainesdemillionsderØsultats!Rienqu’avec</a:t>
            </a:r>
            <a:br/>
            <a:r>
              <a:t>les sites de la premiŁre page, vous devriez trouver votre bonheur. Personnellement, j’ai</a:t>
            </a:r>
            <a:br/>
            <a:r>
              <a:t>retenu FindSounds.com, un moteur de recherche pour sons.</a:t>
            </a:r>
            <a:br/>
            <a:r>
              <a:t>(cid:3) (cid:0)</a:t>
            </a:r>
            <a:br/>
            <a:r>
              <a:t>(cid:66) (cid:2)Code web : 876870(cid:1)</a:t>
            </a:r>
            <a:br/>
            <a:r>
              <a:t>Enrecherchant(cid:19)gun(cid:20),ontrouvedestonnesdesonsdetirdefusil;entapant(cid:19)foots-</a:t>
            </a:r>
            <a:br/>
            <a:r>
              <a:t>teps (cid:20) on trouve des bruits de pas, etc.</a:t>
            </a:r>
            <a:br/>
            <a:r>
              <a:t>Les Øtapes (cid:224) suivre pour jouer un son</a:t>
            </a:r>
            <a:br/>
            <a:r>
              <a:t>La premiŁre Øtape consiste (cid:224) charger en mØmoire le son que vous voulez jouer. Il est</a:t>
            </a:r>
            <a:br/>
            <a:r>
              <a:t>conseillØ de charger tous les sons qui seront frØquemment utilisØs dans le jeu dŁs le</a:t>
            </a:r>
            <a:br/>
            <a:r>
              <a:t>dØbutduprogramme.VousleslibØrerez(cid:224)la(cid:28)n.Ene(cid:27)et,unefoisquelesonestchargØ</a:t>
            </a:r>
            <a:br/>
            <a:r>
              <a:t>en mØmoire, sa lecture est trŁs rapide.</a:t>
            </a:r>
            <a:br/>
            <a:r>
              <a:t>447</a:t>
            </a:r>
          </a:p>
        </p:txBody>
      </p:sp>
    </p:spTree>
  </p:cSld>
  <p:clrMapOvr>
    <a:masterClrMapping/>
  </p:clrMapOvr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27. JOUER DU SON AVEC FMOD</a:t>
            </a:r>
            <a:br/>
            <a:r>
              <a:t>Le pointeur</a:t>
            </a:r>
            <a:br/>
            <a:r>
              <a:t>PremiŁre Øtape : crØer un pointeur de type FSOUND_SAMPLE qui reprØsentera notre son.</a:t>
            </a:r>
            <a:br/>
            <a:r>
              <a:t>FSOUND_SAMPLE *tir = NULL;</a:t>
            </a:r>
            <a:br/>
            <a:r>
              <a:t>Charger le son</a:t>
            </a:r>
            <a:br/>
            <a:r>
              <a:t>DeuxiŁme Øtape : charger le son avec la fonction FSOUND_Sample_Load. Elle prend...</a:t>
            </a:r>
            <a:br/>
            <a:r>
              <a:t>5 paramŁtres.</a:t>
            </a:r>
            <a:br/>
            <a:r>
              <a:t>(cid:21) Le numØro de la sample pool dans laquelle FMOD doit garder une trace du son.</a:t>
            </a:r>
            <a:br/>
            <a:r>
              <a:t>Jem’explique:lasample pool estunesortedetableaudanslequelFMODgardeune</a:t>
            </a:r>
            <a:br/>
            <a:r>
              <a:t>copie des pointeurs vers chacun des sons courts chargØs. Cela lui permet de libØrer</a:t>
            </a:r>
            <a:br/>
            <a:r>
              <a:t>automatiquementlamØmoirelorsqu’onappelleFSOUND_Close()(lafonctiond’arrŒt</a:t>
            </a:r>
            <a:br/>
            <a:r>
              <a:t>deFMOD):ilsu(cid:30)t(cid:224)FMODdelirecetableauetdelibØrerchacundesØlØmentsqui</a:t>
            </a:r>
            <a:br/>
            <a:r>
              <a:t>s’ytrouvent.Toutefois,plut(cid:244)tquedefairecon(cid:28)ance(cid:224)FMOD,ilvautmieuxpenser(cid:224)</a:t>
            </a:r>
            <a:br/>
            <a:r>
              <a:t>appeler nous-mŒmes la fonction de libØration de mØmoire (FSOUND_Sample_Free())</a:t>
            </a:r>
            <a:br/>
            <a:r>
              <a:t>que nous allons dØcouvrir dans quelques instants. Pour indiquer un numØro de la</a:t>
            </a:r>
            <a:br/>
            <a:r>
              <a:t>sample pool, le mieux est d’envoyer FSOUND_FREE (cid:224) la fonction. Elle se chargera</a:t>
            </a:r>
            <a:br/>
            <a:r>
              <a:t>alors d’occuper le premier emplacement libre de la sample pool qu’elle trouvera.</a:t>
            </a:r>
            <a:br/>
            <a:r>
              <a:t>(cid:21) Le nom du (cid:28)chier son (cid:224) charger. Il peut Œtre de format WAV, MP3, OGG, etc.</a:t>
            </a:r>
            <a:br/>
            <a:r>
              <a:t>Toutefois,ilvautmieuxchargerdessonscourts(quelquessecondesmaximum)plut(cid:244)t</a:t>
            </a:r>
            <a:br/>
            <a:r>
              <a:t>quedessonslongs.Ene(cid:27)et,lafonctionchargeraetdØcoderatoutlesonenmØmoire,</a:t>
            </a:r>
            <a:br/>
            <a:r>
              <a:t>ce qui peut prendre de la place si le son est une musique!</a:t>
            </a:r>
            <a:br/>
            <a:r>
              <a:t>(cid:21) Le troisiŁme paramŁtre ne nous intØresse pas : il permet de prØciser les caractØris-</a:t>
            </a:r>
            <a:br/>
            <a:r>
              <a:t>tiques du (cid:28)chier qu’on veut charger (frØquence d’Øchantillonnage, etc.). Or, dans</a:t>
            </a:r>
            <a:br/>
            <a:r>
              <a:t>le cas des WAV, MP3, OGG et Cie, ces informations sont inscrites dans le (cid:28)chier.</a:t>
            </a:r>
            <a:br/>
            <a:r>
              <a:t>On va donc envoyer la valeur 0 pour ne rien prØciser.</a:t>
            </a:r>
            <a:br/>
            <a:r>
              <a:t>(cid:21) L’o(cid:27)set oødoitcommencerlalecture.Celapermetdecommencerlalectureduson</a:t>
            </a:r>
            <a:br/>
            <a:r>
              <a:t>(cid:224) un moment prØcis. Mettez 0 pour commencer du dØbut.</a:t>
            </a:r>
            <a:br/>
            <a:r>
              <a:t>(cid:21) La longueur : si vous prØcisez un o(cid:27)set, il faudra aussi donner la longueur de son</a:t>
            </a:r>
            <a:br/>
            <a:r>
              <a:t>(cid:224) lire. On mettra l(cid:224) encore 0 car on veut tout lire.</a:t>
            </a:r>
            <a:br/>
            <a:r>
              <a:t>La fonction renvoie l’adresse mØmoire (cid:224) laquelle a ØtØ chargØ le son. Voici un exemple</a:t>
            </a:r>
            <a:br/>
            <a:r>
              <a:t>de chargement :</a:t>
            </a:r>
            <a:br/>
            <a:r>
              <a:t>tir = FSOUND_Sample_Load(FSOUND_FREE, "pan.wav", 0, 0, 0);</a:t>
            </a:r>
            <a:br/>
            <a:r>
              <a:t>Ici, je charge le son pan.wav et je le place dans le premier canal libre. Le pointeur tir</a:t>
            </a:r>
            <a:br/>
            <a:r>
              <a:t>fera rØfØrence (cid:224) ce son par la suite. Vous remarquerez qu’en rŁgle gØnØrale on laisse les</a:t>
            </a:r>
            <a:br/>
            <a:r>
              <a:t>3 derniers paramŁtres (cid:224) 0.</a:t>
            </a:r>
            <a:br/>
            <a:r>
              <a:t>Je vous invite (cid:224) tØlØcharger ce pan.wav pour faire des tests en mŒme temps que vous</a:t>
            </a:r>
            <a:br/>
            <a:r>
              <a:t>lisez ce chapitre.</a:t>
            </a:r>
            <a:br/>
            <a:r>
              <a:t>(cid:3) (cid:0)</a:t>
            </a:r>
            <a:br/>
            <a:r>
              <a:t>(cid:66) (cid:2)Code web : 252603(cid:1)</a:t>
            </a:r>
            <a:br/>
            <a:r>
              <a:t>LafonctionrenvoieNULLsile(cid:28)chiern’apasØtØchargØ.VousaveztoutintØrŒt(cid:224)vØri(cid:28)er</a:t>
            </a:r>
            <a:br/>
            <a:r>
              <a:t>si le chargement a rØussi ou s’il a ØchouØ.</a:t>
            </a:r>
            <a:br/>
            <a:r>
              <a:t>448</a:t>
            </a:r>
          </a:p>
        </p:txBody>
      </p:sp>
    </p:spTree>
  </p:cSld>
  <p:clrMapOvr>
    <a:masterClrMapping/>
  </p:clrMapOvr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SONS COURTS</a:t>
            </a:r>
            <a:br/>
            <a:r>
              <a:t>Jouer le son</a:t>
            </a:r>
            <a:br/>
            <a:r>
              <a:t>Vous voulez jouer le son? Pas de problŁme avec la fonction FSOUND_PlaySound! Il</a:t>
            </a:r>
            <a:br/>
            <a:r>
              <a:t>su(cid:30)t de lui donner un numØro de canal sur lequel le jouer ainsi que le pointeur sur le</a:t>
            </a:r>
            <a:br/>
            <a:r>
              <a:t>son. Pour le numØro de canal, ne vous prenez pas la tŒte et envoyez FSOUND_FREE pour</a:t>
            </a:r>
            <a:br/>
            <a:r>
              <a:t>laisser FMOD gØrer (cid:231)a.</a:t>
            </a:r>
            <a:br/>
            <a:r>
              <a:t>FSOUND_PlaySound(FSOUND_FREE, tir);</a:t>
            </a:r>
            <a:br/>
            <a:r>
              <a:t>LibØrer le son de la mØmoire</a:t>
            </a:r>
            <a:br/>
            <a:r>
              <a:t>Lorsque vous n’avez plus besoin du son, vous devez le libØrer de la mØmoire. Il n’y a</a:t>
            </a:r>
            <a:br/>
            <a:r>
              <a:t>riendeplussimple,ilsu(cid:30)td’indiquerlepointeur(cid:224)libØreravecFSOUND_Sample_Free:</a:t>
            </a:r>
            <a:br/>
            <a:r>
              <a:t>FSOUND_Sample_Free(tir);</a:t>
            </a:r>
            <a:br/>
            <a:r>
              <a:t>Exemple : un jeu de tir</a:t>
            </a:r>
            <a:br/>
            <a:r>
              <a:t>Le mieux maintenant est de rØsumer tout ce qu’on a vu dans un cas concret de pro-</a:t>
            </a:r>
            <a:br/>
            <a:r>
              <a:t>gramme Øcrit en SDL. Il n’y avait rien de compliquØ et, normalement, vous ne devriez</a:t>
            </a:r>
            <a:br/>
            <a:r>
              <a:t>avoir aucune di(cid:30)cultØ (cid:224) rØaliser cet exercice.</a:t>
            </a:r>
            <a:br/>
            <a:r>
              <a:t>Le sujet</a:t>
            </a:r>
            <a:br/>
            <a:r>
              <a:t>Le but est simple : crØer un jeu de tir. On ne va pas rØaliser un jeu complet ici, mais</a:t>
            </a:r>
            <a:br/>
            <a:r>
              <a:t>juste la gestion du viseur. Je vous propose de tØlØcharger le viseur de la (cid:28)g. 27.1 que</a:t>
            </a:r>
            <a:br/>
            <a:r>
              <a:t>j’ai amoureusement rØalisØ moi-mŒme sous Paint5.</a:t>
            </a:r>
            <a:br/>
            <a:r>
              <a:t>Figure 27.1 (cid:21) Le viseur</a:t>
            </a:r>
            <a:br/>
            <a:r>
              <a:t>Voil(cid:224) les objectifs.</a:t>
            </a:r>
            <a:br/>
            <a:r>
              <a:t>(cid:21) Fond de fenŒtre : noir.</a:t>
            </a:r>
            <a:br/>
            <a:r>
              <a:t>(cid:21) Pointeur de la souris : invisible.</a:t>
            </a:r>
            <a:br/>
            <a:r>
              <a:t>(cid:21) L’imageduviseurestblittØe(cid:224)lapositiondelasourislorsqu’onladØplace.Attention:</a:t>
            </a:r>
            <a:br/>
            <a:r>
              <a:t>il faut que le CENTRE de l’image soit placØ au niveau du pointeur de la souris.</a:t>
            </a:r>
            <a:br/>
            <a:r>
              <a:t>(cid:21) Quand on clique, le son pan.wav doit Œtre jouØ.</a:t>
            </a:r>
            <a:br/>
            <a:r>
              <a:t>˙a peut Œtre le dØbut d’un jeu de tir.</a:t>
            </a:r>
            <a:br/>
            <a:r>
              <a:t>Trop facile? Ok, alors (cid:224) vous de jouer!</a:t>
            </a:r>
            <a:br/>
            <a:r>
              <a:t>5. Oui,jesais...J’auraisdßfairelesBeauxArts.</a:t>
            </a:r>
            <a:br/>
            <a:r>
              <a:t>449</a:t>
            </a:r>
          </a:p>
        </p:txBody>
      </p:sp>
    </p:spTree>
  </p:cSld>
  <p:clrMapOvr>
    <a:masterClrMapping/>
  </p:clrMapOvr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27. JOUER DU SON AVEC FMOD</a:t>
            </a:r>
            <a:br/>
            <a:r>
              <a:t>La correction</a:t>
            </a:r>
            <a:br/>
            <a:r>
              <a:t>Voici le code complet :</a:t>
            </a:r>
            <a:br/>
            <a:r>
              <a:t>#include &lt;stdlib.h&gt;</a:t>
            </a:r>
            <a:br/>
            <a:r>
              <a:t>#include &lt;stdio.h&gt;</a:t>
            </a:r>
            <a:br/>
            <a:r>
              <a:t>#include &lt;SDL/SDL.h&gt;</a:t>
            </a:r>
            <a:br/>
            <a:r>
              <a:t>#include &lt;SDL/SDL_image.h&gt;</a:t>
            </a:r>
            <a:br/>
            <a:r>
              <a:t>#include &lt;FMOD/fmod.h&gt;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NULL, *viseur = NULL;</a:t>
            </a:r>
            <a:br/>
            <a:r>
              <a:t>SDL_Event event;</a:t>
            </a:r>
            <a:br/>
            <a:r>
              <a:t>SDL_Rect position;</a:t>
            </a:r>
            <a:br/>
            <a:r>
              <a:t>int continuer = 1;</a:t>
            </a:r>
            <a:br/>
            <a:r>
              <a:t>FSOUND_SAMPLE *tir = NULL;</a:t>
            </a:r>
            <a:br/>
            <a:r>
              <a:t>/* Initialisation de FMOD */</a:t>
            </a:r>
            <a:br/>
            <a:r>
              <a:t>FSOUND_Init(44100, 32, 0);</a:t>
            </a:r>
            <a:br/>
            <a:r>
              <a:t>/* Chargement du son et vØrification du chargement */</a:t>
            </a:r>
            <a:br/>
            <a:r>
              <a:t>tir = FSOUND_Sample_Load(FSOUND_FREE, "pan.wav", 0, 0, 0);</a:t>
            </a:r>
            <a:br/>
            <a:r>
              <a:t>if (tir == NULL)</a:t>
            </a:r>
            <a:br/>
            <a:r>
              <a:t>{</a:t>
            </a:r>
            <a:br/>
            <a:r>
              <a:t>fprintf(stderr, "Impossible de lire pan.wav\n");</a:t>
            </a:r>
            <a:br/>
            <a:r>
              <a:t>exit(EXIT_FAILURE);</a:t>
            </a:r>
            <a:br/>
            <a:r>
              <a:t>}</a:t>
            </a:r>
            <a:br/>
            <a:r>
              <a:t>/* Initialisation de la SDL */</a:t>
            </a:r>
            <a:br/>
            <a:r>
              <a:t>SDL_Init(SDL_INIT_VIDEO);</a:t>
            </a:r>
            <a:br/>
            <a:r>
              <a:t>SDL_ShowCursor(SDL_DISABLE);</a:t>
            </a:r>
            <a:br/>
            <a:r>
              <a:t>ecran = SDL_SetVideoMode(640, 480, 32, SDL_HWSURFACE | SDL_DOUBLEBUF);</a:t>
            </a:r>
            <a:br/>
            <a:r>
              <a:t>SDL_WM_SetCaption("Gestion du son avec FMOD", NULL);</a:t>
            </a:r>
            <a:br/>
            <a:r>
              <a:t>viseur = IMG_Load("viseur.png");</a:t>
            </a:r>
            <a:br/>
            <a:r>
              <a:t>while (continuer)</a:t>
            </a:r>
            <a:br/>
            <a:r>
              <a:t>{</a:t>
            </a:r>
            <a:br/>
            <a:r>
              <a:t>SDL_WaitEvent(&amp;event);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break;</a:t>
            </a:r>
            <a:br/>
            <a:r>
              <a:t>case SDL_MOUSEBUTTONDOWN:</a:t>
            </a:r>
            <a:br/>
            <a:r>
              <a:t>/* Lorqu’on clique, on joue le son */</a:t>
            </a:r>
            <a:br/>
            <a:r>
              <a:t>FSOUND_PlaySound(FSOUND_FREE, tir);</a:t>
            </a:r>
            <a:br/>
            <a:r>
              <a:t>450</a:t>
            </a:r>
          </a:p>
        </p:txBody>
      </p:sp>
    </p:spTree>
  </p:cSld>
  <p:clrMapOvr>
    <a:masterClrMapping/>
  </p:clrMapOvr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SONS COURTS</a:t>
            </a:r>
            <a:br/>
            <a:r>
              <a:t>break;</a:t>
            </a:r>
            <a:br/>
            <a:r>
              <a:t>case SDL_MOUSEMOTION:</a:t>
            </a:r>
            <a:br/>
            <a:r>
              <a:t>/* Lorsqu’on dØplace la souris, on place le centre du viseur (cid:224)</a:t>
            </a:r>
            <a:br/>
            <a:r>
              <a:t>(cid:44)→ la position de la souris */</a:t>
            </a:r>
            <a:br/>
            <a:r>
              <a:t>position.x = event.motion.x - (viseur-&gt;w / 2);</a:t>
            </a:r>
            <a:br/>
            <a:r>
              <a:t>position.y = event.motion.y - (viseur-&gt;h / 2);</a:t>
            </a:r>
            <a:br/>
            <a:r>
              <a:t>break;</a:t>
            </a:r>
            <a:br/>
            <a:r>
              <a:t>}</a:t>
            </a:r>
            <a:br/>
            <a:r>
              <a:t>SDL_FillRect(ecran, NULL, SDL_MapRGB(ecran-&gt;format, 0, 0, 0));</a:t>
            </a:r>
            <a:br/>
            <a:r>
              <a:t>SDL_BlitSurface(viseur, NULL, ecran, &amp;position);</a:t>
            </a:r>
            <a:br/>
            <a:r>
              <a:t>SDL_Flip(ecran);</a:t>
            </a:r>
            <a:br/>
            <a:r>
              <a:t>}</a:t>
            </a:r>
            <a:br/>
            <a:r>
              <a:t>/* On ferme la SDL */</a:t>
            </a:r>
            <a:br/>
            <a:r>
              <a:t>SDL_FreeSurface(viseur);</a:t>
            </a:r>
            <a:br/>
            <a:r>
              <a:t>SDL_Quit();</a:t>
            </a:r>
            <a:br/>
            <a:r>
              <a:t>/* On libŁre le son et on ferme FMOD */</a:t>
            </a:r>
            <a:br/>
            <a:r>
              <a:t>FSOUND_Sample_Free(tir);</a:t>
            </a:r>
            <a:br/>
            <a:r>
              <a:t>FSOUND_Close();</a:t>
            </a:r>
            <a:br/>
            <a:r>
              <a:t>return EXIT_SUCCESS;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839759(cid:1)</a:t>
            </a:r>
            <a:br/>
            <a:r>
              <a:t>La (cid:28)g. 27.2 vous donne un aper(cid:231)u du mini-jeu, mais le mieux est encore de voir le</a:t>
            </a:r>
            <a:br/>
            <a:r>
              <a:t>rØsultat en vidØo avec le son sur le web!</a:t>
            </a:r>
            <a:br/>
            <a:r>
              <a:t>(cid:3) (cid:0)</a:t>
            </a:r>
            <a:br/>
            <a:r>
              <a:t>(cid:66) (cid:2)Code web : 317872(cid:1)</a:t>
            </a:r>
            <a:br/>
            <a:r>
              <a:t>Ici,j’aichargØFMODavantlaSDLetjel’ailibØrØeaprŁslaSDL.Iln’yapasderŁgles</a:t>
            </a:r>
            <a:br/>
            <a:r>
              <a:t>au niveau de l’ordre (j’aurais tout aussi bien pu faire l’inverse). J’ai choisi de charger</a:t>
            </a:r>
            <a:br/>
            <a:r>
              <a:t>la SDL et d’ouvrir la fenŒtre aprŁs le chargement de FMOD pour que le jeu soit prŒt (cid:224)</a:t>
            </a:r>
            <a:br/>
            <a:r>
              <a:t>Œtre utilisØ dŁs que la fenŒtre s’ouvre, sinon il aurait peut-Œtre fallu attendre quelques</a:t>
            </a:r>
            <a:br/>
            <a:r>
              <a:t>millisecondes le temps que FMOD se charge.</a:t>
            </a:r>
            <a:br/>
            <a:r>
              <a:t>Le code est, je pense, su(cid:30)samment commentØ. Il n’y a pas de piŁge particulier, pas de</a:t>
            </a:r>
            <a:br/>
            <a:r>
              <a:t>nouveautØ fracassante.</a:t>
            </a:r>
            <a:br/>
            <a:r>
              <a:t>On notera la (cid:19) petite (cid:20) di(cid:30)cultØ qui consistait (cid:224) blitter le centre du viseur au niveau</a:t>
            </a:r>
            <a:br/>
            <a:r>
              <a:t>dupointeurdelasouris.Lecalculdelapositiondel’imageestfaitenfonctiondecela.</a:t>
            </a:r>
            <a:br/>
            <a:r>
              <a:t>IdØes d’amØlioration</a:t>
            </a:r>
            <a:br/>
            <a:r>
              <a:t>Ce code est la base d’un jeu de shoot. Vous avez le viseur, le bruit de tir, il ne vous</a:t>
            </a:r>
            <a:br/>
            <a:r>
              <a:t>reste plus qu’(cid:224) faire appara(cid:238)tre ou dØ(cid:28)ler des ennemis et (cid:224) marquer le score du joueur.</a:t>
            </a:r>
            <a:br/>
            <a:r>
              <a:t>Comme d’habitude, c’est (cid:224) vous de jouer. Vous vouliez faire un jeu? Qu’(cid:224) cela ne</a:t>
            </a:r>
            <a:br/>
            <a:r>
              <a:t>451</a:t>
            </a:r>
          </a:p>
        </p:txBody>
      </p:sp>
    </p:spTree>
  </p:cSld>
  <p:clrMapOvr>
    <a:masterClrMapping/>
  </p:clrMapOvr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27. JOUER DU SON AVEC FMOD</a:t>
            </a:r>
            <a:br/>
            <a:r>
              <a:t>Figure 27.2 (cid:21) Aper(cid:231)u du mini-jeu du viseur</a:t>
            </a:r>
            <a:br/>
            <a:r>
              <a:t>tienne, vous avez le niveau maintenant6 et mŒme un code de base pour dØmarrer un</a:t>
            </a:r>
            <a:br/>
            <a:r>
              <a:t>jeu de tir! Qu’est-ce que vous attendez?;-)</a:t>
            </a:r>
            <a:br/>
            <a:r>
              <a:t>Les musiques (MP3, OGG, WMA...)</a:t>
            </a:r>
            <a:br/>
            <a:r>
              <a:t>En thØorie, la fonction FSOUND_Sample_Load permet de charger n’importe quel type</a:t>
            </a:r>
            <a:br/>
            <a:r>
              <a:t>de son, y compris les formats compressØs MP3, OGG, WMA. Le problŁme concerne</a:t>
            </a:r>
            <a:br/>
            <a:r>
              <a:t>les sons (cid:19) longs (cid:20), c’est-(cid:224)-dire les musiques. En e(cid:27)et, une musique dure en moyenne</a:t>
            </a:r>
            <a:br/>
            <a:r>
              <a:t>3 (cid:224) 4 minutes. Or, la fonction FSOUND_Sample_Load charge tout le (cid:28)chier en mØmoire</a:t>
            </a:r>
            <a:br/>
            <a:r>
              <a:t>(et c’est la version dØcompressØe qui est mise en mØmoire, (cid:231)a prend donc beaucoup de</a:t>
            </a:r>
            <a:br/>
            <a:r>
              <a:t>place!).</a:t>
            </a:r>
            <a:br/>
            <a:r>
              <a:t>Si vous avez un son long (on va parler de (cid:19) musique (cid:20) dorØnavant), il est prØfØrable de</a:t>
            </a:r>
            <a:br/>
            <a:r>
              <a:t>le charger en streaming, c’est-(cid:224)-dire d’en charger des petits bouts au fur et (cid:224) mesure</a:t>
            </a:r>
            <a:br/>
            <a:r>
              <a:t>de la lecture. C’est ce que font tous les lecteurs audio.</a:t>
            </a:r>
            <a:br/>
            <a:r>
              <a:t>6. Biensßr,lesforumsduSiteduZØro(codeweb:473573)sonttoujoursl(cid:224)pourvousaidersivous</a:t>
            </a:r>
            <a:br/>
            <a:r>
              <a:t>ŒtesbloquØs(cid:224)unmomentdelacrØationdevotrejeu.Ilestnormalderencontrerdesdi(cid:30)cultØs,quel</a:t>
            </a:r>
            <a:br/>
            <a:r>
              <a:t>quesoitleniveauqu’onait!</a:t>
            </a:r>
            <a:br/>
            <a:r>
              <a:t>452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2. AYEZ LES BONS OUTILS!</a:t>
            </a:r>
            <a:br/>
            <a:r>
              <a:t>Pour crØer un nouveau (cid:28)chier source sous Xcode, rendez-vous dans le menu File /</a:t>
            </a:r>
            <a:br/>
            <a:r>
              <a:t>New File. Un assistant vous demande quel type de (cid:28)chier vous voulez crØer. Rendez-</a:t>
            </a:r>
            <a:br/>
            <a:r>
              <a:t>vous dans la section BSD et sØlectionnez C File (Fichier C). Vous devriez avoir sous</a:t>
            </a:r>
            <a:br/>
            <a:r>
              <a:t>les yeux la (cid:28)g. 2.20.</a:t>
            </a:r>
            <a:br/>
            <a:r>
              <a:t>Figure 2.20 (cid:21) Ajouter un (cid:28)chier sous Xcode</a:t>
            </a:r>
            <a:br/>
            <a:r>
              <a:t>Vous devrez donner un nom (cid:224) votre nouveau (cid:28)chier (ce que vous voulez). L’extension,</a:t>
            </a:r>
            <a:br/>
            <a:r>
              <a:t>elle,doitrester.c.Parfois-nousleverronsplusloin-,ilfaudraaussicrØerdes(cid:28)chiers</a:t>
            </a:r>
            <a:br/>
            <a:r>
              <a:t>.h (mais on en reparlera). La case (cid:224) cocher Also create fichier.h est l(cid:224) pour (cid:231)a.</a:t>
            </a:r>
            <a:br/>
            <a:r>
              <a:t>Pour le moment, elle ne nous intØresse pas.</a:t>
            </a:r>
            <a:br/>
            <a:r>
              <a:t>Cliquez ensuite sur Finish. C’est fait! Votre (cid:28)chier est crØØ et ajoutØ (cid:224) votre projet,</a:t>
            </a:r>
            <a:br/>
            <a:r>
              <a:t>en plus de main.c.</a:t>
            </a:r>
            <a:br/>
            <a:r>
              <a:t>Vous Œtes maintenant prŒts (cid:224) programmer sous Mac!</a:t>
            </a:r>
            <a:br/>
            <a:r>
              <a:t>En rØsumØ</a:t>
            </a:r>
            <a:br/>
            <a:r>
              <a:t>(cid:21) Les programmeurs ont besoin de trois outils : un Øditeur de texte, un compilateur et</a:t>
            </a:r>
            <a:br/>
            <a:r>
              <a:t>un dØbogueur.</a:t>
            </a:r>
            <a:br/>
            <a:r>
              <a:t>(cid:21) Ilestpossibled’installercesoutilssØparØment,maisilestcourantaujourd’huid’avoir</a:t>
            </a:r>
            <a:br/>
            <a:r>
              <a:t>un package trois-en-un que l’on appelle IDE, l’environnement de dØveloppement.</a:t>
            </a:r>
            <a:br/>
            <a:r>
              <a:t>(cid:21) Code::Blocks, Visual C++ et Xcode comptent parmi les IDE les plus cØlŁbres.</a:t>
            </a:r>
            <a:br/>
            <a:r>
              <a:t>30</a:t>
            </a:r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MUSIQUES (MP3, OGG, WMA...)</a:t>
            </a:r>
            <a:br/>
            <a:r>
              <a:t>Trouver des musiques</a:t>
            </a:r>
            <a:br/>
            <a:r>
              <a:t>Jevousproposed’utiliserdeschansonslibresdedroitsdansvosprogrammes7.Lesau-</a:t>
            </a:r>
            <a:br/>
            <a:r>
              <a:t>teurs vous autorisent (cid:224) di(cid:27)user librement leurs chansons, il n’y a donc aucun problŁme</a:t>
            </a:r>
            <a:br/>
            <a:r>
              <a:t>pour que vous les utilisiez dans vos programmes.</a:t>
            </a:r>
            <a:br/>
            <a:r>
              <a:t>Si votre programme est payant, il faudra en parler (cid:224) l’artiste (cid:224) moins que</a:t>
            </a:r>
            <a:br/>
            <a:r>
              <a:t>celui-ci n’autorise explicitement une utilisation commerciale de son (cid:247)uvre.</a:t>
            </a:r>
            <a:br/>
            <a:r>
              <a:t>UnechansonlibrededroitspeutŒtretØlØchargØe,copiØeetØcoutØelibrement,</a:t>
            </a:r>
            <a:br/>
            <a:r>
              <a:t>mais (cid:231)a ne veut pas dire qu’on vous autorise (cid:224) vous faire de l’argent sur le</a:t>
            </a:r>
            <a:br/>
            <a:r>
              <a:t>dos des artistes!</a:t>
            </a:r>
            <a:br/>
            <a:r>
              <a:t>Pour tØlØcharger des musiques libres, je vous recommande Jamendo, un des sites que</a:t>
            </a:r>
            <a:br/>
            <a:r>
              <a:t>je prØfŁre, bien que ce soit pas le seul qui existe dans le domaine.</a:t>
            </a:r>
            <a:br/>
            <a:r>
              <a:t>(cid:3) (cid:0)</a:t>
            </a:r>
            <a:br/>
            <a:r>
              <a:t>(cid:66) (cid:2)Code web : 407732(cid:1)</a:t>
            </a:r>
            <a:br/>
            <a:r>
              <a:t>LeschansonssontclassØesparstyle.Vousavezbeaucoupdechoix.Onytrouvedetout.</a:t>
            </a:r>
            <a:br/>
            <a:r>
              <a:t>JevaisutiliserunechansondugroupeHype8del’album(cid:19)LiesandSpeeches(cid:20),intitulØe</a:t>
            </a:r>
            <a:br/>
            <a:r>
              <a:t>(cid:19) Home (cid:20). Vous pouvez la tØlØcharger au format MP3.</a:t>
            </a:r>
            <a:br/>
            <a:r>
              <a:t>(cid:3) (cid:0)</a:t>
            </a:r>
            <a:br/>
            <a:r>
              <a:t>(cid:66) (cid:2)Code web : 926208(cid:1)</a:t>
            </a:r>
            <a:br/>
            <a:r>
              <a:t>Les Øtapes (cid:224) suivre pour jouer une musique</a:t>
            </a:r>
            <a:br/>
            <a:r>
              <a:t>Comme d’habitude, il faut que FMOD soit chargØ avec FSOUND_Init et dØchargØ avec</a:t>
            </a:r>
            <a:br/>
            <a:r>
              <a:t>FSOUND_Close.</a:t>
            </a:r>
            <a:br/>
            <a:r>
              <a:t>Le pointeur</a:t>
            </a:r>
            <a:br/>
            <a:r>
              <a:t>Cette fois, le pointeur doit Œtre de type FSOUND_STREAM.</a:t>
            </a:r>
            <a:br/>
            <a:r>
              <a:t>FSOUND_STREAM *musique = NULL;</a:t>
            </a:r>
            <a:br/>
            <a:r>
              <a:t>Charger le son</a:t>
            </a:r>
            <a:br/>
            <a:r>
              <a:t>Comme je vous l’ai dit, le son sera chargØ progressivement (on dit en streaming). Tou-</a:t>
            </a:r>
            <a:br/>
            <a:r>
              <a:t>tefois, il faut quand mŒme ouvrir le (cid:28)chier, car pour l’instant notre pointeur musique</a:t>
            </a:r>
            <a:br/>
            <a:r>
              <a:t>vaut toujours NULL, je vous rappelle.</a:t>
            </a:r>
            <a:br/>
            <a:r>
              <a:t>On utilise ici la fonction FSOUND_Stream_Open. Elle prend 4 paramŁtres, ce sont les 4</a:t>
            </a:r>
            <a:br/>
            <a:r>
              <a:t>mŒmes derniers paramŁtres que ceux de la fonction FSOUND_Sample_Load qu’on a vue</a:t>
            </a:r>
            <a:br/>
            <a:r>
              <a:t>7. Vous n’Œtes pas sans savoir qu’il faut verser une redevance pour pouvoir utiliser la plupart des</a:t>
            </a:r>
            <a:br/>
            <a:r>
              <a:t>chansonsquevousconnaissez!</a:t>
            </a:r>
            <a:br/>
            <a:r>
              <a:t>8. Vous pouvez retrouver Hype sur leur page MySpace si vous voulez en savoir plus (code web :</a:t>
            </a:r>
            <a:br/>
            <a:r>
              <a:t>839250).</a:t>
            </a:r>
            <a:br/>
            <a:r>
              <a:t>453</a:t>
            </a:r>
          </a:p>
        </p:txBody>
      </p:sp>
    </p:spTree>
  </p:cSld>
  <p:clrMapOvr>
    <a:masterClrMapping/>
  </p:clrMapOvr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27. JOUER DU SON AVEC FMOD</a:t>
            </a:r>
            <a:br/>
            <a:r>
              <a:t>tout (cid:224) l’heure. En clair, indiquez le nom du (cid:28)chier (cid:224) ouvrir dans le premier paramŁtre,</a:t>
            </a:r>
            <a:br/>
            <a:r>
              <a:t>et laissez les 3 autres paramŁtres (cid:224) 0.</a:t>
            </a:r>
            <a:br/>
            <a:r>
              <a:t>LafonctionretourneuneadressemØmoirequ’onrØcupŁreavecnotrepointeurmusique.</a:t>
            </a:r>
            <a:br/>
            <a:r>
              <a:t>musique = FSOUND_Stream_Open("Hype_Home.mp3", 0, 0, 0);</a:t>
            </a:r>
            <a:br/>
            <a:r>
              <a:t>Il est l(cid:224) encore fortement conseillØ de vØri(cid:28)er si le (cid:28)chier a bien ØtØ chargØ. En cas</a:t>
            </a:r>
            <a:br/>
            <a:r>
              <a:t>d’Øchec, le pointeur vaut NULL.</a:t>
            </a:r>
            <a:br/>
            <a:r>
              <a:t>Jouer la musique</a:t>
            </a:r>
            <a:br/>
            <a:r>
              <a:t>C’est trŁs simple : on fait appel (cid:224) FSOUND_Stream_Play. Elle prend 2 paramŁtres :</a:t>
            </a:r>
            <a:br/>
            <a:r>
              <a:t>(cid:21) Le numØro du canal sur lequel jouer le son (envoyez FSOUND_FREE et FMOD se</a:t>
            </a:r>
            <a:br/>
            <a:r>
              <a:t>dØbrouillera tout seul pour trouver un canal libre)</a:t>
            </a:r>
            <a:br/>
            <a:r>
              <a:t>(cid:21) Le pointeur vers le (cid:28)chier (cid:224) lire (dans notre cas, il s’appelle musique).</a:t>
            </a:r>
            <a:br/>
            <a:r>
              <a:t>On peut donc jouer notre musique avec :</a:t>
            </a:r>
            <a:br/>
            <a:r>
              <a:t>FSOUND_Stream_Play(FSOUND_FREE, musique);</a:t>
            </a:r>
            <a:br/>
            <a:r>
              <a:t>Et voil(cid:224) le travail!</a:t>
            </a:r>
            <a:br/>
            <a:r>
              <a:t>Mais ce n’est pas tout. Dans le cas d’une musique, il peut Œtre bien de savoir modi(cid:28)er</a:t>
            </a:r>
            <a:br/>
            <a:r>
              <a:t>le volume, gØrer les rØpØtitions de la chanson, la mettre en pause ou mŒme l’arrŒter.</a:t>
            </a:r>
            <a:br/>
            <a:r>
              <a:t>C’est ce genre de choses que nous allons apprendre (cid:224) faire maintenant.</a:t>
            </a:r>
            <a:br/>
            <a:r>
              <a:t>Modi(cid:28)er le volume</a:t>
            </a:r>
            <a:br/>
            <a:r>
              <a:t>Avec la fonction FSOUND_SetVolume, vous pouvez changer le volume d’un canal.</a:t>
            </a:r>
            <a:br/>
            <a:r>
              <a:t>FSOUND_SetVolume(FSOUND_ALL, 120);</a:t>
            </a:r>
            <a:br/>
            <a:r>
              <a:t>Il faut envoyer 2 paramŁtres :</a:t>
            </a:r>
            <a:br/>
            <a:r>
              <a:t>(cid:21) LenumØroducanaldontondoitchangerlevolume(pourchangerlevolumedetous</a:t>
            </a:r>
            <a:br/>
            <a:r>
              <a:t>les canaux, envoyez FSOUND_ALL)</a:t>
            </a:r>
            <a:br/>
            <a:r>
              <a:t>(cid:21) Le nouveau volume : indiquez un nombre de 0 (silencieux) (cid:224) 255 (volume maximal)</a:t>
            </a:r>
            <a:br/>
            <a:r>
              <a:t>Notez que cette fonction permet aussi de changer le volume des sons courts,</a:t>
            </a:r>
            <a:br/>
            <a:r>
              <a:t>et pas seulement celui des sons streamØs (longs).</a:t>
            </a:r>
            <a:br/>
            <a:r>
              <a:t>RØpØtition de la chanson</a:t>
            </a:r>
            <a:br/>
            <a:r>
              <a:t>On a souvent besoin de rØpØter la musique de fond. C’est justement ce que propose la</a:t>
            </a:r>
            <a:br/>
            <a:r>
              <a:t>fonction FSOUND_Stream_SetLoopCount. Elle prend 2 paramŁtres :</a:t>
            </a:r>
            <a:br/>
            <a:r>
              <a:t>454</a:t>
            </a:r>
          </a:p>
        </p:txBody>
      </p:sp>
    </p:spTree>
  </p:cSld>
  <p:clrMapOvr>
    <a:masterClrMapping/>
  </p:clrMapOvr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MUSIQUES (MP3, OGG, WMA...)</a:t>
            </a:r>
            <a:br/>
            <a:r>
              <a:t>(cid:21) Le pointeur vers la chanson</a:t>
            </a:r>
            <a:br/>
            <a:r>
              <a:t>(cid:21) Le nombre de fois qu’elle doit Œtre rØpØtØe. Si vous mettez 1, la chanson sera donc</a:t>
            </a:r>
            <a:br/>
            <a:r>
              <a:t>rØpØtØe une seule fois. Si vous mettez un nombre nØgatif (comme -1), elle sera jouØe</a:t>
            </a:r>
            <a:br/>
            <a:r>
              <a:t>indØ(cid:28)niment.</a:t>
            </a:r>
            <a:br/>
            <a:r>
              <a:t>Avec ce code source, notre musique sera donc rØpØtØe (cid:224) l’in(cid:28)ni :</a:t>
            </a:r>
            <a:br/>
            <a:r>
              <a:t>FSOUND_Stream_SetLoopCount(musique, -1);</a:t>
            </a:r>
            <a:br/>
            <a:r>
              <a:t>Pour que la rØpØtition fonctionne, il faut envoyer FSOUND_LOOP_NORMAL en second pa-</a:t>
            </a:r>
            <a:br/>
            <a:r>
              <a:t>ramŁtre de la fonction FSOUND_Stream_Open.</a:t>
            </a:r>
            <a:br/>
            <a:r>
              <a:t>Mettre en pause la chanson</a:t>
            </a:r>
            <a:br/>
            <a:r>
              <a:t>Il y a ici 2 fonctions (cid:224) conna(cid:238)tre :</a:t>
            </a:r>
            <a:br/>
            <a:r>
              <a:t>(cid:21) FSOUND_GetPaused(numero_du_canal) : indique si la chanson jouØe sur le canal</a:t>
            </a:r>
            <a:br/>
            <a:r>
              <a:t>indiquØestenpauseounon.Ellerenvoie(cid:19)vrai(cid:20)silachansonestenpause,(cid:19)faux(cid:20)</a:t>
            </a:r>
            <a:br/>
            <a:r>
              <a:t>si elle est en train d’Œtre jouØe.</a:t>
            </a:r>
            <a:br/>
            <a:r>
              <a:t>(cid:21) FSOUND_SetPaused(numero_du_canal, etat) : met en pause ou rØactive la lecture</a:t>
            </a:r>
            <a:br/>
            <a:r>
              <a:t>de la chanson sur le canal indiquØ. Envoyez 1 ((cid:19) vrai (cid:20)) pour mettre en pause, 0</a:t>
            </a:r>
            <a:br/>
            <a:r>
              <a:t>((cid:19) faux (cid:20)) pour rØactiver la lecture.</a:t>
            </a:r>
            <a:br/>
            <a:r>
              <a:t>Ce morceau de code de fenŒtre SDL met en pause la chanson si on appuie sur P, et la</a:t>
            </a:r>
            <a:br/>
            <a:r>
              <a:t>rØactive si on appuie (cid:224) nouveau sur P ensuite.</a:t>
            </a:r>
            <a:br/>
            <a:r>
              <a:t>case SDL_KEYDOWN:</a:t>
            </a:r>
            <a:br/>
            <a:r>
              <a:t>if (event.key.keysym.sym == SDLK_p) // Si on appuie sur P</a:t>
            </a:r>
            <a:br/>
            <a:r>
              <a:t>{</a:t>
            </a:r>
            <a:br/>
            <a:r>
              <a:t>if (FSOUND_GetPaused(1)) // Si la chanson est en pause</a:t>
            </a:r>
            <a:br/>
            <a:r>
              <a:t>FSOUND_SetPaused(FSOUND_ALL, 0); // On enlŁve la pause</a:t>
            </a:r>
            <a:br/>
            <a:r>
              <a:t>else // Sinon, elle est en cours de lecture</a:t>
            </a:r>
            <a:br/>
            <a:r>
              <a:t>FSOUND_SetPaused(FSOUND_ALL, 1); // On met en pause</a:t>
            </a:r>
            <a:br/>
            <a:r>
              <a:t>}</a:t>
            </a:r>
            <a:br/>
            <a:r>
              <a:t>break;</a:t>
            </a:r>
            <a:br/>
            <a:r>
              <a:t>Stopper la lecture</a:t>
            </a:r>
            <a:br/>
            <a:r>
              <a:t>Il su(cid:30)t d’appeler FSOUND_Stream_Stop. On lui envoie le pointeur vers la chanson (cid:224)</a:t>
            </a:r>
            <a:br/>
            <a:r>
              <a:t>arrŒter.</a:t>
            </a:r>
            <a:br/>
            <a:r>
              <a:t>FSOUND_Stream_Stop(musique);</a:t>
            </a:r>
            <a:br/>
            <a:r>
              <a:t>Et bien d’autres choses</a:t>
            </a:r>
            <a:br/>
            <a:r>
              <a:t>On peut faire beaucoup d’autres choses, mais je ne vais pas toutes vous les ØnumØrer</a:t>
            </a:r>
            <a:br/>
            <a:r>
              <a:t>ici, autant rØpØter la doc’! Je vous invite donc (cid:224) la lire si vous cherchez des fonctions</a:t>
            </a:r>
            <a:br/>
            <a:r>
              <a:t>supplØmentaires.</a:t>
            </a:r>
            <a:br/>
            <a:r>
              <a:t>455</a:t>
            </a:r>
          </a:p>
        </p:txBody>
      </p:sp>
    </p:spTree>
  </p:cSld>
  <p:clrMapOvr>
    <a:masterClrMapping/>
  </p:clrMapOvr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27. JOUER DU SON AVEC FMOD</a:t>
            </a:r>
            <a:br/>
            <a:r>
              <a:t>LibØrer la mØmoire</a:t>
            </a:r>
            <a:br/>
            <a:r>
              <a:t>PourdØchargerlamusiquedelamØmoire,appelezFSOUND_Stream_Closeetdonnez-lui</a:t>
            </a:r>
            <a:br/>
            <a:r>
              <a:t>le pointeur.</a:t>
            </a:r>
            <a:br/>
            <a:r>
              <a:t>FSOUND_Stream_Close(musique);</a:t>
            </a:r>
            <a:br/>
            <a:r>
              <a:t>Code complet de lecture du MP3</a:t>
            </a:r>
            <a:br/>
            <a:r>
              <a:t>Lecodeci-dessousvousmontreunprogrammejouantlamusique(cid:19)Home(cid:20).Lamusique</a:t>
            </a:r>
            <a:br/>
            <a:r>
              <a:t>est jouØe dŁs le dØbut du programme. On peut la mettre en pause en appuyant sur P.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NULL, *pochette = NULL;</a:t>
            </a:r>
            <a:br/>
            <a:r>
              <a:t>SDL_Event event;</a:t>
            </a:r>
            <a:br/>
            <a:r>
              <a:t>SDL_Rect position;</a:t>
            </a:r>
            <a:br/>
            <a:r>
              <a:t>int continuer = 1;</a:t>
            </a:r>
            <a:br/>
            <a:r>
              <a:t>FSOUND_STREAM *musique = NULL;</a:t>
            </a:r>
            <a:br/>
            <a:r>
              <a:t>FSOUND_Init(44100, 32, 0);</a:t>
            </a:r>
            <a:br/>
            <a:r>
              <a:t>/* On ouvre la musique */</a:t>
            </a:r>
            <a:br/>
            <a:r>
              <a:t>musique = FSOUND_Stream_Open("Hype_Home.mp3", FSOUND_LOOP_NORMAL, 0, 0);</a:t>
            </a:r>
            <a:br/>
            <a:r>
              <a:t>if (musique == NULL) /* On vØrifie si elle a bien ØtØ ouverte (IMPORTANT) */</a:t>
            </a:r>
            <a:br/>
            <a:r>
              <a:t>{</a:t>
            </a:r>
            <a:br/>
            <a:r>
              <a:t>fprintf(stderr, "Impossible de lire Hype_Home.mp3\n");</a:t>
            </a:r>
            <a:br/>
            <a:r>
              <a:t>exit(EXIT_FAILURE);</a:t>
            </a:r>
            <a:br/>
            <a:r>
              <a:t>}</a:t>
            </a:r>
            <a:br/>
            <a:r>
              <a:t>FSOUND_Stream_SetLoopCount(musique, -1); /* On active la rØpØtition de la</a:t>
            </a:r>
            <a:br/>
            <a:r>
              <a:t>(cid:44)→ musique (cid:224) l’infini */</a:t>
            </a:r>
            <a:br/>
            <a:r>
              <a:t>FSOUND_Stream_Play(FSOUND_FREE, musique); /* On joue la musique */</a:t>
            </a:r>
            <a:br/>
            <a:r>
              <a:t>SDL_Init(SDL_INIT_VIDEO);</a:t>
            </a:r>
            <a:br/>
            <a:r>
              <a:t>ecran = SDL_SetVideoMode(640, 480, 32, SDL_HWSURFACE | SDL_DOUBLEBUF);</a:t>
            </a:r>
            <a:br/>
            <a:r>
              <a:t>SDL_WM_SetCaption("Gestion du son avec FMOD", NULL);</a:t>
            </a:r>
            <a:br/>
            <a:r>
              <a:t>pochette = IMG_Load("hype_liesandspeeches.jpg");</a:t>
            </a:r>
            <a:br/>
            <a:r>
              <a:t>position.x = 0;</a:t>
            </a:r>
            <a:br/>
            <a:r>
              <a:t>position.y = 0;</a:t>
            </a:r>
            <a:br/>
            <a:r>
              <a:t>while (continuer)</a:t>
            </a:r>
            <a:br/>
            <a:r>
              <a:t>{</a:t>
            </a:r>
            <a:br/>
            <a:r>
              <a:t>SDL_WaitEvent(&amp;event);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break;</a:t>
            </a:r>
            <a:br/>
            <a:r>
              <a:t>456</a:t>
            </a:r>
          </a:p>
        </p:txBody>
      </p:sp>
    </p:spTree>
  </p:cSld>
  <p:clrMapOvr>
    <a:masterClrMapping/>
  </p:clrMapOvr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MUSIQUES (MIDI)</a:t>
            </a:r>
            <a:br/>
            <a:r>
              <a:t>case SDL_KEYDOWN:</a:t>
            </a:r>
            <a:br/>
            <a:r>
              <a:t>if (event.key.keysym.sym == SDLK_p) //Si on appuie sur P</a:t>
            </a:r>
            <a:br/>
            <a:r>
              <a:t>{</a:t>
            </a:r>
            <a:br/>
            <a:r>
              <a:t>if (FSOUND_GetPaused(1)) // Si la chanson est en pause</a:t>
            </a:r>
            <a:br/>
            <a:r>
              <a:t>FSOUND_SetPaused(1, 0); // On enlŁve la pause</a:t>
            </a:r>
            <a:br/>
            <a:r>
              <a:t>else // Sinon, elle est en cours de lecture</a:t>
            </a:r>
            <a:br/>
            <a:r>
              <a:t>FSOUND_SetPaused(1, 1); // On active la pause</a:t>
            </a:r>
            <a:br/>
            <a:r>
              <a:t>}</a:t>
            </a:r>
            <a:br/>
            <a:r>
              <a:t>break;</a:t>
            </a:r>
            <a:br/>
            <a:r>
              <a:t>}</a:t>
            </a:r>
            <a:br/>
            <a:r>
              <a:t>SDL_FillRect(ecran, NULL, SDL_MapRGB(ecran-&gt;format, 0, 0, 0));</a:t>
            </a:r>
            <a:br/>
            <a:r>
              <a:t>SDL_BlitSurface(pochette, NULL, ecran, &amp;position);</a:t>
            </a:r>
            <a:br/>
            <a:r>
              <a:t>SDL_Flip(ecran);</a:t>
            </a:r>
            <a:br/>
            <a:r>
              <a:t>}</a:t>
            </a:r>
            <a:br/>
            <a:r>
              <a:t>FSOUND_Stream_Close(musique); /* On libŁre la mØmoire */</a:t>
            </a:r>
            <a:br/>
            <a:r>
              <a:t>FSOUND_Close();</a:t>
            </a:r>
            <a:br/>
            <a:r>
              <a:t>SDL_FreeSurface(pochette);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763860(cid:1)</a:t>
            </a:r>
            <a:br/>
            <a:r>
              <a:t>Histoire d’avoir autre chose qu’une fenŒtre noire, j’ai mis la pochette de l’album en</a:t>
            </a:r>
            <a:br/>
            <a:r>
              <a:t>image de fond.</a:t>
            </a:r>
            <a:br/>
            <a:r>
              <a:t>Pour apprØcier pleinement le rØsultat, je vous invite (cid:224) regarder la vidØo du programme</a:t>
            </a:r>
            <a:br/>
            <a:r>
              <a:t>en cours d’exØcution.</a:t>
            </a:r>
            <a:br/>
            <a:r>
              <a:t>(cid:3) (cid:0)</a:t>
            </a:r>
            <a:br/>
            <a:r>
              <a:t>(cid:66) (cid:2)Code web : 517526(cid:1)</a:t>
            </a:r>
            <a:br/>
            <a:r>
              <a:t>Les musiques (MIDI)</a:t>
            </a:r>
            <a:br/>
            <a:r>
              <a:t>Les musiques de type MIDI sont trŁs di(cid:27)Ørentes des musiques de type MP3, OGG ou</a:t>
            </a:r>
            <a:br/>
            <a:r>
              <a:t>WMA qu’on vient d’Øtudier. En e(cid:27)et, au lieu d’enregistrer la musique avec un micro,</a:t>
            </a:r>
            <a:br/>
            <a:r>
              <a:t>cettefoislamusiqueestcrØØedetoutespiŁcessurl’ordinateur.Onn’enregistrequedes</a:t>
            </a:r>
            <a:br/>
            <a:r>
              <a:t>notes de musique, ce qui explique pourquoi on ne peut pas enregistrer la voix.</a:t>
            </a:r>
            <a:br/>
            <a:r>
              <a:t>L’avantage? En enregistrant uniquement les notes, on obtient des (cid:28)chiers trŁs trŁs</a:t>
            </a:r>
            <a:br/>
            <a:r>
              <a:t>petits. Vous avez peut-Œtre dØj(cid:224) remarquØ que les MIDI Øtaient de tous petits (cid:28)chiers.</a:t>
            </a:r>
            <a:br/>
            <a:r>
              <a:t>Le dØfaut? Eh bien on ne peut pas enregistrer de voix et les e(cid:27)ets autorisØs par le</a:t>
            </a:r>
            <a:br/>
            <a:r>
              <a:t>format, bien que nombreux, sont limitØs.</a:t>
            </a:r>
            <a:br/>
            <a:r>
              <a:t>Ce format est donc inadaptØ pour enregistrer des musiques qui passent (cid:224) la radio,</a:t>
            </a:r>
            <a:br/>
            <a:r>
              <a:t>par exemple; en revanche, il est tout (cid:224) fait adaptØ pour jouer de vieilles musiques de</a:t>
            </a:r>
            <a:br/>
            <a:r>
              <a:t>l’Øpoque de la Super-NES, GameBoy, MegaDrive, etc.</a:t>
            </a:r>
            <a:br/>
            <a:r>
              <a:t>457</a:t>
            </a:r>
          </a:p>
        </p:txBody>
      </p:sp>
    </p:spTree>
  </p:cSld>
  <p:clrMapOvr>
    <a:masterClrMapping/>
  </p:clrMapOvr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27. JOUER DU SON AVEC FMOD</a:t>
            </a:r>
            <a:br/>
            <a:r>
              <a:t>Trouver des MIDI</a:t>
            </a:r>
            <a:br/>
            <a:r>
              <a:t>On trouve des kilotonnes de MIDI sur le net. Je ne m’en fais pas pour vous, vous</a:t>
            </a:r>
            <a:br/>
            <a:r>
              <a:t>trouverez votre bonheur!</a:t>
            </a:r>
            <a:br/>
            <a:r>
              <a:t>Personnellement, j’ai retenu MusicRobot.com, un moteur de recherche pour (cid:28)chiers</a:t>
            </a:r>
            <a:br/>
            <a:r>
              <a:t>MIDI.</a:t>
            </a:r>
            <a:br/>
            <a:r>
              <a:t>(cid:3) (cid:0)</a:t>
            </a:r>
            <a:br/>
            <a:r>
              <a:t>(cid:66) (cid:2)Code web : 833286(cid:1)</a:t>
            </a:r>
            <a:br/>
            <a:r>
              <a:t>Personnellement, j’ai rØcupØrØ une vieille musique de Mario (ah, les souvenirs!). Vous</a:t>
            </a:r>
            <a:br/>
            <a:r>
              <a:t>pouvez la tØlØcharger pour vos tests si vous le voulez.</a:t>
            </a:r>
            <a:br/>
            <a:r>
              <a:t>(cid:3) (cid:0)</a:t>
            </a:r>
            <a:br/>
            <a:r>
              <a:t>(cid:66) (cid:2)Code web : 416197(cid:1)</a:t>
            </a:r>
            <a:br/>
            <a:r>
              <a:t>Les Øtapes (cid:224) suivre pour jouer un MIDI</a:t>
            </a:r>
            <a:br/>
            <a:r>
              <a:t>Les fonctions nØcessaires pour jouer des MIDI commencent par le prØ(cid:28)xe FMUSIC au</a:t>
            </a:r>
            <a:br/>
            <a:r>
              <a:t>lieu de FSOUND. Toutefois, les fonctions de chargement et de dØchargement de FMOD</a:t>
            </a:r>
            <a:br/>
            <a:r>
              <a:t>(cid:224) utiliser restent les mŒmes et elles ont bien le prØ(cid:28)xe FSOUND.</a:t>
            </a:r>
            <a:br/>
            <a:r>
              <a:t>Vouscommencez(cid:224)avoirl’habitude,jevaisdoncallermaintenantunpeuplusvitedans</a:t>
            </a:r>
            <a:br/>
            <a:r>
              <a:t>le listing des fonctions.</a:t>
            </a:r>
            <a:br/>
            <a:r>
              <a:t>Le pointeur</a:t>
            </a:r>
            <a:br/>
            <a:r>
              <a:t>FMUSIC_MODULE *musique = NULL;</a:t>
            </a:r>
            <a:br/>
            <a:r>
              <a:t>Charger un MIDI</a:t>
            </a:r>
            <a:br/>
            <a:r>
              <a:t>musique = FMUSIC_LoadSong("mario.mid");</a:t>
            </a:r>
            <a:br/>
            <a:r>
              <a:t>La fonction prend un seul paramŁtre : comme vous le voyez, c’est encore plus simple.</a:t>
            </a:r>
            <a:br/>
            <a:r>
              <a:t>Elle renvoie NULL si le (cid:28)chier n’a pas pu Œtre chargØ.</a:t>
            </a:r>
            <a:br/>
            <a:r>
              <a:t>Jouer un MIDI</a:t>
            </a:r>
            <a:br/>
            <a:r>
              <a:t>FMUSIC_PlaySong(musique);</a:t>
            </a:r>
            <a:br/>
            <a:r>
              <a:t>RØpØter un MIDI</a:t>
            </a:r>
            <a:br/>
            <a:r>
              <a:t>FMUSIC_SetLooping(musique, 1);</a:t>
            </a:r>
            <a:br/>
            <a:r>
              <a:t>Cette fois, c’est un peu di(cid:27)Ørent. Il faut envoyer 1 ((cid:19) vrai (cid:20)) pour que la musique soit</a:t>
            </a:r>
            <a:br/>
            <a:r>
              <a:t>rØpØtØe (cid:224) l’in(cid:28)ni.</a:t>
            </a:r>
            <a:br/>
            <a:r>
              <a:t>458</a:t>
            </a:r>
          </a:p>
        </p:txBody>
      </p:sp>
    </p:spTree>
  </p:cSld>
  <p:clrMapOvr>
    <a:masterClrMapping/>
  </p:clrMapOvr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MUSIQUES (MIDI)</a:t>
            </a:r>
            <a:br/>
            <a:r>
              <a:t>Mettre en pause un MIDI</a:t>
            </a:r>
            <a:br/>
            <a:r>
              <a:t>La fonction FMUSIC_GetPaused indique si la chanson est en pause ou non.</a:t>
            </a:r>
            <a:br/>
            <a:r>
              <a:t>FMUSIC_GetPaused(musique);</a:t>
            </a:r>
            <a:br/>
            <a:r>
              <a:t>La fonction FMUSIC_SetPaused met en pause ou rØactive la lecture de la chanson.</a:t>
            </a:r>
            <a:br/>
            <a:r>
              <a:t>FMUSIC_SetPaused(musique, 1);</a:t>
            </a:r>
            <a:br/>
            <a:r>
              <a:t>Envoyez 1 pour mettre en pause, 0 pour relancer la lecture.</a:t>
            </a:r>
            <a:br/>
            <a:r>
              <a:t>Voici un exemple de code gØrant la pause si on appuie sur P :</a:t>
            </a:r>
            <a:br/>
            <a:r>
              <a:t>case SDL_KEYDOWN:</a:t>
            </a:r>
            <a:br/>
            <a:r>
              <a:t>if (event.key.keysym.sym == SDLK_p) //Si on appuie sur P</a:t>
            </a:r>
            <a:br/>
            <a:r>
              <a:t>{</a:t>
            </a:r>
            <a:br/>
            <a:r>
              <a:t>if (FMUSIC_GetPaused(musique)) // Si la chanson est en pause</a:t>
            </a:r>
            <a:br/>
            <a:r>
              <a:t>FMUSIC_SetPaused(musique, 0); // On enlŁve la pause</a:t>
            </a:r>
            <a:br/>
            <a:r>
              <a:t>else // Sinon, elle est en cours de lecture</a:t>
            </a:r>
            <a:br/>
            <a:r>
              <a:t>FMUSIC_SetPaused(musique, 1); // On active la pause</a:t>
            </a:r>
            <a:br/>
            <a:r>
              <a:t>}</a:t>
            </a:r>
            <a:br/>
            <a:r>
              <a:t>Attention : bien que similaire, ce code est di(cid:27)Ørent du code de pause qu’on</a:t>
            </a:r>
            <a:br/>
            <a:r>
              <a:t>a vu tout (cid:224) l’heure. En particulier, il n’y a pas de canal (cid:224) indiquer ici.</a:t>
            </a:r>
            <a:br/>
            <a:r>
              <a:t>Modi(cid:28)er le volume</a:t>
            </a:r>
            <a:br/>
            <a:r>
              <a:t>FMUSIC_SetMasterVolume(musique, 150);</a:t>
            </a:r>
            <a:br/>
            <a:r>
              <a:t>Le second paramŁtre correspond au volume.</a:t>
            </a:r>
            <a:br/>
            <a:r>
              <a:t>(cid:21) 0 = silencieux</a:t>
            </a:r>
            <a:br/>
            <a:r>
              <a:t>(cid:21) 256 = volume maximal</a:t>
            </a:r>
            <a:br/>
            <a:r>
              <a:t>Stopper la lecture</a:t>
            </a:r>
            <a:br/>
            <a:r>
              <a:t>FMUSIC_StopSong(musique);</a:t>
            </a:r>
            <a:br/>
            <a:r>
              <a:t>LibØrer la musique MIDI</a:t>
            </a:r>
            <a:br/>
            <a:r>
              <a:t>FMUSIC_FreeSong(musique);</a:t>
            </a:r>
            <a:br/>
            <a:r>
              <a:t>459</a:t>
            </a:r>
          </a:p>
        </p:txBody>
      </p:sp>
    </p:spTree>
  </p:cSld>
  <p:clrMapOvr>
    <a:masterClrMapping/>
  </p:clrMapOvr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27. JOUER DU SON AVEC FMOD</a:t>
            </a:r>
            <a:br/>
            <a:r>
              <a:t>Code d’exemple pour rØsumer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NULL, *niveau = NULL;</a:t>
            </a:r>
            <a:br/>
            <a:r>
              <a:t>SDL_Event event;</a:t>
            </a:r>
            <a:br/>
            <a:r>
              <a:t>SDL_Rect position;</a:t>
            </a:r>
            <a:br/>
            <a:r>
              <a:t>int continuer = 1;</a:t>
            </a:r>
            <a:br/>
            <a:r>
              <a:t>FMUSIC_MODULE *musique = NULL;</a:t>
            </a:r>
            <a:br/>
            <a:r>
              <a:t>FSOUND_Init(44100, 32, 0);</a:t>
            </a:r>
            <a:br/>
            <a:r>
              <a:t>musique = FMUSIC_LoadSong("mario.mid"); // Chargement de la chanson</a:t>
            </a:r>
            <a:br/>
            <a:r>
              <a:t>if (musique == NULL)</a:t>
            </a:r>
            <a:br/>
            <a:r>
              <a:t>{</a:t>
            </a:r>
            <a:br/>
            <a:r>
              <a:t>fprintf(stderr, "Impossible de lire mario.mid\n");</a:t>
            </a:r>
            <a:br/>
            <a:r>
              <a:t>exit(EXIT_FAILURE);</a:t>
            </a:r>
            <a:br/>
            <a:r>
              <a:t>}</a:t>
            </a:r>
            <a:br/>
            <a:r>
              <a:t>FMUSIC_SetLooping(musique, 1); // RØpØtition infinie</a:t>
            </a:r>
            <a:br/>
            <a:r>
              <a:t>FMUSIC_PlaySong(musique); // On joue la chanson</a:t>
            </a:r>
            <a:br/>
            <a:r>
              <a:t>SDL_Init(SDL_INIT_VIDEO);</a:t>
            </a:r>
            <a:br/>
            <a:r>
              <a:t>ecran = SDL_SetVideoMode(640, 480, 32, SDL_HWSURFACE | SDL_DOUBLEBUF);</a:t>
            </a:r>
            <a:br/>
            <a:r>
              <a:t>SDL_WM_SetCaption("Gestion du son avec FMOD", NULL);</a:t>
            </a:r>
            <a:br/>
            <a:r>
              <a:t>niveau = IMG_Load("mario_niveau.jpg");</a:t>
            </a:r>
            <a:br/>
            <a:r>
              <a:t>position.x = 0;</a:t>
            </a:r>
            <a:br/>
            <a:r>
              <a:t>position.y = 0;</a:t>
            </a:r>
            <a:br/>
            <a:r>
              <a:t>while (continuer)</a:t>
            </a:r>
            <a:br/>
            <a:r>
              <a:t>{</a:t>
            </a:r>
            <a:br/>
            <a:r>
              <a:t>SDL_WaitEvent(&amp;event);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break;</a:t>
            </a:r>
            <a:br/>
            <a:r>
              <a:t>case SDL_KEYDOWN:</a:t>
            </a:r>
            <a:br/>
            <a:r>
              <a:t>if (event.key.keysym.sym == SDLK_p) //Si on appuie sur P</a:t>
            </a:r>
            <a:br/>
            <a:r>
              <a:t>{</a:t>
            </a:r>
            <a:br/>
            <a:r>
              <a:t>if (FMUSIC_GetPaused(musique)) // Si la chanson est en pause</a:t>
            </a:r>
            <a:br/>
            <a:r>
              <a:t>FMUSIC_SetPaused(musique, 0); // On enlŁve la pause</a:t>
            </a:r>
            <a:br/>
            <a:r>
              <a:t>else // Sinon, elle est en cours de lecture</a:t>
            </a:r>
            <a:br/>
            <a:r>
              <a:t>FMUSIC_SetPaused(musique, 1); // On active la pause</a:t>
            </a:r>
            <a:br/>
            <a:r>
              <a:t>}</a:t>
            </a:r>
            <a:br/>
            <a:r>
              <a:t>break;</a:t>
            </a:r>
            <a:br/>
            <a:r>
              <a:t>}</a:t>
            </a:r>
            <a:br/>
            <a:r>
              <a:t>SDL_FillRect(ecran, NULL, SDL_MapRGB(ecran-&gt;format, 0, 0, 0));</a:t>
            </a:r>
            <a:br/>
            <a:r>
              <a:t>SDL_BlitSurface(niveau, NULL, ecran, &amp;position);</a:t>
            </a:r>
            <a:br/>
            <a:r>
              <a:t>SDL_Flip(ecran);</a:t>
            </a:r>
            <a:br/>
            <a:r>
              <a:t>460</a:t>
            </a:r>
          </a:p>
        </p:txBody>
      </p:sp>
    </p:spTree>
  </p:cSld>
  <p:clrMapOvr>
    <a:masterClrMapping/>
  </p:clrMapOvr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MUSIQUES (MIDI)</a:t>
            </a:r>
            <a:br/>
            <a:r>
              <a:t>}</a:t>
            </a:r>
            <a:br/>
            <a:r>
              <a:t>FMUSIC_FreeSong(musique); // DØchargement de la chanson</a:t>
            </a:r>
            <a:br/>
            <a:r>
              <a:t>FSOUND_Close();</a:t>
            </a:r>
            <a:br/>
            <a:r>
              <a:t>SDL_FreeSurface(niveau);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111949(cid:1)</a:t>
            </a:r>
            <a:br/>
            <a:r>
              <a:t>Ce code reprend les fonctions principales qu’on vient de voir.</a:t>
            </a:r>
            <a:br/>
            <a:r>
              <a:t>Je vous propose de dØcouvrir ce que (cid:231)a donne en vidØo9.</a:t>
            </a:r>
            <a:br/>
            <a:r>
              <a:t>(cid:3) (cid:0)</a:t>
            </a:r>
            <a:br/>
            <a:r>
              <a:t>(cid:66) (cid:2)Code web : 120059(cid:1)</a:t>
            </a:r>
            <a:br/>
            <a:r>
              <a:t>En rØsumØ</a:t>
            </a:r>
            <a:br/>
            <a:r>
              <a:t>(cid:21) La SDL possŁde des fonctionnalitØs audio limitØes et il est plut(cid:244)t conseillØ de se</a:t>
            </a:r>
            <a:br/>
            <a:r>
              <a:t>pencher sur une bibliothŁque dØdiØe au son, comme FMOD.</a:t>
            </a:r>
            <a:br/>
            <a:r>
              <a:t>(cid:21) Ondistingue3typesdesonsavecFMOD:dessonscourts,dessonslongs(musiques</a:t>
            </a:r>
            <a:br/>
            <a:r>
              <a:t>MP3, OGG...) et des musiques au format binaire (MIDI).</a:t>
            </a:r>
            <a:br/>
            <a:r>
              <a:t>(cid:21) Chacun de ces types se lit avec des fonctions di(cid:27)Ørentes. Il est conseillØ d’utiliser les</a:t>
            </a:r>
            <a:br/>
            <a:r>
              <a:t>fonctions adaptØes et d’Øviter de charger un son long comme si c’Øtait un son court,</a:t>
            </a:r>
            <a:br/>
            <a:r>
              <a:t>par exemple.</a:t>
            </a:r>
            <a:br/>
            <a:r>
              <a:t>(cid:21) FMOD permet de jouer simultanØment plusieurs sons di(cid:27)Ørents (cid:224) l’aide de canaux.</a:t>
            </a:r>
            <a:br/>
            <a:r>
              <a:t>(cid:21) La frØquence d’Øchantillonnage indique la qualitØ du son qui sera jouØ.</a:t>
            </a:r>
            <a:br/>
            <a:r>
              <a:t>9. LacompressiondelavidØoadØtØriorØlaqualitØduMIDIoriginal.</a:t>
            </a:r>
            <a:br/>
            <a:r>
              <a:t>461</a:t>
            </a:r>
          </a:p>
        </p:txBody>
      </p:sp>
    </p:spTree>
  </p:cSld>
  <p:clrMapOvr>
    <a:masterClrMapping/>
  </p:clrMapOvr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27. JOUER DU SON AVEC FMOD</a:t>
            </a:r>
            <a:br/>
            <a:r>
              <a:t>462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3</a:t>
            </a:r>
            <a:br/>
            <a:r>
              <a:t>Chapitre</a:t>
            </a:r>
            <a:br/>
            <a:r>
              <a:t>Votre premier programme</a:t>
            </a:r>
            <a:br/>
            <a:r>
              <a:t>Di(cid:30)cultØ :</a:t>
            </a:r>
            <a:br/>
            <a:r>
              <a:t>O</a:t>
            </a:r>
            <a:br/>
            <a:r>
              <a:t>n aprØparØleterrainjusqu’ici,maintenantilseraitbiendecommencer(cid:224)programmer</a:t>
            </a:r>
            <a:br/>
            <a:r>
              <a:t>unpeu,qu’endites-vous?C’estjustementl’objectifdecechapitre!(cid:192)la(cid:28)ndecelui-</a:t>
            </a:r>
            <a:br/>
            <a:r>
              <a:t>ci, vous aurez rØussi (cid:224) crØer votre premier programme!</a:t>
            </a:r>
            <a:br/>
            <a:r>
              <a:t>Bon d’accord, ce programme sera en noir et blanc et ne saura que vous dire bonjour, il</a:t>
            </a:r>
            <a:br/>
            <a:r>
              <a:t>semblera donc complŁtement inutile mais ce sera votre premier; je peux vous assurer que</a:t>
            </a:r>
            <a:br/>
            <a:r>
              <a:t>vous en serez (cid:28)ers.</a:t>
            </a:r>
            <a:br/>
            <a:r>
              <a:t>31</a:t>
            </a:r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28</a:t>
            </a:r>
            <a:br/>
            <a:r>
              <a:t>Chapitre</a:t>
            </a:r>
            <a:br/>
            <a:r>
              <a:t>TP : visualisation spectrale du son</a:t>
            </a:r>
            <a:br/>
            <a:r>
              <a:t>Di(cid:30)cultØ :</a:t>
            </a:r>
            <a:br/>
            <a:r>
              <a:t>C</a:t>
            </a:r>
            <a:br/>
            <a:r>
              <a:t>e chapitre de travaux pratiques va vous proposer de manipuler la SDL et FMOD</a:t>
            </a:r>
            <a:br/>
            <a:r>
              <a:t>simultanØment. Cette fois, nous n’allons pas travailler sur un jeu. Certes, la SDL est</a:t>
            </a:r>
            <a:br/>
            <a:r>
              <a:t>tout particuliŁrement adaptØe (cid:224) cela, mais on peut l’utiliser dans d’autres domaines.</a:t>
            </a:r>
            <a:br/>
            <a:r>
              <a:t>Ce chapitre va justement vous prouver qu’elle peut servir (cid:224) autre chose.</a:t>
            </a:r>
            <a:br/>
            <a:r>
              <a:t>Nous allons rØaliser ici une visualisation du spectre sonore en SDL. Cela consiste (cid:224) a(cid:30)cher</a:t>
            </a:r>
            <a:br/>
            <a:r>
              <a:t>la composition du son que l’on joue, par exemple une musique. On retrouve cela dans de</a:t>
            </a:r>
            <a:br/>
            <a:r>
              <a:t>nombreux lecteurs audio. C’est amusant et ce n’est pas si compliquØ que (cid:231)a en a l’air!</a:t>
            </a:r>
            <a:br/>
            <a:r>
              <a:t>463</a:t>
            </a:r>
          </a:p>
        </p:txBody>
      </p:sp>
    </p:spTree>
  </p:cSld>
  <p:clrMapOvr>
    <a:masterClrMapping/>
  </p:clrMapOvr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28. TP : VISUALISATION SPECTRALE DU SON</a:t>
            </a:r>
            <a:br/>
            <a:r>
              <a:t>Ce chapitre va nous permettre de travailler autour de notions que nous avons dØcou-</a:t>
            </a:r>
            <a:br/>
            <a:r>
              <a:t>vertes rØcemment :</a:t>
            </a:r>
            <a:br/>
            <a:r>
              <a:t>(cid:21) la gestion du temps;</a:t>
            </a:r>
            <a:br/>
            <a:r>
              <a:t>(cid:21) la bibliothŁque FMOD.</a:t>
            </a:r>
            <a:br/>
            <a:r>
              <a:t>Nous dØcouvrirons en outre comment modi(cid:28)er une surface pixel par pixel.</a:t>
            </a:r>
            <a:br/>
            <a:r>
              <a:t>La(cid:28)g.28.1vousdonneunaper(cid:231)uduprogrammequenousallonscrØerdanscechapitre.</a:t>
            </a:r>
            <a:br/>
            <a:r>
              <a:t>Figure 28.1 (cid:21) Visualisation du spectre sonore</a:t>
            </a:r>
            <a:br/>
            <a:r>
              <a:t>C’est le genre de visualisation qu’on peut retrouver dans des lecteurs audio tels que</a:t>
            </a:r>
            <a:br/>
            <a:r>
              <a:t>Winamp, Windows Media Player ou encore AmaroK. Et pour ne rien g(cid:226)cher, comme</a:t>
            </a:r>
            <a:br/>
            <a:r>
              <a:t>je vous l’ai dit ce n’est pas bien di(cid:30)cile (cid:224) faire. D’ailleurs, contrairement au TP Mario</a:t>
            </a:r>
            <a:br/>
            <a:r>
              <a:t>Sokoban, cette fois c’est vous qui allez travailler. ˙a vous fera un trŁs bon exercice.</a:t>
            </a:r>
            <a:br/>
            <a:r>
              <a:t>Les consignes</a:t>
            </a:r>
            <a:br/>
            <a:r>
              <a:t>Les consignes sont simples. Suivez-les pas (cid:224) pas dans l’ordre et vous n’aurez pas d’en-</a:t>
            </a:r>
            <a:br/>
            <a:r>
              <a:t>nuis!</a:t>
            </a:r>
            <a:br/>
            <a:r>
              <a:t>1. Lire un MP3</a:t>
            </a:r>
            <a:br/>
            <a:r>
              <a:t>Pour commencer, vous devez crØer un programme qui lit un (cid:28)chier MP3. Vous n’avez</a:t>
            </a:r>
            <a:br/>
            <a:r>
              <a:t>qu’(cid:224) reprendre la chanson (cid:19) Home (cid:20) du groupe Hype que nous avons utilisØe dans le</a:t>
            </a:r>
            <a:br/>
            <a:r>
              <a:t>chapitre sur FMOD pour illustrer le fonctionnement de la lecture d’une musique.</a:t>
            </a:r>
            <a:br/>
            <a:r>
              <a:t>(cid:3) (cid:0)</a:t>
            </a:r>
            <a:br/>
            <a:r>
              <a:t>(cid:66) (cid:2)Code web : 926208(cid:1)</a:t>
            </a:r>
            <a:br/>
            <a:r>
              <a:t>464</a:t>
            </a:r>
          </a:p>
        </p:txBody>
      </p:sp>
    </p:spTree>
  </p:cSld>
  <p:clrMapOvr>
    <a:masterClrMapping/>
  </p:clrMapOvr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CONSIGNES</a:t>
            </a:r>
            <a:br/>
            <a:r>
              <a:t>Si vous avez bien suivi le chapitre sur FMOD, il ne vous faudra pas plus de quelques</a:t>
            </a:r>
            <a:br/>
            <a:r>
              <a:t>minutes pour arriver (cid:224) le faire. Je vous conseille au passage de placer le MP3 dans le</a:t>
            </a:r>
            <a:br/>
            <a:r>
              <a:t>dossier de votre projet.</a:t>
            </a:r>
            <a:br/>
            <a:r>
              <a:t>2. Activer le module DSP de FMOD</a:t>
            </a:r>
            <a:br/>
            <a:r>
              <a:t>JevousavaisditdanslechapitresurFMODquenousn’avionspasvutouteslespossi-</a:t>
            </a:r>
            <a:br/>
            <a:r>
              <a:t>bilitØs de cette bibliothŁque. Elle peut lire aussi des CD, e(cid:27)ectuer des enregistrements,</a:t>
            </a:r>
            <a:br/>
            <a:r>
              <a:t>des modi(cid:28)cations sur le son, etc. Nous allons ici nous intØresser (cid:224) un de ses modules,</a:t>
            </a:r>
            <a:br/>
            <a:r>
              <a:t>appelØ DSP.</a:t>
            </a:r>
            <a:br/>
            <a:r>
              <a:t>(cid:192) quoi servent les fonctions du module DSP? Eh bien ce sont justement elles qui nous</a:t>
            </a:r>
            <a:br/>
            <a:r>
              <a:t>donnentdesinformationssurleson,a(cid:28)nquenouspuissionsrØalisernotrevisualisation</a:t>
            </a:r>
            <a:br/>
            <a:r>
              <a:t>spectrale.</a:t>
            </a:r>
            <a:br/>
            <a:r>
              <a:t>Il va falloir activer ce module1. Comme on n’en a pas toujours besoin, le module DSP</a:t>
            </a:r>
            <a:br/>
            <a:r>
              <a:t>est dØsactivØ par dØfaut. Heureusement, l’activer est trŁs simple :</a:t>
            </a:r>
            <a:br/>
            <a:r>
              <a:t>FSOUND_DSP_SetActive(FSOUND_DSP_GetFFTUnit(), 1);</a:t>
            </a:r>
            <a:br/>
            <a:r>
              <a:t>Le premier paramŁtre doit Œtre le rØsultat renvoyØ par FSOUND_DSP_GetFFTUnit().</a:t>
            </a:r>
            <a:br/>
            <a:r>
              <a:t>Quant au second paramŁtre, c’est un boolØen :</a:t>
            </a:r>
            <a:br/>
            <a:r>
              <a:t>(cid:21) si on envoie (cid:19) vrai (cid:20) (1), le module DSP est activØ;</a:t>
            </a:r>
            <a:br/>
            <a:r>
              <a:t>(cid:21) si on envoie (cid:19) faux (cid:20) (0), le module DSP est dØsactivØ.</a:t>
            </a:r>
            <a:br/>
            <a:r>
              <a:t>Par consØquent, si on veut dØsactiver le module DSP juste avant la (cid:28)n du programme,</a:t>
            </a:r>
            <a:br/>
            <a:r>
              <a:t>il su(cid:30)t d’Øcrire :</a:t>
            </a:r>
            <a:br/>
            <a:r>
              <a:t>FSOUND_DSP_SetActive(FSOUND_DSP_GetFFTUnit(), 0);</a:t>
            </a:r>
            <a:br/>
            <a:r>
              <a:t>3. RØcupØrer les donnØes spectrales du son</a:t>
            </a:r>
            <a:br/>
            <a:r>
              <a:t>Pour comprendre le fonctionnement de la visualisation spectrale, il est indispensable</a:t>
            </a:r>
            <a:br/>
            <a:r>
              <a:t>que je vous explique un peu comment (cid:231)a fonctionne (cid:224) l’intØrieur2.</a:t>
            </a:r>
            <a:br/>
            <a:r>
              <a:t>Un son peut Œtre dØcoupØ en frØquences ((cid:28)g. 28.2). Certaines frØquences sont basses,</a:t>
            </a:r>
            <a:br/>
            <a:r>
              <a:t>d’autresmoyennes,etd’autreshautes.Cequenousallonsfairedansnotrevisualisation,</a:t>
            </a:r>
            <a:br/>
            <a:r>
              <a:t>c’esta(cid:30)cherlaquantitØdechacunedecesfrØquencessousformedebarres.Pluslabarre</a:t>
            </a:r>
            <a:br/>
            <a:r>
              <a:t>est grande, plus la frØquence est utilisØe.</a:t>
            </a:r>
            <a:br/>
            <a:r>
              <a:t>Sur la gauchede la fenŒtre, nousfaisons donc appara(cid:238)tre lesbasses frØquences et sur la</a:t>
            </a:r>
            <a:br/>
            <a:r>
              <a:t>droite les hautes.</a:t>
            </a:r>
            <a:br/>
            <a:r>
              <a:t>1. Le module DSP n’est pas activØ par dØfaut car il demande pas mal de calculs supplØmentaires</a:t>
            </a:r>
            <a:br/>
            <a:r>
              <a:t>(cid:224)l’ordinateur.</a:t>
            </a:r>
            <a:br/>
            <a:r>
              <a:t>2. Ceserarapidejevousrassure,carjen’aipasl’intentiondetransformercechapitreencoursde</a:t>
            </a:r>
            <a:br/>
            <a:r>
              <a:t>maths!</a:t>
            </a:r>
            <a:br/>
            <a:r>
              <a:t>465</a:t>
            </a:r>
          </a:p>
        </p:txBody>
      </p:sp>
    </p:spTree>
  </p:cSld>
  <p:clrMapOvr>
    <a:masterClrMapping/>
  </p:clrMapOvr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28. TP : VISUALISATION SPECTRALE DU SON</a:t>
            </a:r>
            <a:br/>
            <a:r>
              <a:t>Figure 28.2 (cid:21) DØcoupage des frØquences</a:t>
            </a:r>
            <a:br/>
            <a:r>
              <a:t>Mais comment rØcupØrer les quantitØs de chaque frØquence?</a:t>
            </a:r>
            <a:br/>
            <a:r>
              <a:t>FMOD nous m(cid:226)che le travail. Maintenant que le module DSP est activØ, on peut faire</a:t>
            </a:r>
            <a:br/>
            <a:r>
              <a:t>appel(cid:224)lafonctionFSOUND_DSP_GetSpectrum().Iln’yaaucunparamŁtre(cid:224)luidonner.</a:t>
            </a:r>
            <a:br/>
            <a:r>
              <a:t>En revanche, elle vous renvoie quelque chose de trŁs intØressant : un pointeur vers un</a:t>
            </a:r>
            <a:br/>
            <a:r>
              <a:t>tableau de 512 float.</a:t>
            </a:r>
            <a:br/>
            <a:r>
              <a:t>Rappel : le type float est un type dØcimal, au mŒme titre que double. La</a:t>
            </a:r>
            <a:br/>
            <a:r>
              <a:t>di(cid:27)Ørence entre les deux vient du fait que double est plus prØcis que float,</a:t>
            </a:r>
            <a:br/>
            <a:r>
              <a:t>mais dans notre cas le type float est su(cid:30)sant. C’est celui utilisØ par FMOD</a:t>
            </a:r>
            <a:br/>
            <a:r>
              <a:t>ici, c’est donc celui que nous devrons utiliser nous aussi.</a:t>
            </a:r>
            <a:br/>
            <a:r>
              <a:t>IlvousfaudradoncdØclarerunpointeurversfloat.FSOUND_DSP_GetSpectrum()vous</a:t>
            </a:r>
            <a:br/>
            <a:r>
              <a:t>renvoie le pointeur sur le tableau, donc sur le premier ØlØment.</a:t>
            </a:r>
            <a:br/>
            <a:r>
              <a:t>En clair, on dØclare le pointeur :</a:t>
            </a:r>
            <a:br/>
            <a:r>
              <a:t>float *spectre = NULL;</a:t>
            </a:r>
            <a:br/>
            <a:r>
              <a:t>Et lorsque la musique est en train d’Œtre jouØe et que le module DSP est activØ, on</a:t>
            </a:r>
            <a:br/>
            <a:r>
              <a:t>peut rØcupØrer l’adresse du tableau de 512 float que nous a crØØ FMOD :</a:t>
            </a:r>
            <a:br/>
            <a:r>
              <a:t>spectre = FSOUND_DSP_GetSpectrum();</a:t>
            </a:r>
            <a:br/>
            <a:r>
              <a:t>466</a:t>
            </a:r>
          </a:p>
        </p:txBody>
      </p:sp>
    </p:spTree>
  </p:cSld>
  <p:clrMapOvr>
    <a:masterClrMapping/>
  </p:clrMapOvr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CONSIGNES</a:t>
            </a:r>
            <a:br/>
            <a:r>
              <a:t>OnpeutensuiteparcourircetableaupourobtenirlesvaleursdechacunedesfrØquences:</a:t>
            </a:r>
            <a:br/>
            <a:r>
              <a:t>spectre[0] // FrØquence la plus basse ((cid:224) gauche)</a:t>
            </a:r>
            <a:br/>
            <a:r>
              <a:t>spectre[1]</a:t>
            </a:r>
            <a:br/>
            <a:r>
              <a:t>spectre[2]</a:t>
            </a:r>
            <a:br/>
            <a:r>
              <a:t>...</a:t>
            </a:r>
            <a:br/>
            <a:r>
              <a:t>spectre[509]</a:t>
            </a:r>
            <a:br/>
            <a:r>
              <a:t>spectre[510]</a:t>
            </a:r>
            <a:br/>
            <a:r>
              <a:t>spectre[511] // FrØquence la plus haute ((cid:224) droite)</a:t>
            </a:r>
            <a:br/>
            <a:r>
              <a:t>ChaquefrØquenceestunnombredØcimalcomprisentre0(rien)et1(maximum).Votre</a:t>
            </a:r>
            <a:br/>
            <a:r>
              <a:t>travail va consister (cid:224) a(cid:30)cher une barre plus ou moins grande en fonction de la valeur</a:t>
            </a:r>
            <a:br/>
            <a:r>
              <a:t>que contient chaque case du tableau.</a:t>
            </a:r>
            <a:br/>
            <a:r>
              <a:t>Par exemple, si la valeur est 0.5, vous devrez tracer une barre dont la hauteur corres-</a:t>
            </a:r>
            <a:br/>
            <a:r>
              <a:t>pondra (cid:224) la moitiØ de la fenŒtre. Si la valeur est 1, elle devra faire toute la hauteur de</a:t>
            </a:r>
            <a:br/>
            <a:r>
              <a:t>la fenŒtre.</a:t>
            </a:r>
            <a:br/>
            <a:r>
              <a:t>GØnØralement, les valeurs sont assez faibles (plut(cid:244)t proches de 0 que de 1). Je recom-</a:t>
            </a:r>
            <a:br/>
            <a:r>
              <a:t>mande de multiplier par 4 toutes les valeurs pour mieux voir le spectre. Attention : si</a:t>
            </a:r>
            <a:br/>
            <a:r>
              <a:t>vous faites (cid:231)a, vØri(cid:28)ez que vous ne dØpassez pas 1 (arrondissez (cid:224) 1 s’il le faut). Si vous</a:t>
            </a:r>
            <a:br/>
            <a:r>
              <a:t>vous retrouvez avec des valeurs supØrieures (cid:224) 1, vous risquez d’avoir des problŁmes</a:t>
            </a:r>
            <a:br/>
            <a:r>
              <a:t>pour tracer les barres verticales par la suite!</a:t>
            </a:r>
            <a:br/>
            <a:r>
              <a:t>Mais les barres doivent bouger au fur et (cid:224) mesure du temps, non? Comme le</a:t>
            </a:r>
            <a:br/>
            <a:r>
              <a:t>sonchangetoutletemps,ilfautmettre(cid:224)jourlegraphique.Commentfaire?</a:t>
            </a:r>
            <a:br/>
            <a:r>
              <a:t>Bonne question. En e(cid:27)et, le tableau de 512 float que vous renvoie FMOD change</a:t>
            </a:r>
            <a:br/>
            <a:r>
              <a:t>toutes les 25 ms (pour Œtre (cid:224) jour par rapport au son actuel). Il va donc fal-</a:t>
            </a:r>
            <a:br/>
            <a:r>
              <a:t>loir dans votre code que vous relisiez le tableau de 512 float en refaisant appel (cid:224)</a:t>
            </a:r>
            <a:br/>
            <a:r>
              <a:t>FSOUND_DSP_GetSpectrum() toutes les 25 ms3, puis que vous mettiez (cid:224) jour votre</a:t>
            </a:r>
            <a:br/>
            <a:r>
              <a:t>graphique en barres.</a:t>
            </a:r>
            <a:br/>
            <a:r>
              <a:t>4. RØaliser le dØgradØ</a:t>
            </a:r>
            <a:br/>
            <a:r>
              <a:t>Dans un premier temps, vous pouvez rØaliser des barres de couleur unie. Vous pourrez</a:t>
            </a:r>
            <a:br/>
            <a:r>
              <a:t>donccrØerdessurfaces.Ildevrayenavoir512:unepourchaquebarre.Chaquesurface</a:t>
            </a:r>
            <a:br/>
            <a:r>
              <a:t>fera donc 1 pixel de large et la hauteur des surfaces variera en fonction de l’intensitØ</a:t>
            </a:r>
            <a:br/>
            <a:r>
              <a:t>de chaque frØquence.</a:t>
            </a:r>
            <a:br/>
            <a:r>
              <a:t>Toutefois, je vous propose ensuite d’e(cid:27)ectuer une amØlioration : la barre doit fondre</a:t>
            </a:r>
            <a:br/>
            <a:r>
              <a:t>vers le rouge lorsque le son devient de plus en plus intense. En clair, la barre doit Œtre</a:t>
            </a:r>
            <a:br/>
            <a:r>
              <a:t>verte en bas et rouge en haut.</a:t>
            </a:r>
            <a:br/>
            <a:r>
              <a:t>3. RelisezlechapitresurlagestiondutempsenSDLpourvousrappelercommentfaire.Vousavez</a:t>
            </a:r>
            <a:br/>
            <a:r>
              <a:t>lechoixentreunesolution(cid:224)basedeGetTicksou(cid:224)basedecallbacks.Faitescequivouspara(cid:238)tleplus</a:t>
            </a:r>
            <a:br/>
            <a:r>
              <a:t>facile.</a:t>
            </a:r>
            <a:br/>
            <a:r>
              <a:t>467</a:t>
            </a:r>
          </a:p>
        </p:txBody>
      </p:sp>
    </p:spTree>
  </p:cSld>
  <p:clrMapOvr>
    <a:masterClrMapping/>
  </p:clrMapOvr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28. TP : VISUALISATION SPECTRALE DU SON</a:t>
            </a:r>
            <a:br/>
            <a:r>
              <a:t>Mais... une surface ne peut avoir qu’une seule couleur si on utilise</a:t>
            </a:r>
            <a:br/>
            <a:r>
              <a:t>SDL_FillRect(). On ne peut pas faire de dØgradØ!</a:t>
            </a:r>
            <a:br/>
            <a:r>
              <a:t>En e(cid:27)et. On pourrait certes crØer des surfaces de 1 pixel de large et de haut pour</a:t>
            </a:r>
            <a:br/>
            <a:r>
              <a:t>chaque couleur du dØgradØ, mais (cid:231)a ferait vraiment beaucoup de surfaces (cid:224) gØrer et (cid:231)a</a:t>
            </a:r>
            <a:br/>
            <a:r>
              <a:t>ne serait pas trŁs optimisØ!</a:t>
            </a:r>
            <a:br/>
            <a:r>
              <a:t>Comment fait-on pour dessiner pixel par pixel? Je ne vous l’ai pas appris auparavant</a:t>
            </a:r>
            <a:br/>
            <a:r>
              <a:t>car cette technique ne mØritait pas un chapitre entier. Vous allez voir en e(cid:27)et que ce</a:t>
            </a:r>
            <a:br/>
            <a:r>
              <a:t>n’est pas bien compliquØ.</a:t>
            </a:r>
            <a:br/>
            <a:r>
              <a:t>En fait, la SDL ne propose aucune fonction pour dessiner pixel par pixel. Mais on a le</a:t>
            </a:r>
            <a:br/>
            <a:r>
              <a:t>droit de l’Øcrire nous-mŒmes.</a:t>
            </a:r>
            <a:br/>
            <a:r>
              <a:t>Pour ce faire, il faut suivre ces Øtapes mØthodiquement dans l’ordre.</a:t>
            </a:r>
            <a:br/>
            <a:r>
              <a:t>1. Faites appel (cid:224) la fonction SDL_LockSurface pour annoncer (cid:224) la SDL que vous</a:t>
            </a:r>
            <a:br/>
            <a:r>
              <a:t>allez modi(cid:28)er la surface manuellement. Cela (cid:19) bloque (cid:20) la surface pour la SDL</a:t>
            </a:r>
            <a:br/>
            <a:r>
              <a:t>et vous Œtes le seul (cid:224) y avoir accŁs tant que la surface est bloquØe. Ici, je vous</a:t>
            </a:r>
            <a:br/>
            <a:r>
              <a:t>conseilledenetravaillerqu’avecuneseulesurface:l’Øcran.Sivousvoulezdessiner</a:t>
            </a:r>
            <a:br/>
            <a:r>
              <a:t>unpixel(cid:224)unendroitprØcisdel’Øcran,vousdevrezdoncbloquerlasurfaceecran:</a:t>
            </a:r>
            <a:br/>
            <a:r>
              <a:t>SDL_LockSurface(ecran);</a:t>
            </a:r>
            <a:br/>
            <a:r>
              <a:t>2. Vous pouvez ensuite modi(cid:28)er le contenu de chaque pixel de la surface. Comme</a:t>
            </a:r>
            <a:br/>
            <a:r>
              <a:t>la SDLne proposeaucune fonction pour faire(cid:231)a, il vafalloir l’Øcrire nous-mŒmes</a:t>
            </a:r>
            <a:br/>
            <a:r>
              <a:t>dans notre programme. Cette fonction, je vous la donne. Je la tire de la docu-</a:t>
            </a:r>
            <a:br/>
            <a:r>
              <a:t>mentation de la SDL. Elle est un peu compliquØe car elle travaille sur la surface</a:t>
            </a:r>
            <a:br/>
            <a:r>
              <a:t>directement et gŁre toutes les profondeurs de couleurs (bits par pixel) possibles.</a:t>
            </a:r>
            <a:br/>
            <a:r>
              <a:t>Pas besoin de la retenir ou de la comprendre, copiez-la simplement dans votre</a:t>
            </a:r>
            <a:br/>
            <a:r>
              <a:t>programme pour pouvoir l’utiliser :</a:t>
            </a:r>
            <a:br/>
            <a:r>
              <a:t>void setPixel(SDL_Surface *surface, int x, int y, Uint32 pixel)</a:t>
            </a:r>
            <a:br/>
            <a:r>
              <a:t>{</a:t>
            </a:r>
            <a:br/>
            <a:r>
              <a:t>int bpp = surface-&gt;format-&gt;BytesPerPixel;</a:t>
            </a:r>
            <a:br/>
            <a:r>
              <a:t>Uint8 *p = (Uint8 *)surface-&gt;pixels + y * surface-&gt;pitch + x * bpp;</a:t>
            </a:r>
            <a:br/>
            <a:r>
              <a:t>switch(bpp) {</a:t>
            </a:r>
            <a:br/>
            <a:r>
              <a:t>case 1:</a:t>
            </a:r>
            <a:br/>
            <a:r>
              <a:t>*p = pixel;</a:t>
            </a:r>
            <a:br/>
            <a:r>
              <a:t>break;</a:t>
            </a:r>
            <a:br/>
            <a:r>
              <a:t>case 2:</a:t>
            </a:r>
            <a:br/>
            <a:r>
              <a:t>*(Uint16 *)p = pixel;</a:t>
            </a:r>
            <a:br/>
            <a:r>
              <a:t>break;</a:t>
            </a:r>
            <a:br/>
            <a:r>
              <a:t>case 3:</a:t>
            </a:r>
            <a:br/>
            <a:r>
              <a:t>if(SDL_BYTEORDER == SDL_BIG_ENDIAN) {</a:t>
            </a:r>
            <a:br/>
            <a:r>
              <a:t>468</a:t>
            </a:r>
          </a:p>
        </p:txBody>
      </p:sp>
    </p:spTree>
  </p:cSld>
  <p:clrMapOvr>
    <a:masterClrMapping/>
  </p:clrMapOvr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CONSIGNES</a:t>
            </a:r>
            <a:br/>
            <a:r>
              <a:t>p[0] = (pixel &gt;&gt; 16) &amp; 0xff;</a:t>
            </a:r>
            <a:br/>
            <a:r>
              <a:t>p[1] = (pixel &gt;&gt; 8) &amp; 0xff;</a:t>
            </a:r>
            <a:br/>
            <a:r>
              <a:t>p[2] = pixel &amp; 0xff;</a:t>
            </a:r>
            <a:br/>
            <a:r>
              <a:t>} else {</a:t>
            </a:r>
            <a:br/>
            <a:r>
              <a:t>p[0] = pixel &amp; 0xff;</a:t>
            </a:r>
            <a:br/>
            <a:r>
              <a:t>p[1] = (pixel &gt;&gt; 8) &amp; 0xff;</a:t>
            </a:r>
            <a:br/>
            <a:r>
              <a:t>p[2] = (pixel &gt;&gt; 16) &amp; 0xff;</a:t>
            </a:r>
            <a:br/>
            <a:r>
              <a:t>}</a:t>
            </a:r>
            <a:br/>
            <a:r>
              <a:t>break;</a:t>
            </a:r>
            <a:br/>
            <a:r>
              <a:t>case 4:</a:t>
            </a:r>
            <a:br/>
            <a:r>
              <a:t>*(Uint32 *)p = pixel;</a:t>
            </a:r>
            <a:br/>
            <a:r>
              <a:t>break;</a:t>
            </a:r>
            <a:br/>
            <a:r>
              <a:t>}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310734(cid:1)</a:t>
            </a:r>
            <a:br/>
            <a:r>
              <a:t>Elle est simple (cid:224) utiliser. Envoyez les paramŁtres suivants :</a:t>
            </a:r>
            <a:br/>
            <a:r>
              <a:t>(cid:21) le pointeur vers la surface (cid:224) modi(cid:28)er (cette surface doit prØalablement avoir</a:t>
            </a:r>
            <a:br/>
            <a:r>
              <a:t>ØtØ bloquØe avec SDL_LockSurface);</a:t>
            </a:r>
            <a:br/>
            <a:r>
              <a:t>(cid:21) la position en abscisse du pixel (cid:224) modi(cid:28)er dans la surface (x);</a:t>
            </a:r>
            <a:br/>
            <a:r>
              <a:t>(cid:21) la position en ordonnØe du pixel (cid:224) modi(cid:28)er dans la surface (y);</a:t>
            </a:r>
            <a:br/>
            <a:r>
              <a:t>(cid:21) la nouvelle couleur (cid:224) donner (cid:224) ce pixel. Cette couleur doit Œtre au format</a:t>
            </a:r>
            <a:br/>
            <a:r>
              <a:t>Uint32, vous pouvez donc la gØnØrer (cid:224) l’aide de la fonction SDL_MapRGB() que</a:t>
            </a:r>
            <a:br/>
            <a:r>
              <a:t>vous connaissez bien maintenant.</a:t>
            </a:r>
            <a:br/>
            <a:r>
              <a:t>3. En(cid:28)n, lorsque vous avez (cid:28)ni de travailler sur la surface, il ne faut pas oublier de</a:t>
            </a:r>
            <a:br/>
            <a:r>
              <a:t>la dØbloquer en appelant SDL_UnlockSurface.</a:t>
            </a:r>
            <a:br/>
            <a:r>
              <a:t>SDL_UnlockSurface(ecran);</a:t>
            </a:r>
            <a:br/>
            <a:r>
              <a:t>Code rØsumØ d’exemple</a:t>
            </a:r>
            <a:br/>
            <a:r>
              <a:t>Si on rØsume, vous allez voir que c’est tout simple. Ce code dessine un pixel rouge au</a:t>
            </a:r>
            <a:br/>
            <a:r>
              <a:t>milieu de la surface ecran (donc au milieu de la fenŒtre).</a:t>
            </a:r>
            <a:br/>
            <a:r>
              <a:t>SDL_LockSurface(ecran); /* On bloque la surface */</a:t>
            </a:r>
            <a:br/>
            <a:r>
              <a:t>/* On dessine un pixel rouge au milieu de l’Øcran */</a:t>
            </a:r>
            <a:br/>
            <a:r>
              <a:t>setPixel(ecran, ecran-&gt;w / 2, ecran-&gt;h / 2, SDL_MapRGB(ecran-&gt;format, 255, 0, 0));</a:t>
            </a:r>
            <a:br/>
            <a:r>
              <a:t>SDL_UnlockSurface(ecran); /* On dØbloque la surface*/</a:t>
            </a:r>
            <a:br/>
            <a:r>
              <a:t>Avec cette base vous devriez pouvoir rØaliser des dØgradØs du vert au rouge4.</a:t>
            </a:r>
            <a:br/>
            <a:r>
              <a:t>4. Unindice:ilfaututiliserdesboucles.:-p</a:t>
            </a:r>
            <a:br/>
            <a:r>
              <a:t>469</a:t>
            </a:r>
          </a:p>
        </p:txBody>
      </p:sp>
    </p:spTree>
  </p:cSld>
  <p:clrMapOvr>
    <a:masterClrMapping/>
  </p:clrMapOvr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28. TP : VISUALISATION SPECTRALE DU SON</a:t>
            </a:r>
            <a:br/>
            <a:r>
              <a:t>La solution</a:t>
            </a:r>
            <a:br/>
            <a:r>
              <a:t>Alors, comment vous avez trouvØ le sujet? Il n’est pas bien di(cid:30)cile (cid:224) apprØhender, il</a:t>
            </a:r>
            <a:br/>
            <a:r>
              <a:t>fautjustefairequelquescalculs,surtoutpourlarØalisationdudØgradØ.C’estduniveau</a:t>
            </a:r>
            <a:br/>
            <a:r>
              <a:t>de tout le monde, il faut juste rØ(cid:29)Øchir un petit peu.</a:t>
            </a:r>
            <a:br/>
            <a:r>
              <a:t>Certains mettent plus de temps que d’autres pour trouver la solution. Si vous avez du</a:t>
            </a:r>
            <a:br/>
            <a:r>
              <a:t>mal, ce n’est pas bien grave. Ce qui compte c’est de (cid:28)nir par y arriver. Quel que soit</a:t>
            </a:r>
            <a:br/>
            <a:r>
              <a:t>le projet dans lequel vous vous lancerez, vous aurez forcØment des petits moments oø</a:t>
            </a:r>
            <a:br/>
            <a:r>
              <a:t>il ne su(cid:30)t pas de savoir programmer, il faut aussi Œtre logique et bien rØ(cid:29)Øchir.</a:t>
            </a:r>
            <a:br/>
            <a:r>
              <a:t>Le code</a:t>
            </a:r>
            <a:br/>
            <a:r>
              <a:t>Je vous donne le code complet ci-dessous. Nous le commenterons ensuite.</a:t>
            </a:r>
            <a:br/>
            <a:r>
              <a:t>#include &lt;stdlib.h&gt;</a:t>
            </a:r>
            <a:br/>
            <a:r>
              <a:t>#include &lt;stdio.h&gt;</a:t>
            </a:r>
            <a:br/>
            <a:r>
              <a:t>#include &lt;SDL/SDL.h&gt;</a:t>
            </a:r>
            <a:br/>
            <a:r>
              <a:t>#include &lt;FMOD/fmod.h&gt;</a:t>
            </a:r>
            <a:br/>
            <a:r>
              <a:t>#define LARGEUR_FENETRE 512</a:t>
            </a:r>
            <a:br/>
            <a:r>
              <a:t>#define HAUTEUR_FENETRE 400</a:t>
            </a:r>
            <a:br/>
            <a:r>
              <a:t>#define RATIO (HAUTEUR_FENETRE / 255.0)</a:t>
            </a:r>
            <a:br/>
            <a:r>
              <a:t>#define DELAI_RAFRAICHISSEMENT 25</a:t>
            </a:r>
            <a:br/>
            <a:r>
              <a:t>void setPixel(SDL_Surface *surface, int x, int y, Uint32 pixel);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SDL_Surface *ecran = NULL;</a:t>
            </a:r>
            <a:br/>
            <a:r>
              <a:t>SDL_Event event;</a:t>
            </a:r>
            <a:br/>
            <a:r>
              <a:t>int continuer = 1, hauteurBarre = 0, tempsActuel = 0, tempsPrecedent = 0,</a:t>
            </a:r>
            <a:br/>
            <a:r>
              <a:t>(cid:44)→ i = 0, j = 0;</a:t>
            </a:r>
            <a:br/>
            <a:r>
              <a:t>float *spectre = NULL;</a:t>
            </a:r>
            <a:br/>
            <a:r>
              <a:t>/* Initialisation de FMOD</a:t>
            </a:r>
            <a:br/>
            <a:r>
              <a:t>---------------------- */</a:t>
            </a:r>
            <a:br/>
            <a:r>
              <a:t>FSOUND_Init(44100, 4, 0);</a:t>
            </a:r>
            <a:br/>
            <a:r>
              <a:t>FSOUND_STREAM* musique = FSOUND_Stream_Open("Hype_Home.mp3", 0, 0, 0);</a:t>
            </a:r>
            <a:br/>
            <a:r>
              <a:t>if (musique == NULL)</a:t>
            </a:r>
            <a:br/>
            <a:r>
              <a:t>{</a:t>
            </a:r>
            <a:br/>
            <a:r>
              <a:t>fprintf(stderr, "Impossible d’ouvrir la musique");</a:t>
            </a:r>
            <a:br/>
            <a:r>
              <a:t>exit(EXIT_FAILURE);</a:t>
            </a:r>
            <a:br/>
            <a:r>
              <a:t>}</a:t>
            </a:r>
            <a:br/>
            <a:r>
              <a:t>FSOUND_DSP_SetActive(FSOUND_DSP_GetFFTUnit(), 1);</a:t>
            </a:r>
            <a:br/>
            <a:r>
              <a:t>FSOUND_Stream_Play(FSOUND_FREE, musique);</a:t>
            </a:r>
            <a:br/>
            <a:r>
              <a:t>/* Initialisation de la SDL</a:t>
            </a:r>
            <a:br/>
            <a:r>
              <a:t>470</a:t>
            </a:r>
          </a:p>
        </p:txBody>
      </p:sp>
    </p:spTree>
  </p:cSld>
  <p:clrMapOvr>
    <a:masterClrMapping/>
  </p:clrMapOvr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SOLUTION</a:t>
            </a:r>
            <a:br/>
            <a:r>
              <a:t>------------------------ */</a:t>
            </a:r>
            <a:br/>
            <a:r>
              <a:t>SDL_Init(SDL_INIT_VIDEO);</a:t>
            </a:r>
            <a:br/>
            <a:r>
              <a:t>ecran = SDL_SetVideoMode(LARGEUR_FENETRE, HAUTEUR_FENETRE, 32, SDL_SWSURFACE</a:t>
            </a:r>
            <a:br/>
            <a:r>
              <a:t>(cid:44)→ | SDL_DOUBLEBUF);</a:t>
            </a:r>
            <a:br/>
            <a:r>
              <a:t>SDL_WM_SetCaption("Visualisation spectrale du son", NULL);</a:t>
            </a:r>
            <a:br/>
            <a:r>
              <a:t>/* Boucle principale */</a:t>
            </a:r>
            <a:br/>
            <a:r>
              <a:t>while (continuer)</a:t>
            </a:r>
            <a:br/>
            <a:r>
              <a:t>{</a:t>
            </a:r>
            <a:br/>
            <a:r>
              <a:t>SDL_PollEvent(&amp;event);</a:t>
            </a:r>
            <a:br/>
            <a:r>
              <a:t>switch(event.type)</a:t>
            </a:r>
            <a:br/>
            <a:r>
              <a:t>{</a:t>
            </a:r>
            <a:br/>
            <a:r>
              <a:t>case SDL_QUIT:</a:t>
            </a:r>
            <a:br/>
            <a:r>
              <a:t>continuer = 0;</a:t>
            </a:r>
            <a:br/>
            <a:r>
              <a:t>break;</a:t>
            </a:r>
            <a:br/>
            <a:r>
              <a:t>}</a:t>
            </a:r>
            <a:br/>
            <a:r>
              <a:t>SDL_FillRect(ecran, NULL, SDL_MapRGB(ecran-&gt;format, 0, 0, 0));</a:t>
            </a:r>
            <a:br/>
            <a:r>
              <a:t>/* Gestion du temps</a:t>
            </a:r>
            <a:br/>
            <a:r>
              <a:t>----------------- */</a:t>
            </a:r>
            <a:br/>
            <a:r>
              <a:t>tempsActuel = SDL_GetTicks();</a:t>
            </a:r>
            <a:br/>
            <a:r>
              <a:t>if (tempsActuel - tempsPrecedent &lt; DELAI_RAFRAICHISSEMENT)</a:t>
            </a:r>
            <a:br/>
            <a:r>
              <a:t>{</a:t>
            </a:r>
            <a:br/>
            <a:r>
              <a:t>SDL_Delay(DELAI_RAFRAICHISSEMENT - (tempsActuel - tempsPrecedent));</a:t>
            </a:r>
            <a:br/>
            <a:r>
              <a:t>}</a:t>
            </a:r>
            <a:br/>
            <a:r>
              <a:t>tempsPrecedent = SDL_GetTicks();</a:t>
            </a:r>
            <a:br/>
            <a:r>
              <a:t>/* Dessin du spectre sonore</a:t>
            </a:r>
            <a:br/>
            <a:r>
              <a:t>------------------------ */</a:t>
            </a:r>
            <a:br/>
            <a:r>
              <a:t>spectre = FSOUND_DSP_GetSpectrum();</a:t>
            </a:r>
            <a:br/>
            <a:r>
              <a:t>SDL_LockSurface(ecran);</a:t>
            </a:r>
            <a:br/>
            <a:r>
              <a:t>for (i = 0 ; i &lt; LARGEUR_FENETRE ; i++)</a:t>
            </a:r>
            <a:br/>
            <a:r>
              <a:t>{</a:t>
            </a:r>
            <a:br/>
            <a:r>
              <a:t>hauteurBarre = spectre[i] * 4 * HAUTEUR_FENETRE;</a:t>
            </a:r>
            <a:br/>
            <a:r>
              <a:t>if (hauteurBarre &gt; HAUTEUR_FENETRE)</a:t>
            </a:r>
            <a:br/>
            <a:r>
              <a:t>hauteurBarre = HAUTEUR_FENETRE;</a:t>
            </a:r>
            <a:br/>
            <a:r>
              <a:t>for (j = HAUTEUR_FENETRE - hauteurBarre ; j &lt; HAUTEUR_FENETRE ; j++)</a:t>
            </a:r>
            <a:br/>
            <a:r>
              <a:t>{</a:t>
            </a:r>
            <a:br/>
            <a:r>
              <a:t>setPixel(ecran, i, j, SDL_MapRGB(ecran-&gt;format, 255 - (j /</a:t>
            </a:r>
            <a:br/>
            <a:r>
              <a:t>471</a:t>
            </a:r>
          </a:p>
        </p:txBody>
      </p:sp>
    </p:spTree>
  </p:cSld>
  <p:clrMapOvr>
    <a:masterClrMapping/>
  </p:clrMapOvr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28. TP : VISUALISATION SPECTRALE DU SON</a:t>
            </a:r>
            <a:br/>
            <a:r>
              <a:t>(cid:44)→ RATIO), j / RATIO, 0));</a:t>
            </a:r>
            <a:br/>
            <a:r>
              <a:t>}</a:t>
            </a:r>
            <a:br/>
            <a:r>
              <a:t>}</a:t>
            </a:r>
            <a:br/>
            <a:r>
              <a:t>SDL_UnlockSurface(ecran);</a:t>
            </a:r>
            <a:br/>
            <a:r>
              <a:t>SDL_Flip(ecran);</a:t>
            </a:r>
            <a:br/>
            <a:r>
              <a:t>}</a:t>
            </a:r>
            <a:br/>
            <a:r>
              <a:t>FSOUND_DSP_SetActive(FSOUND_DSP_GetFFTUnit(), 0);</a:t>
            </a:r>
            <a:br/>
            <a:r>
              <a:t>FSOUND_Stream_Close(musique);</a:t>
            </a:r>
            <a:br/>
            <a:r>
              <a:t>FSOUND_Close();</a:t>
            </a:r>
            <a:br/>
            <a:r>
              <a:t>SDL_Quit();</a:t>
            </a:r>
            <a:br/>
            <a:r>
              <a:t>return EXIT_SUCCESS;</a:t>
            </a:r>
            <a:br/>
            <a:r>
              <a:t>}</a:t>
            </a:r>
            <a:br/>
            <a:r>
              <a:t>void setPixel(SDL_Surface *surface, int x, int y, Uint32 pixel)</a:t>
            </a:r>
            <a:br/>
            <a:r>
              <a:t>{</a:t>
            </a:r>
            <a:br/>
            <a:r>
              <a:t>int bpp = surface-&gt;format-&gt;BytesPerPixel;</a:t>
            </a:r>
            <a:br/>
            <a:r>
              <a:t>Uint8 *p = (Uint8 *)surface-&gt;pixels + y * surface-&gt;pitch + x * bpp;</a:t>
            </a:r>
            <a:br/>
            <a:r>
              <a:t>switch(bpp) {</a:t>
            </a:r>
            <a:br/>
            <a:r>
              <a:t>case 1:</a:t>
            </a:r>
            <a:br/>
            <a:r>
              <a:t>*p = pixel;</a:t>
            </a:r>
            <a:br/>
            <a:r>
              <a:t>break;</a:t>
            </a:r>
            <a:br/>
            <a:r>
              <a:t>case 2:</a:t>
            </a:r>
            <a:br/>
            <a:r>
              <a:t>*(Uint16 *)p = pixel;</a:t>
            </a:r>
            <a:br/>
            <a:r>
              <a:t>break;</a:t>
            </a:r>
            <a:br/>
            <a:r>
              <a:t>case 3:</a:t>
            </a:r>
            <a:br/>
            <a:r>
              <a:t>if(SDL_BYTEORDER == SDL_BIG_ENDIAN) {</a:t>
            </a:r>
            <a:br/>
            <a:r>
              <a:t>p[0] = (pixel &gt;&gt; 16) &amp; 0xff;</a:t>
            </a:r>
            <a:br/>
            <a:r>
              <a:t>p[1] = (pixel &gt;&gt; 8) &amp; 0xff;</a:t>
            </a:r>
            <a:br/>
            <a:r>
              <a:t>p[2] = pixel &amp; 0xff;</a:t>
            </a:r>
            <a:br/>
            <a:r>
              <a:t>} else {</a:t>
            </a:r>
            <a:br/>
            <a:r>
              <a:t>p[0] = pixel &amp; 0xff;</a:t>
            </a:r>
            <a:br/>
            <a:r>
              <a:t>p[1] = (pixel &gt;&gt; 8) &amp; 0xff;</a:t>
            </a:r>
            <a:br/>
            <a:r>
              <a:t>p[2] = (pixel &gt;&gt; 16) &amp; 0xff;</a:t>
            </a:r>
            <a:br/>
            <a:r>
              <a:t>}</a:t>
            </a:r>
            <a:br/>
            <a:r>
              <a:t>break;</a:t>
            </a:r>
            <a:br/>
            <a:r>
              <a:t>case 4:</a:t>
            </a:r>
            <a:br/>
            <a:r>
              <a:t>*(Uint32 *)p = pixel;</a:t>
            </a:r>
            <a:br/>
            <a:r>
              <a:t>break;</a:t>
            </a:r>
            <a:br/>
            <a:r>
              <a:t>}</a:t>
            </a:r>
            <a:br/>
            <a:r>
              <a:t>}</a:t>
            </a:r>
            <a:br/>
            <a:r>
              <a:t>472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3. VOTRE PREMIER PROGRAMME</a:t>
            </a:r>
            <a:br/>
            <a:r>
              <a:t>Console ou fenŒtre?</a:t>
            </a:r>
            <a:br/>
            <a:r>
              <a:t>Nous avons rapidement parlØ de la notion de (cid:19) programme console (cid:20) et de (cid:19) pro-</a:t>
            </a:r>
            <a:br/>
            <a:r>
              <a:t>gramme fenŒtre (cid:20) dans le chapitre prØcØdent. Notre IDE nous demandait quel type de</a:t>
            </a:r>
            <a:br/>
            <a:r>
              <a:t>programme nous voulions crØer et je vous avais dit de rØpondre console.</a:t>
            </a:r>
            <a:br/>
            <a:r>
              <a:t>Il faut savoir qu’en fait il existe deux types de programmes, pas plus :</a:t>
            </a:r>
            <a:br/>
            <a:r>
              <a:t>(cid:21) les programmes avec fenŒtres;</a:t>
            </a:r>
            <a:br/>
            <a:r>
              <a:t>(cid:21) les programmes en console.</a:t>
            </a:r>
            <a:br/>
            <a:r>
              <a:t>Les programmes en fenŒtres</a:t>
            </a:r>
            <a:br/>
            <a:r>
              <a:t>Ce sont les programmes que vous connaissez. La (cid:28)g. 3.1 est un exemple de programme</a:t>
            </a:r>
            <a:br/>
            <a:r>
              <a:t>en fenŒtres que vous connaissez sßrement.</a:t>
            </a:r>
            <a:br/>
            <a:r>
              <a:t>Figure 3.1 (cid:21) Le programme Paint</a:t>
            </a:r>
            <a:br/>
            <a:r>
              <a:t>˙adonc,c’estunprogrammeavecdesfenŒtres.JesupposequevousaimeriezbiencrØer</a:t>
            </a:r>
            <a:br/>
            <a:r>
              <a:t>ce type de programmes, hmm? Eh bien... vous n’allez pas pouvoir de suite!</a:t>
            </a:r>
            <a:br/>
            <a:r>
              <a:t>En e(cid:27)et, crØer des programmes avec des fenŒtres en C c’est possible, mais... quand on</a:t>
            </a:r>
            <a:br/>
            <a:r>
              <a:t>dØbute, c’est bien trop compliquØ! Pour dØbuter, il vaut mieux commencer par crØer</a:t>
            </a:r>
            <a:br/>
            <a:r>
              <a:t>des programmes en console.</a:t>
            </a:r>
            <a:br/>
            <a:r>
              <a:t>Mais au fait, (cid:224) quoi (cid:231)a ressemble un programme en console?</a:t>
            </a:r>
            <a:br/>
            <a:r>
              <a:t>32</a:t>
            </a:r>
          </a:p>
        </p:txBody>
      </p:sp>
    </p:spTree>
  </p:cSld>
  <p:clrMapOvr>
    <a:masterClrMapping/>
  </p:clrMapOvr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SOLUTION</a:t>
            </a:r>
            <a:br/>
            <a:r>
              <a:t>VouspouvezrØcupØrercecodedansuneversionlargementcommentØesivousledØsirez.</a:t>
            </a:r>
            <a:br/>
            <a:r>
              <a:t>(cid:3) (cid:0)</a:t>
            </a:r>
            <a:br/>
            <a:r>
              <a:t>(cid:66) (cid:2)Code web : 892216(cid:1)</a:t>
            </a:r>
            <a:br/>
            <a:r>
              <a:t>Explication du code</a:t>
            </a:r>
            <a:br/>
            <a:r>
              <a:t>Dans un premier temps, on initialise FMOD, la musique et le module DSP. On charge</a:t>
            </a:r>
            <a:br/>
            <a:r>
              <a:t>ensuite la SDL.</a:t>
            </a:r>
            <a:br/>
            <a:r>
              <a:t>Dans ma boucle principale, j’ai choisi de gØrer le temps via SDL_GetTicks (je n’ai pas</a:t>
            </a:r>
            <a:br/>
            <a:r>
              <a:t>faitdecallback).JevØri(cid:28)e(cid:224)chaquetourdebouclequ’aumoins25mssesontØcoulØes.</a:t>
            </a:r>
            <a:br/>
            <a:r>
              <a:t>Si ce n’est pas le cas, on attend le temps qu’il faut avec SDL_Delay pour atteindre les</a:t>
            </a:r>
            <a:br/>
            <a:r>
              <a:t>25 ms.</a:t>
            </a:r>
            <a:br/>
            <a:r>
              <a:t>On peut ensuite dessiner le spectre sonore. On rØcupŁre le tableau de 512 float et</a:t>
            </a:r>
            <a:br/>
            <a:r>
              <a:t>on travaille ensuite pixel par pixel sur la surface ecran pour y dessiner les barres avec</a:t>
            </a:r>
            <a:br/>
            <a:r>
              <a:t>deux boucles : la premiŁre pour parcourir la fenŒtre en largeur et la seconde pour la</a:t>
            </a:r>
            <a:br/>
            <a:r>
              <a:t>parcourir en hauteur et y dessiner chaque barre.</a:t>
            </a:r>
            <a:br/>
            <a:r>
              <a:t>Comme je vous l’avais dit, j’ai multipliØ par 4 la valeur du spectre pour (cid:19) zoomer (cid:20)</a:t>
            </a:r>
            <a:br/>
            <a:r>
              <a:t>un peu. Bien entendu, on risque alors de dØpasser la hauteur de la fenŒtre : je tronque</a:t>
            </a:r>
            <a:br/>
            <a:r>
              <a:t>donc la barre verticale si on dØpasse HAUTEUR_FENETRE.</a:t>
            </a:r>
            <a:br/>
            <a:r>
              <a:t>Ensuite, il ne reste plus qu’(cid:224) parcourir en hauteur la fenŒtre pour dessiner la barre.</a:t>
            </a:r>
            <a:br/>
            <a:r>
              <a:t>Il faut faire quelques lØgers calculs pour adapter proportionnellement la barre (cid:224) la</a:t>
            </a:r>
            <a:br/>
            <a:r>
              <a:t>hauteur de la fenŒtre.</a:t>
            </a:r>
            <a:br/>
            <a:r>
              <a:t>TØlØcharger et visualiser le rØsultat</a:t>
            </a:r>
            <a:br/>
            <a:r>
              <a:t>Vous devriez obtenir un rØsultat correspondant (cid:224) la capture d’Øcran que je vous avais</a:t>
            </a:r>
            <a:br/>
            <a:r>
              <a:t>montrØe au dØbut du chapitre. Bien entendu, il vaut mieux une animation pour apprØ-</a:t>
            </a:r>
            <a:br/>
            <a:r>
              <a:t>cier ce rØsultat. C’est donc ce que je vous propose de visualiser.</a:t>
            </a:r>
            <a:br/>
            <a:r>
              <a:t>(cid:3) (cid:0)</a:t>
            </a:r>
            <a:br/>
            <a:r>
              <a:t>(cid:66) (cid:2)Code web : 205404(cid:1)</a:t>
            </a:r>
            <a:br/>
            <a:r>
              <a:t>NotezquelacompressionarØduitlaqualitØdusonetlenombred’imagesparseconde.</a:t>
            </a:r>
            <a:br/>
            <a:r>
              <a:t>Le mieux est encore de tØlØcharger le programme complet (avec son code source) pour</a:t>
            </a:r>
            <a:br/>
            <a:r>
              <a:t>tester chez soi. Vous pourrez ainsi apprØcier le programme dans les meilleures condi-</a:t>
            </a:r>
            <a:br/>
            <a:r>
              <a:t>tions.</a:t>
            </a:r>
            <a:br/>
            <a:r>
              <a:t>(cid:3) (cid:0)</a:t>
            </a:r>
            <a:br/>
            <a:r>
              <a:t>(cid:66) (cid:2)Code web : 817059(cid:1)</a:t>
            </a:r>
            <a:br/>
            <a:r>
              <a:t>IlfautimpØrativementquele(cid:28)chierHype_Home.mp3soitplacØdansledossier</a:t>
            </a:r>
            <a:br/>
            <a:r>
              <a:t>du programme pour que celui-ci fonctionne (sinon il s’arrŒtera de suite).</a:t>
            </a:r>
            <a:br/>
            <a:r>
              <a:t>473</a:t>
            </a:r>
          </a:p>
        </p:txBody>
      </p:sp>
    </p:spTree>
  </p:cSld>
  <p:clrMapOvr>
    <a:masterClrMapping/>
  </p:clrMapOvr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28. TP : VISUALISATION SPECTRALE DU SON</a:t>
            </a:r>
            <a:br/>
            <a:r>
              <a:t>IdØes d’amØlioration</a:t>
            </a:r>
            <a:br/>
            <a:r>
              <a:t>Il est toujours possible d’amØliorer un programme. Ici, j’ai de nombreuses idØes d’ex-</a:t>
            </a:r>
            <a:br/>
            <a:r>
              <a:t>tensions qui pourraient aboutir (cid:224) la crØation d’un vØritable petit lecteur MP3.</a:t>
            </a:r>
            <a:br/>
            <a:r>
              <a:t>(cid:21) Il serait bien qu’on puisse choisir le MP3 qu’on veut lire. Il faudrait par exemple</a:t>
            </a:r>
            <a:br/>
            <a:r>
              <a:t>lister tous les .mp3 prØsents dans le dossier du programme. On n’a pas vu comment</a:t>
            </a:r>
            <a:br/>
            <a:r>
              <a:t>faire (cid:231)a, mais vous pouvez le dØcouvrir par vous-mŒmes5.</a:t>
            </a:r>
            <a:br/>
            <a:r>
              <a:t>(cid:21) SivotreprogrammeØtaitcapabledelireetgØrerlesplaylists,(cid:231)aseraitencoremieux.</a:t>
            </a:r>
            <a:br/>
            <a:r>
              <a:t>Il existe plusieurs formats de playlist, le plus connu est le format M3U.</a:t>
            </a:r>
            <a:br/>
            <a:r>
              <a:t>(cid:21) Vous pourriez a(cid:30)cher le nom du MP3 en cours de lecture dans la fenŒtre (il faudra</a:t>
            </a:r>
            <a:br/>
            <a:r>
              <a:t>utiliser SDL_ttf).</a:t>
            </a:r>
            <a:br/>
            <a:r>
              <a:t>(cid:21) Vous pourriez a(cid:30)cher un indicateur pour qu’on sache oø en est de la lecture du</a:t>
            </a:r>
            <a:br/>
            <a:r>
              <a:t>morceau, comme cela se fait sur la plupart des lecteurs MP3.</a:t>
            </a:r>
            <a:br/>
            <a:r>
              <a:t>(cid:21) Vous pourriez aussi proposer de modi(cid:28)er le volume de lecture.</a:t>
            </a:r>
            <a:br/>
            <a:r>
              <a:t>(cid:21) etc.</a:t>
            </a:r>
            <a:br/>
            <a:r>
              <a:t>Bref, il y a beaucoup (cid:224) faire. Vous avez la possibilitØ de crØer de beaux lecteurs audio,</a:t>
            </a:r>
            <a:br/>
            <a:r>
              <a:t>il ne tient plus qu’(cid:224) vous de les coder!</a:t>
            </a:r>
            <a:br/>
            <a:r>
              <a:t>5. Indice : utilisez la bibliothŁque dirent (il faudra inclure dirent.h). (cid:192) vous de chercher des</a:t>
            </a:r>
            <a:br/>
            <a:r>
              <a:t>informationssurlewebpoursavoircommentl’utiliser.</a:t>
            </a:r>
            <a:br/>
            <a:r>
              <a:t>474</a:t>
            </a:r>
          </a:p>
        </p:txBody>
      </p:sp>
    </p:spTree>
  </p:cSld>
  <p:clrMapOvr>
    <a:masterClrMapping/>
  </p:clrMapOvr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QuatriŁme partie</a:t>
            </a:r>
            <a:br/>
            <a:r>
              <a:t>Les structures de donnØes</a:t>
            </a:r>
            <a:br/>
            <a:r>
              <a:t>475</a:t>
            </a:r>
          </a:p>
        </p:txBody>
      </p:sp>
    </p:spTree>
  </p:cSld>
  <p:clrMapOvr>
    <a:masterClrMapping/>
  </p:clrMapOvr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29</a:t>
            </a:r>
            <a:br/>
            <a:r>
              <a:t>Chapitre</a:t>
            </a:r>
            <a:br/>
            <a:r>
              <a:t>Les listes cha(cid:238)nØes</a:t>
            </a:r>
            <a:br/>
            <a:r>
              <a:t>Di(cid:30)cultØ :</a:t>
            </a:r>
            <a:br/>
            <a:r>
              <a:t>P</a:t>
            </a:r>
            <a:br/>
            <a:r>
              <a:t>our stocker des donnØes en mØmoire, nous avons utilisØ des variables simples (type</a:t>
            </a:r>
            <a:br/>
            <a:r>
              <a:t>int, double...), des tableaux et des structures personnalisØes. Si vous souhaitez</a:t>
            </a:r>
            <a:br/>
            <a:r>
              <a:t>stocker une sØrie de donnØes, le plus simple est en gØnØral d’utiliser des tableaux.</a:t>
            </a:r>
            <a:br/>
            <a:r>
              <a:t>Toutefois, les tableaux se rØvŁlent parfois assez limitØs. Par exemple, si vous crØez un</a:t>
            </a:r>
            <a:br/>
            <a:r>
              <a:t>tableau de 10 cases et que vous vous rendez compte plus tard dans votre programme que</a:t>
            </a:r>
            <a:br/>
            <a:r>
              <a:t>vous avez besoin de plus d’espace, il sera impossible d’agrandir ce tableau. De mŒme, il</a:t>
            </a:r>
            <a:br/>
            <a:r>
              <a:t>n’est pas possible d’insØrer une case au milieu du tableau.</a:t>
            </a:r>
            <a:br/>
            <a:r>
              <a:t>Les listes cha(cid:238)nØes reprØsentent une fa(cid:231)on d’organiser les donnØes en mØmoire de maniŁre</a:t>
            </a:r>
            <a:br/>
            <a:r>
              <a:t>beaucoupplus(cid:29)exible.Comme(cid:224)labaselelangageCneproposepascesystŁmedestockage,</a:t>
            </a:r>
            <a:br/>
            <a:r>
              <a:t>nousallonsdevoirlecrØernous-mŒmesdetoutespiŁces.C’estunexcellentexercicequivous</a:t>
            </a:r>
            <a:br/>
            <a:r>
              <a:t>aidera (cid:224) Œtre plus (cid:224) l’aise avec le langage.</a:t>
            </a:r>
            <a:br/>
            <a:r>
              <a:t>477</a:t>
            </a:r>
          </a:p>
        </p:txBody>
      </p:sp>
    </p:spTree>
  </p:cSld>
  <p:clrMapOvr>
    <a:masterClrMapping/>
  </p:clrMapOvr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29. LES LISTES CHA˛N(cid:201)ES</a:t>
            </a:r>
            <a:br/>
            <a:r>
              <a:t>ReprØsentation d’une liste cha(cid:238)nØe</a:t>
            </a:r>
            <a:br/>
            <a:r>
              <a:t>Qu’est-ce qu’une liste cha(cid:238)nØe? Je vous propose de partir sur le modŁle des tableaux.</a:t>
            </a:r>
            <a:br/>
            <a:r>
              <a:t>Un tableau peut Œtre reprØsentØ1 en mØmoire comme sur la (cid:28)g. 29.1. Il s’agit ici d’un</a:t>
            </a:r>
            <a:br/>
            <a:r>
              <a:t>tableau contenant des int.</a:t>
            </a:r>
            <a:br/>
            <a:r>
              <a:t>Figure 29.1 (cid:21) Un tableau de 4 cases en mØmoire (reprØsentation horizontale)</a:t>
            </a:r>
            <a:br/>
            <a:r>
              <a:t>Comme je vous le disais en introduction, le problŁme des tableaux est qu’ils sont (cid:28)gØs.</a:t>
            </a:r>
            <a:br/>
            <a:r>
              <a:t>Il n’est pas possible de les agrandir, (cid:224) moins d’en crØer de nouveaux, plus grands ((cid:28)g.</a:t>
            </a:r>
            <a:br/>
            <a:r>
              <a:t>29.2). De mŒme, il n’est pas possible d’y insØrer une case au milieu, (cid:224) moins de dØcaler</a:t>
            </a:r>
            <a:br/>
            <a:r>
              <a:t>tous les autres ØlØments.</a:t>
            </a:r>
            <a:br/>
            <a:r>
              <a:t>Figure 29.2 (cid:21) On ne peut pas agrandir un tableau aprŁs sa crØation</a:t>
            </a:r>
            <a:br/>
            <a:r>
              <a:t>LelangageCneproposepasd’autresystŁmedestockagededonnØes,maisilestpossible</a:t>
            </a:r>
            <a:br/>
            <a:r>
              <a:t>de lecrØer soi-mŒmede toutes piŁces.Encore faut-il savoir comment s’yprendre : c’est</a:t>
            </a:r>
            <a:br/>
            <a:r>
              <a:t>justement ce que ce chapitre et les suivants vous proposent de dØcouvrir.</a:t>
            </a:r>
            <a:br/>
            <a:r>
              <a:t>Une liste cha(cid:238)nØe est un moyen d’organiser une sØrie de donnØes en mØmoire. Cela</a:t>
            </a:r>
            <a:br/>
            <a:r>
              <a:t>consiste (cid:224) assembler des structures en les liant entre elles (cid:224) l’aide de pointeurs. On</a:t>
            </a:r>
            <a:br/>
            <a:r>
              <a:t>pourrait les reprØsenter comme ceci :</a:t>
            </a:r>
            <a:br/>
            <a:r>
              <a:t>Figure29.3(cid:21)Unelistecha(cid:238)nØeestunassemblagedestructuresliØespardespointeurs</a:t>
            </a:r>
            <a:br/>
            <a:r>
              <a:t>Chaque ØlØment peut contenir ce que l’on veut : un ou plusieurs int, double... En</a:t>
            </a:r>
            <a:br/>
            <a:r>
              <a:t>plus de cela, chaque ØlØment possŁde un pointeur vers l’ØlØment suivant ((cid:28)g. 29.4).</a:t>
            </a:r>
            <a:br/>
            <a:r>
              <a:t>Je reconnais que tout cela est encore trŁs thØorique et doit vous para(cid:238)tre un peu (cid:29)ou</a:t>
            </a:r>
            <a:br/>
            <a:r>
              <a:t>pour le moment. Retenez simplement comment les ØlØments sont agencØs entre eux :</a:t>
            </a:r>
            <a:br/>
            <a:r>
              <a:t>ils forment une cha(cid:238)ne de pointeurs, d’oø le nom de (cid:19) liste cha(cid:238)nØe (cid:20).</a:t>
            </a:r>
            <a:br/>
            <a:r>
              <a:t>Contrairement aux tableaux, les ØlØments d’une liste cha(cid:238)nØe ne sont pas</a:t>
            </a:r>
            <a:br/>
            <a:r>
              <a:t>placØs c(cid:244)te (cid:224) c(cid:244)te dans la mØmoire. Chaque case pointe vers une autre case</a:t>
            </a:r>
            <a:br/>
            <a:r>
              <a:t>en mØmoire qui n’est pas nØcessairement stockØe juste (cid:224) c(cid:244)tØ.</a:t>
            </a:r>
            <a:br/>
            <a:r>
              <a:t>1. J’aichoisiicidereprØsenterletableauhorizontalement,maisilseraitaussipossibledeleprØsenter</a:t>
            </a:r>
            <a:br/>
            <a:r>
              <a:t>verticalement,peuimporte.</a:t>
            </a:r>
            <a:br/>
            <a:r>
              <a:t>478</a:t>
            </a:r>
          </a:p>
        </p:txBody>
      </p:sp>
    </p:spTree>
  </p:cSld>
  <p:clrMapOvr>
    <a:masterClrMapping/>
  </p:clrMapOvr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CONSTRUCTION D’UNE LISTE CHA˛N(cid:201)E</a:t>
            </a:r>
            <a:br/>
            <a:r>
              <a:t>Figure 29.4 (cid:21) Chaque ØlØment contient une donnØe (ex. : un int) et un pointeur vers</a:t>
            </a:r>
            <a:br/>
            <a:r>
              <a:t>l’ØlØment suivant</a:t>
            </a:r>
            <a:br/>
            <a:r>
              <a:t>Construction d’une liste cha(cid:238)nØe</a:t>
            </a:r>
            <a:br/>
            <a:r>
              <a:t>Passons maintenant au concret. Nous allons essayer de crØer une structure qui fonc-</a:t>
            </a:r>
            <a:br/>
            <a:r>
              <a:t>tionne sur le principe que nous venons de dØcouvrir2.</a:t>
            </a:r>
            <a:br/>
            <a:r>
              <a:t>Un ØlØment de la liste</a:t>
            </a:r>
            <a:br/>
            <a:r>
              <a:t>Pour nos exemples, nous allons crØer une liste cha(cid:238)nØe de nombres entiers3. Chaque</a:t>
            </a:r>
            <a:br/>
            <a:r>
              <a:t>ØlØment de la liste aura la forme de la structure suivante :</a:t>
            </a:r>
            <a:br/>
            <a:r>
              <a:t>typedef struct Element Element;</a:t>
            </a:r>
            <a:br/>
            <a:r>
              <a:t>struct Element</a:t>
            </a:r>
            <a:br/>
            <a:r>
              <a:t>{</a:t>
            </a:r>
            <a:br/>
            <a:r>
              <a:t>int nombre;</a:t>
            </a:r>
            <a:br/>
            <a:r>
              <a:t>Element *suivant;</a:t>
            </a:r>
            <a:br/>
            <a:r>
              <a:t>};</a:t>
            </a:r>
            <a:br/>
            <a:r>
              <a:t>Nous avons crØØ ici un ØlØment d’une liste cha(cid:238)nØe, correspondant (cid:224) la (cid:28)g. 29.4 que</a:t>
            </a:r>
            <a:br/>
            <a:r>
              <a:t>nous avons vue plus t(cid:244)t. Que contient cette structure?</a:t>
            </a:r>
            <a:br/>
            <a:r>
              <a:t>(cid:21) Une donnØe, ici un nombre de type int : on pourrait remplacer cela par n’importe</a:t>
            </a:r>
            <a:br/>
            <a:r>
              <a:t>quelleautredonnØe(undouble,untableau...).Celacorrespond(cid:224)cequevousvoulez</a:t>
            </a:r>
            <a:br/>
            <a:r>
              <a:t>stocker, c’est (cid:224) vous de l’adapter en fonction des besoins de votre programme4.</a:t>
            </a:r>
            <a:br/>
            <a:r>
              <a:t>(cid:21) Un pointeur vers un ØlØment du mŒme type appelØ suivant. C’est ce qui permet de</a:t>
            </a:r>
            <a:br/>
            <a:r>
              <a:t>lier les ØlØments les uns aux autres : chaque ØlØment (cid:19) sait (cid:20) oø se trouve l’ØlØment</a:t>
            </a:r>
            <a:br/>
            <a:r>
              <a:t>2. Je rappelle que tout ce que nous allons faire ici fait appel (cid:224) des techniques du langage C que</a:t>
            </a:r>
            <a:br/>
            <a:r>
              <a:t>vousconnaissezdØj(cid:224).Iln’yaaucunØlØmentnouveau,nousallonsnouscontenterdecrØernospropres</a:t>
            </a:r>
            <a:br/>
            <a:r>
              <a:t>structuresetfonctionsetlestransformerenunsystŁmelogique,capabledeserØgulertoutseul.</a:t>
            </a:r>
            <a:br/>
            <a:r>
              <a:t>3. On pourrait aussi bien crØer une liste cha(cid:238)nØe contenant des nombres dØcimaux ou mŒme des</a:t>
            </a:r>
            <a:br/>
            <a:r>
              <a:t>tableauxetdesstructures.Leprincipedeslistescha(cid:238)nØess’adapte(cid:224)n’importequeltypededonnØes,</a:t>
            </a:r>
            <a:br/>
            <a:r>
              <a:t>maisici,jeproposedefairesimplepourquevouscompreniezbienleprincipe.;-)</a:t>
            </a:r>
            <a:br/>
            <a:r>
              <a:t>4. SionveuttravaillerdemaniŁregØnØrique,l’idØalestdefaireunpointeursurvoid:void*.Cela</a:t>
            </a:r>
            <a:br/>
            <a:r>
              <a:t>permetdefairepointerversn’importequeltypededonnØes.</a:t>
            </a:r>
            <a:br/>
            <a:r>
              <a:t>479</a:t>
            </a:r>
          </a:p>
        </p:txBody>
      </p:sp>
    </p:spTree>
  </p:cSld>
  <p:clrMapOvr>
    <a:masterClrMapping/>
  </p:clrMapOvr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29. LES LISTES CHA˛N(cid:201)ES</a:t>
            </a:r>
            <a:br/>
            <a:r>
              <a:t>suivant en mØmoire5. Comme je vous le disais plus t(cid:244)t, les cases ne sont pas c(cid:244)te</a:t>
            </a:r>
            <a:br/>
            <a:r>
              <a:t>(cid:224) c(cid:244)te en mØmoire. C’est la grosse di(cid:27)Ørence par rapport aux tableaux. Cela o(cid:27)re</a:t>
            </a:r>
            <a:br/>
            <a:r>
              <a:t>davantage de souplesse car on peut plus facilement ajouter de nouvelles cases par la</a:t>
            </a:r>
            <a:br/>
            <a:r>
              <a:t>suite au besoin.</a:t>
            </a:r>
            <a:br/>
            <a:r>
              <a:t>La structure de contr(cid:244)le</a:t>
            </a:r>
            <a:br/>
            <a:r>
              <a:t>En plus de la structure qu’on vient de crØer (que l’on dupliquera autant de fois qu’il y</a:t>
            </a:r>
            <a:br/>
            <a:r>
              <a:t>a d’ØlØments), nous allons avoir besoin d’une autre structure pour contr(cid:244)ler l’ensemble</a:t>
            </a:r>
            <a:br/>
            <a:r>
              <a:t>de la liste cha(cid:238)nØe. Elle aura la forme suivante :</a:t>
            </a:r>
            <a:br/>
            <a:r>
              <a:t>typedef struct Liste Liste;</a:t>
            </a:r>
            <a:br/>
            <a:r>
              <a:t>struct Liste</a:t>
            </a:r>
            <a:br/>
            <a:r>
              <a:t>{</a:t>
            </a:r>
            <a:br/>
            <a:r>
              <a:t>Element *premier;</a:t>
            </a:r>
            <a:br/>
            <a:r>
              <a:t>};</a:t>
            </a:r>
            <a:br/>
            <a:r>
              <a:t>CettestructureListecontientunpointeurverslepremierØlØmentdelaliste.Ene(cid:27)et,</a:t>
            </a:r>
            <a:br/>
            <a:r>
              <a:t>il faut conserver l’adresse du premier ØlØment pour savoir oø commence la liste. Si on</a:t>
            </a:r>
            <a:br/>
            <a:r>
              <a:t>conna(cid:238)t le premier ØlØment, on peut retrouver tous les autres en (cid:19) sautant (cid:20) d’ØlØment</a:t>
            </a:r>
            <a:br/>
            <a:r>
              <a:t>en ØlØment (cid:224) l’aide des pointeurs suivant.</a:t>
            </a:r>
            <a:br/>
            <a:r>
              <a:t>Une structure composØe d’une seule sous-variable n’est en gØnØral pas trŁs</a:t>
            </a:r>
            <a:br/>
            <a:r>
              <a:t>utile.NØanmoins,jepensequel’onaurabesoind’yajouterdessous-variables</a:t>
            </a:r>
            <a:br/>
            <a:r>
              <a:t>plus tard, je prØfŁre donc prendre les devants en crØant ici une structure.</a:t>
            </a:r>
            <a:br/>
            <a:r>
              <a:t>On pourrait par exemple y stocker en plus la taille de la liste, c’est-(cid:224)-dire le</a:t>
            </a:r>
            <a:br/>
            <a:r>
              <a:t>nombre d’ØlØments qu’elle contient.</a:t>
            </a:r>
            <a:br/>
            <a:r>
              <a:t>Nousn’auronsbesoindecrØerqu’unseulexemplairedelastructureListe.Ellepermet</a:t>
            </a:r>
            <a:br/>
            <a:r>
              <a:t>de contr(cid:244)ler toute la liste ((cid:28)g. 29.5).</a:t>
            </a:r>
            <a:br/>
            <a:r>
              <a:t>Le dernier ØlØment de la liste</a:t>
            </a:r>
            <a:br/>
            <a:r>
              <a:t>Notre schØma est presque complet. Il manque une derniŁre chose : on aimerait retenir</a:t>
            </a:r>
            <a:br/>
            <a:r>
              <a:t>le dernier ØlØment de la liste. En e(cid:27)et, il faudra bien arrŒter de parcourir la liste (cid:224) un</a:t>
            </a:r>
            <a:br/>
            <a:r>
              <a:t>moment donnØ. Avec quoi pourrait-on signi(cid:28)er (cid:224) notre programme (cid:19) Stop, ceci est le</a:t>
            </a:r>
            <a:br/>
            <a:r>
              <a:t>dernier ØlØment (cid:20)?</a:t>
            </a:r>
            <a:br/>
            <a:r>
              <a:t>Ilseraitpossibled’ajouterdanslastructureListeunpointeurversledernierElement.</a:t>
            </a:r>
            <a:br/>
            <a:r>
              <a:t>Toutefois, il y a encore plus simple : il su(cid:30)t de faire pointer le dernier ØlØment de la</a:t>
            </a:r>
            <a:br/>
            <a:r>
              <a:t>liste vers NULL, c’est-(cid:224)-dire de mettre son pointeur suivant (cid:224) NULL. Cela nous permet</a:t>
            </a:r>
            <a:br/>
            <a:r>
              <a:t>de rØaliser un schØma en(cid:28)n complet de notre structure de liste cha(cid:238)nØe ((cid:28)g. 29.6).</a:t>
            </a:r>
            <a:br/>
            <a:r>
              <a:t>5. En revanche, il ne sait pas quel est l’ØlØment prØcØdent, il est donc impossible de revenir en</a:t>
            </a:r>
            <a:br/>
            <a:r>
              <a:t>arriŁre(cid:224)partird’unØlØmentaveccetypedeliste.Onparledeliste(cid:19)simplementcha(cid:238)nØe(cid:20),alorsque</a:t>
            </a:r>
            <a:br/>
            <a:r>
              <a:t>les listes (cid:19) doublement cha(cid:238)nØes (cid:20) ont des pointeurs dans les deux sens et n’ont pas ce dØfaut. Elles</a:t>
            </a:r>
            <a:br/>
            <a:r>
              <a:t>sontnØanmoinspluscomplexes.</a:t>
            </a:r>
            <a:br/>
            <a:r>
              <a:t>480</a:t>
            </a:r>
          </a:p>
        </p:txBody>
      </p:sp>
    </p:spTree>
  </p:cSld>
  <p:clrMapOvr>
    <a:masterClrMapping/>
  </p:clrMapOvr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CONSTRUCTION D’UNE LISTE CHA˛N(cid:201)E</a:t>
            </a:r>
            <a:br/>
            <a:r>
              <a:t>Figure 29.5 (cid:21) La structure Liste nous donne des informations sur l’ensemble de la</a:t>
            </a:r>
            <a:br/>
            <a:r>
              <a:t>liste cha(cid:238)nØe</a:t>
            </a:r>
            <a:br/>
            <a:r>
              <a:t>Figure 29.6 (cid:21) Le dernier ØlØment de la liste pointe vers NULL pour indiquer la (cid:28)n de</a:t>
            </a:r>
            <a:br/>
            <a:r>
              <a:t>liste</a:t>
            </a:r>
            <a:br/>
            <a:r>
              <a:t>481</a:t>
            </a:r>
          </a:p>
        </p:txBody>
      </p:sp>
    </p:spTree>
  </p:cSld>
  <p:clrMapOvr>
    <a:masterClrMapping/>
  </p:clrMapOvr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29. LES LISTES CHA˛N(cid:201)ES</a:t>
            </a:r>
            <a:br/>
            <a:r>
              <a:t>Les fonctions de gestion de la liste</a:t>
            </a:r>
            <a:br/>
            <a:r>
              <a:t>Nous avons crØØ deux structures qui permettent de gØrer une liste cha(cid:238)nØe :</a:t>
            </a:r>
            <a:br/>
            <a:r>
              <a:t>(cid:21) Element, qui correspond (cid:224) un ØlØment de la liste et que l’on peut dupliquer autant</a:t>
            </a:r>
            <a:br/>
            <a:r>
              <a:t>de fois que nØcessaire;</a:t>
            </a:r>
            <a:br/>
            <a:r>
              <a:t>(cid:21) Liste, qui contr(cid:244)le l’ensemble de la liste. Nous n’en aurons besoin qu’en un seul</a:t>
            </a:r>
            <a:br/>
            <a:r>
              <a:t>exemplaire.</a:t>
            </a:r>
            <a:br/>
            <a:r>
              <a:t>C’est bien, mais il manque encore l’essentiel : les fonctions qui vont manipuler la liste</a:t>
            </a:r>
            <a:br/>
            <a:r>
              <a:t>cha(cid:238)nØe.Ene(cid:27)et,onnevapasmodi(cid:28)er(cid:19)(cid:224)lamain(cid:20)lecontenudesstructures(cid:224)chaque</a:t>
            </a:r>
            <a:br/>
            <a:r>
              <a:t>fois qu’on en a besoin! Il est plus sage et plus propre de passer par des fonctions qui</a:t>
            </a:r>
            <a:br/>
            <a:r>
              <a:t>automatisent le travail. Encore faut-il les crØer.</a:t>
            </a:r>
            <a:br/>
            <a:r>
              <a:t>(cid:192) premiŁre vue, je dirais qu’on aura besoin de fonctions pour :</a:t>
            </a:r>
            <a:br/>
            <a:r>
              <a:t>(cid:21) initialiser la liste;</a:t>
            </a:r>
            <a:br/>
            <a:r>
              <a:t>(cid:21) ajouter un ØlØment;</a:t>
            </a:r>
            <a:br/>
            <a:r>
              <a:t>(cid:21) supprimer un ØlØment;</a:t>
            </a:r>
            <a:br/>
            <a:r>
              <a:t>(cid:21) a(cid:30)cher le contenu de la liste;</a:t>
            </a:r>
            <a:br/>
            <a:r>
              <a:t>(cid:21) supprimer la liste entiŁre.</a:t>
            </a:r>
            <a:br/>
            <a:r>
              <a:t>On pourrait crØer d’autres fonctions (par exemple pour calculer la taille de la liste)</a:t>
            </a:r>
            <a:br/>
            <a:r>
              <a:t>mais elles sont moins indispensables. Nous allons ici nous concentrer sur celles que je</a:t>
            </a:r>
            <a:br/>
            <a:r>
              <a:t>viensdevousØnumØrer,cequinousferadØj(cid:224)unebonnebase.Jevousinviteraiensuite</a:t>
            </a:r>
            <a:br/>
            <a:r>
              <a:t>(cid:224) rØaliser d’autres fonctions pour vous entra(cid:238)ner une fois que vous aurez bien compris</a:t>
            </a:r>
            <a:br/>
            <a:r>
              <a:t>le principe.</a:t>
            </a:r>
            <a:br/>
            <a:r>
              <a:t>Initialiser la liste</a:t>
            </a:r>
            <a:br/>
            <a:r>
              <a:t>La fonction d’initialisation est la toute premiŁre que l’on doit appeler. Elle crØe la</a:t>
            </a:r>
            <a:br/>
            <a:r>
              <a:t>structure de contr(cid:244)le et le premier ØlØment de la liste.</a:t>
            </a:r>
            <a:br/>
            <a:r>
              <a:t>Je vous propose la fonction ci-dessous, que nous commenterons juste aprŁs, bien en-</a:t>
            </a:r>
            <a:br/>
            <a:r>
              <a:t>tendu :</a:t>
            </a:r>
            <a:br/>
            <a:r>
              <a:t>Liste *initialisation()</a:t>
            </a:r>
            <a:br/>
            <a:r>
              <a:t>{</a:t>
            </a:r>
            <a:br/>
            <a:r>
              <a:t>Liste *liste = malloc(sizeof(*liste));</a:t>
            </a:r>
            <a:br/>
            <a:r>
              <a:t>Element *element = malloc(sizeof(*element));</a:t>
            </a:r>
            <a:br/>
            <a:r>
              <a:t>if (liste == NULL || element == NULL)</a:t>
            </a:r>
            <a:br/>
            <a:r>
              <a:t>{</a:t>
            </a:r>
            <a:br/>
            <a:r>
              <a:t>exit(EXIT_FAILURE);</a:t>
            </a:r>
            <a:br/>
            <a:r>
              <a:t>}</a:t>
            </a:r>
            <a:br/>
            <a:r>
              <a:t>element-&gt;nombre = 0;</a:t>
            </a:r>
            <a:br/>
            <a:r>
              <a:t>element-&gt;suivant = NULL;</a:t>
            </a:r>
            <a:br/>
            <a:r>
              <a:t>liste-&gt;premier = element;</a:t>
            </a:r>
            <a:br/>
            <a:r>
              <a:t>482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CONSOLE OU FEN˚TRE?</a:t>
            </a:r>
            <a:br/>
            <a:r>
              <a:t>Les programmes en console</a:t>
            </a:r>
            <a:br/>
            <a:r>
              <a:t>LesprogrammesconsoleontØtØlespremiers(cid:224)appara(cid:238)tre.(cid:192)cetteØpoque,l’ordinateur</a:t>
            </a:r>
            <a:br/>
            <a:r>
              <a:t>ne gØrait que le noir et blanc et il n’Øtait pas assez puissant pour crØer des fenŒtres</a:t>
            </a:r>
            <a:br/>
            <a:r>
              <a:t>comme on le fait aujourd’hui.</a:t>
            </a:r>
            <a:br/>
            <a:r>
              <a:t>Bien entendu, le temps a passØ depuis. Windows a rendu l’ordinateur (cid:19) grand public (cid:20)</a:t>
            </a:r>
            <a:br/>
            <a:r>
              <a:t>principalementgr(cid:226)ce(cid:224)sasimplicitØetaufaitqu’iln’utilisaitquedesfenŒtres.Windows</a:t>
            </a:r>
            <a:br/>
            <a:r>
              <a:t>est devenu tellement populaire qu’aujourd’hui beaucoup de monde a oubliØ ce qu’Øtait</a:t>
            </a:r>
            <a:br/>
            <a:r>
              <a:t>la console1!</a:t>
            </a:r>
            <a:br/>
            <a:r>
              <a:t>J’ai une grande nouvelle! La console n’est pas morte! En e(cid:27)et, Linux a remis au</a:t>
            </a:r>
            <a:br/>
            <a:r>
              <a:t>goßtdujourl’utilisationdelaconsole.La(cid:28)g.3.2estunecaptured’Øcrand’uneconsole</a:t>
            </a:r>
            <a:br/>
            <a:r>
              <a:t>sous Linux.</a:t>
            </a:r>
            <a:br/>
            <a:r>
              <a:t>Figure 3.2 (cid:21) Un exemple de console, ici sous Linux</a:t>
            </a:r>
            <a:br/>
            <a:r>
              <a:t>Brrr... Terri(cid:28)ant, hein? Voil(cid:224), vous avez maintenant une petite idØe de ce (cid:224) quoi</a:t>
            </a:r>
            <a:br/>
            <a:r>
              <a:t>ressemble une console.</a:t>
            </a:r>
            <a:br/>
            <a:r>
              <a:t>Ceci dit, plusieurs remarques :</a:t>
            </a:r>
            <a:br/>
            <a:r>
              <a:t>(cid:21) aujourd’huionsaita(cid:30)cherdelacouleur,toutn’estdoncpasennoiretblanccomme</a:t>
            </a:r>
            <a:br/>
            <a:r>
              <a:t>on pourrait le croire;</a:t>
            </a:r>
            <a:br/>
            <a:r>
              <a:t>(cid:21) la console est assez peu accueillante pour un dØbutant;</a:t>
            </a:r>
            <a:br/>
            <a:r>
              <a:t>(cid:21) c’est pourtant un outil puissant quand on sait le ma(cid:238)triser.</a:t>
            </a:r>
            <a:br/>
            <a:r>
              <a:t>Comme je vous l’ai dit plus haut, crØer des programmes en mode (cid:19) console (cid:20) comme</a:t>
            </a:r>
            <a:br/>
            <a:r>
              <a:t>ici, c’est trŁs facile et idØal pour dØbuter (ce qui n’est pas le cas des programmes en</a:t>
            </a:r>
            <a:br/>
            <a:r>
              <a:t>mode (cid:19) fenŒtre (cid:20)).</a:t>
            </a:r>
            <a:br/>
            <a:r>
              <a:t>Notez que la console a ØvoluØ : elle peut a(cid:30)cher des couleurs, et rien ne vous empŒche</a:t>
            </a:r>
            <a:br/>
            <a:r>
              <a:t>de mettre une image de fond.</a:t>
            </a:r>
            <a:br/>
            <a:r>
              <a:t>1. Ouivousl(cid:224),neregardezpasderriŁrevous,jesaisquevousvousdemandezcequec’est.</a:t>
            </a:r>
            <a:br/>
            <a:r>
              <a:t>33</a:t>
            </a:r>
          </a:p>
        </p:txBody>
      </p:sp>
    </p:spTree>
  </p:cSld>
  <p:clrMapOvr>
    <a:masterClrMapping/>
  </p:clrMapOvr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FONCTIONS DE GESTION DE LA LISTE</a:t>
            </a:r>
            <a:br/>
            <a:r>
              <a:t>return liste;</a:t>
            </a:r>
            <a:br/>
            <a:r>
              <a:t>}</a:t>
            </a:r>
            <a:br/>
            <a:r>
              <a:t>On commence par crØer la structure de contr(cid:244)le liste6. On l’alloue dynamiquement</a:t>
            </a:r>
            <a:br/>
            <a:r>
              <a:t>avecunmalloc.Lataille(cid:224)allouerestcalculØeautomatiquementavecsizeof(*liste).</a:t>
            </a:r>
            <a:br/>
            <a:r>
              <a:t>L’ordinateur saura qu’il doit allouer l’espace nØcessaire au stockage de la structure</a:t>
            </a:r>
            <a:br/>
            <a:r>
              <a:t>Liste7.</a:t>
            </a:r>
            <a:br/>
            <a:r>
              <a:t>On alloue ensuite de la mŒme maniŁre la mØmoire nØcessaire au stockage du premier</a:t>
            </a:r>
            <a:br/>
            <a:r>
              <a:t>ØlØment. On vØri(cid:28)e si les allocations dynamiques ont fonctionnØ. En cas d’erreur, on</a:t>
            </a:r>
            <a:br/>
            <a:r>
              <a:t>arrŒte immØdiatement le programme en faisant appel (cid:224) exit().</a:t>
            </a:r>
            <a:br/>
            <a:r>
              <a:t>Si tout s’est bien passØ, on dØ(cid:28)nit les valeurs de notre premier ØlØment :</a:t>
            </a:r>
            <a:br/>
            <a:r>
              <a:t>(cid:21) la donnØe nombre est mise (cid:224) 0 par dØfaut;</a:t>
            </a:r>
            <a:br/>
            <a:r>
              <a:t>(cid:21) le pointeur suivant pointe vers NULL car le premier ØlØment de notre liste est aussi</a:t>
            </a:r>
            <a:br/>
            <a:r>
              <a:t>ledernierpourlemoment.Commeonl’avuplust(cid:244)t,ledernierØlØmentdoitpointer</a:t>
            </a:r>
            <a:br/>
            <a:r>
              <a:t>vers NULL pour signaler qu’il est en (cid:28)n de liste.</a:t>
            </a:r>
            <a:br/>
            <a:r>
              <a:t>Nous avons donc maintenant rØussi (cid:224) crØer en mØmoire une liste composØe d’un seul</a:t>
            </a:r>
            <a:br/>
            <a:r>
              <a:t>ØlØment et ayant une forme semblable (cid:224) la (cid:28)g. 29.7.</a:t>
            </a:r>
            <a:br/>
            <a:r>
              <a:t>Figure 29.7 (cid:21) L’Øtat de la liste qui vient d’Œtre initialisØe</a:t>
            </a:r>
            <a:br/>
            <a:r>
              <a:t>Ajouter un ØlØment</a:t>
            </a:r>
            <a:br/>
            <a:r>
              <a:t>Ici,leschosessecompliquentunpeu.Oøva-t-onajouterunnouvelØlØment?AudØbut</a:t>
            </a:r>
            <a:br/>
            <a:r>
              <a:t>de la liste, (cid:224) la (cid:28)n, au milieu?</a:t>
            </a:r>
            <a:br/>
            <a:r>
              <a:t>La rØponse est qu’on a le choix. Libre (cid:224) nous de dØcider ce que nous faisons. Pour</a:t>
            </a:r>
            <a:br/>
            <a:r>
              <a:t>ce chapitre, je propose que l’on voie ensemble l’ajout d’un ØlØment en dØbut de liste.</a:t>
            </a:r>
            <a:br/>
            <a:r>
              <a:t>D’une part, c’est simple (cid:224) comprendre, et d’autre part cela me donnera une occasion</a:t>
            </a:r>
            <a:br/>
            <a:r>
              <a:t>(cid:224) la (cid:28)n de ce chapitre de vous proposer de rØ(cid:29)Øchir (cid:224) la crØation d’une fonction qui</a:t>
            </a:r>
            <a:br/>
            <a:r>
              <a:t>ajoute un ØlØment (cid:224) un endroit prØcis de la liste.</a:t>
            </a:r>
            <a:br/>
            <a:r>
              <a:t>Nous devons crØer une fonction capable d’insØrer un nouvel ØlØment en dØbut de liste.</a:t>
            </a:r>
            <a:br/>
            <a:r>
              <a:t>6. NotezqueletypededonnØesestListeetquelavariables’appelleliste.Lamajusculepermet</a:t>
            </a:r>
            <a:br/>
            <a:r>
              <a:t>delesdi(cid:27)Ørencier.</a:t>
            </a:r>
            <a:br/>
            <a:r>
              <a:t>7. On aurait aussi pu Øcrire sizeof(Liste), mais si plus tard on dØcide de modi(cid:28)er le type du</a:t>
            </a:r>
            <a:br/>
            <a:r>
              <a:t>pointeurliste,ondevraaussiadapterlesizeof.</a:t>
            </a:r>
            <a:br/>
            <a:r>
              <a:t>483</a:t>
            </a:r>
          </a:p>
        </p:txBody>
      </p:sp>
    </p:spTree>
  </p:cSld>
  <p:clrMapOvr>
    <a:masterClrMapping/>
  </p:clrMapOvr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29. LES LISTES CHA˛N(cid:201)ES</a:t>
            </a:r>
            <a:br/>
            <a:r>
              <a:t>Pour nous mettre en situation, imaginons un cas semblable (cid:224) la (cid:28)g. 29.8 : la liste est</a:t>
            </a:r>
            <a:br/>
            <a:r>
              <a:t>composØe de trois ØlØments et on souhaite en ajouter un nouveau au dØbut.</a:t>
            </a:r>
            <a:br/>
            <a:r>
              <a:t>Figure 29.8 (cid:21) On souhaite insØrer notre nouvel ØlØment en dØbut de liste</a:t>
            </a:r>
            <a:br/>
            <a:r>
              <a:t>Il va falloir adapter le pointeur premier de la liste ainsi que le pointeur suivant de</a:t>
            </a:r>
            <a:br/>
            <a:r>
              <a:t>notrenouvelØlØmentpour(cid:19)insØrer(cid:20)correctementcelui-cidanslaliste.Jevouspropose</a:t>
            </a:r>
            <a:br/>
            <a:r>
              <a:t>pour cela ce code source que nous analyserons juste aprŁs :</a:t>
            </a:r>
            <a:br/>
            <a:r>
              <a:t>void insertion(Liste *liste, int nvNombre)</a:t>
            </a:r>
            <a:br/>
            <a:r>
              <a:t>{</a:t>
            </a:r>
            <a:br/>
            <a:r>
              <a:t>/* CrØation du nouvel ØlØment */</a:t>
            </a:r>
            <a:br/>
            <a:r>
              <a:t>Element *nouveau = malloc(sizeof(*nouveau));</a:t>
            </a:r>
            <a:br/>
            <a:r>
              <a:t>if (liste == NULL || nouveau == NULL)</a:t>
            </a:r>
            <a:br/>
            <a:r>
              <a:t>{</a:t>
            </a:r>
            <a:br/>
            <a:r>
              <a:t>exit(EXIT_FAILURE);</a:t>
            </a:r>
            <a:br/>
            <a:r>
              <a:t>}</a:t>
            </a:r>
            <a:br/>
            <a:r>
              <a:t>nouveau-&gt;nombre = nvNombre;</a:t>
            </a:r>
            <a:br/>
            <a:r>
              <a:t>/* Insertion de l’ØlØment au dØbut de la liste */</a:t>
            </a:r>
            <a:br/>
            <a:r>
              <a:t>nouveau-&gt;suivant = liste-&gt;premier;</a:t>
            </a:r>
            <a:br/>
            <a:r>
              <a:t>liste-&gt;premier = nouveau;</a:t>
            </a:r>
            <a:br/>
            <a:r>
              <a:t>}</a:t>
            </a:r>
            <a:br/>
            <a:r>
              <a:t>Lafonctioninsertion()prendenparamŁtrel’ØlØmentdecontr(cid:244)leliste(quicontient</a:t>
            </a:r>
            <a:br/>
            <a:r>
              <a:t>l’adresse du premier ØlØment) et le nombre (cid:224) stocker dans le nouvel ØlØment que l’on</a:t>
            </a:r>
            <a:br/>
            <a:r>
              <a:t>va crØer.</a:t>
            </a:r>
            <a:br/>
            <a:r>
              <a:t>Dans un premier temps, on alloue l’espace nØcessaire au stockage du nouvel ØlØment et</a:t>
            </a:r>
            <a:br/>
            <a:r>
              <a:t>on y place le nouveau nombre nvNombre. Il reste alors une Øtape dØlicate : l’insertion</a:t>
            </a:r>
            <a:br/>
            <a:r>
              <a:t>du nouvel ØlØment dans la liste cha(cid:238)nØe.</a:t>
            </a:r>
            <a:br/>
            <a:r>
              <a:t>Nous avons ici choisi pour simpli(cid:28)er d’insØrer l’ØlØment en dØbut de liste. Pour mettre</a:t>
            </a:r>
            <a:br/>
            <a:r>
              <a:t>(cid:224) jour correctement les pointeurs, nous devons procØder dans cet ordre prØcis :</a:t>
            </a:r>
            <a:br/>
            <a:r>
              <a:t>1. faire pointer notre nouvel ØlØment vers son futur successeur, qui est l’actuel pre-</a:t>
            </a:r>
            <a:br/>
            <a:r>
              <a:t>mier ØlØment de la liste;</a:t>
            </a:r>
            <a:br/>
            <a:r>
              <a:t>484</a:t>
            </a:r>
          </a:p>
        </p:txBody>
      </p:sp>
    </p:spTree>
  </p:cSld>
  <p:clrMapOvr>
    <a:masterClrMapping/>
  </p:clrMapOvr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FONCTIONS DE GESTION DE LA LISTE</a:t>
            </a:r>
            <a:br/>
            <a:r>
              <a:t>2. faire pointer le pointeur premier vers notre nouvel ØlØment.</a:t>
            </a:r>
            <a:br/>
            <a:r>
              <a:t>On ne peut pas suivre ces Øtapes dans l’ordre inverse! En e(cid:27)et, si vous faites</a:t>
            </a:r>
            <a:br/>
            <a:r>
              <a:t>d’abordpointer premierversnotrenouvelØlØment,vousperdezl’adressedu</a:t>
            </a:r>
            <a:br/>
            <a:r>
              <a:t>premierØlØmentdelaliste!Faitesletest,vouscomprendrezdesuitepourquoi</a:t>
            </a:r>
            <a:br/>
            <a:r>
              <a:t>l’inverse est impossible.</a:t>
            </a:r>
            <a:br/>
            <a:r>
              <a:t>Cela aura pour e(cid:27)et d’insØrer correctement notre nouvel ØlØment dans la liste cha(cid:238)nØe</a:t>
            </a:r>
            <a:br/>
            <a:r>
              <a:t>((cid:28)g. 29.9)!</a:t>
            </a:r>
            <a:br/>
            <a:r>
              <a:t>Figure 29.9 (cid:21) Insertion d’un ØlØment dans la liste cha(cid:238)nØe</a:t>
            </a:r>
            <a:br/>
            <a:r>
              <a:t>Supprimer un ØlØment</a:t>
            </a:r>
            <a:br/>
            <a:r>
              <a:t>De mŒme que pour l’insertion, nous allons ici nous concentrer sur la suppression du</a:t>
            </a:r>
            <a:br/>
            <a:r>
              <a:t>premier ØlØment de la liste. Il est techniquement possible de supprimer un ØlØment</a:t>
            </a:r>
            <a:br/>
            <a:r>
              <a:t>prØcis au milieu de la liste, ce sera d’ailleurs un des exercices que je vous proposerai (cid:224)</a:t>
            </a:r>
            <a:br/>
            <a:r>
              <a:t>la (cid:28)n.</a:t>
            </a:r>
            <a:br/>
            <a:r>
              <a:t>Lasuppressionneposepasdedi(cid:30)cultØsupplØmentaire.Ilfautcependantbienadapter</a:t>
            </a:r>
            <a:br/>
            <a:r>
              <a:t>les pointeurs de la liste dans le bon ordre pour ne (cid:19) perdre (cid:20) aucune information.</a:t>
            </a:r>
            <a:br/>
            <a:r>
              <a:t>void suppression(Liste *liste)</a:t>
            </a:r>
            <a:br/>
            <a:r>
              <a:t>{</a:t>
            </a:r>
            <a:br/>
            <a:r>
              <a:t>if (liste == NULL)</a:t>
            </a:r>
            <a:br/>
            <a:r>
              <a:t>{</a:t>
            </a:r>
            <a:br/>
            <a:r>
              <a:t>exit(EXIT_FAILURE);</a:t>
            </a:r>
            <a:br/>
            <a:r>
              <a:t>}</a:t>
            </a:r>
            <a:br/>
            <a:r>
              <a:t>if (liste-&gt;premier != NULL)</a:t>
            </a:r>
            <a:br/>
            <a:r>
              <a:t>{</a:t>
            </a:r>
            <a:br/>
            <a:r>
              <a:t>Element *aSupprimer = liste-&gt;premier;</a:t>
            </a:r>
            <a:br/>
            <a:r>
              <a:t>liste-&gt;premier = liste-&gt;premier-&gt;suivant;</a:t>
            </a:r>
            <a:br/>
            <a:r>
              <a:t>free(aSupprimer);</a:t>
            </a:r>
            <a:br/>
            <a:r>
              <a:t>}</a:t>
            </a:r>
            <a:br/>
            <a:r>
              <a:t>}</a:t>
            </a:r>
            <a:br/>
            <a:r>
              <a:t>485</a:t>
            </a:r>
          </a:p>
        </p:txBody>
      </p:sp>
    </p:spTree>
  </p:cSld>
  <p:clrMapOvr>
    <a:masterClrMapping/>
  </p:clrMapOvr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29. LES LISTES CHA˛N(cid:201)ES</a:t>
            </a:r>
            <a:br/>
            <a:r>
              <a:t>On commence par vØri(cid:28)er que le pointeur qu’on nous envoie n’est pas NULL, sinon on</a:t>
            </a:r>
            <a:br/>
            <a:r>
              <a:t>ne peut pas travailler. On vØri(cid:28)e ensuite qu’il y a au moins un ØlØment dans la liste,</a:t>
            </a:r>
            <a:br/>
            <a:r>
              <a:t>sinon il n’y a rien (cid:224) faire.</a:t>
            </a:r>
            <a:br/>
            <a:r>
              <a:t>Ces vØri(cid:28)cations e(cid:27)ectuØes, on peut sauvegarder l’adresse de l’ØlØment (cid:224) supprimer</a:t>
            </a:r>
            <a:br/>
            <a:r>
              <a:t>dans un pointeur aSupprimer. On adapte ensuite le pointeur premier vers le nouveau</a:t>
            </a:r>
            <a:br/>
            <a:r>
              <a:t>premier ØlØment, qui est actuellement en seconde position de la liste cha(cid:238)nØe.</a:t>
            </a:r>
            <a:br/>
            <a:r>
              <a:t>Il ne reste plus qu’(cid:224) supprimer l’ØlØment correspondant (cid:224) notre pointeur aSupprimer</a:t>
            </a:r>
            <a:br/>
            <a:r>
              <a:t>avec un free ((cid:28)g. 29.10).</a:t>
            </a:r>
            <a:br/>
            <a:r>
              <a:t>Figure 29.10 (cid:21) Suppression d’un ØlØment de la liste cha(cid:238)nØe</a:t>
            </a:r>
            <a:br/>
            <a:r>
              <a:t>Cette fonction est courte mais sauriez-vous la rØØcrire? Il faut bien comprendre qu’on</a:t>
            </a:r>
            <a:br/>
            <a:r>
              <a:t>doit faire les choses dans un ordre prØcis :</a:t>
            </a:r>
            <a:br/>
            <a:r>
              <a:t>1. faire pointer premier vers le second ØlØment;</a:t>
            </a:r>
            <a:br/>
            <a:r>
              <a:t>2. supprimer le premier ØlØment avec un free.</a:t>
            </a:r>
            <a:br/>
            <a:r>
              <a:t>Si on faisait l’inverse, on perdrait l’adresse du second ØlØment!</a:t>
            </a:r>
            <a:br/>
            <a:r>
              <a:t>A(cid:30)cher la liste cha(cid:238)nØe</a:t>
            </a:r>
            <a:br/>
            <a:r>
              <a:t>Pour bien visualiser ce que contient notre liste cha(cid:238)nØe, une fonction d’a(cid:30)chage serait</a:t>
            </a:r>
            <a:br/>
            <a:r>
              <a:t>idØale! Il su(cid:30)t de partir du premier ØlØment et d’a(cid:30)cher chaque ØlØment un (cid:224) un en</a:t>
            </a:r>
            <a:br/>
            <a:r>
              <a:t>(cid:19) sautant (cid:20) de bloc en bloc.</a:t>
            </a:r>
            <a:br/>
            <a:r>
              <a:t>void afficherListe(Liste *liste)</a:t>
            </a:r>
            <a:br/>
            <a:r>
              <a:t>{</a:t>
            </a:r>
            <a:br/>
            <a:r>
              <a:t>if (liste == NULL)</a:t>
            </a:r>
            <a:br/>
            <a:r>
              <a:t>{</a:t>
            </a:r>
            <a:br/>
            <a:r>
              <a:t>exit(EXIT_FAILURE);</a:t>
            </a:r>
            <a:br/>
            <a:r>
              <a:t>}</a:t>
            </a:r>
            <a:br/>
            <a:r>
              <a:t>Element *actuel = liste-&gt;premier;</a:t>
            </a:r>
            <a:br/>
            <a:r>
              <a:t>while (actuel != NULL)</a:t>
            </a:r>
            <a:br/>
            <a:r>
              <a:t>{</a:t>
            </a:r>
            <a:br/>
            <a:r>
              <a:t>486</a:t>
            </a:r>
          </a:p>
        </p:txBody>
      </p:sp>
    </p:spTree>
  </p:cSld>
  <p:clrMapOvr>
    <a:masterClrMapping/>
  </p:clrMapOvr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ALLER PLUS LOIN</a:t>
            </a:r>
            <a:br/>
            <a:r>
              <a:t>printf("%d -&gt; ", actuel-&gt;nombre);</a:t>
            </a:r>
            <a:br/>
            <a:r>
              <a:t>actuel = actuel-&gt;suivant;</a:t>
            </a:r>
            <a:br/>
            <a:r>
              <a:t>}</a:t>
            </a:r>
            <a:br/>
            <a:r>
              <a:t>printf("NULL\n");</a:t>
            </a:r>
            <a:br/>
            <a:r>
              <a:t>}</a:t>
            </a:r>
            <a:br/>
            <a:r>
              <a:t>Cette fonction est simple : on part du premier ØlØment et on a(cid:30)che le contenu de</a:t>
            </a:r>
            <a:br/>
            <a:r>
              <a:t>chaque ØlØment de la liste (un nombre). On se sert du pointeur suivant pour passer (cid:224)</a:t>
            </a:r>
            <a:br/>
            <a:r>
              <a:t>l’ØlØment qui suit (cid:224) chaque fois.</a:t>
            </a:r>
            <a:br/>
            <a:r>
              <a:t>On peut s’amuser (cid:224) tester la crØation de notre liste cha(cid:238)nØe et son a(cid:30)chage avec un</a:t>
            </a:r>
            <a:br/>
            <a:r>
              <a:t>main :</a:t>
            </a:r>
            <a:br/>
            <a:r>
              <a:t>int main()</a:t>
            </a:r>
            <a:br/>
            <a:r>
              <a:t>{</a:t>
            </a:r>
            <a:br/>
            <a:r>
              <a:t>Liste *maListe = initialisation();</a:t>
            </a:r>
            <a:br/>
            <a:r>
              <a:t>insertion(maListe, 4);</a:t>
            </a:r>
            <a:br/>
            <a:r>
              <a:t>insertion(maListe, 8);</a:t>
            </a:r>
            <a:br/>
            <a:r>
              <a:t>insertion(maListe, 15);</a:t>
            </a:r>
            <a:br/>
            <a:r>
              <a:t>suppression(maListe);</a:t>
            </a:r>
            <a:br/>
            <a:r>
              <a:t>afficherListe(maListe);</a:t>
            </a:r>
            <a:br/>
            <a:r>
              <a:t>return 0;</a:t>
            </a:r>
            <a:br/>
            <a:r>
              <a:t>}</a:t>
            </a:r>
            <a:br/>
            <a:r>
              <a:t>En plus du premier ØlØment (que l’on a laissØ ici (cid:224) 0), on en ajoute trois nouveaux (cid:224)</a:t>
            </a:r>
            <a:br/>
            <a:r>
              <a:t>cette liste. Puis on en supprime un. Au (cid:28)nal, le contenu de la liste cha(cid:238)nØe sera donc :</a:t>
            </a:r>
            <a:br/>
            <a:r>
              <a:t>8 -&gt; 4 -&gt; 0 -&gt; NULL</a:t>
            </a:r>
            <a:br/>
            <a:r>
              <a:t>Aller plus loin</a:t>
            </a:r>
            <a:br/>
            <a:r>
              <a:t>Nous venons de faire le tour des principales fonctions nØcessaires (cid:224) la gestion d’une</a:t>
            </a:r>
            <a:br/>
            <a:r>
              <a:t>listecha(cid:238)nØe:initialisation,ajoutd’ØlØment,suppressiond’ØlØment,etc.Voiciquelques</a:t>
            </a:r>
            <a:br/>
            <a:r>
              <a:t>autresfonctionsquimanquentetquejevousinvite(cid:224)Øcrire,ceserauntrŁsbonexercice!</a:t>
            </a:r>
            <a:br/>
            <a:r>
              <a:t>(cid:21) Insertion d’un ØlØment en milieu de liste : actuellement, nous ne pouvons</a:t>
            </a:r>
            <a:br/>
            <a:r>
              <a:t>ajouter des ØlØments qu’au dØbut de la liste, ce qui est gØnØralement su(cid:30)sant. Si</a:t>
            </a:r>
            <a:br/>
            <a:r>
              <a:t>toutefois on veut pouvoir ajouter un ØlØment au milieu, il faut crØer une fonction</a:t>
            </a:r>
            <a:br/>
            <a:r>
              <a:t>spØci(cid:28)que qui prend un paramŁtre supplØmentaire : l’adresse de celui qui prØcŁdera</a:t>
            </a:r>
            <a:br/>
            <a:r>
              <a:t>notrenouvelØlØmentdanslaliste.Votrefonctionvaparcourirlalistecha(cid:238)nØejusqu’(cid:224)</a:t>
            </a:r>
            <a:br/>
            <a:r>
              <a:t>tomber sur l’ØlØment indiquØ. Elle y insŁrera le petit nouveau juste aprŁs.</a:t>
            </a:r>
            <a:br/>
            <a:r>
              <a:t>(cid:21) Suppression d’un ØlØment en milieu de liste:leprincipeestlemŒmequepour</a:t>
            </a:r>
            <a:br/>
            <a:r>
              <a:t>l’insertion en milieu de liste. Cette fois, vous devez ajouter en paramŁtre l’adresse</a:t>
            </a:r>
            <a:br/>
            <a:r>
              <a:t>de l’ØlØment (cid:224) supprimer.</a:t>
            </a:r>
            <a:br/>
            <a:r>
              <a:t>487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8 -&gt; 4 -&gt; 0 -&gt;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29. LES LISTES CHA˛N(cid:201)ES</a:t>
            </a:r>
            <a:br/>
            <a:r>
              <a:t>(cid:21) Destruction de la liste : il su(cid:30)t de supprimer tous les ØlØments un (cid:224) un!</a:t>
            </a:r>
            <a:br/>
            <a:r>
              <a:t>(cid:21) Taille de la liste : cette fonction indique combien il y a d’ØlØments dans votre liste</a:t>
            </a:r>
            <a:br/>
            <a:r>
              <a:t>cha(cid:238)nØe. L’idØal, plut(cid:244)t que d’avoir (cid:224) calculer cette valeur (cid:224) chaque fois, serait de</a:t>
            </a:r>
            <a:br/>
            <a:r>
              <a:t>maintenir(cid:224)jourunentiernbElementsdanslastructureListe.Ilsu(cid:30)td’incrØmenter</a:t>
            </a:r>
            <a:br/>
            <a:r>
              <a:t>ce nombre (cid:224) chaque fois qu’on ajoute un ØlØment et de le dØcrØmenter quand on en</a:t>
            </a:r>
            <a:br/>
            <a:r>
              <a:t>supprime un.</a:t>
            </a:r>
            <a:br/>
            <a:r>
              <a:t>Je vous conseille de regrouper toutes les fonctions de gestion de la liste cha(cid:238)nØe dans</a:t>
            </a:r>
            <a:br/>
            <a:r>
              <a:t>des(cid:28)chiersliste_chainee.cetliste_chainee.hparexemple.CeseravotrepremiŁre</a:t>
            </a:r>
            <a:br/>
            <a:r>
              <a:t>bibliothŁque! Vous pourrez la rØutiliser dans tous les programmes dans lesquels vous</a:t>
            </a:r>
            <a:br/>
            <a:r>
              <a:t>avez besoin de listes cha(cid:238)nØes.</a:t>
            </a:r>
            <a:br/>
            <a:r>
              <a:t>VouspouveztØlØchargerleprojetdeslistescha(cid:238)nØescomprenantlesfonctionsquenous</a:t>
            </a:r>
            <a:br/>
            <a:r>
              <a:t>avons dØcouvertes ensemble. Cela vous fera une bonne base de dØpart.</a:t>
            </a:r>
            <a:br/>
            <a:r>
              <a:t>(cid:3) (cid:0)</a:t>
            </a:r>
            <a:br/>
            <a:r>
              <a:t>(cid:66) (cid:2)Code web : 603716(cid:1)</a:t>
            </a:r>
            <a:br/>
            <a:r>
              <a:t>En rØsumØ</a:t>
            </a:r>
            <a:br/>
            <a:r>
              <a:t>(cid:21) Leslistescha(cid:238)nØesconstituentunnouveaumoyendestockerdesdonnØesenmØmoire.</a:t>
            </a:r>
            <a:br/>
            <a:r>
              <a:t>Ellessontplus(cid:29)exiblesquelestableauxcaronpeutajouteretsupprimerdes(cid:19)cases(cid:20)</a:t>
            </a:r>
            <a:br/>
            <a:r>
              <a:t>(cid:224) n’importe quel moment.</a:t>
            </a:r>
            <a:br/>
            <a:r>
              <a:t>(cid:21) Il n’existe pas en langage C de systŁme de gestion de listes cha(cid:238)nØes, il faut l’Øcrire</a:t>
            </a:r>
            <a:br/>
            <a:r>
              <a:t>nous-mŒmes! C’est un excellent moyen de progresser en algorithmique et en pro-</a:t>
            </a:r>
            <a:br/>
            <a:r>
              <a:t>grammation en gØnØral.</a:t>
            </a:r>
            <a:br/>
            <a:r>
              <a:t>(cid:21) Dans une liste cha(cid:238)nØe, chaque ØlØment est une structure qui contient l’adresse de</a:t>
            </a:r>
            <a:br/>
            <a:r>
              <a:t>l’ØlØment suivant.</a:t>
            </a:r>
            <a:br/>
            <a:r>
              <a:t>(cid:21) Il est conseillØ de crØer une structure de contr(cid:244)le (du type Liste dans notre cas) qui</a:t>
            </a:r>
            <a:br/>
            <a:r>
              <a:t>retient l’adresse du premier ØlØment.</a:t>
            </a:r>
            <a:br/>
            <a:r>
              <a:t>(cid:21) Il existe une version amØliorØe (cid:22) mais plus complexe (cid:22) des listes cha(cid:238)nØes appe-</a:t>
            </a:r>
            <a:br/>
            <a:r>
              <a:t>lØe (cid:19) listes doublement cha(cid:238)nØes (cid:20), dans lesquelles chaque ØlØment possŁde en plus</a:t>
            </a:r>
            <a:br/>
            <a:r>
              <a:t>l’adresse de celui qui le prØcŁde.</a:t>
            </a:r>
            <a:br/>
            <a:r>
              <a:t>488</a:t>
            </a:r>
          </a:p>
        </p:txBody>
      </p:sp>
    </p:spTree>
  </p:cSld>
  <p:clrMapOvr>
    <a:masterClrMapping/>
  </p:clrMapOvr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30</a:t>
            </a:r>
            <a:br/>
            <a:r>
              <a:t>Chapitre</a:t>
            </a:r>
            <a:br/>
            <a:r>
              <a:t>Les piles et les (cid:28)les</a:t>
            </a:r>
            <a:br/>
            <a:r>
              <a:t>Di(cid:30)cultØ :</a:t>
            </a:r>
            <a:br/>
            <a:r>
              <a:t>N</a:t>
            </a:r>
            <a:br/>
            <a:r>
              <a:t>ous avons dØcouvert avec les listes cha(cid:238)nØes un nouveau moyen plus souple que les</a:t>
            </a:r>
            <a:br/>
            <a:r>
              <a:t>tableaux pour stocker des donnØes. Ces listes sont particuliŁrement (cid:29)exibles car on</a:t>
            </a:r>
            <a:br/>
            <a:r>
              <a:t>peut insØrer et supprimer des donnØes (cid:224) n’importe quel endroit, (cid:224) n’importe quel</a:t>
            </a:r>
            <a:br/>
            <a:r>
              <a:t>moment.</a:t>
            </a:r>
            <a:br/>
            <a:r>
              <a:t>Les piles et les (cid:28)les que nous allons dØcouvrir ici sont deux variantes un peu particuliŁres</a:t>
            </a:r>
            <a:br/>
            <a:r>
              <a:t>deslistescha(cid:238)nØes.Ellespermettentdecontr(cid:244)lerlamaniŁredontsontajoutØslesnouveaux</a:t>
            </a:r>
            <a:br/>
            <a:r>
              <a:t>ØlØments. Cette fois, on ne va plus insØrer de nouveaux ØlØments au milieu de la liste mais</a:t>
            </a:r>
            <a:br/>
            <a:r>
              <a:t>seulement au dØbut ou (cid:224) la (cid:28)n.</a:t>
            </a:r>
            <a:br/>
            <a:r>
              <a:t>Les piles et les (cid:28)les sont trŁs utiles pour des programmes qui doivent traiter des donnØes</a:t>
            </a:r>
            <a:br/>
            <a:r>
              <a:t>qui arrivent au fur et (cid:224) mesure. Nous allons voir en dØtails leur fonctionnement dans ce</a:t>
            </a:r>
            <a:br/>
            <a:r>
              <a:t>chapitre.</a:t>
            </a:r>
            <a:br/>
            <a:r>
              <a:t>489</a:t>
            </a:r>
          </a:p>
        </p:txBody>
      </p:sp>
    </p:spTree>
  </p:cSld>
  <p:clrMapOvr>
    <a:masterClrMapping/>
  </p:clrMapOvr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30. LES PILES ET LES FILES</a:t>
            </a:r>
            <a:br/>
            <a:r>
              <a:t>Les piles et les (cid:28)les sont trŁs similaires, mais rØvŁlent nØanmoins une subtile di(cid:27)Ørence</a:t>
            </a:r>
            <a:br/>
            <a:r>
              <a:t>que vous allez rapidement reconna(cid:238)tre. Nous allons dans un premier temps dØcouvrir</a:t>
            </a:r>
            <a:br/>
            <a:r>
              <a:t>les piles qui vont d’ailleurs beaucoup vous rappeler les listes cha(cid:238)nØes, (cid:224) quelques mots</a:t>
            </a:r>
            <a:br/>
            <a:r>
              <a:t>de vocabulaire prŁs.</a:t>
            </a:r>
            <a:br/>
            <a:r>
              <a:t>Globalement,cechapitreserasimplepourvoussivousavezcomprislefonctionnement</a:t>
            </a:r>
            <a:br/>
            <a:r>
              <a:t>des listes cha(cid:238)nØes. Si ce n’est pas le cas, retournez d’abord au chapitre prØcØdent car</a:t>
            </a:r>
            <a:br/>
            <a:r>
              <a:t>nous allons en avoir besoin.</a:t>
            </a:r>
            <a:br/>
            <a:r>
              <a:t>Les piles</a:t>
            </a:r>
            <a:br/>
            <a:r>
              <a:t>ImaginezunepiledepiŁces((cid:28)g.30.1).VouspouvezajouterdespiŁcesune(cid:224)uneenhaut</a:t>
            </a:r>
            <a:br/>
            <a:r>
              <a:t>de la pile, mais aussi en enlever depuis le haut de la pile. Il est en revanche impossible</a:t>
            </a:r>
            <a:br/>
            <a:r>
              <a:t>d’enlever une piŁce depuis le bas de la pile1!</a:t>
            </a:r>
            <a:br/>
            <a:r>
              <a:t>Figure 30.1 (cid:21) Une pile de piŁces</a:t>
            </a:r>
            <a:br/>
            <a:r>
              <a:t>Fonctionnement des piles</a:t>
            </a:r>
            <a:br/>
            <a:r>
              <a:t>LeprincipedespilesenprogrammationestdestockerdesdonnØesaufuret(cid:224)mesureles</a:t>
            </a:r>
            <a:br/>
            <a:r>
              <a:t>unesau-dessusdesautrespourpouvoirlesrØcupØrerplustard.Parexemple,imaginons</a:t>
            </a:r>
            <a:br/>
            <a:r>
              <a:t>une pile de nombres entiers de type int ((cid:28)g. 30.2). Si j’ajoute un ØlØment (on parle</a:t>
            </a:r>
            <a:br/>
            <a:r>
              <a:t>d’empilage), il sera placØ au-dessus2 ((cid:28)g. 30.3).</a:t>
            </a:r>
            <a:br/>
            <a:r>
              <a:t>Le plus intØressant est sans conteste l’opØration qui consiste (cid:224) extraire les nombres de</a:t>
            </a:r>
            <a:br/>
            <a:r>
              <a:t>la pile. On parle de dØpilage. On rØcupŁre les donnØes une (cid:224) une, en commen(cid:231)ant</a:t>
            </a:r>
            <a:br/>
            <a:r>
              <a:t>par la derniŁre qui vient d’Œtre posØe tout en haut de la pile ((cid:28)g. 30.4). On enlŁve les</a:t>
            </a:r>
            <a:br/>
            <a:r>
              <a:t>donnØes au fur et (cid:224) mesure, jusqu’(cid:224) la derniŁre tout en bas de la pile.</a:t>
            </a:r>
            <a:br/>
            <a:r>
              <a:t>Onditquec’estunalgorithmeLIFO,cequisigni(cid:28)e(cid:19)LastInFirstOut(cid:20).Traduction:</a:t>
            </a:r>
            <a:br/>
            <a:r>
              <a:t>(cid:19) Le dernier ØlØment qui a ØtØ ajoutØ est le premier (cid:224) sortir (cid:20).</a:t>
            </a:r>
            <a:br/>
            <a:r>
              <a:t>LesØlØmentsdelapilesontreliØsentreeux(cid:224)lamaniŁred’unelistecha(cid:238)nØe.IlspossŁdent</a:t>
            </a:r>
            <a:br/>
            <a:r>
              <a:t>un pointeur vers l’ØlØment suivant et ne sont donc pas forcØment placØs c(cid:244)te (cid:224) c(cid:244)te en</a:t>
            </a:r>
            <a:br/>
            <a:r>
              <a:t>mØmoire.LedernierØlØment(toutenbasdelapile)doitpointerversNULLpourindiquer</a:t>
            </a:r>
            <a:br/>
            <a:r>
              <a:t>qu’on a... touchØ le fond ((cid:28)g. 30.5).</a:t>
            </a:r>
            <a:br/>
            <a:r>
              <a:t>1. Sivousvoulezessayer,boncourage!</a:t>
            </a:r>
            <a:br/>
            <a:r>
              <a:t>2. Oui,commedansTetris.;-)</a:t>
            </a:r>
            <a:br/>
            <a:r>
              <a:t>490</a:t>
            </a:r>
          </a:p>
        </p:txBody>
      </p:sp>
    </p:spTree>
  </p:cSld>
  <p:clrMapOvr>
    <a:masterClrMapping/>
  </p:clrMapOvr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PILES</a:t>
            </a:r>
            <a:br/>
            <a:r>
              <a:t>Figure 30.2 (cid:21) Une pile de int</a:t>
            </a:r>
            <a:br/>
            <a:r>
              <a:t>Figure 30.3 (cid:21) Empilage</a:t>
            </a:r>
            <a:br/>
            <a:r>
              <a:t>491</a:t>
            </a:r>
          </a:p>
        </p:txBody>
      </p:sp>
    </p:spTree>
  </p:cSld>
  <p:clrMapOvr>
    <a:masterClrMapping/>
  </p:clrMapOvr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30. LES PILES ET LES FILES</a:t>
            </a:r>
            <a:br/>
            <a:r>
              <a:t>Figure 30.4 (cid:21) DØpilage</a:t>
            </a:r>
            <a:br/>
            <a:r>
              <a:t>Figure 30.5 (cid:21) Les ØlØments sont reliØs entre eux et le dernier pointe vers NULL</a:t>
            </a:r>
            <a:br/>
            <a:r>
              <a:t>492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3. VOTRE PREMIER PROGRAMME</a:t>
            </a:r>
            <a:br/>
            <a:r>
              <a:t>Et sous Windows? Il n’y a pas de console?</a:t>
            </a:r>
            <a:br/>
            <a:r>
              <a:t>Si, mais elle est un peu... (cid:19) cachØe (cid:20) on va dire. Vous pouvez avoir une console en</a:t>
            </a:r>
            <a:br/>
            <a:r>
              <a:t>faisantDØmarrer / Accessoires / Invite de commandes,oubienencoreenfaisant</a:t>
            </a:r>
            <a:br/>
            <a:r>
              <a:t>DØmarrer / ExØcuter..., et en tapant ensuite cmd.</a:t>
            </a:r>
            <a:br/>
            <a:r>
              <a:t>La (cid:28)g. 3.3 reprØsente la maaagni(cid:28)que console de Windows.</a:t>
            </a:r>
            <a:br/>
            <a:r>
              <a:t>Figure 3.3 (cid:21) La console de Windows</a:t>
            </a:r>
            <a:br/>
            <a:r>
              <a:t>Si vous Œtes sous Windows, sachez donc que c’est dans une fenŒtre qui ressemble (cid:224)</a:t>
            </a:r>
            <a:br/>
            <a:r>
              <a:t>(cid:231)a que nous ferons nos premiers programmes. Si j’ai choisi de commencer par des</a:t>
            </a:r>
            <a:br/>
            <a:r>
              <a:t>petits programmes en console, ce n’est pas pour vous ennuyer, bien au contraire! En</a:t>
            </a:r>
            <a:br/>
            <a:r>
              <a:t>commen(cid:231)antparfairedesprogrammesenconsole,vousapprendrezlesbasesnØcessaires</a:t>
            </a:r>
            <a:br/>
            <a:r>
              <a:t>pour pouvoir ensuite crØer des fenŒtres.</a:t>
            </a:r>
            <a:br/>
            <a:r>
              <a:t>Soyez donc rassurØs : dŁs que nous aurons le niveau pour crØer des fenŒtres, nous</a:t>
            </a:r>
            <a:br/>
            <a:r>
              <a:t>verrons comment en faire.</a:t>
            </a:r>
            <a:br/>
            <a:r>
              <a:t>Un minimum de code</a:t>
            </a:r>
            <a:br/>
            <a:r>
              <a:t>Pour n’importe quel programme, il faudra taper un minimum de code. Ce code ne fera</a:t>
            </a:r>
            <a:br/>
            <a:r>
              <a:t>riendeparticuliermaisilestindispensable.C’estce(cid:19)codeminimum(cid:20)quenousallons</a:t>
            </a:r>
            <a:br/>
            <a:r>
              <a:t>dØcouvrir maintenant. Il devrait servir de base pour la plupart de vos programmes en</a:t>
            </a:r>
            <a:br/>
            <a:r>
              <a:t>langage C.</a:t>
            </a:r>
            <a:br/>
            <a:r>
              <a:t>34</a:t>
            </a:r>
          </a:p>
        </p:txBody>
      </p:sp>
    </p:spTree>
  </p:cSld>
  <p:clrMapOvr>
    <a:masterClrMapping/>
  </p:clrMapOvr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PILES</a:t>
            </a:r>
            <a:br/>
            <a:r>
              <a:t>(cid:192) quoi est-ce que tout cela peut bien servir, concrŁtement?</a:t>
            </a:r>
            <a:br/>
            <a:r>
              <a:t>Il y a des programmes oø vous avez besoin de stocker des donnØes temporairement</a:t>
            </a:r>
            <a:br/>
            <a:r>
              <a:t>pour les ressortir dans un ordre prØcis : le dernier ØlØment que vous avez stockØ doit</a:t>
            </a:r>
            <a:br/>
            <a:r>
              <a:t>Œtre le premier (cid:224) ressortir.</a:t>
            </a:r>
            <a:br/>
            <a:r>
              <a:t>Pour vous donner un exemple concret, votre systŁme d’exploitation utilise ce type</a:t>
            </a:r>
            <a:br/>
            <a:r>
              <a:t>d’algorithme pour retenir l’ordre dans lequel les fonctions ont ØtØ appelØes. Imaginez</a:t>
            </a:r>
            <a:br/>
            <a:r>
              <a:t>un exemple :</a:t>
            </a:r>
            <a:br/>
            <a:r>
              <a:t>1. votre programme commence par la fonction main (comme toujours);</a:t>
            </a:r>
            <a:br/>
            <a:r>
              <a:t>2. vous y appelez la fonction jouer;</a:t>
            </a:r>
            <a:br/>
            <a:r>
              <a:t>3. cette fonction jouer fait appel (cid:224) son tour (cid:224) la fonction charger;</a:t>
            </a:r>
            <a:br/>
            <a:r>
              <a:t>4. une fois que la fonction charger est terminØe, on retourne (cid:224) la fonction jouer;</a:t>
            </a:r>
            <a:br/>
            <a:r>
              <a:t>5. une fois que la fonction jouer est terminØe, on retourne au main;</a:t>
            </a:r>
            <a:br/>
            <a:r>
              <a:t>6. en(cid:28)n, une fois le main terminØ, il n’y a plus de fonction (cid:224) appeler, le programme</a:t>
            </a:r>
            <a:br/>
            <a:r>
              <a:t>s’achŁve.</a:t>
            </a:r>
            <a:br/>
            <a:r>
              <a:t>Pour(cid:19)retenir(cid:20)l’ordredanslequellesfonctionsontØtØappelØes,votreordinateurcrØe</a:t>
            </a:r>
            <a:br/>
            <a:r>
              <a:t>une pile de ces fonctions au fur et (cid:224) mesure ((cid:28)g. 30.6).</a:t>
            </a:r>
            <a:br/>
            <a:r>
              <a:t>Figure 30.6 (cid:21) La pile d’appel des fonctions au fur et (cid:224) mesure du programme</a:t>
            </a:r>
            <a:br/>
            <a:r>
              <a:t>Voil(cid:224) un exemple concret d’utilisation des piles. Gr(cid:226)ce (cid:224) cette technique, votre ordina-</a:t>
            </a:r>
            <a:br/>
            <a:r>
              <a:t>teur sait (cid:224) quelle fonction il doit retourner. Il peut empiler 100 fonctions d’a(cid:30)lØe s’il</a:t>
            </a:r>
            <a:br/>
            <a:r>
              <a:t>le faut, il retrouvera toujours le main en bas!</a:t>
            </a:r>
            <a:br/>
            <a:r>
              <a:t>493</a:t>
            </a:r>
          </a:p>
        </p:txBody>
      </p:sp>
    </p:spTree>
  </p:cSld>
  <p:clrMapOvr>
    <a:masterClrMapping/>
  </p:clrMapOvr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30. LES PILES ET LES FILES</a:t>
            </a:r>
            <a:br/>
            <a:r>
              <a:t>CrØation d’un systŁme de pile</a:t>
            </a:r>
            <a:br/>
            <a:r>
              <a:t>Maintenantquenousconnaissonsleprincipedefonctionnementdespiles,essayonsd’en</a:t>
            </a:r>
            <a:br/>
            <a:r>
              <a:t>construireune.Commepourleslistescha(cid:238)nØes,iln’existepasdesystŁmedepileintØgrØ</a:t>
            </a:r>
            <a:br/>
            <a:r>
              <a:t>au langage C. Il faut donc le crØer nous-mŒmes.</a:t>
            </a:r>
            <a:br/>
            <a:r>
              <a:t>Chaque ØlØment de la pile aura une structure identique (cid:224) celle d’une liste cha(cid:238)nØe :</a:t>
            </a:r>
            <a:br/>
            <a:r>
              <a:t>typedef struct Element Element;</a:t>
            </a:r>
            <a:br/>
            <a:r>
              <a:t>struct Element</a:t>
            </a:r>
            <a:br/>
            <a:r>
              <a:t>{</a:t>
            </a:r>
            <a:br/>
            <a:r>
              <a:t>int nombre;</a:t>
            </a:r>
            <a:br/>
            <a:r>
              <a:t>Element *suivant;</a:t>
            </a:r>
            <a:br/>
            <a:r>
              <a:t>};</a:t>
            </a:r>
            <a:br/>
            <a:r>
              <a:t>La structure de contr(cid:244)le contiendra l’adresse du premier ØlØment de la pile, celui qui</a:t>
            </a:r>
            <a:br/>
            <a:r>
              <a:t>se trouve tout en haut :</a:t>
            </a:r>
            <a:br/>
            <a:r>
              <a:t>typedef struct Pile Pile;</a:t>
            </a:r>
            <a:br/>
            <a:r>
              <a:t>struct Pile</a:t>
            </a:r>
            <a:br/>
            <a:r>
              <a:t>{</a:t>
            </a:r>
            <a:br/>
            <a:r>
              <a:t>Element *premier;</a:t>
            </a:r>
            <a:br/>
            <a:r>
              <a:t>};</a:t>
            </a:r>
            <a:br/>
            <a:r>
              <a:t>Nous aurons besoin en tout et pour tout des fonctions suivantes :</a:t>
            </a:r>
            <a:br/>
            <a:r>
              <a:t>(cid:21) empilage d’un ØlØment;</a:t>
            </a:r>
            <a:br/>
            <a:r>
              <a:t>(cid:21) dØpilage d’un ØlØment.</a:t>
            </a:r>
            <a:br/>
            <a:r>
              <a:t>Vous noterez que, contrairement aux listes cha(cid:238)nØes, on ne parle pas d’ajout ni de</a:t>
            </a:r>
            <a:br/>
            <a:r>
              <a:t>suppression. On parle d’empilage et de dØpilage car ces opØrations sont limitØes (cid:224) un</a:t>
            </a:r>
            <a:br/>
            <a:r>
              <a:t>ØlØment prØcis, comme on l’a vu. Ainsi, on ne peut ajouter et retirer un ØlØment qu’en</a:t>
            </a:r>
            <a:br/>
            <a:r>
              <a:t>haut de la pile.</a:t>
            </a:r>
            <a:br/>
            <a:r>
              <a:t>OnpourraaussiØcrireunefonctiond’a(cid:30)chagedelapile,pratiquepourvØri(cid:28)ersinotre</a:t>
            </a:r>
            <a:br/>
            <a:r>
              <a:t>programme se comporte correctement.</a:t>
            </a:r>
            <a:br/>
            <a:r>
              <a:t>Allons-y!</a:t>
            </a:r>
            <a:br/>
            <a:r>
              <a:t>Empilage</a:t>
            </a:r>
            <a:br/>
            <a:r>
              <a:t>Notre fonction empiler doit prendre en paramŁtre la structure de contr(cid:244)le de la pile</a:t>
            </a:r>
            <a:br/>
            <a:r>
              <a:t>(de type Pile) ainsi que le nouveau nombre (cid:224) stocker3.</a:t>
            </a:r>
            <a:br/>
            <a:r>
              <a:t>void empiler(Pile *pile, int nvNombre)</a:t>
            </a:r>
            <a:br/>
            <a:r>
              <a:t>{</a:t>
            </a:r>
            <a:br/>
            <a:r>
              <a:t>3. Jevousrappellequenousstockonsicidesint,maisriennevousempŒched’adaptercesexemples</a:t>
            </a:r>
            <a:br/>
            <a:r>
              <a:t>avec un autre type de donnØes. On peut stocker n’importe quoi : des double, des char, des cha(cid:238)nes,</a:t>
            </a:r>
            <a:br/>
            <a:r>
              <a:t>destableauxoumŒmed’autresstructures!</a:t>
            </a:r>
            <a:br/>
            <a:r>
              <a:t>494</a:t>
            </a:r>
          </a:p>
        </p:txBody>
      </p:sp>
    </p:spTree>
  </p:cSld>
  <p:clrMapOvr>
    <a:masterClrMapping/>
  </p:clrMapOvr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PILES</a:t>
            </a:r>
            <a:br/>
            <a:r>
              <a:t>Element *nouveau = malloc(sizeof(*nouveau));</a:t>
            </a:r>
            <a:br/>
            <a:r>
              <a:t>if (pile == NULL || nouveau == NULL)</a:t>
            </a:r>
            <a:br/>
            <a:r>
              <a:t>{</a:t>
            </a:r>
            <a:br/>
            <a:r>
              <a:t>exit(EXIT_FAILURE);</a:t>
            </a:r>
            <a:br/>
            <a:r>
              <a:t>}</a:t>
            </a:r>
            <a:br/>
            <a:r>
              <a:t>nouveau-&gt;nombre = nvNombre;</a:t>
            </a:r>
            <a:br/>
            <a:r>
              <a:t>nouveau-&gt;suivant = pile-&gt;premier;</a:t>
            </a:r>
            <a:br/>
            <a:r>
              <a:t>pile-&gt;premier = nouveau;</a:t>
            </a:r>
            <a:br/>
            <a:r>
              <a:t>}</a:t>
            </a:r>
            <a:br/>
            <a:r>
              <a:t>L’ajout se fait en dØbut de pile car, comme on l’a vu, il est impossible de le faire au</a:t>
            </a:r>
            <a:br/>
            <a:r>
              <a:t>milieu d’une pile. C’est le principe mŒme de son fonctionnement, on ajoute toujours</a:t>
            </a:r>
            <a:br/>
            <a:r>
              <a:t>par le haut4.</a:t>
            </a:r>
            <a:br/>
            <a:r>
              <a:t>DØpilage</a:t>
            </a:r>
            <a:br/>
            <a:r>
              <a:t>Ler(cid:244)ledelafonctiondedØpilageestdesupprimerl’ØlØmenttoutenhautdelapile,(cid:231)a,</a:t>
            </a:r>
            <a:br/>
            <a:r>
              <a:t>vousvousendoutiez.Maiselledoitaussiretournerl’ØlØmentqu’elledØpile,c’est-(cid:224)-dire</a:t>
            </a:r>
            <a:br/>
            <a:r>
              <a:t>dans notre cas le nombre qui Øtait stockØ en haut de la pile.</a:t>
            </a:r>
            <a:br/>
            <a:r>
              <a:t>C’est comme cela que l’on accŁde aux ØlØments d’une pile : en les enlevant un (cid:224) un.</a:t>
            </a:r>
            <a:br/>
            <a:r>
              <a:t>On ne parcourt pas la pile pour aller y chercher le second ou le troisiŁme ØlØment. On</a:t>
            </a:r>
            <a:br/>
            <a:r>
              <a:t>demande toujours (cid:224) rØcupØrer le premier.</a:t>
            </a:r>
            <a:br/>
            <a:r>
              <a:t>Notre fonction depiler va donc retourner un int correspondant au nombre qui se</a:t>
            </a:r>
            <a:br/>
            <a:r>
              <a:t>trouvait en tŒte de pile :</a:t>
            </a:r>
            <a:br/>
            <a:r>
              <a:t>int depiler(Pile *pile)</a:t>
            </a:r>
            <a:br/>
            <a:r>
              <a:t>{</a:t>
            </a:r>
            <a:br/>
            <a:r>
              <a:t>if (pile == NULL)</a:t>
            </a:r>
            <a:br/>
            <a:r>
              <a:t>{</a:t>
            </a:r>
            <a:br/>
            <a:r>
              <a:t>exit(EXIT_FAILURE);</a:t>
            </a:r>
            <a:br/>
            <a:r>
              <a:t>}</a:t>
            </a:r>
            <a:br/>
            <a:r>
              <a:t>int nombreDepile = 0;</a:t>
            </a:r>
            <a:br/>
            <a:r>
              <a:t>Element *elementDepile = pile-&gt;premier;</a:t>
            </a:r>
            <a:br/>
            <a:r>
              <a:t>if (pile != NULL &amp;&amp; pile-&gt;premier != NULL)</a:t>
            </a:r>
            <a:br/>
            <a:r>
              <a:t>{</a:t>
            </a:r>
            <a:br/>
            <a:r>
              <a:t>nombreDepile = elementDepile-&gt;nombre;</a:t>
            </a:r>
            <a:br/>
            <a:r>
              <a:t>pile-&gt;premier = elementDepile-&gt;suivant;</a:t>
            </a:r>
            <a:br/>
            <a:r>
              <a:t>free(elementDepile);</a:t>
            </a:r>
            <a:br/>
            <a:r>
              <a:t>}</a:t>
            </a:r>
            <a:br/>
            <a:r>
              <a:t>return nombreDepile;</a:t>
            </a:r>
            <a:br/>
            <a:r>
              <a:t>}</a:t>
            </a:r>
            <a:br/>
            <a:r>
              <a:t>4. De ce fait, contrairement aux listes cha(cid:238)nØes, on ne doit pas crØer de fonction pour insØrer un</a:t>
            </a:r>
            <a:br/>
            <a:r>
              <a:t>ØlØmentaumilieudelapile.Seulelafonctionempilerpermetd’ajouterunØlØment.</a:t>
            </a:r>
            <a:br/>
            <a:r>
              <a:t>495</a:t>
            </a:r>
          </a:p>
        </p:txBody>
      </p:sp>
    </p:spTree>
  </p:cSld>
  <p:clrMapOvr>
    <a:masterClrMapping/>
  </p:clrMapOvr>
</p:sld>
</file>

<file path=ppt/slides/slide5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30. LES PILES ET LES FILES</a:t>
            </a:r>
            <a:br/>
            <a:r>
              <a:t>On rØcupŁre le nombre en tŒte de pile pour le renvoyer (cid:224) la (cid:28)n de la fonction. On</a:t>
            </a:r>
            <a:br/>
            <a:r>
              <a:t>modi(cid:28)e l’adresse du premier ØlØment de la pile, puisque celui-ci change. En(cid:28)n, bien</a:t>
            </a:r>
            <a:br/>
            <a:r>
              <a:t>entendu, on supprime l’ancienne tŒte de pile gr(cid:226)ce (cid:224) free.</a:t>
            </a:r>
            <a:br/>
            <a:r>
              <a:t>A(cid:30)chage de la pile</a:t>
            </a:r>
            <a:br/>
            <a:r>
              <a:t>Bien que cette fonction ne soit pas indispensable5, elle va nous Œtre utile pour tester</a:t>
            </a:r>
            <a:br/>
            <a:r>
              <a:t>le fonctionnement de notre pile et surtout pour (cid:19) visualiser (cid:20) le rØsultat.</a:t>
            </a:r>
            <a:br/>
            <a:r>
              <a:t>void afficherPile(Pile *pile)</a:t>
            </a:r>
            <a:br/>
            <a:r>
              <a:t>{</a:t>
            </a:r>
            <a:br/>
            <a:r>
              <a:t>if (pile == NULL)</a:t>
            </a:r>
            <a:br/>
            <a:r>
              <a:t>{</a:t>
            </a:r>
            <a:br/>
            <a:r>
              <a:t>exit(EXIT_FAILURE);</a:t>
            </a:r>
            <a:br/>
            <a:r>
              <a:t>}</a:t>
            </a:r>
            <a:br/>
            <a:r>
              <a:t>Element *actuel = pile-&gt;premier;</a:t>
            </a:r>
            <a:br/>
            <a:r>
              <a:t>while (actuel != NULL)</a:t>
            </a:r>
            <a:br/>
            <a:r>
              <a:t>{</a:t>
            </a:r>
            <a:br/>
            <a:r>
              <a:t>printf("%d\n", actuel-&gt;nombre);</a:t>
            </a:r>
            <a:br/>
            <a:r>
              <a:t>actuel = actuel-&gt;suivant;</a:t>
            </a:r>
            <a:br/>
            <a:r>
              <a:t>}</a:t>
            </a:r>
            <a:br/>
            <a:r>
              <a:t>printf("\n");</a:t>
            </a:r>
            <a:br/>
            <a:r>
              <a:t>}</a:t>
            </a:r>
            <a:br/>
            <a:r>
              <a:t>Cette fonction Øtant ridiculement simple, elle ne nØcessite aucune explication6.</a:t>
            </a:r>
            <a:br/>
            <a:r>
              <a:t>En revanche, c’est le moment de faire un main pour tester le comportement de notre</a:t>
            </a:r>
            <a:br/>
            <a:r>
              <a:t>pile :</a:t>
            </a:r>
            <a:br/>
            <a:r>
              <a:t>int main()</a:t>
            </a:r>
            <a:br/>
            <a:r>
              <a:t>{</a:t>
            </a:r>
            <a:br/>
            <a:r>
              <a:t>Pile *maPile = initialiser();</a:t>
            </a:r>
            <a:br/>
            <a:r>
              <a:t>empiler(maPile, 4);</a:t>
            </a:r>
            <a:br/>
            <a:r>
              <a:t>empiler(maPile, 8);</a:t>
            </a:r>
            <a:br/>
            <a:r>
              <a:t>empiler(maPile, 15);</a:t>
            </a:r>
            <a:br/>
            <a:r>
              <a:t>empiler(maPile, 16);</a:t>
            </a:r>
            <a:br/>
            <a:r>
              <a:t>empiler(maPile, 23);</a:t>
            </a:r>
            <a:br/>
            <a:r>
              <a:t>empiler(maPile, 42);</a:t>
            </a:r>
            <a:br/>
            <a:r>
              <a:t>printf("\nEtat de la pile :\n");</a:t>
            </a:r>
            <a:br/>
            <a:r>
              <a:t>afficherPile(maPile);</a:t>
            </a:r>
            <a:br/>
            <a:r>
              <a:t>printf("Je depile %d\n", depiler(maPile));</a:t>
            </a:r>
            <a:br/>
            <a:r>
              <a:t>5. Lesfonctionsempileretdepilersu(cid:30)sent(cid:224)gØrerunepile!</a:t>
            </a:r>
            <a:br/>
            <a:r>
              <a:t>6. Ettoc!</a:t>
            </a:r>
            <a:br/>
            <a:r>
              <a:t>496</a:t>
            </a:r>
          </a:p>
        </p:txBody>
      </p:sp>
    </p:spTree>
  </p:cSld>
  <p:clrMapOvr>
    <a:masterClrMapping/>
  </p:clrMapOvr>
</p:sld>
</file>

<file path=ppt/slides/slide5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FILES</a:t>
            </a:r>
            <a:br/>
            <a:r>
              <a:t>printf("Je depile %d\n", depiler(maPile));</a:t>
            </a:r>
            <a:br/>
            <a:r>
              <a:t>printf("\nEtat de la pile :\n");</a:t>
            </a:r>
            <a:br/>
            <a:r>
              <a:t>afficherPile(maPile);</a:t>
            </a:r>
            <a:br/>
            <a:r>
              <a:t>return 0;</a:t>
            </a:r>
            <a:br/>
            <a:r>
              <a:t>}</a:t>
            </a:r>
            <a:br/>
            <a:r>
              <a:t>On a(cid:30)che l’Øtat de la pile aprŁs plusieurs empilages et une autre fois aprŁs quelques</a:t>
            </a:r>
            <a:br/>
            <a:r>
              <a:t>dØpilages. On a(cid:30)che aussi le nombre qui est dØpilØ (cid:224) chaque fois que l’on dØpile. Le</a:t>
            </a:r>
            <a:br/>
            <a:r>
              <a:t>rØsultat dans la console est le suivant :</a:t>
            </a:r>
            <a:br/>
            <a:r>
              <a:t>Etat de la pile :</a:t>
            </a:r>
            <a:br/>
            <a:r>
              <a:t>42</a:t>
            </a:r>
            <a:br/>
            <a:r>
              <a:t>23</a:t>
            </a:r>
            <a:br/>
            <a:r>
              <a:t>16</a:t>
            </a:r>
            <a:br/>
            <a:r>
              <a:t>15</a:t>
            </a:r>
            <a:br/>
            <a:r>
              <a:t>8</a:t>
            </a:r>
            <a:br/>
            <a:r>
              <a:t>4</a:t>
            </a:r>
            <a:br/>
            <a:r>
              <a:t>Je depile 42</a:t>
            </a:r>
            <a:br/>
            <a:r>
              <a:t>Je depile 23</a:t>
            </a:r>
            <a:br/>
            <a:r>
              <a:t>Etat de la pile :</a:t>
            </a:r>
            <a:br/>
            <a:r>
              <a:t>16</a:t>
            </a:r>
            <a:br/>
            <a:r>
              <a:t>15</a:t>
            </a:r>
            <a:br/>
            <a:r>
              <a:t>8</a:t>
            </a:r>
            <a:br/>
            <a:r>
              <a:t>4</a:t>
            </a:r>
            <a:br/>
            <a:r>
              <a:t>VØri(cid:28)ez que vous voyez bien ce qui se passe dans ce programme. Si vous comprenez</a:t>
            </a:r>
            <a:br/>
            <a:r>
              <a:t>cela, vous avez compris le fonctionnement des piles!</a:t>
            </a:r>
            <a:br/>
            <a:r>
              <a:t>Vous pouvez tØlØcharger le projet complet des piles si vous le dØsirez.</a:t>
            </a:r>
            <a:br/>
            <a:r>
              <a:t>(cid:3) (cid:0)</a:t>
            </a:r>
            <a:br/>
            <a:r>
              <a:t>(cid:66) (cid:2)Code web : 935065(cid:1)</a:t>
            </a:r>
            <a:br/>
            <a:r>
              <a:t>Les (cid:28)les</a:t>
            </a:r>
            <a:br/>
            <a:r>
              <a:t>Les(cid:28)lesressemblentassezauxpiles,sicen’estqu’ellesfonctionnentdanslesensinverse!</a:t>
            </a:r>
            <a:br/>
            <a:r>
              <a:t>Fonctionnement des (cid:28)les</a:t>
            </a:r>
            <a:br/>
            <a:r>
              <a:t>DanscesystŁme,lesØlØmentss’entassentlesuns(cid:224)lasuitedesautres.Lepremierqu’on</a:t>
            </a:r>
            <a:br/>
            <a:r>
              <a:t>fait sortir de la (cid:28)le est le premier (cid:224) Œtre arrivØ. On parle ici d’algorithme FIFO (First</a:t>
            </a:r>
            <a:br/>
            <a:r>
              <a:t>In First Out), c’est-(cid:224)-dire (cid:19) Le premier qui arrive est le premier (cid:224) sortir (cid:20).</a:t>
            </a:r>
            <a:br/>
            <a:r>
              <a:t>Il est facile de faire le parallŁle avec la vie courante. Quand vous allez prendre un</a:t>
            </a:r>
            <a:br/>
            <a:r>
              <a:t>497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Etat de la pile :</a:t>
                      </a:r>
                    </a:p>
                    <a:p>
                      <a:r>
                        <a:t>42</a:t>
                      </a:r>
                    </a:p>
                    <a:p>
                      <a:r>
                        <a:t>23</a:t>
                      </a:r>
                    </a:p>
                    <a:p>
                      <a:r>
                        <a:t>16</a:t>
                      </a:r>
                    </a:p>
                    <a:p>
                      <a:r>
                        <a:t>15</a:t>
                      </a:r>
                    </a:p>
                    <a:p>
                      <a:r>
                        <a:t>8</a:t>
                      </a:r>
                    </a:p>
                    <a:p>
                      <a:r>
                        <a:t>4</a:t>
                      </a:r>
                    </a:p>
                    <a:p>
                      <a:r>
                        <a:t>Je depile 42</a:t>
                      </a:r>
                    </a:p>
                    <a:p>
                      <a:r>
                        <a:t>Je depile 23</a:t>
                      </a:r>
                    </a:p>
                    <a:p>
                      <a:r>
                        <a:t>Etat de la pile :</a:t>
                      </a:r>
                    </a:p>
                    <a:p>
                      <a:r>
                        <a:t>16</a:t>
                      </a:r>
                    </a:p>
                    <a:p>
                      <a:r>
                        <a:t>15</a:t>
                      </a:r>
                    </a:p>
                    <a:p>
                      <a:r>
                        <a:t>8</a:t>
                      </a:r>
                    </a:p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30. LES PILES ET LES FILES</a:t>
            </a:r>
            <a:br/>
            <a:r>
              <a:t>billet de cinØma, vous faites la queue au guichet ((cid:28)g. 30.7). (cid:192) moins d’Œtre le frŁre du</a:t>
            </a:r>
            <a:br/>
            <a:r>
              <a:t>guichetier, vous allez devoir faire la queue comme tout le monde et attendre derriŁre.</a:t>
            </a:r>
            <a:br/>
            <a:r>
              <a:t>C’est le premier arrivØ qui sera le premier servi.</a:t>
            </a:r>
            <a:br/>
            <a:r>
              <a:t>Figure 30.7 (cid:21) Une (cid:28)le d’attente. Le premier arrivØ est le premier servi!</a:t>
            </a:r>
            <a:br/>
            <a:r>
              <a:t>En programmation, les (cid:28)les sont utiles pour mettre en attente des informations dans</a:t>
            </a:r>
            <a:br/>
            <a:r>
              <a:t>l’ordre dans lequel elles sont arrivØes. Par exemple, dans un logiciel de chat (type</a:t>
            </a:r>
            <a:br/>
            <a:r>
              <a:t>messagerie instantanØe), si vous recevez trois messages (cid:224) peu de temps d’intervalle,</a:t>
            </a:r>
            <a:br/>
            <a:r>
              <a:t>vous les en(cid:28)lez les uns (cid:224) la suite des autres en mØmoire. Vous vous occupez alors du</a:t>
            </a:r>
            <a:br/>
            <a:r>
              <a:t>premier message arrivØ pour l’a(cid:30)cher (cid:224) l’Øcran, puis vous passez au second, et ainsi de</a:t>
            </a:r>
            <a:br/>
            <a:r>
              <a:t>suite.</a:t>
            </a:r>
            <a:br/>
            <a:r>
              <a:t>Les ØvØnements que vous envoie la bibliothŁque SDL que nous avons ØtudiØe sont eux</a:t>
            </a:r>
            <a:br/>
            <a:r>
              <a:t>aussi stockØs dans une (cid:28)le. Si vous bougez la souris, un ØvØnement sera gØnØrØ pour</a:t>
            </a:r>
            <a:br/>
            <a:r>
              <a:t>chaque pixel dont s’est dØplacØ le curseur de la souris. La SDL les stocke dans une (cid:28)le</a:t>
            </a:r>
            <a:br/>
            <a:r>
              <a:t>puis vous les envoie un (cid:224) un (cid:224) chaque fois que vous faites appel (cid:224) SDL_PollEvent7.</a:t>
            </a:r>
            <a:br/>
            <a:r>
              <a:t>En C, une (cid:28)le est une liste cha(cid:238)nØe oø chaque ØlØment pointe vers le suivant, tout</a:t>
            </a:r>
            <a:br/>
            <a:r>
              <a:t>comme les piles. Le dernier ØlØment de la (cid:28)le pointe vers NULL ((cid:28)g. 30.8).</a:t>
            </a:r>
            <a:br/>
            <a:r>
              <a:t>Figure 30.8 (cid:21) ReprØsentation d’une (cid:28)le</a:t>
            </a:r>
            <a:br/>
            <a:r>
              <a:t>CrØation d’un systŁme de (cid:28)le</a:t>
            </a:r>
            <a:br/>
            <a:r>
              <a:t>LesystŁmede(cid:28)levaressembler(cid:224)peudechosesprŁsauxpiles.Ilyaseulementquelques</a:t>
            </a:r>
            <a:br/>
            <a:r>
              <a:t>petitessubtilitØsØtantdonnØquelesØlØmentssortentdela(cid:28)ledansunautresens,mais</a:t>
            </a:r>
            <a:br/>
            <a:r>
              <a:t>7. Ou(cid:224)SDL_WaitEvent:oui,c’estbien!Jevoisque(cid:231)asuitaufonddelaclasse.;-)</a:t>
            </a:r>
            <a:br/>
            <a:r>
              <a:t>498</a:t>
            </a:r>
          </a:p>
        </p:txBody>
      </p:sp>
    </p:spTree>
  </p:cSld>
  <p:clrMapOvr>
    <a:masterClrMapping/>
  </p:clrMapOvr>
</p:sld>
</file>

<file path=ppt/slides/slide5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FILES</a:t>
            </a:r>
            <a:br/>
            <a:r>
              <a:t>rien d’insurmontable si vous avez compris les piles.</a:t>
            </a:r>
            <a:br/>
            <a:r>
              <a:t>Nous allons crØer une structure Element et une structure de contr(cid:244)le File :</a:t>
            </a:r>
            <a:br/>
            <a:r>
              <a:t>typedef struct Element Element;</a:t>
            </a:r>
            <a:br/>
            <a:r>
              <a:t>struct Element</a:t>
            </a:r>
            <a:br/>
            <a:r>
              <a:t>{</a:t>
            </a:r>
            <a:br/>
            <a:r>
              <a:t>int nombre;</a:t>
            </a:r>
            <a:br/>
            <a:r>
              <a:t>Element *suivant;</a:t>
            </a:r>
            <a:br/>
            <a:r>
              <a:t>};</a:t>
            </a:r>
            <a:br/>
            <a:r>
              <a:t>typedef struct File File;</a:t>
            </a:r>
            <a:br/>
            <a:r>
              <a:t>struct File</a:t>
            </a:r>
            <a:br/>
            <a:r>
              <a:t>{</a:t>
            </a:r>
            <a:br/>
            <a:r>
              <a:t>File *premier;</a:t>
            </a:r>
            <a:br/>
            <a:r>
              <a:t>};</a:t>
            </a:r>
            <a:br/>
            <a:r>
              <a:t>Comme pour les piles, chaque ØlØment de la (cid:28)le sera de type Element. (cid:192) l’aide du</a:t>
            </a:r>
            <a:br/>
            <a:r>
              <a:t>pointeur premier, nous disposerons toujours du premier ØlØment et nous pourrons</a:t>
            </a:r>
            <a:br/>
            <a:r>
              <a:t>remonter jusqu’au dernier.</a:t>
            </a:r>
            <a:br/>
            <a:r>
              <a:t>En(cid:28)lage</a:t>
            </a:r>
            <a:br/>
            <a:r>
              <a:t>La fonction qui ajoute un ØlØment (cid:224) la (cid:28)le est appelØe fonction (cid:19) d’en(cid:28)lage (cid:20). Il y a</a:t>
            </a:r>
            <a:br/>
            <a:r>
              <a:t>deux cas (cid:224) gØrer :</a:t>
            </a:r>
            <a:br/>
            <a:r>
              <a:t>(cid:21) soit la (cid:28)le est vide, dans ce cas on doit juste crØer la (cid:28)le en faisant pointer premier</a:t>
            </a:r>
            <a:br/>
            <a:r>
              <a:t>vers le nouvel ØlØment crØØ;</a:t>
            </a:r>
            <a:br/>
            <a:r>
              <a:t>(cid:21) soit la (cid:28)le n’est pas vide, dans ce cas il faut parcourir toute la (cid:28)le en partant du</a:t>
            </a:r>
            <a:br/>
            <a:r>
              <a:t>premier ØlØment jusqu’(cid:224) arriver au dernier. On rajoutera notre nouvel ØlØment aprŁs</a:t>
            </a:r>
            <a:br/>
            <a:r>
              <a:t>le dernier.</a:t>
            </a:r>
            <a:br/>
            <a:r>
              <a:t>Voici comment on peut faire dans la pratique :</a:t>
            </a:r>
            <a:br/>
            <a:r>
              <a:t>void enfiler(File *file, int nvNombre)</a:t>
            </a:r>
            <a:br/>
            <a:r>
              <a:t>{</a:t>
            </a:r>
            <a:br/>
            <a:r>
              <a:t>Element *nouveau = malloc(sizeof(*nouveau));</a:t>
            </a:r>
            <a:br/>
            <a:r>
              <a:t>if (file == NULL || nouveau == NULL)</a:t>
            </a:r>
            <a:br/>
            <a:r>
              <a:t>{</a:t>
            </a:r>
            <a:br/>
            <a:r>
              <a:t>exit(EXIT_FAILURE);</a:t>
            </a:r>
            <a:br/>
            <a:r>
              <a:t>}</a:t>
            </a:r>
            <a:br/>
            <a:r>
              <a:t>nouveau-&gt;nombre = nvNombre;</a:t>
            </a:r>
            <a:br/>
            <a:r>
              <a:t>nouveau-&gt;suivant = NULL;</a:t>
            </a:r>
            <a:br/>
            <a:r>
              <a:t>if (file-&gt;premier != NULL) /* La file n’est pas vide */</a:t>
            </a:r>
            <a:br/>
            <a:r>
              <a:t>{</a:t>
            </a:r>
            <a:br/>
            <a:r>
              <a:t>/* On se positionne (cid:224) la fin de la file */</a:t>
            </a:r>
            <a:br/>
            <a:r>
              <a:t>Element *elementActuel = file-&gt;premier;</a:t>
            </a:r>
            <a:br/>
            <a:r>
              <a:t>while (elementActuel-&gt;suivant != NULL)</a:t>
            </a:r>
            <a:br/>
            <a:r>
              <a:t>499</a:t>
            </a:r>
          </a:p>
        </p:txBody>
      </p:sp>
    </p:spTree>
  </p:cSld>
  <p:clrMapOvr>
    <a:masterClrMapping/>
  </p:clrMapOvr>
</p:sld>
</file>

<file path=ppt/slides/slide5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30. LES PILES ET LES FILES</a:t>
            </a:r>
            <a:br/>
            <a:r>
              <a:t>{</a:t>
            </a:r>
            <a:br/>
            <a:r>
              <a:t>elementActuel = elementActuel-&gt;suivant;</a:t>
            </a:r>
            <a:br/>
            <a:r>
              <a:t>}</a:t>
            </a:r>
            <a:br/>
            <a:r>
              <a:t>elementActuel-&gt;suivant = nouveau;</a:t>
            </a:r>
            <a:br/>
            <a:r>
              <a:t>}</a:t>
            </a:r>
            <a:br/>
            <a:r>
              <a:t>else /* La file est vide, notre ØlØment est le premier */</a:t>
            </a:r>
            <a:br/>
            <a:r>
              <a:t>{</a:t>
            </a:r>
            <a:br/>
            <a:r>
              <a:t>file-&gt;premier = nouveau;</a:t>
            </a:r>
            <a:br/>
            <a:r>
              <a:t>}</a:t>
            </a:r>
            <a:br/>
            <a:r>
              <a:t>}</a:t>
            </a:r>
            <a:br/>
            <a:r>
              <a:t>Vous voyez dans ce code le traitement des deux cas possibles, chacun devant Œtre gØrØ</a:t>
            </a:r>
            <a:br/>
            <a:r>
              <a:t>(cid:224) part. La di(cid:27)Ørence par rapport aux piles, qui rajoute une petite touche de di(cid:30)cultØ,</a:t>
            </a:r>
            <a:br/>
            <a:r>
              <a:t>est qu’il faut se placer (cid:224) la (cid:28)n de la (cid:28)le pour ajouter le nouvel ØlØment. Mais bon, un</a:t>
            </a:r>
            <a:br/>
            <a:r>
              <a:t>petit while et le tour est jouØ, comme vous pouvez le constater. :-)</a:t>
            </a:r>
            <a:br/>
            <a:r>
              <a:t>DØ(cid:28)lage</a:t>
            </a:r>
            <a:br/>
            <a:r>
              <a:t>LedØ(cid:28)lageressembleØtrangementaudØpilage.(cid:201)tantdonnØqu’onpossŁdeunpointeur</a:t>
            </a:r>
            <a:br/>
            <a:r>
              <a:t>vers le premier ØlØment de la (cid:28)le, il nous su(cid:30)t de l’enlever et de renvoyer sa valeur.</a:t>
            </a:r>
            <a:br/>
            <a:r>
              <a:t>int defiler(File *file)</a:t>
            </a:r>
            <a:br/>
            <a:r>
              <a:t>{</a:t>
            </a:r>
            <a:br/>
            <a:r>
              <a:t>if (file == NULL)</a:t>
            </a:r>
            <a:br/>
            <a:r>
              <a:t>{</a:t>
            </a:r>
            <a:br/>
            <a:r>
              <a:t>exit(EXIT_FAILURE);</a:t>
            </a:r>
            <a:br/>
            <a:r>
              <a:t>}</a:t>
            </a:r>
            <a:br/>
            <a:r>
              <a:t>int nombreDefile = 0;</a:t>
            </a:r>
            <a:br/>
            <a:r>
              <a:t>/* On vØrifie s’il y a quelque chose (cid:224) dØfiler */</a:t>
            </a:r>
            <a:br/>
            <a:r>
              <a:t>if (file-&gt;premier != NULL)</a:t>
            </a:r>
            <a:br/>
            <a:r>
              <a:t>{</a:t>
            </a:r>
            <a:br/>
            <a:r>
              <a:t>Element *elementDefile = file-&gt;premier;</a:t>
            </a:r>
            <a:br/>
            <a:r>
              <a:t>nombreDefile = elementDefile-&gt;nombre;</a:t>
            </a:r>
            <a:br/>
            <a:r>
              <a:t>file-&gt;premier = elementDefile-&gt;suivant;</a:t>
            </a:r>
            <a:br/>
            <a:r>
              <a:t>free(elementDefile);</a:t>
            </a:r>
            <a:br/>
            <a:r>
              <a:t>}</a:t>
            </a:r>
            <a:br/>
            <a:r>
              <a:t>return nombreDefile;</a:t>
            </a:r>
            <a:br/>
            <a:r>
              <a:t>}</a:t>
            </a:r>
            <a:br/>
            <a:r>
              <a:t>(cid:192) vous de jouer!</a:t>
            </a:r>
            <a:br/>
            <a:r>
              <a:t>Il resterait (cid:224) Øcrire une fonction afficherFile, comme on l’avait fait pour les piles.</a:t>
            </a:r>
            <a:br/>
            <a:r>
              <a:t>Cela vous permettrait de vØri(cid:28)er si votre (cid:28)le se comporte correctement.</a:t>
            </a:r>
            <a:br/>
            <a:r>
              <a:t>500</a:t>
            </a:r>
          </a:p>
        </p:txBody>
      </p:sp>
    </p:spTree>
  </p:cSld>
  <p:clrMapOvr>
    <a:masterClrMapping/>
  </p:clrMapOvr>
</p:sld>
</file>

<file path=ppt/slides/slide5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FILES</a:t>
            </a:r>
            <a:br/>
            <a:r>
              <a:t>RØalisez ensuite un main pour faire tourner votre programme. Vous devriez pouvoir</a:t>
            </a:r>
            <a:br/>
            <a:r>
              <a:t>obtenir un rendu similaire (cid:224) ceci :</a:t>
            </a:r>
            <a:br/>
            <a:r>
              <a:t>Etat de la file :</a:t>
            </a:r>
            <a:br/>
            <a:r>
              <a:t>4 8 15 16 23 42</a:t>
            </a:r>
            <a:br/>
            <a:r>
              <a:t>Je defile 4</a:t>
            </a:r>
            <a:br/>
            <a:r>
              <a:t>Je defile 8</a:t>
            </a:r>
            <a:br/>
            <a:r>
              <a:t>Etat de la file :</a:t>
            </a:r>
            <a:br/>
            <a:r>
              <a:t>15 16 23 42</a:t>
            </a:r>
            <a:br/>
            <a:r>
              <a:t>(cid:192)terme,vousdevriezpouvoircrØervotreproprebibliothŁquede(cid:28)les,avecdes(cid:28)chiers</a:t>
            </a:r>
            <a:br/>
            <a:r>
              <a:t>file.h et file.c par exemple.</a:t>
            </a:r>
            <a:br/>
            <a:r>
              <a:t>Je vous propose de tØlØcharger le projet complet de gestion des (cid:28)les, si vous le dØsirez.</a:t>
            </a:r>
            <a:br/>
            <a:r>
              <a:t>Il inclut la fonction afficherFile.</a:t>
            </a:r>
            <a:br/>
            <a:r>
              <a:t>(cid:3) (cid:0)</a:t>
            </a:r>
            <a:br/>
            <a:r>
              <a:t>(cid:66) (cid:2)Code web : 467879(cid:1)</a:t>
            </a:r>
            <a:br/>
            <a:r>
              <a:t>En rØsumØ</a:t>
            </a:r>
            <a:br/>
            <a:r>
              <a:t>(cid:21) Les piles et les (cid:28)les permettent d’organiser en mØmoire des donnØes qui arrivent au</a:t>
            </a:r>
            <a:br/>
            <a:r>
              <a:t>fur et (cid:224) mesure.</a:t>
            </a:r>
            <a:br/>
            <a:r>
              <a:t>(cid:21) Elles utilisent un systŁme de liste cha(cid:238)nØe pour assembler les ØlØments.</a:t>
            </a:r>
            <a:br/>
            <a:r>
              <a:t>(cid:21) Danslecasdespiles,lesdonnØess’ajoutentlesunesau-dessusdesautres.Lorsqu’on</a:t>
            </a:r>
            <a:br/>
            <a:r>
              <a:t>extraitunedonnØe,onrØcupŁreladerniŁrequivientd’ŒtreajoutØe(laplusrØcente).</a:t>
            </a:r>
            <a:br/>
            <a:r>
              <a:t>On parle d’algorithme LIFO (Last In First Out).</a:t>
            </a:r>
            <a:br/>
            <a:r>
              <a:t>(cid:21) Danslescasdes(cid:28)les,lesdonnØess’ajoutentlesunes(cid:224)lasuitedesautres.Onextrait</a:t>
            </a:r>
            <a:br/>
            <a:r>
              <a:t>la premiŁre donnØe (cid:224) avoir ØtØ ajoutØe dans la (cid:28)le (la plus ancienne). On parle</a:t>
            </a:r>
            <a:br/>
            <a:r>
              <a:t>d’algorithme FIFO (First In First Out).</a:t>
            </a:r>
            <a:br/>
            <a:r>
              <a:t>501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243840">
                <a:tc>
                  <a:txBody>
                    <a:bodyPr/>
                    <a:lstStyle/>
                    <a:p>
                      <a:r>
                        <a:t>Etat de la file :</a:t>
                      </a:r>
                    </a:p>
                    <a:p>
                      <a:r>
                        <a:t>4 8 15 16 23 42</a:t>
                      </a:r>
                    </a:p>
                    <a:p>
                      <a:r>
                        <a:t>Je defile 4</a:t>
                      </a:r>
                    </a:p>
                    <a:p>
                      <a:r>
                        <a:t>Je defile 8</a:t>
                      </a:r>
                    </a:p>
                    <a:p>
                      <a:r>
                        <a:t>Etat de la file :</a:t>
                      </a:r>
                    </a:p>
                    <a:p>
                      <a:r>
                        <a:t>15 16 23 42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30. LES PILES ET LES FILES</a:t>
            </a:r>
            <a:br/>
            <a:r>
              <a:t>502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UN MINIMUM DE CODE</a:t>
            </a:r>
            <a:br/>
            <a:r>
              <a:t>Demandez le code minimal (cid:224) votre IDE</a:t>
            </a:r>
            <a:br/>
            <a:r>
              <a:t>Selon l’IDE que vous avez choisi dans le chapitre prØcØdent, la mØthode pour crØer</a:t>
            </a:r>
            <a:br/>
            <a:r>
              <a:t>un nouveau projet n’est pas la mŒme. Reportez-vous (cid:224) ce chapitre si vous avez oubliØ</a:t>
            </a:r>
            <a:br/>
            <a:r>
              <a:t>comment faire.</a:t>
            </a:r>
            <a:br/>
            <a:r>
              <a:t>Pour rappel, sous Code::Blocks (qui est l’IDE que je vais utiliser tout au long de</a:t>
            </a:r>
            <a:br/>
            <a:r>
              <a:t>ce cours), il faut aller dans le menu File / New / Project, puis choisir Console</a:t>
            </a:r>
            <a:br/>
            <a:r>
              <a:t>Application et sØlectionner le langage C.</a:t>
            </a:r>
            <a:br/>
            <a:r>
              <a:t>Code::Blocks a donc gØnØrØ le minimum de code en langage C dont on a besoin. Le</a:t>
            </a:r>
            <a:br/>
            <a:r>
              <a:t>voici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int main()</a:t>
            </a:r>
            <a:br/>
            <a:r>
              <a:t>{</a:t>
            </a:r>
            <a:br/>
            <a:r>
              <a:t>printf("Hello world!\n");</a:t>
            </a:r>
            <a:br/>
            <a:r>
              <a:t>return 0;</a:t>
            </a:r>
            <a:br/>
            <a:r>
              <a:t>}</a:t>
            </a:r>
            <a:br/>
            <a:r>
              <a:t>Notezqu’ilyaunelignevide(cid:224)la(cid:28)ndececode.IlestnØcessairedetapersur</a:t>
            </a:r>
            <a:br/>
            <a:r>
              <a:t>la touche (cid:19) EntrØe (cid:20) aprŁs la derniŁre accolade. Chaque (cid:28)chier en C devrait</a:t>
            </a:r>
            <a:br/>
            <a:r>
              <a:t>normalement se terminer par une ligne vide. Si vous ne le faites pas, ce</a:t>
            </a:r>
            <a:br/>
            <a:r>
              <a:t>n’est pas grave, mais le compilateur risque de vous a(cid:30)cher un avertissement</a:t>
            </a:r>
            <a:br/>
            <a:r>
              <a:t>(warning).</a:t>
            </a:r>
            <a:br/>
            <a:r>
              <a:t>Notez que la ligne :</a:t>
            </a:r>
            <a:br/>
            <a:r>
              <a:t>int main()</a:t>
            </a:r>
            <a:br/>
            <a:r>
              <a:t>... peut aussi s’Øcrire :</a:t>
            </a:r>
            <a:br/>
            <a:r>
              <a:t>int main(int argc, char *argv[])</a:t>
            </a:r>
            <a:br/>
            <a:r>
              <a:t>Les deux Øcritures sont possibles, mais la seconde (la compliquØe) est la plus courante.</a:t>
            </a:r>
            <a:br/>
            <a:r>
              <a:t>J’aurai donc tendance (cid:224) utiliser plut(cid:244)t cette derniŁre dans les prochains chapitres. En</a:t>
            </a:r>
            <a:br/>
            <a:r>
              <a:t>ce qui nous concerne, que l’on utilise l’une ou l’autre des Øcritures, (cid:231)a ne changera rien</a:t>
            </a:r>
            <a:br/>
            <a:r>
              <a:t>pour nous. Inutile donc de s’y attarder, surtout que nous n’avons pas encore le niveau</a:t>
            </a:r>
            <a:br/>
            <a:r>
              <a:t>pour analyser ce que (cid:231)a signi(cid:28)e.</a:t>
            </a:r>
            <a:br/>
            <a:r>
              <a:t>Si vous Œtes sous un autre IDE, copiez ce code source dans votre (cid:28)chier main.c pour</a:t>
            </a:r>
            <a:br/>
            <a:r>
              <a:t>que nous ayons le mŒme code vous et moi.</a:t>
            </a:r>
            <a:br/>
            <a:r>
              <a:t>Enregistrez le tout. Oui je sais, on n’a encore rien fait, mais enregistrez quand mŒme,</a:t>
            </a:r>
            <a:br/>
            <a:r>
              <a:t>c’estunebonnehabitude(cid:224)prendre.Normalement,vousn’avezqu’unseul(cid:28)chiersource</a:t>
            </a:r>
            <a:br/>
            <a:r>
              <a:t>appelØ main.c (le reste, ce sont des (cid:28)chiers de projet gØnØrØs par votre IDE).</a:t>
            </a:r>
            <a:br/>
            <a:r>
              <a:t>35</a:t>
            </a:r>
          </a:p>
        </p:txBody>
      </p:sp>
    </p:spTree>
  </p:cSld>
  <p:clrMapOvr>
    <a:masterClrMapping/>
  </p:clrMapOvr>
</p:sld>
</file>

<file path=ppt/slides/slide5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31</a:t>
            </a:r>
            <a:br/>
            <a:r>
              <a:t>Chapitre</a:t>
            </a:r>
            <a:br/>
            <a:r>
              <a:t>Les tables de hachage</a:t>
            </a:r>
            <a:br/>
            <a:r>
              <a:t>Di(cid:30)cultØ :</a:t>
            </a:r>
            <a:br/>
            <a:r>
              <a:t>L</a:t>
            </a:r>
            <a:br/>
            <a:r>
              <a:t>es listescha(cid:238)nØesontungrosdØfautlorsqu’onsouhaitelirecequ’ellescontiennent:il</a:t>
            </a:r>
            <a:br/>
            <a:r>
              <a:t>n’est pas possible d’accØder directement (cid:224) un ØlØment prØcis. Il faut parcourir la liste</a:t>
            </a:r>
            <a:br/>
            <a:r>
              <a:t>en avan(cid:231)ant d’ØlØment en ØlØment jusqu’(cid:224) trouver celui qu’on recherche. Cela pose</a:t>
            </a:r>
            <a:br/>
            <a:r>
              <a:t>des problŁmes de performance dŁs que la liste cha(cid:238)nØe devient volumineuse. Imaginez une</a:t>
            </a:r>
            <a:br/>
            <a:r>
              <a:t>liste cha(cid:238)nØe de 1 000 ØlØments oø celui que l’on recherche est tout (cid:224) la (cid:28)n!</a:t>
            </a:r>
            <a:br/>
            <a:r>
              <a:t>LestablesdehachagereprØsententuneautrefa(cid:231)ondestockerdesdonnØes.EllessontbasØes</a:t>
            </a:r>
            <a:br/>
            <a:r>
              <a:t>sur les tableaux du langage C que vous connaissez bien, dorØnavant. Leur gros avantage?</a:t>
            </a:r>
            <a:br/>
            <a:r>
              <a:t>EllepermettentderetrouverinstantanØmentunØlØmentprØcis,quelatablecontienne100,</a:t>
            </a:r>
            <a:br/>
            <a:r>
              <a:t>1 000, 10 000 cases ou plus encore!</a:t>
            </a:r>
            <a:br/>
            <a:r>
              <a:t>503</a:t>
            </a:r>
          </a:p>
        </p:txBody>
      </p:sp>
    </p:spTree>
  </p:cSld>
  <p:clrMapOvr>
    <a:masterClrMapping/>
  </p:clrMapOvr>
</p:sld>
</file>

<file path=ppt/slides/slide5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31. LES TABLES DE HACHAGE</a:t>
            </a:r>
            <a:br/>
            <a:r>
              <a:t>Pourquoi utiliser une table de hachage?</a:t>
            </a:r>
            <a:br/>
            <a:r>
              <a:t>Partons du problŁme que peuvent nous poser les listes cha(cid:238)nØes. Celles-ci sont particu-</a:t>
            </a:r>
            <a:br/>
            <a:r>
              <a:t>liŁrementsouples,nousavonspuleconstater:ilestpossibled’ajouteroudesupprimer</a:t>
            </a:r>
            <a:br/>
            <a:r>
              <a:t>des cases (cid:224) tout moment, alors qu’un tableau est (cid:19) (cid:28)gØ (cid:20) une fois qu’il a ØtØ crØØ.</a:t>
            </a:r>
            <a:br/>
            <a:r>
              <a:t>Toutefois, comme je vous le disais en introduction, les listes cha(cid:238)nØes ont quand mŒme</a:t>
            </a:r>
            <a:br/>
            <a:r>
              <a:t>ungrosdØfaut:sioncherche(cid:224)rØcupØrerunØlØmentprØcisdelaliste,ilfautparcourir</a:t>
            </a:r>
            <a:br/>
            <a:r>
              <a:t>celle-ci en entier jusqu’(cid:224) ce qu’on le retrouve!</a:t>
            </a:r>
            <a:br/>
            <a:r>
              <a:t>Imaginons une liste cha(cid:238)nØe qui contienne des informations sur des ØlŁves : leur nom,</a:t>
            </a:r>
            <a:br/>
            <a:r>
              <a:t>leur (cid:226)ge et leur moyenne. Chaque ØlŁve sera reprØsentØ par une structure Eleve1.</a:t>
            </a:r>
            <a:br/>
            <a:r>
              <a:t>Si je veux retrouver les informations sur Luc Doncieux dans la (cid:28)g. 31.1, il va falloir</a:t>
            </a:r>
            <a:br/>
            <a:r>
              <a:t>parcourir toute la liste pour se rendre compte qu’il Øtait (cid:224) la (cid:28)n!</a:t>
            </a:r>
            <a:br/>
            <a:r>
              <a:t>Figure 31.1 (cid:21) Pour retrouver Luc Doncieux dans la liste, il faut la parcourir en entier</a:t>
            </a:r>
            <a:br/>
            <a:r>
              <a:t>en analysant chaque ØlØment (cid:224) partir du premier!</a:t>
            </a:r>
            <a:br/>
            <a:r>
              <a:t>Bien entendu, si on avait cherchØ Julien Lefebvre, cela aurait ØtØ beaucoup</a:t>
            </a:r>
            <a:br/>
            <a:r>
              <a:t>plus rapide puisqu’il est au dØbut de la liste. NØanmoins, pour Øvaluer l’e(cid:30)-</a:t>
            </a:r>
            <a:br/>
            <a:r>
              <a:t>cacitØd’unalgorithme2,ondoittoujoursenvisagerlepiredescas.Etlepire,</a:t>
            </a:r>
            <a:br/>
            <a:r>
              <a:t>c’est Luc.</a:t>
            </a:r>
            <a:br/>
            <a:r>
              <a:t>Dans cet exemple, notre liste cha(cid:238)nØe ne contient que quatre ØlØments. L’ordinateur</a:t>
            </a:r>
            <a:br/>
            <a:r>
              <a:t>retrouvera Luc Doncieux trŁs rapidement avant que vous n’ayez eu le temps de dire</a:t>
            </a:r>
            <a:br/>
            <a:r>
              <a:t>(cid:19) ouf (cid:20). Mais imaginez maintenant que celui-ci se trouve (cid:224) la (cid:28)n d’une liste cha(cid:238)nØe</a:t>
            </a:r>
            <a:br/>
            <a:r>
              <a:t>contenant10 000ØlØments!Cen’estpasacceptablededevoirparcourirjusqu’(cid:224)10000</a:t>
            </a:r>
            <a:br/>
            <a:r>
              <a:t>ØlØments pour retrouver une information. C’est l(cid:224) que les tables de hachage entrent en</a:t>
            </a:r>
            <a:br/>
            <a:r>
              <a:t>jeu.</a:t>
            </a:r>
            <a:br/>
            <a:r>
              <a:t>Qu’est-ce qu’une table de hachage?</a:t>
            </a:r>
            <a:br/>
            <a:r>
              <a:t>Si vous vous souvenez bien, les tableaux ne connaissaient pas ce problŁme. Ainsi, pour</a:t>
            </a:r>
            <a:br/>
            <a:r>
              <a:t>accØder (cid:224) l’ØlØment d’indice 2 dans mon tableau, il me su(cid:30)sait d’Øcrire ceci :</a:t>
            </a:r>
            <a:br/>
            <a:r>
              <a:t>1. NousavonstravaillØauparavantsurdeslistescha(cid:238)nØesquicontenaientdesint.Commejevous</a:t>
            </a:r>
            <a:br/>
            <a:r>
              <a:t>l’ai dit, il est possible de stocker ce qu’on veut dans une liste, mŒme un pointeur vers une structure</a:t>
            </a:r>
            <a:br/>
            <a:r>
              <a:t>commejeleproposeici.</a:t>
            </a:r>
            <a:br/>
            <a:r>
              <a:t>2. Ici, on dit que l’algorithme de recherche d’un ØlØment a une complexitØ en O(n), car il faut</a:t>
            </a:r>
            <a:br/>
            <a:r>
              <a:t>parcourirtoutelalistecha(cid:238)nØepourretrouverunØlØmentdonnØ,danslepiredescasoøcelui-ciest(cid:224)</a:t>
            </a:r>
            <a:br/>
            <a:r>
              <a:t>la(cid:28)n.Silalistecontient9ØlØments,ilfaudra9itØrationsaumaximumpourretrouverunØlØment.</a:t>
            </a:r>
            <a:br/>
            <a:r>
              <a:t>504</a:t>
            </a:r>
          </a:p>
        </p:txBody>
      </p:sp>
    </p:spTree>
  </p:cSld>
  <p:clrMapOvr>
    <a:masterClrMapping/>
  </p:clrMapOvr>
</p:sld>
</file>

<file path=ppt/slides/slide5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QU’EST-CE QU’UNE TABLE DE HACHAGE?</a:t>
            </a:r>
            <a:br/>
            <a:r>
              <a:t>int tableau[4] = {12, 7, 14, 33};</a:t>
            </a:r>
            <a:br/>
            <a:r>
              <a:t>printf("%d", tableau[2]);</a:t>
            </a:r>
            <a:br/>
            <a:r>
              <a:t>Sionluidonnetableau[2],l’ordinateurvadirectement(cid:224)lacasemØmoireoøsetrouve</a:t>
            </a:r>
            <a:br/>
            <a:r>
              <a:t>stockØ le nombre 14. Il ne parcourt pas les cases du tableau une (cid:224) une.</a:t>
            </a:r>
            <a:br/>
            <a:r>
              <a:t>Tu es en train de dire que les tableaux ne sont (cid:19) pas si mauvais (cid:20), en fait?</a:t>
            </a:r>
            <a:br/>
            <a:r>
              <a:t>Maisdanscecas,onperdl’avantagedeslistescha(cid:238)nØesquinouspermettaient</a:t>
            </a:r>
            <a:br/>
            <a:r>
              <a:t>d’ajouter et de retirer des cases (cid:224) tout moment!</a:t>
            </a:r>
            <a:br/>
            <a:r>
              <a:t>En e(cid:27)et, les listes cha(cid:238)nØes sont plus (cid:29)exibles. Les tableaux, eux, permettent un accŁs</a:t>
            </a:r>
            <a:br/>
            <a:r>
              <a:t>plus rapide. Les tables de hachage constituent quelque part un compromis entre les</a:t>
            </a:r>
            <a:br/>
            <a:r>
              <a:t>deux.</a:t>
            </a:r>
            <a:br/>
            <a:r>
              <a:t>Il y a un dØfaut important avec les tableaux dont on n’a pas beaucoup parlØ jusqu’ici :</a:t>
            </a:r>
            <a:br/>
            <a:r>
              <a:t>lescasessontidenti(cid:28)ØespardesnumØrosqu’onappelledesindices.Iln’estpaspossible</a:t>
            </a:r>
            <a:br/>
            <a:r>
              <a:t>de demander (cid:224) l’ordinateur : (cid:19) Dis-moi quelles sont les donnØes qui se trouvent (cid:224) la</a:t>
            </a:r>
            <a:br/>
            <a:r>
              <a:t>case "Luc Doncieux" (cid:20). Pour retrouver l’(cid:226)ge et la moyenne de Luc Doncieux, on ne</a:t>
            </a:r>
            <a:br/>
            <a:r>
              <a:t>peut donc pas Øcrire :</a:t>
            </a:r>
            <a:br/>
            <a:r>
              <a:t>tableau["Luc Doncieux"];</a:t>
            </a:r>
            <a:br/>
            <a:r>
              <a:t>Ce serait pourtant pratique de pouvoir accØder (cid:224) une case du tableau rien qu’avec le</a:t>
            </a:r>
            <a:br/>
            <a:r>
              <a:t>nom! Eh bien avec les tables de hachage3, c’est possible.</a:t>
            </a:r>
            <a:br/>
            <a:r>
              <a:t>PuisquenotretableaudoitforcØmentŒtrenumØrotØpardesindices,comment</a:t>
            </a:r>
            <a:br/>
            <a:r>
              <a:t>fait-on pour retrouver le bon numØro de case si on conna(cid:238)t seulement le nom</a:t>
            </a:r>
            <a:br/>
            <a:r>
              <a:t>(cid:19) Luc Doncieux (cid:20)?</a:t>
            </a:r>
            <a:br/>
            <a:r>
              <a:t>Bonneremarque.Ene(cid:27)et,untableauresteuntableauetcelui-cinefonctionnequ’avec</a:t>
            </a:r>
            <a:br/>
            <a:r>
              <a:t>des indices numØrotØs. Imaginez un tableau correspondant (cid:224) la (cid:28)g. 31.2 : chaque case</a:t>
            </a:r>
            <a:br/>
            <a:r>
              <a:t>a un indice et possŁde un pointeur vers une structure de type Eleve. Cela, vous savez</a:t>
            </a:r>
            <a:br/>
            <a:r>
              <a:t>dØj(cid:224) le faire.</a:t>
            </a:r>
            <a:br/>
            <a:r>
              <a:t>Sionveutretrouverlacasecorrespondant(cid:224)LucDoncieux,ilfautpouvoirtransformer</a:t>
            </a:r>
            <a:br/>
            <a:r>
              <a:t>son nom en indice du tableau. Ainsi, il faut pouvoir faire l’association entre chaque</a:t>
            </a:r>
            <a:br/>
            <a:r>
              <a:t>nom et un numØro de case de tableau :</a:t>
            </a:r>
            <a:br/>
            <a:r>
              <a:t>(cid:21) Julien Lefebvre = 0;</a:t>
            </a:r>
            <a:br/>
            <a:r>
              <a:t>(cid:21) AurØlie Bassoli = 1;</a:t>
            </a:r>
            <a:br/>
            <a:r>
              <a:t>(cid:21) Yann Martinez = 2;</a:t>
            </a:r>
            <a:br/>
            <a:r>
              <a:t>(cid:21) Luc Doncieux = 3.</a:t>
            </a:r>
            <a:br/>
            <a:r>
              <a:t>On ne peut Øcrire tableau["Luc Doncieux"] comme je l’ai fait prØcØdemment. Ce</a:t>
            </a:r>
            <a:br/>
            <a:r>
              <a:t>n’est pas valide en C.</a:t>
            </a:r>
            <a:br/>
            <a:r>
              <a:t>3. CommetoutcequenousvenonsdevoirrØcemment,lestablesdehachagenefontpas(cid:19)partie(cid:20)</a:t>
            </a:r>
            <a:br/>
            <a:r>
              <a:t>du langage C. Il s’agit simplement d’un concept. On va rØutiliser les briques de base du C que l’on</a:t>
            </a:r>
            <a:br/>
            <a:r>
              <a:t>conna(cid:238)tdØj(cid:224)pourcrØerunnouveausystŁmeintelligent.Commequoi,enC,avecpeud’outils(cid:224)labase,</a:t>
            </a:r>
            <a:br/>
            <a:r>
              <a:t>onpeutcrØerbeaucoupdechoses!</a:t>
            </a:r>
            <a:br/>
            <a:r>
              <a:t>505</a:t>
            </a:r>
          </a:p>
        </p:txBody>
      </p:sp>
    </p:spTree>
  </p:cSld>
  <p:clrMapOvr>
    <a:masterClrMapping/>
  </p:clrMapOvr>
</p:sld>
</file>

<file path=ppt/slides/slide5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31. LES TABLES DE HACHAGE</a:t>
            </a:r>
            <a:br/>
            <a:r>
              <a:t>Figure 31.2 (cid:21) Un simple tableau contenant des pointeurs vers des structures Eleve</a:t>
            </a:r>
            <a:br/>
            <a:r>
              <a:t>La question est : comment transformer une cha(cid:238)ne de caractŁres en numØro? C’est</a:t>
            </a:r>
            <a:br/>
            <a:r>
              <a:t>toute la magie du hachage. Il faut Øcrire une fonction qui prend en entrØe une cha(cid:238)ne</a:t>
            </a:r>
            <a:br/>
            <a:r>
              <a:t>de caractŁres, fait des calculs avec, puis retourne en sortie un numØro correspondant (cid:224)</a:t>
            </a:r>
            <a:br/>
            <a:r>
              <a:t>cette cha(cid:238)ne. Ce numØro sera l’indice de la case dans notre tableau ((cid:28)g. 31.3).</a:t>
            </a:r>
            <a:br/>
            <a:r>
              <a:t>Figure 31.3 (cid:21) La fonction de hachage gØnŁre un indice correspondant au nom envoyØ</a:t>
            </a:r>
            <a:br/>
            <a:r>
              <a:t>en paramŁtre</a:t>
            </a:r>
            <a:br/>
            <a:r>
              <a:t>(cid:201)crire une fonction de hachage</a:t>
            </a:r>
            <a:br/>
            <a:r>
              <a:t>Toute la di(cid:30)cultØ consiste (cid:224) Øcrire une fonction de hachage correcte. Comment tran-</a:t>
            </a:r>
            <a:br/>
            <a:r>
              <a:t>former une cha(cid:238)ne de caractŁres en un nombre unique?</a:t>
            </a:r>
            <a:br/>
            <a:r>
              <a:t>Toutd’abord,mettonsleschosesauclair:unetabledehachagenecontientpas4cases</a:t>
            </a:r>
            <a:br/>
            <a:r>
              <a:t>comme sur mes exemples, mais plut(cid:244)t 100, 1 000 ou mŒme plus. Peu importe la taille</a:t>
            </a:r>
            <a:br/>
            <a:r>
              <a:t>506</a:t>
            </a:r>
          </a:p>
        </p:txBody>
      </p:sp>
    </p:spTree>
  </p:cSld>
  <p:clrMapOvr>
    <a:masterClrMapping/>
  </p:clrMapOvr>
</p:sld>
</file>

<file path=ppt/slides/slide5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(cid:201)CRIRE UNE FONCTION DE HACHAGE</a:t>
            </a:r>
            <a:br/>
            <a:r>
              <a:t>du tableau, la recherche de l’ØlØment sera aussi rapide4.</a:t>
            </a:r>
            <a:br/>
            <a:r>
              <a:t>Imaginons donc un tableau de 100 cases dans lequel on va stocker des pointeurs vers</a:t>
            </a:r>
            <a:br/>
            <a:r>
              <a:t>des structures Eleve.</a:t>
            </a:r>
            <a:br/>
            <a:r>
              <a:t>Eleve* tableau[100];</a:t>
            </a:r>
            <a:br/>
            <a:r>
              <a:t>Nous devons Øcrire une fonction qui, (cid:224) partir d’un nom, gØnŁre un nombre compris</a:t>
            </a:r>
            <a:br/>
            <a:r>
              <a:t>entre 0 et 99 (les indices du tableau). C’est l(cid:224) qu’il faut Œtre inventif. Il existe des</a:t>
            </a:r>
            <a:br/>
            <a:r>
              <a:t>mØthodesmathØmatiquestrŁscomplexes5 pour(cid:19)hacher(cid:20)desdonnØes,c’est-(cid:224)-direles</a:t>
            </a:r>
            <a:br/>
            <a:r>
              <a:t>transformer en nombres.</a:t>
            </a:r>
            <a:br/>
            <a:r>
              <a:t>Vous pouvez inventer votre propre fonction de hachage. Ici, pour faire simple, je vous</a:t>
            </a:r>
            <a:br/>
            <a:r>
              <a:t>propose tout simplement d’additionner les valeurs ASCII de chaque lettre du nom,</a:t>
            </a:r>
            <a:br/>
            <a:r>
              <a:t>c’est-(cid:224)-dire pour Luc Doncieux faire la somme suivante :</a:t>
            </a:r>
            <a:br/>
            <a:r>
              <a:t>’L’ + ’u’ + ’c’ + ’ ’ + ’D’ + ’o’ + ’n’ + ’c’ + ’i’ + ’e’ + ’u’ + ’x’</a:t>
            </a:r>
            <a:br/>
            <a:r>
              <a:t>On va toutefois avoir un problŁme : cette somme dØpasse 1006! Comme notre tableau</a:t>
            </a:r>
            <a:br/>
            <a:r>
              <a:t>ne fait que 100 cases, si on s’en tient (cid:224) (cid:231)a, on risque de sortir des limites du tableau.</a:t>
            </a:r>
            <a:br/>
            <a:r>
              <a:t>Pour rØgler le problŁme, on peut utiliser l’opØrateur modulo %. Vous vous souvenez de</a:t>
            </a:r>
            <a:br/>
            <a:r>
              <a:t>lui? Il donne le reste de la division! Si on fait le calcul :</a:t>
            </a:r>
            <a:br/>
            <a:r>
              <a:t>sommeLettres % 100</a:t>
            </a:r>
            <a:br/>
            <a:r>
              <a:t>...on obtiendraforcØmentunnombrecomprisentre0 et99.Parexemple,si lasomme</a:t>
            </a:r>
            <a:br/>
            <a:r>
              <a:t>fait4315,lerestedeladivisionpar100est15.Lafonctiondehachageretourneradonc</a:t>
            </a:r>
            <a:br/>
            <a:r>
              <a:t>15.</a:t>
            </a:r>
            <a:br/>
            <a:r>
              <a:t>Voici (cid:224) quoi pourrait ressembler cette fameuse fonction :</a:t>
            </a:r>
            <a:br/>
            <a:r>
              <a:t>int hachage(char *chaine)</a:t>
            </a:r>
            <a:br/>
            <a:r>
              <a:t>{</a:t>
            </a:r>
            <a:br/>
            <a:r>
              <a:t>int i = 0, nombreHache = 0;</a:t>
            </a:r>
            <a:br/>
            <a:r>
              <a:t>for (i = 0 ; chaine[i] != ’\0’ ; i++)</a:t>
            </a:r>
            <a:br/>
            <a:r>
              <a:t>{</a:t>
            </a:r>
            <a:br/>
            <a:r>
              <a:t>nombreHache += chaine[i];</a:t>
            </a:r>
            <a:br/>
            <a:r>
              <a:t>}</a:t>
            </a:r>
            <a:br/>
            <a:r>
              <a:t>nombreHache %= 100;</a:t>
            </a:r>
            <a:br/>
            <a:r>
              <a:t>return nombreHache;</a:t>
            </a:r>
            <a:br/>
            <a:r>
              <a:t>}</a:t>
            </a:r>
            <a:br/>
            <a:r>
              <a:t>4. Onditquec’estunecomplexitØenO(1)carontrouvedirectementl’ØlØmentquel’onrecherche.</a:t>
            </a:r>
            <a:br/>
            <a:r>
              <a:t>Ene(cid:27)et,lafonctiondehachagenousretourneunindice:ilsu(cid:30)tde(cid:19)sauter(cid:20)directement(cid:224)lacase</a:t>
            </a:r>
            <a:br/>
            <a:r>
              <a:t>correspondantedutableau.Plusbesoindeparcourirtouteslescases!</a:t>
            </a:r>
            <a:br/>
            <a:r>
              <a:t>5. Les algorithmes MD5 et SHA1 sont des fonctions de hachage cØlŁbres, mais elles sont trop</a:t>
            </a:r>
            <a:br/>
            <a:r>
              <a:t>poussØespournousici.</a:t>
            </a:r>
            <a:br/>
            <a:r>
              <a:t>6. Je vous rappelle que chaque lettre dans la table ASCII peut Œtre numØrotØe jusqu’(cid:224) 255. On a</a:t>
            </a:r>
            <a:br/>
            <a:r>
              <a:t>doncvitefaitdedØpasser100.</a:t>
            </a:r>
            <a:br/>
            <a:r>
              <a:t>507</a:t>
            </a:r>
          </a:p>
        </p:txBody>
      </p:sp>
    </p:spTree>
  </p:cSld>
  <p:clrMapOvr>
    <a:masterClrMapping/>
  </p:clrMapOvr>
</p:sld>
</file>

<file path=ppt/slides/slide5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31. LES TABLES DE HACHAGE</a:t>
            </a:r>
            <a:br/>
            <a:r>
              <a:t>(cid:3) (cid:0)</a:t>
            </a:r>
            <a:br/>
            <a:r>
              <a:t>(cid:66) (cid:2)Code web : 578479(cid:1)</a:t>
            </a:r>
            <a:br/>
            <a:r>
              <a:t>Si on lui envoie hachage("Luc Doncieux"), elle renvoie 55. Avec hachage("Yann</a:t>
            </a:r>
            <a:br/>
            <a:r>
              <a:t>Martinez"), on obtient 80.</a:t>
            </a:r>
            <a:br/>
            <a:r>
              <a:t>Gr(cid:226)ce (cid:224) cette fonction de hachage, vous savez donc dans quelle case de votre tableau</a:t>
            </a:r>
            <a:br/>
            <a:r>
              <a:t>vous devez placer vos donnØes! Lorsque vous voudrez y accØder plus tard pour en</a:t>
            </a:r>
            <a:br/>
            <a:r>
              <a:t>rØcupØrer les donnØes, il su(cid:30)ra de hacher (cid:224) nouveau le nom de la personne7 pour</a:t>
            </a:r>
            <a:br/>
            <a:r>
              <a:t>retrouver l’indice de la case du tableau oø sont stockØes les informations!</a:t>
            </a:r>
            <a:br/>
            <a:r>
              <a:t>GØrer les collisions</a:t>
            </a:r>
            <a:br/>
            <a:r>
              <a:t>Quand la fonction de hachage renvoie le mŒme nombre pour deux clØs di(cid:27)Ørentes, on</a:t>
            </a:r>
            <a:br/>
            <a:r>
              <a:t>dit qu’il y a collision. Par exemple dans notre cas, si nous avions un anagramme de</a:t>
            </a:r>
            <a:br/>
            <a:r>
              <a:t>Luc Doncieux qui s’appelle Luc Doncueix, la somme des lettres est la mŒme, donc le</a:t>
            </a:r>
            <a:br/>
            <a:r>
              <a:t>rØsultat de la fonction de hachage sera le mŒme!</a:t>
            </a:r>
            <a:br/>
            <a:r>
              <a:t>Deux raisons peuvent expliquer une collision.</a:t>
            </a:r>
            <a:br/>
            <a:r>
              <a:t>(cid:21) Lafonctiondehachagen’estpastrŁsperformante8.C’estnotrecas.NousavonsØcrit</a:t>
            </a:r>
            <a:br/>
            <a:r>
              <a:t>une fonction trŁs simple (mais nØanmoins su(cid:30)sante) pour nos exemples.</a:t>
            </a:r>
            <a:br/>
            <a:r>
              <a:t>(cid:21) Le tableau dans lequel on stocke nos donnØes est trop petit. Si on crØe un tableau</a:t>
            </a:r>
            <a:br/>
            <a:r>
              <a:t>de 4 cases et qu’on souhaite stocker 5 personnes, on aura (cid:224) coup sßr une collision,</a:t>
            </a:r>
            <a:br/>
            <a:r>
              <a:t>c’est-(cid:224)-dire que notre fonction de hachage donnera le mŒme indice pour deux noms</a:t>
            </a:r>
            <a:br/>
            <a:r>
              <a:t>di(cid:27)Ørents.</a:t>
            </a:r>
            <a:br/>
            <a:r>
              <a:t>Si une collision survient, pas de panique! Deux solutions s’o(cid:27)rent (cid:224) vous au choix :</a:t>
            </a:r>
            <a:br/>
            <a:r>
              <a:t>l’adressage ouvert et le cha(cid:238)nage.</a:t>
            </a:r>
            <a:br/>
            <a:r>
              <a:t>L’adressage ouvert</a:t>
            </a:r>
            <a:br/>
            <a:r>
              <a:t>S’il reste de la place dans votre tableau, vous pouvez utiliser la technique dite du</a:t>
            </a:r>
            <a:br/>
            <a:r>
              <a:t>hachage linØaire.Leprincipeestsimple.LacaseestoccupØe?PasdeproblŁme,allez</a:t>
            </a:r>
            <a:br/>
            <a:r>
              <a:t>(cid:224) la case suivante. Ah, elle est occupØe aussi? Allez (cid:224) la suivante!</a:t>
            </a:r>
            <a:br/>
            <a:r>
              <a:t>Ainsidesuite,continuezjusqu’(cid:224)trouverlaprochainecaselibredansletableau.Sivous</a:t>
            </a:r>
            <a:br/>
            <a:r>
              <a:t>arrivez (cid:224) la (cid:28)n du tableau, retournez (cid:224) la premiŁre case et continuez.</a:t>
            </a:r>
            <a:br/>
            <a:r>
              <a:t>Cette mØthode est trŁs simple (cid:224) mettre en place, mais si vous avez beaucoup de colli-</a:t>
            </a:r>
            <a:br/>
            <a:r>
              <a:t>sions, vous allez passer beaucoup de temps (cid:224) chercher la prochaine case libre.</a:t>
            </a:r>
            <a:br/>
            <a:r>
              <a:t>Ilexistedesvariantes(hachagedouble,hachagequadratique...)quiconsistent(cid:224)hacher</a:t>
            </a:r>
            <a:br/>
            <a:r>
              <a:t>(cid:224) nouveau selon une autre fonction en cas de collision. Elles sont plus e(cid:30)caces mais</a:t>
            </a:r>
            <a:br/>
            <a:r>
              <a:t>plus complexes (cid:224) mettre en place.</a:t>
            </a:r>
            <a:br/>
            <a:r>
              <a:t>7. JevousrecommandedecrØerunefonctionderecherchequisechargeradehacherlaclØ(lenom)</a:t>
            </a:r>
            <a:br/>
            <a:r>
              <a:t>etdevousrenvoyerunpointeurverslesdonnØesquevousrecherchiez.Celadonneraitparexemple:</a:t>
            </a:r>
            <a:br/>
            <a:r>
              <a:t>infosSurLuc = rechercheTableHachage(tableau, "Luc Doncieux");</a:t>
            </a:r>
            <a:br/>
            <a:r>
              <a:t>8. Les fonctions MD5 et SHA1 mentionnØes plus t(cid:244)t sont de bonne qualitØ car elles produisent</a:t>
            </a:r>
            <a:br/>
            <a:r>
              <a:t>trŁspeudecollisions.NotezqueSHA1estaujourd’huiprØfØrØe(cid:224)MD5carc’estcelledesdeuxquien</a:t>
            </a:r>
            <a:br/>
            <a:r>
              <a:t>produitlemoins.</a:t>
            </a:r>
            <a:br/>
            <a:r>
              <a:t>508</a:t>
            </a:r>
          </a:p>
        </p:txBody>
      </p:sp>
    </p:spTree>
  </p:cSld>
  <p:clrMapOvr>
    <a:masterClrMapping/>
  </p:clrMapOvr>
</p:sld>
</file>

<file path=ppt/slides/slide5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G(cid:201)RER LES COLLISIONS</a:t>
            </a:r>
            <a:br/>
            <a:r>
              <a:t>Le cha(cid:238)nage</a:t>
            </a:r>
            <a:br/>
            <a:r>
              <a:t>Une autre solution consiste (cid:224) crØer une liste cha(cid:238)nØe (cid:224) l’emplacement de la collision.</a:t>
            </a:r>
            <a:br/>
            <a:r>
              <a:t>Vous avez deux donnØes (ou plus) (cid:224) stocker dans la mŒme case? Utilisez une liste</a:t>
            </a:r>
            <a:br/>
            <a:r>
              <a:t>cha(cid:238)nØe et crØez un pointeur vers cette liste depuis le tableau ((cid:28)g. 31.4).</a:t>
            </a:r>
            <a:br/>
            <a:r>
              <a:t>Figure 31.4 (cid:21) Si deux ØlØments doivent Œtre stockØs au mŒme endroit, crØez une liste</a:t>
            </a:r>
            <a:br/>
            <a:r>
              <a:t>cha(cid:238)nØe!</a:t>
            </a:r>
            <a:br/>
            <a:r>
              <a:t>Bien entendu, on en revient au dØfaut des listes cha(cid:238)nØes : s’il y a 300 ØlØments (cid:224) cet</a:t>
            </a:r>
            <a:br/>
            <a:r>
              <a:t>emplacement du tableau, il va falloir parcourir la liste cha(cid:238)nØe jusqu’(cid:224) trouver le bon.</a:t>
            </a:r>
            <a:br/>
            <a:r>
              <a:t>Ici, comme vous le voyez, tout est a(cid:27)aire de compromis. Les listes cha(cid:238)nØes ne sont pas</a:t>
            </a:r>
            <a:br/>
            <a:r>
              <a:t>toujours idØales, mais les tables de hachage ont aussi leurs limites. On peut combiner</a:t>
            </a:r>
            <a:br/>
            <a:r>
              <a:t>les deux pour tenter de tirer le meilleur de chacune de ces structures de donnØes.</a:t>
            </a:r>
            <a:br/>
            <a:r>
              <a:t>Quoiqu’ilensoit,lepointcritiquedansunetabledehachageestlafonctiondehachage.</a:t>
            </a:r>
            <a:br/>
            <a:r>
              <a:t>Moins elle produit de collisions, mieux c’est. (cid:192) vous de trouver la fonction de hachage</a:t>
            </a:r>
            <a:br/>
            <a:r>
              <a:t>qui convient le mieux (cid:224) votre cas!</a:t>
            </a:r>
            <a:br/>
            <a:r>
              <a:t>En rØsumØ</a:t>
            </a:r>
            <a:br/>
            <a:r>
              <a:t>(cid:21) Leslistescha(cid:238)nØessont(cid:29)exibles,maisilpeutŒtrelongderetrouverunØlØmentprØcis</a:t>
            </a:r>
            <a:br/>
            <a:r>
              <a:t>(cid:224) l’intØrieur car il faut les parcourir case par case.</a:t>
            </a:r>
            <a:br/>
            <a:r>
              <a:t>(cid:21) Lestablesdehachagesontdestableaux.OnystockedesdonnØes(cid:224)unemplacement</a:t>
            </a:r>
            <a:br/>
            <a:r>
              <a:t>dØterminØ par une fonction de hachage.</a:t>
            </a:r>
            <a:br/>
            <a:r>
              <a:t>(cid:21) La fonction de hachage prend en entrØe une clØ (ex. : une cha(cid:238)ne de caractŁres) et</a:t>
            </a:r>
            <a:br/>
            <a:r>
              <a:t>retourne en sortie un nombre.</a:t>
            </a:r>
            <a:br/>
            <a:r>
              <a:t>(cid:21) Ce nombre est utilisØ pour dØterminer (cid:224) quel indice du tableau sont stockØes les</a:t>
            </a:r>
            <a:br/>
            <a:r>
              <a:t>donnØes.</a:t>
            </a:r>
            <a:br/>
            <a:r>
              <a:t>(cid:21) Une bonne fonction de hachage doit produire peu de collisions, c’est-(cid:224)-dire qu’elle</a:t>
            </a:r>
            <a:br/>
            <a:r>
              <a:t>doit Øviter de renvoyer le mŒme nombre pour deux clØs di(cid:27)Ørentes.</a:t>
            </a:r>
            <a:br/>
            <a:r>
              <a:t>(cid:21) En cas de collision, on peut utiliser l’adressage ouvert (recherche d’une autre case</a:t>
            </a:r>
            <a:br/>
            <a:r>
              <a:t>libre dans le tableau) ou bien le cha(cid:238)nage (combinaison avec une liste cha(cid:238)nØe).</a:t>
            </a:r>
            <a:br/>
            <a:r>
              <a:t>509</a:t>
            </a:r>
          </a:p>
        </p:txBody>
      </p:sp>
    </p:spTree>
  </p:cSld>
  <p:clrMapOvr>
    <a:masterClrMapping/>
  </p:clrMapOvr>
</p:sld>
</file>

<file path=ppt/slides/slide5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31. LES TABLES DE HACHAGE</a:t>
            </a:r>
            <a:br/>
            <a:r>
              <a:t>510</a:t>
            </a:r>
          </a:p>
        </p:txBody>
      </p:sp>
    </p:spTree>
  </p:cSld>
  <p:clrMapOvr>
    <a:masterClrMapping/>
  </p:clrMapOvr>
</p:sld>
</file>

<file path=ppt/slides/slide5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Index</a:t>
            </a:r>
            <a:br/>
            <a:r>
              <a:t>A callback..............................421</a:t>
            </a:r>
            <a:br/>
            <a:r>
              <a:t>adressage ouvert.....................508 carrØ..................................74</a:t>
            </a:r>
            <a:br/>
            <a:r>
              <a:t>adresse................................51 ceil...................................74</a:t>
            </a:r>
            <a:br/>
            <a:r>
              <a:t>alØatoire.............................103 cha(cid:238)nage.............................509</a:t>
            </a:r>
            <a:br/>
            <a:r>
              <a:t>allocation dynamique................235 cha(cid:238)ne de caractŁres..................172</a:t>
            </a:r>
            <a:br/>
            <a:r>
              <a:t>de tableau.......................245 initialisation.....................173</a:t>
            </a:r>
            <a:br/>
            <a:r>
              <a:t>antialiasing..........................432 char..............................54, 170</a:t>
            </a:r>
            <a:br/>
            <a:r>
              <a:t>ASCII...............................170 tableau de..voir cha(cid:238)ne de caractŁres</a:t>
            </a:r>
            <a:br/>
            <a:r>
              <a:t>assembleur............................49 code source............................6</a:t>
            </a:r>
            <a:br/>
            <a:r>
              <a:t>Code::Blocks..........................13</a:t>
            </a:r>
            <a:br/>
            <a:r>
              <a:t>B collision....................393, 397, 508</a:t>
            </a:r>
            <a:br/>
            <a:r>
              <a:t>bibliothŁque...........................36 commentaire..........................43</a:t>
            </a:r>
            <a:br/>
            <a:r>
              <a:t>cha(cid:238)ne de caractŁres.............176 compilateur.........................7, 12</a:t>
            </a:r>
            <a:br/>
            <a:r>
              <a:t>mathØmatique....................72 compilation........................7, 136</a:t>
            </a:r>
            <a:br/>
            <a:r>
              <a:t>SDL.............................291 complexitØ......................504, 507</a:t>
            </a:r>
            <a:br/>
            <a:r>
              <a:t>standard...............135, 216, 290 concatØnation........................180</a:t>
            </a:r>
            <a:br/>
            <a:r>
              <a:t>tierce............................290 condition..............................78</a:t>
            </a:r>
            <a:br/>
            <a:r>
              <a:t>binaire.................................5 console................................33</a:t>
            </a:r>
            <a:br/>
            <a:r>
              <a:t>bitmap...............................334 constante.............................58</a:t>
            </a:r>
            <a:br/>
            <a:r>
              <a:t>blit..................................324 cos....................................75</a:t>
            </a:r>
            <a:br/>
            <a:r>
              <a:t>BMP................................334 CPU.....................voir processeur</a:t>
            </a:r>
            <a:br/>
            <a:r>
              <a:t>boolØen...............................84</a:t>
            </a:r>
            <a:br/>
            <a:r>
              <a:t>boucle................................94 D</a:t>
            </a:r>
            <a:br/>
            <a:r>
              <a:t>in(cid:28)nie............................97 dØbogueur............................12</a:t>
            </a:r>
            <a:br/>
            <a:r>
              <a:t>break.................................89 dØcrØmentation........................71</a:t>
            </a:r>
            <a:br/>
            <a:r>
              <a:t>bu(cid:27)er......................253, 274, 360 dØ(cid:28)lage..............................500</a:t>
            </a:r>
            <a:br/>
            <a:r>
              <a:t>vidage...........................279 de(cid:28)ne................................190</a:t>
            </a:r>
            <a:br/>
            <a:r>
              <a:t>bu(cid:27)er over(cid:29)ow.......................275 dØpassement de mØmoire.............275</a:t>
            </a:r>
            <a:br/>
            <a:r>
              <a:t>dØpilage.........................490, 495</a:t>
            </a:r>
            <a:br/>
            <a:r>
              <a:t>C directive de prØprocesseur........36, 188</a:t>
            </a:r>
            <a:br/>
            <a:r>
              <a:t>C......................................8 disque dur............................48</a:t>
            </a:r>
            <a:br/>
            <a:r>
              <a:t>C++...............................8, 71 division...............................67</a:t>
            </a:r>
            <a:br/>
            <a:r>
              <a:t>C89..................................162 reste..............................68</a:t>
            </a:r>
            <a:br/>
            <a:r>
              <a:t>C99..................................162 do while..............................97</a:t>
            </a:r>
            <a:br/>
            <a:r>
              <a:t>511</a:t>
            </a:r>
          </a:p>
        </p:txBody>
      </p:sp>
    </p:spTree>
  </p:cSld>
  <p:clrMapOvr>
    <a:masterClrMapping/>
  </p:clrMapOvr>
</p:sld>
</file>

<file path=ppt/slides/slide5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INDEX</a:t>
            </a:r>
            <a:br/>
            <a:r>
              <a:t>double................................54 fputc.................................223</a:t>
            </a:r>
            <a:br/>
            <a:r>
              <a:t>double bu(cid:27)ering......................360 fputs.................................224</a:t>
            </a:r>
            <a:br/>
            <a:r>
              <a:t>free..................................242</a:t>
            </a:r>
            <a:br/>
            <a:r>
              <a:t>E FreeType............................426</a:t>
            </a:r>
            <a:br/>
            <a:r>
              <a:t>Øditeur................................12 fscanf................................230</a:t>
            </a:r>
            <a:br/>
            <a:r>
              <a:t>Øditeur de liens......................136 fseek.................................232</a:t>
            </a:r>
            <a:br/>
            <a:r>
              <a:t>else...................................80 ftell..................................231</a:t>
            </a:r>
            <a:br/>
            <a:r>
              <a:t>else if.................................81 fuite mØmoire........................223</a:t>
            </a:r>
            <a:br/>
            <a:r>
              <a:t>empilage........................490, 494</a:t>
            </a:r>
            <a:br/>
            <a:r>
              <a:t>en(cid:28)lage..............................499 G</a:t>
            </a:r>
            <a:br/>
            <a:r>
              <a:t>ØnumØration.........................211 gØnØration alØatoire..................103</a:t>
            </a:r>
            <a:br/>
            <a:r>
              <a:t>environnement de dØveloppement......12 gets..................................276</a:t>
            </a:r>
            <a:br/>
            <a:r>
              <a:t>EOF............................227, 283 GPL.................................291</a:t>
            </a:r>
            <a:br/>
            <a:r>
              <a:t>ØvØnement...........................352</a:t>
            </a:r>
            <a:br/>
            <a:r>
              <a:t>H</a:t>
            </a:r>
            <a:br/>
            <a:r>
              <a:t>exit..................................242</a:t>
            </a:r>
            <a:br/>
            <a:r>
              <a:t>hachage..............................506</a:t>
            </a:r>
            <a:br/>
            <a:r>
              <a:t>EXIT_FAILURE....................310</a:t>
            </a:r>
            <a:br/>
            <a:r>
              <a:t>hachage (table de)...................504</a:t>
            </a:r>
            <a:br/>
            <a:r>
              <a:t>EXIT_SUCCESS....................310</a:t>
            </a:r>
            <a:br/>
            <a:r>
              <a:t>hachage linØaire......................508</a:t>
            </a:r>
            <a:br/>
            <a:r>
              <a:t>exp...................................75</a:t>
            </a:r>
            <a:br/>
            <a:r>
              <a:t>header..........................130, 188</a:t>
            </a:r>
            <a:br/>
            <a:r>
              <a:t>F</a:t>
            </a:r>
            <a:br/>
            <a:r>
              <a:t>I</a:t>
            </a:r>
            <a:br/>
            <a:r>
              <a:t>fabs...................................73</a:t>
            </a:r>
            <a:br/>
            <a:r>
              <a:t>IDE...................................12</a:t>
            </a:r>
            <a:br/>
            <a:r>
              <a:t>fclose................................221</a:t>
            </a:r>
            <a:br/>
            <a:r>
              <a:t>if.....................................78</a:t>
            </a:r>
            <a:br/>
            <a:r>
              <a:t>fgetc.................................227</a:t>
            </a:r>
            <a:br/>
            <a:r>
              <a:t>ifdef.................................197</a:t>
            </a:r>
            <a:br/>
            <a:r>
              <a:t>fgets............................228, 277</a:t>
            </a:r>
            <a:br/>
            <a:r>
              <a:t>ifndef................................197</a:t>
            </a:r>
            <a:br/>
            <a:r>
              <a:t>(cid:28)chier................................215</a:t>
            </a:r>
            <a:br/>
            <a:r>
              <a:t>images par seconde...................419</a:t>
            </a:r>
            <a:br/>
            <a:r>
              <a:t>renommer.......................233</a:t>
            </a:r>
            <a:br/>
            <a:r>
              <a:t>include...........................36, 188</a:t>
            </a:r>
            <a:br/>
            <a:r>
              <a:t>supprimer.......................234</a:t>
            </a:r>
            <a:br/>
            <a:r>
              <a:t>inclusion in(cid:28)nie......................198</a:t>
            </a:r>
            <a:br/>
            <a:r>
              <a:t>FIFO................................497</a:t>
            </a:r>
            <a:br/>
            <a:r>
              <a:t>incrØmentation....................70, 99</a:t>
            </a:r>
            <a:br/>
            <a:r>
              <a:t>(cid:28)le...................................497</a:t>
            </a:r>
            <a:br/>
            <a:r>
              <a:t>indice................................161</a:t>
            </a:r>
            <a:br/>
            <a:r>
              <a:t>(cid:29)ag.........................307, 311, 374</a:t>
            </a:r>
            <a:br/>
            <a:r>
              <a:t>instruction............................37</a:t>
            </a:r>
            <a:br/>
            <a:r>
              <a:t>tester............................374</a:t>
            </a:r>
            <a:br/>
            <a:r>
              <a:t>int....................................54</a:t>
            </a:r>
            <a:br/>
            <a:r>
              <a:t>(cid:29)oat..................................54</a:t>
            </a:r>
            <a:br/>
            <a:r>
              <a:t>(cid:29)oor..................................74</a:t>
            </a:r>
            <a:br/>
            <a:r>
              <a:t>K</a:t>
            </a:r>
            <a:br/>
            <a:r>
              <a:t>FMOD...............................444 keysym..............................358</a:t>
            </a:r>
            <a:br/>
            <a:r>
              <a:t>focus.................................373</a:t>
            </a:r>
            <a:br/>
            <a:r>
              <a:t>fonction..............................110 L</a:t>
            </a:r>
            <a:br/>
            <a:r>
              <a:t>bloquante.......................416 langage binaire.........................5</a:t>
            </a:r>
            <a:br/>
            <a:r>
              <a:t>locale...........................141 langage C..............................8</a:t>
            </a:r>
            <a:br/>
            <a:r>
              <a:t>pointeur de......................421 langage C++...........................8</a:t>
            </a:r>
            <a:br/>
            <a:r>
              <a:t>portØe...........................138 langage de programmation.............6</a:t>
            </a:r>
            <a:br/>
            <a:r>
              <a:t>statique.........................141 LGPL...........................291, 444</a:t>
            </a:r>
            <a:br/>
            <a:r>
              <a:t>fonte..........................voir police librairie.................voir bibliothŁque</a:t>
            </a:r>
            <a:br/>
            <a:r>
              <a:t>fopen................................217 LIFO................................490</a:t>
            </a:r>
            <a:br/>
            <a:r>
              <a:t>for....................................98 linker................voir Øditeur de liens</a:t>
            </a:r>
            <a:br/>
            <a:r>
              <a:t>fprintf...............................225 liste cha(cid:238)nØe..........................478</a:t>
            </a:r>
            <a:br/>
            <a:r>
              <a:t>FPS.................................419 log....................................75</a:t>
            </a:r>
            <a:br/>
            <a:r>
              <a:t>512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3. VOTRE PREMIER PROGRAMME</a:t>
            </a:r>
            <a:br/>
            <a:r>
              <a:t>Analysons le code minimal</a:t>
            </a:r>
            <a:br/>
            <a:r>
              <a:t>Ce code minimal qu’on vient de voir n’est rien d’autre que du chinois pour vous,</a:t>
            </a:r>
            <a:br/>
            <a:r>
              <a:t>j’imagine. Et pourtant, moi je vois l(cid:224) un programme console qui a(cid:30)che un message (cid:224)</a:t>
            </a:r>
            <a:br/>
            <a:r>
              <a:t>l’Øcran. Il va falloir apprendre (cid:224) lire tout (cid:231)a!</a:t>
            </a:r>
            <a:br/>
            <a:r>
              <a:t>Commen(cid:231)ons par les deux premiŁres lignes qui se ressemblent beaucoup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CesontdeslignesspØcialesquel’onnevoitqu’enhautdes(cid:28)chierssource.Ceslignessont</a:t>
            </a:r>
            <a:br/>
            <a:r>
              <a:t>facilement reconnaissables car elles commencent par un diŁse #. Ces lignes spØciales,</a:t>
            </a:r>
            <a:br/>
            <a:r>
              <a:t>on les appelle directives de prØprocesseur (un nom compliquØ, n’est-ce pas?). Ce</a:t>
            </a:r>
            <a:br/>
            <a:r>
              <a:t>sont des lignes qui seront lues par un programme appelØ prØprocesseur, un programme</a:t>
            </a:r>
            <a:br/>
            <a:r>
              <a:t>qui se lance au dØbut de la compilation.</a:t>
            </a:r>
            <a:br/>
            <a:r>
              <a:t>Oui : comme je vous l’ai dit plus t(cid:244)t, ce qu’on a vu au dØbut n’Øtait qu’un schØma trŁs</a:t>
            </a:r>
            <a:br/>
            <a:r>
              <a:t>simpli(cid:28)Ødelacompilation.IlsepasseenrØalitØplusieurschosespendantunecompila-</a:t>
            </a:r>
            <a:br/>
            <a:r>
              <a:t>tion. On les dØtaillera plus tard : pour le moment, vous avez juste besoin d’insØrer ces</a:t>
            </a:r>
            <a:br/>
            <a:r>
              <a:t>lignes en haut de chacun de vos (cid:28)chiers.</a:t>
            </a:r>
            <a:br/>
            <a:r>
              <a:t>Ouimaisellessigni(cid:28)entquoi,ceslignes?J’aimeraisbiensavoirquandmŒme!</a:t>
            </a:r>
            <a:br/>
            <a:r>
              <a:t>Le mot include en anglais signi(cid:28)e (cid:19) inclure (cid:20) en fran(cid:231)ais. Ces lignes demandent d’in-</a:t>
            </a:r>
            <a:br/>
            <a:r>
              <a:t>clure des (cid:28)chiers au projet, c’est-(cid:224)-dire d’ajouter des (cid:28)chiers pour la compilation. Il y</a:t>
            </a:r>
            <a:br/>
            <a:r>
              <a:t>a deux lignes, donc deux (cid:28)chiers inclus. Ces (cid:28)chiers s’appellent stdio.h et stdlib.h.</a:t>
            </a:r>
            <a:br/>
            <a:r>
              <a:t>Ces (cid:28)chiers existent dØj(cid:224), des (cid:28)chiers source tout prŒts. On verra plus tard qu’on les</a:t>
            </a:r>
            <a:br/>
            <a:r>
              <a:t>appelle des bibliothŁques (certains parlent aussi de librairies mais c’est un angli-</a:t>
            </a:r>
            <a:br/>
            <a:r>
              <a:t>cisme). En gros, ces (cid:28)chiers contiennent du code tout prŒt qui permet d’a(cid:30)cher du</a:t>
            </a:r>
            <a:br/>
            <a:r>
              <a:t>texte (cid:224) l’Øcran.</a:t>
            </a:r>
            <a:br/>
            <a:r>
              <a:t>Sans ces (cid:28)chiers, Øcrire du texte (cid:224) l’Øcran aurait ØtØ mission impossible. L’ordinateur (cid:224)</a:t>
            </a:r>
            <a:br/>
            <a:r>
              <a:t>labasenesaitrienfaire,ilfauttoutluidire.VousvoyezlagalŁredanslaquelleonest!</a:t>
            </a:r>
            <a:br/>
            <a:r>
              <a:t>Bref, en rØsumØ les deux premiŁres lignes incluent les bibliothŁques qui vont nous</a:t>
            </a:r>
            <a:br/>
            <a:r>
              <a:t>permettre (entre autres) d’a(cid:30)cher du texte (cid:224) l’Øcran assez (cid:19) facilement (cid:20).</a:t>
            </a:r>
            <a:br/>
            <a:r>
              <a:t>Passons (cid:224) la suite. La suite, c’est tout (cid:231)a :</a:t>
            </a:r>
            <a:br/>
            <a:r>
              <a:t>int main()</a:t>
            </a:r>
            <a:br/>
            <a:r>
              <a:t>{</a:t>
            </a:r>
            <a:br/>
            <a:r>
              <a:t>printf("Hello world!\n");</a:t>
            </a:r>
            <a:br/>
            <a:r>
              <a:t>return 0;</a:t>
            </a:r>
            <a:br/>
            <a:r>
              <a:t>}</a:t>
            </a:r>
            <a:br/>
            <a:r>
              <a:t>Ce que vous voyez l(cid:224), c’est ce qu’on appelle une fonction. Un programme en langage</a:t>
            </a:r>
            <a:br/>
            <a:r>
              <a:t>C est constituØ de fonctions, il ne contient quasiment que (cid:231)a. Pour le moment, notre</a:t>
            </a:r>
            <a:br/>
            <a:r>
              <a:t>programme ne contient donc qu’une seule fonction.</a:t>
            </a:r>
            <a:br/>
            <a:r>
              <a:t>36</a:t>
            </a:r>
          </a:p>
        </p:txBody>
      </p:sp>
    </p:spTree>
  </p:cSld>
  <p:clrMapOvr>
    <a:masterClrMapping/>
  </p:clrMapOvr>
</p:sld>
</file>

<file path=ppt/slides/slide5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INDEX</a:t>
            </a:r>
            <a:br/>
            <a:r>
              <a:t>long...................................54 RGB.................................320</a:t>
            </a:r>
            <a:br/>
            <a:r>
              <a:t>M</a:t>
            </a:r>
            <a:br/>
            <a:r>
              <a:t>S</a:t>
            </a:r>
            <a:br/>
            <a:r>
              <a:t>macro................................193</a:t>
            </a:r>
            <a:br/>
            <a:r>
              <a:t>saisie..................................61</a:t>
            </a:r>
            <a:br/>
            <a:r>
              <a:t>main (fonction).......................37</a:t>
            </a:r>
            <a:br/>
            <a:r>
              <a:t>scanf.............................61, 274</a:t>
            </a:r>
            <a:br/>
            <a:r>
              <a:t>malloc...............................240</a:t>
            </a:r>
            <a:br/>
            <a:r>
              <a:t>SDL.................................291</a:t>
            </a:r>
            <a:br/>
            <a:r>
              <a:t>math.h................................73</a:t>
            </a:r>
            <a:br/>
            <a:r>
              <a:t>couleur..........................319</a:t>
            </a:r>
            <a:br/>
            <a:r>
              <a:t>MD5.................................507</a:t>
            </a:r>
            <a:br/>
            <a:r>
              <a:t>installation......................295</a:t>
            </a:r>
            <a:br/>
            <a:r>
              <a:t>mØmoire</a:t>
            </a:r>
            <a:br/>
            <a:r>
              <a:t>surface..........................317</a:t>
            </a:r>
            <a:br/>
            <a:r>
              <a:t>adresse......................51, 146</a:t>
            </a:r>
            <a:br/>
            <a:r>
              <a:t>tØlØchargement..................294</a:t>
            </a:r>
            <a:br/>
            <a:r>
              <a:t>cache.............................48</a:t>
            </a:r>
            <a:br/>
            <a:r>
              <a:t>SDL_BlitSurface....................324</a:t>
            </a:r>
            <a:br/>
            <a:r>
              <a:t>dØpassement.....................275</a:t>
            </a:r>
            <a:br/>
            <a:r>
              <a:t>SDL_Delay..........................412</a:t>
            </a:r>
            <a:br/>
            <a:r>
              <a:t>valeur............................51</a:t>
            </a:r>
            <a:br/>
            <a:r>
              <a:t>SDL_Flip...........................364</a:t>
            </a:r>
            <a:br/>
            <a:r>
              <a:t>vive..............................48</a:t>
            </a:r>
            <a:br/>
            <a:r>
              <a:t>SDL_GetTicks......................414</a:t>
            </a:r>
            <a:br/>
            <a:r>
              <a:t>MIDI................................457</a:t>
            </a:r>
            <a:br/>
            <a:r>
              <a:t>modulo...............................68 SDL_Image.........................342</a:t>
            </a:r>
            <a:br/>
            <a:r>
              <a:t>multit(cid:226)che...........................413 SDL_ttf.............................426</a:t>
            </a:r>
            <a:br/>
            <a:r>
              <a:t>setPixel..............................468</a:t>
            </a:r>
            <a:br/>
            <a:r>
              <a:t>N SHA1................................507</a:t>
            </a:r>
            <a:br/>
            <a:r>
              <a:t>NULL...............................149 sin....................................75</a:t>
            </a:r>
            <a:br/>
            <a:r>
              <a:t>sizeof................................236</a:t>
            </a:r>
            <a:br/>
            <a:r>
              <a:t>P sokoban..............................378</a:t>
            </a:r>
            <a:br/>
            <a:r>
              <a:t>paramŁtre.......................112, 113</a:t>
            </a:r>
            <a:br/>
            <a:r>
              <a:t>spectre sonore........................465</a:t>
            </a:r>
            <a:br/>
            <a:r>
              <a:t>pile..................................490</a:t>
            </a:r>
            <a:br/>
            <a:r>
              <a:t>sprintf..........................185, 438</a:t>
            </a:r>
            <a:br/>
            <a:r>
              <a:t>pointeur.............................149</a:t>
            </a:r>
            <a:br/>
            <a:r>
              <a:t>sprite................................380</a:t>
            </a:r>
            <a:br/>
            <a:r>
              <a:t>de fonction......................421</a:t>
            </a:r>
            <a:br/>
            <a:r>
              <a:t>sqrt...................................74</a:t>
            </a:r>
            <a:br/>
            <a:r>
              <a:t>de structure.....................208</a:t>
            </a:r>
            <a:br/>
            <a:r>
              <a:t>srand................................103</a:t>
            </a:r>
            <a:br/>
            <a:r>
              <a:t>police................................430</a:t>
            </a:r>
            <a:br/>
            <a:r>
              <a:t>stderr................................309</a:t>
            </a:r>
            <a:br/>
            <a:r>
              <a:t>portØe...............................138</a:t>
            </a:r>
            <a:br/>
            <a:r>
              <a:t>stdin.................................280</a:t>
            </a:r>
            <a:br/>
            <a:r>
              <a:t>pow...................................74</a:t>
            </a:r>
            <a:br/>
            <a:r>
              <a:t>strcat................................180</a:t>
            </a:r>
            <a:br/>
            <a:r>
              <a:t>prØprocesseur...................136, 187</a:t>
            </a:r>
            <a:br/>
            <a:r>
              <a:t>strchr................................182</a:t>
            </a:r>
            <a:br/>
            <a:r>
              <a:t>condition........................196</a:t>
            </a:r>
            <a:br/>
            <a:r>
              <a:t>strcmp...............................181</a:t>
            </a:r>
            <a:br/>
            <a:r>
              <a:t>constante de.....................190</a:t>
            </a:r>
            <a:br/>
            <a:r>
              <a:t>strcpy................................178</a:t>
            </a:r>
            <a:br/>
            <a:r>
              <a:t>printf..............................39, 59</a:t>
            </a:r>
            <a:br/>
            <a:r>
              <a:t>streaming............................452</a:t>
            </a:r>
            <a:br/>
            <a:r>
              <a:t>processeur</a:t>
            </a:r>
            <a:br/>
            <a:r>
              <a:t>string...........voir cha(cid:238)ne de caractŁres</a:t>
            </a:r>
            <a:br/>
            <a:r>
              <a:t>consommation..............412, 418</a:t>
            </a:r>
            <a:br/>
            <a:r>
              <a:t>string.h..............................176</a:t>
            </a:r>
            <a:br/>
            <a:r>
              <a:t>programmation.........................4</a:t>
            </a:r>
            <a:br/>
            <a:r>
              <a:t>strlen................................176</a:t>
            </a:r>
            <a:br/>
            <a:r>
              <a:t>projet................................130</a:t>
            </a:r>
            <a:br/>
            <a:r>
              <a:t>strpbrk..............................184</a:t>
            </a:r>
            <a:br/>
            <a:r>
              <a:t>prototype............................128</a:t>
            </a:r>
            <a:br/>
            <a:r>
              <a:t>strstr................................184</a:t>
            </a:r>
            <a:br/>
            <a:r>
              <a:t>puissance.............................74</a:t>
            </a:r>
            <a:br/>
            <a:r>
              <a:t>strtod................................285</a:t>
            </a:r>
            <a:br/>
            <a:r>
              <a:t>R strtol................................283</a:t>
            </a:r>
            <a:br/>
            <a:r>
              <a:t>racine carrØe..........................74 structure.............................202</a:t>
            </a:r>
            <a:br/>
            <a:r>
              <a:t>RAM..................voir mØmoire vive initialisation.....................207</a:t>
            </a:r>
            <a:br/>
            <a:r>
              <a:t>rand.................................103 pointeur de......................208</a:t>
            </a:r>
            <a:br/>
            <a:r>
              <a:t>registre...............................48 surface...............................317</a:t>
            </a:r>
            <a:br/>
            <a:r>
              <a:t>return............................37, 113 switch.................................87</a:t>
            </a:r>
            <a:br/>
            <a:r>
              <a:t>513</a:t>
            </a:r>
          </a:p>
        </p:txBody>
      </p:sp>
    </p:spTree>
  </p:cSld>
  <p:clrMapOvr>
    <a:masterClrMapping/>
  </p:clrMapOvr>
</p:sld>
</file>

<file path=ppt/slides/slide5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INDEX</a:t>
            </a:r>
            <a:br/>
            <a:r>
              <a:t>T</a:t>
            </a:r>
            <a:br/>
            <a:r>
              <a:t>table de hachage.....................504</a:t>
            </a:r>
            <a:br/>
            <a:r>
              <a:t>tableau..............................160</a:t>
            </a:r>
            <a:br/>
            <a:r>
              <a:t>(cid:224) taille dynamique...............162</a:t>
            </a:r>
            <a:br/>
            <a:r>
              <a:t>bidimensionnel..................388</a:t>
            </a:r>
            <a:br/>
            <a:r>
              <a:t>indice...........................161</a:t>
            </a:r>
            <a:br/>
            <a:r>
              <a:t>initialisation.....................164</a:t>
            </a:r>
            <a:br/>
            <a:r>
              <a:t>tan...................................75</a:t>
            </a:r>
            <a:br/>
            <a:r>
              <a:t>ternaire...............................91</a:t>
            </a:r>
            <a:br/>
            <a:r>
              <a:t>tick..................................414</a:t>
            </a:r>
            <a:br/>
            <a:r>
              <a:t>timer................................420</a:t>
            </a:r>
            <a:br/>
            <a:r>
              <a:t>type personnalisØ....................202</a:t>
            </a:r>
            <a:br/>
            <a:r>
              <a:t>typedef..............................204</a:t>
            </a:r>
            <a:br/>
            <a:r>
              <a:t>U</a:t>
            </a:r>
            <a:br/>
            <a:r>
              <a:t>unsigned..............................55</a:t>
            </a:r>
            <a:br/>
            <a:r>
              <a:t>V</a:t>
            </a:r>
            <a:br/>
            <a:r>
              <a:t>valeur.................................51</a:t>
            </a:r>
            <a:br/>
            <a:r>
              <a:t>variable...............................52</a:t>
            </a:r>
            <a:br/>
            <a:r>
              <a:t>a(cid:27)ectation........................57</a:t>
            </a:r>
            <a:br/>
            <a:r>
              <a:t>dØclaration.......................55</a:t>
            </a:r>
            <a:br/>
            <a:r>
              <a:t>globale..........................139</a:t>
            </a:r>
            <a:br/>
            <a:r>
              <a:t>portØe...........................138</a:t>
            </a:r>
            <a:br/>
            <a:r>
              <a:t>statique.........................140</a:t>
            </a:r>
            <a:br/>
            <a:r>
              <a:t>type..............................53</a:t>
            </a:r>
            <a:br/>
            <a:r>
              <a:t>Visual C++ Express..................19</a:t>
            </a:r>
            <a:br/>
            <a:r>
              <a:t>void.................................112</a:t>
            </a:r>
            <a:br/>
            <a:r>
              <a:t>void*................................241</a:t>
            </a:r>
            <a:br/>
            <a:r>
              <a:t>W</a:t>
            </a:r>
            <a:br/>
            <a:r>
              <a:t>while..................................94</a:t>
            </a:r>
            <a:br/>
            <a:r>
              <a:t>X</a:t>
            </a:r>
            <a:br/>
            <a:r>
              <a:t>Xcode.................................25</a:t>
            </a:r>
            <a:br/>
            <a:r>
              <a:t>514</a:t>
            </a:r>
          </a:p>
        </p:txBody>
      </p:sp>
    </p:spTree>
  </p:cSld>
  <p:clrMapOvr>
    <a:masterClrMapping/>
  </p:clrMapOvr>
</p:sld>
</file>

<file path=ppt/slides/slide5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Notes</a:t>
            </a:r>
          </a:p>
        </p:txBody>
      </p:sp>
    </p:spTree>
  </p:cSld>
  <p:clrMapOvr>
    <a:masterClrMapping/>
  </p:clrMapOvr>
</p:sld>
</file>

<file path=ppt/slides/slide5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Notes</a:t>
            </a:r>
          </a:p>
        </p:txBody>
      </p:sp>
    </p:spTree>
  </p:cSld>
  <p:clrMapOvr>
    <a:masterClrMapping/>
  </p:clrMapOvr>
</p:sld>
</file>

<file path=ppt/slides/slide5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Notes</a:t>
            </a:r>
          </a:p>
        </p:txBody>
      </p:sp>
    </p:spTree>
  </p:cSld>
  <p:clrMapOvr>
    <a:masterClrMapping/>
  </p:clrMapOvr>
</p:sld>
</file>

<file path=ppt/slides/slide5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Notes</a:t>
            </a:r>
          </a:p>
        </p:txBody>
      </p:sp>
    </p:spTree>
  </p:cSld>
  <p:clrMapOvr>
    <a:masterClrMapping/>
  </p:clrMapOvr>
</p:sld>
</file>

<file path=ppt/slides/slide5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Notes</a:t>
            </a:r>
          </a:p>
        </p:txBody>
      </p:sp>
    </p:spTree>
  </p:cSld>
  <p:clrMapOvr>
    <a:masterClrMapping/>
  </p:clrMapOvr>
</p:sld>
</file>

<file path=ppt/slides/slide5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Notes</a:t>
            </a:r>
          </a:p>
        </p:txBody>
      </p:sp>
    </p:spTree>
  </p:cSld>
  <p:clrMapOvr>
    <a:masterClrMapping/>
  </p:clrMapOvr>
</p:sld>
</file>

<file path=ppt/slides/slide5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UN MINIMUM DE CODE</a:t>
            </a:r>
            <a:br/>
            <a:r>
              <a:t>Une fonction permet grosso modo de rassembler plusieurs commandes (cid:224) l’ordinateur.</a:t>
            </a:r>
            <a:br/>
            <a:r>
              <a:t>RegroupØes dans une fonction, les commandes permettent de faire quelque chose de</a:t>
            </a:r>
            <a:br/>
            <a:r>
              <a:t>prØcis. Par exemple, on peut crØer une fonction ouvrir_fichier qui contiendra une</a:t>
            </a:r>
            <a:br/>
            <a:r>
              <a:t>suited’instructionspourl’ordinateurluiexpliquantcommentouvrirun(cid:28)chier.L’avan-</a:t>
            </a:r>
            <a:br/>
            <a:r>
              <a:t>tage, c’est qu’une fois la fonction Øcrite, vous n’aurez plus qu’(cid:224) dire ouvrir_fichier,</a:t>
            </a:r>
            <a:br/>
            <a:r>
              <a:t>et votre ordinateur saura comment faire sans que vous ayez (cid:224) tout rØpØter!</a:t>
            </a:r>
            <a:br/>
            <a:r>
              <a:t>SansrentrerdanslesdØtailsdelaconstructiond’unefonction(ilesttropt(cid:244)t,onrepar-</a:t>
            </a:r>
            <a:br/>
            <a:r>
              <a:t>lera des fonctions plus tard), analysons quand mŒme ses grandes parties. La premiŁre</a:t>
            </a:r>
            <a:br/>
            <a:r>
              <a:t>ligne contient le nom de la fonction, c’est le deuxiŁme mot. Oui : notre fonction s’ap-</a:t>
            </a:r>
            <a:br/>
            <a:r>
              <a:t>pelle donc main. C’est un nom de fonction particulier qui signi(cid:28)e (cid:19) principal (cid:20). main</a:t>
            </a:r>
            <a:br/>
            <a:r>
              <a:t>est la fonction principale de votre programme, c’est toujours par la fonction main</a:t>
            </a:r>
            <a:br/>
            <a:r>
              <a:t>que le programme commence.</a:t>
            </a:r>
            <a:br/>
            <a:r>
              <a:t>UnefonctionaundØbutetune(cid:28)n,dØlimitØspardesaccolades{et}.Toutelafonction</a:t>
            </a:r>
            <a:br/>
            <a:r>
              <a:t>main se trouve donc entre ces accolades. Si vous avez bien suivi, notre fonction main</a:t>
            </a:r>
            <a:br/>
            <a:r>
              <a:t>contient deux lignes :</a:t>
            </a:r>
            <a:br/>
            <a:r>
              <a:t>printf("Hello world!\n");</a:t>
            </a:r>
            <a:br/>
            <a:r>
              <a:t>return 0;</a:t>
            </a:r>
            <a:br/>
            <a:r>
              <a:t>Ces lignes (cid:224) l’intØrieur d’une fonction ont un nom. On les appelle instructions ((cid:231)a</a:t>
            </a:r>
            <a:br/>
            <a:r>
              <a:t>en fait du vocabulaire qu’il va falloir retenir). Chaque instruction est une commande</a:t>
            </a:r>
            <a:br/>
            <a:r>
              <a:t>(cid:224) l’ordinateur. Chacune de ces lignes demande (cid:224) l’ordinateur de faire quelque chose de</a:t>
            </a:r>
            <a:br/>
            <a:r>
              <a:t>prØcis.</a:t>
            </a:r>
            <a:br/>
            <a:r>
              <a:t>Commejevousl’aiditunpeuplushaut,enregroupantintelligemment(c’estletravail</a:t>
            </a:r>
            <a:br/>
            <a:r>
              <a:t>du programmeur) les instructions dans des fonctions, on crØe si on veut des (cid:19) bouts de</a:t>
            </a:r>
            <a:br/>
            <a:r>
              <a:t>programmes tout prŒts (cid:20).Enutilisantlesbonnesinstructions,riennenousempŒcherait</a:t>
            </a:r>
            <a:br/>
            <a:r>
              <a:t>doncdecrØerunefonctionouvrir_fichiercommejevousl’aiexpliquØtout(cid:224)l’heure,</a:t>
            </a:r>
            <a:br/>
            <a:r>
              <a:t>ou encore une fonction avancer_personnage dans un jeu vidØo, par exemple.</a:t>
            </a:r>
            <a:br/>
            <a:r>
              <a:t>Un programme, ce n’est au bout du compte rien d’autre qu’une sØrie d’instructions :</a:t>
            </a:r>
            <a:br/>
            <a:r>
              <a:t>(cid:19) fais ceci (cid:20), (cid:19) fais cela (cid:20). Vous donnez des ordres (cid:224) votre ordinateur et il les exØcute2.</a:t>
            </a:r>
            <a:br/>
            <a:r>
              <a:t>TrŁs important : toute instruction se termine obligatoirement par un point-</a:t>
            </a:r>
            <a:br/>
            <a:r>
              <a:t>virgule (cid:19); (cid:20). C’est d’ailleurs comme (cid:231)a qu’on reconna(cid:238)t ce qui est une ins-</a:t>
            </a:r>
            <a:br/>
            <a:r>
              <a:t>tructionetcequin’enestpasune.Sivousoubliezdemettreunpoint-virgule</a:t>
            </a:r>
            <a:br/>
            <a:r>
              <a:t>(cid:224) la (cid:28)n d’une instruction, votre programme ne compilera pas!</a:t>
            </a:r>
            <a:br/>
            <a:r>
              <a:t>LapremiŁreligne:printf("Hello world!\n");demande(cid:224)a(cid:30)cherlemessage(cid:19)Hello</a:t>
            </a:r>
            <a:br/>
            <a:r>
              <a:t>world! (cid:20) (cid:224) l’Øcran. Quand votre programme arrivera (cid:224) cette ligne, il va donc a(cid:30)cher</a:t>
            </a:r>
            <a:br/>
            <a:r>
              <a:t>un message (cid:224) l’Øcran, puis passer (cid:224) l’instruction suivante.</a:t>
            </a:r>
            <a:br/>
            <a:r>
              <a:t>Passons(cid:224)l’instructionsuivantejustement:return 0;Ehbien(cid:231)a,engros,(cid:231)aveutdire</a:t>
            </a:r>
            <a:br/>
            <a:r>
              <a:t>que c’est (cid:28)ni (eh oui, dØj(cid:224)). Cette ligne indique qu’on arrive (cid:224) la (cid:28)n de notre fonction</a:t>
            </a:r>
            <a:br/>
            <a:r>
              <a:t>main et demande de renvoyer la valeur 0.</a:t>
            </a:r>
            <a:br/>
            <a:r>
              <a:t>2. Dumoinssivousl’avezbiendressØ.</a:t>
            </a:r>
            <a:br/>
            <a:r>
              <a:t>37</a:t>
            </a:r>
          </a:p>
        </p:txBody>
      </p:sp>
    </p:spTree>
  </p:cSld>
  <p:clrMapOvr>
    <a:masterClrMapping/>
  </p:clrMapOvr>
</p:sld>
</file>

<file path=ppt/slides/slide5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DØp(cid:244)tlØgal:novembre2009</a:t>
            </a:r>
            <a:br/>
            <a:r>
              <a:t>ISBN:978-2-9535278-0-3</a:t>
            </a:r>
            <a:br/>
            <a:r>
              <a:t>CodeØditeur:978-2-9535278</a:t>
            </a:r>
            <a:br/>
            <a:r>
              <a:t>ImprimØenFrance</a:t>
            </a:r>
            <a:br/>
            <a:r>
              <a:t>AchevØd’imprimerle1er fØvrier2010(2nde impression)</a:t>
            </a:r>
            <a:br/>
            <a:r>
              <a:t>surlespressesdeALBEDIAImprimeurs(Aurillac)</a:t>
            </a:r>
            <a:br/>
            <a:r>
              <a:t>ImprimØsurpapierP(cid:176)EFCissudeforŒtsgØrØesdurablement</a:t>
            </a:r>
            <a:br/>
            <a:r>
              <a:t>N PEFC:10-31-1446</a:t>
            </a:r>
            <a:br/>
            <a:r>
              <a:t>ALBEDIAImprimeursestagrØØeIMPRIM’VERT</a:t>
            </a:r>
            <a:br/>
            <a:r>
              <a:t>MentionslØgales:</a:t>
            </a:r>
            <a:br/>
            <a:r>
              <a:t>CrØditphotoMathieuNebra4e decouverture:XavierGranet-2009</a:t>
            </a:r>
            <a:br/>
            <a:r>
              <a:t>Conceptioncouverture:FanJiyong</a:t>
            </a:r>
            <a:br/>
            <a:r>
              <a:t>Illustrationschapitres:YannickPiault</a:t>
            </a:r>
            <a:br/>
            <a:r>
              <a:t>MarioestunemarquedØposØedeNintendoCorporation</a:t>
            </a:r>
            <a:br/>
            <a:r>
              <a:t>VisualStudioestunemarquedØposØedeMicrosoftCorporation</a:t>
            </a:r>
            <a:br/>
            <a:r>
              <a:t>GoogleestunemarquedØposØedeGoogleCorporation</a:t>
            </a:r>
            <a:br/>
            <a:r>
              <a:t>VueetVued’EspritsontdesmarquesdØposØesdee-onSoftware</a:t>
            </a:r>
          </a:p>
        </p:txBody>
      </p:sp>
    </p:spTree>
  </p:cSld>
  <p:clrMapOvr>
    <a:masterClrMapping/>
  </p:clrMapOvr>
</p:sld>
</file>

<file path=ppt/slides/slide5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3. VOTRE PREMIER PROGRAMME</a:t>
            </a:r>
            <a:br/>
            <a:r>
              <a:t>Pourquoi mon programme renverrait-il le nombre 0?</a:t>
            </a:r>
            <a:br/>
            <a:r>
              <a:t>En fait, chaque programme une fois terminØ renvoie une valeur, par exemple pour</a:t>
            </a:r>
            <a:br/>
            <a:r>
              <a:t>dire que tout s’est bien passØ3. La plupart du temps, cette valeur n’est pas vraiment</a:t>
            </a:r>
            <a:br/>
            <a:r>
              <a:t>utilisØe, mais il faut quand mŒme en renvoyer une. Votre programme aurait marchØ</a:t>
            </a:r>
            <a:br/>
            <a:r>
              <a:t>sans le return 0, mais on va dire que c’est plus propre et plus sØrieux de le mettre,</a:t>
            </a:r>
            <a:br/>
            <a:r>
              <a:t>donc on le met.</a:t>
            </a:r>
            <a:br/>
            <a:r>
              <a:t>Et voil(cid:224)! On vient de dØtailler un peu le fonctionnement du code minimal.</a:t>
            </a:r>
            <a:br/>
            <a:r>
              <a:t>Certes, on n’a pas vraiment tout vu en profondeur, et vous devez avoir quelques ques-</a:t>
            </a:r>
            <a:br/>
            <a:r>
              <a:t>tions en suspens. Soyez rassurØs : toutes vos questions trouveront une rØponse petit</a:t>
            </a:r>
            <a:br/>
            <a:r>
              <a:t>(cid:224) petit. Je ne peux pas tout vous divulguer d’un coup, cela ferait trop de choses (cid:224)</a:t>
            </a:r>
            <a:br/>
            <a:r>
              <a:t>assimiler.</a:t>
            </a:r>
            <a:br/>
            <a:r>
              <a:t>Vous suivez toujours? Si tel n’est pas le cas, rien ne presse. Ne vous forcez pas (cid:224) lire</a:t>
            </a:r>
            <a:br/>
            <a:r>
              <a:t>la suite. Faites une pause et relisez ce dØbut de chapitre (cid:224) tŒte reposØe. Tout ce que je</a:t>
            </a:r>
            <a:br/>
            <a:r>
              <a:t>viens de vous apprendre est fondamental, surtout si vous voulez Œtre sßrs de pouvoir</a:t>
            </a:r>
            <a:br/>
            <a:r>
              <a:t>suivre aprŁs.</a:t>
            </a:r>
            <a:br/>
            <a:r>
              <a:t>Tenez : comme je suis de bonne humeur, je vous fais un schØma qui rØcapitule le</a:t>
            </a:r>
            <a:br/>
            <a:r>
              <a:t>vocabulaire qu’on vient d’apprendre ((cid:28)g. 3.4).</a:t>
            </a:r>
            <a:br/>
            <a:r>
              <a:t>Figure 3.4 (cid:21) Le vocabulaire du programme minimal</a:t>
            </a:r>
            <a:br/>
            <a:r>
              <a:t>Testons notre programme</a:t>
            </a:r>
            <a:br/>
            <a:r>
              <a:t>Tester devrait aller vite. Tout ce que vous avez (cid:224) faire c’est compiler le projet, puis</a:t>
            </a:r>
            <a:br/>
            <a:r>
              <a:t>l’exØcuter (cliquez sur l’ic(cid:244)ne Build &amp; Run sous Code::Blocks). Si vous ne l’avez pas</a:t>
            </a:r>
            <a:br/>
            <a:r>
              <a:t>encore fait, on vous demandera d’enregistrer les (cid:28)chiers. Faites-le.</a:t>
            </a:r>
            <a:br/>
            <a:r>
              <a:t>Si la compilation ne fonctionne pas et que vous avez une erreur</a:t>
            </a:r>
            <a:br/>
            <a:r>
              <a:t>de ce type : "My-program - Release" uses an invalid compiler.</a:t>
            </a:r>
            <a:br/>
            <a:r>
              <a:t>Skipping... Nothing to be done... Cela signi(cid:28)e que vous avez tØlØ-</a:t>
            </a:r>
            <a:br/>
            <a:r>
              <a:t>chargØ la version de Code::Blocks sans mingw (le compilateur). Retournez</a:t>
            </a:r>
            <a:br/>
            <a:r>
              <a:t>sur le site de Code::Blocks pour tØlØcharger la version avec mingw.</a:t>
            </a:r>
            <a:br/>
            <a:r>
              <a:t>3. Enpratique,0signi(cid:28)e(cid:19)touts’estbienpassØ(cid:20)etn’importequelleautrevaleursigni(cid:28)e(cid:19)erreur(cid:20).</a:t>
            </a:r>
            <a:br/>
            <a:r>
              <a:t>38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(cid:201)CRIRE UN MESSAGE (cid:192) L’(cid:201)CRAN</a:t>
            </a:r>
            <a:br/>
            <a:r>
              <a:t>AprŁsuntempsd’attenteinsupportable(lacompilation),votrepremierprogrammeva</a:t>
            </a:r>
            <a:br/>
            <a:r>
              <a:t>appara(cid:238)tre sous vos yeux totalement envahis de bonheur ((cid:28)g. 3.5).</a:t>
            </a:r>
            <a:br/>
            <a:r>
              <a:t>Figure 3.5 (cid:21) Votre premier programme!</a:t>
            </a:r>
            <a:br/>
            <a:r>
              <a:t>Le programme a(cid:30)che (cid:19) Hello world! (cid:20) (sur la premiŁre ligne). Les lignes en dessous</a:t>
            </a:r>
            <a:br/>
            <a:r>
              <a:t>ont ØtØ gØnØrØes par Code::Blocks et indiquent que le programme s’est bien exØcutØ et</a:t>
            </a:r>
            <a:br/>
            <a:r>
              <a:t>combien de temps s’est ØcoulØ depuis le lancement.</a:t>
            </a:r>
            <a:br/>
            <a:r>
              <a:t>Onvousinvite(cid:224)appuyersurn’importequelletoucheduclavierpourfermerlafenŒtre.</a:t>
            </a:r>
            <a:br/>
            <a:r>
              <a:t>Votre programme s’arrŒte alors4.</a:t>
            </a:r>
            <a:br/>
            <a:r>
              <a:t>(cid:201)crire un message (cid:224) l’Øcran</a:t>
            </a:r>
            <a:br/>
            <a:r>
              <a:t>(cid:192)partirdemaintenant,onvamodi(cid:28)ernous-mŒmeslecodedeceprogrammeminimal.</a:t>
            </a:r>
            <a:br/>
            <a:r>
              <a:t>Votre mission, si vous l’acceptez : a(cid:30)cher le message (cid:19) Bonjour (cid:20) (cid:224) l’Øcran.</a:t>
            </a:r>
            <a:br/>
            <a:r>
              <a:t>Commetout(cid:224)l’heure,uneconsoledoits’ouvrir.Lemessage(cid:19)Bonjour(cid:20)doits’a(cid:30)cher</a:t>
            </a:r>
            <a:br/>
            <a:r>
              <a:t>dans la console.</a:t>
            </a:r>
            <a:br/>
            <a:r>
              <a:t>Comment fait-on pour choisir le texte qui s’a(cid:30)che (cid:224) l’Øcran?</a:t>
            </a:r>
            <a:br/>
            <a:r>
              <a:t>Ce sera en fait assez simple. Si vous partez du code qui a ØtØ donnØ plus haut, il vous</a:t>
            </a:r>
            <a:br/>
            <a:r>
              <a:t>su(cid:30)t simplement de remplacer (cid:19) Hello world! (cid:20) par (cid:19) Bonjour (cid:20) dans la ligne qui fait</a:t>
            </a:r>
            <a:br/>
            <a:r>
              <a:t>appel (cid:224) printf.</a:t>
            </a:r>
            <a:br/>
            <a:r>
              <a:t>Comme je vous le disais plus t(cid:244)t, printf est une instruction. Elle commande (cid:224) l’or-</a:t>
            </a:r>
            <a:br/>
            <a:r>
              <a:t>dinateur : (cid:19) A(cid:30)che-moi ce message (cid:224) l’Øcran (cid:20). Il faut savoir que printf est en fait</a:t>
            </a:r>
            <a:br/>
            <a:r>
              <a:t>4. Ouijesais,cen’estpastranscendant.Maisbon,quandmŒme!C’estunpremierprogramme,un</a:t>
            </a:r>
            <a:br/>
            <a:r>
              <a:t>instantdontvousvoussouviendreztoutevotrevie!...Non?</a:t>
            </a:r>
            <a:br/>
            <a:r>
              <a:t>39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3. VOTRE PREMIER PROGRAMME</a:t>
            </a:r>
            <a:br/>
            <a:r>
              <a:t>une fonction qui a dØj(cid:224) ØtØ Øcrite par d’autres programmeurs avant vous.</a:t>
            </a:r>
            <a:br/>
            <a:r>
              <a:t>Cette fonction, oø se trouve-t-elle? Moi je ne vois que la fonction main!</a:t>
            </a:r>
            <a:br/>
            <a:r>
              <a:t>Vous vous souvenez de ces deux lignes?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Je vous avais dit qu’elles permettaient d’ajouter des bibliothŁques dans votre pro-</a:t>
            </a:r>
            <a:br/>
            <a:r>
              <a:t>gramme. Les bibliothŁques sont en fait des (cid:28)chiers avec des tonnes de fonctions toutes</a:t>
            </a:r>
            <a:br/>
            <a:r>
              <a:t>prŒtes (cid:224) l’intØrieur. Ces (cid:28)chiers-l(cid:224) (stdio.h et stdlib.h) contiennent la plupart des</a:t>
            </a:r>
            <a:br/>
            <a:r>
              <a:t>fonctionsdebasedontonabesoindansunprogramme.stdio.henparticuliercontient</a:t>
            </a:r>
            <a:br/>
            <a:r>
              <a:t>des fonctions permettant d’a(cid:30)cher des choses (cid:224) l’Øcran (comme printf) mais aussi de</a:t>
            </a:r>
            <a:br/>
            <a:r>
              <a:t>demander (cid:224) l’utilisateur de taper quelque chose (ce sont des fonctions que l’on verra</a:t>
            </a:r>
            <a:br/>
            <a:r>
              <a:t>plus tard).</a:t>
            </a:r>
            <a:br/>
            <a:r>
              <a:t>Dis Bonjour au Monsieur</a:t>
            </a:r>
            <a:br/>
            <a:r>
              <a:t>Dans notre fonction main, on fait donc appel (cid:224) la fonction printf. C’est une fonction</a:t>
            </a:r>
            <a:br/>
            <a:r>
              <a:t>qui en appelle une autre (ici, main appelle printf). Vous allez voir que c’est tout le</a:t>
            </a:r>
            <a:br/>
            <a:r>
              <a:t>temps comme (cid:231)a que (cid:231)a se passe en langage C : une fonction contient des instructions</a:t>
            </a:r>
            <a:br/>
            <a:r>
              <a:t>qui appellent d’autres fonctions, et ainsi de suite.</a:t>
            </a:r>
            <a:br/>
            <a:r>
              <a:t>Donc, pour faire appel (cid:224) une fonction, c’est simple : il su(cid:30)t d’Øcrire son nom, suivi de</a:t>
            </a:r>
            <a:br/>
            <a:r>
              <a:t>deux parenthŁses, puis un point-virgule.</a:t>
            </a:r>
            <a:br/>
            <a:r>
              <a:t>printf();</a:t>
            </a:r>
            <a:br/>
            <a:r>
              <a:t>C’est bien, mais ce n’est pas su(cid:30)sant. Il faut indiquer quoi Øcrire (cid:224) l’Øcran. Pour faire</a:t>
            </a:r>
            <a:br/>
            <a:r>
              <a:t>(cid:231)a, il faut donner (cid:224) la fonction printf le texte (cid:224) a(cid:30)cher. Pour ce faire, ouvrez des</a:t>
            </a:r>
            <a:br/>
            <a:r>
              <a:t>guillemets (cid:224) l’intØrieur des parenthŁses et tapez le texte (cid:224) a(cid:30)cher entre ces guillemets,</a:t>
            </a:r>
            <a:br/>
            <a:r>
              <a:t>comme cela avait dØj(cid:224) ØtØ fait sur le code minimal.</a:t>
            </a:r>
            <a:br/>
            <a:r>
              <a:t>Dans notre cas, on va donc taper trŁs exactement :</a:t>
            </a:r>
            <a:br/>
            <a:r>
              <a:t>printf("Bonjour");</a:t>
            </a:r>
            <a:br/>
            <a:r>
              <a:t>J’espŁre que vous n’avez pas oubliØ le point-virgule (cid:224) la (cid:28)n, je vous rappelle que c’est</a:t>
            </a:r>
            <a:br/>
            <a:r>
              <a:t>trŁs important! Cela permet d’indiquer que l’instruction s’arrŒte l(cid:224).</a:t>
            </a:r>
            <a:br/>
            <a:r>
              <a:t>Voici le code source que vous devriez avoir sous les yeux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40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(cid:201)CRIRE UN MESSAGE (cid:192) L’(cid:201)CRAN</a:t>
            </a:r>
            <a:br/>
            <a:r>
              <a:t>int main()</a:t>
            </a:r>
            <a:br/>
            <a:r>
              <a:t>{</a:t>
            </a:r>
            <a:br/>
            <a:r>
              <a:t>printf("Bonjour");</a:t>
            </a:r>
            <a:br/>
            <a:r>
              <a:t>return 0;</a:t>
            </a:r>
            <a:br/>
            <a:r>
              <a:t>}</a:t>
            </a:r>
            <a:br/>
            <a:r>
              <a:t>On a donc deux instructions qui commandent dans l’ordre (cid:224) l’ordinateur :</a:t>
            </a:r>
            <a:br/>
            <a:r>
              <a:t>1. a(cid:30)che (cid:19) Bonjour (cid:20) (cid:224) l’Øcran;</a:t>
            </a:r>
            <a:br/>
            <a:r>
              <a:t>2. la fonction main est terminØe, renvoie 0. Le programme s’arrŒte alors.</a:t>
            </a:r>
            <a:br/>
            <a:r>
              <a:t>La (cid:28)g. 3.6 vous montre ce que donne ce programme (cid:224) l’Øcran.</a:t>
            </a:r>
            <a:br/>
            <a:r>
              <a:t>Figure 3.6 (cid:21) Un programme poli qui dit Bonjour</a:t>
            </a:r>
            <a:br/>
            <a:r>
              <a:t>Comme vous pouvez le voir, la ligne du (cid:19) Bonjour (cid:20) est un peu collØe avec le reste du</a:t>
            </a:r>
            <a:br/>
            <a:r>
              <a:t>texte, contrairement (cid:224) tout (cid:224) l’heure. Une des solutions pour rendre notre programme</a:t>
            </a:r>
            <a:br/>
            <a:r>
              <a:t>plus prØsentable serait de faire un retour (cid:224) la ligne aprŁs (cid:19) Bonjour (cid:20) (comme si on</a:t>
            </a:r>
            <a:br/>
            <a:r>
              <a:t>appuyait sur la touche (cid:19) EntrØe (cid:20)).</a:t>
            </a:r>
            <a:br/>
            <a:r>
              <a:t>Mais bien sßr, ce serait trop simple de taper (cid:19) EntrØe (cid:20) dans notre code source pour</a:t>
            </a:r>
            <a:br/>
            <a:r>
              <a:t>qu’uneentrØesoite(cid:27)ectuØe(cid:224)l’Øcran!Ilvafalloirutilisercequ’onappelledescaractŁres</a:t>
            </a:r>
            <a:br/>
            <a:r>
              <a:t>spØciaux...</a:t>
            </a:r>
            <a:br/>
            <a:r>
              <a:t>Les caractŁres spØciaux</a:t>
            </a:r>
            <a:br/>
            <a:r>
              <a:t>Les caractŁres spØciaux sont des lettres spØciales qui permettent d’indiquer qu’on veut</a:t>
            </a:r>
            <a:br/>
            <a:r>
              <a:t>aller (cid:224) la ligne, faire une tabulation, etc. Ils sont faciles (cid:224) reconna(cid:238)tre : c’est un en-</a:t>
            </a:r>
            <a:br/>
            <a:r>
              <a:t>semble de deux caractŁres. Le premier d’entre eux est toujours un anti-slash ( \ ), et</a:t>
            </a:r>
            <a:br/>
            <a:r>
              <a:t>le second un nombre ou une lettre. Voici deux caractŁres spØciaux courants que vous</a:t>
            </a:r>
            <a:br/>
            <a:r>
              <a:t>aurez probablement besoin d’utiliser, ainsi que leur signi(cid:28)cation :</a:t>
            </a:r>
            <a:br/>
            <a:r>
              <a:t>41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3. VOTRE PREMIER PROGRAMME</a:t>
            </a:r>
            <a:br/>
            <a:r>
              <a:t>(cid:21) \n : retour (cid:224) la ligne (= (cid:19) EntrØe (cid:20));</a:t>
            </a:r>
            <a:br/>
            <a:r>
              <a:t>(cid:21) \t : tabulation.</a:t>
            </a:r>
            <a:br/>
            <a:r>
              <a:t>Dans notre cas, pour faire une entrØe, il su(cid:30)t de taper \n pour crØer un retour (cid:224) la</a:t>
            </a:r>
            <a:br/>
            <a:r>
              <a:t>ligne.Sijeveuxdoncfaireunretour(cid:224)lalignejusteaprŁslemot(cid:19)Bonjour(cid:20),jedevrais</a:t>
            </a:r>
            <a:br/>
            <a:r>
              <a:t>taper :</a:t>
            </a:r>
            <a:br/>
            <a:r>
              <a:t>printf("Bonjour\n");</a:t>
            </a:r>
            <a:br/>
            <a:r>
              <a:t>Votre ordinateur comprend qu’il doit a(cid:30)cher (cid:19) Bonjour (cid:20) suivi d’un retour (cid:224) la ligne</a:t>
            </a:r>
            <a:br/>
            <a:r>
              <a:t>((cid:28)g. 3.7).</a:t>
            </a:r>
            <a:br/>
            <a:r>
              <a:t>Figure 3.7 (cid:21) Le programme Bonjour avec un saut de ligne</a:t>
            </a:r>
            <a:br/>
            <a:r>
              <a:t>C’est dØj(cid:224) un peu mieux, non?</a:t>
            </a:r>
            <a:br/>
            <a:r>
              <a:t>Vous pouvez Øcrire (cid:224) la suite du \n sans aucun problŁme. Tout ce que vous</a:t>
            </a:r>
            <a:br/>
            <a:r>
              <a:t>Øcrirez (cid:224) la suite du \n sera placØ sur la deuxiŁme ligne. Vous pourriez donc</a:t>
            </a:r>
            <a:br/>
            <a:r>
              <a:t>vous entra(cid:238)ner (cid:224) Øcrire : printf("Bonjour\nAu Revoir\n");</a:t>
            </a:r>
            <a:br/>
            <a:r>
              <a:t>Cela a(cid:30)chera (cid:19) Bonjour (cid:20) sur la premiŁre ligne et (cid:19) Au revoir (cid:20) sur la ligne</a:t>
            </a:r>
            <a:br/>
            <a:r>
              <a:t>suivante.</a:t>
            </a:r>
            <a:br/>
            <a:r>
              <a:t>Le syndrome de GØrard</a:t>
            </a:r>
            <a:br/>
            <a:r>
              <a:t>Bonjour,jem’appelleGØrardetj’aivouluessayerdemodi(cid:28)ervotreprogramme</a:t>
            </a:r>
            <a:br/>
            <a:r>
              <a:t>pour qu’il me dise (cid:19) Bonjour GØrard (cid:20). Seulement voil(cid:224), j’ai l’impression que</a:t>
            </a:r>
            <a:br/>
            <a:r>
              <a:t>l’accent de GØrard ne s’a(cid:30)che pas correctement... Que faire?</a:t>
            </a:r>
            <a:br/>
            <a:r>
              <a:t>Tout d’abord, bonjour GØrard. C’est une question trŁs intØressante que vous nous</a:t>
            </a:r>
            <a:br/>
            <a:r>
              <a:t>posezl(cid:224).Jetiensenpremierlieu(cid:224)vousfØliciterpourvotreespritd’initiative,c’esttrŁs</a:t>
            </a:r>
            <a:br/>
            <a:r>
              <a:t>42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Avant-propos</a:t>
            </a:r>
            <a:br/>
            <a:r>
              <a:t>L</a:t>
            </a:r>
            <a:br/>
            <a:r>
              <a:t>e livre que vous tenez dans vos mains a une longue histoire derriŁre lui. Et pour</a:t>
            </a:r>
            <a:br/>
            <a:r>
              <a:t>cause:ilamisplusdedixans(cid:224)mßriravantdevoirlejour.Commentpeut-onen</a:t>
            </a:r>
            <a:br/>
            <a:r>
              <a:t>arriver(cid:224)prØparerunlivrependantdixlonguesannØes?UnpetitretourenarriŁre</a:t>
            </a:r>
            <a:br/>
            <a:r>
              <a:t>s’impose.</a:t>
            </a:r>
            <a:br/>
            <a:r>
              <a:t>JesuisunpassionnØdenouvellestechnologiesparmitantd’autres.J’aieumonpremier</a:t>
            </a:r>
            <a:br/>
            <a:r>
              <a:t>ordinateur entre les mains juste avant de rentrer au collŁge. C’Øtait (cid:224) ce moment le</a:t>
            </a:r>
            <a:br/>
            <a:r>
              <a:t>lancement en grandes pompes de Windows 95.</a:t>
            </a:r>
            <a:br/>
            <a:r>
              <a:t>J’aiimmØdiatementvouluallerplusloin,savoir(cid:19)comment(cid:231)afonctionne(cid:224)l’intØrieur(cid:20).</a:t>
            </a:r>
            <a:br/>
            <a:r>
              <a:t>Mon premier rØ(cid:29)exe a ØtØ d’Øcumer les librairies de quartier et plus particuliŁrement</a:t>
            </a:r>
            <a:br/>
            <a:r>
              <a:t>leur section micro-informatique dØj(cid:224) bien dØveloppØe. Tout (ou presque) me faisait</a:t>
            </a:r>
            <a:br/>
            <a:r>
              <a:t>envie : (cid:19) CrØez votre site web en HTML en 50 minutes (cid:20), (cid:19) DØveloppez vos propres</a:t>
            </a:r>
            <a:br/>
            <a:r>
              <a:t>programmes facilement avec Visual Basic (cid:20), etc. Des promesses qui, (cid:224) elles seules,</a:t>
            </a:r>
            <a:br/>
            <a:r>
              <a:t>auraient pu avoir raison de mon argent de poche.</a:t>
            </a:r>
            <a:br/>
            <a:r>
              <a:t>C’estenlisantlaquatriŁmedecouverturequeleschosesontcommencØ(cid:224)coincer:(cid:19)Ce</a:t>
            </a:r>
            <a:br/>
            <a:r>
              <a:t>livre est destinØ aux personnes ayant dØj(cid:224) une bonne expØrience en programmation (cid:20).</a:t>
            </a:r>
            <a:br/>
            <a:r>
              <a:t>Pas de panique. Il su(cid:30)t de trouver celui qui s’adresse aux dØbutants comme moi. Je</a:t>
            </a:r>
            <a:br/>
            <a:r>
              <a:t>reposelelivresurlesØtalagesetjetented’ensortirunautre.Puisunautre.Puisencore</a:t>
            </a:r>
            <a:br/>
            <a:r>
              <a:t>un autre. Jusqu’(cid:224) me rendre (cid:224) l’Øvidence : pour apprendre (cid:224) programmer, il faut dØj(cid:224)</a:t>
            </a:r>
            <a:br/>
            <a:r>
              <a:t>savoir programmer.</a:t>
            </a:r>
            <a:br/>
            <a:r>
              <a:t>Histoire de ne pas avoir fait le trajet pour rien, je repartirai quand mŒme avec un</a:t>
            </a:r>
            <a:br/>
            <a:r>
              <a:t>livre ou deux sous les bras, ceux qui semblaient les plus corrects du lot. Je leur rends</a:t>
            </a:r>
            <a:br/>
            <a:r>
              <a:t>hommageici:c’estaveceuxquej’aidØmarrØetj’aibeaucoupappris(cid:224)leurlecture.Mais</a:t>
            </a:r>
            <a:br/>
            <a:r>
              <a:t>en les relisant avec un peu de recul quelques mois plus tard, j’ai (cid:28)ni par m’apercevoir</a:t>
            </a:r>
            <a:br/>
            <a:r>
              <a:t>de certaines incohØrences : un chapitre simple sur l’installation d’un logiciel qui aurait</a:t>
            </a:r>
            <a:br/>
            <a:r>
              <a:t>dß Œtre placØ tout au dØbut, des codes source sans explications, quand ce n’Øtait pas</a:t>
            </a:r>
            <a:br/>
            <a:r>
              <a:t>carrØment un mot important utilisØ tout au long du livre et dØ(cid:28)ni vers la (cid:28)n!</a:t>
            </a:r>
            <a:br/>
            <a:r>
              <a:t>LacritiqueØtaitfacile,maisilmefallaitprouverquel’onpouvaitfaireplusclairetplus</a:t>
            </a:r>
            <a:br/>
            <a:r>
              <a:t>simple.J’aidoncentreprisdereformulermonpremierlivretel que j’aurais souhaitØ</a:t>
            </a:r>
            <a:br/>
            <a:r>
              <a:t>le lire en crØant mon premier site web.</a:t>
            </a:r>
            <a:br/>
            <a:r>
              <a:t>C’Øtait il y a dix ans presque jour pour jour (cid:224) la sortie de ce livre.</a:t>
            </a:r>
            <a:br/>
            <a:r>
              <a:t>i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COMMENTAIRES, C’EST TR¨S UTILE!</a:t>
            </a:r>
            <a:br/>
            <a:r>
              <a:t>bien d’avoir eu l’idØe de modi(cid:28)er un peu le programme. C’est en (cid:19) bidouillant (cid:20) les</a:t>
            </a:r>
            <a:br/>
            <a:r>
              <a:t>programmes que je vous donne que vous allez en apprendre le plus. Ne vous contentez</a:t>
            </a:r>
            <a:br/>
            <a:r>
              <a:t>pasdecequevouslisez,essayezunpeuvospropresmodi(cid:28)cationsdesprogrammesque</a:t>
            </a:r>
            <a:br/>
            <a:r>
              <a:t>nous voyons ensemble!</a:t>
            </a:r>
            <a:br/>
            <a:r>
              <a:t>Bien!Maintenant,pourrØpondre(cid:224)laquestiondenotreamiGØrard,j’aiunebientriste</a:t>
            </a:r>
            <a:br/>
            <a:r>
              <a:t>nouvelle (cid:224) vous annoncer : la console de Windows ne gŁre pas les accents. Par contre</a:t>
            </a:r>
            <a:br/>
            <a:r>
              <a:t>la console de Linux, oui.</a:t>
            </a:r>
            <a:br/>
            <a:r>
              <a:t>(cid:192) partir de l(cid:224) vous avez deux solutions.</a:t>
            </a:r>
            <a:br/>
            <a:r>
              <a:t>(cid:21) Passer (cid:224) Linux.C’estunesolutionunpeuradicaleetilmefaudraituncoursentier</a:t>
            </a:r>
            <a:br/>
            <a:r>
              <a:t>pour vous expliquer comment vous servir de Linux. Si vous n’avez pas le niveau,</a:t>
            </a:r>
            <a:br/>
            <a:r>
              <a:t>oubliez cette possibilitØ pour le moment.</a:t>
            </a:r>
            <a:br/>
            <a:r>
              <a:t>(cid:21) Ne pas utiliser d’accents. C’est malheureusement la solution que vous risquez</a:t>
            </a:r>
            <a:br/>
            <a:r>
              <a:t>de choisir. La console de Windows a ses dØfauts, que voulez-vous. Il va vous fal-</a:t>
            </a:r>
            <a:br/>
            <a:r>
              <a:t>loir prendre l’habitude d’Øcrire sans accents. Bien entendu, comme plus tard vous</a:t>
            </a:r>
            <a:br/>
            <a:r>
              <a:t>ferez probablement des programmes avec des fenŒtres, vous ne rencontrerez plus ce</a:t>
            </a:r>
            <a:br/>
            <a:r>
              <a:t>problŁme-l(cid:224). Je vous recommande donc de ne pas utiliser d’accents temporairement,</a:t>
            </a:r>
            <a:br/>
            <a:r>
              <a:t>pendant votre apprentissage dans la console. Vos futurs programmes (cid:19) profession-</a:t>
            </a:r>
            <a:br/>
            <a:r>
              <a:t>nels (cid:20) n’auront pas ce problŁme, rassurez-vous.</a:t>
            </a:r>
            <a:br/>
            <a:r>
              <a:t>Pour ne pas Œtre gŒnØ, vous devrez donc Øcrire sans accent :</a:t>
            </a:r>
            <a:br/>
            <a:r>
              <a:t>printf("Bonjour Gerard\n");</a:t>
            </a:r>
            <a:br/>
            <a:r>
              <a:t>On remercie notre ami GØrard5 pour nous avoir soulevØ ce problŁme!</a:t>
            </a:r>
            <a:br/>
            <a:r>
              <a:t>Les commentaires, c’est trŁs utile!</a:t>
            </a:r>
            <a:br/>
            <a:r>
              <a:t>Avant de terminer ce premier chapitre de (cid:19) vØritable (cid:20) programmation, je dois absolu-</a:t>
            </a:r>
            <a:br/>
            <a:r>
              <a:t>mentvousfairedØcouvrirles commentaires.Quelquesoitlelangagedeprogramma-</a:t>
            </a:r>
            <a:br/>
            <a:r>
              <a:t>tion,onalapossibilitØd’ajouterdescommentaires(cid:224)soncode.LelangageCn’Øchappe</a:t>
            </a:r>
            <a:br/>
            <a:r>
              <a:t>pas (cid:224) la rŁgle.</a:t>
            </a:r>
            <a:br/>
            <a:r>
              <a:t>Qu’est-ce que (cid:231)a veut dire, (cid:19) commenter (cid:20)? Cela signi(cid:28)e taper du texte au milieu de</a:t>
            </a:r>
            <a:br/>
            <a:r>
              <a:t>votre programme pour indiquer ce qu’il fait, (cid:224) quoi sert telle ligne de code, etc. C’est</a:t>
            </a:r>
            <a:br/>
            <a:r>
              <a:t>vraimentquelquechosed’indispensablecar,mŒmeenØtantungØniedelaprogramma-</a:t>
            </a:r>
            <a:br/>
            <a:r>
              <a:t>tion, on a besoin de faire quelques annotations par-ci par-l(cid:224). Cela permet :</a:t>
            </a:r>
            <a:br/>
            <a:r>
              <a:t>(cid:21) de vous retrouver au milieu d’un de vos codes source plus tard. On ne dirait pas</a:t>
            </a:r>
            <a:br/>
            <a:r>
              <a:t>comme(cid:231)a,maisonoublievitecommentfonctionnentlesprogrammesqu’onaØcrits.</a:t>
            </a:r>
            <a:br/>
            <a:r>
              <a:t>Si vous faites une pause ne serait-ce que quelques jours, vous aurez besoin de vous</a:t>
            </a:r>
            <a:br/>
            <a:r>
              <a:t>aider de vos propres commentaires pour vous retrouver dans un gros code;</a:t>
            </a:r>
            <a:br/>
            <a:r>
              <a:t>(cid:21) si vous donnez votre projet (cid:224) quelqu’un d’autre (qui ne conna(cid:238)t a priori pas votre</a:t>
            </a:r>
            <a:br/>
            <a:r>
              <a:t>code source), cela lui permettra de se familiariser avec bien plus rapidement;</a:t>
            </a:r>
            <a:br/>
            <a:r>
              <a:t>5. Sid’aventurevousvousappeliezGØrard,sachezquejen’airiencontreceprØnom.C’estsimple-</a:t>
            </a:r>
            <a:br/>
            <a:r>
              <a:t>mentlepremierprØnomavecunaccentquim’estpassØparlatŒte...Etpuisbon,ilfauttoujoursque</a:t>
            </a:r>
            <a:br/>
            <a:r>
              <a:t>quelqu’unprennepourlesautres,quevoulez-vous!</a:t>
            </a:r>
            <a:br/>
            <a:r>
              <a:t>43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3. VOTRE PREMIER PROGRAMME</a:t>
            </a:r>
            <a:br/>
            <a:r>
              <a:t>(cid:21) en(cid:28)n, (cid:231)a va me permettre (cid:224) moi d’ajouter des annotations dans les codes source de</a:t>
            </a:r>
            <a:br/>
            <a:r>
              <a:t>ce cours. Et de mieux vous expliquer (cid:224) quoi peut servir telle ou telle ligne de code.</a:t>
            </a:r>
            <a:br/>
            <a:r>
              <a:t>Il y a plusieurs maniŁres d’insØrer un commentaire. Tout dØpend de la longueur du</a:t>
            </a:r>
            <a:br/>
            <a:r>
              <a:t>commentaire que vous voulez Øcrire.</a:t>
            </a:r>
            <a:br/>
            <a:r>
              <a:t>(cid:21) Votre commentaire est court : il tient sur une seule ligne, il ne fait que quelques</a:t>
            </a:r>
            <a:br/>
            <a:r>
              <a:t>mots.Danscecas,vousdeveztaperundoubleslash(//)suividevotrecommentaire.</a:t>
            </a:r>
            <a:br/>
            <a:r>
              <a:t>Par exemple :</a:t>
            </a:r>
            <a:br/>
            <a:r>
              <a:t>// Ceci est un commentaire</a:t>
            </a:r>
            <a:br/>
            <a:r>
              <a:t>Vous pouvez aussi bien Øcrire un commentaire seul sur sa ligne, ou bien (cid:224) droite</a:t>
            </a:r>
            <a:br/>
            <a:r>
              <a:t>d’une instruction. C’est d’ailleurs quelque chose de trŁs pratique car ainsi, on sait</a:t>
            </a:r>
            <a:br/>
            <a:r>
              <a:t>que le commentaire sert (cid:224) indiquer (cid:224) quoi sert la ligne sur laquelle il est. Exemple :</a:t>
            </a:r>
            <a:br/>
            <a:r>
              <a:t>printf("Bonjour"); // Cette instruction affiche Bonjour (cid:224) l’Øcran</a:t>
            </a:r>
            <a:br/>
            <a:r>
              <a:t>NotezquecetypedecommentaireanormalementØtØintroduitparlelangageC++,</a:t>
            </a:r>
            <a:br/>
            <a:r>
              <a:t>mais vous n’aurez pas de problŁme en l’utilisant pour un programme en langage C</a:t>
            </a:r>
            <a:br/>
            <a:r>
              <a:t>aujourd’hui.</a:t>
            </a:r>
            <a:br/>
            <a:r>
              <a:t>(cid:21) Votre commentaire est long : vous avez beaucoup (cid:224) dire, vous avez besoin d’Øcrire</a:t>
            </a:r>
            <a:br/>
            <a:r>
              <a:t>plusieurs phrases qui tiennent sur plusieurs lignes. Dans ce cas, vous devez taper un</a:t>
            </a:r>
            <a:br/>
            <a:r>
              <a:t>code qui signi(cid:28)e (cid:19) dØbut de commentaire (cid:20) et un autre code qui signi(cid:28)e (cid:19) (cid:28)n de</a:t>
            </a:r>
            <a:br/>
            <a:r>
              <a:t>commentaire (cid:20) :</a:t>
            </a:r>
            <a:br/>
            <a:r>
              <a:t>(cid:21) pour indiquer le dØbut du commentaire : tapez un slash suivi d’une Øtoile (/*);</a:t>
            </a:r>
            <a:br/>
            <a:r>
              <a:t>(cid:21) pour indiquer la (cid:28)n du commentaire : tapez une Øtoile suivie d’un slash (*/).</a:t>
            </a:r>
            <a:br/>
            <a:r>
              <a:t>Vous Øcrirez donc par exemple :</a:t>
            </a:r>
            <a:br/>
            <a:r>
              <a:t>/* Ceci est</a:t>
            </a:r>
            <a:br/>
            <a:r>
              <a:t>un commentaire</a:t>
            </a:r>
            <a:br/>
            <a:r>
              <a:t>sur plusieurs lignes */</a:t>
            </a:r>
            <a:br/>
            <a:r>
              <a:t>Reprenons notre code source qui Øcrit (cid:19) Bonjour (cid:20), et ajoutons-lui quelques commen-</a:t>
            </a:r>
            <a:br/>
            <a:r>
              <a:t>taires juste pour s’entra(cid:238)ner :</a:t>
            </a:r>
            <a:br/>
            <a:r>
              <a:t>/*</a:t>
            </a:r>
            <a:br/>
            <a:r>
              <a:t>Ci-dessous, ce sont des directives de prØprocesseur.</a:t>
            </a:r>
            <a:br/>
            <a:r>
              <a:t>Ces lignes permettent d’ajouter des fichiers au projet,</a:t>
            </a:r>
            <a:br/>
            <a:r>
              <a:t>fichiers que l’on appelle bibliothŁques.</a:t>
            </a:r>
            <a:br/>
            <a:r>
              <a:t>Gr(cid:226)ce (cid:224) ces bibliothŁques, on disposera de fonctions toutes prŒtes pour afficher</a:t>
            </a:r>
            <a:br/>
            <a:r>
              <a:t>par exemple un message (cid:224) l’Øcran.</a:t>
            </a:r>
            <a:br/>
            <a:r>
              <a:t>*/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/*</a:t>
            </a:r>
            <a:br/>
            <a:r>
              <a:t>Ci-dessous, vous avez la fonction principale du programme, appelØe main.</a:t>
            </a:r>
            <a:br/>
            <a:r>
              <a:t>C’est par cette fonction que tous les programmes commencent.</a:t>
            </a:r>
            <a:br/>
            <a:r>
              <a:t>Ici, ma fonction se contente d’afficher Bonjour (cid:224) l’Øcran.</a:t>
            </a:r>
            <a:br/>
            <a:r>
              <a:t>44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COMMENTAIRES, C’EST TR¨S UTILE!</a:t>
            </a:r>
            <a:br/>
            <a:r>
              <a:t>*/</a:t>
            </a:r>
            <a:br/>
            <a:r>
              <a:t>int main()</a:t>
            </a:r>
            <a:br/>
            <a:r>
              <a:t>{</a:t>
            </a:r>
            <a:br/>
            <a:r>
              <a:t>printf("Bonjour"); // Cette instruction affiche Bonjour (cid:224) l’Øcran</a:t>
            </a:r>
            <a:br/>
            <a:r>
              <a:t>return 0; // Le programme renvoie le nombre 0 puis s’arrŒte</a:t>
            </a:r>
            <a:br/>
            <a:r>
              <a:t>}</a:t>
            </a:r>
            <a:br/>
            <a:r>
              <a:t>Voil(cid:224) ce que donnerait notre programme avec quelques commentaires. Oui, il a l’air</a:t>
            </a:r>
            <a:br/>
            <a:r>
              <a:t>d’Œtre plus gros, mais en fait c’est le mŒme que tout (cid:224) l’heure. Lors de la compilation,</a:t>
            </a:r>
            <a:br/>
            <a:r>
              <a:t>tous les commentaires seront ignorØs. Ces commentaires n’appara(cid:238)tront pas dans le</a:t>
            </a:r>
            <a:br/>
            <a:r>
              <a:t>programme (cid:28)nal, ils servent seulement aux programmeurs.</a:t>
            </a:r>
            <a:br/>
            <a:r>
              <a:t>Normalement, on ne commente pas chaque ligne du programme. J’ai dit (et je le re-</a:t>
            </a:r>
            <a:br/>
            <a:r>
              <a:t>dirai) que c’Øtait important de mettre des commentaires dans un code source, mais il</a:t>
            </a:r>
            <a:br/>
            <a:r>
              <a:t>faut savoir doser : commenter chaque ligne ne servira la plupart du temps (cid:224) rien. (cid:192)</a:t>
            </a:r>
            <a:br/>
            <a:r>
              <a:t>force, vous saurez que le printf permet d’a(cid:30)cher un message (cid:224) l’Øcran, pas besoin de</a:t>
            </a:r>
            <a:br/>
            <a:r>
              <a:t>l’indiquer (cid:224) chaque fois.</a:t>
            </a:r>
            <a:br/>
            <a:r>
              <a:t>Le mieux est de commenter plusieurs lignes (cid:224) la fois, c’est-(cid:224)-dire d’indiquer (cid:224) quoi</a:t>
            </a:r>
            <a:br/>
            <a:r>
              <a:t>sertunesØried’instructionshistoired’avoiruneidØe.AprŁs,sileprogrammeurveutse</a:t>
            </a:r>
            <a:br/>
            <a:r>
              <a:t>pencher plus en dØtail dans ces instructions, il est assez intelligent pour y arriver tout</a:t>
            </a:r>
            <a:br/>
            <a:r>
              <a:t>seul.</a:t>
            </a:r>
            <a:br/>
            <a:r>
              <a:t>Retenezdonc:lescommentairesdoiventguiderleprogrammeurdanssoncodesource,</a:t>
            </a:r>
            <a:br/>
            <a:r>
              <a:t>lui permettre de se repØrer. Essayez de commenter un ensemble de lignes plut(cid:244)t que</a:t>
            </a:r>
            <a:br/>
            <a:r>
              <a:t>toutes les lignes une par une.</a:t>
            </a:r>
            <a:br/>
            <a:r>
              <a:t>Et pour (cid:28)nir sur une petite touche culturelle, voici une citation tirØe de chez IBM :</a:t>
            </a:r>
            <a:br/>
            <a:r>
              <a:t>Si aprŁs avoir lu uniquement les commentaires d’un programme vous</a:t>
            </a:r>
            <a:br/>
            <a:r>
              <a:t>n’en comprenez pas le fonctionnement, jetez le tout!</a:t>
            </a:r>
            <a:br/>
            <a:r>
              <a:t>En rØsumØ</a:t>
            </a:r>
            <a:br/>
            <a:r>
              <a:t>(cid:21) Les programmes peuvent communiquer avec l’utilisateur via une console ou une</a:t>
            </a:r>
            <a:br/>
            <a:r>
              <a:t>fenŒtre.</a:t>
            </a:r>
            <a:br/>
            <a:r>
              <a:t>(cid:21) Il est beaucoup plus facile pour nos premiers programmes de travailler avec la</a:t>
            </a:r>
            <a:br/>
            <a:r>
              <a:t>console, bien que celle-ci soit moins attirante pour un dØbutant6.</a:t>
            </a:r>
            <a:br/>
            <a:r>
              <a:t>(cid:21) Un programme est constituØ d’instructions qui se terminent toutes par un point-</a:t>
            </a:r>
            <a:br/>
            <a:r>
              <a:t>virgule.</a:t>
            </a:r>
            <a:br/>
            <a:r>
              <a:t>(cid:21) Les instructions sont contenues dans des fonctions qui permettent de les classer,</a:t>
            </a:r>
            <a:br/>
            <a:r>
              <a:t>comme dans des bo(cid:238)tes.</a:t>
            </a:r>
            <a:br/>
            <a:r>
              <a:t>(cid:21) La fonction main (qui signi(cid:28)e (cid:19) principale (cid:20)) est la fonction par laquelle dØmarre</a:t>
            </a:r>
            <a:br/>
            <a:r>
              <a:t>votre programme. C’est la seule qui soit obligatoire, aucun programme ne peut Œtre</a:t>
            </a:r>
            <a:br/>
            <a:r>
              <a:t>compilØ sans elle.</a:t>
            </a:r>
            <a:br/>
            <a:r>
              <a:t>6. CelanenousempŒcherapasparlasuitedetravailleravecdesfenŒtresdanslapartieIII.Tout</a:t>
            </a:r>
            <a:br/>
            <a:r>
              <a:t>vient(cid:224)point(cid:224)quisaitattendre.;-)</a:t>
            </a:r>
            <a:br/>
            <a:r>
              <a:t>45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3. VOTRE PREMIER PROGRAMME</a:t>
            </a:r>
            <a:br/>
            <a:r>
              <a:t>(cid:21) printf est une fonction toute prŒte qui permet d’a(cid:30)cher un message (cid:224) l’Øcran dans</a:t>
            </a:r>
            <a:br/>
            <a:r>
              <a:t>une console.</a:t>
            </a:r>
            <a:br/>
            <a:r>
              <a:t>(cid:21) printf se trouve dans une bibliothŁque oø l’on retrouve de nombreuses autres</a:t>
            </a:r>
            <a:br/>
            <a:r>
              <a:t>fonctions prŒtes (cid:224) l’emploi.</a:t>
            </a:r>
            <a:br/>
            <a:r>
              <a:t>46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4</a:t>
            </a:r>
            <a:br/>
            <a:r>
              <a:t>Chapitre</a:t>
            </a:r>
            <a:br/>
            <a:r>
              <a:t>Un monde de variables</a:t>
            </a:r>
            <a:br/>
            <a:r>
              <a:t>Di(cid:30)cultØ :</a:t>
            </a:r>
            <a:br/>
            <a:r>
              <a:t>V</a:t>
            </a:r>
            <a:br/>
            <a:r>
              <a:t>ous savez a(cid:30)cher un texte (cid:224) l’Øcran. TrŁs bien. ˙a ne vole peut-Œtre pas trŁs haut</a:t>
            </a:r>
            <a:br/>
            <a:r>
              <a:t>pour le moment, mais c’est justement parce que vous ne connaissez pas encore ce</a:t>
            </a:r>
            <a:br/>
            <a:r>
              <a:t>qu’on appelle les variables en programmation.</a:t>
            </a:r>
            <a:br/>
            <a:r>
              <a:t>Le principe dans les grandes lignes, c’est de faire retenir des nombres (cid:224) l’ordinateur. On va</a:t>
            </a:r>
            <a:br/>
            <a:r>
              <a:t>apprendre (cid:224) stocker des nombres dans la mØmoire.</a:t>
            </a:r>
            <a:br/>
            <a:r>
              <a:t>Je souhaite que nous commencions par quelques explications sur la mØmoire de votre</a:t>
            </a:r>
            <a:br/>
            <a:r>
              <a:t>ordinateur. Comment fonctionne une mØmoire? Combien un ordinateur possŁde-t-il de</a:t>
            </a:r>
            <a:br/>
            <a:r>
              <a:t>mØmoires di(cid:27)Ørentes? Cela pourra para(cid:238)tre un peu simpliste (cid:224) certains d’entre vous, mais</a:t>
            </a:r>
            <a:br/>
            <a:r>
              <a:t>je pense aussi (cid:224) ceux qui ne savent pas bien ce qu’est une mØmoire.</a:t>
            </a:r>
            <a:br/>
            <a:r>
              <a:t>47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4. UN MONDE DE VARIABLES</a:t>
            </a:r>
            <a:br/>
            <a:r>
              <a:t>Une a(cid:27)aire de mØmoire</a:t>
            </a:r>
            <a:br/>
            <a:r>
              <a:t>Ce que je vais vous apprendre dans ce chapitre a un rapport direct avec la mØmoire de</a:t>
            </a:r>
            <a:br/>
            <a:r>
              <a:t>votre ordinateur.</a:t>
            </a:r>
            <a:br/>
            <a:r>
              <a:t>Tout Œtre humain normalement constituØ a une mØmoire. Eh bien c’est pareil pour un</a:t>
            </a:r>
            <a:br/>
            <a:r>
              <a:t>ordinateur... (cid:224) un dØtail prŁs : un ordinateur a plusieurs types de mØmoire!</a:t>
            </a:r>
            <a:br/>
            <a:r>
              <a:t>Pourquoi un ordinateur aurait-il plusieurs types de mØmoire? Une seule mØ-</a:t>
            </a:r>
            <a:br/>
            <a:r>
              <a:t>moire aurait su(cid:30), non?</a:t>
            </a:r>
            <a:br/>
            <a:r>
              <a:t>Non : en fait, le problŁme c’est qu’on a besoin d’avoir une mØmoire (cid:224) la fois rapide</a:t>
            </a:r>
            <a:br/>
            <a:r>
              <a:t>(pour rØcupØrer une information trŁs vite) et importante (pour stocker beaucoup</a:t>
            </a:r>
            <a:br/>
            <a:r>
              <a:t>de donnØes). Or, vous allez rire, mais jusqu’ici nous avons ØtØ incapables de crØer une</a:t>
            </a:r>
            <a:br/>
            <a:r>
              <a:t>mØmoirequisoit(cid:224)lafoistrŁsrapideetimportante.Plusexactement,lamØmoirerapide</a:t>
            </a:r>
            <a:br/>
            <a:r>
              <a:t>coßte cher, on n’en fait donc qu’en petites quantitØs.</a:t>
            </a:r>
            <a:br/>
            <a:r>
              <a:t>Du coup, pour nous arranger, nous avons dß doter les ordinateurs de mØmoires trŁs</a:t>
            </a:r>
            <a:br/>
            <a:r>
              <a:t>rapides mais pas importantes, et de mØmoires importantes mais pas trŁs rapides (vous</a:t>
            </a:r>
            <a:br/>
            <a:r>
              <a:t>suivez toujours?).</a:t>
            </a:r>
            <a:br/>
            <a:r>
              <a:t>Les di(cid:27)Ørents types de mØmoire</a:t>
            </a:r>
            <a:br/>
            <a:r>
              <a:t>Pour vous donner une idØe, voici les di(cid:27)Ørents types de mØmoire existant dans un</a:t>
            </a:r>
            <a:br/>
            <a:r>
              <a:t>ordinateur, de la plus rapide (cid:224) la plus lente :</a:t>
            </a:r>
            <a:br/>
            <a:r>
              <a:t>1. les registres : une mØmoire ultra-rapide situØe directement dans le processeur;</a:t>
            </a:r>
            <a:br/>
            <a:r>
              <a:t>2. la mØmoire cache : elle fait le lien entre les registres et la mØmoire vive;</a:t>
            </a:r>
            <a:br/>
            <a:r>
              <a:t>3. la mØmoire vive : c’est la mØmoire avec laquelle nous allons travailler le plus</a:t>
            </a:r>
            <a:br/>
            <a:r>
              <a:t>souvent;</a:t>
            </a:r>
            <a:br/>
            <a:r>
              <a:t>4. ledisquedur:quevousconnaissezsßrement,c’estl(cid:224)qu’onenregistreles(cid:28)chiers.</a:t>
            </a:r>
            <a:br/>
            <a:r>
              <a:t>Commejevousl’aidit,j’aiclassØlesmØmoiresdelaplusrapide(lesregistres)(cid:224)laplus</a:t>
            </a:r>
            <a:br/>
            <a:r>
              <a:t>lente (le disque dur). Si vous avez bien suivi, vous avez compris aussi que la mØmoire</a:t>
            </a:r>
            <a:br/>
            <a:r>
              <a:t>laplusrapideØtaitlapluspetite,etlapluslentelaplusgrosse.Lesregistressontdonc</a:t>
            </a:r>
            <a:br/>
            <a:r>
              <a:t>(cid:224) peine capables de retenir quelques nombres, tandis que le disque dur peut stocker de</a:t>
            </a:r>
            <a:br/>
            <a:r>
              <a:t>trŁs gros (cid:28)chiers.</a:t>
            </a:r>
            <a:br/>
            <a:r>
              <a:t>Quandjedisqu’unemØmoireest(cid:19)lente(cid:20),c’est(cid:224)l’Øchelledevotreordinateur</a:t>
            </a:r>
            <a:br/>
            <a:r>
              <a:t>bien sßr. Eh oui : pour un ordinateur, 8 millisecondes pour accØder au disque</a:t>
            </a:r>
            <a:br/>
            <a:r>
              <a:t>dur, c’est dØj(cid:224) trop long!</a:t>
            </a:r>
            <a:br/>
            <a:r>
              <a:t>Que faut-il retenir dans tout (cid:231)a? En fait, je souhaite vous situer un peu. Vous savez</a:t>
            </a:r>
            <a:br/>
            <a:r>
              <a:t>dØsormais qu’en programmation, on va surtout travailler avec la mØmoire vive. On</a:t>
            </a:r>
            <a:br/>
            <a:r>
              <a:t>verra aussi commentlire et Øcrire sur ledisque dur, pourlire etcrØer des (cid:28)chiers(mais</a:t>
            </a:r>
            <a:br/>
            <a:r>
              <a:t>48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UNE AFFAIRE DE M(cid:201)MOIRE</a:t>
            </a:r>
            <a:br/>
            <a:r>
              <a:t>onneleferaqueplustard).Quant(cid:224)lamØmoirecacheetauxregistres,onn’ytouchera</a:t>
            </a:r>
            <a:br/>
            <a:r>
              <a:t>pas du tout! C’est votre ordinateur qui s’en occupe.</a:t>
            </a:r>
            <a:br/>
            <a:r>
              <a:t>Dans des langages trŁs bas niveau, comme l’assembleur (abrØgØ (cid:19) ASM (cid:20)),</a:t>
            </a:r>
            <a:br/>
            <a:r>
              <a:t>on travaille au contraire plut(cid:244)t directement avec les registres. Je l’ai fait, et</a:t>
            </a:r>
            <a:br/>
            <a:r>
              <a:t>je peux vous dire que faire une simple multiplication dans ce langage est un</a:t>
            </a:r>
            <a:br/>
            <a:r>
              <a:t>vØritable parcours du combattant! Heureusement, en langage C (et dans la</a:t>
            </a:r>
            <a:br/>
            <a:r>
              <a:t>plupart des autres langages de programmation), c’est beaucoup plus facile.</a:t>
            </a:r>
            <a:br/>
            <a:r>
              <a:t>Il faut ajouter une derniŁre chose trŁs importante : seul le disque dur retient tout le</a:t>
            </a:r>
            <a:br/>
            <a:r>
              <a:t>temps les informations qu’il contient. Toutes les autres mØmoires (registres, mØmoire</a:t>
            </a:r>
            <a:br/>
            <a:r>
              <a:t>cache, mØmoire vive) sont des mØmoires temporaires : lorsque vous Øteignez votre</a:t>
            </a:r>
            <a:br/>
            <a:r>
              <a:t>ordinateur, ces mØmoires se vident!</a:t>
            </a:r>
            <a:br/>
            <a:r>
              <a:t>Heureusement, lorsque vous rallumerez l’ordinateur, votre disque dur sera toujours l(cid:224)</a:t>
            </a:r>
            <a:br/>
            <a:r>
              <a:t>pour rappeler (cid:224) votre ordinateur qui il est.</a:t>
            </a:r>
            <a:br/>
            <a:r>
              <a:t>La mØmoire vive en photos</a:t>
            </a:r>
            <a:br/>
            <a:r>
              <a:t>Vu qu’on va travailler pendant un moment avec la mØmoire vive, je pense qu’il serait</a:t>
            </a:r>
            <a:br/>
            <a:r>
              <a:t>bien de vous la prØsenter.</a:t>
            </a:r>
            <a:br/>
            <a:r>
              <a:t>On va y aller par zooms successifs. Commen(cid:231)ons par votre ordinateur ((cid:28)g. 4.1).</a:t>
            </a:r>
            <a:br/>
            <a:r>
              <a:t>Figure 4.1 (cid:21) Un ordinateur et tous ses composants</a:t>
            </a:r>
            <a:br/>
            <a:r>
              <a:t>Vous reconnaissez le clavier, la souris, l’Øcran et l’unitØ centrale (la tour). IntØressons-</a:t>
            </a:r>
            <a:br/>
            <a:r>
              <a:t>nous maintenant (cid:224) l’unitØ centrale ((cid:28)g. 4.2), le c(cid:247)ur de votre ordinateur qui contient</a:t>
            </a:r>
            <a:br/>
            <a:r>
              <a:t>toutes les mØmoires.</a:t>
            </a:r>
            <a:br/>
            <a:r>
              <a:t>Figure 4.2 (cid:21) L’unitØ centrale</a:t>
            </a:r>
            <a:br/>
            <a:r>
              <a:t>CequinousintØresse,c’estcequ’ilya(cid:224)l’intØrieurdel’unitØcentrale.Ouvrons-la((cid:28)g.</a:t>
            </a:r>
            <a:br/>
            <a:r>
              <a:t>49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4. UN MONDE DE VARIABLES</a:t>
            </a:r>
            <a:br/>
            <a:r>
              <a:t>4.3).</a:t>
            </a:r>
            <a:br/>
            <a:r>
              <a:t>Figure 4.3 (cid:21) IntØrieur de l’unitØ centrale</a:t>
            </a:r>
            <a:br/>
            <a:r>
              <a:t>C’est un joyeux petit bazar. Rassurez-vous, je ne vous demanderai pas de savoir com-</a:t>
            </a:r>
            <a:br/>
            <a:r>
              <a:t>ment tout cela fonctionne. Je veux juste que vous sachiez oø se trouve la mØmoire vive</a:t>
            </a:r>
            <a:br/>
            <a:r>
              <a:t>l(cid:224)-dedans. Je vous l’ai encadrØe. Je n’ai pas indiquØ les autres mØmoires (registres et</a:t>
            </a:r>
            <a:br/>
            <a:r>
              <a:t>mØmoirecache)cardetoutefa(cid:231)onellessontbientroppetitespourŒtrevisibles(cid:224)l’oeil</a:t>
            </a:r>
            <a:br/>
            <a:r>
              <a:t>nu.</a:t>
            </a:r>
            <a:br/>
            <a:r>
              <a:t>Voici (cid:224) quoi ressemble une barrette de mØmoire vive de plus prŁs ((cid:28)g. 4.4).</a:t>
            </a:r>
            <a:br/>
            <a:r>
              <a:t>Figure 4.4 (cid:21) Une barrette de mØmoire vive</a:t>
            </a:r>
            <a:br/>
            <a:r>
              <a:t>La mØmoire vive est aussi appelØe RAM, ne vous Øtonnez donc pas si par la suite</a:t>
            </a:r>
            <a:br/>
            <a:r>
              <a:t>j’utilise plut(cid:244)t le mot RAM qui est un peu plus court.</a:t>
            </a:r>
            <a:br/>
            <a:r>
              <a:t>50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UNE AFFAIRE DE M(cid:201)MOIRE</a:t>
            </a:r>
            <a:br/>
            <a:r>
              <a:t>Le schØma de la mØmoire vive</a:t>
            </a:r>
            <a:br/>
            <a:r>
              <a:t>EnphotographiantdeplusprŁslamØmoirevive,onn’yverrait pasgrand-chose.Pour-</a:t>
            </a:r>
            <a:br/>
            <a:r>
              <a:t>tant,ilesttrŁsimportantdesavoircomment(cid:231)afonctionne(cid:224)l’intØrieur.C’estd’ailleurs</a:t>
            </a:r>
            <a:br/>
            <a:r>
              <a:t>l(cid:224) que je veux en venir depuis tout (cid:224) l’heure.</a:t>
            </a:r>
            <a:br/>
            <a:r>
              <a:t>Je vous propose un schØma du fonctionnement de la mØmoire vive ((cid:28)g. 4.5). Il est trŁs</a:t>
            </a:r>
            <a:br/>
            <a:r>
              <a:t>simpli(cid:28)Ø(commemesschØmasdecompilation!),maisc’estparcequenousn’avonspas</a:t>
            </a:r>
            <a:br/>
            <a:r>
              <a:t>besoin de trop de dØtails. Si vous retenez ce schØma, ce sera dØj(cid:224) trŁs bien!</a:t>
            </a:r>
            <a:br/>
            <a:r>
              <a:t>Figure 4.5 (cid:21) Organisation de la mØmoire vive</a:t>
            </a:r>
            <a:br/>
            <a:r>
              <a:t>Comme vous le voyez, il faut en gros distinguer deux colonnes.</a:t>
            </a:r>
            <a:br/>
            <a:r>
              <a:t>(cid:21) Ilyalesadresses:uneadresseestunnombrequipermet(cid:224)l’ordinateurdeserepØrer</a:t>
            </a:r>
            <a:br/>
            <a:r>
              <a:t>dans la mØmoire vive. On commence (cid:224) l’adresse 0 (au tout dØbut de la mØmoire) et</a:t>
            </a:r>
            <a:br/>
            <a:r>
              <a:t>on (cid:28)nit (cid:224) l’adresse 3 448 765 900 126 et des poussiŁres... Euh, en fait je ne connais</a:t>
            </a:r>
            <a:br/>
            <a:r>
              <a:t>pas le nombre d’adresses qu’il y a dans la RAM, je sais juste qu’il y en a beaucoup.</a:t>
            </a:r>
            <a:br/>
            <a:r>
              <a:t>En plus (cid:231)a dØpend de la quantitØ de mØmoire vive que vous avez. Plus vous avez de</a:t>
            </a:r>
            <a:br/>
            <a:r>
              <a:t>mØmoire vive, plus il y a d’adresses, donc plus on peut stocker de choses.</a:t>
            </a:r>
            <a:br/>
            <a:r>
              <a:t>(cid:21) (cid:192)chaqueadresse,onpeutstockerunevaleur(unnombre):votreordinateurstocke</a:t>
            </a:r>
            <a:br/>
            <a:r>
              <a:t>dans la mØmoire vive ces nombres pour pouvoir s’en souvenir par la suite. On ne</a:t>
            </a:r>
            <a:br/>
            <a:r>
              <a:t>peut stocker qu’un nombre par adresse!</a:t>
            </a:r>
            <a:br/>
            <a:r>
              <a:t>Notre RAM ne peut stocker que des nombres.</a:t>
            </a:r>
            <a:br/>
            <a:r>
              <a:t>51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4. UN MONDE DE VARIABLES</a:t>
            </a:r>
            <a:br/>
            <a:r>
              <a:t>Mais alors, comment fait-on pour retenir des mots?</a:t>
            </a:r>
            <a:br/>
            <a:r>
              <a:t>Bonne question. En fait, mŒme les lettres ne sont que des nombres pour l’ordinateur!</a:t>
            </a:r>
            <a:br/>
            <a:r>
              <a:t>Une phrase est une simple succession de nombres. Il existe un tableau qui fait la cor-</a:t>
            </a:r>
            <a:br/>
            <a:r>
              <a:t>respondance entre les nombres et les lettres. C’est un tableau qui dit par exemple : le</a:t>
            </a:r>
            <a:br/>
            <a:r>
              <a:t>nombre 67 correspond (cid:224) la lettre Y.JenerentrepasdanslesdØtails,onaural’occasion</a:t>
            </a:r>
            <a:br/>
            <a:r>
              <a:t>de reparler de cela plus loin dans le cours.</a:t>
            </a:r>
            <a:br/>
            <a:r>
              <a:t>Revenons (cid:224) notre schØma. Les choses sont en fait trŁs simples : si l’ordinateur veut</a:t>
            </a:r>
            <a:br/>
            <a:r>
              <a:t>retenir le nombre 5 (qui pourrait Œtre le nombre de vies qu’il reste au personnage</a:t>
            </a:r>
            <a:br/>
            <a:r>
              <a:t>d’un jeu), il le met quelque part en mØmoire oø il y a de la place et note l’adresse</a:t>
            </a:r>
            <a:br/>
            <a:r>
              <a:t>correspondante(parexemple3062199902).Plustard,lorsqu’ilveutsavoir(cid:224)nouveau</a:t>
            </a:r>
            <a:br/>
            <a:r>
              <a:t>quel est ce nombre, il va chercher (cid:224) la (cid:19) case (cid:20) mØmoire n(cid:6)3 062 199 902 ce qu’il y a,</a:t>
            </a:r>
            <a:br/>
            <a:r>
              <a:t>et il trouve la valeur... 5!</a:t>
            </a:r>
            <a:br/>
            <a:r>
              <a:t>Voil(cid:224) en gros comment (cid:231)a fonctionne. C’est peut-Œtre un peu (cid:29)ou pour le moment</a:t>
            </a:r>
            <a:br/>
            <a:r>
              <a:t>(quel intØrŒt de stocker un nombre s’il faut (cid:224) la place retenir l’adresse?) mais tout va</a:t>
            </a:r>
            <a:br/>
            <a:r>
              <a:t>rapidement prendre du sens dans la suite de ce chapitre, je vous le promets.</a:t>
            </a:r>
            <a:br/>
            <a:r>
              <a:t>DØclarer une variable</a:t>
            </a:r>
            <a:br/>
            <a:r>
              <a:t>Croyez-moi, cette petite introduction sur la mØmoire va nous Œtre plus utile que vous</a:t>
            </a:r>
            <a:br/>
            <a:r>
              <a:t>ne le pensez. Maintenant que vous savez ce qu’il faut, on peut retourner programmer.</a:t>
            </a:r>
            <a:br/>
            <a:r>
              <a:t>Alors une variable, c’est quoi? Eh bien c’est une petite information temporaire qu’on</a:t>
            </a:r>
            <a:br/>
            <a:r>
              <a:t>stocke dans la RAM. Tout simplement. On dit qu’elle est (cid:19) variable (cid:20) car c’est une</a:t>
            </a:r>
            <a:br/>
            <a:r>
              <a:t>valeur qui peut changer pendant le dØroulement du programme. Par exemple, notre</a:t>
            </a:r>
            <a:br/>
            <a:r>
              <a:t>nombre5detout(cid:224)l’heure(lenombredeviesrestantaujoueur)risquedediminuerau</a:t>
            </a:r>
            <a:br/>
            <a:r>
              <a:t>(cid:28)l du temps. Si ce nombre atteint 0, on saura que le joueur a perdu.</a:t>
            </a:r>
            <a:br/>
            <a:r>
              <a:t>Nosprogrammes,vousallezlevoir,sontremplisdevariables.Vousallezenvoirpartout,</a:t>
            </a:r>
            <a:br/>
            <a:r>
              <a:t>(cid:224) toutes les sauces.</a:t>
            </a:r>
            <a:br/>
            <a:r>
              <a:t>En langage C, une variable est constituØe de deux choses :</a:t>
            </a:r>
            <a:br/>
            <a:r>
              <a:t>(cid:21) une valeur : c’est le nombre qu’elle stocke, par exemple 5;</a:t>
            </a:r>
            <a:br/>
            <a:r>
              <a:t>(cid:21) un nom : c’est ce qui permet de la reconna(cid:238)tre. En programmant en C, on n’aura</a:t>
            </a:r>
            <a:br/>
            <a:r>
              <a:t>pas (cid:224) retenir l’adresse mØmoire (ouf!) : (cid:224) la place, on va juste indiquer des noms de</a:t>
            </a:r>
            <a:br/>
            <a:r>
              <a:t>variables. C’est le compilateur qui fera la conversion entre le nom et l’adresse. Voil(cid:224)</a:t>
            </a:r>
            <a:br/>
            <a:r>
              <a:t>dØj(cid:224) un souci de moins.</a:t>
            </a:r>
            <a:br/>
            <a:r>
              <a:t>Donner un nom (cid:224) ses variables</a:t>
            </a:r>
            <a:br/>
            <a:r>
              <a:t>En langage C, chaque variable doit donc avoir un nom. Pour notre fameuse variable</a:t>
            </a:r>
            <a:br/>
            <a:r>
              <a:t>quiretientlenombredevies,onaimeraitbienl’appeler(cid:19)Nombredevies(cid:20)ouquelque</a:t>
            </a:r>
            <a:br/>
            <a:r>
              <a:t>chose du genre.</a:t>
            </a:r>
            <a:br/>
            <a:r>
              <a:t>52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0. AVANT-PROPOS</a:t>
            </a:r>
            <a:br/>
            <a:r>
              <a:t>Qu’est-ce que ce livre vous propose?</a:t>
            </a:r>
            <a:br/>
            <a:r>
              <a:t>BiendesannØessesontØcoulØesdepuislarØdactiondespremierscours.Danscetinter-</a:t>
            </a:r>
            <a:br/>
            <a:r>
              <a:t>valle de temps, j’ai suivi des Øtudes d’ingØnieur en informatique puis j’ai ØtØ professeur</a:t>
            </a:r>
            <a:br/>
            <a:r>
              <a:t>de langage C dans l’enseignement supØrieur.</a:t>
            </a:r>
            <a:br/>
            <a:r>
              <a:t>Tout ceci m’a amenØ (cid:224) construire un plan de cours adaptØ aux dØbutants, progressif et</a:t>
            </a:r>
            <a:br/>
            <a:r>
              <a:t>concret.Celui-ciestconstituØdequatrepartiesquevousretrouverezdanscetouvrage:</a:t>
            </a:r>
            <a:br/>
            <a:r>
              <a:t>1. Les bases de la programmation en C : nous dØmarrerons en douceur en</a:t>
            </a:r>
            <a:br/>
            <a:r>
              <a:t>dØcouvrantcequ’estlaprogrammationet(cid:224)quoisertlelangageCquifaitl’objet</a:t>
            </a:r>
            <a:br/>
            <a:r>
              <a:t>de ce livre. Nous installerons les outils nØcessaires au programmeur adaptØs (cid:224)</a:t>
            </a:r>
            <a:br/>
            <a:r>
              <a:t>votre systŁme d’exploitation : Windows, Mac OS X ou Linux. Nous rØaliserons</a:t>
            </a:r>
            <a:br/>
            <a:r>
              <a:t>nos premiers programmes simples et pourrons pratiquer en rØalisant un petit jeu</a:t>
            </a:r>
            <a:br/>
            <a:r>
              <a:t>dŁs la (cid:28)n de cette partie.</a:t>
            </a:r>
            <a:br/>
            <a:r>
              <a:t>2. Techniques (cid:19) avancØes (cid:20) du langage C : nous Øtudierons des concepts plus</a:t>
            </a:r>
            <a:br/>
            <a:r>
              <a:t>avancØs et plus complexes du C. Ceux-ci, bien que d’un niveau plus ØlevØ, sont</a:t>
            </a:r>
            <a:br/>
            <a:r>
              <a:t>indispensables(cid:224)labonnecomprØhensiondulangage:pointeurs,tableaux,struc-</a:t>
            </a:r>
            <a:br/>
            <a:r>
              <a:t>tures, cha(cid:238)nes de caractŁres, etc. Le niveau reste progressif mais le cours deman-</a:t>
            </a:r>
            <a:br/>
            <a:r>
              <a:t>dera plus d’attention de votre part (cid:224) partir de cette seconde partie, soyez-en</a:t>
            </a:r>
            <a:br/>
            <a:r>
              <a:t>simplement prØvenus.</a:t>
            </a:r>
            <a:br/>
            <a:r>
              <a:t>3. CrØation de jeux 2D en SDL:aprŁsavoiracquisl’essentieldesconnaissances</a:t>
            </a:r>
            <a:br/>
            <a:r>
              <a:t>nØcessairespourprogrammerenC,ilnousserapossibledenousamuserencrØant</a:t>
            </a:r>
            <a:br/>
            <a:r>
              <a:t>nous-mŒmes des programmes complets tels que des jeux et des lecteurs audio.</a:t>
            </a:r>
            <a:br/>
            <a:r>
              <a:t>Pouryparvenir,nousutiliseronsune(cid:19)extension(cid:20)dulangageCquel’onappelle</a:t>
            </a:r>
            <a:br/>
            <a:r>
              <a:t>la SDL.</a:t>
            </a:r>
            <a:br/>
            <a:r>
              <a:t>4. Les structures de donnØes : pour aller plus loin, nous dØcouvrirons des mØ-</a:t>
            </a:r>
            <a:br/>
            <a:r>
              <a:t>thodes de programmation spØci(cid:28)ques dans cette derniŁre partie. Nous manipule-</a:t>
            </a:r>
            <a:br/>
            <a:r>
              <a:t>ronsdesdonnØesenmØmoire(cid:224)l’aidedestructurespersonnalisØesetintelligentes,</a:t>
            </a:r>
            <a:br/>
            <a:r>
              <a:t>cequivouspermettrad’augmenterene(cid:30)cacitØlorsquevousrØaliserezvosfuturs</a:t>
            </a:r>
            <a:br/>
            <a:r>
              <a:t>programmes.</a:t>
            </a:r>
            <a:br/>
            <a:r>
              <a:t>Comment lire ce livre?</a:t>
            </a:r>
            <a:br/>
            <a:r>
              <a:t>Suivez l’ordre des chapitres</a:t>
            </a:r>
            <a:br/>
            <a:r>
              <a:t>Lisez ce livre comme on lit un roman. Il a ØtØ con(cid:231)u de cette fa(cid:231)on.</a:t>
            </a:r>
            <a:br/>
            <a:r>
              <a:t>Contrairement (cid:224) beaucoup de livres techniques oø il est courant de lire en diagonale et</a:t>
            </a:r>
            <a:br/>
            <a:r>
              <a:t>de sauter certains chapitres, ici il est trŁs fortement recommandØ de suivre l’ordre du</a:t>
            </a:r>
            <a:br/>
            <a:r>
              <a:t>cours, (cid:224) moins que vous ne soyez dØj(cid:224) un peu expØrimentØ.</a:t>
            </a:r>
            <a:br/>
            <a:r>
              <a:t>ii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D(cid:201)CLARER UNE VARIABLE</a:t>
            </a:r>
            <a:br/>
            <a:r>
              <a:t>HØlas, il y a quelques contraintes. Vous ne pouvez pas appeler une variable n’importe</a:t>
            </a:r>
            <a:br/>
            <a:r>
              <a:t>comment :</a:t>
            </a:r>
            <a:br/>
            <a:r>
              <a:t>(cid:21) il ne peut y avoir que des minuscules, majuscules et des chi(cid:27)res (abcABC012);</a:t>
            </a:r>
            <a:br/>
            <a:r>
              <a:t>(cid:21) votre nom de variable doit commencer par une lettre;</a:t>
            </a:r>
            <a:br/>
            <a:r>
              <a:t>(cid:21) les espaces sont interdits. (cid:192) la place, on peut utiliser le caractŁre (cid:19) underscore (cid:20)</a:t>
            </a:r>
            <a:br/>
            <a:r>
              <a:t>_ (qui ressemble (cid:224) un trait de soulignement). C’est le seul caractŁre di(cid:27)Ørent des</a:t>
            </a:r>
            <a:br/>
            <a:r>
              <a:t>lettres et chi(cid:27)res autorisØ;</a:t>
            </a:r>
            <a:br/>
            <a:r>
              <a:t>(cid:21) vous n’avez pas le droit d’utiliser des accents (Ø(cid:224)Œ etc.).</a:t>
            </a:r>
            <a:br/>
            <a:r>
              <a:t>En(cid:28)n, et c’est trŁs important (cid:224) savoir, le langage C fait la di(cid:27)Ørence entre les majus-</a:t>
            </a:r>
            <a:br/>
            <a:r>
              <a:t>cules et les minuscules. Pour votre culture, sachez qu’on dit que c’est un langage qui</a:t>
            </a:r>
            <a:br/>
            <a:r>
              <a:t>(cid:19)respectelacasse(cid:20).Donc,ducoup,lesvariableslargeur,LARGEURouencoreLArgEuR</a:t>
            </a:r>
            <a:br/>
            <a:r>
              <a:t>sont trois variables di(cid:27)Ørentes en langage C, mŒme si pour nous (cid:231)a a l’air de signi(cid:28)er</a:t>
            </a:r>
            <a:br/>
            <a:r>
              <a:t>la mŒme chose!</a:t>
            </a:r>
            <a:br/>
            <a:r>
              <a:t>Voici quelques exemples de noms de variables corrects : nombreDeVies, prenom, nom,</a:t>
            </a:r>
            <a:br/>
            <a:r>
              <a:t>numero_de_telephone, numeroDeTelephone.</a:t>
            </a:r>
            <a:br/>
            <a:r>
              <a:t>Chaque programmeur a sa propre fa(cid:231)on de nommer des variables. Pendant ce cours, je</a:t>
            </a:r>
            <a:br/>
            <a:r>
              <a:t>vais vous montrer ma maniŁre de faire :</a:t>
            </a:r>
            <a:br/>
            <a:r>
              <a:t>(cid:21) je commence tous mes noms de variables par une lettre minuscule;</a:t>
            </a:r>
            <a:br/>
            <a:r>
              <a:t>(cid:21) s’il y a plusieurs mots dans mon nom de variable, je mets une lettre majuscule au</a:t>
            </a:r>
            <a:br/>
            <a:r>
              <a:t>dØbut de chaque nouveau mot.</a:t>
            </a:r>
            <a:br/>
            <a:r>
              <a:t>Je vais vous demander de faire de la mŒme maniŁre que moi, (cid:231)a nous permettra d’Œtre</a:t>
            </a:r>
            <a:br/>
            <a:r>
              <a:t>sur la mŒme longueur d’ondes.</a:t>
            </a:r>
            <a:br/>
            <a:r>
              <a:t>Quoiquevousfassiez,faitesensortededonnerdesnomsclairs(cid:224)vosvariables.</a:t>
            </a:r>
            <a:br/>
            <a:r>
              <a:t>On aurait pu abrØger nombreDeVies, en l’Øcrivant par exemple ndv. C’est</a:t>
            </a:r>
            <a:br/>
            <a:r>
              <a:t>peut-Œtre plus court, mais c’est beaucoup moins clair pour vous quand vous</a:t>
            </a:r>
            <a:br/>
            <a:r>
              <a:t>relisez votre code. N’ayez donc pas peur de donner des noms un peu plus</a:t>
            </a:r>
            <a:br/>
            <a:r>
              <a:t>longs pour que (cid:231)a reste comprØhensible.</a:t>
            </a:r>
            <a:br/>
            <a:r>
              <a:t>Les types de variables</a:t>
            </a:r>
            <a:br/>
            <a:r>
              <a:t>Notre ordinateur, vous pourrez le constater, n’est en fait rien d’autre qu’une (trŁs</a:t>
            </a:r>
            <a:br/>
            <a:r>
              <a:t>grosse) machine (cid:224) calculer. Il ne sait traiter que des nombres.</a:t>
            </a:r>
            <a:br/>
            <a:r>
              <a:t>Oui mais voil(cid:224), j’ai un scoop! Il existe plusieurs types de nombres! Par exemple, il y a</a:t>
            </a:r>
            <a:br/>
            <a:r>
              <a:t>les nombres entiers positifs :</a:t>
            </a:r>
            <a:br/>
            <a:r>
              <a:t>(cid:21) 45;</a:t>
            </a:r>
            <a:br/>
            <a:r>
              <a:t>(cid:21) 398;</a:t>
            </a:r>
            <a:br/>
            <a:r>
              <a:t>(cid:21) 7650.</a:t>
            </a:r>
            <a:br/>
            <a:r>
              <a:t>Mais il y a aussi des nombres dØcimaux, c’est-(cid:224)-dire des nombres (cid:224) virgule :</a:t>
            </a:r>
            <a:br/>
            <a:r>
              <a:t>(cid:21) 75,909;</a:t>
            </a:r>
            <a:br/>
            <a:r>
              <a:t>(cid:21) 1,7741;</a:t>
            </a:r>
            <a:br/>
            <a:r>
              <a:t>53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4. UN MONDE DE VARIABLES</a:t>
            </a:r>
            <a:br/>
            <a:r>
              <a:t>(cid:21) 9810,7.</a:t>
            </a:r>
            <a:br/>
            <a:r>
              <a:t>En plus de (cid:231)a, il y a aussi des nombres entiers nØgatifs :</a:t>
            </a:r>
            <a:br/>
            <a:r>
              <a:t>(cid:21) -87;</a:t>
            </a:r>
            <a:br/>
            <a:r>
              <a:t>(cid:21) -916.</a:t>
            </a:r>
            <a:br/>
            <a:r>
              <a:t>... Et des nombres nØgatifs dØcimaux!</a:t>
            </a:r>
            <a:br/>
            <a:r>
              <a:t>(cid:21) -76,9;</a:t>
            </a:r>
            <a:br/>
            <a:r>
              <a:t>(cid:21) -100,11.</a:t>
            </a:r>
            <a:br/>
            <a:r>
              <a:t>Votre pauvre ordinateur a besoin d’aide! Lorsque vous lui demandez de stocker un</a:t>
            </a:r>
            <a:br/>
            <a:r>
              <a:t>nombre, vous devez dire de quel type il est. Ce n’est pas vraiment qu’il ne soit pas</a:t>
            </a:r>
            <a:br/>
            <a:r>
              <a:t>capable de le reconna(cid:238)tre tout seul, mais... (cid:231)a l’aide beaucoup (cid:224) s’organiser, et (cid:224) faire</a:t>
            </a:r>
            <a:br/>
            <a:r>
              <a:t>en sorte de ne pas prendre trop de mØmoire pour rien.</a:t>
            </a:r>
            <a:br/>
            <a:r>
              <a:t>Lorsque vous crØez une variable, vous allez donc devoir indiquer son type. Voici les</a:t>
            </a:r>
            <a:br/>
            <a:r>
              <a:t>principaux types de variables existant en langage C :</a:t>
            </a:r>
            <a:br/>
            <a:r>
              <a:t>Nom du type Nombres stockables</a:t>
            </a:r>
            <a:br/>
            <a:r>
              <a:t>char -128 (cid:224) 127</a:t>
            </a:r>
            <a:br/>
            <a:r>
              <a:t>int -2 147 483 648 (cid:224) 2 147 483 647</a:t>
            </a:r>
            <a:br/>
            <a:r>
              <a:t>long -2 147 483 648 (cid:224) 2 147 483 647</a:t>
            </a:r>
            <a:br/>
            <a:r>
              <a:t>float -3.4 x 10 puissance 38 (cid:224) 3.4 x 10 puissance 38</a:t>
            </a:r>
            <a:br/>
            <a:r>
              <a:t>double -1.7 x 10 puissance 308 (cid:224) 1.7 x 10 puissance 308</a:t>
            </a:r>
            <a:br/>
            <a:r>
              <a:t>(Je suis loin d’avoir mis tous les types, mais j’ai conservØ les principaux)</a:t>
            </a:r>
            <a:br/>
            <a:r>
              <a:t>Lestroispremierstypes(char,int,long)permettentdestockerdesnombresentiers:</a:t>
            </a:r>
            <a:br/>
            <a:r>
              <a:t>1, 2, 3, 4... Les deux derniers (float, double) permettent de stocker des nombres</a:t>
            </a:r>
            <a:br/>
            <a:r>
              <a:t>dØcimaux : 13.8, 16.911...</a:t>
            </a:r>
            <a:br/>
            <a:r>
              <a:t>Les types float et double permettent de stocker des nombres dØ-</a:t>
            </a:r>
            <a:br/>
            <a:r>
              <a:t>cimaux extrŒmement grands. Si vous ne connaissez pas les puis-</a:t>
            </a:r>
            <a:br/>
            <a:r>
              <a:t>sances de 10, dites-vous par exemple que le type double per-</a:t>
            </a:r>
            <a:br/>
            <a:r>
              <a:t>met de stocker le nombre 1 suivi de 308 zØros derriŁre! C’est-(cid:224)-</a:t>
            </a:r>
            <a:br/>
            <a:r>
              <a:t>dire : 10000000000000000000000000000000000000000000000000000... (je</a:t>
            </a:r>
            <a:br/>
            <a:r>
              <a:t>ne vais quand mŒme pas Øcrire 308 zØros pour vous!).</a:t>
            </a:r>
            <a:br/>
            <a:r>
              <a:t>Vousremarquerezqu’unintetunlongontl’airidentiques.Avantcen’Øtait</a:t>
            </a:r>
            <a:br/>
            <a:r>
              <a:t>paslecas(unintØtaitpluspetitqu’unlong),maisaujourd’huilesmØmoires</a:t>
            </a:r>
            <a:br/>
            <a:r>
              <a:t>ont ØvoluØ et on a assez de place pour stocker des grands nombres, on se</a:t>
            </a:r>
            <a:br/>
            <a:r>
              <a:t>moque donc un peu de la di(cid:27)Ørence entre un int et un long. Le langage</a:t>
            </a:r>
            <a:br/>
            <a:r>
              <a:t>C (cid:19) conserve (cid:20) tous ces types pour des raisons de compatibilitØ, mŒme si</a:t>
            </a:r>
            <a:br/>
            <a:r>
              <a:t>certains sont un peu de trop. En pratique, j’utilise principalement char, int</a:t>
            </a:r>
            <a:br/>
            <a:r>
              <a:t>et double.</a:t>
            </a:r>
            <a:br/>
            <a:r>
              <a:t>Vous verrez que la plupart du temps on manipule des nombres entiers (tant mieux,</a:t>
            </a:r>
            <a:br/>
            <a:r>
              <a:t>parce que c’est plus facile (cid:224) utiliser).</a:t>
            </a:r>
            <a:br/>
            <a:r>
              <a:t>54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21920">
                <a:tc>
                  <a:txBody>
                    <a:bodyPr/>
                    <a:lstStyle/>
                    <a:p>
                      <a:r>
                        <a:t>Nom du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Nombres stockables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-128 (cid:224) 127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-2 147 483 648 (cid:224) 2 147 483 647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-2 147 483 648 (cid:224) 2 147 483 647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-3.4 x 10 puissance 38 (cid:224) 3.4 x 10 puissance 38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-1.7 x 10 puissance 308 (cid:224) 1.7 x 10 puissance 308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D(cid:201)CLARER UNE VARIABLE</a:t>
            </a:r>
            <a:br/>
            <a:r>
              <a:t>Attention avec les nombres dØcimaux! Votre ordinateur ne conna(cid:238)t pas la</a:t>
            </a:r>
            <a:br/>
            <a:r>
              <a:t>virgule, il utilise le point. Vous ne devez donc pas Øcrire 54,9 mais plut(cid:244)t</a:t>
            </a:r>
            <a:br/>
            <a:r>
              <a:t>54.9!</a:t>
            </a:r>
            <a:br/>
            <a:r>
              <a:t>Ce n’est pas tout! Pour les types stockant des entiers (char, int, long...), il existe</a:t>
            </a:r>
            <a:br/>
            <a:r>
              <a:t>d’autres types dits unsigned (non signØs) qui eux ne peuvent stocker que des nombres</a:t>
            </a:r>
            <a:br/>
            <a:r>
              <a:t>positifs. Pour les utiliser, il su(cid:30)t d’Øcrire le mot unsigned devant le type :</a:t>
            </a:r>
            <a:br/>
            <a:r>
              <a:t>unsigned char 0 (cid:224) 255</a:t>
            </a:r>
            <a:br/>
            <a:r>
              <a:t>unsigned int 0 (cid:224) 4 294 967 295</a:t>
            </a:r>
            <a:br/>
            <a:r>
              <a:t>unsigned long 0 (cid:224) 4 294 967 295</a:t>
            </a:r>
            <a:br/>
            <a:r>
              <a:t>Comme vous le voyez, les unsigned sont des types qui ont le dØfaut de ne pas pouvoir</a:t>
            </a:r>
            <a:br/>
            <a:r>
              <a:t>stocker de nombres nØgatifs, mais l’avantage de pouvoir stocker des nombres deux fois</a:t>
            </a:r>
            <a:br/>
            <a:r>
              <a:t>plusgrands(chars’arrŒte(cid:224)128,tandisqueunsigned chars’arrŒte(cid:224)255parexemple).</a:t>
            </a:r>
            <a:br/>
            <a:r>
              <a:t>Pourquoi avoir crØØ trois types pour les nombres entiers? Un seul type aurait</a:t>
            </a:r>
            <a:br/>
            <a:r>
              <a:t>ØtØ su(cid:30)sant, non?</a:t>
            </a:r>
            <a:br/>
            <a:r>
              <a:t>Oui, mais on a crØØ (cid:224) l’origine plusieurs types pour Øconomiser de la mØmoire. Ainsi,</a:t>
            </a:r>
            <a:br/>
            <a:r>
              <a:t>quandondit(cid:224)l’ordinateurqu’onabesoind’unevariabledetypechar,onprendmoins</a:t>
            </a:r>
            <a:br/>
            <a:r>
              <a:t>d’espace en mØmoire que si on avait demandØ une variable de type int.</a:t>
            </a:r>
            <a:br/>
            <a:r>
              <a:t>Toutefois,c’Øtaitutilesurtout(cid:224)l’ØpoqueoølamØmoireØtaitlimitØe.Aujourd’hui,nos</a:t>
            </a:r>
            <a:br/>
            <a:r>
              <a:t>ordinateurs ont largement assez de mØmoire vive pour que (cid:231)a ne soit plus vraiment un</a:t>
            </a:r>
            <a:br/>
            <a:r>
              <a:t>problŁme.IlneseradoncpasutiledeseprendrelatŒtependantdesheuressurlechoix</a:t>
            </a:r>
            <a:br/>
            <a:r>
              <a:t>d’un type. Si vous ne savez pas si votre variable risque de prendre une grosse valeur,</a:t>
            </a:r>
            <a:br/>
            <a:r>
              <a:t>mettez int.</a:t>
            </a:r>
            <a:br/>
            <a:r>
              <a:t>En rØsumØ, on fera surtout la distinction entre nombres entiers et dØcimaux :</a:t>
            </a:r>
            <a:br/>
            <a:r>
              <a:t>(cid:21) pour un nombre entier, on utilisera le plus souvent int;</a:t>
            </a:r>
            <a:br/>
            <a:r>
              <a:t>(cid:21) pour un nombre dØcimal, on utilisera gØnØralement double.</a:t>
            </a:r>
            <a:br/>
            <a:r>
              <a:t>DØclarer une variable</a:t>
            </a:r>
            <a:br/>
            <a:r>
              <a:t>On y arrive. Maintenant, crØez un nouveau projet console que vous appellerez (cid:19) va-</a:t>
            </a:r>
            <a:br/>
            <a:r>
              <a:t>riables (cid:20). On va voir comment dØclarer une variable, c’est-(cid:224)-dire demander (cid:224) l’ordi-</a:t>
            </a:r>
            <a:br/>
            <a:r>
              <a:t>nateur la permission d’utiliser un peu de mØmoire.</a:t>
            </a:r>
            <a:br/>
            <a:r>
              <a:t>Une dØclaration de variable, c’est trŁs simple maintenant que vous savez tout ce qu’il</a:t>
            </a:r>
            <a:br/>
            <a:r>
              <a:t>faut. Il su(cid:30)t dans l’ordre :</a:t>
            </a:r>
            <a:br/>
            <a:r>
              <a:t>1. d’indiquer le type de la variable que l’on veut crØer;</a:t>
            </a:r>
            <a:br/>
            <a:r>
              <a:t>2. d’insØrer un espace;</a:t>
            </a:r>
            <a:br/>
            <a:r>
              <a:t>3. d’indiquer le nom que vous voulez donner (cid:224) la variable;</a:t>
            </a:r>
            <a:br/>
            <a:r>
              <a:t>4. et en(cid:28)n, de ne pas oublier le point-virgule.</a:t>
            </a:r>
            <a:br/>
            <a:r>
              <a:t>55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unsigned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(cid:224) 255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t>unsigned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(cid:224) 4 294 967 295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(cid:224) 4 294 967 295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4. UN MONDE DE VARIABLES</a:t>
            </a:r>
            <a:br/>
            <a:r>
              <a:t>Par exemple, si je veux crØer ma variable nombreDeVies de type int, je dois taper la</a:t>
            </a:r>
            <a:br/>
            <a:r>
              <a:t>ligne suivante :</a:t>
            </a:r>
            <a:br/>
            <a:r>
              <a:t>int nombreDeVies;</a:t>
            </a:r>
            <a:br/>
            <a:r>
              <a:t>Et c’est tout! Quelques autres exemples stupides pour la forme :</a:t>
            </a:r>
            <a:br/>
            <a:r>
              <a:t>int noteDeMaths;</a:t>
            </a:r>
            <a:br/>
            <a:r>
              <a:t>double sommeArgentRecue;</a:t>
            </a:r>
            <a:br/>
            <a:r>
              <a:t>unsigned int nombreDeLecteursEnTrainDeLireUnNomDeVariableUnPeuLong;</a:t>
            </a:r>
            <a:br/>
            <a:r>
              <a:t>Bon bref, vous avez compris le principe je pense!</a:t>
            </a:r>
            <a:br/>
            <a:r>
              <a:t>Ce qu’on fait l(cid:224) s’appelle une dØclaration de variable (un vocabulaire (cid:224) retenir).</a:t>
            </a:r>
            <a:br/>
            <a:r>
              <a:t>Vous devez faire les dØclarations de variables au dØbut des fonctions. Comme pour le</a:t>
            </a:r>
            <a:br/>
            <a:r>
              <a:t>moment on n’a qu’une seule fonction (la fonction main), vous allez dØclarer la variable</a:t>
            </a:r>
            <a:br/>
            <a:r>
              <a:t>comme ceci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int main(int argc, char *argv[]) // (cid:201)quivalent de int main()</a:t>
            </a:r>
            <a:br/>
            <a:r>
              <a:t>{</a:t>
            </a:r>
            <a:br/>
            <a:r>
              <a:t>int nombreDeVies;</a:t>
            </a:r>
            <a:br/>
            <a:r>
              <a:t>return 0;</a:t>
            </a:r>
            <a:br/>
            <a:r>
              <a:t>}</a:t>
            </a:r>
            <a:br/>
            <a:r>
              <a:t>Si vous lancez le programme ci-dessus, vous constaterez avec stupeur... qu’il ne fait</a:t>
            </a:r>
            <a:br/>
            <a:r>
              <a:t>rien.</a:t>
            </a:r>
            <a:br/>
            <a:r>
              <a:t>Quelques explications</a:t>
            </a:r>
            <a:br/>
            <a:r>
              <a:t>Alors, avant que vous ne m’Øtrangliez en croyant que je vous mŁne en bateau depuis</a:t>
            </a:r>
            <a:br/>
            <a:r>
              <a:t>tout (cid:224) l’heure, laissez-moi juste dire une chose pour ma dØfense.</a:t>
            </a:r>
            <a:br/>
            <a:r>
              <a:t>Enfait,ilsepassedeschoses,maisvousnelesvoyezpas.Lorsqueleprogrammearrive</a:t>
            </a:r>
            <a:br/>
            <a:r>
              <a:t>(cid:224) la ligne de la dØclaration de variable, il demande bien gentiment (cid:224) l’ordinateur s’il</a:t>
            </a:r>
            <a:br/>
            <a:r>
              <a:t>peututiliserunpeud’espacedanslamØmoirevive.Sitoutvabien,l’ordinateurrØpond</a:t>
            </a:r>
            <a:br/>
            <a:r>
              <a:t>(cid:19) Oui bien sßr, fais comme chez toi (cid:20). GØnØralement, cela se passe sans problŁme1.</a:t>
            </a:r>
            <a:br/>
            <a:r>
              <a:t>Soyez donc sans crainte, vos variables devraient normalement Œtre crØØes sans souci.</a:t>
            </a:r>
            <a:br/>
            <a:r>
              <a:t>1. Le seul problŁme qu’il pourrait y avoir, c’est qu’il n’y ait plus de place en mØmoire... Mais</a:t>
            </a:r>
            <a:br/>
            <a:r>
              <a:t>heureusement cela arrive rarement, car pour remplir toute la mØmoire rien qu’avec des int il faut</a:t>
            </a:r>
            <a:br/>
            <a:r>
              <a:t>vraimentlevouloir!</a:t>
            </a:r>
            <a:br/>
            <a:r>
              <a:t>56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D(cid:201)CLARER UNE VARIABLE</a:t>
            </a:r>
            <a:br/>
            <a:r>
              <a:t>Unepetiteastuce(cid:224)conna(cid:238)tre:sivousavezplusieursvariablesdumŒmetype</a:t>
            </a:r>
            <a:br/>
            <a:r>
              <a:t>(cid:224) dØclarer, inutile de faire une ligne pour chaque variable. Il vous su(cid:30)t de</a:t>
            </a:r>
            <a:br/>
            <a:r>
              <a:t>sØparer les di(cid:27)Ørents noms de variables par des virgules sur la mŒme ligne :</a:t>
            </a:r>
            <a:br/>
            <a:r>
              <a:t>int nombreDeVies, niveau, ageDuJoueur;</a:t>
            </a:r>
            <a:br/>
            <a:r>
              <a:t>Cela crØera trois variables int appelØes nombreDeVies, niveau et</a:t>
            </a:r>
            <a:br/>
            <a:r>
              <a:t>ageDuJoueur.</a:t>
            </a:r>
            <a:br/>
            <a:r>
              <a:t>Et maintenant? Maintenant qu’on a crØØ notre variable, on va pouvoir lui donner une</a:t>
            </a:r>
            <a:br/>
            <a:r>
              <a:t>valeur.</a:t>
            </a:r>
            <a:br/>
            <a:r>
              <a:t>A(cid:27)ecter une valeur (cid:224) une variable</a:t>
            </a:r>
            <a:br/>
            <a:r>
              <a:t>C’est tout ce qu’il y a de plus bŒte. Si vous voulez donner une valeur (cid:224) la variable</a:t>
            </a:r>
            <a:br/>
            <a:r>
              <a:t>nombreDeVies, il su(cid:30)t de procØder comme ceci :</a:t>
            </a:r>
            <a:br/>
            <a:r>
              <a:t>nombreDeVies = 5;</a:t>
            </a:r>
            <a:br/>
            <a:r>
              <a:t>Rien de plus (cid:224) faire. Vous indiquez le nom de la variable, un signe Øgal, puis la valeur</a:t>
            </a:r>
            <a:br/>
            <a:r>
              <a:t>quevousvoulezymettre.Ici,onvientdedonnerlavaleur5(cid:224)lavariablenombreDeVies.</a:t>
            </a:r>
            <a:br/>
            <a:r>
              <a:t>Notre programme complet ressemble donc (cid:224) ceci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nombreDeVies;</a:t>
            </a:r>
            <a:br/>
            <a:r>
              <a:t>nombreDeVies = 5;</a:t>
            </a:r>
            <a:br/>
            <a:r>
              <a:t>return 0;</a:t>
            </a:r>
            <a:br/>
            <a:r>
              <a:t>}</a:t>
            </a:r>
            <a:br/>
            <a:r>
              <a:t>L(cid:224)encore,riennes’a(cid:30)che(cid:224)l’Øcran,toutsepassedanslamØmoire.Quelquepartdans</a:t>
            </a:r>
            <a:br/>
            <a:r>
              <a:t>les trØfonds de votre ordinateur, une petite case de mØmoire vient de prendre la valeur</a:t>
            </a:r>
            <a:br/>
            <a:r>
              <a:t>5. N’est-ce pas magni(cid:28)que?</a:t>
            </a:r>
            <a:br/>
            <a:r>
              <a:t>On peut s’amuser si on veut (cid:224) changer la valeur par la suite :</a:t>
            </a:r>
            <a:br/>
            <a:r>
              <a:t>int nombreDeVies;</a:t>
            </a:r>
            <a:br/>
            <a:r>
              <a:t>nombreDeVies = 5;</a:t>
            </a:r>
            <a:br/>
            <a:r>
              <a:t>nombreDeVies = 4;</a:t>
            </a:r>
            <a:br/>
            <a:r>
              <a:t>nombreDeVies = 3;</a:t>
            </a:r>
            <a:br/>
            <a:r>
              <a:t>Danscetexemple,lavariablevaprendred’abordlavaleur5,puis4,eten(cid:28)n3.Comme</a:t>
            </a:r>
            <a:br/>
            <a:r>
              <a:t>votre ordinateur est trŁs rapide, tout cela se passe extrŒmement vite. Vous n’avez pas</a:t>
            </a:r>
            <a:br/>
            <a:r>
              <a:t>le temps de cligner des yeux que votre variable vient de prendre les valeurs 5, 4 et 3...</a:t>
            </a:r>
            <a:br/>
            <a:r>
              <a:t>et (cid:231)a y est, votre programme est (cid:28)ni.</a:t>
            </a:r>
            <a:br/>
            <a:r>
              <a:t>57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4. UN MONDE DE VARIABLES</a:t>
            </a:r>
            <a:br/>
            <a:r>
              <a:t>La valeur d’une nouvelle variable</a:t>
            </a:r>
            <a:br/>
            <a:r>
              <a:t>Voici une question trŁs importante que je veux vous soumettre :</a:t>
            </a:r>
            <a:br/>
            <a:r>
              <a:t>Quand on dØclare une variable, quelle valeur a-t-elle au dØpart?</a:t>
            </a:r>
            <a:br/>
            <a:r>
              <a:t>En e(cid:27)et, quand l’ordinateur lit cette ligne :</a:t>
            </a:r>
            <a:br/>
            <a:r>
              <a:t>int nombreDeVies;</a:t>
            </a:r>
            <a:br/>
            <a:r>
              <a:t>il rØserve un petit emplacement en mØmoire, d’accord. Mais quelle est la valeur de la</a:t>
            </a:r>
            <a:br/>
            <a:r>
              <a:t>variable (cid:224) ce moment-l(cid:224)? Y a-t-il une valeur par dØfaut (par exemple 0)?</a:t>
            </a:r>
            <a:br/>
            <a:r>
              <a:t>Ehbien,accrochez-vous:larØponseestnon.Non,nonetnon,iln’yapasdevaleurpar</a:t>
            </a:r>
            <a:br/>
            <a:r>
              <a:t>dØfaut.Enfait,l’emplacementestrØservØmaislavaleurnechangepas.Onn’e(cid:27)acepas</a:t>
            </a:r>
            <a:br/>
            <a:r>
              <a:t>ce qui se trouve dans la (cid:19) case mØmoire (cid:20). Du coup, votre variable prend la valeur qui</a:t>
            </a:r>
            <a:br/>
            <a:r>
              <a:t>se trouvait l(cid:224) avant dans la mØmoire, et cette valeur peut Œtre n’importe quoi!</a:t>
            </a:r>
            <a:br/>
            <a:r>
              <a:t>Si cette zone de la mØmoire n’a jamais ØtØ modi(cid:28)Øe, la valeur est peut-Œtre 0. Mais</a:t>
            </a:r>
            <a:br/>
            <a:r>
              <a:t>vous n’en Œtes pas sßrs, il pourrait trŁs bien y avoir le nombre 363 ou 18 (cid:224) la place,</a:t>
            </a:r>
            <a:br/>
            <a:r>
              <a:t>c’est-(cid:224)-direunrested’unvieuxprogrammequiestpassØparl(cid:224)avant!Ilfautdoncfaire</a:t>
            </a:r>
            <a:br/>
            <a:r>
              <a:t>trŁsattention(cid:224)(cid:231)asionveutØviterdesproblŁmesparlasuite.Lemieuxestd’initialiser</a:t>
            </a:r>
            <a:br/>
            <a:r>
              <a:t>la variable dŁs qu’on la dØclare. En C, c’est tout (cid:224) fait possible. En gros, (cid:231)a consiste (cid:224)</a:t>
            </a:r>
            <a:br/>
            <a:r>
              <a:t>combiner la dØclaration et l’a(cid:27)ectation d’une variable dans la mŒme instruction :</a:t>
            </a:r>
            <a:br/>
            <a:r>
              <a:t>int nombreDeVies = 5;</a:t>
            </a:r>
            <a:br/>
            <a:r>
              <a:t>Ici,lavariablenombreDeViesestdØclarØeetprendtoutdesuitelavaleur5.L’avantage,</a:t>
            </a:r>
            <a:br/>
            <a:r>
              <a:t>c’est que vous Œtes sßrs aprŁs que cette variable contient une valeur correcte, et pas du</a:t>
            </a:r>
            <a:br/>
            <a:r>
              <a:t>n’importe quoi.</a:t>
            </a:r>
            <a:br/>
            <a:r>
              <a:t>Les constantes</a:t>
            </a:r>
            <a:br/>
            <a:r>
              <a:t>Ilarriveparfoisquel’onaitbesoind’utiliserunevariabledontonvoudraitqu’ellegarde</a:t>
            </a:r>
            <a:br/>
            <a:r>
              <a:t>lamŒmevaleurpendanttouteladurØeduprogramme.C’est-(cid:224)-direqu’unefoisdØclarØe,</a:t>
            </a:r>
            <a:br/>
            <a:r>
              <a:t>vous voudriez que votre variable conserve sa valeur et que personne n’ait le droit de</a:t>
            </a:r>
            <a:br/>
            <a:r>
              <a:t>changer ce qu’elle contient.</a:t>
            </a:r>
            <a:br/>
            <a:r>
              <a:t>Ces variables particuliŁres sont appelØes constantes, justement parce que leur valeur</a:t>
            </a:r>
            <a:br/>
            <a:r>
              <a:t>reste constante.</a:t>
            </a:r>
            <a:br/>
            <a:r>
              <a:t>PourdØclareruneconstante,c’estenfaittrŁssimple:ilfaututiliserlemotconstjuste</a:t>
            </a:r>
            <a:br/>
            <a:r>
              <a:t>devant le type quand vous dØclarez votre variable. Par ailleurs, il faut obligatoirement</a:t>
            </a:r>
            <a:br/>
            <a:r>
              <a:t>lui donner une valeur au moment de sa dØclaration comme on vient d’apprendre (cid:224) le</a:t>
            </a:r>
            <a:br/>
            <a:r>
              <a:t>faire. AprŁs, il sera trop tard : vous ne pourrez plus changer la valeur de la constante.</a:t>
            </a:r>
            <a:br/>
            <a:r>
              <a:t>Exemple de dØclaration de constante :</a:t>
            </a:r>
            <a:br/>
            <a:r>
              <a:t>58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AFFICHER LE CONTENU D’UNE VARIABLE</a:t>
            </a:r>
            <a:br/>
            <a:r>
              <a:t>const int NOMBRE_DE_VIES_INITIALES = 5;</a:t>
            </a:r>
            <a:br/>
            <a:r>
              <a:t>Ce n’est pas une obligation, mais par convention on Øcrit les noms des</a:t>
            </a:r>
            <a:br/>
            <a:r>
              <a:t>constantes entiŁrement en majuscules comme je viens de le faire l(cid:224). Cela</a:t>
            </a:r>
            <a:br/>
            <a:r>
              <a:t>nouspermetainsidedistinguerfacilementlesconstantesdesvariables.Notez</a:t>
            </a:r>
            <a:br/>
            <a:r>
              <a:t>qu’on utilise l’underscore _ (cid:224) la place de l’espace.</a:t>
            </a:r>
            <a:br/>
            <a:r>
              <a:t>(cid:192) part (cid:231)a, une constante s’utilise comme une variable normale, vous pouvez a(cid:30)cher sa</a:t>
            </a:r>
            <a:br/>
            <a:r>
              <a:t>valeursivousledØsirez.Laseulechosequichange,c’estquesivousessayezdemodi(cid:28)er</a:t>
            </a:r>
            <a:br/>
            <a:r>
              <a:t>la valeur de la constante plus loin dans le programme, le compilateur vous indiquera</a:t>
            </a:r>
            <a:br/>
            <a:r>
              <a:t>qu’il y a une erreur avec cette constante.</a:t>
            </a:r>
            <a:br/>
            <a:r>
              <a:t>Les erreurs de compilation sont a(cid:30)chØes en bas de l’Øcran (dans ce que j’appelle la</a:t>
            </a:r>
            <a:br/>
            <a:r>
              <a:t>(cid:19) zone de la mort (cid:20), vous vous souvenez?). Dans un tel cas, le compilateur vous</a:t>
            </a:r>
            <a:br/>
            <a:r>
              <a:t>a(cid:30)cherait un mot doux du genre : [Warning] assignment of read-only variable</a:t>
            </a:r>
            <a:br/>
            <a:r>
              <a:t>’NOMBRE_DE_VIES_INITIALES’2.</a:t>
            </a:r>
            <a:br/>
            <a:r>
              <a:t>A(cid:30)cher le contenu d’une variable</a:t>
            </a:r>
            <a:br/>
            <a:r>
              <a:t>On sait a(cid:30)cher du texte (cid:224) l’Øcran avec la fonction printf. Maintenant, on va voir</a:t>
            </a:r>
            <a:br/>
            <a:r>
              <a:t>comment a(cid:30)cher la valeur d’une variable avec cette mŒme fonction.</a:t>
            </a:r>
            <a:br/>
            <a:r>
              <a:t>OnutiliseenfaitprintfdelamŒmemaniŁre,saufquel’onrajouteunsymbolespØcial</a:t>
            </a:r>
            <a:br/>
            <a:r>
              <a:t>(cid:224) l’endroit oø l’on veut a(cid:30)cher la valeur de la variable. Par exemple :</a:t>
            </a:r>
            <a:br/>
            <a:r>
              <a:t>printf("Il vous reste %d vies");</a:t>
            </a:r>
            <a:br/>
            <a:r>
              <a:t>Ce (cid:19) symbole spØcial (cid:20) dont je viens de vous parler est en fait un % suivi de la lettre</a:t>
            </a:r>
            <a:br/>
            <a:r>
              <a:t>(cid:19)d(cid:20).Cettelettrepermetd’indiquercequel’ondoita(cid:30)cher.(cid:19)d(cid:20)signi(cid:28)equec’estun</a:t>
            </a:r>
            <a:br/>
            <a:r>
              <a:t>nombreentier.IlexisteplusieursautrespossibilitØs,maispourdesraisonsdesimplicitØ</a:t>
            </a:r>
            <a:br/>
            <a:r>
              <a:t>on va se contenter de retenir ces deux-l(cid:224) :</a:t>
            </a:r>
            <a:br/>
            <a:r>
              <a:t>Symbole Signi(cid:28)cation</a:t>
            </a:r>
            <a:br/>
            <a:r>
              <a:t>%d Nombre entier (ex. : 4)</a:t>
            </a:r>
            <a:br/>
            <a:r>
              <a:t>%f Nombre dØcimal (ex. : 5.18)</a:t>
            </a:r>
            <a:br/>
            <a:r>
              <a:t>Je vous parlerai des autres symboles en temps voulu. Pour le moment, sachez que si</a:t>
            </a:r>
            <a:br/>
            <a:r>
              <a:t>vous voulez a(cid:30)cher un int vous devez utiliser %d, et pour un double vous utiliserez</a:t>
            </a:r>
            <a:br/>
            <a:r>
              <a:t>%f.</a:t>
            </a:r>
            <a:br/>
            <a:r>
              <a:t>On a presque (cid:28)ni. On a indiquØ qu’(cid:224) un endroit prØcis on voulait a(cid:30)cher un nombre</a:t>
            </a:r>
            <a:br/>
            <a:r>
              <a:t>entier, mais on n’a pas prØcisØ lequel! Il faut donc indiquer (cid:224) la fonction printf quelle</a:t>
            </a:r>
            <a:br/>
            <a:r>
              <a:t>est la variable dont on veut a(cid:30)cher la valeur. Pour ce faire, vous devez taper le nom</a:t>
            </a:r>
            <a:br/>
            <a:r>
              <a:t>de la variable aprŁs les guillemets et aprŁs avoir rajoutØ une virgule, comme ceci :</a:t>
            </a:r>
            <a:br/>
            <a:r>
              <a:t>2. Traduction:(cid:19)Tripleidiot,pourquoituessaiesdemodi(cid:28)erlavaleurd’uneconstante?(cid:20)</a:t>
            </a:r>
            <a:br/>
            <a:r>
              <a:t>59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Symbole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Signi(cid:28)cation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Nombre entier (ex. : 4)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Nombre dØcimal (ex. : 5.18)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4. UN MONDE DE VARIABLES</a:t>
            </a:r>
            <a:br/>
            <a:r>
              <a:t>printf("Il vous reste %d vies", nombreDeVies);</a:t>
            </a:r>
            <a:br/>
            <a:r>
              <a:t>Le %d sera remplacØ par la variable indiquØe aprŁs la virgule, (cid:224) savoir nombreDeVies.</a:t>
            </a:r>
            <a:br/>
            <a:r>
              <a:t>On se teste (cid:231)a dans un programme?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nombreDeVies = 5; // Au dØpart, le joueur a 5 vies</a:t>
            </a:r>
            <a:br/>
            <a:r>
              <a:t>printf("Vous avez %d vies\n", nombreDeVies);</a:t>
            </a:r>
            <a:br/>
            <a:r>
              <a:t>printf("**** B A M ****\n"); // L(cid:224) il se prend un grand coup sur la tŒte</a:t>
            </a:r>
            <a:br/>
            <a:r>
              <a:t>nombreDeVies = 4; // Il vient de perdre une vie !</a:t>
            </a:r>
            <a:br/>
            <a:r>
              <a:t>printf("Ah desole, il ne vous reste plus que %d vies maintenant !\n\n",</a:t>
            </a:r>
            <a:br/>
            <a:r>
              <a:t>(cid:44)→ nombreDeVies);</a:t>
            </a:r>
            <a:br/>
            <a:r>
              <a:t>return 0;</a:t>
            </a:r>
            <a:br/>
            <a:r>
              <a:t>}</a:t>
            </a:r>
            <a:br/>
            <a:r>
              <a:t>˙a pourrait presque Œtre un jeu vidØo (il faut juste beaucoup d’imagination). Ce pro-</a:t>
            </a:r>
            <a:br/>
            <a:r>
              <a:t>gramme a(cid:30)che ceci (cid:224) l’Øcran :</a:t>
            </a:r>
            <a:br/>
            <a:r>
              <a:t>Vous avez 5 vies</a:t>
            </a:r>
            <a:br/>
            <a:r>
              <a:t>**** B A M ****</a:t>
            </a:r>
            <a:br/>
            <a:r>
              <a:t>Ah desole, il ne vous reste plus que 4 vies maintenant !</a:t>
            </a:r>
            <a:br/>
            <a:r>
              <a:t>Vous devriez reconna(cid:238)tre ce qui se passe dans votre programme.</a:t>
            </a:r>
            <a:br/>
            <a:r>
              <a:t>1. Au dØpart le joueur a 5 vies, on a(cid:30)che (cid:231)a dans un printf.</a:t>
            </a:r>
            <a:br/>
            <a:r>
              <a:t>2. Ensuite, le joueur prend un coup sur la tŒte (d’oø le BAM).</a:t>
            </a:r>
            <a:br/>
            <a:r>
              <a:t>3. Finalement il n’a plus que 4 vies, on a(cid:30)che (cid:231)a aussi avec un printf.</a:t>
            </a:r>
            <a:br/>
            <a:r>
              <a:t>Bref, c’est plut(cid:244)t simple.</a:t>
            </a:r>
            <a:br/>
            <a:r>
              <a:t>A(cid:30)cher plusieurs variables dans un mŒme printf</a:t>
            </a:r>
            <a:br/>
            <a:r>
              <a:t>Il est possible d’a(cid:30)cher la valeur de plusieurs variables dans un seul printf. Il vous</a:t>
            </a:r>
            <a:br/>
            <a:r>
              <a:t>su(cid:30)t pour cela d’indiquer des %d ou des %f l(cid:224) oø vous voulez, puis d’indiquer les</a:t>
            </a:r>
            <a:br/>
            <a:r>
              <a:t>variables correspondantes dans le mŒme ordre, sØparØes par des virgules.</a:t>
            </a:r>
            <a:br/>
            <a:r>
              <a:t>Par exemple :</a:t>
            </a:r>
            <a:br/>
            <a:r>
              <a:t>printf("Vous avez %d vies et vous etes au niveau n(cid:6) %d", nombreDeVies, niveau);</a:t>
            </a:r>
            <a:br/>
            <a:r>
              <a:t>60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Vous avez 5 vies</a:t>
                      </a:r>
                    </a:p>
                    <a:p>
                      <a:r>
                        <a:t>**** B A M ****</a:t>
                      </a:r>
                    </a:p>
                    <a:p>
                      <a:r>
                        <a:t>Ah desole, il ne vous reste plus que 4 vies maintenant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R(cid:201)CUP(cid:201)RER UNE SAISIE</a:t>
            </a:r>
            <a:br/>
            <a:r>
              <a:t>Veillez (cid:224) bien indiquer vos variables dans le bon ordre. Le premier %d sera</a:t>
            </a:r>
            <a:br/>
            <a:r>
              <a:t>remplacØ par la premiŁre variable (nombreDeVies), et le second %d par la</a:t>
            </a:r>
            <a:br/>
            <a:r>
              <a:t>seconde variable (niveau). Si vous vous trompez d’ordre, votre phrase ne</a:t>
            </a:r>
            <a:br/>
            <a:r>
              <a:t>voudra plus rien dire.</a:t>
            </a:r>
            <a:br/>
            <a:r>
              <a:t>Allez,unpetittestmaintenant.Notezquej’enlŁveleslignestoutenhaut(lesdirectives</a:t>
            </a:r>
            <a:br/>
            <a:r>
              <a:t>deprØprocesseurcommen(cid:231)antparun#),jevaissupposerquevouslesmettez(cid:224)chaque</a:t>
            </a:r>
            <a:br/>
            <a:r>
              <a:t>fois maintenant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nombreDeVies = 5, niveau = 1;</a:t>
            </a:r>
            <a:br/>
            <a:r>
              <a:t>printf("Vous avez %d vies et vous etes au niveau n(cid:6) %d\n", nombreDeVies, niveau</a:t>
            </a:r>
            <a:br/>
            <a:r>
              <a:t>(cid:44)→ );</a:t>
            </a:r>
            <a:br/>
            <a:r>
              <a:t>return 0;</a:t>
            </a:r>
            <a:br/>
            <a:r>
              <a:t>}</a:t>
            </a:r>
            <a:br/>
            <a:r>
              <a:t>Ce qui a(cid:30)chera :</a:t>
            </a:r>
            <a:br/>
            <a:r>
              <a:t>Vous avez 5 vies et vous etes au niveau n(cid:6) 1</a:t>
            </a:r>
            <a:br/>
            <a:r>
              <a:t>RØcupØrer une saisie</a:t>
            </a:r>
            <a:br/>
            <a:r>
              <a:t>Les variables vont en fait commencer (cid:224) devenir intØressantes maintenant. On va ap-</a:t>
            </a:r>
            <a:br/>
            <a:r>
              <a:t>prendre (cid:224) demander (cid:224) l’utilisateur de taper un nombre dans la console. Ce nombre, on</a:t>
            </a:r>
            <a:br/>
            <a:r>
              <a:t>valerØcupØreretlestockerdansunevariable.Unefoisque(cid:231)aserafait,onpourrafaire</a:t>
            </a:r>
            <a:br/>
            <a:r>
              <a:t>tout un tas de choses avec, vous verrez.</a:t>
            </a:r>
            <a:br/>
            <a:r>
              <a:t>Pourdemander(cid:224)l’utilisateurd’entrerquelquechosedanslaconsole,onvautiliserune</a:t>
            </a:r>
            <a:br/>
            <a:r>
              <a:t>autre fonction toute prŒte : scanf. Cette fonction ressemble beaucoup (cid:224) printf. Vous</a:t>
            </a:r>
            <a:br/>
            <a:r>
              <a:t>devez mettre un %d pour indiquer que l’utilisateur doit entrer un nombre entier (pour</a:t>
            </a:r>
            <a:br/>
            <a:r>
              <a:t>les dØcimaux, je vais y revenir). Puis vous devez ensuite indiquer le nom de la variable</a:t>
            </a:r>
            <a:br/>
            <a:r>
              <a:t>qui va recevoir le nombre.</a:t>
            </a:r>
            <a:br/>
            <a:r>
              <a:t>Voici comment faire par exemple :</a:t>
            </a:r>
            <a:br/>
            <a:r>
              <a:t>int age = 0;</a:t>
            </a:r>
            <a:br/>
            <a:r>
              <a:t>scanf("%d", &amp;age);</a:t>
            </a:r>
            <a:br/>
            <a:r>
              <a:t>On doit mettre le %d entre guillemets. Par ailleurs, il faut mettre le symbole &amp; devant</a:t>
            </a:r>
            <a:br/>
            <a:r>
              <a:t>le nom de la variable qui va recevoir la valeur.</a:t>
            </a:r>
            <a:br/>
            <a:r>
              <a:t>Euh, pourquoi mettre un &amp; devant le nom de la variable?</a:t>
            </a:r>
            <a:br/>
            <a:r>
              <a:t>61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Vous avez 5 vies et vous etes au niveau n(cid:6)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4. UN MONDE DE VARIABLES</a:t>
            </a:r>
            <a:br/>
            <a:r>
              <a:t>L(cid:224),ilvafalloirquevousmefassiezcon(cid:28)ance.Sijedoisvousexpliquer(cid:231)atoutdesuite,</a:t>
            </a:r>
            <a:br/>
            <a:r>
              <a:t>on n’est pas sortis de l’auberge, croyez-moi! Que je vous rassure quand mŒme : je vous</a:t>
            </a:r>
            <a:br/>
            <a:r>
              <a:t>expliquerai un peu plus tard ce que signi(cid:28)e ce symbole. Pour le moment, je choisis de</a:t>
            </a:r>
            <a:br/>
            <a:r>
              <a:t>ne pas vous l’expliquer pour ne pas vous embrouiller, c’est donc plut(cid:244)t un service que</a:t>
            </a:r>
            <a:br/>
            <a:r>
              <a:t>je vous rends l(cid:224)!</a:t>
            </a:r>
            <a:br/>
            <a:r>
              <a:t>Attention : si vous voulez faire entrer un nombre dØcimal (de type double),</a:t>
            </a:r>
            <a:br/>
            <a:r>
              <a:t>cette fois il ne faut pas utiliser %f comme on pourrait s’y attendre mais...</a:t>
            </a:r>
            <a:br/>
            <a:r>
              <a:t>%lf. C’est une petite di(cid:27)Ørence avec le printf qui lui prenait %f.</a:t>
            </a:r>
            <a:br/>
            <a:r>
              <a:t>double poids = 0;</a:t>
            </a:r>
            <a:br/>
            <a:r>
              <a:t>scanf("%lf", &amp;poids);</a:t>
            </a:r>
            <a:br/>
            <a:r>
              <a:t>Revenons (cid:224) notre programme. Lorsque celui-ci arrive (cid:224) un scanf, il se met en pause et</a:t>
            </a:r>
            <a:br/>
            <a:r>
              <a:t>attend que l’utilisateur entre un nombre. Ce nombre sera stockØ dans la variable age.</a:t>
            </a:r>
            <a:br/>
            <a:r>
              <a:t>Voici un petit programme simple qui demande l’(cid:226)ge de l’utilisateur et qui le lui a(cid:30)che</a:t>
            </a:r>
            <a:br/>
            <a:r>
              <a:t>ensuite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age = 0; // On initialise la variable (cid:224) 0</a:t>
            </a:r>
            <a:br/>
            <a:r>
              <a:t>printf("Quel age avez-vous ? ");</a:t>
            </a:r>
            <a:br/>
            <a:r>
              <a:t>scanf("%d", &amp;age); // On demande d’entrer l’(cid:226)ge avec scanf</a:t>
            </a:r>
            <a:br/>
            <a:r>
              <a:t>printf("Ah ! Vous avez donc %d ans !\n\n", age);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992186(cid:1)</a:t>
            </a:r>
            <a:br/>
            <a:r>
              <a:t>Quel age avez-vous ? 20</a:t>
            </a:r>
            <a:br/>
            <a:r>
              <a:t>Ah ! Vous avez donc 20 ans !</a:t>
            </a:r>
            <a:br/>
            <a:r>
              <a:t>Le programme se met donc en pause aprŁs avoir a(cid:30)chØ la question (cid:19) Quel age avez-</a:t>
            </a:r>
            <a:br/>
            <a:r>
              <a:t>vous? (cid:20). Le curseur appara(cid:238)t (cid:224) l’Øcran, vous devez taper un nombre entier (votre (cid:226)ge).</a:t>
            </a:r>
            <a:br/>
            <a:r>
              <a:t>Tapez ensuite sur (cid:19) EntrØe (cid:20) pour valider, et le programme continuera (cid:224) s’exØcuter.</a:t>
            </a:r>
            <a:br/>
            <a:r>
              <a:t>Ici, tout ce qu’il fait aprŁs c’est a(cid:30)cher la valeur de la variable age (cid:224) l’Øcran ((cid:19) Ah!</a:t>
            </a:r>
            <a:br/>
            <a:r>
              <a:t>Vous avez donc 20 ans! (cid:20)).</a:t>
            </a:r>
            <a:br/>
            <a:r>
              <a:t>Voil(cid:224),vousavezcomprisleprincipe.Gr(cid:226)ce(cid:224)lafonctionscanf,onpeutdonccommen-</a:t>
            </a:r>
            <a:br/>
            <a:r>
              <a:t>cer (cid:224) interagir avec l’utilisateur.</a:t>
            </a:r>
            <a:br/>
            <a:r>
              <a:t>Notez que rien ne vous empŒche de taper autre chose qu’un nombre entier :</a:t>
            </a:r>
            <a:br/>
            <a:r>
              <a:t>(cid:21) si vous rentrez un nombre dØcimal, comme 2.9, il sera automatiquement tronquØ,</a:t>
            </a:r>
            <a:br/>
            <a:r>
              <a:t>c’est-(cid:224)-dire que seule la partie entiŁre sera conservØe. Dans ce cas, c’est le nombre 2</a:t>
            </a:r>
            <a:br/>
            <a:r>
              <a:t>qui aurait ØtØ stockØ dans la variable;</a:t>
            </a:r>
            <a:br/>
            <a:r>
              <a:t>62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Quel age avez-vous ? 20</a:t>
                      </a:r>
                    </a:p>
                    <a:p>
                      <a:r>
                        <a:t>Ah ! Vous avez donc 20 ans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COMMENT LIRE CE LIVRE?</a:t>
            </a:r>
            <a:br/>
            <a:r>
              <a:t>Pratiquez en mŒme temps</a:t>
            </a:r>
            <a:br/>
            <a:r>
              <a:t>Pratiquez rØguliŁrement. N’attendez pas d’avoir (cid:28)ni la lecture de ce livre pour allumer</a:t>
            </a:r>
            <a:br/>
            <a:r>
              <a:t>votre ordinateur et faire vos propres essais.</a:t>
            </a:r>
            <a:br/>
            <a:r>
              <a:t>LelivrecomporteplusieursT.P.1 quivousinvitent(cid:224)crØervotrepropreprogrammeen</a:t>
            </a:r>
            <a:br/>
            <a:r>
              <a:t>suivant une sØrie de consignes. C’est bien, mais ne vous en contentez pas. Essayez les</a:t>
            </a:r>
            <a:br/>
            <a:r>
              <a:t>codessourcequejevousproposetoutaulongducours.Modi(cid:28)ez-lesuntoutpetitpeu,</a:t>
            </a:r>
            <a:br/>
            <a:r>
              <a:t>puis de plus en plus jusqu’(cid:224) vous sentir (cid:224) l’aise. Une fois les T.P. terminØs, essayez de</a:t>
            </a:r>
            <a:br/>
            <a:r>
              <a:t>rØaliser les amØliorations suggØrØes ainsi que celles qui vous passent par la tŒte. Vous</a:t>
            </a:r>
            <a:br/>
            <a:r>
              <a:t>progresserez ainsi beaucoup plus vite que vous ne l’imaginiez.</a:t>
            </a:r>
            <a:br/>
            <a:r>
              <a:t>Utilisez les codes web!</a:t>
            </a:r>
            <a:br/>
            <a:r>
              <a:t>A(cid:28)n de tirer parti du Site du ZØro dont est issu ce livre, celui-ci vous propose ce qu’on</a:t>
            </a:r>
            <a:br/>
            <a:r>
              <a:t>appelle des (cid:19) codes web (cid:20). Ce sont des codes (cid:224) 6 chi(cid:27)res (cid:224) rentrer sur une page du Site</a:t>
            </a:r>
            <a:br/>
            <a:r>
              <a:t>du ZØro pour Œtre automatiquement redirigØ vers un site web sans avoir (cid:224) en recopier</a:t>
            </a:r>
            <a:br/>
            <a:r>
              <a:t>l’adresse.</a:t>
            </a:r>
            <a:br/>
            <a:r>
              <a:t>Pour utiliser les codes web, rendez-vous sur la page suivante2 :</a:t>
            </a:r>
            <a:br/>
            <a:r>
              <a:t>http://www.siteduzero.com/codeweb.html</a:t>
            </a:r>
            <a:br/>
            <a:r>
              <a:t>Unformulairevousinvite(cid:224)rentrervotrecodeweb.Faitesunpremieressaiaveclecode</a:t>
            </a:r>
            <a:br/>
            <a:r>
              <a:t>ci-dessous :</a:t>
            </a:r>
            <a:br/>
            <a:r>
              <a:t>(cid:3) (cid:0)</a:t>
            </a:r>
            <a:br/>
            <a:r>
              <a:t>(cid:66) (cid:2)Code web : 123456(cid:1)</a:t>
            </a:r>
            <a:br/>
            <a:r>
              <a:t>Ces codes web ont deux intØrŒts :</a:t>
            </a:r>
            <a:br/>
            <a:r>
              <a:t>(cid:21) vousfairetØlØchargerlescodessourceinclusdanscelivre,cequivousØviterad’avoir</a:t>
            </a:r>
            <a:br/>
            <a:r>
              <a:t>(cid:224) recopier certains codes un peu longs;</a:t>
            </a:r>
            <a:br/>
            <a:r>
              <a:t>(cid:21) vous rediriger vers les sites web prØsentØs tout au long du cours.</a:t>
            </a:r>
            <a:br/>
            <a:r>
              <a:t>Ce systŁme de redirection nous permet de tenir (cid:224) jour le livre que vous avez entre les</a:t>
            </a:r>
            <a:br/>
            <a:r>
              <a:t>mains sans que vous ayez besoin d’acheter systØmatiquement chaque nouvelle Ødition.</a:t>
            </a:r>
            <a:br/>
            <a:r>
              <a:t>Si un site web change d’adresse, nous modi(cid:28)erons la redirection mais le code web (cid:224)</a:t>
            </a:r>
            <a:br/>
            <a:r>
              <a:t>utiliser restera le mŒme. Si un site web dispara(cid:238)t, nous vous redirigerons vers une page</a:t>
            </a:r>
            <a:br/>
            <a:r>
              <a:t>du Site du ZØro expliquant ce qui s’est passØ et vous proposant une alternative.</a:t>
            </a:r>
            <a:br/>
            <a:r>
              <a:t>En clair, c’est un moyen de nous assurer de la pØrennitØ de cet ouvrage sans que vous</a:t>
            </a:r>
            <a:br/>
            <a:r>
              <a:t>ayez (cid:224) faire quoi que ce soit!</a:t>
            </a:r>
            <a:br/>
            <a:r>
              <a:t>1. TravauxPratiques</a:t>
            </a:r>
            <a:br/>
            <a:r>
              <a:t>2. JevoussuggŁred’ailleursdel’ajouter(cid:224)vosfavoris.</a:t>
            </a:r>
            <a:br/>
            <a:r>
              <a:t>iii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R(cid:201)CUP(cid:201)RER UNE SAISIE</a:t>
            </a:r>
            <a:br/>
            <a:r>
              <a:t>(cid:21) sivoustapezdeslettresauhasard((cid:19)ØŁydf(cid:20)),lavariablenechangerapasdevaleur.</a:t>
            </a:r>
            <a:br/>
            <a:r>
              <a:t>Ce qui est bien ici, c’est qu’on avait initialisØ notre variable (cid:224) 0 au dØbut. De ce fait,</a:t>
            </a:r>
            <a:br/>
            <a:r>
              <a:t>le programme a(cid:30)chera (cid:19) 0 ans (cid:20) si (cid:231)a n’a pas marchØ. Si on n’avait pas initialisØ la</a:t>
            </a:r>
            <a:br/>
            <a:r>
              <a:t>variable, le programme aurait pu a(cid:30)cher n’importe quoi!</a:t>
            </a:r>
            <a:br/>
            <a:r>
              <a:t>En rØsumØ</a:t>
            </a:r>
            <a:br/>
            <a:r>
              <a:t>(cid:21) Nos ordinateurs possŁdent plusieurs types de mØmoire. De la plus rapide (cid:224) la plus</a:t>
            </a:r>
            <a:br/>
            <a:r>
              <a:t>lente : les registres, la mØmoire cache, la mØmoire vive et le disque dur.</a:t>
            </a:r>
            <a:br/>
            <a:r>
              <a:t>(cid:21) Pour(cid:19)retenir(cid:20)desinformations,notreprogrammeabesoindestockerdesdonnØes</a:t>
            </a:r>
            <a:br/>
            <a:r>
              <a:t>dans la mØmoire. Il utilise pour cela la mØmoire vive3.</a:t>
            </a:r>
            <a:br/>
            <a:r>
              <a:t>(cid:21) Dans notre code source, les variables sont des donnØes stockØes temporairement en</a:t>
            </a:r>
            <a:br/>
            <a:r>
              <a:t>mØmoire vive. La valeur de ces donnØes peut changer au cours du programme.</a:t>
            </a:r>
            <a:br/>
            <a:r>
              <a:t>(cid:21) (cid:192) l’opposØ, on parle de constantes pour des donnØes stockØes en mØmoire vive. La</a:t>
            </a:r>
            <a:br/>
            <a:r>
              <a:t>valeur de ces donnØes ne peut pas changer.</a:t>
            </a:r>
            <a:br/>
            <a:r>
              <a:t>(cid:21) Ilexisteplusieurstypesdevariables,quioccupentplusoumoinsd’espaceenmØmoire.</a:t>
            </a:r>
            <a:br/>
            <a:r>
              <a:t>Certains types comme int sont prØvus pour stocker des nombres entiers, tandis que</a:t>
            </a:r>
            <a:br/>
            <a:r>
              <a:t>d’autres comme double stockent des nombres dØcimaux.</a:t>
            </a:r>
            <a:br/>
            <a:r>
              <a:t>(cid:21) La fonction scanf permet de demander (cid:224) l’utilisateur de saisir un nombre.</a:t>
            </a:r>
            <a:br/>
            <a:r>
              <a:t>3. LesregistresetlamØmoirecachesontaussiutilisØspouraugmenterlesperformances,maiscela</a:t>
            </a:r>
            <a:br/>
            <a:r>
              <a:t>fonctionneautomatiquement,nousn’avonspas(cid:224)nousenprØoccuper.</a:t>
            </a:r>
            <a:br/>
            <a:r>
              <a:t>63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4. UN MONDE DE VARIABLES</a:t>
            </a:r>
            <a:br/>
            <a:r>
              <a:t>64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5</a:t>
            </a:r>
            <a:br/>
            <a:r>
              <a:t>Chapitre</a:t>
            </a:r>
            <a:br/>
            <a:r>
              <a:t>Une bŒte de calcul</a:t>
            </a:r>
            <a:br/>
            <a:r>
              <a:t>Di(cid:30)cultØ :</a:t>
            </a:r>
            <a:br/>
            <a:r>
              <a:t>J</a:t>
            </a:r>
            <a:br/>
            <a:r>
              <a:t>e vous l’ai dit dans le chapitre prØcØdent : votre ordinateur n’est en fait qu’une grosse</a:t>
            </a:r>
            <a:br/>
            <a:r>
              <a:t>machine (cid:224) calculer. Que vous soyez en train d’Øcouter de la musique, regarder un (cid:28)lm</a:t>
            </a:r>
            <a:br/>
            <a:r>
              <a:t>ou jouer (cid:224) un jeu vidØo, votre ordinateur ne fait que des calculs.</a:t>
            </a:r>
            <a:br/>
            <a:r>
              <a:t>Ce chapitre va vous apprendre (cid:224) rØaliser la plupart des calculs qu’un ordinateur sait faire.</a:t>
            </a:r>
            <a:br/>
            <a:r>
              <a:t>Nous rØutiliserons ce que nous venons tout juste d’apprendre, (cid:224) savoir les variables. L’idØe,</a:t>
            </a:r>
            <a:br/>
            <a:r>
              <a:t>c’est justement de faire des calculs avec vos variables : ajouter des variables entre elles, les</a:t>
            </a:r>
            <a:br/>
            <a:r>
              <a:t>multiplier, enregistrer le rØsultat dans une autre variable, etc.</a:t>
            </a:r>
            <a:br/>
            <a:r>
              <a:t>MŒme si vous n’Œtes pas fan des mathØmatiques, ce chapitre vous sera absolument indis-</a:t>
            </a:r>
            <a:br/>
            <a:r>
              <a:t>pensable.</a:t>
            </a:r>
            <a:br/>
            <a:r>
              <a:t>65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5. UNE B˚TE DE CALCUL</a:t>
            </a:r>
            <a:br/>
            <a:r>
              <a:t>Les calculs de base</a:t>
            </a:r>
            <a:br/>
            <a:r>
              <a:t>Ilfautsavoirqu’enplusden’Œtrequ’unevulgairecalculatrice,votreordinateurestune</a:t>
            </a:r>
            <a:br/>
            <a:r>
              <a:t>calculatrice trŁs basique puisqu’on ne peut faire que des opØrations trŁs simples :</a:t>
            </a:r>
            <a:br/>
            <a:r>
              <a:t>(cid:21) addition;</a:t>
            </a:r>
            <a:br/>
            <a:r>
              <a:t>(cid:21) soustraction;</a:t>
            </a:r>
            <a:br/>
            <a:r>
              <a:t>(cid:21) multiplication;</a:t>
            </a:r>
            <a:br/>
            <a:r>
              <a:t>(cid:21) division;</a:t>
            </a:r>
            <a:br/>
            <a:r>
              <a:t>(cid:21) modulo1.</a:t>
            </a:r>
            <a:br/>
            <a:r>
              <a:t>Si vous voulez faire des opØrations plus compliquØes (des carrØs, des puissances, des</a:t>
            </a:r>
            <a:br/>
            <a:r>
              <a:t>logarithmesetautresjoyeusetØs)ilvousfaudralesprogrammer,c’est-(cid:224)-direexpliquer</a:t>
            </a:r>
            <a:br/>
            <a:r>
              <a:t>(cid:224)l’ordinateurcommentlesfaire.Fortheureusement,nousverronsplusloindansce</a:t>
            </a:r>
            <a:br/>
            <a:r>
              <a:t>chapitrequ’ilexisteunebibliothŁquemathØmatiquelivrØeaveclelangageCquicontient</a:t>
            </a:r>
            <a:br/>
            <a:r>
              <a:t>desfonctionsmathØmatiquestoutesprŒtes.Vousn’aurezdoncpas(cid:224)lesrØØcrire,(cid:224)moins</a:t>
            </a:r>
            <a:br/>
            <a:r>
              <a:t>quevoussouhaitiezvolontairementpasserunsalequartd’heure(ouquevoussoyezprof</a:t>
            </a:r>
            <a:br/>
            <a:r>
              <a:t>de maths).</a:t>
            </a:r>
            <a:br/>
            <a:r>
              <a:t>Voyons donc l’addition pour commencer. Pour faire une addition, on utilise le signe +</a:t>
            </a:r>
            <a:br/>
            <a:r>
              <a:t>(sans blague!). Vous devez mettre le rØsultat de votre calcul dans une variable. On va</a:t>
            </a:r>
            <a:br/>
            <a:r>
              <a:t>donc par exemple crØer une variable resultat de type int et faire un calcul :</a:t>
            </a:r>
            <a:br/>
            <a:r>
              <a:t>int resultat = 0;</a:t>
            </a:r>
            <a:br/>
            <a:r>
              <a:t>resultat = 5 + 3;</a:t>
            </a:r>
            <a:br/>
            <a:r>
              <a:t>Pas besoin d’Œtre un pro du calcul mental pour deviner que la variable resultat</a:t>
            </a:r>
            <a:br/>
            <a:r>
              <a:t>contiendralavaleur8aprŁsexØcution.Biensßr,riennes’a(cid:30)che(cid:224)l’Øcranaveccecode.</a:t>
            </a:r>
            <a:br/>
            <a:r>
              <a:t>Si vous voulez voir la valeur de la variable, rajoutez un printf comme vous savez</a:t>
            </a:r>
            <a:br/>
            <a:r>
              <a:t>maintenant si bien le faire :</a:t>
            </a:r>
            <a:br/>
            <a:r>
              <a:t>printf("5 + 3 = %d", resultat);</a:t>
            </a:r>
            <a:br/>
            <a:r>
              <a:t>(cid:192) l’Øcran, cela donnera :</a:t>
            </a:r>
            <a:br/>
            <a:r>
              <a:t>5 + 3 = 8</a:t>
            </a:r>
            <a:br/>
            <a:r>
              <a:t>Voil(cid:224) pour l’addition. Pour les autres opØrations, c’est la mŒme chose, seul le signe</a:t>
            </a:r>
            <a:br/>
            <a:r>
              <a:t>utilisØ change (voir tab. 5.1).</a:t>
            </a:r>
            <a:br/>
            <a:r>
              <a:t>Si vous avez dØj(cid:224) utilisØ la calculatrice sur votre ordinateur, vous devriez conna(cid:238)tre ces</a:t>
            </a:r>
            <a:br/>
            <a:r>
              <a:t>signes. Il n’y a pas de di(cid:30)cultØ particuliŁre pour ces opØrations, (cid:224) part pour les deux</a:t>
            </a:r>
            <a:br/>
            <a:r>
              <a:t>derniŁres (la division et le modulo). Nous allons donc parler un peu plus en dØtail de</a:t>
            </a:r>
            <a:br/>
            <a:r>
              <a:t>chacune d’elles.</a:t>
            </a:r>
            <a:br/>
            <a:r>
              <a:t>1. Jevousexpliqueraicequec’estsivousnesavezpas,pasdepanique.</a:t>
            </a:r>
            <a:br/>
            <a:r>
              <a:t>66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5 + 3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CALCULS DE BASE</a:t>
            </a:r>
            <a:br/>
            <a:r>
              <a:t>OpØration Signe</a:t>
            </a:r>
            <a:br/>
            <a:r>
              <a:t>Addition +</a:t>
            </a:r>
            <a:br/>
            <a:r>
              <a:t>Soustraction -</a:t>
            </a:r>
            <a:br/>
            <a:r>
              <a:t>Multiplication *</a:t>
            </a:r>
            <a:br/>
            <a:r>
              <a:t>Division /</a:t>
            </a:r>
            <a:br/>
            <a:r>
              <a:t>Modulo %</a:t>
            </a:r>
            <a:br/>
            <a:r>
              <a:t>Table 5.1 (cid:21) Signes des opØrateurs</a:t>
            </a:r>
            <a:br/>
            <a:r>
              <a:t>La division</a:t>
            </a:r>
            <a:br/>
            <a:r>
              <a:t>Les divisions fonctionnent normalement sur un ordinateur quand il n’y a pas de reste.</a:t>
            </a:r>
            <a:br/>
            <a:r>
              <a:t>Par exemple, 6 / 3 font 2, votre ordinateur vous donnera la rØponse juste. Jusque-l(cid:224)</a:t>
            </a:r>
            <a:br/>
            <a:r>
              <a:t>pas de souci.</a:t>
            </a:r>
            <a:br/>
            <a:r>
              <a:t>Mais prenons maintenant une division avec reste comme 5 / 2... Le rØsultat devrait</a:t>
            </a:r>
            <a:br/>
            <a:r>
              <a:t>Œtre 2.5. Et pourtant! Regardez ce que fait ce code :</a:t>
            </a:r>
            <a:br/>
            <a:r>
              <a:t>int resultat = 0;</a:t>
            </a:r>
            <a:br/>
            <a:r>
              <a:t>resultat = 5 / 2;</a:t>
            </a:r>
            <a:br/>
            <a:r>
              <a:t>printf ("5 / 2 = %d", resultat);</a:t>
            </a:r>
            <a:br/>
            <a:r>
              <a:t>5 / 2 = 2</a:t>
            </a:r>
            <a:br/>
            <a:r>
              <a:t>Il y a un gros problŁme. On a demandØ 5 / 2, on s’attend (cid:224) avoir 2.5, et l’ordinateur</a:t>
            </a:r>
            <a:br/>
            <a:r>
              <a:t>nous dit que (cid:231)a fait 2!</a:t>
            </a:r>
            <a:br/>
            <a:r>
              <a:t>Il y a anguille sous roche. Nos ordinateurs seraient-ils stupides (cid:224) ce point? En fait,</a:t>
            </a:r>
            <a:br/>
            <a:r>
              <a:t>quand il voit les chi(cid:27)res 5 et 2, votre ordinateur fait une division de nombres entiers2.</a:t>
            </a:r>
            <a:br/>
            <a:r>
              <a:t>Cela veut dire qu’il tronque le rØsultat, il ne garde que la partie entiŁre (le 2).</a:t>
            </a:r>
            <a:br/>
            <a:r>
              <a:t>HØ mais je sais pourquoi! C’est parce que resultat est un int! Si (cid:231)a avait</a:t>
            </a:r>
            <a:br/>
            <a:r>
              <a:t>ØtØ un double, il aurait pu stocker un nombre dØcimal (cid:224) l’intØrieur!</a:t>
            </a:r>
            <a:br/>
            <a:r>
              <a:t>Eh non, ce n’est pas la raison! Essayez le mŒme code en transformant juste resultat</a:t>
            </a:r>
            <a:br/>
            <a:r>
              <a:t>en double, et vous verrez qu’on vous a(cid:30)che quand mŒme 2. Parce que les nombres de</a:t>
            </a:r>
            <a:br/>
            <a:r>
              <a:t>l’opØration sont des nombres entiers, l’ordinateur rØpond par un nombre entier.</a:t>
            </a:r>
            <a:br/>
            <a:r>
              <a:t>Si on veut que l’ordinateur a(cid:30)che le bon rØsultat, il va falloir transformer les nombres</a:t>
            </a:r>
            <a:br/>
            <a:r>
              <a:t>5 et 2 de l’opØration en nombres dØcimaux, c’est-(cid:224)-dire Øcrire 5.0 et 2.0 (ce sont les</a:t>
            </a:r>
            <a:br/>
            <a:r>
              <a:t>mŒmes nombres, mais l’ordinateur considŁre que ce sont des nombres dØcimaux, donc</a:t>
            </a:r>
            <a:br/>
            <a:r>
              <a:t>il fait une division de nombres dØcimaux) :</a:t>
            </a:r>
            <a:br/>
            <a:r>
              <a:t>double resultat = 0;</a:t>
            </a:r>
            <a:br/>
            <a:r>
              <a:t>2. AussiappelØe(cid:19)divisioneuclidienne(cid:20).</a:t>
            </a:r>
            <a:br/>
            <a:r>
              <a:t>67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21920">
                <a:tc>
                  <a:txBody>
                    <a:bodyPr/>
                    <a:lstStyle/>
                    <a:p>
                      <a:r>
                        <a:t>OpØration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Signe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Soustraction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*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Modulo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5 / 2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5. UNE B˚TE DE CALCUL</a:t>
            </a:r>
            <a:br/>
            <a:r>
              <a:t>resultat = 5.0 / 2.0;</a:t>
            </a:r>
            <a:br/>
            <a:r>
              <a:t>printf ("5 / 2 = %f", resultat);</a:t>
            </a:r>
            <a:br/>
            <a:r>
              <a:t>5 / 2 = 2.500000</a:t>
            </a:r>
            <a:br/>
            <a:r>
              <a:t>L(cid:224), le nombre est correct. Bon : il a(cid:30)che des tonnes de zØros derriŁre si (cid:231)a lui chante,</a:t>
            </a:r>
            <a:br/>
            <a:r>
              <a:t>mais le rØsultat reste quand mŒme correct.</a:t>
            </a:r>
            <a:br/>
            <a:r>
              <a:t>Cette propriØtØ de la division de nombres entiers est trŁs importante. Il faut que vous</a:t>
            </a:r>
            <a:br/>
            <a:r>
              <a:t>reteniez que pour un ordinateur :</a:t>
            </a:r>
            <a:br/>
            <a:r>
              <a:t>(cid:21) 5 / 2 = 2;</a:t>
            </a:r>
            <a:br/>
            <a:r>
              <a:t>(cid:21) 10 / 3 = 3;</a:t>
            </a:r>
            <a:br/>
            <a:r>
              <a:t>(cid:21) 4 / 5 = 0.</a:t>
            </a:r>
            <a:br/>
            <a:r>
              <a:t>C’est un peu surprenant, mais c’est sa fa(cid:231)on de calculer avec des entiers.</a:t>
            </a:r>
            <a:br/>
            <a:r>
              <a:t>Si vous voulez avoir un rØsultat dØcimal, il faut que les nombres de l’opØration soient</a:t>
            </a:r>
            <a:br/>
            <a:r>
              <a:t>dØcimaux :</a:t>
            </a:r>
            <a:br/>
            <a:r>
              <a:t>(cid:21) 5.0 / 2.0 = 2.5;</a:t>
            </a:r>
            <a:br/>
            <a:r>
              <a:t>(cid:21) 10.0 / 3.0 = 3.33333;</a:t>
            </a:r>
            <a:br/>
            <a:r>
              <a:t>(cid:21) 4.0 / 5.0 = 0.8.</a:t>
            </a:r>
            <a:br/>
            <a:r>
              <a:t>En fait, en faisant une division d’entiers comme 5 / 2, votre ordinateur rØpond (cid:224) la</a:t>
            </a:r>
            <a:br/>
            <a:r>
              <a:t>question (cid:19) Combien y a-t-il de fois 2 dans le nombre 5? (cid:20). La rØponse est deux fois.</a:t>
            </a:r>
            <a:br/>
            <a:r>
              <a:t>De mŒme, (cid:19) combien de fois y a-t-il le nombre 3 dans 10? (cid:20) Trois fois.</a:t>
            </a:r>
            <a:br/>
            <a:r>
              <a:t>Maisalorsmedirez-vous,commentonfaitpourrØcupØrerlerestedeladivision?C’est</a:t>
            </a:r>
            <a:br/>
            <a:r>
              <a:t>l(cid:224) que super-modulo intervient.</a:t>
            </a:r>
            <a:br/>
            <a:r>
              <a:t>Le modulo</a:t>
            </a:r>
            <a:br/>
            <a:r>
              <a:t>LemoduloestuneopØrationmathØmatiquequipermetd’obtenirle reste d’une divi-</a:t>
            </a:r>
            <a:br/>
            <a:r>
              <a:t>sion.C’estpeut-ŒtreuneopØrationmoinsconnuequelesquatreautres,maispourvotre</a:t>
            </a:r>
            <a:br/>
            <a:r>
              <a:t>ordinateur (cid:231)a reste une opØration de base... probablement pour justement combler le</a:t>
            </a:r>
            <a:br/>
            <a:r>
              <a:t>problŁme de la (cid:19) division d’entiers (cid:20) qu’on vient de voir.</a:t>
            </a:r>
            <a:br/>
            <a:r>
              <a:t>Le modulo, je vous l’ai dit tout (cid:224) l’heure, se reprØsente par le signe %. Voici quelques</a:t>
            </a:r>
            <a:br/>
            <a:r>
              <a:t>exemples de modulos :</a:t>
            </a:r>
            <a:br/>
            <a:r>
              <a:t>(cid:21) 5 % 2 = 1;</a:t>
            </a:r>
            <a:br/>
            <a:r>
              <a:t>(cid:21) 14 % 3 = 2;</a:t>
            </a:r>
            <a:br/>
            <a:r>
              <a:t>(cid:21) 4 % 2 = 0.</a:t>
            </a:r>
            <a:br/>
            <a:r>
              <a:t>Le modulo 5 % 2 est le reste de la division 5 / 2, c’est-(cid:224)-dire 1. L’ordinateur calcule</a:t>
            </a:r>
            <a:br/>
            <a:r>
              <a:t>que 5 = 2 * 2 + 1 (c’est ce 1, le reste, que le modulo renvoie).</a:t>
            </a:r>
            <a:br/>
            <a:r>
              <a:t>De mŒme, 14 % 3, le calcul est 14 = 3 * 4 + 2 (modulo renvoie le 2). En(cid:28)n, pour 4</a:t>
            </a:r>
            <a:br/>
            <a:r>
              <a:t>% 2, la division tombe juste, il n’y a pas de reste, donc modulo renvoie 0.</a:t>
            </a:r>
            <a:br/>
            <a:r>
              <a:t>Voil(cid:224), il n’y a rien (cid:224) ajouter au sujet des modulos. Je tenais juste (cid:224) l’expliquer (cid:224) ceux</a:t>
            </a:r>
            <a:br/>
            <a:r>
              <a:t>qui ne conna(cid:238)traient pas.</a:t>
            </a:r>
            <a:br/>
            <a:r>
              <a:t>68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5 / 2 = 2.500000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CALCULS DE BASE</a:t>
            </a:r>
            <a:br/>
            <a:r>
              <a:t>En plus j’ai une bonne nouvelle : on a vu toutes les opØrations de base. Finis les cours</a:t>
            </a:r>
            <a:br/>
            <a:r>
              <a:t>de maths!</a:t>
            </a:r>
            <a:br/>
            <a:r>
              <a:t>Des calculs entre variables</a:t>
            </a:r>
            <a:br/>
            <a:r>
              <a:t>Ce qui serait intØressant, maintenant que vous savez faire les cinq opØrations de base,</a:t>
            </a:r>
            <a:br/>
            <a:r>
              <a:t>ce serait de s’entra(cid:238)ner (cid:224) faire des calculs entre plusieurs variables. En e(cid:27)et, rien ne</a:t>
            </a:r>
            <a:br/>
            <a:r>
              <a:t>vous empŒche de faire :</a:t>
            </a:r>
            <a:br/>
            <a:r>
              <a:t>resultat = nombre1 + nombre2;</a:t>
            </a:r>
            <a:br/>
            <a:r>
              <a:t>Cette ligne fait la somme des variables nombre1 et nombre2, et stocke le rØsultat dans</a:t>
            </a:r>
            <a:br/>
            <a:r>
              <a:t>la variable resultat.</a:t>
            </a:r>
            <a:br/>
            <a:r>
              <a:t>Et c’est l(cid:224) que les choses commencent (cid:224) devenir trŁs intØressantes. Tenez, il me vient</a:t>
            </a:r>
            <a:br/>
            <a:r>
              <a:t>une idØe. Vous avez maintenant dØj(cid:224) le niveau pour rØaliser une mini-calculatrice. Si,</a:t>
            </a:r>
            <a:br/>
            <a:r>
              <a:t>si, je vous assure!</a:t>
            </a:r>
            <a:br/>
            <a:r>
              <a:t>Imaginezunprogrammequidemandedeuxnombres(cid:224)l’utilisateur.Cesdeuxnombres,</a:t>
            </a:r>
            <a:br/>
            <a:r>
              <a:t>vous les stockez dans des variables. Ensuite, vous faites la somme de ces variables et</a:t>
            </a:r>
            <a:br/>
            <a:r>
              <a:t>vous stockez le rØsultat dans une variable appelØe resultat. Vous n’avez plus qu’(cid:224)</a:t>
            </a:r>
            <a:br/>
            <a:r>
              <a:t>a(cid:30)cher le rØsultat du calcul (cid:224) l’Øcran, sous les yeux Øbahis de l’utilisateur qui n’aurait</a:t>
            </a:r>
            <a:br/>
            <a:r>
              <a:t>jamais ØtØ capable de calculer cela de tŒte aussi vite.</a:t>
            </a:r>
            <a:br/>
            <a:r>
              <a:t>Essayez de coder vous-mŒmes ce petit programme, c’est facile et (cid:231)a vous entra(cid:238)nera!</a:t>
            </a:r>
            <a:br/>
            <a:r>
              <a:t>La rØponse est ci-dessous :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resultat = 0, nombre1 = 0, nombre2 = 0;</a:t>
            </a:r>
            <a:br/>
            <a:r>
              <a:t>// On demande les nombres 1 et 2 (cid:224) l’utilisateur :</a:t>
            </a:r>
            <a:br/>
            <a:r>
              <a:t>printf("Entrez le nombre 1 : ");</a:t>
            </a:r>
            <a:br/>
            <a:r>
              <a:t>scanf("%d", &amp;nombre1);</a:t>
            </a:r>
            <a:br/>
            <a:r>
              <a:t>printf("Entrez le nombre 2 : ");</a:t>
            </a:r>
            <a:br/>
            <a:r>
              <a:t>scanf("%d", &amp;nombre2);</a:t>
            </a:r>
            <a:br/>
            <a:r>
              <a:t>// On fait le calcul :</a:t>
            </a:r>
            <a:br/>
            <a:r>
              <a:t>resultat = nombre1 + nombre2;</a:t>
            </a:r>
            <a:br/>
            <a:r>
              <a:t>// Et on affiche l’addition (cid:224) l’Øcran :</a:t>
            </a:r>
            <a:br/>
            <a:r>
              <a:t>printf ("%d + %d = %d\n", nombre1, nombre2, resultat);</a:t>
            </a:r>
            <a:br/>
            <a:r>
              <a:t>return 0;</a:t>
            </a:r>
            <a:br/>
            <a:r>
              <a:t>}</a:t>
            </a:r>
            <a:br/>
            <a:r>
              <a:t>69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5. UNE B˚TE DE CALCUL</a:t>
            </a:r>
            <a:br/>
            <a:r>
              <a:t>(cid:3) (cid:0)</a:t>
            </a:r>
            <a:br/>
            <a:r>
              <a:t>(cid:66) (cid:2)Code web : 256452(cid:1)</a:t>
            </a:r>
            <a:br/>
            <a:r>
              <a:t>Entrez le nombre 1 : 30</a:t>
            </a:r>
            <a:br/>
            <a:r>
              <a:t>Entrez le nombre 2 : 25</a:t>
            </a:r>
            <a:br/>
            <a:r>
              <a:t>30 + 25 = 55</a:t>
            </a:r>
            <a:br/>
            <a:r>
              <a:t>Sans en avoir l’air, on vient de faire l(cid:224) notre premier programme ayant un intØrŒt.</a:t>
            </a:r>
            <a:br/>
            <a:r>
              <a:t>Notre programme est capable d’additionner deux nombres et d’a(cid:30)cher le rØsultat de</a:t>
            </a:r>
            <a:br/>
            <a:r>
              <a:t>l’opØration!</a:t>
            </a:r>
            <a:br/>
            <a:r>
              <a:t>Vous pouvez essayer avec n’importe quel nombre (du moment que vous ne dØpassez</a:t>
            </a:r>
            <a:br/>
            <a:r>
              <a:t>pas les limites d’un type int), votre ordinateur e(cid:27)ectuera le calcul en un Øclair3.</a:t>
            </a:r>
            <a:br/>
            <a:r>
              <a:t>Je vous conseille de faire la mŒme chose avec les autres opØrations pour vous entra(cid:238)ner</a:t>
            </a:r>
            <a:br/>
            <a:r>
              <a:t>(soustraction, multiplication...). Vous ne devriez pas avoir trop de mal vu qu’il y a</a:t>
            </a:r>
            <a:br/>
            <a:r>
              <a:t>juste un ou deux signes (cid:224) changer. Vous pouvez aussi ajouter une troisiŁme variable et</a:t>
            </a:r>
            <a:br/>
            <a:r>
              <a:t>faire l’addition de trois variables (cid:224) la fois, (cid:231)a fonctionne sans problŁme :</a:t>
            </a:r>
            <a:br/>
            <a:r>
              <a:t>resultat = nombre1 + nombre2 + nombre3;</a:t>
            </a:r>
            <a:br/>
            <a:r>
              <a:t>Les raccourcis</a:t>
            </a:r>
            <a:br/>
            <a:r>
              <a:t>Comme promis, nous n’avons pas de nouvelles opØrations (cid:224) voir. Et pour cause! Nous</a:t>
            </a:r>
            <a:br/>
            <a:r>
              <a:t>les connaissons dØj(cid:224) toutes. C’est avec ces simples opØrations de base que vous pouvez</a:t>
            </a:r>
            <a:br/>
            <a:r>
              <a:t>tout crØer. Il n’y a pas besoin d’autres opØrations. Je reconnais que c’est di(cid:30)cile (cid:224)</a:t>
            </a:r>
            <a:br/>
            <a:r>
              <a:t>avaler, se dire qu’un jeu 3D ne fait rien d’autre au (cid:28)nal que des additions et des</a:t>
            </a:r>
            <a:br/>
            <a:r>
              <a:t>soustractions, pourtant... c’est la stricte vØritØ.</a:t>
            </a:r>
            <a:br/>
            <a:r>
              <a:t>Ceci Øtant, il existe en C des techniques permettant de raccourcir l’Øcriture des opØ-</a:t>
            </a:r>
            <a:br/>
            <a:r>
              <a:t>rations. Pourquoi utiliser des raccourcis? Parce que, souvent, on fait des opØrations</a:t>
            </a:r>
            <a:br/>
            <a:r>
              <a:t>rØpØtitives. Vous allez voir ce que je veux dire par l(cid:224) tout de suite, avec ce qu’on</a:t>
            </a:r>
            <a:br/>
            <a:r>
              <a:t>appelle l’incrØmentation.</a:t>
            </a:r>
            <a:br/>
            <a:r>
              <a:t>L’incrØmentation</a:t>
            </a:r>
            <a:br/>
            <a:r>
              <a:t>Vous verrez que vous serez souvent amenØs (cid:224) ajouter 1 (cid:224) une variable. Au fur et (cid:224)</a:t>
            </a:r>
            <a:br/>
            <a:r>
              <a:t>mesure du programme, vous aurez des variables qui augmentent de 1 en 1.</a:t>
            </a:r>
            <a:br/>
            <a:r>
              <a:t>Imaginonsquevotrevariables’appellenombre(nomtrŁsoriginal,n’est-cepas?).Sauriez-</a:t>
            </a:r>
            <a:br/>
            <a:r>
              <a:t>vouscommentfairepourajouter1(cid:224)cettevariable,sanssavoirquelestlenombrequ’elle</a:t>
            </a:r>
            <a:br/>
            <a:r>
              <a:t>contient?</a:t>
            </a:r>
            <a:br/>
            <a:r>
              <a:t>Voici comment on doit faire :</a:t>
            </a:r>
            <a:br/>
            <a:r>
              <a:t>nombre = nombre + 1;</a:t>
            </a:r>
            <a:br/>
            <a:r>
              <a:t>3. Encore heureux, parce que des opØrations comme (cid:231)a, il doit en faire des milliards en une seule</a:t>
            </a:r>
            <a:br/>
            <a:r>
              <a:t>seconde!</a:t>
            </a:r>
            <a:br/>
            <a:r>
              <a:t>70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43840">
                <a:tc>
                  <a:txBody>
                    <a:bodyPr/>
                    <a:lstStyle/>
                    <a:p>
                      <a:r>
                        <a:t>Entrez le nombre 1 : 30</a:t>
                      </a:r>
                    </a:p>
                    <a:p>
                      <a:r>
                        <a:t>Entrez le nombre 2 : 25</a:t>
                      </a:r>
                    </a:p>
                    <a:p>
                      <a:r>
                        <a:t>30 + 25 =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RACCOURCIS</a:t>
            </a:r>
            <a:br/>
            <a:r>
              <a:t>Que se passe-t-il ici? On fait le calcul nombre + 1, et on range ce rØsultat dans la</a:t>
            </a:r>
            <a:br/>
            <a:r>
              <a:t>variable... nombre! Du coup, si notre variable nombre valait 4, elle vaut maintenant 5.</a:t>
            </a:r>
            <a:br/>
            <a:r>
              <a:t>Si elle valait 8, elle vaut maintenant 9, etc.</a:t>
            </a:r>
            <a:br/>
            <a:r>
              <a:t>Cette opØration est justement rØpØtitive. Les informaticiens Øtant des gens particuliŁ-</a:t>
            </a:r>
            <a:br/>
            <a:r>
              <a:t>rement fainØants, ils n’avaient guŁre envie de taper deux fois le mŒme nom de variable</a:t>
            </a:r>
            <a:br/>
            <a:r>
              <a:t>(ben oui quoi, c’est fatigant!). Ils ont donc inventØ un raccourci pour cette opØra-</a:t>
            </a:r>
            <a:br/>
            <a:r>
              <a:t>tion qu’on appelle l’incrØmentation. Cette instruction produit exactement le mŒme</a:t>
            </a:r>
            <a:br/>
            <a:r>
              <a:t>rØsultat que le code qu’on vient de voir :</a:t>
            </a:r>
            <a:br/>
            <a:r>
              <a:t>nombre++;</a:t>
            </a:r>
            <a:br/>
            <a:r>
              <a:t>Cetteligne,bienpluscourtequecelledetout(cid:224)l’heure,signi(cid:28)e(cid:19)Ajoute1(cid:224)lavariable</a:t>
            </a:r>
            <a:br/>
            <a:r>
              <a:t>nombre (cid:20). Il su(cid:30)t d’Øcrire le nom de la variable (cid:224) incrØmenter, de mettre deux signes</a:t>
            </a:r>
            <a:br/>
            <a:r>
              <a:t>+, et bien entendu, de ne pas oublier le point-virgule.</a:t>
            </a:r>
            <a:br/>
            <a:r>
              <a:t>Mine de rien, cela nous sera bien pratique par la suite car, comme je vous l’ai dit, on</a:t>
            </a:r>
            <a:br/>
            <a:r>
              <a:t>sera souvent amenØs (cid:224) faire des incrØmentations (c’est-(cid:224)-dire ajouter 1 (cid:224) une variable).</a:t>
            </a:r>
            <a:br/>
            <a:r>
              <a:t>Si vous Œtes perspicaces, vous avez d’ailleurs remarquØ que ce signe ++</a:t>
            </a:r>
            <a:br/>
            <a:r>
              <a:t>se trouve dans le nom du langage C++. C’est en fait un clin d’oeil des</a:t>
            </a:r>
            <a:br/>
            <a:r>
              <a:t>programmeurs, et vous Œtes maintenant capables de le comprendre! C++</a:t>
            </a:r>
            <a:br/>
            <a:r>
              <a:t>signi(cid:28)e qu’il s’agit du langage C (cid:19) incrØmentØ (cid:20), c’est-(cid:224)-dire si on veut (cid:19) du</a:t>
            </a:r>
            <a:br/>
            <a:r>
              <a:t>langage C (cid:224) un niveau supØrieur (cid:20). En pratique, le C++ permet surtout de</a:t>
            </a:r>
            <a:br/>
            <a:r>
              <a:t>programmer di(cid:27)Øremment mais il n’est pas (cid:19) meilleur (cid:20) que le C : juste</a:t>
            </a:r>
            <a:br/>
            <a:r>
              <a:t>di(cid:27)Ørent.</a:t>
            </a:r>
            <a:br/>
            <a:r>
              <a:t>La dØcrØmentation</a:t>
            </a:r>
            <a:br/>
            <a:r>
              <a:t>C’est tout bŒtement l’inverse de l’incrØmentation : on enlŁve 1 (cid:224) une variable. MŒme</a:t>
            </a:r>
            <a:br/>
            <a:r>
              <a:t>si on fait plus souvent des incrØmentations que des dØcrØmentations, cela reste une</a:t>
            </a:r>
            <a:br/>
            <a:r>
              <a:t>opØration pratique que vous utiliserez de temps en temps.</a:t>
            </a:r>
            <a:br/>
            <a:r>
              <a:t>La dØcrØmentation, si on l’Øcrit en forme (cid:19) longue (cid:20) :</a:t>
            </a:r>
            <a:br/>
            <a:r>
              <a:t>nombre = nombre - 1;</a:t>
            </a:r>
            <a:br/>
            <a:r>
              <a:t>Et maintenant en forme (cid:19) raccourcie (cid:20) :</a:t>
            </a:r>
            <a:br/>
            <a:r>
              <a:t>nombre--;</a:t>
            </a:r>
            <a:br/>
            <a:r>
              <a:t>On l’aurait presque devinØ tout seul! Au lieu de mettre un ++, vous mettez un -- : si</a:t>
            </a:r>
            <a:br/>
            <a:r>
              <a:t>votre variable vaut 6, elle vaudra 5 aprŁs l’instruction de dØcrØmentation.</a:t>
            </a:r>
            <a:br/>
            <a:r>
              <a:t>Les autres raccourcis</a:t>
            </a:r>
            <a:br/>
            <a:r>
              <a:t>Il existe d’autres raccourcis qui fonctionnent sur le mŒme principe. Cette fois, ces</a:t>
            </a:r>
            <a:br/>
            <a:r>
              <a:t>raccourcis fonctionnent pour toutes les opØrations de base : + - * / %.</a:t>
            </a:r>
            <a:br/>
            <a:r>
              <a:t>71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5. UNE B˚TE DE CALCUL</a:t>
            </a:r>
            <a:br/>
            <a:r>
              <a:t>Cela permet l(cid:224) encore d’Øviter une rØpØtition du nom d’une variable sur une mŒme</a:t>
            </a:r>
            <a:br/>
            <a:r>
              <a:t>ligne. Ainsi, si vous voulez multiplier par deux une variable :</a:t>
            </a:r>
            <a:br/>
            <a:r>
              <a:t>nombre = nombre * 2;</a:t>
            </a:r>
            <a:br/>
            <a:r>
              <a:t>Vous pouvez l’Øcrire d’une fa(cid:231)on raccourcie comme ceci :</a:t>
            </a:r>
            <a:br/>
            <a:r>
              <a:t>nombre *= 2;</a:t>
            </a:r>
            <a:br/>
            <a:r>
              <a:t>Si le nombre vaut 5 au dØpart, il vaudra 10 aprŁs cette instruction. Pour les autres</a:t>
            </a:r>
            <a:br/>
            <a:r>
              <a:t>opØrations de base, cela fonctionne de la mŒme maniŁre. Voici un petit programme</a:t>
            </a:r>
            <a:br/>
            <a:r>
              <a:t>d’exemple :</a:t>
            </a:r>
            <a:br/>
            <a:r>
              <a:t>int nombre = 2;</a:t>
            </a:r>
            <a:br/>
            <a:r>
              <a:t>nombre += 4; // nombre vaut 6...</a:t>
            </a:r>
            <a:br/>
            <a:r>
              <a:t>nombre -= 3; // ... nombre vaut maintenant 3</a:t>
            </a:r>
            <a:br/>
            <a:r>
              <a:t>nombre *= 5; // ... nombre vaut 15</a:t>
            </a:r>
            <a:br/>
            <a:r>
              <a:t>nombre /= 3; // ... nombre vaut 5</a:t>
            </a:r>
            <a:br/>
            <a:r>
              <a:t>nombre %= 3; // ... nombre vaut 2 (car 5 = 1 * 3 + 2)</a:t>
            </a:r>
            <a:br/>
            <a:r>
              <a:t>(Ne boudez pas, un peu de calcul mental n’a jamais tuØ personne!)</a:t>
            </a:r>
            <a:br/>
            <a:r>
              <a:t>L’avantage ici est qu’on peut utiliser toutes les opØrations de base, et qu’on peut ajou-</a:t>
            </a:r>
            <a:br/>
            <a:r>
              <a:t>ter,soustraire,multiplierparn’importequelnombre.Cesontdesraccourcis(cid:224)conna(cid:238)tre</a:t>
            </a:r>
            <a:br/>
            <a:r>
              <a:t>si vous avez un jour des lignes rØpØtitives (cid:224) taper dans un programme.</a:t>
            </a:r>
            <a:br/>
            <a:r>
              <a:t>Retenez quand mŒme que l’incrØmentation reste de loin le raccourci le plus utilisØ.</a:t>
            </a:r>
            <a:br/>
            <a:r>
              <a:t>La bibliothŁque mathØmatique</a:t>
            </a:r>
            <a:br/>
            <a:r>
              <a:t>En langage C, il existe ce qu’on appelle des bibliothŁques (cid:19) standard (cid:20), c’est-(cid:224)-dire</a:t>
            </a:r>
            <a:br/>
            <a:r>
              <a:t>des bibliothŁques toujours utilisables. Ce sont en quelque sorte des bibliothŁques (cid:19) de</a:t>
            </a:r>
            <a:br/>
            <a:r>
              <a:t>base (cid:20) qu’on utilise trŁs souvent.</a:t>
            </a:r>
            <a:br/>
            <a:r>
              <a:t>Les bibliothŁques sont, je vous le rappelle, des ensembles de fonctions toutes prŒtes.</a:t>
            </a:r>
            <a:br/>
            <a:r>
              <a:t>Ces fonctions ont ØtØ Øcrites par des programmeurs avant vous, elles vous Øvitent en</a:t>
            </a:r>
            <a:br/>
            <a:r>
              <a:t>quelque sorte d’avoir (cid:224) rØinventer la roue (cid:224) chaque nouveau programme.</a:t>
            </a:r>
            <a:br/>
            <a:r>
              <a:t>VousavezdØj(cid:224)utilisØlesfonctionsprintfetscanfdelabibliothŁquestdio.h.Ilfaut</a:t>
            </a:r>
            <a:br/>
            <a:r>
              <a:t>savoir qu’il existe une autre bibliothŁque, appelØe math.h, qui contient de nombreuses</a:t>
            </a:r>
            <a:br/>
            <a:r>
              <a:t>fonctions mathØmatiques toutes prŒtes.</a:t>
            </a:r>
            <a:br/>
            <a:r>
              <a:t>En e(cid:27)et, les cinq opØrations de base que l’on a vues sont loin d’Œtre su(cid:30)santes! Bon,</a:t>
            </a:r>
            <a:br/>
            <a:r>
              <a:t>il se peut que vous n’ayez jamais besoin de certaines opØrations complexes comme</a:t>
            </a:r>
            <a:br/>
            <a:r>
              <a:t>les exponentielles4. Toutefois, la bibliothŁque mathØmatique contient de nombreuses</a:t>
            </a:r>
            <a:br/>
            <a:r>
              <a:t>autres fonctions dont vous aurez trŁs probablement besoin.</a:t>
            </a:r>
            <a:br/>
            <a:r>
              <a:t>4. Sivousnesavezpascequec’est,c’estquevousŒtespeut-Œtreunpeutropjeunesouquevous</a:t>
            </a:r>
            <a:br/>
            <a:r>
              <a:t>n’avezpasassezfaitdemathsdansvotrevie.</a:t>
            </a:r>
            <a:br/>
            <a:r>
              <a:t>72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0. AVANT-PROPOS</a:t>
            </a:r>
            <a:br/>
            <a:r>
              <a:t>Du Site du ZØro au Livre du ZØro</a:t>
            </a:r>
            <a:br/>
            <a:r>
              <a:t>(cid:192) l’Øpoque oø j’ai souhaitØ rØdiger mes premiers cours pour dØbutants, mon premier</a:t>
            </a:r>
            <a:br/>
            <a:r>
              <a:t>rØ(cid:29)exeaØtØdecrØerunsitewebcarc’Øtaitpourmoilemoyenleplussimpledepublier</a:t>
            </a:r>
            <a:br/>
            <a:r>
              <a:t>mes Øcrits3. Il fut dØcidØ que le site s’appellerait le (cid:19) Site du ZØro (cid:20)... parce qu’on y</a:t>
            </a:r>
            <a:br/>
            <a:r>
              <a:t>apprendrait tout (cid:224) partir de zØro.</a:t>
            </a:r>
            <a:br/>
            <a:r>
              <a:t>Sans moyens publicitaires autres que le bouche (cid:224) oreille, mais avec beaucoup de moti-</a:t>
            </a:r>
            <a:br/>
            <a:r>
              <a:t>vationetdepassion,www.siteduzero.coms’estfaitau(cid:28)ldesannØesunvØritablenom</a:t>
            </a:r>
            <a:br/>
            <a:r>
              <a:t>sur le Web. (cid:192) tel point que j’ai (cid:28)ni par dØcouvrir qu’il Øtait connu et recommandØ par</a:t>
            </a:r>
            <a:br/>
            <a:r>
              <a:t>des professeurs en informatique, mais aussi utilisØ comme support de cours par leurs</a:t>
            </a:r>
            <a:br/>
            <a:r>
              <a:t>ØlŁves!</a:t>
            </a:r>
            <a:br/>
            <a:r>
              <a:t>Le site s’est fortement dØveloppØ et est devenu plus qu’un site de cours en ligne pour</a:t>
            </a:r>
            <a:br/>
            <a:r>
              <a:t>dØbutants.Ilregroupeaujourd’huiplusde170000membresformidablesquiØchangent</a:t>
            </a:r>
            <a:br/>
            <a:r>
              <a:t>et s’entraident sur les forums mais prennent aussi part (cid:224) la rØdaction des cours de</a:t>
            </a:r>
            <a:br/>
            <a:r>
              <a:t>fa(cid:231)ondØsintØressØe.Laseuleconsigneenvigueursurlesiteestlaseulequej’aiejamais</a:t>
            </a:r>
            <a:br/>
            <a:r>
              <a:t>suivie : se mettre (cid:224) la place du lecteur dØbutant que nous avons tous ØtØ.</a:t>
            </a:r>
            <a:br/>
            <a:r>
              <a:t>Cela fait longtemps que je souhaite un retour aux sources, dans ces librairies oø j’ai</a:t>
            </a:r>
            <a:br/>
            <a:r>
              <a:t>moi-mŒme ØtØ perdu. Le Livre du ZØro est le moyen idØal de boucler la boucle.</a:t>
            </a:r>
            <a:br/>
            <a:r>
              <a:t>(cid:192) l’attention de ceux qui ne connaissent pas le Site du ZØro</a:t>
            </a:r>
            <a:br/>
            <a:r>
              <a:t>Si vous ne faites pas partie des visiteurs du Site du ZØro4, vous vous demandez (cid:224) juste</a:t>
            </a:r>
            <a:br/>
            <a:r>
              <a:t>titre si ce livre est fait pour vous.</a:t>
            </a:r>
            <a:br/>
            <a:r>
              <a:t>Comme vous l’aurez sans doute compris, ce livre est avant tout destinØ aux dØbutants.</a:t>
            </a:r>
            <a:br/>
            <a:r>
              <a:t>Vous y trouverez nØanmoins aussi votre compte si vous avez dØj(cid:224) de l’expØrience en</a:t>
            </a:r>
            <a:br/>
            <a:r>
              <a:t>programmation dans d’autres langages et que vous souhaitez dØcouvrir le C.</a:t>
            </a:r>
            <a:br/>
            <a:r>
              <a:t>Toutes les notions (cid:224) conna(cid:238)tre pour dØmarrer dans la programmation seront dØtaillØes,</a:t>
            </a:r>
            <a:br/>
            <a:r>
              <a:t>en privilØgiant les exemples aux dØ(cid:28)nitions thØoriques. Le cours est d’ailleurs particu-</a:t>
            </a:r>
            <a:br/>
            <a:r>
              <a:t>liŁrement fourni en schØmas comme vous pourrez le constater.</a:t>
            </a:r>
            <a:br/>
            <a:r>
              <a:t>Lisez le premier chapitre pour dØcider si vous accrochez et comprenez ce qui s’y dit.</a:t>
            </a:r>
            <a:br/>
            <a:r>
              <a:t>La seule compØtence rØellement requise est de savoir allumer un ordinateur5. Je me</a:t>
            </a:r>
            <a:br/>
            <a:r>
              <a:t>charge de vous expliquer tout le reste : de l’installation des logiciels nØcessaires pour</a:t>
            </a:r>
            <a:br/>
            <a:r>
              <a:t>programmer (cid:224) l’explication des commandes qui permettent de crØer des programmes,</a:t>
            </a:r>
            <a:br/>
            <a:r>
              <a:t>en passant par les conseils et les bonnes pratiques qui vous feront gagner du temps.</a:t>
            </a:r>
            <a:br/>
            <a:r>
              <a:t>Vousnoterezquejem’exprimetoujours(cid:224)lapremiŁrepersonne.C’estmafa(cid:231)ondefaire.</a:t>
            </a:r>
            <a:br/>
            <a:r>
              <a:t>Imaginez d’une certaine maniŁre que nous sommes vous et moi dans la mŒme salle et</a:t>
            </a:r>
            <a:br/>
            <a:r>
              <a:t>que je suis votre professeur. Je vous parle directement et je rØponds (cid:224) vos questions en</a:t>
            </a:r>
            <a:br/>
            <a:r>
              <a:t>3. Et (cid:231)a l’est d’ailleurs toujours, c’est amusant de voir que cela n’a pas changØ. Le Web est plus</a:t>
            </a:r>
            <a:br/>
            <a:r>
              <a:t>quejamaisunformidableespaced’expressionetdoitlerester.</a:t>
            </a:r>
            <a:br/>
            <a:r>
              <a:t>4. Que l’on appelle d’ailleurs les (cid:19) ZØros (cid:20), selon une logique implacable qui ne vous aura pas</a:t>
            </a:r>
            <a:br/>
            <a:r>
              <a:t>ØchappØ.;-)</a:t>
            </a:r>
            <a:br/>
            <a:r>
              <a:t>5. Cen’estpasuneplaisanterie,c’estlaraisond’Œtredecelivreetc’estpourcelaqu’onl’appelle</a:t>
            </a:r>
            <a:br/>
            <a:r>
              <a:t>le(cid:19)LivreduZØro(cid:20).</a:t>
            </a:r>
            <a:br/>
            <a:r>
              <a:t>iv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BIBLIOTH¨QUE MATH(cid:201)MATIQUE</a:t>
            </a:r>
            <a:br/>
            <a:r>
              <a:t>Tenez par exemple, on ne peut pas faire de puissances en C! Comment calculer un</a:t>
            </a:r>
            <a:br/>
            <a:r>
              <a:t>simple carrØ? Vous pouvez toujours essayer de taper 52 dans votre programme, mais</a:t>
            </a:r>
            <a:br/>
            <a:r>
              <a:t>votreordinateurnelecomprendrajamaiscarilnesaitpascequec’est...(cid:192)moinsque</a:t>
            </a:r>
            <a:br/>
            <a:r>
              <a:t>vous le lui expliquiez en lui indiquant la bibliothŁque mathØmatique!</a:t>
            </a:r>
            <a:br/>
            <a:r>
              <a:t>PourpouvoirutiliserlesfonctionsdelabibliothŁquemathØmatique,ilestindispensable</a:t>
            </a:r>
            <a:br/>
            <a:r>
              <a:t>de mettre la directive de prØprocesseur suivante en haut de votre programme :</a:t>
            </a:r>
            <a:br/>
            <a:r>
              <a:t>#include &lt;math.h&gt;</a:t>
            </a:r>
            <a:br/>
            <a:r>
              <a:t>Une fois que c’est fait, vous pouvez utiliser toutes les fonctions de cette bibliothŁque.</a:t>
            </a:r>
            <a:br/>
            <a:r>
              <a:t>J’ai justement l’intention de vous les prØsenter. Bon : comme il y a beaucoup de fonc-</a:t>
            </a:r>
            <a:br/>
            <a:r>
              <a:t>tions, je ne peux pas en faire la liste complŁte ici. D’une part (cid:231)a vous ferait trop</a:t>
            </a:r>
            <a:br/>
            <a:r>
              <a:t>(cid:224) assimiler, et d’autre part mes pauvres petits doigts auraient fondu avant la (cid:28)n de</a:t>
            </a:r>
            <a:br/>
            <a:r>
              <a:t>l’Øcriture du chapitre. Je vais donc me contenter des fonctions principales, c’est-(cid:224)-dire</a:t>
            </a:r>
            <a:br/>
            <a:r>
              <a:t>celles qui me semblent les plus importantes.</a:t>
            </a:r>
            <a:br/>
            <a:r>
              <a:t>Vous n’avez peut-Œtre pas tous le niveau en maths pour comprendre ce que</a:t>
            </a:r>
            <a:br/>
            <a:r>
              <a:t>font ces fonctions. Si c’est votre cas, pas d’inquiØtude. Lisez juste, cela ne</a:t>
            </a:r>
            <a:br/>
            <a:r>
              <a:t>vous pØnalisera pas pour la suite. Ceci Øtant, je vous o(cid:27)re un petit conseil</a:t>
            </a:r>
            <a:br/>
            <a:r>
              <a:t>gratuit : soyez attentifs en cours de maths, on ne dirait pas comme (cid:231)a, mais</a:t>
            </a:r>
            <a:br/>
            <a:r>
              <a:t>en fait (cid:231)a (cid:28)nit par servir!</a:t>
            </a:r>
            <a:br/>
            <a:r>
              <a:t>fabs</a:t>
            </a:r>
            <a:br/>
            <a:r>
              <a:t>Cettefonctionretournelavaleurabsolued’unnombre,c’est-(cid:224)-dire|x|(c’estlanotation</a:t>
            </a:r>
            <a:br/>
            <a:r>
              <a:t>mathØmatique). La valeur absolue d’un nombre est sa valeur positive :</a:t>
            </a:r>
            <a:br/>
            <a:r>
              <a:t>(cid:21) si vous donnez -53 (cid:224) la fonction, elle vous renvoie 53;</a:t>
            </a:r>
            <a:br/>
            <a:r>
              <a:t>(cid:21) si vous donnez 53 (cid:224) la fonction, elle vous renvoie 53.</a:t>
            </a:r>
            <a:br/>
            <a:r>
              <a:t>En bref, elle renvoie toujours l’Øquivalent positif du nombre que vous lui donnez.</a:t>
            </a:r>
            <a:br/>
            <a:r>
              <a:t>double absolu = 0, nombre = -27;</a:t>
            </a:r>
            <a:br/>
            <a:r>
              <a:t>absolu = fabs(nombre); // absolu vaudra 27</a:t>
            </a:r>
            <a:br/>
            <a:r>
              <a:t>Cettefonctionrenvoieundouble,doncvotrevariableabsoludoitŒtredetypedouble.</a:t>
            </a:r>
            <a:br/>
            <a:r>
              <a:t>Il existe aussi une fonction similaire appelØe abs, situØe cette fois dans</a:t>
            </a:r>
            <a:br/>
            <a:r>
              <a:t>stdlib.h. La fonction abs marche de la mŒme maniŁre, sauf qu’elle uti-</a:t>
            </a:r>
            <a:br/>
            <a:r>
              <a:t>lise des entiers (int). Elle renvoie donc un nombre entier de type int et non</a:t>
            </a:r>
            <a:br/>
            <a:r>
              <a:t>un double comme fabs.</a:t>
            </a:r>
            <a:br/>
            <a:r>
              <a:t>73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5. UNE B˚TE DE CALCUL</a:t>
            </a:r>
            <a:br/>
            <a:r>
              <a:t>ceil</a:t>
            </a:r>
            <a:br/>
            <a:r>
              <a:t>Cette fonction renvoie le premier nombre entier aprŁs le nombre dØcimal qu’on lui</a:t>
            </a:r>
            <a:br/>
            <a:r>
              <a:t>donne. C’est une sorte d’arrondi. On arrondit en fait toujours au nombre entier supØ-</a:t>
            </a:r>
            <a:br/>
            <a:r>
              <a:t>rieur. Par exemple, si on lui donne 26.512, la fonction renvoie 27.</a:t>
            </a:r>
            <a:br/>
            <a:r>
              <a:t>Cette fonction s’utilise de la mŒme maniŁre et renvoie un double :</a:t>
            </a:r>
            <a:br/>
            <a:r>
              <a:t>double dessus = 0, nombre = 52.71;</a:t>
            </a:r>
            <a:br/>
            <a:r>
              <a:t>dessus = ceil(nombre); // dessus vaudra 53</a:t>
            </a:r>
            <a:br/>
            <a:r>
              <a:t>(cid:29)oor</a:t>
            </a:r>
            <a:br/>
            <a:r>
              <a:t>C’est l’inverse de la fonction prØcØdente : cette fois, elle renvoie le nombre directement</a:t>
            </a:r>
            <a:br/>
            <a:r>
              <a:t>en dessous. Si vous lui donnez 37.91, la fonction floor vous renverra donc 37.</a:t>
            </a:r>
            <a:br/>
            <a:r>
              <a:t>pow</a:t>
            </a:r>
            <a:br/>
            <a:r>
              <a:t>Cette fonction permet de calculer la puissance d’un nombre. Vous devez lui indiquer</a:t>
            </a:r>
            <a:br/>
            <a:r>
              <a:t>deux valeurs : le nombre et la puissance (cid:224) laquelle vous voulez l’Ølever. Voici le schØma</a:t>
            </a:r>
            <a:br/>
            <a:r>
              <a:t>de la fonction :</a:t>
            </a:r>
            <a:br/>
            <a:r>
              <a:t>pow(nombre, puissance);</a:t>
            </a:r>
            <a:br/>
            <a:r>
              <a:t>Par exemple, (cid:19) 2 puissance 3 (cid:20) (que l’on Øcrit habituellement 2^3 sur un ordinateur),</a:t>
            </a:r>
            <a:br/>
            <a:r>
              <a:t>c’est le calcul 2 * 2 * 2, ce qui fait 8 :</a:t>
            </a:r>
            <a:br/>
            <a:r>
              <a:t>double resultat = 0, nombre = 2;</a:t>
            </a:r>
            <a:br/>
            <a:r>
              <a:t>resultat = pow(nombre, 3); // resultat vaudra 2^3 = 8</a:t>
            </a:r>
            <a:br/>
            <a:r>
              <a:t>Vous pouvez donc utiliser cette fonction pour calculer des carrØs. Il su(cid:30)t d’indiquer</a:t>
            </a:r>
            <a:br/>
            <a:r>
              <a:t>une puissance de 2.</a:t>
            </a:r>
            <a:br/>
            <a:r>
              <a:t>sqrt</a:t>
            </a:r>
            <a:br/>
            <a:r>
              <a:t>Cette fonction calcule la racine carrØe d’un nombre. Elle renvoie un double.</a:t>
            </a:r>
            <a:br/>
            <a:r>
              <a:t>double resultat = 0, nombre = 100;</a:t>
            </a:r>
            <a:br/>
            <a:r>
              <a:t>resultat = sqrt(nombre); // resultat vaudra 10</a:t>
            </a:r>
            <a:br/>
            <a:r>
              <a:t>74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BIBLIOTH¨QUE MATH(cid:201)MATIQUE</a:t>
            </a:r>
            <a:br/>
            <a:r>
              <a:t>sin, cos, tan</a:t>
            </a:r>
            <a:br/>
            <a:r>
              <a:t>Ce sont les trois fameuses fonctions utilisØes en trigonomØtrie. Le fonctionnement est</a:t>
            </a:r>
            <a:br/>
            <a:r>
              <a:t>le mŒme, ces fonctions renvoient un double.</a:t>
            </a:r>
            <a:br/>
            <a:r>
              <a:t>Ces fonctions attendent une valeur en radians.</a:t>
            </a:r>
            <a:br/>
            <a:r>
              <a:t>asin, acos, atan</a:t>
            </a:r>
            <a:br/>
            <a:r>
              <a:t>Ce sont les fonctions arc sinus, arc cosinus et arc tangente, d’autres fonctions de trigo-</a:t>
            </a:r>
            <a:br/>
            <a:r>
              <a:t>nomØtrie. Elles s’utilisent de la mŒme maniŁre et renvoient un double.</a:t>
            </a:r>
            <a:br/>
            <a:r>
              <a:t>exp</a:t>
            </a:r>
            <a:br/>
            <a:r>
              <a:t>Cette fonction calcule l’exponentielle d’un nombre. Elle renvoie un double (oui, oui,</a:t>
            </a:r>
            <a:br/>
            <a:r>
              <a:t>elle aussi).</a:t>
            </a:r>
            <a:br/>
            <a:r>
              <a:t>log</a:t>
            </a:r>
            <a:br/>
            <a:r>
              <a:t>Cette fonction calcule le logarithme nØpØrien d’un nombre (que l’on note aussi (cid:19) ln (cid:20)).</a:t>
            </a:r>
            <a:br/>
            <a:r>
              <a:t>log10</a:t>
            </a:r>
            <a:br/>
            <a:r>
              <a:t>Cette fonction calcule le logarithme base 10 d’un nombre.</a:t>
            </a:r>
            <a:br/>
            <a:r>
              <a:t>En rØsumØ</a:t>
            </a:r>
            <a:br/>
            <a:r>
              <a:t>(cid:21) Un ordinateur n’est en fait qu’une calculatrice gØante : tout ce qu’il sait faire, ce</a:t>
            </a:r>
            <a:br/>
            <a:r>
              <a:t>sont des opØrations.</a:t>
            </a:r>
            <a:br/>
            <a:r>
              <a:t>(cid:21) LesopØrationsconnuesparvotreordinateursonttrŁsbasiques:l’addition,lasous-</a:t>
            </a:r>
            <a:br/>
            <a:r>
              <a:t>traction, la multiplication, la division et le modulo5.</a:t>
            </a:r>
            <a:br/>
            <a:r>
              <a:t>(cid:21) Il est possible d’e(cid:27)ectuer des calculs entre des variables. C’est d’ailleurs ce</a:t>
            </a:r>
            <a:br/>
            <a:r>
              <a:t>qu’un ordinateur sait faire de mieux : il le fait bien et vite.</a:t>
            </a:r>
            <a:br/>
            <a:r>
              <a:t>(cid:21) L’incrØmentation est l’opØration qui consiste (cid:224) ajouter 1 (cid:224) une variable. On Øcrit</a:t>
            </a:r>
            <a:br/>
            <a:r>
              <a:t>variable++.</a:t>
            </a:r>
            <a:br/>
            <a:r>
              <a:t>(cid:21) La dØcrØmentation est l’opØration inverse : on retire 1 (cid:224) une variable. On Øcrit</a:t>
            </a:r>
            <a:br/>
            <a:r>
              <a:t>donc variable--.</a:t>
            </a:r>
            <a:br/>
            <a:r>
              <a:t>(cid:21) Pouraugmenterlenombred’opØrationsconnuesparvotreordinateur,ilfautcharger</a:t>
            </a:r>
            <a:br/>
            <a:r>
              <a:t>la bibliothŁque mathØmatique6.</a:t>
            </a:r>
            <a:br/>
            <a:r>
              <a:t>(cid:21) Cette bibliothŁque contient des fonctions mathØmatiques plus avancØes, telles</a:t>
            </a:r>
            <a:br/>
            <a:r>
              <a:t>que la puissance, la racine carrØe, l’arrondi, l’exponentielle, le logarithme, etc.</a:t>
            </a:r>
            <a:br/>
            <a:r>
              <a:t>5. Ils’agitdurestedeladivision.</a:t>
            </a:r>
            <a:br/>
            <a:r>
              <a:t>6. #include &lt;math.h&gt;</a:t>
            </a:r>
            <a:br/>
            <a:r>
              <a:t>75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5. UNE B˚TE DE CALCUL</a:t>
            </a:r>
            <a:br/>
            <a:r>
              <a:t>76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6</a:t>
            </a:r>
            <a:br/>
            <a:r>
              <a:t>Chapitre</a:t>
            </a:r>
            <a:br/>
            <a:r>
              <a:t>Les conditions</a:t>
            </a:r>
            <a:br/>
            <a:r>
              <a:t>Di(cid:30)cultØ :</a:t>
            </a:r>
            <a:br/>
            <a:r>
              <a:t>N</a:t>
            </a:r>
            <a:br/>
            <a:r>
              <a:t>ous avons vu dans le premier chapitre qu’il existait de nombreux langages de pro-</a:t>
            </a:r>
            <a:br/>
            <a:r>
              <a:t>grammation. Certains se ressemblent d’ailleurs : un grand nombre d’entre eux sont</a:t>
            </a:r>
            <a:br/>
            <a:r>
              <a:t>inspirØs du langage C.</a:t>
            </a:r>
            <a:br/>
            <a:r>
              <a:t>EnfaitlelangageCaØtØcrØØilyaassezlongtemps,cequifaitqu’ilaservidemodŁle(cid:224)de</a:t>
            </a:r>
            <a:br/>
            <a:r>
              <a:t>nombreux autres plus rØcents. La plupart des langages de programmation ont (cid:28)nalement</a:t>
            </a:r>
            <a:br/>
            <a:r>
              <a:t>des ressemblances, ils reprennent les principes de base de leurs a(cid:238)nØs.</a:t>
            </a:r>
            <a:br/>
            <a:r>
              <a:t>En parlant de principes de base : nous sommes en plein dedans. Nous avons vu comment</a:t>
            </a:r>
            <a:br/>
            <a:r>
              <a:t>crØer des variables, faire des calculs avec (concept commun (cid:224) tous les langages de pro-</a:t>
            </a:r>
            <a:br/>
            <a:r>
              <a:t>grammation!), nous allons maintenant nous intØresser aux conditions. Sans conditions,</a:t>
            </a:r>
            <a:br/>
            <a:r>
              <a:t>nos programmes informatiques feraient toujours la mŒme chose!</a:t>
            </a:r>
            <a:br/>
            <a:r>
              <a:t>77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6. LES CONDITIONS</a:t>
            </a:r>
            <a:br/>
            <a:r>
              <a:t>La condition if... else</a:t>
            </a:r>
            <a:br/>
            <a:r>
              <a:t>Les conditions permettent de tester des variables. On peut par exemple dire (cid:19) si la</a:t>
            </a:r>
            <a:br/>
            <a:r>
              <a:t>variable machin est Øgale (cid:224) 50, fais ceci (cid:20)... Mais ce serait dommage de ne pouvoir</a:t>
            </a:r>
            <a:br/>
            <a:r>
              <a:t>tester que l’ØgalitØ! Il faudrait aussi pouvoir tester si la variable est infØrieure (cid:224) 50,</a:t>
            </a:r>
            <a:br/>
            <a:r>
              <a:t>infØrieure ou Øgale (cid:224) 50, supØrieure, supØrieure ou Øgale... Ne vous inquiØtez pas, le C</a:t>
            </a:r>
            <a:br/>
            <a:r>
              <a:t>a tout prØvu!</a:t>
            </a:r>
            <a:br/>
            <a:r>
              <a:t>Pour Øtudier les conditions if... else, nous allons suivre le plan suivant :</a:t>
            </a:r>
            <a:br/>
            <a:r>
              <a:t>1. quelques symboles (cid:224) conna(cid:238)tre avant de commencer,</a:t>
            </a:r>
            <a:br/>
            <a:r>
              <a:t>2. le test if,</a:t>
            </a:r>
            <a:br/>
            <a:r>
              <a:t>3. le test else,</a:t>
            </a:r>
            <a:br/>
            <a:r>
              <a:t>4. le test else if,</a:t>
            </a:r>
            <a:br/>
            <a:r>
              <a:t>5. plusieurs conditions (cid:224) la fois,</a:t>
            </a:r>
            <a:br/>
            <a:r>
              <a:t>6. quelques erreurs courantes (cid:224) Øviter.</a:t>
            </a:r>
            <a:br/>
            <a:r>
              <a:t>Avant de voir comment on Øcrit une condition de type if... else en C, il faut donc</a:t>
            </a:r>
            <a:br/>
            <a:r>
              <a:t>quevousconnaissiezdeuxoutroissymbolesdebase.Cessymbolessontindispensables</a:t>
            </a:r>
            <a:br/>
            <a:r>
              <a:t>pour rØaliser des conditions.</a:t>
            </a:r>
            <a:br/>
            <a:r>
              <a:t>Quelques symboles (cid:224) conna(cid:238)tre</a:t>
            </a:r>
            <a:br/>
            <a:r>
              <a:t>Voici un petit tableau de symboles du langage C (cid:224) conna(cid:238)tre par coeur :</a:t>
            </a:r>
            <a:br/>
            <a:r>
              <a:t>Symbole Signi(cid:28)cation</a:t>
            </a:r>
            <a:br/>
            <a:r>
              <a:t>== est Øgal (cid:224)</a:t>
            </a:r>
            <a:br/>
            <a:r>
              <a:t>&gt; est supØrieur (cid:224)</a:t>
            </a:r>
            <a:br/>
            <a:r>
              <a:t>&lt; est infØrieur (cid:224)</a:t>
            </a:r>
            <a:br/>
            <a:r>
              <a:t>&gt;= est supØrieur ou Øgal (cid:224)</a:t>
            </a:r>
            <a:br/>
            <a:r>
              <a:t>&lt;= est infØrieur ou Øgal (cid:224)</a:t>
            </a:r>
            <a:br/>
            <a:r>
              <a:t>!= est di(cid:27)Ørent de</a:t>
            </a:r>
            <a:br/>
            <a:r>
              <a:t>Faites trŁs attention, il y a bien deux symboles == pour tester l’ØgalitØ. Une</a:t>
            </a:r>
            <a:br/>
            <a:r>
              <a:t>erreur courante que font les dØbutants et de ne mettre qu’un symbole =, ce</a:t>
            </a:r>
            <a:br/>
            <a:r>
              <a:t>quin’apaslamŒmesigni(cid:28)cationenC.Jevousenreparleraiunpeuplusbas.</a:t>
            </a:r>
            <a:br/>
            <a:r>
              <a:t>Un if simple</a:t>
            </a:r>
            <a:br/>
            <a:r>
              <a:t>Attaquons maintenant sans plus tarder. Nous allons faire un test simple, qui va dire (cid:224)</a:t>
            </a:r>
            <a:br/>
            <a:r>
              <a:t>l’ordinateur :</a:t>
            </a:r>
            <a:br/>
            <a:r>
              <a:t>SI la variable vaut (cid:231)a,</a:t>
            </a:r>
            <a:br/>
            <a:r>
              <a:t>ALORS fais ceci.</a:t>
            </a:r>
            <a:br/>
            <a:r>
              <a:t>78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04502">
                <a:tc>
                  <a:txBody>
                    <a:bodyPr/>
                    <a:lstStyle/>
                    <a:p>
                      <a:r>
                        <a:t>Symbole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Signi(cid:28)cation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 Øgal (cid:224)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 supØrieur (cid:224)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 infØrieur (cid:224)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 supØrieur ou Øgal (cid:224)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 infØrieur ou Øgal (cid:224)</a:t>
                      </a:r>
                    </a:p>
                  </a:txBody>
                  <a:tcPr/>
                </a:tc>
              </a:tr>
              <a:tr h="104508">
                <a:tc>
                  <a:txBody>
                    <a:bodyPr/>
                    <a:lstStyle/>
                    <a:p>
                      <a: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 di(cid:27)Ørent 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CONDITION IF... ELSE</a:t>
            </a:r>
            <a:br/>
            <a:r>
              <a:t>En anglais, le mot (cid:19) si (cid:20) se traduit par if. C’est celui qu’on utilise en langage C</a:t>
            </a:r>
            <a:br/>
            <a:r>
              <a:t>pour introduire une condition. (cid:201)crivez donc un if. Ouvrez ensuite des parenthŁses : (cid:224)</a:t>
            </a:r>
            <a:br/>
            <a:r>
              <a:t>l’intØrieur de ces parenthŁses vous devrez Øcrire votre condition.</a:t>
            </a:r>
            <a:br/>
            <a:r>
              <a:t>Ensuite, ouvrez une accolade { et fermez-la un peu plus loin }. Tout ce qui se trouve</a:t>
            </a:r>
            <a:br/>
            <a:r>
              <a:t>(cid:224) l’intØrieur des accolades sera exØcutØ uniquement si la condition est vØri(cid:28)Øe.</a:t>
            </a:r>
            <a:br/>
            <a:r>
              <a:t>Cela nous donne donc (cid:224) Øcrire :</a:t>
            </a:r>
            <a:br/>
            <a:r>
              <a:t>if (/* Votre condition */)</a:t>
            </a:r>
            <a:br/>
            <a:r>
              <a:t>{</a:t>
            </a:r>
            <a:br/>
            <a:r>
              <a:t>// Instructions (cid:224) exØcuter si la condition est vraie</a:t>
            </a:r>
            <a:br/>
            <a:r>
              <a:t>}</a:t>
            </a:r>
            <a:br/>
            <a:r>
              <a:t>(cid:192) la place de mon commentaire (cid:19) Votre condition (cid:20), on va Øcrire une condition pour</a:t>
            </a:r>
            <a:br/>
            <a:r>
              <a:t>testerunevariable.Parexemple,onpourraittesterunevariableagequicontientvotre</a:t>
            </a:r>
            <a:br/>
            <a:r>
              <a:t>(cid:226)ge. Tenez pour s’entra(cid:238)ner, on va tester si vous Œtes majeur, c’est-(cid:224)-dire si votre (cid:226)ge</a:t>
            </a:r>
            <a:br/>
            <a:r>
              <a:t>est supØrieur ou Øgal (cid:224) 18 :</a:t>
            </a:r>
            <a:br/>
            <a:r>
              <a:t>if (age &gt;= 18)</a:t>
            </a:r>
            <a:br/>
            <a:r>
              <a:t>{</a:t>
            </a:r>
            <a:br/>
            <a:r>
              <a:t>printf ("Vous etes majeur !");</a:t>
            </a:r>
            <a:br/>
            <a:r>
              <a:t>}</a:t>
            </a:r>
            <a:br/>
            <a:r>
              <a:t>Le symbole &gt;= signi(cid:28)e (cid:19) supØrieur ou Øgal (cid:20), comme on l’a vu dans le tableau tout (cid:224)</a:t>
            </a:r>
            <a:br/>
            <a:r>
              <a:t>l’heure.</a:t>
            </a:r>
            <a:br/>
            <a:r>
              <a:t>S’il n’y a qu’une instruction entre les accolades (comme c’est le cas ici),</a:t>
            </a:r>
            <a:br/>
            <a:r>
              <a:t>alorscelles-cideviennentfacultatives.JerecommandenØanmoinsdetoujours</a:t>
            </a:r>
            <a:br/>
            <a:r>
              <a:t>mettre des accolades pour des raisons de clartØ.</a:t>
            </a:r>
            <a:br/>
            <a:r>
              <a:t>Tester ce code</a:t>
            </a:r>
            <a:br/>
            <a:r>
              <a:t>SivousvouleztesterlescodesprØcØdentspourvoircommentleiffonctionne,ilfaudra</a:t>
            </a:r>
            <a:br/>
            <a:r>
              <a:t>placer le if (cid:224) l’intØrieur d’une fonction main et ne pas oublier de dØclarer une variable</a:t>
            </a:r>
            <a:br/>
            <a:r>
              <a:t>age (cid:224) laquelle on donnera la valeur de notre choix.</a:t>
            </a:r>
            <a:br/>
            <a:r>
              <a:t>Cela peut para(cid:238)tre Øvident pour certains, mais plusieurs lecteurs visiblement perdus</a:t>
            </a:r>
            <a:br/>
            <a:r>
              <a:t>m’ont encouragØ (cid:224) ajouter cette explication. Voici donc un code complet que vous</a:t>
            </a:r>
            <a:br/>
            <a:r>
              <a:t>pouvez tester :</a:t>
            </a:r>
            <a:br/>
            <a:r>
              <a:t>#include &lt;stdio.h&gt;</a:t>
            </a:r>
            <a:br/>
            <a:r>
              <a:t>#include &lt;stdlib.h&gt;</a:t>
            </a:r>
            <a:br/>
            <a:r>
              <a:t>int main(int argc, char *argv[])</a:t>
            </a:r>
            <a:br/>
            <a:r>
              <a:t>{</a:t>
            </a:r>
            <a:br/>
            <a:r>
              <a:t>int age = 20;</a:t>
            </a:r>
            <a:br/>
            <a:r>
              <a:t>79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6. LES CONDITIONS</a:t>
            </a:r>
            <a:br/>
            <a:r>
              <a:t>if (age &gt;= 18)</a:t>
            </a:r>
            <a:br/>
            <a:r>
              <a:t>{</a:t>
            </a:r>
            <a:br/>
            <a:r>
              <a:t>printf ("Vous etes majeur !\n");</a:t>
            </a:r>
            <a:br/>
            <a:r>
              <a:t>}</a:t>
            </a:r>
            <a:br/>
            <a:r>
              <a:t>return 0;</a:t>
            </a:r>
            <a:br/>
            <a:r>
              <a:t>}</a:t>
            </a:r>
            <a:br/>
            <a:r>
              <a:t>(cid:3) (cid:0)</a:t>
            </a:r>
            <a:br/>
            <a:r>
              <a:t>(cid:66) (cid:2)Code web : 533746(cid:1)</a:t>
            </a:r>
            <a:br/>
            <a:r>
              <a:t>Ici, la variable age vaut 20, donc le (cid:19) Vous Œtes majeur! (cid:20) s’a(cid:30)chera. Essayez de</a:t>
            </a:r>
            <a:br/>
            <a:r>
              <a:t>changerlavaleurinitialedelavariablepourvoir.Mettezparexemple15:lacondition</a:t>
            </a:r>
            <a:br/>
            <a:r>
              <a:t>sera fausse, et donc (cid:19) Vous Œtes majeur! (cid:20) ne s’a(cid:30)chera pas cette fois.</a:t>
            </a:r>
            <a:br/>
            <a:r>
              <a:t>Utilisez ce code de base pour tester les prochains exemples du chapitre.</a:t>
            </a:r>
            <a:br/>
            <a:r>
              <a:t>Une question de propretØ</a:t>
            </a:r>
            <a:br/>
            <a:r>
              <a:t>La fa(cid:231)on dont vous ouvrez les accolades n’est pas importante, votre programme fonc-</a:t>
            </a:r>
            <a:br/>
            <a:r>
              <a:t>tionnera aussi bien si vous Øcrivez tout sur une mŒme ligne. Par exemple :</a:t>
            </a:r>
            <a:br/>
            <a:r>
              <a:t>if (age &gt;= 18) { printf ("Vous etes majeur !"); }</a:t>
            </a:r>
            <a:br/>
            <a:r>
              <a:t>Pourtant, mŒme s’il est possible d’Øcrire comme (cid:231)a, c’est absolument dØconseillØ.</a:t>
            </a:r>
            <a:br/>
            <a:r>
              <a:t>Ene(cid:27)et,toutØcriresurunemŒmelignerendvotrecodedi(cid:30)cilementlisible.Sivousne</a:t>
            </a:r>
            <a:br/>
            <a:r>
              <a:t>prenez pas dŁs maintenant l’habitude d’aØrer votre code, plus tard quand vous Øcrirez</a:t>
            </a:r>
            <a:br/>
            <a:r>
              <a:t>de plus gros programmes vous ne vous y retrouverez plus!</a:t>
            </a:r>
            <a:br/>
            <a:r>
              <a:t>Essayez donc de prØsenter votre code source de la mŒme fa(cid:231)on que moi : une accolade</a:t>
            </a:r>
            <a:br/>
            <a:r>
              <a:t>sur une ligne, puis vos instructions (prØcØdØes d’une tabulation pour les (cid:19) dØcaler vers</a:t>
            </a:r>
            <a:br/>
            <a:r>
              <a:t>la droite (cid:20)), puis l’accolade de fermeture sur une ligne.</a:t>
            </a:r>
            <a:br/>
            <a:r>
              <a:t>Il existe plusieurs bonnes fa(cid:231)ons de prØsenter son code source. ˙a ne change</a:t>
            </a:r>
            <a:br/>
            <a:r>
              <a:t>rienaufonctionnementduprogramme(cid:28)nal,maisc’estunequestionde(cid:19)style</a:t>
            </a:r>
            <a:br/>
            <a:r>
              <a:t>informatique (cid:20) si vous voulez. Si vous voyez le code de quelqu’un d’autre</a:t>
            </a:r>
            <a:br/>
            <a:r>
              <a:t>prØsentØ un peu di(cid:27)Øremment, c’est qu’il code avec un style di(cid:27)Ørent. Le</a:t>
            </a:r>
            <a:br/>
            <a:r>
              <a:t>principal dans tous les cas Øtant que le code reste aØrØ et lisible.</a:t>
            </a:r>
            <a:br/>
            <a:r>
              <a:t>Le else pour dire (cid:19) sinon (cid:20)</a:t>
            </a:r>
            <a:br/>
            <a:r>
              <a:t>Maintenant que nous savons faire un test simple, allons un peu plus loin : si le test n’a</a:t>
            </a:r>
            <a:br/>
            <a:r>
              <a:t>pas marchØ (il est faux), on va dire (cid:224) l’ordinateur d’exØcuter d’autres instructions.</a:t>
            </a:r>
            <a:br/>
            <a:r>
              <a:t>En fran(cid:231)ais, nous allons donc Øcrire quelque chose qui ressemble (cid:224) cela :</a:t>
            </a:r>
            <a:br/>
            <a:r>
              <a:t>80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LA CONDITION IF... ELSE</a:t>
            </a:r>
            <a:br/>
            <a:r>
              <a:t>SI la variable vaut (cid:231)a,</a:t>
            </a:r>
            <a:br/>
            <a:r>
              <a:t>ALORS fais ceci,</a:t>
            </a:r>
            <a:br/>
            <a:r>
              <a:t>SINON fais cela.</a:t>
            </a:r>
            <a:br/>
            <a:r>
              <a:t>Il su(cid:30)t de rajouter le mot else aprŁs l’accolade fermante du if. Petit exemple :</a:t>
            </a:r>
            <a:br/>
            <a:r>
              <a:t>if (age &gt;= 18) // Si l’(cid:226)ge est supØrieur ou Øgal (cid:224) 18</a:t>
            </a:r>
            <a:br/>
            <a:r>
              <a:t>{</a:t>
            </a:r>
            <a:br/>
            <a:r>
              <a:t>printf ("Vous etes majeur !");</a:t>
            </a:r>
            <a:br/>
            <a:r>
              <a:t>}</a:t>
            </a:r>
            <a:br/>
            <a:r>
              <a:t>else // Sinon...</a:t>
            </a:r>
            <a:br/>
            <a:r>
              <a:t>{</a:t>
            </a:r>
            <a:br/>
            <a:r>
              <a:t>printf ("Ah c’est bete, vous etes mineur !");</a:t>
            </a:r>
            <a:br/>
            <a:r>
              <a:t>}</a:t>
            </a:r>
            <a:br/>
            <a:r>
              <a:t>Leschosessontassezsimples:silavariableageestsupØrieureouØgale(cid:224)18,ona(cid:30)che</a:t>
            </a:r>
            <a:br/>
            <a:r>
              <a:t>le message (cid:19) Vous Œtes majeur! (cid:20), sinon on a(cid:30)che (cid:19) Vous Œtes mineur (cid:20).</a:t>
            </a:r>
            <a:br/>
            <a:r>
              <a:t>Le else if pour dire (cid:19) sinon si (cid:20)</a:t>
            </a:r>
            <a:br/>
            <a:r>
              <a:t>Onavucommentfaireun(cid:19)si(cid:20)etun(cid:19)sinon(cid:20).Ilestpossibleaussidefaireun(cid:19)sinon</a:t>
            </a:r>
            <a:br/>
            <a:r>
              <a:t>si (cid:20) pour faire un autre test si le premier test n’a pas marchØ. Le (cid:19) sinon si (cid:20) se place</a:t>
            </a:r>
            <a:br/>
            <a:r>
              <a:t>entre le if et le else.</a:t>
            </a:r>
            <a:br/>
            <a:r>
              <a:t>On dit dans ce cas (cid:224) l’ordinateur :</a:t>
            </a:r>
            <a:br/>
            <a:r>
              <a:t>SI la variable vaut (cid:231)a ALORS fais ceci,</a:t>
            </a:r>
            <a:br/>
            <a:r>
              <a:t>SINON SI la variable vaut (cid:231)a ALORS fais (cid:231)a,</a:t>
            </a:r>
            <a:br/>
            <a:r>
              <a:t>SINON fais cela.</a:t>
            </a:r>
            <a:br/>
            <a:r>
              <a:t>Traduction en langage C :</a:t>
            </a:r>
            <a:br/>
            <a:r>
              <a:t>if (age &gt;= 18) // Si l’(cid:226)ge est supØrieur ou Øgal (cid:224) 18</a:t>
            </a:r>
            <a:br/>
            <a:r>
              <a:t>{</a:t>
            </a:r>
            <a:br/>
            <a:r>
              <a:t>printf ("Vous etes majeur !");</a:t>
            </a:r>
            <a:br/>
            <a:r>
              <a:t>}</a:t>
            </a:r>
            <a:br/>
            <a:r>
              <a:t>else if ( age &gt; 4 ) // Sinon, si l’(cid:226)ge est au moins supØrieur (cid:224) 4</a:t>
            </a:r>
            <a:br/>
            <a:r>
              <a:t>{</a:t>
            </a:r>
            <a:br/>
            <a:r>
              <a:t>printf ("Bon t’es pas trop jeune quand meme...");</a:t>
            </a:r>
            <a:br/>
            <a:r>
              <a:t>}</a:t>
            </a:r>
            <a:br/>
            <a:r>
              <a:t>else // Sinon...</a:t>
            </a:r>
            <a:br/>
            <a:r>
              <a:t>{</a:t>
            </a:r>
            <a:br/>
            <a:r>
              <a:t>printf ("Aga gaa aga gaaa"); // Langage bØbØ, vous pouvez pas comprendre</a:t>
            </a:r>
            <a:br/>
            <a:r>
              <a:t>}</a:t>
            </a:r>
            <a:br/>
            <a:r>
              <a:t>L’ordinateur fait les tests dans l’ordre.</a:t>
            </a:r>
            <a:br/>
            <a:r>
              <a:t>1. D’abord il teste le premier if : si la condition est vraie, alors il exØcute ce qui se</a:t>
            </a:r>
            <a:br/>
            <a:r>
              <a:t>trouve entre les premiŁres accolades.</a:t>
            </a:r>
            <a:br/>
            <a:r>
              <a:t>81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CHAPITRE 6. LES CONDITIONS</a:t>
            </a:r>
            <a:br/>
            <a:r>
              <a:t>2. Sinon, il va au (cid:19) sinon si (cid:20) et fait (cid:224) nouveau un test : si ce test est vrai, alors il</a:t>
            </a:r>
            <a:br/>
            <a:r>
              <a:t>exØcute les instructions correspondantes entre accolades.</a:t>
            </a:r>
            <a:br/>
            <a:r>
              <a:t>3. En(cid:28)n, si aucun des tests prØcØdents n’a marchØ, il exØcute les instructions du</a:t>
            </a:r>
            <a:br/>
            <a:r>
              <a:t>(cid:19) sinon (cid:20).</a:t>
            </a:r>
            <a:br/>
            <a:r>
              <a:t>Leelseetleelse ifnesontpasobligatoires.Pourfaireunecondition,seul</a:t>
            </a:r>
            <a:br/>
            <a:r>
              <a:t>unifestnØcessaire(logiquemedirez-vous,sinoniln’yapasdecondition!).</a:t>
            </a:r>
            <a:br/>
            <a:r>
              <a:t>Notez qu’on peut mettre autant de else if que l’on veut. On peut donc Øcrire :</a:t>
            </a:r>
            <a:br/>
            <a:r>
              <a:t>SI la variable vaut (cid:231)a,</a:t>
            </a:r>
            <a:br/>
            <a:r>
              <a:t>ALORS fais ceci,</a:t>
            </a:r>
            <a:br/>
            <a:r>
              <a:t>SINON SI la variable vaut (cid:231)a ALORS fais (cid:231)a,</a:t>
            </a:r>
            <a:br/>
            <a:r>
              <a:t>SINON SI la variable vaut (cid:231)a ALORS fais (cid:231)a,</a:t>
            </a:r>
            <a:br/>
            <a:r>
              <a:t>SINON SI la variable vaut (cid:231)a ALORS fais (cid:231)a,</a:t>
            </a:r>
            <a:br/>
            <a:r>
              <a:t>SINON fais cela.</a:t>
            </a:r>
            <a:br/>
            <a:r>
              <a:t>Plusieurs conditions (cid:224) la fois</a:t>
            </a:r>
            <a:br/>
            <a:r>
              <a:t>IlpeutaussiŒtreutiledefaireplusieurstests(cid:224)lafoisdansvotreif.Parexemple,vous</a:t>
            </a:r>
            <a:br/>
            <a:r>
              <a:t>voudriez tester si l’(cid:226)ge est supØrieur (cid:224) 18 ET si l’(cid:226)ge est infØrieur (cid:224) 25. Pour faire cela,</a:t>
            </a:r>
            <a:br/>
            <a:r>
              <a:t>il va falloir utiliser de nouveaux symboles :</a:t>
            </a:r>
            <a:br/>
            <a:r>
              <a:t>Symbole Signi(cid:28)cation</a:t>
            </a:r>
            <a:br/>
            <a:r>
              <a:t>&amp;&amp; ET</a:t>
            </a:r>
            <a:br/>
            <a:r>
              <a:t>|| OU</a:t>
            </a:r>
            <a:br/>
            <a:r>
              <a:t>! NON</a:t>
            </a:r>
            <a:br/>
            <a:r>
              <a:t>Test ET</a:t>
            </a:r>
            <a:br/>
            <a:r>
              <a:t>Si on veut faire le test que j’ai mentionnØ plus haut, il faudra Øcrire :</a:t>
            </a:r>
            <a:br/>
            <a:r>
              <a:t>if (age &gt; 18 &amp;&amp; age &lt; 25)</a:t>
            </a:r>
            <a:br/>
            <a:r>
              <a:t>Les deux symboles &amp;&amp; signi(cid:28)ent ET. Notre condition se dirait en fran(cid:231)ais : (cid:19) si l’(cid:226)ge</a:t>
            </a:r>
            <a:br/>
            <a:r>
              <a:t>est supØrieur (cid:224) 18 ET si l’(cid:226)ge est infØrieur (cid:224) 25 (cid:20).</a:t>
            </a:r>
            <a:br/>
            <a:r>
              <a:t>Test OU</a:t>
            </a:r>
            <a:br/>
            <a:r>
              <a:t>Pour faire un OU, on utilise les deux signes ||. Je dois avouer que ce signe n’est pas</a:t>
            </a:r>
            <a:br/>
            <a:r>
              <a:t>facilement accessible sur nos claviers. Pour le taper sur un clavier AZERTY fran(cid:231)ais,</a:t>
            </a:r>
            <a:br/>
            <a:r>
              <a:t>il faudra faire Alt Gr + 6. Sur un clavier belge, il faudra faire Alt Gr + &amp;.</a:t>
            </a:r>
            <a:br/>
            <a:r>
              <a:t>82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82880">
                <a:tc>
                  <a:txBody>
                    <a:bodyPr/>
                    <a:lstStyle/>
                    <a:p>
                      <a:r>
                        <a:t>Symbole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Signi(cid:28)cation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