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5"/>
  </p:notesMasterIdLst>
  <p:sldIdLst>
    <p:sldId id="267" r:id="rId2"/>
    <p:sldId id="259" r:id="rId3"/>
    <p:sldId id="257" r:id="rId4"/>
    <p:sldId id="258" r:id="rId5"/>
    <p:sldId id="266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58" y="22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6D015-1DD0-41BB-AC75-BA104C6644B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66E8E3-BB52-4805-98DF-C03143DB9E87}">
      <dgm:prSet/>
      <dgm:spPr/>
      <dgm:t>
        <a:bodyPr/>
        <a:lstStyle/>
        <a:p>
          <a:pPr rtl="0"/>
          <a:r>
            <a:rPr lang="en-US" dirty="0" smtClean="0"/>
            <a:t>Graph visualized by fruchterman reingold Layout</a:t>
          </a:r>
          <a:endParaRPr lang="en-US" dirty="0"/>
        </a:p>
      </dgm:t>
    </dgm:pt>
    <dgm:pt modelId="{68CBB374-BBD7-4204-AAC1-44571051B631}" type="parTrans" cxnId="{72770D64-1A7D-4394-A718-CAAFB718F3FB}">
      <dgm:prSet/>
      <dgm:spPr/>
      <dgm:t>
        <a:bodyPr/>
        <a:lstStyle/>
        <a:p>
          <a:endParaRPr lang="en-US"/>
        </a:p>
      </dgm:t>
    </dgm:pt>
    <dgm:pt modelId="{9AC94DA2-EF8D-46C7-AB6E-F5A82E6E68BB}" type="sibTrans" cxnId="{72770D64-1A7D-4394-A718-CAAFB718F3FB}">
      <dgm:prSet/>
      <dgm:spPr/>
      <dgm:t>
        <a:bodyPr/>
        <a:lstStyle/>
        <a:p>
          <a:endParaRPr lang="en-US"/>
        </a:p>
      </dgm:t>
    </dgm:pt>
    <dgm:pt modelId="{3B11E3A2-B70D-4BBB-90E7-4F007E266388}">
      <dgm:prSet/>
      <dgm:spPr/>
      <dgm:t>
        <a:bodyPr/>
        <a:lstStyle/>
        <a:p>
          <a:pPr rtl="0"/>
          <a:r>
            <a:rPr lang="en-US" b="1" dirty="0" smtClean="0"/>
            <a:t>Nodes</a:t>
          </a:r>
          <a:r>
            <a:rPr lang="en-US" dirty="0" smtClean="0"/>
            <a:t> : 320</a:t>
          </a:r>
          <a:endParaRPr lang="en-US" dirty="0"/>
        </a:p>
      </dgm:t>
    </dgm:pt>
    <dgm:pt modelId="{502A497F-555A-41F8-9284-87F5D1A01C20}" type="parTrans" cxnId="{940902F4-EEF0-496C-8DEF-8DDC2C5F161C}">
      <dgm:prSet/>
      <dgm:spPr/>
      <dgm:t>
        <a:bodyPr/>
        <a:lstStyle/>
        <a:p>
          <a:endParaRPr lang="en-US"/>
        </a:p>
      </dgm:t>
    </dgm:pt>
    <dgm:pt modelId="{57FACAD7-3230-43ED-A41C-71B3B18E076E}" type="sibTrans" cxnId="{940902F4-EEF0-496C-8DEF-8DDC2C5F161C}">
      <dgm:prSet/>
      <dgm:spPr/>
      <dgm:t>
        <a:bodyPr/>
        <a:lstStyle/>
        <a:p>
          <a:endParaRPr lang="en-US"/>
        </a:p>
      </dgm:t>
    </dgm:pt>
    <dgm:pt modelId="{2CEA75C7-C871-4941-B8D1-57FCC653B675}">
      <dgm:prSet custT="1"/>
      <dgm:spPr/>
      <dgm:t>
        <a:bodyPr/>
        <a:lstStyle/>
        <a:p>
          <a:pPr rtl="0"/>
          <a:r>
            <a:rPr lang="en-US" sz="1600" b="1" dirty="0" smtClean="0"/>
            <a:t>Edges</a:t>
          </a:r>
          <a:r>
            <a:rPr lang="en-US" sz="1600" dirty="0" smtClean="0"/>
            <a:t> : </a:t>
          </a:r>
          <a:r>
            <a:rPr lang="en-US" sz="1200" dirty="0" smtClean="0"/>
            <a:t>1084(un-merged</a:t>
          </a:r>
          <a:r>
            <a:rPr lang="en-US" sz="1600" dirty="0" smtClean="0"/>
            <a:t>) </a:t>
          </a:r>
        </a:p>
        <a:p>
          <a:pPr rtl="0"/>
          <a:r>
            <a:rPr lang="en-US" sz="1600" dirty="0" smtClean="0"/>
            <a:t>542 merged</a:t>
          </a:r>
          <a:endParaRPr lang="en-US" sz="1600" dirty="0"/>
        </a:p>
      </dgm:t>
    </dgm:pt>
    <dgm:pt modelId="{25E687AA-DCE0-4CFE-9AAD-D1FFDC099D5C}" type="parTrans" cxnId="{0EC4E91D-DA32-4D47-8C63-A0175050B195}">
      <dgm:prSet/>
      <dgm:spPr/>
      <dgm:t>
        <a:bodyPr/>
        <a:lstStyle/>
        <a:p>
          <a:endParaRPr lang="en-US"/>
        </a:p>
      </dgm:t>
    </dgm:pt>
    <dgm:pt modelId="{4E30B014-4D43-416E-8E8B-13EE45A388ED}" type="sibTrans" cxnId="{0EC4E91D-DA32-4D47-8C63-A0175050B195}">
      <dgm:prSet/>
      <dgm:spPr/>
      <dgm:t>
        <a:bodyPr/>
        <a:lstStyle/>
        <a:p>
          <a:endParaRPr lang="en-US"/>
        </a:p>
      </dgm:t>
    </dgm:pt>
    <dgm:pt modelId="{A51ADAC4-6C8F-4FFF-84CC-6854FD7C37A0}" type="pres">
      <dgm:prSet presAssocID="{3186D015-1DD0-41BB-AC75-BA104C6644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0541F-7061-4C69-BF40-F796F6363D46}" type="pres">
      <dgm:prSet presAssocID="{D766E8E3-BB52-4805-98DF-C03143DB9E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7C83A9-4617-4451-A68A-B636DD1E26C2}" type="pres">
      <dgm:prSet presAssocID="{9AC94DA2-EF8D-46C7-AB6E-F5A82E6E68B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A7B5043-D88F-489D-86F7-927CD4AAB87D}" type="pres">
      <dgm:prSet presAssocID="{9AC94DA2-EF8D-46C7-AB6E-F5A82E6E68B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5B3400F-6F46-497B-B463-37D6AADE7839}" type="pres">
      <dgm:prSet presAssocID="{3B11E3A2-B70D-4BBB-90E7-4F007E26638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74B40-4839-4D7F-A01A-D55499DF5B9D}" type="pres">
      <dgm:prSet presAssocID="{57FACAD7-3230-43ED-A41C-71B3B18E076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368DA1B-33D1-4A7B-9812-D2319D109EF8}" type="pres">
      <dgm:prSet presAssocID="{57FACAD7-3230-43ED-A41C-71B3B18E076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5657FAD-3B90-4472-9ED0-E0D0778A13A8}" type="pres">
      <dgm:prSet presAssocID="{2CEA75C7-C871-4941-B8D1-57FCC653B67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BA964-B9D0-4167-B538-A32F1F1611FB}" type="pres">
      <dgm:prSet presAssocID="{4E30B014-4D43-416E-8E8B-13EE45A388E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CBBAECC-D999-44B0-9283-93D2055C37AE}" type="pres">
      <dgm:prSet presAssocID="{4E30B014-4D43-416E-8E8B-13EE45A388E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59BFB01-7C84-41B3-85AC-6B5D1C10D003}" type="presOf" srcId="{D766E8E3-BB52-4805-98DF-C03143DB9E87}" destId="{4190541F-7061-4C69-BF40-F796F6363D46}" srcOrd="0" destOrd="0" presId="urn:microsoft.com/office/officeart/2005/8/layout/cycle2"/>
    <dgm:cxn modelId="{70C69FDE-87DE-4442-B852-2A32BA6B53D6}" type="presOf" srcId="{9AC94DA2-EF8D-46C7-AB6E-F5A82E6E68BB}" destId="{5C7C83A9-4617-4451-A68A-B636DD1E26C2}" srcOrd="0" destOrd="0" presId="urn:microsoft.com/office/officeart/2005/8/layout/cycle2"/>
    <dgm:cxn modelId="{C5A68521-0F3F-4123-9D4C-27CD8E7EAEF5}" type="presOf" srcId="{4E30B014-4D43-416E-8E8B-13EE45A388ED}" destId="{5C2BA964-B9D0-4167-B538-A32F1F1611FB}" srcOrd="0" destOrd="0" presId="urn:microsoft.com/office/officeart/2005/8/layout/cycle2"/>
    <dgm:cxn modelId="{5BDD5A2C-8312-4BB8-B3A0-00F26C94032B}" type="presOf" srcId="{4E30B014-4D43-416E-8E8B-13EE45A388ED}" destId="{9CBBAECC-D999-44B0-9283-93D2055C37AE}" srcOrd="1" destOrd="0" presId="urn:microsoft.com/office/officeart/2005/8/layout/cycle2"/>
    <dgm:cxn modelId="{A7439306-87B0-4410-8620-5E06D8C90C33}" type="presOf" srcId="{9AC94DA2-EF8D-46C7-AB6E-F5A82E6E68BB}" destId="{1A7B5043-D88F-489D-86F7-927CD4AAB87D}" srcOrd="1" destOrd="0" presId="urn:microsoft.com/office/officeart/2005/8/layout/cycle2"/>
    <dgm:cxn modelId="{0EC4E91D-DA32-4D47-8C63-A0175050B195}" srcId="{3186D015-1DD0-41BB-AC75-BA104C6644B7}" destId="{2CEA75C7-C871-4941-B8D1-57FCC653B675}" srcOrd="2" destOrd="0" parTransId="{25E687AA-DCE0-4CFE-9AAD-D1FFDC099D5C}" sibTransId="{4E30B014-4D43-416E-8E8B-13EE45A388ED}"/>
    <dgm:cxn modelId="{9B1CC0C8-55C0-4BC2-B087-2565E1F10F54}" type="presOf" srcId="{2CEA75C7-C871-4941-B8D1-57FCC653B675}" destId="{95657FAD-3B90-4472-9ED0-E0D0778A13A8}" srcOrd="0" destOrd="0" presId="urn:microsoft.com/office/officeart/2005/8/layout/cycle2"/>
    <dgm:cxn modelId="{72770D64-1A7D-4394-A718-CAAFB718F3FB}" srcId="{3186D015-1DD0-41BB-AC75-BA104C6644B7}" destId="{D766E8E3-BB52-4805-98DF-C03143DB9E87}" srcOrd="0" destOrd="0" parTransId="{68CBB374-BBD7-4204-AAC1-44571051B631}" sibTransId="{9AC94DA2-EF8D-46C7-AB6E-F5A82E6E68BB}"/>
    <dgm:cxn modelId="{7FAE6018-31D2-4380-AE4A-B4516F7D1CBA}" type="presOf" srcId="{3B11E3A2-B70D-4BBB-90E7-4F007E266388}" destId="{85B3400F-6F46-497B-B463-37D6AADE7839}" srcOrd="0" destOrd="0" presId="urn:microsoft.com/office/officeart/2005/8/layout/cycle2"/>
    <dgm:cxn modelId="{8FFC04B1-0DD7-407A-B826-4D20A7D98188}" type="presOf" srcId="{57FACAD7-3230-43ED-A41C-71B3B18E076E}" destId="{0368DA1B-33D1-4A7B-9812-D2319D109EF8}" srcOrd="1" destOrd="0" presId="urn:microsoft.com/office/officeart/2005/8/layout/cycle2"/>
    <dgm:cxn modelId="{20109FA0-162F-418F-90F6-F0E18D4F0F56}" type="presOf" srcId="{3186D015-1DD0-41BB-AC75-BA104C6644B7}" destId="{A51ADAC4-6C8F-4FFF-84CC-6854FD7C37A0}" srcOrd="0" destOrd="0" presId="urn:microsoft.com/office/officeart/2005/8/layout/cycle2"/>
    <dgm:cxn modelId="{940902F4-EEF0-496C-8DEF-8DDC2C5F161C}" srcId="{3186D015-1DD0-41BB-AC75-BA104C6644B7}" destId="{3B11E3A2-B70D-4BBB-90E7-4F007E266388}" srcOrd="1" destOrd="0" parTransId="{502A497F-555A-41F8-9284-87F5D1A01C20}" sibTransId="{57FACAD7-3230-43ED-A41C-71B3B18E076E}"/>
    <dgm:cxn modelId="{C9376425-E3CA-4170-98F9-345028CD1163}" type="presOf" srcId="{57FACAD7-3230-43ED-A41C-71B3B18E076E}" destId="{AE174B40-4839-4D7F-A01A-D55499DF5B9D}" srcOrd="0" destOrd="0" presId="urn:microsoft.com/office/officeart/2005/8/layout/cycle2"/>
    <dgm:cxn modelId="{EFBC32A8-ED29-4FF5-8598-7CEDA0EE677D}" type="presParOf" srcId="{A51ADAC4-6C8F-4FFF-84CC-6854FD7C37A0}" destId="{4190541F-7061-4C69-BF40-F796F6363D46}" srcOrd="0" destOrd="0" presId="urn:microsoft.com/office/officeart/2005/8/layout/cycle2"/>
    <dgm:cxn modelId="{293BA5C5-C178-433A-BC43-884B58A81284}" type="presParOf" srcId="{A51ADAC4-6C8F-4FFF-84CC-6854FD7C37A0}" destId="{5C7C83A9-4617-4451-A68A-B636DD1E26C2}" srcOrd="1" destOrd="0" presId="urn:microsoft.com/office/officeart/2005/8/layout/cycle2"/>
    <dgm:cxn modelId="{5B50BE5B-F484-4B58-99B9-54FAD80FF15A}" type="presParOf" srcId="{5C7C83A9-4617-4451-A68A-B636DD1E26C2}" destId="{1A7B5043-D88F-489D-86F7-927CD4AAB87D}" srcOrd="0" destOrd="0" presId="urn:microsoft.com/office/officeart/2005/8/layout/cycle2"/>
    <dgm:cxn modelId="{469AEF4D-7D0C-4630-8761-F8D523764089}" type="presParOf" srcId="{A51ADAC4-6C8F-4FFF-84CC-6854FD7C37A0}" destId="{85B3400F-6F46-497B-B463-37D6AADE7839}" srcOrd="2" destOrd="0" presId="urn:microsoft.com/office/officeart/2005/8/layout/cycle2"/>
    <dgm:cxn modelId="{F4846E9F-A703-4595-9644-8C02234D7F68}" type="presParOf" srcId="{A51ADAC4-6C8F-4FFF-84CC-6854FD7C37A0}" destId="{AE174B40-4839-4D7F-A01A-D55499DF5B9D}" srcOrd="3" destOrd="0" presId="urn:microsoft.com/office/officeart/2005/8/layout/cycle2"/>
    <dgm:cxn modelId="{9CF154FF-B77F-467E-BCB1-C1D2B035C207}" type="presParOf" srcId="{AE174B40-4839-4D7F-A01A-D55499DF5B9D}" destId="{0368DA1B-33D1-4A7B-9812-D2319D109EF8}" srcOrd="0" destOrd="0" presId="urn:microsoft.com/office/officeart/2005/8/layout/cycle2"/>
    <dgm:cxn modelId="{8DF9B2D4-6DB3-4C99-B33F-A9828943D133}" type="presParOf" srcId="{A51ADAC4-6C8F-4FFF-84CC-6854FD7C37A0}" destId="{95657FAD-3B90-4472-9ED0-E0D0778A13A8}" srcOrd="4" destOrd="0" presId="urn:microsoft.com/office/officeart/2005/8/layout/cycle2"/>
    <dgm:cxn modelId="{9698053C-CB28-44D6-BE7A-0D76587E7AC9}" type="presParOf" srcId="{A51ADAC4-6C8F-4FFF-84CC-6854FD7C37A0}" destId="{5C2BA964-B9D0-4167-B538-A32F1F1611FB}" srcOrd="5" destOrd="0" presId="urn:microsoft.com/office/officeart/2005/8/layout/cycle2"/>
    <dgm:cxn modelId="{1B276308-C4FC-4E0D-9BE8-675C769FD92D}" type="presParOf" srcId="{5C2BA964-B9D0-4167-B538-A32F1F1611FB}" destId="{9CBBAECC-D999-44B0-9283-93D2055C37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0541F-7061-4C69-BF40-F796F6363D46}">
      <dsp:nvSpPr>
        <dsp:cNvPr id="0" name=""/>
        <dsp:cNvSpPr/>
      </dsp:nvSpPr>
      <dsp:spPr>
        <a:xfrm>
          <a:off x="1390147" y="469"/>
          <a:ext cx="1664704" cy="1664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Graph visualized by fruchterman reingold Layout</a:t>
          </a:r>
          <a:endParaRPr lang="en-US" sz="1400" kern="1200" dirty="0"/>
        </a:p>
      </dsp:txBody>
      <dsp:txXfrm>
        <a:off x="1633937" y="244259"/>
        <a:ext cx="1177124" cy="1177124"/>
      </dsp:txXfrm>
    </dsp:sp>
    <dsp:sp modelId="{5C7C83A9-4617-4451-A68A-B636DD1E26C2}">
      <dsp:nvSpPr>
        <dsp:cNvPr id="0" name=""/>
        <dsp:cNvSpPr/>
      </dsp:nvSpPr>
      <dsp:spPr>
        <a:xfrm rot="3600000">
          <a:off x="2619877" y="1623676"/>
          <a:ext cx="442823" cy="561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653089" y="1678519"/>
        <a:ext cx="309976" cy="337103"/>
      </dsp:txXfrm>
    </dsp:sp>
    <dsp:sp modelId="{85B3400F-6F46-497B-B463-37D6AADE7839}">
      <dsp:nvSpPr>
        <dsp:cNvPr id="0" name=""/>
        <dsp:cNvSpPr/>
      </dsp:nvSpPr>
      <dsp:spPr>
        <a:xfrm>
          <a:off x="2640257" y="2165723"/>
          <a:ext cx="1664704" cy="1664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Nodes</a:t>
          </a:r>
          <a:r>
            <a:rPr lang="en-US" sz="1400" kern="1200" dirty="0" smtClean="0"/>
            <a:t> : 320</a:t>
          </a:r>
          <a:endParaRPr lang="en-US" sz="1400" kern="1200" dirty="0"/>
        </a:p>
      </dsp:txBody>
      <dsp:txXfrm>
        <a:off x="2884047" y="2409513"/>
        <a:ext cx="1177124" cy="1177124"/>
      </dsp:txXfrm>
    </dsp:sp>
    <dsp:sp modelId="{AE174B40-4839-4D7F-A01A-D55499DF5B9D}">
      <dsp:nvSpPr>
        <dsp:cNvPr id="0" name=""/>
        <dsp:cNvSpPr/>
      </dsp:nvSpPr>
      <dsp:spPr>
        <a:xfrm rot="10800000">
          <a:off x="2013621" y="2717157"/>
          <a:ext cx="442823" cy="561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146468" y="2829524"/>
        <a:ext cx="309976" cy="337103"/>
      </dsp:txXfrm>
    </dsp:sp>
    <dsp:sp modelId="{95657FAD-3B90-4472-9ED0-E0D0778A13A8}">
      <dsp:nvSpPr>
        <dsp:cNvPr id="0" name=""/>
        <dsp:cNvSpPr/>
      </dsp:nvSpPr>
      <dsp:spPr>
        <a:xfrm>
          <a:off x="140037" y="2165723"/>
          <a:ext cx="1664704" cy="16647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Edges</a:t>
          </a:r>
          <a:r>
            <a:rPr lang="en-US" sz="1600" kern="1200" dirty="0" smtClean="0"/>
            <a:t> : </a:t>
          </a:r>
          <a:r>
            <a:rPr lang="en-US" sz="1200" kern="1200" dirty="0" smtClean="0"/>
            <a:t>1084(un-merged</a:t>
          </a:r>
          <a:r>
            <a:rPr lang="en-US" sz="1600" kern="1200" dirty="0" smtClean="0"/>
            <a:t>)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542 merged</a:t>
          </a:r>
          <a:endParaRPr lang="en-US" sz="1600" kern="1200" dirty="0"/>
        </a:p>
      </dsp:txBody>
      <dsp:txXfrm>
        <a:off x="383827" y="2409513"/>
        <a:ext cx="1177124" cy="1177124"/>
      </dsp:txXfrm>
    </dsp:sp>
    <dsp:sp modelId="{5C2BA964-B9D0-4167-B538-A32F1F1611FB}">
      <dsp:nvSpPr>
        <dsp:cNvPr id="0" name=""/>
        <dsp:cNvSpPr/>
      </dsp:nvSpPr>
      <dsp:spPr>
        <a:xfrm rot="18000000">
          <a:off x="1369767" y="1645383"/>
          <a:ext cx="442823" cy="5618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02979" y="1815274"/>
        <a:ext cx="309976" cy="337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3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2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6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4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0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1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7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9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1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94036C-9E7C-4FFC-99FA-414B61E345DD}" type="datetimeFigureOut">
              <a:rPr lang="en-US" smtClean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75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analytics </a:t>
            </a:r>
            <a:br>
              <a:rPr lang="en-US" dirty="0" smtClean="0"/>
            </a:br>
            <a:r>
              <a:rPr lang="en-US" sz="2800" dirty="0" smtClean="0"/>
              <a:t>assignment</a:t>
            </a:r>
            <a:r>
              <a:rPr lang="en-US" sz="2800" u="sng" dirty="0" smtClean="0"/>
              <a:t>1</a:t>
            </a:r>
            <a:endParaRPr lang="en-US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937760"/>
            <a:ext cx="3256417" cy="85344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Faramarz Zareian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Iman Emrani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9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4902101"/>
            <a:ext cx="7296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average distance from a given node to all other nodes in the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normalized between (0 -1).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57" y="200025"/>
            <a:ext cx="9096375" cy="454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850900"/>
            <a:ext cx="10101580" cy="69198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PAGE RANK WITH EPSILON:0.001 , PROBABILITY : 0.85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09" y="1682586"/>
            <a:ext cx="6658941" cy="45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8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1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NODE with highest degree and PageRank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"/>
            <a:ext cx="12192000" cy="5576582"/>
          </a:xfrm>
        </p:spPr>
      </p:pic>
    </p:spTree>
    <p:extLst>
      <p:ext uri="{BB962C8B-B14F-4D97-AF65-F5344CB8AC3E}">
        <p14:creationId xmlns:p14="http://schemas.microsoft.com/office/powerpoint/2010/main" val="162744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6604"/>
            <a:ext cx="10012680" cy="125009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WEAKLY CONNECTED COMPONENTS : 72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02" y="1536702"/>
            <a:ext cx="6828248" cy="4750896"/>
          </a:xfrm>
        </p:spPr>
      </p:pic>
    </p:spTree>
    <p:extLst>
      <p:ext uri="{BB962C8B-B14F-4D97-AF65-F5344CB8AC3E}">
        <p14:creationId xmlns:p14="http://schemas.microsoft.com/office/powerpoint/2010/main" val="20659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7" y="127315"/>
            <a:ext cx="6078849" cy="4375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16" y="1299160"/>
            <a:ext cx="5896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 decided to download a realistic graph , so we downloaded Faramarz Zareian Facebook Friends graph by Lostcircles add-on.</a:t>
            </a:r>
          </a:p>
          <a:p>
            <a:r>
              <a:rPr lang="en-US" b="1" dirty="0" smtClean="0"/>
              <a:t>Format of the file is .Gephi So we visualized it with </a:t>
            </a:r>
            <a:r>
              <a:rPr lang="en-US" b="1" dirty="0"/>
              <a:t>G</a:t>
            </a:r>
            <a:r>
              <a:rPr lang="en-US" b="1" dirty="0" smtClean="0"/>
              <a:t>ephi and all calculations done by Gephi</a:t>
            </a:r>
            <a:r>
              <a:rPr lang="en-US" b="1" dirty="0"/>
              <a:t> </a:t>
            </a:r>
            <a:r>
              <a:rPr lang="en-US" b="1" dirty="0" smtClean="0"/>
              <a:t>Software.</a:t>
            </a:r>
            <a:endParaRPr lang="en-US" b="1" dirty="0" smtClean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51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5101079" y="-548220"/>
            <a:ext cx="6866640" cy="6776527"/>
            <a:chOff x="4234827" y="-3945142"/>
            <a:chExt cx="8916079" cy="9697631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716625" y="-2123783"/>
              <a:ext cx="5952480" cy="7876272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234827" y="-3945142"/>
              <a:ext cx="8916079" cy="8945590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964756" y="-3578862"/>
              <a:ext cx="6428338" cy="6801880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2419" y="1631576"/>
            <a:ext cx="5009020" cy="32384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This is the graph of my friends in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acebook which is visualized with Gephi in default model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5" y="3428997"/>
            <a:ext cx="9" cy="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7" y="597486"/>
            <a:ext cx="5306677" cy="530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3686084"/>
              </p:ext>
            </p:extLst>
          </p:nvPr>
        </p:nvGraphicFramePr>
        <p:xfrm>
          <a:off x="6732674" y="474402"/>
          <a:ext cx="4445000" cy="383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151400" y="258501"/>
            <a:ext cx="6581274" cy="48214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057" y="5460274"/>
            <a:ext cx="832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USED A VIZUALIZATION METHOD “FRUCHTERMAN REINGOLD LAYOUT” SO THE GRAPH IS VISUALIZED LIKE A CIRCLE AND THE DENSITY AND CONNECTED NODES ARE MOSTLY IN THE CENTER OF CIRCLE.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0" y="1165825"/>
            <a:ext cx="9375140" cy="56429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Giant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 flipV="1">
            <a:off x="1198880" y="142622"/>
            <a:ext cx="4782820" cy="5089126"/>
          </a:xfrm>
        </p:spPr>
      </p:pic>
      <p:sp>
        <p:nvSpPr>
          <p:cNvPr id="3" name="TextBox 2"/>
          <p:cNvSpPr txBox="1"/>
          <p:nvPr/>
        </p:nvSpPr>
        <p:spPr>
          <a:xfrm>
            <a:off x="6270171" y="2133600"/>
            <a:ext cx="541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Facebook account we have only on Giant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299" y="4455620"/>
            <a:ext cx="4013201" cy="1143000"/>
          </a:xfrm>
        </p:spPr>
        <p:txBody>
          <a:bodyPr/>
          <a:lstStyle/>
          <a:p>
            <a:r>
              <a:rPr lang="en-US" dirty="0" smtClean="0"/>
              <a:t>AVERAGE DEGREE : 3.388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85" y="50800"/>
            <a:ext cx="6893732" cy="434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726" y="5016137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few people in Facebook network knows over 60 people , between ( 0 and 5) person and more than that there are people know other people in this network between (0-10) this is the richest part , and at the end Average Degree is ( 3.388).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4455620"/>
            <a:ext cx="5689599" cy="1143000"/>
          </a:xfrm>
        </p:spPr>
        <p:txBody>
          <a:bodyPr/>
          <a:lstStyle/>
          <a:p>
            <a:r>
              <a:rPr lang="en-US" dirty="0" smtClean="0"/>
              <a:t>AVERAGE WEIGHTED DEGREE : 6.775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70" y="0"/>
            <a:ext cx="6620762" cy="43500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0050" y="4924425"/>
            <a:ext cx="115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of each degree in this assignment is defined (2) so each node with x degree has a 2x weighted degree and the average weighted degree is 2(average degree= 3.388).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0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B14E07-4E46-40AE-A56A-76CAE9528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5606" y="406134"/>
            <a:ext cx="5896394" cy="11430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BETWEENNESS CENTRALITY DISTRIBUTION</a:t>
            </a:r>
          </a:p>
          <a:p>
            <a:r>
              <a:rPr lang="en-US" sz="1600" b="1" dirty="0" smtClean="0"/>
              <a:t>DIAMETER : 8</a:t>
            </a:r>
          </a:p>
          <a:p>
            <a:r>
              <a:rPr lang="en-US" sz="1600" b="1" dirty="0" smtClean="0"/>
              <a:t>RADIUS : 0</a:t>
            </a:r>
          </a:p>
          <a:p>
            <a:r>
              <a:rPr lang="en-US" sz="1600" b="1" dirty="0" smtClean="0"/>
              <a:t>AVERAGE PATH LENGTH : 3.960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7" y="231885"/>
            <a:ext cx="6093199" cy="39569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18217" y="2542903"/>
            <a:ext cx="542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Diameter </a:t>
            </a:r>
            <a:r>
              <a:rPr lang="en-US" dirty="0"/>
              <a:t>in this part means The maximal distance between all pairs of 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we can see in the picture a path with length of over 150 is there and most of them are between (0-8~9).</a:t>
            </a:r>
          </a:p>
          <a:p>
            <a:r>
              <a:rPr lang="en-US" dirty="0" smtClean="0"/>
              <a:t>And at the end Average of path lengths is 3.96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density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DENSITY OF THIS NETWORK IS : 0.011</a:t>
            </a:r>
          </a:p>
          <a:p>
            <a:r>
              <a:rPr lang="en-US" dirty="0" smtClean="0"/>
              <a:t>Measures </a:t>
            </a:r>
            <a:r>
              <a:rPr lang="en-US" dirty="0"/>
              <a:t>how close the network is to complete. A complete graph has all possible edges and density equal to 1</a:t>
            </a:r>
            <a:r>
              <a:rPr lang="en-US" dirty="0" smtClean="0"/>
              <a:t>. so we can say this network </a:t>
            </a:r>
            <a:r>
              <a:rPr lang="en-US" dirty="0"/>
              <a:t>is </a:t>
            </a:r>
            <a:r>
              <a:rPr lang="en-US" dirty="0" smtClean="0"/>
              <a:t>absolutely spars.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74" t="-2426" r="17026" b="13965"/>
          <a:stretch/>
        </p:blipFill>
        <p:spPr>
          <a:xfrm flipH="1" flipV="1">
            <a:off x="7073581" y="609600"/>
            <a:ext cx="3973830" cy="30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0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394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Mesh</vt:lpstr>
      <vt:lpstr>Graph analytics  assignment1</vt:lpstr>
      <vt:lpstr>Human resources slide 1</vt:lpstr>
      <vt:lpstr>Human resources slide 1</vt:lpstr>
      <vt:lpstr>Human resources slide 1</vt:lpstr>
      <vt:lpstr>Giant Components</vt:lpstr>
      <vt:lpstr>Human resources slide 1</vt:lpstr>
      <vt:lpstr>Human resources slide 1</vt:lpstr>
      <vt:lpstr>Human resources slide 1</vt:lpstr>
      <vt:lpstr>Network density  </vt:lpstr>
      <vt:lpstr>Human resources slide 1</vt:lpstr>
      <vt:lpstr>PAGE RANK WITH EPSILON:0.001 , PROBABILITY : 0.85</vt:lpstr>
      <vt:lpstr>NODE with highest degree and PageRank</vt:lpstr>
      <vt:lpstr>WEAKLY CONNECTED COMPONENTS : 72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2019-04-30T11:53:33Z</dcterms:created>
  <dcterms:modified xsi:type="dcterms:W3CDTF">2019-07-07T15:53:51Z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2018-11-20T23:59:14.8270896Z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