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61B783-E0BF-4A59-ACB4-CB46FC02262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571" y="1295061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Graph Theoretic Properties of the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Dark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571" y="4164732"/>
            <a:ext cx="8825658" cy="861420"/>
          </a:xfrm>
        </p:spPr>
        <p:txBody>
          <a:bodyPr/>
          <a:lstStyle/>
          <a:p>
            <a:pPr algn="ctr"/>
            <a:r>
              <a:rPr lang="en-US" dirty="0" smtClean="0"/>
              <a:t>Iman Emrani</a:t>
            </a:r>
          </a:p>
          <a:p>
            <a:pPr algn="ctr"/>
            <a:r>
              <a:rPr lang="en-US" dirty="0" smtClean="0"/>
              <a:t>Faramarz Zareian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nalyze </a:t>
            </a:r>
            <a:r>
              <a:rPr lang="en-US" b="1" dirty="0"/>
              <a:t>the degree </a:t>
            </a:r>
            <a:r>
              <a:rPr lang="en-US" b="1" dirty="0" smtClean="0"/>
              <a:t>distributions</a:t>
            </a:r>
          </a:p>
          <a:p>
            <a:r>
              <a:rPr lang="en-US" dirty="0"/>
              <a:t>The darkweb graph consists of exactly one weakly connected component (WCC)2 of </a:t>
            </a:r>
            <a:r>
              <a:rPr lang="en-US" dirty="0" smtClean="0"/>
              <a:t>7,178 </a:t>
            </a:r>
            <a:r>
              <a:rPr lang="en-US" dirty="0"/>
              <a:t>nodes and </a:t>
            </a:r>
            <a:r>
              <a:rPr lang="en-US" dirty="0" smtClean="0"/>
              <a:t>25,104 edges.</a:t>
            </a:r>
          </a:p>
          <a:p>
            <a:r>
              <a:rPr lang="en-US" dirty="0"/>
              <a:t>The first step is to </a:t>
            </a:r>
            <a:r>
              <a:rPr lang="en-US" dirty="0" smtClean="0"/>
              <a:t>quantitatively </a:t>
            </a:r>
            <a:r>
              <a:rPr lang="en-US" dirty="0"/>
              <a:t>analyze the degree </a:t>
            </a:r>
            <a:r>
              <a:rPr lang="en-US" dirty="0" smtClean="0"/>
              <a:t>distributions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49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~30</a:t>
            </a:r>
            <a:r>
              <a:rPr lang="en-US" dirty="0"/>
              <a:t>% </a:t>
            </a:r>
            <a:r>
              <a:rPr lang="en-US" dirty="0" smtClean="0"/>
              <a:t>of domains </a:t>
            </a:r>
            <a:r>
              <a:rPr lang="en-US" dirty="0"/>
              <a:t>have </a:t>
            </a:r>
            <a:r>
              <a:rPr lang="en-US" i="1" dirty="0"/>
              <a:t>exactly one </a:t>
            </a:r>
            <a:r>
              <a:rPr lang="en-US" dirty="0"/>
              <a:t>incoming </a:t>
            </a:r>
            <a:r>
              <a:rPr lang="en-US" dirty="0" smtClean="0"/>
              <a:t>link of </a:t>
            </a:r>
            <a:r>
              <a:rPr lang="en-US" dirty="0"/>
              <a:t>which 62% come from one of the five largest out-degree hubs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97" y="2603500"/>
            <a:ext cx="5329475" cy="3790740"/>
          </a:xfrm>
        </p:spPr>
      </p:pic>
    </p:spTree>
    <p:extLst>
      <p:ext uri="{BB962C8B-B14F-4D97-AF65-F5344CB8AC3E}">
        <p14:creationId xmlns:p14="http://schemas.microsoft.com/office/powerpoint/2010/main" val="36159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Fully 87</a:t>
            </a:r>
            <a:r>
              <a:rPr lang="en-US" dirty="0"/>
              <a:t>% of sites </a:t>
            </a:r>
            <a:r>
              <a:rPr lang="en-US" i="1" dirty="0"/>
              <a:t>do not link to any other site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08" y="2603499"/>
            <a:ext cx="5369472" cy="3857759"/>
          </a:xfrm>
        </p:spPr>
      </p:pic>
    </p:spTree>
    <p:extLst>
      <p:ext uri="{BB962C8B-B14F-4D97-AF65-F5344CB8AC3E}">
        <p14:creationId xmlns:p14="http://schemas.microsoft.com/office/powerpoint/2010/main" val="21974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&gt;</a:t>
            </a:r>
            <a:r>
              <a:rPr lang="en-US" dirty="0"/>
              <a:t>98% of domains are tied for the lowest </a:t>
            </a:r>
            <a:r>
              <a:rPr lang="en-US" dirty="0" err="1"/>
              <a:t>pagerank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2</a:t>
            </a:r>
            <a:r>
              <a:rPr lang="en-US" i="1" dirty="0"/>
              <a:t>.</a:t>
            </a:r>
            <a:r>
              <a:rPr lang="en-US" dirty="0"/>
              <a:t>095e-4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8" y="2603499"/>
            <a:ext cx="5230359" cy="3717967"/>
          </a:xfrm>
        </p:spPr>
      </p:pic>
    </p:spTree>
    <p:extLst>
      <p:ext uri="{BB962C8B-B14F-4D97-AF65-F5344CB8AC3E}">
        <p14:creationId xmlns:p14="http://schemas.microsoft.com/office/powerpoint/2010/main" val="38095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site does link another, 32% of the time it’s only a single page linking 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34" y="2603500"/>
            <a:ext cx="5201074" cy="3816268"/>
          </a:xfrm>
        </p:spPr>
      </p:pic>
    </p:spTree>
    <p:extLst>
      <p:ext uri="{BB962C8B-B14F-4D97-AF65-F5344CB8AC3E}">
        <p14:creationId xmlns:p14="http://schemas.microsoft.com/office/powerpoint/2010/main" val="16842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26" y="2603501"/>
            <a:ext cx="4825158" cy="3416300"/>
          </a:xfrm>
        </p:spPr>
        <p:txBody>
          <a:bodyPr/>
          <a:lstStyle/>
          <a:p>
            <a:r>
              <a:rPr lang="en-US" b="1" i="1" dirty="0" smtClean="0"/>
              <a:t>Bow-tie decomposition</a:t>
            </a:r>
          </a:p>
          <a:p>
            <a:r>
              <a:rPr lang="en-US" dirty="0"/>
              <a:t>B</a:t>
            </a:r>
            <a:r>
              <a:rPr lang="en-US" dirty="0" smtClean="0"/>
              <a:t>owtie </a:t>
            </a:r>
            <a:r>
              <a:rPr lang="en-US" dirty="0"/>
              <a:t>decomposition </a:t>
            </a:r>
            <a:r>
              <a:rPr lang="en-US" dirty="0" smtClean="0"/>
              <a:t>divides the </a:t>
            </a:r>
            <a:r>
              <a:rPr lang="en-US" dirty="0"/>
              <a:t>nodes of a directed graph into six disjoint parts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0767565"/>
              </p:ext>
            </p:extLst>
          </p:nvPr>
        </p:nvGraphicFramePr>
        <p:xfrm>
          <a:off x="6208713" y="2603500"/>
          <a:ext cx="4824412" cy="342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2">
                  <a:extLst>
                    <a:ext uri="{9D8B030D-6E8A-4147-A177-3AD203B41FA5}">
                      <a16:colId xmlns:a16="http://schemas.microsoft.com/office/drawing/2014/main" val="767795070"/>
                    </a:ext>
                  </a:extLst>
                </a:gridCol>
              </a:tblGrid>
              <a:tr h="556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99786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9384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35768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TUBES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5457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TENDRILS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805927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DISCONNECTED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7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Graph-theoretic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1.CORE: </a:t>
            </a:r>
            <a:r>
              <a:rPr lang="en-US" smtClean="0"/>
              <a:t>It’s Largest Strongly Connected Component </a:t>
            </a:r>
          </a:p>
          <a:p>
            <a:r>
              <a:rPr lang="en-US" b="1" smtClean="0"/>
              <a:t>2.IN: </a:t>
            </a:r>
            <a:r>
              <a:rPr lang="en-US" smtClean="0"/>
              <a:t>The set of nodes, excluding those in the CORE, that are ancestors of a CORE node.</a:t>
            </a:r>
          </a:p>
          <a:p>
            <a:r>
              <a:rPr lang="en-US" b="1" smtClean="0"/>
              <a:t>3.OUT: </a:t>
            </a:r>
            <a:r>
              <a:rPr lang="en-US" smtClean="0"/>
              <a:t>The set of nodes, excluding those in the CORE, that are descendants of a CORE node.</a:t>
            </a:r>
          </a:p>
          <a:p>
            <a:r>
              <a:rPr lang="en-US" b="1" smtClean="0"/>
              <a:t>4.TUBES: </a:t>
            </a:r>
            <a:r>
              <a:rPr lang="en-US" smtClean="0"/>
              <a:t>The set of nodes, excluding those in the CORE, IN, and OUT, who have an ancestor in IN as well as a descendant in OUT.</a:t>
            </a:r>
          </a:p>
          <a:p>
            <a:r>
              <a:rPr lang="en-US" b="1" smtClean="0"/>
              <a:t>5.TENDRILS: </a:t>
            </a:r>
            <a:r>
              <a:rPr lang="en-US" smtClean="0"/>
              <a:t>Nodes that have an ancestor in IN but do not have a descendant in OUT. Also, nodes that have a descendant in OUT but do not have an ancestor in IN.</a:t>
            </a:r>
          </a:p>
          <a:p>
            <a:r>
              <a:rPr lang="en-US" b="1" smtClean="0"/>
              <a:t>6.DISCONNECTED: </a:t>
            </a:r>
            <a:r>
              <a:rPr lang="en-US" smtClean="0"/>
              <a:t>Everything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3234166" cy="3416301"/>
          </a:xfrm>
        </p:spPr>
        <p:txBody>
          <a:bodyPr/>
          <a:lstStyle/>
          <a:p>
            <a:r>
              <a:rPr lang="en-US" dirty="0"/>
              <a:t>Bow-tie decomposition comparing the www </a:t>
            </a:r>
            <a:r>
              <a:rPr lang="en-US" dirty="0" smtClean="0"/>
              <a:t>versus </a:t>
            </a:r>
            <a:r>
              <a:rPr lang="en-US" dirty="0"/>
              <a:t>the </a:t>
            </a:r>
            <a:r>
              <a:rPr lang="en-US" dirty="0" smtClean="0"/>
              <a:t>darkweb</a:t>
            </a:r>
          </a:p>
          <a:p>
            <a:r>
              <a:rPr lang="en-US" dirty="0"/>
              <a:t>The most obvious difference between the world-web-web </a:t>
            </a:r>
            <a:r>
              <a:rPr lang="en-US" dirty="0" smtClean="0"/>
              <a:t>and the </a:t>
            </a:r>
            <a:r>
              <a:rPr lang="en-US" dirty="0"/>
              <a:t>darkweb is that the darkweb only contains a CORE and an OUT component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6" y="2603500"/>
            <a:ext cx="6470269" cy="3416301"/>
          </a:xfrm>
        </p:spPr>
      </p:pic>
    </p:spTree>
    <p:extLst>
      <p:ext uri="{BB962C8B-B14F-4D97-AF65-F5344CB8AC3E}">
        <p14:creationId xmlns:p14="http://schemas.microsoft.com/office/powerpoint/2010/main" val="4956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69464"/>
            <a:ext cx="8761413" cy="3493008"/>
          </a:xfrm>
        </p:spPr>
      </p:pic>
    </p:spTree>
    <p:extLst>
      <p:ext uri="{BB962C8B-B14F-4D97-AF65-F5344CB8AC3E}">
        <p14:creationId xmlns:p14="http://schemas.microsoft.com/office/powerpoint/2010/main" val="38243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47451"/>
            <a:ext cx="10264775" cy="2770813"/>
          </a:xfrm>
        </p:spPr>
      </p:pic>
      <p:sp>
        <p:nvSpPr>
          <p:cNvPr id="10" name="TextBox 9"/>
          <p:cNvSpPr txBox="1"/>
          <p:nvPr/>
        </p:nvSpPr>
        <p:spPr>
          <a:xfrm>
            <a:off x="1154954" y="2496312"/>
            <a:ext cx="87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shortest path lengths between the world-wide-web and the darkweb considering </a:t>
            </a:r>
            <a:r>
              <a:rPr lang="en-US" dirty="0" smtClean="0"/>
              <a:t>directed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brief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43864"/>
              </p:ext>
            </p:extLst>
          </p:nvPr>
        </p:nvGraphicFramePr>
        <p:xfrm>
          <a:off x="1494028" y="2758948"/>
          <a:ext cx="8824913" cy="294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4913">
                  <a:extLst>
                    <a:ext uri="{9D8B030D-6E8A-4147-A177-3AD203B41FA5}">
                      <a16:colId xmlns:a16="http://schemas.microsoft.com/office/drawing/2014/main" val="328029186"/>
                    </a:ext>
                  </a:extLst>
                </a:gridCol>
              </a:tblGrid>
              <a:tr h="736727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1)Introduction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0376"/>
                  </a:ext>
                </a:extLst>
              </a:tr>
              <a:tr h="736727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2)Data Collection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4677"/>
                  </a:ext>
                </a:extLst>
              </a:tr>
              <a:tr h="736727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3)Graph-theoretic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47803"/>
                  </a:ext>
                </a:extLst>
              </a:tr>
              <a:tr h="736727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4)Discussion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8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the all </a:t>
            </a:r>
            <a:r>
              <a:rPr lang="en-US" dirty="0"/>
              <a:t>pairs of nodes {</a:t>
            </a:r>
            <a:r>
              <a:rPr lang="en-US" i="1" dirty="0"/>
              <a:t>u, v</a:t>
            </a:r>
            <a:r>
              <a:rPr lang="en-US" dirty="0"/>
              <a:t>} in the darkweb, only 8.11% are connected by a directed path </a:t>
            </a:r>
            <a:r>
              <a:rPr lang="en-US" dirty="0" smtClean="0"/>
              <a:t>from </a:t>
            </a:r>
            <a:r>
              <a:rPr lang="en-US" i="1" dirty="0" smtClean="0"/>
              <a:t>u </a:t>
            </a:r>
            <a:r>
              <a:rPr lang="en-US" dirty="0" smtClean="0"/>
              <a:t>-- &gt; </a:t>
            </a:r>
            <a:r>
              <a:rPr lang="en-US" dirty="0"/>
              <a:t>· · · </a:t>
            </a:r>
            <a:r>
              <a:rPr lang="en-US" dirty="0" smtClean="0"/>
              <a:t>-- &gt; </a:t>
            </a:r>
            <a:r>
              <a:rPr lang="en-US" i="1" dirty="0"/>
              <a:t>v </a:t>
            </a:r>
            <a:r>
              <a:rPr lang="en-US" dirty="0"/>
              <a:t>or </a:t>
            </a:r>
            <a:r>
              <a:rPr lang="en-US" i="1" dirty="0"/>
              <a:t>v </a:t>
            </a:r>
            <a:r>
              <a:rPr lang="en-US" dirty="0" smtClean="0"/>
              <a:t>-- &gt; </a:t>
            </a:r>
            <a:r>
              <a:rPr lang="en-US" dirty="0"/>
              <a:t>· · · </a:t>
            </a:r>
            <a:r>
              <a:rPr lang="en-US" dirty="0" smtClean="0"/>
              <a:t>-- &gt; </a:t>
            </a:r>
            <a:r>
              <a:rPr lang="en-US" i="1" dirty="0"/>
              <a:t>u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www 56</a:t>
            </a:r>
            <a:r>
              <a:rPr lang="en-US" i="1" dirty="0"/>
              <a:t>.</a:t>
            </a:r>
            <a:r>
              <a:rPr lang="en-US" dirty="0"/>
              <a:t>65% of node pairs have ∞</a:t>
            </a:r>
            <a:r>
              <a:rPr lang="en-US" dirty="0" smtClean="0"/>
              <a:t> </a:t>
            </a:r>
            <a:r>
              <a:rPr lang="en-US" dirty="0"/>
              <a:t>path-length (no path connecting </a:t>
            </a:r>
            <a:r>
              <a:rPr lang="en-US" dirty="0" smtClean="0"/>
              <a:t>them)</a:t>
            </a:r>
          </a:p>
          <a:p>
            <a:r>
              <a:rPr lang="en-US" dirty="0" smtClean="0"/>
              <a:t>In the </a:t>
            </a:r>
            <a:r>
              <a:rPr lang="en-US" dirty="0"/>
              <a:t>darkweb 91</a:t>
            </a:r>
            <a:r>
              <a:rPr lang="en-US" i="1" dirty="0"/>
              <a:t>.</a:t>
            </a:r>
            <a:r>
              <a:rPr lang="en-US" dirty="0"/>
              <a:t>89% of node-pairs have no path connecting them.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darkweb’s average SPL (</a:t>
            </a:r>
            <a:r>
              <a:rPr lang="en-US" i="1" dirty="0"/>
              <a:t>μ </a:t>
            </a:r>
            <a:r>
              <a:rPr lang="en-US" dirty="0"/>
              <a:t>= 4</a:t>
            </a:r>
            <a:r>
              <a:rPr lang="en-US" i="1" dirty="0"/>
              <a:t>.</a:t>
            </a:r>
            <a:r>
              <a:rPr lang="en-US" dirty="0"/>
              <a:t>35) is </a:t>
            </a:r>
            <a:r>
              <a:rPr lang="en-US" i="1" dirty="0"/>
              <a:t>higher </a:t>
            </a:r>
            <a:r>
              <a:rPr lang="en-US" dirty="0"/>
              <a:t>than that of the </a:t>
            </a:r>
            <a:r>
              <a:rPr lang="en-US" dirty="0" smtClean="0"/>
              <a:t>www </a:t>
            </a:r>
          </a:p>
          <a:p>
            <a:pPr marL="0" indent="0">
              <a:buNone/>
            </a:pPr>
            <a:r>
              <a:rPr lang="el-GR" dirty="0" smtClean="0"/>
              <a:t>(</a:t>
            </a:r>
            <a:r>
              <a:rPr lang="el-GR" i="1" dirty="0" smtClean="0"/>
              <a:t>μ </a:t>
            </a:r>
            <a:r>
              <a:rPr lang="el-GR" dirty="0"/>
              <a:t>= 4</a:t>
            </a:r>
            <a:r>
              <a:rPr lang="el-GR" i="1" dirty="0"/>
              <a:t>.</a:t>
            </a:r>
            <a:r>
              <a:rPr lang="el-GR" dirty="0"/>
              <a:t>27</a:t>
            </a:r>
            <a:r>
              <a:rPr lang="el-GR" dirty="0" smtClean="0"/>
              <a:t>).</a:t>
            </a:r>
            <a:r>
              <a:rPr lang="en-US" dirty="0" smtClean="0"/>
              <a:t> It means darkweb graph is sparse!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Robustness and </a:t>
            </a:r>
            <a:r>
              <a:rPr lang="en-US" b="1" dirty="0" smtClean="0"/>
              <a:t>Fragility</a:t>
            </a:r>
          </a:p>
          <a:p>
            <a:r>
              <a:rPr lang="en-US" dirty="0"/>
              <a:t>In </a:t>
            </a:r>
            <a:r>
              <a:rPr lang="en-US" dirty="0" smtClean="0"/>
              <a:t>this step </a:t>
            </a:r>
            <a:r>
              <a:rPr lang="en-US" dirty="0"/>
              <a:t>we show </a:t>
            </a:r>
            <a:r>
              <a:rPr lang="en-US" dirty="0" smtClean="0"/>
              <a:t>that how </a:t>
            </a:r>
            <a:r>
              <a:rPr lang="en-US" dirty="0"/>
              <a:t>quickly the entire network (WCC) as well as the </a:t>
            </a:r>
            <a:r>
              <a:rPr lang="en-US" dirty="0" smtClean="0"/>
              <a:t>CORE </a:t>
            </a:r>
            <a:r>
              <a:rPr lang="en-US" b="1" dirty="0" smtClean="0"/>
              <a:t>disintegrates</a:t>
            </a:r>
            <a:r>
              <a:rPr lang="en-US" dirty="0" smtClean="0"/>
              <a:t> </a:t>
            </a:r>
            <a:r>
              <a:rPr lang="en-US" dirty="0"/>
              <a:t>under node </a:t>
            </a:r>
            <a:r>
              <a:rPr lang="en-US" dirty="0" smtClean="0"/>
              <a:t>removal.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familiar resistance to random failure </a:t>
            </a:r>
            <a:r>
              <a:rPr lang="en-US" dirty="0" smtClean="0"/>
              <a:t>yoked with </a:t>
            </a:r>
            <a:r>
              <a:rPr lang="en-US" dirty="0"/>
              <a:t>fragility to targeted attacks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30" y="2603500"/>
            <a:ext cx="4474978" cy="3416300"/>
          </a:xfrm>
        </p:spPr>
      </p:pic>
    </p:spTree>
    <p:extLst>
      <p:ext uri="{BB962C8B-B14F-4D97-AF65-F5344CB8AC3E}">
        <p14:creationId xmlns:p14="http://schemas.microsoft.com/office/powerpoint/2010/main" val="15247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nlike </a:t>
            </a:r>
            <a:r>
              <a:rPr lang="en-US" dirty="0"/>
              <a:t>the </a:t>
            </a:r>
            <a:r>
              <a:rPr lang="en-US" dirty="0" smtClean="0"/>
              <a:t>www, the WCC </a:t>
            </a:r>
            <a:r>
              <a:rPr lang="en-US" dirty="0"/>
              <a:t>is </a:t>
            </a:r>
            <a:r>
              <a:rPr lang="en-US" i="1" dirty="0"/>
              <a:t>more susceptible to high in-degree deletions than the </a:t>
            </a:r>
            <a:r>
              <a:rPr lang="en-US" dirty="0"/>
              <a:t>CORE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21" y="2627484"/>
            <a:ext cx="4572396" cy="3368332"/>
          </a:xfrm>
        </p:spPr>
      </p:pic>
    </p:spTree>
    <p:extLst>
      <p:ext uri="{BB962C8B-B14F-4D97-AF65-F5344CB8AC3E}">
        <p14:creationId xmlns:p14="http://schemas.microsoft.com/office/powerpoint/2010/main" val="42675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the breakdown when removing central </a:t>
            </a:r>
            <a:r>
              <a:rPr lang="en-US" dirty="0" smtClean="0"/>
              <a:t>nodes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CORE is </a:t>
            </a:r>
            <a:r>
              <a:rPr lang="en-US" dirty="0" smtClean="0"/>
              <a:t>largely unaffected </a:t>
            </a:r>
            <a:r>
              <a:rPr lang="en-US" dirty="0"/>
              <a:t>by low centrality deletions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2" y="2631294"/>
            <a:ext cx="4778154" cy="3360711"/>
          </a:xfrm>
        </p:spPr>
      </p:pic>
    </p:spTree>
    <p:extLst>
      <p:ext uri="{BB962C8B-B14F-4D97-AF65-F5344CB8AC3E}">
        <p14:creationId xmlns:p14="http://schemas.microsoft.com/office/powerpoint/2010/main" val="38872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Graph-theoretic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 the breakdown when removing central </a:t>
            </a:r>
            <a:r>
              <a:rPr lang="en-US" dirty="0" smtClean="0"/>
              <a:t>nodes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CORE isn’t </a:t>
            </a:r>
            <a:r>
              <a:rPr lang="en-US" dirty="0" smtClean="0"/>
              <a:t>disproportionately held </a:t>
            </a:r>
            <a:r>
              <a:rPr lang="en-US" dirty="0"/>
              <a:t>together by high in-degree nodes, it is </a:t>
            </a:r>
            <a:r>
              <a:rPr lang="en-US" dirty="0" smtClean="0"/>
              <a:t>controlled </a:t>
            </a:r>
            <a:r>
              <a:rPr lang="en-US" dirty="0"/>
              <a:t>by very central nodes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24" y="2603500"/>
            <a:ext cx="4779790" cy="3416300"/>
          </a:xfrm>
        </p:spPr>
      </p:pic>
    </p:spTree>
    <p:extLst>
      <p:ext uri="{BB962C8B-B14F-4D97-AF65-F5344CB8AC3E}">
        <p14:creationId xmlns:p14="http://schemas.microsoft.com/office/powerpoint/2010/main" val="18250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4" y="900516"/>
            <a:ext cx="8761413" cy="706964"/>
          </a:xfrm>
        </p:spPr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marL="0" indent="0" algn="ctr">
              <a:buNone/>
            </a:pPr>
            <a:r>
              <a:rPr lang="en-US" sz="2800" b="1" dirty="0" smtClean="0"/>
              <a:t>Why </a:t>
            </a:r>
            <a:r>
              <a:rPr lang="en-US" sz="2800" b="1" dirty="0"/>
              <a:t>there’s so little </a:t>
            </a:r>
            <a:r>
              <a:rPr lang="en-US" sz="2800" b="1" dirty="0" smtClean="0"/>
              <a:t>linking in darkweb?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Consider two </a:t>
            </a:r>
            <a:r>
              <a:rPr lang="en-US" b="1" dirty="0"/>
              <a:t>major </a:t>
            </a:r>
            <a:r>
              <a:rPr lang="en-US" b="1" dirty="0" smtClean="0"/>
              <a:t>explanations</a:t>
            </a:r>
            <a:endParaRPr lang="en-US" b="1" dirty="0"/>
          </a:p>
          <a:p>
            <a:r>
              <a:rPr lang="en-US" b="1" dirty="0"/>
              <a:t>The technological explanation. </a:t>
            </a:r>
            <a:r>
              <a:rPr lang="en-US" dirty="0"/>
              <a:t>In the darkweb, sites go up and go down all the time.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social explanation. </a:t>
            </a:r>
            <a:r>
              <a:rPr lang="en-US" dirty="0" smtClean="0"/>
              <a:t>people </a:t>
            </a:r>
            <a:r>
              <a:rPr lang="en-US" dirty="0"/>
              <a:t>who create sites on the darkweb are cut from a </a:t>
            </a:r>
            <a:r>
              <a:rPr lang="en-US" dirty="0" smtClean="0"/>
              <a:t>different social </a:t>
            </a:r>
            <a:r>
              <a:rPr lang="en-US" dirty="0"/>
              <a:t>cloth than those who create sites on the www.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73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Results:</a:t>
            </a:r>
          </a:p>
          <a:p>
            <a:r>
              <a:rPr lang="en-US" dirty="0" smtClean="0"/>
              <a:t>1</a:t>
            </a:r>
            <a:r>
              <a:rPr lang="en-US" dirty="0"/>
              <a:t>. The low outbound linking is not due to the notorious</a:t>
            </a:r>
            <a:r>
              <a:rPr lang="en-US" dirty="0" smtClean="0"/>
              <a:t> </a:t>
            </a:r>
            <a:r>
              <a:rPr lang="en-US" dirty="0"/>
              <a:t>impermance of onion sites.</a:t>
            </a:r>
          </a:p>
          <a:p>
            <a:r>
              <a:rPr lang="en-US" dirty="0"/>
              <a:t>2. If </a:t>
            </a:r>
            <a:r>
              <a:rPr lang="en-US" dirty="0" smtClean="0"/>
              <a:t>onionsites </a:t>
            </a:r>
            <a:r>
              <a:rPr lang="en-US" dirty="0"/>
              <a:t>got drastically more stable, we would still see very low rates of linking.</a:t>
            </a:r>
          </a:p>
          <a:p>
            <a:r>
              <a:rPr lang="en-US" dirty="0"/>
              <a:t>3. By elimination of the technological explanation, we suggest that people creating darkweb sites are, </a:t>
            </a:r>
            <a:r>
              <a:rPr lang="en-US" dirty="0" smtClean="0"/>
              <a:t>on average</a:t>
            </a:r>
            <a:r>
              <a:rPr lang="en-US" dirty="0"/>
              <a:t>, simply less social than those creating sites on the www.</a:t>
            </a:r>
          </a:p>
        </p:txBody>
      </p:sp>
    </p:spTree>
    <p:extLst>
      <p:ext uri="{BB962C8B-B14F-4D97-AF65-F5344CB8AC3E}">
        <p14:creationId xmlns:p14="http://schemas.microsoft.com/office/powerpoint/2010/main" val="169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Comparing the rates of the darkweb sites linking to the www versus linking to other darkweb </a:t>
            </a:r>
            <a:r>
              <a:rPr lang="en-US" dirty="0" smtClean="0"/>
              <a:t>sites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664882"/>
            <a:ext cx="4824412" cy="3293536"/>
          </a:xfrm>
        </p:spPr>
      </p:pic>
    </p:spTree>
    <p:extLst>
      <p:ext uri="{BB962C8B-B14F-4D97-AF65-F5344CB8AC3E}">
        <p14:creationId xmlns:p14="http://schemas.microsoft.com/office/powerpoint/2010/main" val="16872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 we are interested into dark web?</a:t>
            </a:r>
          </a:p>
          <a:p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/>
              <a:t>an interesting unexplored </a:t>
            </a:r>
            <a:r>
              <a:rPr lang="en-US" dirty="0" smtClean="0"/>
              <a:t>dataset.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world-wide-web and the </a:t>
            </a:r>
            <a:r>
              <a:rPr lang="en-US" dirty="0" smtClean="0"/>
              <a:t>dark web are similar and both </a:t>
            </a:r>
            <a:r>
              <a:rPr lang="en-US" dirty="0"/>
              <a:t>are browsed through </a:t>
            </a:r>
            <a:r>
              <a:rPr lang="en-US" dirty="0" smtClean="0"/>
              <a:t>a standard web-browser.</a:t>
            </a:r>
          </a:p>
          <a:p>
            <a:r>
              <a:rPr lang="en-US" dirty="0"/>
              <a:t>S</a:t>
            </a:r>
            <a:r>
              <a:rPr lang="en-US" dirty="0" smtClean="0"/>
              <a:t>ynonymous </a:t>
            </a:r>
            <a:r>
              <a:rPr lang="en-US" dirty="0"/>
              <a:t>with the </a:t>
            </a:r>
            <a:r>
              <a:rPr lang="en-US" dirty="0" smtClean="0"/>
              <a:t>onion web.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14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Summarized network level properties between the www and the </a:t>
            </a:r>
            <a:r>
              <a:rPr lang="en-US" dirty="0" smtClean="0"/>
              <a:t>darkweb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603499"/>
            <a:ext cx="4824412" cy="3416301"/>
          </a:xfrm>
        </p:spPr>
      </p:pic>
    </p:spTree>
    <p:extLst>
      <p:ext uri="{BB962C8B-B14F-4D97-AF65-F5344CB8AC3E}">
        <p14:creationId xmlns:p14="http://schemas.microsoft.com/office/powerpoint/2010/main" val="24431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8495" y="3543407"/>
            <a:ext cx="2760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The End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92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the onion web?</a:t>
            </a:r>
          </a:p>
          <a:p>
            <a:r>
              <a:rPr lang="en-US" dirty="0" smtClean="0"/>
              <a:t>It is </a:t>
            </a:r>
            <a:r>
              <a:rPr lang="en-US" dirty="0"/>
              <a:t>subset </a:t>
            </a:r>
            <a:r>
              <a:rPr lang="en-US" dirty="0" smtClean="0"/>
              <a:t>of the web.</a:t>
            </a:r>
          </a:p>
          <a:p>
            <a:r>
              <a:rPr lang="en-US" dirty="0" smtClean="0"/>
              <a:t>Identified </a:t>
            </a:r>
            <a:r>
              <a:rPr lang="en-US" dirty="0"/>
              <a:t>by a randomly generated 16-character address </a:t>
            </a:r>
            <a:r>
              <a:rPr lang="en-US" dirty="0" smtClean="0"/>
              <a:t>(a </a:t>
            </a:r>
            <a:r>
              <a:rPr lang="en-US" dirty="0"/>
              <a:t>hash fingerprint</a:t>
            </a:r>
            <a:r>
              <a:rPr lang="en-US" dirty="0" smtClean="0"/>
              <a:t>).</a:t>
            </a:r>
          </a:p>
          <a:p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dirty="0"/>
              <a:t>difficult to learn the IP number of a website from its </a:t>
            </a:r>
            <a:r>
              <a:rPr lang="en-US" dirty="0" smtClean="0"/>
              <a:t>hash.</a:t>
            </a:r>
          </a:p>
          <a:p>
            <a:r>
              <a:rPr lang="en-US" dirty="0"/>
              <a:t>D</a:t>
            </a:r>
            <a:r>
              <a:rPr lang="en-US" dirty="0" smtClean="0"/>
              <a:t>ifficult </a:t>
            </a:r>
            <a:r>
              <a:rPr lang="en-US" dirty="0"/>
              <a:t>to trace the geographical origin of a </a:t>
            </a:r>
            <a:r>
              <a:rPr lang="en-US" dirty="0" smtClean="0"/>
              <a:t>communication.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935939"/>
            <a:ext cx="4824412" cy="2751422"/>
          </a:xfrm>
        </p:spPr>
      </p:pic>
    </p:spTree>
    <p:extLst>
      <p:ext uri="{BB962C8B-B14F-4D97-AF65-F5344CB8AC3E}">
        <p14:creationId xmlns:p14="http://schemas.microsoft.com/office/powerpoint/2010/main" val="30136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How we can crawling the Darkweb?</a:t>
            </a:r>
          </a:p>
          <a:p>
            <a:r>
              <a:rPr lang="en-US" dirty="0"/>
              <a:t>T</a:t>
            </a:r>
            <a:r>
              <a:rPr lang="en-US" dirty="0" smtClean="0"/>
              <a:t>hrough </a:t>
            </a:r>
            <a:r>
              <a:rPr lang="en-US" dirty="0"/>
              <a:t>the popular tor2web proxy </a:t>
            </a:r>
            <a:r>
              <a:rPr lang="en-US" dirty="0" err="1" smtClean="0"/>
              <a:t>onion.link</a:t>
            </a:r>
            <a:r>
              <a:rPr lang="en-US" dirty="0" smtClean="0"/>
              <a:t> .</a:t>
            </a:r>
          </a:p>
          <a:p>
            <a:r>
              <a:rPr lang="en-US" dirty="0"/>
              <a:t>Darkweb pages are written in the same HTML </a:t>
            </a:r>
            <a:r>
              <a:rPr lang="en-US" dirty="0" smtClean="0"/>
              <a:t>language.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804021"/>
            <a:ext cx="4824412" cy="3015257"/>
          </a:xfrm>
        </p:spPr>
      </p:pic>
    </p:spTree>
    <p:extLst>
      <p:ext uri="{BB962C8B-B14F-4D97-AF65-F5344CB8AC3E}">
        <p14:creationId xmlns:p14="http://schemas.microsoft.com/office/powerpoint/2010/main" val="41838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arkweb graph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vertex is a </a:t>
            </a:r>
            <a:r>
              <a:rPr lang="en-US" i="1" dirty="0"/>
              <a:t>domain </a:t>
            </a:r>
            <a:r>
              <a:rPr lang="en-US" dirty="0"/>
              <a:t>and every directed </a:t>
            </a:r>
            <a:r>
              <a:rPr lang="en-US" dirty="0" smtClean="0"/>
              <a:t>edge.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i="1" dirty="0"/>
              <a:t>u </a:t>
            </a:r>
            <a:r>
              <a:rPr lang="en-US" dirty="0" smtClean="0">
                <a:sym typeface="Wingdings" panose="05000000000000000000" pitchFamily="2" charset="2"/>
              </a:rPr>
              <a:t>-- &gt;</a:t>
            </a:r>
            <a:r>
              <a:rPr lang="en-US" dirty="0" smtClean="0"/>
              <a:t> </a:t>
            </a:r>
            <a:r>
              <a:rPr lang="en-US" i="1" dirty="0"/>
              <a:t>v </a:t>
            </a:r>
            <a:r>
              <a:rPr lang="en-US" dirty="0"/>
              <a:t>means there exists a page within domain </a:t>
            </a:r>
            <a:r>
              <a:rPr lang="en-US" i="1" dirty="0"/>
              <a:t>u </a:t>
            </a:r>
            <a:r>
              <a:rPr lang="en-US" dirty="0"/>
              <a:t>linking to a page within domain </a:t>
            </a:r>
            <a:r>
              <a:rPr lang="en-US" i="1" dirty="0"/>
              <a:t>v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weight of </a:t>
            </a:r>
            <a:r>
              <a:rPr lang="en-US" dirty="0" smtClean="0"/>
              <a:t>the edge </a:t>
            </a:r>
            <a:r>
              <a:rPr lang="en-US" dirty="0"/>
              <a:t>from </a:t>
            </a:r>
            <a:r>
              <a:rPr lang="en-US" i="1" dirty="0" smtClean="0"/>
              <a:t>u -- &gt; v </a:t>
            </a:r>
            <a:r>
              <a:rPr lang="en-US" dirty="0"/>
              <a:t>is the number of pages on domain </a:t>
            </a:r>
            <a:r>
              <a:rPr lang="en-US" i="1" dirty="0"/>
              <a:t>u </a:t>
            </a:r>
            <a:r>
              <a:rPr lang="en-US" dirty="0"/>
              <a:t>linking to pages on domain </a:t>
            </a:r>
            <a:r>
              <a:rPr lang="en-US" i="1" dirty="0" smtClean="0"/>
              <a:t>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/>
              <a:t>onion </a:t>
            </a:r>
            <a:r>
              <a:rPr lang="en-US" b="1" dirty="0" smtClean="0"/>
              <a:t>addresses</a:t>
            </a:r>
            <a:endParaRPr lang="en-US" b="1" dirty="0"/>
          </a:p>
          <a:p>
            <a:r>
              <a:rPr lang="en-US" dirty="0" smtClean="0"/>
              <a:t>~60</a:t>
            </a:r>
            <a:r>
              <a:rPr lang="en-US" i="1" dirty="0" smtClean="0"/>
              <a:t>,</a:t>
            </a:r>
            <a:r>
              <a:rPr lang="en-US" dirty="0" smtClean="0"/>
              <a:t>000 addresses (R.F. creators and custodians)</a:t>
            </a:r>
          </a:p>
          <a:p>
            <a:r>
              <a:rPr lang="en-US" dirty="0" smtClean="0"/>
              <a:t>~7</a:t>
            </a:r>
            <a:r>
              <a:rPr lang="en-US" i="1" dirty="0" smtClean="0"/>
              <a:t>,</a:t>
            </a:r>
            <a:r>
              <a:rPr lang="en-US" dirty="0" smtClean="0"/>
              <a:t>178 </a:t>
            </a:r>
            <a:r>
              <a:rPr lang="en-US" dirty="0"/>
              <a:t>addresses </a:t>
            </a:r>
            <a:r>
              <a:rPr lang="en-US" dirty="0" smtClean="0"/>
              <a:t>(R.F our analysis)</a:t>
            </a:r>
          </a:p>
          <a:p>
            <a:r>
              <a:rPr lang="en-US" b="1" dirty="0"/>
              <a:t>H</a:t>
            </a:r>
            <a:r>
              <a:rPr lang="en-US" b="1" dirty="0" smtClean="0"/>
              <a:t>igh-discrepancy?, why?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804021"/>
            <a:ext cx="4824412" cy="3015257"/>
          </a:xfrm>
        </p:spPr>
      </p:pic>
    </p:spTree>
    <p:extLst>
      <p:ext uri="{BB962C8B-B14F-4D97-AF65-F5344CB8AC3E}">
        <p14:creationId xmlns:p14="http://schemas.microsoft.com/office/powerpoint/2010/main" val="41470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igh-discrepancy due to </a:t>
            </a:r>
            <a:r>
              <a:rPr lang="en-US" dirty="0"/>
              <a:t>various messaging </a:t>
            </a:r>
            <a:r>
              <a:rPr lang="en-US" dirty="0" smtClean="0"/>
              <a:t>services.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articularly </a:t>
            </a:r>
            <a:r>
              <a:rPr lang="en-US" dirty="0" err="1" smtClean="0"/>
              <a:t>TorChat</a:t>
            </a:r>
            <a:r>
              <a:rPr lang="en-US" dirty="0" smtClean="0"/>
              <a:t>, </a:t>
            </a:r>
            <a:r>
              <a:rPr lang="en-US" dirty="0"/>
              <a:t>Tor </a:t>
            </a:r>
            <a:r>
              <a:rPr lang="en-US" dirty="0" smtClean="0"/>
              <a:t>Messenger, </a:t>
            </a:r>
            <a:r>
              <a:rPr lang="en-US" dirty="0"/>
              <a:t>and </a:t>
            </a:r>
            <a:r>
              <a:rPr lang="en-US" dirty="0" smtClean="0"/>
              <a:t>Ricochet. </a:t>
            </a:r>
          </a:p>
          <a:p>
            <a:r>
              <a:rPr lang="en-US" dirty="0" smtClean="0"/>
              <a:t>In all </a:t>
            </a:r>
            <a:r>
              <a:rPr lang="en-US" dirty="0"/>
              <a:t>of these services, each user is </a:t>
            </a:r>
            <a:r>
              <a:rPr lang="en-US" dirty="0" smtClean="0"/>
              <a:t>identified by </a:t>
            </a:r>
            <a:r>
              <a:rPr lang="en-US" dirty="0"/>
              <a:t>a unique .onion domain.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17" y="2603500"/>
            <a:ext cx="4824412" cy="2658078"/>
          </a:xfrm>
        </p:spPr>
      </p:pic>
    </p:spTree>
    <p:extLst>
      <p:ext uri="{BB962C8B-B14F-4D97-AF65-F5344CB8AC3E}">
        <p14:creationId xmlns:p14="http://schemas.microsoft.com/office/powerpoint/2010/main" val="517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darkweb has a notoriously high attrition </a:t>
            </a:r>
            <a:r>
              <a:rPr lang="en-US" b="1" dirty="0" smtClean="0"/>
              <a:t>rate</a:t>
            </a:r>
          </a:p>
          <a:p>
            <a:r>
              <a:rPr lang="en-US" dirty="0"/>
              <a:t>if we discover a link to a page on domain </a:t>
            </a:r>
            <a:r>
              <a:rPr lang="en-US" i="1" dirty="0"/>
              <a:t>v</a:t>
            </a:r>
            <a:r>
              <a:rPr lang="en-US" dirty="0"/>
              <a:t>, but domain </a:t>
            </a:r>
            <a:r>
              <a:rPr lang="en-US" i="1" dirty="0"/>
              <a:t>v </a:t>
            </a:r>
            <a:r>
              <a:rPr lang="en-US" dirty="0" smtClean="0"/>
              <a:t>could not </a:t>
            </a:r>
            <a:r>
              <a:rPr lang="en-US" dirty="0"/>
              <a:t>be reached after </a:t>
            </a:r>
            <a:r>
              <a:rPr lang="en-US" i="1" dirty="0"/>
              <a:t>&gt;</a:t>
            </a:r>
            <a:r>
              <a:rPr lang="en-US" dirty="0"/>
              <a:t>10 </a:t>
            </a:r>
            <a:r>
              <a:rPr lang="en-US" dirty="0" smtClean="0"/>
              <a:t>attempts, </a:t>
            </a:r>
            <a:r>
              <a:rPr lang="en-US" dirty="0"/>
              <a:t>we delete node </a:t>
            </a:r>
            <a:r>
              <a:rPr lang="en-US" i="1" dirty="0"/>
              <a:t>v </a:t>
            </a:r>
            <a:r>
              <a:rPr lang="en-US" dirty="0"/>
              <a:t>and all edges </a:t>
            </a:r>
            <a:r>
              <a:rPr lang="en-US" dirty="0" smtClean="0"/>
              <a:t>to node </a:t>
            </a:r>
            <a:r>
              <a:rPr lang="en-US" i="1" dirty="0"/>
              <a:t>v</a:t>
            </a:r>
            <a:r>
              <a:rPr lang="en-US" dirty="0"/>
              <a:t>. In our analysis, before pruning nonresponding domains we found a graph of 13,117 nodes and </a:t>
            </a:r>
            <a:r>
              <a:rPr lang="en-US" dirty="0" smtClean="0"/>
              <a:t>39,283 edges</a:t>
            </a:r>
            <a:r>
              <a:rPr lang="en-US" dirty="0"/>
              <a:t>. After pruning, we have a graph of 7</a:t>
            </a:r>
            <a:r>
              <a:rPr lang="en-US" i="1" dirty="0"/>
              <a:t>, </a:t>
            </a:r>
            <a:r>
              <a:rPr lang="en-US" dirty="0"/>
              <a:t>178 nodes and 25</a:t>
            </a:r>
            <a:r>
              <a:rPr lang="en-US" i="1" dirty="0"/>
              <a:t>, </a:t>
            </a:r>
            <a:r>
              <a:rPr lang="en-US" dirty="0"/>
              <a:t>104 edges (55% and 64% respectively). In </a:t>
            </a:r>
            <a:r>
              <a:rPr lang="en-US" dirty="0" smtClean="0"/>
              <a:t>all results</a:t>
            </a:r>
            <a:r>
              <a:rPr lang="en-US" dirty="0"/>
              <a:t>, we refer to this graph pruned of nonresponding domains as simply “the darkweb graph”.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73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575</TotalTime>
  <Words>1041</Words>
  <Application>Microsoft Office PowerPoint</Application>
  <PresentationFormat>Widescreen</PresentationFormat>
  <Paragraphs>112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Ion Boardroom</vt:lpstr>
      <vt:lpstr>Graph Theoretic Properties of the  Dark web</vt:lpstr>
      <vt:lpstr>Content brief</vt:lpstr>
      <vt:lpstr>Introduction</vt:lpstr>
      <vt:lpstr>Introduction</vt:lpstr>
      <vt:lpstr>Data Collection</vt:lpstr>
      <vt:lpstr>Data Collection</vt:lpstr>
      <vt:lpstr>Data Collection</vt:lpstr>
      <vt:lpstr>Data Collection</vt:lpstr>
      <vt:lpstr>Data Collection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Graph-theoretic Results</vt:lpstr>
      <vt:lpstr>Discussion</vt:lpstr>
      <vt:lpstr>Discussion</vt:lpstr>
      <vt:lpstr>Discussion</vt:lpstr>
      <vt:lpstr>Discussion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Theoretic Properties of the  Dark web</dc:title>
  <dc:creator>iman emrani</dc:creator>
  <cp:lastModifiedBy>iman emrani</cp:lastModifiedBy>
  <cp:revision>34</cp:revision>
  <dcterms:created xsi:type="dcterms:W3CDTF">2019-07-06T14:07:35Z</dcterms:created>
  <dcterms:modified xsi:type="dcterms:W3CDTF">2019-07-08T15:59:37Z</dcterms:modified>
</cp:coreProperties>
</file>