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56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h\Downloads\excelfoundationsivcheckpoint6-0424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h\Downloads\excelfoundationsivcheckpoint6-0424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h\Downloads\excelfoundationsivcheckpoint6-0424201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h\Downloads\excelfoundationsivcheckpoint6-0424201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h\Downloads\excelfoundationsivcheckpoint6-0424201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'2018_commission_structure-Start'!$L$14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('2018_commission_structure-Start'!$M$11,'2018_commission_structure-Start'!$N$11)</c:f>
              <c:strCache>
                <c:ptCount val="2"/>
                <c:pt idx="0">
                  <c:v>2018</c:v>
                </c:pt>
                <c:pt idx="1">
                  <c:v>Strategy 1</c:v>
                </c:pt>
              </c:strCache>
            </c:strRef>
          </c:cat>
          <c:val>
            <c:numRef>
              <c:f>'2018_commission_structure-Start'!$M$14:$N$14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908887457.39999998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D-4C87-999A-E583194E7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1586431"/>
        <c:axId val="276409215"/>
      </c:barChart>
      <c:catAx>
        <c:axId val="28158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409215"/>
        <c:crosses val="autoZero"/>
        <c:auto val="1"/>
        <c:lblAlgn val="ctr"/>
        <c:lblOffset val="100"/>
        <c:noMultiLvlLbl val="0"/>
      </c:catAx>
      <c:valAx>
        <c:axId val="276409215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8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'2018_commission_structure-Start'!$L$14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('2018_commission_structure-Start'!$M$11,'2018_commission_structure-Start'!$O$11)</c:f>
              <c:strCache>
                <c:ptCount val="2"/>
                <c:pt idx="0">
                  <c:v>2018</c:v>
                </c:pt>
                <c:pt idx="1">
                  <c:v>Strategy 2</c:v>
                </c:pt>
              </c:strCache>
            </c:strRef>
          </c:cat>
          <c:val>
            <c:numRef>
              <c:f>('2018_commission_structure-Start'!$M$14,'2018_commission_structure-Start'!$O$14)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766529418.59042752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9-4521-8EE7-A5B74EEA9B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1582831"/>
        <c:axId val="276397151"/>
      </c:barChart>
      <c:catAx>
        <c:axId val="28158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397151"/>
        <c:crosses val="autoZero"/>
        <c:auto val="1"/>
        <c:lblAlgn val="ctr"/>
        <c:lblOffset val="100"/>
        <c:noMultiLvlLbl val="0"/>
      </c:catAx>
      <c:valAx>
        <c:axId val="276397151"/>
        <c:scaling>
          <c:orientation val="minMax"/>
          <c:max val="1000000000"/>
          <c:min val="100000000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8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169247594050742"/>
          <c:y val="0.13930555555555554"/>
          <c:w val="0.76664085739282595"/>
          <c:h val="0.75329505686789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'2018_commission_structure-Start'!$L$14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('2018_commission_structure-Start'!$M$11,'2018_commission_structure-Start'!$P$11)</c:f>
              <c:strCache>
                <c:ptCount val="2"/>
                <c:pt idx="0">
                  <c:v>2018</c:v>
                </c:pt>
                <c:pt idx="1">
                  <c:v>Strategy 3</c:v>
                </c:pt>
              </c:strCache>
            </c:strRef>
          </c:cat>
          <c:val>
            <c:numRef>
              <c:f>('2018_commission_structure-Start'!$M$14,'2018_commission_structure-Start'!$P$14)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838973037.60000002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B-46E4-B21C-A2D7D287C0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1589631"/>
        <c:axId val="276389247"/>
      </c:barChart>
      <c:catAx>
        <c:axId val="28158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389247"/>
        <c:crosses val="autoZero"/>
        <c:auto val="1"/>
        <c:lblAlgn val="ctr"/>
        <c:lblOffset val="100"/>
        <c:noMultiLvlLbl val="0"/>
      </c:catAx>
      <c:valAx>
        <c:axId val="276389247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89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722239575412105"/>
          <c:y val="2.0852215260537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81758530183727"/>
          <c:y val="0.19486111111111112"/>
          <c:w val="0.75884908136482943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'2018_commission_structure-Start'!$L$14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('2018_commission_structure-Start'!$M$11,'2018_commission_structure-Start'!$Q$11)</c:f>
              <c:strCache>
                <c:ptCount val="2"/>
                <c:pt idx="0">
                  <c:v>2018</c:v>
                </c:pt>
                <c:pt idx="1">
                  <c:v>Strategy (Combined)</c:v>
                </c:pt>
              </c:strCache>
            </c:strRef>
          </c:cat>
          <c:val>
            <c:numRef>
              <c:f>('2018_commission_structure-Start'!$M$14,'2018_commission_structure-Start'!$Q$14)</c:f>
              <c:numCache>
                <c:formatCode>_("$"* #,##0_);_("$"* \(#,##0\);_("$"* "-"??_);_(@_)</c:formatCode>
                <c:ptCount val="2"/>
                <c:pt idx="0">
                  <c:v>699144198</c:v>
                </c:pt>
                <c:pt idx="1">
                  <c:v>1116101517.5904274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C-4A8B-A5E6-5FA702D7F1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9112223"/>
        <c:axId val="161698271"/>
      </c:barChart>
      <c:catAx>
        <c:axId val="28911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98271"/>
        <c:crosses val="autoZero"/>
        <c:auto val="1"/>
        <c:lblAlgn val="ctr"/>
        <c:lblOffset val="100"/>
        <c:noMultiLvlLbl val="0"/>
      </c:catAx>
      <c:valAx>
        <c:axId val="161698271"/>
        <c:scaling>
          <c:orientation val="minMax"/>
          <c:max val="1200000000"/>
          <c:min val="100000000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1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1509186351706"/>
          <c:y val="0.19486111111111112"/>
          <c:w val="0.75884908136482943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'2018_commission_structure-Start'!$L$14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'2018_commission_structure-Start'!$M$11:$Q$11</c:f>
              <c:strCache>
                <c:ptCount val="5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(Combined)</c:v>
                </c:pt>
              </c:strCache>
            </c:strRef>
          </c:cat>
          <c:val>
            <c:numRef>
              <c:f>'2018_commission_structure-Start'!$M$14:$Q$14</c:f>
              <c:numCache>
                <c:formatCode>_("$"* #,##0_);_("$"* \(#,##0\);_("$"* "-"??_);_(@_)</c:formatCode>
                <c:ptCount val="5"/>
                <c:pt idx="0">
                  <c:v>699144198</c:v>
                </c:pt>
                <c:pt idx="1">
                  <c:v>908887457.39999998</c:v>
                </c:pt>
                <c:pt idx="2">
                  <c:v>766529418.59042752</c:v>
                </c:pt>
                <c:pt idx="3">
                  <c:v>838973037.60000002</c:v>
                </c:pt>
                <c:pt idx="4">
                  <c:v>1116101517.5904274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9-449E-9603-5E1FCDED2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114831"/>
        <c:axId val="163663535"/>
      </c:barChart>
      <c:catAx>
        <c:axId val="11511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63535"/>
        <c:crosses val="autoZero"/>
        <c:auto val="1"/>
        <c:lblAlgn val="ctr"/>
        <c:lblOffset val="100"/>
        <c:noMultiLvlLbl val="0"/>
      </c:catAx>
      <c:valAx>
        <c:axId val="163663535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1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2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4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89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2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6878-227E-4E34-935D-212422FD15F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B95795-254A-4FF1-9E12-C7697753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0B5E-EA99-4838-992D-9A7DFDE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156327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800" b="1" i="0" u="none" strike="noStrike" dirty="0">
                <a:effectLst/>
              </a:rPr>
              <a:t>FY 2019 Workforce Planning</a:t>
            </a:r>
            <a:r>
              <a:rPr lang="en-US" sz="4800" dirty="0"/>
              <a:t> </a:t>
            </a:r>
            <a:r>
              <a:rPr lang="en-US" sz="4800" b="0" i="0" u="none" strike="noStrike" dirty="0">
                <a:effectLst/>
              </a:rPr>
              <a:t> 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7BEC-A142-41C0-85B3-9F4EC14F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115" y="3244200"/>
            <a:ext cx="8596668" cy="1459462"/>
          </a:xfrm>
        </p:spPr>
        <p:txBody>
          <a:bodyPr/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purpose of this model is to optimize workforce planning to be in line with the $1B revenue goal of the company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24E7-F47F-4C17-A02A-E9925883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12" y="2775778"/>
            <a:ext cx="8413657" cy="1306443"/>
          </a:xfrm>
        </p:spPr>
        <p:txBody>
          <a:bodyPr>
            <a:noAutofit/>
          </a:bodyPr>
          <a:lstStyle/>
          <a:p>
            <a:r>
              <a:rPr lang="en-US" sz="4000" b="1" dirty="0"/>
              <a:t>What is the best Strategy to reach $1B revenue goal for company? </a:t>
            </a:r>
          </a:p>
        </p:txBody>
      </p:sp>
    </p:spTree>
    <p:extLst>
      <p:ext uri="{BB962C8B-B14F-4D97-AF65-F5344CB8AC3E}">
        <p14:creationId xmlns:p14="http://schemas.microsoft.com/office/powerpoint/2010/main" val="37718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87F6-6010-49D2-B4E8-0AB004C0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900" y="648948"/>
            <a:ext cx="8389034" cy="1405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Strategy 1</a:t>
            </a:r>
            <a:br>
              <a:rPr lang="en-US" dirty="0"/>
            </a:br>
            <a:r>
              <a:rPr lang="en-US" sz="22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n-lt"/>
              </a:rPr>
              <a:t>onsistent compensation structure and no growth in headcount. 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n-lt"/>
              </a:rPr>
              <a:t>ompany grows its book of business.</a:t>
            </a:r>
            <a:r>
              <a:rPr lang="en-US" sz="2200" dirty="0">
                <a:latin typeface="+mn-lt"/>
              </a:rPr>
              <a:t>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2200" dirty="0">
                <a:latin typeface="+mn-lt"/>
              </a:rPr>
              <a:t> 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957D0C5-3A27-4DB8-84F5-3D60521E0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01661"/>
              </p:ext>
            </p:extLst>
          </p:nvPr>
        </p:nvGraphicFramePr>
        <p:xfrm>
          <a:off x="1397901" y="2054088"/>
          <a:ext cx="7520812" cy="389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96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149C-8F77-4B92-B909-D1A51FD9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8" y="609599"/>
            <a:ext cx="9753600" cy="14577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Strategy 2</a:t>
            </a: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Modify the pay structure to boost incentives for employees and maximize net revenue. </a:t>
            </a:r>
            <a:endParaRPr lang="en-US" sz="22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0051DC9E-64F1-4315-91DA-16F3A9FC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36695"/>
              </p:ext>
            </p:extLst>
          </p:nvPr>
        </p:nvGraphicFramePr>
        <p:xfrm>
          <a:off x="677863" y="2160588"/>
          <a:ext cx="8333615" cy="3696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423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6D80-E706-4B5E-B354-23B7096B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5948"/>
          </a:xfrm>
        </p:spPr>
        <p:txBody>
          <a:bodyPr>
            <a:normAutofit/>
          </a:bodyPr>
          <a:lstStyle/>
          <a:p>
            <a:pPr algn="ctr"/>
            <a:r>
              <a:rPr lang="en-US" sz="4900" dirty="0"/>
              <a:t>Strategy 3</a:t>
            </a:r>
            <a:br>
              <a:rPr lang="en-US" dirty="0"/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Increase the headcount. </a:t>
            </a:r>
            <a:r>
              <a:rPr lang="en-US" sz="2000" dirty="0">
                <a:latin typeface="+mn-lt"/>
              </a:rPr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94C49A-5539-4174-9D9E-F13BBF16D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634059"/>
              </p:ext>
            </p:extLst>
          </p:nvPr>
        </p:nvGraphicFramePr>
        <p:xfrm>
          <a:off x="677334" y="1935301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238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1227-581D-4F0D-A912-6016DB93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083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Strategies Combined</a:t>
            </a:r>
            <a:br>
              <a:rPr lang="en-US" sz="5400" dirty="0"/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Modifying quotas, growth, headcount, and commission structure.   </a:t>
            </a:r>
            <a:br>
              <a:rPr lang="en-US" sz="4900" dirty="0"/>
            </a:br>
            <a:endParaRPr lang="en-US" sz="49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ED37183-7874-43D4-87AC-DEDDC6A6D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318255"/>
              </p:ext>
            </p:extLst>
          </p:nvPr>
        </p:nvGraphicFramePr>
        <p:xfrm>
          <a:off x="677334" y="2057399"/>
          <a:ext cx="8189843" cy="378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45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7D53-F000-4675-A92E-77A5D7A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7" y="64369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900" dirty="0"/>
              <a:t>Strategies Comparison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1928D2-7896-483A-8E27-0E4D39023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12060"/>
              </p:ext>
            </p:extLst>
          </p:nvPr>
        </p:nvGraphicFramePr>
        <p:xfrm>
          <a:off x="637577" y="1696762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44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A34C-6AC7-4771-9C9B-CBC9B17F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78" y="2477086"/>
            <a:ext cx="8596668" cy="95191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AAE0-38DB-49F6-ABB6-63E507A9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60" y="3429000"/>
            <a:ext cx="8596668" cy="7312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The recommended Strategy to reach the $1B revenue goal for the company is to use the combine strategies method.</a:t>
            </a:r>
          </a:p>
        </p:txBody>
      </p:sp>
    </p:spTree>
    <p:extLst>
      <p:ext uri="{BB962C8B-B14F-4D97-AF65-F5344CB8AC3E}">
        <p14:creationId xmlns:p14="http://schemas.microsoft.com/office/powerpoint/2010/main" val="485329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133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FY 2019 Workforce Planning   </vt:lpstr>
      <vt:lpstr>What is the best Strategy to reach $1B revenue goal for company? </vt:lpstr>
      <vt:lpstr>Strategy 1 Consistent compensation structure and no growth in headcount. Company grows its book of business.   </vt:lpstr>
      <vt:lpstr>Strategy 2 Modify the pay structure to boost incentives for employees and maximize net revenue. </vt:lpstr>
      <vt:lpstr>Strategy 3 Increase the headcount.  </vt:lpstr>
      <vt:lpstr>Strategies Combined Modifying quotas, growth, headcount, and commission structure.    </vt:lpstr>
      <vt:lpstr>Strategies Comparison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Strategy 1</dc:title>
  <dc:creator>nile williams</dc:creator>
  <cp:lastModifiedBy>nile williams</cp:lastModifiedBy>
  <cp:revision>13</cp:revision>
  <dcterms:created xsi:type="dcterms:W3CDTF">2020-09-08T19:43:13Z</dcterms:created>
  <dcterms:modified xsi:type="dcterms:W3CDTF">2020-09-08T22:21:57Z</dcterms:modified>
</cp:coreProperties>
</file>