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67" r:id="rId3"/>
    <p:sldId id="334" r:id="rId4"/>
    <p:sldId id="336" r:id="rId5"/>
    <p:sldId id="335" r:id="rId6"/>
    <p:sldId id="337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rtl="1"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a-IR" dirty="0">
                <a:cs typeface="B Nazanin" panose="00000400000000000000" pitchFamily="2" charset="-78"/>
              </a:rPr>
              <a:t>طراحی</a:t>
            </a:r>
            <a:r>
              <a:rPr lang="fa-IR" baseline="0" dirty="0">
                <a:cs typeface="B Nazanin" panose="00000400000000000000" pitchFamily="2" charset="-78"/>
              </a:rPr>
              <a:t> پایگاه داده‌ها</a:t>
            </a:r>
            <a:endParaRPr lang="en-US" dirty="0">
              <a:cs typeface="B Nazanin" panose="00000400000000000000" pitchFamily="2" charset="-78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1"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سیستم‌های عامل</c:v>
                </c:pt>
              </c:strCache>
            </c:strRef>
          </c:tx>
          <c:spPr>
            <a:solidFill>
              <a:schemeClr val="accent1"/>
            </a:solidFill>
            <a:ln w="19050" cap="flat" cmpd="sng" algn="ctr">
              <a:solidFill>
                <a:schemeClr val="lt1"/>
              </a:solidFill>
              <a:prstDash val="solid"/>
              <a:miter lim="800000"/>
            </a:ln>
            <a:effectLst/>
            <a:sp3d contourW="19050">
              <a:contourClr>
                <a:schemeClr val="lt1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پایان ترم</c:v>
                </c:pt>
                <c:pt idx="1">
                  <c:v>میان ترم</c:v>
                </c:pt>
                <c:pt idx="2">
                  <c:v>پروژه</c:v>
                </c:pt>
                <c:pt idx="3">
                  <c:v>تمرین</c:v>
                </c:pt>
                <c:pt idx="4">
                  <c:v>فعالیت کلاسی</c:v>
                </c:pt>
                <c:pt idx="5">
                  <c:v>تحقیق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2-4D2E-8C8D-978622AA3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6021535"/>
        <c:axId val="2016018623"/>
        <c:axId val="0"/>
      </c:bar3DChart>
      <c:catAx>
        <c:axId val="2016021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2016018623"/>
        <c:crosses val="autoZero"/>
        <c:auto val="1"/>
        <c:lblAlgn val="ctr"/>
        <c:lblOffset val="100"/>
        <c:noMultiLvlLbl val="0"/>
      </c:catAx>
      <c:valAx>
        <c:axId val="201601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2016021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 rtl="1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gif"/><Relationship Id="rId7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5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10" Type="http://schemas.openxmlformats.org/officeDocument/2006/relationships/chart" Target="../charts/chart1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5368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3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56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3085191"/>
            <a:ext cx="12222480" cy="990206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09555"/>
            <a:ext cx="121591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دانشگاه صنعتی شریف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2213583"/>
            <a:ext cx="121896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60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طراحی پایگاه داده‌ها</a:t>
            </a:r>
            <a:endParaRPr lang="en-US" sz="9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345" y="5587697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یکشنبه – سه‌شنبه ( 16:30 الی 18:00 )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192139"/>
            <a:ext cx="121896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4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106" y="19125"/>
            <a:ext cx="1349414" cy="1371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9046" y="-26059"/>
            <a:ext cx="1376363" cy="13763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456987"/>
            <a:ext cx="121896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دانشکده مهندسی کامپیوتر</a:t>
            </a:r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345" y="4656426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322409"/>
            <a:ext cx="121896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( معرفی دوره )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6022813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نیمسال دوم 1402 - 1401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5130501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شماره درس : 40384 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13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2" grpId="0"/>
      <p:bldP spid="11" grpId="0"/>
      <p:bldP spid="16" grpId="0"/>
      <p:bldP spid="17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89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133" y="4274190"/>
            <a:ext cx="12518265" cy="1968485"/>
          </a:xfrm>
          <a:prstGeom prst="rect">
            <a:avLst/>
          </a:prstGeom>
        </p:spPr>
      </p:pic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2248484" y="1320870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معرفی درس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48484" y="2209940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محتوای درس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2248484" y="3097345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منابع درس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>
            <a:hlinkClick r:id="rId8" action="ppaction://hlinksldjump"/>
          </p:cNvPr>
          <p:cNvSpPr/>
          <p:nvPr/>
        </p:nvSpPr>
        <p:spPr>
          <a:xfrm>
            <a:off x="2248484" y="3984750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لینک گروه در شبکه‌های اجتماعی 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" name="Rectangle 8">
            <a:hlinkClick r:id="rId9" action="ppaction://hlinksldjump"/>
          </p:cNvPr>
          <p:cNvSpPr/>
          <p:nvPr/>
        </p:nvSpPr>
        <p:spPr>
          <a:xfrm>
            <a:off x="2248484" y="4872155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پایان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987934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8" grpId="0" animBg="1"/>
      <p:bldP spid="19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معرفی دوره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81390" y="842973"/>
            <a:ext cx="3154018" cy="38401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Low" rtl="1">
              <a:lnSpc>
                <a:spcPct val="120000"/>
              </a:lnSpc>
              <a:spcAft>
                <a:spcPts val="0"/>
              </a:spcAft>
            </a:pP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20000"/>
              </a:lnSpc>
            </a:pPr>
            <a:r>
              <a:rPr lang="fa-I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1 – آزمون پایان ترم ( 35 نمره )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20000"/>
              </a:lnSpc>
            </a:pPr>
            <a:r>
              <a:rPr lang="fa-I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2 – آزمون میان ترم ( 30 نمره )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20000"/>
              </a:lnSpc>
            </a:pPr>
            <a:r>
              <a:rPr lang="fa-I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3 – پروژه ( 20 نمره )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20000"/>
              </a:lnSpc>
            </a:pPr>
            <a:r>
              <a:rPr lang="fa-I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4 – تمرین ( 10 نمره )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20000"/>
              </a:lnSpc>
            </a:pPr>
            <a:r>
              <a:rPr lang="fa-I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5 – فعالیت کلاسی ( 10 نمره )</a:t>
            </a:r>
          </a:p>
          <a:p>
            <a:pPr lvl="1" algn="r" rtl="1">
              <a:lnSpc>
                <a:spcPct val="120000"/>
              </a:lnSpc>
            </a:pPr>
            <a:r>
              <a:rPr lang="fa-I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6– تحقیق ( 5 نمره )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20000"/>
              </a:lnSpc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-----------------------------</a:t>
            </a:r>
          </a:p>
          <a:p>
            <a:pPr lvl="1" algn="r" rtl="1">
              <a:lnSpc>
                <a:spcPct val="120000"/>
              </a:lnSpc>
            </a:pPr>
            <a:r>
              <a:rPr lang="fa-IR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جمع نمرات : 110 نمره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algn="justLow" rtl="1">
              <a:lnSpc>
                <a:spcPct val="120000"/>
              </a:lnSpc>
              <a:spcAft>
                <a:spcPts val="0"/>
              </a:spcAft>
            </a:pP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algn="justLow" rtl="1">
              <a:lnSpc>
                <a:spcPct val="120000"/>
              </a:lnSpc>
              <a:spcAft>
                <a:spcPts val="0"/>
              </a:spcAft>
            </a:pPr>
            <a:endParaRPr lang="en-US" sz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algn="justLow" rtl="1">
              <a:lnSpc>
                <a:spcPct val="120000"/>
              </a:lnSpc>
              <a:spcAft>
                <a:spcPts val="0"/>
              </a:spcAft>
            </a:pPr>
            <a:endParaRPr lang="en-US" sz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630801243"/>
              </p:ext>
            </p:extLst>
          </p:nvPr>
        </p:nvGraphicFramePr>
        <p:xfrm>
          <a:off x="596347" y="847568"/>
          <a:ext cx="7050155" cy="421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8612668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Graphic spid="12" grpId="0">
        <p:bldSub>
          <a:bldChart bld="seriesEl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محتوای دوره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6347" y="833509"/>
            <a:ext cx="110390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cs typeface="B Titr" panose="00000700000000000000" pitchFamily="2" charset="-78"/>
              </a:rPr>
              <a:t>فهرست مطالب :</a:t>
            </a:r>
          </a:p>
          <a:p>
            <a:pPr algn="just" rtl="1"/>
            <a:endParaRPr lang="en-US" sz="2000" b="1" dirty="0">
              <a:cs typeface="B Titr" panose="000007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1 – مقدمات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2 – مدل سازی معنایی داده‌ها با روش </a:t>
            </a:r>
            <a:r>
              <a:rPr lang="en-US" dirty="0">
                <a:cs typeface="B Nazanin" panose="00000400000000000000" pitchFamily="2" charset="-78"/>
              </a:rPr>
              <a:t>ER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ERR</a:t>
            </a:r>
            <a:r>
              <a:rPr lang="fa-IR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3 – اصول طراحی پایگاه داده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4 – مقدمات پیاده سازی و </a:t>
            </a:r>
            <a:r>
              <a:rPr lang="en-US" dirty="0">
                <a:cs typeface="B Nazanin" panose="00000400000000000000" pitchFamily="2" charset="-78"/>
              </a:rPr>
              <a:t>SQL</a:t>
            </a: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5 – معماری سه سطحی پایگاه داده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6 – مفاهیم اساسی مدل داده رابطه‌ای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7 – جامعیت در مدل رابطه‌ای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8 – عملیات در پایگاه رابطه‌ای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9 – تئوری وابستگی و ارتقاء سطح نرمال سازی رابطه‌ها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10 – امنیت پایگاه داده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>
                <a:cs typeface="B Nazanin" panose="00000400000000000000" pitchFamily="2" charset="-78"/>
              </a:rPr>
              <a:t>11 – سیستم مدیریت پایگاه داده غیر رابطه‌ای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57685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منابع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6347" y="833509"/>
            <a:ext cx="11039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1 - سید محمد تقی روحانی رانکوهی، "مفاهیم بنیادی پایگاه داده‌ها "، ویراست چهارم، 1390.</a:t>
            </a:r>
          </a:p>
          <a:p>
            <a:pPr algn="just"/>
            <a:r>
              <a:rPr lang="en-US" dirty="0"/>
              <a:t>2 – R. Elmasri, S. Navathe. Fundamentals of Database Systems. 7</a:t>
            </a:r>
            <a:r>
              <a:rPr lang="en-US" baseline="30000" dirty="0"/>
              <a:t>th</a:t>
            </a:r>
            <a:r>
              <a:rPr lang="en-US" dirty="0"/>
              <a:t> Edition, Pearson, 2015.</a:t>
            </a:r>
          </a:p>
          <a:p>
            <a:pPr algn="just"/>
            <a:r>
              <a:rPr lang="en-US" dirty="0"/>
              <a:t>3 – A. Silberschatz, H. F. Korth, S. Sudarshan. Database System Concepts. 6</a:t>
            </a:r>
            <a:r>
              <a:rPr lang="en-US" baseline="30000" dirty="0"/>
              <a:t>th</a:t>
            </a:r>
            <a:r>
              <a:rPr lang="en-US" dirty="0"/>
              <a:t> Edition, McGraw-Hill, 2010.</a:t>
            </a:r>
          </a:p>
          <a:p>
            <a:pPr algn="just"/>
            <a:r>
              <a:rPr lang="en-US" dirty="0"/>
              <a:t>4 – C. J. Date, An Introduction to Database Systems. 8</a:t>
            </a:r>
            <a:r>
              <a:rPr lang="en-US" baseline="30000" dirty="0"/>
              <a:t>th</a:t>
            </a:r>
            <a:r>
              <a:rPr lang="en-US" dirty="0"/>
              <a:t> Edition, Pearson, 2003.</a:t>
            </a:r>
          </a:p>
          <a:p>
            <a:pPr algn="just"/>
            <a:r>
              <a:rPr lang="en-US" dirty="0"/>
              <a:t>5 – T. Connolly, C. Begg, Database Systems. 6</a:t>
            </a:r>
            <a:r>
              <a:rPr lang="en-US" baseline="30000" dirty="0"/>
              <a:t>th</a:t>
            </a:r>
            <a:r>
              <a:rPr lang="en-US" dirty="0"/>
              <a:t> Edition, Pearson, 2014.</a:t>
            </a:r>
          </a:p>
          <a:p>
            <a:pPr algn="just"/>
            <a:r>
              <a:rPr lang="en-US" dirty="0"/>
              <a:t>6 – R. Ramakrishnan, J. Gehrke, Database Management Systems. 4</a:t>
            </a:r>
            <a:r>
              <a:rPr lang="en-US" baseline="30000" dirty="0"/>
              <a:t>th</a:t>
            </a:r>
            <a:r>
              <a:rPr lang="en-US" dirty="0"/>
              <a:t> Edition, McGraw-Hill, 2014.</a:t>
            </a:r>
          </a:p>
        </p:txBody>
      </p:sp>
    </p:spTree>
    <p:extLst>
      <p:ext uri="{BB962C8B-B14F-4D97-AF65-F5344CB8AC3E}">
        <p14:creationId xmlns:p14="http://schemas.microsoft.com/office/powerpoint/2010/main" val="7245968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لینک گروه در شبکه‌های اجتماعی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6347" y="687737"/>
            <a:ext cx="1103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لینک گروه در پیام رسان بله 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93293-D090-47DC-B068-39FFAD2A8F43}"/>
              </a:ext>
            </a:extLst>
          </p:cNvPr>
          <p:cNvSpPr txBox="1"/>
          <p:nvPr/>
        </p:nvSpPr>
        <p:spPr>
          <a:xfrm>
            <a:off x="4507761" y="1353338"/>
            <a:ext cx="317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http://ble.ir/join/NDVkOGUzZW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01757-2220-43BF-A224-6F3DB754C438}"/>
              </a:ext>
            </a:extLst>
          </p:cNvPr>
          <p:cNvSpPr txBox="1"/>
          <p:nvPr/>
        </p:nvSpPr>
        <p:spPr>
          <a:xfrm>
            <a:off x="596347" y="1965833"/>
            <a:ext cx="1103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لینک گروه در پیام رسان تلگرام 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305A7-39D6-498A-8464-7A5656D4CA94}"/>
              </a:ext>
            </a:extLst>
          </p:cNvPr>
          <p:cNvSpPr txBox="1"/>
          <p:nvPr/>
        </p:nvSpPr>
        <p:spPr>
          <a:xfrm>
            <a:off x="4348272" y="2728972"/>
            <a:ext cx="3495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https://t.me/+AbHu7FQK9rRlMzI0</a:t>
            </a:r>
          </a:p>
        </p:txBody>
      </p:sp>
    </p:spTree>
    <p:extLst>
      <p:ext uri="{BB962C8B-B14F-4D97-AF65-F5344CB8AC3E}">
        <p14:creationId xmlns:p14="http://schemas.microsoft.com/office/powerpoint/2010/main" val="392471629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07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2838893"/>
            <a:ext cx="12222480" cy="1288833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8687" y="2154779"/>
            <a:ext cx="6781800" cy="6848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cs typeface="B Lotus" panose="00000400000000000000" pitchFamily="2" charset="-78"/>
              </a:rPr>
              <a:t>پایان </a:t>
            </a:r>
            <a:endParaRPr lang="en-US" sz="2800" b="1" dirty="0">
              <a:ln w="12700">
                <a:solidFill>
                  <a:srgbClr val="0F4D78"/>
                </a:solidFill>
                <a:prstDash val="solid"/>
              </a:ln>
              <a:cs typeface="B Lotus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6" y="517480"/>
            <a:ext cx="2414408" cy="1404297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4286" y="517480"/>
            <a:ext cx="2414408" cy="140429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-2345" y="5673515"/>
            <a:ext cx="12192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1402 - 1401</a:t>
            </a:r>
            <a:endParaRPr lang="en-US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0480" y="4299258"/>
            <a:ext cx="122201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5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345" y="5012729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93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  <p:bldP spid="1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369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Goldp0W3r</dc:creator>
  <cp:lastModifiedBy>Tom</cp:lastModifiedBy>
  <cp:revision>929</cp:revision>
  <dcterms:created xsi:type="dcterms:W3CDTF">2016-01-29T14:06:18Z</dcterms:created>
  <dcterms:modified xsi:type="dcterms:W3CDTF">2023-02-08T04:04:06Z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