
<file path=[Content_Types].xml><?xml version="1.0" encoding="utf-8"?>
<Types xmlns="http://schemas.openxmlformats.org/package/2006/content-types">
  <Default Extension="gif" ContentType="image/gif"/>
  <Default Extension="jfif" ContentType="image/jpeg"/>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33" r:id="rId2"/>
    <p:sldId id="267" r:id="rId3"/>
    <p:sldId id="334" r:id="rId4"/>
    <p:sldId id="367" r:id="rId5"/>
    <p:sldId id="368" r:id="rId6"/>
    <p:sldId id="336" r:id="rId7"/>
    <p:sldId id="335" r:id="rId8"/>
    <p:sldId id="340" r:id="rId9"/>
    <p:sldId id="341" r:id="rId10"/>
    <p:sldId id="342" r:id="rId11"/>
    <p:sldId id="343" r:id="rId12"/>
    <p:sldId id="369" r:id="rId13"/>
    <p:sldId id="370" r:id="rId14"/>
    <p:sldId id="371" r:id="rId15"/>
    <p:sldId id="337" r:id="rId16"/>
    <p:sldId id="338" r:id="rId17"/>
    <p:sldId id="344" r:id="rId18"/>
    <p:sldId id="346" r:id="rId19"/>
    <p:sldId id="372" r:id="rId20"/>
    <p:sldId id="30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09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52" autoAdjust="0"/>
    <p:restoredTop sz="94660"/>
  </p:normalViewPr>
  <p:slideViewPr>
    <p:cSldViewPr snapToGrid="0">
      <p:cViewPr varScale="1">
        <p:scale>
          <a:sx n="79" d="100"/>
          <a:sy n="79" d="100"/>
        </p:scale>
        <p:origin x="156" y="288"/>
      </p:cViewPr>
      <p:guideLst/>
    </p:cSldViewPr>
  </p:slideViewPr>
  <p:notesTextViewPr>
    <p:cViewPr>
      <p:scale>
        <a:sx n="1" d="1"/>
        <a:sy n="1" d="1"/>
      </p:scale>
      <p:origin x="0" y="0"/>
    </p:cViewPr>
  </p:notesTextViewPr>
  <p:sorterViewPr>
    <p:cViewPr>
      <p:scale>
        <a:sx n="100" d="100"/>
        <a:sy n="100" d="100"/>
      </p:scale>
      <p:origin x="0" y="-936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AF6A8C-3851-4022-82AF-983A62A7647C}" type="doc">
      <dgm:prSet loTypeId="urn:microsoft.com/office/officeart/2008/layout/VerticalCurvedList" loCatId="list" qsTypeId="urn:microsoft.com/office/officeart/2005/8/quickstyle/3d1" qsCatId="3D" csTypeId="urn:microsoft.com/office/officeart/2005/8/colors/accent1_2" csCatId="accent1" phldr="1"/>
      <dgm:spPr/>
      <dgm:t>
        <a:bodyPr/>
        <a:lstStyle/>
        <a:p>
          <a:endParaRPr lang="en-US"/>
        </a:p>
      </dgm:t>
    </dgm:pt>
    <dgm:pt modelId="{1431AA1E-659F-4927-9498-BC72593C3411}">
      <dgm:prSet phldrT="[Text]" custT="1"/>
      <dgm:spPr/>
      <dgm:t>
        <a:bodyPr rIns="0"/>
        <a:lstStyle/>
        <a:p>
          <a:pPr marL="0" indent="0" algn="r" rtl="1"/>
          <a:r>
            <a:rPr lang="en-US" sz="2000" b="1" dirty="0">
              <a:cs typeface="B Nazanin" panose="00000400000000000000" pitchFamily="2" charset="-78"/>
            </a:rPr>
            <a:t>        </a:t>
          </a:r>
          <a:r>
            <a:rPr lang="fa-IR" sz="2000" b="1" dirty="0">
              <a:cs typeface="B Nazanin" panose="00000400000000000000" pitchFamily="2" charset="-78"/>
            </a:rPr>
            <a:t>شناخت و تحلیل نیازهای داده‏ای</a:t>
          </a:r>
          <a:endParaRPr lang="en-US" sz="2000" b="1" dirty="0">
            <a:cs typeface="B Nazanin" panose="00000400000000000000" pitchFamily="2" charset="-78"/>
          </a:endParaRPr>
        </a:p>
      </dgm:t>
    </dgm:pt>
    <dgm:pt modelId="{99673A40-FD67-4DCB-B0A0-6C8859BC3A40}" type="parTrans" cxnId="{BFCA1CA4-D146-4FF3-83AB-00D2D96EECA4}">
      <dgm:prSet/>
      <dgm:spPr/>
      <dgm:t>
        <a:bodyPr/>
        <a:lstStyle/>
        <a:p>
          <a:pPr rtl="1"/>
          <a:endParaRPr lang="en-US" b="1">
            <a:cs typeface="B Nazanin" panose="00000400000000000000" pitchFamily="2" charset="-78"/>
          </a:endParaRPr>
        </a:p>
      </dgm:t>
    </dgm:pt>
    <dgm:pt modelId="{BDC9693B-A9C5-4707-AE27-7B6EF6C0016E}" type="sibTrans" cxnId="{BFCA1CA4-D146-4FF3-83AB-00D2D96EECA4}">
      <dgm:prSet/>
      <dgm:spPr/>
      <dgm:t>
        <a:bodyPr/>
        <a:lstStyle/>
        <a:p>
          <a:pPr rtl="1"/>
          <a:endParaRPr lang="en-US" b="1">
            <a:cs typeface="B Nazanin" panose="00000400000000000000" pitchFamily="2" charset="-78"/>
          </a:endParaRPr>
        </a:p>
      </dgm:t>
    </dgm:pt>
    <dgm:pt modelId="{18D2B345-DA9B-41FA-BA9D-C409DE39C57C}">
      <dgm:prSet phldrT="[Text]" custT="1"/>
      <dgm:spPr/>
      <dgm:t>
        <a:bodyPr/>
        <a:lstStyle/>
        <a:p>
          <a:pPr algn="r" rtl="1"/>
          <a:r>
            <a:rPr lang="fa-IR" sz="2000" b="1" dirty="0">
              <a:cs typeface="B Nazanin" panose="00000400000000000000" pitchFamily="2" charset="-78"/>
            </a:rPr>
            <a:t>مدلسازی معنایی داده‏ها</a:t>
          </a:r>
          <a:endParaRPr lang="en-US" sz="2000" b="1" dirty="0">
            <a:cs typeface="B Nazanin" panose="00000400000000000000" pitchFamily="2" charset="-78"/>
          </a:endParaRPr>
        </a:p>
      </dgm:t>
    </dgm:pt>
    <dgm:pt modelId="{87E2E9D9-839B-4D7A-A554-5C526A07956C}" type="parTrans" cxnId="{E4445EC9-F86A-401A-8753-409DF656919F}">
      <dgm:prSet/>
      <dgm:spPr/>
      <dgm:t>
        <a:bodyPr/>
        <a:lstStyle/>
        <a:p>
          <a:pPr rtl="1"/>
          <a:endParaRPr lang="en-US" b="1">
            <a:cs typeface="B Nazanin" panose="00000400000000000000" pitchFamily="2" charset="-78"/>
          </a:endParaRPr>
        </a:p>
      </dgm:t>
    </dgm:pt>
    <dgm:pt modelId="{D9AD0FEA-E392-4670-B18F-8BD1942B0DDE}" type="sibTrans" cxnId="{E4445EC9-F86A-401A-8753-409DF656919F}">
      <dgm:prSet/>
      <dgm:spPr/>
      <dgm:t>
        <a:bodyPr/>
        <a:lstStyle/>
        <a:p>
          <a:pPr rtl="1"/>
          <a:endParaRPr lang="en-US" b="1">
            <a:cs typeface="B Nazanin" panose="00000400000000000000" pitchFamily="2" charset="-78"/>
          </a:endParaRPr>
        </a:p>
      </dgm:t>
    </dgm:pt>
    <dgm:pt modelId="{A90EC243-85BA-4CF5-8027-DEC434D5BDBB}">
      <dgm:prSet phldrT="[Text]" custT="1"/>
      <dgm:spPr/>
      <dgm:t>
        <a:bodyPr/>
        <a:lstStyle/>
        <a:p>
          <a:pPr algn="r" rtl="1"/>
          <a:r>
            <a:rPr lang="fa-IR" sz="2000" b="1" dirty="0">
              <a:cs typeface="B Nazanin" panose="00000400000000000000" pitchFamily="2" charset="-78"/>
            </a:rPr>
            <a:t>طراحی منطقی پایگاه داده‏ها</a:t>
          </a:r>
          <a:endParaRPr lang="en-US" sz="2000" b="1" dirty="0">
            <a:cs typeface="B Nazanin" panose="00000400000000000000" pitchFamily="2" charset="-78"/>
          </a:endParaRPr>
        </a:p>
      </dgm:t>
    </dgm:pt>
    <dgm:pt modelId="{63665B43-8D72-46E0-91C4-9F7D11C443A7}" type="parTrans" cxnId="{BF42F9AF-D7B4-42E5-976A-F24AA20BEFDF}">
      <dgm:prSet/>
      <dgm:spPr/>
      <dgm:t>
        <a:bodyPr/>
        <a:lstStyle/>
        <a:p>
          <a:pPr rtl="1"/>
          <a:endParaRPr lang="en-US" b="1">
            <a:cs typeface="B Nazanin" panose="00000400000000000000" pitchFamily="2" charset="-78"/>
          </a:endParaRPr>
        </a:p>
      </dgm:t>
    </dgm:pt>
    <dgm:pt modelId="{D0BC79CB-058B-4B75-9281-A16AA11CCE7A}" type="sibTrans" cxnId="{BF42F9AF-D7B4-42E5-976A-F24AA20BEFDF}">
      <dgm:prSet/>
      <dgm:spPr/>
      <dgm:t>
        <a:bodyPr/>
        <a:lstStyle/>
        <a:p>
          <a:pPr rtl="1"/>
          <a:endParaRPr lang="en-US" b="1">
            <a:cs typeface="B Nazanin" panose="00000400000000000000" pitchFamily="2" charset="-78"/>
          </a:endParaRPr>
        </a:p>
      </dgm:t>
    </dgm:pt>
    <dgm:pt modelId="{0E081179-A7E4-4A13-A47B-CCA65FE9C2E0}">
      <dgm:prSet phldrT="[Text]" custT="1"/>
      <dgm:spPr/>
      <dgm:t>
        <a:bodyPr/>
        <a:lstStyle/>
        <a:p>
          <a:pPr marL="0" indent="0" algn="r" rtl="1"/>
          <a:r>
            <a:rPr lang="fa-IR" sz="2000" b="1" dirty="0">
              <a:cs typeface="B Nazanin" panose="00000400000000000000" pitchFamily="2" charset="-78"/>
            </a:rPr>
            <a:t>پیاده‏سازی و بهره‏برداری از پایگاه‏داده‏ها</a:t>
          </a:r>
          <a:endParaRPr lang="en-US" sz="2000" b="1" dirty="0">
            <a:cs typeface="B Nazanin" panose="00000400000000000000" pitchFamily="2" charset="-78"/>
          </a:endParaRPr>
        </a:p>
      </dgm:t>
    </dgm:pt>
    <dgm:pt modelId="{2BF92277-4DF0-4B2E-B521-59686210ADED}" type="parTrans" cxnId="{E49F5D69-9DEF-49DD-AA0B-C75A5FD7086A}">
      <dgm:prSet/>
      <dgm:spPr/>
      <dgm:t>
        <a:bodyPr/>
        <a:lstStyle/>
        <a:p>
          <a:pPr rtl="1"/>
          <a:endParaRPr lang="en-US" b="1">
            <a:cs typeface="B Nazanin" panose="00000400000000000000" pitchFamily="2" charset="-78"/>
          </a:endParaRPr>
        </a:p>
      </dgm:t>
    </dgm:pt>
    <dgm:pt modelId="{E54E9DC5-E368-40D6-9939-B7EA62936EF8}" type="sibTrans" cxnId="{E49F5D69-9DEF-49DD-AA0B-C75A5FD7086A}">
      <dgm:prSet/>
      <dgm:spPr/>
      <dgm:t>
        <a:bodyPr/>
        <a:lstStyle/>
        <a:p>
          <a:pPr rtl="1"/>
          <a:endParaRPr lang="en-US" b="1">
            <a:cs typeface="B Nazanin" panose="00000400000000000000" pitchFamily="2" charset="-78"/>
          </a:endParaRPr>
        </a:p>
      </dgm:t>
    </dgm:pt>
    <dgm:pt modelId="{FB403263-C108-4A84-9D16-A2F927F26000}" type="pres">
      <dgm:prSet presAssocID="{24AF6A8C-3851-4022-82AF-983A62A7647C}" presName="Name0" presStyleCnt="0">
        <dgm:presLayoutVars>
          <dgm:chMax val="7"/>
          <dgm:chPref val="7"/>
          <dgm:dir val="rev"/>
        </dgm:presLayoutVars>
      </dgm:prSet>
      <dgm:spPr/>
    </dgm:pt>
    <dgm:pt modelId="{AF60F6E5-0BD8-487D-8F90-9C8B16A90BD5}" type="pres">
      <dgm:prSet presAssocID="{24AF6A8C-3851-4022-82AF-983A62A7647C}" presName="Name1" presStyleCnt="0"/>
      <dgm:spPr/>
    </dgm:pt>
    <dgm:pt modelId="{6DA6B01D-CAD2-438C-9376-A965C8C346B8}" type="pres">
      <dgm:prSet presAssocID="{24AF6A8C-3851-4022-82AF-983A62A7647C}" presName="cycle" presStyleCnt="0"/>
      <dgm:spPr/>
    </dgm:pt>
    <dgm:pt modelId="{36CFA513-B49B-44EA-9CF7-ED633705053F}" type="pres">
      <dgm:prSet presAssocID="{24AF6A8C-3851-4022-82AF-983A62A7647C}" presName="srcNode" presStyleLbl="node1" presStyleIdx="0" presStyleCnt="4"/>
      <dgm:spPr/>
    </dgm:pt>
    <dgm:pt modelId="{F23E4D64-272B-4F88-ACFF-29389E5391D4}" type="pres">
      <dgm:prSet presAssocID="{24AF6A8C-3851-4022-82AF-983A62A7647C}" presName="conn" presStyleLbl="parChTrans1D2" presStyleIdx="0" presStyleCnt="1"/>
      <dgm:spPr/>
    </dgm:pt>
    <dgm:pt modelId="{D098E280-1756-4149-A0DF-4B219F2DDE31}" type="pres">
      <dgm:prSet presAssocID="{24AF6A8C-3851-4022-82AF-983A62A7647C}" presName="extraNode" presStyleLbl="node1" presStyleIdx="0" presStyleCnt="4"/>
      <dgm:spPr/>
    </dgm:pt>
    <dgm:pt modelId="{FBEFB454-79AC-4202-99EA-4035A60F7C36}" type="pres">
      <dgm:prSet presAssocID="{24AF6A8C-3851-4022-82AF-983A62A7647C}" presName="dstNode" presStyleLbl="node1" presStyleIdx="0" presStyleCnt="4"/>
      <dgm:spPr/>
    </dgm:pt>
    <dgm:pt modelId="{3716B992-66B1-4F43-B1AD-ED97C4DCBCD3}" type="pres">
      <dgm:prSet presAssocID="{1431AA1E-659F-4927-9498-BC72593C3411}" presName="text_1" presStyleLbl="node1" presStyleIdx="0" presStyleCnt="4">
        <dgm:presLayoutVars>
          <dgm:bulletEnabled val="1"/>
        </dgm:presLayoutVars>
      </dgm:prSet>
      <dgm:spPr/>
    </dgm:pt>
    <dgm:pt modelId="{B1CBBFE1-3B3A-4E7E-B49D-6A98AC37FA20}" type="pres">
      <dgm:prSet presAssocID="{1431AA1E-659F-4927-9498-BC72593C3411}" presName="accent_1" presStyleCnt="0"/>
      <dgm:spPr/>
    </dgm:pt>
    <dgm:pt modelId="{88610A37-7128-469E-B3AA-581E1B0EE863}" type="pres">
      <dgm:prSet presAssocID="{1431AA1E-659F-4927-9498-BC72593C3411}" presName="accentRepeatNode" presStyleLbl="solidFgAcc1" presStyleIdx="0" presStyleCnt="4"/>
      <dgm:spPr/>
    </dgm:pt>
    <dgm:pt modelId="{F2D3615D-66D2-41D3-896A-950B0149B151}" type="pres">
      <dgm:prSet presAssocID="{18D2B345-DA9B-41FA-BA9D-C409DE39C57C}" presName="text_2" presStyleLbl="node1" presStyleIdx="1" presStyleCnt="4">
        <dgm:presLayoutVars>
          <dgm:bulletEnabled val="1"/>
        </dgm:presLayoutVars>
      </dgm:prSet>
      <dgm:spPr/>
    </dgm:pt>
    <dgm:pt modelId="{BEF942CB-CB77-4876-B42F-7FA9BDCE1198}" type="pres">
      <dgm:prSet presAssocID="{18D2B345-DA9B-41FA-BA9D-C409DE39C57C}" presName="accent_2" presStyleCnt="0"/>
      <dgm:spPr/>
    </dgm:pt>
    <dgm:pt modelId="{91DAC4E2-2539-4E7F-ABB2-D84725BE5314}" type="pres">
      <dgm:prSet presAssocID="{18D2B345-DA9B-41FA-BA9D-C409DE39C57C}" presName="accentRepeatNode" presStyleLbl="solidFgAcc1" presStyleIdx="1" presStyleCnt="4"/>
      <dgm:spPr/>
    </dgm:pt>
    <dgm:pt modelId="{F251E63A-99C8-4871-860B-D59BA5AD974A}" type="pres">
      <dgm:prSet presAssocID="{A90EC243-85BA-4CF5-8027-DEC434D5BDBB}" presName="text_3" presStyleLbl="node1" presStyleIdx="2" presStyleCnt="4">
        <dgm:presLayoutVars>
          <dgm:bulletEnabled val="1"/>
        </dgm:presLayoutVars>
      </dgm:prSet>
      <dgm:spPr/>
    </dgm:pt>
    <dgm:pt modelId="{34AEE85C-D82A-4B88-B9B4-E5179E64FFFC}" type="pres">
      <dgm:prSet presAssocID="{A90EC243-85BA-4CF5-8027-DEC434D5BDBB}" presName="accent_3" presStyleCnt="0"/>
      <dgm:spPr/>
    </dgm:pt>
    <dgm:pt modelId="{577E6C3E-8B33-481C-9A9D-152759BE9DDB}" type="pres">
      <dgm:prSet presAssocID="{A90EC243-85BA-4CF5-8027-DEC434D5BDBB}" presName="accentRepeatNode" presStyleLbl="solidFgAcc1" presStyleIdx="2" presStyleCnt="4"/>
      <dgm:spPr/>
    </dgm:pt>
    <dgm:pt modelId="{657F9B80-5F68-4A2F-89E0-E035D73074EA}" type="pres">
      <dgm:prSet presAssocID="{0E081179-A7E4-4A13-A47B-CCA65FE9C2E0}" presName="text_4" presStyleLbl="node1" presStyleIdx="3" presStyleCnt="4">
        <dgm:presLayoutVars>
          <dgm:bulletEnabled val="1"/>
        </dgm:presLayoutVars>
      </dgm:prSet>
      <dgm:spPr/>
    </dgm:pt>
    <dgm:pt modelId="{61A233DA-8361-486E-A0C9-BF1B42904A3F}" type="pres">
      <dgm:prSet presAssocID="{0E081179-A7E4-4A13-A47B-CCA65FE9C2E0}" presName="accent_4" presStyleCnt="0"/>
      <dgm:spPr/>
    </dgm:pt>
    <dgm:pt modelId="{39F9136C-DFF2-432A-B736-3685A9AD3742}" type="pres">
      <dgm:prSet presAssocID="{0E081179-A7E4-4A13-A47B-CCA65FE9C2E0}" presName="accentRepeatNode" presStyleLbl="solidFgAcc1" presStyleIdx="3" presStyleCnt="4"/>
      <dgm:spPr/>
    </dgm:pt>
  </dgm:ptLst>
  <dgm:cxnLst>
    <dgm:cxn modelId="{26455A06-946D-496E-AFA0-9123395BD819}" type="presOf" srcId="{BDC9693B-A9C5-4707-AE27-7B6EF6C0016E}" destId="{F23E4D64-272B-4F88-ACFF-29389E5391D4}" srcOrd="0" destOrd="0" presId="urn:microsoft.com/office/officeart/2008/layout/VerticalCurvedList"/>
    <dgm:cxn modelId="{E5101524-3CD0-4043-9F27-739C8D61EA3A}" type="presOf" srcId="{24AF6A8C-3851-4022-82AF-983A62A7647C}" destId="{FB403263-C108-4A84-9D16-A2F927F26000}" srcOrd="0" destOrd="0" presId="urn:microsoft.com/office/officeart/2008/layout/VerticalCurvedList"/>
    <dgm:cxn modelId="{5458AD48-25FB-418D-8E57-95D4A6EB5BDE}" type="presOf" srcId="{1431AA1E-659F-4927-9498-BC72593C3411}" destId="{3716B992-66B1-4F43-B1AD-ED97C4DCBCD3}" srcOrd="0" destOrd="0" presId="urn:microsoft.com/office/officeart/2008/layout/VerticalCurvedList"/>
    <dgm:cxn modelId="{E49F5D69-9DEF-49DD-AA0B-C75A5FD7086A}" srcId="{24AF6A8C-3851-4022-82AF-983A62A7647C}" destId="{0E081179-A7E4-4A13-A47B-CCA65FE9C2E0}" srcOrd="3" destOrd="0" parTransId="{2BF92277-4DF0-4B2E-B521-59686210ADED}" sibTransId="{E54E9DC5-E368-40D6-9939-B7EA62936EF8}"/>
    <dgm:cxn modelId="{BFCA1CA4-D146-4FF3-83AB-00D2D96EECA4}" srcId="{24AF6A8C-3851-4022-82AF-983A62A7647C}" destId="{1431AA1E-659F-4927-9498-BC72593C3411}" srcOrd="0" destOrd="0" parTransId="{99673A40-FD67-4DCB-B0A0-6C8859BC3A40}" sibTransId="{BDC9693B-A9C5-4707-AE27-7B6EF6C0016E}"/>
    <dgm:cxn modelId="{BF42F9AF-D7B4-42E5-976A-F24AA20BEFDF}" srcId="{24AF6A8C-3851-4022-82AF-983A62A7647C}" destId="{A90EC243-85BA-4CF5-8027-DEC434D5BDBB}" srcOrd="2" destOrd="0" parTransId="{63665B43-8D72-46E0-91C4-9F7D11C443A7}" sibTransId="{D0BC79CB-058B-4B75-9281-A16AA11CCE7A}"/>
    <dgm:cxn modelId="{ED81B2BA-E8DD-44A7-BA6B-B2CCE0512D99}" type="presOf" srcId="{18D2B345-DA9B-41FA-BA9D-C409DE39C57C}" destId="{F2D3615D-66D2-41D3-896A-950B0149B151}" srcOrd="0" destOrd="0" presId="urn:microsoft.com/office/officeart/2008/layout/VerticalCurvedList"/>
    <dgm:cxn modelId="{0B1F7BBC-7F8E-4E9D-B824-197D864211EE}" type="presOf" srcId="{0E081179-A7E4-4A13-A47B-CCA65FE9C2E0}" destId="{657F9B80-5F68-4A2F-89E0-E035D73074EA}" srcOrd="0" destOrd="0" presId="urn:microsoft.com/office/officeart/2008/layout/VerticalCurvedList"/>
    <dgm:cxn modelId="{E4445EC9-F86A-401A-8753-409DF656919F}" srcId="{24AF6A8C-3851-4022-82AF-983A62A7647C}" destId="{18D2B345-DA9B-41FA-BA9D-C409DE39C57C}" srcOrd="1" destOrd="0" parTransId="{87E2E9D9-839B-4D7A-A554-5C526A07956C}" sibTransId="{D9AD0FEA-E392-4670-B18F-8BD1942B0DDE}"/>
    <dgm:cxn modelId="{51B89FFC-0556-4633-8E74-A47546C6B604}" type="presOf" srcId="{A90EC243-85BA-4CF5-8027-DEC434D5BDBB}" destId="{F251E63A-99C8-4871-860B-D59BA5AD974A}" srcOrd="0" destOrd="0" presId="urn:microsoft.com/office/officeart/2008/layout/VerticalCurvedList"/>
    <dgm:cxn modelId="{D49384ED-9169-46F7-BF28-643E06202043}" type="presParOf" srcId="{FB403263-C108-4A84-9D16-A2F927F26000}" destId="{AF60F6E5-0BD8-487D-8F90-9C8B16A90BD5}" srcOrd="0" destOrd="0" presId="urn:microsoft.com/office/officeart/2008/layout/VerticalCurvedList"/>
    <dgm:cxn modelId="{21C65F49-312F-4BA1-9938-DAF3758E9089}" type="presParOf" srcId="{AF60F6E5-0BD8-487D-8F90-9C8B16A90BD5}" destId="{6DA6B01D-CAD2-438C-9376-A965C8C346B8}" srcOrd="0" destOrd="0" presId="urn:microsoft.com/office/officeart/2008/layout/VerticalCurvedList"/>
    <dgm:cxn modelId="{7099ECF1-0244-402A-8D95-8E958103E505}" type="presParOf" srcId="{6DA6B01D-CAD2-438C-9376-A965C8C346B8}" destId="{36CFA513-B49B-44EA-9CF7-ED633705053F}" srcOrd="0" destOrd="0" presId="urn:microsoft.com/office/officeart/2008/layout/VerticalCurvedList"/>
    <dgm:cxn modelId="{6F6B72A3-E452-4DDB-9DE3-298D1FA0666E}" type="presParOf" srcId="{6DA6B01D-CAD2-438C-9376-A965C8C346B8}" destId="{F23E4D64-272B-4F88-ACFF-29389E5391D4}" srcOrd="1" destOrd="0" presId="urn:microsoft.com/office/officeart/2008/layout/VerticalCurvedList"/>
    <dgm:cxn modelId="{4FADFCC3-6103-4BE0-B6AC-A9F3901B139E}" type="presParOf" srcId="{6DA6B01D-CAD2-438C-9376-A965C8C346B8}" destId="{D098E280-1756-4149-A0DF-4B219F2DDE31}" srcOrd="2" destOrd="0" presId="urn:microsoft.com/office/officeart/2008/layout/VerticalCurvedList"/>
    <dgm:cxn modelId="{F39C701E-3F66-488F-86E2-1CCB384F6342}" type="presParOf" srcId="{6DA6B01D-CAD2-438C-9376-A965C8C346B8}" destId="{FBEFB454-79AC-4202-99EA-4035A60F7C36}" srcOrd="3" destOrd="0" presId="urn:microsoft.com/office/officeart/2008/layout/VerticalCurvedList"/>
    <dgm:cxn modelId="{86A73509-36AA-42D2-8DCB-4494060444E3}" type="presParOf" srcId="{AF60F6E5-0BD8-487D-8F90-9C8B16A90BD5}" destId="{3716B992-66B1-4F43-B1AD-ED97C4DCBCD3}" srcOrd="1" destOrd="0" presId="urn:microsoft.com/office/officeart/2008/layout/VerticalCurvedList"/>
    <dgm:cxn modelId="{76AE7D71-C5BD-4A6D-88A5-87F1FDC87F17}" type="presParOf" srcId="{AF60F6E5-0BD8-487D-8F90-9C8B16A90BD5}" destId="{B1CBBFE1-3B3A-4E7E-B49D-6A98AC37FA20}" srcOrd="2" destOrd="0" presId="urn:microsoft.com/office/officeart/2008/layout/VerticalCurvedList"/>
    <dgm:cxn modelId="{6BA6519A-D897-4662-A38A-25904C9C5772}" type="presParOf" srcId="{B1CBBFE1-3B3A-4E7E-B49D-6A98AC37FA20}" destId="{88610A37-7128-469E-B3AA-581E1B0EE863}" srcOrd="0" destOrd="0" presId="urn:microsoft.com/office/officeart/2008/layout/VerticalCurvedList"/>
    <dgm:cxn modelId="{4964A5C0-52F1-4BBE-BAFE-DE680D532C72}" type="presParOf" srcId="{AF60F6E5-0BD8-487D-8F90-9C8B16A90BD5}" destId="{F2D3615D-66D2-41D3-896A-950B0149B151}" srcOrd="3" destOrd="0" presId="urn:microsoft.com/office/officeart/2008/layout/VerticalCurvedList"/>
    <dgm:cxn modelId="{6DC9F6A4-9248-4015-8099-753C841CCD99}" type="presParOf" srcId="{AF60F6E5-0BD8-487D-8F90-9C8B16A90BD5}" destId="{BEF942CB-CB77-4876-B42F-7FA9BDCE1198}" srcOrd="4" destOrd="0" presId="urn:microsoft.com/office/officeart/2008/layout/VerticalCurvedList"/>
    <dgm:cxn modelId="{D8C73D53-C49B-4199-8202-962392519167}" type="presParOf" srcId="{BEF942CB-CB77-4876-B42F-7FA9BDCE1198}" destId="{91DAC4E2-2539-4E7F-ABB2-D84725BE5314}" srcOrd="0" destOrd="0" presId="urn:microsoft.com/office/officeart/2008/layout/VerticalCurvedList"/>
    <dgm:cxn modelId="{DAD46E95-0348-45FB-93ED-DA0D55911847}" type="presParOf" srcId="{AF60F6E5-0BD8-487D-8F90-9C8B16A90BD5}" destId="{F251E63A-99C8-4871-860B-D59BA5AD974A}" srcOrd="5" destOrd="0" presId="urn:microsoft.com/office/officeart/2008/layout/VerticalCurvedList"/>
    <dgm:cxn modelId="{79349097-6721-4DDC-9FF4-BA79EA3439C5}" type="presParOf" srcId="{AF60F6E5-0BD8-487D-8F90-9C8B16A90BD5}" destId="{34AEE85C-D82A-4B88-B9B4-E5179E64FFFC}" srcOrd="6" destOrd="0" presId="urn:microsoft.com/office/officeart/2008/layout/VerticalCurvedList"/>
    <dgm:cxn modelId="{E4AD72BF-1884-4D66-A7B9-9397DE715391}" type="presParOf" srcId="{34AEE85C-D82A-4B88-B9B4-E5179E64FFFC}" destId="{577E6C3E-8B33-481C-9A9D-152759BE9DDB}" srcOrd="0" destOrd="0" presId="urn:microsoft.com/office/officeart/2008/layout/VerticalCurvedList"/>
    <dgm:cxn modelId="{9F920A1E-29F8-46EF-AF0E-BB2841DFA627}" type="presParOf" srcId="{AF60F6E5-0BD8-487D-8F90-9C8B16A90BD5}" destId="{657F9B80-5F68-4A2F-89E0-E035D73074EA}" srcOrd="7" destOrd="0" presId="urn:microsoft.com/office/officeart/2008/layout/VerticalCurvedList"/>
    <dgm:cxn modelId="{5BC30A4D-E317-45FD-B723-574B0C2FBAA5}" type="presParOf" srcId="{AF60F6E5-0BD8-487D-8F90-9C8B16A90BD5}" destId="{61A233DA-8361-486E-A0C9-BF1B42904A3F}" srcOrd="8" destOrd="0" presId="urn:microsoft.com/office/officeart/2008/layout/VerticalCurvedList"/>
    <dgm:cxn modelId="{1DD6B848-1770-479D-9D3A-132D5DF74120}" type="presParOf" srcId="{61A233DA-8361-486E-A0C9-BF1B42904A3F}" destId="{39F9136C-DFF2-432A-B736-3685A9AD3742}" srcOrd="0" destOrd="0" presId="urn:microsoft.com/office/officeart/2008/layout/VerticalCurvedList"/>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9CC3902-91B1-44C0-AFF8-9B08A61379A4}" type="doc">
      <dgm:prSet loTypeId="urn:microsoft.com/office/officeart/2005/8/layout/lProcess1" loCatId="process" qsTypeId="urn:microsoft.com/office/officeart/2005/8/quickstyle/simple4" qsCatId="simple" csTypeId="urn:microsoft.com/office/officeart/2005/8/colors/accent1_2" csCatId="accent1" phldr="1"/>
      <dgm:spPr/>
      <dgm:t>
        <a:bodyPr/>
        <a:lstStyle/>
        <a:p>
          <a:endParaRPr lang="en-US"/>
        </a:p>
      </dgm:t>
    </dgm:pt>
    <dgm:pt modelId="{F73D7343-DEDF-4307-BF59-26E94E8B6D55}">
      <dgm:prSet phldrT="[Text]" custT="1">
        <dgm:style>
          <a:lnRef idx="0">
            <a:schemeClr val="accent1"/>
          </a:lnRef>
          <a:fillRef idx="3">
            <a:schemeClr val="accent1"/>
          </a:fillRef>
          <a:effectRef idx="3">
            <a:schemeClr val="accent1"/>
          </a:effectRef>
          <a:fontRef idx="minor">
            <a:schemeClr val="lt1"/>
          </a:fontRef>
        </dgm:style>
      </dgm:prSet>
      <dgm:spPr/>
      <dgm:t>
        <a:bodyPr/>
        <a:lstStyle/>
        <a:p>
          <a:pPr rtl="1"/>
          <a:r>
            <a:rPr lang="fa-IR" sz="1600" b="1" dirty="0">
              <a:solidFill>
                <a:schemeClr val="bg1"/>
              </a:solidFill>
              <a:cs typeface="B Nazanin" panose="00000400000000000000" pitchFamily="2" charset="-78"/>
            </a:rPr>
            <a:t>یک مدل داده‏ای برای طراحی منطقی</a:t>
          </a:r>
        </a:p>
        <a:p>
          <a:pPr rtl="1"/>
          <a:r>
            <a:rPr lang="fa-IR" sz="1600" dirty="0">
              <a:solidFill>
                <a:schemeClr val="bg1"/>
              </a:solidFill>
              <a:cs typeface="B Nazanin" panose="00000400000000000000" pitchFamily="2" charset="-78"/>
            </a:rPr>
            <a:t>( مدل رابطه‏ای و جدولی )</a:t>
          </a:r>
          <a:endParaRPr lang="en-US" sz="1600" dirty="0">
            <a:solidFill>
              <a:schemeClr val="bg1"/>
            </a:solidFill>
            <a:cs typeface="B Nazanin" panose="00000400000000000000" pitchFamily="2" charset="-78"/>
          </a:endParaRPr>
        </a:p>
      </dgm:t>
    </dgm:pt>
    <dgm:pt modelId="{2B4E2120-016B-4111-87A2-87D59DCB67E2}" type="parTrans" cxnId="{6BECA8B8-6043-4998-B6D3-96BC58D3B533}">
      <dgm:prSet/>
      <dgm:spPr/>
      <dgm:t>
        <a:bodyPr/>
        <a:lstStyle/>
        <a:p>
          <a:endParaRPr lang="en-US" sz="1600">
            <a:solidFill>
              <a:schemeClr val="bg1"/>
            </a:solidFill>
            <a:cs typeface="B Nazanin" panose="00000400000000000000" pitchFamily="2" charset="-78"/>
          </a:endParaRPr>
        </a:p>
      </dgm:t>
    </dgm:pt>
    <dgm:pt modelId="{62A9C672-3EF4-429C-929E-8EC4024FA3DC}" type="sibTrans" cxnId="{6BECA8B8-6043-4998-B6D3-96BC58D3B533}">
      <dgm:prSet/>
      <dgm:spPr/>
      <dgm:t>
        <a:bodyPr/>
        <a:lstStyle/>
        <a:p>
          <a:endParaRPr lang="en-US" sz="1600">
            <a:solidFill>
              <a:schemeClr val="bg1"/>
            </a:solidFill>
            <a:cs typeface="B Nazanin" panose="00000400000000000000" pitchFamily="2" charset="-78"/>
          </a:endParaRPr>
        </a:p>
      </dgm:t>
    </dgm:pt>
    <dgm:pt modelId="{3FA99205-2BB2-4894-A664-7A134379D1A8}">
      <dgm:prSet phldrT="[Text]" custT="1">
        <dgm:style>
          <a:lnRef idx="0">
            <a:schemeClr val="accent1"/>
          </a:lnRef>
          <a:fillRef idx="3">
            <a:schemeClr val="accent1"/>
          </a:fillRef>
          <a:effectRef idx="3">
            <a:schemeClr val="accent1"/>
          </a:effectRef>
          <a:fontRef idx="minor">
            <a:schemeClr val="lt1"/>
          </a:fontRef>
        </dgm:style>
      </dgm:prSet>
      <dgm:spPr/>
      <dgm:t>
        <a:bodyPr/>
        <a:lstStyle/>
        <a:p>
          <a:pPr rtl="1"/>
          <a:r>
            <a:rPr lang="fa-IR" sz="1600" b="1" dirty="0">
              <a:solidFill>
                <a:schemeClr val="bg1"/>
              </a:solidFill>
              <a:cs typeface="B Nazanin" panose="00000400000000000000" pitchFamily="2" charset="-78"/>
            </a:rPr>
            <a:t>یک زبان استاندارد برای تعریف، کنترل و انجام عملیات پایگاهی </a:t>
          </a:r>
        </a:p>
        <a:p>
          <a:pPr rtl="1"/>
          <a:r>
            <a:rPr lang="fa-IR" sz="1600" b="0" dirty="0">
              <a:solidFill>
                <a:schemeClr val="bg1"/>
              </a:solidFill>
              <a:cs typeface="B Nazanin" panose="00000400000000000000" pitchFamily="2" charset="-78"/>
            </a:rPr>
            <a:t>( زبان </a:t>
          </a:r>
          <a:r>
            <a:rPr lang="en-US" sz="1600" b="0" dirty="0">
              <a:solidFill>
                <a:schemeClr val="bg1"/>
              </a:solidFill>
              <a:cs typeface="B Nazanin" panose="00000400000000000000" pitchFamily="2" charset="-78"/>
            </a:rPr>
            <a:t>SQL</a:t>
          </a:r>
          <a:r>
            <a:rPr lang="fa-IR" sz="1600" b="0" dirty="0">
              <a:solidFill>
                <a:schemeClr val="bg1"/>
              </a:solidFill>
              <a:cs typeface="B Nazanin" panose="00000400000000000000" pitchFamily="2" charset="-78"/>
            </a:rPr>
            <a:t> )</a:t>
          </a:r>
          <a:endParaRPr lang="en-US" sz="1600" b="0" dirty="0">
            <a:solidFill>
              <a:schemeClr val="bg1"/>
            </a:solidFill>
            <a:cs typeface="B Nazanin" panose="00000400000000000000" pitchFamily="2" charset="-78"/>
          </a:endParaRPr>
        </a:p>
      </dgm:t>
    </dgm:pt>
    <dgm:pt modelId="{EA6C3A26-F7ED-4C98-82E0-AF2DEAA08C76}" type="parTrans" cxnId="{6CDDDD95-999A-46B6-92A5-34059A43AB0C}">
      <dgm:prSet/>
      <dgm:spPr/>
      <dgm:t>
        <a:bodyPr/>
        <a:lstStyle/>
        <a:p>
          <a:endParaRPr lang="en-US" sz="1600">
            <a:solidFill>
              <a:schemeClr val="bg1"/>
            </a:solidFill>
            <a:cs typeface="B Nazanin" panose="00000400000000000000" pitchFamily="2" charset="-78"/>
          </a:endParaRPr>
        </a:p>
      </dgm:t>
    </dgm:pt>
    <dgm:pt modelId="{2BA4E8FE-87D8-43D4-ACA2-E4CD0AF221DA}" type="sibTrans" cxnId="{6CDDDD95-999A-46B6-92A5-34059A43AB0C}">
      <dgm:prSet/>
      <dgm:spPr/>
      <dgm:t>
        <a:bodyPr/>
        <a:lstStyle/>
        <a:p>
          <a:endParaRPr lang="en-US" sz="1600">
            <a:solidFill>
              <a:schemeClr val="bg1"/>
            </a:solidFill>
            <a:cs typeface="B Nazanin" panose="00000400000000000000" pitchFamily="2" charset="-78"/>
          </a:endParaRPr>
        </a:p>
      </dgm:t>
    </dgm:pt>
    <dgm:pt modelId="{8072A55C-8B09-488E-BAE4-BE0F67630ECE}">
      <dgm:prSet phldrT="[Text]" custT="1">
        <dgm:style>
          <a:lnRef idx="0">
            <a:schemeClr val="accent1"/>
          </a:lnRef>
          <a:fillRef idx="3">
            <a:schemeClr val="accent1"/>
          </a:fillRef>
          <a:effectRef idx="3">
            <a:schemeClr val="accent1"/>
          </a:effectRef>
          <a:fontRef idx="minor">
            <a:schemeClr val="lt1"/>
          </a:fontRef>
        </dgm:style>
      </dgm:prSet>
      <dgm:spPr/>
      <dgm:t>
        <a:bodyPr/>
        <a:lstStyle/>
        <a:p>
          <a:r>
            <a:rPr lang="fa-IR" sz="1600">
              <a:solidFill>
                <a:schemeClr val="bg1"/>
              </a:solidFill>
              <a:cs typeface="B Nazanin" panose="00000400000000000000" pitchFamily="2" charset="-78"/>
            </a:rPr>
            <a:t>...</a:t>
          </a:r>
          <a:endParaRPr lang="en-US" sz="1600" dirty="0">
            <a:solidFill>
              <a:schemeClr val="bg1"/>
            </a:solidFill>
            <a:cs typeface="B Nazanin" panose="00000400000000000000" pitchFamily="2" charset="-78"/>
          </a:endParaRPr>
        </a:p>
      </dgm:t>
    </dgm:pt>
    <dgm:pt modelId="{26BC691A-3C1B-49EA-B5AD-66306DCB85BF}" type="parTrans" cxnId="{79535620-40C7-46DE-9366-87ECC6A74BB0}">
      <dgm:prSet/>
      <dgm:spPr/>
      <dgm:t>
        <a:bodyPr/>
        <a:lstStyle/>
        <a:p>
          <a:endParaRPr lang="en-US" sz="1600">
            <a:solidFill>
              <a:schemeClr val="bg1"/>
            </a:solidFill>
            <a:cs typeface="B Nazanin" panose="00000400000000000000" pitchFamily="2" charset="-78"/>
          </a:endParaRPr>
        </a:p>
      </dgm:t>
    </dgm:pt>
    <dgm:pt modelId="{8ECD7EA9-B009-4ABC-97E9-E4923DAA8581}" type="sibTrans" cxnId="{79535620-40C7-46DE-9366-87ECC6A74BB0}">
      <dgm:prSet/>
      <dgm:spPr/>
      <dgm:t>
        <a:bodyPr/>
        <a:lstStyle/>
        <a:p>
          <a:endParaRPr lang="en-US" sz="1600">
            <a:solidFill>
              <a:schemeClr val="bg1"/>
            </a:solidFill>
            <a:cs typeface="B Nazanin" panose="00000400000000000000" pitchFamily="2" charset="-78"/>
          </a:endParaRPr>
        </a:p>
      </dgm:t>
    </dgm:pt>
    <dgm:pt modelId="{1FD312D7-A21F-41C6-BAE5-2C1612DA5E6D}">
      <dgm:prSet phldrT="[Text]" custT="1">
        <dgm:style>
          <a:lnRef idx="0">
            <a:schemeClr val="accent1"/>
          </a:lnRef>
          <a:fillRef idx="3">
            <a:schemeClr val="accent1"/>
          </a:fillRef>
          <a:effectRef idx="3">
            <a:schemeClr val="accent1"/>
          </a:effectRef>
          <a:fontRef idx="minor">
            <a:schemeClr val="lt1"/>
          </a:fontRef>
        </dgm:style>
      </dgm:prSet>
      <dgm:spPr/>
      <dgm:t>
        <a:bodyPr/>
        <a:lstStyle/>
        <a:p>
          <a:pPr rtl="1"/>
          <a:r>
            <a:rPr lang="fa-IR" sz="1600" b="1" dirty="0">
              <a:solidFill>
                <a:schemeClr val="bg1"/>
              </a:solidFill>
              <a:cs typeface="B Nazanin" panose="00000400000000000000" pitchFamily="2" charset="-78"/>
            </a:rPr>
            <a:t>یک روش و زبان مدلسازی داده‏ها  </a:t>
          </a:r>
        </a:p>
        <a:p>
          <a:pPr rtl="1"/>
          <a:r>
            <a:rPr lang="fa-IR" sz="1600" b="0" dirty="0">
              <a:solidFill>
                <a:schemeClr val="bg1"/>
              </a:solidFill>
              <a:cs typeface="B Nazanin" panose="00000400000000000000" pitchFamily="2" charset="-78"/>
            </a:rPr>
            <a:t>( روش </a:t>
          </a:r>
          <a:r>
            <a:rPr lang="fa-IR" sz="1600" dirty="0">
              <a:solidFill>
                <a:schemeClr val="bg1"/>
              </a:solidFill>
              <a:cs typeface="B Nazanin" panose="00000400000000000000" pitchFamily="2" charset="-78"/>
            </a:rPr>
            <a:t>نمودار روابط موجودیت‏ها (</a:t>
          </a:r>
          <a:r>
            <a:rPr lang="en-US" sz="1600" dirty="0">
              <a:solidFill>
                <a:schemeClr val="bg1"/>
              </a:solidFill>
              <a:cs typeface="B Nazanin" panose="00000400000000000000" pitchFamily="2" charset="-78"/>
            </a:rPr>
            <a:t>ER</a:t>
          </a:r>
          <a:r>
            <a:rPr lang="fa-IR" sz="1600" dirty="0">
              <a:solidFill>
                <a:schemeClr val="bg1"/>
              </a:solidFill>
              <a:cs typeface="B Nazanin" panose="00000400000000000000" pitchFamily="2" charset="-78"/>
            </a:rPr>
            <a:t>) )</a:t>
          </a:r>
          <a:endParaRPr lang="en-US" sz="1600" dirty="0">
            <a:solidFill>
              <a:schemeClr val="bg1"/>
            </a:solidFill>
            <a:cs typeface="B Nazanin" panose="00000400000000000000" pitchFamily="2" charset="-78"/>
          </a:endParaRPr>
        </a:p>
      </dgm:t>
    </dgm:pt>
    <dgm:pt modelId="{9229E838-4786-4EB4-9414-4E1F23592C1D}" type="parTrans" cxnId="{4D89641F-A4A7-4C86-8CC1-E824B0A51192}">
      <dgm:prSet/>
      <dgm:spPr/>
      <dgm:t>
        <a:bodyPr/>
        <a:lstStyle/>
        <a:p>
          <a:endParaRPr lang="en-US" sz="1600">
            <a:solidFill>
              <a:schemeClr val="bg1"/>
            </a:solidFill>
            <a:cs typeface="B Nazanin" panose="00000400000000000000" pitchFamily="2" charset="-78"/>
          </a:endParaRPr>
        </a:p>
      </dgm:t>
    </dgm:pt>
    <dgm:pt modelId="{E19DC904-EC90-4216-BA41-0849D6832947}" type="sibTrans" cxnId="{4D89641F-A4A7-4C86-8CC1-E824B0A51192}">
      <dgm:prSet/>
      <dgm:spPr/>
      <dgm:t>
        <a:bodyPr/>
        <a:lstStyle/>
        <a:p>
          <a:endParaRPr lang="en-US" sz="1600">
            <a:solidFill>
              <a:schemeClr val="bg1"/>
            </a:solidFill>
            <a:cs typeface="B Nazanin" panose="00000400000000000000" pitchFamily="2" charset="-78"/>
          </a:endParaRPr>
        </a:p>
      </dgm:t>
    </dgm:pt>
    <dgm:pt modelId="{4D372CBE-D59A-432D-A35C-E920EA6EEDB0}">
      <dgm:prSet phldrT="[Text]" custT="1">
        <dgm:style>
          <a:lnRef idx="0">
            <a:schemeClr val="accent1"/>
          </a:lnRef>
          <a:fillRef idx="3">
            <a:schemeClr val="accent1"/>
          </a:fillRef>
          <a:effectRef idx="3">
            <a:schemeClr val="accent1"/>
          </a:effectRef>
          <a:fontRef idx="minor">
            <a:schemeClr val="lt1"/>
          </a:fontRef>
        </dgm:style>
      </dgm:prSet>
      <dgm:spPr/>
      <dgm:t>
        <a:bodyPr/>
        <a:lstStyle/>
        <a:p>
          <a:pPr rtl="1"/>
          <a:r>
            <a:rPr lang="fa-IR" sz="1600" b="1" dirty="0">
              <a:solidFill>
                <a:schemeClr val="bg1"/>
              </a:solidFill>
              <a:cs typeface="B Nazanin" panose="00000400000000000000" pitchFamily="2" charset="-78"/>
            </a:rPr>
            <a:t>یک زبان برای انجام عملیات  </a:t>
          </a:r>
        </a:p>
        <a:p>
          <a:pPr rtl="1"/>
          <a:r>
            <a:rPr lang="fa-IR" sz="1600" b="0" dirty="0">
              <a:solidFill>
                <a:schemeClr val="bg1"/>
              </a:solidFill>
              <a:cs typeface="B Nazanin" panose="00000400000000000000" pitchFamily="2" charset="-78"/>
            </a:rPr>
            <a:t>( جبر رابطه‏ای و حساب رابطه‏ای )</a:t>
          </a:r>
          <a:endParaRPr lang="en-US" sz="1600" b="0" dirty="0">
            <a:solidFill>
              <a:schemeClr val="bg1"/>
            </a:solidFill>
            <a:cs typeface="B Nazanin" panose="00000400000000000000" pitchFamily="2" charset="-78"/>
          </a:endParaRPr>
        </a:p>
      </dgm:t>
    </dgm:pt>
    <dgm:pt modelId="{D672A135-A660-49E5-B943-48957624C0C3}" type="parTrans" cxnId="{CF73A253-5B56-4CA0-B143-09C07AE0F984}">
      <dgm:prSet/>
      <dgm:spPr/>
      <dgm:t>
        <a:bodyPr/>
        <a:lstStyle/>
        <a:p>
          <a:endParaRPr lang="en-US" sz="1600">
            <a:solidFill>
              <a:schemeClr val="bg1"/>
            </a:solidFill>
            <a:cs typeface="B Nazanin" panose="00000400000000000000" pitchFamily="2" charset="-78"/>
          </a:endParaRPr>
        </a:p>
      </dgm:t>
    </dgm:pt>
    <dgm:pt modelId="{A34F3A35-F4C2-42E5-8D21-2C5E38B163D6}" type="sibTrans" cxnId="{CF73A253-5B56-4CA0-B143-09C07AE0F984}">
      <dgm:prSet/>
      <dgm:spPr/>
      <dgm:t>
        <a:bodyPr/>
        <a:lstStyle/>
        <a:p>
          <a:endParaRPr lang="en-US" sz="1600">
            <a:solidFill>
              <a:schemeClr val="bg1"/>
            </a:solidFill>
            <a:cs typeface="B Nazanin" panose="00000400000000000000" pitchFamily="2" charset="-78"/>
          </a:endParaRPr>
        </a:p>
      </dgm:t>
    </dgm:pt>
    <dgm:pt modelId="{54F129CD-C77E-4789-88D6-1E39FA0057F4}">
      <dgm:prSet phldrT="[Text]" custT="1">
        <dgm:style>
          <a:lnRef idx="0">
            <a:schemeClr val="accent1"/>
          </a:lnRef>
          <a:fillRef idx="3">
            <a:schemeClr val="accent1"/>
          </a:fillRef>
          <a:effectRef idx="3">
            <a:schemeClr val="accent1"/>
          </a:effectRef>
          <a:fontRef idx="minor">
            <a:schemeClr val="lt1"/>
          </a:fontRef>
        </dgm:style>
      </dgm:prSet>
      <dgm:spPr/>
      <dgm:t>
        <a:bodyPr/>
        <a:lstStyle/>
        <a:p>
          <a:pPr rtl="1"/>
          <a:r>
            <a:rPr lang="fa-IR" sz="1600" b="1" dirty="0">
              <a:solidFill>
                <a:schemeClr val="bg1"/>
              </a:solidFill>
              <a:cs typeface="B Nazanin" panose="00000400000000000000" pitchFamily="2" charset="-78"/>
            </a:rPr>
            <a:t>یک سیستم مدیریت پایگاه داده‏ها </a:t>
          </a:r>
          <a:endParaRPr lang="en-US" sz="1600" b="1" dirty="0">
            <a:solidFill>
              <a:schemeClr val="bg1"/>
            </a:solidFill>
            <a:cs typeface="B Nazanin" panose="00000400000000000000" pitchFamily="2" charset="-78"/>
          </a:endParaRPr>
        </a:p>
      </dgm:t>
    </dgm:pt>
    <dgm:pt modelId="{5BB634FD-E954-4D01-99E6-EFF9E097C07A}" type="parTrans" cxnId="{BD38993B-97E3-49B8-87C3-2DA03DEBC85C}">
      <dgm:prSet/>
      <dgm:spPr/>
      <dgm:t>
        <a:bodyPr/>
        <a:lstStyle/>
        <a:p>
          <a:endParaRPr lang="en-US" sz="1600">
            <a:solidFill>
              <a:schemeClr val="bg1"/>
            </a:solidFill>
            <a:cs typeface="B Nazanin" panose="00000400000000000000" pitchFamily="2" charset="-78"/>
          </a:endParaRPr>
        </a:p>
      </dgm:t>
    </dgm:pt>
    <dgm:pt modelId="{7FCCBFF4-412C-4FCB-AECA-8B2D0B6361CD}" type="sibTrans" cxnId="{BD38993B-97E3-49B8-87C3-2DA03DEBC85C}">
      <dgm:prSet/>
      <dgm:spPr/>
      <dgm:t>
        <a:bodyPr/>
        <a:lstStyle/>
        <a:p>
          <a:endParaRPr lang="en-US" sz="1600">
            <a:solidFill>
              <a:schemeClr val="bg1"/>
            </a:solidFill>
            <a:cs typeface="B Nazanin" panose="00000400000000000000" pitchFamily="2" charset="-78"/>
          </a:endParaRPr>
        </a:p>
      </dgm:t>
    </dgm:pt>
    <dgm:pt modelId="{99F22EE2-38BD-4C44-ADAA-DB8DFF225CD9}" type="pres">
      <dgm:prSet presAssocID="{D9CC3902-91B1-44C0-AFF8-9B08A61379A4}" presName="Name0" presStyleCnt="0">
        <dgm:presLayoutVars>
          <dgm:dir/>
          <dgm:animLvl val="lvl"/>
          <dgm:resizeHandles val="exact"/>
        </dgm:presLayoutVars>
      </dgm:prSet>
      <dgm:spPr/>
    </dgm:pt>
    <dgm:pt modelId="{74B8BA27-CD34-4114-9A7E-443BA1F3CE47}" type="pres">
      <dgm:prSet presAssocID="{F73D7343-DEDF-4307-BF59-26E94E8B6D55}" presName="vertFlow" presStyleCnt="0"/>
      <dgm:spPr/>
    </dgm:pt>
    <dgm:pt modelId="{B9F9C2C4-525C-4F27-8CA4-CABD02D165F5}" type="pres">
      <dgm:prSet presAssocID="{F73D7343-DEDF-4307-BF59-26E94E8B6D55}" presName="header" presStyleLbl="node1" presStyleIdx="0" presStyleCnt="2" custScaleX="101788"/>
      <dgm:spPr/>
    </dgm:pt>
    <dgm:pt modelId="{D00AF58C-9C6E-4063-B59C-682130862434}" type="pres">
      <dgm:prSet presAssocID="{EA6C3A26-F7ED-4C98-82E0-AF2DEAA08C76}" presName="parTrans" presStyleLbl="sibTrans2D1" presStyleIdx="0" presStyleCnt="4" custLinFactX="600000" custLinFactNeighborX="687874" custLinFactNeighborY="67475"/>
      <dgm:spPr/>
    </dgm:pt>
    <dgm:pt modelId="{AD445097-8708-4308-8553-1AE09D0D6766}" type="pres">
      <dgm:prSet presAssocID="{3FA99205-2BB2-4894-A664-7A134379D1A8}" presName="child" presStyleLbl="alignAccFollowNode1" presStyleIdx="0" presStyleCnt="4" custScaleX="101788">
        <dgm:presLayoutVars>
          <dgm:chMax val="0"/>
          <dgm:bulletEnabled val="1"/>
        </dgm:presLayoutVars>
      </dgm:prSet>
      <dgm:spPr/>
    </dgm:pt>
    <dgm:pt modelId="{5C7A236E-0014-4E13-A249-52AE0507F980}" type="pres">
      <dgm:prSet presAssocID="{2BA4E8FE-87D8-43D4-ACA2-E4CD0AF221DA}" presName="sibTrans" presStyleLbl="sibTrans2D1" presStyleIdx="1" presStyleCnt="4" custLinFactX="600000" custLinFactY="-100000" custLinFactNeighborX="687874" custLinFactNeighborY="-134631"/>
      <dgm:spPr/>
    </dgm:pt>
    <dgm:pt modelId="{A69F7112-13FC-43FE-8406-985FFC71EA5C}" type="pres">
      <dgm:prSet presAssocID="{8072A55C-8B09-488E-BAE4-BE0F67630ECE}" presName="child" presStyleLbl="alignAccFollowNode1" presStyleIdx="1" presStyleCnt="4" custScaleX="101788">
        <dgm:presLayoutVars>
          <dgm:chMax val="0"/>
          <dgm:bulletEnabled val="1"/>
        </dgm:presLayoutVars>
      </dgm:prSet>
      <dgm:spPr/>
    </dgm:pt>
    <dgm:pt modelId="{856682A1-E31A-4547-8E56-AAF8F311D29C}" type="pres">
      <dgm:prSet presAssocID="{F73D7343-DEDF-4307-BF59-26E94E8B6D55}" presName="hSp" presStyleCnt="0"/>
      <dgm:spPr/>
    </dgm:pt>
    <dgm:pt modelId="{5F217FF4-E7C8-43B6-A3FE-0DC401844A48}" type="pres">
      <dgm:prSet presAssocID="{1FD312D7-A21F-41C6-BAE5-2C1612DA5E6D}" presName="vertFlow" presStyleCnt="0"/>
      <dgm:spPr/>
    </dgm:pt>
    <dgm:pt modelId="{06F7D50C-EE94-42F2-8EB3-A6B3716AE2FF}" type="pres">
      <dgm:prSet presAssocID="{1FD312D7-A21F-41C6-BAE5-2C1612DA5E6D}" presName="header" presStyleLbl="node1" presStyleIdx="1" presStyleCnt="2"/>
      <dgm:spPr/>
    </dgm:pt>
    <dgm:pt modelId="{AB5EBFD1-E457-485D-B8D5-CC45F0309DE5}" type="pres">
      <dgm:prSet presAssocID="{D672A135-A660-49E5-B943-48957624C0C3}" presName="parTrans" presStyleLbl="sibTrans2D1" presStyleIdx="2" presStyleCnt="4" custLinFactX="-617840" custLinFactY="-200000" custLinFactNeighborX="-700000" custLinFactNeighborY="-209069"/>
      <dgm:spPr/>
    </dgm:pt>
    <dgm:pt modelId="{6328EE7E-1566-400A-A7AA-C259684C6D9C}" type="pres">
      <dgm:prSet presAssocID="{4D372CBE-D59A-432D-A35C-E920EA6EEDB0}" presName="child" presStyleLbl="alignAccFollowNode1" presStyleIdx="2" presStyleCnt="4">
        <dgm:presLayoutVars>
          <dgm:chMax val="0"/>
          <dgm:bulletEnabled val="1"/>
        </dgm:presLayoutVars>
      </dgm:prSet>
      <dgm:spPr/>
    </dgm:pt>
    <dgm:pt modelId="{266BFCC5-1A8A-4BF5-ABBF-18378CED3AB1}" type="pres">
      <dgm:prSet presAssocID="{A34F3A35-F4C2-42E5-8D21-2C5E38B163D6}" presName="sibTrans" presStyleLbl="sibTrans2D1" presStyleIdx="3" presStyleCnt="4" custLinFactX="-617840" custLinFactY="100000" custLinFactNeighborX="-700000" custLinFactNeighborY="105814"/>
      <dgm:spPr/>
    </dgm:pt>
    <dgm:pt modelId="{604CCC46-FB51-4625-9DB3-4A1E849B394A}" type="pres">
      <dgm:prSet presAssocID="{54F129CD-C77E-4789-88D6-1E39FA0057F4}" presName="child" presStyleLbl="alignAccFollowNode1" presStyleIdx="3" presStyleCnt="4">
        <dgm:presLayoutVars>
          <dgm:chMax val="0"/>
          <dgm:bulletEnabled val="1"/>
        </dgm:presLayoutVars>
      </dgm:prSet>
      <dgm:spPr/>
    </dgm:pt>
  </dgm:ptLst>
  <dgm:cxnLst>
    <dgm:cxn modelId="{4D89641F-A4A7-4C86-8CC1-E824B0A51192}" srcId="{D9CC3902-91B1-44C0-AFF8-9B08A61379A4}" destId="{1FD312D7-A21F-41C6-BAE5-2C1612DA5E6D}" srcOrd="1" destOrd="0" parTransId="{9229E838-4786-4EB4-9414-4E1F23592C1D}" sibTransId="{E19DC904-EC90-4216-BA41-0849D6832947}"/>
    <dgm:cxn modelId="{79535620-40C7-46DE-9366-87ECC6A74BB0}" srcId="{F73D7343-DEDF-4307-BF59-26E94E8B6D55}" destId="{8072A55C-8B09-488E-BAE4-BE0F67630ECE}" srcOrd="1" destOrd="0" parTransId="{26BC691A-3C1B-49EA-B5AD-66306DCB85BF}" sibTransId="{8ECD7EA9-B009-4ABC-97E9-E4923DAA8581}"/>
    <dgm:cxn modelId="{81926729-E4A1-4555-8605-0D92261C4246}" type="presOf" srcId="{D9CC3902-91B1-44C0-AFF8-9B08A61379A4}" destId="{99F22EE2-38BD-4C44-ADAA-DB8DFF225CD9}" srcOrd="0" destOrd="0" presId="urn:microsoft.com/office/officeart/2005/8/layout/lProcess1"/>
    <dgm:cxn modelId="{7377943B-D180-49CB-8534-490815004ABA}" type="presOf" srcId="{1FD312D7-A21F-41C6-BAE5-2C1612DA5E6D}" destId="{06F7D50C-EE94-42F2-8EB3-A6B3716AE2FF}" srcOrd="0" destOrd="0" presId="urn:microsoft.com/office/officeart/2005/8/layout/lProcess1"/>
    <dgm:cxn modelId="{BD38993B-97E3-49B8-87C3-2DA03DEBC85C}" srcId="{1FD312D7-A21F-41C6-BAE5-2C1612DA5E6D}" destId="{54F129CD-C77E-4789-88D6-1E39FA0057F4}" srcOrd="1" destOrd="0" parTransId="{5BB634FD-E954-4D01-99E6-EFF9E097C07A}" sibTransId="{7FCCBFF4-412C-4FCB-AECA-8B2D0B6361CD}"/>
    <dgm:cxn modelId="{FBAE556F-1A0A-4036-971E-57F62F5E3295}" type="presOf" srcId="{EA6C3A26-F7ED-4C98-82E0-AF2DEAA08C76}" destId="{D00AF58C-9C6E-4063-B59C-682130862434}" srcOrd="0" destOrd="0" presId="urn:microsoft.com/office/officeart/2005/8/layout/lProcess1"/>
    <dgm:cxn modelId="{ECB49D73-CE3B-4B1D-87D5-1B2DC19AE5CB}" type="presOf" srcId="{F73D7343-DEDF-4307-BF59-26E94E8B6D55}" destId="{B9F9C2C4-525C-4F27-8CA4-CABD02D165F5}" srcOrd="0" destOrd="0" presId="urn:microsoft.com/office/officeart/2005/8/layout/lProcess1"/>
    <dgm:cxn modelId="{CF73A253-5B56-4CA0-B143-09C07AE0F984}" srcId="{1FD312D7-A21F-41C6-BAE5-2C1612DA5E6D}" destId="{4D372CBE-D59A-432D-A35C-E920EA6EEDB0}" srcOrd="0" destOrd="0" parTransId="{D672A135-A660-49E5-B943-48957624C0C3}" sibTransId="{A34F3A35-F4C2-42E5-8D21-2C5E38B163D6}"/>
    <dgm:cxn modelId="{D949FE87-D4B1-4C40-9AD5-08C8ECA2F843}" type="presOf" srcId="{8072A55C-8B09-488E-BAE4-BE0F67630ECE}" destId="{A69F7112-13FC-43FE-8406-985FFC71EA5C}" srcOrd="0" destOrd="0" presId="urn:microsoft.com/office/officeart/2005/8/layout/lProcess1"/>
    <dgm:cxn modelId="{6CDDDD95-999A-46B6-92A5-34059A43AB0C}" srcId="{F73D7343-DEDF-4307-BF59-26E94E8B6D55}" destId="{3FA99205-2BB2-4894-A664-7A134379D1A8}" srcOrd="0" destOrd="0" parTransId="{EA6C3A26-F7ED-4C98-82E0-AF2DEAA08C76}" sibTransId="{2BA4E8FE-87D8-43D4-ACA2-E4CD0AF221DA}"/>
    <dgm:cxn modelId="{083BC2A9-FEAF-44DB-B987-9E7291521680}" type="presOf" srcId="{4D372CBE-D59A-432D-A35C-E920EA6EEDB0}" destId="{6328EE7E-1566-400A-A7AA-C259684C6D9C}" srcOrd="0" destOrd="0" presId="urn:microsoft.com/office/officeart/2005/8/layout/lProcess1"/>
    <dgm:cxn modelId="{D6F63FB3-7406-419D-844B-7497405641A8}" type="presOf" srcId="{D672A135-A660-49E5-B943-48957624C0C3}" destId="{AB5EBFD1-E457-485D-B8D5-CC45F0309DE5}" srcOrd="0" destOrd="0" presId="urn:microsoft.com/office/officeart/2005/8/layout/lProcess1"/>
    <dgm:cxn modelId="{6BECA8B8-6043-4998-B6D3-96BC58D3B533}" srcId="{D9CC3902-91B1-44C0-AFF8-9B08A61379A4}" destId="{F73D7343-DEDF-4307-BF59-26E94E8B6D55}" srcOrd="0" destOrd="0" parTransId="{2B4E2120-016B-4111-87A2-87D59DCB67E2}" sibTransId="{62A9C672-3EF4-429C-929E-8EC4024FA3DC}"/>
    <dgm:cxn modelId="{1B79B5C5-4FE4-4939-B215-DF4133230099}" type="presOf" srcId="{2BA4E8FE-87D8-43D4-ACA2-E4CD0AF221DA}" destId="{5C7A236E-0014-4E13-A249-52AE0507F980}" srcOrd="0" destOrd="0" presId="urn:microsoft.com/office/officeart/2005/8/layout/lProcess1"/>
    <dgm:cxn modelId="{BD971BCC-F98E-41D2-A9EF-68869C034C5E}" type="presOf" srcId="{54F129CD-C77E-4789-88D6-1E39FA0057F4}" destId="{604CCC46-FB51-4625-9DB3-4A1E849B394A}" srcOrd="0" destOrd="0" presId="urn:microsoft.com/office/officeart/2005/8/layout/lProcess1"/>
    <dgm:cxn modelId="{6A703ACF-CB43-472A-9850-853AA488482B}" type="presOf" srcId="{A34F3A35-F4C2-42E5-8D21-2C5E38B163D6}" destId="{266BFCC5-1A8A-4BF5-ABBF-18378CED3AB1}" srcOrd="0" destOrd="0" presId="urn:microsoft.com/office/officeart/2005/8/layout/lProcess1"/>
    <dgm:cxn modelId="{AD24CBE2-50E3-4AEA-A14D-5EDD1FD3C811}" type="presOf" srcId="{3FA99205-2BB2-4894-A664-7A134379D1A8}" destId="{AD445097-8708-4308-8553-1AE09D0D6766}" srcOrd="0" destOrd="0" presId="urn:microsoft.com/office/officeart/2005/8/layout/lProcess1"/>
    <dgm:cxn modelId="{62789932-4247-4BC1-81E1-0AF953E34321}" type="presParOf" srcId="{99F22EE2-38BD-4C44-ADAA-DB8DFF225CD9}" destId="{74B8BA27-CD34-4114-9A7E-443BA1F3CE47}" srcOrd="0" destOrd="0" presId="urn:microsoft.com/office/officeart/2005/8/layout/lProcess1"/>
    <dgm:cxn modelId="{ABE6272E-BBC0-4CF2-9DB7-C54B8F02E8AC}" type="presParOf" srcId="{74B8BA27-CD34-4114-9A7E-443BA1F3CE47}" destId="{B9F9C2C4-525C-4F27-8CA4-CABD02D165F5}" srcOrd="0" destOrd="0" presId="urn:microsoft.com/office/officeart/2005/8/layout/lProcess1"/>
    <dgm:cxn modelId="{F0E8C812-F611-4D3C-9C6F-6DFB4D68FFBE}" type="presParOf" srcId="{74B8BA27-CD34-4114-9A7E-443BA1F3CE47}" destId="{D00AF58C-9C6E-4063-B59C-682130862434}" srcOrd="1" destOrd="0" presId="urn:microsoft.com/office/officeart/2005/8/layout/lProcess1"/>
    <dgm:cxn modelId="{7C5E7ED9-A1EC-4300-B57D-1229159DC66A}" type="presParOf" srcId="{74B8BA27-CD34-4114-9A7E-443BA1F3CE47}" destId="{AD445097-8708-4308-8553-1AE09D0D6766}" srcOrd="2" destOrd="0" presId="urn:microsoft.com/office/officeart/2005/8/layout/lProcess1"/>
    <dgm:cxn modelId="{4246909A-63AD-4254-8AF6-621550BC204E}" type="presParOf" srcId="{74B8BA27-CD34-4114-9A7E-443BA1F3CE47}" destId="{5C7A236E-0014-4E13-A249-52AE0507F980}" srcOrd="3" destOrd="0" presId="urn:microsoft.com/office/officeart/2005/8/layout/lProcess1"/>
    <dgm:cxn modelId="{CEAF6DFC-AA15-41F5-862B-35B7F2136983}" type="presParOf" srcId="{74B8BA27-CD34-4114-9A7E-443BA1F3CE47}" destId="{A69F7112-13FC-43FE-8406-985FFC71EA5C}" srcOrd="4" destOrd="0" presId="urn:microsoft.com/office/officeart/2005/8/layout/lProcess1"/>
    <dgm:cxn modelId="{5AF43BE5-A82B-4D5A-8C55-B7A04243788A}" type="presParOf" srcId="{99F22EE2-38BD-4C44-ADAA-DB8DFF225CD9}" destId="{856682A1-E31A-4547-8E56-AAF8F311D29C}" srcOrd="1" destOrd="0" presId="urn:microsoft.com/office/officeart/2005/8/layout/lProcess1"/>
    <dgm:cxn modelId="{96ED526D-EF2B-46C5-B5F1-17910CED28B2}" type="presParOf" srcId="{99F22EE2-38BD-4C44-ADAA-DB8DFF225CD9}" destId="{5F217FF4-E7C8-43B6-A3FE-0DC401844A48}" srcOrd="2" destOrd="0" presId="urn:microsoft.com/office/officeart/2005/8/layout/lProcess1"/>
    <dgm:cxn modelId="{A45A9CD2-7493-43CA-B3D3-65883197085D}" type="presParOf" srcId="{5F217FF4-E7C8-43B6-A3FE-0DC401844A48}" destId="{06F7D50C-EE94-42F2-8EB3-A6B3716AE2FF}" srcOrd="0" destOrd="0" presId="urn:microsoft.com/office/officeart/2005/8/layout/lProcess1"/>
    <dgm:cxn modelId="{F9206E8C-A587-43CC-A409-936193BC4A91}" type="presParOf" srcId="{5F217FF4-E7C8-43B6-A3FE-0DC401844A48}" destId="{AB5EBFD1-E457-485D-B8D5-CC45F0309DE5}" srcOrd="1" destOrd="0" presId="urn:microsoft.com/office/officeart/2005/8/layout/lProcess1"/>
    <dgm:cxn modelId="{8CEE8FBF-D281-4A32-B677-A39F53E1FAD8}" type="presParOf" srcId="{5F217FF4-E7C8-43B6-A3FE-0DC401844A48}" destId="{6328EE7E-1566-400A-A7AA-C259684C6D9C}" srcOrd="2" destOrd="0" presId="urn:microsoft.com/office/officeart/2005/8/layout/lProcess1"/>
    <dgm:cxn modelId="{8A80E684-77E2-4479-9323-93280F3F78B1}" type="presParOf" srcId="{5F217FF4-E7C8-43B6-A3FE-0DC401844A48}" destId="{266BFCC5-1A8A-4BF5-ABBF-18378CED3AB1}" srcOrd="3" destOrd="0" presId="urn:microsoft.com/office/officeart/2005/8/layout/lProcess1"/>
    <dgm:cxn modelId="{AD3929E5-4FF8-41BD-95D2-7C984185BF13}" type="presParOf" srcId="{5F217FF4-E7C8-43B6-A3FE-0DC401844A48}" destId="{604CCC46-FB51-4625-9DB3-4A1E849B394A}" srcOrd="4" destOrd="0" presId="urn:microsoft.com/office/officeart/2005/8/layout/lProcess1"/>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3E4D64-272B-4F88-ACFF-29389E5391D4}">
      <dsp:nvSpPr>
        <dsp:cNvPr id="0" name=""/>
        <dsp:cNvSpPr/>
      </dsp:nvSpPr>
      <dsp:spPr>
        <a:xfrm>
          <a:off x="5114091" y="-689524"/>
          <a:ext cx="5356514" cy="5356514"/>
        </a:xfrm>
        <a:prstGeom prst="blockArc">
          <a:avLst>
            <a:gd name="adj1" fmla="val 8100000"/>
            <a:gd name="adj2" fmla="val 13500000"/>
            <a:gd name="adj3" fmla="val 403"/>
          </a:avLst>
        </a:pr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3716B992-66B1-4F43-B1AD-ED97C4DCBCD3}">
      <dsp:nvSpPr>
        <dsp:cNvPr id="0" name=""/>
        <dsp:cNvSpPr/>
      </dsp:nvSpPr>
      <dsp:spPr>
        <a:xfrm>
          <a:off x="53819" y="305787"/>
          <a:ext cx="5469830" cy="61189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0800" tIns="50800" rIns="0" bIns="50800" numCol="1" spcCol="1270" anchor="ctr" anchorCtr="0">
          <a:noAutofit/>
        </a:bodyPr>
        <a:lstStyle/>
        <a:p>
          <a:pPr marL="0" lvl="0" indent="0" algn="r" defTabSz="889000" rtl="1">
            <a:lnSpc>
              <a:spcPct val="90000"/>
            </a:lnSpc>
            <a:spcBef>
              <a:spcPct val="0"/>
            </a:spcBef>
            <a:spcAft>
              <a:spcPct val="35000"/>
            </a:spcAft>
            <a:buNone/>
          </a:pPr>
          <a:r>
            <a:rPr lang="en-US" sz="2000" b="1" kern="1200" dirty="0">
              <a:cs typeface="B Nazanin" panose="00000400000000000000" pitchFamily="2" charset="-78"/>
            </a:rPr>
            <a:t>        </a:t>
          </a:r>
          <a:r>
            <a:rPr lang="fa-IR" sz="2000" b="1" kern="1200" dirty="0">
              <a:cs typeface="B Nazanin" panose="00000400000000000000" pitchFamily="2" charset="-78"/>
            </a:rPr>
            <a:t>شناخت و تحلیل نیازهای داده‏ای</a:t>
          </a:r>
          <a:endParaRPr lang="en-US" sz="2000" b="1" kern="1200" dirty="0">
            <a:cs typeface="B Nazanin" panose="00000400000000000000" pitchFamily="2" charset="-78"/>
          </a:endParaRPr>
        </a:p>
      </dsp:txBody>
      <dsp:txXfrm>
        <a:off x="53819" y="305787"/>
        <a:ext cx="5469830" cy="611893"/>
      </dsp:txXfrm>
    </dsp:sp>
    <dsp:sp modelId="{88610A37-7128-469E-B3AA-581E1B0EE863}">
      <dsp:nvSpPr>
        <dsp:cNvPr id="0" name=""/>
        <dsp:cNvSpPr/>
      </dsp:nvSpPr>
      <dsp:spPr>
        <a:xfrm>
          <a:off x="5141216" y="229300"/>
          <a:ext cx="764866" cy="764866"/>
        </a:xfrm>
        <a:prstGeom prst="ellipse">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F2D3615D-66D2-41D3-896A-950B0149B151}">
      <dsp:nvSpPr>
        <dsp:cNvPr id="0" name=""/>
        <dsp:cNvSpPr/>
      </dsp:nvSpPr>
      <dsp:spPr>
        <a:xfrm>
          <a:off x="53819" y="1223786"/>
          <a:ext cx="5119017" cy="61189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0800" tIns="50800" rIns="485690" bIns="50800" numCol="1" spcCol="1270" anchor="ctr" anchorCtr="0">
          <a:noAutofit/>
        </a:bodyPr>
        <a:lstStyle/>
        <a:p>
          <a:pPr marL="0" lvl="0" indent="0" algn="r" defTabSz="889000" rtl="1">
            <a:lnSpc>
              <a:spcPct val="90000"/>
            </a:lnSpc>
            <a:spcBef>
              <a:spcPct val="0"/>
            </a:spcBef>
            <a:spcAft>
              <a:spcPct val="35000"/>
            </a:spcAft>
            <a:buNone/>
          </a:pPr>
          <a:r>
            <a:rPr lang="fa-IR" sz="2000" b="1" kern="1200" dirty="0">
              <a:cs typeface="B Nazanin" panose="00000400000000000000" pitchFamily="2" charset="-78"/>
            </a:rPr>
            <a:t>مدلسازی معنایی داده‏ها</a:t>
          </a:r>
          <a:endParaRPr lang="en-US" sz="2000" b="1" kern="1200" dirty="0">
            <a:cs typeface="B Nazanin" panose="00000400000000000000" pitchFamily="2" charset="-78"/>
          </a:endParaRPr>
        </a:p>
      </dsp:txBody>
      <dsp:txXfrm>
        <a:off x="53819" y="1223786"/>
        <a:ext cx="5119017" cy="611893"/>
      </dsp:txXfrm>
    </dsp:sp>
    <dsp:sp modelId="{91DAC4E2-2539-4E7F-ABB2-D84725BE5314}">
      <dsp:nvSpPr>
        <dsp:cNvPr id="0" name=""/>
        <dsp:cNvSpPr/>
      </dsp:nvSpPr>
      <dsp:spPr>
        <a:xfrm>
          <a:off x="4790404" y="1147300"/>
          <a:ext cx="764866" cy="764866"/>
        </a:xfrm>
        <a:prstGeom prst="ellipse">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F251E63A-99C8-4871-860B-D59BA5AD974A}">
      <dsp:nvSpPr>
        <dsp:cNvPr id="0" name=""/>
        <dsp:cNvSpPr/>
      </dsp:nvSpPr>
      <dsp:spPr>
        <a:xfrm>
          <a:off x="53819" y="2141785"/>
          <a:ext cx="5119017" cy="61189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0800" tIns="50800" rIns="485690" bIns="50800" numCol="1" spcCol="1270" anchor="ctr" anchorCtr="0">
          <a:noAutofit/>
        </a:bodyPr>
        <a:lstStyle/>
        <a:p>
          <a:pPr marL="0" lvl="0" indent="0" algn="r" defTabSz="889000" rtl="1">
            <a:lnSpc>
              <a:spcPct val="90000"/>
            </a:lnSpc>
            <a:spcBef>
              <a:spcPct val="0"/>
            </a:spcBef>
            <a:spcAft>
              <a:spcPct val="35000"/>
            </a:spcAft>
            <a:buNone/>
          </a:pPr>
          <a:r>
            <a:rPr lang="fa-IR" sz="2000" b="1" kern="1200" dirty="0">
              <a:cs typeface="B Nazanin" panose="00000400000000000000" pitchFamily="2" charset="-78"/>
            </a:rPr>
            <a:t>طراحی منطقی پایگاه داده‏ها</a:t>
          </a:r>
          <a:endParaRPr lang="en-US" sz="2000" b="1" kern="1200" dirty="0">
            <a:cs typeface="B Nazanin" panose="00000400000000000000" pitchFamily="2" charset="-78"/>
          </a:endParaRPr>
        </a:p>
      </dsp:txBody>
      <dsp:txXfrm>
        <a:off x="53819" y="2141785"/>
        <a:ext cx="5119017" cy="611893"/>
      </dsp:txXfrm>
    </dsp:sp>
    <dsp:sp modelId="{577E6C3E-8B33-481C-9A9D-152759BE9DDB}">
      <dsp:nvSpPr>
        <dsp:cNvPr id="0" name=""/>
        <dsp:cNvSpPr/>
      </dsp:nvSpPr>
      <dsp:spPr>
        <a:xfrm>
          <a:off x="4790404" y="2065299"/>
          <a:ext cx="764866" cy="764866"/>
        </a:xfrm>
        <a:prstGeom prst="ellipse">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657F9B80-5F68-4A2F-89E0-E035D73074EA}">
      <dsp:nvSpPr>
        <dsp:cNvPr id="0" name=""/>
        <dsp:cNvSpPr/>
      </dsp:nvSpPr>
      <dsp:spPr>
        <a:xfrm>
          <a:off x="53819" y="3059785"/>
          <a:ext cx="5469830" cy="61189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0800" tIns="50800" rIns="485690" bIns="50800" numCol="1" spcCol="1270" anchor="ctr" anchorCtr="0">
          <a:noAutofit/>
        </a:bodyPr>
        <a:lstStyle/>
        <a:p>
          <a:pPr marL="0" lvl="0" indent="0" algn="r" defTabSz="889000" rtl="1">
            <a:lnSpc>
              <a:spcPct val="90000"/>
            </a:lnSpc>
            <a:spcBef>
              <a:spcPct val="0"/>
            </a:spcBef>
            <a:spcAft>
              <a:spcPct val="35000"/>
            </a:spcAft>
            <a:buNone/>
          </a:pPr>
          <a:r>
            <a:rPr lang="fa-IR" sz="2000" b="1" kern="1200" dirty="0">
              <a:cs typeface="B Nazanin" panose="00000400000000000000" pitchFamily="2" charset="-78"/>
            </a:rPr>
            <a:t>پیاده‏سازی و بهره‏برداری از پایگاه‏داده‏ها</a:t>
          </a:r>
          <a:endParaRPr lang="en-US" sz="2000" b="1" kern="1200" dirty="0">
            <a:cs typeface="B Nazanin" panose="00000400000000000000" pitchFamily="2" charset="-78"/>
          </a:endParaRPr>
        </a:p>
      </dsp:txBody>
      <dsp:txXfrm>
        <a:off x="53819" y="3059785"/>
        <a:ext cx="5469830" cy="611893"/>
      </dsp:txXfrm>
    </dsp:sp>
    <dsp:sp modelId="{39F9136C-DFF2-432A-B736-3685A9AD3742}">
      <dsp:nvSpPr>
        <dsp:cNvPr id="0" name=""/>
        <dsp:cNvSpPr/>
      </dsp:nvSpPr>
      <dsp:spPr>
        <a:xfrm>
          <a:off x="5141216" y="2983298"/>
          <a:ext cx="764866" cy="764866"/>
        </a:xfrm>
        <a:prstGeom prst="ellipse">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F9C2C4-525C-4F27-8CA4-CABD02D165F5}">
      <dsp:nvSpPr>
        <dsp:cNvPr id="0" name=""/>
        <dsp:cNvSpPr/>
      </dsp:nvSpPr>
      <dsp:spPr>
        <a:xfrm>
          <a:off x="792445" y="1881"/>
          <a:ext cx="4459567" cy="1095307"/>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rtl="1">
            <a:lnSpc>
              <a:spcPct val="90000"/>
            </a:lnSpc>
            <a:spcBef>
              <a:spcPct val="0"/>
            </a:spcBef>
            <a:spcAft>
              <a:spcPct val="35000"/>
            </a:spcAft>
            <a:buNone/>
          </a:pPr>
          <a:r>
            <a:rPr lang="fa-IR" sz="1600" b="1" kern="1200" dirty="0">
              <a:solidFill>
                <a:schemeClr val="bg1"/>
              </a:solidFill>
              <a:cs typeface="B Nazanin" panose="00000400000000000000" pitchFamily="2" charset="-78"/>
            </a:rPr>
            <a:t>یک مدل داده‏ای برای طراحی منطقی</a:t>
          </a:r>
        </a:p>
        <a:p>
          <a:pPr marL="0" lvl="0" indent="0" algn="ctr" defTabSz="711200" rtl="1">
            <a:lnSpc>
              <a:spcPct val="90000"/>
            </a:lnSpc>
            <a:spcBef>
              <a:spcPct val="0"/>
            </a:spcBef>
            <a:spcAft>
              <a:spcPct val="35000"/>
            </a:spcAft>
            <a:buNone/>
          </a:pPr>
          <a:r>
            <a:rPr lang="fa-IR" sz="1600" kern="1200" dirty="0">
              <a:solidFill>
                <a:schemeClr val="bg1"/>
              </a:solidFill>
              <a:cs typeface="B Nazanin" panose="00000400000000000000" pitchFamily="2" charset="-78"/>
            </a:rPr>
            <a:t>( مدل رابطه‏ای و جدولی )</a:t>
          </a:r>
          <a:endParaRPr lang="en-US" sz="1600" kern="1200" dirty="0">
            <a:solidFill>
              <a:schemeClr val="bg1"/>
            </a:solidFill>
            <a:cs typeface="B Nazanin" panose="00000400000000000000" pitchFamily="2" charset="-78"/>
          </a:endParaRPr>
        </a:p>
      </dsp:txBody>
      <dsp:txXfrm>
        <a:off x="824525" y="33961"/>
        <a:ext cx="4395407" cy="1031147"/>
      </dsp:txXfrm>
    </dsp:sp>
    <dsp:sp modelId="{D00AF58C-9C6E-4063-B59C-682130862434}">
      <dsp:nvSpPr>
        <dsp:cNvPr id="0" name=""/>
        <dsp:cNvSpPr/>
      </dsp:nvSpPr>
      <dsp:spPr>
        <a:xfrm rot="5400000">
          <a:off x="5394971" y="1322364"/>
          <a:ext cx="191678" cy="191678"/>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D445097-8708-4308-8553-1AE09D0D6766}">
      <dsp:nvSpPr>
        <dsp:cNvPr id="0" name=""/>
        <dsp:cNvSpPr/>
      </dsp:nvSpPr>
      <dsp:spPr>
        <a:xfrm>
          <a:off x="792445" y="1480547"/>
          <a:ext cx="4459567" cy="1095307"/>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rtl="1">
            <a:lnSpc>
              <a:spcPct val="90000"/>
            </a:lnSpc>
            <a:spcBef>
              <a:spcPct val="0"/>
            </a:spcBef>
            <a:spcAft>
              <a:spcPct val="35000"/>
            </a:spcAft>
            <a:buNone/>
          </a:pPr>
          <a:r>
            <a:rPr lang="fa-IR" sz="1600" b="1" kern="1200" dirty="0">
              <a:solidFill>
                <a:schemeClr val="bg1"/>
              </a:solidFill>
              <a:cs typeface="B Nazanin" panose="00000400000000000000" pitchFamily="2" charset="-78"/>
            </a:rPr>
            <a:t>یک زبان استاندارد برای تعریف، کنترل و انجام عملیات پایگاهی </a:t>
          </a:r>
        </a:p>
        <a:p>
          <a:pPr marL="0" lvl="0" indent="0" algn="ctr" defTabSz="711200" rtl="1">
            <a:lnSpc>
              <a:spcPct val="90000"/>
            </a:lnSpc>
            <a:spcBef>
              <a:spcPct val="0"/>
            </a:spcBef>
            <a:spcAft>
              <a:spcPct val="35000"/>
            </a:spcAft>
            <a:buNone/>
          </a:pPr>
          <a:r>
            <a:rPr lang="fa-IR" sz="1600" b="0" kern="1200" dirty="0">
              <a:solidFill>
                <a:schemeClr val="bg1"/>
              </a:solidFill>
              <a:cs typeface="B Nazanin" panose="00000400000000000000" pitchFamily="2" charset="-78"/>
            </a:rPr>
            <a:t>( زبان </a:t>
          </a:r>
          <a:r>
            <a:rPr lang="en-US" sz="1600" b="0" kern="1200" dirty="0">
              <a:solidFill>
                <a:schemeClr val="bg1"/>
              </a:solidFill>
              <a:cs typeface="B Nazanin" panose="00000400000000000000" pitchFamily="2" charset="-78"/>
            </a:rPr>
            <a:t>SQL</a:t>
          </a:r>
          <a:r>
            <a:rPr lang="fa-IR" sz="1600" b="0" kern="1200" dirty="0">
              <a:solidFill>
                <a:schemeClr val="bg1"/>
              </a:solidFill>
              <a:cs typeface="B Nazanin" panose="00000400000000000000" pitchFamily="2" charset="-78"/>
            </a:rPr>
            <a:t> )</a:t>
          </a:r>
          <a:endParaRPr lang="en-US" sz="1600" b="0" kern="1200" dirty="0">
            <a:solidFill>
              <a:schemeClr val="bg1"/>
            </a:solidFill>
            <a:cs typeface="B Nazanin" panose="00000400000000000000" pitchFamily="2" charset="-78"/>
          </a:endParaRPr>
        </a:p>
      </dsp:txBody>
      <dsp:txXfrm>
        <a:off x="824525" y="1512627"/>
        <a:ext cx="4395407" cy="1031147"/>
      </dsp:txXfrm>
    </dsp:sp>
    <dsp:sp modelId="{5C7A236E-0014-4E13-A249-52AE0507F980}">
      <dsp:nvSpPr>
        <dsp:cNvPr id="0" name=""/>
        <dsp:cNvSpPr/>
      </dsp:nvSpPr>
      <dsp:spPr>
        <a:xfrm rot="5400000">
          <a:off x="5394971" y="2221956"/>
          <a:ext cx="191678" cy="191678"/>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69F7112-13FC-43FE-8406-985FFC71EA5C}">
      <dsp:nvSpPr>
        <dsp:cNvPr id="0" name=""/>
        <dsp:cNvSpPr/>
      </dsp:nvSpPr>
      <dsp:spPr>
        <a:xfrm>
          <a:off x="792445" y="2959212"/>
          <a:ext cx="4459567" cy="1095307"/>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fa-IR" sz="1600" kern="1200">
              <a:solidFill>
                <a:schemeClr val="bg1"/>
              </a:solidFill>
              <a:cs typeface="B Nazanin" panose="00000400000000000000" pitchFamily="2" charset="-78"/>
            </a:rPr>
            <a:t>...</a:t>
          </a:r>
          <a:endParaRPr lang="en-US" sz="1600" kern="1200" dirty="0">
            <a:solidFill>
              <a:schemeClr val="bg1"/>
            </a:solidFill>
            <a:cs typeface="B Nazanin" panose="00000400000000000000" pitchFamily="2" charset="-78"/>
          </a:endParaRPr>
        </a:p>
      </dsp:txBody>
      <dsp:txXfrm>
        <a:off x="824525" y="2991292"/>
        <a:ext cx="4395407" cy="1031147"/>
      </dsp:txXfrm>
    </dsp:sp>
    <dsp:sp modelId="{06F7D50C-EE94-42F2-8EB3-A6B3716AE2FF}">
      <dsp:nvSpPr>
        <dsp:cNvPr id="0" name=""/>
        <dsp:cNvSpPr/>
      </dsp:nvSpPr>
      <dsp:spPr>
        <a:xfrm>
          <a:off x="5865384" y="1881"/>
          <a:ext cx="4381231" cy="1095307"/>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rtl="1">
            <a:lnSpc>
              <a:spcPct val="90000"/>
            </a:lnSpc>
            <a:spcBef>
              <a:spcPct val="0"/>
            </a:spcBef>
            <a:spcAft>
              <a:spcPct val="35000"/>
            </a:spcAft>
            <a:buNone/>
          </a:pPr>
          <a:r>
            <a:rPr lang="fa-IR" sz="1600" b="1" kern="1200" dirty="0">
              <a:solidFill>
                <a:schemeClr val="bg1"/>
              </a:solidFill>
              <a:cs typeface="B Nazanin" panose="00000400000000000000" pitchFamily="2" charset="-78"/>
            </a:rPr>
            <a:t>یک روش و زبان مدلسازی داده‏ها  </a:t>
          </a:r>
        </a:p>
        <a:p>
          <a:pPr marL="0" lvl="0" indent="0" algn="ctr" defTabSz="711200" rtl="1">
            <a:lnSpc>
              <a:spcPct val="90000"/>
            </a:lnSpc>
            <a:spcBef>
              <a:spcPct val="0"/>
            </a:spcBef>
            <a:spcAft>
              <a:spcPct val="35000"/>
            </a:spcAft>
            <a:buNone/>
          </a:pPr>
          <a:r>
            <a:rPr lang="fa-IR" sz="1600" b="0" kern="1200" dirty="0">
              <a:solidFill>
                <a:schemeClr val="bg1"/>
              </a:solidFill>
              <a:cs typeface="B Nazanin" panose="00000400000000000000" pitchFamily="2" charset="-78"/>
            </a:rPr>
            <a:t>( روش </a:t>
          </a:r>
          <a:r>
            <a:rPr lang="fa-IR" sz="1600" kern="1200" dirty="0">
              <a:solidFill>
                <a:schemeClr val="bg1"/>
              </a:solidFill>
              <a:cs typeface="B Nazanin" panose="00000400000000000000" pitchFamily="2" charset="-78"/>
            </a:rPr>
            <a:t>نمودار روابط موجودیت‏ها (</a:t>
          </a:r>
          <a:r>
            <a:rPr lang="en-US" sz="1600" kern="1200" dirty="0">
              <a:solidFill>
                <a:schemeClr val="bg1"/>
              </a:solidFill>
              <a:cs typeface="B Nazanin" panose="00000400000000000000" pitchFamily="2" charset="-78"/>
            </a:rPr>
            <a:t>ER</a:t>
          </a:r>
          <a:r>
            <a:rPr lang="fa-IR" sz="1600" kern="1200" dirty="0">
              <a:solidFill>
                <a:schemeClr val="bg1"/>
              </a:solidFill>
              <a:cs typeface="B Nazanin" panose="00000400000000000000" pitchFamily="2" charset="-78"/>
            </a:rPr>
            <a:t>) )</a:t>
          </a:r>
          <a:endParaRPr lang="en-US" sz="1600" kern="1200" dirty="0">
            <a:solidFill>
              <a:schemeClr val="bg1"/>
            </a:solidFill>
            <a:cs typeface="B Nazanin" panose="00000400000000000000" pitchFamily="2" charset="-78"/>
          </a:endParaRPr>
        </a:p>
      </dsp:txBody>
      <dsp:txXfrm>
        <a:off x="5897464" y="33961"/>
        <a:ext cx="4317071" cy="1031147"/>
      </dsp:txXfrm>
    </dsp:sp>
    <dsp:sp modelId="{AB5EBFD1-E457-485D-B8D5-CC45F0309DE5}">
      <dsp:nvSpPr>
        <dsp:cNvPr id="0" name=""/>
        <dsp:cNvSpPr/>
      </dsp:nvSpPr>
      <dsp:spPr>
        <a:xfrm rot="5400000">
          <a:off x="5434140" y="408930"/>
          <a:ext cx="191678" cy="191678"/>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328EE7E-1566-400A-A7AA-C259684C6D9C}">
      <dsp:nvSpPr>
        <dsp:cNvPr id="0" name=""/>
        <dsp:cNvSpPr/>
      </dsp:nvSpPr>
      <dsp:spPr>
        <a:xfrm>
          <a:off x="5865384" y="1480547"/>
          <a:ext cx="4381231" cy="1095307"/>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rtl="1">
            <a:lnSpc>
              <a:spcPct val="90000"/>
            </a:lnSpc>
            <a:spcBef>
              <a:spcPct val="0"/>
            </a:spcBef>
            <a:spcAft>
              <a:spcPct val="35000"/>
            </a:spcAft>
            <a:buNone/>
          </a:pPr>
          <a:r>
            <a:rPr lang="fa-IR" sz="1600" b="1" kern="1200" dirty="0">
              <a:solidFill>
                <a:schemeClr val="bg1"/>
              </a:solidFill>
              <a:cs typeface="B Nazanin" panose="00000400000000000000" pitchFamily="2" charset="-78"/>
            </a:rPr>
            <a:t>یک زبان برای انجام عملیات  </a:t>
          </a:r>
        </a:p>
        <a:p>
          <a:pPr marL="0" lvl="0" indent="0" algn="ctr" defTabSz="711200" rtl="1">
            <a:lnSpc>
              <a:spcPct val="90000"/>
            </a:lnSpc>
            <a:spcBef>
              <a:spcPct val="0"/>
            </a:spcBef>
            <a:spcAft>
              <a:spcPct val="35000"/>
            </a:spcAft>
            <a:buNone/>
          </a:pPr>
          <a:r>
            <a:rPr lang="fa-IR" sz="1600" b="0" kern="1200" dirty="0">
              <a:solidFill>
                <a:schemeClr val="bg1"/>
              </a:solidFill>
              <a:cs typeface="B Nazanin" panose="00000400000000000000" pitchFamily="2" charset="-78"/>
            </a:rPr>
            <a:t>( جبر رابطه‏ای و حساب رابطه‏ای )</a:t>
          </a:r>
          <a:endParaRPr lang="en-US" sz="1600" b="0" kern="1200" dirty="0">
            <a:solidFill>
              <a:schemeClr val="bg1"/>
            </a:solidFill>
            <a:cs typeface="B Nazanin" panose="00000400000000000000" pitchFamily="2" charset="-78"/>
          </a:endParaRPr>
        </a:p>
      </dsp:txBody>
      <dsp:txXfrm>
        <a:off x="5897464" y="1512627"/>
        <a:ext cx="4317071" cy="1031147"/>
      </dsp:txXfrm>
    </dsp:sp>
    <dsp:sp modelId="{266BFCC5-1A8A-4BF5-ABBF-18378CED3AB1}">
      <dsp:nvSpPr>
        <dsp:cNvPr id="0" name=""/>
        <dsp:cNvSpPr/>
      </dsp:nvSpPr>
      <dsp:spPr>
        <a:xfrm rot="5400000">
          <a:off x="5434140" y="3066196"/>
          <a:ext cx="191678" cy="191678"/>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04CCC46-FB51-4625-9DB3-4A1E849B394A}">
      <dsp:nvSpPr>
        <dsp:cNvPr id="0" name=""/>
        <dsp:cNvSpPr/>
      </dsp:nvSpPr>
      <dsp:spPr>
        <a:xfrm>
          <a:off x="5865384" y="2959212"/>
          <a:ext cx="4381231" cy="1095307"/>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rtl="1">
            <a:lnSpc>
              <a:spcPct val="90000"/>
            </a:lnSpc>
            <a:spcBef>
              <a:spcPct val="0"/>
            </a:spcBef>
            <a:spcAft>
              <a:spcPct val="35000"/>
            </a:spcAft>
            <a:buNone/>
          </a:pPr>
          <a:r>
            <a:rPr lang="fa-IR" sz="1600" b="1" kern="1200" dirty="0">
              <a:solidFill>
                <a:schemeClr val="bg1"/>
              </a:solidFill>
              <a:cs typeface="B Nazanin" panose="00000400000000000000" pitchFamily="2" charset="-78"/>
            </a:rPr>
            <a:t>یک سیستم مدیریت پایگاه داده‏ها </a:t>
          </a:r>
          <a:endParaRPr lang="en-US" sz="1600" b="1" kern="1200" dirty="0">
            <a:solidFill>
              <a:schemeClr val="bg1"/>
            </a:solidFill>
            <a:cs typeface="B Nazanin" panose="00000400000000000000" pitchFamily="2" charset="-78"/>
          </a:endParaRPr>
        </a:p>
      </dsp:txBody>
      <dsp:txXfrm>
        <a:off x="5897464" y="2991292"/>
        <a:ext cx="4317071" cy="1031147"/>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DDEB71B-00EE-40B2-B512-DDC7594DF3E5}" type="datetimeFigureOut">
              <a:rPr lang="en-US" smtClean="0"/>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56050A-C480-4742-BBD5-8E78E95CE738}" type="slidenum">
              <a:rPr lang="en-US" smtClean="0"/>
              <a:t>‹#›</a:t>
            </a:fld>
            <a:endParaRPr lang="en-US" dirty="0"/>
          </a:p>
        </p:txBody>
      </p:sp>
    </p:spTree>
    <p:extLst>
      <p:ext uri="{BB962C8B-B14F-4D97-AF65-F5344CB8AC3E}">
        <p14:creationId xmlns:p14="http://schemas.microsoft.com/office/powerpoint/2010/main" val="1818985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DEB71B-00EE-40B2-B512-DDC7594DF3E5}" type="datetimeFigureOut">
              <a:rPr lang="en-US" smtClean="0"/>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56050A-C480-4742-BBD5-8E78E95CE738}" type="slidenum">
              <a:rPr lang="en-US" smtClean="0"/>
              <a:t>‹#›</a:t>
            </a:fld>
            <a:endParaRPr lang="en-US" dirty="0"/>
          </a:p>
        </p:txBody>
      </p:sp>
    </p:spTree>
    <p:extLst>
      <p:ext uri="{BB962C8B-B14F-4D97-AF65-F5344CB8AC3E}">
        <p14:creationId xmlns:p14="http://schemas.microsoft.com/office/powerpoint/2010/main" val="316360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DEB71B-00EE-40B2-B512-DDC7594DF3E5}" type="datetimeFigureOut">
              <a:rPr lang="en-US" smtClean="0"/>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56050A-C480-4742-BBD5-8E78E95CE738}" type="slidenum">
              <a:rPr lang="en-US" smtClean="0"/>
              <a:t>‹#›</a:t>
            </a:fld>
            <a:endParaRPr lang="en-US" dirty="0"/>
          </a:p>
        </p:txBody>
      </p:sp>
    </p:spTree>
    <p:extLst>
      <p:ext uri="{BB962C8B-B14F-4D97-AF65-F5344CB8AC3E}">
        <p14:creationId xmlns:p14="http://schemas.microsoft.com/office/powerpoint/2010/main" val="1697010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DEB71B-00EE-40B2-B512-DDC7594DF3E5}" type="datetimeFigureOut">
              <a:rPr lang="en-US" smtClean="0"/>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56050A-C480-4742-BBD5-8E78E95CE738}" type="slidenum">
              <a:rPr lang="en-US" smtClean="0"/>
              <a:t>‹#›</a:t>
            </a:fld>
            <a:endParaRPr lang="en-US" dirty="0"/>
          </a:p>
        </p:txBody>
      </p:sp>
    </p:spTree>
    <p:extLst>
      <p:ext uri="{BB962C8B-B14F-4D97-AF65-F5344CB8AC3E}">
        <p14:creationId xmlns:p14="http://schemas.microsoft.com/office/powerpoint/2010/main" val="456543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DEB71B-00EE-40B2-B512-DDC7594DF3E5}" type="datetimeFigureOut">
              <a:rPr lang="en-US" smtClean="0"/>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56050A-C480-4742-BBD5-8E78E95CE738}" type="slidenum">
              <a:rPr lang="en-US" smtClean="0"/>
              <a:t>‹#›</a:t>
            </a:fld>
            <a:endParaRPr lang="en-US" dirty="0"/>
          </a:p>
        </p:txBody>
      </p:sp>
    </p:spTree>
    <p:extLst>
      <p:ext uri="{BB962C8B-B14F-4D97-AF65-F5344CB8AC3E}">
        <p14:creationId xmlns:p14="http://schemas.microsoft.com/office/powerpoint/2010/main" val="3300414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DDEB71B-00EE-40B2-B512-DDC7594DF3E5}" type="datetimeFigureOut">
              <a:rPr lang="en-US" smtClean="0"/>
              <a:t>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856050A-C480-4742-BBD5-8E78E95CE738}" type="slidenum">
              <a:rPr lang="en-US" smtClean="0"/>
              <a:t>‹#›</a:t>
            </a:fld>
            <a:endParaRPr lang="en-US" dirty="0"/>
          </a:p>
        </p:txBody>
      </p:sp>
    </p:spTree>
    <p:extLst>
      <p:ext uri="{BB962C8B-B14F-4D97-AF65-F5344CB8AC3E}">
        <p14:creationId xmlns:p14="http://schemas.microsoft.com/office/powerpoint/2010/main" val="3456439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DDEB71B-00EE-40B2-B512-DDC7594DF3E5}" type="datetimeFigureOut">
              <a:rPr lang="en-US" smtClean="0"/>
              <a:t>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856050A-C480-4742-BBD5-8E78E95CE738}" type="slidenum">
              <a:rPr lang="en-US" smtClean="0"/>
              <a:t>‹#›</a:t>
            </a:fld>
            <a:endParaRPr lang="en-US" dirty="0"/>
          </a:p>
        </p:txBody>
      </p:sp>
    </p:spTree>
    <p:extLst>
      <p:ext uri="{BB962C8B-B14F-4D97-AF65-F5344CB8AC3E}">
        <p14:creationId xmlns:p14="http://schemas.microsoft.com/office/powerpoint/2010/main" val="1679240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DDEB71B-00EE-40B2-B512-DDC7594DF3E5}" type="datetimeFigureOut">
              <a:rPr lang="en-US" smtClean="0"/>
              <a:t>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856050A-C480-4742-BBD5-8E78E95CE738}" type="slidenum">
              <a:rPr lang="en-US" smtClean="0"/>
              <a:t>‹#›</a:t>
            </a:fld>
            <a:endParaRPr lang="en-US" dirty="0"/>
          </a:p>
        </p:txBody>
      </p:sp>
    </p:spTree>
    <p:extLst>
      <p:ext uri="{BB962C8B-B14F-4D97-AF65-F5344CB8AC3E}">
        <p14:creationId xmlns:p14="http://schemas.microsoft.com/office/powerpoint/2010/main" val="1986943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DEB71B-00EE-40B2-B512-DDC7594DF3E5}" type="datetimeFigureOut">
              <a:rPr lang="en-US" smtClean="0"/>
              <a:t>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856050A-C480-4742-BBD5-8E78E95CE738}" type="slidenum">
              <a:rPr lang="en-US" smtClean="0"/>
              <a:t>‹#›</a:t>
            </a:fld>
            <a:endParaRPr lang="en-US" dirty="0"/>
          </a:p>
        </p:txBody>
      </p:sp>
    </p:spTree>
    <p:extLst>
      <p:ext uri="{BB962C8B-B14F-4D97-AF65-F5344CB8AC3E}">
        <p14:creationId xmlns:p14="http://schemas.microsoft.com/office/powerpoint/2010/main" val="4237681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DEB71B-00EE-40B2-B512-DDC7594DF3E5}" type="datetimeFigureOut">
              <a:rPr lang="en-US" smtClean="0"/>
              <a:t>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856050A-C480-4742-BBD5-8E78E95CE738}" type="slidenum">
              <a:rPr lang="en-US" smtClean="0"/>
              <a:t>‹#›</a:t>
            </a:fld>
            <a:endParaRPr lang="en-US" dirty="0"/>
          </a:p>
        </p:txBody>
      </p:sp>
    </p:spTree>
    <p:extLst>
      <p:ext uri="{BB962C8B-B14F-4D97-AF65-F5344CB8AC3E}">
        <p14:creationId xmlns:p14="http://schemas.microsoft.com/office/powerpoint/2010/main" val="3439708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DEB71B-00EE-40B2-B512-DDC7594DF3E5}" type="datetimeFigureOut">
              <a:rPr lang="en-US" smtClean="0"/>
              <a:t>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856050A-C480-4742-BBD5-8E78E95CE738}" type="slidenum">
              <a:rPr lang="en-US" smtClean="0"/>
              <a:t>‹#›</a:t>
            </a:fld>
            <a:endParaRPr lang="en-US" dirty="0"/>
          </a:p>
        </p:txBody>
      </p:sp>
    </p:spTree>
    <p:extLst>
      <p:ext uri="{BB962C8B-B14F-4D97-AF65-F5344CB8AC3E}">
        <p14:creationId xmlns:p14="http://schemas.microsoft.com/office/powerpoint/2010/main" val="203644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DEB71B-00EE-40B2-B512-DDC7594DF3E5}" type="datetimeFigureOut">
              <a:rPr lang="en-US" smtClean="0"/>
              <a:t>2/8/2023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56050A-C480-4742-BBD5-8E78E95CE738}" type="slidenum">
              <a:rPr lang="en-US" smtClean="0"/>
              <a:t>‹#›</a:t>
            </a:fld>
            <a:endParaRPr lang="en-US" dirty="0"/>
          </a:p>
        </p:txBody>
      </p:sp>
    </p:spTree>
    <p:extLst>
      <p:ext uri="{BB962C8B-B14F-4D97-AF65-F5344CB8AC3E}">
        <p14:creationId xmlns:p14="http://schemas.microsoft.com/office/powerpoint/2010/main" val="13814621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image" Target="../media/image1.gif"/><Relationship Id="rId1" Type="http://schemas.openxmlformats.org/officeDocument/2006/relationships/slideLayout" Target="../slideLayouts/slideLayout1.xml"/><Relationship Id="rId4" Type="http://schemas.openxmlformats.org/officeDocument/2006/relationships/image" Target="../media/image3.jfif"/></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gif"/><Relationship Id="rId7" Type="http://schemas.openxmlformats.org/officeDocument/2006/relationships/slide" Target="slide9.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11.xml"/><Relationship Id="rId4" Type="http://schemas.openxmlformats.org/officeDocument/2006/relationships/image" Target="../media/image5.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slide" Target="slide14.xml"/><Relationship Id="rId3" Type="http://schemas.openxmlformats.org/officeDocument/2006/relationships/image" Target="../media/image1.gif"/><Relationship Id="rId7" Type="http://schemas.openxmlformats.org/officeDocument/2006/relationships/slide" Target="slide9.xml"/><Relationship Id="rId12" Type="http://schemas.openxmlformats.org/officeDocument/2006/relationships/slide" Target="slide13.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9.jpg"/><Relationship Id="rId5" Type="http://schemas.openxmlformats.org/officeDocument/2006/relationships/slide" Target="slide12.xml"/><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slide" Target="slide10.xml"/></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gif"/><Relationship Id="rId7" Type="http://schemas.openxmlformats.org/officeDocument/2006/relationships/slide" Target="slide1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13.xml"/><Relationship Id="rId4" Type="http://schemas.openxmlformats.org/officeDocument/2006/relationships/image" Target="../media/image5.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gif"/><Relationship Id="rId7" Type="http://schemas.openxmlformats.org/officeDocument/2006/relationships/slide" Target="slide1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14.xml"/><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slide" Target="slide12.xml"/></Relationships>
</file>

<file path=ppt/slides/_rels/slide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gif"/><Relationship Id="rId7" Type="http://schemas.openxmlformats.org/officeDocument/2006/relationships/slide" Target="slide1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15.xml"/><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slide" Target="slide13.xml"/></Relationships>
</file>

<file path=ppt/slides/_rels/slide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gif"/><Relationship Id="rId7" Type="http://schemas.openxmlformats.org/officeDocument/2006/relationships/slide" Target="slide9.xml"/><Relationship Id="rId12"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0.png"/><Relationship Id="rId5" Type="http://schemas.openxmlformats.org/officeDocument/2006/relationships/slide" Target="slide16.xml"/><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slide" Target="slide14.xml"/></Relationships>
</file>

<file path=ppt/slides/_rels/slide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gif"/><Relationship Id="rId7" Type="http://schemas.openxmlformats.org/officeDocument/2006/relationships/slide" Target="slide9.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17.xml"/><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slide" Target="slide15.xml"/></Relationships>
</file>

<file path=ppt/slides/_rels/slide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gif"/><Relationship Id="rId7" Type="http://schemas.openxmlformats.org/officeDocument/2006/relationships/slide" Target="slide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18.xml"/><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slide" Target="slide16.xml"/></Relationships>
</file>

<file path=ppt/slides/_rels/slide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gif"/><Relationship Id="rId7" Type="http://schemas.openxmlformats.org/officeDocument/2006/relationships/slide" Target="slide2.xml"/><Relationship Id="rId12"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2.png"/><Relationship Id="rId5" Type="http://schemas.openxmlformats.org/officeDocument/2006/relationships/slide" Target="slide19.xml"/><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slide" Target="slide17.xml"/></Relationships>
</file>

<file path=ppt/slides/_rels/slide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gif"/><Relationship Id="rId7" Type="http://schemas.openxmlformats.org/officeDocument/2006/relationships/slide" Target="slide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20.xml"/><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slide" Target="slide18.xml"/></Relationships>
</file>

<file path=ppt/slides/_rels/slide2.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slide" Target="slide19.xml"/><Relationship Id="rId3" Type="http://schemas.openxmlformats.org/officeDocument/2006/relationships/image" Target="../media/image1.gif"/><Relationship Id="rId7" Type="http://schemas.openxmlformats.org/officeDocument/2006/relationships/slide" Target="slide7.xml"/><Relationship Id="rId12" Type="http://schemas.openxmlformats.org/officeDocument/2006/relationships/slide" Target="slide18.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slide" Target="slide6.xml"/><Relationship Id="rId11" Type="http://schemas.openxmlformats.org/officeDocument/2006/relationships/slide" Target="slide20.xml"/><Relationship Id="rId5" Type="http://schemas.openxmlformats.org/officeDocument/2006/relationships/slide" Target="slide3.xml"/><Relationship Id="rId10" Type="http://schemas.openxmlformats.org/officeDocument/2006/relationships/slide" Target="slide17.xml"/><Relationship Id="rId4" Type="http://schemas.openxmlformats.org/officeDocument/2006/relationships/image" Target="../media/image5.png"/><Relationship Id="rId9" Type="http://schemas.openxmlformats.org/officeDocument/2006/relationships/slide" Target="slide9.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gif"/><Relationship Id="rId1" Type="http://schemas.openxmlformats.org/officeDocument/2006/relationships/slideLayout" Target="../slideLayouts/slideLayout1.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gif"/><Relationship Id="rId7" Type="http://schemas.openxmlformats.org/officeDocument/2006/relationships/slide" Target="slide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4.xml"/><Relationship Id="rId10" Type="http://schemas.openxmlformats.org/officeDocument/2006/relationships/slide" Target="slide5.xml"/><Relationship Id="rId4" Type="http://schemas.openxmlformats.org/officeDocument/2006/relationships/image" Target="../media/image5.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gif"/><Relationship Id="rId7" Type="http://schemas.openxmlformats.org/officeDocument/2006/relationships/slide" Target="slide3.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5.xml"/><Relationship Id="rId4" Type="http://schemas.openxmlformats.org/officeDocument/2006/relationships/image" Target="../media/image5.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gif"/><Relationship Id="rId7" Type="http://schemas.openxmlformats.org/officeDocument/2006/relationships/slide" Target="slide3.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6.xml"/><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slide" Target="slide4.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diagramQuickStyle" Target="../diagrams/quickStyle1.xml"/><Relationship Id="rId3" Type="http://schemas.openxmlformats.org/officeDocument/2006/relationships/image" Target="../media/image1.gif"/><Relationship Id="rId7" Type="http://schemas.openxmlformats.org/officeDocument/2006/relationships/slide" Target="slide2.xml"/><Relationship Id="rId12" Type="http://schemas.openxmlformats.org/officeDocument/2006/relationships/diagramLayout" Target="../diagrams/layout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diagramData" Target="../diagrams/data1.xml"/><Relationship Id="rId5" Type="http://schemas.openxmlformats.org/officeDocument/2006/relationships/slide" Target="slide7.xml"/><Relationship Id="rId15" Type="http://schemas.microsoft.com/office/2007/relationships/diagramDrawing" Target="../diagrams/drawing1.xml"/><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slide" Target="slide5.xml"/><Relationship Id="rId14" Type="http://schemas.openxmlformats.org/officeDocument/2006/relationships/diagramColors" Target="../diagrams/colors1.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diagramQuickStyle" Target="../diagrams/quickStyle2.xml"/><Relationship Id="rId3" Type="http://schemas.openxmlformats.org/officeDocument/2006/relationships/image" Target="../media/image1.gif"/><Relationship Id="rId7" Type="http://schemas.openxmlformats.org/officeDocument/2006/relationships/slide" Target="slide2.xml"/><Relationship Id="rId12" Type="http://schemas.openxmlformats.org/officeDocument/2006/relationships/diagramLayout" Target="../diagrams/layout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diagramData" Target="../diagrams/data2.xml"/><Relationship Id="rId5" Type="http://schemas.openxmlformats.org/officeDocument/2006/relationships/slide" Target="slide8.xml"/><Relationship Id="rId15" Type="http://schemas.microsoft.com/office/2007/relationships/diagramDrawing" Target="../diagrams/drawing2.xml"/><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slide" Target="slide6.xml"/><Relationship Id="rId14" Type="http://schemas.openxmlformats.org/officeDocument/2006/relationships/diagramColors" Target="../diagrams/colors2.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gif"/><Relationship Id="rId7" Type="http://schemas.openxmlformats.org/officeDocument/2006/relationships/slide" Target="slide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9.xml"/><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slide" Target="slide7.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slide" Target="slide16.xml"/><Relationship Id="rId3" Type="http://schemas.openxmlformats.org/officeDocument/2006/relationships/image" Target="../media/image1.gif"/><Relationship Id="rId7" Type="http://schemas.openxmlformats.org/officeDocument/2006/relationships/slide" Target="slide2.xml"/><Relationship Id="rId12" Type="http://schemas.openxmlformats.org/officeDocument/2006/relationships/slide" Target="slide15.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slide" Target="slide11.xml"/><Relationship Id="rId5" Type="http://schemas.openxmlformats.org/officeDocument/2006/relationships/slide" Target="slide10.xml"/><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slide" Target="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5368"/>
            <a:ext cx="12192000" cy="5331657"/>
          </a:xfrm>
          <a:prstGeom prst="rect">
            <a:avLst/>
          </a:prstGeom>
          <a:gradFill flip="none" rotWithShape="1">
            <a:gsLst>
              <a:gs pos="92000">
                <a:srgbClr val="FFFFF0"/>
              </a:gs>
              <a:gs pos="100000">
                <a:srgbClr val="002060"/>
              </a:gs>
            </a:gsLst>
            <a:path path="circle">
              <a:fillToRect l="50000" t="50000" r="50000" b="50000"/>
            </a:path>
            <a:tileRect/>
          </a:gradFill>
          <a:ln w="25400" cap="flat" cmpd="sng" algn="ctr">
            <a:noFill/>
            <a:prstDash val="solid"/>
          </a:ln>
          <a:effectLst/>
        </p:spPr>
        <p:txBody>
          <a:bodyPr rtlCol="0" anchor="ctr"/>
          <a:lstStyle/>
          <a:p>
            <a:pPr algn="ctr"/>
            <a:endParaRPr lang="en-US" sz="3600" b="1" dirty="0">
              <a:ln w="12700">
                <a:solidFill>
                  <a:srgbClr val="0F4D78"/>
                </a:solidFill>
                <a:prstDash val="solid"/>
              </a:ln>
              <a:pattFill prst="pct50">
                <a:fgClr>
                  <a:srgbClr val="0F4D78"/>
                </a:fgClr>
                <a:bgClr>
                  <a:srgbClr val="0F4D78">
                    <a:lumMod val="20000"/>
                    <a:lumOff val="80000"/>
                  </a:srgbClr>
                </a:bgClr>
              </a:pattFill>
              <a:effectLst>
                <a:outerShdw dist="38100" dir="2640000" algn="bl" rotWithShape="0">
                  <a:srgbClr val="0F4D78"/>
                </a:outerShdw>
              </a:effectLst>
              <a:cs typeface="B Titr" panose="00000700000000000000" pitchFamily="2" charset="-78"/>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0" y="3556996"/>
            <a:ext cx="12192000" cy="3301004"/>
          </a:xfrm>
          <a:prstGeom prst="rect">
            <a:avLst/>
          </a:prstGeom>
          <a:ln>
            <a:solidFill>
              <a:srgbClr val="0F4D78">
                <a:shade val="50000"/>
              </a:srgbClr>
            </a:solidFill>
          </a:ln>
        </p:spPr>
      </p:pic>
      <p:sp>
        <p:nvSpPr>
          <p:cNvPr id="6" name="Oval 5"/>
          <p:cNvSpPr/>
          <p:nvPr/>
        </p:nvSpPr>
        <p:spPr>
          <a:xfrm>
            <a:off x="0" y="3085191"/>
            <a:ext cx="12222480" cy="990206"/>
          </a:xfrm>
          <a:prstGeom prst="ellipse">
            <a:avLst/>
          </a:prstGeom>
          <a:solidFill>
            <a:srgbClr val="FFFFF0"/>
          </a:solidFill>
          <a:ln w="25400" cap="rnd" cmpd="sng" algn="ctr">
            <a:gradFill>
              <a:gsLst>
                <a:gs pos="38000">
                  <a:srgbClr val="FFFFF0"/>
                </a:gs>
                <a:gs pos="100000">
                  <a:srgbClr val="0F4D78">
                    <a:lumMod val="45000"/>
                    <a:lumOff val="55000"/>
                  </a:srgbClr>
                </a:gs>
                <a:gs pos="100000">
                  <a:srgbClr val="0F4D78">
                    <a:lumMod val="30000"/>
                    <a:lumOff val="70000"/>
                  </a:srgbClr>
                </a:gs>
              </a:gsLst>
              <a:lin ang="5400000" scaled="1"/>
            </a:gradFill>
            <a:prstDash val="solid"/>
            <a:miter lim="800000"/>
          </a:ln>
          <a:effectLst/>
        </p:spPr>
        <p:txBody>
          <a:bodyPr rtlCol="0" anchor="ctr"/>
          <a:lstStyle/>
          <a:p>
            <a:pPr algn="ctr"/>
            <a:endParaRPr lang="en-US" sz="5400" b="1" dirty="0">
              <a:ln w="12700">
                <a:solidFill>
                  <a:srgbClr val="0F4D78"/>
                </a:solidFill>
                <a:prstDash val="solid"/>
              </a:ln>
              <a:pattFill prst="pct50">
                <a:fgClr>
                  <a:srgbClr val="0F4D78"/>
                </a:fgClr>
                <a:bgClr>
                  <a:srgbClr val="0F4D78">
                    <a:lumMod val="20000"/>
                    <a:lumOff val="80000"/>
                  </a:srgbClr>
                </a:bgClr>
              </a:pattFill>
              <a:effectLst>
                <a:outerShdw dist="38100" dir="2640000" algn="bl" rotWithShape="0">
                  <a:srgbClr val="0F4D78"/>
                </a:outerShdw>
              </a:effectLst>
              <a:cs typeface="B Titr" panose="00000700000000000000" pitchFamily="2" charset="-78"/>
            </a:endParaRPr>
          </a:p>
        </p:txBody>
      </p:sp>
      <p:sp>
        <p:nvSpPr>
          <p:cNvPr id="9" name="Rectangle 8"/>
          <p:cNvSpPr/>
          <p:nvPr/>
        </p:nvSpPr>
        <p:spPr>
          <a:xfrm>
            <a:off x="0" y="509555"/>
            <a:ext cx="12159175" cy="523220"/>
          </a:xfrm>
          <a:prstGeom prst="rect">
            <a:avLst/>
          </a:prstGeom>
          <a:noFill/>
        </p:spPr>
        <p:txBody>
          <a:bodyPr wrap="square" lIns="91440" tIns="45720" rIns="91440" bIns="45720">
            <a:spAutoFit/>
          </a:bodyPr>
          <a:lstStyle/>
          <a:p>
            <a:pPr algn="ctr" rtl="1"/>
            <a:r>
              <a:rPr lang="fa-IR" sz="2800" b="1" dirty="0">
                <a:ln w="12700">
                  <a:solidFill>
                    <a:srgbClr val="0F4D78"/>
                  </a:solidFill>
                  <a:prstDash val="solid"/>
                </a:ln>
                <a:pattFill prst="pct50">
                  <a:fgClr>
                    <a:srgbClr val="0F4D78"/>
                  </a:fgClr>
                  <a:bgClr>
                    <a:srgbClr val="0F4D78">
                      <a:lumMod val="20000"/>
                      <a:lumOff val="80000"/>
                    </a:srgbClr>
                  </a:bgClr>
                </a:pattFill>
                <a:effectLst>
                  <a:outerShdw dist="38100" dir="2640000" algn="bl" rotWithShape="0">
                    <a:srgbClr val="0F4D78"/>
                  </a:outerShdw>
                </a:effectLst>
                <a:cs typeface="B Titr" panose="00000700000000000000" pitchFamily="2" charset="-78"/>
              </a:rPr>
              <a:t>دانشگاه صنعتی شریف</a:t>
            </a:r>
            <a:endParaRPr lang="en-US" sz="4800" b="1" dirty="0">
              <a:ln w="12700">
                <a:solidFill>
                  <a:srgbClr val="0F4D78"/>
                </a:solidFill>
                <a:prstDash val="solid"/>
              </a:ln>
              <a:pattFill prst="pct50">
                <a:fgClr>
                  <a:srgbClr val="0F4D78"/>
                </a:fgClr>
                <a:bgClr>
                  <a:srgbClr val="0F4D78">
                    <a:lumMod val="20000"/>
                    <a:lumOff val="80000"/>
                  </a:srgbClr>
                </a:bgClr>
              </a:pattFill>
              <a:effectLst>
                <a:outerShdw dist="38100" dir="2640000" algn="bl" rotWithShape="0">
                  <a:srgbClr val="0F4D78"/>
                </a:outerShdw>
              </a:effectLst>
              <a:cs typeface="B Titr" panose="00000700000000000000" pitchFamily="2" charset="-78"/>
            </a:endParaRPr>
          </a:p>
        </p:txBody>
      </p:sp>
      <p:sp>
        <p:nvSpPr>
          <p:cNvPr id="13" name="Rectangle 12"/>
          <p:cNvSpPr/>
          <p:nvPr/>
        </p:nvSpPr>
        <p:spPr>
          <a:xfrm>
            <a:off x="1" y="2213583"/>
            <a:ext cx="12189654" cy="1015663"/>
          </a:xfrm>
          <a:prstGeom prst="rect">
            <a:avLst/>
          </a:prstGeom>
          <a:noFill/>
        </p:spPr>
        <p:txBody>
          <a:bodyPr wrap="square" lIns="91440" tIns="45720" rIns="91440" bIns="45720">
            <a:spAutoFit/>
          </a:bodyPr>
          <a:lstStyle/>
          <a:p>
            <a:pPr algn="ctr" rtl="1"/>
            <a:r>
              <a:rPr lang="fa-IR" sz="6000" b="1" dirty="0">
                <a:ln w="12700">
                  <a:solidFill>
                    <a:srgbClr val="0F4D78"/>
                  </a:solidFill>
                  <a:prstDash val="solid"/>
                </a:ln>
                <a:pattFill prst="pct50">
                  <a:fgClr>
                    <a:srgbClr val="0F4D78"/>
                  </a:fgClr>
                  <a:bgClr>
                    <a:srgbClr val="0F4D78">
                      <a:lumMod val="20000"/>
                      <a:lumOff val="80000"/>
                    </a:srgbClr>
                  </a:bgClr>
                </a:pattFill>
                <a:effectLst>
                  <a:outerShdw dist="38100" dir="2640000" algn="bl" rotWithShape="0">
                    <a:srgbClr val="0F4D78"/>
                  </a:outerShdw>
                </a:effectLst>
                <a:cs typeface="B Titr" panose="00000700000000000000" pitchFamily="2" charset="-78"/>
              </a:rPr>
              <a:t>طراحی پایگاه داده‌ها</a:t>
            </a:r>
            <a:endParaRPr lang="en-US" sz="9600" b="1" dirty="0">
              <a:ln w="12700">
                <a:solidFill>
                  <a:srgbClr val="0F4D78"/>
                </a:solidFill>
                <a:prstDash val="solid"/>
              </a:ln>
              <a:pattFill prst="pct50">
                <a:fgClr>
                  <a:srgbClr val="0F4D78"/>
                </a:fgClr>
                <a:bgClr>
                  <a:srgbClr val="0F4D78">
                    <a:lumMod val="20000"/>
                    <a:lumOff val="80000"/>
                  </a:srgbClr>
                </a:bgClr>
              </a:pattFill>
              <a:effectLst>
                <a:outerShdw dist="38100" dir="2640000" algn="bl" rotWithShape="0">
                  <a:srgbClr val="0F4D78"/>
                </a:outerShdw>
              </a:effectLst>
              <a:cs typeface="B Titr" panose="00000700000000000000" pitchFamily="2" charset="-78"/>
            </a:endParaRPr>
          </a:p>
        </p:txBody>
      </p:sp>
      <p:sp>
        <p:nvSpPr>
          <p:cNvPr id="15" name="Rectangle 14"/>
          <p:cNvSpPr/>
          <p:nvPr/>
        </p:nvSpPr>
        <p:spPr>
          <a:xfrm>
            <a:off x="-2345" y="5587697"/>
            <a:ext cx="12192000" cy="400110"/>
          </a:xfrm>
          <a:prstGeom prst="rect">
            <a:avLst/>
          </a:prstGeom>
          <a:noFill/>
        </p:spPr>
        <p:txBody>
          <a:bodyPr wrap="square" lIns="91440" tIns="45720" rIns="91440" bIns="45720">
            <a:spAutoFit/>
          </a:bodyPr>
          <a:lstStyle/>
          <a:p>
            <a:pPr algn="ctr" rtl="1"/>
            <a:r>
              <a:rPr lang="fa-IR" sz="2000" b="1" dirty="0">
                <a:ln w="10160">
                  <a:solidFill>
                    <a:srgbClr val="B4DCF5"/>
                  </a:solidFill>
                  <a:prstDash val="solid"/>
                </a:ln>
                <a:solidFill>
                  <a:srgbClr val="FFFFFF"/>
                </a:solidFill>
                <a:effectLst>
                  <a:outerShdw blurRad="38100" dist="22860" dir="5400000" algn="tl" rotWithShape="0">
                    <a:srgbClr val="000000">
                      <a:alpha val="30000"/>
                    </a:srgbClr>
                  </a:outerShdw>
                </a:effectLst>
                <a:cs typeface="B Titr" panose="00000700000000000000" pitchFamily="2" charset="-78"/>
              </a:rPr>
              <a:t>یکشنبه – سه‌شنبه ( 16:30 الی 18:00 )</a:t>
            </a:r>
            <a:endParaRPr lang="en-US" sz="2000" b="1" dirty="0">
              <a:ln w="10160">
                <a:solidFill>
                  <a:srgbClr val="B4DCF5"/>
                </a:solidFill>
                <a:prstDash val="solid"/>
              </a:ln>
              <a:solidFill>
                <a:srgbClr val="FFFFFF"/>
              </a:solidFill>
              <a:effectLst>
                <a:outerShdw blurRad="38100" dist="22860" dir="5400000" algn="tl" rotWithShape="0">
                  <a:srgbClr val="000000">
                    <a:alpha val="30000"/>
                  </a:srgbClr>
                </a:outerShdw>
              </a:effectLst>
              <a:cs typeface="B Titr" panose="00000700000000000000" pitchFamily="2" charset="-78"/>
            </a:endParaRPr>
          </a:p>
        </p:txBody>
      </p:sp>
      <p:sp>
        <p:nvSpPr>
          <p:cNvPr id="12" name="Rectangle 11"/>
          <p:cNvSpPr/>
          <p:nvPr/>
        </p:nvSpPr>
        <p:spPr>
          <a:xfrm>
            <a:off x="0" y="4192139"/>
            <a:ext cx="12189655" cy="461665"/>
          </a:xfrm>
          <a:prstGeom prst="rect">
            <a:avLst/>
          </a:prstGeom>
          <a:noFill/>
        </p:spPr>
        <p:txBody>
          <a:bodyPr wrap="square" lIns="91440" tIns="45720" rIns="91440" bIns="45720">
            <a:spAutoFit/>
          </a:bodyPr>
          <a:lstStyle/>
          <a:p>
            <a:pPr algn="ctr" rtl="1"/>
            <a:r>
              <a:rPr lang="fa-IR" sz="2400" b="1" dirty="0">
                <a:ln w="10160">
                  <a:solidFill>
                    <a:srgbClr val="B4DCF5"/>
                  </a:solidFill>
                  <a:prstDash val="solid"/>
                </a:ln>
                <a:solidFill>
                  <a:srgbClr val="FFFFFF"/>
                </a:solidFill>
                <a:effectLst>
                  <a:outerShdw blurRad="38100" dist="22860" dir="5400000" algn="tl" rotWithShape="0">
                    <a:srgbClr val="000000">
                      <a:alpha val="30000"/>
                    </a:srgbClr>
                  </a:outerShdw>
                </a:effectLst>
                <a:cs typeface="B Titr" panose="00000700000000000000" pitchFamily="2" charset="-78"/>
              </a:rPr>
              <a:t>مهدی دادبخش</a:t>
            </a:r>
            <a:endParaRPr lang="en-US" sz="4400" b="1" dirty="0">
              <a:ln w="10160">
                <a:solidFill>
                  <a:srgbClr val="B4DCF5"/>
                </a:solidFill>
                <a:prstDash val="solid"/>
              </a:ln>
              <a:solidFill>
                <a:srgbClr val="FFFFFF"/>
              </a:solidFill>
              <a:effectLst>
                <a:outerShdw blurRad="38100" dist="22860" dir="5400000" algn="tl" rotWithShape="0">
                  <a:srgbClr val="000000">
                    <a:alpha val="30000"/>
                  </a:srgbClr>
                </a:outerShdw>
              </a:effectLst>
              <a:cs typeface="B Titr" panose="00000700000000000000" pitchFamily="2" charset="-78"/>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rcRect/>
          <a:stretch/>
        </p:blipFill>
        <p:spPr>
          <a:xfrm>
            <a:off x="665106" y="19125"/>
            <a:ext cx="1349414" cy="1371179"/>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rcRect/>
          <a:stretch/>
        </p:blipFill>
        <p:spPr>
          <a:xfrm>
            <a:off x="10259046" y="-26059"/>
            <a:ext cx="1376363" cy="1376363"/>
          </a:xfrm>
          <a:prstGeom prst="rect">
            <a:avLst/>
          </a:prstGeom>
        </p:spPr>
      </p:pic>
      <p:sp>
        <p:nvSpPr>
          <p:cNvPr id="11" name="Rectangle 10"/>
          <p:cNvSpPr/>
          <p:nvPr/>
        </p:nvSpPr>
        <p:spPr>
          <a:xfrm>
            <a:off x="0" y="1456987"/>
            <a:ext cx="12189655" cy="584775"/>
          </a:xfrm>
          <a:prstGeom prst="rect">
            <a:avLst/>
          </a:prstGeom>
          <a:noFill/>
        </p:spPr>
        <p:txBody>
          <a:bodyPr wrap="square" lIns="91440" tIns="45720" rIns="91440" bIns="45720">
            <a:spAutoFit/>
          </a:bodyPr>
          <a:lstStyle/>
          <a:p>
            <a:pPr algn="ctr" rtl="1"/>
            <a:r>
              <a:rPr lang="fa-IR" sz="3200" b="1" dirty="0">
                <a:ln w="12700">
                  <a:solidFill>
                    <a:srgbClr val="0F4D78"/>
                  </a:solidFill>
                  <a:prstDash val="solid"/>
                </a:ln>
                <a:pattFill prst="pct50">
                  <a:fgClr>
                    <a:srgbClr val="0F4D78"/>
                  </a:fgClr>
                  <a:bgClr>
                    <a:srgbClr val="0F4D78">
                      <a:lumMod val="20000"/>
                      <a:lumOff val="80000"/>
                    </a:srgbClr>
                  </a:bgClr>
                </a:pattFill>
                <a:effectLst>
                  <a:outerShdw dist="38100" dir="2640000" algn="bl" rotWithShape="0">
                    <a:srgbClr val="0F4D78"/>
                  </a:outerShdw>
                </a:effectLst>
                <a:cs typeface="B Titr" panose="00000700000000000000" pitchFamily="2" charset="-78"/>
              </a:rPr>
              <a:t>دانشکده مهندسی کامپیوتر</a:t>
            </a:r>
            <a:endParaRPr lang="en-US" sz="5400" b="1" dirty="0">
              <a:ln w="12700">
                <a:solidFill>
                  <a:srgbClr val="0F4D78"/>
                </a:solidFill>
                <a:prstDash val="solid"/>
              </a:ln>
              <a:pattFill prst="pct50">
                <a:fgClr>
                  <a:srgbClr val="0F4D78"/>
                </a:fgClr>
                <a:bgClr>
                  <a:srgbClr val="0F4D78">
                    <a:lumMod val="20000"/>
                    <a:lumOff val="80000"/>
                  </a:srgbClr>
                </a:bgClr>
              </a:pattFill>
              <a:effectLst>
                <a:outerShdw dist="38100" dir="2640000" algn="bl" rotWithShape="0">
                  <a:srgbClr val="0F4D78"/>
                </a:outerShdw>
              </a:effectLst>
              <a:cs typeface="B Titr" panose="00000700000000000000" pitchFamily="2" charset="-78"/>
            </a:endParaRPr>
          </a:p>
        </p:txBody>
      </p:sp>
      <p:sp>
        <p:nvSpPr>
          <p:cNvPr id="16" name="Rectangle 15"/>
          <p:cNvSpPr/>
          <p:nvPr/>
        </p:nvSpPr>
        <p:spPr>
          <a:xfrm>
            <a:off x="-2345" y="4656426"/>
            <a:ext cx="12192000" cy="400110"/>
          </a:xfrm>
          <a:prstGeom prst="rect">
            <a:avLst/>
          </a:prstGeom>
          <a:noFill/>
        </p:spPr>
        <p:txBody>
          <a:bodyPr wrap="square" lIns="91440" tIns="45720" rIns="91440" bIns="45720">
            <a:spAutoFit/>
          </a:bodyPr>
          <a:lstStyle/>
          <a:p>
            <a:pPr algn="ctr" rtl="1"/>
            <a:r>
              <a:rPr lang="en-US" sz="2000" b="1" i="1" dirty="0">
                <a:ln w="10160">
                  <a:solidFill>
                    <a:srgbClr val="B4DCF5"/>
                  </a:solidFill>
                  <a:prstDash val="solid"/>
                </a:ln>
                <a:solidFill>
                  <a:srgbClr val="FFFFFF"/>
                </a:solidFill>
                <a:effectLst>
                  <a:outerShdw blurRad="38100" dist="22860" dir="5400000" algn="tl" rotWithShape="0">
                    <a:srgbClr val="000000">
                      <a:alpha val="30000"/>
                    </a:srgbClr>
                  </a:outerShdw>
                </a:effectLst>
                <a:cs typeface="B Titr" panose="00000700000000000000" pitchFamily="2" charset="-78"/>
              </a:rPr>
              <a:t>mahdi.dadbakhsh@sharif.edu</a:t>
            </a:r>
            <a:endParaRPr lang="en-US" sz="2400" b="1" i="1" dirty="0">
              <a:ln w="10160">
                <a:solidFill>
                  <a:srgbClr val="B4DCF5"/>
                </a:solidFill>
                <a:prstDash val="solid"/>
              </a:ln>
              <a:solidFill>
                <a:srgbClr val="FFFFFF"/>
              </a:solidFill>
              <a:effectLst>
                <a:outerShdw blurRad="38100" dist="22860" dir="5400000" algn="tl" rotWithShape="0">
                  <a:srgbClr val="000000">
                    <a:alpha val="30000"/>
                  </a:srgbClr>
                </a:outerShdw>
              </a:effectLst>
              <a:cs typeface="B Titr" panose="00000700000000000000" pitchFamily="2" charset="-78"/>
            </a:endParaRPr>
          </a:p>
        </p:txBody>
      </p:sp>
      <p:sp>
        <p:nvSpPr>
          <p:cNvPr id="17" name="Rectangle 16"/>
          <p:cNvSpPr/>
          <p:nvPr/>
        </p:nvSpPr>
        <p:spPr>
          <a:xfrm>
            <a:off x="0" y="3322409"/>
            <a:ext cx="12189654" cy="523220"/>
          </a:xfrm>
          <a:prstGeom prst="rect">
            <a:avLst/>
          </a:prstGeom>
          <a:noFill/>
        </p:spPr>
        <p:txBody>
          <a:bodyPr wrap="square" lIns="91440" tIns="45720" rIns="91440" bIns="45720">
            <a:spAutoFit/>
          </a:bodyPr>
          <a:lstStyle/>
          <a:p>
            <a:pPr algn="ctr"/>
            <a:r>
              <a:rPr lang="fa-IR" sz="2800" b="1" dirty="0">
                <a:ln w="12700">
                  <a:solidFill>
                    <a:srgbClr val="0F4D78"/>
                  </a:solidFill>
                  <a:prstDash val="solid"/>
                </a:ln>
                <a:pattFill prst="pct50">
                  <a:fgClr>
                    <a:srgbClr val="0F4D78"/>
                  </a:fgClr>
                  <a:bgClr>
                    <a:srgbClr val="0F4D78">
                      <a:lumMod val="20000"/>
                      <a:lumOff val="80000"/>
                    </a:srgbClr>
                  </a:bgClr>
                </a:pattFill>
                <a:effectLst>
                  <a:outerShdw dist="38100" dir="2640000" algn="bl" rotWithShape="0">
                    <a:srgbClr val="0F4D78"/>
                  </a:outerShdw>
                </a:effectLst>
                <a:cs typeface="B Titr" panose="00000700000000000000" pitchFamily="2" charset="-78"/>
              </a:rPr>
              <a:t>( فصل اول : مقدمات )</a:t>
            </a:r>
            <a:endParaRPr lang="en-US" sz="4800" b="1" dirty="0">
              <a:ln w="12700">
                <a:solidFill>
                  <a:srgbClr val="0F4D78"/>
                </a:solidFill>
                <a:prstDash val="solid"/>
              </a:ln>
              <a:pattFill prst="pct50">
                <a:fgClr>
                  <a:srgbClr val="0F4D78"/>
                </a:fgClr>
                <a:bgClr>
                  <a:srgbClr val="0F4D78">
                    <a:lumMod val="20000"/>
                    <a:lumOff val="80000"/>
                  </a:srgbClr>
                </a:bgClr>
              </a:pattFill>
              <a:effectLst>
                <a:outerShdw dist="38100" dir="2640000" algn="bl" rotWithShape="0">
                  <a:srgbClr val="0F4D78"/>
                </a:outerShdw>
              </a:effectLst>
              <a:cs typeface="B Titr" panose="00000700000000000000" pitchFamily="2" charset="-78"/>
            </a:endParaRPr>
          </a:p>
        </p:txBody>
      </p:sp>
      <p:sp>
        <p:nvSpPr>
          <p:cNvPr id="19" name="Rectangle 18"/>
          <p:cNvSpPr/>
          <p:nvPr/>
        </p:nvSpPr>
        <p:spPr>
          <a:xfrm>
            <a:off x="1" y="6022813"/>
            <a:ext cx="12192000" cy="400110"/>
          </a:xfrm>
          <a:prstGeom prst="rect">
            <a:avLst/>
          </a:prstGeom>
          <a:noFill/>
        </p:spPr>
        <p:txBody>
          <a:bodyPr wrap="square" lIns="91440" tIns="45720" rIns="91440" bIns="45720">
            <a:spAutoFit/>
          </a:bodyPr>
          <a:lstStyle/>
          <a:p>
            <a:pPr algn="ctr" rtl="1"/>
            <a:r>
              <a:rPr lang="fa-IR" sz="2000" b="1" dirty="0">
                <a:ln w="10160">
                  <a:solidFill>
                    <a:srgbClr val="B4DCF5"/>
                  </a:solidFill>
                  <a:prstDash val="solid"/>
                </a:ln>
                <a:solidFill>
                  <a:srgbClr val="FFFFFF"/>
                </a:solidFill>
                <a:effectLst>
                  <a:outerShdw blurRad="38100" dist="22860" dir="5400000" algn="tl" rotWithShape="0">
                    <a:srgbClr val="000000">
                      <a:alpha val="30000"/>
                    </a:srgbClr>
                  </a:outerShdw>
                </a:effectLst>
                <a:cs typeface="B Titr" panose="00000700000000000000" pitchFamily="2" charset="-78"/>
              </a:rPr>
              <a:t>1402 - 1401</a:t>
            </a:r>
            <a:endParaRPr lang="en-US" sz="2000" b="1" dirty="0">
              <a:ln w="10160">
                <a:solidFill>
                  <a:srgbClr val="B4DCF5"/>
                </a:solidFill>
                <a:prstDash val="solid"/>
              </a:ln>
              <a:solidFill>
                <a:srgbClr val="FFFFFF"/>
              </a:solidFill>
              <a:effectLst>
                <a:outerShdw blurRad="38100" dist="22860" dir="5400000" algn="tl" rotWithShape="0">
                  <a:srgbClr val="000000">
                    <a:alpha val="30000"/>
                  </a:srgbClr>
                </a:outerShdw>
              </a:effectLst>
              <a:cs typeface="B Titr" panose="00000700000000000000" pitchFamily="2" charset="-78"/>
            </a:endParaRPr>
          </a:p>
        </p:txBody>
      </p:sp>
      <p:sp>
        <p:nvSpPr>
          <p:cNvPr id="20" name="Rectangle 19"/>
          <p:cNvSpPr/>
          <p:nvPr/>
        </p:nvSpPr>
        <p:spPr>
          <a:xfrm>
            <a:off x="1" y="5130501"/>
            <a:ext cx="12192000" cy="400110"/>
          </a:xfrm>
          <a:prstGeom prst="rect">
            <a:avLst/>
          </a:prstGeom>
          <a:noFill/>
        </p:spPr>
        <p:txBody>
          <a:bodyPr wrap="square" lIns="91440" tIns="45720" rIns="91440" bIns="45720">
            <a:spAutoFit/>
          </a:bodyPr>
          <a:lstStyle/>
          <a:p>
            <a:pPr algn="ctr" rtl="1"/>
            <a:r>
              <a:rPr lang="fa-IR" sz="2000" b="1" dirty="0">
                <a:ln w="10160">
                  <a:solidFill>
                    <a:srgbClr val="B4DCF5"/>
                  </a:solidFill>
                  <a:prstDash val="solid"/>
                </a:ln>
                <a:solidFill>
                  <a:srgbClr val="FFFFFF"/>
                </a:solidFill>
                <a:effectLst>
                  <a:outerShdw blurRad="38100" dist="22860" dir="5400000" algn="tl" rotWithShape="0">
                    <a:srgbClr val="000000">
                      <a:alpha val="30000"/>
                    </a:srgbClr>
                  </a:outerShdw>
                </a:effectLst>
                <a:cs typeface="B Titr" panose="00000700000000000000" pitchFamily="2" charset="-78"/>
              </a:rPr>
              <a:t>شماره درس : 40384</a:t>
            </a:r>
            <a:endParaRPr lang="en-US" sz="2000" b="1" dirty="0">
              <a:ln w="10160">
                <a:solidFill>
                  <a:srgbClr val="B4DCF5"/>
                </a:solidFill>
                <a:prstDash val="solid"/>
              </a:ln>
              <a:solidFill>
                <a:srgbClr val="FFFFFF"/>
              </a:solidFill>
              <a:effectLst>
                <a:outerShdw blurRad="38100" dist="22860" dir="5400000" algn="tl" rotWithShape="0">
                  <a:srgbClr val="000000">
                    <a:alpha val="30000"/>
                  </a:srgbClr>
                </a:outerShdw>
              </a:effectLst>
              <a:cs typeface="B Titr" panose="00000700000000000000" pitchFamily="2" charset="-78"/>
            </a:endParaRPr>
          </a:p>
        </p:txBody>
      </p:sp>
    </p:spTree>
    <p:extLst>
      <p:ext uri="{BB962C8B-B14F-4D97-AF65-F5344CB8AC3E}">
        <p14:creationId xmlns:p14="http://schemas.microsoft.com/office/powerpoint/2010/main" val="3891332252"/>
      </p:ext>
    </p:extLst>
  </p:cSld>
  <p:clrMapOvr>
    <a:masterClrMapping/>
  </p:clrMapOvr>
  <mc:AlternateContent xmlns:mc="http://schemas.openxmlformats.org/markup-compatibility/2006" xmlns:p14="http://schemas.microsoft.com/office/powerpoint/2010/main">
    <mc:Choice Requires="p14">
      <p:transition spd="slow" p14:dur="30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anim calcmode="lin" valueType="num">
                                      <p:cBhvr>
                                        <p:cTn id="8" dur="500" fill="hold"/>
                                        <p:tgtEl>
                                          <p:spTgt spid="14"/>
                                        </p:tgtEl>
                                        <p:attrNameLst>
                                          <p:attrName>ppt_x</p:attrName>
                                        </p:attrNameLst>
                                      </p:cBhvr>
                                      <p:tavLst>
                                        <p:tav tm="0">
                                          <p:val>
                                            <p:strVal val="#ppt_x"/>
                                          </p:val>
                                        </p:tav>
                                        <p:tav tm="100000">
                                          <p:val>
                                            <p:strVal val="#ppt_x"/>
                                          </p:val>
                                        </p:tav>
                                      </p:tavLst>
                                    </p:anim>
                                    <p:anim calcmode="lin" valueType="num">
                                      <p:cBhvr>
                                        <p:cTn id="9" dur="5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anim calcmode="lin" valueType="num">
                                      <p:cBhvr>
                                        <p:cTn id="13" dur="500" fill="hold"/>
                                        <p:tgtEl>
                                          <p:spTgt spid="10"/>
                                        </p:tgtEl>
                                        <p:attrNameLst>
                                          <p:attrName>ppt_x</p:attrName>
                                        </p:attrNameLst>
                                      </p:cBhvr>
                                      <p:tavLst>
                                        <p:tav tm="0">
                                          <p:val>
                                            <p:strVal val="#ppt_x"/>
                                          </p:val>
                                        </p:tav>
                                        <p:tav tm="100000">
                                          <p:val>
                                            <p:strVal val="#ppt_x"/>
                                          </p:val>
                                        </p:tav>
                                      </p:tavLst>
                                    </p:anim>
                                    <p:anim calcmode="lin" valueType="num">
                                      <p:cBhvr>
                                        <p:cTn id="14" dur="500" fill="hold"/>
                                        <p:tgtEl>
                                          <p:spTgt spid="10"/>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42" presetClass="entr" presetSubtype="0"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anim calcmode="lin" valueType="num">
                                      <p:cBhvr>
                                        <p:cTn id="19" dur="500" fill="hold"/>
                                        <p:tgtEl>
                                          <p:spTgt spid="9"/>
                                        </p:tgtEl>
                                        <p:attrNameLst>
                                          <p:attrName>ppt_x</p:attrName>
                                        </p:attrNameLst>
                                      </p:cBhvr>
                                      <p:tavLst>
                                        <p:tav tm="0">
                                          <p:val>
                                            <p:strVal val="#ppt_x"/>
                                          </p:val>
                                        </p:tav>
                                        <p:tav tm="100000">
                                          <p:val>
                                            <p:strVal val="#ppt_x"/>
                                          </p:val>
                                        </p:tav>
                                      </p:tavLst>
                                    </p:anim>
                                    <p:anim calcmode="lin" valueType="num">
                                      <p:cBhvr>
                                        <p:cTn id="20" dur="500" fill="hold"/>
                                        <p:tgtEl>
                                          <p:spTgt spid="9"/>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42" presetClass="entr" presetSubtype="0"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anim calcmode="lin" valueType="num">
                                      <p:cBhvr>
                                        <p:cTn id="25" dur="500" fill="hold"/>
                                        <p:tgtEl>
                                          <p:spTgt spid="11"/>
                                        </p:tgtEl>
                                        <p:attrNameLst>
                                          <p:attrName>ppt_x</p:attrName>
                                        </p:attrNameLst>
                                      </p:cBhvr>
                                      <p:tavLst>
                                        <p:tav tm="0">
                                          <p:val>
                                            <p:strVal val="#ppt_x"/>
                                          </p:val>
                                        </p:tav>
                                        <p:tav tm="100000">
                                          <p:val>
                                            <p:strVal val="#ppt_x"/>
                                          </p:val>
                                        </p:tav>
                                      </p:tavLst>
                                    </p:anim>
                                    <p:anim calcmode="lin" valueType="num">
                                      <p:cBhvr>
                                        <p:cTn id="26" dur="500" fill="hold"/>
                                        <p:tgtEl>
                                          <p:spTgt spid="11"/>
                                        </p:tgtEl>
                                        <p:attrNameLst>
                                          <p:attrName>ppt_y</p:attrName>
                                        </p:attrNameLst>
                                      </p:cBhvr>
                                      <p:tavLst>
                                        <p:tav tm="0">
                                          <p:val>
                                            <p:strVal val="#ppt_y+.1"/>
                                          </p:val>
                                        </p:tav>
                                        <p:tav tm="100000">
                                          <p:val>
                                            <p:strVal val="#ppt_y"/>
                                          </p:val>
                                        </p:tav>
                                      </p:tavLst>
                                    </p:anim>
                                  </p:childTnLst>
                                </p:cTn>
                              </p:par>
                            </p:childTnLst>
                          </p:cTn>
                        </p:par>
                        <p:par>
                          <p:cTn id="27" fill="hold">
                            <p:stCondLst>
                              <p:cond delay="1500"/>
                            </p:stCondLst>
                            <p:childTnLst>
                              <p:par>
                                <p:cTn id="28" presetID="42" presetClass="entr" presetSubtype="0"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anim calcmode="lin" valueType="num">
                                      <p:cBhvr>
                                        <p:cTn id="31" dur="500" fill="hold"/>
                                        <p:tgtEl>
                                          <p:spTgt spid="13"/>
                                        </p:tgtEl>
                                        <p:attrNameLst>
                                          <p:attrName>ppt_x</p:attrName>
                                        </p:attrNameLst>
                                      </p:cBhvr>
                                      <p:tavLst>
                                        <p:tav tm="0">
                                          <p:val>
                                            <p:strVal val="#ppt_x"/>
                                          </p:val>
                                        </p:tav>
                                        <p:tav tm="100000">
                                          <p:val>
                                            <p:strVal val="#ppt_x"/>
                                          </p:val>
                                        </p:tav>
                                      </p:tavLst>
                                    </p:anim>
                                    <p:anim calcmode="lin" valueType="num">
                                      <p:cBhvr>
                                        <p:cTn id="32" dur="500" fill="hold"/>
                                        <p:tgtEl>
                                          <p:spTgt spid="13"/>
                                        </p:tgtEl>
                                        <p:attrNameLst>
                                          <p:attrName>ppt_y</p:attrName>
                                        </p:attrNameLst>
                                      </p:cBhvr>
                                      <p:tavLst>
                                        <p:tav tm="0">
                                          <p:val>
                                            <p:strVal val="#ppt_y+.1"/>
                                          </p:val>
                                        </p:tav>
                                        <p:tav tm="100000">
                                          <p:val>
                                            <p:strVal val="#ppt_y"/>
                                          </p:val>
                                        </p:tav>
                                      </p:tavLst>
                                    </p:anim>
                                  </p:childTnLst>
                                </p:cTn>
                              </p:par>
                            </p:childTnLst>
                          </p:cTn>
                        </p:par>
                        <p:par>
                          <p:cTn id="33" fill="hold">
                            <p:stCondLst>
                              <p:cond delay="2000"/>
                            </p:stCondLst>
                            <p:childTnLst>
                              <p:par>
                                <p:cTn id="34" presetID="42" presetClass="entr" presetSubtype="0" fill="hold" grpId="0" nodeType="after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anim calcmode="lin" valueType="num">
                                      <p:cBhvr>
                                        <p:cTn id="37" dur="500" fill="hold"/>
                                        <p:tgtEl>
                                          <p:spTgt spid="17"/>
                                        </p:tgtEl>
                                        <p:attrNameLst>
                                          <p:attrName>ppt_x</p:attrName>
                                        </p:attrNameLst>
                                      </p:cBhvr>
                                      <p:tavLst>
                                        <p:tav tm="0">
                                          <p:val>
                                            <p:strVal val="#ppt_x"/>
                                          </p:val>
                                        </p:tav>
                                        <p:tav tm="100000">
                                          <p:val>
                                            <p:strVal val="#ppt_x"/>
                                          </p:val>
                                        </p:tav>
                                      </p:tavLst>
                                    </p:anim>
                                    <p:anim calcmode="lin" valueType="num">
                                      <p:cBhvr>
                                        <p:cTn id="38" dur="500" fill="hold"/>
                                        <p:tgtEl>
                                          <p:spTgt spid="17"/>
                                        </p:tgtEl>
                                        <p:attrNameLst>
                                          <p:attrName>ppt_y</p:attrName>
                                        </p:attrNameLst>
                                      </p:cBhvr>
                                      <p:tavLst>
                                        <p:tav tm="0">
                                          <p:val>
                                            <p:strVal val="#ppt_y+.1"/>
                                          </p:val>
                                        </p:tav>
                                        <p:tav tm="100000">
                                          <p:val>
                                            <p:strVal val="#ppt_y"/>
                                          </p:val>
                                        </p:tav>
                                      </p:tavLst>
                                    </p:anim>
                                  </p:childTnLst>
                                </p:cTn>
                              </p:par>
                            </p:childTnLst>
                          </p:cTn>
                        </p:par>
                        <p:par>
                          <p:cTn id="39" fill="hold">
                            <p:stCondLst>
                              <p:cond delay="2500"/>
                            </p:stCondLst>
                            <p:childTnLst>
                              <p:par>
                                <p:cTn id="40" presetID="42" presetClass="entr" presetSubtype="0" fill="hold" grpId="0" nodeType="after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anim calcmode="lin" valueType="num">
                                      <p:cBhvr>
                                        <p:cTn id="43" dur="500" fill="hold"/>
                                        <p:tgtEl>
                                          <p:spTgt spid="12"/>
                                        </p:tgtEl>
                                        <p:attrNameLst>
                                          <p:attrName>ppt_x</p:attrName>
                                        </p:attrNameLst>
                                      </p:cBhvr>
                                      <p:tavLst>
                                        <p:tav tm="0">
                                          <p:val>
                                            <p:strVal val="#ppt_x"/>
                                          </p:val>
                                        </p:tav>
                                        <p:tav tm="100000">
                                          <p:val>
                                            <p:strVal val="#ppt_x"/>
                                          </p:val>
                                        </p:tav>
                                      </p:tavLst>
                                    </p:anim>
                                    <p:anim calcmode="lin" valueType="num">
                                      <p:cBhvr>
                                        <p:cTn id="44" dur="500" fill="hold"/>
                                        <p:tgtEl>
                                          <p:spTgt spid="12"/>
                                        </p:tgtEl>
                                        <p:attrNameLst>
                                          <p:attrName>ppt_y</p:attrName>
                                        </p:attrNameLst>
                                      </p:cBhvr>
                                      <p:tavLst>
                                        <p:tav tm="0">
                                          <p:val>
                                            <p:strVal val="#ppt_y+.1"/>
                                          </p:val>
                                        </p:tav>
                                        <p:tav tm="100000">
                                          <p:val>
                                            <p:strVal val="#ppt_y"/>
                                          </p:val>
                                        </p:tav>
                                      </p:tavLst>
                                    </p:anim>
                                  </p:childTnLst>
                                </p:cTn>
                              </p:par>
                            </p:childTnLst>
                          </p:cTn>
                        </p:par>
                        <p:par>
                          <p:cTn id="45" fill="hold">
                            <p:stCondLst>
                              <p:cond delay="3000"/>
                            </p:stCondLst>
                            <p:childTnLst>
                              <p:par>
                                <p:cTn id="46" presetID="42" presetClass="entr" presetSubtype="0"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anim calcmode="lin" valueType="num">
                                      <p:cBhvr>
                                        <p:cTn id="49" dur="500" fill="hold"/>
                                        <p:tgtEl>
                                          <p:spTgt spid="16"/>
                                        </p:tgtEl>
                                        <p:attrNameLst>
                                          <p:attrName>ppt_x</p:attrName>
                                        </p:attrNameLst>
                                      </p:cBhvr>
                                      <p:tavLst>
                                        <p:tav tm="0">
                                          <p:val>
                                            <p:strVal val="#ppt_x"/>
                                          </p:val>
                                        </p:tav>
                                        <p:tav tm="100000">
                                          <p:val>
                                            <p:strVal val="#ppt_x"/>
                                          </p:val>
                                        </p:tav>
                                      </p:tavLst>
                                    </p:anim>
                                    <p:anim calcmode="lin" valueType="num">
                                      <p:cBhvr>
                                        <p:cTn id="50" dur="500" fill="hold"/>
                                        <p:tgtEl>
                                          <p:spTgt spid="16"/>
                                        </p:tgtEl>
                                        <p:attrNameLst>
                                          <p:attrName>ppt_y</p:attrName>
                                        </p:attrNameLst>
                                      </p:cBhvr>
                                      <p:tavLst>
                                        <p:tav tm="0">
                                          <p:val>
                                            <p:strVal val="#ppt_y+.1"/>
                                          </p:val>
                                        </p:tav>
                                        <p:tav tm="100000">
                                          <p:val>
                                            <p:strVal val="#ppt_y"/>
                                          </p:val>
                                        </p:tav>
                                      </p:tavLst>
                                    </p:anim>
                                  </p:childTnLst>
                                </p:cTn>
                              </p:par>
                            </p:childTnLst>
                          </p:cTn>
                        </p:par>
                        <p:par>
                          <p:cTn id="51" fill="hold">
                            <p:stCondLst>
                              <p:cond delay="3500"/>
                            </p:stCondLst>
                            <p:childTnLst>
                              <p:par>
                                <p:cTn id="52" presetID="42" presetClass="entr" presetSubtype="0" fill="hold" grpId="0" nodeType="after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fade">
                                      <p:cBhvr>
                                        <p:cTn id="54" dur="500"/>
                                        <p:tgtEl>
                                          <p:spTgt spid="20"/>
                                        </p:tgtEl>
                                      </p:cBhvr>
                                    </p:animEffect>
                                    <p:anim calcmode="lin" valueType="num">
                                      <p:cBhvr>
                                        <p:cTn id="55" dur="500" fill="hold"/>
                                        <p:tgtEl>
                                          <p:spTgt spid="20"/>
                                        </p:tgtEl>
                                        <p:attrNameLst>
                                          <p:attrName>ppt_x</p:attrName>
                                        </p:attrNameLst>
                                      </p:cBhvr>
                                      <p:tavLst>
                                        <p:tav tm="0">
                                          <p:val>
                                            <p:strVal val="#ppt_x"/>
                                          </p:val>
                                        </p:tav>
                                        <p:tav tm="100000">
                                          <p:val>
                                            <p:strVal val="#ppt_x"/>
                                          </p:val>
                                        </p:tav>
                                      </p:tavLst>
                                    </p:anim>
                                    <p:anim calcmode="lin" valueType="num">
                                      <p:cBhvr>
                                        <p:cTn id="56" dur="500" fill="hold"/>
                                        <p:tgtEl>
                                          <p:spTgt spid="20"/>
                                        </p:tgtEl>
                                        <p:attrNameLst>
                                          <p:attrName>ppt_y</p:attrName>
                                        </p:attrNameLst>
                                      </p:cBhvr>
                                      <p:tavLst>
                                        <p:tav tm="0">
                                          <p:val>
                                            <p:strVal val="#ppt_y+.1"/>
                                          </p:val>
                                        </p:tav>
                                        <p:tav tm="100000">
                                          <p:val>
                                            <p:strVal val="#ppt_y"/>
                                          </p:val>
                                        </p:tav>
                                      </p:tavLst>
                                    </p:anim>
                                  </p:childTnLst>
                                </p:cTn>
                              </p:par>
                            </p:childTnLst>
                          </p:cTn>
                        </p:par>
                        <p:par>
                          <p:cTn id="57" fill="hold">
                            <p:stCondLst>
                              <p:cond delay="4000"/>
                            </p:stCondLst>
                            <p:childTnLst>
                              <p:par>
                                <p:cTn id="58" presetID="42" presetClass="entr" presetSubtype="0" fill="hold" grpId="0" nodeType="after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fade">
                                      <p:cBhvr>
                                        <p:cTn id="60" dur="500"/>
                                        <p:tgtEl>
                                          <p:spTgt spid="15"/>
                                        </p:tgtEl>
                                      </p:cBhvr>
                                    </p:animEffect>
                                    <p:anim calcmode="lin" valueType="num">
                                      <p:cBhvr>
                                        <p:cTn id="61" dur="500" fill="hold"/>
                                        <p:tgtEl>
                                          <p:spTgt spid="15"/>
                                        </p:tgtEl>
                                        <p:attrNameLst>
                                          <p:attrName>ppt_x</p:attrName>
                                        </p:attrNameLst>
                                      </p:cBhvr>
                                      <p:tavLst>
                                        <p:tav tm="0">
                                          <p:val>
                                            <p:strVal val="#ppt_x"/>
                                          </p:val>
                                        </p:tav>
                                        <p:tav tm="100000">
                                          <p:val>
                                            <p:strVal val="#ppt_x"/>
                                          </p:val>
                                        </p:tav>
                                      </p:tavLst>
                                    </p:anim>
                                    <p:anim calcmode="lin" valueType="num">
                                      <p:cBhvr>
                                        <p:cTn id="62" dur="500" fill="hold"/>
                                        <p:tgtEl>
                                          <p:spTgt spid="15"/>
                                        </p:tgtEl>
                                        <p:attrNameLst>
                                          <p:attrName>ppt_y</p:attrName>
                                        </p:attrNameLst>
                                      </p:cBhvr>
                                      <p:tavLst>
                                        <p:tav tm="0">
                                          <p:val>
                                            <p:strVal val="#ppt_y+.1"/>
                                          </p:val>
                                        </p:tav>
                                        <p:tav tm="100000">
                                          <p:val>
                                            <p:strVal val="#ppt_y"/>
                                          </p:val>
                                        </p:tav>
                                      </p:tavLst>
                                    </p:anim>
                                  </p:childTnLst>
                                </p:cTn>
                              </p:par>
                            </p:childTnLst>
                          </p:cTn>
                        </p:par>
                        <p:par>
                          <p:cTn id="63" fill="hold">
                            <p:stCondLst>
                              <p:cond delay="4500"/>
                            </p:stCondLst>
                            <p:childTnLst>
                              <p:par>
                                <p:cTn id="64" presetID="42" presetClass="entr" presetSubtype="0" fill="hold" grpId="0" nodeType="afterEffect">
                                  <p:stCondLst>
                                    <p:cond delay="0"/>
                                  </p:stCondLst>
                                  <p:childTnLst>
                                    <p:set>
                                      <p:cBhvr>
                                        <p:cTn id="65" dur="1" fill="hold">
                                          <p:stCondLst>
                                            <p:cond delay="0"/>
                                          </p:stCondLst>
                                        </p:cTn>
                                        <p:tgtEl>
                                          <p:spTgt spid="19"/>
                                        </p:tgtEl>
                                        <p:attrNameLst>
                                          <p:attrName>style.visibility</p:attrName>
                                        </p:attrNameLst>
                                      </p:cBhvr>
                                      <p:to>
                                        <p:strVal val="visible"/>
                                      </p:to>
                                    </p:set>
                                    <p:animEffect transition="in" filter="fade">
                                      <p:cBhvr>
                                        <p:cTn id="66" dur="500"/>
                                        <p:tgtEl>
                                          <p:spTgt spid="19"/>
                                        </p:tgtEl>
                                      </p:cBhvr>
                                    </p:animEffect>
                                    <p:anim calcmode="lin" valueType="num">
                                      <p:cBhvr>
                                        <p:cTn id="67" dur="500" fill="hold"/>
                                        <p:tgtEl>
                                          <p:spTgt spid="19"/>
                                        </p:tgtEl>
                                        <p:attrNameLst>
                                          <p:attrName>ppt_x</p:attrName>
                                        </p:attrNameLst>
                                      </p:cBhvr>
                                      <p:tavLst>
                                        <p:tav tm="0">
                                          <p:val>
                                            <p:strVal val="#ppt_x"/>
                                          </p:val>
                                        </p:tav>
                                        <p:tav tm="100000">
                                          <p:val>
                                            <p:strVal val="#ppt_x"/>
                                          </p:val>
                                        </p:tav>
                                      </p:tavLst>
                                    </p:anim>
                                    <p:anim calcmode="lin" valueType="num">
                                      <p:cBhvr>
                                        <p:cTn id="68" dur="5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P spid="15" grpId="0"/>
      <p:bldP spid="12" grpId="0"/>
      <p:bldP spid="11" grpId="0"/>
      <p:bldP spid="16" grpId="0"/>
      <p:bldP spid="17" grpId="0"/>
      <p:bldP spid="19" grpId="0"/>
      <p:bldP spid="2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3057" cy="788187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0" y="5462000"/>
            <a:ext cx="12192000" cy="1396000"/>
          </a:xfrm>
          <a:prstGeom prst="rect">
            <a:avLst/>
          </a:prstGeom>
          <a:solidFill>
            <a:srgbClr val="B4DCF5">
              <a:lumMod val="10000"/>
            </a:srgbClr>
          </a:solidFill>
        </p:spPr>
      </p:pic>
      <p:pic>
        <p:nvPicPr>
          <p:cNvPr id="6" name="Picture 5"/>
          <p:cNvPicPr>
            <a:picLocks noChangeAspect="1"/>
          </p:cNvPicPr>
          <p:nvPr/>
        </p:nvPicPr>
        <p:blipFill>
          <a:blip r:embed="rId4"/>
          <a:stretch>
            <a:fillRect/>
          </a:stretch>
        </p:blipFill>
        <p:spPr>
          <a:xfrm>
            <a:off x="-128789" y="4290646"/>
            <a:ext cx="12518265" cy="1968485"/>
          </a:xfrm>
          <a:prstGeom prst="rect">
            <a:avLst/>
          </a:prstGeom>
        </p:spPr>
      </p:pic>
      <p:pic>
        <p:nvPicPr>
          <p:cNvPr id="8" name="Picture 7">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7" y="5841596"/>
            <a:ext cx="980576" cy="980576"/>
          </a:xfrm>
          <a:prstGeom prst="rect">
            <a:avLst/>
          </a:prstGeom>
        </p:spPr>
      </p:pic>
      <p:pic>
        <p:nvPicPr>
          <p:cNvPr id="9" name="Picture 8">
            <a:hlinkClick r:id="rId7" action="ppaction://hlinksldjump"/>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27059" y="6278639"/>
            <a:ext cx="1206566" cy="588599"/>
          </a:xfrm>
          <a:prstGeom prst="rect">
            <a:avLst/>
          </a:prstGeom>
        </p:spPr>
      </p:pic>
      <p:sp>
        <p:nvSpPr>
          <p:cNvPr id="3" name="Rectangle 2"/>
          <p:cNvSpPr/>
          <p:nvPr/>
        </p:nvSpPr>
        <p:spPr>
          <a:xfrm>
            <a:off x="596347" y="159334"/>
            <a:ext cx="11039061" cy="461665"/>
          </a:xfrm>
          <a:prstGeom prst="rect">
            <a:avLst/>
          </a:prstGeom>
          <a:gradFill flip="none" rotWithShape="1">
            <a:gsLst>
              <a:gs pos="63000">
                <a:schemeClr val="bg1"/>
              </a:gs>
              <a:gs pos="91000">
                <a:schemeClr val="accent1">
                  <a:lumMod val="50000"/>
                </a:schemeClr>
              </a:gs>
              <a:gs pos="94000">
                <a:schemeClr val="bg1"/>
              </a:gs>
              <a:gs pos="99000">
                <a:schemeClr val="tx1">
                  <a:lumMod val="95000"/>
                  <a:lumOff val="5000"/>
                </a:schemeClr>
              </a:gs>
            </a:gsLst>
            <a:path path="rect">
              <a:fillToRect l="50000" t="50000" r="50000" b="50000"/>
            </a:path>
            <a:tileRect/>
          </a:gradFill>
        </p:spPr>
        <p:txBody>
          <a:bodyPr wrap="square" lIns="91440" tIns="45720" rIns="91440" bIns="45720">
            <a:spAutoFit/>
          </a:bodyPr>
          <a:lstStyle/>
          <a:p>
            <a:pPr algn="ctr" rtl="1"/>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سیستم‌های پایگاه داده متمرکز ( </a:t>
            </a:r>
            <a:r>
              <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Centralized Database System</a:t>
            </a:r>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 )</a:t>
            </a:r>
          </a:p>
        </p:txBody>
      </p:sp>
      <p:pic>
        <p:nvPicPr>
          <p:cNvPr id="13" name="Picture 12">
            <a:hlinkClick r:id="rId7" action="ppaction://hlinksldjump"/>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175595" y="5841596"/>
            <a:ext cx="1016405" cy="1016405"/>
          </a:xfrm>
          <a:prstGeom prst="rect">
            <a:avLst/>
          </a:prstGeom>
        </p:spPr>
      </p:pic>
      <p:sp>
        <p:nvSpPr>
          <p:cNvPr id="10" name="TextBox 9">
            <a:extLst>
              <a:ext uri="{FF2B5EF4-FFF2-40B4-BE49-F238E27FC236}">
                <a16:creationId xmlns:a16="http://schemas.microsoft.com/office/drawing/2014/main" id="{7EF54B9B-6D9A-4E54-9B5F-B2C435D3D7F0}"/>
              </a:ext>
            </a:extLst>
          </p:cNvPr>
          <p:cNvSpPr txBox="1"/>
          <p:nvPr/>
        </p:nvSpPr>
        <p:spPr>
          <a:xfrm>
            <a:off x="596347" y="712388"/>
            <a:ext cx="11039061" cy="1815882"/>
          </a:xfrm>
          <a:prstGeom prst="rect">
            <a:avLst/>
          </a:prstGeom>
          <a:noFill/>
        </p:spPr>
        <p:txBody>
          <a:bodyPr wrap="square">
            <a:spAutoFit/>
          </a:bodyPr>
          <a:lstStyle/>
          <a:p>
            <a:pPr marL="285750" indent="-285750" algn="just" rtl="1">
              <a:buFont typeface="Wingdings" panose="05000000000000000000" pitchFamily="2" charset="2"/>
              <a:buChar char="§"/>
            </a:pPr>
            <a:r>
              <a:rPr lang="fa-IR" sz="1600" dirty="0">
                <a:cs typeface="B Nazanin" panose="00000400000000000000" pitchFamily="2" charset="-78"/>
              </a:rPr>
              <a:t>در سیستم‌های متمرکز کلیه‌ی داده‌ها در یک پایگاه داده ذخیره و بازیابی می‌شوند. از این رو کاربران برای دسترسی به اطلاعات باید از دستگاهی که پایگاه داده‌ در آن ذخیره شده است استفاده کنند. در این معماری یک حافظه مشترک بین پایگاه داده ، سیستم و چندین پردازنده وجود دارد.</a:t>
            </a:r>
          </a:p>
          <a:p>
            <a:pPr marL="285750" indent="-285750" algn="r" rtl="1">
              <a:buFont typeface="Wingdings" panose="05000000000000000000" pitchFamily="2" charset="2"/>
              <a:buChar char="§"/>
            </a:pPr>
            <a:r>
              <a:rPr lang="fa-IR" sz="1600" dirty="0">
                <a:cs typeface="B Nazanin" panose="00000400000000000000" pitchFamily="2" charset="-78"/>
              </a:rPr>
              <a:t>در این معماری یک پایگاه داده (متمرکز و مجتمع) روی یک سیستم کامپیوتری و بدون ارتباط با سیستم کامپیوتری دیگر ایجاد می‏شود.</a:t>
            </a:r>
          </a:p>
          <a:p>
            <a:pPr marL="285750" indent="-285750" algn="r" rtl="1">
              <a:buFont typeface="Wingdings" panose="05000000000000000000" pitchFamily="2" charset="2"/>
              <a:buChar char="§"/>
            </a:pPr>
            <a:r>
              <a:rPr lang="fa-IR" sz="1600" dirty="0">
                <a:cs typeface="B Nazanin" panose="00000400000000000000" pitchFamily="2" charset="-78"/>
              </a:rPr>
              <a:t>معمولا به صورت تک کاربری و برای کاربردهای کوچک و با امکانات محدود از این معماری استفاده می‏شود.</a:t>
            </a:r>
          </a:p>
          <a:p>
            <a:pPr marL="285750" indent="-285750" algn="r" rtl="1">
              <a:buFont typeface="Wingdings" panose="05000000000000000000" pitchFamily="2" charset="2"/>
              <a:buChar char="§"/>
            </a:pPr>
            <a:r>
              <a:rPr lang="fa-IR" sz="1600" dirty="0">
                <a:cs typeface="B Nazanin" panose="00000400000000000000" pitchFamily="2" charset="-78"/>
              </a:rPr>
              <a:t>امروزه با توجه به افزایش استفاده از پایگاه داده‌ها و حجم اطلاعات و تعداد کاربران این سیستم کمتر مورد استفاده قرار می-گیرد و سیستم‌هایی با قابلیت‌های بیشتر جایگزین سیستم‌های متمرکز شده‌اند.</a:t>
            </a:r>
            <a:endParaRPr lang="en-US" sz="1600" dirty="0">
              <a:cs typeface="B Nazanin" panose="00000400000000000000" pitchFamily="2" charset="-78"/>
            </a:endParaRPr>
          </a:p>
          <a:p>
            <a:pPr marL="285750" indent="-285750" algn="r" rtl="1">
              <a:buFont typeface="Wingdings" panose="05000000000000000000" pitchFamily="2" charset="2"/>
              <a:buChar char="§"/>
            </a:pPr>
            <a:endParaRPr lang="en-US" sz="1600" dirty="0">
              <a:cs typeface="B Nazanin" panose="00000400000000000000" pitchFamily="2" charset="-78"/>
            </a:endParaRPr>
          </a:p>
        </p:txBody>
      </p:sp>
      <p:sp>
        <p:nvSpPr>
          <p:cNvPr id="15" name="TextBox 14">
            <a:extLst>
              <a:ext uri="{FF2B5EF4-FFF2-40B4-BE49-F238E27FC236}">
                <a16:creationId xmlns:a16="http://schemas.microsoft.com/office/drawing/2014/main" id="{118985C7-1319-4157-B28B-C01ECE01ECDD}"/>
              </a:ext>
            </a:extLst>
          </p:cNvPr>
          <p:cNvSpPr txBox="1"/>
          <p:nvPr/>
        </p:nvSpPr>
        <p:spPr>
          <a:xfrm>
            <a:off x="7230140" y="2407531"/>
            <a:ext cx="4405268" cy="1077218"/>
          </a:xfrm>
          <a:prstGeom prst="rect">
            <a:avLst/>
          </a:prstGeom>
          <a:noFill/>
        </p:spPr>
        <p:txBody>
          <a:bodyPr wrap="square">
            <a:spAutoFit/>
          </a:bodyPr>
          <a:lstStyle/>
          <a:p>
            <a:pPr algn="r" rtl="1"/>
            <a:r>
              <a:rPr lang="fa-IR" sz="1600" b="1" dirty="0">
                <a:cs typeface="B Nazanin" panose="00000400000000000000" pitchFamily="2" charset="-78"/>
              </a:rPr>
              <a:t>مزایا :</a:t>
            </a:r>
          </a:p>
          <a:p>
            <a:pPr marL="742950" lvl="1" indent="-285750" algn="r" rtl="1">
              <a:buFont typeface="Arial" panose="020B0604020202020204" pitchFamily="34" charset="0"/>
              <a:buChar char="•"/>
            </a:pPr>
            <a:r>
              <a:rPr lang="fa-IR" sz="1600" dirty="0">
                <a:cs typeface="B Nazanin" panose="00000400000000000000" pitchFamily="2" charset="-78"/>
              </a:rPr>
              <a:t>سادگی در طراحی</a:t>
            </a:r>
          </a:p>
          <a:p>
            <a:pPr marL="742950" lvl="1" indent="-285750" algn="r" rtl="1">
              <a:buFont typeface="Arial" panose="020B0604020202020204" pitchFamily="34" charset="0"/>
              <a:buChar char="•"/>
            </a:pPr>
            <a:r>
              <a:rPr lang="fa-IR" sz="1600" dirty="0">
                <a:cs typeface="B Nazanin" panose="00000400000000000000" pitchFamily="2" charset="-78"/>
              </a:rPr>
              <a:t>سادگی در استفاده</a:t>
            </a:r>
          </a:p>
          <a:p>
            <a:pPr marL="742950" lvl="1" indent="-285750" algn="r" rtl="1">
              <a:buFont typeface="Arial" panose="020B0604020202020204" pitchFamily="34" charset="0"/>
              <a:buChar char="•"/>
            </a:pPr>
            <a:r>
              <a:rPr lang="fa-IR" sz="1600" dirty="0">
                <a:cs typeface="B Nazanin" panose="00000400000000000000" pitchFamily="2" charset="-78"/>
              </a:rPr>
              <a:t>عدم نیاز به امکانات سخت افزاری یا نرم افزاری خاص</a:t>
            </a:r>
          </a:p>
        </p:txBody>
      </p:sp>
      <p:sp>
        <p:nvSpPr>
          <p:cNvPr id="16" name="Can 3">
            <a:extLst>
              <a:ext uri="{FF2B5EF4-FFF2-40B4-BE49-F238E27FC236}">
                <a16:creationId xmlns:a16="http://schemas.microsoft.com/office/drawing/2014/main" id="{E9420010-3D52-4B40-95ED-F30781A3C407}"/>
              </a:ext>
            </a:extLst>
          </p:cNvPr>
          <p:cNvSpPr/>
          <p:nvPr/>
        </p:nvSpPr>
        <p:spPr>
          <a:xfrm>
            <a:off x="3864323" y="4941221"/>
            <a:ext cx="772573" cy="733646"/>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DB</a:t>
            </a:r>
          </a:p>
        </p:txBody>
      </p:sp>
      <p:sp>
        <p:nvSpPr>
          <p:cNvPr id="17" name="TextBox 16">
            <a:extLst>
              <a:ext uri="{FF2B5EF4-FFF2-40B4-BE49-F238E27FC236}">
                <a16:creationId xmlns:a16="http://schemas.microsoft.com/office/drawing/2014/main" id="{93081216-63BF-43EE-A989-E94F7A91071D}"/>
              </a:ext>
            </a:extLst>
          </p:cNvPr>
          <p:cNvSpPr txBox="1"/>
          <p:nvPr/>
        </p:nvSpPr>
        <p:spPr>
          <a:xfrm>
            <a:off x="5345941" y="4305478"/>
            <a:ext cx="538724" cy="338554"/>
          </a:xfrm>
          <a:prstGeom prst="rect">
            <a:avLst/>
          </a:prstGeom>
          <a:noFill/>
        </p:spPr>
        <p:txBody>
          <a:bodyPr wrap="square" rtlCol="0">
            <a:spAutoFit/>
          </a:bodyPr>
          <a:lstStyle/>
          <a:p>
            <a:pPr algn="ctr" rtl="1"/>
            <a:r>
              <a:rPr lang="en-US" sz="1600" b="1" dirty="0">
                <a:cs typeface="B Roya" pitchFamily="2" charset="-78"/>
              </a:rPr>
              <a:t>OS</a:t>
            </a:r>
            <a:endParaRPr lang="en-US" sz="1200" b="1" dirty="0">
              <a:solidFill>
                <a:srgbClr val="FF0000"/>
              </a:solidFill>
              <a:cs typeface="B Roya" pitchFamily="2" charset="-78"/>
            </a:endParaRPr>
          </a:p>
        </p:txBody>
      </p:sp>
      <p:sp>
        <p:nvSpPr>
          <p:cNvPr id="18" name="Rectangle 17">
            <a:extLst>
              <a:ext uri="{FF2B5EF4-FFF2-40B4-BE49-F238E27FC236}">
                <a16:creationId xmlns:a16="http://schemas.microsoft.com/office/drawing/2014/main" id="{46ACF826-EBAC-4EA9-A3CA-EF1F2284DD6B}"/>
              </a:ext>
            </a:extLst>
          </p:cNvPr>
          <p:cNvSpPr/>
          <p:nvPr/>
        </p:nvSpPr>
        <p:spPr>
          <a:xfrm>
            <a:off x="5655402" y="4820636"/>
            <a:ext cx="654482" cy="7836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cs typeface="B Roya" pitchFamily="2" charset="-78"/>
              </a:rPr>
              <a:t>DBMS</a:t>
            </a:r>
          </a:p>
        </p:txBody>
      </p:sp>
      <p:sp>
        <p:nvSpPr>
          <p:cNvPr id="19" name="Rounded Rectangle 7">
            <a:extLst>
              <a:ext uri="{FF2B5EF4-FFF2-40B4-BE49-F238E27FC236}">
                <a16:creationId xmlns:a16="http://schemas.microsoft.com/office/drawing/2014/main" id="{B01565CE-D4CD-4691-B61E-DCD48D85D571}"/>
              </a:ext>
            </a:extLst>
          </p:cNvPr>
          <p:cNvSpPr/>
          <p:nvPr/>
        </p:nvSpPr>
        <p:spPr>
          <a:xfrm>
            <a:off x="5346835" y="4358754"/>
            <a:ext cx="1336888" cy="14685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8">
            <a:extLst>
              <a:ext uri="{FF2B5EF4-FFF2-40B4-BE49-F238E27FC236}">
                <a16:creationId xmlns:a16="http://schemas.microsoft.com/office/drawing/2014/main" id="{D409E2A5-B0EC-4173-9201-8AA20471F30F}"/>
              </a:ext>
            </a:extLst>
          </p:cNvPr>
          <p:cNvSpPr/>
          <p:nvPr/>
        </p:nvSpPr>
        <p:spPr>
          <a:xfrm>
            <a:off x="7230140" y="4820636"/>
            <a:ext cx="727288" cy="9601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ysClr val="windowText" lastClr="000000"/>
                </a:solidFill>
                <a:latin typeface="Times New Roman" pitchFamily="18" charset="0"/>
                <a:cs typeface="B Roya" pitchFamily="2" charset="-78"/>
              </a:rPr>
              <a:t>AP</a:t>
            </a:r>
          </a:p>
        </p:txBody>
      </p:sp>
      <p:cxnSp>
        <p:nvCxnSpPr>
          <p:cNvPr id="21" name="Straight Arrow Connector 20">
            <a:extLst>
              <a:ext uri="{FF2B5EF4-FFF2-40B4-BE49-F238E27FC236}">
                <a16:creationId xmlns:a16="http://schemas.microsoft.com/office/drawing/2014/main" id="{48DD6BB4-C90F-41F7-BE1D-4C4F94081C0E}"/>
              </a:ext>
            </a:extLst>
          </p:cNvPr>
          <p:cNvCxnSpPr/>
          <p:nvPr/>
        </p:nvCxnSpPr>
        <p:spPr>
          <a:xfrm>
            <a:off x="4716881" y="5330743"/>
            <a:ext cx="810178" cy="0"/>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a:extLst>
              <a:ext uri="{FF2B5EF4-FFF2-40B4-BE49-F238E27FC236}">
                <a16:creationId xmlns:a16="http://schemas.microsoft.com/office/drawing/2014/main" id="{0FFA8CC0-60DC-4623-A7CC-841A3015C1F1}"/>
              </a:ext>
            </a:extLst>
          </p:cNvPr>
          <p:cNvCxnSpPr/>
          <p:nvPr/>
        </p:nvCxnSpPr>
        <p:spPr>
          <a:xfrm>
            <a:off x="6419962" y="5330743"/>
            <a:ext cx="810178" cy="0"/>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a:extLst>
              <a:ext uri="{FF2B5EF4-FFF2-40B4-BE49-F238E27FC236}">
                <a16:creationId xmlns:a16="http://schemas.microsoft.com/office/drawing/2014/main" id="{E07CAFF9-8B9C-4E30-B154-1E0F7BCC32FB}"/>
              </a:ext>
            </a:extLst>
          </p:cNvPr>
          <p:cNvCxnSpPr/>
          <p:nvPr/>
        </p:nvCxnSpPr>
        <p:spPr>
          <a:xfrm>
            <a:off x="7957428" y="5330743"/>
            <a:ext cx="1143000" cy="0"/>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sp>
        <p:nvSpPr>
          <p:cNvPr id="24" name="Rounded Rectangle 24">
            <a:extLst>
              <a:ext uri="{FF2B5EF4-FFF2-40B4-BE49-F238E27FC236}">
                <a16:creationId xmlns:a16="http://schemas.microsoft.com/office/drawing/2014/main" id="{272F3F60-0429-4BD5-8407-230854B29D12}"/>
              </a:ext>
            </a:extLst>
          </p:cNvPr>
          <p:cNvSpPr/>
          <p:nvPr/>
        </p:nvSpPr>
        <p:spPr>
          <a:xfrm>
            <a:off x="3561459" y="4189085"/>
            <a:ext cx="4648200" cy="172501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ysClr val="windowText" lastClr="000000"/>
              </a:solidFill>
              <a:latin typeface="Times New Roman" pitchFamily="18" charset="0"/>
              <a:cs typeface="B Roya" pitchFamily="2" charset="-78"/>
            </a:endParaRPr>
          </a:p>
        </p:txBody>
      </p:sp>
      <p:sp>
        <p:nvSpPr>
          <p:cNvPr id="25" name="TextBox 24">
            <a:extLst>
              <a:ext uri="{FF2B5EF4-FFF2-40B4-BE49-F238E27FC236}">
                <a16:creationId xmlns:a16="http://schemas.microsoft.com/office/drawing/2014/main" id="{58929FAE-44D7-41C3-8B86-8FEFA71EAC8A}"/>
              </a:ext>
            </a:extLst>
          </p:cNvPr>
          <p:cNvSpPr txBox="1"/>
          <p:nvPr/>
        </p:nvSpPr>
        <p:spPr>
          <a:xfrm>
            <a:off x="3503085" y="3763338"/>
            <a:ext cx="1133811" cy="369332"/>
          </a:xfrm>
          <a:prstGeom prst="rect">
            <a:avLst/>
          </a:prstGeom>
          <a:noFill/>
        </p:spPr>
        <p:txBody>
          <a:bodyPr wrap="square" rtlCol="0">
            <a:spAutoFit/>
          </a:bodyPr>
          <a:lstStyle/>
          <a:p>
            <a:pPr algn="ctr" rtl="1"/>
            <a:r>
              <a:rPr lang="fa-IR" b="1" dirty="0">
                <a:cs typeface="B Nazanin" pitchFamily="2" charset="-78"/>
              </a:rPr>
              <a:t>ماشین</a:t>
            </a:r>
            <a:endParaRPr lang="en-US" sz="1400" b="1" dirty="0">
              <a:solidFill>
                <a:srgbClr val="FF0000"/>
              </a:solidFill>
              <a:cs typeface="B Nazanin" pitchFamily="2" charset="-78"/>
            </a:endParaRPr>
          </a:p>
        </p:txBody>
      </p:sp>
      <p:sp>
        <p:nvSpPr>
          <p:cNvPr id="26" name="TextBox 25">
            <a:extLst>
              <a:ext uri="{FF2B5EF4-FFF2-40B4-BE49-F238E27FC236}">
                <a16:creationId xmlns:a16="http://schemas.microsoft.com/office/drawing/2014/main" id="{F767C2A1-6979-4324-B58D-1FD459C9EBE5}"/>
              </a:ext>
            </a:extLst>
          </p:cNvPr>
          <p:cNvSpPr txBox="1"/>
          <p:nvPr/>
        </p:nvSpPr>
        <p:spPr>
          <a:xfrm>
            <a:off x="9004435" y="5146048"/>
            <a:ext cx="990600" cy="338554"/>
          </a:xfrm>
          <a:prstGeom prst="rect">
            <a:avLst/>
          </a:prstGeom>
          <a:noFill/>
        </p:spPr>
        <p:txBody>
          <a:bodyPr wrap="square" rtlCol="0">
            <a:spAutoFit/>
          </a:bodyPr>
          <a:lstStyle/>
          <a:p>
            <a:pPr algn="ctr" rtl="1"/>
            <a:r>
              <a:rPr lang="fa-IR" sz="1600" b="1" dirty="0"/>
              <a:t>کاربر(ان)</a:t>
            </a:r>
            <a:endParaRPr lang="en-US" sz="1200" b="1" dirty="0">
              <a:solidFill>
                <a:srgbClr val="FF0000"/>
              </a:solidFill>
            </a:endParaRPr>
          </a:p>
        </p:txBody>
      </p:sp>
      <p:sp>
        <p:nvSpPr>
          <p:cNvPr id="28" name="TextBox 27">
            <a:extLst>
              <a:ext uri="{FF2B5EF4-FFF2-40B4-BE49-F238E27FC236}">
                <a16:creationId xmlns:a16="http://schemas.microsoft.com/office/drawing/2014/main" id="{1C622C5F-F772-47C1-87DE-939B8AE361AB}"/>
              </a:ext>
            </a:extLst>
          </p:cNvPr>
          <p:cNvSpPr txBox="1"/>
          <p:nvPr/>
        </p:nvSpPr>
        <p:spPr>
          <a:xfrm>
            <a:off x="3040912" y="2497660"/>
            <a:ext cx="3616276" cy="830997"/>
          </a:xfrm>
          <a:prstGeom prst="rect">
            <a:avLst/>
          </a:prstGeom>
          <a:noFill/>
        </p:spPr>
        <p:txBody>
          <a:bodyPr wrap="square">
            <a:spAutoFit/>
          </a:bodyPr>
          <a:lstStyle/>
          <a:p>
            <a:pPr algn="r" rtl="1"/>
            <a:r>
              <a:rPr lang="fa-IR" sz="1600" b="1" dirty="0">
                <a:cs typeface="B Nazanin" panose="00000400000000000000" pitchFamily="2" charset="-78"/>
              </a:rPr>
              <a:t>معایب : </a:t>
            </a:r>
          </a:p>
          <a:p>
            <a:pPr marL="742950" lvl="1" indent="-285750" algn="r" rtl="1">
              <a:buFont typeface="Arial" panose="020B0604020202020204" pitchFamily="34" charset="0"/>
              <a:buChar char="•"/>
            </a:pPr>
            <a:r>
              <a:rPr lang="fa-IR" sz="1600" dirty="0">
                <a:cs typeface="B Nazanin" panose="00000400000000000000" pitchFamily="2" charset="-78"/>
              </a:rPr>
              <a:t>تک کاربره بودن</a:t>
            </a:r>
          </a:p>
          <a:p>
            <a:pPr marL="742950" lvl="1" indent="-285750" algn="r" rtl="1">
              <a:buFont typeface="Arial" panose="020B0604020202020204" pitchFamily="34" charset="0"/>
              <a:buChar char="•"/>
            </a:pPr>
            <a:r>
              <a:rPr lang="fa-IR" sz="1600" dirty="0">
                <a:cs typeface="B Nazanin" panose="00000400000000000000" pitchFamily="2" charset="-78"/>
              </a:rPr>
              <a:t>مشکل بودن استفاده در سازمانهای بزرگ</a:t>
            </a:r>
            <a:endParaRPr lang="en-US" dirty="0"/>
          </a:p>
        </p:txBody>
      </p:sp>
    </p:spTree>
    <p:extLst>
      <p:ext uri="{BB962C8B-B14F-4D97-AF65-F5344CB8AC3E}">
        <p14:creationId xmlns:p14="http://schemas.microsoft.com/office/powerpoint/2010/main" val="4021934873"/>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250"/>
                                        <p:tgtEl>
                                          <p:spTgt spid="8"/>
                                        </p:tgtEl>
                                      </p:cBhvr>
                                    </p:animEffect>
                                  </p:childTnLst>
                                </p:cTn>
                              </p:par>
                              <p:par>
                                <p:cTn id="8" presetID="22"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250"/>
                                        <p:tgtEl>
                                          <p:spTgt spid="9"/>
                                        </p:tgtEl>
                                      </p:cBhvr>
                                    </p:animEffect>
                                  </p:childTnLst>
                                </p:cTn>
                              </p:par>
                              <p:par>
                                <p:cTn id="11" presetID="22" presetClass="entr" presetSubtype="8"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250"/>
                                        <p:tgtEl>
                                          <p:spTgt spid="13"/>
                                        </p:tgtEl>
                                      </p:cBhvr>
                                    </p:animEffect>
                                  </p:childTnLst>
                                </p:cTn>
                              </p:par>
                            </p:childTnLst>
                          </p:cTn>
                        </p:par>
                        <p:par>
                          <p:cTn id="14" fill="hold">
                            <p:stCondLst>
                              <p:cond delay="250"/>
                            </p:stCondLst>
                            <p:childTnLst>
                              <p:par>
                                <p:cTn id="15" presetID="10"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par>
                          <p:cTn id="18" fill="hold">
                            <p:stCondLst>
                              <p:cond delay="750"/>
                            </p:stCondLst>
                            <p:childTnLst>
                              <p:par>
                                <p:cTn id="19" presetID="42" presetClass="entr" presetSubtype="0"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anim calcmode="lin" valueType="num">
                                      <p:cBhvr>
                                        <p:cTn id="22" dur="500" fill="hold"/>
                                        <p:tgtEl>
                                          <p:spTgt spid="10"/>
                                        </p:tgtEl>
                                        <p:attrNameLst>
                                          <p:attrName>ppt_x</p:attrName>
                                        </p:attrNameLst>
                                      </p:cBhvr>
                                      <p:tavLst>
                                        <p:tav tm="0">
                                          <p:val>
                                            <p:strVal val="#ppt_x"/>
                                          </p:val>
                                        </p:tav>
                                        <p:tav tm="100000">
                                          <p:val>
                                            <p:strVal val="#ppt_x"/>
                                          </p:val>
                                        </p:tav>
                                      </p:tavLst>
                                    </p:anim>
                                    <p:anim calcmode="lin" valueType="num">
                                      <p:cBhvr>
                                        <p:cTn id="23" dur="500" fill="hold"/>
                                        <p:tgtEl>
                                          <p:spTgt spid="10"/>
                                        </p:tgtEl>
                                        <p:attrNameLst>
                                          <p:attrName>ppt_y</p:attrName>
                                        </p:attrNameLst>
                                      </p:cBhvr>
                                      <p:tavLst>
                                        <p:tav tm="0">
                                          <p:val>
                                            <p:strVal val="#ppt_y+.1"/>
                                          </p:val>
                                        </p:tav>
                                        <p:tav tm="100000">
                                          <p:val>
                                            <p:strVal val="#ppt_y"/>
                                          </p:val>
                                        </p:tav>
                                      </p:tavLst>
                                    </p:anim>
                                  </p:childTnLst>
                                </p:cTn>
                              </p:par>
                            </p:childTnLst>
                          </p:cTn>
                        </p:par>
                        <p:par>
                          <p:cTn id="24" fill="hold">
                            <p:stCondLst>
                              <p:cond delay="1250"/>
                            </p:stCondLst>
                            <p:childTnLst>
                              <p:par>
                                <p:cTn id="25" presetID="42" presetClass="entr" presetSubtype="0"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anim calcmode="lin" valueType="num">
                                      <p:cBhvr>
                                        <p:cTn id="28" dur="500" fill="hold"/>
                                        <p:tgtEl>
                                          <p:spTgt spid="15"/>
                                        </p:tgtEl>
                                        <p:attrNameLst>
                                          <p:attrName>ppt_x</p:attrName>
                                        </p:attrNameLst>
                                      </p:cBhvr>
                                      <p:tavLst>
                                        <p:tav tm="0">
                                          <p:val>
                                            <p:strVal val="#ppt_x"/>
                                          </p:val>
                                        </p:tav>
                                        <p:tav tm="100000">
                                          <p:val>
                                            <p:strVal val="#ppt_x"/>
                                          </p:val>
                                        </p:tav>
                                      </p:tavLst>
                                    </p:anim>
                                    <p:anim calcmode="lin" valueType="num">
                                      <p:cBhvr>
                                        <p:cTn id="29" dur="500" fill="hold"/>
                                        <p:tgtEl>
                                          <p:spTgt spid="15"/>
                                        </p:tgtEl>
                                        <p:attrNameLst>
                                          <p:attrName>ppt_y</p:attrName>
                                        </p:attrNameLst>
                                      </p:cBhvr>
                                      <p:tavLst>
                                        <p:tav tm="0">
                                          <p:val>
                                            <p:strVal val="#ppt_y+.1"/>
                                          </p:val>
                                        </p:tav>
                                        <p:tav tm="100000">
                                          <p:val>
                                            <p:strVal val="#ppt_y"/>
                                          </p:val>
                                        </p:tav>
                                      </p:tavLst>
                                    </p:anim>
                                  </p:childTnLst>
                                </p:cTn>
                              </p:par>
                            </p:childTnLst>
                          </p:cTn>
                        </p:par>
                        <p:par>
                          <p:cTn id="30" fill="hold">
                            <p:stCondLst>
                              <p:cond delay="1750"/>
                            </p:stCondLst>
                            <p:childTnLst>
                              <p:par>
                                <p:cTn id="31" presetID="42" presetClass="entr" presetSubtype="0" fill="hold" grpId="0" nodeType="after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fade">
                                      <p:cBhvr>
                                        <p:cTn id="33" dur="500"/>
                                        <p:tgtEl>
                                          <p:spTgt spid="28"/>
                                        </p:tgtEl>
                                      </p:cBhvr>
                                    </p:animEffect>
                                    <p:anim calcmode="lin" valueType="num">
                                      <p:cBhvr>
                                        <p:cTn id="34" dur="500" fill="hold"/>
                                        <p:tgtEl>
                                          <p:spTgt spid="28"/>
                                        </p:tgtEl>
                                        <p:attrNameLst>
                                          <p:attrName>ppt_x</p:attrName>
                                        </p:attrNameLst>
                                      </p:cBhvr>
                                      <p:tavLst>
                                        <p:tav tm="0">
                                          <p:val>
                                            <p:strVal val="#ppt_x"/>
                                          </p:val>
                                        </p:tav>
                                        <p:tav tm="100000">
                                          <p:val>
                                            <p:strVal val="#ppt_x"/>
                                          </p:val>
                                        </p:tav>
                                      </p:tavLst>
                                    </p:anim>
                                    <p:anim calcmode="lin" valueType="num">
                                      <p:cBhvr>
                                        <p:cTn id="35" dur="500" fill="hold"/>
                                        <p:tgtEl>
                                          <p:spTgt spid="28"/>
                                        </p:tgtEl>
                                        <p:attrNameLst>
                                          <p:attrName>ppt_y</p:attrName>
                                        </p:attrNameLst>
                                      </p:cBhvr>
                                      <p:tavLst>
                                        <p:tav tm="0">
                                          <p:val>
                                            <p:strVal val="#ppt_y+.1"/>
                                          </p:val>
                                        </p:tav>
                                        <p:tav tm="100000">
                                          <p:val>
                                            <p:strVal val="#ppt_y"/>
                                          </p:val>
                                        </p:tav>
                                      </p:tavLst>
                                    </p:anim>
                                  </p:childTnLst>
                                </p:cTn>
                              </p:par>
                            </p:childTnLst>
                          </p:cTn>
                        </p:par>
                        <p:par>
                          <p:cTn id="36" fill="hold">
                            <p:stCondLst>
                              <p:cond delay="2250"/>
                            </p:stCondLst>
                            <p:childTnLst>
                              <p:par>
                                <p:cTn id="37" presetID="21" presetClass="entr" presetSubtype="1" fill="hold" grpId="0"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wheel(1)">
                                      <p:cBhvr>
                                        <p:cTn id="39" dur="1000"/>
                                        <p:tgtEl>
                                          <p:spTgt spid="24"/>
                                        </p:tgtEl>
                                      </p:cBhvr>
                                    </p:animEffect>
                                  </p:childTnLst>
                                </p:cTn>
                              </p:par>
                            </p:childTnLst>
                          </p:cTn>
                        </p:par>
                        <p:par>
                          <p:cTn id="40" fill="hold">
                            <p:stCondLst>
                              <p:cond delay="3250"/>
                            </p:stCondLst>
                            <p:childTnLst>
                              <p:par>
                                <p:cTn id="41" presetID="10" presetClass="entr" presetSubtype="0" fill="hold" grpId="0" nodeType="after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500"/>
                                        <p:tgtEl>
                                          <p:spTgt spid="25"/>
                                        </p:tgtEl>
                                      </p:cBhvr>
                                    </p:animEffect>
                                  </p:childTnLst>
                                </p:cTn>
                              </p:par>
                            </p:childTnLst>
                          </p:cTn>
                        </p:par>
                        <p:par>
                          <p:cTn id="44" fill="hold">
                            <p:stCondLst>
                              <p:cond delay="3750"/>
                            </p:stCondLst>
                            <p:childTnLst>
                              <p:par>
                                <p:cTn id="45" presetID="10" presetClass="entr" presetSubtype="0" fill="hold" grpId="0" nodeType="after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500"/>
                                        <p:tgtEl>
                                          <p:spTgt spid="16"/>
                                        </p:tgtEl>
                                      </p:cBhvr>
                                    </p:animEffect>
                                  </p:childTnLst>
                                </p:cTn>
                              </p:par>
                            </p:childTnLst>
                          </p:cTn>
                        </p:par>
                        <p:par>
                          <p:cTn id="48" fill="hold">
                            <p:stCondLst>
                              <p:cond delay="4250"/>
                            </p:stCondLst>
                            <p:childTnLst>
                              <p:par>
                                <p:cTn id="49" presetID="10" presetClass="entr" presetSubtype="0" fill="hold" grpId="0" nodeType="after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500"/>
                                        <p:tgtEl>
                                          <p:spTgt spid="19"/>
                                        </p:tgtEl>
                                      </p:cBhvr>
                                    </p:animEffect>
                                  </p:childTnLst>
                                </p:cTn>
                              </p:par>
                            </p:childTnLst>
                          </p:cTn>
                        </p:par>
                        <p:par>
                          <p:cTn id="52" fill="hold">
                            <p:stCondLst>
                              <p:cond delay="4750"/>
                            </p:stCondLst>
                            <p:childTnLst>
                              <p:par>
                                <p:cTn id="53" presetID="10" presetClass="entr" presetSubtype="0" fill="hold" grpId="0" nodeType="after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500"/>
                                        <p:tgtEl>
                                          <p:spTgt spid="17"/>
                                        </p:tgtEl>
                                      </p:cBhvr>
                                    </p:animEffect>
                                  </p:childTnLst>
                                </p:cTn>
                              </p:par>
                            </p:childTnLst>
                          </p:cTn>
                        </p:par>
                        <p:par>
                          <p:cTn id="56" fill="hold">
                            <p:stCondLst>
                              <p:cond delay="5250"/>
                            </p:stCondLst>
                            <p:childTnLst>
                              <p:par>
                                <p:cTn id="57" presetID="10" presetClass="entr" presetSubtype="0" fill="hold" grpId="0" nodeType="after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fade">
                                      <p:cBhvr>
                                        <p:cTn id="59" dur="500"/>
                                        <p:tgtEl>
                                          <p:spTgt spid="18"/>
                                        </p:tgtEl>
                                      </p:cBhvr>
                                    </p:animEffect>
                                  </p:childTnLst>
                                </p:cTn>
                              </p:par>
                            </p:childTnLst>
                          </p:cTn>
                        </p:par>
                        <p:par>
                          <p:cTn id="60" fill="hold">
                            <p:stCondLst>
                              <p:cond delay="5750"/>
                            </p:stCondLst>
                            <p:childTnLst>
                              <p:par>
                                <p:cTn id="61" presetID="10" presetClass="entr" presetSubtype="0" fill="hold" grpId="0" nodeType="after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fade">
                                      <p:cBhvr>
                                        <p:cTn id="63" dur="500"/>
                                        <p:tgtEl>
                                          <p:spTgt spid="20"/>
                                        </p:tgtEl>
                                      </p:cBhvr>
                                    </p:animEffect>
                                  </p:childTnLst>
                                </p:cTn>
                              </p:par>
                            </p:childTnLst>
                          </p:cTn>
                        </p:par>
                        <p:par>
                          <p:cTn id="64" fill="hold">
                            <p:stCondLst>
                              <p:cond delay="6250"/>
                            </p:stCondLst>
                            <p:childTnLst>
                              <p:par>
                                <p:cTn id="65" presetID="10" presetClass="entr" presetSubtype="0" fill="hold" grpId="0" nodeType="after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fade">
                                      <p:cBhvr>
                                        <p:cTn id="67" dur="500"/>
                                        <p:tgtEl>
                                          <p:spTgt spid="26"/>
                                        </p:tgtEl>
                                      </p:cBhvr>
                                    </p:animEffect>
                                  </p:childTnLst>
                                </p:cTn>
                              </p:par>
                            </p:childTnLst>
                          </p:cTn>
                        </p:par>
                        <p:par>
                          <p:cTn id="68" fill="hold">
                            <p:stCondLst>
                              <p:cond delay="6750"/>
                            </p:stCondLst>
                            <p:childTnLst>
                              <p:par>
                                <p:cTn id="69" presetID="10" presetClass="entr" presetSubtype="0" fill="hold" nodeType="after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fade">
                                      <p:cBhvr>
                                        <p:cTn id="71" dur="500"/>
                                        <p:tgtEl>
                                          <p:spTgt spid="23"/>
                                        </p:tgtEl>
                                      </p:cBhvr>
                                    </p:animEffect>
                                  </p:childTnLst>
                                </p:cTn>
                              </p:par>
                              <p:par>
                                <p:cTn id="72" presetID="10" presetClass="entr" presetSubtype="0" fill="hold" nodeType="withEffect">
                                  <p:stCondLst>
                                    <p:cond delay="0"/>
                                  </p:stCondLst>
                                  <p:childTnLst>
                                    <p:set>
                                      <p:cBhvr>
                                        <p:cTn id="73" dur="1" fill="hold">
                                          <p:stCondLst>
                                            <p:cond delay="0"/>
                                          </p:stCondLst>
                                        </p:cTn>
                                        <p:tgtEl>
                                          <p:spTgt spid="22"/>
                                        </p:tgtEl>
                                        <p:attrNameLst>
                                          <p:attrName>style.visibility</p:attrName>
                                        </p:attrNameLst>
                                      </p:cBhvr>
                                      <p:to>
                                        <p:strVal val="visible"/>
                                      </p:to>
                                    </p:set>
                                    <p:animEffect transition="in" filter="fade">
                                      <p:cBhvr>
                                        <p:cTn id="74" dur="500"/>
                                        <p:tgtEl>
                                          <p:spTgt spid="22"/>
                                        </p:tgtEl>
                                      </p:cBhvr>
                                    </p:animEffect>
                                  </p:childTnLst>
                                </p:cTn>
                              </p:par>
                              <p:par>
                                <p:cTn id="75" presetID="10" presetClass="entr" presetSubtype="0" fill="hold" nodeType="with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fade">
                                      <p:cBhvr>
                                        <p:cTn id="7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p:bldP spid="15" grpId="0"/>
      <p:bldP spid="16" grpId="0" animBg="1"/>
      <p:bldP spid="17" grpId="0"/>
      <p:bldP spid="18" grpId="0" animBg="1"/>
      <p:bldP spid="19" grpId="0" animBg="1"/>
      <p:bldP spid="20" grpId="0" animBg="1"/>
      <p:bldP spid="24" grpId="0" animBg="1"/>
      <p:bldP spid="25" grpId="0"/>
      <p:bldP spid="26" grpId="0"/>
      <p:bldP spid="2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3057" cy="788187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0" y="5462000"/>
            <a:ext cx="12192000" cy="1396000"/>
          </a:xfrm>
          <a:prstGeom prst="rect">
            <a:avLst/>
          </a:prstGeom>
          <a:solidFill>
            <a:srgbClr val="B4DCF5">
              <a:lumMod val="10000"/>
            </a:srgbClr>
          </a:solidFill>
        </p:spPr>
      </p:pic>
      <p:pic>
        <p:nvPicPr>
          <p:cNvPr id="6" name="Picture 5"/>
          <p:cNvPicPr>
            <a:picLocks noChangeAspect="1"/>
          </p:cNvPicPr>
          <p:nvPr/>
        </p:nvPicPr>
        <p:blipFill>
          <a:blip r:embed="rId4"/>
          <a:stretch>
            <a:fillRect/>
          </a:stretch>
        </p:blipFill>
        <p:spPr>
          <a:xfrm>
            <a:off x="-128789" y="4290646"/>
            <a:ext cx="12518265" cy="1968485"/>
          </a:xfrm>
          <a:prstGeom prst="rect">
            <a:avLst/>
          </a:prstGeom>
        </p:spPr>
      </p:pic>
      <p:pic>
        <p:nvPicPr>
          <p:cNvPr id="8" name="Picture 7">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7" y="5841596"/>
            <a:ext cx="980576" cy="980576"/>
          </a:xfrm>
          <a:prstGeom prst="rect">
            <a:avLst/>
          </a:prstGeom>
        </p:spPr>
      </p:pic>
      <p:pic>
        <p:nvPicPr>
          <p:cNvPr id="9" name="Picture 8">
            <a:hlinkClick r:id="rId7" action="ppaction://hlinksldjump"/>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27059" y="6278639"/>
            <a:ext cx="1206566" cy="588599"/>
          </a:xfrm>
          <a:prstGeom prst="rect">
            <a:avLst/>
          </a:prstGeom>
        </p:spPr>
      </p:pic>
      <p:sp>
        <p:nvSpPr>
          <p:cNvPr id="3" name="Rectangle 2"/>
          <p:cNvSpPr/>
          <p:nvPr/>
        </p:nvSpPr>
        <p:spPr>
          <a:xfrm>
            <a:off x="596347" y="159334"/>
            <a:ext cx="11039061" cy="461665"/>
          </a:xfrm>
          <a:prstGeom prst="rect">
            <a:avLst/>
          </a:prstGeom>
          <a:gradFill flip="none" rotWithShape="1">
            <a:gsLst>
              <a:gs pos="63000">
                <a:schemeClr val="bg1"/>
              </a:gs>
              <a:gs pos="91000">
                <a:schemeClr val="accent1">
                  <a:lumMod val="50000"/>
                </a:schemeClr>
              </a:gs>
              <a:gs pos="94000">
                <a:schemeClr val="bg1"/>
              </a:gs>
              <a:gs pos="99000">
                <a:schemeClr val="tx1">
                  <a:lumMod val="95000"/>
                  <a:lumOff val="5000"/>
                </a:schemeClr>
              </a:gs>
            </a:gsLst>
            <a:path path="rect">
              <a:fillToRect l="50000" t="50000" r="50000" b="50000"/>
            </a:path>
            <a:tileRect/>
          </a:gradFill>
        </p:spPr>
        <p:txBody>
          <a:bodyPr wrap="square" lIns="91440" tIns="45720" rIns="91440" bIns="45720">
            <a:spAutoFit/>
          </a:bodyPr>
          <a:lstStyle/>
          <a:p>
            <a:pPr algn="ctr" rtl="1"/>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سیستم‌های پایگاه داده مشتری / خدمتگزار ( </a:t>
            </a:r>
            <a:r>
              <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Client/Server Database System</a:t>
            </a:r>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 )</a:t>
            </a:r>
          </a:p>
        </p:txBody>
      </p:sp>
      <p:pic>
        <p:nvPicPr>
          <p:cNvPr id="13" name="Picture 12">
            <a:hlinkClick r:id="rId9" action="ppaction://hlinksldjump"/>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175595" y="5841596"/>
            <a:ext cx="1016405" cy="1016405"/>
          </a:xfrm>
          <a:prstGeom prst="rect">
            <a:avLst/>
          </a:prstGeom>
        </p:spPr>
      </p:pic>
      <p:sp>
        <p:nvSpPr>
          <p:cNvPr id="10" name="TextBox 9">
            <a:extLst>
              <a:ext uri="{FF2B5EF4-FFF2-40B4-BE49-F238E27FC236}">
                <a16:creationId xmlns:a16="http://schemas.microsoft.com/office/drawing/2014/main" id="{7EF54B9B-6D9A-4E54-9B5F-B2C435D3D7F0}"/>
              </a:ext>
            </a:extLst>
          </p:cNvPr>
          <p:cNvSpPr txBox="1"/>
          <p:nvPr/>
        </p:nvSpPr>
        <p:spPr>
          <a:xfrm>
            <a:off x="596347" y="712388"/>
            <a:ext cx="11039061" cy="1323439"/>
          </a:xfrm>
          <a:prstGeom prst="rect">
            <a:avLst/>
          </a:prstGeom>
          <a:noFill/>
        </p:spPr>
        <p:txBody>
          <a:bodyPr wrap="square">
            <a:spAutoFit/>
          </a:bodyPr>
          <a:lstStyle/>
          <a:p>
            <a:pPr marL="285750" indent="-285750" algn="just" rtl="1">
              <a:buFont typeface="Wingdings" panose="05000000000000000000" pitchFamily="2" charset="2"/>
              <a:buChar char="§"/>
            </a:pPr>
            <a:r>
              <a:rPr lang="fa-IR" sz="1600" dirty="0">
                <a:cs typeface="B Nazanin" panose="00000400000000000000" pitchFamily="2" charset="-78"/>
              </a:rPr>
              <a:t>این معماری بعد از معماری متمرکز و در جهت کارایی بیشتر طراحی شد. در این معماری یک کامپیوتر به عنوان سرور عمل می‌کند و هر کاربر با کامپیوتر خود به سرور و در نتیجه به پایگاه داده متصل می‌شوند. </a:t>
            </a:r>
          </a:p>
          <a:p>
            <a:pPr marL="285750" indent="-285750" algn="just" rtl="1">
              <a:buFont typeface="Wingdings" panose="05000000000000000000" pitchFamily="2" charset="2"/>
              <a:buChar char="§"/>
            </a:pPr>
            <a:r>
              <a:rPr lang="fa-IR" sz="1600" dirty="0">
                <a:cs typeface="B Nazanin" panose="00000400000000000000" pitchFamily="2" charset="-78"/>
              </a:rPr>
              <a:t>دلیل اصلی استفاده از معماری مشتری-خدمتگزار (</a:t>
            </a:r>
            <a:r>
              <a:rPr lang="en-US" sz="1600" dirty="0">
                <a:cs typeface="B Nazanin" panose="00000400000000000000" pitchFamily="2" charset="-78"/>
              </a:rPr>
              <a:t>Client-Server</a:t>
            </a:r>
            <a:r>
              <a:rPr lang="fa-IR" sz="1600" dirty="0">
                <a:cs typeface="B Nazanin" panose="00000400000000000000" pitchFamily="2" charset="-78"/>
              </a:rPr>
              <a:t>)،  تقسیم وظایف سیستم می‌باشد.</a:t>
            </a:r>
          </a:p>
          <a:p>
            <a:pPr marL="285750" indent="-285750" algn="just" rtl="1">
              <a:buFont typeface="Wingdings" panose="05000000000000000000" pitchFamily="2" charset="2"/>
              <a:buChar char="§"/>
            </a:pPr>
            <a:r>
              <a:rPr lang="fa-IR" sz="1600" dirty="0">
                <a:cs typeface="B Nazanin" panose="00000400000000000000" pitchFamily="2" charset="-78"/>
              </a:rPr>
              <a:t>هر ماشینی (فیزیکی یا منطقی) که خدمتی را به ماشین دیگر بدهد، خدمتگزار ( </a:t>
            </a:r>
            <a:r>
              <a:rPr lang="en-US" sz="1600" dirty="0">
                <a:cs typeface="B Nazanin" panose="00000400000000000000" pitchFamily="2" charset="-78"/>
              </a:rPr>
              <a:t>Server</a:t>
            </a:r>
            <a:r>
              <a:rPr lang="fa-IR" sz="1600" dirty="0">
                <a:cs typeface="B Nazanin" panose="00000400000000000000" pitchFamily="2" charset="-78"/>
              </a:rPr>
              <a:t> ) و هر ماشینی که خدمتی دریافت می‌کند، مشتری ( </a:t>
            </a:r>
            <a:r>
              <a:rPr lang="en-US" sz="1600" dirty="0">
                <a:cs typeface="B Nazanin" panose="00000400000000000000" pitchFamily="2" charset="-78"/>
              </a:rPr>
              <a:t>Client</a:t>
            </a:r>
            <a:r>
              <a:rPr lang="fa-IR" sz="1600" dirty="0">
                <a:cs typeface="B Nazanin" panose="00000400000000000000" pitchFamily="2" charset="-78"/>
              </a:rPr>
              <a:t> ) نامیده می‏شود.</a:t>
            </a:r>
          </a:p>
          <a:p>
            <a:pPr marL="285750" indent="-285750" algn="just" rtl="1">
              <a:buFont typeface="Wingdings" panose="05000000000000000000" pitchFamily="2" charset="2"/>
              <a:buChar char="§"/>
            </a:pPr>
            <a:r>
              <a:rPr lang="fa-IR" sz="1600" dirty="0">
                <a:cs typeface="B Nazanin" panose="00000400000000000000" pitchFamily="2" charset="-78"/>
              </a:rPr>
              <a:t>نمونه‏هایی از انواع خدمتگزارها عبارتند از : </a:t>
            </a:r>
            <a:r>
              <a:rPr lang="en-US" sz="1600" dirty="0">
                <a:cs typeface="B Nazanin" panose="00000400000000000000" pitchFamily="2" charset="-78"/>
              </a:rPr>
              <a:t>File Server، Print Server، Message Server، DB Server</a:t>
            </a:r>
            <a:r>
              <a:rPr lang="fa-IR" sz="1600" dirty="0">
                <a:cs typeface="B Nazanin" panose="00000400000000000000" pitchFamily="2" charset="-78"/>
              </a:rPr>
              <a:t> .</a:t>
            </a:r>
            <a:endParaRPr lang="en-US" sz="1600" dirty="0">
              <a:cs typeface="B Nazanin" panose="00000400000000000000" pitchFamily="2" charset="-78"/>
            </a:endParaRPr>
          </a:p>
        </p:txBody>
      </p:sp>
      <p:sp>
        <p:nvSpPr>
          <p:cNvPr id="11" name="TextBox 10">
            <a:extLst>
              <a:ext uri="{FF2B5EF4-FFF2-40B4-BE49-F238E27FC236}">
                <a16:creationId xmlns:a16="http://schemas.microsoft.com/office/drawing/2014/main" id="{85D44C53-E97E-4A04-B241-82278B7E4DB0}"/>
              </a:ext>
            </a:extLst>
          </p:cNvPr>
          <p:cNvSpPr txBox="1"/>
          <p:nvPr/>
        </p:nvSpPr>
        <p:spPr>
          <a:xfrm>
            <a:off x="596348" y="2089590"/>
            <a:ext cx="11039060" cy="1354217"/>
          </a:xfrm>
          <a:prstGeom prst="rect">
            <a:avLst/>
          </a:prstGeom>
          <a:noFill/>
        </p:spPr>
        <p:txBody>
          <a:bodyPr wrap="square">
            <a:spAutoFit/>
          </a:bodyPr>
          <a:lstStyle/>
          <a:p>
            <a:pPr algn="r" rtl="1"/>
            <a:r>
              <a:rPr lang="fa-IR" sz="1600" b="1" dirty="0">
                <a:cs typeface="B Nazanin" panose="00000400000000000000" pitchFamily="2" charset="-78"/>
              </a:rPr>
              <a:t>مزایای سیستم های مشتری / خدمتگزار:</a:t>
            </a:r>
          </a:p>
          <a:p>
            <a:pPr marL="742950" lvl="1" indent="-285750" algn="r" rtl="1">
              <a:buFont typeface="Arial" panose="020B0604020202020204" pitchFamily="34" charset="0"/>
              <a:buChar char="•"/>
            </a:pPr>
            <a:r>
              <a:rPr lang="fa-IR" sz="1600" dirty="0">
                <a:cs typeface="B Nazanin" panose="00000400000000000000" pitchFamily="2" charset="-78"/>
              </a:rPr>
              <a:t>افزایش راندمان سیستم و صرفه‌ی اقتصادی</a:t>
            </a:r>
          </a:p>
          <a:p>
            <a:pPr marL="742950" lvl="1" indent="-285750" algn="r" rtl="1">
              <a:buFont typeface="Arial" panose="020B0604020202020204" pitchFamily="34" charset="0"/>
              <a:buChar char="•"/>
            </a:pPr>
            <a:r>
              <a:rPr lang="fa-IR" sz="1600" dirty="0">
                <a:cs typeface="B Nazanin" panose="00000400000000000000" pitchFamily="2" charset="-78"/>
              </a:rPr>
              <a:t>سادگی بیشتر در گسترش و توزیع منابع</a:t>
            </a:r>
          </a:p>
          <a:p>
            <a:pPr marL="742950" lvl="1" indent="-285750" algn="r" rtl="1">
              <a:buFont typeface="Arial" panose="020B0604020202020204" pitchFamily="34" charset="0"/>
              <a:buChar char="•"/>
            </a:pPr>
            <a:r>
              <a:rPr lang="fa-IR" sz="1600" dirty="0">
                <a:cs typeface="B Nazanin" panose="00000400000000000000" pitchFamily="2" charset="-78"/>
              </a:rPr>
              <a:t>تولید واسط های کاربر بهتر</a:t>
            </a:r>
          </a:p>
          <a:p>
            <a:pPr marL="742950" lvl="1" indent="-285750" algn="r" rtl="1">
              <a:buFont typeface="Arial" panose="020B0604020202020204" pitchFamily="34" charset="0"/>
              <a:buChar char="•"/>
            </a:pPr>
            <a:r>
              <a:rPr lang="fa-IR" sz="1600" dirty="0">
                <a:cs typeface="B Nazanin" panose="00000400000000000000" pitchFamily="2" charset="-78"/>
              </a:rPr>
              <a:t>راحتی در نگهداری سیستم</a:t>
            </a:r>
            <a:endParaRPr lang="en-US" sz="1600" dirty="0">
              <a:cs typeface="B Nazanin" panose="00000400000000000000" pitchFamily="2" charset="-78"/>
            </a:endParaRPr>
          </a:p>
        </p:txBody>
      </p:sp>
      <p:pic>
        <p:nvPicPr>
          <p:cNvPr id="12" name="Picture 11">
            <a:extLst>
              <a:ext uri="{FF2B5EF4-FFF2-40B4-BE49-F238E27FC236}">
                <a16:creationId xmlns:a16="http://schemas.microsoft.com/office/drawing/2014/main" id="{50F0E33B-99BE-478B-BBF8-B4B3A42CA4A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610307" y="3207181"/>
            <a:ext cx="4971386" cy="1541129"/>
          </a:xfrm>
          <a:prstGeom prst="rect">
            <a:avLst/>
          </a:prstGeom>
          <a:effectLst>
            <a:outerShdw blurRad="254000" dist="38100" dir="2700000" algn="tl" rotWithShape="0">
              <a:prstClr val="black">
                <a:alpha val="40000"/>
              </a:prstClr>
            </a:outerShdw>
          </a:effectLst>
        </p:spPr>
      </p:pic>
      <p:sp>
        <p:nvSpPr>
          <p:cNvPr id="14" name="Flowchart: Terminator 13">
            <a:hlinkClick r:id="rId5" action="ppaction://hlinksldjump"/>
            <a:extLst>
              <a:ext uri="{FF2B5EF4-FFF2-40B4-BE49-F238E27FC236}">
                <a16:creationId xmlns:a16="http://schemas.microsoft.com/office/drawing/2014/main" id="{37AA8416-A850-48F5-8117-18854272DE35}"/>
              </a:ext>
            </a:extLst>
          </p:cNvPr>
          <p:cNvSpPr/>
          <p:nvPr/>
        </p:nvSpPr>
        <p:spPr>
          <a:xfrm>
            <a:off x="7917673" y="5165000"/>
            <a:ext cx="3046675" cy="430475"/>
          </a:xfrm>
          <a:prstGeom prst="flowChartTermina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rtl="1"/>
            <a:r>
              <a:rPr lang="fa-IR" b="1" dirty="0">
                <a:cs typeface="B Nazanin" panose="00000400000000000000" pitchFamily="2" charset="-78"/>
              </a:rPr>
              <a:t>معماری دو لایه</a:t>
            </a:r>
            <a:endParaRPr lang="en-US" b="1" dirty="0">
              <a:cs typeface="B Nazanin" panose="00000400000000000000" pitchFamily="2" charset="-78"/>
            </a:endParaRPr>
          </a:p>
        </p:txBody>
      </p:sp>
      <p:sp>
        <p:nvSpPr>
          <p:cNvPr id="15" name="Flowchart: Terminator 14">
            <a:hlinkClick r:id="rId12" action="ppaction://hlinksldjump"/>
            <a:extLst>
              <a:ext uri="{FF2B5EF4-FFF2-40B4-BE49-F238E27FC236}">
                <a16:creationId xmlns:a16="http://schemas.microsoft.com/office/drawing/2014/main" id="{686DF845-8EFA-41F0-A77E-662FB25D2B08}"/>
              </a:ext>
            </a:extLst>
          </p:cNvPr>
          <p:cNvSpPr/>
          <p:nvPr/>
        </p:nvSpPr>
        <p:spPr>
          <a:xfrm>
            <a:off x="4572662" y="5165000"/>
            <a:ext cx="3046675" cy="430475"/>
          </a:xfrm>
          <a:prstGeom prst="flowChartTermina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rtl="1"/>
            <a:r>
              <a:rPr lang="fa-IR" b="1" dirty="0">
                <a:cs typeface="B Nazanin" panose="00000400000000000000" pitchFamily="2" charset="-78"/>
              </a:rPr>
              <a:t>معماری سه لایه</a:t>
            </a:r>
            <a:endParaRPr lang="en-US" b="1" dirty="0">
              <a:cs typeface="B Nazanin" panose="00000400000000000000" pitchFamily="2" charset="-78"/>
            </a:endParaRPr>
          </a:p>
        </p:txBody>
      </p:sp>
      <p:sp>
        <p:nvSpPr>
          <p:cNvPr id="16" name="Flowchart: Terminator 15">
            <a:hlinkClick r:id="rId13" action="ppaction://hlinksldjump"/>
            <a:extLst>
              <a:ext uri="{FF2B5EF4-FFF2-40B4-BE49-F238E27FC236}">
                <a16:creationId xmlns:a16="http://schemas.microsoft.com/office/drawing/2014/main" id="{1215754A-218F-4973-85E5-1178A1C6B628}"/>
              </a:ext>
            </a:extLst>
          </p:cNvPr>
          <p:cNvSpPr/>
          <p:nvPr/>
        </p:nvSpPr>
        <p:spPr>
          <a:xfrm>
            <a:off x="1227652" y="5168618"/>
            <a:ext cx="3046675" cy="430475"/>
          </a:xfrm>
          <a:prstGeom prst="flowChartTermina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rtl="1"/>
            <a:r>
              <a:rPr lang="fa-IR" b="1" dirty="0">
                <a:cs typeface="B Nazanin" panose="00000400000000000000" pitchFamily="2" charset="-78"/>
              </a:rPr>
              <a:t>چند مشتری- چند خدمتگزار</a:t>
            </a:r>
            <a:endParaRPr lang="en-US" b="1" dirty="0">
              <a:cs typeface="B Nazanin" panose="00000400000000000000" pitchFamily="2" charset="-78"/>
            </a:endParaRPr>
          </a:p>
        </p:txBody>
      </p:sp>
    </p:spTree>
    <p:extLst>
      <p:ext uri="{BB962C8B-B14F-4D97-AF65-F5344CB8AC3E}">
        <p14:creationId xmlns:p14="http://schemas.microsoft.com/office/powerpoint/2010/main" val="273956692"/>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250"/>
                                        <p:tgtEl>
                                          <p:spTgt spid="8"/>
                                        </p:tgtEl>
                                      </p:cBhvr>
                                    </p:animEffect>
                                  </p:childTnLst>
                                </p:cTn>
                              </p:par>
                              <p:par>
                                <p:cTn id="8" presetID="22"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250"/>
                                        <p:tgtEl>
                                          <p:spTgt spid="9"/>
                                        </p:tgtEl>
                                      </p:cBhvr>
                                    </p:animEffect>
                                  </p:childTnLst>
                                </p:cTn>
                              </p:par>
                              <p:par>
                                <p:cTn id="11" presetID="22" presetClass="entr" presetSubtype="8"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250"/>
                                        <p:tgtEl>
                                          <p:spTgt spid="13"/>
                                        </p:tgtEl>
                                      </p:cBhvr>
                                    </p:animEffect>
                                  </p:childTnLst>
                                </p:cTn>
                              </p:par>
                            </p:childTnLst>
                          </p:cTn>
                        </p:par>
                        <p:par>
                          <p:cTn id="14" fill="hold">
                            <p:stCondLst>
                              <p:cond delay="250"/>
                            </p:stCondLst>
                            <p:childTnLst>
                              <p:par>
                                <p:cTn id="15" presetID="10"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par>
                          <p:cTn id="18" fill="hold">
                            <p:stCondLst>
                              <p:cond delay="750"/>
                            </p:stCondLst>
                            <p:childTnLst>
                              <p:par>
                                <p:cTn id="19" presetID="42" presetClass="entr" presetSubtype="0"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anim calcmode="lin" valueType="num">
                                      <p:cBhvr>
                                        <p:cTn id="22" dur="500" fill="hold"/>
                                        <p:tgtEl>
                                          <p:spTgt spid="10"/>
                                        </p:tgtEl>
                                        <p:attrNameLst>
                                          <p:attrName>ppt_x</p:attrName>
                                        </p:attrNameLst>
                                      </p:cBhvr>
                                      <p:tavLst>
                                        <p:tav tm="0">
                                          <p:val>
                                            <p:strVal val="#ppt_x"/>
                                          </p:val>
                                        </p:tav>
                                        <p:tav tm="100000">
                                          <p:val>
                                            <p:strVal val="#ppt_x"/>
                                          </p:val>
                                        </p:tav>
                                      </p:tavLst>
                                    </p:anim>
                                    <p:anim calcmode="lin" valueType="num">
                                      <p:cBhvr>
                                        <p:cTn id="23" dur="500" fill="hold"/>
                                        <p:tgtEl>
                                          <p:spTgt spid="10"/>
                                        </p:tgtEl>
                                        <p:attrNameLst>
                                          <p:attrName>ppt_y</p:attrName>
                                        </p:attrNameLst>
                                      </p:cBhvr>
                                      <p:tavLst>
                                        <p:tav tm="0">
                                          <p:val>
                                            <p:strVal val="#ppt_y+.1"/>
                                          </p:val>
                                        </p:tav>
                                        <p:tav tm="100000">
                                          <p:val>
                                            <p:strVal val="#ppt_y"/>
                                          </p:val>
                                        </p:tav>
                                      </p:tavLst>
                                    </p:anim>
                                  </p:childTnLst>
                                </p:cTn>
                              </p:par>
                            </p:childTnLst>
                          </p:cTn>
                        </p:par>
                        <p:par>
                          <p:cTn id="24" fill="hold">
                            <p:stCondLst>
                              <p:cond delay="1250"/>
                            </p:stCondLst>
                            <p:childTnLst>
                              <p:par>
                                <p:cTn id="25" presetID="42" presetClass="entr" presetSubtype="0"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anim calcmode="lin" valueType="num">
                                      <p:cBhvr>
                                        <p:cTn id="28" dur="500" fill="hold"/>
                                        <p:tgtEl>
                                          <p:spTgt spid="11"/>
                                        </p:tgtEl>
                                        <p:attrNameLst>
                                          <p:attrName>ppt_x</p:attrName>
                                        </p:attrNameLst>
                                      </p:cBhvr>
                                      <p:tavLst>
                                        <p:tav tm="0">
                                          <p:val>
                                            <p:strVal val="#ppt_x"/>
                                          </p:val>
                                        </p:tav>
                                        <p:tav tm="100000">
                                          <p:val>
                                            <p:strVal val="#ppt_x"/>
                                          </p:val>
                                        </p:tav>
                                      </p:tavLst>
                                    </p:anim>
                                    <p:anim calcmode="lin" valueType="num">
                                      <p:cBhvr>
                                        <p:cTn id="29" dur="500" fill="hold"/>
                                        <p:tgtEl>
                                          <p:spTgt spid="11"/>
                                        </p:tgtEl>
                                        <p:attrNameLst>
                                          <p:attrName>ppt_y</p:attrName>
                                        </p:attrNameLst>
                                      </p:cBhvr>
                                      <p:tavLst>
                                        <p:tav tm="0">
                                          <p:val>
                                            <p:strVal val="#ppt_y+.1"/>
                                          </p:val>
                                        </p:tav>
                                        <p:tav tm="100000">
                                          <p:val>
                                            <p:strVal val="#ppt_y"/>
                                          </p:val>
                                        </p:tav>
                                      </p:tavLst>
                                    </p:anim>
                                  </p:childTnLst>
                                </p:cTn>
                              </p:par>
                            </p:childTnLst>
                          </p:cTn>
                        </p:par>
                        <p:par>
                          <p:cTn id="30" fill="hold">
                            <p:stCondLst>
                              <p:cond delay="1750"/>
                            </p:stCondLst>
                            <p:childTnLst>
                              <p:par>
                                <p:cTn id="31" presetID="10" presetClass="entr" presetSubtype="0" fill="hold"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par>
                          <p:cTn id="34" fill="hold">
                            <p:stCondLst>
                              <p:cond delay="2250"/>
                            </p:stCondLst>
                            <p:childTnLst>
                              <p:par>
                                <p:cTn id="35" presetID="10" presetClass="entr" presetSubtype="0"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par>
                          <p:cTn id="38" fill="hold">
                            <p:stCondLst>
                              <p:cond delay="2750"/>
                            </p:stCondLst>
                            <p:childTnLst>
                              <p:par>
                                <p:cTn id="39" presetID="10" presetClass="entr" presetSubtype="0"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childTnLst>
                          </p:cTn>
                        </p:par>
                        <p:par>
                          <p:cTn id="42" fill="hold">
                            <p:stCondLst>
                              <p:cond delay="3250"/>
                            </p:stCondLst>
                            <p:childTnLst>
                              <p:par>
                                <p:cTn id="43" presetID="10" presetClass="entr" presetSubtype="0" fill="hold" grpId="0" nodeType="after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fade">
                                      <p:cBhvr>
                                        <p:cTn id="4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p:bldP spid="11" grpId="0"/>
      <p:bldP spid="14" grpId="0" animBg="1"/>
      <p:bldP spid="15" grpId="0" animBg="1"/>
      <p:bldP spid="1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3057" cy="788187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0" y="5462000"/>
            <a:ext cx="12192000" cy="1396000"/>
          </a:xfrm>
          <a:prstGeom prst="rect">
            <a:avLst/>
          </a:prstGeom>
          <a:solidFill>
            <a:srgbClr val="B4DCF5">
              <a:lumMod val="10000"/>
            </a:srgbClr>
          </a:solidFill>
        </p:spPr>
      </p:pic>
      <p:pic>
        <p:nvPicPr>
          <p:cNvPr id="6" name="Picture 5"/>
          <p:cNvPicPr>
            <a:picLocks noChangeAspect="1"/>
          </p:cNvPicPr>
          <p:nvPr/>
        </p:nvPicPr>
        <p:blipFill>
          <a:blip r:embed="rId4"/>
          <a:stretch>
            <a:fillRect/>
          </a:stretch>
        </p:blipFill>
        <p:spPr>
          <a:xfrm>
            <a:off x="-128789" y="4290646"/>
            <a:ext cx="12518265" cy="1968485"/>
          </a:xfrm>
          <a:prstGeom prst="rect">
            <a:avLst/>
          </a:prstGeom>
        </p:spPr>
      </p:pic>
      <p:pic>
        <p:nvPicPr>
          <p:cNvPr id="8" name="Picture 7">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7" y="5841596"/>
            <a:ext cx="980576" cy="980576"/>
          </a:xfrm>
          <a:prstGeom prst="rect">
            <a:avLst/>
          </a:prstGeom>
        </p:spPr>
      </p:pic>
      <p:pic>
        <p:nvPicPr>
          <p:cNvPr id="9" name="Picture 8">
            <a:hlinkClick r:id="rId7" action="ppaction://hlinksldjump"/>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27059" y="6278639"/>
            <a:ext cx="1206566" cy="588599"/>
          </a:xfrm>
          <a:prstGeom prst="rect">
            <a:avLst/>
          </a:prstGeom>
        </p:spPr>
      </p:pic>
      <p:sp>
        <p:nvSpPr>
          <p:cNvPr id="3" name="Rectangle 2"/>
          <p:cNvSpPr/>
          <p:nvPr/>
        </p:nvSpPr>
        <p:spPr>
          <a:xfrm>
            <a:off x="596347" y="159334"/>
            <a:ext cx="11039061" cy="461665"/>
          </a:xfrm>
          <a:prstGeom prst="rect">
            <a:avLst/>
          </a:prstGeom>
          <a:gradFill flip="none" rotWithShape="1">
            <a:gsLst>
              <a:gs pos="63000">
                <a:schemeClr val="bg1"/>
              </a:gs>
              <a:gs pos="91000">
                <a:schemeClr val="accent1">
                  <a:lumMod val="50000"/>
                </a:schemeClr>
              </a:gs>
              <a:gs pos="94000">
                <a:schemeClr val="bg1"/>
              </a:gs>
              <a:gs pos="99000">
                <a:schemeClr val="tx1">
                  <a:lumMod val="95000"/>
                  <a:lumOff val="5000"/>
                </a:schemeClr>
              </a:gs>
            </a:gsLst>
            <a:path path="rect">
              <a:fillToRect l="50000" t="50000" r="50000" b="50000"/>
            </a:path>
            <a:tileRect/>
          </a:gradFill>
        </p:spPr>
        <p:txBody>
          <a:bodyPr wrap="square" lIns="91440" tIns="45720" rIns="91440" bIns="45720">
            <a:spAutoFit/>
          </a:bodyPr>
          <a:lstStyle/>
          <a:p>
            <a:pPr algn="ctr" rtl="1"/>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معماری مشتری / خدمتگزار دولایه</a:t>
            </a:r>
          </a:p>
        </p:txBody>
      </p:sp>
      <p:pic>
        <p:nvPicPr>
          <p:cNvPr id="13" name="Picture 12">
            <a:hlinkClick r:id="rId7" action="ppaction://hlinksldjump"/>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175595" y="5841596"/>
            <a:ext cx="1016405" cy="1016405"/>
          </a:xfrm>
          <a:prstGeom prst="rect">
            <a:avLst/>
          </a:prstGeom>
        </p:spPr>
      </p:pic>
      <p:sp>
        <p:nvSpPr>
          <p:cNvPr id="10" name="TextBox 9">
            <a:extLst>
              <a:ext uri="{FF2B5EF4-FFF2-40B4-BE49-F238E27FC236}">
                <a16:creationId xmlns:a16="http://schemas.microsoft.com/office/drawing/2014/main" id="{7EF54B9B-6D9A-4E54-9B5F-B2C435D3D7F0}"/>
              </a:ext>
            </a:extLst>
          </p:cNvPr>
          <p:cNvSpPr txBox="1"/>
          <p:nvPr/>
        </p:nvSpPr>
        <p:spPr>
          <a:xfrm>
            <a:off x="596347" y="712388"/>
            <a:ext cx="11039061" cy="830997"/>
          </a:xfrm>
          <a:prstGeom prst="rect">
            <a:avLst/>
          </a:prstGeom>
          <a:noFill/>
        </p:spPr>
        <p:txBody>
          <a:bodyPr wrap="square">
            <a:spAutoFit/>
          </a:bodyPr>
          <a:lstStyle/>
          <a:p>
            <a:pPr marL="285750" indent="-285750" algn="just" rtl="1">
              <a:buFont typeface="Wingdings" panose="05000000000000000000" pitchFamily="2" charset="2"/>
              <a:buChar char="§"/>
            </a:pPr>
            <a:r>
              <a:rPr lang="fa-IR" sz="1600" dirty="0">
                <a:cs typeface="B Nazanin" panose="00000400000000000000" pitchFamily="2" charset="-78"/>
              </a:rPr>
              <a:t>معمولا شامل دو سایت:</a:t>
            </a:r>
          </a:p>
          <a:p>
            <a:pPr marL="742950" lvl="1" indent="-285750" algn="just" rtl="1">
              <a:buFont typeface="Arial" panose="020B0604020202020204" pitchFamily="34" charset="0"/>
              <a:buChar char="•"/>
            </a:pPr>
            <a:r>
              <a:rPr lang="fa-IR" sz="1600" dirty="0">
                <a:cs typeface="B Nazanin" panose="00000400000000000000" pitchFamily="2" charset="-78"/>
              </a:rPr>
              <a:t>سایت مشتری: تمام برنامه‏های کاربردی در آن اجرا می‏شوند.</a:t>
            </a:r>
          </a:p>
          <a:p>
            <a:pPr marL="742950" lvl="1" indent="-285750" algn="just" rtl="1">
              <a:buFont typeface="Arial" panose="020B0604020202020204" pitchFamily="34" charset="0"/>
              <a:buChar char="•"/>
            </a:pPr>
            <a:r>
              <a:rPr lang="fa-IR" sz="1600" dirty="0">
                <a:cs typeface="B Nazanin" panose="00000400000000000000" pitchFamily="2" charset="-78"/>
              </a:rPr>
              <a:t>سایت خدمتگزار: تمام داده‏ها در آن ذخیره می‏شوند</a:t>
            </a:r>
          </a:p>
        </p:txBody>
      </p:sp>
      <p:sp>
        <p:nvSpPr>
          <p:cNvPr id="17" name="Can 3">
            <a:extLst>
              <a:ext uri="{FF2B5EF4-FFF2-40B4-BE49-F238E27FC236}">
                <a16:creationId xmlns:a16="http://schemas.microsoft.com/office/drawing/2014/main" id="{78E3F12A-6C64-4D6B-A9BA-C672D99C85F9}"/>
              </a:ext>
            </a:extLst>
          </p:cNvPr>
          <p:cNvSpPr/>
          <p:nvPr/>
        </p:nvSpPr>
        <p:spPr>
          <a:xfrm>
            <a:off x="9542204" y="3355652"/>
            <a:ext cx="990600" cy="91440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DB</a:t>
            </a:r>
          </a:p>
        </p:txBody>
      </p:sp>
      <p:cxnSp>
        <p:nvCxnSpPr>
          <p:cNvPr id="18" name="Straight Arrow Connector 17">
            <a:extLst>
              <a:ext uri="{FF2B5EF4-FFF2-40B4-BE49-F238E27FC236}">
                <a16:creationId xmlns:a16="http://schemas.microsoft.com/office/drawing/2014/main" id="{8E4B994A-2596-46A0-B95F-EF58A269F16B}"/>
              </a:ext>
            </a:extLst>
          </p:cNvPr>
          <p:cNvCxnSpPr>
            <a:stCxn id="22" idx="3"/>
            <a:endCxn id="28" idx="1"/>
          </p:cNvCxnSpPr>
          <p:nvPr/>
        </p:nvCxnSpPr>
        <p:spPr>
          <a:xfrm>
            <a:off x="5423992" y="3807719"/>
            <a:ext cx="1244216" cy="0"/>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grpSp>
        <p:nvGrpSpPr>
          <p:cNvPr id="19" name="Group 18">
            <a:extLst>
              <a:ext uri="{FF2B5EF4-FFF2-40B4-BE49-F238E27FC236}">
                <a16:creationId xmlns:a16="http://schemas.microsoft.com/office/drawing/2014/main" id="{AF87347F-4468-4A36-BC00-6487F705BB45}"/>
              </a:ext>
            </a:extLst>
          </p:cNvPr>
          <p:cNvGrpSpPr/>
          <p:nvPr/>
        </p:nvGrpSpPr>
        <p:grpSpPr>
          <a:xfrm>
            <a:off x="3034496" y="2441252"/>
            <a:ext cx="2514600" cy="2732933"/>
            <a:chOff x="1186141" y="3286867"/>
            <a:chExt cx="2019678" cy="2732933"/>
          </a:xfrm>
        </p:grpSpPr>
        <p:sp>
          <p:nvSpPr>
            <p:cNvPr id="20" name="TextBox 19">
              <a:extLst>
                <a:ext uri="{FF2B5EF4-FFF2-40B4-BE49-F238E27FC236}">
                  <a16:creationId xmlns:a16="http://schemas.microsoft.com/office/drawing/2014/main" id="{37306891-DB30-46CF-82C0-744D4B51DB6E}"/>
                </a:ext>
              </a:extLst>
            </p:cNvPr>
            <p:cNvSpPr txBox="1"/>
            <p:nvPr/>
          </p:nvSpPr>
          <p:spPr>
            <a:xfrm>
              <a:off x="1436656" y="5420467"/>
              <a:ext cx="538724" cy="338554"/>
            </a:xfrm>
            <a:prstGeom prst="rect">
              <a:avLst/>
            </a:prstGeom>
            <a:noFill/>
          </p:spPr>
          <p:txBody>
            <a:bodyPr wrap="square" rtlCol="0">
              <a:spAutoFit/>
            </a:bodyPr>
            <a:lstStyle/>
            <a:p>
              <a:pPr algn="ctr" rtl="1"/>
              <a:r>
                <a:rPr lang="en-US" sz="1600" b="1" dirty="0">
                  <a:cs typeface="B Roya" pitchFamily="2" charset="-78"/>
                </a:rPr>
                <a:t>OS</a:t>
              </a:r>
              <a:endParaRPr lang="en-US" sz="1200" b="1" dirty="0">
                <a:solidFill>
                  <a:srgbClr val="FF0000"/>
                </a:solidFill>
                <a:cs typeface="B Roya" pitchFamily="2" charset="-78"/>
              </a:endParaRPr>
            </a:p>
          </p:txBody>
        </p:sp>
        <p:sp>
          <p:nvSpPr>
            <p:cNvPr id="21" name="Rounded Rectangle 6">
              <a:extLst>
                <a:ext uri="{FF2B5EF4-FFF2-40B4-BE49-F238E27FC236}">
                  <a16:creationId xmlns:a16="http://schemas.microsoft.com/office/drawing/2014/main" id="{5D2FE8DD-3A55-437C-9740-40818AFC7B21}"/>
                </a:ext>
              </a:extLst>
            </p:cNvPr>
            <p:cNvSpPr/>
            <p:nvPr/>
          </p:nvSpPr>
          <p:spPr>
            <a:xfrm>
              <a:off x="1524000" y="3979581"/>
              <a:ext cx="1336888" cy="184853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11">
              <a:extLst>
                <a:ext uri="{FF2B5EF4-FFF2-40B4-BE49-F238E27FC236}">
                  <a16:creationId xmlns:a16="http://schemas.microsoft.com/office/drawing/2014/main" id="{8C66C601-CA9A-4B85-B464-D71B28CB1083}"/>
                </a:ext>
              </a:extLst>
            </p:cNvPr>
            <p:cNvSpPr/>
            <p:nvPr/>
          </p:nvSpPr>
          <p:spPr>
            <a:xfrm>
              <a:off x="1297336" y="3286867"/>
              <a:ext cx="1808003" cy="273293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ysClr val="windowText" lastClr="000000"/>
                </a:solidFill>
                <a:latin typeface="Times New Roman" pitchFamily="18" charset="0"/>
                <a:cs typeface="B Roya" pitchFamily="2" charset="-78"/>
              </a:endParaRPr>
            </a:p>
          </p:txBody>
        </p:sp>
        <p:sp>
          <p:nvSpPr>
            <p:cNvPr id="23" name="TextBox 22">
              <a:extLst>
                <a:ext uri="{FF2B5EF4-FFF2-40B4-BE49-F238E27FC236}">
                  <a16:creationId xmlns:a16="http://schemas.microsoft.com/office/drawing/2014/main" id="{6F6535AD-BDAF-42DA-82B9-8C3009116BD4}"/>
                </a:ext>
              </a:extLst>
            </p:cNvPr>
            <p:cNvSpPr txBox="1"/>
            <p:nvPr/>
          </p:nvSpPr>
          <p:spPr>
            <a:xfrm>
              <a:off x="1186141" y="3363469"/>
              <a:ext cx="2019678" cy="584775"/>
            </a:xfrm>
            <a:prstGeom prst="rect">
              <a:avLst/>
            </a:prstGeom>
            <a:noFill/>
          </p:spPr>
          <p:txBody>
            <a:bodyPr wrap="square" rtlCol="0">
              <a:spAutoFit/>
            </a:bodyPr>
            <a:lstStyle/>
            <a:p>
              <a:pPr algn="ctr" rtl="1"/>
              <a:r>
                <a:rPr lang="fa-IR" sz="1700" b="1" dirty="0">
                  <a:solidFill>
                    <a:schemeClr val="tx2"/>
                  </a:solidFill>
                  <a:cs typeface="B Nazanin" pitchFamily="2" charset="-78"/>
                </a:rPr>
                <a:t>ماشین </a:t>
              </a:r>
              <a:r>
                <a:rPr lang="fa-IR" sz="1700" b="1" dirty="0">
                  <a:solidFill>
                    <a:srgbClr val="CC0000"/>
                  </a:solidFill>
                  <a:cs typeface="B Nazanin" pitchFamily="2" charset="-78"/>
                </a:rPr>
                <a:t>مشتری</a:t>
              </a:r>
              <a:endParaRPr lang="fa-IR" sz="1700" b="1" dirty="0">
                <a:solidFill>
                  <a:schemeClr val="tx2"/>
                </a:solidFill>
                <a:cs typeface="B Nazanin" pitchFamily="2" charset="-78"/>
              </a:endParaRPr>
            </a:p>
            <a:p>
              <a:pPr algn="ctr" rtl="1"/>
              <a:r>
                <a:rPr lang="en-US" sz="1400" b="1" dirty="0">
                  <a:solidFill>
                    <a:schemeClr val="tx2"/>
                  </a:solidFill>
                  <a:cs typeface="B Nazanin" pitchFamily="2" charset="-78"/>
                </a:rPr>
                <a:t>Frontend Machine</a:t>
              </a:r>
              <a:endParaRPr lang="en-US" sz="1100" b="1" dirty="0">
                <a:solidFill>
                  <a:schemeClr val="tx2"/>
                </a:solidFill>
                <a:cs typeface="B Nazanin" pitchFamily="2" charset="-78"/>
              </a:endParaRPr>
            </a:p>
          </p:txBody>
        </p:sp>
        <p:sp>
          <p:nvSpPr>
            <p:cNvPr id="24" name="Rectangle 23">
              <a:extLst>
                <a:ext uri="{FF2B5EF4-FFF2-40B4-BE49-F238E27FC236}">
                  <a16:creationId xmlns:a16="http://schemas.microsoft.com/office/drawing/2014/main" id="{0CCB0367-AAEA-4EDA-B098-10937579FAAD}"/>
                </a:ext>
              </a:extLst>
            </p:cNvPr>
            <p:cNvSpPr/>
            <p:nvPr/>
          </p:nvSpPr>
          <p:spPr>
            <a:xfrm>
              <a:off x="1815171" y="4318411"/>
              <a:ext cx="754545" cy="6634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cs typeface="B Roya" pitchFamily="2" charset="-78"/>
                </a:rPr>
                <a:t>AP</a:t>
              </a:r>
              <a:endParaRPr lang="en-US" sz="1400" b="1" dirty="0">
                <a:solidFill>
                  <a:schemeClr val="tx1"/>
                </a:solidFill>
                <a:cs typeface="B Roya" pitchFamily="2" charset="-78"/>
              </a:endParaRPr>
            </a:p>
          </p:txBody>
        </p:sp>
      </p:grpSp>
      <p:grpSp>
        <p:nvGrpSpPr>
          <p:cNvPr id="25" name="Group 24">
            <a:extLst>
              <a:ext uri="{FF2B5EF4-FFF2-40B4-BE49-F238E27FC236}">
                <a16:creationId xmlns:a16="http://schemas.microsoft.com/office/drawing/2014/main" id="{1404A13E-4DB4-4647-BC99-57695FC23CA3}"/>
              </a:ext>
            </a:extLst>
          </p:cNvPr>
          <p:cNvGrpSpPr/>
          <p:nvPr/>
        </p:nvGrpSpPr>
        <p:grpSpPr>
          <a:xfrm>
            <a:off x="6585541" y="2441252"/>
            <a:ext cx="2419851" cy="2732933"/>
            <a:chOff x="1228340" y="3286867"/>
            <a:chExt cx="2019678" cy="2732933"/>
          </a:xfrm>
        </p:grpSpPr>
        <p:sp>
          <p:nvSpPr>
            <p:cNvPr id="26" name="TextBox 25">
              <a:extLst>
                <a:ext uri="{FF2B5EF4-FFF2-40B4-BE49-F238E27FC236}">
                  <a16:creationId xmlns:a16="http://schemas.microsoft.com/office/drawing/2014/main" id="{84D6F885-EE61-41D2-A4B3-64DD3B23B57A}"/>
                </a:ext>
              </a:extLst>
            </p:cNvPr>
            <p:cNvSpPr txBox="1"/>
            <p:nvPr/>
          </p:nvSpPr>
          <p:spPr>
            <a:xfrm>
              <a:off x="1426437" y="5462913"/>
              <a:ext cx="538724" cy="338554"/>
            </a:xfrm>
            <a:prstGeom prst="rect">
              <a:avLst/>
            </a:prstGeom>
            <a:noFill/>
          </p:spPr>
          <p:txBody>
            <a:bodyPr wrap="square" rtlCol="0">
              <a:spAutoFit/>
            </a:bodyPr>
            <a:lstStyle/>
            <a:p>
              <a:pPr algn="ctr" rtl="1"/>
              <a:r>
                <a:rPr lang="en-US" sz="1600" b="1" dirty="0">
                  <a:cs typeface="B Roya" pitchFamily="2" charset="-78"/>
                </a:rPr>
                <a:t>OS</a:t>
              </a:r>
              <a:endParaRPr lang="en-US" sz="1200" b="1" dirty="0">
                <a:solidFill>
                  <a:srgbClr val="FF0000"/>
                </a:solidFill>
                <a:cs typeface="B Roya" pitchFamily="2" charset="-78"/>
              </a:endParaRPr>
            </a:p>
          </p:txBody>
        </p:sp>
        <p:sp>
          <p:nvSpPr>
            <p:cNvPr id="27" name="Rounded Rectangle 17">
              <a:extLst>
                <a:ext uri="{FF2B5EF4-FFF2-40B4-BE49-F238E27FC236}">
                  <a16:creationId xmlns:a16="http://schemas.microsoft.com/office/drawing/2014/main" id="{B82DFA15-C6DC-48D9-B202-7845BF5207DD}"/>
                </a:ext>
              </a:extLst>
            </p:cNvPr>
            <p:cNvSpPr/>
            <p:nvPr/>
          </p:nvSpPr>
          <p:spPr>
            <a:xfrm>
              <a:off x="1501218" y="3979581"/>
              <a:ext cx="1336888" cy="184853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18">
              <a:extLst>
                <a:ext uri="{FF2B5EF4-FFF2-40B4-BE49-F238E27FC236}">
                  <a16:creationId xmlns:a16="http://schemas.microsoft.com/office/drawing/2014/main" id="{B74AC789-6495-433C-BE25-A13C98E98B98}"/>
                </a:ext>
              </a:extLst>
            </p:cNvPr>
            <p:cNvSpPr/>
            <p:nvPr/>
          </p:nvSpPr>
          <p:spPr>
            <a:xfrm>
              <a:off x="1297336" y="3286867"/>
              <a:ext cx="1808003" cy="273293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ysClr val="windowText" lastClr="000000"/>
                </a:solidFill>
                <a:latin typeface="Times New Roman" pitchFamily="18" charset="0"/>
                <a:cs typeface="B Roya" pitchFamily="2" charset="-78"/>
              </a:endParaRPr>
            </a:p>
          </p:txBody>
        </p:sp>
        <p:sp>
          <p:nvSpPr>
            <p:cNvPr id="29" name="TextBox 28">
              <a:extLst>
                <a:ext uri="{FF2B5EF4-FFF2-40B4-BE49-F238E27FC236}">
                  <a16:creationId xmlns:a16="http://schemas.microsoft.com/office/drawing/2014/main" id="{B34014C5-43A5-4F92-A457-AF0F0A0A717F}"/>
                </a:ext>
              </a:extLst>
            </p:cNvPr>
            <p:cNvSpPr txBox="1"/>
            <p:nvPr/>
          </p:nvSpPr>
          <p:spPr>
            <a:xfrm>
              <a:off x="1228340" y="3363469"/>
              <a:ext cx="2019678" cy="584775"/>
            </a:xfrm>
            <a:prstGeom prst="rect">
              <a:avLst/>
            </a:prstGeom>
            <a:noFill/>
          </p:spPr>
          <p:txBody>
            <a:bodyPr wrap="square" rtlCol="0">
              <a:spAutoFit/>
            </a:bodyPr>
            <a:lstStyle/>
            <a:p>
              <a:pPr algn="ctr" rtl="1"/>
              <a:r>
                <a:rPr lang="fa-IR" b="1" dirty="0">
                  <a:solidFill>
                    <a:schemeClr val="tx2"/>
                  </a:solidFill>
                  <a:cs typeface="B Nazanin" pitchFamily="2" charset="-78"/>
                </a:rPr>
                <a:t>ماشین </a:t>
              </a:r>
              <a:r>
                <a:rPr lang="fa-IR" b="1" dirty="0">
                  <a:solidFill>
                    <a:srgbClr val="CC0000"/>
                  </a:solidFill>
                  <a:cs typeface="B Nazanin" pitchFamily="2" charset="-78"/>
                </a:rPr>
                <a:t>خدمتگزار</a:t>
              </a:r>
              <a:endParaRPr lang="fa-IR" b="1" dirty="0">
                <a:solidFill>
                  <a:schemeClr val="tx2"/>
                </a:solidFill>
                <a:cs typeface="B Nazanin" pitchFamily="2" charset="-78"/>
              </a:endParaRPr>
            </a:p>
            <a:p>
              <a:pPr algn="ctr" rtl="1"/>
              <a:r>
                <a:rPr lang="en-US" sz="1400" b="1" dirty="0">
                  <a:solidFill>
                    <a:schemeClr val="tx2"/>
                  </a:solidFill>
                  <a:cs typeface="B Nazanin" pitchFamily="2" charset="-78"/>
                </a:rPr>
                <a:t>Backend Machine</a:t>
              </a:r>
              <a:endParaRPr lang="en-US" sz="1100" b="1" dirty="0">
                <a:solidFill>
                  <a:schemeClr val="tx2"/>
                </a:solidFill>
                <a:cs typeface="B Nazanin" pitchFamily="2" charset="-78"/>
              </a:endParaRPr>
            </a:p>
          </p:txBody>
        </p:sp>
        <p:sp>
          <p:nvSpPr>
            <p:cNvPr id="30" name="Rectangle 29">
              <a:extLst>
                <a:ext uri="{FF2B5EF4-FFF2-40B4-BE49-F238E27FC236}">
                  <a16:creationId xmlns:a16="http://schemas.microsoft.com/office/drawing/2014/main" id="{6DA8D59B-49B6-414D-BEDA-D4831E9FBF45}"/>
                </a:ext>
              </a:extLst>
            </p:cNvPr>
            <p:cNvSpPr/>
            <p:nvPr/>
          </p:nvSpPr>
          <p:spPr>
            <a:xfrm>
              <a:off x="1695261" y="4313481"/>
              <a:ext cx="975537" cy="6634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cs typeface="B Roya" pitchFamily="2" charset="-78"/>
                </a:rPr>
                <a:t>DBMS</a:t>
              </a:r>
              <a:endParaRPr lang="en-US" sz="1400" b="1" dirty="0">
                <a:solidFill>
                  <a:schemeClr val="tx1"/>
                </a:solidFill>
                <a:cs typeface="B Roya" pitchFamily="2" charset="-78"/>
              </a:endParaRPr>
            </a:p>
          </p:txBody>
        </p:sp>
      </p:grpSp>
      <p:cxnSp>
        <p:nvCxnSpPr>
          <p:cNvPr id="31" name="Straight Arrow Connector 30">
            <a:extLst>
              <a:ext uri="{FF2B5EF4-FFF2-40B4-BE49-F238E27FC236}">
                <a16:creationId xmlns:a16="http://schemas.microsoft.com/office/drawing/2014/main" id="{AB691B28-7497-4AA9-BE2A-C78E355A5EC7}"/>
              </a:ext>
            </a:extLst>
          </p:cNvPr>
          <p:cNvCxnSpPr>
            <a:stCxn id="28" idx="3"/>
            <a:endCxn id="17" idx="2"/>
          </p:cNvCxnSpPr>
          <p:nvPr/>
        </p:nvCxnSpPr>
        <p:spPr>
          <a:xfrm>
            <a:off x="8834443" y="3807719"/>
            <a:ext cx="707761" cy="5133"/>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cxnSp>
        <p:nvCxnSpPr>
          <p:cNvPr id="32" name="Straight Arrow Connector 31">
            <a:extLst>
              <a:ext uri="{FF2B5EF4-FFF2-40B4-BE49-F238E27FC236}">
                <a16:creationId xmlns:a16="http://schemas.microsoft.com/office/drawing/2014/main" id="{53D51EDB-8B55-4F81-82CD-32B735259282}"/>
              </a:ext>
            </a:extLst>
          </p:cNvPr>
          <p:cNvCxnSpPr>
            <a:stCxn id="30" idx="3"/>
            <a:endCxn id="28" idx="3"/>
          </p:cNvCxnSpPr>
          <p:nvPr/>
        </p:nvCxnSpPr>
        <p:spPr>
          <a:xfrm>
            <a:off x="8313803" y="3799583"/>
            <a:ext cx="520640" cy="8136"/>
          </a:xfrm>
          <a:prstGeom prst="straightConnector1">
            <a:avLst/>
          </a:prstGeom>
          <a:ln>
            <a:prstDash val="sysDash"/>
            <a:headEnd type="arrow"/>
            <a:tailEnd type="arrow"/>
          </a:ln>
          <a:effectLst/>
        </p:spPr>
        <p:style>
          <a:lnRef idx="2">
            <a:schemeClr val="accent2"/>
          </a:lnRef>
          <a:fillRef idx="0">
            <a:schemeClr val="accent2"/>
          </a:fillRef>
          <a:effectRef idx="1">
            <a:schemeClr val="accent2"/>
          </a:effectRef>
          <a:fontRef idx="minor">
            <a:schemeClr val="tx1"/>
          </a:fontRef>
        </p:style>
      </p:cxnSp>
      <p:cxnSp>
        <p:nvCxnSpPr>
          <p:cNvPr id="33" name="Straight Arrow Connector 32">
            <a:extLst>
              <a:ext uri="{FF2B5EF4-FFF2-40B4-BE49-F238E27FC236}">
                <a16:creationId xmlns:a16="http://schemas.microsoft.com/office/drawing/2014/main" id="{038B2C9B-AEAF-48F0-97F0-9B6191E868AA}"/>
              </a:ext>
            </a:extLst>
          </p:cNvPr>
          <p:cNvCxnSpPr>
            <a:stCxn id="28" idx="1"/>
            <a:endCxn id="30" idx="1"/>
          </p:cNvCxnSpPr>
          <p:nvPr/>
        </p:nvCxnSpPr>
        <p:spPr>
          <a:xfrm flipV="1">
            <a:off x="6668208" y="3799583"/>
            <a:ext cx="476768" cy="8136"/>
          </a:xfrm>
          <a:prstGeom prst="straightConnector1">
            <a:avLst/>
          </a:prstGeom>
          <a:ln>
            <a:prstDash val="sysDash"/>
            <a:headEnd type="arrow"/>
            <a:tailEnd type="arrow"/>
          </a:ln>
          <a:effectLst/>
        </p:spPr>
        <p:style>
          <a:lnRef idx="2">
            <a:schemeClr val="accent2"/>
          </a:lnRef>
          <a:fillRef idx="0">
            <a:schemeClr val="accent2"/>
          </a:fillRef>
          <a:effectRef idx="1">
            <a:schemeClr val="accent2"/>
          </a:effectRef>
          <a:fontRef idx="minor">
            <a:schemeClr val="tx1"/>
          </a:fontRef>
        </p:style>
      </p:cxnSp>
      <p:cxnSp>
        <p:nvCxnSpPr>
          <p:cNvPr id="34" name="Straight Arrow Connector 33">
            <a:extLst>
              <a:ext uri="{FF2B5EF4-FFF2-40B4-BE49-F238E27FC236}">
                <a16:creationId xmlns:a16="http://schemas.microsoft.com/office/drawing/2014/main" id="{40BE1710-0B85-4E3D-AE35-D6F336830B8C}"/>
              </a:ext>
            </a:extLst>
          </p:cNvPr>
          <p:cNvCxnSpPr>
            <a:stCxn id="24" idx="3"/>
            <a:endCxn id="22" idx="3"/>
          </p:cNvCxnSpPr>
          <p:nvPr/>
        </p:nvCxnSpPr>
        <p:spPr>
          <a:xfrm>
            <a:off x="4757114" y="3804513"/>
            <a:ext cx="666878" cy="3206"/>
          </a:xfrm>
          <a:prstGeom prst="straightConnector1">
            <a:avLst/>
          </a:prstGeom>
          <a:ln>
            <a:prstDash val="sysDash"/>
            <a:headEnd type="arrow"/>
            <a:tailEnd type="arrow"/>
          </a:ln>
          <a:effectLst/>
        </p:spPr>
        <p:style>
          <a:lnRef idx="2">
            <a:schemeClr val="accent2"/>
          </a:lnRef>
          <a:fillRef idx="0">
            <a:schemeClr val="accent2"/>
          </a:fillRef>
          <a:effectRef idx="1">
            <a:schemeClr val="accent2"/>
          </a:effectRef>
          <a:fontRef idx="minor">
            <a:schemeClr val="tx1"/>
          </a:fontRef>
        </p:style>
      </p:cxnSp>
      <p:sp>
        <p:nvSpPr>
          <p:cNvPr id="35" name="Oval 34">
            <a:extLst>
              <a:ext uri="{FF2B5EF4-FFF2-40B4-BE49-F238E27FC236}">
                <a16:creationId xmlns:a16="http://schemas.microsoft.com/office/drawing/2014/main" id="{41A62FCB-D0FC-4119-936E-E4C3A56842CA}"/>
              </a:ext>
            </a:extLst>
          </p:cNvPr>
          <p:cNvSpPr/>
          <p:nvPr/>
        </p:nvSpPr>
        <p:spPr>
          <a:xfrm rot="16200000">
            <a:off x="5340119" y="3573336"/>
            <a:ext cx="1524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b="1" dirty="0"/>
              <a:t>شبکه</a:t>
            </a:r>
            <a:endParaRPr lang="en-US" b="1" dirty="0"/>
          </a:p>
        </p:txBody>
      </p:sp>
      <p:sp>
        <p:nvSpPr>
          <p:cNvPr id="36" name="TextBox 35">
            <a:extLst>
              <a:ext uri="{FF2B5EF4-FFF2-40B4-BE49-F238E27FC236}">
                <a16:creationId xmlns:a16="http://schemas.microsoft.com/office/drawing/2014/main" id="{2B50AEDC-C7B9-4406-8BD2-091C8F3A1890}"/>
              </a:ext>
            </a:extLst>
          </p:cNvPr>
          <p:cNvSpPr txBox="1"/>
          <p:nvPr/>
        </p:nvSpPr>
        <p:spPr>
          <a:xfrm>
            <a:off x="1541204" y="3630306"/>
            <a:ext cx="990600" cy="338554"/>
          </a:xfrm>
          <a:prstGeom prst="rect">
            <a:avLst/>
          </a:prstGeom>
          <a:noFill/>
        </p:spPr>
        <p:txBody>
          <a:bodyPr wrap="square" rtlCol="0">
            <a:spAutoFit/>
          </a:bodyPr>
          <a:lstStyle/>
          <a:p>
            <a:pPr algn="ctr" rtl="1"/>
            <a:r>
              <a:rPr lang="fa-IR" sz="1600" b="1" dirty="0"/>
              <a:t>کاربر(ان)</a:t>
            </a:r>
            <a:endParaRPr lang="en-US" sz="1200" b="1" dirty="0">
              <a:solidFill>
                <a:srgbClr val="FF0000"/>
              </a:solidFill>
            </a:endParaRPr>
          </a:p>
        </p:txBody>
      </p:sp>
      <p:cxnSp>
        <p:nvCxnSpPr>
          <p:cNvPr id="37" name="Straight Arrow Connector 36">
            <a:extLst>
              <a:ext uri="{FF2B5EF4-FFF2-40B4-BE49-F238E27FC236}">
                <a16:creationId xmlns:a16="http://schemas.microsoft.com/office/drawing/2014/main" id="{82CF4EE6-35B8-41D5-AF81-82B3FD3ECB18}"/>
              </a:ext>
            </a:extLst>
          </p:cNvPr>
          <p:cNvCxnSpPr>
            <a:stCxn id="36" idx="3"/>
            <a:endCxn id="24" idx="1"/>
          </p:cNvCxnSpPr>
          <p:nvPr/>
        </p:nvCxnSpPr>
        <p:spPr>
          <a:xfrm>
            <a:off x="2531804" y="3799583"/>
            <a:ext cx="1285866" cy="4930"/>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7903845"/>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250"/>
                                        <p:tgtEl>
                                          <p:spTgt spid="8"/>
                                        </p:tgtEl>
                                      </p:cBhvr>
                                    </p:animEffect>
                                  </p:childTnLst>
                                </p:cTn>
                              </p:par>
                              <p:par>
                                <p:cTn id="8" presetID="22"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250"/>
                                        <p:tgtEl>
                                          <p:spTgt spid="9"/>
                                        </p:tgtEl>
                                      </p:cBhvr>
                                    </p:animEffect>
                                  </p:childTnLst>
                                </p:cTn>
                              </p:par>
                              <p:par>
                                <p:cTn id="11" presetID="22" presetClass="entr" presetSubtype="8"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250"/>
                                        <p:tgtEl>
                                          <p:spTgt spid="13"/>
                                        </p:tgtEl>
                                      </p:cBhvr>
                                    </p:animEffect>
                                  </p:childTnLst>
                                </p:cTn>
                              </p:par>
                            </p:childTnLst>
                          </p:cTn>
                        </p:par>
                        <p:par>
                          <p:cTn id="14" fill="hold">
                            <p:stCondLst>
                              <p:cond delay="250"/>
                            </p:stCondLst>
                            <p:childTnLst>
                              <p:par>
                                <p:cTn id="15" presetID="10"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par>
                          <p:cTn id="18" fill="hold">
                            <p:stCondLst>
                              <p:cond delay="750"/>
                            </p:stCondLst>
                            <p:childTnLst>
                              <p:par>
                                <p:cTn id="19" presetID="42" presetClass="entr" presetSubtype="0"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anim calcmode="lin" valueType="num">
                                      <p:cBhvr>
                                        <p:cTn id="22" dur="500" fill="hold"/>
                                        <p:tgtEl>
                                          <p:spTgt spid="10"/>
                                        </p:tgtEl>
                                        <p:attrNameLst>
                                          <p:attrName>ppt_x</p:attrName>
                                        </p:attrNameLst>
                                      </p:cBhvr>
                                      <p:tavLst>
                                        <p:tav tm="0">
                                          <p:val>
                                            <p:strVal val="#ppt_x"/>
                                          </p:val>
                                        </p:tav>
                                        <p:tav tm="100000">
                                          <p:val>
                                            <p:strVal val="#ppt_x"/>
                                          </p:val>
                                        </p:tav>
                                      </p:tavLst>
                                    </p:anim>
                                    <p:anim calcmode="lin" valueType="num">
                                      <p:cBhvr>
                                        <p:cTn id="23" dur="500" fill="hold"/>
                                        <p:tgtEl>
                                          <p:spTgt spid="10"/>
                                        </p:tgtEl>
                                        <p:attrNameLst>
                                          <p:attrName>ppt_y</p:attrName>
                                        </p:attrNameLst>
                                      </p:cBhvr>
                                      <p:tavLst>
                                        <p:tav tm="0">
                                          <p:val>
                                            <p:strVal val="#ppt_y+.1"/>
                                          </p:val>
                                        </p:tav>
                                        <p:tav tm="100000">
                                          <p:val>
                                            <p:strVal val="#ppt_y"/>
                                          </p:val>
                                        </p:tav>
                                      </p:tavLst>
                                    </p:anim>
                                  </p:childTnLst>
                                </p:cTn>
                              </p:par>
                            </p:childTnLst>
                          </p:cTn>
                        </p:par>
                        <p:par>
                          <p:cTn id="24" fill="hold">
                            <p:stCondLst>
                              <p:cond delay="1250"/>
                            </p:stCondLst>
                            <p:childTnLst>
                              <p:par>
                                <p:cTn id="25" presetID="10" presetClass="entr" presetSubtype="0" fill="hold"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par>
                          <p:cTn id="28" fill="hold">
                            <p:stCondLst>
                              <p:cond delay="1750"/>
                            </p:stCondLst>
                            <p:childTnLst>
                              <p:par>
                                <p:cTn id="29" presetID="10" presetClass="entr" presetSubtype="0" fill="hold" nodeType="after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childTnLst>
                          </p:cTn>
                        </p:par>
                        <p:par>
                          <p:cTn id="32" fill="hold">
                            <p:stCondLst>
                              <p:cond delay="2250"/>
                            </p:stCondLst>
                            <p:childTnLst>
                              <p:par>
                                <p:cTn id="33" presetID="10" presetClass="entr" presetSubtype="0" fill="hold" grpId="0" nodeType="after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fade">
                                      <p:cBhvr>
                                        <p:cTn id="35" dur="500"/>
                                        <p:tgtEl>
                                          <p:spTgt spid="36"/>
                                        </p:tgtEl>
                                      </p:cBhvr>
                                    </p:animEffect>
                                  </p:childTnLst>
                                </p:cTn>
                              </p:par>
                            </p:childTnLst>
                          </p:cTn>
                        </p:par>
                        <p:par>
                          <p:cTn id="36" fill="hold">
                            <p:stCondLst>
                              <p:cond delay="2750"/>
                            </p:stCondLst>
                            <p:childTnLst>
                              <p:par>
                                <p:cTn id="37" presetID="10" presetClass="entr" presetSubtype="0" fill="hold" grpId="0"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childTnLst>
                          </p:cTn>
                        </p:par>
                        <p:par>
                          <p:cTn id="40" fill="hold">
                            <p:stCondLst>
                              <p:cond delay="3250"/>
                            </p:stCondLst>
                            <p:childTnLst>
                              <p:par>
                                <p:cTn id="41" presetID="10" presetClass="entr" presetSubtype="0" fill="hold" grpId="0" nodeType="after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fade">
                                      <p:cBhvr>
                                        <p:cTn id="43" dur="500"/>
                                        <p:tgtEl>
                                          <p:spTgt spid="35"/>
                                        </p:tgtEl>
                                      </p:cBhvr>
                                    </p:animEffect>
                                  </p:childTnLst>
                                </p:cTn>
                              </p:par>
                            </p:childTnLst>
                          </p:cTn>
                        </p:par>
                        <p:par>
                          <p:cTn id="44" fill="hold">
                            <p:stCondLst>
                              <p:cond delay="3750"/>
                            </p:stCondLst>
                            <p:childTnLst>
                              <p:par>
                                <p:cTn id="45" presetID="10" presetClass="entr" presetSubtype="0" fill="hold" nodeType="after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fade">
                                      <p:cBhvr>
                                        <p:cTn id="47" dur="500"/>
                                        <p:tgtEl>
                                          <p:spTgt spid="37"/>
                                        </p:tgtEl>
                                      </p:cBhvr>
                                    </p:animEffect>
                                  </p:childTnLst>
                                </p:cTn>
                              </p:par>
                              <p:par>
                                <p:cTn id="48" presetID="10" presetClass="entr" presetSubtype="0" fill="hold" nodeType="with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fade">
                                      <p:cBhvr>
                                        <p:cTn id="50" dur="500"/>
                                        <p:tgtEl>
                                          <p:spTgt spid="34"/>
                                        </p:tgtEl>
                                      </p:cBhvr>
                                    </p:animEffect>
                                  </p:childTnLst>
                                </p:cTn>
                              </p:par>
                              <p:par>
                                <p:cTn id="51" presetID="10" presetClass="entr" presetSubtype="0" fill="hold" nodeType="with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fade">
                                      <p:cBhvr>
                                        <p:cTn id="53" dur="500"/>
                                        <p:tgtEl>
                                          <p:spTgt spid="18"/>
                                        </p:tgtEl>
                                      </p:cBhvr>
                                    </p:animEffect>
                                  </p:childTnLst>
                                </p:cTn>
                              </p:par>
                              <p:par>
                                <p:cTn id="54" presetID="10" presetClass="entr" presetSubtype="0" fill="hold" nodeType="with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fade">
                                      <p:cBhvr>
                                        <p:cTn id="56" dur="500"/>
                                        <p:tgtEl>
                                          <p:spTgt spid="31"/>
                                        </p:tgtEl>
                                      </p:cBhvr>
                                    </p:animEffect>
                                  </p:childTnLst>
                                </p:cTn>
                              </p:par>
                              <p:par>
                                <p:cTn id="57" presetID="10" presetClass="entr" presetSubtype="0" fill="hold" nodeType="with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fade">
                                      <p:cBhvr>
                                        <p:cTn id="59" dur="500"/>
                                        <p:tgtEl>
                                          <p:spTgt spid="32"/>
                                        </p:tgtEl>
                                      </p:cBhvr>
                                    </p:animEffect>
                                  </p:childTnLst>
                                </p:cTn>
                              </p:par>
                              <p:par>
                                <p:cTn id="60" presetID="10" presetClass="entr" presetSubtype="0" fill="hold" nodeType="withEffect">
                                  <p:stCondLst>
                                    <p:cond delay="0"/>
                                  </p:stCondLst>
                                  <p:childTnLst>
                                    <p:set>
                                      <p:cBhvr>
                                        <p:cTn id="61" dur="1" fill="hold">
                                          <p:stCondLst>
                                            <p:cond delay="0"/>
                                          </p:stCondLst>
                                        </p:cTn>
                                        <p:tgtEl>
                                          <p:spTgt spid="33"/>
                                        </p:tgtEl>
                                        <p:attrNameLst>
                                          <p:attrName>style.visibility</p:attrName>
                                        </p:attrNameLst>
                                      </p:cBhvr>
                                      <p:to>
                                        <p:strVal val="visible"/>
                                      </p:to>
                                    </p:set>
                                    <p:animEffect transition="in" filter="fade">
                                      <p:cBhvr>
                                        <p:cTn id="6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p:bldP spid="17" grpId="0" animBg="1"/>
      <p:bldP spid="35" grpId="0" animBg="1"/>
      <p:bldP spid="3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3057" cy="788187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0" y="5462000"/>
            <a:ext cx="12192000" cy="1396000"/>
          </a:xfrm>
          <a:prstGeom prst="rect">
            <a:avLst/>
          </a:prstGeom>
          <a:solidFill>
            <a:srgbClr val="B4DCF5">
              <a:lumMod val="10000"/>
            </a:srgbClr>
          </a:solidFill>
        </p:spPr>
      </p:pic>
      <p:pic>
        <p:nvPicPr>
          <p:cNvPr id="6" name="Picture 5"/>
          <p:cNvPicPr>
            <a:picLocks noChangeAspect="1"/>
          </p:cNvPicPr>
          <p:nvPr/>
        </p:nvPicPr>
        <p:blipFill>
          <a:blip r:embed="rId4"/>
          <a:stretch>
            <a:fillRect/>
          </a:stretch>
        </p:blipFill>
        <p:spPr>
          <a:xfrm>
            <a:off x="-128789" y="4290646"/>
            <a:ext cx="12518265" cy="1968485"/>
          </a:xfrm>
          <a:prstGeom prst="rect">
            <a:avLst/>
          </a:prstGeom>
        </p:spPr>
      </p:pic>
      <p:pic>
        <p:nvPicPr>
          <p:cNvPr id="8" name="Picture 7">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7" y="5841596"/>
            <a:ext cx="980576" cy="980576"/>
          </a:xfrm>
          <a:prstGeom prst="rect">
            <a:avLst/>
          </a:prstGeom>
        </p:spPr>
      </p:pic>
      <p:pic>
        <p:nvPicPr>
          <p:cNvPr id="9" name="Picture 8">
            <a:hlinkClick r:id="rId7" action="ppaction://hlinksldjump"/>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27059" y="6278639"/>
            <a:ext cx="1206566" cy="588599"/>
          </a:xfrm>
          <a:prstGeom prst="rect">
            <a:avLst/>
          </a:prstGeom>
        </p:spPr>
      </p:pic>
      <p:sp>
        <p:nvSpPr>
          <p:cNvPr id="3" name="Rectangle 2"/>
          <p:cNvSpPr/>
          <p:nvPr/>
        </p:nvSpPr>
        <p:spPr>
          <a:xfrm>
            <a:off x="596347" y="159334"/>
            <a:ext cx="11039061" cy="461665"/>
          </a:xfrm>
          <a:prstGeom prst="rect">
            <a:avLst/>
          </a:prstGeom>
          <a:gradFill flip="none" rotWithShape="1">
            <a:gsLst>
              <a:gs pos="63000">
                <a:schemeClr val="bg1"/>
              </a:gs>
              <a:gs pos="91000">
                <a:schemeClr val="accent1">
                  <a:lumMod val="50000"/>
                </a:schemeClr>
              </a:gs>
              <a:gs pos="94000">
                <a:schemeClr val="bg1"/>
              </a:gs>
              <a:gs pos="99000">
                <a:schemeClr val="tx1">
                  <a:lumMod val="95000"/>
                  <a:lumOff val="5000"/>
                </a:schemeClr>
              </a:gs>
            </a:gsLst>
            <a:path path="rect">
              <a:fillToRect l="50000" t="50000" r="50000" b="50000"/>
            </a:path>
            <a:tileRect/>
          </a:gradFill>
        </p:spPr>
        <p:txBody>
          <a:bodyPr wrap="square" lIns="91440" tIns="45720" rIns="91440" bIns="45720">
            <a:spAutoFit/>
          </a:bodyPr>
          <a:lstStyle/>
          <a:p>
            <a:pPr algn="ctr" rtl="1"/>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معماری مشتری / خدمتگزار سه لایه</a:t>
            </a:r>
          </a:p>
        </p:txBody>
      </p:sp>
      <p:pic>
        <p:nvPicPr>
          <p:cNvPr id="13" name="Picture 12">
            <a:hlinkClick r:id="rId9" action="ppaction://hlinksldjump"/>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175595" y="5841596"/>
            <a:ext cx="1016405" cy="1016405"/>
          </a:xfrm>
          <a:prstGeom prst="rect">
            <a:avLst/>
          </a:prstGeom>
        </p:spPr>
      </p:pic>
      <p:grpSp>
        <p:nvGrpSpPr>
          <p:cNvPr id="17" name="Group 16">
            <a:extLst>
              <a:ext uri="{FF2B5EF4-FFF2-40B4-BE49-F238E27FC236}">
                <a16:creationId xmlns:a16="http://schemas.microsoft.com/office/drawing/2014/main" id="{2CD3115F-797D-4E6A-AD5A-5E673BBA53EA}"/>
              </a:ext>
            </a:extLst>
          </p:cNvPr>
          <p:cNvGrpSpPr/>
          <p:nvPr/>
        </p:nvGrpSpPr>
        <p:grpSpPr>
          <a:xfrm>
            <a:off x="2975973" y="985811"/>
            <a:ext cx="4805571" cy="4664296"/>
            <a:chOff x="76200" y="1463566"/>
            <a:chExt cx="4805571" cy="4664296"/>
          </a:xfrm>
        </p:grpSpPr>
        <p:grpSp>
          <p:nvGrpSpPr>
            <p:cNvPr id="18" name="Group 17">
              <a:extLst>
                <a:ext uri="{FF2B5EF4-FFF2-40B4-BE49-F238E27FC236}">
                  <a16:creationId xmlns:a16="http://schemas.microsoft.com/office/drawing/2014/main" id="{EC29F264-E0B8-4806-A528-11D3F146DD75}"/>
                </a:ext>
              </a:extLst>
            </p:cNvPr>
            <p:cNvGrpSpPr/>
            <p:nvPr/>
          </p:nvGrpSpPr>
          <p:grpSpPr>
            <a:xfrm>
              <a:off x="274473" y="1463566"/>
              <a:ext cx="3204808" cy="920950"/>
              <a:chOff x="1297335" y="3286867"/>
              <a:chExt cx="1797291" cy="2732933"/>
            </a:xfrm>
          </p:grpSpPr>
          <p:sp>
            <p:nvSpPr>
              <p:cNvPr id="33" name="Rounded Rectangle 6">
                <a:extLst>
                  <a:ext uri="{FF2B5EF4-FFF2-40B4-BE49-F238E27FC236}">
                    <a16:creationId xmlns:a16="http://schemas.microsoft.com/office/drawing/2014/main" id="{16832D3E-EFFA-4F7F-AA27-9033BE84F1F4}"/>
                  </a:ext>
                </a:extLst>
              </p:cNvPr>
              <p:cNvSpPr/>
              <p:nvPr/>
            </p:nvSpPr>
            <p:spPr>
              <a:xfrm>
                <a:off x="1297337" y="3286867"/>
                <a:ext cx="1797289" cy="273293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ysClr val="windowText" lastClr="000000"/>
                  </a:solidFill>
                  <a:latin typeface="Times New Roman" pitchFamily="18" charset="0"/>
                  <a:cs typeface="B Roya" pitchFamily="2" charset="-78"/>
                </a:endParaRPr>
              </a:p>
            </p:txBody>
          </p:sp>
          <p:sp>
            <p:nvSpPr>
              <p:cNvPr id="34" name="TextBox 33">
                <a:extLst>
                  <a:ext uri="{FF2B5EF4-FFF2-40B4-BE49-F238E27FC236}">
                    <a16:creationId xmlns:a16="http://schemas.microsoft.com/office/drawing/2014/main" id="{C2355736-9430-48A7-B5EA-87A2FCD87C5A}"/>
                  </a:ext>
                </a:extLst>
              </p:cNvPr>
              <p:cNvSpPr txBox="1"/>
              <p:nvPr/>
            </p:nvSpPr>
            <p:spPr>
              <a:xfrm>
                <a:off x="1297335" y="3363470"/>
                <a:ext cx="1696809" cy="2328995"/>
              </a:xfrm>
              <a:prstGeom prst="rect">
                <a:avLst/>
              </a:prstGeom>
              <a:noFill/>
            </p:spPr>
            <p:txBody>
              <a:bodyPr wrap="square" rtlCol="0">
                <a:spAutoFit/>
              </a:bodyPr>
              <a:lstStyle/>
              <a:p>
                <a:pPr algn="ctr"/>
                <a:r>
                  <a:rPr lang="fa-IR" sz="1700" b="1" dirty="0">
                    <a:solidFill>
                      <a:schemeClr val="tx2"/>
                    </a:solidFill>
                    <a:cs typeface="B Nazanin" pitchFamily="2" charset="-78"/>
                  </a:rPr>
                  <a:t>مشتری‏ها</a:t>
                </a:r>
              </a:p>
              <a:p>
                <a:pPr algn="ctr" rtl="1"/>
                <a:r>
                  <a:rPr lang="fa-IR" sz="1400" b="1" dirty="0">
                    <a:cs typeface="B Nazanin" pitchFamily="2" charset="-78"/>
                  </a:rPr>
                  <a:t>لایه واسط کاربری یا لایه نمایش</a:t>
                </a:r>
              </a:p>
              <a:p>
                <a:pPr algn="ctr" rtl="1"/>
                <a:r>
                  <a:rPr lang="fa-IR" sz="1400" b="1" dirty="0">
                    <a:cs typeface="B Nazanin" pitchFamily="2" charset="-78"/>
                  </a:rPr>
                  <a:t>(مرورگر وب، </a:t>
                </a:r>
                <a:r>
                  <a:rPr lang="en-US" sz="1400" dirty="0">
                    <a:cs typeface="B Nazanin" pitchFamily="2" charset="-78"/>
                  </a:rPr>
                  <a:t>Java Script</a:t>
                </a:r>
                <a:r>
                  <a:rPr lang="fa-IR" sz="1400" b="1" dirty="0">
                    <a:cs typeface="B Nazanin" pitchFamily="2" charset="-78"/>
                  </a:rPr>
                  <a:t>، </a:t>
                </a:r>
                <a:r>
                  <a:rPr lang="en-US" sz="1400" dirty="0">
                    <a:cs typeface="B Nazanin" pitchFamily="2" charset="-78"/>
                  </a:rPr>
                  <a:t>HTML</a:t>
                </a:r>
                <a:r>
                  <a:rPr lang="fa-IR" sz="1400" b="1" dirty="0">
                    <a:cs typeface="B Nazanin" pitchFamily="2" charset="-78"/>
                  </a:rPr>
                  <a:t>، ...)</a:t>
                </a:r>
                <a:endParaRPr lang="en-US" sz="1100" b="1" dirty="0">
                  <a:cs typeface="B Nazanin" pitchFamily="2" charset="-78"/>
                </a:endParaRPr>
              </a:p>
            </p:txBody>
          </p:sp>
        </p:grpSp>
        <p:grpSp>
          <p:nvGrpSpPr>
            <p:cNvPr id="19" name="Group 18">
              <a:extLst>
                <a:ext uri="{FF2B5EF4-FFF2-40B4-BE49-F238E27FC236}">
                  <a16:creationId xmlns:a16="http://schemas.microsoft.com/office/drawing/2014/main" id="{8F3A3CE8-0F1E-4E4F-9169-3F481E2822C9}"/>
                </a:ext>
              </a:extLst>
            </p:cNvPr>
            <p:cNvGrpSpPr/>
            <p:nvPr/>
          </p:nvGrpSpPr>
          <p:grpSpPr>
            <a:xfrm>
              <a:off x="76200" y="3346776"/>
              <a:ext cx="3422185" cy="920950"/>
              <a:chOff x="1186141" y="2563267"/>
              <a:chExt cx="1919198" cy="2732934"/>
            </a:xfrm>
          </p:grpSpPr>
          <p:sp>
            <p:nvSpPr>
              <p:cNvPr id="31" name="Rounded Rectangle 10">
                <a:extLst>
                  <a:ext uri="{FF2B5EF4-FFF2-40B4-BE49-F238E27FC236}">
                    <a16:creationId xmlns:a16="http://schemas.microsoft.com/office/drawing/2014/main" id="{CF114D39-5AD3-48C5-A326-8B2E49747749}"/>
                  </a:ext>
                </a:extLst>
              </p:cNvPr>
              <p:cNvSpPr/>
              <p:nvPr/>
            </p:nvSpPr>
            <p:spPr>
              <a:xfrm>
                <a:off x="1297336" y="2563267"/>
                <a:ext cx="1808003" cy="273293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ysClr val="windowText" lastClr="000000"/>
                  </a:solidFill>
                  <a:latin typeface="Times New Roman" pitchFamily="18" charset="0"/>
                  <a:cs typeface="B Roya" pitchFamily="2" charset="-78"/>
                </a:endParaRPr>
              </a:p>
            </p:txBody>
          </p:sp>
          <p:sp>
            <p:nvSpPr>
              <p:cNvPr id="32" name="TextBox 31">
                <a:extLst>
                  <a:ext uri="{FF2B5EF4-FFF2-40B4-BE49-F238E27FC236}">
                    <a16:creationId xmlns:a16="http://schemas.microsoft.com/office/drawing/2014/main" id="{9396E9E1-AAD5-4C27-8505-7939E3185736}"/>
                  </a:ext>
                </a:extLst>
              </p:cNvPr>
              <p:cNvSpPr txBox="1"/>
              <p:nvPr/>
            </p:nvSpPr>
            <p:spPr>
              <a:xfrm>
                <a:off x="1186141" y="2639870"/>
                <a:ext cx="1908483" cy="2328996"/>
              </a:xfrm>
              <a:prstGeom prst="rect">
                <a:avLst/>
              </a:prstGeom>
              <a:noFill/>
            </p:spPr>
            <p:txBody>
              <a:bodyPr wrap="square" rtlCol="0">
                <a:spAutoFit/>
              </a:bodyPr>
              <a:lstStyle/>
              <a:p>
                <a:pPr algn="ctr"/>
                <a:r>
                  <a:rPr lang="fa-IR" sz="1700" b="1" dirty="0">
                    <a:solidFill>
                      <a:schemeClr val="tx2"/>
                    </a:solidFill>
                    <a:cs typeface="B Nazanin" pitchFamily="2" charset="-78"/>
                  </a:rPr>
                  <a:t>خدمتگزار برنامه‏های کاربردی</a:t>
                </a:r>
              </a:p>
              <a:p>
                <a:pPr algn="ctr" rtl="1"/>
                <a:r>
                  <a:rPr lang="fa-IR" sz="1400" b="1" dirty="0">
                    <a:cs typeface="B Nazanin" pitchFamily="2" charset="-78"/>
                  </a:rPr>
                  <a:t>لایه منطق کاربرد</a:t>
                </a:r>
              </a:p>
              <a:p>
                <a:pPr algn="ctr" rtl="1"/>
                <a:r>
                  <a:rPr lang="fa-IR" sz="1400" b="1" dirty="0">
                    <a:cs typeface="B Nazanin" pitchFamily="2" charset="-78"/>
                  </a:rPr>
                  <a:t>(برنامه‏های کاربردی، </a:t>
                </a:r>
                <a:r>
                  <a:rPr lang="en-US" sz="1400" dirty="0">
                    <a:cs typeface="B Nazanin" pitchFamily="2" charset="-78"/>
                  </a:rPr>
                  <a:t>Java</a:t>
                </a:r>
                <a:r>
                  <a:rPr lang="fa-IR" sz="1400" b="1" dirty="0">
                    <a:cs typeface="B Nazanin" pitchFamily="2" charset="-78"/>
                  </a:rPr>
                  <a:t>، </a:t>
                </a:r>
                <a:r>
                  <a:rPr lang="en-US" sz="1400" dirty="0">
                    <a:cs typeface="B Nazanin" pitchFamily="2" charset="-78"/>
                  </a:rPr>
                  <a:t>C#</a:t>
                </a:r>
                <a:r>
                  <a:rPr lang="fa-IR" sz="1400" b="1" dirty="0">
                    <a:cs typeface="B Nazanin" pitchFamily="2" charset="-78"/>
                  </a:rPr>
                  <a:t>، </a:t>
                </a:r>
                <a:r>
                  <a:rPr lang="en-US" sz="1400" dirty="0">
                    <a:cs typeface="B Nazanin" pitchFamily="2" charset="-78"/>
                  </a:rPr>
                  <a:t>Web Server</a:t>
                </a:r>
                <a:r>
                  <a:rPr lang="fa-IR" sz="1400" dirty="0">
                    <a:cs typeface="B Nazanin" pitchFamily="2" charset="-78"/>
                  </a:rPr>
                  <a:t>، ...</a:t>
                </a:r>
                <a:r>
                  <a:rPr lang="fa-IR" sz="1400" b="1" dirty="0">
                    <a:cs typeface="B Nazanin" pitchFamily="2" charset="-78"/>
                  </a:rPr>
                  <a:t>)</a:t>
                </a:r>
                <a:endParaRPr lang="en-US" sz="1100" b="1" dirty="0">
                  <a:cs typeface="B Nazanin" pitchFamily="2" charset="-78"/>
                </a:endParaRPr>
              </a:p>
            </p:txBody>
          </p:sp>
        </p:grpSp>
        <p:grpSp>
          <p:nvGrpSpPr>
            <p:cNvPr id="20" name="Group 19">
              <a:extLst>
                <a:ext uri="{FF2B5EF4-FFF2-40B4-BE49-F238E27FC236}">
                  <a16:creationId xmlns:a16="http://schemas.microsoft.com/office/drawing/2014/main" id="{70BF2980-3E96-44AB-9E66-E4536E3705D8}"/>
                </a:ext>
              </a:extLst>
            </p:cNvPr>
            <p:cNvGrpSpPr/>
            <p:nvPr/>
          </p:nvGrpSpPr>
          <p:grpSpPr>
            <a:xfrm>
              <a:off x="274472" y="5260920"/>
              <a:ext cx="3223913" cy="819485"/>
              <a:chOff x="1297334" y="1912027"/>
              <a:chExt cx="1808005" cy="2431835"/>
            </a:xfrm>
          </p:grpSpPr>
          <p:sp>
            <p:nvSpPr>
              <p:cNvPr id="29" name="Rounded Rectangle 13">
                <a:extLst>
                  <a:ext uri="{FF2B5EF4-FFF2-40B4-BE49-F238E27FC236}">
                    <a16:creationId xmlns:a16="http://schemas.microsoft.com/office/drawing/2014/main" id="{C4A46253-AA07-4BAA-A3D3-4F921E66CE09}"/>
                  </a:ext>
                </a:extLst>
              </p:cNvPr>
              <p:cNvSpPr/>
              <p:nvPr/>
            </p:nvSpPr>
            <p:spPr>
              <a:xfrm>
                <a:off x="1297336" y="1912027"/>
                <a:ext cx="1808003" cy="24318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ysClr val="windowText" lastClr="000000"/>
                  </a:solidFill>
                  <a:latin typeface="Times New Roman" pitchFamily="18" charset="0"/>
                  <a:cs typeface="B Roya" pitchFamily="2" charset="-78"/>
                </a:endParaRPr>
              </a:p>
            </p:txBody>
          </p:sp>
          <p:sp>
            <p:nvSpPr>
              <p:cNvPr id="30" name="TextBox 29">
                <a:extLst>
                  <a:ext uri="{FF2B5EF4-FFF2-40B4-BE49-F238E27FC236}">
                    <a16:creationId xmlns:a16="http://schemas.microsoft.com/office/drawing/2014/main" id="{FB47EEE9-8BFB-4A44-944A-53A9B6B47E92}"/>
                  </a:ext>
                </a:extLst>
              </p:cNvPr>
              <p:cNvSpPr txBox="1"/>
              <p:nvPr/>
            </p:nvSpPr>
            <p:spPr>
              <a:xfrm>
                <a:off x="1297334" y="1952451"/>
                <a:ext cx="1797290" cy="2328996"/>
              </a:xfrm>
              <a:prstGeom prst="rect">
                <a:avLst/>
              </a:prstGeom>
              <a:noFill/>
            </p:spPr>
            <p:txBody>
              <a:bodyPr wrap="square" rtlCol="0">
                <a:spAutoFit/>
              </a:bodyPr>
              <a:lstStyle/>
              <a:p>
                <a:pPr algn="ctr"/>
                <a:r>
                  <a:rPr lang="fa-IR" sz="1700" b="1" dirty="0">
                    <a:solidFill>
                      <a:schemeClr val="tx2"/>
                    </a:solidFill>
                    <a:cs typeface="B Nazanin" pitchFamily="2" charset="-78"/>
                  </a:rPr>
                  <a:t>خدمتگزار پایگاهی</a:t>
                </a:r>
              </a:p>
              <a:p>
                <a:pPr algn="ctr" rtl="1"/>
                <a:r>
                  <a:rPr lang="fa-IR" sz="1400" b="1" dirty="0">
                    <a:cs typeface="B Nazanin" pitchFamily="2" charset="-78"/>
                  </a:rPr>
                  <a:t>لایه پردازش پرسش و تراکنش</a:t>
                </a:r>
              </a:p>
              <a:p>
                <a:pPr algn="ctr" rtl="1"/>
                <a:r>
                  <a:rPr lang="fa-IR" sz="1400" b="1" dirty="0">
                    <a:cs typeface="B Nazanin" pitchFamily="2" charset="-78"/>
                  </a:rPr>
                  <a:t>(</a:t>
                </a:r>
                <a:r>
                  <a:rPr lang="en-US" sz="1400" dirty="0">
                    <a:cs typeface="B Nazanin" pitchFamily="2" charset="-78"/>
                  </a:rPr>
                  <a:t>XML</a:t>
                </a:r>
                <a:r>
                  <a:rPr lang="fa-IR" sz="1400" b="1" dirty="0">
                    <a:cs typeface="B Nazanin" pitchFamily="2" charset="-78"/>
                  </a:rPr>
                  <a:t>، </a:t>
                </a:r>
                <a:r>
                  <a:rPr lang="en-US" sz="1400" dirty="0">
                    <a:cs typeface="B Nazanin" pitchFamily="2" charset="-78"/>
                  </a:rPr>
                  <a:t>SQL</a:t>
                </a:r>
                <a:r>
                  <a:rPr lang="fa-IR" sz="1400" b="1" dirty="0">
                    <a:cs typeface="B Nazanin" pitchFamily="2" charset="-78"/>
                  </a:rPr>
                  <a:t>، ...)</a:t>
                </a:r>
                <a:endParaRPr lang="en-US" sz="1100" b="1" dirty="0">
                  <a:cs typeface="B Nazanin" pitchFamily="2" charset="-78"/>
                </a:endParaRPr>
              </a:p>
            </p:txBody>
          </p:sp>
        </p:grpSp>
        <p:sp>
          <p:nvSpPr>
            <p:cNvPr id="21" name="Down Arrow 15">
              <a:extLst>
                <a:ext uri="{FF2B5EF4-FFF2-40B4-BE49-F238E27FC236}">
                  <a16:creationId xmlns:a16="http://schemas.microsoft.com/office/drawing/2014/main" id="{69D04044-6B22-4BFF-BF60-4E3907C97F1D}"/>
                </a:ext>
              </a:extLst>
            </p:cNvPr>
            <p:cNvSpPr/>
            <p:nvPr/>
          </p:nvSpPr>
          <p:spPr>
            <a:xfrm>
              <a:off x="1656388" y="4970007"/>
              <a:ext cx="370731" cy="2502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Up Arrow 16">
              <a:extLst>
                <a:ext uri="{FF2B5EF4-FFF2-40B4-BE49-F238E27FC236}">
                  <a16:creationId xmlns:a16="http://schemas.microsoft.com/office/drawing/2014/main" id="{3A485C79-BCA0-4EC2-A202-9B7C08691E18}"/>
                </a:ext>
              </a:extLst>
            </p:cNvPr>
            <p:cNvSpPr/>
            <p:nvPr/>
          </p:nvSpPr>
          <p:spPr>
            <a:xfrm>
              <a:off x="1667473" y="4274657"/>
              <a:ext cx="348562" cy="21940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102BFD70-D783-44E1-B01E-7B4AE2AFA917}"/>
                </a:ext>
              </a:extLst>
            </p:cNvPr>
            <p:cNvSpPr txBox="1"/>
            <p:nvPr/>
          </p:nvSpPr>
          <p:spPr>
            <a:xfrm>
              <a:off x="1143000" y="2672363"/>
              <a:ext cx="1524000" cy="338554"/>
            </a:xfrm>
            <a:prstGeom prst="rect">
              <a:avLst/>
            </a:prstGeom>
            <a:noFill/>
          </p:spPr>
          <p:txBody>
            <a:bodyPr wrap="square" rtlCol="0">
              <a:spAutoFit/>
            </a:bodyPr>
            <a:lstStyle/>
            <a:p>
              <a:pPr algn="ctr" rtl="1"/>
              <a:r>
                <a:rPr lang="fa-IR" sz="1600" b="1" dirty="0"/>
                <a:t>پروتکل</a:t>
              </a:r>
              <a:r>
                <a:rPr lang="fa-IR" sz="1600" dirty="0"/>
                <a:t> </a:t>
              </a:r>
              <a:r>
                <a:rPr lang="en-US" sz="1600" dirty="0"/>
                <a:t>HTTP</a:t>
              </a:r>
            </a:p>
          </p:txBody>
        </p:sp>
        <p:sp>
          <p:nvSpPr>
            <p:cNvPr id="24" name="Down Arrow 18">
              <a:extLst>
                <a:ext uri="{FF2B5EF4-FFF2-40B4-BE49-F238E27FC236}">
                  <a16:creationId xmlns:a16="http://schemas.microsoft.com/office/drawing/2014/main" id="{81536BD1-4ECC-47EA-BF8E-80741727FBC4}"/>
                </a:ext>
              </a:extLst>
            </p:cNvPr>
            <p:cNvSpPr/>
            <p:nvPr/>
          </p:nvSpPr>
          <p:spPr>
            <a:xfrm>
              <a:off x="1700584" y="3006070"/>
              <a:ext cx="332631" cy="2511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Up Arrow 19">
              <a:extLst>
                <a:ext uri="{FF2B5EF4-FFF2-40B4-BE49-F238E27FC236}">
                  <a16:creationId xmlns:a16="http://schemas.microsoft.com/office/drawing/2014/main" id="{08328DD2-11E2-46A4-86E5-D52BAE5A9D5F}"/>
                </a:ext>
              </a:extLst>
            </p:cNvPr>
            <p:cNvSpPr/>
            <p:nvPr/>
          </p:nvSpPr>
          <p:spPr>
            <a:xfrm>
              <a:off x="1717765" y="2423987"/>
              <a:ext cx="298270" cy="2295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44624489-4DC5-457F-9CDE-A3008862B7FD}"/>
                </a:ext>
              </a:extLst>
            </p:cNvPr>
            <p:cNvSpPr txBox="1"/>
            <p:nvPr/>
          </p:nvSpPr>
          <p:spPr>
            <a:xfrm>
              <a:off x="203460" y="4563148"/>
              <a:ext cx="3403079" cy="338554"/>
            </a:xfrm>
            <a:prstGeom prst="rect">
              <a:avLst/>
            </a:prstGeom>
            <a:noFill/>
          </p:spPr>
          <p:txBody>
            <a:bodyPr wrap="square" rtlCol="0">
              <a:spAutoFit/>
            </a:bodyPr>
            <a:lstStyle/>
            <a:p>
              <a:pPr algn="ctr" rtl="1"/>
              <a:r>
                <a:rPr lang="en-US" sz="1600" dirty="0"/>
                <a:t>ODBC, JDBC, SQL, SQL/CLI</a:t>
              </a:r>
            </a:p>
          </p:txBody>
        </p:sp>
        <p:sp>
          <p:nvSpPr>
            <p:cNvPr id="27" name="Can 21">
              <a:extLst>
                <a:ext uri="{FF2B5EF4-FFF2-40B4-BE49-F238E27FC236}">
                  <a16:creationId xmlns:a16="http://schemas.microsoft.com/office/drawing/2014/main" id="{74573647-89D1-4D5E-B234-260C0824CD01}"/>
                </a:ext>
              </a:extLst>
            </p:cNvPr>
            <p:cNvSpPr/>
            <p:nvPr/>
          </p:nvSpPr>
          <p:spPr>
            <a:xfrm>
              <a:off x="3891171" y="5213462"/>
              <a:ext cx="990600" cy="91440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DB</a:t>
              </a:r>
            </a:p>
          </p:txBody>
        </p:sp>
        <p:cxnSp>
          <p:nvCxnSpPr>
            <p:cNvPr id="28" name="Straight Arrow Connector 27">
              <a:extLst>
                <a:ext uri="{FF2B5EF4-FFF2-40B4-BE49-F238E27FC236}">
                  <a16:creationId xmlns:a16="http://schemas.microsoft.com/office/drawing/2014/main" id="{52B5B20F-A0BE-46BF-BAC3-497C1A03EF11}"/>
                </a:ext>
              </a:extLst>
            </p:cNvPr>
            <p:cNvCxnSpPr>
              <a:cxnSpLocks/>
            </p:cNvCxnSpPr>
            <p:nvPr/>
          </p:nvCxnSpPr>
          <p:spPr>
            <a:xfrm>
              <a:off x="3478274" y="5705372"/>
              <a:ext cx="412897" cy="0"/>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grpSp>
      <p:sp>
        <p:nvSpPr>
          <p:cNvPr id="35" name="TextBox 34">
            <a:extLst>
              <a:ext uri="{FF2B5EF4-FFF2-40B4-BE49-F238E27FC236}">
                <a16:creationId xmlns:a16="http://schemas.microsoft.com/office/drawing/2014/main" id="{4DD13B17-FF08-4B6D-A9A2-3505423BB32A}"/>
              </a:ext>
            </a:extLst>
          </p:cNvPr>
          <p:cNvSpPr txBox="1"/>
          <p:nvPr/>
        </p:nvSpPr>
        <p:spPr>
          <a:xfrm>
            <a:off x="6463025" y="936291"/>
            <a:ext cx="4056748" cy="338554"/>
          </a:xfrm>
          <a:prstGeom prst="rect">
            <a:avLst/>
          </a:prstGeom>
          <a:noFill/>
        </p:spPr>
        <p:txBody>
          <a:bodyPr wrap="square" rtlCol="0">
            <a:spAutoFit/>
          </a:bodyPr>
          <a:lstStyle/>
          <a:p>
            <a:pPr algn="ctr" rtl="1"/>
            <a:r>
              <a:rPr lang="fa-IR" sz="1600" dirty="0"/>
              <a:t>ماشین‏های ساده، ارزان و حتی بدون دیسک (</a:t>
            </a:r>
            <a:r>
              <a:rPr lang="en-US" sz="1600" dirty="0"/>
              <a:t>thin client</a:t>
            </a:r>
            <a:r>
              <a:rPr lang="fa-IR" sz="1600" dirty="0"/>
              <a:t>)</a:t>
            </a:r>
            <a:endParaRPr lang="en-US" sz="1600" dirty="0"/>
          </a:p>
        </p:txBody>
      </p:sp>
      <p:cxnSp>
        <p:nvCxnSpPr>
          <p:cNvPr id="36" name="Straight Arrow Connector 35">
            <a:extLst>
              <a:ext uri="{FF2B5EF4-FFF2-40B4-BE49-F238E27FC236}">
                <a16:creationId xmlns:a16="http://schemas.microsoft.com/office/drawing/2014/main" id="{2C2AFAF2-E36A-45B8-B9D1-E37F6034A4AF}"/>
              </a:ext>
            </a:extLst>
          </p:cNvPr>
          <p:cNvCxnSpPr/>
          <p:nvPr/>
        </p:nvCxnSpPr>
        <p:spPr>
          <a:xfrm flipH="1">
            <a:off x="5821872" y="1199961"/>
            <a:ext cx="705754" cy="8463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59031492"/>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250"/>
                                        <p:tgtEl>
                                          <p:spTgt spid="8"/>
                                        </p:tgtEl>
                                      </p:cBhvr>
                                    </p:animEffect>
                                  </p:childTnLst>
                                </p:cTn>
                              </p:par>
                              <p:par>
                                <p:cTn id="8" presetID="22"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250"/>
                                        <p:tgtEl>
                                          <p:spTgt spid="9"/>
                                        </p:tgtEl>
                                      </p:cBhvr>
                                    </p:animEffect>
                                  </p:childTnLst>
                                </p:cTn>
                              </p:par>
                              <p:par>
                                <p:cTn id="11" presetID="22" presetClass="entr" presetSubtype="8"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250"/>
                                        <p:tgtEl>
                                          <p:spTgt spid="13"/>
                                        </p:tgtEl>
                                      </p:cBhvr>
                                    </p:animEffect>
                                  </p:childTnLst>
                                </p:cTn>
                              </p:par>
                            </p:childTnLst>
                          </p:cTn>
                        </p:par>
                        <p:par>
                          <p:cTn id="14" fill="hold">
                            <p:stCondLst>
                              <p:cond delay="250"/>
                            </p:stCondLst>
                            <p:childTnLst>
                              <p:par>
                                <p:cTn id="15" presetID="10"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par>
                          <p:cTn id="18" fill="hold">
                            <p:stCondLst>
                              <p:cond delay="750"/>
                            </p:stCondLst>
                            <p:childTnLst>
                              <p:par>
                                <p:cTn id="19" presetID="10" presetClass="entr" presetSubtype="0" fill="hold"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fade">
                                      <p:cBhvr>
                                        <p:cTn id="24" dur="500"/>
                                        <p:tgtEl>
                                          <p:spTgt spid="35"/>
                                        </p:tgtEl>
                                      </p:cBhvr>
                                    </p:animEffect>
                                  </p:childTnLst>
                                </p:cTn>
                              </p:par>
                              <p:par>
                                <p:cTn id="25" presetID="10"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3057" cy="788187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0" y="5462000"/>
            <a:ext cx="12192000" cy="1396000"/>
          </a:xfrm>
          <a:prstGeom prst="rect">
            <a:avLst/>
          </a:prstGeom>
          <a:solidFill>
            <a:srgbClr val="B4DCF5">
              <a:lumMod val="10000"/>
            </a:srgbClr>
          </a:solidFill>
        </p:spPr>
      </p:pic>
      <p:pic>
        <p:nvPicPr>
          <p:cNvPr id="6" name="Picture 5"/>
          <p:cNvPicPr>
            <a:picLocks noChangeAspect="1"/>
          </p:cNvPicPr>
          <p:nvPr/>
        </p:nvPicPr>
        <p:blipFill>
          <a:blip r:embed="rId4"/>
          <a:stretch>
            <a:fillRect/>
          </a:stretch>
        </p:blipFill>
        <p:spPr>
          <a:xfrm>
            <a:off x="-128789" y="4290646"/>
            <a:ext cx="12518265" cy="1968485"/>
          </a:xfrm>
          <a:prstGeom prst="rect">
            <a:avLst/>
          </a:prstGeom>
        </p:spPr>
      </p:pic>
      <p:pic>
        <p:nvPicPr>
          <p:cNvPr id="8" name="Picture 7">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7" y="5841596"/>
            <a:ext cx="980576" cy="980576"/>
          </a:xfrm>
          <a:prstGeom prst="rect">
            <a:avLst/>
          </a:prstGeom>
        </p:spPr>
      </p:pic>
      <p:pic>
        <p:nvPicPr>
          <p:cNvPr id="9" name="Picture 8">
            <a:hlinkClick r:id="rId7" action="ppaction://hlinksldjump"/>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27059" y="6278639"/>
            <a:ext cx="1206566" cy="588599"/>
          </a:xfrm>
          <a:prstGeom prst="rect">
            <a:avLst/>
          </a:prstGeom>
        </p:spPr>
      </p:pic>
      <p:sp>
        <p:nvSpPr>
          <p:cNvPr id="3" name="Rectangle 2"/>
          <p:cNvSpPr/>
          <p:nvPr/>
        </p:nvSpPr>
        <p:spPr>
          <a:xfrm>
            <a:off x="596347" y="159334"/>
            <a:ext cx="11039061" cy="461665"/>
          </a:xfrm>
          <a:prstGeom prst="rect">
            <a:avLst/>
          </a:prstGeom>
          <a:gradFill flip="none" rotWithShape="1">
            <a:gsLst>
              <a:gs pos="63000">
                <a:schemeClr val="bg1"/>
              </a:gs>
              <a:gs pos="91000">
                <a:schemeClr val="accent1">
                  <a:lumMod val="50000"/>
                </a:schemeClr>
              </a:gs>
              <a:gs pos="94000">
                <a:schemeClr val="bg1"/>
              </a:gs>
              <a:gs pos="99000">
                <a:schemeClr val="tx1">
                  <a:lumMod val="95000"/>
                  <a:lumOff val="5000"/>
                </a:schemeClr>
              </a:gs>
            </a:gsLst>
            <a:path path="rect">
              <a:fillToRect l="50000" t="50000" r="50000" b="50000"/>
            </a:path>
            <a:tileRect/>
          </a:gradFill>
        </p:spPr>
        <p:txBody>
          <a:bodyPr wrap="square" lIns="91440" tIns="45720" rIns="91440" bIns="45720">
            <a:spAutoFit/>
          </a:bodyPr>
          <a:lstStyle/>
          <a:p>
            <a:pPr algn="ctr" rtl="1"/>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معماری چند مشتری- چند خدمتگزار</a:t>
            </a:r>
          </a:p>
        </p:txBody>
      </p:sp>
      <p:pic>
        <p:nvPicPr>
          <p:cNvPr id="13" name="Picture 12">
            <a:hlinkClick r:id="rId9" action="ppaction://hlinksldjump"/>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175595" y="5841596"/>
            <a:ext cx="1016405" cy="1016405"/>
          </a:xfrm>
          <a:prstGeom prst="rect">
            <a:avLst/>
          </a:prstGeom>
        </p:spPr>
      </p:pic>
      <p:sp>
        <p:nvSpPr>
          <p:cNvPr id="10" name="TextBox 9">
            <a:extLst>
              <a:ext uri="{FF2B5EF4-FFF2-40B4-BE49-F238E27FC236}">
                <a16:creationId xmlns:a16="http://schemas.microsoft.com/office/drawing/2014/main" id="{7EF54B9B-6D9A-4E54-9B5F-B2C435D3D7F0}"/>
              </a:ext>
            </a:extLst>
          </p:cNvPr>
          <p:cNvSpPr txBox="1"/>
          <p:nvPr/>
        </p:nvSpPr>
        <p:spPr>
          <a:xfrm>
            <a:off x="596347" y="712388"/>
            <a:ext cx="11039061" cy="1077218"/>
          </a:xfrm>
          <a:prstGeom prst="rect">
            <a:avLst/>
          </a:prstGeom>
          <a:noFill/>
        </p:spPr>
        <p:txBody>
          <a:bodyPr wrap="square">
            <a:spAutoFit/>
          </a:bodyPr>
          <a:lstStyle/>
          <a:p>
            <a:pPr marL="285750" indent="-285750" algn="just" rtl="1">
              <a:buFont typeface="Wingdings" panose="05000000000000000000" pitchFamily="2" charset="2"/>
              <a:buChar char="§"/>
            </a:pPr>
            <a:r>
              <a:rPr lang="fa-IR" sz="1600" dirty="0">
                <a:cs typeface="B Nazanin" panose="00000400000000000000" pitchFamily="2" charset="-78"/>
              </a:rPr>
              <a:t>سیستم‏های پایگاه داده همزمان یا ناهمزمان ایجاد می‏شوند.</a:t>
            </a:r>
          </a:p>
          <a:p>
            <a:pPr marL="285750" indent="-285750" algn="just" rtl="1">
              <a:buFont typeface="Wingdings" panose="05000000000000000000" pitchFamily="2" charset="2"/>
              <a:buChar char="§"/>
            </a:pPr>
            <a:r>
              <a:rPr lang="fa-IR" sz="1600" dirty="0">
                <a:cs typeface="B Nazanin" panose="00000400000000000000" pitchFamily="2" charset="-78"/>
              </a:rPr>
              <a:t>اجزای تشکیل‏دهنده سیستم‏ها ( </a:t>
            </a:r>
            <a:r>
              <a:rPr lang="en-US" sz="1600" dirty="0">
                <a:cs typeface="B Nazanin" panose="00000400000000000000" pitchFamily="2" charset="-78"/>
              </a:rPr>
              <a:t>OS</a:t>
            </a:r>
            <a:r>
              <a:rPr lang="fa-IR" sz="1600" dirty="0">
                <a:cs typeface="B Nazanin" panose="00000400000000000000" pitchFamily="2" charset="-78"/>
              </a:rPr>
              <a:t>ها و </a:t>
            </a:r>
            <a:r>
              <a:rPr lang="en-US" sz="1600" dirty="0">
                <a:cs typeface="B Nazanin" panose="00000400000000000000" pitchFamily="2" charset="-78"/>
              </a:rPr>
              <a:t>DBMS</a:t>
            </a:r>
            <a:r>
              <a:rPr lang="fa-IR" sz="1600" dirty="0">
                <a:cs typeface="B Nazanin" panose="00000400000000000000" pitchFamily="2" charset="-78"/>
              </a:rPr>
              <a:t>ها ) معمولا همگن هستند.</a:t>
            </a:r>
          </a:p>
          <a:p>
            <a:pPr marL="285750" indent="-285750" algn="just" rtl="1">
              <a:buFont typeface="Wingdings" panose="05000000000000000000" pitchFamily="2" charset="2"/>
              <a:buChar char="§"/>
            </a:pPr>
            <a:r>
              <a:rPr lang="fa-IR" sz="1600" dirty="0">
                <a:cs typeface="B Nazanin" panose="00000400000000000000" pitchFamily="2" charset="-78"/>
              </a:rPr>
              <a:t>برخی سایت‏ها ممکن است فقط مشتری و یا خدمتگزار باشند.</a:t>
            </a:r>
          </a:p>
          <a:p>
            <a:pPr marL="285750" indent="-285750" algn="just" rtl="1">
              <a:buFont typeface="Wingdings" panose="05000000000000000000" pitchFamily="2" charset="2"/>
              <a:buChar char="§"/>
            </a:pPr>
            <a:r>
              <a:rPr lang="fa-IR" sz="1600" dirty="0">
                <a:cs typeface="B Nazanin" panose="00000400000000000000" pitchFamily="2" charset="-78"/>
              </a:rPr>
              <a:t>مسئولیت اینکه داده مورد نیاز کاربر هر سیستم مشتری نزد کدام خدمتگزار است برعهده خود مشتری (یا همان برنامه کاربردی) است.</a:t>
            </a:r>
          </a:p>
        </p:txBody>
      </p:sp>
      <p:grpSp>
        <p:nvGrpSpPr>
          <p:cNvPr id="17" name="Group 16">
            <a:extLst>
              <a:ext uri="{FF2B5EF4-FFF2-40B4-BE49-F238E27FC236}">
                <a16:creationId xmlns:a16="http://schemas.microsoft.com/office/drawing/2014/main" id="{73C05720-4A42-4D41-94E8-D53C40A3E660}"/>
              </a:ext>
            </a:extLst>
          </p:cNvPr>
          <p:cNvGrpSpPr/>
          <p:nvPr/>
        </p:nvGrpSpPr>
        <p:grpSpPr>
          <a:xfrm>
            <a:off x="2746744" y="1803700"/>
            <a:ext cx="3011862" cy="1710155"/>
            <a:chOff x="-76200" y="1752600"/>
            <a:chExt cx="3011862" cy="1710155"/>
          </a:xfrm>
        </p:grpSpPr>
        <p:grpSp>
          <p:nvGrpSpPr>
            <p:cNvPr id="18" name="Group 17">
              <a:extLst>
                <a:ext uri="{FF2B5EF4-FFF2-40B4-BE49-F238E27FC236}">
                  <a16:creationId xmlns:a16="http://schemas.microsoft.com/office/drawing/2014/main" id="{1A3084E4-903B-4292-B467-D3072C8AA9DC}"/>
                </a:ext>
              </a:extLst>
            </p:cNvPr>
            <p:cNvGrpSpPr/>
            <p:nvPr/>
          </p:nvGrpSpPr>
          <p:grpSpPr>
            <a:xfrm>
              <a:off x="954462" y="1752600"/>
              <a:ext cx="1981200" cy="1710155"/>
              <a:chOff x="1191499" y="2795323"/>
              <a:chExt cx="2019678" cy="2679914"/>
            </a:xfrm>
          </p:grpSpPr>
          <p:sp>
            <p:nvSpPr>
              <p:cNvPr id="26" name="Rounded Rectangle 6">
                <a:extLst>
                  <a:ext uri="{FF2B5EF4-FFF2-40B4-BE49-F238E27FC236}">
                    <a16:creationId xmlns:a16="http://schemas.microsoft.com/office/drawing/2014/main" id="{C82A5E39-BCFE-4B24-9234-D4EA922AC71A}"/>
                  </a:ext>
                </a:extLst>
              </p:cNvPr>
              <p:cNvSpPr/>
              <p:nvPr/>
            </p:nvSpPr>
            <p:spPr>
              <a:xfrm>
                <a:off x="1297336" y="3286867"/>
                <a:ext cx="1808003" cy="218837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ysClr val="windowText" lastClr="000000"/>
                  </a:solidFill>
                  <a:latin typeface="Times New Roman" pitchFamily="18" charset="0"/>
                  <a:cs typeface="B Roya" pitchFamily="2" charset="-78"/>
                </a:endParaRPr>
              </a:p>
            </p:txBody>
          </p:sp>
          <p:sp>
            <p:nvSpPr>
              <p:cNvPr id="27" name="TextBox 26">
                <a:extLst>
                  <a:ext uri="{FF2B5EF4-FFF2-40B4-BE49-F238E27FC236}">
                    <a16:creationId xmlns:a16="http://schemas.microsoft.com/office/drawing/2014/main" id="{4A7EBFED-D050-40A8-8CFF-6E26EEF46DA7}"/>
                  </a:ext>
                </a:extLst>
              </p:cNvPr>
              <p:cNvSpPr txBox="1"/>
              <p:nvPr/>
            </p:nvSpPr>
            <p:spPr>
              <a:xfrm>
                <a:off x="1191499" y="2795323"/>
                <a:ext cx="2019678" cy="530534"/>
              </a:xfrm>
              <a:prstGeom prst="rect">
                <a:avLst/>
              </a:prstGeom>
              <a:noFill/>
            </p:spPr>
            <p:txBody>
              <a:bodyPr wrap="square" rtlCol="0">
                <a:spAutoFit/>
              </a:bodyPr>
              <a:lstStyle/>
              <a:p>
                <a:pPr algn="ctr"/>
                <a:r>
                  <a:rPr lang="en-US" sz="1600" b="1" dirty="0">
                    <a:solidFill>
                      <a:schemeClr val="tx2"/>
                    </a:solidFill>
                    <a:cs typeface="B Nazanin" pitchFamily="2" charset="-78"/>
                  </a:rPr>
                  <a:t>Client/Server1</a:t>
                </a:r>
                <a:endParaRPr lang="en-US" sz="1200" b="1" dirty="0">
                  <a:solidFill>
                    <a:schemeClr val="tx2"/>
                  </a:solidFill>
                  <a:cs typeface="B Nazanin" pitchFamily="2" charset="-78"/>
                </a:endParaRPr>
              </a:p>
            </p:txBody>
          </p:sp>
        </p:grpSp>
        <p:cxnSp>
          <p:nvCxnSpPr>
            <p:cNvPr id="19" name="Straight Connector 18">
              <a:extLst>
                <a:ext uri="{FF2B5EF4-FFF2-40B4-BE49-F238E27FC236}">
                  <a16:creationId xmlns:a16="http://schemas.microsoft.com/office/drawing/2014/main" id="{617EF94A-C8BD-43D5-81AC-4D01F030AA2B}"/>
                </a:ext>
              </a:extLst>
            </p:cNvPr>
            <p:cNvCxnSpPr/>
            <p:nvPr/>
          </p:nvCxnSpPr>
          <p:spPr>
            <a:xfrm>
              <a:off x="1058283" y="2514600"/>
              <a:ext cx="1773558" cy="0"/>
            </a:xfrm>
            <a:prstGeom prst="line">
              <a:avLst/>
            </a:prstGeom>
          </p:spPr>
          <p:style>
            <a:lnRef idx="2">
              <a:schemeClr val="dk1"/>
            </a:lnRef>
            <a:fillRef idx="0">
              <a:schemeClr val="dk1"/>
            </a:fillRef>
            <a:effectRef idx="1">
              <a:schemeClr val="dk1"/>
            </a:effectRef>
            <a:fontRef idx="minor">
              <a:schemeClr val="tx1"/>
            </a:fontRef>
          </p:style>
        </p:cxnSp>
        <p:cxnSp>
          <p:nvCxnSpPr>
            <p:cNvPr id="20" name="Straight Connector 19">
              <a:extLst>
                <a:ext uri="{FF2B5EF4-FFF2-40B4-BE49-F238E27FC236}">
                  <a16:creationId xmlns:a16="http://schemas.microsoft.com/office/drawing/2014/main" id="{4C66E0A4-252E-40FC-BD56-30B654BD4FDE}"/>
                </a:ext>
              </a:extLst>
            </p:cNvPr>
            <p:cNvCxnSpPr/>
            <p:nvPr/>
          </p:nvCxnSpPr>
          <p:spPr>
            <a:xfrm>
              <a:off x="1058283" y="2971800"/>
              <a:ext cx="1773558" cy="0"/>
            </a:xfrm>
            <a:prstGeom prst="line">
              <a:avLst/>
            </a:prstGeom>
          </p:spPr>
          <p:style>
            <a:lnRef idx="2">
              <a:schemeClr val="dk1"/>
            </a:lnRef>
            <a:fillRef idx="0">
              <a:schemeClr val="dk1"/>
            </a:fillRef>
            <a:effectRef idx="1">
              <a:schemeClr val="dk1"/>
            </a:effectRef>
            <a:fontRef idx="minor">
              <a:schemeClr val="tx1"/>
            </a:fontRef>
          </p:style>
        </p:cxnSp>
        <p:sp>
          <p:nvSpPr>
            <p:cNvPr id="21" name="TextBox 20">
              <a:extLst>
                <a:ext uri="{FF2B5EF4-FFF2-40B4-BE49-F238E27FC236}">
                  <a16:creationId xmlns:a16="http://schemas.microsoft.com/office/drawing/2014/main" id="{A904CF3C-3FA1-4A4D-ABB2-7FB65BDFE66D}"/>
                </a:ext>
              </a:extLst>
            </p:cNvPr>
            <p:cNvSpPr txBox="1"/>
            <p:nvPr/>
          </p:nvSpPr>
          <p:spPr>
            <a:xfrm>
              <a:off x="1183062" y="2590800"/>
              <a:ext cx="1524000" cy="338554"/>
            </a:xfrm>
            <a:prstGeom prst="rect">
              <a:avLst/>
            </a:prstGeom>
            <a:noFill/>
          </p:spPr>
          <p:txBody>
            <a:bodyPr wrap="square" rtlCol="0">
              <a:spAutoFit/>
            </a:bodyPr>
            <a:lstStyle/>
            <a:p>
              <a:pPr algn="ctr" rtl="1"/>
              <a:r>
                <a:rPr lang="en-US" sz="1600" b="1" dirty="0"/>
                <a:t>DBMS1</a:t>
              </a:r>
              <a:endParaRPr lang="en-US" sz="1600" dirty="0"/>
            </a:p>
          </p:txBody>
        </p:sp>
        <p:sp>
          <p:nvSpPr>
            <p:cNvPr id="22" name="TextBox 21">
              <a:extLst>
                <a:ext uri="{FF2B5EF4-FFF2-40B4-BE49-F238E27FC236}">
                  <a16:creationId xmlns:a16="http://schemas.microsoft.com/office/drawing/2014/main" id="{65250180-FB8C-4882-9127-FD739FDA3491}"/>
                </a:ext>
              </a:extLst>
            </p:cNvPr>
            <p:cNvSpPr txBox="1"/>
            <p:nvPr/>
          </p:nvSpPr>
          <p:spPr>
            <a:xfrm>
              <a:off x="1183062" y="3048000"/>
              <a:ext cx="1524000" cy="338554"/>
            </a:xfrm>
            <a:prstGeom prst="rect">
              <a:avLst/>
            </a:prstGeom>
            <a:noFill/>
          </p:spPr>
          <p:txBody>
            <a:bodyPr wrap="square" rtlCol="0">
              <a:spAutoFit/>
            </a:bodyPr>
            <a:lstStyle/>
            <a:p>
              <a:pPr algn="ctr" rtl="1"/>
              <a:r>
                <a:rPr lang="en-US" sz="1600" b="1" dirty="0"/>
                <a:t>OS1</a:t>
              </a:r>
              <a:endParaRPr lang="en-US" sz="1600" dirty="0"/>
            </a:p>
          </p:txBody>
        </p:sp>
        <p:sp>
          <p:nvSpPr>
            <p:cNvPr id="23" name="TextBox 22">
              <a:extLst>
                <a:ext uri="{FF2B5EF4-FFF2-40B4-BE49-F238E27FC236}">
                  <a16:creationId xmlns:a16="http://schemas.microsoft.com/office/drawing/2014/main" id="{E6FD70A7-531B-4A7C-B10B-87806CB4BB27}"/>
                </a:ext>
              </a:extLst>
            </p:cNvPr>
            <p:cNvSpPr txBox="1"/>
            <p:nvPr/>
          </p:nvSpPr>
          <p:spPr>
            <a:xfrm>
              <a:off x="1183062" y="2176046"/>
              <a:ext cx="1524000" cy="338554"/>
            </a:xfrm>
            <a:prstGeom prst="rect">
              <a:avLst/>
            </a:prstGeom>
            <a:noFill/>
          </p:spPr>
          <p:txBody>
            <a:bodyPr wrap="square" rtlCol="0">
              <a:spAutoFit/>
            </a:bodyPr>
            <a:lstStyle/>
            <a:p>
              <a:pPr algn="ctr" rtl="1"/>
              <a:r>
                <a:rPr lang="en-US" sz="1600" b="1" dirty="0"/>
                <a:t>AP1</a:t>
              </a:r>
              <a:endParaRPr lang="en-US" sz="1600" dirty="0"/>
            </a:p>
          </p:txBody>
        </p:sp>
        <p:sp>
          <p:nvSpPr>
            <p:cNvPr id="24" name="Can 15">
              <a:extLst>
                <a:ext uri="{FF2B5EF4-FFF2-40B4-BE49-F238E27FC236}">
                  <a16:creationId xmlns:a16="http://schemas.microsoft.com/office/drawing/2014/main" id="{479545A3-B0CC-45D7-8D12-4B0ED32470C2}"/>
                </a:ext>
              </a:extLst>
            </p:cNvPr>
            <p:cNvSpPr/>
            <p:nvPr/>
          </p:nvSpPr>
          <p:spPr>
            <a:xfrm>
              <a:off x="-76200" y="2438400"/>
              <a:ext cx="723900" cy="74956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DB1</a:t>
              </a:r>
            </a:p>
          </p:txBody>
        </p:sp>
        <p:cxnSp>
          <p:nvCxnSpPr>
            <p:cNvPr id="25" name="Straight Arrow Connector 24">
              <a:extLst>
                <a:ext uri="{FF2B5EF4-FFF2-40B4-BE49-F238E27FC236}">
                  <a16:creationId xmlns:a16="http://schemas.microsoft.com/office/drawing/2014/main" id="{78331927-109C-4712-8E22-89D790FBE054}"/>
                </a:ext>
              </a:extLst>
            </p:cNvPr>
            <p:cNvCxnSpPr/>
            <p:nvPr/>
          </p:nvCxnSpPr>
          <p:spPr>
            <a:xfrm>
              <a:off x="647700" y="2760077"/>
              <a:ext cx="410583" cy="0"/>
            </a:xfrm>
            <a:prstGeom prst="straightConnector1">
              <a:avLst/>
            </a:prstGeom>
            <a:ln>
              <a:headEnd type="arrow"/>
              <a:tailEnd type="arrow"/>
            </a:ln>
            <a:effectLst/>
          </p:spPr>
          <p:style>
            <a:lnRef idx="2">
              <a:schemeClr val="accent1"/>
            </a:lnRef>
            <a:fillRef idx="0">
              <a:schemeClr val="accent1"/>
            </a:fillRef>
            <a:effectRef idx="1">
              <a:schemeClr val="accent1"/>
            </a:effectRef>
            <a:fontRef idx="minor">
              <a:schemeClr val="tx1"/>
            </a:fontRef>
          </p:style>
        </p:cxnSp>
      </p:grpSp>
      <p:grpSp>
        <p:nvGrpSpPr>
          <p:cNvPr id="28" name="Group 27">
            <a:extLst>
              <a:ext uri="{FF2B5EF4-FFF2-40B4-BE49-F238E27FC236}">
                <a16:creationId xmlns:a16="http://schemas.microsoft.com/office/drawing/2014/main" id="{6503B2F2-D644-4017-9E2D-363CD1A98543}"/>
              </a:ext>
            </a:extLst>
          </p:cNvPr>
          <p:cNvGrpSpPr/>
          <p:nvPr/>
        </p:nvGrpSpPr>
        <p:grpSpPr>
          <a:xfrm>
            <a:off x="7806838" y="3318862"/>
            <a:ext cx="3012870" cy="1710155"/>
            <a:chOff x="4835730" y="3219905"/>
            <a:chExt cx="3012870" cy="1710155"/>
          </a:xfrm>
        </p:grpSpPr>
        <p:grpSp>
          <p:nvGrpSpPr>
            <p:cNvPr id="29" name="Group 28">
              <a:extLst>
                <a:ext uri="{FF2B5EF4-FFF2-40B4-BE49-F238E27FC236}">
                  <a16:creationId xmlns:a16="http://schemas.microsoft.com/office/drawing/2014/main" id="{012D3C0E-1687-478E-A479-FA22A29A34B9}"/>
                </a:ext>
              </a:extLst>
            </p:cNvPr>
            <p:cNvGrpSpPr/>
            <p:nvPr/>
          </p:nvGrpSpPr>
          <p:grpSpPr>
            <a:xfrm>
              <a:off x="4835730" y="3219905"/>
              <a:ext cx="1981200" cy="1710155"/>
              <a:chOff x="1191499" y="2795323"/>
              <a:chExt cx="2019678" cy="2679914"/>
            </a:xfrm>
          </p:grpSpPr>
          <p:sp>
            <p:nvSpPr>
              <p:cNvPr id="37" name="Rounded Rectangle 30">
                <a:extLst>
                  <a:ext uri="{FF2B5EF4-FFF2-40B4-BE49-F238E27FC236}">
                    <a16:creationId xmlns:a16="http://schemas.microsoft.com/office/drawing/2014/main" id="{63147F82-7ED0-44ED-A7B8-E7C53AC61BF0}"/>
                  </a:ext>
                </a:extLst>
              </p:cNvPr>
              <p:cNvSpPr/>
              <p:nvPr/>
            </p:nvSpPr>
            <p:spPr>
              <a:xfrm>
                <a:off x="1297336" y="3286867"/>
                <a:ext cx="1808003" cy="218837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ysClr val="windowText" lastClr="000000"/>
                  </a:solidFill>
                  <a:latin typeface="Times New Roman" pitchFamily="18" charset="0"/>
                  <a:cs typeface="B Roya" pitchFamily="2" charset="-78"/>
                </a:endParaRPr>
              </a:p>
            </p:txBody>
          </p:sp>
          <p:sp>
            <p:nvSpPr>
              <p:cNvPr id="38" name="TextBox 37">
                <a:extLst>
                  <a:ext uri="{FF2B5EF4-FFF2-40B4-BE49-F238E27FC236}">
                    <a16:creationId xmlns:a16="http://schemas.microsoft.com/office/drawing/2014/main" id="{9675FA68-CEBF-4AE2-A0A9-71722778895E}"/>
                  </a:ext>
                </a:extLst>
              </p:cNvPr>
              <p:cNvSpPr txBox="1"/>
              <p:nvPr/>
            </p:nvSpPr>
            <p:spPr>
              <a:xfrm>
                <a:off x="1191499" y="2795323"/>
                <a:ext cx="2019678" cy="530534"/>
              </a:xfrm>
              <a:prstGeom prst="rect">
                <a:avLst/>
              </a:prstGeom>
              <a:noFill/>
            </p:spPr>
            <p:txBody>
              <a:bodyPr wrap="square" rtlCol="0">
                <a:spAutoFit/>
              </a:bodyPr>
              <a:lstStyle/>
              <a:p>
                <a:pPr algn="ctr"/>
                <a:r>
                  <a:rPr lang="en-US" sz="1600" b="1" dirty="0">
                    <a:solidFill>
                      <a:schemeClr val="tx2"/>
                    </a:solidFill>
                    <a:cs typeface="B Nazanin" pitchFamily="2" charset="-78"/>
                  </a:rPr>
                  <a:t>Client/Server2</a:t>
                </a:r>
                <a:endParaRPr lang="en-US" sz="1200" b="1" dirty="0">
                  <a:solidFill>
                    <a:schemeClr val="tx2"/>
                  </a:solidFill>
                  <a:cs typeface="B Nazanin" pitchFamily="2" charset="-78"/>
                </a:endParaRPr>
              </a:p>
            </p:txBody>
          </p:sp>
        </p:grpSp>
        <p:cxnSp>
          <p:nvCxnSpPr>
            <p:cNvPr id="30" name="Straight Connector 29">
              <a:extLst>
                <a:ext uri="{FF2B5EF4-FFF2-40B4-BE49-F238E27FC236}">
                  <a16:creationId xmlns:a16="http://schemas.microsoft.com/office/drawing/2014/main" id="{E71FD6BF-AD7C-4F7C-B8A6-BBD0C30A6495}"/>
                </a:ext>
              </a:extLst>
            </p:cNvPr>
            <p:cNvCxnSpPr/>
            <p:nvPr/>
          </p:nvCxnSpPr>
          <p:spPr>
            <a:xfrm>
              <a:off x="4939551" y="3981905"/>
              <a:ext cx="1773558" cy="0"/>
            </a:xfrm>
            <a:prstGeom prst="line">
              <a:avLst/>
            </a:prstGeom>
          </p:spPr>
          <p:style>
            <a:lnRef idx="2">
              <a:schemeClr val="dk1"/>
            </a:lnRef>
            <a:fillRef idx="0">
              <a:schemeClr val="dk1"/>
            </a:fillRef>
            <a:effectRef idx="1">
              <a:schemeClr val="dk1"/>
            </a:effectRef>
            <a:fontRef idx="minor">
              <a:schemeClr val="tx1"/>
            </a:fontRef>
          </p:style>
        </p:cxnSp>
        <p:cxnSp>
          <p:nvCxnSpPr>
            <p:cNvPr id="31" name="Straight Connector 30">
              <a:extLst>
                <a:ext uri="{FF2B5EF4-FFF2-40B4-BE49-F238E27FC236}">
                  <a16:creationId xmlns:a16="http://schemas.microsoft.com/office/drawing/2014/main" id="{15B130F0-BFD1-4924-BDF0-DA59BBA49621}"/>
                </a:ext>
              </a:extLst>
            </p:cNvPr>
            <p:cNvCxnSpPr/>
            <p:nvPr/>
          </p:nvCxnSpPr>
          <p:spPr>
            <a:xfrm>
              <a:off x="4939551" y="4439105"/>
              <a:ext cx="1773558" cy="0"/>
            </a:xfrm>
            <a:prstGeom prst="line">
              <a:avLst/>
            </a:prstGeom>
          </p:spPr>
          <p:style>
            <a:lnRef idx="2">
              <a:schemeClr val="dk1"/>
            </a:lnRef>
            <a:fillRef idx="0">
              <a:schemeClr val="dk1"/>
            </a:fillRef>
            <a:effectRef idx="1">
              <a:schemeClr val="dk1"/>
            </a:effectRef>
            <a:fontRef idx="minor">
              <a:schemeClr val="tx1"/>
            </a:fontRef>
          </p:style>
        </p:cxnSp>
        <p:sp>
          <p:nvSpPr>
            <p:cNvPr id="32" name="TextBox 31">
              <a:extLst>
                <a:ext uri="{FF2B5EF4-FFF2-40B4-BE49-F238E27FC236}">
                  <a16:creationId xmlns:a16="http://schemas.microsoft.com/office/drawing/2014/main" id="{D795D9C2-7650-421D-8D73-952BFF60E69F}"/>
                </a:ext>
              </a:extLst>
            </p:cNvPr>
            <p:cNvSpPr txBox="1"/>
            <p:nvPr/>
          </p:nvSpPr>
          <p:spPr>
            <a:xfrm>
              <a:off x="5064330" y="4058105"/>
              <a:ext cx="1524000" cy="338554"/>
            </a:xfrm>
            <a:prstGeom prst="rect">
              <a:avLst/>
            </a:prstGeom>
            <a:noFill/>
          </p:spPr>
          <p:txBody>
            <a:bodyPr wrap="square" rtlCol="0">
              <a:spAutoFit/>
            </a:bodyPr>
            <a:lstStyle/>
            <a:p>
              <a:pPr algn="ctr" rtl="1"/>
              <a:r>
                <a:rPr lang="en-US" sz="1600" b="1" dirty="0"/>
                <a:t>DBMS2</a:t>
              </a:r>
              <a:endParaRPr lang="en-US" sz="1600" dirty="0"/>
            </a:p>
          </p:txBody>
        </p:sp>
        <p:sp>
          <p:nvSpPr>
            <p:cNvPr id="33" name="TextBox 32">
              <a:extLst>
                <a:ext uri="{FF2B5EF4-FFF2-40B4-BE49-F238E27FC236}">
                  <a16:creationId xmlns:a16="http://schemas.microsoft.com/office/drawing/2014/main" id="{688D86B4-77B6-45CC-8F52-9A57CA9D650A}"/>
                </a:ext>
              </a:extLst>
            </p:cNvPr>
            <p:cNvSpPr txBox="1"/>
            <p:nvPr/>
          </p:nvSpPr>
          <p:spPr>
            <a:xfrm>
              <a:off x="5064330" y="4515305"/>
              <a:ext cx="1524000" cy="338554"/>
            </a:xfrm>
            <a:prstGeom prst="rect">
              <a:avLst/>
            </a:prstGeom>
            <a:noFill/>
          </p:spPr>
          <p:txBody>
            <a:bodyPr wrap="square" rtlCol="0">
              <a:spAutoFit/>
            </a:bodyPr>
            <a:lstStyle/>
            <a:p>
              <a:pPr algn="ctr" rtl="1"/>
              <a:r>
                <a:rPr lang="en-US" sz="1600" b="1" dirty="0"/>
                <a:t>OS2</a:t>
              </a:r>
              <a:endParaRPr lang="en-US" sz="1600" dirty="0"/>
            </a:p>
          </p:txBody>
        </p:sp>
        <p:sp>
          <p:nvSpPr>
            <p:cNvPr id="34" name="TextBox 33">
              <a:extLst>
                <a:ext uri="{FF2B5EF4-FFF2-40B4-BE49-F238E27FC236}">
                  <a16:creationId xmlns:a16="http://schemas.microsoft.com/office/drawing/2014/main" id="{433E3F41-011A-4699-89F3-10014CEEA863}"/>
                </a:ext>
              </a:extLst>
            </p:cNvPr>
            <p:cNvSpPr txBox="1"/>
            <p:nvPr/>
          </p:nvSpPr>
          <p:spPr>
            <a:xfrm>
              <a:off x="5064330" y="3643351"/>
              <a:ext cx="1524000" cy="338554"/>
            </a:xfrm>
            <a:prstGeom prst="rect">
              <a:avLst/>
            </a:prstGeom>
            <a:noFill/>
          </p:spPr>
          <p:txBody>
            <a:bodyPr wrap="square" rtlCol="0">
              <a:spAutoFit/>
            </a:bodyPr>
            <a:lstStyle/>
            <a:p>
              <a:pPr algn="ctr" rtl="1"/>
              <a:r>
                <a:rPr lang="en-US" sz="1600" b="1" dirty="0"/>
                <a:t>AP2</a:t>
              </a:r>
              <a:endParaRPr lang="en-US" sz="1600" dirty="0"/>
            </a:p>
          </p:txBody>
        </p:sp>
        <p:sp>
          <p:nvSpPr>
            <p:cNvPr id="35" name="Can 28">
              <a:extLst>
                <a:ext uri="{FF2B5EF4-FFF2-40B4-BE49-F238E27FC236}">
                  <a16:creationId xmlns:a16="http://schemas.microsoft.com/office/drawing/2014/main" id="{731FA659-B432-4D37-AA3A-64778E51A235}"/>
                </a:ext>
              </a:extLst>
            </p:cNvPr>
            <p:cNvSpPr/>
            <p:nvPr/>
          </p:nvSpPr>
          <p:spPr>
            <a:xfrm>
              <a:off x="7124700" y="3822440"/>
              <a:ext cx="723900" cy="74956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DB2</a:t>
              </a:r>
            </a:p>
          </p:txBody>
        </p:sp>
        <p:cxnSp>
          <p:nvCxnSpPr>
            <p:cNvPr id="36" name="Straight Arrow Connector 35">
              <a:extLst>
                <a:ext uri="{FF2B5EF4-FFF2-40B4-BE49-F238E27FC236}">
                  <a16:creationId xmlns:a16="http://schemas.microsoft.com/office/drawing/2014/main" id="{6FB1B511-695D-4993-AF33-62500C60B6D5}"/>
                </a:ext>
              </a:extLst>
            </p:cNvPr>
            <p:cNvCxnSpPr/>
            <p:nvPr/>
          </p:nvCxnSpPr>
          <p:spPr>
            <a:xfrm>
              <a:off x="6713109" y="4201253"/>
              <a:ext cx="410583" cy="0"/>
            </a:xfrm>
            <a:prstGeom prst="straightConnector1">
              <a:avLst/>
            </a:prstGeom>
            <a:ln>
              <a:headEnd type="arrow"/>
              <a:tailEnd type="arrow"/>
            </a:ln>
            <a:effectLst/>
          </p:spPr>
          <p:style>
            <a:lnRef idx="2">
              <a:schemeClr val="accent1"/>
            </a:lnRef>
            <a:fillRef idx="0">
              <a:schemeClr val="accent1"/>
            </a:fillRef>
            <a:effectRef idx="1">
              <a:schemeClr val="accent1"/>
            </a:effectRef>
            <a:fontRef idx="minor">
              <a:schemeClr val="tx1"/>
            </a:fontRef>
          </p:style>
        </p:cxnSp>
      </p:grpSp>
      <p:grpSp>
        <p:nvGrpSpPr>
          <p:cNvPr id="39" name="Group 38">
            <a:extLst>
              <a:ext uri="{FF2B5EF4-FFF2-40B4-BE49-F238E27FC236}">
                <a16:creationId xmlns:a16="http://schemas.microsoft.com/office/drawing/2014/main" id="{CD3E3E3E-A992-4726-8AF9-5D7B50716935}"/>
              </a:ext>
            </a:extLst>
          </p:cNvPr>
          <p:cNvGrpSpPr/>
          <p:nvPr/>
        </p:nvGrpSpPr>
        <p:grpSpPr>
          <a:xfrm>
            <a:off x="2746744" y="4199507"/>
            <a:ext cx="3011862" cy="1710155"/>
            <a:chOff x="-76200" y="1752600"/>
            <a:chExt cx="3011862" cy="1710155"/>
          </a:xfrm>
        </p:grpSpPr>
        <p:grpSp>
          <p:nvGrpSpPr>
            <p:cNvPr id="40" name="Group 39">
              <a:extLst>
                <a:ext uri="{FF2B5EF4-FFF2-40B4-BE49-F238E27FC236}">
                  <a16:creationId xmlns:a16="http://schemas.microsoft.com/office/drawing/2014/main" id="{E9EC3D75-CAC8-4544-A9EF-1749B4BC005C}"/>
                </a:ext>
              </a:extLst>
            </p:cNvPr>
            <p:cNvGrpSpPr/>
            <p:nvPr/>
          </p:nvGrpSpPr>
          <p:grpSpPr>
            <a:xfrm>
              <a:off x="954462" y="1752600"/>
              <a:ext cx="1981200" cy="1710155"/>
              <a:chOff x="1191499" y="2795323"/>
              <a:chExt cx="2019678" cy="2679914"/>
            </a:xfrm>
          </p:grpSpPr>
          <p:sp>
            <p:nvSpPr>
              <p:cNvPr id="48" name="Rounded Rectangle 41">
                <a:extLst>
                  <a:ext uri="{FF2B5EF4-FFF2-40B4-BE49-F238E27FC236}">
                    <a16:creationId xmlns:a16="http://schemas.microsoft.com/office/drawing/2014/main" id="{6C518452-FB61-46E2-8A67-961D191AE05D}"/>
                  </a:ext>
                </a:extLst>
              </p:cNvPr>
              <p:cNvSpPr/>
              <p:nvPr/>
            </p:nvSpPr>
            <p:spPr>
              <a:xfrm>
                <a:off x="1297336" y="3286867"/>
                <a:ext cx="1808003" cy="218837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ysClr val="windowText" lastClr="000000"/>
                  </a:solidFill>
                  <a:latin typeface="Times New Roman" pitchFamily="18" charset="0"/>
                  <a:cs typeface="B Roya" pitchFamily="2" charset="-78"/>
                </a:endParaRPr>
              </a:p>
            </p:txBody>
          </p:sp>
          <p:sp>
            <p:nvSpPr>
              <p:cNvPr id="49" name="TextBox 48">
                <a:extLst>
                  <a:ext uri="{FF2B5EF4-FFF2-40B4-BE49-F238E27FC236}">
                    <a16:creationId xmlns:a16="http://schemas.microsoft.com/office/drawing/2014/main" id="{2C79A469-D1E6-46A1-BF70-296F412092E0}"/>
                  </a:ext>
                </a:extLst>
              </p:cNvPr>
              <p:cNvSpPr txBox="1"/>
              <p:nvPr/>
            </p:nvSpPr>
            <p:spPr>
              <a:xfrm>
                <a:off x="1191499" y="2795323"/>
                <a:ext cx="2019678" cy="530534"/>
              </a:xfrm>
              <a:prstGeom prst="rect">
                <a:avLst/>
              </a:prstGeom>
              <a:noFill/>
            </p:spPr>
            <p:txBody>
              <a:bodyPr wrap="square" rtlCol="0">
                <a:spAutoFit/>
              </a:bodyPr>
              <a:lstStyle/>
              <a:p>
                <a:pPr algn="ctr"/>
                <a:r>
                  <a:rPr lang="en-US" sz="1600" b="1" dirty="0">
                    <a:solidFill>
                      <a:schemeClr val="tx2"/>
                    </a:solidFill>
                    <a:cs typeface="B Nazanin" pitchFamily="2" charset="-78"/>
                  </a:rPr>
                  <a:t>Client/Server3</a:t>
                </a:r>
                <a:endParaRPr lang="en-US" sz="1200" b="1" dirty="0">
                  <a:solidFill>
                    <a:schemeClr val="tx2"/>
                  </a:solidFill>
                  <a:cs typeface="B Nazanin" pitchFamily="2" charset="-78"/>
                </a:endParaRPr>
              </a:p>
            </p:txBody>
          </p:sp>
        </p:grpSp>
        <p:cxnSp>
          <p:nvCxnSpPr>
            <p:cNvPr id="41" name="Straight Connector 40">
              <a:extLst>
                <a:ext uri="{FF2B5EF4-FFF2-40B4-BE49-F238E27FC236}">
                  <a16:creationId xmlns:a16="http://schemas.microsoft.com/office/drawing/2014/main" id="{ED2B709F-202D-48EE-A3FC-001ABB02EA9E}"/>
                </a:ext>
              </a:extLst>
            </p:cNvPr>
            <p:cNvCxnSpPr/>
            <p:nvPr/>
          </p:nvCxnSpPr>
          <p:spPr>
            <a:xfrm>
              <a:off x="1058283" y="2514600"/>
              <a:ext cx="1773558" cy="0"/>
            </a:xfrm>
            <a:prstGeom prst="line">
              <a:avLst/>
            </a:prstGeom>
          </p:spPr>
          <p:style>
            <a:lnRef idx="2">
              <a:schemeClr val="dk1"/>
            </a:lnRef>
            <a:fillRef idx="0">
              <a:schemeClr val="dk1"/>
            </a:fillRef>
            <a:effectRef idx="1">
              <a:schemeClr val="dk1"/>
            </a:effectRef>
            <a:fontRef idx="minor">
              <a:schemeClr val="tx1"/>
            </a:fontRef>
          </p:style>
        </p:cxnSp>
        <p:cxnSp>
          <p:nvCxnSpPr>
            <p:cNvPr id="42" name="Straight Connector 41">
              <a:extLst>
                <a:ext uri="{FF2B5EF4-FFF2-40B4-BE49-F238E27FC236}">
                  <a16:creationId xmlns:a16="http://schemas.microsoft.com/office/drawing/2014/main" id="{2D1A4E0E-50E4-4B3B-BE1B-84F43A0732F3}"/>
                </a:ext>
              </a:extLst>
            </p:cNvPr>
            <p:cNvCxnSpPr/>
            <p:nvPr/>
          </p:nvCxnSpPr>
          <p:spPr>
            <a:xfrm>
              <a:off x="1058283" y="2971800"/>
              <a:ext cx="1773558" cy="0"/>
            </a:xfrm>
            <a:prstGeom prst="line">
              <a:avLst/>
            </a:prstGeom>
          </p:spPr>
          <p:style>
            <a:lnRef idx="2">
              <a:schemeClr val="dk1"/>
            </a:lnRef>
            <a:fillRef idx="0">
              <a:schemeClr val="dk1"/>
            </a:fillRef>
            <a:effectRef idx="1">
              <a:schemeClr val="dk1"/>
            </a:effectRef>
            <a:fontRef idx="minor">
              <a:schemeClr val="tx1"/>
            </a:fontRef>
          </p:style>
        </p:cxnSp>
        <p:sp>
          <p:nvSpPr>
            <p:cNvPr id="43" name="TextBox 42">
              <a:extLst>
                <a:ext uri="{FF2B5EF4-FFF2-40B4-BE49-F238E27FC236}">
                  <a16:creationId xmlns:a16="http://schemas.microsoft.com/office/drawing/2014/main" id="{88BFF751-03B1-4070-BF6D-72E26FE6E5A3}"/>
                </a:ext>
              </a:extLst>
            </p:cNvPr>
            <p:cNvSpPr txBox="1"/>
            <p:nvPr/>
          </p:nvSpPr>
          <p:spPr>
            <a:xfrm>
              <a:off x="1183062" y="2590800"/>
              <a:ext cx="1524000" cy="338554"/>
            </a:xfrm>
            <a:prstGeom prst="rect">
              <a:avLst/>
            </a:prstGeom>
            <a:noFill/>
          </p:spPr>
          <p:txBody>
            <a:bodyPr wrap="square" rtlCol="0">
              <a:spAutoFit/>
            </a:bodyPr>
            <a:lstStyle/>
            <a:p>
              <a:pPr algn="ctr" rtl="1"/>
              <a:r>
                <a:rPr lang="en-US" sz="1600" b="1" dirty="0"/>
                <a:t>DBMS3</a:t>
              </a:r>
              <a:endParaRPr lang="en-US" sz="1600" dirty="0"/>
            </a:p>
          </p:txBody>
        </p:sp>
        <p:sp>
          <p:nvSpPr>
            <p:cNvPr id="44" name="TextBox 43">
              <a:extLst>
                <a:ext uri="{FF2B5EF4-FFF2-40B4-BE49-F238E27FC236}">
                  <a16:creationId xmlns:a16="http://schemas.microsoft.com/office/drawing/2014/main" id="{B7FD7A43-6510-47E3-961A-1BA824FEE096}"/>
                </a:ext>
              </a:extLst>
            </p:cNvPr>
            <p:cNvSpPr txBox="1"/>
            <p:nvPr/>
          </p:nvSpPr>
          <p:spPr>
            <a:xfrm>
              <a:off x="1058283" y="3048000"/>
              <a:ext cx="1773558" cy="338554"/>
            </a:xfrm>
            <a:prstGeom prst="rect">
              <a:avLst/>
            </a:prstGeom>
            <a:noFill/>
          </p:spPr>
          <p:txBody>
            <a:bodyPr wrap="square" rtlCol="0">
              <a:spAutoFit/>
            </a:bodyPr>
            <a:lstStyle/>
            <a:p>
              <a:pPr algn="ctr" rtl="1"/>
              <a:r>
                <a:rPr lang="en-US" sz="1600" b="1" dirty="0"/>
                <a:t>OS3</a:t>
              </a:r>
              <a:endParaRPr lang="en-US" sz="1600" dirty="0"/>
            </a:p>
          </p:txBody>
        </p:sp>
        <p:sp>
          <p:nvSpPr>
            <p:cNvPr id="45" name="TextBox 44">
              <a:extLst>
                <a:ext uri="{FF2B5EF4-FFF2-40B4-BE49-F238E27FC236}">
                  <a16:creationId xmlns:a16="http://schemas.microsoft.com/office/drawing/2014/main" id="{0D95382C-1E49-4421-A759-13999F33DAD4}"/>
                </a:ext>
              </a:extLst>
            </p:cNvPr>
            <p:cNvSpPr txBox="1"/>
            <p:nvPr/>
          </p:nvSpPr>
          <p:spPr>
            <a:xfrm>
              <a:off x="1183062" y="2176046"/>
              <a:ext cx="1524000" cy="338554"/>
            </a:xfrm>
            <a:prstGeom prst="rect">
              <a:avLst/>
            </a:prstGeom>
            <a:noFill/>
          </p:spPr>
          <p:txBody>
            <a:bodyPr wrap="square" rtlCol="0">
              <a:spAutoFit/>
            </a:bodyPr>
            <a:lstStyle/>
            <a:p>
              <a:pPr algn="ctr" rtl="1"/>
              <a:r>
                <a:rPr lang="en-US" sz="1600" b="1" dirty="0"/>
                <a:t>AP3</a:t>
              </a:r>
              <a:endParaRPr lang="en-US" sz="1600" dirty="0"/>
            </a:p>
          </p:txBody>
        </p:sp>
        <p:sp>
          <p:nvSpPr>
            <p:cNvPr id="46" name="Can 39">
              <a:extLst>
                <a:ext uri="{FF2B5EF4-FFF2-40B4-BE49-F238E27FC236}">
                  <a16:creationId xmlns:a16="http://schemas.microsoft.com/office/drawing/2014/main" id="{C49FF233-E9F8-48F0-83B5-8A15C5AA1C1A}"/>
                </a:ext>
              </a:extLst>
            </p:cNvPr>
            <p:cNvSpPr/>
            <p:nvPr/>
          </p:nvSpPr>
          <p:spPr>
            <a:xfrm>
              <a:off x="-76200" y="2438400"/>
              <a:ext cx="723900" cy="74956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DB3</a:t>
              </a:r>
            </a:p>
          </p:txBody>
        </p:sp>
        <p:cxnSp>
          <p:nvCxnSpPr>
            <p:cNvPr id="47" name="Straight Arrow Connector 46">
              <a:extLst>
                <a:ext uri="{FF2B5EF4-FFF2-40B4-BE49-F238E27FC236}">
                  <a16:creationId xmlns:a16="http://schemas.microsoft.com/office/drawing/2014/main" id="{48D5C58C-1C7C-4681-B7D9-C1B18B225D43}"/>
                </a:ext>
              </a:extLst>
            </p:cNvPr>
            <p:cNvCxnSpPr/>
            <p:nvPr/>
          </p:nvCxnSpPr>
          <p:spPr>
            <a:xfrm>
              <a:off x="647700" y="2760077"/>
              <a:ext cx="410583" cy="0"/>
            </a:xfrm>
            <a:prstGeom prst="straightConnector1">
              <a:avLst/>
            </a:prstGeom>
            <a:ln>
              <a:headEnd type="arrow"/>
              <a:tailEnd type="arrow"/>
            </a:ln>
            <a:effectLst/>
          </p:spPr>
          <p:style>
            <a:lnRef idx="2">
              <a:schemeClr val="accent1"/>
            </a:lnRef>
            <a:fillRef idx="0">
              <a:schemeClr val="accent1"/>
            </a:fillRef>
            <a:effectRef idx="1">
              <a:schemeClr val="accent1"/>
            </a:effectRef>
            <a:fontRef idx="minor">
              <a:schemeClr val="tx1"/>
            </a:fontRef>
          </p:style>
        </p:cxnSp>
      </p:grpSp>
      <p:sp>
        <p:nvSpPr>
          <p:cNvPr id="50" name="Cloud 49">
            <a:extLst>
              <a:ext uri="{FF2B5EF4-FFF2-40B4-BE49-F238E27FC236}">
                <a16:creationId xmlns:a16="http://schemas.microsoft.com/office/drawing/2014/main" id="{E2172630-2471-422D-B90F-8051AF9DE0DC}"/>
              </a:ext>
            </a:extLst>
          </p:cNvPr>
          <p:cNvSpPr/>
          <p:nvPr/>
        </p:nvSpPr>
        <p:spPr>
          <a:xfrm>
            <a:off x="5963429" y="3789804"/>
            <a:ext cx="1295400" cy="87195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LAN</a:t>
            </a:r>
          </a:p>
        </p:txBody>
      </p:sp>
      <p:cxnSp>
        <p:nvCxnSpPr>
          <p:cNvPr id="51" name="Curved Connector 45">
            <a:extLst>
              <a:ext uri="{FF2B5EF4-FFF2-40B4-BE49-F238E27FC236}">
                <a16:creationId xmlns:a16="http://schemas.microsoft.com/office/drawing/2014/main" id="{71F05DA2-383C-4EFB-A18F-3ADA6E14A068}"/>
              </a:ext>
            </a:extLst>
          </p:cNvPr>
          <p:cNvCxnSpPr>
            <a:stCxn id="50" idx="0"/>
          </p:cNvCxnSpPr>
          <p:nvPr/>
        </p:nvCxnSpPr>
        <p:spPr>
          <a:xfrm>
            <a:off x="7257750" y="4225781"/>
            <a:ext cx="597230" cy="587815"/>
          </a:xfrm>
          <a:prstGeom prst="curvedConnector3">
            <a:avLst>
              <a:gd name="adj1" fmla="val 50000"/>
            </a:avLst>
          </a:prstGeom>
          <a:ln>
            <a:headEnd type="arrow"/>
            <a:tailEnd type="arrow"/>
          </a:ln>
        </p:spPr>
        <p:style>
          <a:lnRef idx="2">
            <a:schemeClr val="accent2"/>
          </a:lnRef>
          <a:fillRef idx="0">
            <a:schemeClr val="accent2"/>
          </a:fillRef>
          <a:effectRef idx="1">
            <a:schemeClr val="accent2"/>
          </a:effectRef>
          <a:fontRef idx="minor">
            <a:schemeClr val="tx1"/>
          </a:fontRef>
        </p:style>
      </p:cxnSp>
      <p:cxnSp>
        <p:nvCxnSpPr>
          <p:cNvPr id="52" name="Curved Connector 51">
            <a:extLst>
              <a:ext uri="{FF2B5EF4-FFF2-40B4-BE49-F238E27FC236}">
                <a16:creationId xmlns:a16="http://schemas.microsoft.com/office/drawing/2014/main" id="{C3878935-470B-4FBC-84DF-98EFFD2A556C}"/>
              </a:ext>
            </a:extLst>
          </p:cNvPr>
          <p:cNvCxnSpPr>
            <a:cxnSpLocks/>
            <a:stCxn id="50" idx="1"/>
            <a:endCxn id="44" idx="3"/>
          </p:cNvCxnSpPr>
          <p:nvPr/>
        </p:nvCxnSpPr>
        <p:spPr>
          <a:xfrm rot="5400000">
            <a:off x="5631280" y="4684335"/>
            <a:ext cx="1003354" cy="956344"/>
          </a:xfrm>
          <a:prstGeom prst="curvedConnector2">
            <a:avLst/>
          </a:prstGeom>
          <a:ln>
            <a:headEnd type="arrow"/>
            <a:tailEnd type="arrow"/>
          </a:ln>
        </p:spPr>
        <p:style>
          <a:lnRef idx="2">
            <a:schemeClr val="accent2"/>
          </a:lnRef>
          <a:fillRef idx="0">
            <a:schemeClr val="accent2"/>
          </a:fillRef>
          <a:effectRef idx="1">
            <a:schemeClr val="accent2"/>
          </a:effectRef>
          <a:fontRef idx="minor">
            <a:schemeClr val="tx1"/>
          </a:fontRef>
        </p:style>
      </p:cxnSp>
      <p:cxnSp>
        <p:nvCxnSpPr>
          <p:cNvPr id="53" name="Curved Connector 68">
            <a:extLst>
              <a:ext uri="{FF2B5EF4-FFF2-40B4-BE49-F238E27FC236}">
                <a16:creationId xmlns:a16="http://schemas.microsoft.com/office/drawing/2014/main" id="{646DD644-DC62-4CD9-9AB3-04600AAB2503}"/>
              </a:ext>
            </a:extLst>
          </p:cNvPr>
          <p:cNvCxnSpPr>
            <a:cxnSpLocks/>
            <a:stCxn id="50" idx="2"/>
            <a:endCxn id="26" idx="2"/>
          </p:cNvCxnSpPr>
          <p:nvPr/>
        </p:nvCxnSpPr>
        <p:spPr>
          <a:xfrm rot="10800000">
            <a:off x="4768007" y="3513855"/>
            <a:ext cx="1199441" cy="711926"/>
          </a:xfrm>
          <a:prstGeom prst="curvedConnector2">
            <a:avLst/>
          </a:prstGeom>
          <a:ln>
            <a:headEnd type="arrow"/>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797342980"/>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250"/>
                                        <p:tgtEl>
                                          <p:spTgt spid="8"/>
                                        </p:tgtEl>
                                      </p:cBhvr>
                                    </p:animEffect>
                                  </p:childTnLst>
                                </p:cTn>
                              </p:par>
                              <p:par>
                                <p:cTn id="8" presetID="22"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250"/>
                                        <p:tgtEl>
                                          <p:spTgt spid="9"/>
                                        </p:tgtEl>
                                      </p:cBhvr>
                                    </p:animEffect>
                                  </p:childTnLst>
                                </p:cTn>
                              </p:par>
                              <p:par>
                                <p:cTn id="11" presetID="22" presetClass="entr" presetSubtype="8"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250"/>
                                        <p:tgtEl>
                                          <p:spTgt spid="13"/>
                                        </p:tgtEl>
                                      </p:cBhvr>
                                    </p:animEffect>
                                  </p:childTnLst>
                                </p:cTn>
                              </p:par>
                            </p:childTnLst>
                          </p:cTn>
                        </p:par>
                        <p:par>
                          <p:cTn id="14" fill="hold">
                            <p:stCondLst>
                              <p:cond delay="250"/>
                            </p:stCondLst>
                            <p:childTnLst>
                              <p:par>
                                <p:cTn id="15" presetID="10"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par>
                          <p:cTn id="18" fill="hold">
                            <p:stCondLst>
                              <p:cond delay="750"/>
                            </p:stCondLst>
                            <p:childTnLst>
                              <p:par>
                                <p:cTn id="19" presetID="42" presetClass="entr" presetSubtype="0"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anim calcmode="lin" valueType="num">
                                      <p:cBhvr>
                                        <p:cTn id="22" dur="500" fill="hold"/>
                                        <p:tgtEl>
                                          <p:spTgt spid="10"/>
                                        </p:tgtEl>
                                        <p:attrNameLst>
                                          <p:attrName>ppt_x</p:attrName>
                                        </p:attrNameLst>
                                      </p:cBhvr>
                                      <p:tavLst>
                                        <p:tav tm="0">
                                          <p:val>
                                            <p:strVal val="#ppt_x"/>
                                          </p:val>
                                        </p:tav>
                                        <p:tav tm="100000">
                                          <p:val>
                                            <p:strVal val="#ppt_x"/>
                                          </p:val>
                                        </p:tav>
                                      </p:tavLst>
                                    </p:anim>
                                    <p:anim calcmode="lin" valueType="num">
                                      <p:cBhvr>
                                        <p:cTn id="23" dur="500" fill="hold"/>
                                        <p:tgtEl>
                                          <p:spTgt spid="10"/>
                                        </p:tgtEl>
                                        <p:attrNameLst>
                                          <p:attrName>ppt_y</p:attrName>
                                        </p:attrNameLst>
                                      </p:cBhvr>
                                      <p:tavLst>
                                        <p:tav tm="0">
                                          <p:val>
                                            <p:strVal val="#ppt_y+.1"/>
                                          </p:val>
                                        </p:tav>
                                        <p:tav tm="100000">
                                          <p:val>
                                            <p:strVal val="#ppt_y"/>
                                          </p:val>
                                        </p:tav>
                                      </p:tavLst>
                                    </p:anim>
                                  </p:childTnLst>
                                </p:cTn>
                              </p:par>
                            </p:childTnLst>
                          </p:cTn>
                        </p:par>
                        <p:par>
                          <p:cTn id="24" fill="hold">
                            <p:stCondLst>
                              <p:cond delay="1250"/>
                            </p:stCondLst>
                            <p:childTnLst>
                              <p:par>
                                <p:cTn id="25" presetID="10" presetClass="entr" presetSubtype="0" fill="hold"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par>
                          <p:cTn id="28" fill="hold">
                            <p:stCondLst>
                              <p:cond delay="1750"/>
                            </p:stCondLst>
                            <p:childTnLst>
                              <p:par>
                                <p:cTn id="29" presetID="10" presetClass="entr" presetSubtype="0" fill="hold" nodeType="after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500"/>
                                        <p:tgtEl>
                                          <p:spTgt spid="28"/>
                                        </p:tgtEl>
                                      </p:cBhvr>
                                    </p:animEffect>
                                  </p:childTnLst>
                                </p:cTn>
                              </p:par>
                            </p:childTnLst>
                          </p:cTn>
                        </p:par>
                        <p:par>
                          <p:cTn id="32" fill="hold">
                            <p:stCondLst>
                              <p:cond delay="2250"/>
                            </p:stCondLst>
                            <p:childTnLst>
                              <p:par>
                                <p:cTn id="33" presetID="10" presetClass="entr" presetSubtype="0" fill="hold" nodeType="after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fade">
                                      <p:cBhvr>
                                        <p:cTn id="35" dur="500"/>
                                        <p:tgtEl>
                                          <p:spTgt spid="39"/>
                                        </p:tgtEl>
                                      </p:cBhvr>
                                    </p:animEffect>
                                  </p:childTnLst>
                                </p:cTn>
                              </p:par>
                            </p:childTnLst>
                          </p:cTn>
                        </p:par>
                        <p:par>
                          <p:cTn id="36" fill="hold">
                            <p:stCondLst>
                              <p:cond delay="2750"/>
                            </p:stCondLst>
                            <p:childTnLst>
                              <p:par>
                                <p:cTn id="37" presetID="10" presetClass="entr" presetSubtype="0" fill="hold" grpId="0" nodeType="afterEffect">
                                  <p:stCondLst>
                                    <p:cond delay="0"/>
                                  </p:stCondLst>
                                  <p:childTnLst>
                                    <p:set>
                                      <p:cBhvr>
                                        <p:cTn id="38" dur="1" fill="hold">
                                          <p:stCondLst>
                                            <p:cond delay="0"/>
                                          </p:stCondLst>
                                        </p:cTn>
                                        <p:tgtEl>
                                          <p:spTgt spid="50"/>
                                        </p:tgtEl>
                                        <p:attrNameLst>
                                          <p:attrName>style.visibility</p:attrName>
                                        </p:attrNameLst>
                                      </p:cBhvr>
                                      <p:to>
                                        <p:strVal val="visible"/>
                                      </p:to>
                                    </p:set>
                                    <p:animEffect transition="in" filter="fade">
                                      <p:cBhvr>
                                        <p:cTn id="39" dur="500"/>
                                        <p:tgtEl>
                                          <p:spTgt spid="50"/>
                                        </p:tgtEl>
                                      </p:cBhvr>
                                    </p:animEffect>
                                  </p:childTnLst>
                                </p:cTn>
                              </p:par>
                            </p:childTnLst>
                          </p:cTn>
                        </p:par>
                        <p:par>
                          <p:cTn id="40" fill="hold">
                            <p:stCondLst>
                              <p:cond delay="3250"/>
                            </p:stCondLst>
                            <p:childTnLst>
                              <p:par>
                                <p:cTn id="41" presetID="10" presetClass="entr" presetSubtype="0" fill="hold" nodeType="after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fade">
                                      <p:cBhvr>
                                        <p:cTn id="43" dur="500"/>
                                        <p:tgtEl>
                                          <p:spTgt spid="53"/>
                                        </p:tgtEl>
                                      </p:cBhvr>
                                    </p:animEffect>
                                  </p:childTnLst>
                                </p:cTn>
                              </p:par>
                            </p:childTnLst>
                          </p:cTn>
                        </p:par>
                        <p:par>
                          <p:cTn id="44" fill="hold">
                            <p:stCondLst>
                              <p:cond delay="3750"/>
                            </p:stCondLst>
                            <p:childTnLst>
                              <p:par>
                                <p:cTn id="45" presetID="10" presetClass="entr" presetSubtype="0" fill="hold" nodeType="afterEffect">
                                  <p:stCondLst>
                                    <p:cond delay="0"/>
                                  </p:stCondLst>
                                  <p:childTnLst>
                                    <p:set>
                                      <p:cBhvr>
                                        <p:cTn id="46" dur="1" fill="hold">
                                          <p:stCondLst>
                                            <p:cond delay="0"/>
                                          </p:stCondLst>
                                        </p:cTn>
                                        <p:tgtEl>
                                          <p:spTgt spid="52"/>
                                        </p:tgtEl>
                                        <p:attrNameLst>
                                          <p:attrName>style.visibility</p:attrName>
                                        </p:attrNameLst>
                                      </p:cBhvr>
                                      <p:to>
                                        <p:strVal val="visible"/>
                                      </p:to>
                                    </p:set>
                                    <p:animEffect transition="in" filter="fade">
                                      <p:cBhvr>
                                        <p:cTn id="47" dur="500"/>
                                        <p:tgtEl>
                                          <p:spTgt spid="52"/>
                                        </p:tgtEl>
                                      </p:cBhvr>
                                    </p:animEffect>
                                  </p:childTnLst>
                                </p:cTn>
                              </p:par>
                            </p:childTnLst>
                          </p:cTn>
                        </p:par>
                        <p:par>
                          <p:cTn id="48" fill="hold">
                            <p:stCondLst>
                              <p:cond delay="4250"/>
                            </p:stCondLst>
                            <p:childTnLst>
                              <p:par>
                                <p:cTn id="49" presetID="10" presetClass="entr" presetSubtype="0" fill="hold" nodeType="afterEffect">
                                  <p:stCondLst>
                                    <p:cond delay="0"/>
                                  </p:stCondLst>
                                  <p:childTnLst>
                                    <p:set>
                                      <p:cBhvr>
                                        <p:cTn id="50" dur="1" fill="hold">
                                          <p:stCondLst>
                                            <p:cond delay="0"/>
                                          </p:stCondLst>
                                        </p:cTn>
                                        <p:tgtEl>
                                          <p:spTgt spid="51"/>
                                        </p:tgtEl>
                                        <p:attrNameLst>
                                          <p:attrName>style.visibility</p:attrName>
                                        </p:attrNameLst>
                                      </p:cBhvr>
                                      <p:to>
                                        <p:strVal val="visible"/>
                                      </p:to>
                                    </p:set>
                                    <p:animEffect transition="in" filter="fade">
                                      <p:cBhvr>
                                        <p:cTn id="5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p:bldP spid="5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3057" cy="788187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0" y="5462000"/>
            <a:ext cx="12192000" cy="1396000"/>
          </a:xfrm>
          <a:prstGeom prst="rect">
            <a:avLst/>
          </a:prstGeom>
          <a:solidFill>
            <a:srgbClr val="B4DCF5">
              <a:lumMod val="10000"/>
            </a:srgbClr>
          </a:solidFill>
        </p:spPr>
      </p:pic>
      <p:pic>
        <p:nvPicPr>
          <p:cNvPr id="6" name="Picture 5"/>
          <p:cNvPicPr>
            <a:picLocks noChangeAspect="1"/>
          </p:cNvPicPr>
          <p:nvPr/>
        </p:nvPicPr>
        <p:blipFill>
          <a:blip r:embed="rId4"/>
          <a:stretch>
            <a:fillRect/>
          </a:stretch>
        </p:blipFill>
        <p:spPr>
          <a:xfrm>
            <a:off x="-128789" y="4290646"/>
            <a:ext cx="12518265" cy="1968485"/>
          </a:xfrm>
          <a:prstGeom prst="rect">
            <a:avLst/>
          </a:prstGeom>
        </p:spPr>
      </p:pic>
      <p:pic>
        <p:nvPicPr>
          <p:cNvPr id="8" name="Picture 7">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7" y="5841596"/>
            <a:ext cx="980576" cy="980576"/>
          </a:xfrm>
          <a:prstGeom prst="rect">
            <a:avLst/>
          </a:prstGeom>
        </p:spPr>
      </p:pic>
      <p:pic>
        <p:nvPicPr>
          <p:cNvPr id="9" name="Picture 8">
            <a:hlinkClick r:id="rId7" action="ppaction://hlinksldjump"/>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27059" y="6278639"/>
            <a:ext cx="1206566" cy="588599"/>
          </a:xfrm>
          <a:prstGeom prst="rect">
            <a:avLst/>
          </a:prstGeom>
        </p:spPr>
      </p:pic>
      <p:sp>
        <p:nvSpPr>
          <p:cNvPr id="3" name="Rectangle 2"/>
          <p:cNvSpPr/>
          <p:nvPr/>
        </p:nvSpPr>
        <p:spPr>
          <a:xfrm>
            <a:off x="596347" y="159334"/>
            <a:ext cx="11039061" cy="461665"/>
          </a:xfrm>
          <a:prstGeom prst="rect">
            <a:avLst/>
          </a:prstGeom>
          <a:gradFill flip="none" rotWithShape="1">
            <a:gsLst>
              <a:gs pos="63000">
                <a:schemeClr val="bg1"/>
              </a:gs>
              <a:gs pos="91000">
                <a:schemeClr val="accent1">
                  <a:lumMod val="50000"/>
                </a:schemeClr>
              </a:gs>
              <a:gs pos="94000">
                <a:schemeClr val="bg1"/>
              </a:gs>
              <a:gs pos="99000">
                <a:schemeClr val="tx1">
                  <a:lumMod val="95000"/>
                  <a:lumOff val="5000"/>
                </a:schemeClr>
              </a:gs>
            </a:gsLst>
            <a:path path="rect">
              <a:fillToRect l="50000" t="50000" r="50000" b="50000"/>
            </a:path>
            <a:tileRect/>
          </a:gradFill>
        </p:spPr>
        <p:txBody>
          <a:bodyPr wrap="square" lIns="91440" tIns="45720" rIns="91440" bIns="45720">
            <a:spAutoFit/>
          </a:bodyPr>
          <a:lstStyle/>
          <a:p>
            <a:pPr algn="ctr" rtl="1"/>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سیستم‌های پایگاه داده موازی ( </a:t>
            </a:r>
            <a:r>
              <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Parallel Database System</a:t>
            </a:r>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 )</a:t>
            </a:r>
            <a:endPar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endParaRPr>
          </a:p>
        </p:txBody>
      </p:sp>
      <p:pic>
        <p:nvPicPr>
          <p:cNvPr id="13" name="Picture 12">
            <a:hlinkClick r:id="rId9" action="ppaction://hlinksldjump"/>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175595" y="5841596"/>
            <a:ext cx="1016405" cy="1016405"/>
          </a:xfrm>
          <a:prstGeom prst="rect">
            <a:avLst/>
          </a:prstGeom>
        </p:spPr>
      </p:pic>
      <p:sp>
        <p:nvSpPr>
          <p:cNvPr id="2" name="TextBox 1"/>
          <p:cNvSpPr txBox="1"/>
          <p:nvPr/>
        </p:nvSpPr>
        <p:spPr>
          <a:xfrm>
            <a:off x="596347" y="792512"/>
            <a:ext cx="11039061" cy="861774"/>
          </a:xfrm>
          <a:prstGeom prst="rect">
            <a:avLst/>
          </a:prstGeom>
          <a:noFill/>
        </p:spPr>
        <p:txBody>
          <a:bodyPr wrap="square" rtlCol="0">
            <a:spAutoFit/>
          </a:bodyPr>
          <a:lstStyle/>
          <a:p>
            <a:pPr marL="285750" indent="-285750" algn="r" rtl="1">
              <a:buFont typeface="Wingdings" panose="05000000000000000000" pitchFamily="2" charset="2"/>
              <a:buChar char="§"/>
            </a:pPr>
            <a:r>
              <a:rPr lang="fa-IR" sz="1600" dirty="0">
                <a:cs typeface="B Nazanin" panose="00000400000000000000" pitchFamily="2" charset="-78"/>
              </a:rPr>
              <a:t>در معماری موازی با انجام کارها به صورت موازی تلاش بر این است که راندمان سیستم افزایش پیدا کند. عملیات‌هایی که به صورت موازی پردازش می‌شوند می‌تواند خواندن داده‌ها و پردازش درخواست‌ها باشد.</a:t>
            </a:r>
          </a:p>
          <a:p>
            <a:pPr marL="285750" indent="-285750" algn="r" rtl="1">
              <a:buFont typeface="Wingdings" panose="05000000000000000000" pitchFamily="2" charset="2"/>
              <a:buChar char="§"/>
            </a:pPr>
            <a:endParaRPr lang="fa-IR" sz="1600" dirty="0">
              <a:cs typeface="B Nazanin" panose="00000400000000000000" pitchFamily="2" charset="-78"/>
            </a:endParaRPr>
          </a:p>
        </p:txBody>
      </p:sp>
      <p:pic>
        <p:nvPicPr>
          <p:cNvPr id="10" name="Picture 9">
            <a:extLst>
              <a:ext uri="{FF2B5EF4-FFF2-40B4-BE49-F238E27FC236}">
                <a16:creationId xmlns:a16="http://schemas.microsoft.com/office/drawing/2014/main" id="{745FE5A2-67EF-491B-B7AB-7A1FE3698EF3}"/>
              </a:ext>
            </a:extLst>
          </p:cNvPr>
          <p:cNvPicPr>
            <a:picLocks noChangeAspect="1"/>
          </p:cNvPicPr>
          <p:nvPr/>
        </p:nvPicPr>
        <p:blipFill>
          <a:blip r:embed="rId11">
            <a:extLst>
              <a:ext uri="{28A0092B-C50C-407E-A947-70E740481C1C}">
                <a14:useLocalDpi xmlns:a14="http://schemas.microsoft.com/office/drawing/2010/main" val="0"/>
              </a:ext>
            </a:extLst>
          </a:blip>
          <a:srcRect/>
          <a:stretch/>
        </p:blipFill>
        <p:spPr>
          <a:xfrm>
            <a:off x="1336158" y="1799972"/>
            <a:ext cx="4458586" cy="3326792"/>
          </a:xfrm>
          <a:prstGeom prst="rect">
            <a:avLst/>
          </a:prstGeom>
          <a:effectLst>
            <a:outerShdw blurRad="254000" dist="38100" dir="2700000" algn="tl" rotWithShape="0">
              <a:prstClr val="black">
                <a:alpha val="40000"/>
              </a:prstClr>
            </a:outerShdw>
          </a:effectLst>
        </p:spPr>
      </p:pic>
      <p:pic>
        <p:nvPicPr>
          <p:cNvPr id="14" name="Picture 13">
            <a:extLst>
              <a:ext uri="{FF2B5EF4-FFF2-40B4-BE49-F238E27FC236}">
                <a16:creationId xmlns:a16="http://schemas.microsoft.com/office/drawing/2014/main" id="{1F020795-4D74-464A-94DB-EE5CDC773841}"/>
              </a:ext>
            </a:extLst>
          </p:cNvPr>
          <p:cNvPicPr>
            <a:picLocks noChangeAspect="1"/>
          </p:cNvPicPr>
          <p:nvPr/>
        </p:nvPicPr>
        <p:blipFill>
          <a:blip r:embed="rId12">
            <a:extLst>
              <a:ext uri="{28A0092B-C50C-407E-A947-70E740481C1C}">
                <a14:useLocalDpi xmlns:a14="http://schemas.microsoft.com/office/drawing/2010/main" val="0"/>
              </a:ext>
            </a:extLst>
          </a:blip>
          <a:srcRect/>
          <a:stretch/>
        </p:blipFill>
        <p:spPr>
          <a:xfrm>
            <a:off x="6772595" y="2148663"/>
            <a:ext cx="4458586" cy="2560674"/>
          </a:xfrm>
          <a:prstGeom prst="rect">
            <a:avLst/>
          </a:prstGeom>
          <a:effectLst>
            <a:outerShdw blurRad="254000" dist="38100" dir="2700000" algn="tl" rotWithShape="0">
              <a:prstClr val="black">
                <a:alpha val="40000"/>
              </a:prstClr>
            </a:outerShdw>
          </a:effectLst>
        </p:spPr>
      </p:pic>
    </p:spTree>
    <p:extLst>
      <p:ext uri="{BB962C8B-B14F-4D97-AF65-F5344CB8AC3E}">
        <p14:creationId xmlns:p14="http://schemas.microsoft.com/office/powerpoint/2010/main" val="3924716297"/>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250"/>
                                        <p:tgtEl>
                                          <p:spTgt spid="8"/>
                                        </p:tgtEl>
                                      </p:cBhvr>
                                    </p:animEffect>
                                  </p:childTnLst>
                                </p:cTn>
                              </p:par>
                              <p:par>
                                <p:cTn id="8" presetID="22"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250"/>
                                        <p:tgtEl>
                                          <p:spTgt spid="9"/>
                                        </p:tgtEl>
                                      </p:cBhvr>
                                    </p:animEffect>
                                  </p:childTnLst>
                                </p:cTn>
                              </p:par>
                              <p:par>
                                <p:cTn id="11" presetID="22" presetClass="entr" presetSubtype="8"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250"/>
                                        <p:tgtEl>
                                          <p:spTgt spid="13"/>
                                        </p:tgtEl>
                                      </p:cBhvr>
                                    </p:animEffect>
                                  </p:childTnLst>
                                </p:cTn>
                              </p:par>
                            </p:childTnLst>
                          </p:cTn>
                        </p:par>
                        <p:par>
                          <p:cTn id="14" fill="hold">
                            <p:stCondLst>
                              <p:cond delay="250"/>
                            </p:stCondLst>
                            <p:childTnLst>
                              <p:par>
                                <p:cTn id="15" presetID="10"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par>
                          <p:cTn id="18" fill="hold">
                            <p:stCondLst>
                              <p:cond delay="750"/>
                            </p:stCondLst>
                            <p:childTnLst>
                              <p:par>
                                <p:cTn id="19" presetID="42" presetClass="entr" presetSubtype="0"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anim calcmode="lin" valueType="num">
                                      <p:cBhvr>
                                        <p:cTn id="22" dur="500" fill="hold"/>
                                        <p:tgtEl>
                                          <p:spTgt spid="2"/>
                                        </p:tgtEl>
                                        <p:attrNameLst>
                                          <p:attrName>ppt_x</p:attrName>
                                        </p:attrNameLst>
                                      </p:cBhvr>
                                      <p:tavLst>
                                        <p:tav tm="0">
                                          <p:val>
                                            <p:strVal val="#ppt_x"/>
                                          </p:val>
                                        </p:tav>
                                        <p:tav tm="100000">
                                          <p:val>
                                            <p:strVal val="#ppt_x"/>
                                          </p:val>
                                        </p:tav>
                                      </p:tavLst>
                                    </p:anim>
                                    <p:anim calcmode="lin" valueType="num">
                                      <p:cBhvr>
                                        <p:cTn id="23" dur="500" fill="hold"/>
                                        <p:tgtEl>
                                          <p:spTgt spid="2"/>
                                        </p:tgtEl>
                                        <p:attrNameLst>
                                          <p:attrName>ppt_y</p:attrName>
                                        </p:attrNameLst>
                                      </p:cBhvr>
                                      <p:tavLst>
                                        <p:tav tm="0">
                                          <p:val>
                                            <p:strVal val="#ppt_y+.1"/>
                                          </p:val>
                                        </p:tav>
                                        <p:tav tm="100000">
                                          <p:val>
                                            <p:strVal val="#ppt_y"/>
                                          </p:val>
                                        </p:tav>
                                      </p:tavLst>
                                    </p:anim>
                                  </p:childTnLst>
                                </p:cTn>
                              </p:par>
                            </p:childTnLst>
                          </p:cTn>
                        </p:par>
                        <p:par>
                          <p:cTn id="24" fill="hold">
                            <p:stCondLst>
                              <p:cond delay="1250"/>
                            </p:stCondLst>
                            <p:childTnLst>
                              <p:par>
                                <p:cTn id="25" presetID="10" presetClass="entr" presetSubtype="0"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par>
                          <p:cTn id="28" fill="hold">
                            <p:stCondLst>
                              <p:cond delay="1750"/>
                            </p:stCondLst>
                            <p:childTnLst>
                              <p:par>
                                <p:cTn id="29" presetID="10" presetClass="entr" presetSubtype="0"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3057" cy="788187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0" y="5462000"/>
            <a:ext cx="12192000" cy="1396000"/>
          </a:xfrm>
          <a:prstGeom prst="rect">
            <a:avLst/>
          </a:prstGeom>
          <a:solidFill>
            <a:srgbClr val="B4DCF5">
              <a:lumMod val="10000"/>
            </a:srgbClr>
          </a:solidFill>
        </p:spPr>
      </p:pic>
      <p:pic>
        <p:nvPicPr>
          <p:cNvPr id="6" name="Picture 5"/>
          <p:cNvPicPr>
            <a:picLocks noChangeAspect="1"/>
          </p:cNvPicPr>
          <p:nvPr/>
        </p:nvPicPr>
        <p:blipFill>
          <a:blip r:embed="rId4"/>
          <a:stretch>
            <a:fillRect/>
          </a:stretch>
        </p:blipFill>
        <p:spPr>
          <a:xfrm>
            <a:off x="-128789" y="4290646"/>
            <a:ext cx="12518265" cy="1968485"/>
          </a:xfrm>
          <a:prstGeom prst="rect">
            <a:avLst/>
          </a:prstGeom>
        </p:spPr>
      </p:pic>
      <p:pic>
        <p:nvPicPr>
          <p:cNvPr id="8" name="Picture 7">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7" y="5841596"/>
            <a:ext cx="980576" cy="980576"/>
          </a:xfrm>
          <a:prstGeom prst="rect">
            <a:avLst/>
          </a:prstGeom>
        </p:spPr>
      </p:pic>
      <p:pic>
        <p:nvPicPr>
          <p:cNvPr id="9" name="Picture 8">
            <a:hlinkClick r:id="rId7" action="ppaction://hlinksldjump"/>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27059" y="6278639"/>
            <a:ext cx="1206566" cy="588599"/>
          </a:xfrm>
          <a:prstGeom prst="rect">
            <a:avLst/>
          </a:prstGeom>
        </p:spPr>
      </p:pic>
      <p:sp>
        <p:nvSpPr>
          <p:cNvPr id="3" name="Rectangle 2"/>
          <p:cNvSpPr/>
          <p:nvPr/>
        </p:nvSpPr>
        <p:spPr>
          <a:xfrm>
            <a:off x="596347" y="159334"/>
            <a:ext cx="11039061" cy="461665"/>
          </a:xfrm>
          <a:prstGeom prst="rect">
            <a:avLst/>
          </a:prstGeom>
          <a:gradFill flip="none" rotWithShape="1">
            <a:gsLst>
              <a:gs pos="63000">
                <a:schemeClr val="bg1"/>
              </a:gs>
              <a:gs pos="91000">
                <a:schemeClr val="accent1">
                  <a:lumMod val="50000"/>
                </a:schemeClr>
              </a:gs>
              <a:gs pos="94000">
                <a:schemeClr val="bg1"/>
              </a:gs>
              <a:gs pos="99000">
                <a:schemeClr val="tx1">
                  <a:lumMod val="95000"/>
                  <a:lumOff val="5000"/>
                </a:schemeClr>
              </a:gs>
            </a:gsLst>
            <a:path path="rect">
              <a:fillToRect l="50000" t="50000" r="50000" b="50000"/>
            </a:path>
            <a:tileRect/>
          </a:gradFill>
        </p:spPr>
        <p:txBody>
          <a:bodyPr wrap="square" lIns="91440" tIns="45720" rIns="91440" bIns="45720">
            <a:spAutoFit/>
          </a:bodyPr>
          <a:lstStyle/>
          <a:p>
            <a:pPr algn="ctr" rtl="1"/>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سیستم‌های پایگاه داده توزیع شده ( </a:t>
            </a:r>
            <a:r>
              <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Distributed Database System</a:t>
            </a:r>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 )</a:t>
            </a:r>
            <a:endPar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endParaRPr>
          </a:p>
        </p:txBody>
      </p:sp>
      <p:pic>
        <p:nvPicPr>
          <p:cNvPr id="13" name="Picture 12">
            <a:hlinkClick r:id="rId9" action="ppaction://hlinksldjump"/>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175595" y="5841596"/>
            <a:ext cx="1016405" cy="1016405"/>
          </a:xfrm>
          <a:prstGeom prst="rect">
            <a:avLst/>
          </a:prstGeom>
        </p:spPr>
      </p:pic>
      <p:sp>
        <p:nvSpPr>
          <p:cNvPr id="2" name="TextBox 1"/>
          <p:cNvSpPr txBox="1"/>
          <p:nvPr/>
        </p:nvSpPr>
        <p:spPr>
          <a:xfrm>
            <a:off x="596347" y="687737"/>
            <a:ext cx="11039061" cy="1569660"/>
          </a:xfrm>
          <a:prstGeom prst="rect">
            <a:avLst/>
          </a:prstGeom>
          <a:noFill/>
        </p:spPr>
        <p:txBody>
          <a:bodyPr wrap="square" rtlCol="0">
            <a:spAutoFit/>
          </a:bodyPr>
          <a:lstStyle/>
          <a:p>
            <a:pPr marL="285750" indent="-285750" algn="r" rtl="1">
              <a:buFont typeface="Wingdings" panose="05000000000000000000" pitchFamily="2" charset="2"/>
              <a:buChar char="§"/>
            </a:pPr>
            <a:r>
              <a:rPr lang="fa-IR" sz="1600" dirty="0">
                <a:cs typeface="B Nazanin" panose="00000400000000000000" pitchFamily="2" charset="-78"/>
              </a:rPr>
              <a:t>در این نوع معماری پایگاه داده، داده‌ها در محل‌های مختلفی نگهداری می‌شود. ویژگی مهم این نوع معماری مستقل بودن داده‌های توزیع شده است به این معنا که کاربران بدون نیاز به دانستن محل داده‌ها می‌توانند درخواست‌هایشان را به پایگاه داده ارسال کنند.</a:t>
            </a:r>
          </a:p>
          <a:p>
            <a:pPr marL="285750" indent="-285750" algn="r" rtl="1">
              <a:buFont typeface="Wingdings" panose="05000000000000000000" pitchFamily="2" charset="2"/>
              <a:buChar char="§"/>
            </a:pPr>
            <a:r>
              <a:rPr lang="fa-IR" sz="1600" dirty="0">
                <a:cs typeface="B Nazanin" panose="00000400000000000000" pitchFamily="2" charset="-78"/>
              </a:rPr>
              <a:t>سیستم پایگاه داده توزیع شده، مجموعه‏ای است از چند پایگاه داده منطقاً یکپارچه ( مجتمع )، ولی به طور فیزیکی توزیع شده روی یک شبکه کامپیوتری.</a:t>
            </a:r>
          </a:p>
          <a:p>
            <a:pPr marL="285750" indent="-285750" algn="r" rtl="1">
              <a:buFont typeface="Wingdings" panose="05000000000000000000" pitchFamily="2" charset="2"/>
              <a:buChar char="§"/>
            </a:pPr>
            <a:r>
              <a:rPr lang="fa-IR" sz="1600" dirty="0">
                <a:cs typeface="B Nazanin" panose="00000400000000000000" pitchFamily="2" charset="-78"/>
              </a:rPr>
              <a:t>توزیع شدگی از دید برنامه‏ها و کاربران پایگاه داده پنهان است.</a:t>
            </a:r>
          </a:p>
          <a:p>
            <a:pPr marL="285750" indent="-285750" algn="r" rtl="1">
              <a:buFont typeface="Wingdings" panose="05000000000000000000" pitchFamily="2" charset="2"/>
              <a:buChar char="§"/>
            </a:pPr>
            <a:r>
              <a:rPr lang="fa-IR" sz="1600" dirty="0">
                <a:cs typeface="B Nazanin" panose="00000400000000000000" pitchFamily="2" charset="-78"/>
              </a:rPr>
              <a:t>هر سایت دارای یک سیستم مدیریت داده محلی و یک سیستم مدیریت داده توزیع‏شده است ( و می تواند هر سایت خود معماری چند مشتری-تک خدمتگزار داشته باشد ).</a:t>
            </a:r>
          </a:p>
          <a:p>
            <a:pPr marL="285750" indent="-285750" algn="r" rtl="1">
              <a:buFont typeface="Wingdings" panose="05000000000000000000" pitchFamily="2" charset="2"/>
              <a:buChar char="§"/>
            </a:pPr>
            <a:r>
              <a:rPr lang="fa-IR" sz="1600" dirty="0">
                <a:cs typeface="B Nazanin" panose="00000400000000000000" pitchFamily="2" charset="-78"/>
              </a:rPr>
              <a:t>داده‏ها ممکن است به طرق مختلفی توزیع شده باشند و بعضاً تکرار شده باشند.</a:t>
            </a:r>
          </a:p>
        </p:txBody>
      </p:sp>
      <p:grpSp>
        <p:nvGrpSpPr>
          <p:cNvPr id="19" name="Group 18">
            <a:extLst>
              <a:ext uri="{FF2B5EF4-FFF2-40B4-BE49-F238E27FC236}">
                <a16:creationId xmlns:a16="http://schemas.microsoft.com/office/drawing/2014/main" id="{B00AA055-0E37-4E13-BC92-E291F9F35AD5}"/>
              </a:ext>
            </a:extLst>
          </p:cNvPr>
          <p:cNvGrpSpPr/>
          <p:nvPr/>
        </p:nvGrpSpPr>
        <p:grpSpPr>
          <a:xfrm>
            <a:off x="1460204" y="4216889"/>
            <a:ext cx="3011862" cy="1710155"/>
            <a:chOff x="-76200" y="1752600"/>
            <a:chExt cx="3011862" cy="1710155"/>
          </a:xfrm>
        </p:grpSpPr>
        <p:grpSp>
          <p:nvGrpSpPr>
            <p:cNvPr id="20" name="Group 19">
              <a:extLst>
                <a:ext uri="{FF2B5EF4-FFF2-40B4-BE49-F238E27FC236}">
                  <a16:creationId xmlns:a16="http://schemas.microsoft.com/office/drawing/2014/main" id="{83175BAA-1036-4A27-9958-C7B2C8E5254F}"/>
                </a:ext>
              </a:extLst>
            </p:cNvPr>
            <p:cNvGrpSpPr/>
            <p:nvPr/>
          </p:nvGrpSpPr>
          <p:grpSpPr>
            <a:xfrm>
              <a:off x="954462" y="1752600"/>
              <a:ext cx="1981200" cy="1710155"/>
              <a:chOff x="1191499" y="2795323"/>
              <a:chExt cx="2019678" cy="2679914"/>
            </a:xfrm>
          </p:grpSpPr>
          <p:sp>
            <p:nvSpPr>
              <p:cNvPr id="27" name="Rounded Rectangle 41">
                <a:extLst>
                  <a:ext uri="{FF2B5EF4-FFF2-40B4-BE49-F238E27FC236}">
                    <a16:creationId xmlns:a16="http://schemas.microsoft.com/office/drawing/2014/main" id="{FC29FD87-39A3-4318-9082-641B64808F0B}"/>
                  </a:ext>
                </a:extLst>
              </p:cNvPr>
              <p:cNvSpPr/>
              <p:nvPr/>
            </p:nvSpPr>
            <p:spPr>
              <a:xfrm>
                <a:off x="1297336" y="3286867"/>
                <a:ext cx="1808003" cy="218837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ysClr val="windowText" lastClr="000000"/>
                  </a:solidFill>
                  <a:latin typeface="Times New Roman" pitchFamily="18" charset="0"/>
                  <a:cs typeface="B Roya" pitchFamily="2" charset="-78"/>
                </a:endParaRPr>
              </a:p>
            </p:txBody>
          </p:sp>
          <p:sp>
            <p:nvSpPr>
              <p:cNvPr id="28" name="TextBox 27">
                <a:extLst>
                  <a:ext uri="{FF2B5EF4-FFF2-40B4-BE49-F238E27FC236}">
                    <a16:creationId xmlns:a16="http://schemas.microsoft.com/office/drawing/2014/main" id="{34D0710E-24B9-46E6-BB26-A4090E0F9B9D}"/>
                  </a:ext>
                </a:extLst>
              </p:cNvPr>
              <p:cNvSpPr txBox="1"/>
              <p:nvPr/>
            </p:nvSpPr>
            <p:spPr>
              <a:xfrm>
                <a:off x="1191499" y="2795323"/>
                <a:ext cx="2019678" cy="434074"/>
              </a:xfrm>
              <a:prstGeom prst="rect">
                <a:avLst/>
              </a:prstGeom>
              <a:noFill/>
            </p:spPr>
            <p:txBody>
              <a:bodyPr wrap="square" rtlCol="0">
                <a:spAutoFit/>
              </a:bodyPr>
              <a:lstStyle/>
              <a:p>
                <a:pPr algn="ctr"/>
                <a:endParaRPr lang="en-US" sz="1200" b="1" dirty="0">
                  <a:solidFill>
                    <a:schemeClr val="tx2"/>
                  </a:solidFill>
                  <a:cs typeface="B Nazanin" pitchFamily="2" charset="-78"/>
                </a:endParaRPr>
              </a:p>
            </p:txBody>
          </p:sp>
        </p:grpSp>
        <p:cxnSp>
          <p:nvCxnSpPr>
            <p:cNvPr id="21" name="Straight Connector 20">
              <a:extLst>
                <a:ext uri="{FF2B5EF4-FFF2-40B4-BE49-F238E27FC236}">
                  <a16:creationId xmlns:a16="http://schemas.microsoft.com/office/drawing/2014/main" id="{183803B5-C047-4020-B347-AD6D9EE4B5F6}"/>
                </a:ext>
              </a:extLst>
            </p:cNvPr>
            <p:cNvCxnSpPr/>
            <p:nvPr/>
          </p:nvCxnSpPr>
          <p:spPr>
            <a:xfrm>
              <a:off x="1058283" y="2514600"/>
              <a:ext cx="1773558" cy="0"/>
            </a:xfrm>
            <a:prstGeom prst="line">
              <a:avLst/>
            </a:prstGeom>
          </p:spPr>
          <p:style>
            <a:lnRef idx="2">
              <a:schemeClr val="dk1"/>
            </a:lnRef>
            <a:fillRef idx="0">
              <a:schemeClr val="dk1"/>
            </a:fillRef>
            <a:effectRef idx="1">
              <a:schemeClr val="dk1"/>
            </a:effectRef>
            <a:fontRef idx="minor">
              <a:schemeClr val="tx1"/>
            </a:fontRef>
          </p:style>
        </p:cxnSp>
        <p:cxnSp>
          <p:nvCxnSpPr>
            <p:cNvPr id="22" name="Straight Connector 21">
              <a:extLst>
                <a:ext uri="{FF2B5EF4-FFF2-40B4-BE49-F238E27FC236}">
                  <a16:creationId xmlns:a16="http://schemas.microsoft.com/office/drawing/2014/main" id="{ED5482D6-65F4-42FF-B479-07AF884D3B1F}"/>
                </a:ext>
              </a:extLst>
            </p:cNvPr>
            <p:cNvCxnSpPr/>
            <p:nvPr/>
          </p:nvCxnSpPr>
          <p:spPr>
            <a:xfrm>
              <a:off x="1058283" y="2971800"/>
              <a:ext cx="1773558" cy="0"/>
            </a:xfrm>
            <a:prstGeom prst="line">
              <a:avLst/>
            </a:prstGeom>
          </p:spPr>
          <p:style>
            <a:lnRef idx="2">
              <a:schemeClr val="dk1"/>
            </a:lnRef>
            <a:fillRef idx="0">
              <a:schemeClr val="dk1"/>
            </a:fillRef>
            <a:effectRef idx="1">
              <a:schemeClr val="dk1"/>
            </a:effectRef>
            <a:fontRef idx="minor">
              <a:schemeClr val="tx1"/>
            </a:fontRef>
          </p:style>
        </p:cxnSp>
        <p:sp>
          <p:nvSpPr>
            <p:cNvPr id="23" name="TextBox 22">
              <a:extLst>
                <a:ext uri="{FF2B5EF4-FFF2-40B4-BE49-F238E27FC236}">
                  <a16:creationId xmlns:a16="http://schemas.microsoft.com/office/drawing/2014/main" id="{52484E2F-0E47-4CCB-A4AE-53A616FB9AAA}"/>
                </a:ext>
              </a:extLst>
            </p:cNvPr>
            <p:cNvSpPr txBox="1"/>
            <p:nvPr/>
          </p:nvSpPr>
          <p:spPr>
            <a:xfrm>
              <a:off x="1058283" y="3048000"/>
              <a:ext cx="1773558" cy="338554"/>
            </a:xfrm>
            <a:prstGeom prst="rect">
              <a:avLst/>
            </a:prstGeom>
            <a:noFill/>
          </p:spPr>
          <p:txBody>
            <a:bodyPr wrap="square" rtlCol="0">
              <a:spAutoFit/>
            </a:bodyPr>
            <a:lstStyle/>
            <a:p>
              <a:pPr algn="ctr" rtl="1"/>
              <a:r>
                <a:rPr lang="en-US" sz="1600" b="1" dirty="0"/>
                <a:t>OS3</a:t>
              </a:r>
              <a:endParaRPr lang="en-US" sz="1600" dirty="0"/>
            </a:p>
          </p:txBody>
        </p:sp>
        <p:sp>
          <p:nvSpPr>
            <p:cNvPr id="24" name="TextBox 23">
              <a:extLst>
                <a:ext uri="{FF2B5EF4-FFF2-40B4-BE49-F238E27FC236}">
                  <a16:creationId xmlns:a16="http://schemas.microsoft.com/office/drawing/2014/main" id="{9C304D13-5428-4592-ABC3-C1E8BDDF4B73}"/>
                </a:ext>
              </a:extLst>
            </p:cNvPr>
            <p:cNvSpPr txBox="1"/>
            <p:nvPr/>
          </p:nvSpPr>
          <p:spPr>
            <a:xfrm>
              <a:off x="1183062" y="2176046"/>
              <a:ext cx="1524000" cy="338554"/>
            </a:xfrm>
            <a:prstGeom prst="rect">
              <a:avLst/>
            </a:prstGeom>
            <a:noFill/>
          </p:spPr>
          <p:txBody>
            <a:bodyPr wrap="square" rtlCol="0">
              <a:spAutoFit/>
            </a:bodyPr>
            <a:lstStyle/>
            <a:p>
              <a:pPr algn="ctr" rtl="1"/>
              <a:r>
                <a:rPr lang="en-US" sz="1600" b="1" dirty="0"/>
                <a:t>APs</a:t>
              </a:r>
              <a:endParaRPr lang="en-US" sz="1600" dirty="0"/>
            </a:p>
          </p:txBody>
        </p:sp>
        <p:sp>
          <p:nvSpPr>
            <p:cNvPr id="25" name="Can 39">
              <a:extLst>
                <a:ext uri="{FF2B5EF4-FFF2-40B4-BE49-F238E27FC236}">
                  <a16:creationId xmlns:a16="http://schemas.microsoft.com/office/drawing/2014/main" id="{82497513-30C5-493F-8623-0350E0907B19}"/>
                </a:ext>
              </a:extLst>
            </p:cNvPr>
            <p:cNvSpPr/>
            <p:nvPr/>
          </p:nvSpPr>
          <p:spPr>
            <a:xfrm>
              <a:off x="-76200" y="2438400"/>
              <a:ext cx="723900" cy="74956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DB3</a:t>
              </a:r>
            </a:p>
          </p:txBody>
        </p:sp>
        <p:cxnSp>
          <p:nvCxnSpPr>
            <p:cNvPr id="26" name="Straight Arrow Connector 25">
              <a:extLst>
                <a:ext uri="{FF2B5EF4-FFF2-40B4-BE49-F238E27FC236}">
                  <a16:creationId xmlns:a16="http://schemas.microsoft.com/office/drawing/2014/main" id="{9FA11B33-3246-4022-A4D6-7A71C74EE2E3}"/>
                </a:ext>
              </a:extLst>
            </p:cNvPr>
            <p:cNvCxnSpPr/>
            <p:nvPr/>
          </p:nvCxnSpPr>
          <p:spPr>
            <a:xfrm>
              <a:off x="647700" y="2760077"/>
              <a:ext cx="410583" cy="0"/>
            </a:xfrm>
            <a:prstGeom prst="straightConnector1">
              <a:avLst/>
            </a:prstGeom>
            <a:ln>
              <a:headEnd type="arrow"/>
              <a:tailEnd type="arrow"/>
            </a:ln>
            <a:effectLst/>
          </p:spPr>
          <p:style>
            <a:lnRef idx="2">
              <a:schemeClr val="accent1"/>
            </a:lnRef>
            <a:fillRef idx="0">
              <a:schemeClr val="accent1"/>
            </a:fillRef>
            <a:effectRef idx="1">
              <a:schemeClr val="accent1"/>
            </a:effectRef>
            <a:fontRef idx="minor">
              <a:schemeClr val="tx1"/>
            </a:fontRef>
          </p:style>
        </p:cxnSp>
      </p:grpSp>
      <p:sp>
        <p:nvSpPr>
          <p:cNvPr id="29" name="TextBox 28">
            <a:extLst>
              <a:ext uri="{FF2B5EF4-FFF2-40B4-BE49-F238E27FC236}">
                <a16:creationId xmlns:a16="http://schemas.microsoft.com/office/drawing/2014/main" id="{3190AFC9-AFAF-4EE1-98ED-605BD27F91EF}"/>
              </a:ext>
            </a:extLst>
          </p:cNvPr>
          <p:cNvSpPr txBox="1"/>
          <p:nvPr/>
        </p:nvSpPr>
        <p:spPr>
          <a:xfrm>
            <a:off x="2367433" y="5047245"/>
            <a:ext cx="2286001" cy="338554"/>
          </a:xfrm>
          <a:prstGeom prst="rect">
            <a:avLst/>
          </a:prstGeom>
          <a:noFill/>
        </p:spPr>
        <p:txBody>
          <a:bodyPr wrap="square" rtlCol="0">
            <a:spAutoFit/>
          </a:bodyPr>
          <a:lstStyle/>
          <a:p>
            <a:pPr algn="ctr" rtl="1"/>
            <a:r>
              <a:rPr lang="en-US" sz="1600" b="1" dirty="0"/>
              <a:t>DBMS3</a:t>
            </a:r>
            <a:r>
              <a:rPr lang="en-US" sz="1600" dirty="0"/>
              <a:t> </a:t>
            </a:r>
            <a:r>
              <a:rPr lang="en-US" sz="1400" dirty="0"/>
              <a:t>(</a:t>
            </a:r>
            <a:r>
              <a:rPr lang="en-US" sz="1200" dirty="0"/>
              <a:t>Local + Global)</a:t>
            </a:r>
            <a:endParaRPr lang="fa-IR" sz="1600" b="1" dirty="0"/>
          </a:p>
        </p:txBody>
      </p:sp>
      <p:grpSp>
        <p:nvGrpSpPr>
          <p:cNvPr id="31" name="Group 30">
            <a:extLst>
              <a:ext uri="{FF2B5EF4-FFF2-40B4-BE49-F238E27FC236}">
                <a16:creationId xmlns:a16="http://schemas.microsoft.com/office/drawing/2014/main" id="{3D7933ED-2B94-40BA-B0D0-B7B8CF29B2DC}"/>
              </a:ext>
            </a:extLst>
          </p:cNvPr>
          <p:cNvGrpSpPr/>
          <p:nvPr/>
        </p:nvGrpSpPr>
        <p:grpSpPr>
          <a:xfrm>
            <a:off x="1507461" y="1751780"/>
            <a:ext cx="3145973" cy="1710155"/>
            <a:chOff x="-76200" y="1752600"/>
            <a:chExt cx="3145973" cy="1710155"/>
          </a:xfrm>
        </p:grpSpPr>
        <p:grpSp>
          <p:nvGrpSpPr>
            <p:cNvPr id="32" name="Group 31">
              <a:extLst>
                <a:ext uri="{FF2B5EF4-FFF2-40B4-BE49-F238E27FC236}">
                  <a16:creationId xmlns:a16="http://schemas.microsoft.com/office/drawing/2014/main" id="{12F22EB8-3F55-4283-94A9-ACDE7AF1BD27}"/>
                </a:ext>
              </a:extLst>
            </p:cNvPr>
            <p:cNvGrpSpPr/>
            <p:nvPr/>
          </p:nvGrpSpPr>
          <p:grpSpPr>
            <a:xfrm>
              <a:off x="954462" y="1752600"/>
              <a:ext cx="1981200" cy="1710155"/>
              <a:chOff x="1191499" y="2795323"/>
              <a:chExt cx="2019678" cy="2679914"/>
            </a:xfrm>
          </p:grpSpPr>
          <p:sp>
            <p:nvSpPr>
              <p:cNvPr id="40" name="Rounded Rectangle 6">
                <a:extLst>
                  <a:ext uri="{FF2B5EF4-FFF2-40B4-BE49-F238E27FC236}">
                    <a16:creationId xmlns:a16="http://schemas.microsoft.com/office/drawing/2014/main" id="{28F21322-455E-47D8-A640-B9357F813FC9}"/>
                  </a:ext>
                </a:extLst>
              </p:cNvPr>
              <p:cNvSpPr/>
              <p:nvPr/>
            </p:nvSpPr>
            <p:spPr>
              <a:xfrm>
                <a:off x="1297336" y="3286867"/>
                <a:ext cx="1808003" cy="218837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ysClr val="windowText" lastClr="000000"/>
                  </a:solidFill>
                  <a:latin typeface="Times New Roman" pitchFamily="18" charset="0"/>
                  <a:cs typeface="B Roya" pitchFamily="2" charset="-78"/>
                </a:endParaRPr>
              </a:p>
            </p:txBody>
          </p:sp>
          <p:sp>
            <p:nvSpPr>
              <p:cNvPr id="41" name="TextBox 40">
                <a:extLst>
                  <a:ext uri="{FF2B5EF4-FFF2-40B4-BE49-F238E27FC236}">
                    <a16:creationId xmlns:a16="http://schemas.microsoft.com/office/drawing/2014/main" id="{99C0F87A-FADF-4521-9F74-FA0C5B6E6C0B}"/>
                  </a:ext>
                </a:extLst>
              </p:cNvPr>
              <p:cNvSpPr txBox="1"/>
              <p:nvPr/>
            </p:nvSpPr>
            <p:spPr>
              <a:xfrm>
                <a:off x="1191499" y="2795323"/>
                <a:ext cx="2019678" cy="434074"/>
              </a:xfrm>
              <a:prstGeom prst="rect">
                <a:avLst/>
              </a:prstGeom>
              <a:noFill/>
            </p:spPr>
            <p:txBody>
              <a:bodyPr wrap="square" rtlCol="0">
                <a:spAutoFit/>
              </a:bodyPr>
              <a:lstStyle/>
              <a:p>
                <a:pPr algn="ctr"/>
                <a:endParaRPr lang="en-US" sz="1200" b="1" dirty="0">
                  <a:solidFill>
                    <a:schemeClr val="tx2"/>
                  </a:solidFill>
                  <a:cs typeface="B Nazanin" pitchFamily="2" charset="-78"/>
                </a:endParaRPr>
              </a:p>
            </p:txBody>
          </p:sp>
        </p:grpSp>
        <p:cxnSp>
          <p:nvCxnSpPr>
            <p:cNvPr id="33" name="Straight Connector 32">
              <a:extLst>
                <a:ext uri="{FF2B5EF4-FFF2-40B4-BE49-F238E27FC236}">
                  <a16:creationId xmlns:a16="http://schemas.microsoft.com/office/drawing/2014/main" id="{6028FA75-82C3-44DD-86E0-CDF94BE1ECBF}"/>
                </a:ext>
              </a:extLst>
            </p:cNvPr>
            <p:cNvCxnSpPr/>
            <p:nvPr/>
          </p:nvCxnSpPr>
          <p:spPr>
            <a:xfrm>
              <a:off x="1058283" y="2514600"/>
              <a:ext cx="1773558" cy="0"/>
            </a:xfrm>
            <a:prstGeom prst="line">
              <a:avLst/>
            </a:prstGeom>
          </p:spPr>
          <p:style>
            <a:lnRef idx="2">
              <a:schemeClr val="dk1"/>
            </a:lnRef>
            <a:fillRef idx="0">
              <a:schemeClr val="dk1"/>
            </a:fillRef>
            <a:effectRef idx="1">
              <a:schemeClr val="dk1"/>
            </a:effectRef>
            <a:fontRef idx="minor">
              <a:schemeClr val="tx1"/>
            </a:fontRef>
          </p:style>
        </p:cxnSp>
        <p:cxnSp>
          <p:nvCxnSpPr>
            <p:cNvPr id="34" name="Straight Connector 33">
              <a:extLst>
                <a:ext uri="{FF2B5EF4-FFF2-40B4-BE49-F238E27FC236}">
                  <a16:creationId xmlns:a16="http://schemas.microsoft.com/office/drawing/2014/main" id="{1F76F71D-CAC0-474A-A9C3-5ECBBD8443A4}"/>
                </a:ext>
              </a:extLst>
            </p:cNvPr>
            <p:cNvCxnSpPr/>
            <p:nvPr/>
          </p:nvCxnSpPr>
          <p:spPr>
            <a:xfrm>
              <a:off x="1058283" y="2971800"/>
              <a:ext cx="1773558" cy="0"/>
            </a:xfrm>
            <a:prstGeom prst="line">
              <a:avLst/>
            </a:prstGeom>
          </p:spPr>
          <p:style>
            <a:lnRef idx="2">
              <a:schemeClr val="dk1"/>
            </a:lnRef>
            <a:fillRef idx="0">
              <a:schemeClr val="dk1"/>
            </a:fillRef>
            <a:effectRef idx="1">
              <a:schemeClr val="dk1"/>
            </a:effectRef>
            <a:fontRef idx="minor">
              <a:schemeClr val="tx1"/>
            </a:fontRef>
          </p:style>
        </p:cxnSp>
        <p:sp>
          <p:nvSpPr>
            <p:cNvPr id="35" name="TextBox 34">
              <a:extLst>
                <a:ext uri="{FF2B5EF4-FFF2-40B4-BE49-F238E27FC236}">
                  <a16:creationId xmlns:a16="http://schemas.microsoft.com/office/drawing/2014/main" id="{DA6FC233-92B1-4CBC-BE64-75635612D38B}"/>
                </a:ext>
              </a:extLst>
            </p:cNvPr>
            <p:cNvSpPr txBox="1"/>
            <p:nvPr/>
          </p:nvSpPr>
          <p:spPr>
            <a:xfrm>
              <a:off x="783772" y="2590800"/>
              <a:ext cx="2286001" cy="338554"/>
            </a:xfrm>
            <a:prstGeom prst="rect">
              <a:avLst/>
            </a:prstGeom>
            <a:noFill/>
          </p:spPr>
          <p:txBody>
            <a:bodyPr wrap="square" rtlCol="0">
              <a:spAutoFit/>
            </a:bodyPr>
            <a:lstStyle/>
            <a:p>
              <a:pPr algn="ctr" rtl="1"/>
              <a:r>
                <a:rPr lang="en-US" sz="1600" b="1" dirty="0"/>
                <a:t>DBMS1</a:t>
              </a:r>
              <a:r>
                <a:rPr lang="en-US" sz="1600" dirty="0"/>
                <a:t> </a:t>
              </a:r>
              <a:r>
                <a:rPr lang="en-US" sz="1400" dirty="0"/>
                <a:t>(</a:t>
              </a:r>
              <a:r>
                <a:rPr lang="en-US" sz="1200" dirty="0"/>
                <a:t>Local + Global)</a:t>
              </a:r>
              <a:endParaRPr lang="fa-IR" sz="1600" b="1" dirty="0"/>
            </a:p>
          </p:txBody>
        </p:sp>
        <p:sp>
          <p:nvSpPr>
            <p:cNvPr id="36" name="TextBox 35">
              <a:extLst>
                <a:ext uri="{FF2B5EF4-FFF2-40B4-BE49-F238E27FC236}">
                  <a16:creationId xmlns:a16="http://schemas.microsoft.com/office/drawing/2014/main" id="{F3915990-F224-4C0F-8A49-F35142D8B059}"/>
                </a:ext>
              </a:extLst>
            </p:cNvPr>
            <p:cNvSpPr txBox="1"/>
            <p:nvPr/>
          </p:nvSpPr>
          <p:spPr>
            <a:xfrm>
              <a:off x="1183062" y="3048000"/>
              <a:ext cx="1524000" cy="338554"/>
            </a:xfrm>
            <a:prstGeom prst="rect">
              <a:avLst/>
            </a:prstGeom>
            <a:noFill/>
          </p:spPr>
          <p:txBody>
            <a:bodyPr wrap="square" rtlCol="0">
              <a:spAutoFit/>
            </a:bodyPr>
            <a:lstStyle/>
            <a:p>
              <a:pPr algn="ctr" rtl="1"/>
              <a:r>
                <a:rPr lang="en-US" sz="1600" b="1" dirty="0"/>
                <a:t>OS1</a:t>
              </a:r>
              <a:endParaRPr lang="en-US" sz="1600" dirty="0"/>
            </a:p>
          </p:txBody>
        </p:sp>
        <p:sp>
          <p:nvSpPr>
            <p:cNvPr id="37" name="TextBox 36">
              <a:extLst>
                <a:ext uri="{FF2B5EF4-FFF2-40B4-BE49-F238E27FC236}">
                  <a16:creationId xmlns:a16="http://schemas.microsoft.com/office/drawing/2014/main" id="{3E14C4E7-FB91-492C-864B-B7A2B75136CC}"/>
                </a:ext>
              </a:extLst>
            </p:cNvPr>
            <p:cNvSpPr txBox="1"/>
            <p:nvPr/>
          </p:nvSpPr>
          <p:spPr>
            <a:xfrm>
              <a:off x="1183062" y="2176046"/>
              <a:ext cx="1524000" cy="338554"/>
            </a:xfrm>
            <a:prstGeom prst="rect">
              <a:avLst/>
            </a:prstGeom>
            <a:noFill/>
          </p:spPr>
          <p:txBody>
            <a:bodyPr wrap="square" rtlCol="0">
              <a:spAutoFit/>
            </a:bodyPr>
            <a:lstStyle/>
            <a:p>
              <a:pPr algn="ctr" rtl="1"/>
              <a:r>
                <a:rPr lang="en-US" sz="1600" b="1" dirty="0"/>
                <a:t>APs</a:t>
              </a:r>
              <a:endParaRPr lang="en-US" sz="1600" dirty="0"/>
            </a:p>
          </p:txBody>
        </p:sp>
        <p:sp>
          <p:nvSpPr>
            <p:cNvPr id="38" name="Can 15">
              <a:extLst>
                <a:ext uri="{FF2B5EF4-FFF2-40B4-BE49-F238E27FC236}">
                  <a16:creationId xmlns:a16="http://schemas.microsoft.com/office/drawing/2014/main" id="{74419919-BDE0-4603-8A0D-D7EBA14E9129}"/>
                </a:ext>
              </a:extLst>
            </p:cNvPr>
            <p:cNvSpPr/>
            <p:nvPr/>
          </p:nvSpPr>
          <p:spPr>
            <a:xfrm>
              <a:off x="-76200" y="2438400"/>
              <a:ext cx="723900" cy="74956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DB1</a:t>
              </a:r>
            </a:p>
          </p:txBody>
        </p:sp>
        <p:cxnSp>
          <p:nvCxnSpPr>
            <p:cNvPr id="39" name="Straight Arrow Connector 38">
              <a:extLst>
                <a:ext uri="{FF2B5EF4-FFF2-40B4-BE49-F238E27FC236}">
                  <a16:creationId xmlns:a16="http://schemas.microsoft.com/office/drawing/2014/main" id="{A83F5F66-36EA-43C6-8389-79E91303E5F1}"/>
                </a:ext>
              </a:extLst>
            </p:cNvPr>
            <p:cNvCxnSpPr/>
            <p:nvPr/>
          </p:nvCxnSpPr>
          <p:spPr>
            <a:xfrm>
              <a:off x="647700" y="2760077"/>
              <a:ext cx="410583" cy="0"/>
            </a:xfrm>
            <a:prstGeom prst="straightConnector1">
              <a:avLst/>
            </a:prstGeom>
            <a:ln>
              <a:headEnd type="arrow"/>
              <a:tailEnd type="arrow"/>
            </a:ln>
            <a:effectLst/>
          </p:spPr>
          <p:style>
            <a:lnRef idx="2">
              <a:schemeClr val="accent1"/>
            </a:lnRef>
            <a:fillRef idx="0">
              <a:schemeClr val="accent1"/>
            </a:fillRef>
            <a:effectRef idx="1">
              <a:schemeClr val="accent1"/>
            </a:effectRef>
            <a:fontRef idx="minor">
              <a:schemeClr val="tx1"/>
            </a:fontRef>
          </p:style>
        </p:cxnSp>
      </p:grpSp>
      <p:grpSp>
        <p:nvGrpSpPr>
          <p:cNvPr id="42" name="Group 41">
            <a:extLst>
              <a:ext uri="{FF2B5EF4-FFF2-40B4-BE49-F238E27FC236}">
                <a16:creationId xmlns:a16="http://schemas.microsoft.com/office/drawing/2014/main" id="{691D26F1-D4F4-48D7-A335-22F5BC8DE750}"/>
              </a:ext>
            </a:extLst>
          </p:cNvPr>
          <p:cNvGrpSpPr/>
          <p:nvPr/>
        </p:nvGrpSpPr>
        <p:grpSpPr>
          <a:xfrm>
            <a:off x="7671669" y="2790723"/>
            <a:ext cx="3012870" cy="1710155"/>
            <a:chOff x="4835730" y="3219905"/>
            <a:chExt cx="3012870" cy="1710155"/>
          </a:xfrm>
        </p:grpSpPr>
        <p:grpSp>
          <p:nvGrpSpPr>
            <p:cNvPr id="43" name="Group 42">
              <a:extLst>
                <a:ext uri="{FF2B5EF4-FFF2-40B4-BE49-F238E27FC236}">
                  <a16:creationId xmlns:a16="http://schemas.microsoft.com/office/drawing/2014/main" id="{71A1F9E2-96FF-4053-8D0A-62350C35F323}"/>
                </a:ext>
              </a:extLst>
            </p:cNvPr>
            <p:cNvGrpSpPr/>
            <p:nvPr/>
          </p:nvGrpSpPr>
          <p:grpSpPr>
            <a:xfrm>
              <a:off x="4835730" y="3219905"/>
              <a:ext cx="1981200" cy="1710155"/>
              <a:chOff x="1191499" y="2795323"/>
              <a:chExt cx="2019678" cy="2679914"/>
            </a:xfrm>
          </p:grpSpPr>
          <p:sp>
            <p:nvSpPr>
              <p:cNvPr id="50" name="Rounded Rectangle 30">
                <a:extLst>
                  <a:ext uri="{FF2B5EF4-FFF2-40B4-BE49-F238E27FC236}">
                    <a16:creationId xmlns:a16="http://schemas.microsoft.com/office/drawing/2014/main" id="{7D9E3A6D-2361-4F43-84DD-A81EC37B5631}"/>
                  </a:ext>
                </a:extLst>
              </p:cNvPr>
              <p:cNvSpPr/>
              <p:nvPr/>
            </p:nvSpPr>
            <p:spPr>
              <a:xfrm>
                <a:off x="1297336" y="3286867"/>
                <a:ext cx="1808003" cy="218837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ysClr val="windowText" lastClr="000000"/>
                  </a:solidFill>
                  <a:latin typeface="Times New Roman" pitchFamily="18" charset="0"/>
                  <a:cs typeface="B Roya" pitchFamily="2" charset="-78"/>
                </a:endParaRPr>
              </a:p>
            </p:txBody>
          </p:sp>
          <p:sp>
            <p:nvSpPr>
              <p:cNvPr id="51" name="TextBox 50">
                <a:extLst>
                  <a:ext uri="{FF2B5EF4-FFF2-40B4-BE49-F238E27FC236}">
                    <a16:creationId xmlns:a16="http://schemas.microsoft.com/office/drawing/2014/main" id="{FF17A19E-7ACE-4FBF-8178-DAF9A540A93A}"/>
                  </a:ext>
                </a:extLst>
              </p:cNvPr>
              <p:cNvSpPr txBox="1"/>
              <p:nvPr/>
            </p:nvSpPr>
            <p:spPr>
              <a:xfrm>
                <a:off x="1191499" y="2795323"/>
                <a:ext cx="2019678" cy="434074"/>
              </a:xfrm>
              <a:prstGeom prst="rect">
                <a:avLst/>
              </a:prstGeom>
              <a:noFill/>
            </p:spPr>
            <p:txBody>
              <a:bodyPr wrap="square" rtlCol="0">
                <a:spAutoFit/>
              </a:bodyPr>
              <a:lstStyle/>
              <a:p>
                <a:pPr algn="ctr"/>
                <a:endParaRPr lang="en-US" sz="1200" b="1" dirty="0">
                  <a:solidFill>
                    <a:schemeClr val="tx2"/>
                  </a:solidFill>
                  <a:cs typeface="B Nazanin" pitchFamily="2" charset="-78"/>
                </a:endParaRPr>
              </a:p>
            </p:txBody>
          </p:sp>
        </p:grpSp>
        <p:cxnSp>
          <p:nvCxnSpPr>
            <p:cNvPr id="44" name="Straight Connector 43">
              <a:extLst>
                <a:ext uri="{FF2B5EF4-FFF2-40B4-BE49-F238E27FC236}">
                  <a16:creationId xmlns:a16="http://schemas.microsoft.com/office/drawing/2014/main" id="{23602913-6F44-4346-BD91-D38B21E89713}"/>
                </a:ext>
              </a:extLst>
            </p:cNvPr>
            <p:cNvCxnSpPr/>
            <p:nvPr/>
          </p:nvCxnSpPr>
          <p:spPr>
            <a:xfrm>
              <a:off x="4939551" y="3981905"/>
              <a:ext cx="1773558" cy="0"/>
            </a:xfrm>
            <a:prstGeom prst="line">
              <a:avLst/>
            </a:prstGeom>
          </p:spPr>
          <p:style>
            <a:lnRef idx="2">
              <a:schemeClr val="dk1"/>
            </a:lnRef>
            <a:fillRef idx="0">
              <a:schemeClr val="dk1"/>
            </a:fillRef>
            <a:effectRef idx="1">
              <a:schemeClr val="dk1"/>
            </a:effectRef>
            <a:fontRef idx="minor">
              <a:schemeClr val="tx1"/>
            </a:fontRef>
          </p:style>
        </p:cxnSp>
        <p:cxnSp>
          <p:nvCxnSpPr>
            <p:cNvPr id="45" name="Straight Connector 44">
              <a:extLst>
                <a:ext uri="{FF2B5EF4-FFF2-40B4-BE49-F238E27FC236}">
                  <a16:creationId xmlns:a16="http://schemas.microsoft.com/office/drawing/2014/main" id="{451D7811-27C6-4C22-8FB2-4A5F503B239E}"/>
                </a:ext>
              </a:extLst>
            </p:cNvPr>
            <p:cNvCxnSpPr/>
            <p:nvPr/>
          </p:nvCxnSpPr>
          <p:spPr>
            <a:xfrm>
              <a:off x="4939551" y="4439105"/>
              <a:ext cx="1773558" cy="0"/>
            </a:xfrm>
            <a:prstGeom prst="line">
              <a:avLst/>
            </a:prstGeom>
          </p:spPr>
          <p:style>
            <a:lnRef idx="2">
              <a:schemeClr val="dk1"/>
            </a:lnRef>
            <a:fillRef idx="0">
              <a:schemeClr val="dk1"/>
            </a:fillRef>
            <a:effectRef idx="1">
              <a:schemeClr val="dk1"/>
            </a:effectRef>
            <a:fontRef idx="minor">
              <a:schemeClr val="tx1"/>
            </a:fontRef>
          </p:style>
        </p:cxnSp>
        <p:sp>
          <p:nvSpPr>
            <p:cNvPr id="46" name="TextBox 45">
              <a:extLst>
                <a:ext uri="{FF2B5EF4-FFF2-40B4-BE49-F238E27FC236}">
                  <a16:creationId xmlns:a16="http://schemas.microsoft.com/office/drawing/2014/main" id="{247FD4A3-3842-4A97-93B1-9EB57AEFDDF4}"/>
                </a:ext>
              </a:extLst>
            </p:cNvPr>
            <p:cNvSpPr txBox="1"/>
            <p:nvPr/>
          </p:nvSpPr>
          <p:spPr>
            <a:xfrm>
              <a:off x="5064330" y="4515305"/>
              <a:ext cx="1524000" cy="338554"/>
            </a:xfrm>
            <a:prstGeom prst="rect">
              <a:avLst/>
            </a:prstGeom>
            <a:noFill/>
          </p:spPr>
          <p:txBody>
            <a:bodyPr wrap="square" rtlCol="0">
              <a:spAutoFit/>
            </a:bodyPr>
            <a:lstStyle/>
            <a:p>
              <a:pPr algn="ctr" rtl="1"/>
              <a:r>
                <a:rPr lang="en-US" sz="1600" b="1" dirty="0"/>
                <a:t>OS2</a:t>
              </a:r>
              <a:endParaRPr lang="en-US" sz="1600" dirty="0"/>
            </a:p>
          </p:txBody>
        </p:sp>
        <p:sp>
          <p:nvSpPr>
            <p:cNvPr id="47" name="TextBox 46">
              <a:extLst>
                <a:ext uri="{FF2B5EF4-FFF2-40B4-BE49-F238E27FC236}">
                  <a16:creationId xmlns:a16="http://schemas.microsoft.com/office/drawing/2014/main" id="{24C6803D-D50C-4933-B3BF-EBAE9D9DDBE0}"/>
                </a:ext>
              </a:extLst>
            </p:cNvPr>
            <p:cNvSpPr txBox="1"/>
            <p:nvPr/>
          </p:nvSpPr>
          <p:spPr>
            <a:xfrm>
              <a:off x="5064330" y="3643351"/>
              <a:ext cx="1524000" cy="338554"/>
            </a:xfrm>
            <a:prstGeom prst="rect">
              <a:avLst/>
            </a:prstGeom>
            <a:noFill/>
          </p:spPr>
          <p:txBody>
            <a:bodyPr wrap="square" rtlCol="0">
              <a:spAutoFit/>
            </a:bodyPr>
            <a:lstStyle/>
            <a:p>
              <a:pPr algn="ctr" rtl="1"/>
              <a:r>
                <a:rPr lang="en-US" sz="1600" b="1" dirty="0"/>
                <a:t>APs</a:t>
              </a:r>
              <a:endParaRPr lang="en-US" sz="1600" dirty="0"/>
            </a:p>
          </p:txBody>
        </p:sp>
        <p:sp>
          <p:nvSpPr>
            <p:cNvPr id="48" name="Can 28">
              <a:extLst>
                <a:ext uri="{FF2B5EF4-FFF2-40B4-BE49-F238E27FC236}">
                  <a16:creationId xmlns:a16="http://schemas.microsoft.com/office/drawing/2014/main" id="{4014C0FB-EDD3-491D-B73D-AF4EC2D261BD}"/>
                </a:ext>
              </a:extLst>
            </p:cNvPr>
            <p:cNvSpPr/>
            <p:nvPr/>
          </p:nvSpPr>
          <p:spPr>
            <a:xfrm>
              <a:off x="7124700" y="3822440"/>
              <a:ext cx="723900" cy="74956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DB2</a:t>
              </a:r>
            </a:p>
          </p:txBody>
        </p:sp>
        <p:cxnSp>
          <p:nvCxnSpPr>
            <p:cNvPr id="49" name="Straight Arrow Connector 48">
              <a:extLst>
                <a:ext uri="{FF2B5EF4-FFF2-40B4-BE49-F238E27FC236}">
                  <a16:creationId xmlns:a16="http://schemas.microsoft.com/office/drawing/2014/main" id="{69ECF818-8621-4B26-892A-34F92D843890}"/>
                </a:ext>
              </a:extLst>
            </p:cNvPr>
            <p:cNvCxnSpPr/>
            <p:nvPr/>
          </p:nvCxnSpPr>
          <p:spPr>
            <a:xfrm>
              <a:off x="6713109" y="4201253"/>
              <a:ext cx="410583" cy="0"/>
            </a:xfrm>
            <a:prstGeom prst="straightConnector1">
              <a:avLst/>
            </a:prstGeom>
            <a:ln>
              <a:headEnd type="arrow"/>
              <a:tailEnd type="arrow"/>
            </a:ln>
            <a:effectLst/>
          </p:spPr>
          <p:style>
            <a:lnRef idx="2">
              <a:schemeClr val="accent1"/>
            </a:lnRef>
            <a:fillRef idx="0">
              <a:schemeClr val="accent1"/>
            </a:fillRef>
            <a:effectRef idx="1">
              <a:schemeClr val="accent1"/>
            </a:effectRef>
            <a:fontRef idx="minor">
              <a:schemeClr val="tx1"/>
            </a:fontRef>
          </p:style>
        </p:cxnSp>
      </p:grpSp>
      <p:sp>
        <p:nvSpPr>
          <p:cNvPr id="52" name="TextBox 51">
            <a:extLst>
              <a:ext uri="{FF2B5EF4-FFF2-40B4-BE49-F238E27FC236}">
                <a16:creationId xmlns:a16="http://schemas.microsoft.com/office/drawing/2014/main" id="{E53C9D14-B7CA-4563-BE30-1E327B2C3949}"/>
              </a:ext>
            </a:extLst>
          </p:cNvPr>
          <p:cNvSpPr txBox="1"/>
          <p:nvPr/>
        </p:nvSpPr>
        <p:spPr>
          <a:xfrm>
            <a:off x="7519268" y="3626480"/>
            <a:ext cx="2286001" cy="338554"/>
          </a:xfrm>
          <a:prstGeom prst="rect">
            <a:avLst/>
          </a:prstGeom>
          <a:noFill/>
        </p:spPr>
        <p:txBody>
          <a:bodyPr wrap="square" rtlCol="0">
            <a:spAutoFit/>
          </a:bodyPr>
          <a:lstStyle/>
          <a:p>
            <a:pPr algn="ctr" rtl="1"/>
            <a:r>
              <a:rPr lang="en-US" sz="1600" b="1" dirty="0"/>
              <a:t>DBMS2</a:t>
            </a:r>
            <a:r>
              <a:rPr lang="en-US" sz="1600" dirty="0"/>
              <a:t> </a:t>
            </a:r>
            <a:r>
              <a:rPr lang="en-US" sz="1400" dirty="0"/>
              <a:t>(</a:t>
            </a:r>
            <a:r>
              <a:rPr lang="en-US" sz="1200" dirty="0"/>
              <a:t>Local + Global)</a:t>
            </a:r>
            <a:endParaRPr lang="fa-IR" sz="1600" b="1" dirty="0"/>
          </a:p>
        </p:txBody>
      </p:sp>
      <p:sp>
        <p:nvSpPr>
          <p:cNvPr id="53" name="Cloud 52">
            <a:extLst>
              <a:ext uri="{FF2B5EF4-FFF2-40B4-BE49-F238E27FC236}">
                <a16:creationId xmlns:a16="http://schemas.microsoft.com/office/drawing/2014/main" id="{49C74A88-A296-473A-9E61-5859D204B2AB}"/>
              </a:ext>
            </a:extLst>
          </p:cNvPr>
          <p:cNvSpPr/>
          <p:nvPr/>
        </p:nvSpPr>
        <p:spPr>
          <a:xfrm>
            <a:off x="5501286" y="3179352"/>
            <a:ext cx="1295400" cy="87195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LAN</a:t>
            </a:r>
          </a:p>
        </p:txBody>
      </p:sp>
      <p:cxnSp>
        <p:nvCxnSpPr>
          <p:cNvPr id="54" name="Curved Connector 45">
            <a:extLst>
              <a:ext uri="{FF2B5EF4-FFF2-40B4-BE49-F238E27FC236}">
                <a16:creationId xmlns:a16="http://schemas.microsoft.com/office/drawing/2014/main" id="{5D183221-99DB-41EB-B3EA-B455FA301639}"/>
              </a:ext>
            </a:extLst>
          </p:cNvPr>
          <p:cNvCxnSpPr>
            <a:cxnSpLocks/>
            <a:stCxn id="53" idx="0"/>
          </p:cNvCxnSpPr>
          <p:nvPr/>
        </p:nvCxnSpPr>
        <p:spPr>
          <a:xfrm>
            <a:off x="6795607" y="3615329"/>
            <a:ext cx="1028150" cy="76447"/>
          </a:xfrm>
          <a:prstGeom prst="curvedConnector3">
            <a:avLst>
              <a:gd name="adj1" fmla="val 50000"/>
            </a:avLst>
          </a:prstGeom>
          <a:ln>
            <a:headEnd type="arrow"/>
            <a:tailEnd type="arrow"/>
          </a:ln>
        </p:spPr>
        <p:style>
          <a:lnRef idx="2">
            <a:schemeClr val="accent2"/>
          </a:lnRef>
          <a:fillRef idx="0">
            <a:schemeClr val="accent2"/>
          </a:fillRef>
          <a:effectRef idx="1">
            <a:schemeClr val="accent2"/>
          </a:effectRef>
          <a:fontRef idx="minor">
            <a:schemeClr val="tx1"/>
          </a:fontRef>
        </p:style>
      </p:cxnSp>
      <p:cxnSp>
        <p:nvCxnSpPr>
          <p:cNvPr id="55" name="Curved Connector 51">
            <a:extLst>
              <a:ext uri="{FF2B5EF4-FFF2-40B4-BE49-F238E27FC236}">
                <a16:creationId xmlns:a16="http://schemas.microsoft.com/office/drawing/2014/main" id="{EEE09EBF-7D8B-4D86-B952-2FB833BC4739}"/>
              </a:ext>
            </a:extLst>
          </p:cNvPr>
          <p:cNvCxnSpPr>
            <a:cxnSpLocks/>
          </p:cNvCxnSpPr>
          <p:nvPr/>
        </p:nvCxnSpPr>
        <p:spPr>
          <a:xfrm rot="10800000" flipV="1">
            <a:off x="4446093" y="4018114"/>
            <a:ext cx="1817196" cy="1206254"/>
          </a:xfrm>
          <a:prstGeom prst="curvedConnector3">
            <a:avLst>
              <a:gd name="adj1" fmla="val 50000"/>
            </a:avLst>
          </a:prstGeom>
          <a:ln>
            <a:headEnd type="arrow"/>
            <a:tailEnd type="arrow"/>
          </a:ln>
        </p:spPr>
        <p:style>
          <a:lnRef idx="2">
            <a:schemeClr val="accent2"/>
          </a:lnRef>
          <a:fillRef idx="0">
            <a:schemeClr val="accent2"/>
          </a:fillRef>
          <a:effectRef idx="1">
            <a:schemeClr val="accent2"/>
          </a:effectRef>
          <a:fontRef idx="minor">
            <a:schemeClr val="tx1"/>
          </a:fontRef>
        </p:style>
      </p:cxnSp>
      <p:cxnSp>
        <p:nvCxnSpPr>
          <p:cNvPr id="56" name="Curved Connector 68">
            <a:extLst>
              <a:ext uri="{FF2B5EF4-FFF2-40B4-BE49-F238E27FC236}">
                <a16:creationId xmlns:a16="http://schemas.microsoft.com/office/drawing/2014/main" id="{3399E4D5-D437-48F1-8A24-25F71E703669}"/>
              </a:ext>
            </a:extLst>
          </p:cNvPr>
          <p:cNvCxnSpPr>
            <a:cxnSpLocks/>
            <a:stCxn id="53" idx="2"/>
          </p:cNvCxnSpPr>
          <p:nvPr/>
        </p:nvCxnSpPr>
        <p:spPr>
          <a:xfrm rot="10800000">
            <a:off x="4446100" y="3047187"/>
            <a:ext cx="1059205" cy="568143"/>
          </a:xfrm>
          <a:prstGeom prst="curvedConnector3">
            <a:avLst>
              <a:gd name="adj1" fmla="val 50000"/>
            </a:avLst>
          </a:prstGeom>
          <a:ln>
            <a:headEnd type="arrow"/>
            <a:tailEnd type="arrow"/>
          </a:ln>
        </p:spPr>
        <p:style>
          <a:lnRef idx="2">
            <a:schemeClr val="accent2"/>
          </a:lnRef>
          <a:fillRef idx="0">
            <a:schemeClr val="accent2"/>
          </a:fillRef>
          <a:effectRef idx="1">
            <a:schemeClr val="accent2"/>
          </a:effectRef>
          <a:fontRef idx="minor">
            <a:schemeClr val="tx1"/>
          </a:fontRef>
        </p:style>
      </p:cxnSp>
      <p:sp>
        <p:nvSpPr>
          <p:cNvPr id="59" name="TextBox 58">
            <a:extLst>
              <a:ext uri="{FF2B5EF4-FFF2-40B4-BE49-F238E27FC236}">
                <a16:creationId xmlns:a16="http://schemas.microsoft.com/office/drawing/2014/main" id="{FBE9725C-379A-44F3-AFEA-32E2B20C4B62}"/>
              </a:ext>
            </a:extLst>
          </p:cNvPr>
          <p:cNvSpPr txBox="1"/>
          <p:nvPr/>
        </p:nvSpPr>
        <p:spPr>
          <a:xfrm>
            <a:off x="3435274" y="3793120"/>
            <a:ext cx="2481802" cy="307777"/>
          </a:xfrm>
          <a:prstGeom prst="rect">
            <a:avLst/>
          </a:prstGeom>
          <a:noFill/>
        </p:spPr>
        <p:txBody>
          <a:bodyPr wrap="square" rtlCol="0">
            <a:spAutoFit/>
          </a:bodyPr>
          <a:lstStyle/>
          <a:p>
            <a:pPr algn="ctr"/>
            <a:r>
              <a:rPr lang="en-US" sz="1400" b="1" dirty="0">
                <a:solidFill>
                  <a:srgbClr val="C00000"/>
                </a:solidFill>
                <a:cs typeface="B Nazanin" pitchFamily="2" charset="-78"/>
              </a:rPr>
              <a:t>DDB = {DB1, DB2, DB3}</a:t>
            </a:r>
          </a:p>
        </p:txBody>
      </p:sp>
    </p:spTree>
    <p:extLst>
      <p:ext uri="{BB962C8B-B14F-4D97-AF65-F5344CB8AC3E}">
        <p14:creationId xmlns:p14="http://schemas.microsoft.com/office/powerpoint/2010/main" val="2815423681"/>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250"/>
                                        <p:tgtEl>
                                          <p:spTgt spid="8"/>
                                        </p:tgtEl>
                                      </p:cBhvr>
                                    </p:animEffect>
                                  </p:childTnLst>
                                </p:cTn>
                              </p:par>
                              <p:par>
                                <p:cTn id="8" presetID="22"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250"/>
                                        <p:tgtEl>
                                          <p:spTgt spid="9"/>
                                        </p:tgtEl>
                                      </p:cBhvr>
                                    </p:animEffect>
                                  </p:childTnLst>
                                </p:cTn>
                              </p:par>
                              <p:par>
                                <p:cTn id="11" presetID="22" presetClass="entr" presetSubtype="8"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250"/>
                                        <p:tgtEl>
                                          <p:spTgt spid="13"/>
                                        </p:tgtEl>
                                      </p:cBhvr>
                                    </p:animEffect>
                                  </p:childTnLst>
                                </p:cTn>
                              </p:par>
                            </p:childTnLst>
                          </p:cTn>
                        </p:par>
                        <p:par>
                          <p:cTn id="14" fill="hold">
                            <p:stCondLst>
                              <p:cond delay="250"/>
                            </p:stCondLst>
                            <p:childTnLst>
                              <p:par>
                                <p:cTn id="15" presetID="10"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par>
                          <p:cTn id="18" fill="hold">
                            <p:stCondLst>
                              <p:cond delay="750"/>
                            </p:stCondLst>
                            <p:childTnLst>
                              <p:par>
                                <p:cTn id="19" presetID="42" presetClass="entr" presetSubtype="0"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anim calcmode="lin" valueType="num">
                                      <p:cBhvr>
                                        <p:cTn id="22" dur="500" fill="hold"/>
                                        <p:tgtEl>
                                          <p:spTgt spid="2"/>
                                        </p:tgtEl>
                                        <p:attrNameLst>
                                          <p:attrName>ppt_x</p:attrName>
                                        </p:attrNameLst>
                                      </p:cBhvr>
                                      <p:tavLst>
                                        <p:tav tm="0">
                                          <p:val>
                                            <p:strVal val="#ppt_x"/>
                                          </p:val>
                                        </p:tav>
                                        <p:tav tm="100000">
                                          <p:val>
                                            <p:strVal val="#ppt_x"/>
                                          </p:val>
                                        </p:tav>
                                      </p:tavLst>
                                    </p:anim>
                                    <p:anim calcmode="lin" valueType="num">
                                      <p:cBhvr>
                                        <p:cTn id="23" dur="500" fill="hold"/>
                                        <p:tgtEl>
                                          <p:spTgt spid="2"/>
                                        </p:tgtEl>
                                        <p:attrNameLst>
                                          <p:attrName>ppt_y</p:attrName>
                                        </p:attrNameLst>
                                      </p:cBhvr>
                                      <p:tavLst>
                                        <p:tav tm="0">
                                          <p:val>
                                            <p:strVal val="#ppt_y+.1"/>
                                          </p:val>
                                        </p:tav>
                                        <p:tav tm="100000">
                                          <p:val>
                                            <p:strVal val="#ppt_y"/>
                                          </p:val>
                                        </p:tav>
                                      </p:tavLst>
                                    </p:anim>
                                  </p:childTnLst>
                                </p:cTn>
                              </p:par>
                            </p:childTnLst>
                          </p:cTn>
                        </p:par>
                        <p:par>
                          <p:cTn id="24" fill="hold">
                            <p:stCondLst>
                              <p:cond delay="1250"/>
                            </p:stCondLst>
                            <p:childTnLst>
                              <p:par>
                                <p:cTn id="25" presetID="10" presetClass="entr" presetSubtype="0" fill="hold" nodeType="after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500"/>
                                        <p:tgtEl>
                                          <p:spTgt spid="31"/>
                                        </p:tgtEl>
                                      </p:cBhvr>
                                    </p:animEffect>
                                  </p:childTnLst>
                                </p:cTn>
                              </p:par>
                            </p:childTnLst>
                          </p:cTn>
                        </p:par>
                        <p:par>
                          <p:cTn id="28" fill="hold">
                            <p:stCondLst>
                              <p:cond delay="1750"/>
                            </p:stCondLst>
                            <p:childTnLst>
                              <p:par>
                                <p:cTn id="29" presetID="10" presetClass="entr" presetSubtype="0" fill="hold" nodeType="after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fade">
                                      <p:cBhvr>
                                        <p:cTn id="31" dur="500"/>
                                        <p:tgtEl>
                                          <p:spTgt spid="4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2"/>
                                        </p:tgtEl>
                                        <p:attrNameLst>
                                          <p:attrName>style.visibility</p:attrName>
                                        </p:attrNameLst>
                                      </p:cBhvr>
                                      <p:to>
                                        <p:strVal val="visible"/>
                                      </p:to>
                                    </p:set>
                                    <p:animEffect transition="in" filter="fade">
                                      <p:cBhvr>
                                        <p:cTn id="34" dur="500"/>
                                        <p:tgtEl>
                                          <p:spTgt spid="52"/>
                                        </p:tgtEl>
                                      </p:cBhvr>
                                    </p:animEffect>
                                  </p:childTnLst>
                                </p:cTn>
                              </p:par>
                            </p:childTnLst>
                          </p:cTn>
                        </p:par>
                        <p:par>
                          <p:cTn id="35" fill="hold">
                            <p:stCondLst>
                              <p:cond delay="2250"/>
                            </p:stCondLst>
                            <p:childTnLst>
                              <p:par>
                                <p:cTn id="36" presetID="10" presetClass="entr" presetSubtype="0" fill="hold" nodeType="after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fade">
                                      <p:cBhvr>
                                        <p:cTn id="41" dur="500"/>
                                        <p:tgtEl>
                                          <p:spTgt spid="29"/>
                                        </p:tgtEl>
                                      </p:cBhvr>
                                    </p:animEffect>
                                  </p:childTnLst>
                                </p:cTn>
                              </p:par>
                            </p:childTnLst>
                          </p:cTn>
                        </p:par>
                        <p:par>
                          <p:cTn id="42" fill="hold">
                            <p:stCondLst>
                              <p:cond delay="2750"/>
                            </p:stCondLst>
                            <p:childTnLst>
                              <p:par>
                                <p:cTn id="43" presetID="10" presetClass="entr" presetSubtype="0" fill="hold" grpId="0" nodeType="afterEffect">
                                  <p:stCondLst>
                                    <p:cond delay="0"/>
                                  </p:stCondLst>
                                  <p:childTnLst>
                                    <p:set>
                                      <p:cBhvr>
                                        <p:cTn id="44" dur="1" fill="hold">
                                          <p:stCondLst>
                                            <p:cond delay="0"/>
                                          </p:stCondLst>
                                        </p:cTn>
                                        <p:tgtEl>
                                          <p:spTgt spid="53"/>
                                        </p:tgtEl>
                                        <p:attrNameLst>
                                          <p:attrName>style.visibility</p:attrName>
                                        </p:attrNameLst>
                                      </p:cBhvr>
                                      <p:to>
                                        <p:strVal val="visible"/>
                                      </p:to>
                                    </p:set>
                                    <p:animEffect transition="in" filter="fade">
                                      <p:cBhvr>
                                        <p:cTn id="45" dur="500"/>
                                        <p:tgtEl>
                                          <p:spTgt spid="53"/>
                                        </p:tgtEl>
                                      </p:cBhvr>
                                    </p:animEffect>
                                  </p:childTnLst>
                                </p:cTn>
                              </p:par>
                            </p:childTnLst>
                          </p:cTn>
                        </p:par>
                        <p:par>
                          <p:cTn id="46" fill="hold">
                            <p:stCondLst>
                              <p:cond delay="3250"/>
                            </p:stCondLst>
                            <p:childTnLst>
                              <p:par>
                                <p:cTn id="47" presetID="10" presetClass="entr" presetSubtype="0" fill="hold" nodeType="afterEffect">
                                  <p:stCondLst>
                                    <p:cond delay="0"/>
                                  </p:stCondLst>
                                  <p:childTnLst>
                                    <p:set>
                                      <p:cBhvr>
                                        <p:cTn id="48" dur="1" fill="hold">
                                          <p:stCondLst>
                                            <p:cond delay="0"/>
                                          </p:stCondLst>
                                        </p:cTn>
                                        <p:tgtEl>
                                          <p:spTgt spid="56"/>
                                        </p:tgtEl>
                                        <p:attrNameLst>
                                          <p:attrName>style.visibility</p:attrName>
                                        </p:attrNameLst>
                                      </p:cBhvr>
                                      <p:to>
                                        <p:strVal val="visible"/>
                                      </p:to>
                                    </p:set>
                                    <p:animEffect transition="in" filter="fade">
                                      <p:cBhvr>
                                        <p:cTn id="49" dur="500"/>
                                        <p:tgtEl>
                                          <p:spTgt spid="56"/>
                                        </p:tgtEl>
                                      </p:cBhvr>
                                    </p:animEffect>
                                  </p:childTnLst>
                                </p:cTn>
                              </p:par>
                            </p:childTnLst>
                          </p:cTn>
                        </p:par>
                        <p:par>
                          <p:cTn id="50" fill="hold">
                            <p:stCondLst>
                              <p:cond delay="3750"/>
                            </p:stCondLst>
                            <p:childTnLst>
                              <p:par>
                                <p:cTn id="51" presetID="10" presetClass="entr" presetSubtype="0" fill="hold" nodeType="afterEffect">
                                  <p:stCondLst>
                                    <p:cond delay="0"/>
                                  </p:stCondLst>
                                  <p:childTnLst>
                                    <p:set>
                                      <p:cBhvr>
                                        <p:cTn id="52" dur="1" fill="hold">
                                          <p:stCondLst>
                                            <p:cond delay="0"/>
                                          </p:stCondLst>
                                        </p:cTn>
                                        <p:tgtEl>
                                          <p:spTgt spid="54"/>
                                        </p:tgtEl>
                                        <p:attrNameLst>
                                          <p:attrName>style.visibility</p:attrName>
                                        </p:attrNameLst>
                                      </p:cBhvr>
                                      <p:to>
                                        <p:strVal val="visible"/>
                                      </p:to>
                                    </p:set>
                                    <p:animEffect transition="in" filter="fade">
                                      <p:cBhvr>
                                        <p:cTn id="53" dur="500"/>
                                        <p:tgtEl>
                                          <p:spTgt spid="54"/>
                                        </p:tgtEl>
                                      </p:cBhvr>
                                    </p:animEffect>
                                  </p:childTnLst>
                                </p:cTn>
                              </p:par>
                            </p:childTnLst>
                          </p:cTn>
                        </p:par>
                        <p:par>
                          <p:cTn id="54" fill="hold">
                            <p:stCondLst>
                              <p:cond delay="4250"/>
                            </p:stCondLst>
                            <p:childTnLst>
                              <p:par>
                                <p:cTn id="55" presetID="10" presetClass="entr" presetSubtype="0" fill="hold" nodeType="afterEffect">
                                  <p:stCondLst>
                                    <p:cond delay="0"/>
                                  </p:stCondLst>
                                  <p:childTnLst>
                                    <p:set>
                                      <p:cBhvr>
                                        <p:cTn id="56" dur="1" fill="hold">
                                          <p:stCondLst>
                                            <p:cond delay="0"/>
                                          </p:stCondLst>
                                        </p:cTn>
                                        <p:tgtEl>
                                          <p:spTgt spid="55"/>
                                        </p:tgtEl>
                                        <p:attrNameLst>
                                          <p:attrName>style.visibility</p:attrName>
                                        </p:attrNameLst>
                                      </p:cBhvr>
                                      <p:to>
                                        <p:strVal val="visible"/>
                                      </p:to>
                                    </p:set>
                                    <p:animEffect transition="in" filter="fade">
                                      <p:cBhvr>
                                        <p:cTn id="57" dur="500"/>
                                        <p:tgtEl>
                                          <p:spTgt spid="55"/>
                                        </p:tgtEl>
                                      </p:cBhvr>
                                    </p:animEffect>
                                  </p:childTnLst>
                                </p:cTn>
                              </p:par>
                            </p:childTnLst>
                          </p:cTn>
                        </p:par>
                        <p:par>
                          <p:cTn id="58" fill="hold">
                            <p:stCondLst>
                              <p:cond delay="4750"/>
                            </p:stCondLst>
                            <p:childTnLst>
                              <p:par>
                                <p:cTn id="59" presetID="10" presetClass="entr" presetSubtype="0" fill="hold" grpId="0" nodeType="afterEffect">
                                  <p:stCondLst>
                                    <p:cond delay="0"/>
                                  </p:stCondLst>
                                  <p:childTnLst>
                                    <p:set>
                                      <p:cBhvr>
                                        <p:cTn id="60" dur="1" fill="hold">
                                          <p:stCondLst>
                                            <p:cond delay="0"/>
                                          </p:stCondLst>
                                        </p:cTn>
                                        <p:tgtEl>
                                          <p:spTgt spid="59"/>
                                        </p:tgtEl>
                                        <p:attrNameLst>
                                          <p:attrName>style.visibility</p:attrName>
                                        </p:attrNameLst>
                                      </p:cBhvr>
                                      <p:to>
                                        <p:strVal val="visible"/>
                                      </p:to>
                                    </p:set>
                                    <p:animEffect transition="in" filter="fade">
                                      <p:cBhvr>
                                        <p:cTn id="6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 grpId="0"/>
      <p:bldP spid="29" grpId="0"/>
      <p:bldP spid="52" grpId="0"/>
      <p:bldP spid="53" grpId="0" animBg="1"/>
      <p:bldP spid="5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3057" cy="788187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0" y="5462000"/>
            <a:ext cx="12192000" cy="1396000"/>
          </a:xfrm>
          <a:prstGeom prst="rect">
            <a:avLst/>
          </a:prstGeom>
          <a:solidFill>
            <a:srgbClr val="B4DCF5">
              <a:lumMod val="10000"/>
            </a:srgbClr>
          </a:solidFill>
        </p:spPr>
      </p:pic>
      <p:pic>
        <p:nvPicPr>
          <p:cNvPr id="6" name="Picture 5"/>
          <p:cNvPicPr>
            <a:picLocks noChangeAspect="1"/>
          </p:cNvPicPr>
          <p:nvPr/>
        </p:nvPicPr>
        <p:blipFill>
          <a:blip r:embed="rId4"/>
          <a:stretch>
            <a:fillRect/>
          </a:stretch>
        </p:blipFill>
        <p:spPr>
          <a:xfrm>
            <a:off x="-128789" y="4290646"/>
            <a:ext cx="12518265" cy="1968485"/>
          </a:xfrm>
          <a:prstGeom prst="rect">
            <a:avLst/>
          </a:prstGeom>
        </p:spPr>
      </p:pic>
      <p:pic>
        <p:nvPicPr>
          <p:cNvPr id="8" name="Picture 7">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7" y="5841596"/>
            <a:ext cx="980576" cy="980576"/>
          </a:xfrm>
          <a:prstGeom prst="rect">
            <a:avLst/>
          </a:prstGeom>
        </p:spPr>
      </p:pic>
      <p:pic>
        <p:nvPicPr>
          <p:cNvPr id="9" name="Picture 8">
            <a:hlinkClick r:id="rId7" action="ppaction://hlinksldjump"/>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27059" y="6278639"/>
            <a:ext cx="1206566" cy="588599"/>
          </a:xfrm>
          <a:prstGeom prst="rect">
            <a:avLst/>
          </a:prstGeom>
        </p:spPr>
      </p:pic>
      <p:sp>
        <p:nvSpPr>
          <p:cNvPr id="3" name="Rectangle 2"/>
          <p:cNvSpPr/>
          <p:nvPr/>
        </p:nvSpPr>
        <p:spPr>
          <a:xfrm>
            <a:off x="596347" y="159334"/>
            <a:ext cx="11039061" cy="461665"/>
          </a:xfrm>
          <a:prstGeom prst="rect">
            <a:avLst/>
          </a:prstGeom>
          <a:gradFill flip="none" rotWithShape="1">
            <a:gsLst>
              <a:gs pos="63000">
                <a:schemeClr val="bg1"/>
              </a:gs>
              <a:gs pos="91000">
                <a:schemeClr val="accent1">
                  <a:lumMod val="50000"/>
                </a:schemeClr>
              </a:gs>
              <a:gs pos="94000">
                <a:schemeClr val="bg1"/>
              </a:gs>
              <a:gs pos="99000">
                <a:schemeClr val="tx1">
                  <a:lumMod val="95000"/>
                  <a:lumOff val="5000"/>
                </a:schemeClr>
              </a:gs>
            </a:gsLst>
            <a:path path="rect">
              <a:fillToRect l="50000" t="50000" r="50000" b="50000"/>
            </a:path>
            <a:tileRect/>
          </a:gradFill>
        </p:spPr>
        <p:txBody>
          <a:bodyPr wrap="square" lIns="91440" tIns="45720" rIns="91440" bIns="45720">
            <a:spAutoFit/>
          </a:bodyPr>
          <a:lstStyle/>
          <a:p>
            <a:pPr algn="ctr" rtl="1"/>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سیستم مدیریت پایگاه داده ( </a:t>
            </a:r>
            <a:r>
              <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Database Management System</a:t>
            </a:r>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 )</a:t>
            </a:r>
            <a:endPar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endParaRPr>
          </a:p>
        </p:txBody>
      </p:sp>
      <p:pic>
        <p:nvPicPr>
          <p:cNvPr id="13" name="Picture 12">
            <a:hlinkClick r:id="rId9" action="ppaction://hlinksldjump"/>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175595" y="5841596"/>
            <a:ext cx="1016405" cy="1016405"/>
          </a:xfrm>
          <a:prstGeom prst="rect">
            <a:avLst/>
          </a:prstGeom>
        </p:spPr>
      </p:pic>
      <p:sp>
        <p:nvSpPr>
          <p:cNvPr id="2" name="TextBox 1"/>
          <p:cNvSpPr txBox="1"/>
          <p:nvPr/>
        </p:nvSpPr>
        <p:spPr>
          <a:xfrm>
            <a:off x="596347" y="687737"/>
            <a:ext cx="11039061" cy="4278094"/>
          </a:xfrm>
          <a:prstGeom prst="rect">
            <a:avLst/>
          </a:prstGeom>
          <a:noFill/>
        </p:spPr>
        <p:txBody>
          <a:bodyPr wrap="square" rtlCol="0">
            <a:spAutoFit/>
          </a:bodyPr>
          <a:lstStyle/>
          <a:p>
            <a:pPr marL="285750" indent="-285750" algn="just" rtl="1">
              <a:buFont typeface="Wingdings" panose="05000000000000000000" pitchFamily="2" charset="2"/>
              <a:buChar char="§"/>
            </a:pPr>
            <a:r>
              <a:rPr lang="fa-IR" sz="1600" dirty="0">
                <a:cs typeface="B Nazanin" panose="00000400000000000000" pitchFamily="2" charset="-78"/>
              </a:rPr>
              <a:t>سیستم مدیریت پایگاه داده (</a:t>
            </a:r>
            <a:r>
              <a:rPr lang="en-US" sz="1600" dirty="0">
                <a:cs typeface="B Nazanin" panose="00000400000000000000" pitchFamily="2" charset="-78"/>
              </a:rPr>
              <a:t>DBMS </a:t>
            </a:r>
            <a:r>
              <a:rPr lang="fa-IR" sz="1600" dirty="0">
                <a:cs typeface="B Nazanin" panose="00000400000000000000" pitchFamily="2" charset="-78"/>
              </a:rPr>
              <a:t> ) نرم افزاری است که از مجموعه ای از ابزارها و بخش‌های مرتبط با هم به منظور فراهم آوردن امکان مدیریت کامل اطلاعات ذخیره شده در پایگاه داده تشکیل شده است.</a:t>
            </a:r>
          </a:p>
          <a:p>
            <a:pPr marL="285750" indent="-285750" algn="just" rtl="1">
              <a:buFont typeface="Wingdings" panose="05000000000000000000" pitchFamily="2" charset="2"/>
              <a:buChar char="§"/>
            </a:pPr>
            <a:r>
              <a:rPr lang="en-US" sz="1600" dirty="0">
                <a:cs typeface="B Nazanin" panose="00000400000000000000" pitchFamily="2" charset="-78"/>
              </a:rPr>
              <a:t>DBMS</a:t>
            </a:r>
            <a:r>
              <a:rPr lang="fa-IR" sz="1600" dirty="0">
                <a:cs typeface="B Nazanin" panose="00000400000000000000" pitchFamily="2" charset="-78"/>
              </a:rPr>
              <a:t> پل ارتباطی میان پایگاه داده، کاربر و اپلیکیشن است که وظیفه دارد ارتباط و تعامل میان این اجزا را آسان سازد.</a:t>
            </a:r>
          </a:p>
          <a:p>
            <a:pPr algn="just" rtl="1"/>
            <a:endParaRPr lang="fa-IR" sz="1600" dirty="0">
              <a:cs typeface="B Nazanin" panose="00000400000000000000" pitchFamily="2" charset="-78"/>
            </a:endParaRPr>
          </a:p>
          <a:p>
            <a:pPr algn="just" rtl="1"/>
            <a:r>
              <a:rPr lang="fa-IR" sz="1600" b="1" dirty="0">
                <a:cs typeface="B Nazanin" panose="00000400000000000000" pitchFamily="2" charset="-78"/>
              </a:rPr>
              <a:t>انواع سیستم‌های مدیریت پایگاه داده :</a:t>
            </a:r>
          </a:p>
          <a:p>
            <a:pPr marL="285750" indent="-285750" algn="just" rtl="1">
              <a:buFont typeface="Wingdings" panose="05000000000000000000" pitchFamily="2" charset="2"/>
              <a:buChar char="§"/>
            </a:pPr>
            <a:r>
              <a:rPr lang="fa-IR" sz="1600" dirty="0">
                <a:cs typeface="B Nazanin" panose="00000400000000000000" pitchFamily="2" charset="-78"/>
              </a:rPr>
              <a:t>انواع مختلفی از سیستم‌های مدیریت پایگاه داده از نظر ساختار و قوائد ذخیره اطلاعات توسعه داده شده است. هر یک از آن‌ها برای هدف خاصی ایجاد شده اند که نسبت به یکدیگر برتری‌ها و معایبی نسبی دارند. هر یک از انواع </a:t>
            </a:r>
            <a:r>
              <a:rPr lang="en-US" sz="1600" dirty="0">
                <a:cs typeface="B Nazanin" panose="00000400000000000000" pitchFamily="2" charset="-78"/>
              </a:rPr>
              <a:t>DBMS‌</a:t>
            </a:r>
            <a:r>
              <a:rPr lang="fa-IR" sz="1600" dirty="0">
                <a:cs typeface="B Nazanin" panose="00000400000000000000" pitchFamily="2" charset="-78"/>
              </a:rPr>
              <a:t> ها باید با توجه به هدف و نیازی که وجود دارد، به کار گرفته شوند.</a:t>
            </a:r>
          </a:p>
          <a:p>
            <a:pPr marL="285750" indent="-285750" algn="just" rtl="1">
              <a:buFont typeface="Wingdings" panose="05000000000000000000" pitchFamily="2" charset="2"/>
              <a:buChar char="§"/>
            </a:pPr>
            <a:endParaRPr lang="fa-IR" sz="1600" dirty="0">
              <a:cs typeface="B Nazanin" panose="00000400000000000000" pitchFamily="2" charset="-78"/>
            </a:endParaRPr>
          </a:p>
          <a:p>
            <a:pPr marL="742950" lvl="1" indent="-285750" algn="just" rtl="1">
              <a:buFont typeface="Arial" panose="020B0604020202020204" pitchFamily="34" charset="0"/>
              <a:buChar char="•"/>
            </a:pPr>
            <a:r>
              <a:rPr lang="fa-IR" sz="1600" dirty="0">
                <a:cs typeface="B Nazanin" panose="00000400000000000000" pitchFamily="2" charset="-78"/>
              </a:rPr>
              <a:t> </a:t>
            </a:r>
            <a:r>
              <a:rPr lang="en-US" sz="1600" dirty="0">
                <a:cs typeface="B Nazanin" panose="00000400000000000000" pitchFamily="2" charset="-78"/>
              </a:rPr>
              <a:t>Hierarchical DBMS</a:t>
            </a:r>
            <a:r>
              <a:rPr lang="fa-IR" sz="1600" dirty="0">
                <a:cs typeface="B Nazanin" panose="00000400000000000000" pitchFamily="2" charset="-78"/>
              </a:rPr>
              <a:t> : ساختار این سیستم به صورت درختی است.</a:t>
            </a:r>
          </a:p>
          <a:p>
            <a:pPr marL="742950" lvl="1" indent="-285750" algn="just" rtl="1">
              <a:buFont typeface="Arial" panose="020B0604020202020204" pitchFamily="34" charset="0"/>
              <a:buChar char="•"/>
            </a:pPr>
            <a:r>
              <a:rPr lang="en-US" sz="1600" dirty="0">
                <a:cs typeface="B Nazanin" panose="00000400000000000000" pitchFamily="2" charset="-78"/>
              </a:rPr>
              <a:t>Network DBMS </a:t>
            </a:r>
            <a:r>
              <a:rPr lang="fa-IR" sz="1600" dirty="0">
                <a:cs typeface="B Nazanin" panose="00000400000000000000" pitchFamily="2" charset="-78"/>
              </a:rPr>
              <a:t> : این سیستم از ساختار شبکه ای برای ذخیره اطلاعات استفاده می‌کند.</a:t>
            </a:r>
          </a:p>
          <a:p>
            <a:pPr marL="742950" lvl="1" indent="-285750" algn="just" rtl="1">
              <a:buFont typeface="Arial" panose="020B0604020202020204" pitchFamily="34" charset="0"/>
              <a:buChar char="•"/>
            </a:pPr>
            <a:r>
              <a:rPr lang="en-US" sz="1600" dirty="0">
                <a:cs typeface="B Nazanin" panose="00000400000000000000" pitchFamily="2" charset="-78"/>
              </a:rPr>
              <a:t>Relational DBMS </a:t>
            </a:r>
            <a:r>
              <a:rPr lang="fa-IR" sz="1600" dirty="0">
                <a:cs typeface="B Nazanin" panose="00000400000000000000" pitchFamily="2" charset="-78"/>
              </a:rPr>
              <a:t> : این سیستم، یکی از پرکاربردترین سیستم‌های مدیریت پایگاه داده است که ساختار داده‌ها را به صورت رابطه ای در نظر می‌گیرد.</a:t>
            </a:r>
          </a:p>
          <a:p>
            <a:pPr marL="742950" lvl="1" indent="-285750" algn="just" rtl="1">
              <a:buFont typeface="Arial" panose="020B0604020202020204" pitchFamily="34" charset="0"/>
              <a:buChar char="•"/>
            </a:pPr>
            <a:r>
              <a:rPr lang="en-US" sz="1600" dirty="0">
                <a:cs typeface="B Nazanin" panose="00000400000000000000" pitchFamily="2" charset="-78"/>
              </a:rPr>
              <a:t>Object Oriented DBMS </a:t>
            </a:r>
            <a:r>
              <a:rPr lang="fa-IR" sz="1600" dirty="0">
                <a:cs typeface="B Nazanin" panose="00000400000000000000" pitchFamily="2" charset="-78"/>
              </a:rPr>
              <a:t> : در این سیستم، داده‌ها به صورت شی در نظر گرفته می‌شوند.</a:t>
            </a:r>
          </a:p>
          <a:p>
            <a:pPr marL="742950" lvl="1" indent="-285750" algn="just" rtl="1">
              <a:buFont typeface="Arial" panose="020B0604020202020204" pitchFamily="34" charset="0"/>
              <a:buChar char="•"/>
            </a:pPr>
            <a:r>
              <a:rPr lang="en-US" sz="1600" dirty="0">
                <a:cs typeface="B Nazanin" panose="00000400000000000000" pitchFamily="2" charset="-78"/>
              </a:rPr>
              <a:t>NoSQL </a:t>
            </a:r>
            <a:r>
              <a:rPr lang="fa-IR" sz="1600" dirty="0">
                <a:cs typeface="B Nazanin" panose="00000400000000000000" pitchFamily="2" charset="-78"/>
              </a:rPr>
              <a:t> : این سیستم جدیدترین سیستم مدیریت پایگاه داده است که برای زمانی کاربرد دارد که داده‌ها به صورت جدولی نباشند.</a:t>
            </a:r>
          </a:p>
          <a:p>
            <a:pPr algn="just" rtl="1"/>
            <a:endParaRPr lang="en-US" sz="1600" b="1" dirty="0">
              <a:cs typeface="B Nazanin" panose="00000400000000000000" pitchFamily="2" charset="-78"/>
            </a:endParaRPr>
          </a:p>
          <a:p>
            <a:pPr algn="just" rtl="1"/>
            <a:r>
              <a:rPr lang="fa-IR" sz="1600" b="1" dirty="0">
                <a:cs typeface="B Nazanin" panose="00000400000000000000" pitchFamily="2" charset="-78"/>
              </a:rPr>
              <a:t>مثالهایی از </a:t>
            </a:r>
            <a:r>
              <a:rPr lang="en-US" sz="1600" b="1" dirty="0">
                <a:cs typeface="B Nazanin" panose="00000400000000000000" pitchFamily="2" charset="-78"/>
              </a:rPr>
              <a:t>DBMS</a:t>
            </a:r>
            <a:r>
              <a:rPr lang="fa-IR" sz="1600" b="1" dirty="0">
                <a:cs typeface="B Nazanin" panose="00000400000000000000" pitchFamily="2" charset="-78"/>
              </a:rPr>
              <a:t> : </a:t>
            </a:r>
          </a:p>
          <a:p>
            <a:pPr algn="just"/>
            <a:r>
              <a:rPr lang="en-US" sz="1600" dirty="0">
                <a:cs typeface="B Nazanin" panose="00000400000000000000" pitchFamily="2" charset="-78"/>
              </a:rPr>
              <a:t>MySQL , PostgreSQL , SQLite , SQL Server , Oracle , Access , …</a:t>
            </a:r>
            <a:endParaRPr lang="fa-IR" sz="1600" dirty="0">
              <a:cs typeface="B Nazanin" panose="00000400000000000000" pitchFamily="2" charset="-78"/>
            </a:endParaRPr>
          </a:p>
          <a:p>
            <a:pPr marL="742950" lvl="1" indent="-285750" algn="just" rtl="1">
              <a:buFont typeface="Arial" panose="020B0604020202020204" pitchFamily="34" charset="0"/>
              <a:buChar char="•"/>
            </a:pPr>
            <a:endParaRPr lang="fa-IR" sz="1600" dirty="0">
              <a:cs typeface="B Nazanin" panose="00000400000000000000" pitchFamily="2" charset="-78"/>
            </a:endParaRPr>
          </a:p>
        </p:txBody>
      </p:sp>
    </p:spTree>
    <p:extLst>
      <p:ext uri="{BB962C8B-B14F-4D97-AF65-F5344CB8AC3E}">
        <p14:creationId xmlns:p14="http://schemas.microsoft.com/office/powerpoint/2010/main" val="964387743"/>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250"/>
                                        <p:tgtEl>
                                          <p:spTgt spid="8"/>
                                        </p:tgtEl>
                                      </p:cBhvr>
                                    </p:animEffect>
                                  </p:childTnLst>
                                </p:cTn>
                              </p:par>
                              <p:par>
                                <p:cTn id="8" presetID="22"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250"/>
                                        <p:tgtEl>
                                          <p:spTgt spid="9"/>
                                        </p:tgtEl>
                                      </p:cBhvr>
                                    </p:animEffect>
                                  </p:childTnLst>
                                </p:cTn>
                              </p:par>
                              <p:par>
                                <p:cTn id="11" presetID="22" presetClass="entr" presetSubtype="8"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250"/>
                                        <p:tgtEl>
                                          <p:spTgt spid="13"/>
                                        </p:tgtEl>
                                      </p:cBhvr>
                                    </p:animEffect>
                                  </p:childTnLst>
                                </p:cTn>
                              </p:par>
                            </p:childTnLst>
                          </p:cTn>
                        </p:par>
                        <p:par>
                          <p:cTn id="14" fill="hold">
                            <p:stCondLst>
                              <p:cond delay="250"/>
                            </p:stCondLst>
                            <p:childTnLst>
                              <p:par>
                                <p:cTn id="15" presetID="10"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par>
                          <p:cTn id="18" fill="hold">
                            <p:stCondLst>
                              <p:cond delay="750"/>
                            </p:stCondLst>
                            <p:childTnLst>
                              <p:par>
                                <p:cTn id="19" presetID="42" presetClass="entr" presetSubtype="0"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anim calcmode="lin" valueType="num">
                                      <p:cBhvr>
                                        <p:cTn id="22" dur="500" fill="hold"/>
                                        <p:tgtEl>
                                          <p:spTgt spid="2"/>
                                        </p:tgtEl>
                                        <p:attrNameLst>
                                          <p:attrName>ppt_x</p:attrName>
                                        </p:attrNameLst>
                                      </p:cBhvr>
                                      <p:tavLst>
                                        <p:tav tm="0">
                                          <p:val>
                                            <p:strVal val="#ppt_x"/>
                                          </p:val>
                                        </p:tav>
                                        <p:tav tm="100000">
                                          <p:val>
                                            <p:strVal val="#ppt_x"/>
                                          </p:val>
                                        </p:tav>
                                      </p:tavLst>
                                    </p:anim>
                                    <p:anim calcmode="lin" valueType="num">
                                      <p:cBhvr>
                                        <p:cTn id="23"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3057" cy="788187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0" y="5462000"/>
            <a:ext cx="12192000" cy="1396000"/>
          </a:xfrm>
          <a:prstGeom prst="rect">
            <a:avLst/>
          </a:prstGeom>
          <a:solidFill>
            <a:srgbClr val="B4DCF5">
              <a:lumMod val="10000"/>
            </a:srgbClr>
          </a:solidFill>
        </p:spPr>
      </p:pic>
      <p:pic>
        <p:nvPicPr>
          <p:cNvPr id="6" name="Picture 5"/>
          <p:cNvPicPr>
            <a:picLocks noChangeAspect="1"/>
          </p:cNvPicPr>
          <p:nvPr/>
        </p:nvPicPr>
        <p:blipFill>
          <a:blip r:embed="rId4"/>
          <a:stretch>
            <a:fillRect/>
          </a:stretch>
        </p:blipFill>
        <p:spPr>
          <a:xfrm>
            <a:off x="-128789" y="4290646"/>
            <a:ext cx="12518265" cy="1968485"/>
          </a:xfrm>
          <a:prstGeom prst="rect">
            <a:avLst/>
          </a:prstGeom>
        </p:spPr>
      </p:pic>
      <p:pic>
        <p:nvPicPr>
          <p:cNvPr id="8" name="Picture 7">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7" y="5841596"/>
            <a:ext cx="980576" cy="980576"/>
          </a:xfrm>
          <a:prstGeom prst="rect">
            <a:avLst/>
          </a:prstGeom>
        </p:spPr>
      </p:pic>
      <p:pic>
        <p:nvPicPr>
          <p:cNvPr id="9" name="Picture 8">
            <a:hlinkClick r:id="rId7" action="ppaction://hlinksldjump"/>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27059" y="6278639"/>
            <a:ext cx="1206566" cy="588599"/>
          </a:xfrm>
          <a:prstGeom prst="rect">
            <a:avLst/>
          </a:prstGeom>
        </p:spPr>
      </p:pic>
      <p:sp>
        <p:nvSpPr>
          <p:cNvPr id="3" name="Rectangle 2"/>
          <p:cNvSpPr/>
          <p:nvPr/>
        </p:nvSpPr>
        <p:spPr>
          <a:xfrm>
            <a:off x="596347" y="159334"/>
            <a:ext cx="11039061" cy="461665"/>
          </a:xfrm>
          <a:prstGeom prst="rect">
            <a:avLst/>
          </a:prstGeom>
          <a:gradFill flip="none" rotWithShape="1">
            <a:gsLst>
              <a:gs pos="63000">
                <a:schemeClr val="bg1"/>
              </a:gs>
              <a:gs pos="91000">
                <a:schemeClr val="accent1">
                  <a:lumMod val="50000"/>
                </a:schemeClr>
              </a:gs>
              <a:gs pos="94000">
                <a:schemeClr val="bg1"/>
              </a:gs>
              <a:gs pos="99000">
                <a:schemeClr val="tx1">
                  <a:lumMod val="95000"/>
                  <a:lumOff val="5000"/>
                </a:schemeClr>
              </a:gs>
            </a:gsLst>
            <a:path path="rect">
              <a:fillToRect l="50000" t="50000" r="50000" b="50000"/>
            </a:path>
            <a:tileRect/>
          </a:gradFill>
        </p:spPr>
        <p:txBody>
          <a:bodyPr wrap="square" lIns="91440" tIns="45720" rIns="91440" bIns="45720">
            <a:spAutoFit/>
          </a:bodyPr>
          <a:lstStyle/>
          <a:p>
            <a:pPr algn="ctr" rtl="1"/>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سیستم مدیریت پایگاه داده رابطه‌ای ( </a:t>
            </a:r>
            <a:r>
              <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Relational Database Management System</a:t>
            </a:r>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 )</a:t>
            </a:r>
            <a:endPar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endParaRPr>
          </a:p>
        </p:txBody>
      </p:sp>
      <p:pic>
        <p:nvPicPr>
          <p:cNvPr id="13" name="Picture 12">
            <a:hlinkClick r:id="rId9" action="ppaction://hlinksldjump"/>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175595" y="5841596"/>
            <a:ext cx="1016405" cy="1016405"/>
          </a:xfrm>
          <a:prstGeom prst="rect">
            <a:avLst/>
          </a:prstGeom>
        </p:spPr>
      </p:pic>
      <p:sp>
        <p:nvSpPr>
          <p:cNvPr id="2" name="TextBox 1"/>
          <p:cNvSpPr txBox="1"/>
          <p:nvPr/>
        </p:nvSpPr>
        <p:spPr>
          <a:xfrm>
            <a:off x="596347" y="687737"/>
            <a:ext cx="11039061" cy="5262979"/>
          </a:xfrm>
          <a:prstGeom prst="rect">
            <a:avLst/>
          </a:prstGeom>
          <a:noFill/>
        </p:spPr>
        <p:txBody>
          <a:bodyPr wrap="square" rtlCol="0">
            <a:spAutoFit/>
          </a:bodyPr>
          <a:lstStyle/>
          <a:p>
            <a:pPr marL="285750" indent="-285750" algn="r" rtl="1">
              <a:buFont typeface="Wingdings" panose="05000000000000000000" pitchFamily="2" charset="2"/>
              <a:buChar char="§"/>
            </a:pPr>
            <a:r>
              <a:rPr lang="fa-IR" sz="1600" dirty="0">
                <a:cs typeface="B Nazanin" panose="00000400000000000000" pitchFamily="2" charset="-78"/>
              </a:rPr>
              <a:t>سیستم مدیریت پایگاه داده رابطه‌ای (</a:t>
            </a:r>
            <a:r>
              <a:rPr lang="en-US" sz="1600" dirty="0">
                <a:cs typeface="B Nazanin" panose="00000400000000000000" pitchFamily="2" charset="-78"/>
              </a:rPr>
              <a:t>RDBMS </a:t>
            </a:r>
            <a:r>
              <a:rPr lang="fa-IR" sz="1600" dirty="0">
                <a:cs typeface="B Nazanin" panose="00000400000000000000" pitchFamily="2" charset="-78"/>
              </a:rPr>
              <a:t> ) یک نرم افزار سیستم مدیریت پایگاه داده است که داده ها را در قالب جدولی مدیریت و نگهداری می کند.</a:t>
            </a:r>
          </a:p>
          <a:p>
            <a:pPr marL="285750" indent="-285750" algn="r" rtl="1">
              <a:buFont typeface="Wingdings" panose="05000000000000000000" pitchFamily="2" charset="2"/>
              <a:buChar char="§"/>
            </a:pPr>
            <a:endParaRPr lang="fa-IR" sz="1600" dirty="0">
              <a:cs typeface="B Nazanin" panose="00000400000000000000" pitchFamily="2" charset="-78"/>
            </a:endParaRPr>
          </a:p>
          <a:p>
            <a:pPr algn="r" rtl="1"/>
            <a:r>
              <a:rPr lang="fa-IR" sz="1600" b="1" dirty="0">
                <a:cs typeface="B Nazanin" panose="00000400000000000000" pitchFamily="2" charset="-78"/>
              </a:rPr>
              <a:t>مزایای سیستم مدیریت پایگاه داده رابطه‌ای : </a:t>
            </a:r>
            <a:endParaRPr lang="en-US" sz="1600" b="1" dirty="0">
              <a:cs typeface="B Nazanin" panose="00000400000000000000" pitchFamily="2" charset="-78"/>
            </a:endParaRPr>
          </a:p>
          <a:p>
            <a:pPr marL="742950" lvl="1" indent="-285750" algn="r" rtl="1">
              <a:buFont typeface="Arial" panose="020B0604020202020204" pitchFamily="34" charset="0"/>
              <a:buChar char="•"/>
            </a:pPr>
            <a:r>
              <a:rPr lang="fa-IR" sz="1600" dirty="0">
                <a:cs typeface="B Nazanin" panose="00000400000000000000" pitchFamily="2" charset="-78"/>
              </a:rPr>
              <a:t>امکان ذخیره بسته های بزرگ داده </a:t>
            </a:r>
          </a:p>
          <a:p>
            <a:pPr marL="742950" lvl="1" indent="-285750" algn="r" rtl="1">
              <a:buFont typeface="Arial" panose="020B0604020202020204" pitchFamily="34" charset="0"/>
              <a:buChar char="•"/>
            </a:pPr>
            <a:r>
              <a:rPr lang="fa-IR" sz="1600" dirty="0">
                <a:cs typeface="B Nazanin" panose="00000400000000000000" pitchFamily="2" charset="-78"/>
              </a:rPr>
              <a:t>حداقل افزونگی داده</a:t>
            </a:r>
          </a:p>
          <a:p>
            <a:pPr marL="742950" lvl="1" indent="-285750" algn="r" rtl="1">
              <a:buFont typeface="Arial" panose="020B0604020202020204" pitchFamily="34" charset="0"/>
              <a:buChar char="•"/>
            </a:pPr>
            <a:r>
              <a:rPr lang="fa-IR" sz="1600" dirty="0">
                <a:cs typeface="B Nazanin" panose="00000400000000000000" pitchFamily="2" charset="-78"/>
              </a:rPr>
              <a:t>حفظ یکپارچه سازی داده ها</a:t>
            </a:r>
          </a:p>
          <a:p>
            <a:pPr marL="742950" lvl="1" indent="-285750" algn="r" rtl="1">
              <a:buFont typeface="Arial" panose="020B0604020202020204" pitchFamily="34" charset="0"/>
              <a:buChar char="•"/>
            </a:pPr>
            <a:r>
              <a:rPr lang="fa-IR" sz="1600" dirty="0">
                <a:cs typeface="B Nazanin" panose="00000400000000000000" pitchFamily="2" charset="-78"/>
              </a:rPr>
              <a:t>ابزاری بهتر برای ساختار و سازماندهی داده ها</a:t>
            </a:r>
          </a:p>
          <a:p>
            <a:pPr marL="742950" lvl="1" indent="-285750" algn="r" rtl="1">
              <a:buFont typeface="Arial" panose="020B0604020202020204" pitchFamily="34" charset="0"/>
              <a:buChar char="•"/>
            </a:pPr>
            <a:r>
              <a:rPr lang="fa-IR" sz="1600" dirty="0">
                <a:cs typeface="B Nazanin" panose="00000400000000000000" pitchFamily="2" charset="-78"/>
              </a:rPr>
              <a:t>اجازه دسترسی چند کاربر </a:t>
            </a:r>
            <a:endParaRPr lang="en-US" sz="1600" dirty="0">
              <a:cs typeface="B Nazanin" panose="00000400000000000000" pitchFamily="2" charset="-78"/>
            </a:endParaRPr>
          </a:p>
          <a:p>
            <a:pPr marL="742950" lvl="1" indent="-285750" algn="r" rtl="1">
              <a:buFont typeface="Arial" panose="020B0604020202020204" pitchFamily="34" charset="0"/>
              <a:buChar char="•"/>
            </a:pPr>
            <a:endParaRPr lang="fa-IR" sz="1600" dirty="0">
              <a:cs typeface="B Nazanin" panose="00000400000000000000" pitchFamily="2" charset="-78"/>
            </a:endParaRPr>
          </a:p>
          <a:p>
            <a:pPr algn="r" rtl="1"/>
            <a:endParaRPr lang="fa-IR" sz="1600" b="1" dirty="0">
              <a:cs typeface="B Nazanin" panose="00000400000000000000" pitchFamily="2" charset="-78"/>
            </a:endParaRPr>
          </a:p>
          <a:p>
            <a:pPr algn="r" rtl="1"/>
            <a:endParaRPr lang="fa-IR" sz="1600" b="1" dirty="0">
              <a:cs typeface="B Nazanin" panose="00000400000000000000" pitchFamily="2" charset="-78"/>
            </a:endParaRPr>
          </a:p>
          <a:p>
            <a:pPr algn="r" rtl="1"/>
            <a:endParaRPr lang="fa-IR" sz="1600" b="1" dirty="0">
              <a:cs typeface="B Nazanin" panose="00000400000000000000" pitchFamily="2" charset="-78"/>
            </a:endParaRPr>
          </a:p>
          <a:p>
            <a:pPr algn="r" rtl="1"/>
            <a:r>
              <a:rPr lang="fa-IR" sz="1600" b="1" dirty="0">
                <a:cs typeface="B Nazanin" panose="00000400000000000000" pitchFamily="2" charset="-78"/>
              </a:rPr>
              <a:t>تفاوت </a:t>
            </a:r>
            <a:r>
              <a:rPr lang="en-US" sz="1600" b="1" dirty="0">
                <a:cs typeface="B Nazanin" panose="00000400000000000000" pitchFamily="2" charset="-78"/>
              </a:rPr>
              <a:t>DBMS</a:t>
            </a:r>
            <a:r>
              <a:rPr lang="fa-IR" sz="1600" b="1" dirty="0">
                <a:cs typeface="B Nazanin" panose="00000400000000000000" pitchFamily="2" charset="-78"/>
              </a:rPr>
              <a:t> و </a:t>
            </a:r>
            <a:r>
              <a:rPr lang="en-US" sz="1600" b="1" dirty="0">
                <a:cs typeface="B Nazanin" panose="00000400000000000000" pitchFamily="2" charset="-78"/>
              </a:rPr>
              <a:t>RDBMS</a:t>
            </a:r>
            <a:r>
              <a:rPr lang="fa-IR" sz="1600" b="1" dirty="0">
                <a:cs typeface="B Nazanin" panose="00000400000000000000" pitchFamily="2" charset="-78"/>
              </a:rPr>
              <a:t> : </a:t>
            </a:r>
          </a:p>
          <a:p>
            <a:pPr marL="742950" lvl="1" indent="-285750" algn="r" rtl="1">
              <a:buFont typeface="Arial" panose="020B0604020202020204" pitchFamily="34" charset="0"/>
              <a:buChar char="•"/>
            </a:pPr>
            <a:r>
              <a:rPr lang="fa-IR" sz="1600" b="1" dirty="0">
                <a:cs typeface="B Nazanin" panose="00000400000000000000" pitchFamily="2" charset="-78"/>
              </a:rPr>
              <a:t>عملکرد : </a:t>
            </a:r>
            <a:r>
              <a:rPr lang="en-US" sz="1600" dirty="0">
                <a:cs typeface="B Nazanin" panose="00000400000000000000" pitchFamily="2" charset="-78"/>
              </a:rPr>
              <a:t>DBMS</a:t>
            </a:r>
            <a:r>
              <a:rPr lang="fa-IR" sz="1600" dirty="0">
                <a:cs typeface="B Nazanin" panose="00000400000000000000" pitchFamily="2" charset="-78"/>
              </a:rPr>
              <a:t> یک نرم افزار سیستمی برای ایجاد، ذخیره، مدیریت، به روز رسانی و بازیابی داده‌ها از پایگاه‌های داده است ولی </a:t>
            </a:r>
            <a:r>
              <a:rPr lang="en-US" sz="1600" dirty="0">
                <a:cs typeface="B Nazanin" panose="00000400000000000000" pitchFamily="2" charset="-78"/>
              </a:rPr>
              <a:t>RDBMS</a:t>
            </a:r>
            <a:r>
              <a:rPr lang="fa-IR" sz="1600" dirty="0">
                <a:cs typeface="B Nazanin" panose="00000400000000000000" pitchFamily="2" charset="-78"/>
              </a:rPr>
              <a:t> نرم افزاری است که به منظور بازیابی، به روز رسانی و ذخیره کارآمد داده‌ها، امکان ایجاد و مدیریت پایگاه‌های داده را در قالب جدول فراهم می‌کند. </a:t>
            </a:r>
          </a:p>
          <a:p>
            <a:pPr marL="742950" lvl="1" indent="-285750" algn="r" rtl="1">
              <a:buFont typeface="Arial" panose="020B0604020202020204" pitchFamily="34" charset="0"/>
              <a:buChar char="•"/>
            </a:pPr>
            <a:r>
              <a:rPr lang="fa-IR" sz="1600" b="1" dirty="0">
                <a:cs typeface="B Nazanin" panose="00000400000000000000" pitchFamily="2" charset="-78"/>
              </a:rPr>
              <a:t>ذخیره سازی </a:t>
            </a:r>
            <a:r>
              <a:rPr lang="fa-IR" sz="1600" dirty="0">
                <a:cs typeface="B Nazanin" panose="00000400000000000000" pitchFamily="2" charset="-78"/>
              </a:rPr>
              <a:t>: در </a:t>
            </a:r>
            <a:r>
              <a:rPr lang="en-US" sz="1600" dirty="0">
                <a:cs typeface="B Nazanin" panose="00000400000000000000" pitchFamily="2" charset="-78"/>
              </a:rPr>
              <a:t>DBMS</a:t>
            </a:r>
            <a:r>
              <a:rPr lang="fa-IR" sz="1600" dirty="0">
                <a:cs typeface="B Nazanin" panose="00000400000000000000" pitchFamily="2" charset="-78"/>
              </a:rPr>
              <a:t> ذخیره داده‌ها در فایل‌ها است ولی در </a:t>
            </a:r>
            <a:r>
              <a:rPr lang="en-US" sz="1600" dirty="0">
                <a:cs typeface="B Nazanin" panose="00000400000000000000" pitchFamily="2" charset="-78"/>
              </a:rPr>
              <a:t>RDBMS</a:t>
            </a:r>
            <a:r>
              <a:rPr lang="fa-IR" sz="1600" dirty="0">
                <a:cs typeface="B Nazanin" panose="00000400000000000000" pitchFamily="2" charset="-78"/>
              </a:rPr>
              <a:t> داده‌ها در جداول ذخیره می‌شوند و هیچ سلسله مراتبی وجود ندارد. در عوض از یک مدل رابطه‌ای پیروی می‌کند. </a:t>
            </a:r>
          </a:p>
          <a:p>
            <a:pPr marL="742950" lvl="1" indent="-285750" algn="r" rtl="1">
              <a:buFont typeface="Arial" panose="020B0604020202020204" pitchFamily="34" charset="0"/>
              <a:buChar char="•"/>
            </a:pPr>
            <a:r>
              <a:rPr lang="fa-IR" sz="1600" b="1" dirty="0">
                <a:cs typeface="B Nazanin" panose="00000400000000000000" pitchFamily="2" charset="-78"/>
              </a:rPr>
              <a:t>تعداد کاربران : </a:t>
            </a:r>
            <a:r>
              <a:rPr lang="en-US" sz="1600" dirty="0">
                <a:cs typeface="B Nazanin" panose="00000400000000000000" pitchFamily="2" charset="-78"/>
              </a:rPr>
              <a:t>DBMS</a:t>
            </a:r>
            <a:r>
              <a:rPr lang="fa-IR" sz="1600" dirty="0">
                <a:cs typeface="B Nazanin" panose="00000400000000000000" pitchFamily="2" charset="-78"/>
              </a:rPr>
              <a:t> تنها می‌تواند از یک کاربر پشتیبانی کند ولی در </a:t>
            </a:r>
            <a:r>
              <a:rPr lang="en-US" sz="1600" dirty="0">
                <a:cs typeface="B Nazanin" panose="00000400000000000000" pitchFamily="2" charset="-78"/>
              </a:rPr>
              <a:t>RDBMS</a:t>
            </a:r>
            <a:r>
              <a:rPr lang="fa-IR" sz="1600" dirty="0">
                <a:cs typeface="B Nazanin" panose="00000400000000000000" pitchFamily="2" charset="-78"/>
              </a:rPr>
              <a:t> از چندین کاربر پشتیبانی می‌شود. </a:t>
            </a:r>
          </a:p>
          <a:p>
            <a:pPr marL="742950" lvl="1" indent="-285750" algn="r" rtl="1">
              <a:buFont typeface="Arial" panose="020B0604020202020204" pitchFamily="34" charset="0"/>
              <a:buChar char="•"/>
            </a:pPr>
            <a:r>
              <a:rPr lang="fa-IR" sz="1600" b="1" dirty="0">
                <a:cs typeface="B Nazanin" panose="00000400000000000000" pitchFamily="2" charset="-78"/>
              </a:rPr>
              <a:t>نرمال سازی ( سازماندهی داده‌ها در پایگاه داده ) : </a:t>
            </a:r>
            <a:r>
              <a:rPr lang="en-US" sz="1600" dirty="0">
                <a:cs typeface="B Nazanin" panose="00000400000000000000" pitchFamily="2" charset="-78"/>
              </a:rPr>
              <a:t>DBMS</a:t>
            </a:r>
            <a:r>
              <a:rPr lang="fa-IR" sz="1600" dirty="0">
                <a:cs typeface="B Nazanin" panose="00000400000000000000" pitchFamily="2" charset="-78"/>
              </a:rPr>
              <a:t> از نرمال سازی پشتیبانی نمی‌کند ولی در </a:t>
            </a:r>
            <a:r>
              <a:rPr lang="en-US" sz="1600" dirty="0">
                <a:cs typeface="B Nazanin" panose="00000400000000000000" pitchFamily="2" charset="-78"/>
              </a:rPr>
              <a:t>RDBMS</a:t>
            </a:r>
            <a:r>
              <a:rPr lang="fa-IR" sz="1600" dirty="0">
                <a:cs typeface="B Nazanin" panose="00000400000000000000" pitchFamily="2" charset="-78"/>
              </a:rPr>
              <a:t> نرمال سازی فعال است.</a:t>
            </a:r>
          </a:p>
          <a:p>
            <a:pPr marL="742950" lvl="1" indent="-285750" algn="r" rtl="1">
              <a:buFont typeface="Arial" panose="020B0604020202020204" pitchFamily="34" charset="0"/>
              <a:buChar char="•"/>
            </a:pPr>
            <a:r>
              <a:rPr lang="fa-IR" sz="1600" b="1" dirty="0">
                <a:cs typeface="B Nazanin" panose="00000400000000000000" pitchFamily="2" charset="-78"/>
              </a:rPr>
              <a:t>نوع داده : </a:t>
            </a:r>
            <a:r>
              <a:rPr lang="en-US" sz="1600" dirty="0">
                <a:cs typeface="B Nazanin" panose="00000400000000000000" pitchFamily="2" charset="-78"/>
              </a:rPr>
              <a:t>DBMS</a:t>
            </a:r>
            <a:r>
              <a:rPr lang="fa-IR" sz="1600" dirty="0">
                <a:cs typeface="B Nazanin" panose="00000400000000000000" pitchFamily="2" charset="-78"/>
              </a:rPr>
              <a:t> نمی‌تواند مقدار زیادی داده را ذخیره کند ولی در </a:t>
            </a:r>
            <a:r>
              <a:rPr lang="en-US" sz="1600" dirty="0">
                <a:cs typeface="B Nazanin" panose="00000400000000000000" pitchFamily="2" charset="-78"/>
              </a:rPr>
              <a:t>RDBMS</a:t>
            </a:r>
            <a:r>
              <a:rPr lang="fa-IR" sz="1600" dirty="0">
                <a:cs typeface="B Nazanin" panose="00000400000000000000" pitchFamily="2" charset="-78"/>
              </a:rPr>
              <a:t> این چنین نیست.</a:t>
            </a:r>
          </a:p>
          <a:p>
            <a:pPr marL="742950" lvl="1" indent="-285750" algn="r" rtl="1">
              <a:buFont typeface="Arial" panose="020B0604020202020204" pitchFamily="34" charset="0"/>
              <a:buChar char="•"/>
            </a:pPr>
            <a:r>
              <a:rPr lang="fa-IR" sz="1600" b="1" dirty="0">
                <a:cs typeface="B Nazanin" panose="00000400000000000000" pitchFamily="2" charset="-78"/>
              </a:rPr>
              <a:t>سایر تفاوت ها : </a:t>
            </a:r>
            <a:r>
              <a:rPr lang="fa-IR" sz="1600" dirty="0">
                <a:cs typeface="B Nazanin" panose="00000400000000000000" pitchFamily="2" charset="-78"/>
              </a:rPr>
              <a:t>روابط داده‌ها، توزیع پایگاه‌های داده، افزونگی داده‌ها، سخت افزار و نرم افزار مورد نیاز، یکپارچگی داده‌ها، دسترسی به داده‌ها امنیت داده‌ها و ... .</a:t>
            </a:r>
          </a:p>
        </p:txBody>
      </p:sp>
      <p:pic>
        <p:nvPicPr>
          <p:cNvPr id="11" name="Picture 10">
            <a:extLst>
              <a:ext uri="{FF2B5EF4-FFF2-40B4-BE49-F238E27FC236}">
                <a16:creationId xmlns:a16="http://schemas.microsoft.com/office/drawing/2014/main" id="{9EC285EE-35EB-43F5-BC9D-435FB2107B3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96347" y="1171082"/>
            <a:ext cx="3603514" cy="2420542"/>
          </a:xfrm>
          <a:prstGeom prst="rect">
            <a:avLst/>
          </a:prstGeom>
          <a:effectLst>
            <a:outerShdw blurRad="254000" dist="38100" dir="2700000" algn="tl" rotWithShape="0">
              <a:prstClr val="black">
                <a:alpha val="40000"/>
              </a:prstClr>
            </a:outerShdw>
          </a:effectLst>
        </p:spPr>
      </p:pic>
      <p:pic>
        <p:nvPicPr>
          <p:cNvPr id="14" name="Picture 13">
            <a:extLst>
              <a:ext uri="{FF2B5EF4-FFF2-40B4-BE49-F238E27FC236}">
                <a16:creationId xmlns:a16="http://schemas.microsoft.com/office/drawing/2014/main" id="{A8292919-BDA0-499B-B6F2-29542C3CE96F}"/>
              </a:ext>
            </a:extLst>
          </p:cNvPr>
          <p:cNvPicPr>
            <a:picLocks noChangeAspect="1"/>
          </p:cNvPicPr>
          <p:nvPr/>
        </p:nvPicPr>
        <p:blipFill>
          <a:blip r:embed="rId12">
            <a:extLst>
              <a:ext uri="{28A0092B-C50C-407E-A947-70E740481C1C}">
                <a14:useLocalDpi xmlns:a14="http://schemas.microsoft.com/office/drawing/2010/main" val="0"/>
              </a:ext>
            </a:extLst>
          </a:blip>
          <a:srcRect/>
          <a:stretch/>
        </p:blipFill>
        <p:spPr>
          <a:xfrm>
            <a:off x="4668418" y="1171082"/>
            <a:ext cx="3022666" cy="2420542"/>
          </a:xfrm>
          <a:prstGeom prst="rect">
            <a:avLst/>
          </a:prstGeom>
          <a:effectLst>
            <a:outerShdw blurRad="254000" dist="38100" dir="2700000" algn="tl" rotWithShape="0">
              <a:prstClr val="black">
                <a:alpha val="40000"/>
              </a:prstClr>
            </a:outerShdw>
          </a:effectLst>
        </p:spPr>
      </p:pic>
    </p:spTree>
    <p:extLst>
      <p:ext uri="{BB962C8B-B14F-4D97-AF65-F5344CB8AC3E}">
        <p14:creationId xmlns:p14="http://schemas.microsoft.com/office/powerpoint/2010/main" val="3064318413"/>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250"/>
                                        <p:tgtEl>
                                          <p:spTgt spid="8"/>
                                        </p:tgtEl>
                                      </p:cBhvr>
                                    </p:animEffect>
                                  </p:childTnLst>
                                </p:cTn>
                              </p:par>
                              <p:par>
                                <p:cTn id="8" presetID="22"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250"/>
                                        <p:tgtEl>
                                          <p:spTgt spid="9"/>
                                        </p:tgtEl>
                                      </p:cBhvr>
                                    </p:animEffect>
                                  </p:childTnLst>
                                </p:cTn>
                              </p:par>
                              <p:par>
                                <p:cTn id="11" presetID="22" presetClass="entr" presetSubtype="8"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250"/>
                                        <p:tgtEl>
                                          <p:spTgt spid="13"/>
                                        </p:tgtEl>
                                      </p:cBhvr>
                                    </p:animEffect>
                                  </p:childTnLst>
                                </p:cTn>
                              </p:par>
                            </p:childTnLst>
                          </p:cTn>
                        </p:par>
                        <p:par>
                          <p:cTn id="14" fill="hold">
                            <p:stCondLst>
                              <p:cond delay="250"/>
                            </p:stCondLst>
                            <p:childTnLst>
                              <p:par>
                                <p:cTn id="15" presetID="10"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par>
                          <p:cTn id="18" fill="hold">
                            <p:stCondLst>
                              <p:cond delay="750"/>
                            </p:stCondLst>
                            <p:childTnLst>
                              <p:par>
                                <p:cTn id="19" presetID="42" presetClass="entr" presetSubtype="0"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anim calcmode="lin" valueType="num">
                                      <p:cBhvr>
                                        <p:cTn id="22" dur="500" fill="hold"/>
                                        <p:tgtEl>
                                          <p:spTgt spid="2"/>
                                        </p:tgtEl>
                                        <p:attrNameLst>
                                          <p:attrName>ppt_x</p:attrName>
                                        </p:attrNameLst>
                                      </p:cBhvr>
                                      <p:tavLst>
                                        <p:tav tm="0">
                                          <p:val>
                                            <p:strVal val="#ppt_x"/>
                                          </p:val>
                                        </p:tav>
                                        <p:tav tm="100000">
                                          <p:val>
                                            <p:strVal val="#ppt_x"/>
                                          </p:val>
                                        </p:tav>
                                      </p:tavLst>
                                    </p:anim>
                                    <p:anim calcmode="lin" valueType="num">
                                      <p:cBhvr>
                                        <p:cTn id="23" dur="500" fill="hold"/>
                                        <p:tgtEl>
                                          <p:spTgt spid="2"/>
                                        </p:tgtEl>
                                        <p:attrNameLst>
                                          <p:attrName>ppt_y</p:attrName>
                                        </p:attrNameLst>
                                      </p:cBhvr>
                                      <p:tavLst>
                                        <p:tav tm="0">
                                          <p:val>
                                            <p:strVal val="#ppt_y+.1"/>
                                          </p:val>
                                        </p:tav>
                                        <p:tav tm="100000">
                                          <p:val>
                                            <p:strVal val="#ppt_y"/>
                                          </p:val>
                                        </p:tav>
                                      </p:tavLst>
                                    </p:anim>
                                  </p:childTnLst>
                                </p:cTn>
                              </p:par>
                            </p:childTnLst>
                          </p:cTn>
                        </p:par>
                        <p:par>
                          <p:cTn id="24" fill="hold">
                            <p:stCondLst>
                              <p:cond delay="1250"/>
                            </p:stCondLst>
                            <p:childTnLst>
                              <p:par>
                                <p:cTn id="25" presetID="10"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par>
                          <p:cTn id="28" fill="hold">
                            <p:stCondLst>
                              <p:cond delay="1750"/>
                            </p:stCondLst>
                            <p:childTnLst>
                              <p:par>
                                <p:cTn id="29" presetID="10" presetClass="entr" presetSubtype="0"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3057" cy="788187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0" y="5462000"/>
            <a:ext cx="12192000" cy="1396000"/>
          </a:xfrm>
          <a:prstGeom prst="rect">
            <a:avLst/>
          </a:prstGeom>
          <a:solidFill>
            <a:srgbClr val="B4DCF5">
              <a:lumMod val="10000"/>
            </a:srgbClr>
          </a:solidFill>
        </p:spPr>
      </p:pic>
      <p:pic>
        <p:nvPicPr>
          <p:cNvPr id="6" name="Picture 5"/>
          <p:cNvPicPr>
            <a:picLocks noChangeAspect="1"/>
          </p:cNvPicPr>
          <p:nvPr/>
        </p:nvPicPr>
        <p:blipFill>
          <a:blip r:embed="rId4"/>
          <a:stretch>
            <a:fillRect/>
          </a:stretch>
        </p:blipFill>
        <p:spPr>
          <a:xfrm>
            <a:off x="-128789" y="4290646"/>
            <a:ext cx="12518265" cy="1968485"/>
          </a:xfrm>
          <a:prstGeom prst="rect">
            <a:avLst/>
          </a:prstGeom>
        </p:spPr>
      </p:pic>
      <p:pic>
        <p:nvPicPr>
          <p:cNvPr id="8" name="Picture 7">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7" y="5841596"/>
            <a:ext cx="980576" cy="980576"/>
          </a:xfrm>
          <a:prstGeom prst="rect">
            <a:avLst/>
          </a:prstGeom>
        </p:spPr>
      </p:pic>
      <p:pic>
        <p:nvPicPr>
          <p:cNvPr id="9" name="Picture 8">
            <a:hlinkClick r:id="rId7" action="ppaction://hlinksldjump"/>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27059" y="6278639"/>
            <a:ext cx="1206566" cy="588599"/>
          </a:xfrm>
          <a:prstGeom prst="rect">
            <a:avLst/>
          </a:prstGeom>
        </p:spPr>
      </p:pic>
      <p:sp>
        <p:nvSpPr>
          <p:cNvPr id="3" name="Rectangle 2"/>
          <p:cNvSpPr/>
          <p:nvPr/>
        </p:nvSpPr>
        <p:spPr>
          <a:xfrm>
            <a:off x="596347" y="159334"/>
            <a:ext cx="11039061" cy="461665"/>
          </a:xfrm>
          <a:prstGeom prst="rect">
            <a:avLst/>
          </a:prstGeom>
          <a:gradFill flip="none" rotWithShape="1">
            <a:gsLst>
              <a:gs pos="63000">
                <a:schemeClr val="bg1"/>
              </a:gs>
              <a:gs pos="91000">
                <a:schemeClr val="accent1">
                  <a:lumMod val="50000"/>
                </a:schemeClr>
              </a:gs>
              <a:gs pos="94000">
                <a:schemeClr val="bg1"/>
              </a:gs>
              <a:gs pos="99000">
                <a:schemeClr val="tx1">
                  <a:lumMod val="95000"/>
                  <a:lumOff val="5000"/>
                </a:schemeClr>
              </a:gs>
            </a:gsLst>
            <a:path path="rect">
              <a:fillToRect l="50000" t="50000" r="50000" b="50000"/>
            </a:path>
            <a:tileRect/>
          </a:gradFill>
        </p:spPr>
        <p:txBody>
          <a:bodyPr wrap="square" lIns="91440" tIns="45720" rIns="91440" bIns="45720">
            <a:spAutoFit/>
          </a:bodyPr>
          <a:lstStyle/>
          <a:p>
            <a:pPr algn="ctr" rtl="1"/>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مزایای سیستم پایگاه داده</a:t>
            </a:r>
            <a:endPar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endParaRPr>
          </a:p>
        </p:txBody>
      </p:sp>
      <p:pic>
        <p:nvPicPr>
          <p:cNvPr id="13" name="Picture 12">
            <a:hlinkClick r:id="rId9" action="ppaction://hlinksldjump"/>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175595" y="5841596"/>
            <a:ext cx="1016405" cy="1016405"/>
          </a:xfrm>
          <a:prstGeom prst="rect">
            <a:avLst/>
          </a:prstGeom>
        </p:spPr>
      </p:pic>
      <p:sp>
        <p:nvSpPr>
          <p:cNvPr id="2" name="TextBox 1"/>
          <p:cNvSpPr txBox="1"/>
          <p:nvPr/>
        </p:nvSpPr>
        <p:spPr>
          <a:xfrm>
            <a:off x="596347" y="687737"/>
            <a:ext cx="11039061" cy="3797193"/>
          </a:xfrm>
          <a:prstGeom prst="rect">
            <a:avLst/>
          </a:prstGeom>
          <a:noFill/>
        </p:spPr>
        <p:txBody>
          <a:bodyPr wrap="square" rtlCol="0">
            <a:spAutoFit/>
          </a:bodyPr>
          <a:lstStyle/>
          <a:p>
            <a:pPr marL="285750" indent="-285750" algn="r" rtl="1">
              <a:lnSpc>
                <a:spcPct val="150000"/>
              </a:lnSpc>
              <a:buFont typeface="Wingdings" panose="05000000000000000000" pitchFamily="2" charset="2"/>
              <a:buChar char="§"/>
            </a:pPr>
            <a:r>
              <a:rPr lang="fa-IR" dirty="0">
                <a:cs typeface="B Nazanin" panose="00000400000000000000" pitchFamily="2" charset="-78"/>
              </a:rPr>
              <a:t>به اشتراک گذاشتن داده‌ها</a:t>
            </a:r>
          </a:p>
          <a:p>
            <a:pPr marL="285750" indent="-285750" algn="r" rtl="1">
              <a:lnSpc>
                <a:spcPct val="150000"/>
              </a:lnSpc>
              <a:buFont typeface="Wingdings" panose="05000000000000000000" pitchFamily="2" charset="2"/>
              <a:buChar char="§"/>
            </a:pPr>
            <a:r>
              <a:rPr lang="fa-IR" dirty="0">
                <a:cs typeface="B Nazanin" panose="00000400000000000000" pitchFamily="2" charset="-78"/>
              </a:rPr>
              <a:t>کاهش میزان افزونگی</a:t>
            </a:r>
          </a:p>
          <a:p>
            <a:pPr marL="285750" indent="-285750" algn="r" rtl="1">
              <a:lnSpc>
                <a:spcPct val="150000"/>
              </a:lnSpc>
              <a:buFont typeface="Wingdings" panose="05000000000000000000" pitchFamily="2" charset="2"/>
              <a:buChar char="§"/>
            </a:pPr>
            <a:r>
              <a:rPr lang="fa-IR" dirty="0">
                <a:cs typeface="B Nazanin" panose="00000400000000000000" pitchFamily="2" charset="-78"/>
              </a:rPr>
              <a:t>سازگاری داده‌ها</a:t>
            </a:r>
          </a:p>
          <a:p>
            <a:pPr marL="285750" indent="-285750" algn="r" rtl="1">
              <a:lnSpc>
                <a:spcPct val="150000"/>
              </a:lnSpc>
              <a:buFont typeface="Wingdings" panose="05000000000000000000" pitchFamily="2" charset="2"/>
              <a:buChar char="§"/>
            </a:pPr>
            <a:r>
              <a:rPr lang="fa-IR" dirty="0">
                <a:cs typeface="B Nazanin" panose="00000400000000000000" pitchFamily="2" charset="-78"/>
              </a:rPr>
              <a:t>تضمین جامعیت و دقت داده‌ها</a:t>
            </a:r>
          </a:p>
          <a:p>
            <a:pPr marL="285750" indent="-285750" algn="r" rtl="1">
              <a:lnSpc>
                <a:spcPct val="150000"/>
              </a:lnSpc>
              <a:buFont typeface="Wingdings" panose="05000000000000000000" pitchFamily="2" charset="2"/>
              <a:buChar char="§"/>
            </a:pPr>
            <a:r>
              <a:rPr lang="fa-IR" dirty="0">
                <a:cs typeface="B Nazanin" panose="00000400000000000000" pitchFamily="2" charset="-78"/>
              </a:rPr>
              <a:t>امکان اعمال قوانین دقیق امنیتی</a:t>
            </a:r>
          </a:p>
          <a:p>
            <a:pPr marL="285750" indent="-285750" algn="r" rtl="1">
              <a:lnSpc>
                <a:spcPct val="150000"/>
              </a:lnSpc>
              <a:buFont typeface="Wingdings" panose="05000000000000000000" pitchFamily="2" charset="2"/>
              <a:buChar char="§"/>
            </a:pPr>
            <a:r>
              <a:rPr lang="fa-IR" dirty="0">
                <a:cs typeface="B Nazanin" panose="00000400000000000000" pitchFamily="2" charset="-78"/>
              </a:rPr>
              <a:t>سهولت در دریافت گزارشات متنوع</a:t>
            </a:r>
          </a:p>
          <a:p>
            <a:pPr marL="285750" indent="-285750" algn="r" rtl="1">
              <a:lnSpc>
                <a:spcPct val="150000"/>
              </a:lnSpc>
              <a:buFont typeface="Wingdings" panose="05000000000000000000" pitchFamily="2" charset="2"/>
              <a:buChar char="§"/>
            </a:pPr>
            <a:r>
              <a:rPr lang="fa-IR" dirty="0">
                <a:cs typeface="B Nazanin" panose="00000400000000000000" pitchFamily="2" charset="-78"/>
              </a:rPr>
              <a:t>تعدد زبان‌های میزبان</a:t>
            </a:r>
          </a:p>
          <a:p>
            <a:pPr marL="285750" indent="-285750" algn="r" rtl="1">
              <a:lnSpc>
                <a:spcPct val="150000"/>
              </a:lnSpc>
              <a:buFont typeface="Wingdings" panose="05000000000000000000" pitchFamily="2" charset="2"/>
              <a:buChar char="§"/>
            </a:pPr>
            <a:r>
              <a:rPr lang="fa-IR" dirty="0">
                <a:cs typeface="B Nazanin" panose="00000400000000000000" pitchFamily="2" charset="-78"/>
              </a:rPr>
              <a:t>تعدد انواع کاربران</a:t>
            </a:r>
          </a:p>
          <a:p>
            <a:pPr marL="285750" indent="-285750" algn="r" rtl="1">
              <a:lnSpc>
                <a:spcPct val="150000"/>
              </a:lnSpc>
              <a:buFont typeface="Wingdings" panose="05000000000000000000" pitchFamily="2" charset="2"/>
              <a:buChar char="§"/>
            </a:pPr>
            <a:r>
              <a:rPr lang="fa-IR" dirty="0">
                <a:cs typeface="B Nazanin" panose="00000400000000000000" pitchFamily="2" charset="-78"/>
              </a:rPr>
              <a:t>در دسترس بودن داده‌ها</a:t>
            </a:r>
          </a:p>
        </p:txBody>
      </p:sp>
    </p:spTree>
    <p:extLst>
      <p:ext uri="{BB962C8B-B14F-4D97-AF65-F5344CB8AC3E}">
        <p14:creationId xmlns:p14="http://schemas.microsoft.com/office/powerpoint/2010/main" val="4083240880"/>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250"/>
                                        <p:tgtEl>
                                          <p:spTgt spid="8"/>
                                        </p:tgtEl>
                                      </p:cBhvr>
                                    </p:animEffect>
                                  </p:childTnLst>
                                </p:cTn>
                              </p:par>
                              <p:par>
                                <p:cTn id="8" presetID="22"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250"/>
                                        <p:tgtEl>
                                          <p:spTgt spid="9"/>
                                        </p:tgtEl>
                                      </p:cBhvr>
                                    </p:animEffect>
                                  </p:childTnLst>
                                </p:cTn>
                              </p:par>
                              <p:par>
                                <p:cTn id="11" presetID="22" presetClass="entr" presetSubtype="8"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250"/>
                                        <p:tgtEl>
                                          <p:spTgt spid="13"/>
                                        </p:tgtEl>
                                      </p:cBhvr>
                                    </p:animEffect>
                                  </p:childTnLst>
                                </p:cTn>
                              </p:par>
                            </p:childTnLst>
                          </p:cTn>
                        </p:par>
                        <p:par>
                          <p:cTn id="14" fill="hold">
                            <p:stCondLst>
                              <p:cond delay="250"/>
                            </p:stCondLst>
                            <p:childTnLst>
                              <p:par>
                                <p:cTn id="15" presetID="10"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par>
                          <p:cTn id="18" fill="hold">
                            <p:stCondLst>
                              <p:cond delay="750"/>
                            </p:stCondLst>
                            <p:childTnLst>
                              <p:par>
                                <p:cTn id="19" presetID="42" presetClass="entr" presetSubtype="0"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anim calcmode="lin" valueType="num">
                                      <p:cBhvr>
                                        <p:cTn id="22" dur="500" fill="hold"/>
                                        <p:tgtEl>
                                          <p:spTgt spid="2"/>
                                        </p:tgtEl>
                                        <p:attrNameLst>
                                          <p:attrName>ppt_x</p:attrName>
                                        </p:attrNameLst>
                                      </p:cBhvr>
                                      <p:tavLst>
                                        <p:tav tm="0">
                                          <p:val>
                                            <p:strVal val="#ppt_x"/>
                                          </p:val>
                                        </p:tav>
                                        <p:tav tm="100000">
                                          <p:val>
                                            <p:strVal val="#ppt_x"/>
                                          </p:val>
                                        </p:tav>
                                      </p:tavLst>
                                    </p:anim>
                                    <p:anim calcmode="lin" valueType="num">
                                      <p:cBhvr>
                                        <p:cTn id="23"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57" y="0"/>
            <a:ext cx="12193057" cy="788187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0" y="5589000"/>
            <a:ext cx="12192000" cy="1396000"/>
          </a:xfrm>
          <a:prstGeom prst="rect">
            <a:avLst/>
          </a:prstGeom>
          <a:solidFill>
            <a:srgbClr val="B4DCF5">
              <a:lumMod val="10000"/>
            </a:srgbClr>
          </a:solidFill>
        </p:spPr>
      </p:pic>
      <p:pic>
        <p:nvPicPr>
          <p:cNvPr id="6" name="Picture 5"/>
          <p:cNvPicPr>
            <a:picLocks noChangeAspect="1"/>
          </p:cNvPicPr>
          <p:nvPr/>
        </p:nvPicPr>
        <p:blipFill>
          <a:blip r:embed="rId4"/>
          <a:stretch>
            <a:fillRect/>
          </a:stretch>
        </p:blipFill>
        <p:spPr>
          <a:xfrm>
            <a:off x="-163133" y="4274190"/>
            <a:ext cx="12518265" cy="1968485"/>
          </a:xfrm>
          <a:prstGeom prst="rect">
            <a:avLst/>
          </a:prstGeom>
        </p:spPr>
      </p:pic>
      <p:sp>
        <p:nvSpPr>
          <p:cNvPr id="17" name="Rectangle 16">
            <a:hlinkClick r:id="rId5" action="ppaction://hlinksldjump"/>
          </p:cNvPr>
          <p:cNvSpPr/>
          <p:nvPr/>
        </p:nvSpPr>
        <p:spPr>
          <a:xfrm>
            <a:off x="2248484" y="459122"/>
            <a:ext cx="7517816" cy="461665"/>
          </a:xfrm>
          <a:prstGeom prst="rect">
            <a:avLst/>
          </a:prstGeom>
          <a:gradFill flip="none" rotWithShape="1">
            <a:gsLst>
              <a:gs pos="54000">
                <a:schemeClr val="bg1"/>
              </a:gs>
              <a:gs pos="83000">
                <a:schemeClr val="accent1">
                  <a:lumMod val="50000"/>
                </a:schemeClr>
              </a:gs>
              <a:gs pos="89000">
                <a:schemeClr val="tx2">
                  <a:lumMod val="50000"/>
                </a:schemeClr>
              </a:gs>
              <a:gs pos="94000">
                <a:schemeClr val="bg1"/>
              </a:gs>
              <a:gs pos="100000">
                <a:schemeClr val="tx2">
                  <a:lumMod val="50000"/>
                </a:schemeClr>
              </a:gs>
            </a:gsLst>
            <a:path path="rect">
              <a:fillToRect l="50000" t="50000" r="50000" b="50000"/>
            </a:path>
            <a:tileRect/>
          </a:gradFill>
          <a:ln>
            <a:gradFill flip="none" rotWithShape="1">
              <a:gsLst>
                <a:gs pos="78000">
                  <a:schemeClr val="accent5">
                    <a:lumMod val="75000"/>
                  </a:schemeClr>
                </a:gs>
                <a:gs pos="97000">
                  <a:schemeClr val="accent5">
                    <a:lumMod val="70000"/>
                  </a:schemeClr>
                </a:gs>
              </a:gsLst>
              <a:lin ang="2700000" scaled="1"/>
              <a:tileRect/>
            </a:gradFill>
          </a:ln>
        </p:spPr>
        <p:txBody>
          <a:bodyPr wrap="square" lIns="91440" tIns="45720" rIns="91440" bIns="45720">
            <a:spAutoFit/>
          </a:bodyPr>
          <a:lstStyle/>
          <a:p>
            <a:pPr algn="ctr" rtl="1"/>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مفاهیم اولیه پایگاه داده</a:t>
            </a:r>
            <a:endPar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endParaRPr>
          </a:p>
        </p:txBody>
      </p:sp>
      <p:sp>
        <p:nvSpPr>
          <p:cNvPr id="16" name="Rectangle 15">
            <a:hlinkClick r:id="rId6" action="ppaction://hlinksldjump"/>
          </p:cNvPr>
          <p:cNvSpPr/>
          <p:nvPr/>
        </p:nvSpPr>
        <p:spPr>
          <a:xfrm>
            <a:off x="2248484" y="1032160"/>
            <a:ext cx="7517816" cy="461665"/>
          </a:xfrm>
          <a:prstGeom prst="rect">
            <a:avLst/>
          </a:prstGeom>
          <a:gradFill flip="none" rotWithShape="1">
            <a:gsLst>
              <a:gs pos="54000">
                <a:schemeClr val="bg1"/>
              </a:gs>
              <a:gs pos="83000">
                <a:schemeClr val="accent1">
                  <a:lumMod val="50000"/>
                </a:schemeClr>
              </a:gs>
              <a:gs pos="89000">
                <a:schemeClr val="tx2">
                  <a:lumMod val="50000"/>
                </a:schemeClr>
              </a:gs>
              <a:gs pos="94000">
                <a:schemeClr val="bg1"/>
              </a:gs>
              <a:gs pos="100000">
                <a:schemeClr val="tx2">
                  <a:lumMod val="50000"/>
                </a:schemeClr>
              </a:gs>
            </a:gsLst>
            <a:path path="rect">
              <a:fillToRect l="50000" t="50000" r="50000" b="50000"/>
            </a:path>
            <a:tileRect/>
          </a:gradFill>
          <a:ln>
            <a:gradFill flip="none" rotWithShape="1">
              <a:gsLst>
                <a:gs pos="78000">
                  <a:schemeClr val="accent5">
                    <a:lumMod val="75000"/>
                  </a:schemeClr>
                </a:gs>
                <a:gs pos="97000">
                  <a:schemeClr val="accent5">
                    <a:lumMod val="70000"/>
                  </a:schemeClr>
                </a:gs>
              </a:gsLst>
              <a:lin ang="2700000" scaled="1"/>
              <a:tileRect/>
            </a:gradFill>
          </a:ln>
        </p:spPr>
        <p:txBody>
          <a:bodyPr wrap="square" lIns="91440" tIns="45720" rIns="91440" bIns="45720">
            <a:spAutoFit/>
          </a:bodyPr>
          <a:lstStyle/>
          <a:p>
            <a:pPr algn="ctr" rtl="1"/>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مراحل تولید سیستم پایگاه داده</a:t>
            </a:r>
            <a:endPar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endParaRPr>
          </a:p>
        </p:txBody>
      </p:sp>
      <p:sp>
        <p:nvSpPr>
          <p:cNvPr id="18" name="Rectangle 17">
            <a:hlinkClick r:id="rId7" action="ppaction://hlinksldjump"/>
          </p:cNvPr>
          <p:cNvSpPr/>
          <p:nvPr/>
        </p:nvSpPr>
        <p:spPr>
          <a:xfrm>
            <a:off x="2248484" y="1600712"/>
            <a:ext cx="7517816" cy="461665"/>
          </a:xfrm>
          <a:prstGeom prst="rect">
            <a:avLst/>
          </a:prstGeom>
          <a:gradFill flip="none" rotWithShape="1">
            <a:gsLst>
              <a:gs pos="54000">
                <a:schemeClr val="bg1"/>
              </a:gs>
              <a:gs pos="83000">
                <a:schemeClr val="accent1">
                  <a:lumMod val="50000"/>
                </a:schemeClr>
              </a:gs>
              <a:gs pos="89000">
                <a:schemeClr val="tx2">
                  <a:lumMod val="50000"/>
                </a:schemeClr>
              </a:gs>
              <a:gs pos="94000">
                <a:schemeClr val="bg1"/>
              </a:gs>
              <a:gs pos="100000">
                <a:schemeClr val="tx2">
                  <a:lumMod val="50000"/>
                </a:schemeClr>
              </a:gs>
            </a:gsLst>
            <a:path path="rect">
              <a:fillToRect l="50000" t="50000" r="50000" b="50000"/>
            </a:path>
            <a:tileRect/>
          </a:gradFill>
          <a:ln>
            <a:gradFill flip="none" rotWithShape="1">
              <a:gsLst>
                <a:gs pos="78000">
                  <a:schemeClr val="accent5">
                    <a:lumMod val="75000"/>
                  </a:schemeClr>
                </a:gs>
                <a:gs pos="97000">
                  <a:schemeClr val="accent5">
                    <a:lumMod val="70000"/>
                  </a:schemeClr>
                </a:gs>
              </a:gsLst>
              <a:lin ang="2700000" scaled="1"/>
              <a:tileRect/>
            </a:gradFill>
          </a:ln>
        </p:spPr>
        <p:txBody>
          <a:bodyPr wrap="square" lIns="91440" tIns="45720" rIns="91440" bIns="45720">
            <a:spAutoFit/>
          </a:bodyPr>
          <a:lstStyle/>
          <a:p>
            <a:pPr algn="ctr" rtl="1"/>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امکانات مورد نیاز در ایجاد پایگاه داده</a:t>
            </a:r>
          </a:p>
        </p:txBody>
      </p:sp>
      <p:sp>
        <p:nvSpPr>
          <p:cNvPr id="19" name="Rectangle 18">
            <a:hlinkClick r:id="rId8" action="ppaction://hlinksldjump"/>
          </p:cNvPr>
          <p:cNvSpPr/>
          <p:nvPr/>
        </p:nvSpPr>
        <p:spPr>
          <a:xfrm>
            <a:off x="2248484" y="2173329"/>
            <a:ext cx="7517816" cy="461665"/>
          </a:xfrm>
          <a:prstGeom prst="rect">
            <a:avLst/>
          </a:prstGeom>
          <a:gradFill flip="none" rotWithShape="1">
            <a:gsLst>
              <a:gs pos="54000">
                <a:schemeClr val="bg1"/>
              </a:gs>
              <a:gs pos="83000">
                <a:schemeClr val="accent1">
                  <a:lumMod val="50000"/>
                </a:schemeClr>
              </a:gs>
              <a:gs pos="89000">
                <a:schemeClr val="tx2">
                  <a:lumMod val="50000"/>
                </a:schemeClr>
              </a:gs>
              <a:gs pos="94000">
                <a:schemeClr val="bg1"/>
              </a:gs>
              <a:gs pos="100000">
                <a:schemeClr val="tx2">
                  <a:lumMod val="50000"/>
                </a:schemeClr>
              </a:gs>
            </a:gsLst>
            <a:path path="rect">
              <a:fillToRect l="50000" t="50000" r="50000" b="50000"/>
            </a:path>
            <a:tileRect/>
          </a:gradFill>
          <a:ln>
            <a:gradFill flip="none" rotWithShape="1">
              <a:gsLst>
                <a:gs pos="78000">
                  <a:schemeClr val="accent5">
                    <a:lumMod val="75000"/>
                  </a:schemeClr>
                </a:gs>
                <a:gs pos="97000">
                  <a:schemeClr val="accent5">
                    <a:lumMod val="70000"/>
                  </a:schemeClr>
                </a:gs>
              </a:gsLst>
              <a:lin ang="2700000" scaled="1"/>
              <a:tileRect/>
            </a:gradFill>
          </a:ln>
        </p:spPr>
        <p:txBody>
          <a:bodyPr wrap="square" lIns="91440" tIns="45720" rIns="91440" bIns="45720">
            <a:spAutoFit/>
          </a:bodyPr>
          <a:lstStyle/>
          <a:p>
            <a:pPr algn="ctr" rtl="1"/>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عناصر محیط عملیاتی</a:t>
            </a:r>
            <a:endPar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endParaRPr>
          </a:p>
        </p:txBody>
      </p:sp>
      <p:sp>
        <p:nvSpPr>
          <p:cNvPr id="9" name="Rectangle 8">
            <a:hlinkClick r:id="rId9" action="ppaction://hlinksldjump"/>
          </p:cNvPr>
          <p:cNvSpPr/>
          <p:nvPr/>
        </p:nvSpPr>
        <p:spPr>
          <a:xfrm>
            <a:off x="2248484" y="2745946"/>
            <a:ext cx="7517816" cy="461665"/>
          </a:xfrm>
          <a:prstGeom prst="rect">
            <a:avLst/>
          </a:prstGeom>
          <a:gradFill flip="none" rotWithShape="1">
            <a:gsLst>
              <a:gs pos="54000">
                <a:schemeClr val="bg1"/>
              </a:gs>
              <a:gs pos="83000">
                <a:schemeClr val="accent1">
                  <a:lumMod val="50000"/>
                </a:schemeClr>
              </a:gs>
              <a:gs pos="89000">
                <a:schemeClr val="tx2">
                  <a:lumMod val="50000"/>
                </a:schemeClr>
              </a:gs>
              <a:gs pos="94000">
                <a:schemeClr val="bg1"/>
              </a:gs>
              <a:gs pos="100000">
                <a:schemeClr val="tx2">
                  <a:lumMod val="50000"/>
                </a:schemeClr>
              </a:gs>
            </a:gsLst>
            <a:path path="rect">
              <a:fillToRect l="50000" t="50000" r="50000" b="50000"/>
            </a:path>
            <a:tileRect/>
          </a:gradFill>
          <a:ln>
            <a:gradFill flip="none" rotWithShape="1">
              <a:gsLst>
                <a:gs pos="78000">
                  <a:schemeClr val="accent5">
                    <a:lumMod val="75000"/>
                  </a:schemeClr>
                </a:gs>
                <a:gs pos="97000">
                  <a:schemeClr val="accent5">
                    <a:lumMod val="70000"/>
                  </a:schemeClr>
                </a:gs>
              </a:gsLst>
              <a:lin ang="2700000" scaled="1"/>
              <a:tileRect/>
            </a:gradFill>
          </a:ln>
        </p:spPr>
        <p:txBody>
          <a:bodyPr wrap="square" lIns="91440" tIns="45720" rIns="91440" bIns="45720">
            <a:spAutoFit/>
          </a:bodyPr>
          <a:lstStyle/>
          <a:p>
            <a:pPr algn="ctr" rtl="1"/>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انواع معماری سیستم پایگاه داده</a:t>
            </a:r>
            <a:endPar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endParaRPr>
          </a:p>
        </p:txBody>
      </p:sp>
      <p:sp>
        <p:nvSpPr>
          <p:cNvPr id="10" name="Rectangle 9">
            <a:hlinkClick r:id="rId10" action="ppaction://hlinksldjump"/>
            <a:extLst>
              <a:ext uri="{FF2B5EF4-FFF2-40B4-BE49-F238E27FC236}">
                <a16:creationId xmlns:a16="http://schemas.microsoft.com/office/drawing/2014/main" id="{5DEF17F9-D847-4A4F-BD69-3D5598ACA3A3}"/>
              </a:ext>
            </a:extLst>
          </p:cNvPr>
          <p:cNvSpPr/>
          <p:nvPr/>
        </p:nvSpPr>
        <p:spPr>
          <a:xfrm>
            <a:off x="2248484" y="3319284"/>
            <a:ext cx="7517816" cy="461665"/>
          </a:xfrm>
          <a:prstGeom prst="rect">
            <a:avLst/>
          </a:prstGeom>
          <a:gradFill flip="none" rotWithShape="1">
            <a:gsLst>
              <a:gs pos="54000">
                <a:schemeClr val="bg1"/>
              </a:gs>
              <a:gs pos="83000">
                <a:schemeClr val="accent1">
                  <a:lumMod val="50000"/>
                </a:schemeClr>
              </a:gs>
              <a:gs pos="89000">
                <a:schemeClr val="tx2">
                  <a:lumMod val="50000"/>
                </a:schemeClr>
              </a:gs>
              <a:gs pos="94000">
                <a:schemeClr val="bg1"/>
              </a:gs>
              <a:gs pos="100000">
                <a:schemeClr val="tx2">
                  <a:lumMod val="50000"/>
                </a:schemeClr>
              </a:gs>
            </a:gsLst>
            <a:path path="rect">
              <a:fillToRect l="50000" t="50000" r="50000" b="50000"/>
            </a:path>
            <a:tileRect/>
          </a:gradFill>
          <a:ln>
            <a:gradFill flip="none" rotWithShape="1">
              <a:gsLst>
                <a:gs pos="78000">
                  <a:schemeClr val="accent5">
                    <a:lumMod val="75000"/>
                  </a:schemeClr>
                </a:gs>
                <a:gs pos="97000">
                  <a:schemeClr val="accent5">
                    <a:lumMod val="70000"/>
                  </a:schemeClr>
                </a:gs>
              </a:gsLst>
              <a:lin ang="2700000" scaled="1"/>
              <a:tileRect/>
            </a:gradFill>
          </a:ln>
        </p:spPr>
        <p:txBody>
          <a:bodyPr wrap="square" lIns="91440" tIns="45720" rIns="91440" bIns="45720">
            <a:spAutoFit/>
          </a:bodyPr>
          <a:lstStyle/>
          <a:p>
            <a:pPr algn="ctr" rtl="1"/>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سیستم مدیریت پایگاه داده</a:t>
            </a:r>
            <a:endPar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endParaRPr>
          </a:p>
        </p:txBody>
      </p:sp>
      <p:sp>
        <p:nvSpPr>
          <p:cNvPr id="11" name="Rectangle 10">
            <a:hlinkClick r:id="rId11" action="ppaction://hlinksldjump"/>
            <a:extLst>
              <a:ext uri="{FF2B5EF4-FFF2-40B4-BE49-F238E27FC236}">
                <a16:creationId xmlns:a16="http://schemas.microsoft.com/office/drawing/2014/main" id="{2BE4E55D-B69A-4200-BDF4-53AC5FDE631F}"/>
              </a:ext>
            </a:extLst>
          </p:cNvPr>
          <p:cNvSpPr/>
          <p:nvPr/>
        </p:nvSpPr>
        <p:spPr>
          <a:xfrm>
            <a:off x="2248484" y="5031944"/>
            <a:ext cx="7517816" cy="461665"/>
          </a:xfrm>
          <a:prstGeom prst="rect">
            <a:avLst/>
          </a:prstGeom>
          <a:gradFill flip="none" rotWithShape="1">
            <a:gsLst>
              <a:gs pos="54000">
                <a:schemeClr val="bg1"/>
              </a:gs>
              <a:gs pos="83000">
                <a:schemeClr val="accent1">
                  <a:lumMod val="50000"/>
                </a:schemeClr>
              </a:gs>
              <a:gs pos="89000">
                <a:schemeClr val="tx2">
                  <a:lumMod val="50000"/>
                </a:schemeClr>
              </a:gs>
              <a:gs pos="94000">
                <a:schemeClr val="bg1"/>
              </a:gs>
              <a:gs pos="100000">
                <a:schemeClr val="tx2">
                  <a:lumMod val="50000"/>
                </a:schemeClr>
              </a:gs>
            </a:gsLst>
            <a:path path="rect">
              <a:fillToRect l="50000" t="50000" r="50000" b="50000"/>
            </a:path>
            <a:tileRect/>
          </a:gradFill>
          <a:ln>
            <a:gradFill flip="none" rotWithShape="1">
              <a:gsLst>
                <a:gs pos="78000">
                  <a:schemeClr val="accent5">
                    <a:lumMod val="75000"/>
                  </a:schemeClr>
                </a:gs>
                <a:gs pos="97000">
                  <a:schemeClr val="accent5">
                    <a:lumMod val="70000"/>
                  </a:schemeClr>
                </a:gs>
              </a:gsLst>
              <a:lin ang="2700000" scaled="1"/>
              <a:tileRect/>
            </a:gradFill>
          </a:ln>
        </p:spPr>
        <p:txBody>
          <a:bodyPr wrap="square" lIns="91440" tIns="45720" rIns="91440" bIns="45720">
            <a:spAutoFit/>
          </a:bodyPr>
          <a:lstStyle/>
          <a:p>
            <a:pPr algn="ctr" rtl="1"/>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پایان</a:t>
            </a:r>
            <a:endPar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endParaRPr>
          </a:p>
        </p:txBody>
      </p:sp>
      <p:sp>
        <p:nvSpPr>
          <p:cNvPr id="12" name="Rectangle 11">
            <a:hlinkClick r:id="rId12" action="ppaction://hlinksldjump"/>
            <a:extLst>
              <a:ext uri="{FF2B5EF4-FFF2-40B4-BE49-F238E27FC236}">
                <a16:creationId xmlns:a16="http://schemas.microsoft.com/office/drawing/2014/main" id="{B482E573-50C6-4ED4-8DB6-B19915688B8F}"/>
              </a:ext>
            </a:extLst>
          </p:cNvPr>
          <p:cNvSpPr/>
          <p:nvPr/>
        </p:nvSpPr>
        <p:spPr>
          <a:xfrm>
            <a:off x="2248484" y="3892622"/>
            <a:ext cx="7517816" cy="461665"/>
          </a:xfrm>
          <a:prstGeom prst="rect">
            <a:avLst/>
          </a:prstGeom>
          <a:gradFill flip="none" rotWithShape="1">
            <a:gsLst>
              <a:gs pos="54000">
                <a:schemeClr val="bg1"/>
              </a:gs>
              <a:gs pos="83000">
                <a:schemeClr val="accent1">
                  <a:lumMod val="50000"/>
                </a:schemeClr>
              </a:gs>
              <a:gs pos="89000">
                <a:schemeClr val="tx2">
                  <a:lumMod val="50000"/>
                </a:schemeClr>
              </a:gs>
              <a:gs pos="94000">
                <a:schemeClr val="bg1"/>
              </a:gs>
              <a:gs pos="100000">
                <a:schemeClr val="tx2">
                  <a:lumMod val="50000"/>
                </a:schemeClr>
              </a:gs>
            </a:gsLst>
            <a:path path="rect">
              <a:fillToRect l="50000" t="50000" r="50000" b="50000"/>
            </a:path>
            <a:tileRect/>
          </a:gradFill>
          <a:ln>
            <a:gradFill flip="none" rotWithShape="1">
              <a:gsLst>
                <a:gs pos="78000">
                  <a:schemeClr val="accent5">
                    <a:lumMod val="75000"/>
                  </a:schemeClr>
                </a:gs>
                <a:gs pos="97000">
                  <a:schemeClr val="accent5">
                    <a:lumMod val="70000"/>
                  </a:schemeClr>
                </a:gs>
              </a:gsLst>
              <a:lin ang="2700000" scaled="1"/>
              <a:tileRect/>
            </a:gradFill>
          </a:ln>
        </p:spPr>
        <p:txBody>
          <a:bodyPr wrap="square" lIns="91440" tIns="45720" rIns="91440" bIns="45720">
            <a:spAutoFit/>
          </a:bodyPr>
          <a:lstStyle/>
          <a:p>
            <a:pPr algn="ctr" rtl="1"/>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سیستم مدیریت پایگاه داده رابطه‌ای</a:t>
            </a:r>
            <a:endPar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endParaRPr>
          </a:p>
        </p:txBody>
      </p:sp>
      <p:sp>
        <p:nvSpPr>
          <p:cNvPr id="13" name="Rectangle 12">
            <a:hlinkClick r:id="rId13" action="ppaction://hlinksldjump"/>
            <a:extLst>
              <a:ext uri="{FF2B5EF4-FFF2-40B4-BE49-F238E27FC236}">
                <a16:creationId xmlns:a16="http://schemas.microsoft.com/office/drawing/2014/main" id="{94EAAC9B-E9EC-420A-B7BE-AB8E9E39B59D}"/>
              </a:ext>
            </a:extLst>
          </p:cNvPr>
          <p:cNvSpPr/>
          <p:nvPr/>
        </p:nvSpPr>
        <p:spPr>
          <a:xfrm>
            <a:off x="2248484" y="4461297"/>
            <a:ext cx="7517816" cy="461665"/>
          </a:xfrm>
          <a:prstGeom prst="rect">
            <a:avLst/>
          </a:prstGeom>
          <a:gradFill flip="none" rotWithShape="1">
            <a:gsLst>
              <a:gs pos="54000">
                <a:schemeClr val="bg1"/>
              </a:gs>
              <a:gs pos="83000">
                <a:schemeClr val="accent1">
                  <a:lumMod val="50000"/>
                </a:schemeClr>
              </a:gs>
              <a:gs pos="89000">
                <a:schemeClr val="tx2">
                  <a:lumMod val="50000"/>
                </a:schemeClr>
              </a:gs>
              <a:gs pos="94000">
                <a:schemeClr val="bg1"/>
              </a:gs>
              <a:gs pos="100000">
                <a:schemeClr val="tx2">
                  <a:lumMod val="50000"/>
                </a:schemeClr>
              </a:gs>
            </a:gsLst>
            <a:path path="rect">
              <a:fillToRect l="50000" t="50000" r="50000" b="50000"/>
            </a:path>
            <a:tileRect/>
          </a:gradFill>
          <a:ln>
            <a:gradFill flip="none" rotWithShape="1">
              <a:gsLst>
                <a:gs pos="78000">
                  <a:schemeClr val="accent5">
                    <a:lumMod val="75000"/>
                  </a:schemeClr>
                </a:gs>
                <a:gs pos="97000">
                  <a:schemeClr val="accent5">
                    <a:lumMod val="70000"/>
                  </a:schemeClr>
                </a:gs>
              </a:gsLst>
              <a:lin ang="2700000" scaled="1"/>
              <a:tileRect/>
            </a:gradFill>
          </a:ln>
        </p:spPr>
        <p:txBody>
          <a:bodyPr wrap="square" lIns="91440" tIns="45720" rIns="91440" bIns="45720">
            <a:spAutoFit/>
          </a:bodyPr>
          <a:lstStyle/>
          <a:p>
            <a:pPr algn="ctr" rtl="1"/>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مزایای سیستم پایگاه داده</a:t>
            </a:r>
            <a:endPar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endParaRPr>
          </a:p>
        </p:txBody>
      </p:sp>
    </p:spTree>
    <p:extLst>
      <p:ext uri="{BB962C8B-B14F-4D97-AF65-F5344CB8AC3E}">
        <p14:creationId xmlns:p14="http://schemas.microsoft.com/office/powerpoint/2010/main" val="2309879342"/>
      </p:ext>
    </p:extLst>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anim calcmode="lin" valueType="num">
                                      <p:cBhvr>
                                        <p:cTn id="8" dur="500" fill="hold"/>
                                        <p:tgtEl>
                                          <p:spTgt spid="17"/>
                                        </p:tgtEl>
                                        <p:attrNameLst>
                                          <p:attrName>ppt_x</p:attrName>
                                        </p:attrNameLst>
                                      </p:cBhvr>
                                      <p:tavLst>
                                        <p:tav tm="0">
                                          <p:val>
                                            <p:strVal val="#ppt_x"/>
                                          </p:val>
                                        </p:tav>
                                        <p:tav tm="100000">
                                          <p:val>
                                            <p:strVal val="#ppt_x"/>
                                          </p:val>
                                        </p:tav>
                                      </p:tavLst>
                                    </p:anim>
                                    <p:anim calcmode="lin" valueType="num">
                                      <p:cBhvr>
                                        <p:cTn id="9" dur="500" fill="hold"/>
                                        <p:tgtEl>
                                          <p:spTgt spid="17"/>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7" presetClass="entr" presetSubtype="0"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anim calcmode="lin" valueType="num">
                                      <p:cBhvr>
                                        <p:cTn id="14" dur="500" fill="hold"/>
                                        <p:tgtEl>
                                          <p:spTgt spid="16"/>
                                        </p:tgtEl>
                                        <p:attrNameLst>
                                          <p:attrName>ppt_x</p:attrName>
                                        </p:attrNameLst>
                                      </p:cBhvr>
                                      <p:tavLst>
                                        <p:tav tm="0">
                                          <p:val>
                                            <p:strVal val="#ppt_x"/>
                                          </p:val>
                                        </p:tav>
                                        <p:tav tm="100000">
                                          <p:val>
                                            <p:strVal val="#ppt_x"/>
                                          </p:val>
                                        </p:tav>
                                      </p:tavLst>
                                    </p:anim>
                                    <p:anim calcmode="lin" valueType="num">
                                      <p:cBhvr>
                                        <p:cTn id="15" dur="500" fill="hold"/>
                                        <p:tgtEl>
                                          <p:spTgt spid="16"/>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7" presetClass="entr" presetSubtype="0"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anim calcmode="lin" valueType="num">
                                      <p:cBhvr>
                                        <p:cTn id="20" dur="500" fill="hold"/>
                                        <p:tgtEl>
                                          <p:spTgt spid="18"/>
                                        </p:tgtEl>
                                        <p:attrNameLst>
                                          <p:attrName>ppt_x</p:attrName>
                                        </p:attrNameLst>
                                      </p:cBhvr>
                                      <p:tavLst>
                                        <p:tav tm="0">
                                          <p:val>
                                            <p:strVal val="#ppt_x"/>
                                          </p:val>
                                        </p:tav>
                                        <p:tav tm="100000">
                                          <p:val>
                                            <p:strVal val="#ppt_x"/>
                                          </p:val>
                                        </p:tav>
                                      </p:tavLst>
                                    </p:anim>
                                    <p:anim calcmode="lin" valueType="num">
                                      <p:cBhvr>
                                        <p:cTn id="21" dur="500" fill="hold"/>
                                        <p:tgtEl>
                                          <p:spTgt spid="18"/>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7" presetClass="entr" presetSubtype="0"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anim calcmode="lin" valueType="num">
                                      <p:cBhvr>
                                        <p:cTn id="26" dur="500" fill="hold"/>
                                        <p:tgtEl>
                                          <p:spTgt spid="19"/>
                                        </p:tgtEl>
                                        <p:attrNameLst>
                                          <p:attrName>ppt_x</p:attrName>
                                        </p:attrNameLst>
                                      </p:cBhvr>
                                      <p:tavLst>
                                        <p:tav tm="0">
                                          <p:val>
                                            <p:strVal val="#ppt_x"/>
                                          </p:val>
                                        </p:tav>
                                        <p:tav tm="100000">
                                          <p:val>
                                            <p:strVal val="#ppt_x"/>
                                          </p:val>
                                        </p:tav>
                                      </p:tavLst>
                                    </p:anim>
                                    <p:anim calcmode="lin" valueType="num">
                                      <p:cBhvr>
                                        <p:cTn id="27" dur="500" fill="hold"/>
                                        <p:tgtEl>
                                          <p:spTgt spid="19"/>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7" presetClass="entr" presetSubtype="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anim calcmode="lin" valueType="num">
                                      <p:cBhvr>
                                        <p:cTn id="32" dur="500" fill="hold"/>
                                        <p:tgtEl>
                                          <p:spTgt spid="9"/>
                                        </p:tgtEl>
                                        <p:attrNameLst>
                                          <p:attrName>ppt_x</p:attrName>
                                        </p:attrNameLst>
                                      </p:cBhvr>
                                      <p:tavLst>
                                        <p:tav tm="0">
                                          <p:val>
                                            <p:strVal val="#ppt_x"/>
                                          </p:val>
                                        </p:tav>
                                        <p:tav tm="100000">
                                          <p:val>
                                            <p:strVal val="#ppt_x"/>
                                          </p:val>
                                        </p:tav>
                                      </p:tavLst>
                                    </p:anim>
                                    <p:anim calcmode="lin" valueType="num">
                                      <p:cBhvr>
                                        <p:cTn id="33" dur="500" fill="hold"/>
                                        <p:tgtEl>
                                          <p:spTgt spid="9"/>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7" presetClass="entr" presetSubtype="0"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anim calcmode="lin" valueType="num">
                                      <p:cBhvr>
                                        <p:cTn id="38" dur="500" fill="hold"/>
                                        <p:tgtEl>
                                          <p:spTgt spid="10"/>
                                        </p:tgtEl>
                                        <p:attrNameLst>
                                          <p:attrName>ppt_x</p:attrName>
                                        </p:attrNameLst>
                                      </p:cBhvr>
                                      <p:tavLst>
                                        <p:tav tm="0">
                                          <p:val>
                                            <p:strVal val="#ppt_x"/>
                                          </p:val>
                                        </p:tav>
                                        <p:tav tm="100000">
                                          <p:val>
                                            <p:strVal val="#ppt_x"/>
                                          </p:val>
                                        </p:tav>
                                      </p:tavLst>
                                    </p:anim>
                                    <p:anim calcmode="lin" valueType="num">
                                      <p:cBhvr>
                                        <p:cTn id="39" dur="500" fill="hold"/>
                                        <p:tgtEl>
                                          <p:spTgt spid="10"/>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47" presetClass="entr" presetSubtype="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anim calcmode="lin" valueType="num">
                                      <p:cBhvr>
                                        <p:cTn id="44" dur="500" fill="hold"/>
                                        <p:tgtEl>
                                          <p:spTgt spid="12"/>
                                        </p:tgtEl>
                                        <p:attrNameLst>
                                          <p:attrName>ppt_x</p:attrName>
                                        </p:attrNameLst>
                                      </p:cBhvr>
                                      <p:tavLst>
                                        <p:tav tm="0">
                                          <p:val>
                                            <p:strVal val="#ppt_x"/>
                                          </p:val>
                                        </p:tav>
                                        <p:tav tm="100000">
                                          <p:val>
                                            <p:strVal val="#ppt_x"/>
                                          </p:val>
                                        </p:tav>
                                      </p:tavLst>
                                    </p:anim>
                                    <p:anim calcmode="lin" valueType="num">
                                      <p:cBhvr>
                                        <p:cTn id="45" dur="500" fill="hold"/>
                                        <p:tgtEl>
                                          <p:spTgt spid="12"/>
                                        </p:tgtEl>
                                        <p:attrNameLst>
                                          <p:attrName>ppt_y</p:attrName>
                                        </p:attrNameLst>
                                      </p:cBhvr>
                                      <p:tavLst>
                                        <p:tav tm="0">
                                          <p:val>
                                            <p:strVal val="#ppt_y-.1"/>
                                          </p:val>
                                        </p:tav>
                                        <p:tav tm="100000">
                                          <p:val>
                                            <p:strVal val="#ppt_y"/>
                                          </p:val>
                                        </p:tav>
                                      </p:tavLst>
                                    </p:anim>
                                  </p:childTnLst>
                                </p:cTn>
                              </p:par>
                            </p:childTnLst>
                          </p:cTn>
                        </p:par>
                        <p:par>
                          <p:cTn id="46" fill="hold">
                            <p:stCondLst>
                              <p:cond delay="3500"/>
                            </p:stCondLst>
                            <p:childTnLst>
                              <p:par>
                                <p:cTn id="47" presetID="47" presetClass="entr" presetSubtype="0" fill="hold" grpId="0" nodeType="after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500"/>
                                        <p:tgtEl>
                                          <p:spTgt spid="13"/>
                                        </p:tgtEl>
                                      </p:cBhvr>
                                    </p:animEffect>
                                    <p:anim calcmode="lin" valueType="num">
                                      <p:cBhvr>
                                        <p:cTn id="50" dur="500" fill="hold"/>
                                        <p:tgtEl>
                                          <p:spTgt spid="13"/>
                                        </p:tgtEl>
                                        <p:attrNameLst>
                                          <p:attrName>ppt_x</p:attrName>
                                        </p:attrNameLst>
                                      </p:cBhvr>
                                      <p:tavLst>
                                        <p:tav tm="0">
                                          <p:val>
                                            <p:strVal val="#ppt_x"/>
                                          </p:val>
                                        </p:tav>
                                        <p:tav tm="100000">
                                          <p:val>
                                            <p:strVal val="#ppt_x"/>
                                          </p:val>
                                        </p:tav>
                                      </p:tavLst>
                                    </p:anim>
                                    <p:anim calcmode="lin" valueType="num">
                                      <p:cBhvr>
                                        <p:cTn id="51" dur="500" fill="hold"/>
                                        <p:tgtEl>
                                          <p:spTgt spid="13"/>
                                        </p:tgtEl>
                                        <p:attrNameLst>
                                          <p:attrName>ppt_y</p:attrName>
                                        </p:attrNameLst>
                                      </p:cBhvr>
                                      <p:tavLst>
                                        <p:tav tm="0">
                                          <p:val>
                                            <p:strVal val="#ppt_y-.1"/>
                                          </p:val>
                                        </p:tav>
                                        <p:tav tm="100000">
                                          <p:val>
                                            <p:strVal val="#ppt_y"/>
                                          </p:val>
                                        </p:tav>
                                      </p:tavLst>
                                    </p:anim>
                                  </p:childTnLst>
                                </p:cTn>
                              </p:par>
                            </p:childTnLst>
                          </p:cTn>
                        </p:par>
                        <p:par>
                          <p:cTn id="52" fill="hold">
                            <p:stCondLst>
                              <p:cond delay="4000"/>
                            </p:stCondLst>
                            <p:childTnLst>
                              <p:par>
                                <p:cTn id="53" presetID="47" presetClass="entr" presetSubtype="0" fill="hold" grpId="0" nodeType="after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fade">
                                      <p:cBhvr>
                                        <p:cTn id="55" dur="500"/>
                                        <p:tgtEl>
                                          <p:spTgt spid="11"/>
                                        </p:tgtEl>
                                      </p:cBhvr>
                                    </p:animEffect>
                                    <p:anim calcmode="lin" valueType="num">
                                      <p:cBhvr>
                                        <p:cTn id="56" dur="500" fill="hold"/>
                                        <p:tgtEl>
                                          <p:spTgt spid="11"/>
                                        </p:tgtEl>
                                        <p:attrNameLst>
                                          <p:attrName>ppt_x</p:attrName>
                                        </p:attrNameLst>
                                      </p:cBhvr>
                                      <p:tavLst>
                                        <p:tav tm="0">
                                          <p:val>
                                            <p:strVal val="#ppt_x"/>
                                          </p:val>
                                        </p:tav>
                                        <p:tav tm="100000">
                                          <p:val>
                                            <p:strVal val="#ppt_x"/>
                                          </p:val>
                                        </p:tav>
                                      </p:tavLst>
                                    </p:anim>
                                    <p:anim calcmode="lin" valueType="num">
                                      <p:cBhvr>
                                        <p:cTn id="57" dur="5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P spid="18" grpId="0" animBg="1"/>
      <p:bldP spid="19" grpId="0" animBg="1"/>
      <p:bldP spid="9" grpId="0" animBg="1"/>
      <p:bldP spid="10" grpId="0" animBg="1"/>
      <p:bldP spid="11" grpId="0" animBg="1"/>
      <p:bldP spid="12" grpId="0" animBg="1"/>
      <p:bldP spid="1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
            <a:ext cx="12192000" cy="5331657"/>
          </a:xfrm>
          <a:prstGeom prst="rect">
            <a:avLst/>
          </a:prstGeom>
          <a:gradFill flip="none" rotWithShape="1">
            <a:gsLst>
              <a:gs pos="92000">
                <a:srgbClr val="FFFFF0"/>
              </a:gs>
              <a:gs pos="100000">
                <a:srgbClr val="002060"/>
              </a:gs>
            </a:gsLst>
            <a:path path="circle">
              <a:fillToRect l="50000" t="50000" r="50000" b="50000"/>
            </a:path>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64645A"/>
              </a:solidFill>
              <a:effectLst/>
              <a:uLnTx/>
              <a:uFillTx/>
              <a:latin typeface="Calibri"/>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0" y="3507996"/>
            <a:ext cx="12192000" cy="3301004"/>
          </a:xfrm>
          <a:prstGeom prst="rect">
            <a:avLst/>
          </a:prstGeom>
          <a:ln>
            <a:solidFill>
              <a:srgbClr val="0F4D78">
                <a:shade val="50000"/>
              </a:srgbClr>
            </a:solidFill>
          </a:ln>
        </p:spPr>
      </p:pic>
      <p:sp>
        <p:nvSpPr>
          <p:cNvPr id="6" name="Oval 5"/>
          <p:cNvSpPr/>
          <p:nvPr/>
        </p:nvSpPr>
        <p:spPr>
          <a:xfrm>
            <a:off x="0" y="2838893"/>
            <a:ext cx="12222480" cy="1288833"/>
          </a:xfrm>
          <a:prstGeom prst="ellipse">
            <a:avLst/>
          </a:prstGeom>
          <a:solidFill>
            <a:srgbClr val="FFFFF0"/>
          </a:solidFill>
          <a:ln w="25400" cap="rnd" cmpd="sng" algn="ctr">
            <a:gradFill>
              <a:gsLst>
                <a:gs pos="38000">
                  <a:srgbClr val="FFFFF0"/>
                </a:gs>
                <a:gs pos="100000">
                  <a:srgbClr val="0F4D78">
                    <a:lumMod val="45000"/>
                    <a:lumOff val="55000"/>
                  </a:srgbClr>
                </a:gs>
                <a:gs pos="100000">
                  <a:srgbClr val="0F4D78">
                    <a:lumMod val="30000"/>
                    <a:lumOff val="70000"/>
                  </a:srgbClr>
                </a:gs>
              </a:gsLst>
              <a:lin ang="5400000" scaled="1"/>
            </a:gra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64645A"/>
              </a:solidFill>
              <a:effectLst/>
              <a:uLnTx/>
              <a:uFillTx/>
              <a:latin typeface="Calibri"/>
            </a:endParaRPr>
          </a:p>
        </p:txBody>
      </p:sp>
      <p:sp>
        <p:nvSpPr>
          <p:cNvPr id="9" name="Rectangle 8"/>
          <p:cNvSpPr/>
          <p:nvPr/>
        </p:nvSpPr>
        <p:spPr>
          <a:xfrm>
            <a:off x="2688687" y="2154779"/>
            <a:ext cx="6781800" cy="684803"/>
          </a:xfrm>
          <a:prstGeom prst="rect">
            <a:avLst/>
          </a:prstGeom>
          <a:noFill/>
        </p:spPr>
        <p:txBody>
          <a:bodyPr wrap="square" lIns="91440" tIns="45720" rIns="91440" bIns="45720">
            <a:spAutoFit/>
          </a:bodyPr>
          <a:lstStyle/>
          <a:p>
            <a:pPr algn="ctr" rtl="1">
              <a:lnSpc>
                <a:spcPct val="150000"/>
              </a:lnSpc>
            </a:pPr>
            <a:r>
              <a:rPr lang="fa-IR" sz="2800" b="1" dirty="0">
                <a:ln w="12700">
                  <a:solidFill>
                    <a:srgbClr val="0F4D78"/>
                  </a:solidFill>
                  <a:prstDash val="solid"/>
                </a:ln>
                <a:cs typeface="B Lotus" panose="00000400000000000000" pitchFamily="2" charset="-78"/>
              </a:rPr>
              <a:t>پایان فصل اول </a:t>
            </a:r>
            <a:endParaRPr lang="en-US" sz="2800" b="1" dirty="0">
              <a:ln w="12700">
                <a:solidFill>
                  <a:srgbClr val="0F4D78"/>
                </a:solidFill>
                <a:prstDash val="solid"/>
              </a:ln>
              <a:cs typeface="B Lotus" panose="00000400000000000000" pitchFamily="2" charset="-78"/>
            </a:endParaRPr>
          </a:p>
        </p:txBody>
      </p:sp>
      <p:pic>
        <p:nvPicPr>
          <p:cNvPr id="2" name="Picture 1"/>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413306" y="517480"/>
            <a:ext cx="2414408" cy="1404297"/>
          </a:xfrm>
          <a:prstGeom prst="rect">
            <a:avLst/>
          </a:prstGeom>
          <a:noFill/>
        </p:spPr>
      </p:pic>
      <p:pic>
        <p:nvPicPr>
          <p:cNvPr id="16" name="Picture 15"/>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flipH="1">
            <a:off x="9364286" y="517480"/>
            <a:ext cx="2414408" cy="1404297"/>
          </a:xfrm>
          <a:prstGeom prst="rect">
            <a:avLst/>
          </a:prstGeom>
          <a:noFill/>
        </p:spPr>
      </p:pic>
      <p:sp>
        <p:nvSpPr>
          <p:cNvPr id="15" name="Rectangle 14"/>
          <p:cNvSpPr/>
          <p:nvPr/>
        </p:nvSpPr>
        <p:spPr>
          <a:xfrm>
            <a:off x="-2345" y="5673515"/>
            <a:ext cx="12192000" cy="369332"/>
          </a:xfrm>
          <a:prstGeom prst="rect">
            <a:avLst/>
          </a:prstGeom>
          <a:noFill/>
        </p:spPr>
        <p:txBody>
          <a:bodyPr wrap="square" lIns="91440" tIns="45720" rIns="91440" bIns="45720">
            <a:spAutoFit/>
          </a:bodyPr>
          <a:lstStyle/>
          <a:p>
            <a:pPr algn="ctr" rtl="1"/>
            <a:r>
              <a:rPr lang="fa-IR" b="1" dirty="0">
                <a:ln w="10160">
                  <a:solidFill>
                    <a:srgbClr val="B4DCF5"/>
                  </a:solidFill>
                  <a:prstDash val="solid"/>
                </a:ln>
                <a:solidFill>
                  <a:srgbClr val="FFFFFF"/>
                </a:solidFill>
                <a:effectLst>
                  <a:outerShdw blurRad="38100" dist="22860" dir="5400000" algn="tl" rotWithShape="0">
                    <a:srgbClr val="000000">
                      <a:alpha val="30000"/>
                    </a:srgbClr>
                  </a:outerShdw>
                </a:effectLst>
                <a:cs typeface="B Titr" panose="00000700000000000000" pitchFamily="2" charset="-78"/>
              </a:rPr>
              <a:t>1402 - 1401</a:t>
            </a:r>
            <a:endParaRPr lang="en-US" b="1" dirty="0">
              <a:ln w="10160">
                <a:solidFill>
                  <a:srgbClr val="B4DCF5"/>
                </a:solidFill>
                <a:prstDash val="solid"/>
              </a:ln>
              <a:solidFill>
                <a:srgbClr val="FFFFFF"/>
              </a:solidFill>
              <a:effectLst>
                <a:outerShdw blurRad="38100" dist="22860" dir="5400000" algn="tl" rotWithShape="0">
                  <a:srgbClr val="000000">
                    <a:alpha val="30000"/>
                  </a:srgbClr>
                </a:outerShdw>
              </a:effectLst>
              <a:cs typeface="B Titr" panose="00000700000000000000" pitchFamily="2" charset="-78"/>
            </a:endParaRPr>
          </a:p>
        </p:txBody>
      </p:sp>
      <p:sp>
        <p:nvSpPr>
          <p:cNvPr id="19" name="Rectangle 18"/>
          <p:cNvSpPr/>
          <p:nvPr/>
        </p:nvSpPr>
        <p:spPr>
          <a:xfrm>
            <a:off x="-30480" y="4299258"/>
            <a:ext cx="12220135" cy="584775"/>
          </a:xfrm>
          <a:prstGeom prst="rect">
            <a:avLst/>
          </a:prstGeom>
          <a:noFill/>
        </p:spPr>
        <p:txBody>
          <a:bodyPr wrap="square" lIns="91440" tIns="45720" rIns="91440" bIns="45720">
            <a:spAutoFit/>
          </a:bodyPr>
          <a:lstStyle/>
          <a:p>
            <a:pPr algn="ctr" rtl="1"/>
            <a:r>
              <a:rPr lang="fa-IR" sz="3200" b="1" dirty="0">
                <a:ln w="10160">
                  <a:solidFill>
                    <a:srgbClr val="B4DCF5"/>
                  </a:solidFill>
                  <a:prstDash val="solid"/>
                </a:ln>
                <a:solidFill>
                  <a:srgbClr val="FFFFFF"/>
                </a:solidFill>
                <a:effectLst>
                  <a:outerShdw blurRad="38100" dist="22860" dir="5400000" algn="tl" rotWithShape="0">
                    <a:srgbClr val="000000">
                      <a:alpha val="30000"/>
                    </a:srgbClr>
                  </a:outerShdw>
                </a:effectLst>
                <a:cs typeface="B Titr" panose="00000700000000000000" pitchFamily="2" charset="-78"/>
              </a:rPr>
              <a:t>مهدی دادبخش</a:t>
            </a:r>
            <a:endParaRPr lang="en-US" sz="5400" b="1" dirty="0">
              <a:ln w="10160">
                <a:solidFill>
                  <a:srgbClr val="B4DCF5"/>
                </a:solidFill>
                <a:prstDash val="solid"/>
              </a:ln>
              <a:solidFill>
                <a:srgbClr val="FFFFFF"/>
              </a:solidFill>
              <a:effectLst>
                <a:outerShdw blurRad="38100" dist="22860" dir="5400000" algn="tl" rotWithShape="0">
                  <a:srgbClr val="000000">
                    <a:alpha val="30000"/>
                  </a:srgbClr>
                </a:outerShdw>
              </a:effectLst>
              <a:cs typeface="B Titr" panose="00000700000000000000" pitchFamily="2" charset="-78"/>
            </a:endParaRPr>
          </a:p>
        </p:txBody>
      </p:sp>
      <p:sp>
        <p:nvSpPr>
          <p:cNvPr id="10" name="Rectangle 9"/>
          <p:cNvSpPr/>
          <p:nvPr/>
        </p:nvSpPr>
        <p:spPr>
          <a:xfrm>
            <a:off x="-2345" y="5012729"/>
            <a:ext cx="12192000" cy="400110"/>
          </a:xfrm>
          <a:prstGeom prst="rect">
            <a:avLst/>
          </a:prstGeom>
          <a:noFill/>
        </p:spPr>
        <p:txBody>
          <a:bodyPr wrap="square" lIns="91440" tIns="45720" rIns="91440" bIns="45720">
            <a:spAutoFit/>
          </a:bodyPr>
          <a:lstStyle/>
          <a:p>
            <a:pPr algn="ctr" rtl="1"/>
            <a:r>
              <a:rPr lang="en-US" sz="2000" b="1" i="1" dirty="0">
                <a:ln w="10160">
                  <a:solidFill>
                    <a:srgbClr val="B4DCF5"/>
                  </a:solidFill>
                  <a:prstDash val="solid"/>
                </a:ln>
                <a:solidFill>
                  <a:srgbClr val="FFFFFF"/>
                </a:solidFill>
                <a:effectLst>
                  <a:outerShdw blurRad="38100" dist="22860" dir="5400000" algn="tl" rotWithShape="0">
                    <a:srgbClr val="000000">
                      <a:alpha val="30000"/>
                    </a:srgbClr>
                  </a:outerShdw>
                </a:effectLst>
                <a:cs typeface="B Titr" panose="00000700000000000000" pitchFamily="2" charset="-78"/>
              </a:rPr>
              <a:t>mahdi.dadbakhsh@sharif.edu</a:t>
            </a:r>
            <a:endParaRPr lang="en-US" sz="2400" b="1" i="1" dirty="0">
              <a:ln w="10160">
                <a:solidFill>
                  <a:srgbClr val="B4DCF5"/>
                </a:solidFill>
                <a:prstDash val="solid"/>
              </a:ln>
              <a:solidFill>
                <a:srgbClr val="FFFFFF"/>
              </a:solidFill>
              <a:effectLst>
                <a:outerShdw blurRad="38100" dist="22860" dir="5400000" algn="tl" rotWithShape="0">
                  <a:srgbClr val="000000">
                    <a:alpha val="30000"/>
                  </a:srgbClr>
                </a:outerShdw>
              </a:effectLst>
              <a:cs typeface="B Titr" panose="00000700000000000000" pitchFamily="2" charset="-78"/>
            </a:endParaRPr>
          </a:p>
        </p:txBody>
      </p:sp>
    </p:spTree>
    <p:extLst>
      <p:ext uri="{BB962C8B-B14F-4D97-AF65-F5344CB8AC3E}">
        <p14:creationId xmlns:p14="http://schemas.microsoft.com/office/powerpoint/2010/main" val="919332665"/>
      </p:ext>
    </p:extLst>
  </p:cSld>
  <p:clrMapOvr>
    <a:masterClrMapping/>
  </p:clrMapOvr>
  <mc:AlternateContent xmlns:mc="http://schemas.openxmlformats.org/markup-compatibility/2006" xmlns:p14="http://schemas.microsoft.com/office/powerpoint/2010/main">
    <mc:Choice Requires="p14">
      <p:transition spd="slow" p14:dur="30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par>
                                <p:cTn id="8" presetID="9"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dissolve">
                                      <p:cBhvr>
                                        <p:cTn id="10" dur="500"/>
                                        <p:tgtEl>
                                          <p:spTgt spid="2"/>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9">
                                            <p:txEl>
                                              <p:pRg st="0" end="0"/>
                                            </p:txEl>
                                          </p:spTgt>
                                        </p:tgtEl>
                                        <p:attrNameLst>
                                          <p:attrName>style.visibility</p:attrName>
                                        </p:attrNameLst>
                                      </p:cBhvr>
                                      <p:to>
                                        <p:strVal val="visible"/>
                                      </p:to>
                                    </p:set>
                                    <p:animEffect transition="in" filter="fade">
                                      <p:cBhvr>
                                        <p:cTn id="14" dur="500"/>
                                        <p:tgtEl>
                                          <p:spTgt spid="9">
                                            <p:txEl>
                                              <p:pRg st="0" end="0"/>
                                            </p:txEl>
                                          </p:spTgt>
                                        </p:tgtEl>
                                      </p:cBhvr>
                                    </p:animEffect>
                                    <p:anim calcmode="lin" valueType="num">
                                      <p:cBhvr>
                                        <p:cTn id="15"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anim calcmode="lin" valueType="num">
                                      <p:cBhvr>
                                        <p:cTn id="21" dur="500" fill="hold"/>
                                        <p:tgtEl>
                                          <p:spTgt spid="19"/>
                                        </p:tgtEl>
                                        <p:attrNameLst>
                                          <p:attrName>ppt_x</p:attrName>
                                        </p:attrNameLst>
                                      </p:cBhvr>
                                      <p:tavLst>
                                        <p:tav tm="0">
                                          <p:val>
                                            <p:strVal val="#ppt_x"/>
                                          </p:val>
                                        </p:tav>
                                        <p:tav tm="100000">
                                          <p:val>
                                            <p:strVal val="#ppt_x"/>
                                          </p:val>
                                        </p:tav>
                                      </p:tavLst>
                                    </p:anim>
                                    <p:anim calcmode="lin" valueType="num">
                                      <p:cBhvr>
                                        <p:cTn id="22" dur="500" fill="hold"/>
                                        <p:tgtEl>
                                          <p:spTgt spid="19"/>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42" presetClass="entr" presetSubtype="0"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anim calcmode="lin" valueType="num">
                                      <p:cBhvr>
                                        <p:cTn id="27" dur="500" fill="hold"/>
                                        <p:tgtEl>
                                          <p:spTgt spid="10"/>
                                        </p:tgtEl>
                                        <p:attrNameLst>
                                          <p:attrName>ppt_x</p:attrName>
                                        </p:attrNameLst>
                                      </p:cBhvr>
                                      <p:tavLst>
                                        <p:tav tm="0">
                                          <p:val>
                                            <p:strVal val="#ppt_x"/>
                                          </p:val>
                                        </p:tav>
                                        <p:tav tm="100000">
                                          <p:val>
                                            <p:strVal val="#ppt_x"/>
                                          </p:val>
                                        </p:tav>
                                      </p:tavLst>
                                    </p:anim>
                                    <p:anim calcmode="lin" valueType="num">
                                      <p:cBhvr>
                                        <p:cTn id="28" dur="500" fill="hold"/>
                                        <p:tgtEl>
                                          <p:spTgt spid="10"/>
                                        </p:tgtEl>
                                        <p:attrNameLst>
                                          <p:attrName>ppt_y</p:attrName>
                                        </p:attrNameLst>
                                      </p:cBhvr>
                                      <p:tavLst>
                                        <p:tav tm="0">
                                          <p:val>
                                            <p:strVal val="#ppt_y+.1"/>
                                          </p:val>
                                        </p:tav>
                                        <p:tav tm="100000">
                                          <p:val>
                                            <p:strVal val="#ppt_y"/>
                                          </p:val>
                                        </p:tav>
                                      </p:tavLst>
                                    </p:anim>
                                  </p:childTnLst>
                                </p:cTn>
                              </p:par>
                            </p:childTnLst>
                          </p:cTn>
                        </p:par>
                        <p:par>
                          <p:cTn id="29" fill="hold">
                            <p:stCondLst>
                              <p:cond delay="2000"/>
                            </p:stCondLst>
                            <p:childTnLst>
                              <p:par>
                                <p:cTn id="30" presetID="42" presetClass="entr" presetSubtype="0" fill="hold" grpId="0"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anim calcmode="lin" valueType="num">
                                      <p:cBhvr>
                                        <p:cTn id="33" dur="500" fill="hold"/>
                                        <p:tgtEl>
                                          <p:spTgt spid="15"/>
                                        </p:tgtEl>
                                        <p:attrNameLst>
                                          <p:attrName>ppt_x</p:attrName>
                                        </p:attrNameLst>
                                      </p:cBhvr>
                                      <p:tavLst>
                                        <p:tav tm="0">
                                          <p:val>
                                            <p:strVal val="#ppt_x"/>
                                          </p:val>
                                        </p:tav>
                                        <p:tav tm="100000">
                                          <p:val>
                                            <p:strVal val="#ppt_x"/>
                                          </p:val>
                                        </p:tav>
                                      </p:tavLst>
                                    </p:anim>
                                    <p:anim calcmode="lin" valueType="num">
                                      <p:cBhvr>
                                        <p:cTn id="34"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5" grpId="0"/>
      <p:bldP spid="1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3057" cy="788187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0" y="5462000"/>
            <a:ext cx="12192000" cy="1396000"/>
          </a:xfrm>
          <a:prstGeom prst="rect">
            <a:avLst/>
          </a:prstGeom>
          <a:solidFill>
            <a:srgbClr val="B4DCF5">
              <a:lumMod val="10000"/>
            </a:srgbClr>
          </a:solidFill>
        </p:spPr>
      </p:pic>
      <p:pic>
        <p:nvPicPr>
          <p:cNvPr id="6" name="Picture 5"/>
          <p:cNvPicPr>
            <a:picLocks noChangeAspect="1"/>
          </p:cNvPicPr>
          <p:nvPr/>
        </p:nvPicPr>
        <p:blipFill>
          <a:blip r:embed="rId4"/>
          <a:stretch>
            <a:fillRect/>
          </a:stretch>
        </p:blipFill>
        <p:spPr>
          <a:xfrm>
            <a:off x="-128789" y="4290646"/>
            <a:ext cx="12518265" cy="1968485"/>
          </a:xfrm>
          <a:prstGeom prst="rect">
            <a:avLst/>
          </a:prstGeom>
          <a:effectLst>
            <a:outerShdw blurRad="50800" dist="50800" dir="5400000" algn="ctr" rotWithShape="0">
              <a:schemeClr val="bg1"/>
            </a:outerShdw>
          </a:effectLst>
        </p:spPr>
      </p:pic>
      <p:pic>
        <p:nvPicPr>
          <p:cNvPr id="8" name="Picture 7">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7" y="5841596"/>
            <a:ext cx="980576" cy="980576"/>
          </a:xfrm>
          <a:prstGeom prst="rect">
            <a:avLst/>
          </a:prstGeom>
        </p:spPr>
      </p:pic>
      <p:pic>
        <p:nvPicPr>
          <p:cNvPr id="9" name="Picture 8">
            <a:hlinkClick r:id="rId7" action="ppaction://hlinksldjump"/>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27059" y="6278639"/>
            <a:ext cx="1206566" cy="588599"/>
          </a:xfrm>
          <a:prstGeom prst="rect">
            <a:avLst/>
          </a:prstGeom>
        </p:spPr>
      </p:pic>
      <p:sp>
        <p:nvSpPr>
          <p:cNvPr id="3" name="Rectangle 2"/>
          <p:cNvSpPr/>
          <p:nvPr/>
        </p:nvSpPr>
        <p:spPr>
          <a:xfrm>
            <a:off x="596347" y="159334"/>
            <a:ext cx="11039061" cy="461665"/>
          </a:xfrm>
          <a:prstGeom prst="rect">
            <a:avLst/>
          </a:prstGeom>
          <a:gradFill flip="none" rotWithShape="1">
            <a:gsLst>
              <a:gs pos="63000">
                <a:schemeClr val="bg1"/>
              </a:gs>
              <a:gs pos="91000">
                <a:schemeClr val="accent1">
                  <a:lumMod val="50000"/>
                </a:schemeClr>
              </a:gs>
              <a:gs pos="94000">
                <a:schemeClr val="bg1"/>
              </a:gs>
              <a:gs pos="99000">
                <a:schemeClr val="tx1">
                  <a:lumMod val="95000"/>
                  <a:lumOff val="5000"/>
                </a:schemeClr>
              </a:gs>
            </a:gsLst>
            <a:path path="rect">
              <a:fillToRect l="50000" t="50000" r="50000" b="50000"/>
            </a:path>
            <a:tileRect/>
          </a:gradFill>
        </p:spPr>
        <p:txBody>
          <a:bodyPr wrap="square" lIns="91440" tIns="45720" rIns="91440" bIns="45720">
            <a:spAutoFit/>
          </a:bodyPr>
          <a:lstStyle/>
          <a:p>
            <a:pPr algn="ctr" rtl="1"/>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مفاهیم اولیه پایگاه داده</a:t>
            </a:r>
            <a:endPar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endParaRPr>
          </a:p>
        </p:txBody>
      </p:sp>
      <p:pic>
        <p:nvPicPr>
          <p:cNvPr id="13" name="Picture 12">
            <a:hlinkClick r:id="rId7" action="ppaction://hlinksldjump"/>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175595" y="5841596"/>
            <a:ext cx="1016405" cy="1016405"/>
          </a:xfrm>
          <a:prstGeom prst="rect">
            <a:avLst/>
          </a:prstGeom>
        </p:spPr>
      </p:pic>
      <p:sp>
        <p:nvSpPr>
          <p:cNvPr id="20" name="TextBox 19">
            <a:extLst>
              <a:ext uri="{FF2B5EF4-FFF2-40B4-BE49-F238E27FC236}">
                <a16:creationId xmlns:a16="http://schemas.microsoft.com/office/drawing/2014/main" id="{65BC9436-2EB0-482D-8DD8-4161101F315E}"/>
              </a:ext>
            </a:extLst>
          </p:cNvPr>
          <p:cNvSpPr txBox="1"/>
          <p:nvPr/>
        </p:nvSpPr>
        <p:spPr>
          <a:xfrm>
            <a:off x="596347" y="710720"/>
            <a:ext cx="11039061" cy="4031873"/>
          </a:xfrm>
          <a:prstGeom prst="rect">
            <a:avLst/>
          </a:prstGeom>
          <a:noFill/>
        </p:spPr>
        <p:txBody>
          <a:bodyPr wrap="square">
            <a:spAutoFit/>
          </a:bodyPr>
          <a:lstStyle/>
          <a:p>
            <a:pPr algn="just" rtl="1"/>
            <a:r>
              <a:rPr lang="fa-IR" sz="1600" dirty="0">
                <a:cs typeface="B Titr" panose="00000700000000000000" pitchFamily="2" charset="-78"/>
              </a:rPr>
              <a:t>داده ( </a:t>
            </a:r>
            <a:r>
              <a:rPr lang="en-US" sz="1600" b="1" dirty="0">
                <a:cs typeface="B Titr" panose="00000700000000000000" pitchFamily="2" charset="-78"/>
              </a:rPr>
              <a:t>Data</a:t>
            </a:r>
            <a:r>
              <a:rPr lang="fa-IR" sz="1600" dirty="0">
                <a:cs typeface="B Titr" panose="00000700000000000000" pitchFamily="2" charset="-78"/>
              </a:rPr>
              <a:t> ) : </a:t>
            </a:r>
          </a:p>
          <a:p>
            <a:pPr lvl="1" algn="just" rtl="1"/>
            <a:r>
              <a:rPr lang="fa-IR" sz="1600" dirty="0">
                <a:cs typeface="B Nazanin" panose="00000400000000000000" pitchFamily="2" charset="-78"/>
              </a:rPr>
              <a:t>داده عبارت است از یک کمیتی (عددی/حرفی) که معنا و مفهوم مشخصی داشته باشد.</a:t>
            </a:r>
          </a:p>
          <a:p>
            <a:pPr lvl="1" algn="just" rtl="1"/>
            <a:endParaRPr lang="fa-IR" sz="1600" dirty="0">
              <a:cs typeface="B Nazanin" panose="00000400000000000000" pitchFamily="2" charset="-78"/>
            </a:endParaRPr>
          </a:p>
          <a:p>
            <a:pPr algn="just" rtl="1"/>
            <a:r>
              <a:rPr lang="fa-IR" sz="1600" dirty="0">
                <a:cs typeface="B Titr" panose="00000700000000000000" pitchFamily="2" charset="-78"/>
              </a:rPr>
              <a:t>اطلاعات ( </a:t>
            </a:r>
            <a:r>
              <a:rPr lang="en-US" sz="1600" b="1" dirty="0">
                <a:cs typeface="B Titr" panose="00000700000000000000" pitchFamily="2" charset="-78"/>
              </a:rPr>
              <a:t>Information</a:t>
            </a:r>
            <a:r>
              <a:rPr lang="fa-IR" sz="1600" dirty="0">
                <a:cs typeface="B Titr" panose="00000700000000000000" pitchFamily="2" charset="-78"/>
              </a:rPr>
              <a:t> ) : </a:t>
            </a:r>
          </a:p>
          <a:p>
            <a:pPr algn="just" rtl="1"/>
            <a:r>
              <a:rPr lang="fa-IR" sz="1600" dirty="0">
                <a:cs typeface="B Nazanin" panose="00000400000000000000" pitchFamily="2" charset="-78"/>
              </a:rPr>
              <a:t>تعریف دقیق و جامعی برای مفهوم اطلاع وجود ندارد. برخی، اطلاع را داده پردازش شده می‌دانند و برخی دیگر، آن را معنایی می‌دانند که انسان به داده نسبت می‌دهد. </a:t>
            </a:r>
          </a:p>
          <a:p>
            <a:pPr algn="just" rtl="1"/>
            <a:endParaRPr lang="fa-IR" sz="1600" dirty="0">
              <a:cs typeface="B Nazanin" panose="00000400000000000000" pitchFamily="2" charset="-78"/>
            </a:endParaRPr>
          </a:p>
          <a:p>
            <a:pPr algn="just" rtl="1"/>
            <a:r>
              <a:rPr lang="fa-IR" sz="1600" dirty="0">
                <a:cs typeface="B Titr" panose="00000700000000000000" pitchFamily="2" charset="-78"/>
              </a:rPr>
              <a:t>پایگاه داده ( </a:t>
            </a:r>
            <a:r>
              <a:rPr lang="en-US" sz="1600" b="1" dirty="0">
                <a:cs typeface="B Titr" panose="00000700000000000000" pitchFamily="2" charset="-78"/>
              </a:rPr>
              <a:t>Database</a:t>
            </a:r>
            <a:r>
              <a:rPr lang="fa-IR" sz="1600" dirty="0">
                <a:cs typeface="B Titr" panose="00000700000000000000" pitchFamily="2" charset="-78"/>
              </a:rPr>
              <a:t> ) : </a:t>
            </a:r>
          </a:p>
          <a:p>
            <a:pPr lvl="1" algn="just" rtl="1"/>
            <a:r>
              <a:rPr lang="fa-IR" sz="1600" dirty="0">
                <a:cs typeface="B Nazanin" panose="00000400000000000000" pitchFamily="2" charset="-78"/>
              </a:rPr>
              <a:t>مجموعه‌ای است از داده‌های ذخیره شده، پایا (</a:t>
            </a:r>
            <a:r>
              <a:rPr lang="en-US" sz="1600" dirty="0">
                <a:cs typeface="B Nazanin" panose="00000400000000000000" pitchFamily="2" charset="-78"/>
              </a:rPr>
              <a:t>Persistent</a:t>
            </a:r>
            <a:r>
              <a:rPr lang="fa-IR" sz="1600" dirty="0">
                <a:cs typeface="B Nazanin" panose="00000400000000000000" pitchFamily="2" charset="-78"/>
              </a:rPr>
              <a:t>)، مجتمع (</a:t>
            </a:r>
            <a:r>
              <a:rPr lang="en-US" sz="1600" dirty="0">
                <a:cs typeface="B Nazanin" panose="00000400000000000000" pitchFamily="2" charset="-78"/>
              </a:rPr>
              <a:t>Integrated</a:t>
            </a:r>
            <a:r>
              <a:rPr lang="fa-IR" sz="1600" dirty="0">
                <a:cs typeface="B Nazanin" panose="00000400000000000000" pitchFamily="2" charset="-78"/>
              </a:rPr>
              <a:t>) و به هم مرتبط (</a:t>
            </a:r>
            <a:r>
              <a:rPr lang="en-US" sz="1600" dirty="0">
                <a:cs typeface="B Nazanin" panose="00000400000000000000" pitchFamily="2" charset="-78"/>
              </a:rPr>
              <a:t>Interconnected</a:t>
            </a:r>
            <a:r>
              <a:rPr lang="fa-IR" sz="1600" dirty="0">
                <a:cs typeface="B Nazanin" panose="00000400000000000000" pitchFamily="2" charset="-78"/>
              </a:rPr>
              <a:t>) ، تا حد امکان فاقد افزونگی (</a:t>
            </a:r>
            <a:r>
              <a:rPr lang="en-US" sz="1600" dirty="0">
                <a:cs typeface="B Nazanin" panose="00000400000000000000" pitchFamily="2" charset="-78"/>
              </a:rPr>
              <a:t>Redundancy</a:t>
            </a:r>
            <a:r>
              <a:rPr lang="fa-IR" sz="1600" dirty="0">
                <a:cs typeface="B Nazanin" panose="00000400000000000000" pitchFamily="2" charset="-78"/>
              </a:rPr>
              <a:t>)، دارای معماری خاص خود، مبتنی بر یک مدل داده‌ای (</a:t>
            </a:r>
            <a:r>
              <a:rPr lang="en-US" sz="1600" dirty="0">
                <a:cs typeface="B Nazanin" panose="00000400000000000000" pitchFamily="2" charset="-78"/>
              </a:rPr>
              <a:t>Data Model</a:t>
            </a:r>
            <a:r>
              <a:rPr lang="fa-IR" sz="1600" dirty="0">
                <a:cs typeface="B Nazanin" panose="00000400000000000000" pitchFamily="2" charset="-78"/>
              </a:rPr>
              <a:t>) مشخص، مورد استفاده یک یا چند کاربر (</a:t>
            </a:r>
            <a:r>
              <a:rPr lang="en-US" sz="1600" dirty="0">
                <a:cs typeface="B Nazanin" panose="00000400000000000000" pitchFamily="2" charset="-78"/>
              </a:rPr>
              <a:t>Multi User</a:t>
            </a:r>
            <a:r>
              <a:rPr lang="fa-IR" sz="1600" dirty="0">
                <a:cs typeface="B Nazanin" panose="00000400000000000000" pitchFamily="2" charset="-78"/>
              </a:rPr>
              <a:t>) در یک سازمان ( در یک محیط ) به‌صورت اشتراکی (</a:t>
            </a:r>
            <a:r>
              <a:rPr lang="en-US" sz="1600" dirty="0">
                <a:cs typeface="B Nazanin" panose="00000400000000000000" pitchFamily="2" charset="-78"/>
              </a:rPr>
              <a:t>Shared</a:t>
            </a:r>
            <a:r>
              <a:rPr lang="fa-IR" sz="1600" dirty="0">
                <a:cs typeface="B Nazanin" panose="00000400000000000000" pitchFamily="2" charset="-78"/>
              </a:rPr>
              <a:t> ) و همروند (</a:t>
            </a:r>
            <a:r>
              <a:rPr lang="en-US" sz="1600" dirty="0">
                <a:cs typeface="B Nazanin" panose="00000400000000000000" pitchFamily="2" charset="-78"/>
              </a:rPr>
              <a:t>Concurrent</a:t>
            </a:r>
            <a:r>
              <a:rPr lang="fa-IR" sz="1600" dirty="0">
                <a:cs typeface="B Nazanin" panose="00000400000000000000" pitchFamily="2" charset="-78"/>
              </a:rPr>
              <a:t>).</a:t>
            </a:r>
          </a:p>
          <a:p>
            <a:pPr lvl="1" algn="just" rtl="1"/>
            <a:r>
              <a:rPr lang="fa-IR" sz="1600" b="1" dirty="0">
                <a:cs typeface="B Nazanin" panose="00000400000000000000" pitchFamily="2" charset="-78"/>
              </a:rPr>
              <a:t>مثال : سیستم یا محیط عملیاتی دانشگاه : </a:t>
            </a:r>
            <a:r>
              <a:rPr lang="fa-IR" sz="1600" dirty="0">
                <a:cs typeface="B Nazanin" panose="00000400000000000000" pitchFamily="2" charset="-78"/>
              </a:rPr>
              <a:t>این محیط از تعدادی زیرمحیط یا زیرسیستم تشکیل شده است : آموزش، امور مالی، امور دانشجویی و ... .</a:t>
            </a:r>
          </a:p>
          <a:p>
            <a:pPr lvl="1" algn="just" rtl="1"/>
            <a:r>
              <a:rPr lang="fa-IR" sz="1600" dirty="0">
                <a:cs typeface="B Nazanin" panose="00000400000000000000" pitchFamily="2" charset="-78"/>
              </a:rPr>
              <a:t>زیرمحیط‌های یک محیط عملیاتی ممکن است در نوع موجودیت‌ها  با یکدیگر اشتراک داشته باشند. </a:t>
            </a:r>
          </a:p>
          <a:p>
            <a:pPr lvl="1" algn="just" rtl="1"/>
            <a:r>
              <a:rPr lang="fa-IR" sz="1600" dirty="0">
                <a:cs typeface="B Nazanin" panose="00000400000000000000" pitchFamily="2" charset="-78"/>
              </a:rPr>
              <a:t>در هر محیط عملیاتی مجموعه‌ای از موجودیت‌ها وجود دارند که کاربران به اطلاعات آنها نیاز داده‌ای و یا پردازشی دارد.</a:t>
            </a:r>
          </a:p>
          <a:p>
            <a:pPr lvl="1" algn="just" rtl="1"/>
            <a:r>
              <a:rPr lang="fa-IR" sz="1600" dirty="0">
                <a:cs typeface="B Nazanin" panose="00000400000000000000" pitchFamily="2" charset="-78"/>
              </a:rPr>
              <a:t>در طراحی سیستم برای یک محیط عملیاتی باید برای هر زیر محیطی یک سیستم کاربردی ایجاد کنیم. برای این منظور دو راهکار وجود دارد : </a:t>
            </a:r>
          </a:p>
          <a:p>
            <a:pPr lvl="1" algn="just" rtl="1"/>
            <a:r>
              <a:rPr lang="fa-IR" sz="1600" dirty="0">
                <a:cs typeface="B Nazanin" panose="00000400000000000000" pitchFamily="2" charset="-78"/>
              </a:rPr>
              <a:t>1 – سیستم فایلینگ یا سنتی</a:t>
            </a:r>
          </a:p>
          <a:p>
            <a:pPr lvl="1" algn="just" rtl="1"/>
            <a:r>
              <a:rPr lang="fa-IR" sz="1600" dirty="0">
                <a:cs typeface="B Nazanin" panose="00000400000000000000" pitchFamily="2" charset="-78"/>
              </a:rPr>
              <a:t>2 – سیستم پایگاه داده </a:t>
            </a:r>
            <a:endParaRPr lang="fa-IR" sz="1600" dirty="0">
              <a:cs typeface="B Titr" panose="00000700000000000000" pitchFamily="2" charset="-78"/>
            </a:endParaRPr>
          </a:p>
        </p:txBody>
      </p:sp>
      <p:sp>
        <p:nvSpPr>
          <p:cNvPr id="21" name="Flowchart: Terminator 20">
            <a:hlinkClick r:id="rId5" action="ppaction://hlinksldjump"/>
            <a:extLst>
              <a:ext uri="{FF2B5EF4-FFF2-40B4-BE49-F238E27FC236}">
                <a16:creationId xmlns:a16="http://schemas.microsoft.com/office/drawing/2014/main" id="{73DBA341-D13D-497B-9DC2-93578F3A0AF1}"/>
              </a:ext>
            </a:extLst>
          </p:cNvPr>
          <p:cNvSpPr/>
          <p:nvPr/>
        </p:nvSpPr>
        <p:spPr>
          <a:xfrm>
            <a:off x="6139855" y="4954431"/>
            <a:ext cx="3833961" cy="430475"/>
          </a:xfrm>
          <a:prstGeom prst="flowChartTermina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rtl="1"/>
            <a:r>
              <a:rPr lang="fa-IR" b="1" dirty="0">
                <a:cs typeface="B Nazanin" panose="00000400000000000000" pitchFamily="2" charset="-78"/>
              </a:rPr>
              <a:t>سیستم فایلینگ یا سنتی</a:t>
            </a:r>
            <a:endParaRPr lang="en-US" b="1" dirty="0">
              <a:cs typeface="B Nazanin" panose="00000400000000000000" pitchFamily="2" charset="-78"/>
            </a:endParaRPr>
          </a:p>
        </p:txBody>
      </p:sp>
      <p:sp>
        <p:nvSpPr>
          <p:cNvPr id="22" name="Flowchart: Terminator 21">
            <a:hlinkClick r:id="rId10" action="ppaction://hlinksldjump"/>
            <a:extLst>
              <a:ext uri="{FF2B5EF4-FFF2-40B4-BE49-F238E27FC236}">
                <a16:creationId xmlns:a16="http://schemas.microsoft.com/office/drawing/2014/main" id="{A16B5678-4D7F-4FD4-922D-3405866CA7FD}"/>
              </a:ext>
            </a:extLst>
          </p:cNvPr>
          <p:cNvSpPr/>
          <p:nvPr/>
        </p:nvSpPr>
        <p:spPr>
          <a:xfrm>
            <a:off x="2181298" y="4954431"/>
            <a:ext cx="3833961" cy="430475"/>
          </a:xfrm>
          <a:prstGeom prst="flowChartTermina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rtl="1"/>
            <a:r>
              <a:rPr lang="fa-IR" b="1" dirty="0">
                <a:cs typeface="B Nazanin" panose="00000400000000000000" pitchFamily="2" charset="-78"/>
              </a:rPr>
              <a:t>سیستم پایگاه داده</a:t>
            </a:r>
            <a:endParaRPr lang="en-US" b="1" dirty="0">
              <a:cs typeface="B Nazanin" panose="00000400000000000000" pitchFamily="2" charset="-78"/>
            </a:endParaRPr>
          </a:p>
        </p:txBody>
      </p:sp>
    </p:spTree>
    <p:extLst>
      <p:ext uri="{BB962C8B-B14F-4D97-AF65-F5344CB8AC3E}">
        <p14:creationId xmlns:p14="http://schemas.microsoft.com/office/powerpoint/2010/main" val="1861266807"/>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250"/>
                                        <p:tgtEl>
                                          <p:spTgt spid="8"/>
                                        </p:tgtEl>
                                      </p:cBhvr>
                                    </p:animEffect>
                                  </p:childTnLst>
                                </p:cTn>
                              </p:par>
                              <p:par>
                                <p:cTn id="8" presetID="22"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250"/>
                                        <p:tgtEl>
                                          <p:spTgt spid="9"/>
                                        </p:tgtEl>
                                      </p:cBhvr>
                                    </p:animEffect>
                                  </p:childTnLst>
                                </p:cTn>
                              </p:par>
                              <p:par>
                                <p:cTn id="11" presetID="22" presetClass="entr" presetSubtype="8"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250"/>
                                        <p:tgtEl>
                                          <p:spTgt spid="13"/>
                                        </p:tgtEl>
                                      </p:cBhvr>
                                    </p:animEffect>
                                  </p:childTnLst>
                                </p:cTn>
                              </p:par>
                            </p:childTnLst>
                          </p:cTn>
                        </p:par>
                        <p:par>
                          <p:cTn id="14" fill="hold">
                            <p:stCondLst>
                              <p:cond delay="250"/>
                            </p:stCondLst>
                            <p:childTnLst>
                              <p:par>
                                <p:cTn id="15" presetID="10"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par>
                          <p:cTn id="18" fill="hold">
                            <p:stCondLst>
                              <p:cond delay="750"/>
                            </p:stCondLst>
                            <p:childTnLst>
                              <p:par>
                                <p:cTn id="19" presetID="42" presetClass="entr" presetSubtype="0" fill="hold" grpId="0" nodeType="after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anim calcmode="lin" valueType="num">
                                      <p:cBhvr>
                                        <p:cTn id="22" dur="500" fill="hold"/>
                                        <p:tgtEl>
                                          <p:spTgt spid="20"/>
                                        </p:tgtEl>
                                        <p:attrNameLst>
                                          <p:attrName>ppt_x</p:attrName>
                                        </p:attrNameLst>
                                      </p:cBhvr>
                                      <p:tavLst>
                                        <p:tav tm="0">
                                          <p:val>
                                            <p:strVal val="#ppt_x"/>
                                          </p:val>
                                        </p:tav>
                                        <p:tav tm="100000">
                                          <p:val>
                                            <p:strVal val="#ppt_x"/>
                                          </p:val>
                                        </p:tav>
                                      </p:tavLst>
                                    </p:anim>
                                    <p:anim calcmode="lin" valueType="num">
                                      <p:cBhvr>
                                        <p:cTn id="23" dur="500" fill="hold"/>
                                        <p:tgtEl>
                                          <p:spTgt spid="20"/>
                                        </p:tgtEl>
                                        <p:attrNameLst>
                                          <p:attrName>ppt_y</p:attrName>
                                        </p:attrNameLst>
                                      </p:cBhvr>
                                      <p:tavLst>
                                        <p:tav tm="0">
                                          <p:val>
                                            <p:strVal val="#ppt_y+.1"/>
                                          </p:val>
                                        </p:tav>
                                        <p:tav tm="100000">
                                          <p:val>
                                            <p:strVal val="#ppt_y"/>
                                          </p:val>
                                        </p:tav>
                                      </p:tavLst>
                                    </p:anim>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par>
                          <p:cTn id="28" fill="hold">
                            <p:stCondLst>
                              <p:cond delay="1750"/>
                            </p:stCondLst>
                            <p:childTnLst>
                              <p:par>
                                <p:cTn id="29" presetID="10" presetClass="entr" presetSubtype="0"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0" grpId="0"/>
      <p:bldP spid="21" grpId="0" animBg="1"/>
      <p:bldP spid="2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3057" cy="788187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0" y="5462000"/>
            <a:ext cx="12192000" cy="1396000"/>
          </a:xfrm>
          <a:prstGeom prst="rect">
            <a:avLst/>
          </a:prstGeom>
          <a:solidFill>
            <a:srgbClr val="B4DCF5">
              <a:lumMod val="10000"/>
            </a:srgbClr>
          </a:solidFill>
        </p:spPr>
      </p:pic>
      <p:pic>
        <p:nvPicPr>
          <p:cNvPr id="6" name="Picture 5"/>
          <p:cNvPicPr>
            <a:picLocks noChangeAspect="1"/>
          </p:cNvPicPr>
          <p:nvPr/>
        </p:nvPicPr>
        <p:blipFill>
          <a:blip r:embed="rId4"/>
          <a:stretch>
            <a:fillRect/>
          </a:stretch>
        </p:blipFill>
        <p:spPr>
          <a:xfrm>
            <a:off x="-128789" y="4290646"/>
            <a:ext cx="12518265" cy="1968485"/>
          </a:xfrm>
          <a:prstGeom prst="rect">
            <a:avLst/>
          </a:prstGeom>
          <a:effectLst>
            <a:outerShdw blurRad="50800" dist="50800" dir="5400000" algn="ctr" rotWithShape="0">
              <a:schemeClr val="bg1"/>
            </a:outerShdw>
          </a:effectLst>
        </p:spPr>
      </p:pic>
      <p:pic>
        <p:nvPicPr>
          <p:cNvPr id="8" name="Picture 7">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7" y="5841596"/>
            <a:ext cx="980576" cy="980576"/>
          </a:xfrm>
          <a:prstGeom prst="rect">
            <a:avLst/>
          </a:prstGeom>
        </p:spPr>
      </p:pic>
      <p:pic>
        <p:nvPicPr>
          <p:cNvPr id="9" name="Picture 8">
            <a:hlinkClick r:id="rId7" action="ppaction://hlinksldjump"/>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27059" y="6278639"/>
            <a:ext cx="1206566" cy="588599"/>
          </a:xfrm>
          <a:prstGeom prst="rect">
            <a:avLst/>
          </a:prstGeom>
        </p:spPr>
      </p:pic>
      <p:sp>
        <p:nvSpPr>
          <p:cNvPr id="3" name="Rectangle 2"/>
          <p:cNvSpPr/>
          <p:nvPr/>
        </p:nvSpPr>
        <p:spPr>
          <a:xfrm>
            <a:off x="596347" y="159334"/>
            <a:ext cx="11039061" cy="461665"/>
          </a:xfrm>
          <a:prstGeom prst="rect">
            <a:avLst/>
          </a:prstGeom>
          <a:gradFill flip="none" rotWithShape="1">
            <a:gsLst>
              <a:gs pos="63000">
                <a:schemeClr val="bg1"/>
              </a:gs>
              <a:gs pos="91000">
                <a:schemeClr val="accent1">
                  <a:lumMod val="50000"/>
                </a:schemeClr>
              </a:gs>
              <a:gs pos="94000">
                <a:schemeClr val="bg1"/>
              </a:gs>
              <a:gs pos="99000">
                <a:schemeClr val="tx1">
                  <a:lumMod val="95000"/>
                  <a:lumOff val="5000"/>
                </a:schemeClr>
              </a:gs>
            </a:gsLst>
            <a:path path="rect">
              <a:fillToRect l="50000" t="50000" r="50000" b="50000"/>
            </a:path>
            <a:tileRect/>
          </a:gradFill>
        </p:spPr>
        <p:txBody>
          <a:bodyPr wrap="square" lIns="91440" tIns="45720" rIns="91440" bIns="45720">
            <a:spAutoFit/>
          </a:bodyPr>
          <a:lstStyle/>
          <a:p>
            <a:pPr algn="ctr" rtl="1"/>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سیستم فایلینگ یا سنتی</a:t>
            </a:r>
          </a:p>
        </p:txBody>
      </p:sp>
      <p:pic>
        <p:nvPicPr>
          <p:cNvPr id="13" name="Picture 12">
            <a:hlinkClick r:id="rId7" action="ppaction://hlinksldjump"/>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175595" y="5841596"/>
            <a:ext cx="1016405" cy="1016405"/>
          </a:xfrm>
          <a:prstGeom prst="rect">
            <a:avLst/>
          </a:prstGeom>
        </p:spPr>
      </p:pic>
      <p:sp>
        <p:nvSpPr>
          <p:cNvPr id="11" name="Rectangle 10">
            <a:extLst>
              <a:ext uri="{FF2B5EF4-FFF2-40B4-BE49-F238E27FC236}">
                <a16:creationId xmlns:a16="http://schemas.microsoft.com/office/drawing/2014/main" id="{2CB8B040-AB47-47D4-BA9D-39CB310D9BD3}"/>
              </a:ext>
            </a:extLst>
          </p:cNvPr>
          <p:cNvSpPr/>
          <p:nvPr/>
        </p:nvSpPr>
        <p:spPr>
          <a:xfrm>
            <a:off x="471260" y="810728"/>
            <a:ext cx="11237261" cy="830997"/>
          </a:xfrm>
          <a:prstGeom prst="rect">
            <a:avLst/>
          </a:prstGeom>
        </p:spPr>
        <p:txBody>
          <a:bodyPr wrap="square">
            <a:spAutoFit/>
          </a:bodyPr>
          <a:lstStyle/>
          <a:p>
            <a:pPr algn="just" rtl="1"/>
            <a:r>
              <a:rPr lang="fa-IR" sz="1600" dirty="0">
                <a:cs typeface="B Nazanin" panose="00000400000000000000" pitchFamily="2" charset="-78"/>
              </a:rPr>
              <a:t>فرض کنید می خواهیم سیستمی را طراحی کنیم که از سه بخش </a:t>
            </a:r>
            <a:r>
              <a:rPr lang="en-US" sz="1600" dirty="0">
                <a:cs typeface="B Nazanin" panose="00000400000000000000" pitchFamily="2" charset="-78"/>
              </a:rPr>
              <a:t>U1</a:t>
            </a:r>
            <a:r>
              <a:rPr lang="fa-IR" sz="1600" dirty="0">
                <a:cs typeface="B Nazanin" panose="00000400000000000000" pitchFamily="2" charset="-78"/>
              </a:rPr>
              <a:t> ، </a:t>
            </a:r>
            <a:r>
              <a:rPr lang="en-US" sz="1600" dirty="0">
                <a:cs typeface="B Nazanin" panose="00000400000000000000" pitchFamily="2" charset="-78"/>
              </a:rPr>
              <a:t>U2</a:t>
            </a:r>
            <a:r>
              <a:rPr lang="fa-IR" sz="1600" dirty="0">
                <a:cs typeface="B Nazanin" panose="00000400000000000000" pitchFamily="2" charset="-78"/>
              </a:rPr>
              <a:t> و </a:t>
            </a:r>
            <a:r>
              <a:rPr lang="en-US" sz="1600" dirty="0">
                <a:cs typeface="B Nazanin" panose="00000400000000000000" pitchFamily="2" charset="-78"/>
              </a:rPr>
              <a:t>U3</a:t>
            </a:r>
            <a:r>
              <a:rPr lang="fa-IR" sz="1600" dirty="0">
                <a:cs typeface="B Nazanin" panose="00000400000000000000" pitchFamily="2" charset="-78"/>
              </a:rPr>
              <a:t> تشکیل شده است.</a:t>
            </a:r>
          </a:p>
          <a:p>
            <a:pPr algn="just" rtl="1"/>
            <a:r>
              <a:rPr lang="fa-IR" sz="1600" dirty="0">
                <a:cs typeface="B Nazanin" panose="00000400000000000000" pitchFamily="2" charset="-78"/>
              </a:rPr>
              <a:t>در روش سنتی یا فایلینگ، هر یک از بخشهای </a:t>
            </a:r>
            <a:r>
              <a:rPr lang="en-US" sz="1600" dirty="0">
                <a:cs typeface="B Nazanin" panose="00000400000000000000" pitchFamily="2" charset="-78"/>
              </a:rPr>
              <a:t>U1</a:t>
            </a:r>
            <a:r>
              <a:rPr lang="fa-IR" sz="1600" dirty="0">
                <a:cs typeface="B Nazanin" panose="00000400000000000000" pitchFamily="2" charset="-78"/>
              </a:rPr>
              <a:t> ، </a:t>
            </a:r>
            <a:r>
              <a:rPr lang="en-US" sz="1600" dirty="0">
                <a:cs typeface="B Nazanin" panose="00000400000000000000" pitchFamily="2" charset="-78"/>
              </a:rPr>
              <a:t>U2</a:t>
            </a:r>
            <a:r>
              <a:rPr lang="fa-IR" sz="1600" dirty="0">
                <a:cs typeface="B Nazanin" panose="00000400000000000000" pitchFamily="2" charset="-78"/>
              </a:rPr>
              <a:t> و </a:t>
            </a:r>
            <a:r>
              <a:rPr lang="en-US" sz="1600" dirty="0">
                <a:cs typeface="B Nazanin" panose="00000400000000000000" pitchFamily="2" charset="-78"/>
              </a:rPr>
              <a:t>U3</a:t>
            </a:r>
            <a:r>
              <a:rPr lang="fa-IR" sz="1600" dirty="0">
                <a:cs typeface="B Nazanin" panose="00000400000000000000" pitchFamily="2" charset="-78"/>
              </a:rPr>
              <a:t> بصورت مجزا سیستم خاص خود را دارند و با استفاده از امکانات سیستم فایل موجود در سیستم عامل به فایلهای مربوط به خود دسترسی دارند. </a:t>
            </a:r>
          </a:p>
        </p:txBody>
      </p:sp>
      <p:sp>
        <p:nvSpPr>
          <p:cNvPr id="12" name="Rectangle 11">
            <a:extLst>
              <a:ext uri="{FF2B5EF4-FFF2-40B4-BE49-F238E27FC236}">
                <a16:creationId xmlns:a16="http://schemas.microsoft.com/office/drawing/2014/main" id="{23E78E7A-123A-43D1-8928-56A97B814798}"/>
              </a:ext>
            </a:extLst>
          </p:cNvPr>
          <p:cNvSpPr/>
          <p:nvPr/>
        </p:nvSpPr>
        <p:spPr>
          <a:xfrm>
            <a:off x="466004" y="1641793"/>
            <a:ext cx="11237261" cy="1815882"/>
          </a:xfrm>
          <a:prstGeom prst="rect">
            <a:avLst/>
          </a:prstGeom>
        </p:spPr>
        <p:txBody>
          <a:bodyPr wrap="square">
            <a:spAutoFit/>
          </a:bodyPr>
          <a:lstStyle/>
          <a:p>
            <a:pPr algn="just" rtl="1"/>
            <a:r>
              <a:rPr lang="fa-IR" sz="1600" b="1" dirty="0">
                <a:cs typeface="B Nazanin" panose="00000400000000000000" pitchFamily="2" charset="-78"/>
              </a:rPr>
              <a:t>ویژگیهای این روش عبارتند از :</a:t>
            </a:r>
          </a:p>
          <a:p>
            <a:pPr algn="just" rtl="1"/>
            <a:r>
              <a:rPr lang="fa-IR" sz="1600" dirty="0">
                <a:cs typeface="B Nazanin" panose="00000400000000000000" pitchFamily="2" charset="-78"/>
              </a:rPr>
              <a:t>1 – پراکندگی داده ها : اطلاعات هر بخش در فایلهای مجزا ذخیره می شود.</a:t>
            </a:r>
          </a:p>
          <a:p>
            <a:pPr algn="just" rtl="1"/>
            <a:r>
              <a:rPr lang="fa-IR" sz="1600" dirty="0">
                <a:cs typeface="B Nazanin" panose="00000400000000000000" pitchFamily="2" charset="-78"/>
              </a:rPr>
              <a:t>2 – افزونگی یا تکرار : ممکن است چندین بخش به داده های مشترک نیاز داشته باشند، چون فایلهای هر بخش مجزا می باشد باید داده های مشترک در فایل مربوط به بخشهای مختلف تکرار شود.</a:t>
            </a:r>
          </a:p>
          <a:p>
            <a:pPr algn="just" rtl="1"/>
            <a:r>
              <a:rPr lang="fa-IR" sz="1600" dirty="0">
                <a:cs typeface="B Nazanin" panose="00000400000000000000" pitchFamily="2" charset="-78"/>
              </a:rPr>
              <a:t>3 – امنیت کم : دسترسی کاربران به داده ها از طریق سیستم فایل انجام می شود و سیستم فایل کنترل چندانی روی دسترسی ها ندارد ، بنابراین امنیت در درجه پایینی قرار دارد.</a:t>
            </a:r>
          </a:p>
          <a:p>
            <a:pPr algn="just" rtl="1"/>
            <a:r>
              <a:rPr lang="fa-IR" sz="1600" dirty="0">
                <a:cs typeface="B Nazanin" panose="00000400000000000000" pitchFamily="2" charset="-78"/>
              </a:rPr>
              <a:t>4 – وجود سیستم‌های نامجتمع و نامرتبط به هم</a:t>
            </a:r>
          </a:p>
          <a:p>
            <a:pPr algn="just" rtl="1"/>
            <a:r>
              <a:rPr lang="fa-IR" sz="1600" dirty="0">
                <a:cs typeface="B Nazanin" panose="00000400000000000000" pitchFamily="2" charset="-78"/>
              </a:rPr>
              <a:t>5 – ناسازگاری داده‌ها</a:t>
            </a:r>
          </a:p>
        </p:txBody>
      </p:sp>
      <p:grpSp>
        <p:nvGrpSpPr>
          <p:cNvPr id="15" name="Group 14">
            <a:extLst>
              <a:ext uri="{FF2B5EF4-FFF2-40B4-BE49-F238E27FC236}">
                <a16:creationId xmlns:a16="http://schemas.microsoft.com/office/drawing/2014/main" id="{6B2BA2A7-32B5-4FFC-9CE0-56E53989C09B}"/>
              </a:ext>
            </a:extLst>
          </p:cNvPr>
          <p:cNvGrpSpPr/>
          <p:nvPr/>
        </p:nvGrpSpPr>
        <p:grpSpPr>
          <a:xfrm>
            <a:off x="3563007" y="3503009"/>
            <a:ext cx="1073762" cy="614025"/>
            <a:chOff x="434781" y="2344710"/>
            <a:chExt cx="1720093" cy="684024"/>
          </a:xfrm>
          <a:solidFill>
            <a:schemeClr val="accent1">
              <a:lumMod val="60000"/>
              <a:lumOff val="40000"/>
            </a:schemeClr>
          </a:solidFill>
        </p:grpSpPr>
        <p:sp>
          <p:nvSpPr>
            <p:cNvPr id="16" name="Rounded Rectangle 30">
              <a:extLst>
                <a:ext uri="{FF2B5EF4-FFF2-40B4-BE49-F238E27FC236}">
                  <a16:creationId xmlns:a16="http://schemas.microsoft.com/office/drawing/2014/main" id="{7FF90B18-B01B-490D-8DBC-A1EE78DCDE83}"/>
                </a:ext>
              </a:extLst>
            </p:cNvPr>
            <p:cNvSpPr/>
            <p:nvPr/>
          </p:nvSpPr>
          <p:spPr>
            <a:xfrm>
              <a:off x="434781" y="2344710"/>
              <a:ext cx="1720093" cy="684024"/>
            </a:xfrm>
            <a:prstGeom prst="roundRect">
              <a:avLst>
                <a:gd name="adj" fmla="val 10000"/>
              </a:avLst>
            </a:prstGeom>
            <a:grpFill/>
            <a:ln w="38100" cap="flat" cmpd="sng" algn="ctr">
              <a:solidFill>
                <a:schemeClr val="accent5">
                  <a:lumMod val="50000"/>
                </a:schemeClr>
              </a:solidFill>
              <a:prstDash val="solid"/>
            </a:ln>
            <a:effectLst/>
          </p:spPr>
        </p:sp>
        <p:sp>
          <p:nvSpPr>
            <p:cNvPr id="17" name="Rounded Rectangle 4">
              <a:extLst>
                <a:ext uri="{FF2B5EF4-FFF2-40B4-BE49-F238E27FC236}">
                  <a16:creationId xmlns:a16="http://schemas.microsoft.com/office/drawing/2014/main" id="{371B4A07-D093-42B9-A9B5-C967A35BB8C9}"/>
                </a:ext>
              </a:extLst>
            </p:cNvPr>
            <p:cNvSpPr/>
            <p:nvPr/>
          </p:nvSpPr>
          <p:spPr>
            <a:xfrm>
              <a:off x="454815" y="2364744"/>
              <a:ext cx="1680025" cy="643956"/>
            </a:xfrm>
            <a:prstGeom prst="rect">
              <a:avLst/>
            </a:prstGeom>
            <a:grpFill/>
            <a:ln w="38100">
              <a:solidFill>
                <a:schemeClr val="accent5">
                  <a:lumMod val="50000"/>
                </a:schemeClr>
              </a:solidFill>
            </a:ln>
            <a:effectLst/>
          </p:spPr>
          <p:txBody>
            <a:bodyPr spcFirstLastPara="0" vert="horz" wrap="square" lIns="22860" tIns="15240" rIns="22860" bIns="15240" numCol="1" spcCol="1270" anchor="ctr" anchorCtr="0">
              <a:noAutofit/>
            </a:bodyPr>
            <a:lstStyle/>
            <a:p>
              <a:pPr marL="0" marR="0" lvl="0" indent="0" algn="ctr" defTabSz="533400" rtl="1" eaLnBrk="1" fontAlgn="auto" latinLnBrk="0" hangingPunct="1">
                <a:lnSpc>
                  <a:spcPct val="90000"/>
                </a:lnSpc>
                <a:spcBef>
                  <a:spcPct val="0"/>
                </a:spcBef>
                <a:spcAft>
                  <a:spcPct val="35000"/>
                </a:spcAft>
                <a:buClrTx/>
                <a:buSzTx/>
                <a:buFontTx/>
                <a:buNone/>
                <a:tabLst/>
                <a:defRPr/>
              </a:pPr>
              <a:r>
                <a:rPr kumimoji="0" lang="fa-IR" i="0" u="none" strike="noStrike" kern="1200" cap="none" spc="0" normalizeH="0" baseline="0" noProof="0" dirty="0">
                  <a:ln>
                    <a:noFill/>
                  </a:ln>
                  <a:solidFill>
                    <a:sysClr val="window" lastClr="FFFFFF"/>
                  </a:solidFill>
                  <a:effectLst/>
                  <a:uLnTx/>
                  <a:uFillTx/>
                  <a:latin typeface="Calibri"/>
                  <a:cs typeface="B Titr" panose="00000700000000000000" pitchFamily="2" charset="-78"/>
                </a:rPr>
                <a:t>بخش </a:t>
              </a:r>
              <a:r>
                <a:rPr kumimoji="0" lang="en-US" b="1" i="0" u="none" strike="noStrike" kern="1200" cap="none" spc="0" normalizeH="0" baseline="0" noProof="0" dirty="0">
                  <a:ln>
                    <a:noFill/>
                  </a:ln>
                  <a:solidFill>
                    <a:sysClr val="window" lastClr="FFFFFF"/>
                  </a:solidFill>
                  <a:effectLst/>
                  <a:uLnTx/>
                  <a:uFillTx/>
                  <a:latin typeface="Calibri"/>
                  <a:cs typeface="B Titr" panose="00000700000000000000" pitchFamily="2" charset="-78"/>
                </a:rPr>
                <a:t>U1</a:t>
              </a:r>
            </a:p>
          </p:txBody>
        </p:sp>
      </p:grpSp>
      <p:grpSp>
        <p:nvGrpSpPr>
          <p:cNvPr id="18" name="Group 17">
            <a:extLst>
              <a:ext uri="{FF2B5EF4-FFF2-40B4-BE49-F238E27FC236}">
                <a16:creationId xmlns:a16="http://schemas.microsoft.com/office/drawing/2014/main" id="{F587178C-56B7-43D6-8570-1392C806F098}"/>
              </a:ext>
            </a:extLst>
          </p:cNvPr>
          <p:cNvGrpSpPr/>
          <p:nvPr/>
        </p:nvGrpSpPr>
        <p:grpSpPr>
          <a:xfrm>
            <a:off x="5209770" y="3484680"/>
            <a:ext cx="1720093" cy="614025"/>
            <a:chOff x="434781" y="2344710"/>
            <a:chExt cx="1720093" cy="684024"/>
          </a:xfrm>
          <a:solidFill>
            <a:schemeClr val="accent1">
              <a:lumMod val="20000"/>
              <a:lumOff val="80000"/>
            </a:schemeClr>
          </a:solidFill>
        </p:grpSpPr>
        <p:sp>
          <p:nvSpPr>
            <p:cNvPr id="19" name="Rounded Rectangle 39">
              <a:extLst>
                <a:ext uri="{FF2B5EF4-FFF2-40B4-BE49-F238E27FC236}">
                  <a16:creationId xmlns:a16="http://schemas.microsoft.com/office/drawing/2014/main" id="{C94AA582-059F-468C-994D-724112C53EC3}"/>
                </a:ext>
              </a:extLst>
            </p:cNvPr>
            <p:cNvSpPr/>
            <p:nvPr/>
          </p:nvSpPr>
          <p:spPr>
            <a:xfrm>
              <a:off x="434781" y="2344710"/>
              <a:ext cx="1720093" cy="684024"/>
            </a:xfrm>
            <a:prstGeom prst="roundRect">
              <a:avLst>
                <a:gd name="adj" fmla="val 10000"/>
              </a:avLst>
            </a:prstGeom>
            <a:grpFill/>
            <a:ln w="38100" cap="flat" cmpd="sng" algn="ctr">
              <a:solidFill>
                <a:schemeClr val="accent5">
                  <a:lumMod val="75000"/>
                </a:schemeClr>
              </a:solidFill>
              <a:prstDash val="solid"/>
            </a:ln>
            <a:effectLst/>
          </p:spPr>
        </p:sp>
        <p:sp>
          <p:nvSpPr>
            <p:cNvPr id="21" name="Rounded Rectangle 4">
              <a:extLst>
                <a:ext uri="{FF2B5EF4-FFF2-40B4-BE49-F238E27FC236}">
                  <a16:creationId xmlns:a16="http://schemas.microsoft.com/office/drawing/2014/main" id="{E18B2920-B677-4393-9438-F53FC4A7D55B}"/>
                </a:ext>
              </a:extLst>
            </p:cNvPr>
            <p:cNvSpPr/>
            <p:nvPr/>
          </p:nvSpPr>
          <p:spPr>
            <a:xfrm>
              <a:off x="454815" y="2364744"/>
              <a:ext cx="1680025" cy="643956"/>
            </a:xfrm>
            <a:prstGeom prst="rect">
              <a:avLst/>
            </a:prstGeom>
            <a:grpFill/>
            <a:ln w="38100">
              <a:solidFill>
                <a:schemeClr val="accent5">
                  <a:lumMod val="75000"/>
                </a:schemeClr>
              </a:solidFill>
            </a:ln>
            <a:effectLst/>
          </p:spPr>
          <p:txBody>
            <a:bodyPr spcFirstLastPara="0" vert="horz" wrap="square" lIns="22860" tIns="15240" rIns="22860" bIns="15240" numCol="1" spcCol="1270" anchor="ctr" anchorCtr="0">
              <a:noAutofit/>
            </a:bodyPr>
            <a:lstStyle/>
            <a:p>
              <a:pPr marL="0" marR="0" lvl="0" indent="0" algn="ctr" defTabSz="533400" eaLnBrk="1" fontAlgn="auto" latinLnBrk="0" hangingPunct="1">
                <a:lnSpc>
                  <a:spcPct val="90000"/>
                </a:lnSpc>
                <a:spcBef>
                  <a:spcPct val="0"/>
                </a:spcBef>
                <a:spcAft>
                  <a:spcPct val="35000"/>
                </a:spcAft>
                <a:buClrTx/>
                <a:buSzTx/>
                <a:buFontTx/>
                <a:buNone/>
                <a:tabLst/>
                <a:defRPr/>
              </a:pPr>
              <a:r>
                <a:rPr lang="fa-IR" dirty="0">
                  <a:solidFill>
                    <a:schemeClr val="accent5">
                      <a:lumMod val="50000"/>
                    </a:schemeClr>
                  </a:solidFill>
                  <a:latin typeface="Calibri"/>
                  <a:cs typeface="B Titr" panose="00000700000000000000" pitchFamily="2" charset="-78"/>
                </a:rPr>
                <a:t>سیستم فایل</a:t>
              </a:r>
              <a:endParaRPr kumimoji="0" lang="en-US" i="0" u="none" strike="noStrike" kern="1200" cap="none" spc="0" normalizeH="0" baseline="0" noProof="0" dirty="0">
                <a:ln>
                  <a:noFill/>
                </a:ln>
                <a:solidFill>
                  <a:schemeClr val="accent5">
                    <a:lumMod val="50000"/>
                  </a:schemeClr>
                </a:solidFill>
                <a:effectLst/>
                <a:uLnTx/>
                <a:uFillTx/>
                <a:latin typeface="Calibri"/>
                <a:cs typeface="B Titr" panose="00000700000000000000" pitchFamily="2" charset="-78"/>
              </a:endParaRPr>
            </a:p>
          </p:txBody>
        </p:sp>
      </p:grpSp>
      <p:sp>
        <p:nvSpPr>
          <p:cNvPr id="22" name="Can 48">
            <a:extLst>
              <a:ext uri="{FF2B5EF4-FFF2-40B4-BE49-F238E27FC236}">
                <a16:creationId xmlns:a16="http://schemas.microsoft.com/office/drawing/2014/main" id="{7AE03D71-C1C4-4B6C-A38B-9895193B24ED}"/>
              </a:ext>
            </a:extLst>
          </p:cNvPr>
          <p:cNvSpPr/>
          <p:nvPr/>
        </p:nvSpPr>
        <p:spPr>
          <a:xfrm>
            <a:off x="7574254" y="4886050"/>
            <a:ext cx="977462" cy="578057"/>
          </a:xfrm>
          <a:prstGeom prst="can">
            <a:avLst/>
          </a:prstGeom>
          <a:solidFill>
            <a:schemeClr val="accent5">
              <a:lumMod val="60000"/>
              <a:lumOff val="40000"/>
            </a:schemeClr>
          </a:solidFill>
          <a:ln w="254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600" dirty="0">
                <a:cs typeface="B Titr" panose="00000700000000000000" pitchFamily="2" charset="-78"/>
              </a:rPr>
              <a:t>فایل </a:t>
            </a:r>
            <a:r>
              <a:rPr lang="en-US" b="1" dirty="0">
                <a:cs typeface="B Titr" panose="00000700000000000000" pitchFamily="2" charset="-78"/>
              </a:rPr>
              <a:t>U3</a:t>
            </a:r>
          </a:p>
        </p:txBody>
      </p:sp>
      <p:sp>
        <p:nvSpPr>
          <p:cNvPr id="23" name="Can 50">
            <a:extLst>
              <a:ext uri="{FF2B5EF4-FFF2-40B4-BE49-F238E27FC236}">
                <a16:creationId xmlns:a16="http://schemas.microsoft.com/office/drawing/2014/main" id="{49EA6C72-A3F4-4F84-B2D2-C66C88D9BF35}"/>
              </a:ext>
            </a:extLst>
          </p:cNvPr>
          <p:cNvSpPr/>
          <p:nvPr/>
        </p:nvSpPr>
        <p:spPr>
          <a:xfrm>
            <a:off x="7574254" y="3497882"/>
            <a:ext cx="977462" cy="578057"/>
          </a:xfrm>
          <a:prstGeom prst="can">
            <a:avLst/>
          </a:prstGeom>
          <a:solidFill>
            <a:schemeClr val="accent5">
              <a:lumMod val="60000"/>
              <a:lumOff val="40000"/>
            </a:schemeClr>
          </a:solidFill>
          <a:ln w="254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600" dirty="0">
                <a:cs typeface="B Titr" panose="00000700000000000000" pitchFamily="2" charset="-78"/>
              </a:rPr>
              <a:t>فایل </a:t>
            </a:r>
            <a:r>
              <a:rPr lang="en-US" b="1" dirty="0">
                <a:cs typeface="B Titr" panose="00000700000000000000" pitchFamily="2" charset="-78"/>
              </a:rPr>
              <a:t>U1</a:t>
            </a:r>
          </a:p>
        </p:txBody>
      </p:sp>
      <p:sp>
        <p:nvSpPr>
          <p:cNvPr id="24" name="Can 51">
            <a:extLst>
              <a:ext uri="{FF2B5EF4-FFF2-40B4-BE49-F238E27FC236}">
                <a16:creationId xmlns:a16="http://schemas.microsoft.com/office/drawing/2014/main" id="{FA8DECAE-174F-4A4F-9FAB-652144EC054A}"/>
              </a:ext>
            </a:extLst>
          </p:cNvPr>
          <p:cNvSpPr/>
          <p:nvPr/>
        </p:nvSpPr>
        <p:spPr>
          <a:xfrm>
            <a:off x="7574254" y="4187542"/>
            <a:ext cx="977462" cy="578057"/>
          </a:xfrm>
          <a:prstGeom prst="can">
            <a:avLst/>
          </a:prstGeom>
          <a:solidFill>
            <a:schemeClr val="accent5">
              <a:lumMod val="60000"/>
              <a:lumOff val="40000"/>
            </a:schemeClr>
          </a:solidFill>
          <a:ln w="254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600" dirty="0">
                <a:cs typeface="B Titr" panose="00000700000000000000" pitchFamily="2" charset="-78"/>
              </a:rPr>
              <a:t>فایل </a:t>
            </a:r>
            <a:r>
              <a:rPr lang="en-US" b="1" dirty="0">
                <a:cs typeface="B Titr" panose="00000700000000000000" pitchFamily="2" charset="-78"/>
              </a:rPr>
              <a:t>U2</a:t>
            </a:r>
          </a:p>
        </p:txBody>
      </p:sp>
      <p:grpSp>
        <p:nvGrpSpPr>
          <p:cNvPr id="25" name="Group 24">
            <a:extLst>
              <a:ext uri="{FF2B5EF4-FFF2-40B4-BE49-F238E27FC236}">
                <a16:creationId xmlns:a16="http://schemas.microsoft.com/office/drawing/2014/main" id="{8C94203E-4195-4008-9D2D-A65E863368D3}"/>
              </a:ext>
            </a:extLst>
          </p:cNvPr>
          <p:cNvGrpSpPr/>
          <p:nvPr/>
        </p:nvGrpSpPr>
        <p:grpSpPr>
          <a:xfrm>
            <a:off x="3563007" y="4193192"/>
            <a:ext cx="1073763" cy="614025"/>
            <a:chOff x="434781" y="2344710"/>
            <a:chExt cx="1720093" cy="684024"/>
          </a:xfrm>
          <a:solidFill>
            <a:schemeClr val="accent1">
              <a:lumMod val="60000"/>
              <a:lumOff val="40000"/>
            </a:schemeClr>
          </a:solidFill>
        </p:grpSpPr>
        <p:sp>
          <p:nvSpPr>
            <p:cNvPr id="26" name="Rounded Rectangle 53">
              <a:extLst>
                <a:ext uri="{FF2B5EF4-FFF2-40B4-BE49-F238E27FC236}">
                  <a16:creationId xmlns:a16="http://schemas.microsoft.com/office/drawing/2014/main" id="{E1EFEC96-5C4D-4530-A8BF-20AAD3C1A24F}"/>
                </a:ext>
              </a:extLst>
            </p:cNvPr>
            <p:cNvSpPr/>
            <p:nvPr/>
          </p:nvSpPr>
          <p:spPr>
            <a:xfrm>
              <a:off x="434781" y="2344710"/>
              <a:ext cx="1720093" cy="684024"/>
            </a:xfrm>
            <a:prstGeom prst="roundRect">
              <a:avLst>
                <a:gd name="adj" fmla="val 10000"/>
              </a:avLst>
            </a:prstGeom>
            <a:grpFill/>
            <a:ln w="38100" cap="flat" cmpd="sng" algn="ctr">
              <a:solidFill>
                <a:schemeClr val="accent5">
                  <a:lumMod val="50000"/>
                </a:schemeClr>
              </a:solidFill>
              <a:prstDash val="solid"/>
            </a:ln>
            <a:effectLst/>
          </p:spPr>
        </p:sp>
        <p:sp>
          <p:nvSpPr>
            <p:cNvPr id="27" name="Rounded Rectangle 4">
              <a:extLst>
                <a:ext uri="{FF2B5EF4-FFF2-40B4-BE49-F238E27FC236}">
                  <a16:creationId xmlns:a16="http://schemas.microsoft.com/office/drawing/2014/main" id="{E1EFB103-3517-4104-A24F-C915D7AAE22C}"/>
                </a:ext>
              </a:extLst>
            </p:cNvPr>
            <p:cNvSpPr/>
            <p:nvPr/>
          </p:nvSpPr>
          <p:spPr>
            <a:xfrm>
              <a:off x="454815" y="2364744"/>
              <a:ext cx="1680025" cy="643956"/>
            </a:xfrm>
            <a:prstGeom prst="rect">
              <a:avLst/>
            </a:prstGeom>
            <a:grpFill/>
            <a:ln w="38100">
              <a:solidFill>
                <a:schemeClr val="accent5">
                  <a:lumMod val="50000"/>
                </a:schemeClr>
              </a:solidFill>
            </a:ln>
            <a:effectLst/>
          </p:spPr>
          <p:txBody>
            <a:bodyPr spcFirstLastPara="0" vert="horz" wrap="square" lIns="22860" tIns="15240" rIns="22860" bIns="15240" numCol="1" spcCol="1270" anchor="ctr" anchorCtr="0">
              <a:noAutofit/>
            </a:bodyPr>
            <a:lstStyle/>
            <a:p>
              <a:pPr marL="0" marR="0" lvl="0" indent="0" algn="ctr" defTabSz="533400" rtl="1" eaLnBrk="1" fontAlgn="auto" latinLnBrk="0" hangingPunct="1">
                <a:lnSpc>
                  <a:spcPct val="90000"/>
                </a:lnSpc>
                <a:spcBef>
                  <a:spcPct val="0"/>
                </a:spcBef>
                <a:spcAft>
                  <a:spcPct val="35000"/>
                </a:spcAft>
                <a:buClrTx/>
                <a:buSzTx/>
                <a:buFontTx/>
                <a:buNone/>
                <a:tabLst/>
                <a:defRPr/>
              </a:pPr>
              <a:r>
                <a:rPr kumimoji="0" lang="fa-IR" i="0" u="none" strike="noStrike" kern="1200" cap="none" spc="0" normalizeH="0" baseline="0" noProof="0" dirty="0">
                  <a:ln>
                    <a:noFill/>
                  </a:ln>
                  <a:solidFill>
                    <a:sysClr val="window" lastClr="FFFFFF"/>
                  </a:solidFill>
                  <a:effectLst/>
                  <a:uLnTx/>
                  <a:uFillTx/>
                  <a:latin typeface="Calibri"/>
                  <a:cs typeface="B Titr" panose="00000700000000000000" pitchFamily="2" charset="-78"/>
                </a:rPr>
                <a:t>بخش </a:t>
              </a:r>
              <a:r>
                <a:rPr kumimoji="0" lang="en-US" b="1" i="0" u="none" strike="noStrike" kern="1200" cap="none" spc="0" normalizeH="0" baseline="0" noProof="0" dirty="0">
                  <a:ln>
                    <a:noFill/>
                  </a:ln>
                  <a:solidFill>
                    <a:sysClr val="window" lastClr="FFFFFF"/>
                  </a:solidFill>
                  <a:effectLst/>
                  <a:uLnTx/>
                  <a:uFillTx/>
                  <a:latin typeface="Calibri"/>
                  <a:cs typeface="B Titr" panose="00000700000000000000" pitchFamily="2" charset="-78"/>
                </a:rPr>
                <a:t>U2</a:t>
              </a:r>
            </a:p>
          </p:txBody>
        </p:sp>
      </p:grpSp>
      <p:grpSp>
        <p:nvGrpSpPr>
          <p:cNvPr id="28" name="Group 27">
            <a:extLst>
              <a:ext uri="{FF2B5EF4-FFF2-40B4-BE49-F238E27FC236}">
                <a16:creationId xmlns:a16="http://schemas.microsoft.com/office/drawing/2014/main" id="{F238651B-0685-41C1-A6D4-6696A3A16D95}"/>
              </a:ext>
            </a:extLst>
          </p:cNvPr>
          <p:cNvGrpSpPr/>
          <p:nvPr/>
        </p:nvGrpSpPr>
        <p:grpSpPr>
          <a:xfrm>
            <a:off x="3563007" y="4885805"/>
            <a:ext cx="1073762" cy="614025"/>
            <a:chOff x="434781" y="2344710"/>
            <a:chExt cx="1720093" cy="684024"/>
          </a:xfrm>
          <a:solidFill>
            <a:schemeClr val="accent1">
              <a:lumMod val="60000"/>
              <a:lumOff val="40000"/>
            </a:schemeClr>
          </a:solidFill>
        </p:grpSpPr>
        <p:sp>
          <p:nvSpPr>
            <p:cNvPr id="29" name="Rounded Rectangle 56">
              <a:extLst>
                <a:ext uri="{FF2B5EF4-FFF2-40B4-BE49-F238E27FC236}">
                  <a16:creationId xmlns:a16="http://schemas.microsoft.com/office/drawing/2014/main" id="{B9096823-9CBF-4DD6-8243-9E7157E88C95}"/>
                </a:ext>
              </a:extLst>
            </p:cNvPr>
            <p:cNvSpPr/>
            <p:nvPr/>
          </p:nvSpPr>
          <p:spPr>
            <a:xfrm>
              <a:off x="434781" y="2344710"/>
              <a:ext cx="1720093" cy="684024"/>
            </a:xfrm>
            <a:prstGeom prst="roundRect">
              <a:avLst>
                <a:gd name="adj" fmla="val 10000"/>
              </a:avLst>
            </a:prstGeom>
            <a:grpFill/>
            <a:ln w="38100" cap="flat" cmpd="sng" algn="ctr">
              <a:solidFill>
                <a:schemeClr val="accent5">
                  <a:lumMod val="50000"/>
                </a:schemeClr>
              </a:solidFill>
              <a:prstDash val="solid"/>
            </a:ln>
            <a:effectLst/>
          </p:spPr>
        </p:sp>
        <p:sp>
          <p:nvSpPr>
            <p:cNvPr id="30" name="Rounded Rectangle 4">
              <a:extLst>
                <a:ext uri="{FF2B5EF4-FFF2-40B4-BE49-F238E27FC236}">
                  <a16:creationId xmlns:a16="http://schemas.microsoft.com/office/drawing/2014/main" id="{6C803557-1FB7-433E-8EAA-B59D5C1CADD7}"/>
                </a:ext>
              </a:extLst>
            </p:cNvPr>
            <p:cNvSpPr/>
            <p:nvPr/>
          </p:nvSpPr>
          <p:spPr>
            <a:xfrm>
              <a:off x="454815" y="2364744"/>
              <a:ext cx="1680025" cy="643956"/>
            </a:xfrm>
            <a:prstGeom prst="rect">
              <a:avLst/>
            </a:prstGeom>
            <a:grpFill/>
            <a:ln w="38100">
              <a:solidFill>
                <a:schemeClr val="accent5">
                  <a:lumMod val="50000"/>
                </a:schemeClr>
              </a:solidFill>
            </a:ln>
            <a:effectLst/>
          </p:spPr>
          <p:txBody>
            <a:bodyPr spcFirstLastPara="0" vert="horz" wrap="square" lIns="22860" tIns="15240" rIns="22860" bIns="15240" numCol="1" spcCol="1270" anchor="ctr" anchorCtr="0">
              <a:noAutofit/>
            </a:bodyPr>
            <a:lstStyle/>
            <a:p>
              <a:pPr marL="0" marR="0" lvl="0" indent="0" algn="ctr" defTabSz="533400" rtl="1" eaLnBrk="1" fontAlgn="auto" latinLnBrk="0" hangingPunct="1">
                <a:lnSpc>
                  <a:spcPct val="90000"/>
                </a:lnSpc>
                <a:spcBef>
                  <a:spcPct val="0"/>
                </a:spcBef>
                <a:spcAft>
                  <a:spcPct val="35000"/>
                </a:spcAft>
                <a:buClrTx/>
                <a:buSzTx/>
                <a:buFontTx/>
                <a:buNone/>
                <a:tabLst/>
                <a:defRPr/>
              </a:pPr>
              <a:r>
                <a:rPr kumimoji="0" lang="fa-IR" i="0" u="none" strike="noStrike" kern="1200" cap="none" spc="0" normalizeH="0" baseline="0" noProof="0" dirty="0">
                  <a:ln>
                    <a:noFill/>
                  </a:ln>
                  <a:solidFill>
                    <a:sysClr val="window" lastClr="FFFFFF"/>
                  </a:solidFill>
                  <a:effectLst/>
                  <a:uLnTx/>
                  <a:uFillTx/>
                  <a:latin typeface="Calibri"/>
                  <a:cs typeface="B Titr" panose="00000700000000000000" pitchFamily="2" charset="-78"/>
                </a:rPr>
                <a:t>بخش </a:t>
              </a:r>
              <a:r>
                <a:rPr kumimoji="0" lang="en-US" b="1" i="0" u="none" strike="noStrike" kern="1200" cap="none" spc="0" normalizeH="0" baseline="0" noProof="0" dirty="0">
                  <a:ln>
                    <a:noFill/>
                  </a:ln>
                  <a:solidFill>
                    <a:sysClr val="window" lastClr="FFFFFF"/>
                  </a:solidFill>
                  <a:effectLst/>
                  <a:uLnTx/>
                  <a:uFillTx/>
                  <a:latin typeface="Calibri"/>
                  <a:cs typeface="B Titr" panose="00000700000000000000" pitchFamily="2" charset="-78"/>
                </a:rPr>
                <a:t>U3</a:t>
              </a:r>
            </a:p>
          </p:txBody>
        </p:sp>
      </p:grpSp>
      <p:grpSp>
        <p:nvGrpSpPr>
          <p:cNvPr id="31" name="Group 30">
            <a:extLst>
              <a:ext uri="{FF2B5EF4-FFF2-40B4-BE49-F238E27FC236}">
                <a16:creationId xmlns:a16="http://schemas.microsoft.com/office/drawing/2014/main" id="{D8CEACA4-FD10-4DD1-9449-9927C441CD56}"/>
              </a:ext>
            </a:extLst>
          </p:cNvPr>
          <p:cNvGrpSpPr/>
          <p:nvPr/>
        </p:nvGrpSpPr>
        <p:grpSpPr>
          <a:xfrm>
            <a:off x="5209769" y="4187542"/>
            <a:ext cx="1720093" cy="614025"/>
            <a:chOff x="434781" y="2344710"/>
            <a:chExt cx="1720093" cy="684024"/>
          </a:xfrm>
          <a:solidFill>
            <a:schemeClr val="accent1">
              <a:lumMod val="20000"/>
              <a:lumOff val="80000"/>
            </a:schemeClr>
          </a:solidFill>
        </p:grpSpPr>
        <p:sp>
          <p:nvSpPr>
            <p:cNvPr id="32" name="Rounded Rectangle 60">
              <a:extLst>
                <a:ext uri="{FF2B5EF4-FFF2-40B4-BE49-F238E27FC236}">
                  <a16:creationId xmlns:a16="http://schemas.microsoft.com/office/drawing/2014/main" id="{BB8B1116-234D-4E48-B72F-C0C7DA6838E2}"/>
                </a:ext>
              </a:extLst>
            </p:cNvPr>
            <p:cNvSpPr/>
            <p:nvPr/>
          </p:nvSpPr>
          <p:spPr>
            <a:xfrm>
              <a:off x="434781" y="2344710"/>
              <a:ext cx="1720093" cy="684024"/>
            </a:xfrm>
            <a:prstGeom prst="roundRect">
              <a:avLst>
                <a:gd name="adj" fmla="val 10000"/>
              </a:avLst>
            </a:prstGeom>
            <a:grpFill/>
            <a:ln w="38100" cap="flat" cmpd="sng" algn="ctr">
              <a:solidFill>
                <a:schemeClr val="accent5">
                  <a:lumMod val="75000"/>
                </a:schemeClr>
              </a:solidFill>
              <a:prstDash val="solid"/>
            </a:ln>
            <a:effectLst/>
          </p:spPr>
        </p:sp>
        <p:sp>
          <p:nvSpPr>
            <p:cNvPr id="33" name="Rounded Rectangle 4">
              <a:extLst>
                <a:ext uri="{FF2B5EF4-FFF2-40B4-BE49-F238E27FC236}">
                  <a16:creationId xmlns:a16="http://schemas.microsoft.com/office/drawing/2014/main" id="{A1694816-D13C-4F82-AB8D-A80657D25468}"/>
                </a:ext>
              </a:extLst>
            </p:cNvPr>
            <p:cNvSpPr/>
            <p:nvPr/>
          </p:nvSpPr>
          <p:spPr>
            <a:xfrm>
              <a:off x="454815" y="2364744"/>
              <a:ext cx="1680025" cy="643956"/>
            </a:xfrm>
            <a:prstGeom prst="rect">
              <a:avLst/>
            </a:prstGeom>
            <a:grpFill/>
            <a:ln w="38100">
              <a:solidFill>
                <a:schemeClr val="accent5">
                  <a:lumMod val="75000"/>
                </a:schemeClr>
              </a:solidFill>
            </a:ln>
            <a:effectLst/>
          </p:spPr>
          <p:txBody>
            <a:bodyPr spcFirstLastPara="0" vert="horz" wrap="square" lIns="22860" tIns="15240" rIns="22860" bIns="15240" numCol="1" spcCol="1270" anchor="ctr" anchorCtr="0">
              <a:noAutofit/>
            </a:bodyPr>
            <a:lstStyle/>
            <a:p>
              <a:pPr marL="0" marR="0" lvl="0" indent="0" algn="ctr" defTabSz="533400" eaLnBrk="1" fontAlgn="auto" latinLnBrk="0" hangingPunct="1">
                <a:lnSpc>
                  <a:spcPct val="90000"/>
                </a:lnSpc>
                <a:spcBef>
                  <a:spcPct val="0"/>
                </a:spcBef>
                <a:spcAft>
                  <a:spcPct val="35000"/>
                </a:spcAft>
                <a:buClrTx/>
                <a:buSzTx/>
                <a:buFontTx/>
                <a:buNone/>
                <a:tabLst/>
                <a:defRPr/>
              </a:pPr>
              <a:r>
                <a:rPr lang="fa-IR" dirty="0">
                  <a:solidFill>
                    <a:schemeClr val="accent5">
                      <a:lumMod val="50000"/>
                    </a:schemeClr>
                  </a:solidFill>
                  <a:latin typeface="Calibri"/>
                  <a:cs typeface="B Titr" panose="00000700000000000000" pitchFamily="2" charset="-78"/>
                </a:rPr>
                <a:t>سیستم فایل</a:t>
              </a:r>
              <a:endParaRPr kumimoji="0" lang="en-US" i="0" u="none" strike="noStrike" kern="1200" cap="none" spc="0" normalizeH="0" baseline="0" noProof="0" dirty="0">
                <a:ln>
                  <a:noFill/>
                </a:ln>
                <a:solidFill>
                  <a:schemeClr val="accent5">
                    <a:lumMod val="50000"/>
                  </a:schemeClr>
                </a:solidFill>
                <a:effectLst/>
                <a:uLnTx/>
                <a:uFillTx/>
                <a:latin typeface="Calibri"/>
                <a:cs typeface="B Titr" panose="00000700000000000000" pitchFamily="2" charset="-78"/>
              </a:endParaRPr>
            </a:p>
          </p:txBody>
        </p:sp>
      </p:grpSp>
      <p:grpSp>
        <p:nvGrpSpPr>
          <p:cNvPr id="34" name="Group 33">
            <a:extLst>
              <a:ext uri="{FF2B5EF4-FFF2-40B4-BE49-F238E27FC236}">
                <a16:creationId xmlns:a16="http://schemas.microsoft.com/office/drawing/2014/main" id="{F75B8275-E788-4107-A30D-21EACAC5D1CD}"/>
              </a:ext>
            </a:extLst>
          </p:cNvPr>
          <p:cNvGrpSpPr/>
          <p:nvPr/>
        </p:nvGrpSpPr>
        <p:grpSpPr>
          <a:xfrm>
            <a:off x="5217510" y="4895187"/>
            <a:ext cx="1720093" cy="614025"/>
            <a:chOff x="434781" y="2344710"/>
            <a:chExt cx="1720093" cy="684024"/>
          </a:xfrm>
          <a:solidFill>
            <a:schemeClr val="accent1">
              <a:lumMod val="20000"/>
              <a:lumOff val="80000"/>
            </a:schemeClr>
          </a:solidFill>
        </p:grpSpPr>
        <p:sp>
          <p:nvSpPr>
            <p:cNvPr id="35" name="Rounded Rectangle 63">
              <a:extLst>
                <a:ext uri="{FF2B5EF4-FFF2-40B4-BE49-F238E27FC236}">
                  <a16:creationId xmlns:a16="http://schemas.microsoft.com/office/drawing/2014/main" id="{BFC6AC66-75F5-417D-921F-EDBC8FF8D7C9}"/>
                </a:ext>
              </a:extLst>
            </p:cNvPr>
            <p:cNvSpPr/>
            <p:nvPr/>
          </p:nvSpPr>
          <p:spPr>
            <a:xfrm>
              <a:off x="434781" y="2344710"/>
              <a:ext cx="1720093" cy="684024"/>
            </a:xfrm>
            <a:prstGeom prst="roundRect">
              <a:avLst>
                <a:gd name="adj" fmla="val 10000"/>
              </a:avLst>
            </a:prstGeom>
            <a:grpFill/>
            <a:ln w="38100" cap="flat" cmpd="sng" algn="ctr">
              <a:solidFill>
                <a:schemeClr val="accent5">
                  <a:lumMod val="75000"/>
                </a:schemeClr>
              </a:solidFill>
              <a:prstDash val="solid"/>
            </a:ln>
            <a:effectLst/>
          </p:spPr>
        </p:sp>
        <p:sp>
          <p:nvSpPr>
            <p:cNvPr id="36" name="Rounded Rectangle 4">
              <a:extLst>
                <a:ext uri="{FF2B5EF4-FFF2-40B4-BE49-F238E27FC236}">
                  <a16:creationId xmlns:a16="http://schemas.microsoft.com/office/drawing/2014/main" id="{3A6BFB7B-0FEB-44CD-81BE-AED95D498374}"/>
                </a:ext>
              </a:extLst>
            </p:cNvPr>
            <p:cNvSpPr/>
            <p:nvPr/>
          </p:nvSpPr>
          <p:spPr>
            <a:xfrm>
              <a:off x="454815" y="2364744"/>
              <a:ext cx="1680025" cy="643956"/>
            </a:xfrm>
            <a:prstGeom prst="rect">
              <a:avLst/>
            </a:prstGeom>
            <a:grpFill/>
            <a:ln w="38100">
              <a:solidFill>
                <a:schemeClr val="accent5">
                  <a:lumMod val="75000"/>
                </a:schemeClr>
              </a:solidFill>
            </a:ln>
            <a:effectLst/>
          </p:spPr>
          <p:txBody>
            <a:bodyPr spcFirstLastPara="0" vert="horz" wrap="square" lIns="22860" tIns="15240" rIns="22860" bIns="15240" numCol="1" spcCol="1270" anchor="ctr" anchorCtr="0">
              <a:noAutofit/>
            </a:bodyPr>
            <a:lstStyle/>
            <a:p>
              <a:pPr marL="0" marR="0" lvl="0" indent="0" algn="ctr" defTabSz="533400" eaLnBrk="1" fontAlgn="auto" latinLnBrk="0" hangingPunct="1">
                <a:lnSpc>
                  <a:spcPct val="90000"/>
                </a:lnSpc>
                <a:spcBef>
                  <a:spcPct val="0"/>
                </a:spcBef>
                <a:spcAft>
                  <a:spcPct val="35000"/>
                </a:spcAft>
                <a:buClrTx/>
                <a:buSzTx/>
                <a:buFontTx/>
                <a:buNone/>
                <a:tabLst/>
                <a:defRPr/>
              </a:pPr>
              <a:r>
                <a:rPr lang="fa-IR" dirty="0">
                  <a:solidFill>
                    <a:schemeClr val="accent5">
                      <a:lumMod val="50000"/>
                    </a:schemeClr>
                  </a:solidFill>
                  <a:latin typeface="Calibri"/>
                  <a:cs typeface="B Titr" panose="00000700000000000000" pitchFamily="2" charset="-78"/>
                </a:rPr>
                <a:t>سیستم فایل</a:t>
              </a:r>
              <a:endParaRPr kumimoji="0" lang="en-US" i="0" u="none" strike="noStrike" kern="1200" cap="none" spc="0" normalizeH="0" baseline="0" noProof="0" dirty="0">
                <a:ln>
                  <a:noFill/>
                </a:ln>
                <a:solidFill>
                  <a:schemeClr val="accent5">
                    <a:lumMod val="50000"/>
                  </a:schemeClr>
                </a:solidFill>
                <a:effectLst/>
                <a:uLnTx/>
                <a:uFillTx/>
                <a:latin typeface="Calibri"/>
                <a:cs typeface="B Titr" panose="00000700000000000000" pitchFamily="2" charset="-78"/>
              </a:endParaRPr>
            </a:p>
          </p:txBody>
        </p:sp>
      </p:grpSp>
      <p:cxnSp>
        <p:nvCxnSpPr>
          <p:cNvPr id="37" name="Straight Arrow Connector 36">
            <a:extLst>
              <a:ext uri="{FF2B5EF4-FFF2-40B4-BE49-F238E27FC236}">
                <a16:creationId xmlns:a16="http://schemas.microsoft.com/office/drawing/2014/main" id="{85B01092-AF0F-4021-98C1-D3E4599F6121}"/>
              </a:ext>
            </a:extLst>
          </p:cNvPr>
          <p:cNvCxnSpPr/>
          <p:nvPr/>
        </p:nvCxnSpPr>
        <p:spPr>
          <a:xfrm>
            <a:off x="4636769" y="3792942"/>
            <a:ext cx="573000" cy="0"/>
          </a:xfrm>
          <a:prstGeom prst="straightConnector1">
            <a:avLst/>
          </a:prstGeom>
          <a:ln w="25400">
            <a:headEnd type="triangle"/>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E077587B-1846-4A55-8EF7-545557973281}"/>
              </a:ext>
            </a:extLst>
          </p:cNvPr>
          <p:cNvCxnSpPr/>
          <p:nvPr/>
        </p:nvCxnSpPr>
        <p:spPr>
          <a:xfrm>
            <a:off x="4636769" y="4476570"/>
            <a:ext cx="573000" cy="0"/>
          </a:xfrm>
          <a:prstGeom prst="straightConnector1">
            <a:avLst/>
          </a:prstGeom>
          <a:ln w="25400">
            <a:headEnd type="triangle"/>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F8A4E182-9F59-4773-829E-913643024CAA}"/>
              </a:ext>
            </a:extLst>
          </p:cNvPr>
          <p:cNvCxnSpPr/>
          <p:nvPr/>
        </p:nvCxnSpPr>
        <p:spPr>
          <a:xfrm>
            <a:off x="4624263" y="5175078"/>
            <a:ext cx="573000" cy="0"/>
          </a:xfrm>
          <a:prstGeom prst="straightConnector1">
            <a:avLst/>
          </a:prstGeom>
          <a:ln w="25400">
            <a:headEnd type="triangle"/>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1F951A1C-B547-4A20-A3C9-216CD9603F31}"/>
              </a:ext>
            </a:extLst>
          </p:cNvPr>
          <p:cNvCxnSpPr/>
          <p:nvPr/>
        </p:nvCxnSpPr>
        <p:spPr>
          <a:xfrm>
            <a:off x="6937603" y="3799689"/>
            <a:ext cx="573000" cy="0"/>
          </a:xfrm>
          <a:prstGeom prst="straightConnector1">
            <a:avLst/>
          </a:prstGeom>
          <a:ln w="25400">
            <a:headEnd type="triangle"/>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FEF55CF7-99F5-4578-A862-6902DBDA494F}"/>
              </a:ext>
            </a:extLst>
          </p:cNvPr>
          <p:cNvCxnSpPr/>
          <p:nvPr/>
        </p:nvCxnSpPr>
        <p:spPr>
          <a:xfrm>
            <a:off x="6929862" y="4497769"/>
            <a:ext cx="573000" cy="0"/>
          </a:xfrm>
          <a:prstGeom prst="straightConnector1">
            <a:avLst/>
          </a:prstGeom>
          <a:ln w="25400">
            <a:headEnd type="triangle"/>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64AB05DB-83C7-4221-957F-12778D2904EB}"/>
              </a:ext>
            </a:extLst>
          </p:cNvPr>
          <p:cNvCxnSpPr/>
          <p:nvPr/>
        </p:nvCxnSpPr>
        <p:spPr>
          <a:xfrm>
            <a:off x="6937603" y="5192817"/>
            <a:ext cx="573000" cy="0"/>
          </a:xfrm>
          <a:prstGeom prst="straightConnector1">
            <a:avLst/>
          </a:prstGeom>
          <a:ln w="25400">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09458637"/>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250"/>
                                        <p:tgtEl>
                                          <p:spTgt spid="8"/>
                                        </p:tgtEl>
                                      </p:cBhvr>
                                    </p:animEffect>
                                  </p:childTnLst>
                                </p:cTn>
                              </p:par>
                              <p:par>
                                <p:cTn id="8" presetID="22"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250"/>
                                        <p:tgtEl>
                                          <p:spTgt spid="9"/>
                                        </p:tgtEl>
                                      </p:cBhvr>
                                    </p:animEffect>
                                  </p:childTnLst>
                                </p:cTn>
                              </p:par>
                              <p:par>
                                <p:cTn id="11" presetID="22" presetClass="entr" presetSubtype="8"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250"/>
                                        <p:tgtEl>
                                          <p:spTgt spid="13"/>
                                        </p:tgtEl>
                                      </p:cBhvr>
                                    </p:animEffect>
                                  </p:childTnLst>
                                </p:cTn>
                              </p:par>
                            </p:childTnLst>
                          </p:cTn>
                        </p:par>
                        <p:par>
                          <p:cTn id="14" fill="hold">
                            <p:stCondLst>
                              <p:cond delay="250"/>
                            </p:stCondLst>
                            <p:childTnLst>
                              <p:par>
                                <p:cTn id="15" presetID="10"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par>
                          <p:cTn id="18" fill="hold">
                            <p:stCondLst>
                              <p:cond delay="750"/>
                            </p:stCondLst>
                            <p:childTnLst>
                              <p:par>
                                <p:cTn id="19" presetID="42" presetClass="entr" presetSubtype="0"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anim calcmode="lin" valueType="num">
                                      <p:cBhvr>
                                        <p:cTn id="22" dur="500" fill="hold"/>
                                        <p:tgtEl>
                                          <p:spTgt spid="11"/>
                                        </p:tgtEl>
                                        <p:attrNameLst>
                                          <p:attrName>ppt_x</p:attrName>
                                        </p:attrNameLst>
                                      </p:cBhvr>
                                      <p:tavLst>
                                        <p:tav tm="0">
                                          <p:val>
                                            <p:strVal val="#ppt_x"/>
                                          </p:val>
                                        </p:tav>
                                        <p:tav tm="100000">
                                          <p:val>
                                            <p:strVal val="#ppt_x"/>
                                          </p:val>
                                        </p:tav>
                                      </p:tavLst>
                                    </p:anim>
                                    <p:anim calcmode="lin" valueType="num">
                                      <p:cBhvr>
                                        <p:cTn id="23" dur="500" fill="hold"/>
                                        <p:tgtEl>
                                          <p:spTgt spid="11"/>
                                        </p:tgtEl>
                                        <p:attrNameLst>
                                          <p:attrName>ppt_y</p:attrName>
                                        </p:attrNameLst>
                                      </p:cBhvr>
                                      <p:tavLst>
                                        <p:tav tm="0">
                                          <p:val>
                                            <p:strVal val="#ppt_y+.1"/>
                                          </p:val>
                                        </p:tav>
                                        <p:tav tm="100000">
                                          <p:val>
                                            <p:strVal val="#ppt_y"/>
                                          </p:val>
                                        </p:tav>
                                      </p:tavLst>
                                    </p:anim>
                                  </p:childTnLst>
                                </p:cTn>
                              </p:par>
                            </p:childTnLst>
                          </p:cTn>
                        </p:par>
                        <p:par>
                          <p:cTn id="24" fill="hold">
                            <p:stCondLst>
                              <p:cond delay="1250"/>
                            </p:stCondLst>
                            <p:childTnLst>
                              <p:par>
                                <p:cTn id="25" presetID="42" presetClass="entr" presetSubtype="0"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anim calcmode="lin" valueType="num">
                                      <p:cBhvr>
                                        <p:cTn id="28" dur="500" fill="hold"/>
                                        <p:tgtEl>
                                          <p:spTgt spid="12"/>
                                        </p:tgtEl>
                                        <p:attrNameLst>
                                          <p:attrName>ppt_x</p:attrName>
                                        </p:attrNameLst>
                                      </p:cBhvr>
                                      <p:tavLst>
                                        <p:tav tm="0">
                                          <p:val>
                                            <p:strVal val="#ppt_x"/>
                                          </p:val>
                                        </p:tav>
                                        <p:tav tm="100000">
                                          <p:val>
                                            <p:strVal val="#ppt_x"/>
                                          </p:val>
                                        </p:tav>
                                      </p:tavLst>
                                    </p:anim>
                                    <p:anim calcmode="lin" valueType="num">
                                      <p:cBhvr>
                                        <p:cTn id="29" dur="500" fill="hold"/>
                                        <p:tgtEl>
                                          <p:spTgt spid="12"/>
                                        </p:tgtEl>
                                        <p:attrNameLst>
                                          <p:attrName>ppt_y</p:attrName>
                                        </p:attrNameLst>
                                      </p:cBhvr>
                                      <p:tavLst>
                                        <p:tav tm="0">
                                          <p:val>
                                            <p:strVal val="#ppt_y+.1"/>
                                          </p:val>
                                        </p:tav>
                                        <p:tav tm="100000">
                                          <p:val>
                                            <p:strVal val="#ppt_y"/>
                                          </p:val>
                                        </p:tav>
                                      </p:tavLst>
                                    </p:anim>
                                  </p:childTnLst>
                                </p:cTn>
                              </p:par>
                            </p:childTnLst>
                          </p:cTn>
                        </p:par>
                        <p:par>
                          <p:cTn id="30" fill="hold">
                            <p:stCondLst>
                              <p:cond delay="1750"/>
                            </p:stCondLst>
                            <p:childTnLst>
                              <p:par>
                                <p:cTn id="31" presetID="10" presetClass="entr" presetSubtype="0" fill="hold" nodeType="after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childTnLst>
                          </p:cTn>
                        </p:par>
                        <p:par>
                          <p:cTn id="34" fill="hold">
                            <p:stCondLst>
                              <p:cond delay="2250"/>
                            </p:stCondLst>
                            <p:childTnLst>
                              <p:par>
                                <p:cTn id="35" presetID="10" presetClass="entr" presetSubtype="0" fill="hold" nodeType="after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childTnLst>
                          </p:cTn>
                        </p:par>
                        <p:par>
                          <p:cTn id="38" fill="hold">
                            <p:stCondLst>
                              <p:cond delay="2750"/>
                            </p:stCondLst>
                            <p:childTnLst>
                              <p:par>
                                <p:cTn id="39" presetID="10" presetClass="entr" presetSubtype="0" fill="hold" grpId="0" nodeType="after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childTnLst>
                          </p:cTn>
                        </p:par>
                        <p:par>
                          <p:cTn id="42" fill="hold">
                            <p:stCondLst>
                              <p:cond delay="3250"/>
                            </p:stCondLst>
                            <p:childTnLst>
                              <p:par>
                                <p:cTn id="43" presetID="6" presetClass="entr" presetSubtype="32" fill="hold" nodeType="after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circle(out)">
                                      <p:cBhvr>
                                        <p:cTn id="45" dur="500"/>
                                        <p:tgtEl>
                                          <p:spTgt spid="37"/>
                                        </p:tgtEl>
                                      </p:cBhvr>
                                    </p:animEffect>
                                  </p:childTnLst>
                                </p:cTn>
                              </p:par>
                            </p:childTnLst>
                          </p:cTn>
                        </p:par>
                        <p:par>
                          <p:cTn id="46" fill="hold">
                            <p:stCondLst>
                              <p:cond delay="3750"/>
                            </p:stCondLst>
                            <p:childTnLst>
                              <p:par>
                                <p:cTn id="47" presetID="6" presetClass="entr" presetSubtype="32" fill="hold" nodeType="afterEffect">
                                  <p:stCondLst>
                                    <p:cond delay="0"/>
                                  </p:stCondLst>
                                  <p:childTnLst>
                                    <p:set>
                                      <p:cBhvr>
                                        <p:cTn id="48" dur="1" fill="hold">
                                          <p:stCondLst>
                                            <p:cond delay="0"/>
                                          </p:stCondLst>
                                        </p:cTn>
                                        <p:tgtEl>
                                          <p:spTgt spid="40"/>
                                        </p:tgtEl>
                                        <p:attrNameLst>
                                          <p:attrName>style.visibility</p:attrName>
                                        </p:attrNameLst>
                                      </p:cBhvr>
                                      <p:to>
                                        <p:strVal val="visible"/>
                                      </p:to>
                                    </p:set>
                                    <p:animEffect transition="in" filter="circle(out)">
                                      <p:cBhvr>
                                        <p:cTn id="49" dur="500"/>
                                        <p:tgtEl>
                                          <p:spTgt spid="40"/>
                                        </p:tgtEl>
                                      </p:cBhvr>
                                    </p:animEffect>
                                  </p:childTnLst>
                                </p:cTn>
                              </p:par>
                            </p:childTnLst>
                          </p:cTn>
                        </p:par>
                        <p:par>
                          <p:cTn id="50" fill="hold">
                            <p:stCondLst>
                              <p:cond delay="4250"/>
                            </p:stCondLst>
                            <p:childTnLst>
                              <p:par>
                                <p:cTn id="51" presetID="10" presetClass="entr" presetSubtype="0" fill="hold" nodeType="after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500"/>
                                        <p:tgtEl>
                                          <p:spTgt spid="25"/>
                                        </p:tgtEl>
                                      </p:cBhvr>
                                    </p:animEffect>
                                  </p:childTnLst>
                                </p:cTn>
                              </p:par>
                            </p:childTnLst>
                          </p:cTn>
                        </p:par>
                        <p:par>
                          <p:cTn id="54" fill="hold">
                            <p:stCondLst>
                              <p:cond delay="4750"/>
                            </p:stCondLst>
                            <p:childTnLst>
                              <p:par>
                                <p:cTn id="55" presetID="10" presetClass="entr" presetSubtype="0" fill="hold" nodeType="after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fade">
                                      <p:cBhvr>
                                        <p:cTn id="57" dur="500"/>
                                        <p:tgtEl>
                                          <p:spTgt spid="31"/>
                                        </p:tgtEl>
                                      </p:cBhvr>
                                    </p:animEffect>
                                  </p:childTnLst>
                                </p:cTn>
                              </p:par>
                            </p:childTnLst>
                          </p:cTn>
                        </p:par>
                        <p:par>
                          <p:cTn id="58" fill="hold">
                            <p:stCondLst>
                              <p:cond delay="5250"/>
                            </p:stCondLst>
                            <p:childTnLst>
                              <p:par>
                                <p:cTn id="59" presetID="10" presetClass="entr" presetSubtype="0" fill="hold" grpId="0" nodeType="after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fade">
                                      <p:cBhvr>
                                        <p:cTn id="61" dur="500"/>
                                        <p:tgtEl>
                                          <p:spTgt spid="24"/>
                                        </p:tgtEl>
                                      </p:cBhvr>
                                    </p:animEffect>
                                  </p:childTnLst>
                                </p:cTn>
                              </p:par>
                            </p:childTnLst>
                          </p:cTn>
                        </p:par>
                        <p:par>
                          <p:cTn id="62" fill="hold">
                            <p:stCondLst>
                              <p:cond delay="5750"/>
                            </p:stCondLst>
                            <p:childTnLst>
                              <p:par>
                                <p:cTn id="63" presetID="6" presetClass="entr" presetSubtype="32" fill="hold" nodeType="afterEffect">
                                  <p:stCondLst>
                                    <p:cond delay="0"/>
                                  </p:stCondLst>
                                  <p:childTnLst>
                                    <p:set>
                                      <p:cBhvr>
                                        <p:cTn id="64" dur="1" fill="hold">
                                          <p:stCondLst>
                                            <p:cond delay="0"/>
                                          </p:stCondLst>
                                        </p:cTn>
                                        <p:tgtEl>
                                          <p:spTgt spid="38"/>
                                        </p:tgtEl>
                                        <p:attrNameLst>
                                          <p:attrName>style.visibility</p:attrName>
                                        </p:attrNameLst>
                                      </p:cBhvr>
                                      <p:to>
                                        <p:strVal val="visible"/>
                                      </p:to>
                                    </p:set>
                                    <p:animEffect transition="in" filter="circle(out)">
                                      <p:cBhvr>
                                        <p:cTn id="65" dur="500"/>
                                        <p:tgtEl>
                                          <p:spTgt spid="38"/>
                                        </p:tgtEl>
                                      </p:cBhvr>
                                    </p:animEffect>
                                  </p:childTnLst>
                                </p:cTn>
                              </p:par>
                            </p:childTnLst>
                          </p:cTn>
                        </p:par>
                        <p:par>
                          <p:cTn id="66" fill="hold">
                            <p:stCondLst>
                              <p:cond delay="6250"/>
                            </p:stCondLst>
                            <p:childTnLst>
                              <p:par>
                                <p:cTn id="67" presetID="6" presetClass="entr" presetSubtype="32" fill="hold" nodeType="afterEffect">
                                  <p:stCondLst>
                                    <p:cond delay="0"/>
                                  </p:stCondLst>
                                  <p:childTnLst>
                                    <p:set>
                                      <p:cBhvr>
                                        <p:cTn id="68" dur="1" fill="hold">
                                          <p:stCondLst>
                                            <p:cond delay="0"/>
                                          </p:stCondLst>
                                        </p:cTn>
                                        <p:tgtEl>
                                          <p:spTgt spid="41"/>
                                        </p:tgtEl>
                                        <p:attrNameLst>
                                          <p:attrName>style.visibility</p:attrName>
                                        </p:attrNameLst>
                                      </p:cBhvr>
                                      <p:to>
                                        <p:strVal val="visible"/>
                                      </p:to>
                                    </p:set>
                                    <p:animEffect transition="in" filter="circle(out)">
                                      <p:cBhvr>
                                        <p:cTn id="69" dur="500"/>
                                        <p:tgtEl>
                                          <p:spTgt spid="41"/>
                                        </p:tgtEl>
                                      </p:cBhvr>
                                    </p:animEffect>
                                  </p:childTnLst>
                                </p:cTn>
                              </p:par>
                            </p:childTnLst>
                          </p:cTn>
                        </p:par>
                        <p:par>
                          <p:cTn id="70" fill="hold">
                            <p:stCondLst>
                              <p:cond delay="6750"/>
                            </p:stCondLst>
                            <p:childTnLst>
                              <p:par>
                                <p:cTn id="71" presetID="10" presetClass="entr" presetSubtype="0" fill="hold" nodeType="afterEffect">
                                  <p:stCondLst>
                                    <p:cond delay="0"/>
                                  </p:stCondLst>
                                  <p:childTnLst>
                                    <p:set>
                                      <p:cBhvr>
                                        <p:cTn id="72" dur="1" fill="hold">
                                          <p:stCondLst>
                                            <p:cond delay="0"/>
                                          </p:stCondLst>
                                        </p:cTn>
                                        <p:tgtEl>
                                          <p:spTgt spid="28"/>
                                        </p:tgtEl>
                                        <p:attrNameLst>
                                          <p:attrName>style.visibility</p:attrName>
                                        </p:attrNameLst>
                                      </p:cBhvr>
                                      <p:to>
                                        <p:strVal val="visible"/>
                                      </p:to>
                                    </p:set>
                                    <p:animEffect transition="in" filter="fade">
                                      <p:cBhvr>
                                        <p:cTn id="73" dur="500"/>
                                        <p:tgtEl>
                                          <p:spTgt spid="28"/>
                                        </p:tgtEl>
                                      </p:cBhvr>
                                    </p:animEffect>
                                  </p:childTnLst>
                                </p:cTn>
                              </p:par>
                            </p:childTnLst>
                          </p:cTn>
                        </p:par>
                        <p:par>
                          <p:cTn id="74" fill="hold">
                            <p:stCondLst>
                              <p:cond delay="7250"/>
                            </p:stCondLst>
                            <p:childTnLst>
                              <p:par>
                                <p:cTn id="75" presetID="10" presetClass="entr" presetSubtype="0" fill="hold" nodeType="after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fade">
                                      <p:cBhvr>
                                        <p:cTn id="77" dur="500"/>
                                        <p:tgtEl>
                                          <p:spTgt spid="34"/>
                                        </p:tgtEl>
                                      </p:cBhvr>
                                    </p:animEffect>
                                  </p:childTnLst>
                                </p:cTn>
                              </p:par>
                            </p:childTnLst>
                          </p:cTn>
                        </p:par>
                        <p:par>
                          <p:cTn id="78" fill="hold">
                            <p:stCondLst>
                              <p:cond delay="7750"/>
                            </p:stCondLst>
                            <p:childTnLst>
                              <p:par>
                                <p:cTn id="79" presetID="10" presetClass="entr" presetSubtype="0" fill="hold" grpId="0" nodeType="afterEffect">
                                  <p:stCondLst>
                                    <p:cond delay="0"/>
                                  </p:stCondLst>
                                  <p:childTnLst>
                                    <p:set>
                                      <p:cBhvr>
                                        <p:cTn id="80" dur="1" fill="hold">
                                          <p:stCondLst>
                                            <p:cond delay="0"/>
                                          </p:stCondLst>
                                        </p:cTn>
                                        <p:tgtEl>
                                          <p:spTgt spid="22"/>
                                        </p:tgtEl>
                                        <p:attrNameLst>
                                          <p:attrName>style.visibility</p:attrName>
                                        </p:attrNameLst>
                                      </p:cBhvr>
                                      <p:to>
                                        <p:strVal val="visible"/>
                                      </p:to>
                                    </p:set>
                                    <p:animEffect transition="in" filter="fade">
                                      <p:cBhvr>
                                        <p:cTn id="81" dur="500"/>
                                        <p:tgtEl>
                                          <p:spTgt spid="22"/>
                                        </p:tgtEl>
                                      </p:cBhvr>
                                    </p:animEffect>
                                  </p:childTnLst>
                                </p:cTn>
                              </p:par>
                            </p:childTnLst>
                          </p:cTn>
                        </p:par>
                        <p:par>
                          <p:cTn id="82" fill="hold">
                            <p:stCondLst>
                              <p:cond delay="8250"/>
                            </p:stCondLst>
                            <p:childTnLst>
                              <p:par>
                                <p:cTn id="83" presetID="6" presetClass="entr" presetSubtype="32" fill="hold" nodeType="afterEffect">
                                  <p:stCondLst>
                                    <p:cond delay="0"/>
                                  </p:stCondLst>
                                  <p:childTnLst>
                                    <p:set>
                                      <p:cBhvr>
                                        <p:cTn id="84" dur="1" fill="hold">
                                          <p:stCondLst>
                                            <p:cond delay="0"/>
                                          </p:stCondLst>
                                        </p:cTn>
                                        <p:tgtEl>
                                          <p:spTgt spid="39"/>
                                        </p:tgtEl>
                                        <p:attrNameLst>
                                          <p:attrName>style.visibility</p:attrName>
                                        </p:attrNameLst>
                                      </p:cBhvr>
                                      <p:to>
                                        <p:strVal val="visible"/>
                                      </p:to>
                                    </p:set>
                                    <p:animEffect transition="in" filter="circle(out)">
                                      <p:cBhvr>
                                        <p:cTn id="85" dur="500"/>
                                        <p:tgtEl>
                                          <p:spTgt spid="39"/>
                                        </p:tgtEl>
                                      </p:cBhvr>
                                    </p:animEffect>
                                  </p:childTnLst>
                                </p:cTn>
                              </p:par>
                            </p:childTnLst>
                          </p:cTn>
                        </p:par>
                        <p:par>
                          <p:cTn id="86" fill="hold">
                            <p:stCondLst>
                              <p:cond delay="8750"/>
                            </p:stCondLst>
                            <p:childTnLst>
                              <p:par>
                                <p:cTn id="87" presetID="6" presetClass="entr" presetSubtype="32" fill="hold" nodeType="afterEffect">
                                  <p:stCondLst>
                                    <p:cond delay="0"/>
                                  </p:stCondLst>
                                  <p:childTnLst>
                                    <p:set>
                                      <p:cBhvr>
                                        <p:cTn id="88" dur="1" fill="hold">
                                          <p:stCondLst>
                                            <p:cond delay="0"/>
                                          </p:stCondLst>
                                        </p:cTn>
                                        <p:tgtEl>
                                          <p:spTgt spid="42"/>
                                        </p:tgtEl>
                                        <p:attrNameLst>
                                          <p:attrName>style.visibility</p:attrName>
                                        </p:attrNameLst>
                                      </p:cBhvr>
                                      <p:to>
                                        <p:strVal val="visible"/>
                                      </p:to>
                                    </p:set>
                                    <p:animEffect transition="in" filter="circle(out)">
                                      <p:cBhvr>
                                        <p:cTn id="89"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0"/>
      <p:bldP spid="12" grpId="0"/>
      <p:bldP spid="22" grpId="0" animBg="1"/>
      <p:bldP spid="23" grpId="0" animBg="1"/>
      <p:bldP spid="2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3057" cy="788187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0" y="5462000"/>
            <a:ext cx="12192000" cy="1396000"/>
          </a:xfrm>
          <a:prstGeom prst="rect">
            <a:avLst/>
          </a:prstGeom>
          <a:solidFill>
            <a:srgbClr val="B4DCF5">
              <a:lumMod val="10000"/>
            </a:srgbClr>
          </a:solidFill>
        </p:spPr>
      </p:pic>
      <p:pic>
        <p:nvPicPr>
          <p:cNvPr id="6" name="Picture 5"/>
          <p:cNvPicPr>
            <a:picLocks noChangeAspect="1"/>
          </p:cNvPicPr>
          <p:nvPr/>
        </p:nvPicPr>
        <p:blipFill>
          <a:blip r:embed="rId4"/>
          <a:stretch>
            <a:fillRect/>
          </a:stretch>
        </p:blipFill>
        <p:spPr>
          <a:xfrm>
            <a:off x="-128789" y="4290646"/>
            <a:ext cx="12518265" cy="1968485"/>
          </a:xfrm>
          <a:prstGeom prst="rect">
            <a:avLst/>
          </a:prstGeom>
          <a:effectLst>
            <a:outerShdw blurRad="50800" dist="50800" dir="5400000" algn="ctr" rotWithShape="0">
              <a:schemeClr val="bg1"/>
            </a:outerShdw>
          </a:effectLst>
        </p:spPr>
      </p:pic>
      <p:pic>
        <p:nvPicPr>
          <p:cNvPr id="8" name="Picture 7">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7" y="5841596"/>
            <a:ext cx="980576" cy="980576"/>
          </a:xfrm>
          <a:prstGeom prst="rect">
            <a:avLst/>
          </a:prstGeom>
        </p:spPr>
      </p:pic>
      <p:pic>
        <p:nvPicPr>
          <p:cNvPr id="9" name="Picture 8">
            <a:hlinkClick r:id="rId7" action="ppaction://hlinksldjump"/>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27059" y="6278639"/>
            <a:ext cx="1206566" cy="588599"/>
          </a:xfrm>
          <a:prstGeom prst="rect">
            <a:avLst/>
          </a:prstGeom>
        </p:spPr>
      </p:pic>
      <p:sp>
        <p:nvSpPr>
          <p:cNvPr id="3" name="Rectangle 2"/>
          <p:cNvSpPr/>
          <p:nvPr/>
        </p:nvSpPr>
        <p:spPr>
          <a:xfrm>
            <a:off x="596347" y="159334"/>
            <a:ext cx="11039061" cy="461665"/>
          </a:xfrm>
          <a:prstGeom prst="rect">
            <a:avLst/>
          </a:prstGeom>
          <a:gradFill flip="none" rotWithShape="1">
            <a:gsLst>
              <a:gs pos="63000">
                <a:schemeClr val="bg1"/>
              </a:gs>
              <a:gs pos="91000">
                <a:schemeClr val="accent1">
                  <a:lumMod val="50000"/>
                </a:schemeClr>
              </a:gs>
              <a:gs pos="94000">
                <a:schemeClr val="bg1"/>
              </a:gs>
              <a:gs pos="99000">
                <a:schemeClr val="tx1">
                  <a:lumMod val="95000"/>
                  <a:lumOff val="5000"/>
                </a:schemeClr>
              </a:gs>
            </a:gsLst>
            <a:path path="rect">
              <a:fillToRect l="50000" t="50000" r="50000" b="50000"/>
            </a:path>
            <a:tileRect/>
          </a:gradFill>
        </p:spPr>
        <p:txBody>
          <a:bodyPr wrap="square" lIns="91440" tIns="45720" rIns="91440" bIns="45720">
            <a:spAutoFit/>
          </a:bodyPr>
          <a:lstStyle/>
          <a:p>
            <a:pPr algn="ctr" rtl="1"/>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سیستم پایگاه داده</a:t>
            </a:r>
            <a:endPar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endParaRPr>
          </a:p>
        </p:txBody>
      </p:sp>
      <p:pic>
        <p:nvPicPr>
          <p:cNvPr id="13" name="Picture 12">
            <a:hlinkClick r:id="rId9" action="ppaction://hlinksldjump"/>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175595" y="5841596"/>
            <a:ext cx="1016405" cy="1016405"/>
          </a:xfrm>
          <a:prstGeom prst="rect">
            <a:avLst/>
          </a:prstGeom>
        </p:spPr>
      </p:pic>
      <p:sp>
        <p:nvSpPr>
          <p:cNvPr id="10" name="Rectangle 9">
            <a:extLst>
              <a:ext uri="{FF2B5EF4-FFF2-40B4-BE49-F238E27FC236}">
                <a16:creationId xmlns:a16="http://schemas.microsoft.com/office/drawing/2014/main" id="{06F4B09D-E68E-4361-9E41-AD7A1C98C2D6}"/>
              </a:ext>
            </a:extLst>
          </p:cNvPr>
          <p:cNvSpPr/>
          <p:nvPr/>
        </p:nvSpPr>
        <p:spPr>
          <a:xfrm>
            <a:off x="252248" y="810728"/>
            <a:ext cx="11456273" cy="1077218"/>
          </a:xfrm>
          <a:prstGeom prst="rect">
            <a:avLst/>
          </a:prstGeom>
        </p:spPr>
        <p:txBody>
          <a:bodyPr wrap="square">
            <a:spAutoFit/>
          </a:bodyPr>
          <a:lstStyle/>
          <a:p>
            <a:pPr algn="just" rtl="1"/>
            <a:r>
              <a:rPr lang="fa-IR" sz="1600" dirty="0">
                <a:cs typeface="B Nazanin" panose="00000400000000000000" pitchFamily="2" charset="-78"/>
              </a:rPr>
              <a:t>در این روش، تمامی داده های مورد نیاز سیستم در فایلی به نام فایل بانک اطلاعاتی ذخیره می شود، لذا پراکندگی داده ها وجود ندارد و داده ها بطور متمرکز قرار دارند.</a:t>
            </a:r>
          </a:p>
          <a:p>
            <a:pPr algn="just" rtl="1"/>
            <a:r>
              <a:rPr lang="fa-IR" sz="1600" dirty="0">
                <a:cs typeface="B Nazanin" panose="00000400000000000000" pitchFamily="2" charset="-78"/>
              </a:rPr>
              <a:t>هر داده ای فقط یکبار ذخیره می شود و بخشهای مختلف در صورت نیاز و داشتن مجوز می توانند بطور اشتراکی از آنها استفاده کنند.</a:t>
            </a:r>
          </a:p>
          <a:p>
            <a:pPr algn="just" rtl="1"/>
            <a:r>
              <a:rPr lang="fa-IR" sz="1600" dirty="0">
                <a:cs typeface="B Nazanin" panose="00000400000000000000" pitchFamily="2" charset="-78"/>
              </a:rPr>
              <a:t>کاربر بطور مستقیم به داده ها دسترسی ندارد و دسترسی از طریق سیستم مدیریت بانک اطلاعاتی ( </a:t>
            </a:r>
            <a:r>
              <a:rPr lang="en-US" sz="1600" dirty="0">
                <a:cs typeface="B Nazanin" panose="00000400000000000000" pitchFamily="2" charset="-78"/>
              </a:rPr>
              <a:t>DBMS</a:t>
            </a:r>
            <a:r>
              <a:rPr lang="fa-IR" sz="1600" dirty="0">
                <a:cs typeface="B Nazanin" panose="00000400000000000000" pitchFamily="2" charset="-78"/>
              </a:rPr>
              <a:t> ) انجام می شود.</a:t>
            </a:r>
          </a:p>
          <a:p>
            <a:pPr algn="just" rtl="1"/>
            <a:r>
              <a:rPr lang="fa-IR" sz="1600" dirty="0">
                <a:cs typeface="B Nazanin" panose="00000400000000000000" pitchFamily="2" charset="-78"/>
              </a:rPr>
              <a:t>بنابراین امنیت در سطح بسیار بالایی اعمال می شود.</a:t>
            </a:r>
          </a:p>
        </p:txBody>
      </p:sp>
      <p:sp>
        <p:nvSpPr>
          <p:cNvPr id="11" name="Rectangle 10">
            <a:extLst>
              <a:ext uri="{FF2B5EF4-FFF2-40B4-BE49-F238E27FC236}">
                <a16:creationId xmlns:a16="http://schemas.microsoft.com/office/drawing/2014/main" id="{17F71386-F6D0-4640-88A9-82048A0D2BF4}"/>
              </a:ext>
            </a:extLst>
          </p:cNvPr>
          <p:cNvSpPr/>
          <p:nvPr/>
        </p:nvSpPr>
        <p:spPr>
          <a:xfrm>
            <a:off x="361753" y="1949479"/>
            <a:ext cx="11237261" cy="338554"/>
          </a:xfrm>
          <a:prstGeom prst="rect">
            <a:avLst/>
          </a:prstGeom>
        </p:spPr>
        <p:txBody>
          <a:bodyPr wrap="square">
            <a:spAutoFit/>
          </a:bodyPr>
          <a:lstStyle/>
          <a:p>
            <a:pPr rtl="1"/>
            <a:r>
              <a:rPr lang="en-US" sz="1600" dirty="0">
                <a:cs typeface="B Nazanin" panose="00000400000000000000" pitchFamily="2" charset="-78"/>
              </a:rPr>
              <a:t>* DBMS : Data Base Management System</a:t>
            </a:r>
            <a:endParaRPr lang="fa-IR" sz="1600" dirty="0">
              <a:cs typeface="B Nazanin" panose="00000400000000000000" pitchFamily="2" charset="-78"/>
            </a:endParaRPr>
          </a:p>
        </p:txBody>
      </p:sp>
      <p:grpSp>
        <p:nvGrpSpPr>
          <p:cNvPr id="12" name="Group 11">
            <a:extLst>
              <a:ext uri="{FF2B5EF4-FFF2-40B4-BE49-F238E27FC236}">
                <a16:creationId xmlns:a16="http://schemas.microsoft.com/office/drawing/2014/main" id="{25DCFA2D-0B77-4332-B1A3-73FB80562A8D}"/>
              </a:ext>
            </a:extLst>
          </p:cNvPr>
          <p:cNvGrpSpPr/>
          <p:nvPr/>
        </p:nvGrpSpPr>
        <p:grpSpPr>
          <a:xfrm>
            <a:off x="3499212" y="2914824"/>
            <a:ext cx="1073762" cy="614025"/>
            <a:chOff x="434781" y="2344710"/>
            <a:chExt cx="1720093" cy="684024"/>
          </a:xfrm>
          <a:solidFill>
            <a:schemeClr val="accent1">
              <a:lumMod val="60000"/>
              <a:lumOff val="40000"/>
            </a:schemeClr>
          </a:solidFill>
        </p:grpSpPr>
        <p:sp>
          <p:nvSpPr>
            <p:cNvPr id="14" name="Rounded Rectangle 30">
              <a:extLst>
                <a:ext uri="{FF2B5EF4-FFF2-40B4-BE49-F238E27FC236}">
                  <a16:creationId xmlns:a16="http://schemas.microsoft.com/office/drawing/2014/main" id="{84B44095-B01B-4626-AD3A-1D2CDA667A5F}"/>
                </a:ext>
              </a:extLst>
            </p:cNvPr>
            <p:cNvSpPr/>
            <p:nvPr/>
          </p:nvSpPr>
          <p:spPr>
            <a:xfrm>
              <a:off x="434781" y="2344710"/>
              <a:ext cx="1720093" cy="684024"/>
            </a:xfrm>
            <a:prstGeom prst="roundRect">
              <a:avLst>
                <a:gd name="adj" fmla="val 10000"/>
              </a:avLst>
            </a:prstGeom>
            <a:grpFill/>
            <a:ln w="38100" cap="flat" cmpd="sng" algn="ctr">
              <a:solidFill>
                <a:schemeClr val="accent5">
                  <a:lumMod val="50000"/>
                </a:schemeClr>
              </a:solidFill>
              <a:prstDash val="solid"/>
            </a:ln>
            <a:effectLst/>
          </p:spPr>
        </p:sp>
        <p:sp>
          <p:nvSpPr>
            <p:cNvPr id="15" name="Rounded Rectangle 4">
              <a:extLst>
                <a:ext uri="{FF2B5EF4-FFF2-40B4-BE49-F238E27FC236}">
                  <a16:creationId xmlns:a16="http://schemas.microsoft.com/office/drawing/2014/main" id="{C5748731-1BBD-4C78-B843-348391222001}"/>
                </a:ext>
              </a:extLst>
            </p:cNvPr>
            <p:cNvSpPr/>
            <p:nvPr/>
          </p:nvSpPr>
          <p:spPr>
            <a:xfrm>
              <a:off x="454815" y="2364744"/>
              <a:ext cx="1680025" cy="643956"/>
            </a:xfrm>
            <a:prstGeom prst="rect">
              <a:avLst/>
            </a:prstGeom>
            <a:grpFill/>
            <a:ln w="38100">
              <a:solidFill>
                <a:schemeClr val="accent5">
                  <a:lumMod val="50000"/>
                </a:schemeClr>
              </a:solidFill>
            </a:ln>
            <a:effectLst/>
          </p:spPr>
          <p:txBody>
            <a:bodyPr spcFirstLastPara="0" vert="horz" wrap="square" lIns="22860" tIns="15240" rIns="22860" bIns="15240" numCol="1" spcCol="1270" anchor="ctr" anchorCtr="0">
              <a:noAutofit/>
            </a:bodyPr>
            <a:lstStyle/>
            <a:p>
              <a:pPr marL="0" marR="0" lvl="0" indent="0" algn="ctr" defTabSz="533400" rtl="1" eaLnBrk="1" fontAlgn="auto" latinLnBrk="0" hangingPunct="1">
                <a:lnSpc>
                  <a:spcPct val="90000"/>
                </a:lnSpc>
                <a:spcBef>
                  <a:spcPct val="0"/>
                </a:spcBef>
                <a:spcAft>
                  <a:spcPct val="35000"/>
                </a:spcAft>
                <a:buClrTx/>
                <a:buSzTx/>
                <a:buFontTx/>
                <a:buNone/>
                <a:tabLst/>
                <a:defRPr/>
              </a:pPr>
              <a:r>
                <a:rPr kumimoji="0" lang="fa-IR" i="0" u="none" strike="noStrike" kern="1200" cap="none" spc="0" normalizeH="0" baseline="0" noProof="0" dirty="0">
                  <a:ln>
                    <a:noFill/>
                  </a:ln>
                  <a:solidFill>
                    <a:sysClr val="window" lastClr="FFFFFF"/>
                  </a:solidFill>
                  <a:effectLst/>
                  <a:uLnTx/>
                  <a:uFillTx/>
                  <a:latin typeface="Calibri"/>
                  <a:cs typeface="B Titr" panose="00000700000000000000" pitchFamily="2" charset="-78"/>
                </a:rPr>
                <a:t>بخش </a:t>
              </a:r>
              <a:r>
                <a:rPr kumimoji="0" lang="en-US" b="1" i="0" u="none" strike="noStrike" kern="1200" cap="none" spc="0" normalizeH="0" baseline="0" noProof="0" dirty="0">
                  <a:ln>
                    <a:noFill/>
                  </a:ln>
                  <a:solidFill>
                    <a:sysClr val="window" lastClr="FFFFFF"/>
                  </a:solidFill>
                  <a:effectLst/>
                  <a:uLnTx/>
                  <a:uFillTx/>
                  <a:latin typeface="Calibri"/>
                  <a:cs typeface="B Titr" panose="00000700000000000000" pitchFamily="2" charset="-78"/>
                </a:rPr>
                <a:t>U1</a:t>
              </a:r>
            </a:p>
          </p:txBody>
        </p:sp>
      </p:grpSp>
      <p:grpSp>
        <p:nvGrpSpPr>
          <p:cNvPr id="16" name="Group 15">
            <a:extLst>
              <a:ext uri="{FF2B5EF4-FFF2-40B4-BE49-F238E27FC236}">
                <a16:creationId xmlns:a16="http://schemas.microsoft.com/office/drawing/2014/main" id="{255CCD1F-9B36-4D60-8097-7EB726403131}"/>
              </a:ext>
            </a:extLst>
          </p:cNvPr>
          <p:cNvGrpSpPr/>
          <p:nvPr/>
        </p:nvGrpSpPr>
        <p:grpSpPr>
          <a:xfrm>
            <a:off x="5145975" y="2896495"/>
            <a:ext cx="1720093" cy="2015150"/>
            <a:chOff x="434781" y="2344710"/>
            <a:chExt cx="1720093" cy="684024"/>
          </a:xfrm>
          <a:solidFill>
            <a:schemeClr val="accent1">
              <a:lumMod val="20000"/>
              <a:lumOff val="80000"/>
            </a:schemeClr>
          </a:solidFill>
        </p:grpSpPr>
        <p:sp>
          <p:nvSpPr>
            <p:cNvPr id="17" name="Rounded Rectangle 39">
              <a:extLst>
                <a:ext uri="{FF2B5EF4-FFF2-40B4-BE49-F238E27FC236}">
                  <a16:creationId xmlns:a16="http://schemas.microsoft.com/office/drawing/2014/main" id="{24110CB0-9FA1-4B44-B027-1387CA3ACF9A}"/>
                </a:ext>
              </a:extLst>
            </p:cNvPr>
            <p:cNvSpPr/>
            <p:nvPr/>
          </p:nvSpPr>
          <p:spPr>
            <a:xfrm>
              <a:off x="434781" y="2344710"/>
              <a:ext cx="1720093" cy="684024"/>
            </a:xfrm>
            <a:prstGeom prst="roundRect">
              <a:avLst>
                <a:gd name="adj" fmla="val 10000"/>
              </a:avLst>
            </a:prstGeom>
            <a:grpFill/>
            <a:ln w="34925" cap="flat" cmpd="sng" algn="ctr">
              <a:noFill/>
              <a:prstDash val="solid"/>
            </a:ln>
            <a:effectLst/>
          </p:spPr>
        </p:sp>
        <p:sp>
          <p:nvSpPr>
            <p:cNvPr id="18" name="Rounded Rectangle 4">
              <a:extLst>
                <a:ext uri="{FF2B5EF4-FFF2-40B4-BE49-F238E27FC236}">
                  <a16:creationId xmlns:a16="http://schemas.microsoft.com/office/drawing/2014/main" id="{2BBDAE43-8F6C-4FEA-9FAC-3BF7DB226EDA}"/>
                </a:ext>
              </a:extLst>
            </p:cNvPr>
            <p:cNvSpPr/>
            <p:nvPr/>
          </p:nvSpPr>
          <p:spPr>
            <a:xfrm>
              <a:off x="441245" y="2357036"/>
              <a:ext cx="1693595" cy="651665"/>
            </a:xfrm>
            <a:prstGeom prst="rect">
              <a:avLst/>
            </a:prstGeom>
            <a:grpFill/>
            <a:ln w="38100">
              <a:solidFill>
                <a:schemeClr val="accent5">
                  <a:lumMod val="50000"/>
                </a:schemeClr>
              </a:solidFill>
            </a:ln>
            <a:effectLst/>
          </p:spPr>
          <p:txBody>
            <a:bodyPr spcFirstLastPara="0" vert="horz" wrap="square" lIns="22860" tIns="15240" rIns="22860" bIns="15240" numCol="1" spcCol="1270" anchor="ctr" anchorCtr="0">
              <a:noAutofit/>
            </a:bodyPr>
            <a:lstStyle/>
            <a:p>
              <a:pPr marL="0" marR="0" lvl="0" indent="0" algn="ctr" defTabSz="533400" eaLnBrk="1" fontAlgn="auto" latinLnBrk="0" hangingPunct="1">
                <a:lnSpc>
                  <a:spcPct val="90000"/>
                </a:lnSpc>
                <a:spcBef>
                  <a:spcPct val="0"/>
                </a:spcBef>
                <a:spcAft>
                  <a:spcPct val="35000"/>
                </a:spcAft>
                <a:buClrTx/>
                <a:buSzTx/>
                <a:buFontTx/>
                <a:buNone/>
                <a:tabLst/>
                <a:defRPr/>
              </a:pPr>
              <a:r>
                <a:rPr lang="en-US" sz="2400" noProof="0" dirty="0">
                  <a:solidFill>
                    <a:schemeClr val="accent5">
                      <a:lumMod val="50000"/>
                    </a:schemeClr>
                  </a:solidFill>
                  <a:latin typeface="Calibri"/>
                  <a:cs typeface="B Titr" panose="00000700000000000000" pitchFamily="2" charset="-78"/>
                </a:rPr>
                <a:t>DBMS</a:t>
              </a:r>
              <a:endParaRPr kumimoji="0" lang="en-US" sz="2400" i="0" u="none" strike="noStrike" kern="1200" cap="none" spc="0" normalizeH="0" baseline="0" noProof="0" dirty="0">
                <a:ln>
                  <a:noFill/>
                </a:ln>
                <a:solidFill>
                  <a:schemeClr val="accent5">
                    <a:lumMod val="50000"/>
                  </a:schemeClr>
                </a:solidFill>
                <a:effectLst/>
                <a:uLnTx/>
                <a:uFillTx/>
                <a:latin typeface="Calibri"/>
                <a:cs typeface="B Titr" panose="00000700000000000000" pitchFamily="2" charset="-78"/>
              </a:endParaRPr>
            </a:p>
          </p:txBody>
        </p:sp>
      </p:grpSp>
      <p:sp>
        <p:nvSpPr>
          <p:cNvPr id="19" name="Can 50">
            <a:extLst>
              <a:ext uri="{FF2B5EF4-FFF2-40B4-BE49-F238E27FC236}">
                <a16:creationId xmlns:a16="http://schemas.microsoft.com/office/drawing/2014/main" id="{6543E007-4293-439A-8C7C-5EB4CE2489F4}"/>
              </a:ext>
            </a:extLst>
          </p:cNvPr>
          <p:cNvSpPr/>
          <p:nvPr/>
        </p:nvSpPr>
        <p:spPr>
          <a:xfrm>
            <a:off x="7510458" y="2909697"/>
            <a:ext cx="1459387" cy="1942931"/>
          </a:xfrm>
          <a:prstGeom prst="can">
            <a:avLst/>
          </a:prstGeom>
          <a:solidFill>
            <a:schemeClr val="accent5">
              <a:lumMod val="60000"/>
              <a:lumOff val="40000"/>
            </a:schemeClr>
          </a:solidFill>
          <a:ln w="254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600" dirty="0">
                <a:cs typeface="B Titr" panose="00000700000000000000" pitchFamily="2" charset="-78"/>
              </a:rPr>
              <a:t>فایل داده</a:t>
            </a:r>
          </a:p>
          <a:p>
            <a:pPr algn="ctr" rtl="1"/>
            <a:r>
              <a:rPr lang="fa-IR" sz="1600" dirty="0">
                <a:cs typeface="B Titr" panose="00000700000000000000" pitchFamily="2" charset="-78"/>
              </a:rPr>
              <a:t> </a:t>
            </a:r>
          </a:p>
          <a:p>
            <a:pPr algn="ctr" rtl="1"/>
            <a:r>
              <a:rPr lang="fa-IR" sz="1600" b="1" dirty="0">
                <a:cs typeface="B Titr" panose="00000700000000000000" pitchFamily="2" charset="-78"/>
              </a:rPr>
              <a:t>بانک اطلاعاتی</a:t>
            </a:r>
            <a:endParaRPr lang="en-US" b="1" dirty="0">
              <a:cs typeface="B Titr" panose="00000700000000000000" pitchFamily="2" charset="-78"/>
            </a:endParaRPr>
          </a:p>
        </p:txBody>
      </p:sp>
      <p:grpSp>
        <p:nvGrpSpPr>
          <p:cNvPr id="21" name="Group 20">
            <a:extLst>
              <a:ext uri="{FF2B5EF4-FFF2-40B4-BE49-F238E27FC236}">
                <a16:creationId xmlns:a16="http://schemas.microsoft.com/office/drawing/2014/main" id="{8F586FA1-1B04-47C4-9110-D96BA756A148}"/>
              </a:ext>
            </a:extLst>
          </p:cNvPr>
          <p:cNvGrpSpPr/>
          <p:nvPr/>
        </p:nvGrpSpPr>
        <p:grpSpPr>
          <a:xfrm>
            <a:off x="3499212" y="3605007"/>
            <a:ext cx="1073763" cy="614025"/>
            <a:chOff x="434781" y="2344710"/>
            <a:chExt cx="1720093" cy="684024"/>
          </a:xfrm>
          <a:solidFill>
            <a:schemeClr val="accent1">
              <a:lumMod val="60000"/>
              <a:lumOff val="40000"/>
            </a:schemeClr>
          </a:solidFill>
        </p:grpSpPr>
        <p:sp>
          <p:nvSpPr>
            <p:cNvPr id="22" name="Rounded Rectangle 53">
              <a:extLst>
                <a:ext uri="{FF2B5EF4-FFF2-40B4-BE49-F238E27FC236}">
                  <a16:creationId xmlns:a16="http://schemas.microsoft.com/office/drawing/2014/main" id="{ACEB3B66-3C7F-4DC8-86E3-43F6C72C183E}"/>
                </a:ext>
              </a:extLst>
            </p:cNvPr>
            <p:cNvSpPr/>
            <p:nvPr/>
          </p:nvSpPr>
          <p:spPr>
            <a:xfrm>
              <a:off x="434781" y="2344710"/>
              <a:ext cx="1720093" cy="684024"/>
            </a:xfrm>
            <a:prstGeom prst="roundRect">
              <a:avLst>
                <a:gd name="adj" fmla="val 10000"/>
              </a:avLst>
            </a:prstGeom>
            <a:grpFill/>
            <a:ln w="38100" cap="flat" cmpd="sng" algn="ctr">
              <a:solidFill>
                <a:schemeClr val="accent5">
                  <a:lumMod val="50000"/>
                </a:schemeClr>
              </a:solidFill>
              <a:prstDash val="solid"/>
            </a:ln>
            <a:effectLst/>
          </p:spPr>
        </p:sp>
        <p:sp>
          <p:nvSpPr>
            <p:cNvPr id="23" name="Rounded Rectangle 4">
              <a:extLst>
                <a:ext uri="{FF2B5EF4-FFF2-40B4-BE49-F238E27FC236}">
                  <a16:creationId xmlns:a16="http://schemas.microsoft.com/office/drawing/2014/main" id="{EA0A2B67-FF24-4F5D-B10E-90454D184459}"/>
                </a:ext>
              </a:extLst>
            </p:cNvPr>
            <p:cNvSpPr/>
            <p:nvPr/>
          </p:nvSpPr>
          <p:spPr>
            <a:xfrm>
              <a:off x="454815" y="2364744"/>
              <a:ext cx="1680025" cy="643956"/>
            </a:xfrm>
            <a:prstGeom prst="rect">
              <a:avLst/>
            </a:prstGeom>
            <a:grpFill/>
            <a:ln w="38100">
              <a:solidFill>
                <a:schemeClr val="accent5">
                  <a:lumMod val="50000"/>
                </a:schemeClr>
              </a:solidFill>
            </a:ln>
            <a:effectLst/>
          </p:spPr>
          <p:txBody>
            <a:bodyPr spcFirstLastPara="0" vert="horz" wrap="square" lIns="22860" tIns="15240" rIns="22860" bIns="15240" numCol="1" spcCol="1270" anchor="ctr" anchorCtr="0">
              <a:noAutofit/>
            </a:bodyPr>
            <a:lstStyle/>
            <a:p>
              <a:pPr marL="0" marR="0" lvl="0" indent="0" algn="ctr" defTabSz="533400" rtl="1" eaLnBrk="1" fontAlgn="auto" latinLnBrk="0" hangingPunct="1">
                <a:lnSpc>
                  <a:spcPct val="90000"/>
                </a:lnSpc>
                <a:spcBef>
                  <a:spcPct val="0"/>
                </a:spcBef>
                <a:spcAft>
                  <a:spcPct val="35000"/>
                </a:spcAft>
                <a:buClrTx/>
                <a:buSzTx/>
                <a:buFontTx/>
                <a:buNone/>
                <a:tabLst/>
                <a:defRPr/>
              </a:pPr>
              <a:r>
                <a:rPr kumimoji="0" lang="fa-IR" i="0" u="none" strike="noStrike" kern="1200" cap="none" spc="0" normalizeH="0" baseline="0" noProof="0" dirty="0">
                  <a:ln>
                    <a:noFill/>
                  </a:ln>
                  <a:solidFill>
                    <a:sysClr val="window" lastClr="FFFFFF"/>
                  </a:solidFill>
                  <a:effectLst/>
                  <a:uLnTx/>
                  <a:uFillTx/>
                  <a:latin typeface="Calibri"/>
                  <a:cs typeface="B Titr" panose="00000700000000000000" pitchFamily="2" charset="-78"/>
                </a:rPr>
                <a:t>بخش </a:t>
              </a:r>
              <a:r>
                <a:rPr kumimoji="0" lang="en-US" b="1" i="0" u="none" strike="noStrike" kern="1200" cap="none" spc="0" normalizeH="0" baseline="0" noProof="0" dirty="0">
                  <a:ln>
                    <a:noFill/>
                  </a:ln>
                  <a:solidFill>
                    <a:sysClr val="window" lastClr="FFFFFF"/>
                  </a:solidFill>
                  <a:effectLst/>
                  <a:uLnTx/>
                  <a:uFillTx/>
                  <a:latin typeface="Calibri"/>
                  <a:cs typeface="B Titr" panose="00000700000000000000" pitchFamily="2" charset="-78"/>
                </a:rPr>
                <a:t>U2</a:t>
              </a:r>
            </a:p>
          </p:txBody>
        </p:sp>
      </p:grpSp>
      <p:grpSp>
        <p:nvGrpSpPr>
          <p:cNvPr id="24" name="Group 23">
            <a:extLst>
              <a:ext uri="{FF2B5EF4-FFF2-40B4-BE49-F238E27FC236}">
                <a16:creationId xmlns:a16="http://schemas.microsoft.com/office/drawing/2014/main" id="{FF120842-0D93-4E1B-84A8-61F2B609F248}"/>
              </a:ext>
            </a:extLst>
          </p:cNvPr>
          <p:cNvGrpSpPr/>
          <p:nvPr/>
        </p:nvGrpSpPr>
        <p:grpSpPr>
          <a:xfrm>
            <a:off x="3499212" y="4297620"/>
            <a:ext cx="1073762" cy="614025"/>
            <a:chOff x="434781" y="2344710"/>
            <a:chExt cx="1720093" cy="684024"/>
          </a:xfrm>
          <a:solidFill>
            <a:schemeClr val="accent1">
              <a:lumMod val="60000"/>
              <a:lumOff val="40000"/>
            </a:schemeClr>
          </a:solidFill>
        </p:grpSpPr>
        <p:sp>
          <p:nvSpPr>
            <p:cNvPr id="25" name="Rounded Rectangle 56">
              <a:extLst>
                <a:ext uri="{FF2B5EF4-FFF2-40B4-BE49-F238E27FC236}">
                  <a16:creationId xmlns:a16="http://schemas.microsoft.com/office/drawing/2014/main" id="{1ED050C9-917A-4359-88AF-DBEA06517947}"/>
                </a:ext>
              </a:extLst>
            </p:cNvPr>
            <p:cNvSpPr/>
            <p:nvPr/>
          </p:nvSpPr>
          <p:spPr>
            <a:xfrm>
              <a:off x="434781" y="2344710"/>
              <a:ext cx="1720093" cy="684024"/>
            </a:xfrm>
            <a:prstGeom prst="roundRect">
              <a:avLst>
                <a:gd name="adj" fmla="val 10000"/>
              </a:avLst>
            </a:prstGeom>
            <a:grpFill/>
            <a:ln w="38100" cap="flat" cmpd="sng" algn="ctr">
              <a:solidFill>
                <a:schemeClr val="accent5">
                  <a:lumMod val="50000"/>
                </a:schemeClr>
              </a:solidFill>
              <a:prstDash val="solid"/>
            </a:ln>
            <a:effectLst/>
          </p:spPr>
        </p:sp>
        <p:sp>
          <p:nvSpPr>
            <p:cNvPr id="26" name="Rounded Rectangle 4">
              <a:extLst>
                <a:ext uri="{FF2B5EF4-FFF2-40B4-BE49-F238E27FC236}">
                  <a16:creationId xmlns:a16="http://schemas.microsoft.com/office/drawing/2014/main" id="{C67D7CBC-9423-4291-98D3-3B839DFEE2EB}"/>
                </a:ext>
              </a:extLst>
            </p:cNvPr>
            <p:cNvSpPr/>
            <p:nvPr/>
          </p:nvSpPr>
          <p:spPr>
            <a:xfrm>
              <a:off x="454815" y="2364744"/>
              <a:ext cx="1680025" cy="643956"/>
            </a:xfrm>
            <a:prstGeom prst="rect">
              <a:avLst/>
            </a:prstGeom>
            <a:grpFill/>
            <a:ln w="38100">
              <a:solidFill>
                <a:schemeClr val="accent5">
                  <a:lumMod val="50000"/>
                </a:schemeClr>
              </a:solidFill>
            </a:ln>
            <a:effectLst/>
          </p:spPr>
          <p:txBody>
            <a:bodyPr spcFirstLastPara="0" vert="horz" wrap="square" lIns="22860" tIns="15240" rIns="22860" bIns="15240" numCol="1" spcCol="1270" anchor="ctr" anchorCtr="0">
              <a:noAutofit/>
            </a:bodyPr>
            <a:lstStyle/>
            <a:p>
              <a:pPr marL="0" marR="0" lvl="0" indent="0" algn="ctr" defTabSz="533400" rtl="1" eaLnBrk="1" fontAlgn="auto" latinLnBrk="0" hangingPunct="1">
                <a:lnSpc>
                  <a:spcPct val="90000"/>
                </a:lnSpc>
                <a:spcBef>
                  <a:spcPct val="0"/>
                </a:spcBef>
                <a:spcAft>
                  <a:spcPct val="35000"/>
                </a:spcAft>
                <a:buClrTx/>
                <a:buSzTx/>
                <a:buFontTx/>
                <a:buNone/>
                <a:tabLst/>
                <a:defRPr/>
              </a:pPr>
              <a:r>
                <a:rPr kumimoji="0" lang="fa-IR" i="0" u="none" strike="noStrike" kern="1200" cap="none" spc="0" normalizeH="0" baseline="0" noProof="0" dirty="0">
                  <a:ln>
                    <a:noFill/>
                  </a:ln>
                  <a:solidFill>
                    <a:sysClr val="window" lastClr="FFFFFF"/>
                  </a:solidFill>
                  <a:effectLst/>
                  <a:uLnTx/>
                  <a:uFillTx/>
                  <a:latin typeface="Calibri"/>
                  <a:cs typeface="B Titr" panose="00000700000000000000" pitchFamily="2" charset="-78"/>
                </a:rPr>
                <a:t>بخش </a:t>
              </a:r>
              <a:r>
                <a:rPr kumimoji="0" lang="en-US" b="1" i="0" u="none" strike="noStrike" kern="1200" cap="none" spc="0" normalizeH="0" baseline="0" noProof="0" dirty="0">
                  <a:ln>
                    <a:noFill/>
                  </a:ln>
                  <a:solidFill>
                    <a:sysClr val="window" lastClr="FFFFFF"/>
                  </a:solidFill>
                  <a:effectLst/>
                  <a:uLnTx/>
                  <a:uFillTx/>
                  <a:latin typeface="Calibri"/>
                  <a:cs typeface="B Titr" panose="00000700000000000000" pitchFamily="2" charset="-78"/>
                </a:rPr>
                <a:t>U3</a:t>
              </a:r>
            </a:p>
          </p:txBody>
        </p:sp>
      </p:grpSp>
      <p:cxnSp>
        <p:nvCxnSpPr>
          <p:cNvPr id="27" name="Straight Arrow Connector 26">
            <a:extLst>
              <a:ext uri="{FF2B5EF4-FFF2-40B4-BE49-F238E27FC236}">
                <a16:creationId xmlns:a16="http://schemas.microsoft.com/office/drawing/2014/main" id="{16E3C84A-E1B2-43BA-816C-4F2A366D5207}"/>
              </a:ext>
            </a:extLst>
          </p:cNvPr>
          <p:cNvCxnSpPr/>
          <p:nvPr/>
        </p:nvCxnSpPr>
        <p:spPr>
          <a:xfrm>
            <a:off x="4572974" y="3204757"/>
            <a:ext cx="573000" cy="0"/>
          </a:xfrm>
          <a:prstGeom prst="straightConnector1">
            <a:avLst/>
          </a:prstGeom>
          <a:ln w="25400">
            <a:headEnd type="triangle"/>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7E68A50F-FB3E-4852-86F5-D7DB5E9DD532}"/>
              </a:ext>
            </a:extLst>
          </p:cNvPr>
          <p:cNvCxnSpPr/>
          <p:nvPr/>
        </p:nvCxnSpPr>
        <p:spPr>
          <a:xfrm>
            <a:off x="4572974" y="3888385"/>
            <a:ext cx="573000" cy="0"/>
          </a:xfrm>
          <a:prstGeom prst="straightConnector1">
            <a:avLst/>
          </a:prstGeom>
          <a:ln w="25400">
            <a:headEnd type="triangle"/>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BCA87A0D-315C-4108-9B6E-056387D75C47}"/>
              </a:ext>
            </a:extLst>
          </p:cNvPr>
          <p:cNvCxnSpPr/>
          <p:nvPr/>
        </p:nvCxnSpPr>
        <p:spPr>
          <a:xfrm>
            <a:off x="4560468" y="4586893"/>
            <a:ext cx="573000" cy="0"/>
          </a:xfrm>
          <a:prstGeom prst="straightConnector1">
            <a:avLst/>
          </a:prstGeom>
          <a:ln w="25400">
            <a:headEnd type="triangle"/>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56B7EFFA-B9E9-41FB-9516-A8B01E205294}"/>
              </a:ext>
            </a:extLst>
          </p:cNvPr>
          <p:cNvCxnSpPr/>
          <p:nvPr/>
        </p:nvCxnSpPr>
        <p:spPr>
          <a:xfrm>
            <a:off x="6866067" y="3909584"/>
            <a:ext cx="573000" cy="0"/>
          </a:xfrm>
          <a:prstGeom prst="straightConnector1">
            <a:avLst/>
          </a:prstGeom>
          <a:ln w="25400">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58385735"/>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250"/>
                                        <p:tgtEl>
                                          <p:spTgt spid="8"/>
                                        </p:tgtEl>
                                      </p:cBhvr>
                                    </p:animEffect>
                                  </p:childTnLst>
                                </p:cTn>
                              </p:par>
                              <p:par>
                                <p:cTn id="8" presetID="22"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250"/>
                                        <p:tgtEl>
                                          <p:spTgt spid="9"/>
                                        </p:tgtEl>
                                      </p:cBhvr>
                                    </p:animEffect>
                                  </p:childTnLst>
                                </p:cTn>
                              </p:par>
                              <p:par>
                                <p:cTn id="11" presetID="22" presetClass="entr" presetSubtype="8"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250"/>
                                        <p:tgtEl>
                                          <p:spTgt spid="13"/>
                                        </p:tgtEl>
                                      </p:cBhvr>
                                    </p:animEffect>
                                  </p:childTnLst>
                                </p:cTn>
                              </p:par>
                            </p:childTnLst>
                          </p:cTn>
                        </p:par>
                        <p:par>
                          <p:cTn id="14" fill="hold">
                            <p:stCondLst>
                              <p:cond delay="250"/>
                            </p:stCondLst>
                            <p:childTnLst>
                              <p:par>
                                <p:cTn id="15" presetID="10"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par>
                          <p:cTn id="18" fill="hold">
                            <p:stCondLst>
                              <p:cond delay="750"/>
                            </p:stCondLst>
                            <p:childTnLst>
                              <p:par>
                                <p:cTn id="19" presetID="42" presetClass="entr" presetSubtype="0"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anim calcmode="lin" valueType="num">
                                      <p:cBhvr>
                                        <p:cTn id="22" dur="500" fill="hold"/>
                                        <p:tgtEl>
                                          <p:spTgt spid="10"/>
                                        </p:tgtEl>
                                        <p:attrNameLst>
                                          <p:attrName>ppt_x</p:attrName>
                                        </p:attrNameLst>
                                      </p:cBhvr>
                                      <p:tavLst>
                                        <p:tav tm="0">
                                          <p:val>
                                            <p:strVal val="#ppt_x"/>
                                          </p:val>
                                        </p:tav>
                                        <p:tav tm="100000">
                                          <p:val>
                                            <p:strVal val="#ppt_x"/>
                                          </p:val>
                                        </p:tav>
                                      </p:tavLst>
                                    </p:anim>
                                    <p:anim calcmode="lin" valueType="num">
                                      <p:cBhvr>
                                        <p:cTn id="23" dur="500" fill="hold"/>
                                        <p:tgtEl>
                                          <p:spTgt spid="10"/>
                                        </p:tgtEl>
                                        <p:attrNameLst>
                                          <p:attrName>ppt_y</p:attrName>
                                        </p:attrNameLst>
                                      </p:cBhvr>
                                      <p:tavLst>
                                        <p:tav tm="0">
                                          <p:val>
                                            <p:strVal val="#ppt_y+.1"/>
                                          </p:val>
                                        </p:tav>
                                        <p:tav tm="100000">
                                          <p:val>
                                            <p:strVal val="#ppt_y"/>
                                          </p:val>
                                        </p:tav>
                                      </p:tavLst>
                                    </p:anim>
                                  </p:childTnLst>
                                </p:cTn>
                              </p:par>
                            </p:childTnLst>
                          </p:cTn>
                        </p:par>
                        <p:par>
                          <p:cTn id="24" fill="hold">
                            <p:stCondLst>
                              <p:cond delay="1250"/>
                            </p:stCondLst>
                            <p:childTnLst>
                              <p:par>
                                <p:cTn id="25" presetID="42" presetClass="entr" presetSubtype="0"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anim calcmode="lin" valueType="num">
                                      <p:cBhvr>
                                        <p:cTn id="28" dur="500" fill="hold"/>
                                        <p:tgtEl>
                                          <p:spTgt spid="11"/>
                                        </p:tgtEl>
                                        <p:attrNameLst>
                                          <p:attrName>ppt_x</p:attrName>
                                        </p:attrNameLst>
                                      </p:cBhvr>
                                      <p:tavLst>
                                        <p:tav tm="0">
                                          <p:val>
                                            <p:strVal val="#ppt_x"/>
                                          </p:val>
                                        </p:tav>
                                        <p:tav tm="100000">
                                          <p:val>
                                            <p:strVal val="#ppt_x"/>
                                          </p:val>
                                        </p:tav>
                                      </p:tavLst>
                                    </p:anim>
                                    <p:anim calcmode="lin" valueType="num">
                                      <p:cBhvr>
                                        <p:cTn id="29" dur="500" fill="hold"/>
                                        <p:tgtEl>
                                          <p:spTgt spid="11"/>
                                        </p:tgtEl>
                                        <p:attrNameLst>
                                          <p:attrName>ppt_y</p:attrName>
                                        </p:attrNameLst>
                                      </p:cBhvr>
                                      <p:tavLst>
                                        <p:tav tm="0">
                                          <p:val>
                                            <p:strVal val="#ppt_y+.1"/>
                                          </p:val>
                                        </p:tav>
                                        <p:tav tm="100000">
                                          <p:val>
                                            <p:strVal val="#ppt_y"/>
                                          </p:val>
                                        </p:tav>
                                      </p:tavLst>
                                    </p:anim>
                                  </p:childTnLst>
                                </p:cTn>
                              </p:par>
                            </p:childTnLst>
                          </p:cTn>
                        </p:par>
                        <p:par>
                          <p:cTn id="30" fill="hold">
                            <p:stCondLst>
                              <p:cond delay="1750"/>
                            </p:stCondLst>
                            <p:childTnLst>
                              <p:par>
                                <p:cTn id="31" presetID="10" presetClass="entr" presetSubtype="0" fill="hold"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par>
                          <p:cTn id="34" fill="hold">
                            <p:stCondLst>
                              <p:cond delay="2250"/>
                            </p:stCondLst>
                            <p:childTnLst>
                              <p:par>
                                <p:cTn id="35" presetID="10" presetClass="entr" presetSubtype="0" fill="hold" nodeType="after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childTnLst>
                          </p:cTn>
                        </p:par>
                        <p:par>
                          <p:cTn id="38" fill="hold">
                            <p:stCondLst>
                              <p:cond delay="2750"/>
                            </p:stCondLst>
                            <p:childTnLst>
                              <p:par>
                                <p:cTn id="39" presetID="10" presetClass="entr" presetSubtype="0" fill="hold" nodeType="after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childTnLst>
                          </p:cTn>
                        </p:par>
                        <p:par>
                          <p:cTn id="42" fill="hold">
                            <p:stCondLst>
                              <p:cond delay="3250"/>
                            </p:stCondLst>
                            <p:childTnLst>
                              <p:par>
                                <p:cTn id="43" presetID="10" presetClass="entr" presetSubtype="0" fill="hold" nodeType="after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fade">
                                      <p:cBhvr>
                                        <p:cTn id="45" dur="500"/>
                                        <p:tgtEl>
                                          <p:spTgt spid="16"/>
                                        </p:tgtEl>
                                      </p:cBhvr>
                                    </p:animEffect>
                                  </p:childTnLst>
                                </p:cTn>
                              </p:par>
                            </p:childTnLst>
                          </p:cTn>
                        </p:par>
                        <p:par>
                          <p:cTn id="46" fill="hold">
                            <p:stCondLst>
                              <p:cond delay="3750"/>
                            </p:stCondLst>
                            <p:childTnLst>
                              <p:par>
                                <p:cTn id="47" presetID="10" presetClass="entr" presetSubtype="0" fill="hold" grpId="0" nodeType="after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500"/>
                                        <p:tgtEl>
                                          <p:spTgt spid="19"/>
                                        </p:tgtEl>
                                      </p:cBhvr>
                                    </p:animEffect>
                                  </p:childTnLst>
                                </p:cTn>
                              </p:par>
                            </p:childTnLst>
                          </p:cTn>
                        </p:par>
                        <p:par>
                          <p:cTn id="50" fill="hold">
                            <p:stCondLst>
                              <p:cond delay="4250"/>
                            </p:stCondLst>
                            <p:childTnLst>
                              <p:par>
                                <p:cTn id="51" presetID="6" presetClass="entr" presetSubtype="32" fill="hold" nodeType="after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circle(out)">
                                      <p:cBhvr>
                                        <p:cTn id="53" dur="500"/>
                                        <p:tgtEl>
                                          <p:spTgt spid="27"/>
                                        </p:tgtEl>
                                      </p:cBhvr>
                                    </p:animEffect>
                                  </p:childTnLst>
                                </p:cTn>
                              </p:par>
                            </p:childTnLst>
                          </p:cTn>
                        </p:par>
                        <p:par>
                          <p:cTn id="54" fill="hold">
                            <p:stCondLst>
                              <p:cond delay="4750"/>
                            </p:stCondLst>
                            <p:childTnLst>
                              <p:par>
                                <p:cTn id="55" presetID="6" presetClass="entr" presetSubtype="32" fill="hold" nodeType="after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circle(out)">
                                      <p:cBhvr>
                                        <p:cTn id="57" dur="500"/>
                                        <p:tgtEl>
                                          <p:spTgt spid="28"/>
                                        </p:tgtEl>
                                      </p:cBhvr>
                                    </p:animEffect>
                                  </p:childTnLst>
                                </p:cTn>
                              </p:par>
                            </p:childTnLst>
                          </p:cTn>
                        </p:par>
                        <p:par>
                          <p:cTn id="58" fill="hold">
                            <p:stCondLst>
                              <p:cond delay="5250"/>
                            </p:stCondLst>
                            <p:childTnLst>
                              <p:par>
                                <p:cTn id="59" presetID="6" presetClass="entr" presetSubtype="32" fill="hold" nodeType="after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circle(out)">
                                      <p:cBhvr>
                                        <p:cTn id="61" dur="500"/>
                                        <p:tgtEl>
                                          <p:spTgt spid="29"/>
                                        </p:tgtEl>
                                      </p:cBhvr>
                                    </p:animEffect>
                                  </p:childTnLst>
                                </p:cTn>
                              </p:par>
                            </p:childTnLst>
                          </p:cTn>
                        </p:par>
                        <p:par>
                          <p:cTn id="62" fill="hold">
                            <p:stCondLst>
                              <p:cond delay="5750"/>
                            </p:stCondLst>
                            <p:childTnLst>
                              <p:par>
                                <p:cTn id="63" presetID="6" presetClass="entr" presetSubtype="32" fill="hold" nodeType="afterEffect">
                                  <p:stCondLst>
                                    <p:cond delay="0"/>
                                  </p:stCondLst>
                                  <p:childTnLst>
                                    <p:set>
                                      <p:cBhvr>
                                        <p:cTn id="64" dur="1" fill="hold">
                                          <p:stCondLst>
                                            <p:cond delay="0"/>
                                          </p:stCondLst>
                                        </p:cTn>
                                        <p:tgtEl>
                                          <p:spTgt spid="30"/>
                                        </p:tgtEl>
                                        <p:attrNameLst>
                                          <p:attrName>style.visibility</p:attrName>
                                        </p:attrNameLst>
                                      </p:cBhvr>
                                      <p:to>
                                        <p:strVal val="visible"/>
                                      </p:to>
                                    </p:set>
                                    <p:animEffect transition="in" filter="circle(out)">
                                      <p:cBhvr>
                                        <p:cTn id="6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p:bldP spid="11" grpId="0"/>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3057" cy="788187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0" y="5462000"/>
            <a:ext cx="12192000" cy="1396000"/>
          </a:xfrm>
          <a:prstGeom prst="rect">
            <a:avLst/>
          </a:prstGeom>
          <a:solidFill>
            <a:srgbClr val="B4DCF5">
              <a:lumMod val="10000"/>
            </a:srgbClr>
          </a:solidFill>
        </p:spPr>
      </p:pic>
      <p:pic>
        <p:nvPicPr>
          <p:cNvPr id="6" name="Picture 5"/>
          <p:cNvPicPr>
            <a:picLocks noChangeAspect="1"/>
          </p:cNvPicPr>
          <p:nvPr/>
        </p:nvPicPr>
        <p:blipFill>
          <a:blip r:embed="rId4"/>
          <a:stretch>
            <a:fillRect/>
          </a:stretch>
        </p:blipFill>
        <p:spPr>
          <a:xfrm>
            <a:off x="-128789" y="4290646"/>
            <a:ext cx="12518265" cy="1968485"/>
          </a:xfrm>
          <a:prstGeom prst="rect">
            <a:avLst/>
          </a:prstGeom>
        </p:spPr>
      </p:pic>
      <p:pic>
        <p:nvPicPr>
          <p:cNvPr id="8" name="Picture 7">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7" y="5841596"/>
            <a:ext cx="980576" cy="980576"/>
          </a:xfrm>
          <a:prstGeom prst="rect">
            <a:avLst/>
          </a:prstGeom>
        </p:spPr>
      </p:pic>
      <p:pic>
        <p:nvPicPr>
          <p:cNvPr id="9" name="Picture 8">
            <a:hlinkClick r:id="rId7" action="ppaction://hlinksldjump"/>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27059" y="6278639"/>
            <a:ext cx="1206566" cy="588599"/>
          </a:xfrm>
          <a:prstGeom prst="rect">
            <a:avLst/>
          </a:prstGeom>
        </p:spPr>
      </p:pic>
      <p:sp>
        <p:nvSpPr>
          <p:cNvPr id="3" name="Rectangle 2"/>
          <p:cNvSpPr/>
          <p:nvPr/>
        </p:nvSpPr>
        <p:spPr>
          <a:xfrm>
            <a:off x="596347" y="159334"/>
            <a:ext cx="11039061" cy="461665"/>
          </a:xfrm>
          <a:prstGeom prst="rect">
            <a:avLst/>
          </a:prstGeom>
          <a:gradFill flip="none" rotWithShape="1">
            <a:gsLst>
              <a:gs pos="63000">
                <a:schemeClr val="bg1"/>
              </a:gs>
              <a:gs pos="91000">
                <a:schemeClr val="accent1">
                  <a:lumMod val="50000"/>
                </a:schemeClr>
              </a:gs>
              <a:gs pos="94000">
                <a:schemeClr val="bg1"/>
              </a:gs>
              <a:gs pos="99000">
                <a:schemeClr val="tx1">
                  <a:lumMod val="95000"/>
                  <a:lumOff val="5000"/>
                </a:schemeClr>
              </a:gs>
            </a:gsLst>
            <a:path path="rect">
              <a:fillToRect l="50000" t="50000" r="50000" b="50000"/>
            </a:path>
            <a:tileRect/>
          </a:gradFill>
        </p:spPr>
        <p:txBody>
          <a:bodyPr wrap="square" lIns="91440" tIns="45720" rIns="91440" bIns="45720">
            <a:spAutoFit/>
          </a:bodyPr>
          <a:lstStyle/>
          <a:p>
            <a:pPr algn="ctr" rtl="1"/>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مراحل تولید سیستم پایگاه داده</a:t>
            </a:r>
          </a:p>
        </p:txBody>
      </p:sp>
      <p:pic>
        <p:nvPicPr>
          <p:cNvPr id="13" name="Picture 12">
            <a:hlinkClick r:id="rId9" action="ppaction://hlinksldjump"/>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175595" y="5841596"/>
            <a:ext cx="1016405" cy="1016405"/>
          </a:xfrm>
          <a:prstGeom prst="rect">
            <a:avLst/>
          </a:prstGeom>
        </p:spPr>
      </p:pic>
      <p:graphicFrame>
        <p:nvGraphicFramePr>
          <p:cNvPr id="16" name="Diagram 15">
            <a:extLst>
              <a:ext uri="{FF2B5EF4-FFF2-40B4-BE49-F238E27FC236}">
                <a16:creationId xmlns:a16="http://schemas.microsoft.com/office/drawing/2014/main" id="{D947DE53-B03F-4C95-BA08-D4D79A175E5B}"/>
              </a:ext>
            </a:extLst>
          </p:cNvPr>
          <p:cNvGraphicFramePr/>
          <p:nvPr>
            <p:extLst>
              <p:ext uri="{D42A27DB-BD31-4B8C-83A1-F6EECF244321}">
                <p14:modId xmlns:p14="http://schemas.microsoft.com/office/powerpoint/2010/main" val="2229764626"/>
              </p:ext>
            </p:extLst>
          </p:nvPr>
        </p:nvGraphicFramePr>
        <p:xfrm>
          <a:off x="3108914" y="1286540"/>
          <a:ext cx="5974173" cy="3977466"/>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Tree>
    <p:extLst>
      <p:ext uri="{BB962C8B-B14F-4D97-AF65-F5344CB8AC3E}">
        <p14:creationId xmlns:p14="http://schemas.microsoft.com/office/powerpoint/2010/main" val="3275768519"/>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250"/>
                                        <p:tgtEl>
                                          <p:spTgt spid="8"/>
                                        </p:tgtEl>
                                      </p:cBhvr>
                                    </p:animEffect>
                                  </p:childTnLst>
                                </p:cTn>
                              </p:par>
                              <p:par>
                                <p:cTn id="8" presetID="22"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250"/>
                                        <p:tgtEl>
                                          <p:spTgt spid="9"/>
                                        </p:tgtEl>
                                      </p:cBhvr>
                                    </p:animEffect>
                                  </p:childTnLst>
                                </p:cTn>
                              </p:par>
                              <p:par>
                                <p:cTn id="11" presetID="22" presetClass="entr" presetSubtype="8"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250"/>
                                        <p:tgtEl>
                                          <p:spTgt spid="13"/>
                                        </p:tgtEl>
                                      </p:cBhvr>
                                    </p:animEffect>
                                  </p:childTnLst>
                                </p:cTn>
                              </p:par>
                            </p:childTnLst>
                          </p:cTn>
                        </p:par>
                        <p:par>
                          <p:cTn id="14" fill="hold">
                            <p:stCondLst>
                              <p:cond delay="250"/>
                            </p:stCondLst>
                            <p:childTnLst>
                              <p:par>
                                <p:cTn id="15" presetID="10"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par>
                          <p:cTn id="18" fill="hold">
                            <p:stCondLst>
                              <p:cond delay="750"/>
                            </p:stCondLst>
                            <p:childTnLst>
                              <p:par>
                                <p:cTn id="19" presetID="10" presetClass="entr" presetSubtype="0"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Graphic spid="16"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3057" cy="788187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0" y="5462000"/>
            <a:ext cx="12192000" cy="1396000"/>
          </a:xfrm>
          <a:prstGeom prst="rect">
            <a:avLst/>
          </a:prstGeom>
          <a:solidFill>
            <a:srgbClr val="B4DCF5">
              <a:lumMod val="10000"/>
            </a:srgbClr>
          </a:solidFill>
        </p:spPr>
      </p:pic>
      <p:pic>
        <p:nvPicPr>
          <p:cNvPr id="6" name="Picture 5"/>
          <p:cNvPicPr>
            <a:picLocks noChangeAspect="1"/>
          </p:cNvPicPr>
          <p:nvPr/>
        </p:nvPicPr>
        <p:blipFill>
          <a:blip r:embed="rId4"/>
          <a:stretch>
            <a:fillRect/>
          </a:stretch>
        </p:blipFill>
        <p:spPr>
          <a:xfrm>
            <a:off x="-128789" y="4290646"/>
            <a:ext cx="12518265" cy="1968485"/>
          </a:xfrm>
          <a:prstGeom prst="rect">
            <a:avLst/>
          </a:prstGeom>
        </p:spPr>
      </p:pic>
      <p:pic>
        <p:nvPicPr>
          <p:cNvPr id="8" name="Picture 7">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7" y="5841596"/>
            <a:ext cx="980576" cy="980576"/>
          </a:xfrm>
          <a:prstGeom prst="rect">
            <a:avLst/>
          </a:prstGeom>
        </p:spPr>
      </p:pic>
      <p:pic>
        <p:nvPicPr>
          <p:cNvPr id="9" name="Picture 8">
            <a:hlinkClick r:id="rId7" action="ppaction://hlinksldjump"/>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27059" y="6278639"/>
            <a:ext cx="1206566" cy="588599"/>
          </a:xfrm>
          <a:prstGeom prst="rect">
            <a:avLst/>
          </a:prstGeom>
        </p:spPr>
      </p:pic>
      <p:sp>
        <p:nvSpPr>
          <p:cNvPr id="3" name="Rectangle 2"/>
          <p:cNvSpPr/>
          <p:nvPr/>
        </p:nvSpPr>
        <p:spPr>
          <a:xfrm>
            <a:off x="596347" y="159334"/>
            <a:ext cx="11039061" cy="461665"/>
          </a:xfrm>
          <a:prstGeom prst="rect">
            <a:avLst/>
          </a:prstGeom>
          <a:gradFill flip="none" rotWithShape="1">
            <a:gsLst>
              <a:gs pos="63000">
                <a:schemeClr val="bg1"/>
              </a:gs>
              <a:gs pos="91000">
                <a:schemeClr val="accent1">
                  <a:lumMod val="50000"/>
                </a:schemeClr>
              </a:gs>
              <a:gs pos="94000">
                <a:schemeClr val="bg1"/>
              </a:gs>
              <a:gs pos="99000">
                <a:schemeClr val="tx1">
                  <a:lumMod val="95000"/>
                  <a:lumOff val="5000"/>
                </a:schemeClr>
              </a:gs>
            </a:gsLst>
            <a:path path="rect">
              <a:fillToRect l="50000" t="50000" r="50000" b="50000"/>
            </a:path>
            <a:tileRect/>
          </a:gradFill>
        </p:spPr>
        <p:txBody>
          <a:bodyPr wrap="square" lIns="91440" tIns="45720" rIns="91440" bIns="45720">
            <a:spAutoFit/>
          </a:bodyPr>
          <a:lstStyle/>
          <a:p>
            <a:pPr algn="ctr" rtl="1"/>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امکانات مورد نیاز در ایجاد پایگاه داده</a:t>
            </a:r>
          </a:p>
        </p:txBody>
      </p:sp>
      <p:pic>
        <p:nvPicPr>
          <p:cNvPr id="13" name="Picture 12">
            <a:hlinkClick r:id="rId9" action="ppaction://hlinksldjump"/>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175595" y="5841596"/>
            <a:ext cx="1016405" cy="1016405"/>
          </a:xfrm>
          <a:prstGeom prst="rect">
            <a:avLst/>
          </a:prstGeom>
        </p:spPr>
      </p:pic>
      <p:graphicFrame>
        <p:nvGraphicFramePr>
          <p:cNvPr id="16" name="Diagram 15">
            <a:extLst>
              <a:ext uri="{FF2B5EF4-FFF2-40B4-BE49-F238E27FC236}">
                <a16:creationId xmlns:a16="http://schemas.microsoft.com/office/drawing/2014/main" id="{CB470687-2EA6-4844-8746-FB040A612A93}"/>
              </a:ext>
            </a:extLst>
          </p:cNvPr>
          <p:cNvGraphicFramePr/>
          <p:nvPr>
            <p:extLst>
              <p:ext uri="{D42A27DB-BD31-4B8C-83A1-F6EECF244321}">
                <p14:modId xmlns:p14="http://schemas.microsoft.com/office/powerpoint/2010/main" val="2671379796"/>
              </p:ext>
            </p:extLst>
          </p:nvPr>
        </p:nvGraphicFramePr>
        <p:xfrm>
          <a:off x="596347" y="1217734"/>
          <a:ext cx="11039061" cy="4056402"/>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Tree>
    <p:extLst>
      <p:ext uri="{BB962C8B-B14F-4D97-AF65-F5344CB8AC3E}">
        <p14:creationId xmlns:p14="http://schemas.microsoft.com/office/powerpoint/2010/main" val="724596866"/>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250"/>
                                        <p:tgtEl>
                                          <p:spTgt spid="8"/>
                                        </p:tgtEl>
                                      </p:cBhvr>
                                    </p:animEffect>
                                  </p:childTnLst>
                                </p:cTn>
                              </p:par>
                              <p:par>
                                <p:cTn id="8" presetID="22"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250"/>
                                        <p:tgtEl>
                                          <p:spTgt spid="9"/>
                                        </p:tgtEl>
                                      </p:cBhvr>
                                    </p:animEffect>
                                  </p:childTnLst>
                                </p:cTn>
                              </p:par>
                              <p:par>
                                <p:cTn id="11" presetID="22" presetClass="entr" presetSubtype="8"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250"/>
                                        <p:tgtEl>
                                          <p:spTgt spid="13"/>
                                        </p:tgtEl>
                                      </p:cBhvr>
                                    </p:animEffect>
                                  </p:childTnLst>
                                </p:cTn>
                              </p:par>
                            </p:childTnLst>
                          </p:cTn>
                        </p:par>
                        <p:par>
                          <p:cTn id="14" fill="hold">
                            <p:stCondLst>
                              <p:cond delay="250"/>
                            </p:stCondLst>
                            <p:childTnLst>
                              <p:par>
                                <p:cTn id="15" presetID="10"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par>
                          <p:cTn id="18" fill="hold">
                            <p:stCondLst>
                              <p:cond delay="750"/>
                            </p:stCondLst>
                            <p:childTnLst>
                              <p:par>
                                <p:cTn id="19" presetID="10" presetClass="entr" presetSubtype="0"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Graphic spid="16"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3057" cy="788187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0" y="5462000"/>
            <a:ext cx="12192000" cy="1396000"/>
          </a:xfrm>
          <a:prstGeom prst="rect">
            <a:avLst/>
          </a:prstGeom>
          <a:solidFill>
            <a:srgbClr val="B4DCF5">
              <a:lumMod val="10000"/>
            </a:srgbClr>
          </a:solidFill>
        </p:spPr>
      </p:pic>
      <p:pic>
        <p:nvPicPr>
          <p:cNvPr id="6" name="Picture 5"/>
          <p:cNvPicPr>
            <a:picLocks noChangeAspect="1"/>
          </p:cNvPicPr>
          <p:nvPr/>
        </p:nvPicPr>
        <p:blipFill>
          <a:blip r:embed="rId4"/>
          <a:stretch>
            <a:fillRect/>
          </a:stretch>
        </p:blipFill>
        <p:spPr>
          <a:xfrm>
            <a:off x="-128789" y="4290646"/>
            <a:ext cx="12518265" cy="1968485"/>
          </a:xfrm>
          <a:prstGeom prst="rect">
            <a:avLst/>
          </a:prstGeom>
        </p:spPr>
      </p:pic>
      <p:pic>
        <p:nvPicPr>
          <p:cNvPr id="8" name="Picture 7">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7" y="5841596"/>
            <a:ext cx="980576" cy="980576"/>
          </a:xfrm>
          <a:prstGeom prst="rect">
            <a:avLst/>
          </a:prstGeom>
        </p:spPr>
      </p:pic>
      <p:pic>
        <p:nvPicPr>
          <p:cNvPr id="9" name="Picture 8">
            <a:hlinkClick r:id="rId7" action="ppaction://hlinksldjump"/>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27059" y="6278639"/>
            <a:ext cx="1206566" cy="588599"/>
          </a:xfrm>
          <a:prstGeom prst="rect">
            <a:avLst/>
          </a:prstGeom>
        </p:spPr>
      </p:pic>
      <p:sp>
        <p:nvSpPr>
          <p:cNvPr id="3" name="Rectangle 2"/>
          <p:cNvSpPr/>
          <p:nvPr/>
        </p:nvSpPr>
        <p:spPr>
          <a:xfrm>
            <a:off x="596347" y="159334"/>
            <a:ext cx="11039061" cy="461665"/>
          </a:xfrm>
          <a:prstGeom prst="rect">
            <a:avLst/>
          </a:prstGeom>
          <a:gradFill flip="none" rotWithShape="1">
            <a:gsLst>
              <a:gs pos="63000">
                <a:schemeClr val="bg1"/>
              </a:gs>
              <a:gs pos="91000">
                <a:schemeClr val="accent1">
                  <a:lumMod val="50000"/>
                </a:schemeClr>
              </a:gs>
              <a:gs pos="94000">
                <a:schemeClr val="bg1"/>
              </a:gs>
              <a:gs pos="99000">
                <a:schemeClr val="tx1">
                  <a:lumMod val="95000"/>
                  <a:lumOff val="5000"/>
                </a:schemeClr>
              </a:gs>
            </a:gsLst>
            <a:path path="rect">
              <a:fillToRect l="50000" t="50000" r="50000" b="50000"/>
            </a:path>
            <a:tileRect/>
          </a:gradFill>
        </p:spPr>
        <p:txBody>
          <a:bodyPr wrap="square" lIns="91440" tIns="45720" rIns="91440" bIns="45720">
            <a:spAutoFit/>
          </a:bodyPr>
          <a:lstStyle/>
          <a:p>
            <a:pPr algn="ctr" rtl="1"/>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عناصر محیط عملیاتی</a:t>
            </a:r>
          </a:p>
        </p:txBody>
      </p:sp>
      <p:pic>
        <p:nvPicPr>
          <p:cNvPr id="13" name="Picture 12">
            <a:hlinkClick r:id="rId9" action="ppaction://hlinksldjump"/>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175595" y="5841596"/>
            <a:ext cx="1016405" cy="1016405"/>
          </a:xfrm>
          <a:prstGeom prst="rect">
            <a:avLst/>
          </a:prstGeom>
        </p:spPr>
      </p:pic>
      <p:grpSp>
        <p:nvGrpSpPr>
          <p:cNvPr id="16" name="Group 15">
            <a:extLst>
              <a:ext uri="{FF2B5EF4-FFF2-40B4-BE49-F238E27FC236}">
                <a16:creationId xmlns:a16="http://schemas.microsoft.com/office/drawing/2014/main" id="{41A8C94F-088F-48D0-AF80-C4CAB2CE555B}"/>
              </a:ext>
            </a:extLst>
          </p:cNvPr>
          <p:cNvGrpSpPr/>
          <p:nvPr/>
        </p:nvGrpSpPr>
        <p:grpSpPr>
          <a:xfrm>
            <a:off x="10334845" y="970157"/>
            <a:ext cx="1283697" cy="483005"/>
            <a:chOff x="5153461" y="1632486"/>
            <a:chExt cx="1883635" cy="596132"/>
          </a:xfrm>
        </p:grpSpPr>
        <p:sp>
          <p:nvSpPr>
            <p:cNvPr id="17" name="Rounded Rectangle 23">
              <a:extLst>
                <a:ext uri="{FF2B5EF4-FFF2-40B4-BE49-F238E27FC236}">
                  <a16:creationId xmlns:a16="http://schemas.microsoft.com/office/drawing/2014/main" id="{FB572269-4DA0-4354-8AA6-6BDBD02AFD96}"/>
                </a:ext>
              </a:extLst>
            </p:cNvPr>
            <p:cNvSpPr/>
            <p:nvPr/>
          </p:nvSpPr>
          <p:spPr>
            <a:xfrm>
              <a:off x="5153461" y="1672792"/>
              <a:ext cx="1883635" cy="555826"/>
            </a:xfrm>
            <a:prstGeom prst="roundRect">
              <a:avLst>
                <a:gd name="adj" fmla="val 50000"/>
              </a:avLst>
            </a:prstGeom>
            <a:solidFill>
              <a:schemeClr val="accent1">
                <a:lumMod val="75000"/>
              </a:schemeClr>
            </a:solidFill>
            <a:ln w="571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TextBox 17">
              <a:extLst>
                <a:ext uri="{FF2B5EF4-FFF2-40B4-BE49-F238E27FC236}">
                  <a16:creationId xmlns:a16="http://schemas.microsoft.com/office/drawing/2014/main" id="{38CF85F1-1C69-4ED8-8775-B2CA14F71907}"/>
                </a:ext>
              </a:extLst>
            </p:cNvPr>
            <p:cNvSpPr txBox="1"/>
            <p:nvPr/>
          </p:nvSpPr>
          <p:spPr>
            <a:xfrm>
              <a:off x="5171961" y="1632486"/>
              <a:ext cx="1865135" cy="396180"/>
            </a:xfrm>
            <a:prstGeom prst="rect">
              <a:avLst/>
            </a:prstGeom>
            <a:noFill/>
            <a:ln w="57150">
              <a:noFill/>
            </a:ln>
          </p:spPr>
          <p:txBody>
            <a:bodyPr wrap="square" rtlCol="0">
              <a:spAutoFit/>
            </a:bodyPr>
            <a:lstStyle/>
            <a:p>
              <a:pPr algn="ctr" rtl="1">
                <a:lnSpc>
                  <a:spcPct val="150000"/>
                </a:lnSpc>
              </a:pPr>
              <a:r>
                <a:rPr lang="fa-IR" sz="1600" b="1" dirty="0">
                  <a:solidFill>
                    <a:prstClr val="white"/>
                  </a:solidFill>
                  <a:ea typeface="Fira Sans SemiBold Italic" panose="00000700000000000000" pitchFamily="50" charset="0"/>
                  <a:cs typeface="B Titr" panose="00000700000000000000" pitchFamily="2" charset="-78"/>
                </a:rPr>
                <a:t>سخت افزار</a:t>
              </a:r>
              <a:endParaRPr lang="en-US" sz="1600" b="1" dirty="0">
                <a:solidFill>
                  <a:prstClr val="white"/>
                </a:solidFill>
                <a:ea typeface="Fira Sans SemiBold Italic" panose="00000700000000000000" pitchFamily="50" charset="0"/>
                <a:cs typeface="B Titr" panose="00000700000000000000" pitchFamily="2" charset="-78"/>
              </a:endParaRPr>
            </a:p>
          </p:txBody>
        </p:sp>
      </p:grpSp>
      <p:sp>
        <p:nvSpPr>
          <p:cNvPr id="64" name="Rectangle 63">
            <a:extLst>
              <a:ext uri="{FF2B5EF4-FFF2-40B4-BE49-F238E27FC236}">
                <a16:creationId xmlns:a16="http://schemas.microsoft.com/office/drawing/2014/main" id="{417863EB-6088-4E65-9C27-613E4840DAF5}"/>
              </a:ext>
            </a:extLst>
          </p:cNvPr>
          <p:cNvSpPr/>
          <p:nvPr/>
        </p:nvSpPr>
        <p:spPr>
          <a:xfrm>
            <a:off x="596347" y="1555910"/>
            <a:ext cx="11039061" cy="338554"/>
          </a:xfrm>
          <a:prstGeom prst="rect">
            <a:avLst/>
          </a:prstGeom>
        </p:spPr>
        <p:txBody>
          <a:bodyPr wrap="square">
            <a:spAutoFit/>
          </a:bodyPr>
          <a:lstStyle/>
          <a:p>
            <a:pPr algn="just" rtl="1"/>
            <a:r>
              <a:rPr lang="fa-IR" sz="1600" b="1" dirty="0">
                <a:cs typeface="B Nazanin" panose="00000400000000000000" pitchFamily="2" charset="-78"/>
              </a:rPr>
              <a:t>سخت افزار انواع مختلفی دارد : </a:t>
            </a:r>
            <a:r>
              <a:rPr lang="fa-IR" sz="1600" dirty="0">
                <a:cs typeface="B Nazanin" panose="00000400000000000000" pitchFamily="2" charset="-78"/>
              </a:rPr>
              <a:t>سخت افزار ذخیره سازی ( دیسک ) ، سخت افزار پردازشگر ( کامپیوتر ) و سخت افزار ارتباطی ( محلی و شبکه ای )</a:t>
            </a:r>
          </a:p>
        </p:txBody>
      </p:sp>
      <p:sp>
        <p:nvSpPr>
          <p:cNvPr id="66" name="Rectangle 65">
            <a:extLst>
              <a:ext uri="{FF2B5EF4-FFF2-40B4-BE49-F238E27FC236}">
                <a16:creationId xmlns:a16="http://schemas.microsoft.com/office/drawing/2014/main" id="{C130DCF6-254F-4BB5-8CDB-F60C40CBD2A3}"/>
              </a:ext>
            </a:extLst>
          </p:cNvPr>
          <p:cNvSpPr/>
          <p:nvPr/>
        </p:nvSpPr>
        <p:spPr>
          <a:xfrm>
            <a:off x="340242" y="2507035"/>
            <a:ext cx="11295166" cy="338554"/>
          </a:xfrm>
          <a:prstGeom prst="rect">
            <a:avLst/>
          </a:prstGeom>
        </p:spPr>
        <p:txBody>
          <a:bodyPr wrap="square">
            <a:spAutoFit/>
          </a:bodyPr>
          <a:lstStyle/>
          <a:p>
            <a:pPr algn="just" rtl="1"/>
            <a:r>
              <a:rPr lang="fa-IR" sz="1600" b="1" dirty="0">
                <a:cs typeface="B Nazanin" panose="00000400000000000000" pitchFamily="2" charset="-78"/>
              </a:rPr>
              <a:t>نرم افزار انواع مختلفی دارد : </a:t>
            </a:r>
            <a:r>
              <a:rPr lang="fa-IR" sz="1600" dirty="0">
                <a:cs typeface="B Nazanin" panose="00000400000000000000" pitchFamily="2" charset="-78"/>
              </a:rPr>
              <a:t>سیستم عامل ( </a:t>
            </a:r>
            <a:r>
              <a:rPr lang="en-US" sz="1600" dirty="0">
                <a:cs typeface="B Nazanin" panose="00000400000000000000" pitchFamily="2" charset="-78"/>
              </a:rPr>
              <a:t>OS</a:t>
            </a:r>
            <a:r>
              <a:rPr lang="fa-IR" sz="1600" dirty="0">
                <a:cs typeface="B Nazanin" panose="00000400000000000000" pitchFamily="2" charset="-78"/>
              </a:rPr>
              <a:t> ) و سیستم فایل ( </a:t>
            </a:r>
            <a:r>
              <a:rPr lang="en-US" sz="1600" dirty="0">
                <a:cs typeface="B Nazanin" panose="00000400000000000000" pitchFamily="2" charset="-78"/>
              </a:rPr>
              <a:t>FS</a:t>
            </a:r>
            <a:r>
              <a:rPr lang="fa-IR" sz="1600" dirty="0">
                <a:cs typeface="B Nazanin" panose="00000400000000000000" pitchFamily="2" charset="-78"/>
              </a:rPr>
              <a:t> ) ، سیستم مدیریت پایگاه داده ( </a:t>
            </a:r>
            <a:r>
              <a:rPr lang="en-US" sz="1600" dirty="0">
                <a:cs typeface="B Nazanin" panose="00000400000000000000" pitchFamily="2" charset="-78"/>
              </a:rPr>
              <a:t>DBMS</a:t>
            </a:r>
            <a:r>
              <a:rPr lang="fa-IR" sz="1600" dirty="0">
                <a:cs typeface="B Nazanin" panose="00000400000000000000" pitchFamily="2" charset="-78"/>
              </a:rPr>
              <a:t> ) ، ابزارها ( </a:t>
            </a:r>
            <a:r>
              <a:rPr lang="en-US" sz="1600" dirty="0">
                <a:cs typeface="B Nazanin" panose="00000400000000000000" pitchFamily="2" charset="-78"/>
              </a:rPr>
              <a:t>Tools</a:t>
            </a:r>
            <a:r>
              <a:rPr lang="fa-IR" sz="1600" dirty="0">
                <a:cs typeface="B Nazanin" panose="00000400000000000000" pitchFamily="2" charset="-78"/>
              </a:rPr>
              <a:t> ) و برنامه های کاربردی ( </a:t>
            </a:r>
            <a:r>
              <a:rPr lang="en-US" sz="1600" dirty="0">
                <a:cs typeface="B Nazanin" panose="00000400000000000000" pitchFamily="2" charset="-78"/>
              </a:rPr>
              <a:t>Applications</a:t>
            </a:r>
            <a:r>
              <a:rPr lang="fa-IR" sz="1600" dirty="0">
                <a:cs typeface="B Nazanin" panose="00000400000000000000" pitchFamily="2" charset="-78"/>
              </a:rPr>
              <a:t> )</a:t>
            </a:r>
          </a:p>
        </p:txBody>
      </p:sp>
      <p:grpSp>
        <p:nvGrpSpPr>
          <p:cNvPr id="67" name="Group 66">
            <a:extLst>
              <a:ext uri="{FF2B5EF4-FFF2-40B4-BE49-F238E27FC236}">
                <a16:creationId xmlns:a16="http://schemas.microsoft.com/office/drawing/2014/main" id="{E504FF5D-4A97-4787-8680-B6619A3EC518}"/>
              </a:ext>
            </a:extLst>
          </p:cNvPr>
          <p:cNvGrpSpPr/>
          <p:nvPr/>
        </p:nvGrpSpPr>
        <p:grpSpPr>
          <a:xfrm>
            <a:off x="10334844" y="1920235"/>
            <a:ext cx="1283698" cy="483006"/>
            <a:chOff x="5153461" y="1632485"/>
            <a:chExt cx="1883637" cy="596133"/>
          </a:xfrm>
        </p:grpSpPr>
        <p:sp>
          <p:nvSpPr>
            <p:cNvPr id="68" name="Rounded Rectangle 23">
              <a:extLst>
                <a:ext uri="{FF2B5EF4-FFF2-40B4-BE49-F238E27FC236}">
                  <a16:creationId xmlns:a16="http://schemas.microsoft.com/office/drawing/2014/main" id="{7529E201-E8EB-4E33-B7B3-8779736DC754}"/>
                </a:ext>
              </a:extLst>
            </p:cNvPr>
            <p:cNvSpPr/>
            <p:nvPr/>
          </p:nvSpPr>
          <p:spPr>
            <a:xfrm>
              <a:off x="5153461" y="1672792"/>
              <a:ext cx="1883635" cy="555826"/>
            </a:xfrm>
            <a:prstGeom prst="roundRect">
              <a:avLst>
                <a:gd name="adj" fmla="val 50000"/>
              </a:avLst>
            </a:prstGeom>
            <a:solidFill>
              <a:schemeClr val="accent1">
                <a:lumMod val="75000"/>
              </a:schemeClr>
            </a:solidFill>
            <a:ln w="571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9" name="TextBox 68">
              <a:extLst>
                <a:ext uri="{FF2B5EF4-FFF2-40B4-BE49-F238E27FC236}">
                  <a16:creationId xmlns:a16="http://schemas.microsoft.com/office/drawing/2014/main" id="{E4ADBD32-791D-4369-A3A3-F6ECFDD8A1A6}"/>
                </a:ext>
              </a:extLst>
            </p:cNvPr>
            <p:cNvSpPr txBox="1"/>
            <p:nvPr/>
          </p:nvSpPr>
          <p:spPr>
            <a:xfrm>
              <a:off x="5171963" y="1632485"/>
              <a:ext cx="1865135" cy="531807"/>
            </a:xfrm>
            <a:prstGeom prst="rect">
              <a:avLst/>
            </a:prstGeom>
            <a:noFill/>
            <a:ln w="57150">
              <a:noFill/>
            </a:ln>
          </p:spPr>
          <p:txBody>
            <a:bodyPr wrap="square" rtlCol="0">
              <a:spAutoFit/>
            </a:bodyPr>
            <a:lstStyle/>
            <a:p>
              <a:pPr algn="ctr" rtl="1">
                <a:lnSpc>
                  <a:spcPct val="150000"/>
                </a:lnSpc>
              </a:pPr>
              <a:r>
                <a:rPr lang="fa-IR" sz="1600" b="1" dirty="0">
                  <a:solidFill>
                    <a:prstClr val="white"/>
                  </a:solidFill>
                  <a:ea typeface="Fira Sans SemiBold Italic" panose="00000700000000000000" pitchFamily="50" charset="0"/>
                  <a:cs typeface="B Titr" panose="00000700000000000000" pitchFamily="2" charset="-78"/>
                </a:rPr>
                <a:t>نرم افزار</a:t>
              </a:r>
              <a:endParaRPr lang="en-US" sz="1600" b="1" dirty="0">
                <a:solidFill>
                  <a:prstClr val="white"/>
                </a:solidFill>
                <a:ea typeface="Fira Sans SemiBold Italic" panose="00000700000000000000" pitchFamily="50" charset="0"/>
                <a:cs typeface="B Titr" panose="00000700000000000000" pitchFamily="2" charset="-78"/>
              </a:endParaRPr>
            </a:p>
          </p:txBody>
        </p:sp>
      </p:grpSp>
      <p:grpSp>
        <p:nvGrpSpPr>
          <p:cNvPr id="70" name="Group 69">
            <a:extLst>
              <a:ext uri="{FF2B5EF4-FFF2-40B4-BE49-F238E27FC236}">
                <a16:creationId xmlns:a16="http://schemas.microsoft.com/office/drawing/2014/main" id="{5BB003D3-8351-4E76-B334-9A6F8ACE1EDB}"/>
              </a:ext>
            </a:extLst>
          </p:cNvPr>
          <p:cNvGrpSpPr/>
          <p:nvPr/>
        </p:nvGrpSpPr>
        <p:grpSpPr>
          <a:xfrm>
            <a:off x="10334844" y="2949383"/>
            <a:ext cx="1283697" cy="483005"/>
            <a:chOff x="5153461" y="1632486"/>
            <a:chExt cx="1883635" cy="596132"/>
          </a:xfrm>
        </p:grpSpPr>
        <p:sp>
          <p:nvSpPr>
            <p:cNvPr id="71" name="Rounded Rectangle 23">
              <a:extLst>
                <a:ext uri="{FF2B5EF4-FFF2-40B4-BE49-F238E27FC236}">
                  <a16:creationId xmlns:a16="http://schemas.microsoft.com/office/drawing/2014/main" id="{DD038656-0E8F-4656-B85B-52F9C70C9233}"/>
                </a:ext>
              </a:extLst>
            </p:cNvPr>
            <p:cNvSpPr/>
            <p:nvPr/>
          </p:nvSpPr>
          <p:spPr>
            <a:xfrm>
              <a:off x="5153461" y="1672792"/>
              <a:ext cx="1883635" cy="555826"/>
            </a:xfrm>
            <a:prstGeom prst="roundRect">
              <a:avLst>
                <a:gd name="adj" fmla="val 50000"/>
              </a:avLst>
            </a:prstGeom>
            <a:solidFill>
              <a:schemeClr val="accent1">
                <a:lumMod val="75000"/>
              </a:schemeClr>
            </a:solidFill>
            <a:ln w="571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2" name="TextBox 71">
              <a:extLst>
                <a:ext uri="{FF2B5EF4-FFF2-40B4-BE49-F238E27FC236}">
                  <a16:creationId xmlns:a16="http://schemas.microsoft.com/office/drawing/2014/main" id="{AF9268B6-378E-43FC-AA41-26799F176552}"/>
                </a:ext>
              </a:extLst>
            </p:cNvPr>
            <p:cNvSpPr txBox="1"/>
            <p:nvPr/>
          </p:nvSpPr>
          <p:spPr>
            <a:xfrm>
              <a:off x="5171961" y="1632486"/>
              <a:ext cx="1865135" cy="531807"/>
            </a:xfrm>
            <a:prstGeom prst="rect">
              <a:avLst/>
            </a:prstGeom>
            <a:noFill/>
            <a:ln w="57150">
              <a:noFill/>
            </a:ln>
          </p:spPr>
          <p:txBody>
            <a:bodyPr wrap="square" rtlCol="0">
              <a:spAutoFit/>
            </a:bodyPr>
            <a:lstStyle/>
            <a:p>
              <a:pPr algn="ctr" rtl="1">
                <a:lnSpc>
                  <a:spcPct val="150000"/>
                </a:lnSpc>
              </a:pPr>
              <a:r>
                <a:rPr lang="fa-IR" sz="1600" b="1" dirty="0">
                  <a:solidFill>
                    <a:prstClr val="white"/>
                  </a:solidFill>
                  <a:ea typeface="Fira Sans SemiBold Italic" panose="00000700000000000000" pitchFamily="50" charset="0"/>
                  <a:cs typeface="B Titr" panose="00000700000000000000" pitchFamily="2" charset="-78"/>
                </a:rPr>
                <a:t>کاربر</a:t>
              </a:r>
              <a:endParaRPr lang="en-US" sz="1600" b="1" dirty="0">
                <a:solidFill>
                  <a:prstClr val="white"/>
                </a:solidFill>
                <a:ea typeface="Fira Sans SemiBold Italic" panose="00000700000000000000" pitchFamily="50" charset="0"/>
                <a:cs typeface="B Titr" panose="00000700000000000000" pitchFamily="2" charset="-78"/>
              </a:endParaRPr>
            </a:p>
          </p:txBody>
        </p:sp>
      </p:grpSp>
      <p:sp>
        <p:nvSpPr>
          <p:cNvPr id="73" name="Rectangle 72">
            <a:extLst>
              <a:ext uri="{FF2B5EF4-FFF2-40B4-BE49-F238E27FC236}">
                <a16:creationId xmlns:a16="http://schemas.microsoft.com/office/drawing/2014/main" id="{4A5DAC87-0B8B-4896-842E-616D26DD4EDD}"/>
              </a:ext>
            </a:extLst>
          </p:cNvPr>
          <p:cNvSpPr/>
          <p:nvPr/>
        </p:nvSpPr>
        <p:spPr>
          <a:xfrm>
            <a:off x="596347" y="3592719"/>
            <a:ext cx="11039061" cy="338554"/>
          </a:xfrm>
          <a:prstGeom prst="rect">
            <a:avLst/>
          </a:prstGeom>
        </p:spPr>
        <p:txBody>
          <a:bodyPr wrap="square">
            <a:spAutoFit/>
          </a:bodyPr>
          <a:lstStyle/>
          <a:p>
            <a:pPr algn="just" rtl="1"/>
            <a:r>
              <a:rPr lang="fa-IR" sz="1600" b="1" dirty="0">
                <a:cs typeface="B Nazanin" panose="00000400000000000000" pitchFamily="2" charset="-78"/>
              </a:rPr>
              <a:t>کاربر انواع مختلفی دارد : </a:t>
            </a:r>
            <a:r>
              <a:rPr lang="fa-IR" sz="1600" dirty="0">
                <a:cs typeface="B Nazanin" panose="00000400000000000000" pitchFamily="2" charset="-78"/>
              </a:rPr>
              <a:t>مدیر بانک اطلاعاتی ( </a:t>
            </a:r>
            <a:r>
              <a:rPr lang="en-US" sz="1600" dirty="0">
                <a:cs typeface="B Nazanin" panose="00000400000000000000" pitchFamily="2" charset="-78"/>
              </a:rPr>
              <a:t>DBA</a:t>
            </a:r>
            <a:r>
              <a:rPr lang="fa-IR" sz="1600" dirty="0">
                <a:cs typeface="B Nazanin" panose="00000400000000000000" pitchFamily="2" charset="-78"/>
              </a:rPr>
              <a:t> ) ، برنامه نویس بانک اطلاعاتی ( </a:t>
            </a:r>
            <a:r>
              <a:rPr lang="en-US" sz="1600" dirty="0">
                <a:cs typeface="B Nazanin" panose="00000400000000000000" pitchFamily="2" charset="-78"/>
              </a:rPr>
              <a:t>DBP</a:t>
            </a:r>
            <a:r>
              <a:rPr lang="fa-IR" sz="1600" dirty="0">
                <a:cs typeface="B Nazanin" panose="00000400000000000000" pitchFamily="2" charset="-78"/>
              </a:rPr>
              <a:t> ) و کاربر نهایی ( </a:t>
            </a:r>
            <a:r>
              <a:rPr lang="en-US" sz="1600" dirty="0">
                <a:cs typeface="B Nazanin" panose="00000400000000000000" pitchFamily="2" charset="-78"/>
              </a:rPr>
              <a:t>End User</a:t>
            </a:r>
            <a:r>
              <a:rPr lang="fa-IR" sz="1600" dirty="0">
                <a:cs typeface="B Nazanin" panose="00000400000000000000" pitchFamily="2" charset="-78"/>
              </a:rPr>
              <a:t> )</a:t>
            </a:r>
          </a:p>
        </p:txBody>
      </p:sp>
      <p:grpSp>
        <p:nvGrpSpPr>
          <p:cNvPr id="74" name="Group 73">
            <a:extLst>
              <a:ext uri="{FF2B5EF4-FFF2-40B4-BE49-F238E27FC236}">
                <a16:creationId xmlns:a16="http://schemas.microsoft.com/office/drawing/2014/main" id="{8C56A9EC-C91D-4AD6-831C-42477FDC8F9F}"/>
              </a:ext>
            </a:extLst>
          </p:cNvPr>
          <p:cNvGrpSpPr/>
          <p:nvPr/>
        </p:nvGrpSpPr>
        <p:grpSpPr>
          <a:xfrm>
            <a:off x="10334843" y="4062549"/>
            <a:ext cx="1283697" cy="483005"/>
            <a:chOff x="5153461" y="1632486"/>
            <a:chExt cx="1883635" cy="596132"/>
          </a:xfrm>
        </p:grpSpPr>
        <p:sp>
          <p:nvSpPr>
            <p:cNvPr id="75" name="Rounded Rectangle 23">
              <a:extLst>
                <a:ext uri="{FF2B5EF4-FFF2-40B4-BE49-F238E27FC236}">
                  <a16:creationId xmlns:a16="http://schemas.microsoft.com/office/drawing/2014/main" id="{62DE5B99-1412-49C1-ADB9-7769514E2059}"/>
                </a:ext>
              </a:extLst>
            </p:cNvPr>
            <p:cNvSpPr/>
            <p:nvPr/>
          </p:nvSpPr>
          <p:spPr>
            <a:xfrm>
              <a:off x="5153461" y="1672792"/>
              <a:ext cx="1883635" cy="555826"/>
            </a:xfrm>
            <a:prstGeom prst="roundRect">
              <a:avLst>
                <a:gd name="adj" fmla="val 50000"/>
              </a:avLst>
            </a:prstGeom>
            <a:solidFill>
              <a:schemeClr val="accent1">
                <a:lumMod val="75000"/>
              </a:schemeClr>
            </a:solidFill>
            <a:ln w="571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6" name="TextBox 75">
              <a:extLst>
                <a:ext uri="{FF2B5EF4-FFF2-40B4-BE49-F238E27FC236}">
                  <a16:creationId xmlns:a16="http://schemas.microsoft.com/office/drawing/2014/main" id="{43635548-004F-483C-841D-279BEE865DC5}"/>
                </a:ext>
              </a:extLst>
            </p:cNvPr>
            <p:cNvSpPr txBox="1"/>
            <p:nvPr/>
          </p:nvSpPr>
          <p:spPr>
            <a:xfrm>
              <a:off x="5171961" y="1632486"/>
              <a:ext cx="1865135" cy="531807"/>
            </a:xfrm>
            <a:prstGeom prst="rect">
              <a:avLst/>
            </a:prstGeom>
            <a:noFill/>
            <a:ln w="57150">
              <a:noFill/>
            </a:ln>
          </p:spPr>
          <p:txBody>
            <a:bodyPr wrap="square" rtlCol="0">
              <a:spAutoFit/>
            </a:bodyPr>
            <a:lstStyle/>
            <a:p>
              <a:pPr algn="ctr" rtl="1">
                <a:lnSpc>
                  <a:spcPct val="150000"/>
                </a:lnSpc>
              </a:pPr>
              <a:r>
                <a:rPr lang="fa-IR" sz="1600" b="1" dirty="0">
                  <a:solidFill>
                    <a:prstClr val="white"/>
                  </a:solidFill>
                  <a:ea typeface="Fira Sans SemiBold Italic" panose="00000700000000000000" pitchFamily="50" charset="0"/>
                  <a:cs typeface="B Titr" panose="00000700000000000000" pitchFamily="2" charset="-78"/>
                </a:rPr>
                <a:t>داده</a:t>
              </a:r>
              <a:endParaRPr lang="en-US" sz="1600" b="1" dirty="0">
                <a:solidFill>
                  <a:prstClr val="white"/>
                </a:solidFill>
                <a:ea typeface="Fira Sans SemiBold Italic" panose="00000700000000000000" pitchFamily="50" charset="0"/>
                <a:cs typeface="B Titr" panose="00000700000000000000" pitchFamily="2" charset="-78"/>
              </a:endParaRPr>
            </a:p>
          </p:txBody>
        </p:sp>
      </p:grpSp>
      <p:sp>
        <p:nvSpPr>
          <p:cNvPr id="77" name="Rectangle 76">
            <a:extLst>
              <a:ext uri="{FF2B5EF4-FFF2-40B4-BE49-F238E27FC236}">
                <a16:creationId xmlns:a16="http://schemas.microsoft.com/office/drawing/2014/main" id="{82D53D7B-DA4B-4F76-9D58-D23BCA2A116E}"/>
              </a:ext>
            </a:extLst>
          </p:cNvPr>
          <p:cNvSpPr/>
          <p:nvPr/>
        </p:nvSpPr>
        <p:spPr>
          <a:xfrm>
            <a:off x="596347" y="4710479"/>
            <a:ext cx="11022193" cy="338554"/>
          </a:xfrm>
          <a:prstGeom prst="rect">
            <a:avLst/>
          </a:prstGeom>
        </p:spPr>
        <p:txBody>
          <a:bodyPr wrap="square">
            <a:spAutoFit/>
          </a:bodyPr>
          <a:lstStyle/>
          <a:p>
            <a:pPr algn="just" rtl="1"/>
            <a:r>
              <a:rPr lang="fa-IR" sz="1600" b="1" dirty="0">
                <a:cs typeface="B Nazanin" panose="00000400000000000000" pitchFamily="2" charset="-78"/>
              </a:rPr>
              <a:t>داده ها به دو دسته تقسیم می‌شوند : </a:t>
            </a:r>
            <a:r>
              <a:rPr lang="fa-IR" sz="1600" dirty="0">
                <a:cs typeface="B Nazanin" panose="00000400000000000000" pitchFamily="2" charset="-78"/>
              </a:rPr>
              <a:t>داده‌های کاربران و داده‌های سیستمی</a:t>
            </a:r>
          </a:p>
        </p:txBody>
      </p:sp>
    </p:spTree>
    <p:extLst>
      <p:ext uri="{BB962C8B-B14F-4D97-AF65-F5344CB8AC3E}">
        <p14:creationId xmlns:p14="http://schemas.microsoft.com/office/powerpoint/2010/main" val="3553763237"/>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250"/>
                                        <p:tgtEl>
                                          <p:spTgt spid="8"/>
                                        </p:tgtEl>
                                      </p:cBhvr>
                                    </p:animEffect>
                                  </p:childTnLst>
                                </p:cTn>
                              </p:par>
                              <p:par>
                                <p:cTn id="8" presetID="22"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250"/>
                                        <p:tgtEl>
                                          <p:spTgt spid="9"/>
                                        </p:tgtEl>
                                      </p:cBhvr>
                                    </p:animEffect>
                                  </p:childTnLst>
                                </p:cTn>
                              </p:par>
                              <p:par>
                                <p:cTn id="11" presetID="22" presetClass="entr" presetSubtype="8"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250"/>
                                        <p:tgtEl>
                                          <p:spTgt spid="13"/>
                                        </p:tgtEl>
                                      </p:cBhvr>
                                    </p:animEffect>
                                  </p:childTnLst>
                                </p:cTn>
                              </p:par>
                            </p:childTnLst>
                          </p:cTn>
                        </p:par>
                        <p:par>
                          <p:cTn id="14" fill="hold">
                            <p:stCondLst>
                              <p:cond delay="250"/>
                            </p:stCondLst>
                            <p:childTnLst>
                              <p:par>
                                <p:cTn id="15" presetID="10"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par>
                          <p:cTn id="18" fill="hold">
                            <p:stCondLst>
                              <p:cond delay="750"/>
                            </p:stCondLst>
                            <p:childTnLst>
                              <p:par>
                                <p:cTn id="19" presetID="10" presetClass="entr" presetSubtype="0" fill="hold"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childTnLst>
                          </p:cTn>
                        </p:par>
                        <p:par>
                          <p:cTn id="22" fill="hold">
                            <p:stCondLst>
                              <p:cond delay="1250"/>
                            </p:stCondLst>
                            <p:childTnLst>
                              <p:par>
                                <p:cTn id="23" presetID="42" presetClass="entr" presetSubtype="0" fill="hold" grpId="0" nodeType="afterEffect">
                                  <p:stCondLst>
                                    <p:cond delay="0"/>
                                  </p:stCondLst>
                                  <p:childTnLst>
                                    <p:set>
                                      <p:cBhvr>
                                        <p:cTn id="24" dur="1" fill="hold">
                                          <p:stCondLst>
                                            <p:cond delay="0"/>
                                          </p:stCondLst>
                                        </p:cTn>
                                        <p:tgtEl>
                                          <p:spTgt spid="64"/>
                                        </p:tgtEl>
                                        <p:attrNameLst>
                                          <p:attrName>style.visibility</p:attrName>
                                        </p:attrNameLst>
                                      </p:cBhvr>
                                      <p:to>
                                        <p:strVal val="visible"/>
                                      </p:to>
                                    </p:set>
                                    <p:animEffect transition="in" filter="fade">
                                      <p:cBhvr>
                                        <p:cTn id="25" dur="500"/>
                                        <p:tgtEl>
                                          <p:spTgt spid="64"/>
                                        </p:tgtEl>
                                      </p:cBhvr>
                                    </p:animEffect>
                                    <p:anim calcmode="lin" valueType="num">
                                      <p:cBhvr>
                                        <p:cTn id="26" dur="500" fill="hold"/>
                                        <p:tgtEl>
                                          <p:spTgt spid="64"/>
                                        </p:tgtEl>
                                        <p:attrNameLst>
                                          <p:attrName>ppt_x</p:attrName>
                                        </p:attrNameLst>
                                      </p:cBhvr>
                                      <p:tavLst>
                                        <p:tav tm="0">
                                          <p:val>
                                            <p:strVal val="#ppt_x"/>
                                          </p:val>
                                        </p:tav>
                                        <p:tav tm="100000">
                                          <p:val>
                                            <p:strVal val="#ppt_x"/>
                                          </p:val>
                                        </p:tav>
                                      </p:tavLst>
                                    </p:anim>
                                    <p:anim calcmode="lin" valueType="num">
                                      <p:cBhvr>
                                        <p:cTn id="27" dur="500" fill="hold"/>
                                        <p:tgtEl>
                                          <p:spTgt spid="64"/>
                                        </p:tgtEl>
                                        <p:attrNameLst>
                                          <p:attrName>ppt_y</p:attrName>
                                        </p:attrNameLst>
                                      </p:cBhvr>
                                      <p:tavLst>
                                        <p:tav tm="0">
                                          <p:val>
                                            <p:strVal val="#ppt_y+.1"/>
                                          </p:val>
                                        </p:tav>
                                        <p:tav tm="100000">
                                          <p:val>
                                            <p:strVal val="#ppt_y"/>
                                          </p:val>
                                        </p:tav>
                                      </p:tavLst>
                                    </p:anim>
                                  </p:childTnLst>
                                </p:cTn>
                              </p:par>
                            </p:childTnLst>
                          </p:cTn>
                        </p:par>
                        <p:par>
                          <p:cTn id="28" fill="hold">
                            <p:stCondLst>
                              <p:cond delay="1750"/>
                            </p:stCondLst>
                            <p:childTnLst>
                              <p:par>
                                <p:cTn id="29" presetID="10" presetClass="entr" presetSubtype="0" fill="hold" nodeType="afterEffect">
                                  <p:stCondLst>
                                    <p:cond delay="0"/>
                                  </p:stCondLst>
                                  <p:childTnLst>
                                    <p:set>
                                      <p:cBhvr>
                                        <p:cTn id="30" dur="1" fill="hold">
                                          <p:stCondLst>
                                            <p:cond delay="0"/>
                                          </p:stCondLst>
                                        </p:cTn>
                                        <p:tgtEl>
                                          <p:spTgt spid="67"/>
                                        </p:tgtEl>
                                        <p:attrNameLst>
                                          <p:attrName>style.visibility</p:attrName>
                                        </p:attrNameLst>
                                      </p:cBhvr>
                                      <p:to>
                                        <p:strVal val="visible"/>
                                      </p:to>
                                    </p:set>
                                    <p:animEffect transition="in" filter="fade">
                                      <p:cBhvr>
                                        <p:cTn id="31" dur="500"/>
                                        <p:tgtEl>
                                          <p:spTgt spid="67"/>
                                        </p:tgtEl>
                                      </p:cBhvr>
                                    </p:animEffect>
                                  </p:childTnLst>
                                </p:cTn>
                              </p:par>
                            </p:childTnLst>
                          </p:cTn>
                        </p:par>
                        <p:par>
                          <p:cTn id="32" fill="hold">
                            <p:stCondLst>
                              <p:cond delay="2250"/>
                            </p:stCondLst>
                            <p:childTnLst>
                              <p:par>
                                <p:cTn id="33" presetID="42" presetClass="entr" presetSubtype="0" fill="hold" grpId="0" nodeType="afterEffect">
                                  <p:stCondLst>
                                    <p:cond delay="0"/>
                                  </p:stCondLst>
                                  <p:childTnLst>
                                    <p:set>
                                      <p:cBhvr>
                                        <p:cTn id="34" dur="1" fill="hold">
                                          <p:stCondLst>
                                            <p:cond delay="0"/>
                                          </p:stCondLst>
                                        </p:cTn>
                                        <p:tgtEl>
                                          <p:spTgt spid="66"/>
                                        </p:tgtEl>
                                        <p:attrNameLst>
                                          <p:attrName>style.visibility</p:attrName>
                                        </p:attrNameLst>
                                      </p:cBhvr>
                                      <p:to>
                                        <p:strVal val="visible"/>
                                      </p:to>
                                    </p:set>
                                    <p:animEffect transition="in" filter="fade">
                                      <p:cBhvr>
                                        <p:cTn id="35" dur="500"/>
                                        <p:tgtEl>
                                          <p:spTgt spid="66"/>
                                        </p:tgtEl>
                                      </p:cBhvr>
                                    </p:animEffect>
                                    <p:anim calcmode="lin" valueType="num">
                                      <p:cBhvr>
                                        <p:cTn id="36" dur="500" fill="hold"/>
                                        <p:tgtEl>
                                          <p:spTgt spid="66"/>
                                        </p:tgtEl>
                                        <p:attrNameLst>
                                          <p:attrName>ppt_x</p:attrName>
                                        </p:attrNameLst>
                                      </p:cBhvr>
                                      <p:tavLst>
                                        <p:tav tm="0">
                                          <p:val>
                                            <p:strVal val="#ppt_x"/>
                                          </p:val>
                                        </p:tav>
                                        <p:tav tm="100000">
                                          <p:val>
                                            <p:strVal val="#ppt_x"/>
                                          </p:val>
                                        </p:tav>
                                      </p:tavLst>
                                    </p:anim>
                                    <p:anim calcmode="lin" valueType="num">
                                      <p:cBhvr>
                                        <p:cTn id="37" dur="500" fill="hold"/>
                                        <p:tgtEl>
                                          <p:spTgt spid="66"/>
                                        </p:tgtEl>
                                        <p:attrNameLst>
                                          <p:attrName>ppt_y</p:attrName>
                                        </p:attrNameLst>
                                      </p:cBhvr>
                                      <p:tavLst>
                                        <p:tav tm="0">
                                          <p:val>
                                            <p:strVal val="#ppt_y+.1"/>
                                          </p:val>
                                        </p:tav>
                                        <p:tav tm="100000">
                                          <p:val>
                                            <p:strVal val="#ppt_y"/>
                                          </p:val>
                                        </p:tav>
                                      </p:tavLst>
                                    </p:anim>
                                  </p:childTnLst>
                                </p:cTn>
                              </p:par>
                            </p:childTnLst>
                          </p:cTn>
                        </p:par>
                        <p:par>
                          <p:cTn id="38" fill="hold">
                            <p:stCondLst>
                              <p:cond delay="2750"/>
                            </p:stCondLst>
                            <p:childTnLst>
                              <p:par>
                                <p:cTn id="39" presetID="10" presetClass="entr" presetSubtype="0" fill="hold" nodeType="afterEffect">
                                  <p:stCondLst>
                                    <p:cond delay="0"/>
                                  </p:stCondLst>
                                  <p:childTnLst>
                                    <p:set>
                                      <p:cBhvr>
                                        <p:cTn id="40" dur="1" fill="hold">
                                          <p:stCondLst>
                                            <p:cond delay="0"/>
                                          </p:stCondLst>
                                        </p:cTn>
                                        <p:tgtEl>
                                          <p:spTgt spid="70"/>
                                        </p:tgtEl>
                                        <p:attrNameLst>
                                          <p:attrName>style.visibility</p:attrName>
                                        </p:attrNameLst>
                                      </p:cBhvr>
                                      <p:to>
                                        <p:strVal val="visible"/>
                                      </p:to>
                                    </p:set>
                                    <p:animEffect transition="in" filter="fade">
                                      <p:cBhvr>
                                        <p:cTn id="41" dur="500"/>
                                        <p:tgtEl>
                                          <p:spTgt spid="70"/>
                                        </p:tgtEl>
                                      </p:cBhvr>
                                    </p:animEffect>
                                  </p:childTnLst>
                                </p:cTn>
                              </p:par>
                            </p:childTnLst>
                          </p:cTn>
                        </p:par>
                        <p:par>
                          <p:cTn id="42" fill="hold">
                            <p:stCondLst>
                              <p:cond delay="3250"/>
                            </p:stCondLst>
                            <p:childTnLst>
                              <p:par>
                                <p:cTn id="43" presetID="42" presetClass="entr" presetSubtype="0" fill="hold" grpId="0" nodeType="afterEffect">
                                  <p:stCondLst>
                                    <p:cond delay="0"/>
                                  </p:stCondLst>
                                  <p:childTnLst>
                                    <p:set>
                                      <p:cBhvr>
                                        <p:cTn id="44" dur="1" fill="hold">
                                          <p:stCondLst>
                                            <p:cond delay="0"/>
                                          </p:stCondLst>
                                        </p:cTn>
                                        <p:tgtEl>
                                          <p:spTgt spid="73"/>
                                        </p:tgtEl>
                                        <p:attrNameLst>
                                          <p:attrName>style.visibility</p:attrName>
                                        </p:attrNameLst>
                                      </p:cBhvr>
                                      <p:to>
                                        <p:strVal val="visible"/>
                                      </p:to>
                                    </p:set>
                                    <p:animEffect transition="in" filter="fade">
                                      <p:cBhvr>
                                        <p:cTn id="45" dur="500"/>
                                        <p:tgtEl>
                                          <p:spTgt spid="73"/>
                                        </p:tgtEl>
                                      </p:cBhvr>
                                    </p:animEffect>
                                    <p:anim calcmode="lin" valueType="num">
                                      <p:cBhvr>
                                        <p:cTn id="46" dur="500" fill="hold"/>
                                        <p:tgtEl>
                                          <p:spTgt spid="73"/>
                                        </p:tgtEl>
                                        <p:attrNameLst>
                                          <p:attrName>ppt_x</p:attrName>
                                        </p:attrNameLst>
                                      </p:cBhvr>
                                      <p:tavLst>
                                        <p:tav tm="0">
                                          <p:val>
                                            <p:strVal val="#ppt_x"/>
                                          </p:val>
                                        </p:tav>
                                        <p:tav tm="100000">
                                          <p:val>
                                            <p:strVal val="#ppt_x"/>
                                          </p:val>
                                        </p:tav>
                                      </p:tavLst>
                                    </p:anim>
                                    <p:anim calcmode="lin" valueType="num">
                                      <p:cBhvr>
                                        <p:cTn id="47" dur="500" fill="hold"/>
                                        <p:tgtEl>
                                          <p:spTgt spid="73"/>
                                        </p:tgtEl>
                                        <p:attrNameLst>
                                          <p:attrName>ppt_y</p:attrName>
                                        </p:attrNameLst>
                                      </p:cBhvr>
                                      <p:tavLst>
                                        <p:tav tm="0">
                                          <p:val>
                                            <p:strVal val="#ppt_y+.1"/>
                                          </p:val>
                                        </p:tav>
                                        <p:tav tm="100000">
                                          <p:val>
                                            <p:strVal val="#ppt_y"/>
                                          </p:val>
                                        </p:tav>
                                      </p:tavLst>
                                    </p:anim>
                                  </p:childTnLst>
                                </p:cTn>
                              </p:par>
                            </p:childTnLst>
                          </p:cTn>
                        </p:par>
                        <p:par>
                          <p:cTn id="48" fill="hold">
                            <p:stCondLst>
                              <p:cond delay="3750"/>
                            </p:stCondLst>
                            <p:childTnLst>
                              <p:par>
                                <p:cTn id="49" presetID="10" presetClass="entr" presetSubtype="0" fill="hold" nodeType="afterEffect">
                                  <p:stCondLst>
                                    <p:cond delay="0"/>
                                  </p:stCondLst>
                                  <p:childTnLst>
                                    <p:set>
                                      <p:cBhvr>
                                        <p:cTn id="50" dur="1" fill="hold">
                                          <p:stCondLst>
                                            <p:cond delay="0"/>
                                          </p:stCondLst>
                                        </p:cTn>
                                        <p:tgtEl>
                                          <p:spTgt spid="74"/>
                                        </p:tgtEl>
                                        <p:attrNameLst>
                                          <p:attrName>style.visibility</p:attrName>
                                        </p:attrNameLst>
                                      </p:cBhvr>
                                      <p:to>
                                        <p:strVal val="visible"/>
                                      </p:to>
                                    </p:set>
                                    <p:animEffect transition="in" filter="fade">
                                      <p:cBhvr>
                                        <p:cTn id="51" dur="500"/>
                                        <p:tgtEl>
                                          <p:spTgt spid="74"/>
                                        </p:tgtEl>
                                      </p:cBhvr>
                                    </p:animEffect>
                                  </p:childTnLst>
                                </p:cTn>
                              </p:par>
                            </p:childTnLst>
                          </p:cTn>
                        </p:par>
                        <p:par>
                          <p:cTn id="52" fill="hold">
                            <p:stCondLst>
                              <p:cond delay="4250"/>
                            </p:stCondLst>
                            <p:childTnLst>
                              <p:par>
                                <p:cTn id="53" presetID="42" presetClass="entr" presetSubtype="0" fill="hold" grpId="0" nodeType="afterEffect">
                                  <p:stCondLst>
                                    <p:cond delay="0"/>
                                  </p:stCondLst>
                                  <p:childTnLst>
                                    <p:set>
                                      <p:cBhvr>
                                        <p:cTn id="54" dur="1" fill="hold">
                                          <p:stCondLst>
                                            <p:cond delay="0"/>
                                          </p:stCondLst>
                                        </p:cTn>
                                        <p:tgtEl>
                                          <p:spTgt spid="77"/>
                                        </p:tgtEl>
                                        <p:attrNameLst>
                                          <p:attrName>style.visibility</p:attrName>
                                        </p:attrNameLst>
                                      </p:cBhvr>
                                      <p:to>
                                        <p:strVal val="visible"/>
                                      </p:to>
                                    </p:set>
                                    <p:animEffect transition="in" filter="fade">
                                      <p:cBhvr>
                                        <p:cTn id="55" dur="500"/>
                                        <p:tgtEl>
                                          <p:spTgt spid="77"/>
                                        </p:tgtEl>
                                      </p:cBhvr>
                                    </p:animEffect>
                                    <p:anim calcmode="lin" valueType="num">
                                      <p:cBhvr>
                                        <p:cTn id="56" dur="500" fill="hold"/>
                                        <p:tgtEl>
                                          <p:spTgt spid="77"/>
                                        </p:tgtEl>
                                        <p:attrNameLst>
                                          <p:attrName>ppt_x</p:attrName>
                                        </p:attrNameLst>
                                      </p:cBhvr>
                                      <p:tavLst>
                                        <p:tav tm="0">
                                          <p:val>
                                            <p:strVal val="#ppt_x"/>
                                          </p:val>
                                        </p:tav>
                                        <p:tav tm="100000">
                                          <p:val>
                                            <p:strVal val="#ppt_x"/>
                                          </p:val>
                                        </p:tav>
                                      </p:tavLst>
                                    </p:anim>
                                    <p:anim calcmode="lin" valueType="num">
                                      <p:cBhvr>
                                        <p:cTn id="57" dur="500" fill="hold"/>
                                        <p:tgtEl>
                                          <p:spTgt spid="7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4" grpId="0"/>
      <p:bldP spid="66" grpId="0"/>
      <p:bldP spid="73" grpId="0"/>
      <p:bldP spid="7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3057" cy="788187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0" y="5462000"/>
            <a:ext cx="12192000" cy="1396000"/>
          </a:xfrm>
          <a:prstGeom prst="rect">
            <a:avLst/>
          </a:prstGeom>
          <a:solidFill>
            <a:srgbClr val="B4DCF5">
              <a:lumMod val="10000"/>
            </a:srgbClr>
          </a:solidFill>
        </p:spPr>
      </p:pic>
      <p:pic>
        <p:nvPicPr>
          <p:cNvPr id="6" name="Picture 5"/>
          <p:cNvPicPr>
            <a:picLocks noChangeAspect="1"/>
          </p:cNvPicPr>
          <p:nvPr/>
        </p:nvPicPr>
        <p:blipFill>
          <a:blip r:embed="rId4"/>
          <a:stretch>
            <a:fillRect/>
          </a:stretch>
        </p:blipFill>
        <p:spPr>
          <a:xfrm>
            <a:off x="-128789" y="4290646"/>
            <a:ext cx="12518265" cy="1968485"/>
          </a:xfrm>
          <a:prstGeom prst="rect">
            <a:avLst/>
          </a:prstGeom>
        </p:spPr>
      </p:pic>
      <p:pic>
        <p:nvPicPr>
          <p:cNvPr id="8" name="Picture 7">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7" y="5841596"/>
            <a:ext cx="980576" cy="980576"/>
          </a:xfrm>
          <a:prstGeom prst="rect">
            <a:avLst/>
          </a:prstGeom>
        </p:spPr>
      </p:pic>
      <p:pic>
        <p:nvPicPr>
          <p:cNvPr id="9" name="Picture 8">
            <a:hlinkClick r:id="rId7" action="ppaction://hlinksldjump"/>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27059" y="6278639"/>
            <a:ext cx="1206566" cy="588599"/>
          </a:xfrm>
          <a:prstGeom prst="rect">
            <a:avLst/>
          </a:prstGeom>
        </p:spPr>
      </p:pic>
      <p:sp>
        <p:nvSpPr>
          <p:cNvPr id="3" name="Rectangle 2"/>
          <p:cNvSpPr/>
          <p:nvPr/>
        </p:nvSpPr>
        <p:spPr>
          <a:xfrm>
            <a:off x="596347" y="159334"/>
            <a:ext cx="11039061" cy="461665"/>
          </a:xfrm>
          <a:prstGeom prst="rect">
            <a:avLst/>
          </a:prstGeom>
          <a:gradFill flip="none" rotWithShape="1">
            <a:gsLst>
              <a:gs pos="63000">
                <a:schemeClr val="bg1"/>
              </a:gs>
              <a:gs pos="91000">
                <a:schemeClr val="accent1">
                  <a:lumMod val="50000"/>
                </a:schemeClr>
              </a:gs>
              <a:gs pos="94000">
                <a:schemeClr val="bg1"/>
              </a:gs>
              <a:gs pos="99000">
                <a:schemeClr val="tx1">
                  <a:lumMod val="95000"/>
                  <a:lumOff val="5000"/>
                </a:schemeClr>
              </a:gs>
            </a:gsLst>
            <a:path path="rect">
              <a:fillToRect l="50000" t="50000" r="50000" b="50000"/>
            </a:path>
            <a:tileRect/>
          </a:gradFill>
        </p:spPr>
        <p:txBody>
          <a:bodyPr wrap="square" lIns="91440" tIns="45720" rIns="91440" bIns="45720">
            <a:spAutoFit/>
          </a:bodyPr>
          <a:lstStyle/>
          <a:p>
            <a:pPr algn="ctr" rtl="1"/>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انواع معماری سیستم پایگاه داده</a:t>
            </a:r>
          </a:p>
        </p:txBody>
      </p:sp>
      <p:pic>
        <p:nvPicPr>
          <p:cNvPr id="13" name="Picture 12">
            <a:hlinkClick r:id="rId9" action="ppaction://hlinksldjump"/>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175595" y="5841596"/>
            <a:ext cx="1016405" cy="1016405"/>
          </a:xfrm>
          <a:prstGeom prst="rect">
            <a:avLst/>
          </a:prstGeom>
        </p:spPr>
      </p:pic>
      <p:sp>
        <p:nvSpPr>
          <p:cNvPr id="10" name="TextBox 9">
            <a:extLst>
              <a:ext uri="{FF2B5EF4-FFF2-40B4-BE49-F238E27FC236}">
                <a16:creationId xmlns:a16="http://schemas.microsoft.com/office/drawing/2014/main" id="{7EF54B9B-6D9A-4E54-9B5F-B2C435D3D7F0}"/>
              </a:ext>
            </a:extLst>
          </p:cNvPr>
          <p:cNvSpPr txBox="1"/>
          <p:nvPr/>
        </p:nvSpPr>
        <p:spPr>
          <a:xfrm>
            <a:off x="596347" y="712388"/>
            <a:ext cx="11039062" cy="1815882"/>
          </a:xfrm>
          <a:prstGeom prst="rect">
            <a:avLst/>
          </a:prstGeom>
          <a:noFill/>
        </p:spPr>
        <p:txBody>
          <a:bodyPr wrap="square">
            <a:spAutoFit/>
          </a:bodyPr>
          <a:lstStyle/>
          <a:p>
            <a:pPr algn="just" rtl="1"/>
            <a:r>
              <a:rPr lang="fa-IR" sz="1600" b="1" dirty="0">
                <a:cs typeface="B Nazanin" panose="00000400000000000000" pitchFamily="2" charset="-78"/>
              </a:rPr>
              <a:t>معماری سیستم پایگاه داده چیست؟</a:t>
            </a:r>
          </a:p>
          <a:p>
            <a:pPr marL="742950" lvl="1" indent="-285750" algn="just" rtl="1">
              <a:buFont typeface="Wingdings" panose="05000000000000000000" pitchFamily="2" charset="2"/>
              <a:buChar char="§"/>
            </a:pPr>
            <a:r>
              <a:rPr lang="fa-IR" sz="1600" dirty="0">
                <a:cs typeface="B Nazanin" panose="00000400000000000000" pitchFamily="2" charset="-78"/>
              </a:rPr>
              <a:t>هر پایگاه داده‌ای برای مدیریت سیستم خود از یک معماری تبعیت می‌کند. هدف از معماری پایگاه داده، به وجود آوردن یک راه ساده است که کاربران با هر سطحی بتوانند با یک زبان با سیستم تعامل داشته باشند. </a:t>
            </a:r>
          </a:p>
          <a:p>
            <a:pPr marL="742950" lvl="1" indent="-285750" algn="just" rtl="1">
              <a:buFont typeface="Wingdings" panose="05000000000000000000" pitchFamily="2" charset="2"/>
              <a:buChar char="§"/>
            </a:pPr>
            <a:r>
              <a:rPr lang="fa-IR" sz="1600" dirty="0">
                <a:cs typeface="B Nazanin" panose="00000400000000000000" pitchFamily="2" charset="-78"/>
              </a:rPr>
              <a:t>در توصیف معماری سیستم باید موارد زیر را مشخص کنیم :</a:t>
            </a:r>
          </a:p>
          <a:p>
            <a:pPr marL="1200150" lvl="2" indent="-285750" algn="just" rtl="1">
              <a:buFont typeface="Arial" panose="020B0604020202020204" pitchFamily="34" charset="0"/>
              <a:buChar char="•"/>
            </a:pPr>
            <a:r>
              <a:rPr lang="fa-IR" sz="1600" dirty="0">
                <a:cs typeface="B Nazanin" panose="00000400000000000000" pitchFamily="2" charset="-78"/>
              </a:rPr>
              <a:t>از چه مولفه‌هایی، از هر مولفه چه تعداد و با چه کیفیتی تشکیل شده است.</a:t>
            </a:r>
          </a:p>
          <a:p>
            <a:pPr marL="1200150" lvl="2" indent="-285750" algn="just" rtl="1">
              <a:buFont typeface="Arial" panose="020B0604020202020204" pitchFamily="34" charset="0"/>
              <a:buChar char="•"/>
            </a:pPr>
            <a:r>
              <a:rPr lang="fa-IR" sz="1600" dirty="0">
                <a:cs typeface="B Nazanin" panose="00000400000000000000" pitchFamily="2" charset="-78"/>
              </a:rPr>
              <a:t>مولفه‌ها چگونه با هم ترکیب شده‌اند ( جنبه ساختاری سیستم ).</a:t>
            </a:r>
          </a:p>
          <a:p>
            <a:pPr marL="1200150" lvl="2" indent="-285750" algn="just" rtl="1">
              <a:buFont typeface="Arial" panose="020B0604020202020204" pitchFamily="34" charset="0"/>
              <a:buChar char="•"/>
            </a:pPr>
            <a:r>
              <a:rPr lang="fa-IR" sz="1600" dirty="0">
                <a:cs typeface="B Nazanin" panose="00000400000000000000" pitchFamily="2" charset="-78"/>
              </a:rPr>
              <a:t>مولفه‌ها چگونه با هم در تعامل هستند ( جنبه رفتاری سیستم ).</a:t>
            </a:r>
            <a:endParaRPr lang="en-US" sz="1600" dirty="0">
              <a:cs typeface="B Nazanin" panose="00000400000000000000" pitchFamily="2" charset="-78"/>
            </a:endParaRPr>
          </a:p>
        </p:txBody>
      </p:sp>
      <p:sp>
        <p:nvSpPr>
          <p:cNvPr id="14" name="TextBox 13">
            <a:extLst>
              <a:ext uri="{FF2B5EF4-FFF2-40B4-BE49-F238E27FC236}">
                <a16:creationId xmlns:a16="http://schemas.microsoft.com/office/drawing/2014/main" id="{293B226A-4969-4E7B-B1D8-602DD5D76DCE}"/>
              </a:ext>
            </a:extLst>
          </p:cNvPr>
          <p:cNvSpPr txBox="1"/>
          <p:nvPr/>
        </p:nvSpPr>
        <p:spPr>
          <a:xfrm>
            <a:off x="596346" y="2568057"/>
            <a:ext cx="11039061" cy="1354217"/>
          </a:xfrm>
          <a:prstGeom prst="rect">
            <a:avLst/>
          </a:prstGeom>
          <a:noFill/>
        </p:spPr>
        <p:txBody>
          <a:bodyPr wrap="square">
            <a:spAutoFit/>
          </a:bodyPr>
          <a:lstStyle/>
          <a:p>
            <a:pPr algn="r" rtl="1"/>
            <a:r>
              <a:rPr lang="fa-IR" sz="1600" b="1" dirty="0">
                <a:cs typeface="B Nazanin" panose="00000400000000000000" pitchFamily="2" charset="-78"/>
              </a:rPr>
              <a:t>انواع معماری پايگاه داده : </a:t>
            </a:r>
          </a:p>
          <a:p>
            <a:pPr marL="742950" lvl="1" indent="-285750" algn="r" rtl="1">
              <a:buFont typeface="Wingdings" panose="05000000000000000000" pitchFamily="2" charset="2"/>
              <a:buChar char="§"/>
            </a:pPr>
            <a:r>
              <a:rPr lang="fa-IR" sz="1600" dirty="0">
                <a:cs typeface="B Nazanin" panose="00000400000000000000" pitchFamily="2" charset="-78"/>
              </a:rPr>
              <a:t>سیستم‌های متمرکز</a:t>
            </a:r>
          </a:p>
          <a:p>
            <a:pPr marL="742950" lvl="1" indent="-285750" algn="r" rtl="1">
              <a:buFont typeface="Wingdings" panose="05000000000000000000" pitchFamily="2" charset="2"/>
              <a:buChar char="§"/>
            </a:pPr>
            <a:r>
              <a:rPr lang="fa-IR" sz="1600" dirty="0">
                <a:cs typeface="B Nazanin" panose="00000400000000000000" pitchFamily="2" charset="-78"/>
              </a:rPr>
              <a:t>سیستم‌های مشتری / خدمتگزار</a:t>
            </a:r>
          </a:p>
          <a:p>
            <a:pPr marL="742950" lvl="1" indent="-285750" algn="r" rtl="1">
              <a:buFont typeface="Wingdings" panose="05000000000000000000" pitchFamily="2" charset="2"/>
              <a:buChar char="§"/>
            </a:pPr>
            <a:r>
              <a:rPr lang="fa-IR" sz="1600" dirty="0">
                <a:cs typeface="B Nazanin" panose="00000400000000000000" pitchFamily="2" charset="-78"/>
              </a:rPr>
              <a:t>سیستم‌های موازی</a:t>
            </a:r>
          </a:p>
          <a:p>
            <a:pPr marL="742950" lvl="1" indent="-285750" algn="r" rtl="1">
              <a:buFont typeface="Wingdings" panose="05000000000000000000" pitchFamily="2" charset="2"/>
              <a:buChar char="§"/>
            </a:pPr>
            <a:r>
              <a:rPr lang="fa-IR" sz="1600" dirty="0">
                <a:cs typeface="B Nazanin" panose="00000400000000000000" pitchFamily="2" charset="-78"/>
              </a:rPr>
              <a:t>سیستم‌های توزیع شده</a:t>
            </a:r>
            <a:endParaRPr lang="en-US" sz="1600" dirty="0">
              <a:cs typeface="B Nazanin" panose="00000400000000000000" pitchFamily="2" charset="-78"/>
            </a:endParaRPr>
          </a:p>
        </p:txBody>
      </p:sp>
      <p:sp>
        <p:nvSpPr>
          <p:cNvPr id="15" name="Flowchart: Terminator 14">
            <a:hlinkClick r:id="rId5" action="ppaction://hlinksldjump"/>
            <a:extLst>
              <a:ext uri="{FF2B5EF4-FFF2-40B4-BE49-F238E27FC236}">
                <a16:creationId xmlns:a16="http://schemas.microsoft.com/office/drawing/2014/main" id="{317DC906-9358-41D4-A8A7-88ECE6C82BF1}"/>
              </a:ext>
            </a:extLst>
          </p:cNvPr>
          <p:cNvSpPr/>
          <p:nvPr/>
        </p:nvSpPr>
        <p:spPr>
          <a:xfrm>
            <a:off x="6733625" y="4124532"/>
            <a:ext cx="3046675" cy="430475"/>
          </a:xfrm>
          <a:prstGeom prst="flowChartTermina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rtl="1"/>
            <a:r>
              <a:rPr lang="fa-IR" b="1" dirty="0">
                <a:cs typeface="B Nazanin" panose="00000400000000000000" pitchFamily="2" charset="-78"/>
              </a:rPr>
              <a:t>سیستم‌های متمرکز</a:t>
            </a:r>
            <a:endParaRPr lang="en-US" b="1" dirty="0">
              <a:cs typeface="B Nazanin" panose="00000400000000000000" pitchFamily="2" charset="-78"/>
            </a:endParaRPr>
          </a:p>
        </p:txBody>
      </p:sp>
      <p:sp>
        <p:nvSpPr>
          <p:cNvPr id="16" name="Flowchart: Terminator 15">
            <a:hlinkClick r:id="rId11" action="ppaction://hlinksldjump"/>
            <a:extLst>
              <a:ext uri="{FF2B5EF4-FFF2-40B4-BE49-F238E27FC236}">
                <a16:creationId xmlns:a16="http://schemas.microsoft.com/office/drawing/2014/main" id="{CF2BE053-659C-4E43-B59C-7E050FCF166C}"/>
              </a:ext>
            </a:extLst>
          </p:cNvPr>
          <p:cNvSpPr/>
          <p:nvPr/>
        </p:nvSpPr>
        <p:spPr>
          <a:xfrm>
            <a:off x="2411700" y="4124532"/>
            <a:ext cx="3046675" cy="430475"/>
          </a:xfrm>
          <a:prstGeom prst="flowChartTermina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rtl="1"/>
            <a:r>
              <a:rPr lang="fa-IR" b="1" dirty="0">
                <a:cs typeface="B Nazanin" panose="00000400000000000000" pitchFamily="2" charset="-78"/>
              </a:rPr>
              <a:t>سیستم‌های مشتری / خدمتگزار</a:t>
            </a:r>
            <a:endParaRPr lang="en-US" b="1" dirty="0">
              <a:cs typeface="B Nazanin" panose="00000400000000000000" pitchFamily="2" charset="-78"/>
            </a:endParaRPr>
          </a:p>
        </p:txBody>
      </p:sp>
      <p:sp>
        <p:nvSpPr>
          <p:cNvPr id="17" name="Flowchart: Terminator 16">
            <a:hlinkClick r:id="rId12" action="ppaction://hlinksldjump"/>
            <a:extLst>
              <a:ext uri="{FF2B5EF4-FFF2-40B4-BE49-F238E27FC236}">
                <a16:creationId xmlns:a16="http://schemas.microsoft.com/office/drawing/2014/main" id="{B9A8EC6A-D1F3-40D8-B7B0-B04D3D0A599D}"/>
              </a:ext>
            </a:extLst>
          </p:cNvPr>
          <p:cNvSpPr/>
          <p:nvPr/>
        </p:nvSpPr>
        <p:spPr>
          <a:xfrm>
            <a:off x="6733625" y="4806534"/>
            <a:ext cx="3046675" cy="430475"/>
          </a:xfrm>
          <a:prstGeom prst="flowChartTermina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rtl="1"/>
            <a:r>
              <a:rPr lang="fa-IR" b="1" dirty="0">
                <a:cs typeface="B Nazanin" panose="00000400000000000000" pitchFamily="2" charset="-78"/>
              </a:rPr>
              <a:t>سیستم‌های موازی</a:t>
            </a:r>
            <a:endParaRPr lang="en-US" b="1" dirty="0">
              <a:cs typeface="B Nazanin" panose="00000400000000000000" pitchFamily="2" charset="-78"/>
            </a:endParaRPr>
          </a:p>
        </p:txBody>
      </p:sp>
      <p:sp>
        <p:nvSpPr>
          <p:cNvPr id="18" name="Flowchart: Terminator 17">
            <a:hlinkClick r:id="rId13" action="ppaction://hlinksldjump"/>
            <a:extLst>
              <a:ext uri="{FF2B5EF4-FFF2-40B4-BE49-F238E27FC236}">
                <a16:creationId xmlns:a16="http://schemas.microsoft.com/office/drawing/2014/main" id="{4B3D1D97-AA03-404F-A406-0E4905C86FDE}"/>
              </a:ext>
            </a:extLst>
          </p:cNvPr>
          <p:cNvSpPr/>
          <p:nvPr/>
        </p:nvSpPr>
        <p:spPr>
          <a:xfrm>
            <a:off x="2411699" y="4806533"/>
            <a:ext cx="3046675" cy="430475"/>
          </a:xfrm>
          <a:prstGeom prst="flowChartTermina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rtl="1"/>
            <a:r>
              <a:rPr lang="fa-IR" b="1" dirty="0">
                <a:cs typeface="B Nazanin" panose="00000400000000000000" pitchFamily="2" charset="-78"/>
              </a:rPr>
              <a:t>سیستم‌های توزیع شده</a:t>
            </a:r>
            <a:endParaRPr lang="en-US" b="1" dirty="0">
              <a:cs typeface="B Nazanin" panose="00000400000000000000" pitchFamily="2" charset="-78"/>
            </a:endParaRPr>
          </a:p>
        </p:txBody>
      </p:sp>
    </p:spTree>
    <p:extLst>
      <p:ext uri="{BB962C8B-B14F-4D97-AF65-F5344CB8AC3E}">
        <p14:creationId xmlns:p14="http://schemas.microsoft.com/office/powerpoint/2010/main" val="2250878231"/>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250"/>
                                        <p:tgtEl>
                                          <p:spTgt spid="8"/>
                                        </p:tgtEl>
                                      </p:cBhvr>
                                    </p:animEffect>
                                  </p:childTnLst>
                                </p:cTn>
                              </p:par>
                              <p:par>
                                <p:cTn id="8" presetID="22"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250"/>
                                        <p:tgtEl>
                                          <p:spTgt spid="9"/>
                                        </p:tgtEl>
                                      </p:cBhvr>
                                    </p:animEffect>
                                  </p:childTnLst>
                                </p:cTn>
                              </p:par>
                              <p:par>
                                <p:cTn id="11" presetID="22" presetClass="entr" presetSubtype="8"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250"/>
                                        <p:tgtEl>
                                          <p:spTgt spid="13"/>
                                        </p:tgtEl>
                                      </p:cBhvr>
                                    </p:animEffect>
                                  </p:childTnLst>
                                </p:cTn>
                              </p:par>
                            </p:childTnLst>
                          </p:cTn>
                        </p:par>
                        <p:par>
                          <p:cTn id="14" fill="hold">
                            <p:stCondLst>
                              <p:cond delay="250"/>
                            </p:stCondLst>
                            <p:childTnLst>
                              <p:par>
                                <p:cTn id="15" presetID="10"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par>
                          <p:cTn id="18" fill="hold">
                            <p:stCondLst>
                              <p:cond delay="750"/>
                            </p:stCondLst>
                            <p:childTnLst>
                              <p:par>
                                <p:cTn id="19" presetID="42" presetClass="entr" presetSubtype="0"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anim calcmode="lin" valueType="num">
                                      <p:cBhvr>
                                        <p:cTn id="22" dur="500" fill="hold"/>
                                        <p:tgtEl>
                                          <p:spTgt spid="10"/>
                                        </p:tgtEl>
                                        <p:attrNameLst>
                                          <p:attrName>ppt_x</p:attrName>
                                        </p:attrNameLst>
                                      </p:cBhvr>
                                      <p:tavLst>
                                        <p:tav tm="0">
                                          <p:val>
                                            <p:strVal val="#ppt_x"/>
                                          </p:val>
                                        </p:tav>
                                        <p:tav tm="100000">
                                          <p:val>
                                            <p:strVal val="#ppt_x"/>
                                          </p:val>
                                        </p:tav>
                                      </p:tavLst>
                                    </p:anim>
                                    <p:anim calcmode="lin" valueType="num">
                                      <p:cBhvr>
                                        <p:cTn id="23" dur="500" fill="hold"/>
                                        <p:tgtEl>
                                          <p:spTgt spid="10"/>
                                        </p:tgtEl>
                                        <p:attrNameLst>
                                          <p:attrName>ppt_y</p:attrName>
                                        </p:attrNameLst>
                                      </p:cBhvr>
                                      <p:tavLst>
                                        <p:tav tm="0">
                                          <p:val>
                                            <p:strVal val="#ppt_y+.1"/>
                                          </p:val>
                                        </p:tav>
                                        <p:tav tm="100000">
                                          <p:val>
                                            <p:strVal val="#ppt_y"/>
                                          </p:val>
                                        </p:tav>
                                      </p:tavLst>
                                    </p:anim>
                                  </p:childTnLst>
                                </p:cTn>
                              </p:par>
                            </p:childTnLst>
                          </p:cTn>
                        </p:par>
                        <p:par>
                          <p:cTn id="24" fill="hold">
                            <p:stCondLst>
                              <p:cond delay="1250"/>
                            </p:stCondLst>
                            <p:childTnLst>
                              <p:par>
                                <p:cTn id="25" presetID="42" presetClass="entr" presetSubtype="0"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anim calcmode="lin" valueType="num">
                                      <p:cBhvr>
                                        <p:cTn id="28" dur="500" fill="hold"/>
                                        <p:tgtEl>
                                          <p:spTgt spid="14"/>
                                        </p:tgtEl>
                                        <p:attrNameLst>
                                          <p:attrName>ppt_x</p:attrName>
                                        </p:attrNameLst>
                                      </p:cBhvr>
                                      <p:tavLst>
                                        <p:tav tm="0">
                                          <p:val>
                                            <p:strVal val="#ppt_x"/>
                                          </p:val>
                                        </p:tav>
                                        <p:tav tm="100000">
                                          <p:val>
                                            <p:strVal val="#ppt_x"/>
                                          </p:val>
                                        </p:tav>
                                      </p:tavLst>
                                    </p:anim>
                                    <p:anim calcmode="lin" valueType="num">
                                      <p:cBhvr>
                                        <p:cTn id="29" dur="500" fill="hold"/>
                                        <p:tgtEl>
                                          <p:spTgt spid="14"/>
                                        </p:tgtEl>
                                        <p:attrNameLst>
                                          <p:attrName>ppt_y</p:attrName>
                                        </p:attrNameLst>
                                      </p:cBhvr>
                                      <p:tavLst>
                                        <p:tav tm="0">
                                          <p:val>
                                            <p:strVal val="#ppt_y+.1"/>
                                          </p:val>
                                        </p:tav>
                                        <p:tav tm="100000">
                                          <p:val>
                                            <p:strVal val="#ppt_y"/>
                                          </p:val>
                                        </p:tav>
                                      </p:tavLst>
                                    </p:anim>
                                  </p:childTnLst>
                                </p:cTn>
                              </p:par>
                            </p:childTnLst>
                          </p:cTn>
                        </p:par>
                        <p:par>
                          <p:cTn id="30" fill="hold">
                            <p:stCondLst>
                              <p:cond delay="1750"/>
                            </p:stCondLst>
                            <p:childTnLst>
                              <p:par>
                                <p:cTn id="31" presetID="10" presetClass="entr" presetSubtype="0"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childTnLst>
                          </p:cTn>
                        </p:par>
                        <p:par>
                          <p:cTn id="34" fill="hold">
                            <p:stCondLst>
                              <p:cond delay="2250"/>
                            </p:stCondLst>
                            <p:childTnLst>
                              <p:par>
                                <p:cTn id="35" presetID="10" presetClass="entr" presetSubtype="0" fill="hold" grpId="0" nodeType="after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par>
                          <p:cTn id="38" fill="hold">
                            <p:stCondLst>
                              <p:cond delay="2750"/>
                            </p:stCondLst>
                            <p:childTnLst>
                              <p:par>
                                <p:cTn id="39" presetID="10" presetClass="entr" presetSubtype="0" fill="hold" grpId="0" nodeType="after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500"/>
                                        <p:tgtEl>
                                          <p:spTgt spid="17"/>
                                        </p:tgtEl>
                                      </p:cBhvr>
                                    </p:animEffect>
                                  </p:childTnLst>
                                </p:cTn>
                              </p:par>
                            </p:childTnLst>
                          </p:cTn>
                        </p:par>
                        <p:par>
                          <p:cTn id="42" fill="hold">
                            <p:stCondLst>
                              <p:cond delay="3250"/>
                            </p:stCondLst>
                            <p:childTnLst>
                              <p:par>
                                <p:cTn id="43" presetID="10" presetClass="entr" presetSubtype="0" fill="hold" grpId="0" nodeType="after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p:bldP spid="14" grpId="0"/>
      <p:bldP spid="15" grpId="0" animBg="1"/>
      <p:bldP spid="16" grpId="0" animBg="1"/>
      <p:bldP spid="17" grpId="0" animBg="1"/>
      <p:bldP spid="1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8529</TotalTime>
  <Words>2377</Words>
  <Application>Microsoft Office PowerPoint</Application>
  <PresentationFormat>Widescreen</PresentationFormat>
  <Paragraphs>259</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B Nazanin</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Goldp0W3r</dc:creator>
  <cp:lastModifiedBy>Tom</cp:lastModifiedBy>
  <cp:revision>1055</cp:revision>
  <dcterms:created xsi:type="dcterms:W3CDTF">2016-01-29T14:06:18Z</dcterms:created>
  <dcterms:modified xsi:type="dcterms:W3CDTF">2023-02-08T04:13:59Z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