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67" r:id="rId3"/>
    <p:sldId id="334" r:id="rId4"/>
    <p:sldId id="367" r:id="rId5"/>
    <p:sldId id="368" r:id="rId6"/>
    <p:sldId id="336" r:id="rId7"/>
    <p:sldId id="372" r:id="rId8"/>
    <p:sldId id="373" r:id="rId9"/>
    <p:sldId id="374" r:id="rId10"/>
    <p:sldId id="375" r:id="rId11"/>
    <p:sldId id="377" r:id="rId12"/>
    <p:sldId id="378" r:id="rId13"/>
    <p:sldId id="379" r:id="rId14"/>
    <p:sldId id="380" r:id="rId15"/>
    <p:sldId id="381" r:id="rId16"/>
    <p:sldId id="382" r:id="rId17"/>
    <p:sldId id="384" r:id="rId18"/>
    <p:sldId id="385" r:id="rId19"/>
    <p:sldId id="387" r:id="rId20"/>
    <p:sldId id="386" r:id="rId21"/>
    <p:sldId id="388" r:id="rId22"/>
    <p:sldId id="389" r:id="rId23"/>
    <p:sldId id="390" r:id="rId24"/>
    <p:sldId id="391" r:id="rId25"/>
    <p:sldId id="376" r:id="rId26"/>
    <p:sldId id="383" r:id="rId27"/>
    <p:sldId id="340" r:id="rId28"/>
    <p:sldId id="394" r:id="rId29"/>
    <p:sldId id="395" r:id="rId30"/>
    <p:sldId id="396" r:id="rId31"/>
    <p:sldId id="392" r:id="rId32"/>
    <p:sldId id="397" r:id="rId33"/>
    <p:sldId id="398" r:id="rId34"/>
    <p:sldId id="399" r:id="rId35"/>
    <p:sldId id="400" r:id="rId36"/>
    <p:sldId id="401" r:id="rId37"/>
    <p:sldId id="393" r:id="rId38"/>
    <p:sldId id="30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B71B-00EE-40B2-B512-DDC7594DF3E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12" Type="http://schemas.openxmlformats.org/officeDocument/2006/relationships/slide" Target="slide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3.xml"/><Relationship Id="rId5" Type="http://schemas.openxmlformats.org/officeDocument/2006/relationships/slide" Target="slide1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3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9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gif"/><Relationship Id="rId7" Type="http://schemas.openxmlformats.org/officeDocument/2006/relationships/slide" Target="slide5.xml"/><Relationship Id="rId12" Type="http://schemas.openxmlformats.org/officeDocument/2006/relationships/slide" Target="slide3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38.xml"/><Relationship Id="rId5" Type="http://schemas.openxmlformats.org/officeDocument/2006/relationships/slide" Target="slide3.xml"/><Relationship Id="rId10" Type="http://schemas.openxmlformats.org/officeDocument/2006/relationships/slide" Target="slide31.xml"/><Relationship Id="rId4" Type="http://schemas.openxmlformats.org/officeDocument/2006/relationships/image" Target="../media/image5.png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4.xml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12" Type="http://schemas.openxmlformats.org/officeDocument/2006/relationships/slide" Target="slide2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2.xml"/><Relationship Id="rId5" Type="http://schemas.openxmlformats.org/officeDocument/2006/relationships/slide" Target="slide2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22.xml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6.png"/><Relationship Id="rId3" Type="http://schemas.openxmlformats.org/officeDocument/2006/relationships/image" Target="../media/image1.gif"/><Relationship Id="rId7" Type="http://schemas.openxmlformats.org/officeDocument/2006/relationships/slide" Target="slide20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2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21.xml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1.gif"/><Relationship Id="rId7" Type="http://schemas.openxmlformats.org/officeDocument/2006/relationships/slide" Target="slide20.xml"/><Relationship Id="rId12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8.png"/><Relationship Id="rId5" Type="http://schemas.openxmlformats.org/officeDocument/2006/relationships/slide" Target="slide2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22.xml"/><Relationship Id="rId1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2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2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12" Type="http://schemas.openxmlformats.org/officeDocument/2006/relationships/image" Target="../media/image1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0.png"/><Relationship Id="rId5" Type="http://schemas.openxmlformats.org/officeDocument/2006/relationships/slide" Target="slide2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12" Type="http://schemas.openxmlformats.org/officeDocument/2006/relationships/slide" Target="slide3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9.xml"/><Relationship Id="rId5" Type="http://schemas.openxmlformats.org/officeDocument/2006/relationships/slide" Target="slide2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29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7.xml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slide" Target="slide30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7.xml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jpg"/><Relationship Id="rId5" Type="http://schemas.openxmlformats.org/officeDocument/2006/relationships/slide" Target="slide3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5.xml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12" Type="http://schemas.openxmlformats.org/officeDocument/2006/relationships/slide" Target="slide3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33.xml"/><Relationship Id="rId5" Type="http://schemas.openxmlformats.org/officeDocument/2006/relationships/slide" Target="slide3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0.xml"/><Relationship Id="rId14" Type="http://schemas.openxmlformats.org/officeDocument/2006/relationships/slide" Target="slide3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31.xml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slide" Target="slide33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openxmlformats.org/officeDocument/2006/relationships/image" Target="../media/image1.gif"/><Relationship Id="rId7" Type="http://schemas.openxmlformats.org/officeDocument/2006/relationships/slide" Target="slide31.xml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slide" Target="slide3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31.xml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slide" Target="slide3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3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3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3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slide" Target="slide3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3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0.xml"/><Relationship Id="rId18" Type="http://schemas.openxmlformats.org/officeDocument/2006/relationships/slide" Target="slide18.xml"/><Relationship Id="rId3" Type="http://schemas.openxmlformats.org/officeDocument/2006/relationships/image" Target="../media/image1.gif"/><Relationship Id="rId21" Type="http://schemas.openxmlformats.org/officeDocument/2006/relationships/slide" Target="slide16.xml"/><Relationship Id="rId7" Type="http://schemas.openxmlformats.org/officeDocument/2006/relationships/slide" Target="slide2.xml"/><Relationship Id="rId12" Type="http://schemas.openxmlformats.org/officeDocument/2006/relationships/slide" Target="slide9.xml"/><Relationship Id="rId17" Type="http://schemas.openxmlformats.org/officeDocument/2006/relationships/slide" Target="slide17.xml"/><Relationship Id="rId2" Type="http://schemas.openxmlformats.org/officeDocument/2006/relationships/image" Target="../media/image4.png"/><Relationship Id="rId16" Type="http://schemas.openxmlformats.org/officeDocument/2006/relationships/slide" Target="slide15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8.xml"/><Relationship Id="rId5" Type="http://schemas.openxmlformats.org/officeDocument/2006/relationships/slide" Target="slide7.xml"/><Relationship Id="rId15" Type="http://schemas.openxmlformats.org/officeDocument/2006/relationships/slide" Target="slide11.xml"/><Relationship Id="rId10" Type="http://schemas.openxmlformats.org/officeDocument/2006/relationships/image" Target="../media/image8.png"/><Relationship Id="rId19" Type="http://schemas.openxmlformats.org/officeDocument/2006/relationships/slide" Target="slide26.xml"/><Relationship Id="rId4" Type="http://schemas.openxmlformats.org/officeDocument/2006/relationships/image" Target="../media/image5.png"/><Relationship Id="rId9" Type="http://schemas.openxmlformats.org/officeDocument/2006/relationships/slide" Target="slide5.xml"/><Relationship Id="rId14" Type="http://schemas.openxmlformats.org/officeDocument/2006/relationships/slide" Target="slide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8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9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0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5368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3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56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3085191"/>
            <a:ext cx="12222480" cy="990206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09555"/>
            <a:ext cx="121591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دانشگاه صنعتی شریف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2213583"/>
            <a:ext cx="121896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60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طراحی پایگاه داده‌ها</a:t>
            </a:r>
            <a:endParaRPr lang="en-US" sz="9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345" y="5587697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یکشنبه – سه‌شنبه ( 16:30 الی 18:00 )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192139"/>
            <a:ext cx="121896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4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106" y="19125"/>
            <a:ext cx="1349414" cy="1371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9046" y="-26059"/>
            <a:ext cx="1376363" cy="13763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456987"/>
            <a:ext cx="121896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دانشکده مهندسی کامپیوتر</a:t>
            </a:r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345" y="4656426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322409"/>
            <a:ext cx="121896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( فصل دوم : مدل سازی معنایی داده‌ها )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6022813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1402 - 1401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5130501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شماره درس : 40384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13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2" grpId="0"/>
      <p:bldP spid="11" grpId="0"/>
      <p:bldP spid="16" grpId="0"/>
      <p:bldP spid="17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نمودار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ER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و نمادهای آن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DC8672A0-C684-4D6D-8DC0-15CAE5EA1BF9}"/>
              </a:ext>
            </a:extLst>
          </p:cNvPr>
          <p:cNvSpPr/>
          <p:nvPr/>
        </p:nvSpPr>
        <p:spPr>
          <a:xfrm>
            <a:off x="8336851" y="761559"/>
            <a:ext cx="156206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نام موجودیت</a:t>
            </a:r>
            <a:endParaRPr lang="en-US" sz="1600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1CC5AA62-FF16-4C8F-9B12-F6351DE743BE}"/>
              </a:ext>
            </a:extLst>
          </p:cNvPr>
          <p:cNvSpPr/>
          <p:nvPr/>
        </p:nvSpPr>
        <p:spPr>
          <a:xfrm>
            <a:off x="8336851" y="1435341"/>
            <a:ext cx="1562062" cy="457200"/>
          </a:xfrm>
          <a:prstGeom prst="roundRect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نام موجودیت ضعیف</a:t>
            </a:r>
            <a:endParaRPr lang="en-US" sz="1600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387FE73-82BF-4C3F-BB80-BCA70A6564E9}"/>
              </a:ext>
            </a:extLst>
          </p:cNvPr>
          <p:cNvSpPr/>
          <p:nvPr/>
        </p:nvSpPr>
        <p:spPr>
          <a:xfrm>
            <a:off x="2328796" y="2500643"/>
            <a:ext cx="1446147" cy="685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نام رابطه</a:t>
            </a:r>
            <a:endParaRPr lang="en-US" sz="1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4FB95F56-A22B-450E-9D87-05E69CFA05D1}"/>
              </a:ext>
            </a:extLst>
          </p:cNvPr>
          <p:cNvSpPr/>
          <p:nvPr/>
        </p:nvSpPr>
        <p:spPr>
          <a:xfrm>
            <a:off x="2302228" y="3333906"/>
            <a:ext cx="1446147" cy="685800"/>
          </a:xfrm>
          <a:prstGeom prst="flowChartDecision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نام رابطه</a:t>
            </a:r>
            <a:endParaRPr lang="en-US" sz="1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98F42-3726-4AE3-86CF-55FA194DBCDA}"/>
              </a:ext>
            </a:extLst>
          </p:cNvPr>
          <p:cNvSpPr txBox="1"/>
          <p:nvPr/>
        </p:nvSpPr>
        <p:spPr>
          <a:xfrm>
            <a:off x="10691151" y="831318"/>
            <a:ext cx="944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موجودیت :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6C3F0-4292-4B47-9736-B4154E3A9579}"/>
              </a:ext>
            </a:extLst>
          </p:cNvPr>
          <p:cNvSpPr txBox="1"/>
          <p:nvPr/>
        </p:nvSpPr>
        <p:spPr>
          <a:xfrm>
            <a:off x="10154093" y="1494664"/>
            <a:ext cx="1481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موجودیت  ضعیف :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CB467-BEA6-49E6-9037-DB7576F67F08}"/>
              </a:ext>
            </a:extLst>
          </p:cNvPr>
          <p:cNvSpPr txBox="1"/>
          <p:nvPr/>
        </p:nvSpPr>
        <p:spPr>
          <a:xfrm>
            <a:off x="5325643" y="2743660"/>
            <a:ext cx="1009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ارتباط :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FA5B40-9BBD-4399-8AFE-4FC19485ADFA}"/>
              </a:ext>
            </a:extLst>
          </p:cNvPr>
          <p:cNvSpPr txBox="1"/>
          <p:nvPr/>
        </p:nvSpPr>
        <p:spPr>
          <a:xfrm>
            <a:off x="3890858" y="3483442"/>
            <a:ext cx="2443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ارتباط موجودیت ضعیف با قوی :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39A03-C10B-4038-A23E-C6AD10837F85}"/>
              </a:ext>
            </a:extLst>
          </p:cNvPr>
          <p:cNvSpPr txBox="1"/>
          <p:nvPr/>
        </p:nvSpPr>
        <p:spPr>
          <a:xfrm>
            <a:off x="3785278" y="4332771"/>
            <a:ext cx="2555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مشارکت موجودیت در ارتباط: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20ED8-185A-45D0-BF99-195C4BE5F0ED}"/>
              </a:ext>
            </a:extLst>
          </p:cNvPr>
          <p:cNvSpPr txBox="1"/>
          <p:nvPr/>
        </p:nvSpPr>
        <p:spPr>
          <a:xfrm>
            <a:off x="3791362" y="5134865"/>
            <a:ext cx="2555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مشارکت الزامی : 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82613-F041-4E0B-BCE4-257BF68E3E62}"/>
              </a:ext>
            </a:extLst>
          </p:cNvPr>
          <p:cNvSpPr txBox="1"/>
          <p:nvPr/>
        </p:nvSpPr>
        <p:spPr>
          <a:xfrm>
            <a:off x="10691150" y="2225660"/>
            <a:ext cx="944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صفت : </a:t>
            </a:r>
            <a:endParaRPr lang="en-US"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6C6E86-809D-48CC-ACBD-42F324FF3612}"/>
              </a:ext>
            </a:extLst>
          </p:cNvPr>
          <p:cNvGrpSpPr/>
          <p:nvPr/>
        </p:nvGrpSpPr>
        <p:grpSpPr>
          <a:xfrm>
            <a:off x="8506044" y="2155464"/>
            <a:ext cx="1303373" cy="533400"/>
            <a:chOff x="1986462" y="1380850"/>
            <a:chExt cx="1235355" cy="533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DD320A6-C31D-4159-A7B3-D6B39700CB8F}"/>
                </a:ext>
              </a:extLst>
            </p:cNvPr>
            <p:cNvSpPr/>
            <p:nvPr/>
          </p:nvSpPr>
          <p:spPr>
            <a:xfrm>
              <a:off x="2170171" y="1380850"/>
              <a:ext cx="1051646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صفت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AD7DC2-86FB-4845-BA29-A9713FCD51A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1986462" y="1647550"/>
              <a:ext cx="18370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7A64502-5BE7-4348-80FE-9576D2366CC1}"/>
              </a:ext>
            </a:extLst>
          </p:cNvPr>
          <p:cNvSpPr txBox="1"/>
          <p:nvPr/>
        </p:nvSpPr>
        <p:spPr>
          <a:xfrm>
            <a:off x="10154093" y="2941117"/>
            <a:ext cx="1481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صفت کلیدی اول : 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E28BB4-4433-4314-8F02-5B682B291305}"/>
              </a:ext>
            </a:extLst>
          </p:cNvPr>
          <p:cNvSpPr txBox="1"/>
          <p:nvPr/>
        </p:nvSpPr>
        <p:spPr>
          <a:xfrm>
            <a:off x="10154093" y="3782815"/>
            <a:ext cx="1481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صفت کلیدی دوم : 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C9DEFA-6AA1-4F9D-B49E-1AB2C07EE3F8}"/>
              </a:ext>
            </a:extLst>
          </p:cNvPr>
          <p:cNvSpPr txBox="1"/>
          <p:nvPr/>
        </p:nvSpPr>
        <p:spPr>
          <a:xfrm>
            <a:off x="9956848" y="4439728"/>
            <a:ext cx="1678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صفت کلیدی مرکب : 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C6E052-A8DE-4221-BE87-826A1F23E872}"/>
              </a:ext>
            </a:extLst>
          </p:cNvPr>
          <p:cNvSpPr txBox="1"/>
          <p:nvPr/>
        </p:nvSpPr>
        <p:spPr>
          <a:xfrm>
            <a:off x="9992921" y="5178312"/>
            <a:ext cx="1642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صفت چند مقداری : 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70DF87-0398-4D27-B351-29455236CAB8}"/>
              </a:ext>
            </a:extLst>
          </p:cNvPr>
          <p:cNvSpPr txBox="1"/>
          <p:nvPr/>
        </p:nvSpPr>
        <p:spPr>
          <a:xfrm>
            <a:off x="5145853" y="1493465"/>
            <a:ext cx="1188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صفت مرکب : 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0B99A-24F3-43F8-830D-29EA97026949}"/>
              </a:ext>
            </a:extLst>
          </p:cNvPr>
          <p:cNvSpPr txBox="1"/>
          <p:nvPr/>
        </p:nvSpPr>
        <p:spPr>
          <a:xfrm>
            <a:off x="5113933" y="827644"/>
            <a:ext cx="1220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صفت مشتق : </a:t>
            </a:r>
            <a:endParaRPr lang="en-US" sz="16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1D2A71-C662-446E-ADAC-814E2FFB0CBA}"/>
              </a:ext>
            </a:extLst>
          </p:cNvPr>
          <p:cNvGrpSpPr/>
          <p:nvPr/>
        </p:nvGrpSpPr>
        <p:grpSpPr>
          <a:xfrm>
            <a:off x="8518121" y="2848099"/>
            <a:ext cx="1301930" cy="533400"/>
            <a:chOff x="1990499" y="2286000"/>
            <a:chExt cx="1361483" cy="5334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40A617C-AB44-4ED3-9D4E-4DAD74E65B76}"/>
                </a:ext>
              </a:extLst>
            </p:cNvPr>
            <p:cNvSpPr/>
            <p:nvPr/>
          </p:nvSpPr>
          <p:spPr>
            <a:xfrm>
              <a:off x="2242432" y="2286000"/>
              <a:ext cx="110955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صفت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DA0EC2-6CF1-4168-BE2E-D20FDF64C91D}"/>
                </a:ext>
              </a:extLst>
            </p:cNvPr>
            <p:cNvCxnSpPr>
              <a:cxnSpLocks/>
            </p:cNvCxnSpPr>
            <p:nvPr/>
          </p:nvCxnSpPr>
          <p:spPr>
            <a:xfrm>
              <a:off x="2429536" y="2667000"/>
              <a:ext cx="670512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372899-0906-45FD-837F-D75E63C81363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990499" y="2552700"/>
              <a:ext cx="25193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152387-8F64-448C-9F8B-615B67ED5542}"/>
              </a:ext>
            </a:extLst>
          </p:cNvPr>
          <p:cNvGrpSpPr/>
          <p:nvPr/>
        </p:nvGrpSpPr>
        <p:grpSpPr>
          <a:xfrm>
            <a:off x="8526465" y="3573435"/>
            <a:ext cx="1316717" cy="533400"/>
            <a:chOff x="1957797" y="3200400"/>
            <a:chExt cx="1687978" cy="5334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EE9FBA-272C-48E1-BD8A-28036B8B5418}"/>
                </a:ext>
              </a:extLst>
            </p:cNvPr>
            <p:cNvSpPr/>
            <p:nvPr/>
          </p:nvSpPr>
          <p:spPr>
            <a:xfrm>
              <a:off x="2248998" y="32004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صفت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C9D14C5-8B0F-45A3-A032-AE73BA329D2E}"/>
                </a:ext>
              </a:extLst>
            </p:cNvPr>
            <p:cNvCxnSpPr/>
            <p:nvPr/>
          </p:nvCxnSpPr>
          <p:spPr>
            <a:xfrm>
              <a:off x="2521167" y="3581400"/>
              <a:ext cx="843393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171456-D97C-4E66-B969-E95F5C4A3CFE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1957797" y="3467100"/>
              <a:ext cx="291201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EFD2BC3-CC94-453D-9714-0170B8A0AADF}"/>
              </a:ext>
            </a:extLst>
          </p:cNvPr>
          <p:cNvGrpSpPr/>
          <p:nvPr/>
        </p:nvGrpSpPr>
        <p:grpSpPr>
          <a:xfrm>
            <a:off x="7499894" y="4343005"/>
            <a:ext cx="2399947" cy="572815"/>
            <a:chOff x="1748351" y="4191000"/>
            <a:chExt cx="2399947" cy="57281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DE5F1B-93A2-4E65-BF1C-F03AA61F71A8}"/>
                </a:ext>
              </a:extLst>
            </p:cNvPr>
            <p:cNvSpPr/>
            <p:nvPr/>
          </p:nvSpPr>
          <p:spPr>
            <a:xfrm>
              <a:off x="3099023" y="4191000"/>
              <a:ext cx="1049275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صفت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F5A0C9-72B3-46E7-9D1F-6364AE6DE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27" y="4572000"/>
              <a:ext cx="59313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FD5728-63D4-44DE-9E34-FED223CD5771}"/>
                </a:ext>
              </a:extLst>
            </p:cNvPr>
            <p:cNvSpPr/>
            <p:nvPr/>
          </p:nvSpPr>
          <p:spPr>
            <a:xfrm>
              <a:off x="2044268" y="4198883"/>
              <a:ext cx="1054755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صفت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18EE5F-FEF9-43C2-AA58-AC99A925E8EB}"/>
                </a:ext>
              </a:extLst>
            </p:cNvPr>
            <p:cNvCxnSpPr>
              <a:cxnSpLocks/>
            </p:cNvCxnSpPr>
            <p:nvPr/>
          </p:nvCxnSpPr>
          <p:spPr>
            <a:xfrm>
              <a:off x="2295017" y="4601725"/>
              <a:ext cx="56532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8F512-5BE2-43E3-A874-6F696DFE9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4268" y="4724400"/>
              <a:ext cx="2104030" cy="394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7E37454-3682-4EDB-8497-3E633F37EF4C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1748351" y="4465583"/>
              <a:ext cx="29591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79AD4F-79E6-4DD0-A0B3-737D50F4D526}"/>
              </a:ext>
            </a:extLst>
          </p:cNvPr>
          <p:cNvGrpSpPr/>
          <p:nvPr/>
        </p:nvGrpSpPr>
        <p:grpSpPr>
          <a:xfrm>
            <a:off x="8610502" y="5080889"/>
            <a:ext cx="1288411" cy="533400"/>
            <a:chOff x="2380396" y="4953000"/>
            <a:chExt cx="1754658" cy="5334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307D861-5B16-4416-8E59-F7E917E7400B}"/>
                </a:ext>
              </a:extLst>
            </p:cNvPr>
            <p:cNvSpPr/>
            <p:nvPr/>
          </p:nvSpPr>
          <p:spPr>
            <a:xfrm>
              <a:off x="2738277" y="4953000"/>
              <a:ext cx="1396777" cy="533400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صفت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C22854B-E025-4DE1-94BA-FBB34361744B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2380396" y="5219700"/>
              <a:ext cx="357881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ED15E8-53D2-44D7-A5FC-05F4FF40060D}"/>
              </a:ext>
            </a:extLst>
          </p:cNvPr>
          <p:cNvGrpSpPr/>
          <p:nvPr/>
        </p:nvGrpSpPr>
        <p:grpSpPr>
          <a:xfrm>
            <a:off x="2302228" y="735664"/>
            <a:ext cx="1266483" cy="533400"/>
            <a:chOff x="2425051" y="1380850"/>
            <a:chExt cx="1141896" cy="5334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8F79A9D-9666-4A8E-8A12-0EDCF911C648}"/>
                </a:ext>
              </a:extLst>
            </p:cNvPr>
            <p:cNvSpPr/>
            <p:nvPr/>
          </p:nvSpPr>
          <p:spPr>
            <a:xfrm>
              <a:off x="2635496" y="1380850"/>
              <a:ext cx="931451" cy="533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صفت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67ED10-3D0E-421C-82BC-DD44420E546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51" y="1648746"/>
              <a:ext cx="21044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1B7EAFD-A258-40B6-BCD2-D082E942D43B}"/>
              </a:ext>
            </a:extLst>
          </p:cNvPr>
          <p:cNvGrpSpPr/>
          <p:nvPr/>
        </p:nvGrpSpPr>
        <p:grpSpPr>
          <a:xfrm>
            <a:off x="2183613" y="1404534"/>
            <a:ext cx="1591330" cy="946366"/>
            <a:chOff x="1982881" y="5410200"/>
            <a:chExt cx="1591330" cy="94636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38DC150-B083-49F8-AF12-DDC9FE6457E5}"/>
                </a:ext>
              </a:extLst>
            </p:cNvPr>
            <p:cNvSpPr/>
            <p:nvPr/>
          </p:nvSpPr>
          <p:spPr>
            <a:xfrm>
              <a:off x="2322571" y="5410200"/>
              <a:ext cx="10330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صفت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8094BE-B914-46EC-BA83-C7E1B542718D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1982881" y="5676900"/>
              <a:ext cx="33969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CA813DB-4427-431E-A967-4BD4F4FCD7E9}"/>
                </a:ext>
              </a:extLst>
            </p:cNvPr>
            <p:cNvSpPr/>
            <p:nvPr/>
          </p:nvSpPr>
          <p:spPr>
            <a:xfrm>
              <a:off x="2596111" y="6108236"/>
              <a:ext cx="489006" cy="2483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D486495-C16A-47C1-AB6C-DE436E9F579C}"/>
                </a:ext>
              </a:extLst>
            </p:cNvPr>
            <p:cNvSpPr/>
            <p:nvPr/>
          </p:nvSpPr>
          <p:spPr>
            <a:xfrm>
              <a:off x="3121265" y="6000743"/>
              <a:ext cx="452946" cy="2589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A743415-9C2D-4136-AB24-76AF338E987D}"/>
                </a:ext>
              </a:extLst>
            </p:cNvPr>
            <p:cNvSpPr/>
            <p:nvPr/>
          </p:nvSpPr>
          <p:spPr>
            <a:xfrm>
              <a:off x="2078068" y="6058010"/>
              <a:ext cx="489006" cy="2483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820980A-E063-4A52-95BC-08E302E224A9}"/>
                </a:ext>
              </a:extLst>
            </p:cNvPr>
            <p:cNvCxnSpPr>
              <a:cxnSpLocks/>
              <a:stCxn id="75" idx="5"/>
              <a:endCxn id="78" idx="0"/>
            </p:cNvCxnSpPr>
            <p:nvPr/>
          </p:nvCxnSpPr>
          <p:spPr>
            <a:xfrm>
              <a:off x="3204357" y="5865485"/>
              <a:ext cx="143381" cy="13525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388E38D-81C8-405F-9D58-0F80EF20EBD8}"/>
                </a:ext>
              </a:extLst>
            </p:cNvPr>
            <p:cNvCxnSpPr>
              <a:cxnSpLocks/>
              <a:stCxn id="75" idx="4"/>
              <a:endCxn id="77" idx="0"/>
            </p:cNvCxnSpPr>
            <p:nvPr/>
          </p:nvCxnSpPr>
          <p:spPr>
            <a:xfrm>
              <a:off x="2839110" y="5943600"/>
              <a:ext cx="1504" cy="16463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EA8C78-460B-43C0-9449-C4D33BBCDD4D}"/>
                </a:ext>
              </a:extLst>
            </p:cNvPr>
            <p:cNvCxnSpPr>
              <a:cxnSpLocks/>
              <a:stCxn id="75" idx="3"/>
              <a:endCxn id="79" idx="0"/>
            </p:cNvCxnSpPr>
            <p:nvPr/>
          </p:nvCxnSpPr>
          <p:spPr>
            <a:xfrm flipH="1">
              <a:off x="2322571" y="5865485"/>
              <a:ext cx="151291" cy="1925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5EDFC3B-936F-4827-8091-FE3E226C534D}"/>
              </a:ext>
            </a:extLst>
          </p:cNvPr>
          <p:cNvGrpSpPr/>
          <p:nvPr/>
        </p:nvGrpSpPr>
        <p:grpSpPr>
          <a:xfrm>
            <a:off x="825541" y="4157775"/>
            <a:ext cx="2931234" cy="685800"/>
            <a:chOff x="1267741" y="5406259"/>
            <a:chExt cx="2931102" cy="685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234A264-5B07-4D26-B021-BBF3678A4A67}"/>
                </a:ext>
              </a:extLst>
            </p:cNvPr>
            <p:cNvCxnSpPr>
              <a:cxnSpLocks/>
              <a:stCxn id="118" idx="3"/>
              <a:endCxn id="119" idx="1"/>
            </p:cNvCxnSpPr>
            <p:nvPr/>
          </p:nvCxnSpPr>
          <p:spPr>
            <a:xfrm>
              <a:off x="2425856" y="5749159"/>
              <a:ext cx="298952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20">
              <a:extLst>
                <a:ext uri="{FF2B5EF4-FFF2-40B4-BE49-F238E27FC236}">
                  <a16:creationId xmlns:a16="http://schemas.microsoft.com/office/drawing/2014/main" id="{E461AB75-F078-4719-951D-FB80DC917DB6}"/>
                </a:ext>
              </a:extLst>
            </p:cNvPr>
            <p:cNvSpPr/>
            <p:nvPr/>
          </p:nvSpPr>
          <p:spPr>
            <a:xfrm>
              <a:off x="1267741" y="5520559"/>
              <a:ext cx="1158115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موجودیت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19" name="Flowchart: Decision 118">
              <a:extLst>
                <a:ext uri="{FF2B5EF4-FFF2-40B4-BE49-F238E27FC236}">
                  <a16:creationId xmlns:a16="http://schemas.microsoft.com/office/drawing/2014/main" id="{0094E301-DE28-44A8-9CFF-E3132A26EE1D}"/>
                </a:ext>
              </a:extLst>
            </p:cNvPr>
            <p:cNvSpPr/>
            <p:nvPr/>
          </p:nvSpPr>
          <p:spPr>
            <a:xfrm>
              <a:off x="2724808" y="5406259"/>
              <a:ext cx="1474035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dirty="0">
                  <a:solidFill>
                    <a:schemeClr val="tx1"/>
                  </a:solidFill>
                  <a:cs typeface="B Nazanin" panose="00000400000000000000" pitchFamily="2" charset="-78"/>
                </a:rPr>
                <a:t>نام رابطه</a:t>
              </a:r>
              <a:endParaRPr lang="en-US" sz="16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CF4145E-FA63-4459-828B-ACB63ECBC6F8}"/>
              </a:ext>
            </a:extLst>
          </p:cNvPr>
          <p:cNvGrpSpPr/>
          <p:nvPr/>
        </p:nvGrpSpPr>
        <p:grpSpPr>
          <a:xfrm>
            <a:off x="825540" y="4965207"/>
            <a:ext cx="2913807" cy="685800"/>
            <a:chOff x="1064417" y="5406259"/>
            <a:chExt cx="3254620" cy="68580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4023B9F-65F6-4AF6-AA5D-24779F67A833}"/>
                </a:ext>
              </a:extLst>
            </p:cNvPr>
            <p:cNvCxnSpPr>
              <a:cxnSpLocks/>
              <a:stCxn id="125" idx="3"/>
              <a:endCxn id="126" idx="1"/>
            </p:cNvCxnSpPr>
            <p:nvPr/>
          </p:nvCxnSpPr>
          <p:spPr>
            <a:xfrm>
              <a:off x="2358049" y="5749159"/>
              <a:ext cx="366759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29">
              <a:extLst>
                <a:ext uri="{FF2B5EF4-FFF2-40B4-BE49-F238E27FC236}">
                  <a16:creationId xmlns:a16="http://schemas.microsoft.com/office/drawing/2014/main" id="{8273A8FE-2726-46CA-B9FC-77C55876DE0B}"/>
                </a:ext>
              </a:extLst>
            </p:cNvPr>
            <p:cNvSpPr/>
            <p:nvPr/>
          </p:nvSpPr>
          <p:spPr>
            <a:xfrm>
              <a:off x="1064417" y="5520559"/>
              <a:ext cx="1293632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نام موجودیت</a:t>
              </a:r>
              <a:endParaRPr lang="en-US" sz="1600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26" name="Flowchart: Decision 125">
              <a:extLst>
                <a:ext uri="{FF2B5EF4-FFF2-40B4-BE49-F238E27FC236}">
                  <a16:creationId xmlns:a16="http://schemas.microsoft.com/office/drawing/2014/main" id="{F95B212F-643B-40EC-93E2-8CB565D3FE57}"/>
                </a:ext>
              </a:extLst>
            </p:cNvPr>
            <p:cNvSpPr/>
            <p:nvPr/>
          </p:nvSpPr>
          <p:spPr>
            <a:xfrm>
              <a:off x="2724808" y="5406259"/>
              <a:ext cx="1594229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dirty="0">
                  <a:solidFill>
                    <a:schemeClr val="tx1"/>
                  </a:solidFill>
                  <a:cs typeface="B Nazanin" panose="00000400000000000000" pitchFamily="2" charset="-78"/>
                </a:rPr>
                <a:t>نام رابطه</a:t>
              </a:r>
              <a:endParaRPr lang="en-US" sz="16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9987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7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  <p:bldP spid="18" grpId="0"/>
      <p:bldP spid="20" grpId="0"/>
      <p:bldP spid="21" grpId="0"/>
      <p:bldP spid="22" grpId="0"/>
      <p:bldP spid="23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انواع ارتباط در نمودار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ER</a:t>
            </a:r>
            <a:endParaRPr lang="fa-I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1C5B34D-9ED1-4596-AB8F-62D0F58C3BE3}"/>
              </a:ext>
            </a:extLst>
          </p:cNvPr>
          <p:cNvSpPr/>
          <p:nvPr/>
        </p:nvSpPr>
        <p:spPr>
          <a:xfrm>
            <a:off x="474370" y="1071981"/>
            <a:ext cx="113355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در این نمودار، موجودیت‌ها را با مستطیل و ارتباط بین آن‌ها را با لوزی نشان می‌دهیم.</a:t>
            </a:r>
            <a:endParaRPr lang="en-US" sz="2000" dirty="0">
              <a:cs typeface="B Nazanin" panose="00000400000000000000" pitchFamily="2" charset="-78"/>
            </a:endParaRPr>
          </a:p>
          <a:p>
            <a:pPr algn="ctr" rtl="1"/>
            <a:r>
              <a:rPr lang="fa-IR" sz="2000" dirty="0">
                <a:cs typeface="B Nazanin" panose="00000400000000000000" pitchFamily="2" charset="-78"/>
              </a:rPr>
              <a:t> همانطور که در شکل زیر مشاهده می کنید، دو موجودیت </a:t>
            </a:r>
            <a:r>
              <a:rPr lang="en-US" sz="2000" dirty="0">
                <a:cs typeface="B Nazanin" panose="00000400000000000000" pitchFamily="2" charset="-78"/>
              </a:rPr>
              <a:t>A</a:t>
            </a:r>
            <a:r>
              <a:rPr lang="fa-IR" sz="2000" dirty="0">
                <a:cs typeface="B Nazanin" panose="00000400000000000000" pitchFamily="2" charset="-78"/>
              </a:rPr>
              <a:t> و </a:t>
            </a:r>
            <a:r>
              <a:rPr lang="en-US" sz="2000" dirty="0">
                <a:cs typeface="B Nazanin" panose="00000400000000000000" pitchFamily="2" charset="-78"/>
              </a:rPr>
              <a:t>B</a:t>
            </a:r>
            <a:r>
              <a:rPr lang="fa-IR" sz="2000" dirty="0">
                <a:cs typeface="B Nazanin" panose="00000400000000000000" pitchFamily="2" charset="-78"/>
              </a:rPr>
              <a:t> با یکدیگر رابطه دارند.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08F822-7861-4BCE-BFC6-D6521AB126EE}"/>
              </a:ext>
            </a:extLst>
          </p:cNvPr>
          <p:cNvSpPr/>
          <p:nvPr/>
        </p:nvSpPr>
        <p:spPr>
          <a:xfrm>
            <a:off x="3916170" y="2090422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</a:rPr>
              <a:t>A</a:t>
            </a:r>
            <a:endParaRPr lang="en-US" b="1" dirty="0">
              <a:ln w="0"/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3FD318-E5DB-448C-A5CE-3BEF26F055B5}"/>
              </a:ext>
            </a:extLst>
          </p:cNvPr>
          <p:cNvSpPr/>
          <p:nvPr/>
        </p:nvSpPr>
        <p:spPr>
          <a:xfrm>
            <a:off x="7148527" y="2090422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</a:rPr>
              <a:t>B</a:t>
            </a:r>
            <a:endParaRPr lang="en-US" b="1" dirty="0">
              <a:ln w="0"/>
              <a:solidFill>
                <a:schemeClr val="tx1"/>
              </a:solidFill>
            </a:endParaRP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8CED3C77-547A-4A87-A306-4F54DD7E581C}"/>
              </a:ext>
            </a:extLst>
          </p:cNvPr>
          <p:cNvSpPr/>
          <p:nvPr/>
        </p:nvSpPr>
        <p:spPr>
          <a:xfrm>
            <a:off x="5765279" y="2030004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78958D-C904-4037-85E4-628CF4DB5E13}"/>
              </a:ext>
            </a:extLst>
          </p:cNvPr>
          <p:cNvCxnSpPr>
            <a:endCxn id="67" idx="3"/>
          </p:cNvCxnSpPr>
          <p:nvPr/>
        </p:nvCxnSpPr>
        <p:spPr>
          <a:xfrm flipH="1" flipV="1">
            <a:off x="5101026" y="2370590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427A45-FBE0-48B9-82BB-7917D98FBFB8}"/>
              </a:ext>
            </a:extLst>
          </p:cNvPr>
          <p:cNvCxnSpPr/>
          <p:nvPr/>
        </p:nvCxnSpPr>
        <p:spPr>
          <a:xfrm flipH="1" flipV="1">
            <a:off x="6484274" y="2395723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6E75C83-8142-4585-841A-3399462E926A}"/>
              </a:ext>
            </a:extLst>
          </p:cNvPr>
          <p:cNvSpPr/>
          <p:nvPr/>
        </p:nvSpPr>
        <p:spPr>
          <a:xfrm>
            <a:off x="472027" y="2982836"/>
            <a:ext cx="11335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بین موجودیت‌های محیط عملیاتی ممکن است سه نوع رابطه وجود داشته باشد:</a:t>
            </a:r>
            <a:endParaRPr lang="en-US" sz="2000" dirty="0">
              <a:cs typeface="B Nazanin" panose="00000400000000000000" pitchFamily="2" charset="-78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C86C4B-E77F-4CD9-AD8E-914C59091281}"/>
              </a:ext>
            </a:extLst>
          </p:cNvPr>
          <p:cNvGrpSpPr/>
          <p:nvPr/>
        </p:nvGrpSpPr>
        <p:grpSpPr>
          <a:xfrm>
            <a:off x="7911002" y="3880084"/>
            <a:ext cx="1603717" cy="1534508"/>
            <a:chOff x="1976014" y="2213881"/>
            <a:chExt cx="1868076" cy="1868076"/>
          </a:xfrm>
          <a:solidFill>
            <a:schemeClr val="accent1">
              <a:lumMod val="50000"/>
            </a:schemeClr>
          </a:solidFill>
        </p:grpSpPr>
        <p:sp>
          <p:nvSpPr>
            <p:cNvPr id="74" name="Shape 662">
              <a:hlinkClick r:id="rId5" action="ppaction://hlinksldjump"/>
              <a:extLst>
                <a:ext uri="{FF2B5EF4-FFF2-40B4-BE49-F238E27FC236}">
                  <a16:creationId xmlns:a16="http://schemas.microsoft.com/office/drawing/2014/main" id="{482BDAC2-7499-4C19-9386-1D8C9520BD37}"/>
                </a:ext>
              </a:extLst>
            </p:cNvPr>
            <p:cNvSpPr/>
            <p:nvPr/>
          </p:nvSpPr>
          <p:spPr>
            <a:xfrm>
              <a:off x="2115568" y="2355348"/>
              <a:ext cx="1594006" cy="159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rtl="1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fa-IR" sz="2000" dirty="0">
                  <a:solidFill>
                    <a:srgbClr val="FFFFFF"/>
                  </a:solidFill>
                  <a:cs typeface="B Titr" panose="00000700000000000000" pitchFamily="2" charset="-78"/>
                  <a:sym typeface="Helvetica Light"/>
                </a:rPr>
                <a:t>رابطه</a:t>
              </a:r>
            </a:p>
            <a:p>
              <a:pPr algn="ctr" rtl="1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fa-IR" sz="2000" dirty="0">
                  <a:solidFill>
                    <a:srgbClr val="FFFFFF"/>
                  </a:solidFill>
                  <a:cs typeface="B Titr" panose="00000700000000000000" pitchFamily="2" charset="-78"/>
                  <a:sym typeface="Helvetica Light"/>
                </a:rPr>
                <a:t>یک به یک</a:t>
              </a:r>
              <a:endParaRPr sz="2400" dirty="0">
                <a:solidFill>
                  <a:srgbClr val="FFFFFF"/>
                </a:solidFill>
                <a:cs typeface="B Titr" panose="00000700000000000000" pitchFamily="2" charset="-78"/>
                <a:sym typeface="Helvetica Light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613B154-6D2E-4DDB-B2B0-BDED24B65C05}"/>
                </a:ext>
              </a:extLst>
            </p:cNvPr>
            <p:cNvGrpSpPr/>
            <p:nvPr/>
          </p:nvGrpSpPr>
          <p:grpSpPr>
            <a:xfrm>
              <a:off x="1976014" y="2213881"/>
              <a:ext cx="1868076" cy="1868076"/>
              <a:chOff x="1119258" y="2257147"/>
              <a:chExt cx="1868076" cy="1868076"/>
            </a:xfrm>
            <a:grpFill/>
          </p:grpSpPr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E7DFB6C3-5CA0-459B-A3AD-49EF1D77E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1DA1F287-A1BA-468A-8C10-3919E59DC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A8E6D2C9-3BFA-4BF8-9E63-E830165D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4A44742E-39AF-440D-A767-23FF747FD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BF9E7BDD-2E1F-433C-9F32-348FF1B6B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9937429D-7E97-4D7E-B5B2-3CD99A0D4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C6BA69E7-BDAA-40FA-ACEC-031D6F9A2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0A256DEE-8429-4A5D-9EA8-DB6698E57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27FE052C-285B-4EBA-860C-A9C03EFA1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2E37ACE2-2869-409A-8B51-91328013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0875C066-F283-4FCF-B342-D13CFE817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05D71239-9DF0-40B2-8575-5295C1DF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8F613F-17DB-4F32-9455-88A86A08077A}"/>
              </a:ext>
            </a:extLst>
          </p:cNvPr>
          <p:cNvGrpSpPr/>
          <p:nvPr/>
        </p:nvGrpSpPr>
        <p:grpSpPr>
          <a:xfrm>
            <a:off x="5322917" y="3880084"/>
            <a:ext cx="1603717" cy="1534508"/>
            <a:chOff x="1976014" y="2213881"/>
            <a:chExt cx="1868076" cy="1868076"/>
          </a:xfrm>
          <a:solidFill>
            <a:schemeClr val="accent1">
              <a:lumMod val="50000"/>
            </a:schemeClr>
          </a:solidFill>
        </p:grpSpPr>
        <p:sp>
          <p:nvSpPr>
            <p:cNvPr id="89" name="Shape 662">
              <a:hlinkClick r:id="rId11" action="ppaction://hlinksldjump"/>
              <a:extLst>
                <a:ext uri="{FF2B5EF4-FFF2-40B4-BE49-F238E27FC236}">
                  <a16:creationId xmlns:a16="http://schemas.microsoft.com/office/drawing/2014/main" id="{FA30F2C1-B7B1-4EAB-A6D3-5378AAEAA8F2}"/>
                </a:ext>
              </a:extLst>
            </p:cNvPr>
            <p:cNvSpPr/>
            <p:nvPr/>
          </p:nvSpPr>
          <p:spPr>
            <a:xfrm>
              <a:off x="2115568" y="2355348"/>
              <a:ext cx="1594006" cy="159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rtl="1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fa-IR" sz="2000" dirty="0">
                  <a:solidFill>
                    <a:srgbClr val="FFFFFF"/>
                  </a:solidFill>
                  <a:cs typeface="B Titr" panose="00000700000000000000" pitchFamily="2" charset="-78"/>
                  <a:sym typeface="Helvetica Light"/>
                </a:rPr>
                <a:t>رابطه</a:t>
              </a:r>
            </a:p>
            <a:p>
              <a:pPr algn="ctr" rtl="1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fa-IR" sz="2000" dirty="0">
                  <a:solidFill>
                    <a:srgbClr val="FFFFFF"/>
                  </a:solidFill>
                  <a:cs typeface="B Titr" panose="00000700000000000000" pitchFamily="2" charset="-78"/>
                  <a:sym typeface="Helvetica Light"/>
                </a:rPr>
                <a:t>یک به چند</a:t>
              </a:r>
              <a:endParaRPr sz="2400" dirty="0">
                <a:solidFill>
                  <a:srgbClr val="FFFFFF"/>
                </a:solidFill>
                <a:cs typeface="B Titr" panose="00000700000000000000" pitchFamily="2" charset="-78"/>
                <a:sym typeface="Helvetica Light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FA728BC-AD96-4A7D-BD8F-30E09BCFA26A}"/>
                </a:ext>
              </a:extLst>
            </p:cNvPr>
            <p:cNvGrpSpPr/>
            <p:nvPr/>
          </p:nvGrpSpPr>
          <p:grpSpPr>
            <a:xfrm>
              <a:off x="1976014" y="2213881"/>
              <a:ext cx="1868076" cy="1868076"/>
              <a:chOff x="1119258" y="2257147"/>
              <a:chExt cx="1868076" cy="1868076"/>
            </a:xfrm>
            <a:grpFill/>
          </p:grpSpPr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E992995C-8CD8-476E-B8FC-AC2285B39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0A4B70B2-E63A-4D85-B4C5-63845E8DD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E165B110-EA16-4CB3-97A6-BF51735FA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E91F7F51-CD1B-4F69-82B9-6EBF68560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DE71ACBB-1BC0-4711-969D-B2D2C5C9B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C8BAC8DF-F41D-4D14-9240-DB7D97EC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03955EAD-DCE7-4F3F-BED9-F892469C0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F9C18553-1B34-4EC5-91ED-4CE2A17B1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FA4FAFD3-815B-4404-A7A0-448C17B76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38C6506F-2C92-4E9D-BBCA-45B9A9D29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F37C0F26-826F-453C-A620-4F973ACD1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88BFC00F-CD83-4028-AD86-19F2EA7EC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E2D35F-1F45-4815-921D-89D5C54E485F}"/>
              </a:ext>
            </a:extLst>
          </p:cNvPr>
          <p:cNvGrpSpPr/>
          <p:nvPr/>
        </p:nvGrpSpPr>
        <p:grpSpPr>
          <a:xfrm>
            <a:off x="2702756" y="3880084"/>
            <a:ext cx="1603717" cy="1534508"/>
            <a:chOff x="1976014" y="2213881"/>
            <a:chExt cx="1868076" cy="1868076"/>
          </a:xfrm>
          <a:solidFill>
            <a:schemeClr val="accent1">
              <a:lumMod val="50000"/>
            </a:schemeClr>
          </a:solidFill>
        </p:grpSpPr>
        <p:sp>
          <p:nvSpPr>
            <p:cNvPr id="104" name="Shape 662">
              <a:hlinkClick r:id="rId12" action="ppaction://hlinksldjump"/>
              <a:extLst>
                <a:ext uri="{FF2B5EF4-FFF2-40B4-BE49-F238E27FC236}">
                  <a16:creationId xmlns:a16="http://schemas.microsoft.com/office/drawing/2014/main" id="{0CF9E055-D8C9-4BF0-811C-AB1446BA178A}"/>
                </a:ext>
              </a:extLst>
            </p:cNvPr>
            <p:cNvSpPr/>
            <p:nvPr/>
          </p:nvSpPr>
          <p:spPr>
            <a:xfrm>
              <a:off x="2115568" y="2355348"/>
              <a:ext cx="1594006" cy="159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rtl="1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fa-IR" sz="2000" dirty="0">
                  <a:solidFill>
                    <a:srgbClr val="FFFFFF"/>
                  </a:solidFill>
                  <a:cs typeface="B Titr" panose="00000700000000000000" pitchFamily="2" charset="-78"/>
                  <a:sym typeface="Helvetica Light"/>
                </a:rPr>
                <a:t>رابطه</a:t>
              </a:r>
            </a:p>
            <a:p>
              <a:pPr algn="ctr" rtl="1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fa-IR" sz="2000" dirty="0">
                  <a:solidFill>
                    <a:srgbClr val="FFFFFF"/>
                  </a:solidFill>
                  <a:cs typeface="B Titr" panose="00000700000000000000" pitchFamily="2" charset="-78"/>
                  <a:sym typeface="Helvetica Light"/>
                </a:rPr>
                <a:t>چند به چند</a:t>
              </a:r>
              <a:endParaRPr sz="2400" dirty="0">
                <a:solidFill>
                  <a:srgbClr val="FFFFFF"/>
                </a:solidFill>
                <a:cs typeface="B Titr" panose="00000700000000000000" pitchFamily="2" charset="-78"/>
                <a:sym typeface="Helvetica Light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5D92D21-6D76-405B-BF8B-29580EFDC062}"/>
                </a:ext>
              </a:extLst>
            </p:cNvPr>
            <p:cNvGrpSpPr/>
            <p:nvPr/>
          </p:nvGrpSpPr>
          <p:grpSpPr>
            <a:xfrm>
              <a:off x="1976014" y="2213881"/>
              <a:ext cx="1868076" cy="1868076"/>
              <a:chOff x="1119258" y="2257147"/>
              <a:chExt cx="1868076" cy="1868076"/>
            </a:xfrm>
            <a:grpFill/>
          </p:grpSpPr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B0BA5B94-6208-427F-9A87-ECA555146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76275E5D-D717-47EF-B0CD-4F8058E15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82527ABD-DEAC-410F-B9AE-3B4A0FF5A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D8552479-C4EE-4AF3-AD35-25D26F735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CE28D39F-8431-4EAC-B88A-2D94D406C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508BCFF0-5FC2-4B05-BDD2-C2227251A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2">
                <a:extLst>
                  <a:ext uri="{FF2B5EF4-FFF2-40B4-BE49-F238E27FC236}">
                    <a16:creationId xmlns:a16="http://schemas.microsoft.com/office/drawing/2014/main" id="{C7C6D6DD-31EF-42E2-94C3-ABFE8F073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F8397DA8-82A2-4765-BF64-C6191B15B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7DE14106-C196-4BB3-93BB-8C087469F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5">
                <a:extLst>
                  <a:ext uri="{FF2B5EF4-FFF2-40B4-BE49-F238E27FC236}">
                    <a16:creationId xmlns:a16="http://schemas.microsoft.com/office/drawing/2014/main" id="{9F7CA594-D4D0-4481-9D47-11512D22F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6">
                <a:extLst>
                  <a:ext uri="{FF2B5EF4-FFF2-40B4-BE49-F238E27FC236}">
                    <a16:creationId xmlns:a16="http://schemas.microsoft.com/office/drawing/2014/main" id="{00E09FC0-EC26-46B0-90CA-52D22B16A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7">
                <a:extLst>
                  <a:ext uri="{FF2B5EF4-FFF2-40B4-BE49-F238E27FC236}">
                    <a16:creationId xmlns:a16="http://schemas.microsoft.com/office/drawing/2014/main" id="{C9847207-D25D-4382-A2B2-26837A7F9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453612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" grpId="0" build="p"/>
      <p:bldP spid="67" grpId="0" animBg="1"/>
      <p:bldP spid="68" grpId="0" animBg="1"/>
      <p:bldP spid="69" grpId="0" animBg="1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رابطه یک به یک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2443264-E12F-47B5-AF75-44845F951EDF}"/>
              </a:ext>
            </a:extLst>
          </p:cNvPr>
          <p:cNvSpPr/>
          <p:nvPr/>
        </p:nvSpPr>
        <p:spPr>
          <a:xfrm>
            <a:off x="474370" y="1359069"/>
            <a:ext cx="11335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در این حالت هرنمونه از موجودیت </a:t>
            </a:r>
            <a:r>
              <a:rPr lang="en-US" sz="2000" dirty="0">
                <a:cs typeface="B Nazanin" panose="00000400000000000000" pitchFamily="2" charset="-78"/>
              </a:rPr>
              <a:t>A</a:t>
            </a:r>
            <a:r>
              <a:rPr lang="fa-IR" sz="2000" dirty="0">
                <a:cs typeface="B Nazanin" panose="00000400000000000000" pitchFamily="2" charset="-78"/>
              </a:rPr>
              <a:t> فقط و فقط با یک نمونه از موجودیت </a:t>
            </a:r>
            <a:r>
              <a:rPr lang="en-US" sz="2000" dirty="0">
                <a:cs typeface="B Nazanin" panose="00000400000000000000" pitchFamily="2" charset="-78"/>
              </a:rPr>
              <a:t>B</a:t>
            </a:r>
            <a:r>
              <a:rPr lang="fa-IR" sz="2000" dirty="0">
                <a:cs typeface="B Nazanin" panose="00000400000000000000" pitchFamily="2" charset="-78"/>
              </a:rPr>
              <a:t> در ارتباط است و بر عکس.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60B150-7E12-4695-A2ED-143485E807BC}"/>
              </a:ext>
            </a:extLst>
          </p:cNvPr>
          <p:cNvSpPr/>
          <p:nvPr/>
        </p:nvSpPr>
        <p:spPr>
          <a:xfrm>
            <a:off x="3916170" y="2282207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</a:rPr>
              <a:t>A</a:t>
            </a:r>
            <a:endParaRPr lang="en-US" b="1" dirty="0">
              <a:ln w="0"/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4C3B0F-F6C0-449B-ADE9-1BA28C0096DB}"/>
              </a:ext>
            </a:extLst>
          </p:cNvPr>
          <p:cNvSpPr/>
          <p:nvPr/>
        </p:nvSpPr>
        <p:spPr>
          <a:xfrm>
            <a:off x="7148527" y="2282207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</a:rPr>
              <a:t>B</a:t>
            </a:r>
            <a:endParaRPr lang="en-US" b="1" dirty="0">
              <a:ln w="0"/>
              <a:solidFill>
                <a:schemeClr val="tx1"/>
              </a:solidFill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F97D8776-516F-451F-9A8B-D4A8911576BD}"/>
              </a:ext>
            </a:extLst>
          </p:cNvPr>
          <p:cNvSpPr/>
          <p:nvPr/>
        </p:nvSpPr>
        <p:spPr>
          <a:xfrm>
            <a:off x="5765279" y="2221789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8D53D3-C6F0-4925-B0D4-E38523D6B82D}"/>
              </a:ext>
            </a:extLst>
          </p:cNvPr>
          <p:cNvCxnSpPr/>
          <p:nvPr/>
        </p:nvCxnSpPr>
        <p:spPr>
          <a:xfrm flipH="1" flipV="1">
            <a:off x="5101026" y="2590511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BCB132D-B7C6-45A6-979C-06E4EC967436}"/>
              </a:ext>
            </a:extLst>
          </p:cNvPr>
          <p:cNvCxnSpPr/>
          <p:nvPr/>
        </p:nvCxnSpPr>
        <p:spPr>
          <a:xfrm flipH="1" flipV="1">
            <a:off x="6484274" y="2587508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29879A5B-B7B9-4904-8CCC-D48A6916B864}"/>
              </a:ext>
            </a:extLst>
          </p:cNvPr>
          <p:cNvSpPr/>
          <p:nvPr/>
        </p:nvSpPr>
        <p:spPr>
          <a:xfrm>
            <a:off x="6680116" y="2523593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FBF4ADF1-E304-4F66-ADA8-9668F9F660FF}"/>
              </a:ext>
            </a:extLst>
          </p:cNvPr>
          <p:cNvSpPr/>
          <p:nvPr/>
        </p:nvSpPr>
        <p:spPr>
          <a:xfrm>
            <a:off x="5325958" y="2522501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025B8C-6C8C-4677-969E-7BBF10D0C417}"/>
              </a:ext>
            </a:extLst>
          </p:cNvPr>
          <p:cNvSpPr txBox="1"/>
          <p:nvPr/>
        </p:nvSpPr>
        <p:spPr>
          <a:xfrm>
            <a:off x="6604299" y="21200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7E5E97-7BE4-4ECC-8557-E41CE47269EF}"/>
              </a:ext>
            </a:extLst>
          </p:cNvPr>
          <p:cNvSpPr txBox="1"/>
          <p:nvPr/>
        </p:nvSpPr>
        <p:spPr>
          <a:xfrm>
            <a:off x="5251451" y="21177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D64882E-28CB-4220-AD29-2F8B75958314}"/>
              </a:ext>
            </a:extLst>
          </p:cNvPr>
          <p:cNvSpPr/>
          <p:nvPr/>
        </p:nvSpPr>
        <p:spPr>
          <a:xfrm>
            <a:off x="474370" y="3151208"/>
            <a:ext cx="11335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برای درک بهتر رابطه یک به یک دو مثال زیر را مشاهده نمایید 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DE2C0C7-7FCD-49A1-9784-68B3327E8607}"/>
              </a:ext>
            </a:extLst>
          </p:cNvPr>
          <p:cNvSpPr/>
          <p:nvPr/>
        </p:nvSpPr>
        <p:spPr>
          <a:xfrm>
            <a:off x="3643532" y="3813238"/>
            <a:ext cx="1455151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معاون آموزشی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D3B782C-1388-40C6-ABE7-34F8C713FFBD}"/>
              </a:ext>
            </a:extLst>
          </p:cNvPr>
          <p:cNvSpPr/>
          <p:nvPr/>
        </p:nvSpPr>
        <p:spPr>
          <a:xfrm>
            <a:off x="7146184" y="3813238"/>
            <a:ext cx="1435108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رئیس مرکز</a:t>
            </a:r>
            <a:endParaRPr lang="en-US" sz="1400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6" name="Diamond 125">
            <a:extLst>
              <a:ext uri="{FF2B5EF4-FFF2-40B4-BE49-F238E27FC236}">
                <a16:creationId xmlns:a16="http://schemas.microsoft.com/office/drawing/2014/main" id="{53939B5D-B094-401F-9937-1BE3784E3A3C}"/>
              </a:ext>
            </a:extLst>
          </p:cNvPr>
          <p:cNvSpPr/>
          <p:nvPr/>
        </p:nvSpPr>
        <p:spPr>
          <a:xfrm>
            <a:off x="5762936" y="3752820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DDD887B-62BC-4CE5-AB4D-3C2E29DC30DD}"/>
              </a:ext>
            </a:extLst>
          </p:cNvPr>
          <p:cNvCxnSpPr/>
          <p:nvPr/>
        </p:nvCxnSpPr>
        <p:spPr>
          <a:xfrm flipH="1" flipV="1">
            <a:off x="5098683" y="4121542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6EABD32-A914-438E-A07E-41935BEFAD1A}"/>
              </a:ext>
            </a:extLst>
          </p:cNvPr>
          <p:cNvCxnSpPr/>
          <p:nvPr/>
        </p:nvCxnSpPr>
        <p:spPr>
          <a:xfrm flipH="1" flipV="1">
            <a:off x="6481931" y="4118539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43036F2F-3915-4882-BBB8-560E63931681}"/>
              </a:ext>
            </a:extLst>
          </p:cNvPr>
          <p:cNvSpPr/>
          <p:nvPr/>
        </p:nvSpPr>
        <p:spPr>
          <a:xfrm>
            <a:off x="6677773" y="4054624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4C84BD7C-58C1-49DA-8912-D72CC5271043}"/>
              </a:ext>
            </a:extLst>
          </p:cNvPr>
          <p:cNvSpPr/>
          <p:nvPr/>
        </p:nvSpPr>
        <p:spPr>
          <a:xfrm>
            <a:off x="5323615" y="4053532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A96536C-FB92-4301-8AC9-36E27055EA55}"/>
              </a:ext>
            </a:extLst>
          </p:cNvPr>
          <p:cNvSpPr txBox="1"/>
          <p:nvPr/>
        </p:nvSpPr>
        <p:spPr>
          <a:xfrm>
            <a:off x="6601956" y="36510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13AE5E-FC32-4B15-83EF-99AF8EE408A8}"/>
              </a:ext>
            </a:extLst>
          </p:cNvPr>
          <p:cNvSpPr txBox="1"/>
          <p:nvPr/>
        </p:nvSpPr>
        <p:spPr>
          <a:xfrm>
            <a:off x="5249108" y="36487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5CADA1-2AB9-4F97-A1F7-E26C15A77EE8}"/>
              </a:ext>
            </a:extLst>
          </p:cNvPr>
          <p:cNvSpPr/>
          <p:nvPr/>
        </p:nvSpPr>
        <p:spPr>
          <a:xfrm>
            <a:off x="3643532" y="4769842"/>
            <a:ext cx="1455151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معاون آموزشی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C3F71B5-144D-4CB7-9CEB-121EEE0E8603}"/>
              </a:ext>
            </a:extLst>
          </p:cNvPr>
          <p:cNvSpPr/>
          <p:nvPr/>
        </p:nvSpPr>
        <p:spPr>
          <a:xfrm>
            <a:off x="7146184" y="4769842"/>
            <a:ext cx="1435108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معاون مالی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D0358310-CDF5-4248-BD6C-65C1D5ABE084}"/>
              </a:ext>
            </a:extLst>
          </p:cNvPr>
          <p:cNvSpPr/>
          <p:nvPr/>
        </p:nvSpPr>
        <p:spPr>
          <a:xfrm>
            <a:off x="5762936" y="4709424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93203DB-9523-42FF-90A5-AC5DB6657E4C}"/>
              </a:ext>
            </a:extLst>
          </p:cNvPr>
          <p:cNvCxnSpPr/>
          <p:nvPr/>
        </p:nvCxnSpPr>
        <p:spPr>
          <a:xfrm flipH="1" flipV="1">
            <a:off x="5098683" y="5078146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311544D-B004-4BA7-880A-153393EA7B44}"/>
              </a:ext>
            </a:extLst>
          </p:cNvPr>
          <p:cNvCxnSpPr/>
          <p:nvPr/>
        </p:nvCxnSpPr>
        <p:spPr>
          <a:xfrm flipH="1" flipV="1">
            <a:off x="6481931" y="5075143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7D5CEA66-E6A9-4FD8-9407-713677B71503}"/>
              </a:ext>
            </a:extLst>
          </p:cNvPr>
          <p:cNvSpPr/>
          <p:nvPr/>
        </p:nvSpPr>
        <p:spPr>
          <a:xfrm>
            <a:off x="6677773" y="5011228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34255740-E6A1-49F7-B396-CEBEB17B161A}"/>
              </a:ext>
            </a:extLst>
          </p:cNvPr>
          <p:cNvSpPr/>
          <p:nvPr/>
        </p:nvSpPr>
        <p:spPr>
          <a:xfrm>
            <a:off x="5323615" y="5010136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BCF24A-A518-43C7-9F5E-742DBB4C5ACA}"/>
              </a:ext>
            </a:extLst>
          </p:cNvPr>
          <p:cNvSpPr txBox="1"/>
          <p:nvPr/>
        </p:nvSpPr>
        <p:spPr>
          <a:xfrm>
            <a:off x="6601956" y="46077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86441D-C92A-40BD-BF09-5A46855E2850}"/>
              </a:ext>
            </a:extLst>
          </p:cNvPr>
          <p:cNvSpPr txBox="1"/>
          <p:nvPr/>
        </p:nvSpPr>
        <p:spPr>
          <a:xfrm>
            <a:off x="5249108" y="46053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943212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250"/>
                            </p:stCondLst>
                            <p:childTnLst>
                              <p:par>
                                <p:cTn id="8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25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75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750"/>
                            </p:stCondLst>
                            <p:childTnLst>
                              <p:par>
                                <p:cTn id="12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/>
      <p:bldP spid="62" grpId="0" animBg="1"/>
      <p:bldP spid="63" grpId="0" animBg="1"/>
      <p:bldP spid="64" grpId="0" animBg="1"/>
      <p:bldP spid="119" grpId="0" animBg="1"/>
      <p:bldP spid="120" grpId="0" animBg="1"/>
      <p:bldP spid="121" grpId="0"/>
      <p:bldP spid="122" grpId="0"/>
      <p:bldP spid="123" grpId="0"/>
      <p:bldP spid="124" grpId="0" animBg="1"/>
      <p:bldP spid="125" grpId="0" animBg="1"/>
      <p:bldP spid="126" grpId="0" animBg="1"/>
      <p:bldP spid="129" grpId="0" animBg="1"/>
      <p:bldP spid="130" grpId="0" animBg="1"/>
      <p:bldP spid="131" grpId="0"/>
      <p:bldP spid="132" grpId="0"/>
      <p:bldP spid="133" grpId="0" animBg="1"/>
      <p:bldP spid="134" grpId="0" animBg="1"/>
      <p:bldP spid="135" grpId="0" animBg="1"/>
      <p:bldP spid="138" grpId="0" animBg="1"/>
      <p:bldP spid="139" grpId="0" animBg="1"/>
      <p:bldP spid="140" grpId="0"/>
      <p:bldP spid="1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رابطه یک به چند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27E9F0-E3AA-477E-8BA6-DB3C2B539012}"/>
              </a:ext>
            </a:extLst>
          </p:cNvPr>
          <p:cNvSpPr/>
          <p:nvPr/>
        </p:nvSpPr>
        <p:spPr>
          <a:xfrm>
            <a:off x="474370" y="1371948"/>
            <a:ext cx="113355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در این حالت هر نمونه از موجودیت </a:t>
            </a:r>
            <a:r>
              <a:rPr lang="en-US" sz="2000" dirty="0">
                <a:cs typeface="B Nazanin" panose="00000400000000000000" pitchFamily="2" charset="-78"/>
              </a:rPr>
              <a:t>A</a:t>
            </a:r>
            <a:r>
              <a:rPr lang="fa-IR" sz="2000" dirty="0">
                <a:cs typeface="B Nazanin" panose="00000400000000000000" pitchFamily="2" charset="-78"/>
              </a:rPr>
              <a:t> می‌تواند با چند نمونه از موجودیت </a:t>
            </a:r>
            <a:r>
              <a:rPr lang="en-US" sz="2000" dirty="0">
                <a:cs typeface="B Nazanin" panose="00000400000000000000" pitchFamily="2" charset="-78"/>
              </a:rPr>
              <a:t>B</a:t>
            </a:r>
            <a:r>
              <a:rPr lang="fa-IR" sz="2000" dirty="0">
                <a:cs typeface="B Nazanin" panose="00000400000000000000" pitchFamily="2" charset="-78"/>
              </a:rPr>
              <a:t> در ارتباط باشد </a:t>
            </a:r>
            <a:endParaRPr lang="en-US" sz="2000" dirty="0">
              <a:cs typeface="B Nazanin" panose="00000400000000000000" pitchFamily="2" charset="-78"/>
            </a:endParaRPr>
          </a:p>
          <a:p>
            <a:pPr algn="ctr" rtl="1"/>
            <a:r>
              <a:rPr lang="fa-IR" sz="2000" dirty="0">
                <a:cs typeface="B Nazanin" panose="00000400000000000000" pitchFamily="2" charset="-78"/>
              </a:rPr>
              <a:t>ولی هر نمونه از </a:t>
            </a:r>
            <a:r>
              <a:rPr lang="en-US" sz="2000" dirty="0">
                <a:cs typeface="B Nazanin" panose="00000400000000000000" pitchFamily="2" charset="-78"/>
              </a:rPr>
              <a:t>B</a:t>
            </a:r>
            <a:r>
              <a:rPr lang="fa-IR" sz="2000" dirty="0">
                <a:cs typeface="B Nazanin" panose="00000400000000000000" pitchFamily="2" charset="-78"/>
              </a:rPr>
              <a:t> فقط با یک نمونه از </a:t>
            </a:r>
            <a:r>
              <a:rPr lang="en-US" sz="2000" dirty="0">
                <a:cs typeface="B Nazanin" panose="00000400000000000000" pitchFamily="2" charset="-78"/>
              </a:rPr>
              <a:t>A</a:t>
            </a:r>
            <a:r>
              <a:rPr lang="fa-IR" sz="2000" dirty="0">
                <a:cs typeface="B Nazanin" panose="00000400000000000000" pitchFamily="2" charset="-78"/>
              </a:rPr>
              <a:t> در ارتباط است.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FCB82-1FB5-4088-B884-8D2DDE5C1D68}"/>
              </a:ext>
            </a:extLst>
          </p:cNvPr>
          <p:cNvSpPr/>
          <p:nvPr/>
        </p:nvSpPr>
        <p:spPr>
          <a:xfrm>
            <a:off x="3916170" y="2578418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</a:rPr>
              <a:t>A</a:t>
            </a:r>
            <a:endParaRPr 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23D8C-3BE1-4564-9F8D-AF86FC1D8692}"/>
              </a:ext>
            </a:extLst>
          </p:cNvPr>
          <p:cNvSpPr/>
          <p:nvPr/>
        </p:nvSpPr>
        <p:spPr>
          <a:xfrm>
            <a:off x="7148527" y="2578418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</a:rPr>
              <a:t>B</a:t>
            </a:r>
            <a:endParaRPr 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CEC0D84-7B01-41E9-A8EE-9E56A0D1B138}"/>
              </a:ext>
            </a:extLst>
          </p:cNvPr>
          <p:cNvSpPr/>
          <p:nvPr/>
        </p:nvSpPr>
        <p:spPr>
          <a:xfrm>
            <a:off x="5765279" y="2518000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411D0D-1D30-4AEE-8E34-FF9CBD457399}"/>
              </a:ext>
            </a:extLst>
          </p:cNvPr>
          <p:cNvCxnSpPr/>
          <p:nvPr/>
        </p:nvCxnSpPr>
        <p:spPr>
          <a:xfrm flipH="1" flipV="1">
            <a:off x="5101026" y="2886722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5917EE-84B6-4E90-8A78-21D3A6E6DA45}"/>
              </a:ext>
            </a:extLst>
          </p:cNvPr>
          <p:cNvCxnSpPr/>
          <p:nvPr/>
        </p:nvCxnSpPr>
        <p:spPr>
          <a:xfrm flipH="1" flipV="1">
            <a:off x="6484655" y="2881780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587EEF4-141E-4155-9B24-F2F5A07FA67D}"/>
              </a:ext>
            </a:extLst>
          </p:cNvPr>
          <p:cNvSpPr/>
          <p:nvPr/>
        </p:nvSpPr>
        <p:spPr>
          <a:xfrm>
            <a:off x="6680116" y="2819804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12D6154D-A38D-4C5E-89A7-38432821581A}"/>
              </a:ext>
            </a:extLst>
          </p:cNvPr>
          <p:cNvSpPr/>
          <p:nvPr/>
        </p:nvSpPr>
        <p:spPr>
          <a:xfrm>
            <a:off x="5325958" y="2818712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5014E-BD13-4DF7-861E-A6F625A6B86E}"/>
              </a:ext>
            </a:extLst>
          </p:cNvPr>
          <p:cNvSpPr txBox="1"/>
          <p:nvPr/>
        </p:nvSpPr>
        <p:spPr>
          <a:xfrm>
            <a:off x="6604299" y="241627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E804A4-EC5D-459C-854B-511D23B4B4A1}"/>
              </a:ext>
            </a:extLst>
          </p:cNvPr>
          <p:cNvSpPr txBox="1"/>
          <p:nvPr/>
        </p:nvSpPr>
        <p:spPr>
          <a:xfrm>
            <a:off x="5251451" y="24139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F4C953-46AD-48D8-88CF-6FC0D9A63AFF}"/>
              </a:ext>
            </a:extLst>
          </p:cNvPr>
          <p:cNvSpPr/>
          <p:nvPr/>
        </p:nvSpPr>
        <p:spPr>
          <a:xfrm>
            <a:off x="474370" y="3344387"/>
            <a:ext cx="11335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برای درک بهتر رابطه یک به چند دو مثال زیر را مشاهده نمایید 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857C8-A60B-4BCF-82C3-79A22D6073C9}"/>
              </a:ext>
            </a:extLst>
          </p:cNvPr>
          <p:cNvSpPr/>
          <p:nvPr/>
        </p:nvSpPr>
        <p:spPr>
          <a:xfrm>
            <a:off x="3621929" y="4043168"/>
            <a:ext cx="1455151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مدیر گروه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266649-AE20-4D69-96B1-476489161BCA}"/>
              </a:ext>
            </a:extLst>
          </p:cNvPr>
          <p:cNvSpPr/>
          <p:nvPr/>
        </p:nvSpPr>
        <p:spPr>
          <a:xfrm>
            <a:off x="7146184" y="4006417"/>
            <a:ext cx="1471165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معاون آموزشی</a:t>
            </a:r>
            <a:endParaRPr lang="en-US" sz="2000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26BDF69-AD4A-43AA-AC37-0CBBE47B8AB5}"/>
              </a:ext>
            </a:extLst>
          </p:cNvPr>
          <p:cNvSpPr/>
          <p:nvPr/>
        </p:nvSpPr>
        <p:spPr>
          <a:xfrm>
            <a:off x="5762936" y="3945999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9D5173-77AB-498E-9989-C96C783AA8E9}"/>
              </a:ext>
            </a:extLst>
          </p:cNvPr>
          <p:cNvCxnSpPr/>
          <p:nvPr/>
        </p:nvCxnSpPr>
        <p:spPr>
          <a:xfrm flipH="1" flipV="1">
            <a:off x="5098683" y="4314721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195502-DD0F-4F68-A36A-AA4A9D5C3565}"/>
              </a:ext>
            </a:extLst>
          </p:cNvPr>
          <p:cNvCxnSpPr/>
          <p:nvPr/>
        </p:nvCxnSpPr>
        <p:spPr>
          <a:xfrm flipH="1" flipV="1">
            <a:off x="6481931" y="4311718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5476ED3-5734-42CE-8E20-B558481C9DAC}"/>
              </a:ext>
            </a:extLst>
          </p:cNvPr>
          <p:cNvSpPr/>
          <p:nvPr/>
        </p:nvSpPr>
        <p:spPr>
          <a:xfrm>
            <a:off x="6677773" y="4350835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F5CEACF-13A2-4156-8754-0C9112BA4104}"/>
              </a:ext>
            </a:extLst>
          </p:cNvPr>
          <p:cNvSpPr/>
          <p:nvPr/>
        </p:nvSpPr>
        <p:spPr>
          <a:xfrm>
            <a:off x="5323615" y="4246711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488956-A70E-4401-AF73-72F670BFF54E}"/>
              </a:ext>
            </a:extLst>
          </p:cNvPr>
          <p:cNvSpPr txBox="1"/>
          <p:nvPr/>
        </p:nvSpPr>
        <p:spPr>
          <a:xfrm>
            <a:off x="6601956" y="38442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3541FB-8E90-4B94-9AEE-B096C49C8E6E}"/>
              </a:ext>
            </a:extLst>
          </p:cNvPr>
          <p:cNvSpPr txBox="1"/>
          <p:nvPr/>
        </p:nvSpPr>
        <p:spPr>
          <a:xfrm>
            <a:off x="5249108" y="384192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E3FF3C-235B-47F4-AF41-95579FD0A73F}"/>
              </a:ext>
            </a:extLst>
          </p:cNvPr>
          <p:cNvSpPr/>
          <p:nvPr/>
        </p:nvSpPr>
        <p:spPr>
          <a:xfrm>
            <a:off x="3643532" y="4963021"/>
            <a:ext cx="1455151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دانشجو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03A7F9-2B9F-4865-9BE7-DDECFA989514}"/>
              </a:ext>
            </a:extLst>
          </p:cNvPr>
          <p:cNvSpPr/>
          <p:nvPr/>
        </p:nvSpPr>
        <p:spPr>
          <a:xfrm>
            <a:off x="7146184" y="4963021"/>
            <a:ext cx="1435108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رشته تحصیلی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78BC4E50-4F3C-4178-8FBC-4933DF2FAFA4}"/>
              </a:ext>
            </a:extLst>
          </p:cNvPr>
          <p:cNvSpPr/>
          <p:nvPr/>
        </p:nvSpPr>
        <p:spPr>
          <a:xfrm>
            <a:off x="5762936" y="4902603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989581-26B4-4B44-931C-8197E7D40995}"/>
              </a:ext>
            </a:extLst>
          </p:cNvPr>
          <p:cNvCxnSpPr/>
          <p:nvPr/>
        </p:nvCxnSpPr>
        <p:spPr>
          <a:xfrm flipH="1" flipV="1">
            <a:off x="5098683" y="5271325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1A08C8-E2D0-4AE4-BFE7-085D88F522C1}"/>
              </a:ext>
            </a:extLst>
          </p:cNvPr>
          <p:cNvCxnSpPr/>
          <p:nvPr/>
        </p:nvCxnSpPr>
        <p:spPr>
          <a:xfrm flipH="1" flipV="1">
            <a:off x="6481931" y="5268322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59E9B65-CE25-488C-A96F-E800D603E334}"/>
              </a:ext>
            </a:extLst>
          </p:cNvPr>
          <p:cNvSpPr/>
          <p:nvPr/>
        </p:nvSpPr>
        <p:spPr>
          <a:xfrm>
            <a:off x="6677773" y="5204407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111F457-D82F-428E-80CB-F201E175790C}"/>
              </a:ext>
            </a:extLst>
          </p:cNvPr>
          <p:cNvSpPr/>
          <p:nvPr/>
        </p:nvSpPr>
        <p:spPr>
          <a:xfrm>
            <a:off x="5323615" y="5203315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88FC93-4040-4A8D-95C9-E600CF44A6E6}"/>
              </a:ext>
            </a:extLst>
          </p:cNvPr>
          <p:cNvSpPr txBox="1"/>
          <p:nvPr/>
        </p:nvSpPr>
        <p:spPr>
          <a:xfrm>
            <a:off x="6601956" y="4903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913B5-F1C7-43A1-92C3-B887B395C507}"/>
              </a:ext>
            </a:extLst>
          </p:cNvPr>
          <p:cNvSpPr txBox="1"/>
          <p:nvPr/>
        </p:nvSpPr>
        <p:spPr>
          <a:xfrm>
            <a:off x="5249108" y="490156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8276371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50"/>
                            </p:stCondLst>
                            <p:childTnLst>
                              <p:par>
                                <p:cTn id="8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75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25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750"/>
                            </p:stCondLst>
                            <p:childTnLst>
                              <p:par>
                                <p:cTn id="11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250"/>
                            </p:stCondLst>
                            <p:childTnLst>
                              <p:par>
                                <p:cTn id="1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build="p"/>
      <p:bldP spid="11" grpId="0" animBg="1"/>
      <p:bldP spid="12" grpId="0" animBg="1"/>
      <p:bldP spid="14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6" grpId="0" animBg="1"/>
      <p:bldP spid="37" grpId="0" animBg="1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رابطه چند به چند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E4FF5D-0AA6-463F-92F6-2B9099CD04A4}"/>
              </a:ext>
            </a:extLst>
          </p:cNvPr>
          <p:cNvSpPr/>
          <p:nvPr/>
        </p:nvSpPr>
        <p:spPr>
          <a:xfrm>
            <a:off x="474370" y="1359069"/>
            <a:ext cx="11335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در این حالت هر نمونه از موجودیت </a:t>
            </a:r>
            <a:r>
              <a:rPr lang="en-US" sz="2000" dirty="0">
                <a:cs typeface="B Nazanin" panose="00000400000000000000" pitchFamily="2" charset="-78"/>
              </a:rPr>
              <a:t>A</a:t>
            </a:r>
            <a:r>
              <a:rPr lang="fa-IR" sz="2000" dirty="0">
                <a:cs typeface="B Nazanin" panose="00000400000000000000" pitchFamily="2" charset="-78"/>
              </a:rPr>
              <a:t> می‌تواند با چند نمونه از موجودیت </a:t>
            </a:r>
            <a:r>
              <a:rPr lang="en-US" sz="2000" dirty="0">
                <a:cs typeface="B Nazanin" panose="00000400000000000000" pitchFamily="2" charset="-78"/>
              </a:rPr>
              <a:t>B</a:t>
            </a:r>
            <a:r>
              <a:rPr lang="fa-IR" sz="2000" dirty="0">
                <a:cs typeface="B Nazanin" panose="00000400000000000000" pitchFamily="2" charset="-78"/>
              </a:rPr>
              <a:t> در ارتباط باشد و بر عکس.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F44A3-A796-4030-AF94-DC8979EE0710}"/>
              </a:ext>
            </a:extLst>
          </p:cNvPr>
          <p:cNvSpPr/>
          <p:nvPr/>
        </p:nvSpPr>
        <p:spPr>
          <a:xfrm>
            <a:off x="3916170" y="2333723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</a:rPr>
              <a:t>A</a:t>
            </a:r>
            <a:endParaRPr 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390CBD-0E61-481F-9BA0-80CECE209D09}"/>
              </a:ext>
            </a:extLst>
          </p:cNvPr>
          <p:cNvSpPr/>
          <p:nvPr/>
        </p:nvSpPr>
        <p:spPr>
          <a:xfrm>
            <a:off x="7148527" y="2333723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</a:rPr>
              <a:t>B</a:t>
            </a:r>
            <a:endParaRPr 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E44C9557-04AB-45C5-9A96-16FEC32FF4E2}"/>
              </a:ext>
            </a:extLst>
          </p:cNvPr>
          <p:cNvSpPr/>
          <p:nvPr/>
        </p:nvSpPr>
        <p:spPr>
          <a:xfrm>
            <a:off x="5765279" y="2273305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F04373-4E3E-40ED-A61F-51AE6D2A666C}"/>
              </a:ext>
            </a:extLst>
          </p:cNvPr>
          <p:cNvCxnSpPr/>
          <p:nvPr/>
        </p:nvCxnSpPr>
        <p:spPr>
          <a:xfrm flipH="1" flipV="1">
            <a:off x="5101026" y="2642027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DAF66F-4FC5-4CBE-A1A3-B0F485EFC195}"/>
              </a:ext>
            </a:extLst>
          </p:cNvPr>
          <p:cNvCxnSpPr/>
          <p:nvPr/>
        </p:nvCxnSpPr>
        <p:spPr>
          <a:xfrm flipH="1" flipV="1">
            <a:off x="6484274" y="2639024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5FA369F-DBF4-4542-8A6F-2FB3577BFF47}"/>
              </a:ext>
            </a:extLst>
          </p:cNvPr>
          <p:cNvSpPr/>
          <p:nvPr/>
        </p:nvSpPr>
        <p:spPr>
          <a:xfrm>
            <a:off x="6680116" y="2575109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057EDB8-8F78-414E-ADCC-4AA5759C19FE}"/>
              </a:ext>
            </a:extLst>
          </p:cNvPr>
          <p:cNvSpPr/>
          <p:nvPr/>
        </p:nvSpPr>
        <p:spPr>
          <a:xfrm>
            <a:off x="5325958" y="2574017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8C07-0A59-4F03-A0FF-C38076CCD740}"/>
              </a:ext>
            </a:extLst>
          </p:cNvPr>
          <p:cNvSpPr txBox="1"/>
          <p:nvPr/>
        </p:nvSpPr>
        <p:spPr>
          <a:xfrm>
            <a:off x="6604299" y="217158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B0244-72F6-471E-9CFF-17DC9B0CC3C3}"/>
              </a:ext>
            </a:extLst>
          </p:cNvPr>
          <p:cNvSpPr txBox="1"/>
          <p:nvPr/>
        </p:nvSpPr>
        <p:spPr>
          <a:xfrm>
            <a:off x="5251451" y="216923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486D18-A1FE-41BD-B294-FFC0C3363BC4}"/>
              </a:ext>
            </a:extLst>
          </p:cNvPr>
          <p:cNvSpPr/>
          <p:nvPr/>
        </p:nvSpPr>
        <p:spPr>
          <a:xfrm>
            <a:off x="474370" y="3202724"/>
            <a:ext cx="11335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برای درک بهتر رابطه چند به چند دو مثال زیر را مشاهده نمایید 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6DEE1-3D8C-46C0-9C03-9E4E7505F18D}"/>
              </a:ext>
            </a:extLst>
          </p:cNvPr>
          <p:cNvSpPr/>
          <p:nvPr/>
        </p:nvSpPr>
        <p:spPr>
          <a:xfrm>
            <a:off x="3643532" y="3864754"/>
            <a:ext cx="1455151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دانشجو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3D602-BA08-4924-845C-40F8B034A978}"/>
              </a:ext>
            </a:extLst>
          </p:cNvPr>
          <p:cNvSpPr/>
          <p:nvPr/>
        </p:nvSpPr>
        <p:spPr>
          <a:xfrm>
            <a:off x="7146184" y="3864754"/>
            <a:ext cx="1435108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درس</a:t>
            </a:r>
            <a:endParaRPr lang="en-US" sz="1400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14F2682F-B865-43D1-B07B-6B985AD4E446}"/>
              </a:ext>
            </a:extLst>
          </p:cNvPr>
          <p:cNvSpPr/>
          <p:nvPr/>
        </p:nvSpPr>
        <p:spPr>
          <a:xfrm>
            <a:off x="5762936" y="3804336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4A592F-F4ED-4EEA-AFEF-DCD97C300AD3}"/>
              </a:ext>
            </a:extLst>
          </p:cNvPr>
          <p:cNvCxnSpPr/>
          <p:nvPr/>
        </p:nvCxnSpPr>
        <p:spPr>
          <a:xfrm flipH="1" flipV="1">
            <a:off x="5098683" y="4173058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FFE95A-42B3-4F99-BFFE-E2924CC203A4}"/>
              </a:ext>
            </a:extLst>
          </p:cNvPr>
          <p:cNvCxnSpPr/>
          <p:nvPr/>
        </p:nvCxnSpPr>
        <p:spPr>
          <a:xfrm flipH="1" flipV="1">
            <a:off x="6481931" y="4170055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98CA468-F877-4632-87F8-BB888EFB7B40}"/>
              </a:ext>
            </a:extLst>
          </p:cNvPr>
          <p:cNvSpPr/>
          <p:nvPr/>
        </p:nvSpPr>
        <p:spPr>
          <a:xfrm>
            <a:off x="5323615" y="4105048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EF6FF2-91A4-4FBE-AD69-ECD9855C0CB8}"/>
              </a:ext>
            </a:extLst>
          </p:cNvPr>
          <p:cNvSpPr txBox="1"/>
          <p:nvPr/>
        </p:nvSpPr>
        <p:spPr>
          <a:xfrm>
            <a:off x="6601956" y="370261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FC6D44-7FC8-4022-BEAA-52EBBABDC3EF}"/>
              </a:ext>
            </a:extLst>
          </p:cNvPr>
          <p:cNvSpPr txBox="1"/>
          <p:nvPr/>
        </p:nvSpPr>
        <p:spPr>
          <a:xfrm>
            <a:off x="5249108" y="370026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E90CCB-6D45-42A2-BA04-23D96A90131A}"/>
              </a:ext>
            </a:extLst>
          </p:cNvPr>
          <p:cNvSpPr/>
          <p:nvPr/>
        </p:nvSpPr>
        <p:spPr>
          <a:xfrm>
            <a:off x="3643532" y="4821358"/>
            <a:ext cx="1455151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استاد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690BBB-868A-4603-823E-7FDC9FBBE147}"/>
              </a:ext>
            </a:extLst>
          </p:cNvPr>
          <p:cNvSpPr/>
          <p:nvPr/>
        </p:nvSpPr>
        <p:spPr>
          <a:xfrm>
            <a:off x="7146184" y="4821358"/>
            <a:ext cx="1435108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دانشجو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3DE26AE9-C062-409F-AB9B-B1247433A211}"/>
              </a:ext>
            </a:extLst>
          </p:cNvPr>
          <p:cNvSpPr/>
          <p:nvPr/>
        </p:nvSpPr>
        <p:spPr>
          <a:xfrm>
            <a:off x="5762936" y="4760940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26BAAF-5A1B-455E-A91B-F75E88B10634}"/>
              </a:ext>
            </a:extLst>
          </p:cNvPr>
          <p:cNvCxnSpPr/>
          <p:nvPr/>
        </p:nvCxnSpPr>
        <p:spPr>
          <a:xfrm flipH="1" flipV="1">
            <a:off x="5098683" y="5129662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CB0298-4EB0-4982-B190-2C3807917C80}"/>
              </a:ext>
            </a:extLst>
          </p:cNvPr>
          <p:cNvCxnSpPr/>
          <p:nvPr/>
        </p:nvCxnSpPr>
        <p:spPr>
          <a:xfrm flipH="1" flipV="1">
            <a:off x="6481931" y="5126659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E752700-B073-43E2-ACAE-D59D8C9CD87A}"/>
              </a:ext>
            </a:extLst>
          </p:cNvPr>
          <p:cNvSpPr/>
          <p:nvPr/>
        </p:nvSpPr>
        <p:spPr>
          <a:xfrm>
            <a:off x="6677773" y="5062744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3BB9267-8E61-4D6F-A5A1-F50C4E4B9B3A}"/>
              </a:ext>
            </a:extLst>
          </p:cNvPr>
          <p:cNvSpPr/>
          <p:nvPr/>
        </p:nvSpPr>
        <p:spPr>
          <a:xfrm>
            <a:off x="5323615" y="5061652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35D94-891B-417D-9C03-3DF598F577DD}"/>
              </a:ext>
            </a:extLst>
          </p:cNvPr>
          <p:cNvSpPr txBox="1"/>
          <p:nvPr/>
        </p:nvSpPr>
        <p:spPr>
          <a:xfrm>
            <a:off x="6601956" y="465921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9A4D46-39C3-447C-91BB-A9DA45C18082}"/>
              </a:ext>
            </a:extLst>
          </p:cNvPr>
          <p:cNvSpPr txBox="1"/>
          <p:nvPr/>
        </p:nvSpPr>
        <p:spPr>
          <a:xfrm>
            <a:off x="5249108" y="46568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0562245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750"/>
                            </p:stCondLst>
                            <p:childTnLst>
                              <p:par>
                                <p:cTn id="8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7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25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750"/>
                            </p:stCondLst>
                            <p:childTnLst>
                              <p:par>
                                <p:cTn id="10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250"/>
                            </p:stCondLst>
                            <p:childTnLst>
                              <p:par>
                                <p:cTn id="1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animBg="1"/>
      <p:bldP spid="12" grpId="0" animBg="1"/>
      <p:bldP spid="14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5" grpId="0" animBg="1"/>
      <p:bldP spid="36" grpId="0" animBg="1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کاردینالیتی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57886CB-E36B-4A3E-BE8E-46033B05AE8A}"/>
              </a:ext>
            </a:extLst>
          </p:cNvPr>
          <p:cNvSpPr/>
          <p:nvPr/>
        </p:nvSpPr>
        <p:spPr>
          <a:xfrm>
            <a:off x="474370" y="1359069"/>
            <a:ext cx="11335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کاردینالیتی در پایین خط رابطه نوشته می‌شود و حداقل و حداکثر میزان مشارکت موجودیت در رابطه را مشخص می‌کند: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CFF4B5-21C6-4489-92A3-CFA7812B1AB6}"/>
              </a:ext>
            </a:extLst>
          </p:cNvPr>
          <p:cNvSpPr/>
          <p:nvPr/>
        </p:nvSpPr>
        <p:spPr>
          <a:xfrm>
            <a:off x="3916170" y="1998872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A24CA7-FE9E-4EEB-AE11-C9AAA96AA9F3}"/>
              </a:ext>
            </a:extLst>
          </p:cNvPr>
          <p:cNvSpPr/>
          <p:nvPr/>
        </p:nvSpPr>
        <p:spPr>
          <a:xfrm>
            <a:off x="7148527" y="1998872"/>
            <a:ext cx="1184856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86FFF6BD-1B22-49DC-980D-10AC0BAB7E72}"/>
              </a:ext>
            </a:extLst>
          </p:cNvPr>
          <p:cNvSpPr/>
          <p:nvPr/>
        </p:nvSpPr>
        <p:spPr>
          <a:xfrm>
            <a:off x="5765279" y="1938454"/>
            <a:ext cx="718995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16071C-DF82-4B13-95A6-A04A1417F67A}"/>
              </a:ext>
            </a:extLst>
          </p:cNvPr>
          <p:cNvCxnSpPr/>
          <p:nvPr/>
        </p:nvCxnSpPr>
        <p:spPr>
          <a:xfrm flipH="1" flipV="1">
            <a:off x="5101026" y="2307176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B41D06-51CD-4740-9869-39C3FC887505}"/>
              </a:ext>
            </a:extLst>
          </p:cNvPr>
          <p:cNvCxnSpPr/>
          <p:nvPr/>
        </p:nvCxnSpPr>
        <p:spPr>
          <a:xfrm flipH="1" flipV="1">
            <a:off x="6484274" y="2304173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C3E8DA7-C4F8-43E1-BCA5-DAFFD7B2E08F}"/>
              </a:ext>
            </a:extLst>
          </p:cNvPr>
          <p:cNvSpPr/>
          <p:nvPr/>
        </p:nvSpPr>
        <p:spPr>
          <a:xfrm>
            <a:off x="6680116" y="2240258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8C58C6AB-3067-41D2-B677-FAAC9AF9F14A}"/>
              </a:ext>
            </a:extLst>
          </p:cNvPr>
          <p:cNvSpPr/>
          <p:nvPr/>
        </p:nvSpPr>
        <p:spPr>
          <a:xfrm>
            <a:off x="5325958" y="2239166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FA25D3-018A-4E3E-9D6A-AD791A9CB45E}"/>
              </a:ext>
            </a:extLst>
          </p:cNvPr>
          <p:cNvSpPr txBox="1"/>
          <p:nvPr/>
        </p:nvSpPr>
        <p:spPr>
          <a:xfrm>
            <a:off x="4705610" y="2543862"/>
            <a:ext cx="123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 min , max 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A60F07-D216-448C-848E-A3E1302C1BE1}"/>
              </a:ext>
            </a:extLst>
          </p:cNvPr>
          <p:cNvSpPr/>
          <p:nvPr/>
        </p:nvSpPr>
        <p:spPr>
          <a:xfrm>
            <a:off x="474370" y="3035293"/>
            <a:ext cx="11335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برای درک بهتر کاردینالیتی مثال زیر را مشاهده نمایید 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E50B80-32D8-421A-9093-63CAC88F6F39}"/>
              </a:ext>
            </a:extLst>
          </p:cNvPr>
          <p:cNvSpPr/>
          <p:nvPr/>
        </p:nvSpPr>
        <p:spPr>
          <a:xfrm>
            <a:off x="3409614" y="3658690"/>
            <a:ext cx="1455151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گروه درسی</a:t>
            </a:r>
            <a:endParaRPr lang="en-US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E0737C-E63B-4824-B361-3AFBC795FE52}"/>
              </a:ext>
            </a:extLst>
          </p:cNvPr>
          <p:cNvSpPr/>
          <p:nvPr/>
        </p:nvSpPr>
        <p:spPr>
          <a:xfrm>
            <a:off x="7430777" y="3648876"/>
            <a:ext cx="1435108" cy="560335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n w="0"/>
                <a:solidFill>
                  <a:schemeClr val="tx1"/>
                </a:solidFill>
                <a:cs typeface="B Nazanin" panose="00000400000000000000" pitchFamily="2" charset="-78"/>
              </a:rPr>
              <a:t>دانشجو</a:t>
            </a:r>
            <a:endParaRPr lang="en-US" sz="1400" b="1" dirty="0">
              <a:ln w="0"/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86D4C52F-1489-4C7F-9701-AECB51AA5E62}"/>
              </a:ext>
            </a:extLst>
          </p:cNvPr>
          <p:cNvSpPr/>
          <p:nvPr/>
        </p:nvSpPr>
        <p:spPr>
          <a:xfrm>
            <a:off x="5586970" y="3598272"/>
            <a:ext cx="1199718" cy="731439"/>
          </a:xfrm>
          <a:prstGeom prst="diamond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b="1" dirty="0">
                <a:solidFill>
                  <a:schemeClr val="tx1"/>
                </a:solidFill>
                <a:cs typeface="B Nazanin" panose="00000400000000000000" pitchFamily="2" charset="-78"/>
              </a:rPr>
              <a:t>انتخاب</a:t>
            </a:r>
            <a:endParaRPr lang="en-US" sz="12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5D8D6B-48CF-4E2B-9CBD-E4D0F56172EE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864766" y="3963992"/>
            <a:ext cx="722204" cy="3002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F6D12A-4AB2-4260-84F6-B59D397DD8C9}"/>
              </a:ext>
            </a:extLst>
          </p:cNvPr>
          <p:cNvCxnSpPr/>
          <p:nvPr/>
        </p:nvCxnSpPr>
        <p:spPr>
          <a:xfrm flipH="1" flipV="1">
            <a:off x="6766524" y="3967055"/>
            <a:ext cx="664253" cy="1022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E19A029B-81D4-4C9B-8154-D502D50E6C0B}"/>
              </a:ext>
            </a:extLst>
          </p:cNvPr>
          <p:cNvSpPr/>
          <p:nvPr/>
        </p:nvSpPr>
        <p:spPr>
          <a:xfrm>
            <a:off x="6962366" y="3890262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027F88B3-C0C1-455D-81A8-8FB392D96C24}"/>
              </a:ext>
            </a:extLst>
          </p:cNvPr>
          <p:cNvSpPr/>
          <p:nvPr/>
        </p:nvSpPr>
        <p:spPr>
          <a:xfrm>
            <a:off x="5089697" y="3898984"/>
            <a:ext cx="134565" cy="15047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9A3E4D-29EF-4B35-AB23-6112149B24C9}"/>
              </a:ext>
            </a:extLst>
          </p:cNvPr>
          <p:cNvSpPr/>
          <p:nvPr/>
        </p:nvSpPr>
        <p:spPr>
          <a:xfrm>
            <a:off x="472222" y="4578611"/>
            <a:ext cx="11335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منظور از گروه درسی، دروسی است که آموزش در یک نیمسال تحصیلی ارائه می دهد.</a:t>
            </a:r>
          </a:p>
          <a:p>
            <a:pPr algn="ctr" rtl="1"/>
            <a:r>
              <a:rPr lang="fa-IR" sz="2000" dirty="0">
                <a:cs typeface="B Nazanin" panose="00000400000000000000" pitchFamily="2" charset="-78"/>
              </a:rPr>
              <a:t>در هر گروه درسی ( دوره ) باید حداقل 15 دانشجو باشد تا به حد نصاب برسد و حذف نشود.</a:t>
            </a:r>
          </a:p>
          <a:p>
            <a:pPr algn="ctr" rtl="1"/>
            <a:r>
              <a:rPr lang="fa-IR" sz="2000" dirty="0">
                <a:cs typeface="B Nazanin" panose="00000400000000000000" pitchFamily="2" charset="-78"/>
              </a:rPr>
              <a:t>و حداکثر ظرفیت یک گروه اصلی 40 نفر می باشد. 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DF531F-90D8-41B2-89D0-E558144F610F}"/>
              </a:ext>
            </a:extLst>
          </p:cNvPr>
          <p:cNvSpPr txBox="1"/>
          <p:nvPr/>
        </p:nvSpPr>
        <p:spPr>
          <a:xfrm>
            <a:off x="4832612" y="409331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b="1" dirty="0">
                <a:cs typeface="B Nazanin" panose="00000400000000000000" pitchFamily="2" charset="-78"/>
              </a:rPr>
              <a:t>( 40 و 15 )</a:t>
            </a:r>
            <a:endParaRPr lang="en-US" sz="1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200362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750"/>
                            </p:stCondLst>
                            <p:childTnLst>
                              <p:par>
                                <p:cTn id="7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  <p:bldP spid="40" grpId="0" animBg="1"/>
      <p:bldP spid="41" grpId="0" animBg="1"/>
      <p:bldP spid="42" grpId="0" animBg="1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4" grpId="0" animBg="1"/>
      <p:bldP spid="55" grpId="0" animBg="1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کاربرد صفت چند مقداری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0568D5-30F2-4158-95CC-73BAE6F4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6" y="685796"/>
            <a:ext cx="11039061" cy="649352"/>
          </a:xfrm>
        </p:spPr>
        <p:txBody>
          <a:bodyPr>
            <a:normAutofit/>
          </a:bodyPr>
          <a:lstStyle/>
          <a:p>
            <a:pPr marL="342900" lvl="1" indent="-342900" algn="r" rtl="1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sz="1600" dirty="0">
                <a:cs typeface="B Nazanin" panose="00000400000000000000" pitchFamily="2" charset="-78"/>
              </a:rPr>
              <a:t>در مواردی که به ظاهر نتوانیم با نمونه موجودیت‏های شرکت کننده، یکتایی نمونه‏های یک ارتباط را تامین نماییم، می‏توانیم از صفت چندمقداری (برای رعایت نکته بیان شده) استفاده کنیم.</a:t>
            </a:r>
            <a:endParaRPr lang="en-US" sz="1800" dirty="0">
              <a:cs typeface="B Nazanin" panose="000004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9E7825-177D-43EA-A2AC-2BCB130F3138}"/>
              </a:ext>
            </a:extLst>
          </p:cNvPr>
          <p:cNvGrpSpPr/>
          <p:nvPr/>
        </p:nvGrpSpPr>
        <p:grpSpPr>
          <a:xfrm>
            <a:off x="2138866" y="3496462"/>
            <a:ext cx="3957134" cy="1454727"/>
            <a:chOff x="295353" y="2209800"/>
            <a:chExt cx="4352847" cy="1600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930903-30FC-43EA-A208-5AB310F55FE8}"/>
                </a:ext>
              </a:extLst>
            </p:cNvPr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16" name="Rounded Rectangle 9">
                <a:extLst>
                  <a:ext uri="{FF2B5EF4-FFF2-40B4-BE49-F238E27FC236}">
                    <a16:creationId xmlns:a16="http://schemas.microsoft.com/office/drawing/2014/main" id="{B6DD4D07-FD35-4583-9A1D-5B81B5A6D298}"/>
                  </a:ext>
                </a:extLst>
              </p:cNvPr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دانشجو</a:t>
                </a:r>
                <a:endParaRPr lang="en-US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7" name="Rounded Rectangle 10">
                <a:extLst>
                  <a:ext uri="{FF2B5EF4-FFF2-40B4-BE49-F238E27FC236}">
                    <a16:creationId xmlns:a16="http://schemas.microsoft.com/office/drawing/2014/main" id="{392F4BF8-3E71-4E6A-8D62-9620E2464C92}"/>
                  </a:ext>
                </a:extLst>
              </p:cNvPr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درس</a:t>
                </a:r>
                <a:endParaRPr lang="en-US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7E74FE5E-D165-4906-9844-B539012F91EF}"/>
                  </a:ext>
                </a:extLst>
              </p:cNvPr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انتخاب</a:t>
                </a:r>
                <a:endParaRPr lang="en-US" sz="16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E96B97-CC43-4CF5-8A43-B4B55BBDCBE3}"/>
                  </a:ext>
                </a:extLst>
              </p:cNvPr>
              <p:cNvCxnSpPr>
                <a:stCxn id="18" idx="1"/>
                <a:endCxn id="16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8F0DB01-E615-480D-872C-5F90A4DB8BE4}"/>
                  </a:ext>
                </a:extLst>
              </p:cNvPr>
              <p:cNvCxnSpPr>
                <a:stCxn id="17" idx="1"/>
                <a:endCxn id="18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B16523-45D3-42A6-B5B4-638F8A3AC6B8}"/>
                </a:ext>
              </a:extLst>
            </p:cNvPr>
            <p:cNvSpPr/>
            <p:nvPr/>
          </p:nvSpPr>
          <p:spPr>
            <a:xfrm>
              <a:off x="2145643" y="2209800"/>
              <a:ext cx="1089660" cy="533400"/>
            </a:xfrm>
            <a:prstGeom prst="ellipse">
              <a:avLst/>
            </a:prstGeom>
            <a:noFill/>
            <a:ln w="635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a-IR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سال-ترم</a:t>
              </a:r>
              <a:endParaRPr lang="en-US" sz="16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22BFBE-721B-40A1-BCE4-032D74EBB167}"/>
                </a:ext>
              </a:extLst>
            </p:cNvPr>
            <p:cNvCxnSpPr>
              <a:stCxn id="18" idx="0"/>
              <a:endCxn id="14" idx="4"/>
            </p:cNvCxnSpPr>
            <p:nvPr/>
          </p:nvCxnSpPr>
          <p:spPr>
            <a:xfrm flipV="1">
              <a:off x="2468424" y="2743200"/>
              <a:ext cx="222049" cy="3810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231934-B90D-4BDA-B884-9561B6D97D2A}"/>
              </a:ext>
            </a:extLst>
          </p:cNvPr>
          <p:cNvGrpSpPr/>
          <p:nvPr/>
        </p:nvGrpSpPr>
        <p:grpSpPr>
          <a:xfrm>
            <a:off x="2138866" y="1064989"/>
            <a:ext cx="3957134" cy="1454727"/>
            <a:chOff x="295353" y="2209800"/>
            <a:chExt cx="4352847" cy="16002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D4A3D7-06FB-49C8-BAC3-B0844D920F2A}"/>
                </a:ext>
              </a:extLst>
            </p:cNvPr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27" name="Rounded Rectangle 27">
                <a:extLst>
                  <a:ext uri="{FF2B5EF4-FFF2-40B4-BE49-F238E27FC236}">
                    <a16:creationId xmlns:a16="http://schemas.microsoft.com/office/drawing/2014/main" id="{B60964F1-5ED8-49D2-B9C3-A853E446D723}"/>
                  </a:ext>
                </a:extLst>
              </p:cNvPr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دانشجو</a:t>
                </a:r>
                <a:endParaRPr lang="en-US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ed Rectangle 28">
                <a:extLst>
                  <a:ext uri="{FF2B5EF4-FFF2-40B4-BE49-F238E27FC236}">
                    <a16:creationId xmlns:a16="http://schemas.microsoft.com/office/drawing/2014/main" id="{10CF25A1-458A-45A6-9C12-F4697A5893F4}"/>
                  </a:ext>
                </a:extLst>
              </p:cNvPr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درس</a:t>
                </a:r>
                <a:endParaRPr lang="en-US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Flowchart: Decision 28">
                <a:extLst>
                  <a:ext uri="{FF2B5EF4-FFF2-40B4-BE49-F238E27FC236}">
                    <a16:creationId xmlns:a16="http://schemas.microsoft.com/office/drawing/2014/main" id="{4EF1FDF7-A14E-4C41-9B23-E6CE0ACA8DF6}"/>
                  </a:ext>
                </a:extLst>
              </p:cNvPr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انتخاب</a:t>
                </a:r>
                <a:endParaRPr lang="en-US" sz="16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5D39E4E-E0D0-4BC9-8971-3EDF00663CEE}"/>
                  </a:ext>
                </a:extLst>
              </p:cNvPr>
              <p:cNvCxnSpPr>
                <a:stCxn id="29" idx="1"/>
                <a:endCxn id="27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2DD2068-52CA-4CA1-8721-DB3591C7F642}"/>
                  </a:ext>
                </a:extLst>
              </p:cNvPr>
              <p:cNvCxnSpPr>
                <a:stCxn id="28" idx="1"/>
                <a:endCxn id="29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90C3E4B-94AE-4B92-B037-16C9BBEB6844}"/>
                </a:ext>
              </a:extLst>
            </p:cNvPr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FE77CE-5B8A-402D-A757-7084E1B191B0}"/>
                </a:ext>
              </a:extLst>
            </p:cNvPr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7EB266-ED87-4D52-9743-6807CFFC626C}"/>
                </a:ext>
              </a:extLst>
            </p:cNvPr>
            <p:cNvCxnSpPr>
              <a:stCxn id="29" idx="0"/>
              <a:endCxn id="23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328879-DE63-4D0F-BF28-586C0CD8650F}"/>
                </a:ext>
              </a:extLst>
            </p:cNvPr>
            <p:cNvCxnSpPr>
              <a:stCxn id="29" idx="0"/>
              <a:endCxn id="24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65EC42F-0786-4A94-935F-EA35F7C99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52692"/>
              </p:ext>
            </p:extLst>
          </p:nvPr>
        </p:nvGraphicFramePr>
        <p:xfrm>
          <a:off x="6634666" y="1556702"/>
          <a:ext cx="37338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cs typeface="B Nazanin" panose="00000400000000000000" pitchFamily="2" charset="-78"/>
                        </a:rPr>
                        <a:t>ترم</a:t>
                      </a:r>
                      <a:endParaRPr lang="en-US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cs typeface="B Nazanin" panose="00000400000000000000" pitchFamily="2" charset="-78"/>
                        </a:rPr>
                        <a:t>سال</a:t>
                      </a:r>
                      <a:endParaRPr lang="en-US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cs typeface="B Nazanin" panose="00000400000000000000" pitchFamily="2" charset="-78"/>
                        </a:rPr>
                        <a:t>درس</a:t>
                      </a:r>
                      <a:endParaRPr lang="en-US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cs typeface="B Nazanin" panose="00000400000000000000" pitchFamily="2" charset="-78"/>
                        </a:rPr>
                        <a:t>دانشجو</a:t>
                      </a:r>
                      <a:endParaRPr lang="en-US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93-94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40384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92101235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94-95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40132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92101235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solidFill>
                            <a:srgbClr val="FF0000"/>
                          </a:solidFill>
                        </a:rPr>
                        <a:t>94-95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solidFill>
                            <a:srgbClr val="FF0000"/>
                          </a:solidFill>
                        </a:rPr>
                        <a:t>40384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solidFill>
                            <a:srgbClr val="FF0000"/>
                          </a:solidFill>
                        </a:rPr>
                        <a:t>92101235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Rounded Rectangular Callout 33">
            <a:extLst>
              <a:ext uri="{FF2B5EF4-FFF2-40B4-BE49-F238E27FC236}">
                <a16:creationId xmlns:a16="http://schemas.microsoft.com/office/drawing/2014/main" id="{65DA5163-5543-4A9C-8EA5-712D3BE86665}"/>
              </a:ext>
            </a:extLst>
          </p:cNvPr>
          <p:cNvSpPr/>
          <p:nvPr/>
        </p:nvSpPr>
        <p:spPr>
          <a:xfrm>
            <a:off x="2575499" y="2588989"/>
            <a:ext cx="3601967" cy="678873"/>
          </a:xfrm>
          <a:prstGeom prst="wedgeRoundRectCallout">
            <a:avLst>
              <a:gd name="adj1" fmla="val 63263"/>
              <a:gd name="adj2" fmla="val -823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قابل درج نیست. چون ترکیب دانشجو و درس تکرار می‏شود و  دیگر شناسه رابطه محسوب نمی‏شود.</a:t>
            </a:r>
            <a:endParaRPr lang="en-US" sz="1600" dirty="0">
              <a:cs typeface="B Nazanin" panose="00000400000000000000" pitchFamily="2" charset="-7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E1D3FB-232C-4A51-99A8-3CAED86958A1}"/>
              </a:ext>
            </a:extLst>
          </p:cNvPr>
          <p:cNvCxnSpPr/>
          <p:nvPr/>
        </p:nvCxnSpPr>
        <p:spPr>
          <a:xfrm>
            <a:off x="8692066" y="1876703"/>
            <a:ext cx="16002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09F1411-5FA3-4A83-BDDE-20D75E7A9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13607"/>
              </p:ext>
            </p:extLst>
          </p:nvPr>
        </p:nvGraphicFramePr>
        <p:xfrm>
          <a:off x="6634666" y="3696429"/>
          <a:ext cx="37338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cs typeface="B Nazanin" panose="00000400000000000000" pitchFamily="2" charset="-78"/>
                        </a:rPr>
                        <a:t>ترم</a:t>
                      </a:r>
                      <a:endParaRPr lang="en-US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cs typeface="B Nazanin" panose="00000400000000000000" pitchFamily="2" charset="-78"/>
                        </a:rPr>
                        <a:t>سال</a:t>
                      </a:r>
                      <a:endParaRPr lang="en-US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cs typeface="B Nazanin" panose="00000400000000000000" pitchFamily="2" charset="-78"/>
                        </a:rPr>
                        <a:t>درس</a:t>
                      </a:r>
                      <a:endParaRPr lang="en-US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cs typeface="B Nazanin" panose="00000400000000000000" pitchFamily="2" charset="-78"/>
                        </a:rPr>
                        <a:t>دانشجو</a:t>
                      </a:r>
                      <a:endParaRPr lang="en-US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94-95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40132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92101235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93-94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40384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92101235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>
                          <a:solidFill>
                            <a:srgbClr val="FF0000"/>
                          </a:solidFill>
                        </a:rPr>
                        <a:t>94-95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rtl="1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rtl="1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DC3A0A-791F-4A2A-BEEB-A40FD10B5880}"/>
              </a:ext>
            </a:extLst>
          </p:cNvPr>
          <p:cNvCxnSpPr/>
          <p:nvPr/>
        </p:nvCxnSpPr>
        <p:spPr>
          <a:xfrm>
            <a:off x="8692066" y="4016705"/>
            <a:ext cx="16002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ular Callout 38">
            <a:extLst>
              <a:ext uri="{FF2B5EF4-FFF2-40B4-BE49-F238E27FC236}">
                <a16:creationId xmlns:a16="http://schemas.microsoft.com/office/drawing/2014/main" id="{E81208A4-F4D4-443E-A5FC-2710E88EDE2A}"/>
              </a:ext>
            </a:extLst>
          </p:cNvPr>
          <p:cNvSpPr/>
          <p:nvPr/>
        </p:nvSpPr>
        <p:spPr>
          <a:xfrm>
            <a:off x="3662866" y="5027389"/>
            <a:ext cx="2588924" cy="678873"/>
          </a:xfrm>
          <a:prstGeom prst="wedgeRoundRectCallout">
            <a:avLst>
              <a:gd name="adj1" fmla="val 64279"/>
              <a:gd name="adj2" fmla="val -5475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قابل درج است؛ به عنوان مقادیر دیگر یک صفت مرکب چند مقداری.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13274E3-9518-47A9-93EF-8DAC951A019A}"/>
              </a:ext>
            </a:extLst>
          </p:cNvPr>
          <p:cNvSpPr/>
          <p:nvPr/>
        </p:nvSpPr>
        <p:spPr>
          <a:xfrm>
            <a:off x="8234866" y="4449224"/>
            <a:ext cx="152400" cy="71740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219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33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تغییر چندی ارتباط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83BD8-5E55-47F8-BE20-1587153D8862}"/>
              </a:ext>
            </a:extLst>
          </p:cNvPr>
          <p:cNvSpPr txBox="1"/>
          <p:nvPr/>
        </p:nvSpPr>
        <p:spPr>
          <a:xfrm>
            <a:off x="596346" y="785649"/>
            <a:ext cx="110390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تذکر: </a:t>
            </a:r>
            <a:r>
              <a:rPr lang="fa-IR" sz="1600" dirty="0">
                <a:cs typeface="B Nazanin" panose="00000400000000000000" pitchFamily="2" charset="-78"/>
              </a:rPr>
              <a:t>اگر به ارتباط صفت‏هایی از جنس زمان بدهیم، چندی ارتباط می‏تواند بسته به قواعد معنایی محیط تغییر کند.</a:t>
            </a:r>
            <a:endParaRPr lang="en-US" sz="1600" dirty="0">
              <a:cs typeface="B Nazanin" panose="000004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B50E45-29B0-4BD7-8E21-B894FC2AD6D2}"/>
              </a:ext>
            </a:extLst>
          </p:cNvPr>
          <p:cNvGrpSpPr/>
          <p:nvPr/>
        </p:nvGrpSpPr>
        <p:grpSpPr>
          <a:xfrm>
            <a:off x="609600" y="3086100"/>
            <a:ext cx="5410200" cy="457737"/>
            <a:chOff x="609600" y="3086100"/>
            <a:chExt cx="5410200" cy="457737"/>
          </a:xfrm>
        </p:grpSpPr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4528D99C-BBFC-4947-A36A-437378D78E94}"/>
                </a:ext>
              </a:extLst>
            </p:cNvPr>
            <p:cNvSpPr/>
            <p:nvPr/>
          </p:nvSpPr>
          <p:spPr>
            <a:xfrm>
              <a:off x="5029200" y="30861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4" name="Rounded Rectangle 14">
              <a:extLst>
                <a:ext uri="{FF2B5EF4-FFF2-40B4-BE49-F238E27FC236}">
                  <a16:creationId xmlns:a16="http://schemas.microsoft.com/office/drawing/2014/main" id="{773CABE8-E8AB-4869-B950-86309F3C0CC2}"/>
                </a:ext>
              </a:extLst>
            </p:cNvPr>
            <p:cNvSpPr/>
            <p:nvPr/>
          </p:nvSpPr>
          <p:spPr>
            <a:xfrm>
              <a:off x="609600" y="3086637"/>
              <a:ext cx="12192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گروه آموزشی</a:t>
              </a:r>
              <a:endParaRPr lang="en-US" sz="16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C5B33-A666-4256-88D3-83F65491A360}"/>
              </a:ext>
            </a:extLst>
          </p:cNvPr>
          <p:cNvGrpSpPr/>
          <p:nvPr/>
        </p:nvGrpSpPr>
        <p:grpSpPr>
          <a:xfrm>
            <a:off x="1828800" y="1282700"/>
            <a:ext cx="3429000" cy="3365500"/>
            <a:chOff x="1828800" y="1282700"/>
            <a:chExt cx="3429000" cy="3365500"/>
          </a:xfrm>
        </p:grpSpPr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3ED48A23-B60A-4E75-93EE-00EB28C1C38B}"/>
                </a:ext>
              </a:extLst>
            </p:cNvPr>
            <p:cNvSpPr/>
            <p:nvPr/>
          </p:nvSpPr>
          <p:spPr>
            <a:xfrm>
              <a:off x="2819400" y="2971800"/>
              <a:ext cx="131471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عضویت</a:t>
              </a:r>
              <a:endParaRPr lang="en-US" sz="14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B1A16A-8277-4406-94B0-19AB6DF31169}"/>
                </a:ext>
              </a:extLst>
            </p:cNvPr>
            <p:cNvCxnSpPr>
              <a:stCxn id="16" idx="1"/>
              <a:endCxn id="14" idx="3"/>
            </p:cNvCxnSpPr>
            <p:nvPr/>
          </p:nvCxnSpPr>
          <p:spPr>
            <a:xfrm flipH="1">
              <a:off x="1828800" y="3314700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9B4FBB-CD4D-45C9-BAF3-53900A03A09D}"/>
                </a:ext>
              </a:extLst>
            </p:cNvPr>
            <p:cNvCxnSpPr>
              <a:stCxn id="12" idx="1"/>
              <a:endCxn id="16" idx="3"/>
            </p:cNvCxnSpPr>
            <p:nvPr/>
          </p:nvCxnSpPr>
          <p:spPr>
            <a:xfrm flipH="1">
              <a:off x="4134112" y="3314700"/>
              <a:ext cx="895088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DA9D51EB-0771-4B7F-8920-DD31A3011289}"/>
                </a:ext>
              </a:extLst>
            </p:cNvPr>
            <p:cNvSpPr/>
            <p:nvPr/>
          </p:nvSpPr>
          <p:spPr>
            <a:xfrm>
              <a:off x="2758440" y="3962400"/>
              <a:ext cx="134112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مدیریت</a:t>
              </a:r>
              <a:endParaRPr lang="en-US" sz="14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09B325-50A5-4CD8-9573-342C72A70844}"/>
                </a:ext>
              </a:extLst>
            </p:cNvPr>
            <p:cNvCxnSpPr>
              <a:stCxn id="12" idx="1"/>
              <a:endCxn id="19" idx="3"/>
            </p:cNvCxnSpPr>
            <p:nvPr/>
          </p:nvCxnSpPr>
          <p:spPr>
            <a:xfrm flipH="1">
              <a:off x="4099560" y="3314700"/>
              <a:ext cx="929640" cy="990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6B6794-AB77-4F59-B1FF-2EB6F253A62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>
              <a:off x="1828800" y="3315237"/>
              <a:ext cx="929640" cy="990063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A26D3A-D2FF-441B-A3C4-F6FF59536FF7}"/>
                </a:ext>
              </a:extLst>
            </p:cNvPr>
            <p:cNvGrpSpPr/>
            <p:nvPr/>
          </p:nvGrpSpPr>
          <p:grpSpPr>
            <a:xfrm>
              <a:off x="1981200" y="2895600"/>
              <a:ext cx="2833084" cy="1176754"/>
              <a:chOff x="1447800" y="4724400"/>
              <a:chExt cx="2833084" cy="11767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89DC39-AA75-4E43-8F7A-86332FA7E51C}"/>
                  </a:ext>
                </a:extLst>
              </p:cNvPr>
              <p:cNvSpPr txBox="1"/>
              <p:nvPr/>
            </p:nvSpPr>
            <p:spPr>
              <a:xfrm>
                <a:off x="1447800" y="54864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anose="00000400000000000000" pitchFamily="2" charset="-78"/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2E7C10-6C81-440E-8AEE-88EE65CDCAFE}"/>
                  </a:ext>
                </a:extLst>
              </p:cNvPr>
              <p:cNvSpPr txBox="1"/>
              <p:nvPr/>
            </p:nvSpPr>
            <p:spPr>
              <a:xfrm>
                <a:off x="3992022" y="55626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anose="00000400000000000000" pitchFamily="2" charset="-78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DF5D72-B838-4482-860E-2A989CA7C82B}"/>
                  </a:ext>
                </a:extLst>
              </p:cNvPr>
              <p:cNvSpPr txBox="1"/>
              <p:nvPr/>
            </p:nvSpPr>
            <p:spPr>
              <a:xfrm>
                <a:off x="3657600" y="4724400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anose="00000400000000000000" pitchFamily="2" charset="-78"/>
                  </a:rPr>
                  <a:t>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904C1A-B92F-4064-8A57-AFF976B5ABCE}"/>
                  </a:ext>
                </a:extLst>
              </p:cNvPr>
              <p:cNvSpPr txBox="1"/>
              <p:nvPr/>
            </p:nvSpPr>
            <p:spPr>
              <a:xfrm>
                <a:off x="1757318" y="47244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anose="00000400000000000000" pitchFamily="2" charset="-78"/>
                  </a:rPr>
                  <a:t>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CFD734-5D88-484E-8EEE-973B4301209F}"/>
                </a:ext>
              </a:extLst>
            </p:cNvPr>
            <p:cNvGrpSpPr/>
            <p:nvPr/>
          </p:nvGrpSpPr>
          <p:grpSpPr>
            <a:xfrm>
              <a:off x="1828800" y="1790700"/>
              <a:ext cx="3200400" cy="1524537"/>
              <a:chOff x="1905000" y="1409700"/>
              <a:chExt cx="3200400" cy="1524537"/>
            </a:xfrm>
          </p:grpSpPr>
          <p:sp>
            <p:nvSpPr>
              <p:cNvPr id="30" name="Flowchart: Decision 29">
                <a:extLst>
                  <a:ext uri="{FF2B5EF4-FFF2-40B4-BE49-F238E27FC236}">
                    <a16:creationId xmlns:a16="http://schemas.microsoft.com/office/drawing/2014/main" id="{04343370-084D-47A6-996D-A5F6762AFA41}"/>
                  </a:ext>
                </a:extLst>
              </p:cNvPr>
              <p:cNvSpPr/>
              <p:nvPr/>
            </p:nvSpPr>
            <p:spPr>
              <a:xfrm>
                <a:off x="2834640" y="1409700"/>
                <a:ext cx="134112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مدعو بودن</a:t>
                </a:r>
                <a:endParaRPr lang="en-US" sz="16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9A8BB5C-627E-4ADF-BC7C-6A4B24F0AE74}"/>
                  </a:ext>
                </a:extLst>
              </p:cNvPr>
              <p:cNvCxnSpPr>
                <a:stCxn id="12" idx="1"/>
                <a:endCxn id="30" idx="3"/>
              </p:cNvCxnSpPr>
              <p:nvPr/>
            </p:nvCxnSpPr>
            <p:spPr>
              <a:xfrm flipH="1" flipV="1">
                <a:off x="4175760" y="1752600"/>
                <a:ext cx="929640" cy="11811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3B2E996-7CEF-424B-9B9B-E592FBF3905F}"/>
                  </a:ext>
                </a:extLst>
              </p:cNvPr>
              <p:cNvCxnSpPr>
                <a:stCxn id="14" idx="3"/>
                <a:endCxn id="30" idx="1"/>
              </p:cNvCxnSpPr>
              <p:nvPr/>
            </p:nvCxnSpPr>
            <p:spPr>
              <a:xfrm flipV="1">
                <a:off x="1905000" y="1752600"/>
                <a:ext cx="929640" cy="1181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18FDDD-3183-4382-B4C8-0E63F34ED107}"/>
                  </a:ext>
                </a:extLst>
              </p:cNvPr>
              <p:cNvSpPr txBox="1"/>
              <p:nvPr/>
            </p:nvSpPr>
            <p:spPr>
              <a:xfrm>
                <a:off x="4525422" y="1905000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anose="00000400000000000000" pitchFamily="2" charset="-78"/>
                  </a:rPr>
                  <a:t>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1AC8FA-13D6-4340-B3F3-5F357E3F0288}"/>
                  </a:ext>
                </a:extLst>
              </p:cNvPr>
              <p:cNvSpPr txBox="1"/>
              <p:nvPr/>
            </p:nvSpPr>
            <p:spPr>
              <a:xfrm>
                <a:off x="2133600" y="1905000"/>
                <a:ext cx="3593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anose="00000400000000000000" pitchFamily="2" charset="-78"/>
                  </a:rPr>
                  <a:t>M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DB539B-EFD0-4B0A-96D9-AB36518AE013}"/>
                </a:ext>
              </a:extLst>
            </p:cNvPr>
            <p:cNvGrpSpPr/>
            <p:nvPr/>
          </p:nvGrpSpPr>
          <p:grpSpPr>
            <a:xfrm>
              <a:off x="1828800" y="1346934"/>
              <a:ext cx="1600200" cy="443766"/>
              <a:chOff x="1828800" y="1346934"/>
              <a:chExt cx="1600200" cy="44376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9F8235-28F4-4EDE-86D3-579FC44097A8}"/>
                  </a:ext>
                </a:extLst>
              </p:cNvPr>
              <p:cNvSpPr/>
              <p:nvPr/>
            </p:nvSpPr>
            <p:spPr>
              <a:xfrm>
                <a:off x="1828800" y="1346934"/>
                <a:ext cx="1088638" cy="4303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ترم- سال</a:t>
                </a:r>
                <a:endParaRPr lang="en-US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57A3551-A8AF-4AD3-82A4-3FE0F85BA581}"/>
                  </a:ext>
                </a:extLst>
              </p:cNvPr>
              <p:cNvCxnSpPr>
                <a:stCxn id="30" idx="0"/>
                <a:endCxn id="28" idx="5"/>
              </p:cNvCxnSpPr>
              <p:nvPr/>
            </p:nvCxnSpPr>
            <p:spPr>
              <a:xfrm flipH="1" flipV="1">
                <a:off x="2758011" y="1714245"/>
                <a:ext cx="670989" cy="764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F67289-33B8-4088-9509-598928E2BA66}"/>
                </a:ext>
              </a:extLst>
            </p:cNvPr>
            <p:cNvGrpSpPr/>
            <p:nvPr/>
          </p:nvGrpSpPr>
          <p:grpSpPr>
            <a:xfrm>
              <a:off x="3429000" y="1282700"/>
              <a:ext cx="1828800" cy="533400"/>
              <a:chOff x="3429000" y="1282700"/>
              <a:chExt cx="1828800" cy="5334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B2FD4D5-F2BE-4026-9DB0-966B251CF7A6}"/>
                  </a:ext>
                </a:extLst>
              </p:cNvPr>
              <p:cNvSpPr/>
              <p:nvPr/>
            </p:nvSpPr>
            <p:spPr>
              <a:xfrm>
                <a:off x="3954392" y="1282700"/>
                <a:ext cx="1303408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شماره درس</a:t>
                </a:r>
                <a:endParaRPr lang="en-US" sz="1600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C79BA94-84B4-4F90-88E1-2A4326061ADC}"/>
                  </a:ext>
                </a:extLst>
              </p:cNvPr>
              <p:cNvCxnSpPr>
                <a:stCxn id="30" idx="0"/>
                <a:endCxn id="26" idx="3"/>
              </p:cNvCxnSpPr>
              <p:nvPr/>
            </p:nvCxnSpPr>
            <p:spPr>
              <a:xfrm flipV="1">
                <a:off x="3429000" y="1737985"/>
                <a:ext cx="716272" cy="527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8D0E9C-EF3B-4101-A12F-15DEFF588846}"/>
              </a:ext>
            </a:extLst>
          </p:cNvPr>
          <p:cNvGrpSpPr/>
          <p:nvPr/>
        </p:nvGrpSpPr>
        <p:grpSpPr>
          <a:xfrm>
            <a:off x="6469374" y="2895600"/>
            <a:ext cx="5345544" cy="1486858"/>
            <a:chOff x="217056" y="5105400"/>
            <a:chExt cx="5345544" cy="148685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E832A18-C214-429C-AB87-58600BDFB17A}"/>
                </a:ext>
              </a:extLst>
            </p:cNvPr>
            <p:cNvGrpSpPr/>
            <p:nvPr/>
          </p:nvGrpSpPr>
          <p:grpSpPr>
            <a:xfrm>
              <a:off x="217056" y="5181600"/>
              <a:ext cx="5345544" cy="1410658"/>
              <a:chOff x="217056" y="5181600"/>
              <a:chExt cx="5345544" cy="141065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66295D4-2FA7-47B9-80CF-2C8385FD7DA4}"/>
                  </a:ext>
                </a:extLst>
              </p:cNvPr>
              <p:cNvGrpSpPr/>
              <p:nvPr/>
            </p:nvGrpSpPr>
            <p:grpSpPr>
              <a:xfrm>
                <a:off x="217056" y="5181600"/>
                <a:ext cx="5345544" cy="685800"/>
                <a:chOff x="445656" y="5523963"/>
                <a:chExt cx="5345544" cy="685800"/>
              </a:xfrm>
            </p:grpSpPr>
            <p:sp>
              <p:nvSpPr>
                <p:cNvPr id="48" name="Rounded Rectangle 35">
                  <a:extLst>
                    <a:ext uri="{FF2B5EF4-FFF2-40B4-BE49-F238E27FC236}">
                      <a16:creationId xmlns:a16="http://schemas.microsoft.com/office/drawing/2014/main" id="{852C80B8-4144-4249-B43F-D3F3C580A280}"/>
                    </a:ext>
                  </a:extLst>
                </p:cNvPr>
                <p:cNvSpPr/>
                <p:nvPr/>
              </p:nvSpPr>
              <p:spPr>
                <a:xfrm>
                  <a:off x="445656" y="5638800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49" name="Rounded Rectangle 36">
                  <a:extLst>
                    <a:ext uri="{FF2B5EF4-FFF2-40B4-BE49-F238E27FC236}">
                      <a16:creationId xmlns:a16="http://schemas.microsoft.com/office/drawing/2014/main" id="{FB4615D8-B130-4CC9-B59B-B7362B531FD9}"/>
                    </a:ext>
                  </a:extLst>
                </p:cNvPr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50" name="Flowchart: Decision 49">
                  <a:extLst>
                    <a:ext uri="{FF2B5EF4-FFF2-40B4-BE49-F238E27FC236}">
                      <a16:creationId xmlns:a16="http://schemas.microsoft.com/office/drawing/2014/main" id="{6A56D7A1-E01C-45D6-A6E8-9E350C221130}"/>
                    </a:ext>
                  </a:extLst>
                </p:cNvPr>
                <p:cNvSpPr/>
                <p:nvPr/>
              </p:nvSpPr>
              <p:spPr>
                <a:xfrm>
                  <a:off x="2529840" y="5523963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مدیریت</a:t>
                  </a:r>
                  <a:endParaRPr lang="en-US" sz="1400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1E9CB9D-08A5-46EB-937D-69DD0772C6E2}"/>
                    </a:ext>
                  </a:extLst>
                </p:cNvPr>
                <p:cNvCxnSpPr>
                  <a:stCxn id="50" idx="1"/>
                  <a:endCxn id="48" idx="3"/>
                </p:cNvCxnSpPr>
                <p:nvPr/>
              </p:nvCxnSpPr>
              <p:spPr>
                <a:xfrm flipH="1">
                  <a:off x="1764145" y="5866863"/>
                  <a:ext cx="76569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12ED2D2-8F63-4EF4-81DF-81208379DEC9}"/>
                    </a:ext>
                  </a:extLst>
                </p:cNvPr>
                <p:cNvCxnSpPr>
                  <a:stCxn id="49" idx="1"/>
                  <a:endCxn id="50" idx="3"/>
                </p:cNvCxnSpPr>
                <p:nvPr/>
              </p:nvCxnSpPr>
              <p:spPr>
                <a:xfrm flipH="1">
                  <a:off x="3870960" y="5866863"/>
                  <a:ext cx="92964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B175130-F39E-4AFF-931F-350765490555}"/>
                  </a:ext>
                </a:extLst>
              </p:cNvPr>
              <p:cNvSpPr/>
              <p:nvPr/>
            </p:nvSpPr>
            <p:spPr>
              <a:xfrm>
                <a:off x="1445772" y="6019800"/>
                <a:ext cx="908591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از</a:t>
                </a:r>
                <a:endParaRPr lang="en-US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45D5E0B-1C66-4D93-B52C-6A0F9B1B2661}"/>
                  </a:ext>
                </a:extLst>
              </p:cNvPr>
              <p:cNvSpPr/>
              <p:nvPr/>
            </p:nvSpPr>
            <p:spPr>
              <a:xfrm>
                <a:off x="3530132" y="6058858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تا</a:t>
                </a:r>
                <a:endParaRPr lang="en-US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6E12159-87C8-4C34-BFBF-8FD3ADDC1B8E}"/>
                  </a:ext>
                </a:extLst>
              </p:cNvPr>
              <p:cNvCxnSpPr>
                <a:stCxn id="50" idx="2"/>
                <a:endCxn id="44" idx="7"/>
              </p:cNvCxnSpPr>
              <p:nvPr/>
            </p:nvCxnSpPr>
            <p:spPr>
              <a:xfrm flipH="1">
                <a:off x="2221303" y="5867400"/>
                <a:ext cx="750497" cy="2305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110941F-5F8C-4F92-95D0-85F12439D90A}"/>
                  </a:ext>
                </a:extLst>
              </p:cNvPr>
              <p:cNvCxnSpPr>
                <a:stCxn id="50" idx="2"/>
                <a:endCxn id="45" idx="1"/>
              </p:cNvCxnSpPr>
              <p:nvPr/>
            </p:nvCxnSpPr>
            <p:spPr>
              <a:xfrm>
                <a:off x="2971800" y="5867400"/>
                <a:ext cx="693359" cy="2695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68D20E-7AFB-4F5A-89F3-1D3B1E111E10}"/>
                </a:ext>
              </a:extLst>
            </p:cNvPr>
            <p:cNvSpPr txBox="1"/>
            <p:nvPr/>
          </p:nvSpPr>
          <p:spPr>
            <a:xfrm>
              <a:off x="1752600" y="5117068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B Nazanin" panose="00000400000000000000" pitchFamily="2" charset="-78"/>
                </a:rPr>
                <a:t>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A2AC62-AB9F-4B49-ACB1-83CAEE689386}"/>
                </a:ext>
              </a:extLst>
            </p:cNvPr>
            <p:cNvSpPr txBox="1"/>
            <p:nvPr/>
          </p:nvSpPr>
          <p:spPr>
            <a:xfrm>
              <a:off x="3877350" y="5105400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B Nazanin" panose="00000400000000000000" pitchFamily="2" charset="-78"/>
                </a:rPr>
                <a:t>N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7C6ED0-A304-44E0-8963-E3878A4CCB48}"/>
              </a:ext>
            </a:extLst>
          </p:cNvPr>
          <p:cNvSpPr/>
          <p:nvPr/>
        </p:nvSpPr>
        <p:spPr>
          <a:xfrm>
            <a:off x="6085483" y="3133247"/>
            <a:ext cx="369070" cy="36290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22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ارتباط سه موجودیت – مدل اول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22933E-D3BF-4A30-AFAC-81711D2A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684697"/>
            <a:ext cx="11039060" cy="5486400"/>
          </a:xfrm>
        </p:spPr>
        <p:txBody>
          <a:bodyPr>
            <a:norm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نکته مهم در مورد ارتباط بین سه موجودیت:</a:t>
            </a:r>
          </a:p>
          <a:p>
            <a:pPr lvl="1" algn="r" rtl="1"/>
            <a:r>
              <a:rPr lang="fa-IR" sz="1600" b="1" dirty="0">
                <a:cs typeface="B Nazanin" panose="00000400000000000000" pitchFamily="2" charset="-78"/>
              </a:rPr>
              <a:t>مدل یک: سه ارتباط دوگانی</a:t>
            </a: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سه فقره اطلاع:</a:t>
            </a:r>
          </a:p>
          <a:p>
            <a:pPr lvl="2" algn="r" rtl="1"/>
            <a:r>
              <a:rPr lang="fa-IR" sz="1600" dirty="0">
                <a:cs typeface="B Nazanin" panose="00000400000000000000" pitchFamily="2" charset="-78"/>
              </a:rPr>
              <a:t>دانشجو </a:t>
            </a:r>
            <a:r>
              <a:rPr lang="en-US" sz="1600" dirty="0">
                <a:cs typeface="B Nazanin" panose="00000400000000000000" pitchFamily="2" charset="-78"/>
              </a:rPr>
              <a:t>‘s’</a:t>
            </a:r>
            <a:r>
              <a:rPr lang="fa-IR" sz="1600" dirty="0">
                <a:cs typeface="B Nazanin" panose="00000400000000000000" pitchFamily="2" charset="-78"/>
              </a:rPr>
              <a:t> درس </a:t>
            </a:r>
            <a:r>
              <a:rPr lang="en-US" sz="1600" dirty="0">
                <a:cs typeface="B Nazanin" panose="00000400000000000000" pitchFamily="2" charset="-78"/>
              </a:rPr>
              <a:t>‘c’</a:t>
            </a:r>
            <a:r>
              <a:rPr lang="fa-IR" sz="1600" dirty="0">
                <a:cs typeface="B Nazanin" panose="00000400000000000000" pitchFamily="2" charset="-78"/>
              </a:rPr>
              <a:t> را در ترم </a:t>
            </a:r>
            <a:r>
              <a:rPr lang="en-US" sz="1600" dirty="0">
                <a:cs typeface="B Nazanin" panose="00000400000000000000" pitchFamily="2" charset="-78"/>
              </a:rPr>
              <a:t>t1</a:t>
            </a:r>
            <a:r>
              <a:rPr lang="fa-IR" sz="1600" dirty="0">
                <a:cs typeface="B Nazanin" panose="00000400000000000000" pitchFamily="2" charset="-78"/>
              </a:rPr>
              <a:t> سال </a:t>
            </a:r>
            <a:r>
              <a:rPr lang="en-US" sz="1600" dirty="0">
                <a:cs typeface="B Nazanin" panose="00000400000000000000" pitchFamily="2" charset="-78"/>
              </a:rPr>
              <a:t>y1</a:t>
            </a:r>
            <a:r>
              <a:rPr lang="fa-IR" sz="1600" dirty="0">
                <a:cs typeface="B Nazanin" panose="00000400000000000000" pitchFamily="2" charset="-78"/>
              </a:rPr>
              <a:t> اخذ کرده است.</a:t>
            </a:r>
          </a:p>
          <a:p>
            <a:pPr lvl="2" algn="r" rtl="1"/>
            <a:r>
              <a:rPr lang="fa-IR" sz="1600" dirty="0">
                <a:cs typeface="B Nazanin" panose="00000400000000000000" pitchFamily="2" charset="-78"/>
              </a:rPr>
              <a:t>استاد </a:t>
            </a:r>
            <a:r>
              <a:rPr lang="en-US" sz="1600" dirty="0">
                <a:cs typeface="B Nazanin" panose="00000400000000000000" pitchFamily="2" charset="-78"/>
              </a:rPr>
              <a:t>‘p’</a:t>
            </a:r>
            <a:r>
              <a:rPr lang="fa-IR" sz="1600" dirty="0">
                <a:cs typeface="B Nazanin" panose="00000400000000000000" pitchFamily="2" charset="-78"/>
              </a:rPr>
              <a:t> درس </a:t>
            </a:r>
            <a:r>
              <a:rPr lang="en-US" sz="1600" dirty="0">
                <a:cs typeface="B Nazanin" panose="00000400000000000000" pitchFamily="2" charset="-78"/>
              </a:rPr>
              <a:t>‘c’</a:t>
            </a:r>
            <a:r>
              <a:rPr lang="fa-IR" sz="1600" dirty="0">
                <a:cs typeface="B Nazanin" panose="00000400000000000000" pitchFamily="2" charset="-78"/>
              </a:rPr>
              <a:t> را در ترم </a:t>
            </a:r>
            <a:r>
              <a:rPr lang="en-US" sz="1600" dirty="0">
                <a:cs typeface="B Nazanin" panose="00000400000000000000" pitchFamily="2" charset="-78"/>
              </a:rPr>
              <a:t>t1</a:t>
            </a:r>
            <a:r>
              <a:rPr lang="fa-IR" sz="1600" dirty="0">
                <a:cs typeface="B Nazanin" panose="00000400000000000000" pitchFamily="2" charset="-78"/>
              </a:rPr>
              <a:t> سال </a:t>
            </a:r>
            <a:r>
              <a:rPr lang="en-US" sz="1600" dirty="0">
                <a:cs typeface="B Nazanin" panose="00000400000000000000" pitchFamily="2" charset="-78"/>
              </a:rPr>
              <a:t>y1</a:t>
            </a:r>
            <a:r>
              <a:rPr lang="fa-IR" sz="1600" dirty="0">
                <a:cs typeface="B Nazanin" panose="00000400000000000000" pitchFamily="2" charset="-78"/>
              </a:rPr>
              <a:t> ارایه کرده است.</a:t>
            </a:r>
          </a:p>
          <a:p>
            <a:pPr lvl="2" algn="r" rtl="1"/>
            <a:r>
              <a:rPr lang="fa-IR" sz="1600" dirty="0">
                <a:cs typeface="B Nazanin" panose="00000400000000000000" pitchFamily="2" charset="-78"/>
              </a:rPr>
              <a:t>دانشجو </a:t>
            </a:r>
            <a:r>
              <a:rPr lang="en-US" sz="1600" dirty="0">
                <a:cs typeface="B Nazanin" panose="00000400000000000000" pitchFamily="2" charset="-78"/>
              </a:rPr>
              <a:t>‘s’</a:t>
            </a:r>
            <a:r>
              <a:rPr lang="fa-IR" sz="1600" dirty="0">
                <a:cs typeface="B Nazanin" panose="00000400000000000000" pitchFamily="2" charset="-78"/>
              </a:rPr>
              <a:t> دانشجوی استاد </a:t>
            </a:r>
            <a:r>
              <a:rPr lang="en-US" sz="1600" dirty="0">
                <a:cs typeface="B Nazanin" panose="00000400000000000000" pitchFamily="2" charset="-78"/>
              </a:rPr>
              <a:t>‘p’</a:t>
            </a:r>
            <a:r>
              <a:rPr lang="fa-IR" sz="1600" dirty="0">
                <a:cs typeface="B Nazanin" panose="00000400000000000000" pitchFamily="2" charset="-78"/>
              </a:rPr>
              <a:t> در ترم </a:t>
            </a:r>
            <a:r>
              <a:rPr lang="en-US" sz="1600" dirty="0">
                <a:cs typeface="B Nazanin" panose="00000400000000000000" pitchFamily="2" charset="-78"/>
              </a:rPr>
              <a:t>t1</a:t>
            </a:r>
            <a:r>
              <a:rPr lang="fa-IR" sz="1600" dirty="0">
                <a:cs typeface="B Nazanin" panose="00000400000000000000" pitchFamily="2" charset="-78"/>
              </a:rPr>
              <a:t> سال </a:t>
            </a:r>
            <a:r>
              <a:rPr lang="en-US" sz="1600" dirty="0">
                <a:cs typeface="B Nazanin" panose="00000400000000000000" pitchFamily="2" charset="-78"/>
              </a:rPr>
              <a:t>y1</a:t>
            </a:r>
            <a:r>
              <a:rPr lang="fa-IR" sz="1600" dirty="0">
                <a:cs typeface="B Nazanin" panose="00000400000000000000" pitchFamily="2" charset="-78"/>
              </a:rPr>
              <a:t> است.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از این سه فقره اطلاع لزوماً همیشه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نمی‏توان </a:t>
            </a:r>
            <a:r>
              <a:rPr lang="fa-IR" sz="1600" dirty="0">
                <a:cs typeface="B Nazanin" panose="00000400000000000000" pitchFamily="2" charset="-78"/>
              </a:rPr>
              <a:t>نتیجه گرفت که دانشجو </a:t>
            </a:r>
            <a:r>
              <a:rPr lang="en-US" sz="1600" dirty="0">
                <a:cs typeface="B Nazanin" panose="00000400000000000000" pitchFamily="2" charset="-78"/>
              </a:rPr>
              <a:t>‘s’</a:t>
            </a:r>
            <a:r>
              <a:rPr lang="fa-IR" sz="1600" dirty="0">
                <a:cs typeface="B Nazanin" panose="00000400000000000000" pitchFamily="2" charset="-78"/>
              </a:rPr>
              <a:t> درس </a:t>
            </a:r>
            <a:r>
              <a:rPr lang="en-US" sz="1600" dirty="0">
                <a:cs typeface="B Nazanin" panose="00000400000000000000" pitchFamily="2" charset="-78"/>
              </a:rPr>
              <a:t>‘c’</a:t>
            </a:r>
            <a:r>
              <a:rPr lang="fa-IR" sz="1600" dirty="0">
                <a:cs typeface="B Nazanin" panose="00000400000000000000" pitchFamily="2" charset="-78"/>
              </a:rPr>
              <a:t> را با استاد </a:t>
            </a:r>
            <a:r>
              <a:rPr lang="en-US" sz="1600" dirty="0">
                <a:cs typeface="B Nazanin" panose="00000400000000000000" pitchFamily="2" charset="-78"/>
              </a:rPr>
              <a:t>‘p’</a:t>
            </a:r>
            <a:r>
              <a:rPr lang="fa-IR" sz="1600" dirty="0">
                <a:cs typeface="B Nazanin" panose="00000400000000000000" pitchFamily="2" charset="-78"/>
              </a:rPr>
              <a:t> گذرانده است.</a:t>
            </a:r>
            <a:endParaRPr lang="en-US" sz="1600" dirty="0">
              <a:cs typeface="B Nazanin" panose="000004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3FBC7E-54CD-4046-8C4D-E266D52245B2}"/>
              </a:ext>
            </a:extLst>
          </p:cNvPr>
          <p:cNvGrpSpPr/>
          <p:nvPr/>
        </p:nvGrpSpPr>
        <p:grpSpPr>
          <a:xfrm>
            <a:off x="183309" y="1894825"/>
            <a:ext cx="6156531" cy="2753375"/>
            <a:chOff x="1623489" y="1437625"/>
            <a:chExt cx="6156531" cy="275337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7108E0-87C5-4C9D-AA89-F61FE763B4F0}"/>
                </a:ext>
              </a:extLst>
            </p:cNvPr>
            <p:cNvCxnSpPr>
              <a:stCxn id="43" idx="0"/>
              <a:endCxn id="18" idx="2"/>
            </p:cNvCxnSpPr>
            <p:nvPr/>
          </p:nvCxnSpPr>
          <p:spPr>
            <a:xfrm flipH="1" flipV="1">
              <a:off x="3323178" y="3525864"/>
              <a:ext cx="1354308" cy="20793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CCD7AD-361B-4AD7-8605-54CE8C80FAD3}"/>
                </a:ext>
              </a:extLst>
            </p:cNvPr>
            <p:cNvCxnSpPr>
              <a:stCxn id="18" idx="0"/>
              <a:endCxn id="45" idx="2"/>
            </p:cNvCxnSpPr>
            <p:nvPr/>
          </p:nvCxnSpPr>
          <p:spPr>
            <a:xfrm flipH="1" flipV="1">
              <a:off x="2653893" y="2400837"/>
              <a:ext cx="669285" cy="43922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EF50AA-6648-4E88-A09A-7612D9E74B4E}"/>
                </a:ext>
              </a:extLst>
            </p:cNvPr>
            <p:cNvGrpSpPr/>
            <p:nvPr/>
          </p:nvGrpSpPr>
          <p:grpSpPr>
            <a:xfrm>
              <a:off x="1623489" y="1437625"/>
              <a:ext cx="6156531" cy="2753375"/>
              <a:chOff x="1471089" y="1285225"/>
              <a:chExt cx="6156531" cy="2753375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2F6D7711-06CB-4EEF-B692-84DCDD202FFB}"/>
                  </a:ext>
                </a:extLst>
              </p:cNvPr>
              <p:cNvSpPr/>
              <p:nvPr/>
            </p:nvSpPr>
            <p:spPr>
              <a:xfrm>
                <a:off x="5215863" y="2588595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د.ا</a:t>
                </a:r>
                <a:endParaRPr lang="en-US" sz="14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D7A672E-9A1C-444F-88E5-33F8422C257A}"/>
                  </a:ext>
                </a:extLst>
              </p:cNvPr>
              <p:cNvGrpSpPr/>
              <p:nvPr/>
            </p:nvGrpSpPr>
            <p:grpSpPr>
              <a:xfrm>
                <a:off x="1471089" y="1285225"/>
                <a:ext cx="6156531" cy="2753375"/>
                <a:chOff x="1471089" y="1285225"/>
                <a:chExt cx="6156531" cy="2753375"/>
              </a:xfrm>
            </p:grpSpPr>
            <p:sp>
              <p:nvSpPr>
                <p:cNvPr id="18" name="Flowchart: Decision 17">
                  <a:extLst>
                    <a:ext uri="{FF2B5EF4-FFF2-40B4-BE49-F238E27FC236}">
                      <a16:creationId xmlns:a16="http://schemas.microsoft.com/office/drawing/2014/main" id="{315237B9-391B-413E-9847-2C9BB1F78532}"/>
                    </a:ext>
                  </a:extLst>
                </p:cNvPr>
                <p:cNvSpPr/>
                <p:nvPr/>
              </p:nvSpPr>
              <p:spPr>
                <a:xfrm>
                  <a:off x="2561178" y="2687664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ا.د.</a:t>
                  </a:r>
                  <a:endParaRPr lang="en-US" sz="1400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0FBEB8B-995B-4DDF-8183-E6DDC8B96C83}"/>
                    </a:ext>
                  </a:extLst>
                </p:cNvPr>
                <p:cNvCxnSpPr>
                  <a:stCxn id="16" idx="0"/>
                  <a:endCxn id="46" idx="2"/>
                </p:cNvCxnSpPr>
                <p:nvPr/>
              </p:nvCxnSpPr>
              <p:spPr>
                <a:xfrm flipV="1">
                  <a:off x="5825463" y="2248437"/>
                  <a:ext cx="638430" cy="34015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29EF085-A8D8-4DE1-91D1-0425D12FC958}"/>
                    </a:ext>
                  </a:extLst>
                </p:cNvPr>
                <p:cNvGrpSpPr/>
                <p:nvPr/>
              </p:nvGrpSpPr>
              <p:grpSpPr>
                <a:xfrm>
                  <a:off x="2006193" y="1285225"/>
                  <a:ext cx="5621427" cy="2753375"/>
                  <a:chOff x="1981200" y="1285225"/>
                  <a:chExt cx="5621427" cy="2753375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E2CFF6B3-CC23-4F71-8F43-A08C3E8C90CE}"/>
                      </a:ext>
                    </a:extLst>
                  </p:cNvPr>
                  <p:cNvGrpSpPr/>
                  <p:nvPr/>
                </p:nvGrpSpPr>
                <p:grpSpPr>
                  <a:xfrm>
                    <a:off x="1981200" y="1676400"/>
                    <a:ext cx="4953000" cy="2362200"/>
                    <a:chOff x="3589449" y="4191000"/>
                    <a:chExt cx="4953000" cy="2362200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5CFC5ECA-E95B-460F-9B2A-F348CF585C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89449" y="4191000"/>
                      <a:ext cx="4953000" cy="685800"/>
                      <a:chOff x="-304800" y="4953000"/>
                      <a:chExt cx="4953000" cy="685800"/>
                    </a:xfrm>
                  </p:grpSpPr>
                  <p:sp>
                    <p:nvSpPr>
                      <p:cNvPr id="45" name="Rounded Rectangle 17">
                        <a:extLst>
                          <a:ext uri="{FF2B5EF4-FFF2-40B4-BE49-F238E27FC236}">
                            <a16:creationId xmlns:a16="http://schemas.microsoft.com/office/drawing/2014/main" id="{8E8C85C3-C5F6-4737-B9EE-48AF1740B4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048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>
                            <a:solidFill>
                              <a:sysClr val="windowText" lastClr="000000"/>
                            </a:solidFill>
                            <a:cs typeface="B Nazanin" panose="00000400000000000000" pitchFamily="2" charset="-78"/>
                          </a:rPr>
                          <a:t>دانشجو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endParaRPr>
                      </a:p>
                    </p:txBody>
                  </p:sp>
                  <p:sp>
                    <p:nvSpPr>
                      <p:cNvPr id="46" name="Rounded Rectangle 18">
                        <a:extLst>
                          <a:ext uri="{FF2B5EF4-FFF2-40B4-BE49-F238E27FC236}">
                            <a16:creationId xmlns:a16="http://schemas.microsoft.com/office/drawing/2014/main" id="{33291E73-C59B-4540-91BC-92DAEBEAE0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7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>
                            <a:solidFill>
                              <a:sysClr val="windowText" lastClr="000000"/>
                            </a:solidFill>
                            <a:cs typeface="B Nazanin" panose="00000400000000000000" pitchFamily="2" charset="-78"/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endParaRPr>
                      </a:p>
                    </p:txBody>
                  </p:sp>
                  <p:sp>
                    <p:nvSpPr>
                      <p:cNvPr id="47" name="Flowchart: Decision 46">
                        <a:extLst>
                          <a:ext uri="{FF2B5EF4-FFF2-40B4-BE49-F238E27FC236}">
                            <a16:creationId xmlns:a16="http://schemas.microsoft.com/office/drawing/2014/main" id="{7E859160-080D-4746-A1BD-3B3E00953D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>
                            <a:solidFill>
                              <a:schemeClr val="tx1"/>
                            </a:solidFill>
                            <a:cs typeface="B Nazanin" panose="00000400000000000000" pitchFamily="2" charset="-78"/>
                          </a:rPr>
                          <a:t>د.د.</a:t>
                        </a:r>
                        <a:endParaRPr lang="en-US" sz="1400" b="1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endParaRPr>
                      </a:p>
                    </p:txBody>
                  </p: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34B7D68A-ABDD-4FED-8FEC-8C4321F7A4D5}"/>
                          </a:ext>
                        </a:extLst>
                      </p:cNvPr>
                      <p:cNvCxnSpPr>
                        <a:stCxn id="47" idx="1"/>
                        <a:endCxn id="45" idx="3"/>
                      </p:cNvCxnSpPr>
                      <p:nvPr/>
                    </p:nvCxnSpPr>
                    <p:spPr>
                      <a:xfrm flipH="1">
                        <a:off x="685800" y="5295900"/>
                        <a:ext cx="9144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2F92063A-6149-48D1-B77F-0A69732FA9B0}"/>
                          </a:ext>
                        </a:extLst>
                      </p:cNvPr>
                      <p:cNvCxnSpPr>
                        <a:stCxn id="46" idx="1"/>
                        <a:endCxn id="47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838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" name="Rounded Rectangle 15">
                      <a:extLst>
                        <a:ext uri="{FF2B5EF4-FFF2-40B4-BE49-F238E27FC236}">
                          <a16:creationId xmlns:a16="http://schemas.microsoft.com/office/drawing/2014/main" id="{30EAA785-92AF-446D-BC76-3A15F2650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3042" y="6096000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استاد</a:t>
                      </a:r>
                      <a:endParaRPr lang="en-US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3E58BA63-7D0A-4708-81A3-C9B4B6C7F648}"/>
                        </a:ext>
                      </a:extLst>
                    </p:cNvPr>
                    <p:cNvCxnSpPr>
                      <a:stCxn id="43" idx="0"/>
                      <a:endCxn id="16" idx="2"/>
                    </p:cNvCxnSpPr>
                    <p:nvPr/>
                  </p:nvCxnSpPr>
                  <p:spPr>
                    <a:xfrm flipV="1">
                      <a:off x="6108342" y="5788995"/>
                      <a:ext cx="1300377" cy="30700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A6FA8FE4-3F2C-4F50-B896-AB6F390A4991}"/>
                      </a:ext>
                    </a:extLst>
                  </p:cNvPr>
                  <p:cNvGrpSpPr/>
                  <p:nvPr/>
                </p:nvGrpSpPr>
                <p:grpSpPr>
                  <a:xfrm>
                    <a:off x="3241183" y="1285225"/>
                    <a:ext cx="2672755" cy="536945"/>
                    <a:chOff x="3241183" y="1285225"/>
                    <a:chExt cx="2672755" cy="536945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66C341EF-7C65-4A51-B72D-BCE2153A5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183" y="1288770"/>
                      <a:ext cx="92202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4E69D042-DA3D-4C5B-912C-3BA1E7DB6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1918" y="1285225"/>
                      <a:ext cx="92202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A6B3B177-794D-4FCF-9C45-A2307B84CF81}"/>
                        </a:ext>
                      </a:extLst>
                    </p:cNvPr>
                    <p:cNvCxnSpPr>
                      <a:stCxn id="47" idx="0"/>
                      <a:endCxn id="38" idx="6"/>
                    </p:cNvCxnSpPr>
                    <p:nvPr/>
                  </p:nvCxnSpPr>
                  <p:spPr>
                    <a:xfrm flipH="1" flipV="1">
                      <a:off x="4163203" y="1555470"/>
                      <a:ext cx="332597" cy="12093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9813DB69-D50F-4C26-B422-E38B82E00A14}"/>
                        </a:ext>
                      </a:extLst>
                    </p:cNvPr>
                    <p:cNvCxnSpPr>
                      <a:stCxn id="47" idx="0"/>
                      <a:endCxn id="39" idx="2"/>
                    </p:cNvCxnSpPr>
                    <p:nvPr/>
                  </p:nvCxnSpPr>
                  <p:spPr>
                    <a:xfrm flipV="1">
                      <a:off x="4495800" y="1551925"/>
                      <a:ext cx="496118" cy="12447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FD8CA8C6-B7B3-4594-B43C-5EA0C1578190}"/>
                      </a:ext>
                    </a:extLst>
                  </p:cNvPr>
                  <p:cNvGrpSpPr/>
                  <p:nvPr/>
                </p:nvGrpSpPr>
                <p:grpSpPr>
                  <a:xfrm>
                    <a:off x="6119685" y="2818297"/>
                    <a:ext cx="1482942" cy="1087854"/>
                    <a:chOff x="6119685" y="2818297"/>
                    <a:chExt cx="1482942" cy="1087854"/>
                  </a:xfrm>
                </p:grpSpPr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764B529-D00C-4464-9496-E986CBD67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9685" y="3372751"/>
                      <a:ext cx="92202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2D639971-BCF3-4307-94A5-46B7206CB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0607" y="2818297"/>
                      <a:ext cx="92202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062828EB-43B6-46D9-9657-73EC7E304469}"/>
                        </a:ext>
                      </a:extLst>
                    </p:cNvPr>
                    <p:cNvCxnSpPr>
                      <a:stCxn id="16" idx="3"/>
                      <a:endCxn id="34" idx="0"/>
                    </p:cNvCxnSpPr>
                    <p:nvPr/>
                  </p:nvCxnSpPr>
                  <p:spPr>
                    <a:xfrm>
                      <a:off x="6410070" y="2931495"/>
                      <a:ext cx="170625" cy="44125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6F576DC8-E96D-4FCB-8F90-7FE39ACBCD9B}"/>
                        </a:ext>
                      </a:extLst>
                    </p:cNvPr>
                    <p:cNvCxnSpPr>
                      <a:stCxn id="16" idx="3"/>
                      <a:endCxn id="35" idx="2"/>
                    </p:cNvCxnSpPr>
                    <p:nvPr/>
                  </p:nvCxnSpPr>
                  <p:spPr>
                    <a:xfrm>
                      <a:off x="6410070" y="2931495"/>
                      <a:ext cx="270537" cy="15350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EA234C-FD96-4205-8722-EEED2317E687}"/>
                    </a:ext>
                  </a:extLst>
                </p:cNvPr>
                <p:cNvSpPr txBox="1"/>
                <p:nvPr/>
              </p:nvSpPr>
              <p:spPr>
                <a:xfrm>
                  <a:off x="3243066" y="195544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anose="00000400000000000000" pitchFamily="2" charset="-78"/>
                    </a:rPr>
                    <a:t>M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996597-46E4-4A0D-B6EF-568947B33852}"/>
                    </a:ext>
                  </a:extLst>
                </p:cNvPr>
                <p:cNvSpPr txBox="1"/>
                <p:nvPr/>
              </p:nvSpPr>
              <p:spPr>
                <a:xfrm>
                  <a:off x="5300466" y="1956516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anose="00000400000000000000" pitchFamily="2" charset="-78"/>
                    </a:rPr>
                    <a:t>N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45C7DE-0C01-4F0E-91F6-D908D9236500}"/>
                    </a:ext>
                  </a:extLst>
                </p:cNvPr>
                <p:cNvSpPr txBox="1"/>
                <p:nvPr/>
              </p:nvSpPr>
              <p:spPr>
                <a:xfrm>
                  <a:off x="6354222" y="22976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anose="00000400000000000000" pitchFamily="2" charset="-78"/>
                    </a:rPr>
                    <a:t>N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DEC69C6-E9D7-46B2-91D5-DCA21BC86D7D}"/>
                    </a:ext>
                  </a:extLst>
                </p:cNvPr>
                <p:cNvSpPr txBox="1"/>
                <p:nvPr/>
              </p:nvSpPr>
              <p:spPr>
                <a:xfrm>
                  <a:off x="4800600" y="30596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anose="00000400000000000000" pitchFamily="2" charset="-78"/>
                    </a:rPr>
                    <a:t>M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057D4F-6AA7-4811-8C9B-9C9A6A6EA284}"/>
                    </a:ext>
                  </a:extLst>
                </p:cNvPr>
                <p:cNvSpPr txBox="1"/>
                <p:nvPr/>
              </p:nvSpPr>
              <p:spPr>
                <a:xfrm>
                  <a:off x="2209800" y="23622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anose="00000400000000000000" pitchFamily="2" charset="-78"/>
                    </a:rPr>
                    <a:t>N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2B969E3-5CFE-4EF7-9B5D-6CCE9ADDC493}"/>
                    </a:ext>
                  </a:extLst>
                </p:cNvPr>
                <p:cNvSpPr txBox="1"/>
                <p:nvPr/>
              </p:nvSpPr>
              <p:spPr>
                <a:xfrm>
                  <a:off x="3585453" y="3140923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anose="00000400000000000000" pitchFamily="2" charset="-78"/>
                    </a:rPr>
                    <a:t>M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38B46ED-420A-472E-9272-0DBB0E575804}"/>
                    </a:ext>
                  </a:extLst>
                </p:cNvPr>
                <p:cNvSpPr/>
                <p:nvPr/>
              </p:nvSpPr>
              <p:spPr>
                <a:xfrm>
                  <a:off x="1897380" y="35052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ترم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21390D-7C5E-413D-9EE9-949400DC699F}"/>
                    </a:ext>
                  </a:extLst>
                </p:cNvPr>
                <p:cNvSpPr/>
                <p:nvPr/>
              </p:nvSpPr>
              <p:spPr>
                <a:xfrm>
                  <a:off x="1471089" y="28956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سال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4104B80-C3D0-4AAB-BD58-15306472EB86}"/>
                    </a:ext>
                  </a:extLst>
                </p:cNvPr>
                <p:cNvCxnSpPr>
                  <a:stCxn id="18" idx="1"/>
                  <a:endCxn id="27" idx="7"/>
                </p:cNvCxnSpPr>
                <p:nvPr/>
              </p:nvCxnSpPr>
              <p:spPr>
                <a:xfrm>
                  <a:off x="2561178" y="3030564"/>
                  <a:ext cx="123195" cy="55275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5B35948-200C-4C46-B1A7-7BB51E11D18F}"/>
                    </a:ext>
                  </a:extLst>
                </p:cNvPr>
                <p:cNvCxnSpPr>
                  <a:stCxn id="18" idx="1"/>
                  <a:endCxn id="28" idx="6"/>
                </p:cNvCxnSpPr>
                <p:nvPr/>
              </p:nvCxnSpPr>
              <p:spPr>
                <a:xfrm flipH="1">
                  <a:off x="2393109" y="3030564"/>
                  <a:ext cx="168069" cy="13173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5765773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ارتباط سه موجودیت – مدل دوم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1D53FB60-6019-43C3-9ACE-CBE7AE2F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771706"/>
            <a:ext cx="11039062" cy="5257799"/>
          </a:xfrm>
        </p:spPr>
        <p:txBody>
          <a:bodyPr>
            <a:normAutofit/>
          </a:bodyPr>
          <a:lstStyle/>
          <a:p>
            <a:pPr lvl="1" algn="r" rtl="1"/>
            <a:r>
              <a:rPr lang="fa-IR" sz="1600" b="1" dirty="0">
                <a:cs typeface="B Nazanin" panose="00000400000000000000" pitchFamily="2" charset="-78"/>
              </a:rPr>
              <a:t>مدل دوم : ارتباط سه گانی</a:t>
            </a:r>
          </a:p>
          <a:p>
            <a:pPr lvl="2" algn="r" rtl="1"/>
            <a:endParaRPr lang="fa-IR" sz="1600" dirty="0">
              <a:cs typeface="B Nazanin" panose="00000400000000000000" pitchFamily="2" charset="-78"/>
            </a:endParaRPr>
          </a:p>
          <a:p>
            <a:pPr lvl="2" algn="r" rtl="1"/>
            <a:endParaRPr lang="fa-IR" sz="1600" dirty="0">
              <a:cs typeface="B Nazanin" panose="00000400000000000000" pitchFamily="2" charset="-78"/>
            </a:endParaRPr>
          </a:p>
          <a:p>
            <a:pPr lvl="2" algn="r" rtl="1"/>
            <a:endParaRPr lang="fa-IR" sz="1600" dirty="0">
              <a:cs typeface="B Nazanin" panose="00000400000000000000" pitchFamily="2" charset="-78"/>
            </a:endParaRPr>
          </a:p>
          <a:p>
            <a:pPr lvl="2" algn="r" rtl="1"/>
            <a:endParaRPr lang="fa-IR" sz="1600" dirty="0">
              <a:cs typeface="B Nazanin" panose="00000400000000000000" pitchFamily="2" charset="-78"/>
            </a:endParaRPr>
          </a:p>
          <a:p>
            <a:pPr lvl="2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در حالت سه ارتباط دوگانی،  اگر از ارتباطات </a:t>
            </a:r>
            <a:r>
              <a:rPr lang="fa-IR" sz="1600" u="sng" dirty="0">
                <a:cs typeface="B Nazanin" panose="00000400000000000000" pitchFamily="2" charset="-78"/>
              </a:rPr>
              <a:t>دوگانی</a:t>
            </a:r>
            <a:r>
              <a:rPr lang="fa-IR" sz="1600" dirty="0">
                <a:cs typeface="B Nazanin" panose="00000400000000000000" pitchFamily="2" charset="-78"/>
              </a:rPr>
              <a:t>، ارتباط </a:t>
            </a:r>
            <a:r>
              <a:rPr lang="fa-IR" sz="1600" u="sng" dirty="0">
                <a:cs typeface="B Nazanin" panose="00000400000000000000" pitchFamily="2" charset="-78"/>
              </a:rPr>
              <a:t>سه گانی</a:t>
            </a:r>
            <a:r>
              <a:rPr lang="fa-IR" sz="1600" dirty="0">
                <a:cs typeface="B Nazanin" panose="00000400000000000000" pitchFamily="2" charset="-78"/>
              </a:rPr>
              <a:t> را استنتاج کنیم در شرایطی که از لحاظ معنایی این استنتاج درست نباشد می‌گوییم دچار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دام پیوندی حلقه‏ای </a:t>
            </a:r>
            <a:r>
              <a:rPr lang="fa-IR" sz="1600" dirty="0">
                <a:cs typeface="B Nazanin" panose="00000400000000000000" pitchFamily="2" charset="-78"/>
              </a:rPr>
              <a:t>شده‏ایم.          </a:t>
            </a:r>
          </a:p>
          <a:p>
            <a:pPr marL="457200" lvl="1" indent="0" algn="r" rtl="1">
              <a:buNone/>
            </a:pPr>
            <a:endParaRPr lang="fa-IR" sz="1600" dirty="0">
              <a:cs typeface="B Nazanin" panose="00000400000000000000" pitchFamily="2" charset="-78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FA218-D4B2-4A41-BE01-8FB472E9E8B0}"/>
              </a:ext>
            </a:extLst>
          </p:cNvPr>
          <p:cNvGrpSpPr/>
          <p:nvPr/>
        </p:nvGrpSpPr>
        <p:grpSpPr>
          <a:xfrm>
            <a:off x="2758440" y="1405128"/>
            <a:ext cx="4038600" cy="2362200"/>
            <a:chOff x="1600200" y="1143000"/>
            <a:chExt cx="4038600" cy="23622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E298689-A10D-4E5B-AD19-C35155F31748}"/>
                </a:ext>
              </a:extLst>
            </p:cNvPr>
            <p:cNvGrpSpPr/>
            <p:nvPr/>
          </p:nvGrpSpPr>
          <p:grpSpPr>
            <a:xfrm>
              <a:off x="1600200" y="1676400"/>
              <a:ext cx="4038600" cy="1828800"/>
              <a:chOff x="4122849" y="4191000"/>
              <a:chExt cx="4038600" cy="182880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5157934-DFAA-4D20-A63E-52B100C172EE}"/>
                  </a:ext>
                </a:extLst>
              </p:cNvPr>
              <p:cNvGrpSpPr/>
              <p:nvPr/>
            </p:nvGrpSpPr>
            <p:grpSpPr>
              <a:xfrm>
                <a:off x="4122849" y="4191000"/>
                <a:ext cx="4038600" cy="685800"/>
                <a:chOff x="228600" y="4953000"/>
                <a:chExt cx="4038600" cy="685800"/>
              </a:xfrm>
            </p:grpSpPr>
            <p:sp>
              <p:nvSpPr>
                <p:cNvPr id="60" name="Rounded Rectangle 7">
                  <a:extLst>
                    <a:ext uri="{FF2B5EF4-FFF2-40B4-BE49-F238E27FC236}">
                      <a16:creationId xmlns:a16="http://schemas.microsoft.com/office/drawing/2014/main" id="{1B2E6AAE-4C99-45D8-8BEF-2513A40BD0E4}"/>
                    </a:ext>
                  </a:extLst>
                </p:cNvPr>
                <p:cNvSpPr/>
                <p:nvPr/>
              </p:nvSpPr>
              <p:spPr>
                <a:xfrm>
                  <a:off x="228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61" name="Rounded Rectangle 8">
                  <a:extLst>
                    <a:ext uri="{FF2B5EF4-FFF2-40B4-BE49-F238E27FC236}">
                      <a16:creationId xmlns:a16="http://schemas.microsoft.com/office/drawing/2014/main" id="{DE1456C2-2F67-4B7D-A5BB-A103048C3F53}"/>
                    </a:ext>
                  </a:extLst>
                </p:cNvPr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62" name="Flowchart: Decision 61">
                  <a:extLst>
                    <a:ext uri="{FF2B5EF4-FFF2-40B4-BE49-F238E27FC236}">
                      <a16:creationId xmlns:a16="http://schemas.microsoft.com/office/drawing/2014/main" id="{C342C560-120F-4267-B391-4B8D90F572F4}"/>
                    </a:ext>
                  </a:extLst>
                </p:cNvPr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CA2C606-3A2F-41DC-B997-5567D602FB04}"/>
                    </a:ext>
                  </a:extLst>
                </p:cNvPr>
                <p:cNvCxnSpPr>
                  <a:stCxn id="62" idx="1"/>
                  <a:endCxn id="60" idx="3"/>
                </p:cNvCxnSpPr>
                <p:nvPr/>
              </p:nvCxnSpPr>
              <p:spPr>
                <a:xfrm flipH="1">
                  <a:off x="1219200" y="5295900"/>
                  <a:ext cx="3810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3E5ACC6-40C7-4187-A5D7-7BF578C82062}"/>
                    </a:ext>
                  </a:extLst>
                </p:cNvPr>
                <p:cNvCxnSpPr>
                  <a:stCxn id="61" idx="1"/>
                  <a:endCxn id="62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ounded Rectangle 5">
                <a:extLst>
                  <a:ext uri="{FF2B5EF4-FFF2-40B4-BE49-F238E27FC236}">
                    <a16:creationId xmlns:a16="http://schemas.microsoft.com/office/drawing/2014/main" id="{27253BB2-4673-4E9E-B4CB-70AD992E3825}"/>
                  </a:ext>
                </a:extLst>
              </p:cNvPr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9DD032B-D482-4259-97EE-E055749795C5}"/>
                  </a:ext>
                </a:extLst>
              </p:cNvPr>
              <p:cNvCxnSpPr>
                <a:stCxn id="58" idx="0"/>
                <a:endCxn id="62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49B610-7E67-4C6F-BEAC-F9A372A7F2EC}"/>
                </a:ext>
              </a:extLst>
            </p:cNvPr>
            <p:cNvSpPr/>
            <p:nvPr/>
          </p:nvSpPr>
          <p:spPr>
            <a:xfrm>
              <a:off x="2209800" y="1143000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628509E-EA80-4DAE-A670-925721CDFFDF}"/>
                </a:ext>
              </a:extLst>
            </p:cNvPr>
            <p:cNvSpPr/>
            <p:nvPr/>
          </p:nvSpPr>
          <p:spPr>
            <a:xfrm>
              <a:off x="4151379" y="1143000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3F447BA-F1FF-4D46-A57F-955E93B6BFC3}"/>
                </a:ext>
              </a:extLst>
            </p:cNvPr>
            <p:cNvCxnSpPr>
              <a:endCxn id="53" idx="6"/>
            </p:cNvCxnSpPr>
            <p:nvPr/>
          </p:nvCxnSpPr>
          <p:spPr>
            <a:xfrm flipH="1" flipV="1">
              <a:off x="3131820" y="1409700"/>
              <a:ext cx="220980" cy="381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2F2754-5DA8-4CDB-9772-E753DE6CB3D9}"/>
                </a:ext>
              </a:extLst>
            </p:cNvPr>
            <p:cNvCxnSpPr>
              <a:endCxn id="54" idx="2"/>
            </p:cNvCxnSpPr>
            <p:nvPr/>
          </p:nvCxnSpPr>
          <p:spPr>
            <a:xfrm flipV="1">
              <a:off x="3810000" y="1409700"/>
              <a:ext cx="341379" cy="381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0065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89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133" y="4274190"/>
            <a:ext cx="12518265" cy="1968485"/>
          </a:xfrm>
          <a:prstGeom prst="rect">
            <a:avLst/>
          </a:prstGeom>
        </p:spPr>
      </p:pic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2248484" y="459122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داده‌ها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48484" y="1032160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مراحل تولید سیستم‌های اطلاعاتی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2248484" y="1600712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روش‌های مدل سازی</a:t>
            </a:r>
          </a:p>
        </p:txBody>
      </p:sp>
      <p:sp>
        <p:nvSpPr>
          <p:cNvPr id="19" name="Rectangle 18">
            <a:hlinkClick r:id="rId8" action="ppaction://hlinksldjump"/>
          </p:cNvPr>
          <p:cNvSpPr/>
          <p:nvPr/>
        </p:nvSpPr>
        <p:spPr>
          <a:xfrm>
            <a:off x="2248484" y="2173329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نمودار ارتباط موجودیت مبنایی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" name="Rectangle 8">
            <a:hlinkClick r:id="rId9" action="ppaction://hlinksldjump"/>
          </p:cNvPr>
          <p:cNvSpPr/>
          <p:nvPr/>
        </p:nvSpPr>
        <p:spPr>
          <a:xfrm>
            <a:off x="2248484" y="2745946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انواع دام در نمودار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ER</a:t>
            </a:r>
          </a:p>
        </p:txBody>
      </p: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5DEF17F9-D847-4A4F-BD69-3D5598ACA3A3}"/>
              </a:ext>
            </a:extLst>
          </p:cNvPr>
          <p:cNvSpPr/>
          <p:nvPr/>
        </p:nvSpPr>
        <p:spPr>
          <a:xfrm>
            <a:off x="2248484" y="3319284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نمودار ارتباط موجودیت گسترش یافته</a:t>
            </a:r>
          </a:p>
        </p:txBody>
      </p:sp>
      <p:sp>
        <p:nvSpPr>
          <p:cNvPr id="11" name="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2BE4E55D-B69A-4200-BDF4-53AC5FDE631F}"/>
              </a:ext>
            </a:extLst>
          </p:cNvPr>
          <p:cNvSpPr/>
          <p:nvPr/>
        </p:nvSpPr>
        <p:spPr>
          <a:xfrm>
            <a:off x="2248484" y="4461297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پایان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2" name="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B482E573-50C6-4ED4-8DB6-B19915688B8F}"/>
              </a:ext>
            </a:extLst>
          </p:cNvPr>
          <p:cNvSpPr/>
          <p:nvPr/>
        </p:nvSpPr>
        <p:spPr>
          <a:xfrm>
            <a:off x="2248484" y="3892622"/>
            <a:ext cx="7517816" cy="461665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83000">
                <a:schemeClr val="accent1">
                  <a:lumMod val="50000"/>
                </a:schemeClr>
              </a:gs>
              <a:gs pos="89000">
                <a:schemeClr val="tx2">
                  <a:lumMod val="50000"/>
                </a:schemeClr>
              </a:gs>
              <a:gs pos="94000">
                <a:schemeClr val="bg1"/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gradFill flip="none" rotWithShape="1">
              <a:gsLst>
                <a:gs pos="78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مراحل روش مدل سازی معنایی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987934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8" grpId="0" animBg="1"/>
      <p:bldP spid="19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موجودیت ضعیف و نکات آن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EDFAC0-B727-4331-AC07-A1DC902E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818701"/>
            <a:ext cx="11039061" cy="4459854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1600" b="1" dirty="0">
                <a:cs typeface="B Nazanin" panose="00000400000000000000" pitchFamily="2" charset="-78"/>
              </a:rPr>
              <a:t>موجودیت ضعیف:  </a:t>
            </a:r>
          </a:p>
          <a:p>
            <a:pPr lvl="1" algn="r" rt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موجودیت </a:t>
            </a:r>
            <a:r>
              <a:rPr lang="en-US" sz="1600" dirty="0">
                <a:cs typeface="B Nazanin" panose="00000400000000000000" pitchFamily="2" charset="-78"/>
              </a:rPr>
              <a:t>A</a:t>
            </a:r>
            <a:r>
              <a:rPr lang="fa-IR" sz="1600" dirty="0">
                <a:cs typeface="B Nazanin" panose="00000400000000000000" pitchFamily="2" charset="-78"/>
              </a:rPr>
              <a:t> را ضعیف موجودیت </a:t>
            </a:r>
            <a:r>
              <a:rPr lang="en-US" sz="1600" dirty="0">
                <a:cs typeface="B Nazanin" panose="00000400000000000000" pitchFamily="2" charset="-78"/>
              </a:rPr>
              <a:t>B</a:t>
            </a:r>
            <a:r>
              <a:rPr lang="fa-IR" sz="1600" dirty="0">
                <a:cs typeface="B Nazanin" panose="00000400000000000000" pitchFamily="2" charset="-78"/>
              </a:rPr>
              <a:t> گوییم هرگاه </a:t>
            </a:r>
            <a:r>
              <a:rPr lang="en-US" sz="1600" dirty="0">
                <a:cs typeface="B Nazanin" panose="00000400000000000000" pitchFamily="2" charset="-78"/>
              </a:rPr>
              <a:t>A</a:t>
            </a:r>
            <a:r>
              <a:rPr lang="fa-IR" sz="1600" dirty="0">
                <a:cs typeface="B Nazanin" panose="00000400000000000000" pitchFamily="2" charset="-78"/>
              </a:rPr>
              <a:t> با </a:t>
            </a:r>
            <a:r>
              <a:rPr lang="en-US" sz="1600" dirty="0">
                <a:cs typeface="B Nazanin" panose="00000400000000000000" pitchFamily="2" charset="-78"/>
              </a:rPr>
              <a:t>B</a:t>
            </a:r>
            <a:r>
              <a:rPr lang="fa-IR" sz="1600" dirty="0">
                <a:cs typeface="B Nazanin" panose="00000400000000000000" pitchFamily="2" charset="-78"/>
              </a:rPr>
              <a:t> «وابستگی وجودی»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 داشته باشد. (یعنی اگر </a:t>
            </a:r>
            <a:r>
              <a:rPr lang="en-US" sz="1600" dirty="0">
                <a:cs typeface="B Nazanin" panose="00000400000000000000" pitchFamily="2" charset="-78"/>
              </a:rPr>
              <a:t>B</a:t>
            </a:r>
            <a:r>
              <a:rPr lang="fa-IR" sz="1600" dirty="0">
                <a:cs typeface="B Nazanin" panose="00000400000000000000" pitchFamily="2" charset="-78"/>
              </a:rPr>
              <a:t> در مدلسازی مطرح نشود، </a:t>
            </a:r>
            <a:r>
              <a:rPr lang="en-US" sz="1600" dirty="0">
                <a:cs typeface="B Nazanin" panose="00000400000000000000" pitchFamily="2" charset="-78"/>
              </a:rPr>
              <a:t>A</a:t>
            </a:r>
            <a:r>
              <a:rPr lang="fa-IR" sz="1600" dirty="0">
                <a:cs typeface="B Nazanin" panose="00000400000000000000" pitchFamily="2" charset="-78"/>
              </a:rPr>
              <a:t> هم مطرح نباشد). علاوه‏ بر این موجودیت ضعیف از خود شناسه ندارد.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طرز نمایش:</a:t>
            </a:r>
          </a:p>
          <a:p>
            <a:pPr lvl="1" algn="r" rtl="1"/>
            <a:endParaRPr lang="fa-IR" sz="1600" b="1" dirty="0">
              <a:cs typeface="B Nazanin" panose="00000400000000000000" pitchFamily="2" charset="-78"/>
            </a:endParaRPr>
          </a:p>
          <a:p>
            <a:pPr lvl="1" algn="r" rtl="1"/>
            <a:endParaRPr lang="en-US" sz="1600" b="1" dirty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تاکید: </a:t>
            </a:r>
            <a:r>
              <a:rPr lang="fa-IR" sz="1600" dirty="0">
                <a:cs typeface="B Nazanin" panose="00000400000000000000" pitchFamily="2" charset="-78"/>
              </a:rPr>
              <a:t>قوی و ضعیف بودن نسبی است.</a:t>
            </a:r>
          </a:p>
          <a:p>
            <a:pPr lvl="1" algn="r" rt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موجودیت ضعیف از خود شناسه </a:t>
            </a:r>
            <a:r>
              <a:rPr lang="fa-IR" sz="1600" u="sng" dirty="0">
                <a:cs typeface="B Nazanin" panose="00000400000000000000" pitchFamily="2" charset="-78"/>
              </a:rPr>
              <a:t>ندارد.</a:t>
            </a:r>
            <a:r>
              <a:rPr lang="fa-IR" sz="1600" dirty="0">
                <a:cs typeface="B Nazanin" panose="00000400000000000000" pitchFamily="2" charset="-78"/>
              </a:rPr>
              <a:t> بلکه از خود می‏تواند یک </a:t>
            </a:r>
            <a:r>
              <a:rPr lang="fa-IR" sz="1600" dirty="0">
                <a:solidFill>
                  <a:srgbClr val="FF0000"/>
                </a:solidFill>
                <a:cs typeface="B Nazanin" panose="00000400000000000000" pitchFamily="2" charset="-78"/>
              </a:rPr>
              <a:t>صفت ممیزه-جداساز </a:t>
            </a:r>
            <a:r>
              <a:rPr lang="fa-IR" sz="1600" dirty="0">
                <a:cs typeface="B Nazanin" panose="00000400000000000000" pitchFamily="2" charset="-78"/>
              </a:rPr>
              <a:t>(</a:t>
            </a:r>
            <a:r>
              <a:rPr lang="en-US" sz="1600" dirty="0">
                <a:cs typeface="B Nazanin" panose="00000400000000000000" pitchFamily="2" charset="-78"/>
              </a:rPr>
              <a:t>Discriminator</a:t>
            </a:r>
            <a:r>
              <a:rPr lang="fa-IR" sz="1600" dirty="0">
                <a:cs typeface="B Nazanin" panose="00000400000000000000" pitchFamily="2" charset="-78"/>
              </a:rPr>
              <a:t>) یا به عبارت دیگر یک</a:t>
            </a:r>
            <a:r>
              <a:rPr lang="fa-IR" sz="1600" dirty="0">
                <a:solidFill>
                  <a:srgbClr val="FF0000"/>
                </a:solidFill>
                <a:cs typeface="B Nazanin" panose="00000400000000000000" pitchFamily="2" charset="-78"/>
              </a:rPr>
              <a:t> کلید جزئی </a:t>
            </a:r>
            <a:r>
              <a:rPr lang="fa-IR" sz="1600" dirty="0">
                <a:cs typeface="B Nazanin" panose="00000400000000000000" pitchFamily="2" charset="-78"/>
              </a:rPr>
              <a:t>(</a:t>
            </a:r>
            <a:r>
              <a:rPr lang="en-US" sz="1600" dirty="0">
                <a:cs typeface="B Nazanin" panose="00000400000000000000" pitchFamily="2" charset="-78"/>
              </a:rPr>
              <a:t>Partial Key</a:t>
            </a:r>
            <a:r>
              <a:rPr lang="fa-IR" sz="1600" dirty="0">
                <a:cs typeface="B Nazanin" panose="00000400000000000000" pitchFamily="2" charset="-78"/>
              </a:rPr>
              <a:t>) داشته باشد.</a:t>
            </a:r>
          </a:p>
          <a:p>
            <a:pPr marL="0" indent="0" algn="r" rtl="1">
              <a:buNone/>
            </a:pPr>
            <a:r>
              <a:rPr lang="fa-IR" sz="1600" b="1" dirty="0">
                <a:cs typeface="B Nazanin" panose="00000400000000000000" pitchFamily="2" charset="-78"/>
              </a:rPr>
              <a:t>صفت ممیزه (کلید جزئی):</a:t>
            </a:r>
          </a:p>
          <a:p>
            <a:pPr lvl="1" algn="r" rt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صفتی که یکتایی مقدار دارد اما نه در تمام نمونه‏‏های نوع ضعیف بلکه در بین  مجموعه تمام نوع ضعیف‏های وابسته به یک نمونه از نوع موجودیت قوی (به صورت نسبی یکتاست یا </a:t>
            </a:r>
            <a:r>
              <a:rPr lang="fa-IR" sz="1600" u="sng" dirty="0">
                <a:solidFill>
                  <a:srgbClr val="002060"/>
                </a:solidFill>
                <a:cs typeface="B Nazanin" panose="00000400000000000000" pitchFamily="2" charset="-78"/>
              </a:rPr>
              <a:t>در ترکیب با شناسه موجودیت قوی یکتاست</a:t>
            </a:r>
            <a:r>
              <a:rPr lang="fa-IR" sz="1600" dirty="0">
                <a:cs typeface="B Nazanin" panose="00000400000000000000" pitchFamily="2" charset="-78"/>
              </a:rPr>
              <a:t>).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در عمل اگر یک موجودیت وابستگی وجودی به موجودیت دیگر داشته باشد ولی از خود شناسه داشته باشد دیگر ضعیف دیده نمی‏شود.</a:t>
            </a:r>
          </a:p>
          <a:p>
            <a:pPr marL="0" indent="0" algn="r" rtl="1">
              <a:buNone/>
            </a:pPr>
            <a:r>
              <a:rPr lang="fa-IR" sz="1600" dirty="0">
                <a:cs typeface="B Nazanin" panose="00000400000000000000" pitchFamily="2" charset="-78"/>
              </a:rPr>
              <a:t>توجه : به ارتباط قوی – ضعیف ارتباط شناسا ( </a:t>
            </a:r>
            <a:r>
              <a:rPr lang="en-US" sz="1600" dirty="0">
                <a:cs typeface="B Nazanin" panose="00000400000000000000" pitchFamily="2" charset="-78"/>
              </a:rPr>
              <a:t>Identifying Relation</a:t>
            </a:r>
            <a:r>
              <a:rPr lang="fa-IR" sz="1600" dirty="0">
                <a:cs typeface="B Nazanin" panose="00000400000000000000" pitchFamily="2" charset="-78"/>
              </a:rPr>
              <a:t> ) می‌گویند. مشارکت نوع ضعیف در ارتباط شناسا الزامی است.</a:t>
            </a:r>
          </a:p>
          <a:p>
            <a:pPr lvl="1" algn="r" rtl="1"/>
            <a:endParaRPr lang="fa-IR" sz="1600" dirty="0">
              <a:cs typeface="B Nazanin" panose="000004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4BEA7-EF4C-423A-A901-AD2346945FF3}"/>
              </a:ext>
            </a:extLst>
          </p:cNvPr>
          <p:cNvGrpSpPr/>
          <p:nvPr/>
        </p:nvGrpSpPr>
        <p:grpSpPr>
          <a:xfrm>
            <a:off x="596347" y="1674564"/>
            <a:ext cx="4165502" cy="586740"/>
            <a:chOff x="1561853" y="2663190"/>
            <a:chExt cx="3909663" cy="586740"/>
          </a:xfrm>
        </p:grpSpPr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28D69B25-E4E8-44A5-AC15-914284DAE7B1}"/>
                </a:ext>
              </a:extLst>
            </p:cNvPr>
            <p:cNvSpPr/>
            <p:nvPr/>
          </p:nvSpPr>
          <p:spPr>
            <a:xfrm>
              <a:off x="1561853" y="2804160"/>
              <a:ext cx="491501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B</a:t>
              </a: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12A7743-50A9-4AEE-9B82-B678CFAAB7A7}"/>
                </a:ext>
              </a:extLst>
            </p:cNvPr>
            <p:cNvSpPr/>
            <p:nvPr/>
          </p:nvSpPr>
          <p:spPr>
            <a:xfrm>
              <a:off x="2968441" y="266319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4EC136F-A357-4EC3-B96C-ED6A07771F1F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>
              <a:off x="2053354" y="2956560"/>
              <a:ext cx="91508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A6EE6A-9ECB-4C7D-8FA9-FEA1FA2D8D17}"/>
                </a:ext>
              </a:extLst>
            </p:cNvPr>
            <p:cNvCxnSpPr>
              <a:stCxn id="14" idx="3"/>
              <a:endCxn id="17" idx="1"/>
            </p:cNvCxnSpPr>
            <p:nvPr/>
          </p:nvCxnSpPr>
          <p:spPr>
            <a:xfrm>
              <a:off x="3868986" y="2956560"/>
              <a:ext cx="1007814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5ABDE706-6275-4A91-B25E-1186F83A00B7}"/>
                </a:ext>
              </a:extLst>
            </p:cNvPr>
            <p:cNvSpPr/>
            <p:nvPr/>
          </p:nvSpPr>
          <p:spPr>
            <a:xfrm>
              <a:off x="4876800" y="2788920"/>
              <a:ext cx="594716" cy="335280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A</a:t>
              </a:r>
            </a:p>
          </p:txBody>
        </p:sp>
      </p:grpSp>
      <p:sp>
        <p:nvSpPr>
          <p:cNvPr id="18" name="Flowchart: Terminator 17">
            <a:hlinkClick r:id="rId5" action="ppaction://hlinksldjump"/>
            <a:extLst>
              <a:ext uri="{FF2B5EF4-FFF2-40B4-BE49-F238E27FC236}">
                <a16:creationId xmlns:a16="http://schemas.microsoft.com/office/drawing/2014/main" id="{9B8041DF-9785-4369-96ED-FFDBEA40767E}"/>
              </a:ext>
            </a:extLst>
          </p:cNvPr>
          <p:cNvSpPr/>
          <p:nvPr/>
        </p:nvSpPr>
        <p:spPr>
          <a:xfrm>
            <a:off x="8462163" y="5452764"/>
            <a:ext cx="1658587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نکته اول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9" name="Flowchart: Terminator 18">
            <a:hlinkClick r:id="rId11" action="ppaction://hlinksldjump"/>
            <a:extLst>
              <a:ext uri="{FF2B5EF4-FFF2-40B4-BE49-F238E27FC236}">
                <a16:creationId xmlns:a16="http://schemas.microsoft.com/office/drawing/2014/main" id="{2F849593-46FB-4F77-BD4F-48FDF61650F3}"/>
              </a:ext>
            </a:extLst>
          </p:cNvPr>
          <p:cNvSpPr/>
          <p:nvPr/>
        </p:nvSpPr>
        <p:spPr>
          <a:xfrm>
            <a:off x="6339195" y="5452764"/>
            <a:ext cx="1658587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نکته دوم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0" name="Flowchart: Terminator 19">
            <a:hlinkClick r:id="rId12" action="ppaction://hlinksldjump"/>
            <a:extLst>
              <a:ext uri="{FF2B5EF4-FFF2-40B4-BE49-F238E27FC236}">
                <a16:creationId xmlns:a16="http://schemas.microsoft.com/office/drawing/2014/main" id="{BAA9099D-4DA6-4F71-83A4-DAFD1FCF397D}"/>
              </a:ext>
            </a:extLst>
          </p:cNvPr>
          <p:cNvSpPr/>
          <p:nvPr/>
        </p:nvSpPr>
        <p:spPr>
          <a:xfrm>
            <a:off x="4217947" y="5452764"/>
            <a:ext cx="1658587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نکته سوم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1" name="Flowchart: Terminator 20">
            <a:hlinkClick r:id="rId13" action="ppaction://hlinksldjump"/>
            <a:extLst>
              <a:ext uri="{FF2B5EF4-FFF2-40B4-BE49-F238E27FC236}">
                <a16:creationId xmlns:a16="http://schemas.microsoft.com/office/drawing/2014/main" id="{32714C20-1E63-4747-9418-8AA680EA71A7}"/>
              </a:ext>
            </a:extLst>
          </p:cNvPr>
          <p:cNvSpPr/>
          <p:nvPr/>
        </p:nvSpPr>
        <p:spPr>
          <a:xfrm>
            <a:off x="2094979" y="5452763"/>
            <a:ext cx="1658587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نکته چهارم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37557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موجودیت ضعیف – نکته اول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7EC054-8509-4D5B-8CF5-749730823A3D}"/>
              </a:ext>
            </a:extLst>
          </p:cNvPr>
          <p:cNvSpPr txBox="1"/>
          <p:nvPr/>
        </p:nvSpPr>
        <p:spPr>
          <a:xfrm>
            <a:off x="5776137" y="780333"/>
            <a:ext cx="5859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موجودیت ضعیف می‏تواند خود قوی برای موجودیت ضعیف دیگر باشد.</a:t>
            </a:r>
            <a:endParaRPr lang="en-US" sz="1600" dirty="0">
              <a:cs typeface="B Nazanin" panose="000004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48C2CC-DE80-4CEF-9E18-A8E3949C6471}"/>
              </a:ext>
            </a:extLst>
          </p:cNvPr>
          <p:cNvGrpSpPr/>
          <p:nvPr/>
        </p:nvGrpSpPr>
        <p:grpSpPr>
          <a:xfrm>
            <a:off x="3076327" y="2490028"/>
            <a:ext cx="6039345" cy="2057400"/>
            <a:chOff x="1761703" y="2057400"/>
            <a:chExt cx="6039345" cy="2057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2ADABC-BF57-44BA-95D3-33BFDD5C76AD}"/>
                </a:ext>
              </a:extLst>
            </p:cNvPr>
            <p:cNvGrpSpPr/>
            <p:nvPr/>
          </p:nvGrpSpPr>
          <p:grpSpPr>
            <a:xfrm>
              <a:off x="1761703" y="2057400"/>
              <a:ext cx="6039345" cy="1666931"/>
              <a:chOff x="1761703" y="2057400"/>
              <a:chExt cx="6039345" cy="166693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7C79E6F-75F4-4442-8AC0-AE46A99C732D}"/>
                  </a:ext>
                </a:extLst>
              </p:cNvPr>
              <p:cNvGrpSpPr/>
              <p:nvPr/>
            </p:nvGrpSpPr>
            <p:grpSpPr>
              <a:xfrm>
                <a:off x="1761703" y="2057400"/>
                <a:ext cx="6039345" cy="1361382"/>
                <a:chOff x="1714151" y="4114800"/>
                <a:chExt cx="6039345" cy="1361382"/>
              </a:xfrm>
            </p:grpSpPr>
            <p:sp>
              <p:nvSpPr>
                <p:cNvPr id="20" name="Flowchart: Decision 19">
                  <a:extLst>
                    <a:ext uri="{FF2B5EF4-FFF2-40B4-BE49-F238E27FC236}">
                      <a16:creationId xmlns:a16="http://schemas.microsoft.com/office/drawing/2014/main" id="{454D2825-A92A-4B0C-9B0B-8AA04CE832D4}"/>
                    </a:ext>
                  </a:extLst>
                </p:cNvPr>
                <p:cNvSpPr/>
                <p:nvPr/>
              </p:nvSpPr>
              <p:spPr>
                <a:xfrm>
                  <a:off x="3310351" y="4823460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6139420-17DC-4781-B85D-44E30066EA0E}"/>
                    </a:ext>
                  </a:extLst>
                </p:cNvPr>
                <p:cNvCxnSpPr>
                  <a:stCxn id="30" idx="3"/>
                  <a:endCxn id="20" idx="1"/>
                </p:cNvCxnSpPr>
                <p:nvPr/>
              </p:nvCxnSpPr>
              <p:spPr>
                <a:xfrm flipV="1">
                  <a:off x="2584876" y="5116830"/>
                  <a:ext cx="725475" cy="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0F9F1CD-2C0A-4B95-BB6E-63D9B80E9C4E}"/>
                    </a:ext>
                  </a:extLst>
                </p:cNvPr>
                <p:cNvCxnSpPr>
                  <a:stCxn id="20" idx="3"/>
                  <a:endCxn id="23" idx="1"/>
                </p:cNvCxnSpPr>
                <p:nvPr/>
              </p:nvCxnSpPr>
              <p:spPr>
                <a:xfrm>
                  <a:off x="4210896" y="5116830"/>
                  <a:ext cx="909388" cy="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ounded Rectangle 7">
                  <a:extLst>
                    <a:ext uri="{FF2B5EF4-FFF2-40B4-BE49-F238E27FC236}">
                      <a16:creationId xmlns:a16="http://schemas.microsoft.com/office/drawing/2014/main" id="{70709651-4EC5-4D26-AEAA-D81167B08F77}"/>
                    </a:ext>
                  </a:extLst>
                </p:cNvPr>
                <p:cNvSpPr/>
                <p:nvPr/>
              </p:nvSpPr>
              <p:spPr>
                <a:xfrm>
                  <a:off x="5120284" y="4846844"/>
                  <a:ext cx="791568" cy="539972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سابقه بیماری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1B25815-BE24-46F9-9A34-8F1B2926CBE4}"/>
                    </a:ext>
                  </a:extLst>
                </p:cNvPr>
                <p:cNvSpPr/>
                <p:nvPr/>
              </p:nvSpPr>
              <p:spPr>
                <a:xfrm>
                  <a:off x="5115563" y="4114800"/>
                  <a:ext cx="798070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عنوان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C4E2239-EF4F-45AB-8608-E63D25E7DF5D}"/>
                    </a:ext>
                  </a:extLst>
                </p:cNvPr>
                <p:cNvCxnSpPr>
                  <a:stCxn id="23" idx="0"/>
                  <a:endCxn id="24" idx="4"/>
                </p:cNvCxnSpPr>
                <p:nvPr/>
              </p:nvCxnSpPr>
              <p:spPr>
                <a:xfrm flipH="1" flipV="1">
                  <a:off x="5514598" y="4564352"/>
                  <a:ext cx="1470" cy="28249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7DA28CC-C396-4F25-9BD5-1F33068AFCA9}"/>
                    </a:ext>
                  </a:extLst>
                </p:cNvPr>
                <p:cNvSpPr/>
                <p:nvPr/>
              </p:nvSpPr>
              <p:spPr>
                <a:xfrm>
                  <a:off x="6292187" y="4911090"/>
                  <a:ext cx="1461309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سابقه درمان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34E8FEE-5F8D-4587-A474-EC1BF5DAE494}"/>
                    </a:ext>
                  </a:extLst>
                </p:cNvPr>
                <p:cNvCxnSpPr>
                  <a:stCxn id="23" idx="3"/>
                  <a:endCxn id="26" idx="2"/>
                </p:cNvCxnSpPr>
                <p:nvPr/>
              </p:nvCxnSpPr>
              <p:spPr>
                <a:xfrm flipV="1">
                  <a:off x="5911852" y="5096856"/>
                  <a:ext cx="380335" cy="1997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4F9F54A6-976F-4E41-9FED-19F4AECEA781}"/>
                    </a:ext>
                  </a:extLst>
                </p:cNvPr>
                <p:cNvCxnSpPr/>
                <p:nvPr/>
              </p:nvCxnSpPr>
              <p:spPr>
                <a:xfrm>
                  <a:off x="5329234" y="447821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41FA89A-B8A9-4E32-A4F3-E03AB0FA5890}"/>
                    </a:ext>
                  </a:extLst>
                </p:cNvPr>
                <p:cNvGrpSpPr/>
                <p:nvPr/>
              </p:nvGrpSpPr>
              <p:grpSpPr>
                <a:xfrm>
                  <a:off x="1714151" y="4757479"/>
                  <a:ext cx="870725" cy="718703"/>
                  <a:chOff x="1714151" y="4757479"/>
                  <a:chExt cx="870725" cy="718703"/>
                </a:xfrm>
              </p:grpSpPr>
              <p:sp>
                <p:nvSpPr>
                  <p:cNvPr id="30" name="Rounded Rectangle 15">
                    <a:extLst>
                      <a:ext uri="{FF2B5EF4-FFF2-40B4-BE49-F238E27FC236}">
                        <a16:creationId xmlns:a16="http://schemas.microsoft.com/office/drawing/2014/main" id="{88726687-77E1-4FFE-B1DB-61EC75AB33B4}"/>
                      </a:ext>
                    </a:extLst>
                  </p:cNvPr>
                  <p:cNvSpPr/>
                  <p:nvPr/>
                </p:nvSpPr>
                <p:spPr>
                  <a:xfrm>
                    <a:off x="1714151" y="4757479"/>
                    <a:ext cx="870725" cy="718703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عضو</a:t>
                    </a:r>
                  </a:p>
                  <a:p>
                    <a:pPr algn="ctr" rtl="1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خانواده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6466180-9549-4F9F-B081-D0C13565CD8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61703" y="4873019"/>
                    <a:ext cx="801376" cy="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88DEC29-D6D4-40DE-8AAB-EF2F6BF7B68B}"/>
                  </a:ext>
                </a:extLst>
              </p:cNvPr>
              <p:cNvSpPr/>
              <p:nvPr/>
            </p:nvSpPr>
            <p:spPr>
              <a:xfrm>
                <a:off x="6361176" y="3352800"/>
                <a:ext cx="128747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نوع درمان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67D620-18DA-44F4-8F21-827F29D291F2}"/>
                  </a:ext>
                </a:extLst>
              </p:cNvPr>
              <p:cNvSpPr/>
              <p:nvPr/>
            </p:nvSpPr>
            <p:spPr>
              <a:xfrm>
                <a:off x="6377178" y="2248693"/>
                <a:ext cx="1347670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تاریخ شروع</a:t>
                </a:r>
                <a:endParaRPr lang="en-US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7544A88-6661-4C81-8977-F73F6E5DB908}"/>
                  </a:ext>
                </a:extLst>
              </p:cNvPr>
              <p:cNvCxnSpPr>
                <a:stCxn id="23" idx="3"/>
                <a:endCxn id="17" idx="3"/>
              </p:cNvCxnSpPr>
              <p:nvPr/>
            </p:nvCxnSpPr>
            <p:spPr>
              <a:xfrm flipV="1">
                <a:off x="5959404" y="2670781"/>
                <a:ext cx="615136" cy="38864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C172E98-0FEB-489D-8F4C-B56BC54B6F11}"/>
                  </a:ext>
                </a:extLst>
              </p:cNvPr>
              <p:cNvCxnSpPr>
                <a:stCxn id="23" idx="3"/>
                <a:endCxn id="16" idx="2"/>
              </p:cNvCxnSpPr>
              <p:nvPr/>
            </p:nvCxnSpPr>
            <p:spPr>
              <a:xfrm>
                <a:off x="5959404" y="3059430"/>
                <a:ext cx="401772" cy="47913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B3641F-9D09-443A-B1F2-526E30806EA5}"/>
                    </a:ext>
                  </a:extLst>
                </p:cNvPr>
                <p:cNvSpPr txBox="1"/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>
                    <a:cs typeface="B Nazanin" panose="00000400000000000000" pitchFamily="2" charset="-78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30400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موجودیت ضعیف – نکته دوم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9A5340-086D-4980-A34D-5391C81BBF00}"/>
              </a:ext>
            </a:extLst>
          </p:cNvPr>
          <p:cNvSpPr txBox="1"/>
          <p:nvPr/>
        </p:nvSpPr>
        <p:spPr>
          <a:xfrm>
            <a:off x="596347" y="764716"/>
            <a:ext cx="110390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صفت چند مقداری (به خصوص مرکب) را همیشه می‏توان با مفهوم موجودیت ضعیف مدل کرد (نمایش داد) اما عکس این تکنیک توصیه نمی‏شود. </a:t>
            </a:r>
          </a:p>
          <a:p>
            <a:pPr algn="just" rtl="1"/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دلیل:</a:t>
            </a:r>
            <a:r>
              <a:rPr lang="fa-IR" sz="1600" dirty="0">
                <a:cs typeface="B Nazanin" panose="00000400000000000000" pitchFamily="2" charset="-78"/>
              </a:rPr>
              <a:t> انعطاف پذیری مدل را از نظر گسترش پذیری کاهش می‏دهد، زیرا موجودیت ضعیف می‏تواند خود ارتباط‏هایی داشته باشد با دیگر موجودیت‏ها، اما وجود ارتباط با صفت معنا ندارد.</a:t>
            </a:r>
            <a:endParaRPr lang="en-US" sz="1600" dirty="0">
              <a:cs typeface="B Nazanin" panose="000004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0087C0-63F6-4A5C-BC05-56B56F4662DE}"/>
              </a:ext>
            </a:extLst>
          </p:cNvPr>
          <p:cNvGrpSpPr/>
          <p:nvPr/>
        </p:nvGrpSpPr>
        <p:grpSpPr>
          <a:xfrm>
            <a:off x="3374431" y="4473079"/>
            <a:ext cx="1315595" cy="788329"/>
            <a:chOff x="2315117" y="5917271"/>
            <a:chExt cx="1315595" cy="788329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86EEFD37-AEED-4F10-B4CB-BC57F81A81D1}"/>
                </a:ext>
              </a:extLst>
            </p:cNvPr>
            <p:cNvSpPr/>
            <p:nvPr/>
          </p:nvSpPr>
          <p:spPr>
            <a:xfrm>
              <a:off x="2727649" y="6171461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8956EA-BE09-43AA-898B-E0C410B2C9F0}"/>
                </a:ext>
              </a:extLst>
            </p:cNvPr>
            <p:cNvCxnSpPr>
              <a:stCxn id="12" idx="1"/>
              <a:endCxn id="51" idx="2"/>
            </p:cNvCxnSpPr>
            <p:nvPr/>
          </p:nvCxnSpPr>
          <p:spPr>
            <a:xfrm flipH="1" flipV="1">
              <a:off x="2315117" y="5917271"/>
              <a:ext cx="412532" cy="52126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45C037-B59B-4D3E-A34C-BEF17B7E061A}"/>
              </a:ext>
            </a:extLst>
          </p:cNvPr>
          <p:cNvGrpSpPr/>
          <p:nvPr/>
        </p:nvGrpSpPr>
        <p:grpSpPr>
          <a:xfrm>
            <a:off x="2110563" y="4473079"/>
            <a:ext cx="1263868" cy="771618"/>
            <a:chOff x="3374100" y="5815977"/>
            <a:chExt cx="1263868" cy="771618"/>
          </a:xfrm>
        </p:grpSpPr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785FDD42-0382-420F-BCFD-315D813D0887}"/>
                </a:ext>
              </a:extLst>
            </p:cNvPr>
            <p:cNvSpPr/>
            <p:nvPr/>
          </p:nvSpPr>
          <p:spPr>
            <a:xfrm>
              <a:off x="3374100" y="6053456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E79E08-E507-417C-8D71-EE09E87A7FF1}"/>
                </a:ext>
              </a:extLst>
            </p:cNvPr>
            <p:cNvCxnSpPr>
              <a:stCxn id="16" idx="3"/>
              <a:endCxn id="51" idx="2"/>
            </p:cNvCxnSpPr>
            <p:nvPr/>
          </p:nvCxnSpPr>
          <p:spPr>
            <a:xfrm flipV="1">
              <a:off x="4277163" y="5815977"/>
              <a:ext cx="360805" cy="50454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13641-771A-467B-B59E-C2984EF848AE}"/>
                  </a:ext>
                </a:extLst>
              </p:cNvPr>
              <p:cNvSpPr txBox="1"/>
              <p:nvPr/>
            </p:nvSpPr>
            <p:spPr>
              <a:xfrm>
                <a:off x="4853763" y="4808350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13641-771A-467B-B59E-C2984EF8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763" y="4808350"/>
                <a:ext cx="38985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00E4E7-2C16-40DF-AA4A-6FC95E9B445F}"/>
                  </a:ext>
                </a:extLst>
              </p:cNvPr>
              <p:cNvSpPr txBox="1"/>
              <p:nvPr/>
            </p:nvSpPr>
            <p:spPr>
              <a:xfrm>
                <a:off x="1729563" y="4770454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00E4E7-2C16-40DF-AA4A-6FC95E9B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63" y="4770454"/>
                <a:ext cx="38985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Arrow 1">
            <a:extLst>
              <a:ext uri="{FF2B5EF4-FFF2-40B4-BE49-F238E27FC236}">
                <a16:creationId xmlns:a16="http://schemas.microsoft.com/office/drawing/2014/main" id="{6291B693-A826-4229-867C-0DAC05E5E8F2}"/>
              </a:ext>
            </a:extLst>
          </p:cNvPr>
          <p:cNvSpPr/>
          <p:nvPr/>
        </p:nvSpPr>
        <p:spPr>
          <a:xfrm>
            <a:off x="5494756" y="292129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71B62D-0089-454D-886E-E3F1C890483B}"/>
              </a:ext>
            </a:extLst>
          </p:cNvPr>
          <p:cNvGrpSpPr/>
          <p:nvPr/>
        </p:nvGrpSpPr>
        <p:grpSpPr>
          <a:xfrm>
            <a:off x="6495505" y="2612180"/>
            <a:ext cx="3997058" cy="1353828"/>
            <a:chOff x="5070742" y="4056372"/>
            <a:chExt cx="3997058" cy="13538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941940-22CB-46E2-B7AC-8979D2F81882}"/>
                </a:ext>
              </a:extLst>
            </p:cNvPr>
            <p:cNvGrpSpPr/>
            <p:nvPr/>
          </p:nvGrpSpPr>
          <p:grpSpPr>
            <a:xfrm>
              <a:off x="5070742" y="4056372"/>
              <a:ext cx="3997058" cy="1049028"/>
              <a:chOff x="5064457" y="3479559"/>
              <a:chExt cx="3997058" cy="1049028"/>
            </a:xfrm>
          </p:grpSpPr>
          <p:sp>
            <p:nvSpPr>
              <p:cNvPr id="24" name="Rounded Rectangle 24">
                <a:extLst>
                  <a:ext uri="{FF2B5EF4-FFF2-40B4-BE49-F238E27FC236}">
                    <a16:creationId xmlns:a16="http://schemas.microsoft.com/office/drawing/2014/main" id="{9EFE8B8F-123E-4DAB-BC7B-599B4C5193EA}"/>
                  </a:ext>
                </a:extLst>
              </p:cNvPr>
              <p:cNvSpPr/>
              <p:nvPr/>
            </p:nvSpPr>
            <p:spPr>
              <a:xfrm>
                <a:off x="5064457" y="375809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731D7B-F220-413D-A8E9-43561A172E7B}"/>
                  </a:ext>
                </a:extLst>
              </p:cNvPr>
              <p:cNvSpPr/>
              <p:nvPr/>
            </p:nvSpPr>
            <p:spPr>
              <a:xfrm>
                <a:off x="6477000" y="3581400"/>
                <a:ext cx="1152236" cy="658189"/>
              </a:xfrm>
              <a:prstGeom prst="ellipse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مدرک تحصیلی</a:t>
                </a:r>
                <a:endParaRPr lang="en-US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095530-9623-414D-AE9E-5108C12846E6}"/>
                  </a:ext>
                </a:extLst>
              </p:cNvPr>
              <p:cNvCxnSpPr>
                <a:stCxn id="24" idx="3"/>
                <a:endCxn id="25" idx="2"/>
              </p:cNvCxnSpPr>
              <p:nvPr/>
            </p:nvCxnSpPr>
            <p:spPr>
              <a:xfrm>
                <a:off x="5718645" y="3910494"/>
                <a:ext cx="758355" cy="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D45ECA6-CDEA-4A9E-A53F-BBBE1EE10712}"/>
                  </a:ext>
                </a:extLst>
              </p:cNvPr>
              <p:cNvSpPr/>
              <p:nvPr/>
            </p:nvSpPr>
            <p:spPr>
              <a:xfrm>
                <a:off x="8195823" y="4079035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9A3ADE6-A5A6-47DC-BD11-2799588359AC}"/>
                  </a:ext>
                </a:extLst>
              </p:cNvPr>
              <p:cNvCxnSpPr>
                <a:stCxn id="25" idx="6"/>
                <a:endCxn id="27" idx="2"/>
              </p:cNvCxnSpPr>
              <p:nvPr/>
            </p:nvCxnSpPr>
            <p:spPr>
              <a:xfrm>
                <a:off x="7629236" y="3910495"/>
                <a:ext cx="566587" cy="3933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1AB5EB8-296F-4206-8A6E-3ACD47BC5492}"/>
                  </a:ext>
                </a:extLst>
              </p:cNvPr>
              <p:cNvSpPr/>
              <p:nvPr/>
            </p:nvSpPr>
            <p:spPr>
              <a:xfrm>
                <a:off x="8147115" y="3479559"/>
                <a:ext cx="83927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6109F8-598F-4DA6-A609-9C7FD72BBB98}"/>
                  </a:ext>
                </a:extLst>
              </p:cNvPr>
              <p:cNvCxnSpPr>
                <a:stCxn id="25" idx="6"/>
                <a:endCxn id="29" idx="2"/>
              </p:cNvCxnSpPr>
              <p:nvPr/>
            </p:nvCxnSpPr>
            <p:spPr>
              <a:xfrm flipV="1">
                <a:off x="7629236" y="3704335"/>
                <a:ext cx="517879" cy="20616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11F57D5-4431-47BE-ACE3-88CE1A755D8F}"/>
                    </a:ext>
                  </a:extLst>
                </p:cNvPr>
                <p:cNvSpPr txBox="1"/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>
                    <a:cs typeface="B Nazanin" panose="00000400000000000000" pitchFamily="2" charset="-78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99C713-9D09-48A0-A057-AC61CEB3329E}"/>
              </a:ext>
            </a:extLst>
          </p:cNvPr>
          <p:cNvGrpSpPr/>
          <p:nvPr/>
        </p:nvGrpSpPr>
        <p:grpSpPr>
          <a:xfrm>
            <a:off x="1577163" y="1874854"/>
            <a:ext cx="3556811" cy="2700754"/>
            <a:chOff x="152400" y="3048000"/>
            <a:chExt cx="3556811" cy="27007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482C9C9-F3FE-4800-872E-C409CE8AFDB4}"/>
                </a:ext>
              </a:extLst>
            </p:cNvPr>
            <p:cNvGrpSpPr/>
            <p:nvPr/>
          </p:nvGrpSpPr>
          <p:grpSpPr>
            <a:xfrm>
              <a:off x="152400" y="3048000"/>
              <a:ext cx="3556811" cy="2598225"/>
              <a:chOff x="5473940" y="3894786"/>
              <a:chExt cx="3556811" cy="259822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7C4B376-6346-4A1F-A7E6-E4D30AC13F2E}"/>
                  </a:ext>
                </a:extLst>
              </p:cNvPr>
              <p:cNvGrpSpPr/>
              <p:nvPr/>
            </p:nvGrpSpPr>
            <p:grpSpPr>
              <a:xfrm>
                <a:off x="8040149" y="4280597"/>
                <a:ext cx="990602" cy="943343"/>
                <a:chOff x="8040149" y="4280597"/>
                <a:chExt cx="990602" cy="943343"/>
              </a:xfrm>
            </p:grpSpPr>
            <p:sp>
              <p:nvSpPr>
                <p:cNvPr id="52" name="Rounded Rectangle 22">
                  <a:extLst>
                    <a:ext uri="{FF2B5EF4-FFF2-40B4-BE49-F238E27FC236}">
                      <a16:creationId xmlns:a16="http://schemas.microsoft.com/office/drawing/2014/main" id="{25A1087C-FF16-44D3-8202-C163D7CE1A0C}"/>
                    </a:ext>
                  </a:extLst>
                </p:cNvPr>
                <p:cNvSpPr/>
                <p:nvPr/>
              </p:nvSpPr>
              <p:spPr>
                <a:xfrm>
                  <a:off x="8040149" y="4280597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صفت ممیزه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4662870-CBF7-4E39-8B7F-91840646670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8286981" y="4975471"/>
                  <a:ext cx="474834" cy="2210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9A9026E-9447-467F-A033-75AE275B98C7}"/>
                  </a:ext>
                </a:extLst>
              </p:cNvPr>
              <p:cNvGrpSpPr/>
              <p:nvPr/>
            </p:nvGrpSpPr>
            <p:grpSpPr>
              <a:xfrm>
                <a:off x="5473940" y="3894786"/>
                <a:ext cx="3494356" cy="2598225"/>
                <a:chOff x="5473940" y="3894786"/>
                <a:chExt cx="3494356" cy="259822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F79639C-9A03-4CBE-8229-5C2477BCF4E3}"/>
                    </a:ext>
                  </a:extLst>
                </p:cNvPr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47" name="Rounded Rectangle 17">
                    <a:extLst>
                      <a:ext uri="{FF2B5EF4-FFF2-40B4-BE49-F238E27FC236}">
                        <a16:creationId xmlns:a16="http://schemas.microsoft.com/office/drawing/2014/main" id="{BE14E79E-1F5D-4C42-A6AA-0A3D33A8AD6F}"/>
                      </a:ext>
                    </a:extLst>
                  </p:cNvPr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48" name="Flowchart: Decision 47">
                    <a:extLst>
                      <a:ext uri="{FF2B5EF4-FFF2-40B4-BE49-F238E27FC236}">
                        <a16:creationId xmlns:a16="http://schemas.microsoft.com/office/drawing/2014/main" id="{77CB6E5C-7767-46F5-94A0-DB6A15D6D312}"/>
                      </a:ext>
                    </a:extLst>
                  </p:cNvPr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301120C5-D3BA-4A1B-B891-0DBE59D57B83}"/>
                      </a:ext>
                    </a:extLst>
                  </p:cNvPr>
                  <p:cNvCxnSpPr>
                    <a:stCxn id="47" idx="2"/>
                    <a:endCxn id="48" idx="0"/>
                  </p:cNvCxnSpPr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7288D53-5638-4622-8DA3-B1C27EE99D45}"/>
                      </a:ext>
                    </a:extLst>
                  </p:cNvPr>
                  <p:cNvCxnSpPr>
                    <a:stCxn id="48" idx="2"/>
                    <a:endCxn id="51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Rounded Rectangle 21">
                    <a:extLst>
                      <a:ext uri="{FF2B5EF4-FFF2-40B4-BE49-F238E27FC236}">
                        <a16:creationId xmlns:a16="http://schemas.microsoft.com/office/drawing/2014/main" id="{F451BEC6-B5DD-4190-A5CF-5A8F7E351063}"/>
                      </a:ext>
                    </a:extLst>
                  </p:cNvPr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102D014E-8D22-46FF-9CC7-1C0B3F0B15E5}"/>
                    </a:ext>
                  </a:extLst>
                </p:cNvPr>
                <p:cNvGrpSpPr/>
                <p:nvPr/>
              </p:nvGrpSpPr>
              <p:grpSpPr>
                <a:xfrm>
                  <a:off x="7666992" y="5833661"/>
                  <a:ext cx="1301304" cy="449552"/>
                  <a:chOff x="7666992" y="5833661"/>
                  <a:chExt cx="1301304" cy="449552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BEE11CB2-D21C-4FD0-9765-B3CAC444394C}"/>
                      </a:ext>
                    </a:extLst>
                  </p:cNvPr>
                  <p:cNvSpPr/>
                  <p:nvPr/>
                </p:nvSpPr>
                <p:spPr>
                  <a:xfrm>
                    <a:off x="8102604" y="5833661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FD83BB64-FF19-48F7-A595-AB9803AC5CFF}"/>
                      </a:ext>
                    </a:extLst>
                  </p:cNvPr>
                  <p:cNvCxnSpPr>
                    <a:stCxn id="51" idx="3"/>
                    <a:endCxn id="45" idx="2"/>
                  </p:cNvCxnSpPr>
                  <p:nvPr/>
                </p:nvCxnSpPr>
                <p:spPr>
                  <a:xfrm flipV="1">
                    <a:off x="7666992" y="6058437"/>
                    <a:ext cx="435612" cy="13759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01C5C59B-F490-4746-8BEE-82E7CA06BD9E}"/>
                    </a:ext>
                  </a:extLst>
                </p:cNvPr>
                <p:cNvGrpSpPr/>
                <p:nvPr/>
              </p:nvGrpSpPr>
              <p:grpSpPr>
                <a:xfrm>
                  <a:off x="7666992" y="5288831"/>
                  <a:ext cx="1235948" cy="907196"/>
                  <a:chOff x="7666992" y="5288831"/>
                  <a:chExt cx="1235948" cy="907196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B418C4E4-9BAE-4DC3-A72B-3B2938CD48EF}"/>
                      </a:ext>
                    </a:extLst>
                  </p:cNvPr>
                  <p:cNvSpPr/>
                  <p:nvPr/>
                </p:nvSpPr>
                <p:spPr>
                  <a:xfrm>
                    <a:off x="8123752" y="5288831"/>
                    <a:ext cx="77918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F01D5C0D-EA15-492A-B572-3258F29E7EFE}"/>
                      </a:ext>
                    </a:extLst>
                  </p:cNvPr>
                  <p:cNvCxnSpPr>
                    <a:stCxn id="51" idx="3"/>
                    <a:endCxn id="42" idx="2"/>
                  </p:cNvCxnSpPr>
                  <p:nvPr/>
                </p:nvCxnSpPr>
                <p:spPr>
                  <a:xfrm flipV="1">
                    <a:off x="7666992" y="5513607"/>
                    <a:ext cx="456760" cy="68242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AD82EBC-CC04-4BE0-A129-6EAAC6492E47}"/>
                      </a:ext>
                    </a:extLst>
                  </p:cNvPr>
                  <p:cNvCxnSpPr/>
                  <p:nvPr/>
                </p:nvCxnSpPr>
                <p:spPr>
                  <a:xfrm>
                    <a:off x="8292921" y="564552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0C17601-7C8C-40DB-8759-E7F4F297A737}"/>
                    </a:ext>
                  </a:extLst>
                </p:cNvPr>
                <p:cNvGrpSpPr/>
                <p:nvPr/>
              </p:nvGrpSpPr>
              <p:grpSpPr>
                <a:xfrm>
                  <a:off x="5473940" y="5799786"/>
                  <a:ext cx="1401484" cy="685800"/>
                  <a:chOff x="7959332" y="5734572"/>
                  <a:chExt cx="1401484" cy="685800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1EB4267-C23B-4755-BA93-65619211051A}"/>
                      </a:ext>
                    </a:extLst>
                  </p:cNvPr>
                  <p:cNvSpPr/>
                  <p:nvPr/>
                </p:nvSpPr>
                <p:spPr>
                  <a:xfrm>
                    <a:off x="7959332" y="5734572"/>
                    <a:ext cx="1152236" cy="6858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نام موسسه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DC31E48-2FCD-45AC-BDE8-92C150418259}"/>
                      </a:ext>
                    </a:extLst>
                  </p:cNvPr>
                  <p:cNvCxnSpPr>
                    <a:stCxn id="51" idx="1"/>
                    <a:endCxn id="40" idx="6"/>
                  </p:cNvCxnSpPr>
                  <p:nvPr/>
                </p:nvCxnSpPr>
                <p:spPr>
                  <a:xfrm rot="10800000">
                    <a:off x="9111568" y="6077473"/>
                    <a:ext cx="249248" cy="5334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56D614-AE49-49EE-98D1-7C81608D5066}"/>
                    </a:ext>
                  </a:extLst>
                </p:cNvPr>
                <p:cNvSpPr txBox="1"/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>
                    <a:cs typeface="B Nazanin" panose="00000400000000000000" pitchFamily="2" charset="-78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911280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موجودیت ضعیف – نکته سوم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262C8B-582F-48E6-B61B-788896FA060B}"/>
              </a:ext>
            </a:extLst>
          </p:cNvPr>
          <p:cNvSpPr txBox="1"/>
          <p:nvPr/>
        </p:nvSpPr>
        <p:spPr>
          <a:xfrm>
            <a:off x="596347" y="807765"/>
            <a:ext cx="110390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مفهوم موجودیت ضعیف به ویژه برای مدل کردن پدیده‏های تکرار شونده (در زمان) و وابسته به مفهوم دیگر استفاده می‏شود.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E204F9-24E5-4781-AA90-9D94F18B2AB5}"/>
              </a:ext>
            </a:extLst>
          </p:cNvPr>
          <p:cNvGrpSpPr/>
          <p:nvPr/>
        </p:nvGrpSpPr>
        <p:grpSpPr>
          <a:xfrm>
            <a:off x="2556415" y="1604191"/>
            <a:ext cx="8354419" cy="4175170"/>
            <a:chOff x="76200" y="2048269"/>
            <a:chExt cx="8354419" cy="41751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29BE09-DB14-48AD-A69E-2C7D787B8F6F}"/>
                </a:ext>
              </a:extLst>
            </p:cNvPr>
            <p:cNvGrpSpPr/>
            <p:nvPr/>
          </p:nvGrpSpPr>
          <p:grpSpPr>
            <a:xfrm>
              <a:off x="1110475" y="2204056"/>
              <a:ext cx="3232925" cy="657618"/>
              <a:chOff x="2080815" y="4543630"/>
              <a:chExt cx="3232925" cy="657618"/>
            </a:xfrm>
          </p:grpSpPr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DB834E50-6AA4-4E4C-8816-3BA22CAE96C8}"/>
                  </a:ext>
                </a:extLst>
              </p:cNvPr>
              <p:cNvSpPr/>
              <p:nvPr/>
            </p:nvSpPr>
            <p:spPr>
              <a:xfrm>
                <a:off x="3498795" y="4550859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1D0C327-C5CC-4D69-8046-93B473975FCC}"/>
                  </a:ext>
                </a:extLst>
              </p:cNvPr>
              <p:cNvCxnSpPr>
                <a:stCxn id="33" idx="1"/>
                <a:endCxn id="67" idx="3"/>
              </p:cNvCxnSpPr>
              <p:nvPr/>
            </p:nvCxnSpPr>
            <p:spPr>
              <a:xfrm flipH="1" flipV="1">
                <a:off x="4399340" y="4844229"/>
                <a:ext cx="914400" cy="35701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8F4FEF-0041-4685-9475-90E0A7249D2D}"/>
                  </a:ext>
                </a:extLst>
              </p:cNvPr>
              <p:cNvCxnSpPr>
                <a:stCxn id="67" idx="1"/>
                <a:endCxn id="70" idx="3"/>
              </p:cNvCxnSpPr>
              <p:nvPr/>
            </p:nvCxnSpPr>
            <p:spPr>
              <a:xfrm flipH="1" flipV="1">
                <a:off x="2951540" y="4840615"/>
                <a:ext cx="547255" cy="36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111">
                <a:extLst>
                  <a:ext uri="{FF2B5EF4-FFF2-40B4-BE49-F238E27FC236}">
                    <a16:creationId xmlns:a16="http://schemas.microsoft.com/office/drawing/2014/main" id="{34FF92EE-FAAE-490E-BCF6-B64CF3F9CF90}"/>
                  </a:ext>
                </a:extLst>
              </p:cNvPr>
              <p:cNvSpPr/>
              <p:nvPr/>
            </p:nvSpPr>
            <p:spPr>
              <a:xfrm>
                <a:off x="2080815" y="4543630"/>
                <a:ext cx="870725" cy="593969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حکم کارگزینی</a:t>
                </a:r>
                <a:endParaRPr lang="en-US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BEDA35-9F22-49E2-B362-8835D4AC59C7}"/>
                </a:ext>
              </a:extLst>
            </p:cNvPr>
            <p:cNvGrpSpPr/>
            <p:nvPr/>
          </p:nvGrpSpPr>
          <p:grpSpPr>
            <a:xfrm>
              <a:off x="4670494" y="3014074"/>
              <a:ext cx="3760125" cy="2741957"/>
              <a:chOff x="4670494" y="3014074"/>
              <a:chExt cx="3760125" cy="274195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D5A6A95-39EB-465F-BE90-84E65038F808}"/>
                  </a:ext>
                </a:extLst>
              </p:cNvPr>
              <p:cNvGrpSpPr/>
              <p:nvPr/>
            </p:nvGrpSpPr>
            <p:grpSpPr>
              <a:xfrm>
                <a:off x="4670494" y="3014074"/>
                <a:ext cx="3760125" cy="2388018"/>
                <a:chOff x="4670494" y="3014074"/>
                <a:chExt cx="3760125" cy="2388018"/>
              </a:xfrm>
            </p:grpSpPr>
            <p:sp>
              <p:nvSpPr>
                <p:cNvPr id="56" name="Flowchart: Decision 55">
                  <a:extLst>
                    <a:ext uri="{FF2B5EF4-FFF2-40B4-BE49-F238E27FC236}">
                      <a16:creationId xmlns:a16="http://schemas.microsoft.com/office/drawing/2014/main" id="{4E6A1EFA-C0C9-4862-83A1-9CCB5918EAF1}"/>
                    </a:ext>
                  </a:extLst>
                </p:cNvPr>
                <p:cNvSpPr/>
                <p:nvPr/>
              </p:nvSpPr>
              <p:spPr>
                <a:xfrm>
                  <a:off x="5657860" y="3650877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D2B368-B63D-4C86-9865-131962A04EBE}"/>
                    </a:ext>
                  </a:extLst>
                </p:cNvPr>
                <p:cNvCxnSpPr>
                  <a:stCxn id="33" idx="2"/>
                  <a:endCxn id="56" idx="0"/>
                </p:cNvCxnSpPr>
                <p:nvPr/>
              </p:nvCxnSpPr>
              <p:spPr>
                <a:xfrm>
                  <a:off x="4670494" y="3014074"/>
                  <a:ext cx="1437639" cy="6368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E7D3059-FD82-44A3-82DD-0FC9B5859020}"/>
                    </a:ext>
                  </a:extLst>
                </p:cNvPr>
                <p:cNvCxnSpPr>
                  <a:stCxn id="56" idx="2"/>
                  <a:endCxn id="59" idx="0"/>
                </p:cNvCxnSpPr>
                <p:nvPr/>
              </p:nvCxnSpPr>
              <p:spPr>
                <a:xfrm flipH="1">
                  <a:off x="6108132" y="4237617"/>
                  <a:ext cx="1" cy="53708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ounded Rectangle 31">
                  <a:extLst>
                    <a:ext uri="{FF2B5EF4-FFF2-40B4-BE49-F238E27FC236}">
                      <a16:creationId xmlns:a16="http://schemas.microsoft.com/office/drawing/2014/main" id="{33555E55-BF49-4A6F-8DDE-EA4E0D2E2234}"/>
                    </a:ext>
                  </a:extLst>
                </p:cNvPr>
                <p:cNvSpPr/>
                <p:nvPr/>
              </p:nvSpPr>
              <p:spPr>
                <a:xfrm>
                  <a:off x="5712348" y="4774700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72903414-64F0-4A3A-9D11-3C0808B81A1D}"/>
                    </a:ext>
                  </a:extLst>
                </p:cNvPr>
                <p:cNvGrpSpPr/>
                <p:nvPr/>
              </p:nvGrpSpPr>
              <p:grpSpPr>
                <a:xfrm>
                  <a:off x="6503916" y="4280319"/>
                  <a:ext cx="1878084" cy="791366"/>
                  <a:chOff x="11104089" y="5149550"/>
                  <a:chExt cx="1878084" cy="791366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231332B-3D47-4E2B-8B6B-3F337A63405E}"/>
                      </a:ext>
                    </a:extLst>
                  </p:cNvPr>
                  <p:cNvSpPr/>
                  <p:nvPr/>
                </p:nvSpPr>
                <p:spPr>
                  <a:xfrm>
                    <a:off x="12143973" y="5149550"/>
                    <a:ext cx="838200" cy="4440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BB4567B1-B811-4CC6-8A9E-B8E699714A5C}"/>
                      </a:ext>
                    </a:extLst>
                  </p:cNvPr>
                  <p:cNvCxnSpPr>
                    <a:stCxn id="59" idx="3"/>
                    <a:endCxn id="64" idx="2"/>
                  </p:cNvCxnSpPr>
                  <p:nvPr/>
                </p:nvCxnSpPr>
                <p:spPr>
                  <a:xfrm flipV="1">
                    <a:off x="11104089" y="5371591"/>
                    <a:ext cx="1039884" cy="5693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2A177B41-A1D3-4AD5-9FD7-67D1D83D9654}"/>
                      </a:ext>
                    </a:extLst>
                  </p:cNvPr>
                  <p:cNvCxnSpPr/>
                  <p:nvPr/>
                </p:nvCxnSpPr>
                <p:spPr>
                  <a:xfrm>
                    <a:off x="12391913" y="551743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204BF59-C853-4AE8-9692-0E40EDF77976}"/>
                    </a:ext>
                  </a:extLst>
                </p:cNvPr>
                <p:cNvGrpSpPr/>
                <p:nvPr/>
              </p:nvGrpSpPr>
              <p:grpSpPr>
                <a:xfrm>
                  <a:off x="6503916" y="4952540"/>
                  <a:ext cx="1926703" cy="449552"/>
                  <a:chOff x="11128812" y="5805053"/>
                  <a:chExt cx="1926703" cy="449552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8B6BF28C-FDA4-4D98-A2D6-AA121D62A5C5}"/>
                      </a:ext>
                    </a:extLst>
                  </p:cNvPr>
                  <p:cNvSpPr/>
                  <p:nvPr/>
                </p:nvSpPr>
                <p:spPr>
                  <a:xfrm>
                    <a:off x="12189823" y="5805053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27B0FE73-CA93-4465-A5E8-8FD357169011}"/>
                      </a:ext>
                    </a:extLst>
                  </p:cNvPr>
                  <p:cNvCxnSpPr>
                    <a:stCxn id="59" idx="3"/>
                    <a:endCxn id="62" idx="2"/>
                  </p:cNvCxnSpPr>
                  <p:nvPr/>
                </p:nvCxnSpPr>
                <p:spPr>
                  <a:xfrm>
                    <a:off x="11128812" y="5924198"/>
                    <a:ext cx="1061011" cy="10563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8F2002A-BEBD-45A5-BD45-09A0E02786AE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anose="00000400000000000000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8CE1DE-1A09-496A-8238-DBA393EE99BE}"/>
                </a:ext>
              </a:extLst>
            </p:cNvPr>
            <p:cNvGrpSpPr/>
            <p:nvPr/>
          </p:nvGrpSpPr>
          <p:grpSpPr>
            <a:xfrm>
              <a:off x="3172908" y="3014074"/>
              <a:ext cx="2931942" cy="3209365"/>
              <a:chOff x="3172908" y="3014074"/>
              <a:chExt cx="2931942" cy="320936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D31DC1-DEAD-4213-9905-565AA91EDDEA}"/>
                  </a:ext>
                </a:extLst>
              </p:cNvPr>
              <p:cNvGrpSpPr/>
              <p:nvPr/>
            </p:nvGrpSpPr>
            <p:grpSpPr>
              <a:xfrm>
                <a:off x="3172908" y="3014074"/>
                <a:ext cx="2545305" cy="3209365"/>
                <a:chOff x="2191591" y="2955187"/>
                <a:chExt cx="2545305" cy="3209365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0571674-F270-4467-9C8C-7176C219422B}"/>
                    </a:ext>
                  </a:extLst>
                </p:cNvPr>
                <p:cNvCxnSpPr/>
                <p:nvPr/>
              </p:nvCxnSpPr>
              <p:spPr>
                <a:xfrm>
                  <a:off x="4162569" y="6072532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A2D7186B-8230-4EC0-9F5E-F18BAC053D3F}"/>
                    </a:ext>
                  </a:extLst>
                </p:cNvPr>
                <p:cNvGrpSpPr/>
                <p:nvPr/>
              </p:nvGrpSpPr>
              <p:grpSpPr>
                <a:xfrm>
                  <a:off x="2191591" y="2955187"/>
                  <a:ext cx="2545305" cy="3209365"/>
                  <a:chOff x="2191591" y="2955187"/>
                  <a:chExt cx="2545305" cy="320936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90B3B8B0-E398-44CE-9459-79D901B75E7D}"/>
                      </a:ext>
                    </a:extLst>
                  </p:cNvPr>
                  <p:cNvGrpSpPr/>
                  <p:nvPr/>
                </p:nvGrpSpPr>
                <p:grpSpPr>
                  <a:xfrm>
                    <a:off x="2191591" y="2955187"/>
                    <a:ext cx="2545305" cy="3209365"/>
                    <a:chOff x="2191591" y="2955187"/>
                    <a:chExt cx="2545305" cy="3209365"/>
                  </a:xfrm>
                </p:grpSpPr>
                <p:sp>
                  <p:nvSpPr>
                    <p:cNvPr id="46" name="Flowchart: Decision 45">
                      <a:extLst>
                        <a:ext uri="{FF2B5EF4-FFF2-40B4-BE49-F238E27FC236}">
                          <a16:creationId xmlns:a16="http://schemas.microsoft.com/office/drawing/2014/main" id="{9ED175C4-25A5-469B-89BF-FDFD009E9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59EE60A-CBC5-45E9-85EE-3059C880A808}"/>
                        </a:ext>
                      </a:extLst>
                    </p:cNvPr>
                    <p:cNvCxnSpPr>
                      <a:stCxn id="33" idx="2"/>
                      <a:endCxn id="46" idx="0"/>
                    </p:cNvCxnSpPr>
                    <p:nvPr/>
                  </p:nvCxnSpPr>
                  <p:spPr>
                    <a:xfrm flipH="1">
                      <a:off x="3117273" y="2955187"/>
                      <a:ext cx="571904" cy="68492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D6418FAD-54F5-4345-B946-B028B233F0A4}"/>
                        </a:ext>
                      </a:extLst>
                    </p:cNvPr>
                    <p:cNvCxnSpPr>
                      <a:stCxn id="46" idx="2"/>
                      <a:endCxn id="49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ounded Rectangle 48">
                      <a:extLst>
                        <a:ext uri="{FF2B5EF4-FFF2-40B4-BE49-F238E27FC236}">
                          <a16:creationId xmlns:a16="http://schemas.microsoft.com/office/drawing/2014/main" id="{5E045505-7577-4E3B-A6F2-4D7BC75A1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سابقه تشویق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E693CA8B-3DDC-4AC0-9769-FFDE71D961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903" y="5715000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CF28B2AF-A0C4-4401-B827-04ED40C59466}"/>
                        </a:ext>
                      </a:extLst>
                    </p:cNvPr>
                    <p:cNvCxnSpPr>
                      <a:stCxn id="49" idx="2"/>
                      <a:endCxn id="50" idx="1"/>
                    </p:cNvCxnSpPr>
                    <p:nvPr/>
                  </p:nvCxnSpPr>
                  <p:spPr>
                    <a:xfrm>
                      <a:off x="3117272" y="5415342"/>
                      <a:ext cx="94788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48EFC16-BFA4-4806-A924-DA62F8606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1591" y="5715000"/>
                      <a:ext cx="86569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علت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A65A6B75-3621-47F9-9B6C-F0A6D681B39F}"/>
                        </a:ext>
                      </a:extLst>
                    </p:cNvPr>
                    <p:cNvCxnSpPr>
                      <a:stCxn id="49" idx="2"/>
                      <a:endCxn id="52" idx="0"/>
                    </p:cNvCxnSpPr>
                    <p:nvPr/>
                  </p:nvCxnSpPr>
                  <p:spPr>
                    <a:xfrm flipH="1">
                      <a:off x="2624437" y="5415342"/>
                      <a:ext cx="492835" cy="29965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3FE37AD9-6816-4E2A-8A4D-3101091C0AC6}"/>
                      </a:ext>
                    </a:extLst>
                  </p:cNvPr>
                  <p:cNvSpPr/>
                  <p:nvPr/>
                </p:nvSpPr>
                <p:spPr>
                  <a:xfrm>
                    <a:off x="3106890" y="5715000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نوع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E403541C-248F-4BA3-B795-0EDB8D809545}"/>
                      </a:ext>
                    </a:extLst>
                  </p:cNvPr>
                  <p:cNvCxnSpPr>
                    <a:stCxn id="49" idx="2"/>
                    <a:endCxn id="44" idx="1"/>
                  </p:cNvCxnSpPr>
                  <p:nvPr/>
                </p:nvCxnSpPr>
                <p:spPr>
                  <a:xfrm>
                    <a:off x="3117272" y="5415342"/>
                    <a:ext cx="104870" cy="36549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EF4D33C-DE29-43D2-B26C-5F3C382582C3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>
                      <a:cs typeface="B Nazanin" panose="00000400000000000000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C6AAE68-ACCE-48EF-B755-C54C047A8C8A}"/>
                </a:ext>
              </a:extLst>
            </p:cNvPr>
            <p:cNvGrpSpPr/>
            <p:nvPr/>
          </p:nvGrpSpPr>
          <p:grpSpPr>
            <a:xfrm>
              <a:off x="4343400" y="2048269"/>
              <a:ext cx="1600200" cy="965805"/>
              <a:chOff x="4343400" y="2048269"/>
              <a:chExt cx="1600200" cy="965805"/>
            </a:xfrm>
          </p:grpSpPr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2E48B43C-6ECE-4658-A17D-3992AEC21FBD}"/>
                  </a:ext>
                </a:extLst>
              </p:cNvPr>
              <p:cNvSpPr/>
              <p:nvPr/>
            </p:nvSpPr>
            <p:spPr>
              <a:xfrm>
                <a:off x="4343400" y="270927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1503B02-5173-492D-91C7-55E7A0B9E0CA}"/>
                  </a:ext>
                </a:extLst>
              </p:cNvPr>
              <p:cNvGrpSpPr/>
              <p:nvPr/>
            </p:nvGrpSpPr>
            <p:grpSpPr>
              <a:xfrm>
                <a:off x="4997588" y="2048269"/>
                <a:ext cx="946012" cy="813405"/>
                <a:chOff x="4997588" y="2048269"/>
                <a:chExt cx="946012" cy="81340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62E2C97-D191-41BC-A056-620F461C87BE}"/>
                    </a:ext>
                  </a:extLst>
                </p:cNvPr>
                <p:cNvGrpSpPr/>
                <p:nvPr/>
              </p:nvGrpSpPr>
              <p:grpSpPr>
                <a:xfrm>
                  <a:off x="4997588" y="2048269"/>
                  <a:ext cx="946012" cy="813405"/>
                  <a:chOff x="9261917" y="5763708"/>
                  <a:chExt cx="946012" cy="813405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2D177C69-66CA-413C-B881-3FCFDF858AD4}"/>
                      </a:ext>
                    </a:extLst>
                  </p:cNvPr>
                  <p:cNvSpPr/>
                  <p:nvPr/>
                </p:nvSpPr>
                <p:spPr>
                  <a:xfrm>
                    <a:off x="9369729" y="5763708"/>
                    <a:ext cx="838200" cy="3927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u="sng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شماره</a:t>
                    </a:r>
                    <a:endParaRPr lang="en-US" sz="1400" b="1" u="sng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6AF6CE7-2388-436A-8996-6DB3CF3D6159}"/>
                      </a:ext>
                    </a:extLst>
                  </p:cNvPr>
                  <p:cNvCxnSpPr>
                    <a:stCxn id="33" idx="3"/>
                    <a:endCxn id="37" idx="3"/>
                  </p:cNvCxnSpPr>
                  <p:nvPr/>
                </p:nvCxnSpPr>
                <p:spPr>
                  <a:xfrm flipV="1">
                    <a:off x="9261917" y="6098931"/>
                    <a:ext cx="230564" cy="4781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605AE294-EC5D-449E-B13A-16075F4789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anose="00000400000000000000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4C969C-1A29-4187-9210-8F97BB0750F0}"/>
                </a:ext>
              </a:extLst>
            </p:cNvPr>
            <p:cNvGrpSpPr/>
            <p:nvPr/>
          </p:nvGrpSpPr>
          <p:grpSpPr>
            <a:xfrm>
              <a:off x="76200" y="3014074"/>
              <a:ext cx="4594294" cy="3195929"/>
              <a:chOff x="76200" y="3014074"/>
              <a:chExt cx="4594294" cy="31959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17761F9-8210-4D10-B332-84646E3DE807}"/>
                  </a:ext>
                </a:extLst>
              </p:cNvPr>
              <p:cNvGrpSpPr/>
              <p:nvPr/>
            </p:nvGrpSpPr>
            <p:grpSpPr>
              <a:xfrm>
                <a:off x="76200" y="3014074"/>
                <a:ext cx="4594294" cy="3195929"/>
                <a:chOff x="-376569" y="2448205"/>
                <a:chExt cx="4594294" cy="319592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1B230ED-4A86-4DC8-A0FC-D03859CD36FC}"/>
                    </a:ext>
                  </a:extLst>
                </p:cNvPr>
                <p:cNvGrpSpPr/>
                <p:nvPr/>
              </p:nvGrpSpPr>
              <p:grpSpPr>
                <a:xfrm>
                  <a:off x="-376569" y="2448205"/>
                  <a:ext cx="4594294" cy="3195929"/>
                  <a:chOff x="1702452" y="2968623"/>
                  <a:chExt cx="4594294" cy="3195929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D59C67E6-F57A-447C-BFB5-983FDF54A389}"/>
                      </a:ext>
                    </a:extLst>
                  </p:cNvPr>
                  <p:cNvGrpSpPr/>
                  <p:nvPr/>
                </p:nvGrpSpPr>
                <p:grpSpPr>
                  <a:xfrm>
                    <a:off x="1702452" y="2968623"/>
                    <a:ext cx="4594294" cy="3195929"/>
                    <a:chOff x="1702452" y="2968623"/>
                    <a:chExt cx="4594294" cy="3195929"/>
                  </a:xfrm>
                </p:grpSpPr>
                <p:sp>
                  <p:nvSpPr>
                    <p:cNvPr id="25" name="Flowchart: Decision 24">
                      <a:extLst>
                        <a:ext uri="{FF2B5EF4-FFF2-40B4-BE49-F238E27FC236}">
                          <a16:creationId xmlns:a16="http://schemas.microsoft.com/office/drawing/2014/main" id="{769989DD-5499-48BE-94D4-CAEF074C26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C678291B-8195-4774-8F31-DD293B6CFB44}"/>
                        </a:ext>
                      </a:extLst>
                    </p:cNvPr>
                    <p:cNvCxnSpPr>
                      <a:stCxn id="33" idx="2"/>
                    </p:cNvCxnSpPr>
                    <p:nvPr/>
                  </p:nvCxnSpPr>
                  <p:spPr>
                    <a:xfrm flipH="1">
                      <a:off x="3117276" y="2968623"/>
                      <a:ext cx="3179470" cy="67149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5C124B13-B087-4466-B5BF-4A380B8CDD04}"/>
                        </a:ext>
                      </a:extLst>
                    </p:cNvPr>
                    <p:cNvCxnSpPr>
                      <a:stCxn id="25" idx="2"/>
                      <a:endCxn id="28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ounded Rectangle 80">
                      <a:extLst>
                        <a:ext uri="{FF2B5EF4-FFF2-40B4-BE49-F238E27FC236}">
                          <a16:creationId xmlns:a16="http://schemas.microsoft.com/office/drawing/2014/main" id="{0F658682-2A37-4C44-B473-D841E4F41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سابقه ماموریت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33A7D090-391B-4551-A3F1-2D0BB750ED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6083" y="5669549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6D646D92-178C-4FBC-BF00-D9400EADCAD8}"/>
                        </a:ext>
                      </a:extLst>
                    </p:cNvPr>
                    <p:cNvCxnSpPr>
                      <a:stCxn id="28" idx="2"/>
                      <a:endCxn id="29" idx="1"/>
                    </p:cNvCxnSpPr>
                    <p:nvPr/>
                  </p:nvCxnSpPr>
                  <p:spPr>
                    <a:xfrm>
                      <a:off x="3117272" y="5415342"/>
                      <a:ext cx="494063" cy="3200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38EDCFD6-59D9-41B6-8CBD-3042A3586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2452" y="5715000"/>
                      <a:ext cx="90781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>
                          <a:solidFill>
                            <a:sysClr val="windowText" lastClr="000000"/>
                          </a:solidFill>
                          <a:cs typeface="B Nazanin" panose="00000400000000000000" pitchFamily="2" charset="-78"/>
                        </a:rPr>
                        <a:t>موضوع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endParaRPr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5EA2CA8D-5291-497F-955F-5CA1AF4E78AC}"/>
                        </a:ext>
                      </a:extLst>
                    </p:cNvPr>
                    <p:cNvCxnSpPr>
                      <a:stCxn id="28" idx="2"/>
                      <a:endCxn id="31" idx="7"/>
                    </p:cNvCxnSpPr>
                    <p:nvPr/>
                  </p:nvCxnSpPr>
                  <p:spPr>
                    <a:xfrm flipH="1">
                      <a:off x="2477319" y="5415342"/>
                      <a:ext cx="63995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CF97391-2EF0-4895-AC62-4A7056C81E5F}"/>
                      </a:ext>
                    </a:extLst>
                  </p:cNvPr>
                  <p:cNvSpPr/>
                  <p:nvPr/>
                </p:nvSpPr>
                <p:spPr>
                  <a:xfrm>
                    <a:off x="2668059" y="5669549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>
                        <a:solidFill>
                          <a:sysClr val="windowText" lastClr="000000"/>
                        </a:solidFill>
                        <a:cs typeface="B Nazanin" panose="00000400000000000000" pitchFamily="2" charset="-78"/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998001E-DB14-46BD-9BBC-24AD91B803F1}"/>
                      </a:ext>
                    </a:extLst>
                  </p:cNvPr>
                  <p:cNvCxnSpPr>
                    <a:stCxn id="28" idx="2"/>
                    <a:endCxn id="23" idx="0"/>
                  </p:cNvCxnSpPr>
                  <p:nvPr/>
                </p:nvCxnSpPr>
                <p:spPr>
                  <a:xfrm flipH="1">
                    <a:off x="3061556" y="5415342"/>
                    <a:ext cx="55716" cy="25420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57A6BDB-0486-4335-8C91-4CADE1F8D0B7}"/>
                    </a:ext>
                  </a:extLst>
                </p:cNvPr>
                <p:cNvCxnSpPr/>
                <p:nvPr/>
              </p:nvCxnSpPr>
              <p:spPr>
                <a:xfrm>
                  <a:off x="1620425" y="5509696"/>
                  <a:ext cx="3978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DE9884B-31EC-4E7B-8164-1C1F3A9116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>
                      <a:cs typeface="B Nazanin" panose="00000400000000000000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94ED2200-CE6C-4D08-AD1E-905886F18A3B}"/>
              </a:ext>
            </a:extLst>
          </p:cNvPr>
          <p:cNvSpPr/>
          <p:nvPr/>
        </p:nvSpPr>
        <p:spPr>
          <a:xfrm>
            <a:off x="2395848" y="1489862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>
                <a:solidFill>
                  <a:sysClr val="windowText" lastClr="000000"/>
                </a:solidFill>
              </a:rPr>
              <a:t>تاریخ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B248A2B-E975-45A4-9043-448417A0A902}"/>
              </a:ext>
            </a:extLst>
          </p:cNvPr>
          <p:cNvCxnSpPr>
            <a:stCxn id="70" idx="1"/>
            <a:endCxn id="71" idx="6"/>
          </p:cNvCxnSpPr>
          <p:nvPr/>
        </p:nvCxnSpPr>
        <p:spPr>
          <a:xfrm flipH="1" flipV="1">
            <a:off x="3182841" y="1714638"/>
            <a:ext cx="407849" cy="3423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7C7F924-EB7C-4823-B6CD-E325A8B15BD3}"/>
              </a:ext>
            </a:extLst>
          </p:cNvPr>
          <p:cNvSpPr/>
          <p:nvPr/>
        </p:nvSpPr>
        <p:spPr>
          <a:xfrm>
            <a:off x="2395848" y="1984587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>
                <a:solidFill>
                  <a:sysClr val="windowText" lastClr="000000"/>
                </a:solidFill>
              </a:rPr>
              <a:t>مدت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52AEBBF-33EE-4EF4-867A-AB98001D93BC}"/>
              </a:ext>
            </a:extLst>
          </p:cNvPr>
          <p:cNvCxnSpPr>
            <a:stCxn id="70" idx="1"/>
            <a:endCxn id="73" idx="6"/>
          </p:cNvCxnSpPr>
          <p:nvPr/>
        </p:nvCxnSpPr>
        <p:spPr>
          <a:xfrm flipH="1">
            <a:off x="3182841" y="2056963"/>
            <a:ext cx="407849" cy="152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B9A35C7-DD32-452B-94BC-AFA91361D015}"/>
              </a:ext>
            </a:extLst>
          </p:cNvPr>
          <p:cNvCxnSpPr/>
          <p:nvPr/>
        </p:nvCxnSpPr>
        <p:spPr>
          <a:xfrm>
            <a:off x="2590431" y="1857669"/>
            <a:ext cx="3978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9616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71" grpId="0" animBg="1"/>
      <p:bldP spid="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موجودیت ضعیف – نکته چهارم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FFAFCA-09DE-4D6F-8055-C4A5E51A9741}"/>
              </a:ext>
            </a:extLst>
          </p:cNvPr>
          <p:cNvSpPr txBox="1"/>
          <p:nvPr/>
        </p:nvSpPr>
        <p:spPr>
          <a:xfrm>
            <a:off x="596347" y="774619"/>
            <a:ext cx="110390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تبدیل ارتباط سه‏گانی به ارتباطات دوگانی :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از مفهوم موجودیت ضعیف می‏توان برای تبدیل یک ارتباط سه‏گانی (یا </a:t>
            </a:r>
            <a:r>
              <a:rPr lang="en-US" sz="1600" dirty="0">
                <a:cs typeface="B Nazanin" panose="00000400000000000000" pitchFamily="2" charset="-78"/>
              </a:rPr>
              <a:t>n-</a:t>
            </a:r>
            <a:r>
              <a:rPr lang="fa-IR" sz="1600" dirty="0">
                <a:cs typeface="B Nazanin" panose="00000400000000000000" pitchFamily="2" charset="-78"/>
              </a:rPr>
              <a:t>گانی) به ارتباطات دوگانی استفاده کرد.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اغلب ابزارهای طراحی مبتنی بر روش </a:t>
            </a:r>
            <a:r>
              <a:rPr lang="en-US" sz="1600" dirty="0">
                <a:cs typeface="B Nazanin" panose="00000400000000000000" pitchFamily="2" charset="-78"/>
              </a:rPr>
              <a:t>ER </a:t>
            </a:r>
            <a:r>
              <a:rPr lang="fa-IR" sz="1600" dirty="0">
                <a:cs typeface="B Nazanin" panose="00000400000000000000" pitchFamily="2" charset="-78"/>
              </a:rPr>
              <a:t> فقط ارتباطات دوگانی را پشتیبانی می‏کنند.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در اینجا موجودیت انتخاب صفت ممیزه ندارد و به هر سه موجودیت دیگر وابستگی وجودی دارد.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4A2BA3-04A2-4F10-837B-0B595102315F}"/>
              </a:ext>
            </a:extLst>
          </p:cNvPr>
          <p:cNvGrpSpPr/>
          <p:nvPr/>
        </p:nvGrpSpPr>
        <p:grpSpPr>
          <a:xfrm>
            <a:off x="7529980" y="2846800"/>
            <a:ext cx="2251645" cy="2057400"/>
            <a:chOff x="4462004" y="3505200"/>
            <a:chExt cx="2251645" cy="2057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F641EF-38A3-40A6-B254-CBE7E7E4EB1D}"/>
                </a:ext>
              </a:extLst>
            </p:cNvPr>
            <p:cNvGrpSpPr/>
            <p:nvPr/>
          </p:nvGrpSpPr>
          <p:grpSpPr>
            <a:xfrm>
              <a:off x="4462004" y="3505200"/>
              <a:ext cx="2251645" cy="1371600"/>
              <a:chOff x="567755" y="4267200"/>
              <a:chExt cx="2251645" cy="1371600"/>
            </a:xfrm>
          </p:grpSpPr>
          <p:sp>
            <p:nvSpPr>
              <p:cNvPr id="16" name="Rounded Rectangle 45">
                <a:extLst>
                  <a:ext uri="{FF2B5EF4-FFF2-40B4-BE49-F238E27FC236}">
                    <a16:creationId xmlns:a16="http://schemas.microsoft.com/office/drawing/2014/main" id="{518F14C6-C143-48CC-8708-41AB66439941}"/>
                  </a:ext>
                </a:extLst>
              </p:cNvPr>
              <p:cNvSpPr/>
              <p:nvPr/>
            </p:nvSpPr>
            <p:spPr>
              <a:xfrm>
                <a:off x="567755" y="5067837"/>
                <a:ext cx="87934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7" name="Rounded Rectangle 46">
                <a:extLst>
                  <a:ext uri="{FF2B5EF4-FFF2-40B4-BE49-F238E27FC236}">
                    <a16:creationId xmlns:a16="http://schemas.microsoft.com/office/drawing/2014/main" id="{87FA45B6-EFA6-40C3-B3AC-37B8C4FE736B}"/>
                  </a:ext>
                </a:extLst>
              </p:cNvPr>
              <p:cNvSpPr/>
              <p:nvPr/>
            </p:nvSpPr>
            <p:spPr>
              <a:xfrm>
                <a:off x="1785632" y="4267200"/>
                <a:ext cx="82665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1ED56692-1170-4970-8EA1-4458B806587B}"/>
                  </a:ext>
                </a:extLst>
              </p:cNvPr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5528063-02F5-4DA8-986A-D67EEA035A1C}"/>
                  </a:ext>
                </a:extLst>
              </p:cNvPr>
              <p:cNvCxnSpPr>
                <a:stCxn id="18" idx="1"/>
                <a:endCxn id="16" idx="3"/>
              </p:cNvCxnSpPr>
              <p:nvPr/>
            </p:nvCxnSpPr>
            <p:spPr>
              <a:xfrm flipH="1">
                <a:off x="1447101" y="5295900"/>
                <a:ext cx="153099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C0BCE5C-1CC8-4601-9D7F-CEA3F3CB1E02}"/>
                  </a:ext>
                </a:extLst>
              </p:cNvPr>
              <p:cNvCxnSpPr>
                <a:stCxn id="17" idx="2"/>
                <a:endCxn id="18" idx="0"/>
              </p:cNvCxnSpPr>
              <p:nvPr/>
            </p:nvCxnSpPr>
            <p:spPr>
              <a:xfrm>
                <a:off x="2198960" y="4724400"/>
                <a:ext cx="10840" cy="228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43">
              <a:extLst>
                <a:ext uri="{FF2B5EF4-FFF2-40B4-BE49-F238E27FC236}">
                  <a16:creationId xmlns:a16="http://schemas.microsoft.com/office/drawing/2014/main" id="{61614E30-85BA-4DB8-BD93-A87934748C13}"/>
                </a:ext>
              </a:extLst>
            </p:cNvPr>
            <p:cNvSpPr/>
            <p:nvPr/>
          </p:nvSpPr>
          <p:spPr>
            <a:xfrm>
              <a:off x="5689242" y="51054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AE8906-8B44-495D-813A-13201371C770}"/>
                </a:ext>
              </a:extLst>
            </p:cNvPr>
            <p:cNvCxnSpPr>
              <a:stCxn id="14" idx="0"/>
              <a:endCxn id="18" idx="2"/>
            </p:cNvCxnSpPr>
            <p:nvPr/>
          </p:nvCxnSpPr>
          <p:spPr>
            <a:xfrm flipH="1" flipV="1">
              <a:off x="6104049" y="4876800"/>
              <a:ext cx="15425" cy="228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83CD82-8C63-4737-B975-1911D1A95768}"/>
              </a:ext>
            </a:extLst>
          </p:cNvPr>
          <p:cNvGrpSpPr/>
          <p:nvPr/>
        </p:nvGrpSpPr>
        <p:grpSpPr>
          <a:xfrm>
            <a:off x="1422713" y="2618200"/>
            <a:ext cx="5310912" cy="2339340"/>
            <a:chOff x="1143000" y="4061460"/>
            <a:chExt cx="5310912" cy="2339340"/>
          </a:xfrm>
        </p:grpSpPr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15F4FD01-D899-4717-B40A-E921A8F1DC97}"/>
                </a:ext>
              </a:extLst>
            </p:cNvPr>
            <p:cNvSpPr/>
            <p:nvPr/>
          </p:nvSpPr>
          <p:spPr>
            <a:xfrm>
              <a:off x="3357022" y="49530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دارد</a:t>
              </a:r>
              <a:endParaRPr lang="en-US" sz="13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06F4E9-93FA-44D0-8A09-86647D33810E}"/>
                </a:ext>
              </a:extLst>
            </p:cNvPr>
            <p:cNvCxnSpPr>
              <a:stCxn id="34" idx="0"/>
              <a:endCxn id="22" idx="2"/>
            </p:cNvCxnSpPr>
            <p:nvPr/>
          </p:nvCxnSpPr>
          <p:spPr>
            <a:xfrm flipH="1" flipV="1">
              <a:off x="3807295" y="5539740"/>
              <a:ext cx="8861" cy="40386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400409-16B0-4325-8567-06FA72641E8E}"/>
                </a:ext>
              </a:extLst>
            </p:cNvPr>
            <p:cNvCxnSpPr>
              <a:stCxn id="22" idx="0"/>
              <a:endCxn id="25" idx="2"/>
            </p:cNvCxnSpPr>
            <p:nvPr/>
          </p:nvCxnSpPr>
          <p:spPr>
            <a:xfrm flipV="1">
              <a:off x="3807295" y="4619433"/>
              <a:ext cx="5945" cy="33356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7">
              <a:extLst>
                <a:ext uri="{FF2B5EF4-FFF2-40B4-BE49-F238E27FC236}">
                  <a16:creationId xmlns:a16="http://schemas.microsoft.com/office/drawing/2014/main" id="{B92D220B-81DB-4956-96B6-F36F49FD547B}"/>
                </a:ext>
              </a:extLst>
            </p:cNvPr>
            <p:cNvSpPr/>
            <p:nvPr/>
          </p:nvSpPr>
          <p:spPr>
            <a:xfrm>
              <a:off x="3417456" y="4101664"/>
              <a:ext cx="791568" cy="517769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انتخاب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7D79C58F-481E-4D6D-AC2E-1C236ECB113E}"/>
                </a:ext>
              </a:extLst>
            </p:cNvPr>
            <p:cNvSpPr/>
            <p:nvPr/>
          </p:nvSpPr>
          <p:spPr>
            <a:xfrm>
              <a:off x="2212111" y="406146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دارد</a:t>
              </a:r>
              <a:endParaRPr lang="en-US" sz="13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A37689-463D-4240-A308-609B9EF6A63A}"/>
                </a:ext>
              </a:extLst>
            </p:cNvPr>
            <p:cNvCxnSpPr>
              <a:stCxn id="26" idx="3"/>
              <a:endCxn id="25" idx="1"/>
            </p:cNvCxnSpPr>
            <p:nvPr/>
          </p:nvCxnSpPr>
          <p:spPr>
            <a:xfrm>
              <a:off x="3112656" y="4354830"/>
              <a:ext cx="304800" cy="571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D8F963-0743-4804-A3AE-4F1C2656B5FD}"/>
                </a:ext>
              </a:extLst>
            </p:cNvPr>
            <p:cNvCxnSpPr>
              <a:stCxn id="33" idx="3"/>
              <a:endCxn id="26" idx="1"/>
            </p:cNvCxnSpPr>
            <p:nvPr/>
          </p:nvCxnSpPr>
          <p:spPr>
            <a:xfrm>
              <a:off x="2022346" y="4353023"/>
              <a:ext cx="189765" cy="18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BE26E2-C9A6-48C7-A631-671CED949874}"/>
                </a:ext>
              </a:extLst>
            </p:cNvPr>
            <p:cNvCxnSpPr>
              <a:stCxn id="32" idx="1"/>
              <a:endCxn id="30" idx="3"/>
            </p:cNvCxnSpPr>
            <p:nvPr/>
          </p:nvCxnSpPr>
          <p:spPr>
            <a:xfrm flipH="1">
              <a:off x="5384801" y="4359166"/>
              <a:ext cx="242455" cy="138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3C733A16-E677-4D12-A5EE-D37A515D8AAE}"/>
                </a:ext>
              </a:extLst>
            </p:cNvPr>
            <p:cNvSpPr/>
            <p:nvPr/>
          </p:nvSpPr>
          <p:spPr>
            <a:xfrm>
              <a:off x="4484256" y="4067179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دارد</a:t>
              </a:r>
              <a:endParaRPr lang="en-US" sz="13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2A3E21-885E-4F15-8C83-78B35B12C9F3}"/>
                </a:ext>
              </a:extLst>
            </p:cNvPr>
            <p:cNvCxnSpPr>
              <a:stCxn id="30" idx="1"/>
              <a:endCxn id="25" idx="3"/>
            </p:cNvCxnSpPr>
            <p:nvPr/>
          </p:nvCxnSpPr>
          <p:spPr>
            <a:xfrm flipH="1">
              <a:off x="4209024" y="4360549"/>
              <a:ext cx="275232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58">
              <a:extLst>
                <a:ext uri="{FF2B5EF4-FFF2-40B4-BE49-F238E27FC236}">
                  <a16:creationId xmlns:a16="http://schemas.microsoft.com/office/drawing/2014/main" id="{3772991F-D448-4D83-8B24-80D32F321817}"/>
                </a:ext>
              </a:extLst>
            </p:cNvPr>
            <p:cNvSpPr/>
            <p:nvPr/>
          </p:nvSpPr>
          <p:spPr>
            <a:xfrm>
              <a:off x="5627256" y="4130566"/>
              <a:ext cx="82665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3" name="Rounded Rectangle 60">
              <a:extLst>
                <a:ext uri="{FF2B5EF4-FFF2-40B4-BE49-F238E27FC236}">
                  <a16:creationId xmlns:a16="http://schemas.microsoft.com/office/drawing/2014/main" id="{41D42609-E004-46B8-ADDC-CD3917CB2C7E}"/>
                </a:ext>
              </a:extLst>
            </p:cNvPr>
            <p:cNvSpPr/>
            <p:nvPr/>
          </p:nvSpPr>
          <p:spPr>
            <a:xfrm>
              <a:off x="1143000" y="4124423"/>
              <a:ext cx="8793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4" name="Rounded Rectangle 68">
              <a:extLst>
                <a:ext uri="{FF2B5EF4-FFF2-40B4-BE49-F238E27FC236}">
                  <a16:creationId xmlns:a16="http://schemas.microsoft.com/office/drawing/2014/main" id="{0B01BB66-0680-4189-AECB-4901D79DA9A9}"/>
                </a:ext>
              </a:extLst>
            </p:cNvPr>
            <p:cNvSpPr/>
            <p:nvPr/>
          </p:nvSpPr>
          <p:spPr>
            <a:xfrm>
              <a:off x="3385924" y="59436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35" name="Left Arrow 74">
            <a:extLst>
              <a:ext uri="{FF2B5EF4-FFF2-40B4-BE49-F238E27FC236}">
                <a16:creationId xmlns:a16="http://schemas.microsoft.com/office/drawing/2014/main" id="{7B73624F-F135-4B1A-B5B9-87DE4B7E0050}"/>
              </a:ext>
            </a:extLst>
          </p:cNvPr>
          <p:cNvSpPr/>
          <p:nvPr/>
        </p:nvSpPr>
        <p:spPr>
          <a:xfrm>
            <a:off x="6581225" y="376120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51734F-3ECA-4B5A-8792-5254D78C3272}"/>
              </a:ext>
            </a:extLst>
          </p:cNvPr>
          <p:cNvSpPr txBox="1"/>
          <p:nvPr/>
        </p:nvSpPr>
        <p:spPr>
          <a:xfrm>
            <a:off x="3344715" y="2618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B5CF6A-A993-42BC-9949-5B8868795729}"/>
              </a:ext>
            </a:extLst>
          </p:cNvPr>
          <p:cNvSpPr txBox="1"/>
          <p:nvPr/>
        </p:nvSpPr>
        <p:spPr>
          <a:xfrm>
            <a:off x="4066625" y="32314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AC8761-FA2B-4DCD-B18C-8E85BCD68846}"/>
              </a:ext>
            </a:extLst>
          </p:cNvPr>
          <p:cNvSpPr txBox="1"/>
          <p:nvPr/>
        </p:nvSpPr>
        <p:spPr>
          <a:xfrm>
            <a:off x="4523825" y="262314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5C8FD6-BCD0-48EA-AA94-75EFA87CC4AB}"/>
              </a:ext>
            </a:extLst>
          </p:cNvPr>
          <p:cNvSpPr txBox="1"/>
          <p:nvPr/>
        </p:nvSpPr>
        <p:spPr>
          <a:xfrm>
            <a:off x="5664514" y="268730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F9A25D-52A6-4E88-B13F-1FA25C1FE3C7}"/>
              </a:ext>
            </a:extLst>
          </p:cNvPr>
          <p:cNvSpPr txBox="1"/>
          <p:nvPr/>
        </p:nvSpPr>
        <p:spPr>
          <a:xfrm>
            <a:off x="4033615" y="4170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DD6012-6EFC-4DE8-A3BE-DF1544A5450E}"/>
              </a:ext>
            </a:extLst>
          </p:cNvPr>
          <p:cNvSpPr txBox="1"/>
          <p:nvPr/>
        </p:nvSpPr>
        <p:spPr>
          <a:xfrm>
            <a:off x="2266136" y="26744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473F3-65FA-4319-8CA3-C3A237AF036B}"/>
              </a:ext>
            </a:extLst>
          </p:cNvPr>
          <p:cNvSpPr txBox="1"/>
          <p:nvPr/>
        </p:nvSpPr>
        <p:spPr>
          <a:xfrm>
            <a:off x="8943425" y="3304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798CFB-6896-40C2-967A-DCC216445BDA}"/>
              </a:ext>
            </a:extLst>
          </p:cNvPr>
          <p:cNvSpPr txBox="1"/>
          <p:nvPr/>
        </p:nvSpPr>
        <p:spPr>
          <a:xfrm>
            <a:off x="8338238" y="36366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B652F7-2A48-410C-B259-388309331FD6}"/>
              </a:ext>
            </a:extLst>
          </p:cNvPr>
          <p:cNvSpPr txBox="1"/>
          <p:nvPr/>
        </p:nvSpPr>
        <p:spPr>
          <a:xfrm>
            <a:off x="9105351" y="4194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87616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مثال دانشگاه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08CF2A38-377F-40C7-BC40-6DB9AB6E3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860" y="780334"/>
            <a:ext cx="2863547" cy="273904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1600" b="1" dirty="0">
                <a:cs typeface="B Nazanin" panose="00000400000000000000" pitchFamily="2" charset="-78"/>
              </a:rPr>
              <a:t>مثال: فعالیت هایی از محیط دانشکده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بعضی از نوع موجودیت‏های ممکن: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دانشجو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استاد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درس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کارمند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گروه آموزشی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کتاب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.</a:t>
            </a:r>
            <a:r>
              <a:rPr lang="fa-IR" sz="2000" dirty="0">
                <a:cs typeface="B Nazanin" panose="00000400000000000000" pitchFamily="2" charset="-78"/>
              </a:rPr>
              <a:t>..</a:t>
            </a:r>
            <a:endParaRPr lang="en-US" sz="2000" dirty="0">
              <a:cs typeface="B Nazanin" panose="00000400000000000000" pitchFamily="2" charset="-78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A3FBE2B-0C42-4F1A-804B-0431D7E8D0BF}"/>
              </a:ext>
            </a:extLst>
          </p:cNvPr>
          <p:cNvGrpSpPr/>
          <p:nvPr/>
        </p:nvGrpSpPr>
        <p:grpSpPr>
          <a:xfrm>
            <a:off x="2506764" y="693209"/>
            <a:ext cx="4046676" cy="1874145"/>
            <a:chOff x="1363524" y="1219200"/>
            <a:chExt cx="4046676" cy="187414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2F0853A-1B66-40C0-9E71-7B38A8948002}"/>
                </a:ext>
              </a:extLst>
            </p:cNvPr>
            <p:cNvGrpSpPr/>
            <p:nvPr/>
          </p:nvGrpSpPr>
          <p:grpSpPr>
            <a:xfrm>
              <a:off x="1363524" y="1690890"/>
              <a:ext cx="4046676" cy="1402455"/>
              <a:chOff x="3886173" y="4205490"/>
              <a:chExt cx="4046676" cy="1402455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031B7BE-4E83-4458-8509-0B53B3C36A50}"/>
                  </a:ext>
                </a:extLst>
              </p:cNvPr>
              <p:cNvGrpSpPr/>
              <p:nvPr/>
            </p:nvGrpSpPr>
            <p:grpSpPr>
              <a:xfrm>
                <a:off x="3886173" y="4205490"/>
                <a:ext cx="4046676" cy="533400"/>
                <a:chOff x="-8076" y="4967490"/>
                <a:chExt cx="4046676" cy="533400"/>
              </a:xfrm>
            </p:grpSpPr>
            <p:sp>
              <p:nvSpPr>
                <p:cNvPr id="128" name="Rounded Rectangle 32">
                  <a:extLst>
                    <a:ext uri="{FF2B5EF4-FFF2-40B4-BE49-F238E27FC236}">
                      <a16:creationId xmlns:a16="http://schemas.microsoft.com/office/drawing/2014/main" id="{4072EC9B-854C-4962-B9F8-93827575D443}"/>
                    </a:ext>
                  </a:extLst>
                </p:cNvPr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129" name="Rounded Rectangle 33">
                  <a:extLst>
                    <a:ext uri="{FF2B5EF4-FFF2-40B4-BE49-F238E27FC236}">
                      <a16:creationId xmlns:a16="http://schemas.microsoft.com/office/drawing/2014/main" id="{D8C1CB6B-BF00-48E6-A438-3E75F40460C0}"/>
                    </a:ext>
                  </a:extLst>
                </p:cNvPr>
                <p:cNvSpPr/>
                <p:nvPr/>
              </p:nvSpPr>
              <p:spPr>
                <a:xfrm>
                  <a:off x="3276600" y="506783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ysClr val="windowText" lastClr="000000"/>
                      </a:solidFill>
                      <a:cs typeface="B Nazanin" panose="00000400000000000000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130" name="Flowchart: Decision 129">
                  <a:extLst>
                    <a:ext uri="{FF2B5EF4-FFF2-40B4-BE49-F238E27FC236}">
                      <a16:creationId xmlns:a16="http://schemas.microsoft.com/office/drawing/2014/main" id="{7BC7B22F-B0F5-4A13-9390-B6AE63080E8B}"/>
                    </a:ext>
                  </a:extLst>
                </p:cNvPr>
                <p:cNvSpPr/>
                <p:nvPr/>
              </p:nvSpPr>
              <p:spPr>
                <a:xfrm>
                  <a:off x="1600200" y="4967490"/>
                  <a:ext cx="9906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937E5C63-0C8B-43E8-A2F8-460980743109}"/>
                    </a:ext>
                  </a:extLst>
                </p:cNvPr>
                <p:cNvCxnSpPr>
                  <a:stCxn id="130" idx="1"/>
                  <a:endCxn id="128" idx="3"/>
                </p:cNvCxnSpPr>
                <p:nvPr/>
              </p:nvCxnSpPr>
              <p:spPr>
                <a:xfrm flipH="1">
                  <a:off x="813207" y="5234190"/>
                  <a:ext cx="786993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F544B63A-DB84-41C5-A6A9-B67CEB1DDED2}"/>
                    </a:ext>
                  </a:extLst>
                </p:cNvPr>
                <p:cNvCxnSpPr>
                  <a:stCxn id="129" idx="1"/>
                  <a:endCxn id="130" idx="3"/>
                </p:cNvCxnSpPr>
                <p:nvPr/>
              </p:nvCxnSpPr>
              <p:spPr>
                <a:xfrm flipH="1" flipV="1">
                  <a:off x="2590800" y="5234190"/>
                  <a:ext cx="685800" cy="4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30">
                <a:extLst>
                  <a:ext uri="{FF2B5EF4-FFF2-40B4-BE49-F238E27FC236}">
                    <a16:creationId xmlns:a16="http://schemas.microsoft.com/office/drawing/2014/main" id="{084758C0-8B47-4C3B-A532-175B0AD7E3D5}"/>
                  </a:ext>
                </a:extLst>
              </p:cNvPr>
              <p:cNvSpPr/>
              <p:nvPr/>
            </p:nvSpPr>
            <p:spPr>
              <a:xfrm>
                <a:off x="5629945" y="5303145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1D648B6-7498-4E64-92A2-DDC52897F9CA}"/>
                  </a:ext>
                </a:extLst>
              </p:cNvPr>
              <p:cNvCxnSpPr>
                <a:stCxn id="126" idx="0"/>
                <a:endCxn id="130" idx="2"/>
              </p:cNvCxnSpPr>
              <p:nvPr/>
            </p:nvCxnSpPr>
            <p:spPr>
              <a:xfrm flipV="1">
                <a:off x="5989749" y="4738890"/>
                <a:ext cx="0" cy="5642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8B12133-D49D-47BC-B949-84C5A021C4E8}"/>
                </a:ext>
              </a:extLst>
            </p:cNvPr>
            <p:cNvSpPr/>
            <p:nvPr/>
          </p:nvSpPr>
          <p:spPr>
            <a:xfrm>
              <a:off x="2499334" y="1219200"/>
              <a:ext cx="1082066" cy="371531"/>
            </a:xfrm>
            <a:prstGeom prst="ellipse">
              <a:avLst/>
            </a:prstGeom>
            <a:noFill/>
            <a:ln w="508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سال-ترم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6444B7B-31FC-4075-80B1-735D26DE5F70}"/>
                </a:ext>
              </a:extLst>
            </p:cNvPr>
            <p:cNvCxnSpPr>
              <a:stCxn id="130" idx="0"/>
              <a:endCxn id="123" idx="5"/>
            </p:cNvCxnSpPr>
            <p:nvPr/>
          </p:nvCxnSpPr>
          <p:spPr>
            <a:xfrm flipH="1" flipV="1">
              <a:off x="3422935" y="1536322"/>
              <a:ext cx="44165" cy="15456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Flowchart: Decision 132">
            <a:extLst>
              <a:ext uri="{FF2B5EF4-FFF2-40B4-BE49-F238E27FC236}">
                <a16:creationId xmlns:a16="http://schemas.microsoft.com/office/drawing/2014/main" id="{26E8E6B3-F765-4D54-82DE-76D8A5AE1301}"/>
              </a:ext>
            </a:extLst>
          </p:cNvPr>
          <p:cNvSpPr/>
          <p:nvPr/>
        </p:nvSpPr>
        <p:spPr>
          <a:xfrm>
            <a:off x="5391889" y="1961939"/>
            <a:ext cx="1618751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EBF6EE8-B8BE-429B-BCF5-88BEC768CB0F}"/>
              </a:ext>
            </a:extLst>
          </p:cNvPr>
          <p:cNvCxnSpPr>
            <a:stCxn id="133" idx="1"/>
            <a:endCxn id="129" idx="1"/>
          </p:cNvCxnSpPr>
          <p:nvPr/>
        </p:nvCxnSpPr>
        <p:spPr>
          <a:xfrm flipV="1">
            <a:off x="5391889" y="1436428"/>
            <a:ext cx="399551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52D54A8-D725-468F-AD99-6A22E7601D68}"/>
              </a:ext>
            </a:extLst>
          </p:cNvPr>
          <p:cNvCxnSpPr>
            <a:stCxn id="133" idx="3"/>
            <a:endCxn id="129" idx="3"/>
          </p:cNvCxnSpPr>
          <p:nvPr/>
        </p:nvCxnSpPr>
        <p:spPr>
          <a:xfrm flipH="1" flipV="1">
            <a:off x="6553440" y="1436428"/>
            <a:ext cx="457200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Decision 135">
            <a:extLst>
              <a:ext uri="{FF2B5EF4-FFF2-40B4-BE49-F238E27FC236}">
                <a16:creationId xmlns:a16="http://schemas.microsoft.com/office/drawing/2014/main" id="{34412C27-9FCC-4018-890C-A6505B70638A}"/>
              </a:ext>
            </a:extLst>
          </p:cNvPr>
          <p:cNvSpPr/>
          <p:nvPr/>
        </p:nvSpPr>
        <p:spPr>
          <a:xfrm>
            <a:off x="2192236" y="2148254"/>
            <a:ext cx="1450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>
                <a:solidFill>
                  <a:schemeClr val="tx1"/>
                </a:solidFill>
              </a:rPr>
              <a:t>راهنمایی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DFDF8AD-BCB4-4A07-B8E8-035A92C67357}"/>
              </a:ext>
            </a:extLst>
          </p:cNvPr>
          <p:cNvCxnSpPr>
            <a:stCxn id="136" idx="0"/>
            <a:endCxn id="128" idx="2"/>
          </p:cNvCxnSpPr>
          <p:nvPr/>
        </p:nvCxnSpPr>
        <p:spPr>
          <a:xfrm flipV="1">
            <a:off x="2917405" y="1602780"/>
            <a:ext cx="1" cy="545474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91967D4-EAA4-4E82-97B3-F72A12771D5D}"/>
              </a:ext>
            </a:extLst>
          </p:cNvPr>
          <p:cNvCxnSpPr>
            <a:stCxn id="126" idx="1"/>
            <a:endCxn id="136" idx="3"/>
          </p:cNvCxnSpPr>
          <p:nvPr/>
        </p:nvCxnSpPr>
        <p:spPr>
          <a:xfrm flipH="1">
            <a:off x="3642574" y="2414954"/>
            <a:ext cx="60796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155FF23-C17C-4720-B963-BD5EE17D18A9}"/>
              </a:ext>
            </a:extLst>
          </p:cNvPr>
          <p:cNvGrpSpPr/>
          <p:nvPr/>
        </p:nvGrpSpPr>
        <p:grpSpPr>
          <a:xfrm>
            <a:off x="1537347" y="1601921"/>
            <a:ext cx="786993" cy="813033"/>
            <a:chOff x="165507" y="2280312"/>
            <a:chExt cx="786993" cy="813033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CC55D32-6544-4773-8C00-9B4D35563395}"/>
                </a:ext>
              </a:extLst>
            </p:cNvPr>
            <p:cNvSpPr/>
            <p:nvPr/>
          </p:nvSpPr>
          <p:spPr>
            <a:xfrm>
              <a:off x="165507" y="2280312"/>
              <a:ext cx="786993" cy="5439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ترم شروع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99C5B1-CE82-4F2F-B61E-2F7BE8FFA281}"/>
                </a:ext>
              </a:extLst>
            </p:cNvPr>
            <p:cNvCxnSpPr>
              <a:cxnSpLocks/>
              <a:stCxn id="136" idx="1"/>
              <a:endCxn id="140" idx="4"/>
            </p:cNvCxnSpPr>
            <p:nvPr/>
          </p:nvCxnSpPr>
          <p:spPr>
            <a:xfrm flipH="1" flipV="1">
              <a:off x="559004" y="2824270"/>
              <a:ext cx="261392" cy="26907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81">
            <a:extLst>
              <a:ext uri="{FF2B5EF4-FFF2-40B4-BE49-F238E27FC236}">
                <a16:creationId xmlns:a16="http://schemas.microsoft.com/office/drawing/2014/main" id="{4A202E83-9398-43CA-B0F9-3004108E1E55}"/>
              </a:ext>
            </a:extLst>
          </p:cNvPr>
          <p:cNvSpPr/>
          <p:nvPr/>
        </p:nvSpPr>
        <p:spPr>
          <a:xfrm>
            <a:off x="4087575" y="4503209"/>
            <a:ext cx="1053578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گروه آموزشی</a:t>
            </a:r>
            <a:endParaRPr lang="en-US" sz="1400" b="1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143" name="Flowchart: Decision 142">
            <a:extLst>
              <a:ext uri="{FF2B5EF4-FFF2-40B4-BE49-F238E27FC236}">
                <a16:creationId xmlns:a16="http://schemas.microsoft.com/office/drawing/2014/main" id="{0871847F-EE00-405A-947A-844F525A053D}"/>
              </a:ext>
            </a:extLst>
          </p:cNvPr>
          <p:cNvSpPr/>
          <p:nvPr/>
        </p:nvSpPr>
        <p:spPr>
          <a:xfrm>
            <a:off x="3952365" y="3230669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>
                <a:solidFill>
                  <a:schemeClr val="tx1"/>
                </a:solidFill>
                <a:cs typeface="B Nazanin" panose="00000400000000000000" pitchFamily="2" charset="-78"/>
              </a:rPr>
              <a:t>عضویت</a:t>
            </a:r>
            <a:endParaRPr lang="en-US" sz="13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4" name="Flowchart: Decision 143">
            <a:extLst>
              <a:ext uri="{FF2B5EF4-FFF2-40B4-BE49-F238E27FC236}">
                <a16:creationId xmlns:a16="http://schemas.microsoft.com/office/drawing/2014/main" id="{16411B0D-0995-429C-A787-1DDDE6CEBE28}"/>
              </a:ext>
            </a:extLst>
          </p:cNvPr>
          <p:cNvSpPr/>
          <p:nvPr/>
        </p:nvSpPr>
        <p:spPr>
          <a:xfrm>
            <a:off x="2210040" y="3230669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>
                <a:solidFill>
                  <a:schemeClr val="tx1"/>
                </a:solidFill>
                <a:cs typeface="B Nazanin" panose="00000400000000000000" pitchFamily="2" charset="-78"/>
              </a:rPr>
              <a:t>مدیریت</a:t>
            </a:r>
            <a:endParaRPr lang="en-US" sz="13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5" name="Flowchart: Decision 144">
            <a:extLst>
              <a:ext uri="{FF2B5EF4-FFF2-40B4-BE49-F238E27FC236}">
                <a16:creationId xmlns:a16="http://schemas.microsoft.com/office/drawing/2014/main" id="{F03BC13C-7971-4DB7-A982-A125C32E7DC6}"/>
              </a:ext>
            </a:extLst>
          </p:cNvPr>
          <p:cNvSpPr/>
          <p:nvPr/>
        </p:nvSpPr>
        <p:spPr>
          <a:xfrm>
            <a:off x="5730365" y="3230669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>
                <a:solidFill>
                  <a:schemeClr val="tx1"/>
                </a:solidFill>
                <a:cs typeface="B Nazanin" panose="00000400000000000000" pitchFamily="2" charset="-78"/>
              </a:rPr>
              <a:t>مدعو</a:t>
            </a:r>
            <a:endParaRPr lang="en-US" sz="13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971A293-D835-40AB-B046-DCBB3920572E}"/>
              </a:ext>
            </a:extLst>
          </p:cNvPr>
          <p:cNvCxnSpPr>
            <a:stCxn id="143" idx="0"/>
            <a:endCxn id="126" idx="2"/>
          </p:cNvCxnSpPr>
          <p:nvPr/>
        </p:nvCxnSpPr>
        <p:spPr>
          <a:xfrm flipH="1" flipV="1">
            <a:off x="4610340" y="2567354"/>
            <a:ext cx="1270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DB3CF9D-D528-4575-872E-BF95F3D367D3}"/>
              </a:ext>
            </a:extLst>
          </p:cNvPr>
          <p:cNvCxnSpPr>
            <a:stCxn id="144" idx="0"/>
            <a:endCxn id="126" idx="2"/>
          </p:cNvCxnSpPr>
          <p:nvPr/>
        </p:nvCxnSpPr>
        <p:spPr>
          <a:xfrm flipV="1">
            <a:off x="2869285" y="2567354"/>
            <a:ext cx="17410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54CF327-1E47-47F6-856A-77CF143680F2}"/>
              </a:ext>
            </a:extLst>
          </p:cNvPr>
          <p:cNvCxnSpPr>
            <a:stCxn id="145" idx="0"/>
            <a:endCxn id="126" idx="2"/>
          </p:cNvCxnSpPr>
          <p:nvPr/>
        </p:nvCxnSpPr>
        <p:spPr>
          <a:xfrm flipH="1" flipV="1">
            <a:off x="4610340" y="2567354"/>
            <a:ext cx="16648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B6040A2-8C70-4158-8066-BCEDD884268E}"/>
              </a:ext>
            </a:extLst>
          </p:cNvPr>
          <p:cNvCxnSpPr>
            <a:stCxn id="143" idx="2"/>
            <a:endCxn id="142" idx="0"/>
          </p:cNvCxnSpPr>
          <p:nvPr/>
        </p:nvCxnSpPr>
        <p:spPr>
          <a:xfrm>
            <a:off x="4611610" y="3817409"/>
            <a:ext cx="2754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D885A57-CDAB-4D9B-B815-B21DC7B7ABCF}"/>
              </a:ext>
            </a:extLst>
          </p:cNvPr>
          <p:cNvCxnSpPr>
            <a:stCxn id="145" idx="2"/>
            <a:endCxn id="142" idx="0"/>
          </p:cNvCxnSpPr>
          <p:nvPr/>
        </p:nvCxnSpPr>
        <p:spPr>
          <a:xfrm flipH="1">
            <a:off x="4614364" y="3817409"/>
            <a:ext cx="1660831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BEE154-659B-4853-B442-CBAA8B395144}"/>
              </a:ext>
            </a:extLst>
          </p:cNvPr>
          <p:cNvCxnSpPr>
            <a:stCxn id="144" idx="2"/>
            <a:endCxn id="142" idx="0"/>
          </p:cNvCxnSpPr>
          <p:nvPr/>
        </p:nvCxnSpPr>
        <p:spPr>
          <a:xfrm>
            <a:off x="2869285" y="3817409"/>
            <a:ext cx="1745079" cy="685800"/>
          </a:xfrm>
          <a:prstGeom prst="line">
            <a:avLst/>
          </a:prstGeom>
          <a:ln w="762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AF5663D-A594-4048-B1E4-F8287B79CFB3}"/>
              </a:ext>
            </a:extLst>
          </p:cNvPr>
          <p:cNvGrpSpPr/>
          <p:nvPr/>
        </p:nvGrpSpPr>
        <p:grpSpPr>
          <a:xfrm>
            <a:off x="1120689" y="3265400"/>
            <a:ext cx="1089351" cy="449552"/>
            <a:chOff x="267810" y="2765014"/>
            <a:chExt cx="1089351" cy="44955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E0EE314-84C1-44C1-8ADC-F1F33774B824}"/>
                </a:ext>
              </a:extLst>
            </p:cNvPr>
            <p:cNvSpPr/>
            <p:nvPr/>
          </p:nvSpPr>
          <p:spPr>
            <a:xfrm>
              <a:off x="267810" y="276501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A0F1D95-6AE6-46A8-A447-BA702401CAA7}"/>
                </a:ext>
              </a:extLst>
            </p:cNvPr>
            <p:cNvCxnSpPr>
              <a:cxnSpLocks/>
              <a:stCxn id="144" idx="1"/>
              <a:endCxn id="153" idx="6"/>
            </p:cNvCxnSpPr>
            <p:nvPr/>
          </p:nvCxnSpPr>
          <p:spPr>
            <a:xfrm flipH="1" flipV="1">
              <a:off x="712046" y="2989790"/>
              <a:ext cx="645115" cy="338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C644390-7709-4463-9123-911703A0BE00}"/>
              </a:ext>
            </a:extLst>
          </p:cNvPr>
          <p:cNvGrpSpPr/>
          <p:nvPr/>
        </p:nvGrpSpPr>
        <p:grpSpPr>
          <a:xfrm>
            <a:off x="1306293" y="3524039"/>
            <a:ext cx="903747" cy="725359"/>
            <a:chOff x="728786" y="2004317"/>
            <a:chExt cx="903747" cy="725359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2C4F674-4711-411E-A28F-93E77A13088A}"/>
                </a:ext>
              </a:extLst>
            </p:cNvPr>
            <p:cNvSpPr/>
            <p:nvPr/>
          </p:nvSpPr>
          <p:spPr>
            <a:xfrm>
              <a:off x="728786" y="228012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372B691-B161-4AC5-A55D-9CA81CA8FC49}"/>
                </a:ext>
              </a:extLst>
            </p:cNvPr>
            <p:cNvCxnSpPr>
              <a:cxnSpLocks/>
              <a:stCxn id="144" idx="1"/>
              <a:endCxn id="156" idx="7"/>
            </p:cNvCxnSpPr>
            <p:nvPr/>
          </p:nvCxnSpPr>
          <p:spPr>
            <a:xfrm flipH="1">
              <a:off x="1107965" y="2004317"/>
              <a:ext cx="524568" cy="34164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732CE28-F379-4CD3-A650-D074BFB79F67}"/>
              </a:ext>
            </a:extLst>
          </p:cNvPr>
          <p:cNvGrpSpPr/>
          <p:nvPr/>
        </p:nvGrpSpPr>
        <p:grpSpPr>
          <a:xfrm>
            <a:off x="3436332" y="3524039"/>
            <a:ext cx="516033" cy="495436"/>
            <a:chOff x="3613581" y="2662391"/>
            <a:chExt cx="516033" cy="495436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9C2791B-E237-4E35-825D-CB69EBCD9627}"/>
                </a:ext>
              </a:extLst>
            </p:cNvPr>
            <p:cNvSpPr/>
            <p:nvPr/>
          </p:nvSpPr>
          <p:spPr>
            <a:xfrm>
              <a:off x="3613581" y="2708275"/>
              <a:ext cx="422492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DFB068F-07D2-4465-B067-D024625FE924}"/>
                </a:ext>
              </a:extLst>
            </p:cNvPr>
            <p:cNvCxnSpPr>
              <a:cxnSpLocks/>
              <a:stCxn id="143" idx="1"/>
              <a:endCxn id="159" idx="7"/>
            </p:cNvCxnSpPr>
            <p:nvPr/>
          </p:nvCxnSpPr>
          <p:spPr>
            <a:xfrm flipH="1">
              <a:off x="3974200" y="2662391"/>
              <a:ext cx="155414" cy="11171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DFC201E-D582-46E6-9E67-5EB95657ED09}"/>
              </a:ext>
            </a:extLst>
          </p:cNvPr>
          <p:cNvGrpSpPr/>
          <p:nvPr/>
        </p:nvGrpSpPr>
        <p:grpSpPr>
          <a:xfrm>
            <a:off x="6504690" y="2760078"/>
            <a:ext cx="1115550" cy="583290"/>
            <a:chOff x="-164364" y="1600702"/>
            <a:chExt cx="999261" cy="58329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A2CD646-0D13-4BCD-A542-0DA86DF82A5A}"/>
                </a:ext>
              </a:extLst>
            </p:cNvPr>
            <p:cNvSpPr/>
            <p:nvPr/>
          </p:nvSpPr>
          <p:spPr>
            <a:xfrm>
              <a:off x="-117364" y="1600702"/>
              <a:ext cx="952261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ترم-سال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FB111E-B969-4639-A6E9-0643367AFC28}"/>
                </a:ext>
              </a:extLst>
            </p:cNvPr>
            <p:cNvCxnSpPr>
              <a:endCxn id="162" idx="3"/>
            </p:cNvCxnSpPr>
            <p:nvPr/>
          </p:nvCxnSpPr>
          <p:spPr>
            <a:xfrm flipV="1">
              <a:off x="-164364" y="1917824"/>
              <a:ext cx="186455" cy="26616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ounded Rectangle 137">
            <a:extLst>
              <a:ext uri="{FF2B5EF4-FFF2-40B4-BE49-F238E27FC236}">
                <a16:creationId xmlns:a16="http://schemas.microsoft.com/office/drawing/2014/main" id="{BE0A358D-AB0A-4B21-AC22-D86EFCCE2CCF}"/>
              </a:ext>
            </a:extLst>
          </p:cNvPr>
          <p:cNvSpPr/>
          <p:nvPr/>
        </p:nvSpPr>
        <p:spPr>
          <a:xfrm>
            <a:off x="6876016" y="4531299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>
                <a:solidFill>
                  <a:sysClr val="windowText" lastClr="000000"/>
                </a:solidFill>
                <a:cs typeface="B Nazanin" panose="00000400000000000000" pitchFamily="2" charset="-78"/>
              </a:rPr>
              <a:t>کارمند</a:t>
            </a:r>
            <a:endParaRPr lang="en-US" sz="1400" b="1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165" name="Flowchart: Decision 164">
            <a:extLst>
              <a:ext uri="{FF2B5EF4-FFF2-40B4-BE49-F238E27FC236}">
                <a16:creationId xmlns:a16="http://schemas.microsoft.com/office/drawing/2014/main" id="{009D4608-3853-45EB-B591-541C009D77BC}"/>
              </a:ext>
            </a:extLst>
          </p:cNvPr>
          <p:cNvSpPr/>
          <p:nvPr/>
        </p:nvSpPr>
        <p:spPr>
          <a:xfrm>
            <a:off x="5433499" y="4400339"/>
            <a:ext cx="116955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>
                <a:solidFill>
                  <a:schemeClr val="tx1"/>
                </a:solidFill>
                <a:cs typeface="B Nazanin" panose="00000400000000000000" pitchFamily="2" charset="-78"/>
              </a:rPr>
              <a:t>اشتغال</a:t>
            </a:r>
            <a:endParaRPr lang="en-US" sz="13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11098CD-8EFA-4520-BEED-2A64696CC4BE}"/>
              </a:ext>
            </a:extLst>
          </p:cNvPr>
          <p:cNvCxnSpPr>
            <a:stCxn id="165" idx="1"/>
            <a:endCxn id="142" idx="3"/>
          </p:cNvCxnSpPr>
          <p:nvPr/>
        </p:nvCxnSpPr>
        <p:spPr>
          <a:xfrm flipH="1">
            <a:off x="5141153" y="4693709"/>
            <a:ext cx="29234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788F93E-5800-4F08-A5D7-1A81443D2F2B}"/>
              </a:ext>
            </a:extLst>
          </p:cNvPr>
          <p:cNvCxnSpPr>
            <a:stCxn id="164" idx="1"/>
            <a:endCxn id="165" idx="3"/>
          </p:cNvCxnSpPr>
          <p:nvPr/>
        </p:nvCxnSpPr>
        <p:spPr>
          <a:xfrm flipH="1">
            <a:off x="6603054" y="4683699"/>
            <a:ext cx="272962" cy="1001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Decision 167">
            <a:extLst>
              <a:ext uri="{FF2B5EF4-FFF2-40B4-BE49-F238E27FC236}">
                <a16:creationId xmlns:a16="http://schemas.microsoft.com/office/drawing/2014/main" id="{9E5357C6-52A2-4A76-ABBE-4AC9EC58A858}"/>
              </a:ext>
            </a:extLst>
          </p:cNvPr>
          <p:cNvSpPr/>
          <p:nvPr/>
        </p:nvSpPr>
        <p:spPr>
          <a:xfrm>
            <a:off x="4066422" y="5352839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>
                <a:solidFill>
                  <a:schemeClr val="tx1"/>
                </a:solidFill>
                <a:cs typeface="B Nazanin" panose="00000400000000000000" pitchFamily="2" charset="-78"/>
              </a:rPr>
              <a:t>مهمان</a:t>
            </a:r>
            <a:endParaRPr lang="en-US" sz="13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9" name="Flowchart: Decision 168">
            <a:extLst>
              <a:ext uri="{FF2B5EF4-FFF2-40B4-BE49-F238E27FC236}">
                <a16:creationId xmlns:a16="http://schemas.microsoft.com/office/drawing/2014/main" id="{43D50643-C1BF-41B7-9B7E-AB47E99C309C}"/>
              </a:ext>
            </a:extLst>
          </p:cNvPr>
          <p:cNvSpPr/>
          <p:nvPr/>
        </p:nvSpPr>
        <p:spPr>
          <a:xfrm>
            <a:off x="1537347" y="4395334"/>
            <a:ext cx="12508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>
                <a:solidFill>
                  <a:schemeClr val="tx1"/>
                </a:solidFill>
                <a:cs typeface="B Nazanin" panose="00000400000000000000" pitchFamily="2" charset="-78"/>
              </a:rPr>
              <a:t>تحصیل</a:t>
            </a:r>
            <a:endParaRPr lang="en-US" sz="13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F58F1F0-CBDC-4959-ACCE-43576D1BBF2D}"/>
              </a:ext>
            </a:extLst>
          </p:cNvPr>
          <p:cNvCxnSpPr>
            <a:stCxn id="169" idx="3"/>
            <a:endCxn id="142" idx="1"/>
          </p:cNvCxnSpPr>
          <p:nvPr/>
        </p:nvCxnSpPr>
        <p:spPr>
          <a:xfrm>
            <a:off x="2788156" y="4688704"/>
            <a:ext cx="1299419" cy="500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E78E1DA-5DB7-4156-BDFA-995C002C8149}"/>
              </a:ext>
            </a:extLst>
          </p:cNvPr>
          <p:cNvCxnSpPr>
            <a:stCxn id="175" idx="0"/>
            <a:endCxn id="169" idx="2"/>
          </p:cNvCxnSpPr>
          <p:nvPr/>
        </p:nvCxnSpPr>
        <p:spPr>
          <a:xfrm flipV="1">
            <a:off x="2155037" y="4982074"/>
            <a:ext cx="7715" cy="41869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09EF7AA-AA0C-4AD2-858E-B5B99BDF4EFD}"/>
              </a:ext>
            </a:extLst>
          </p:cNvPr>
          <p:cNvCxnSpPr>
            <a:stCxn id="175" idx="3"/>
            <a:endCxn id="168" idx="1"/>
          </p:cNvCxnSpPr>
          <p:nvPr/>
        </p:nvCxnSpPr>
        <p:spPr>
          <a:xfrm>
            <a:off x="2514840" y="5646209"/>
            <a:ext cx="155158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A5E81B6-0941-4FD1-BC59-5F8BA38B6AFD}"/>
              </a:ext>
            </a:extLst>
          </p:cNvPr>
          <p:cNvCxnSpPr>
            <a:stCxn id="168" idx="0"/>
            <a:endCxn id="142" idx="2"/>
          </p:cNvCxnSpPr>
          <p:nvPr/>
        </p:nvCxnSpPr>
        <p:spPr>
          <a:xfrm flipV="1">
            <a:off x="4611252" y="4884209"/>
            <a:ext cx="3112" cy="4686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2A84B6B-E15D-4DCC-B5AF-9B0CAB02013E}"/>
              </a:ext>
            </a:extLst>
          </p:cNvPr>
          <p:cNvGrpSpPr/>
          <p:nvPr/>
        </p:nvGrpSpPr>
        <p:grpSpPr>
          <a:xfrm>
            <a:off x="1795233" y="5400767"/>
            <a:ext cx="719607" cy="490884"/>
            <a:chOff x="457200" y="6079158"/>
            <a:chExt cx="719607" cy="490884"/>
          </a:xfrm>
        </p:grpSpPr>
        <p:sp>
          <p:nvSpPr>
            <p:cNvPr id="175" name="Rounded Rectangle 147">
              <a:extLst>
                <a:ext uri="{FF2B5EF4-FFF2-40B4-BE49-F238E27FC236}">
                  <a16:creationId xmlns:a16="http://schemas.microsoft.com/office/drawing/2014/main" id="{843120E0-6818-49E4-AB6C-CC65D527A55E}"/>
                </a:ext>
              </a:extLst>
            </p:cNvPr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دانشجو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51389C-591C-46EF-BBB8-ADD5812EFC1B}"/>
                </a:ext>
              </a:extLst>
            </p:cNvPr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DAE41C3-DCEF-4A80-995B-C570DE97ABB5}"/>
              </a:ext>
            </a:extLst>
          </p:cNvPr>
          <p:cNvGrpSpPr/>
          <p:nvPr/>
        </p:nvGrpSpPr>
        <p:grpSpPr>
          <a:xfrm>
            <a:off x="5156082" y="5050836"/>
            <a:ext cx="1052017" cy="595373"/>
            <a:chOff x="215996" y="1804196"/>
            <a:chExt cx="1052017" cy="595373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8E1CAE2-93B1-49A0-9680-F6D884BD0CAE}"/>
                </a:ext>
              </a:extLst>
            </p:cNvPr>
            <p:cNvSpPr/>
            <p:nvPr/>
          </p:nvSpPr>
          <p:spPr>
            <a:xfrm>
              <a:off x="617606" y="1804196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مبدا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C8D81B4-B591-4156-8D48-11C313C4E8CD}"/>
                </a:ext>
              </a:extLst>
            </p:cNvPr>
            <p:cNvCxnSpPr>
              <a:stCxn id="168" idx="3"/>
              <a:endCxn id="178" idx="2"/>
            </p:cNvCxnSpPr>
            <p:nvPr/>
          </p:nvCxnSpPr>
          <p:spPr>
            <a:xfrm flipV="1">
              <a:off x="215996" y="1989962"/>
              <a:ext cx="401610" cy="4096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6D461E4-6018-4A01-AEC8-475C8058F008}"/>
              </a:ext>
            </a:extLst>
          </p:cNvPr>
          <p:cNvGrpSpPr/>
          <p:nvPr/>
        </p:nvGrpSpPr>
        <p:grpSpPr>
          <a:xfrm>
            <a:off x="5156082" y="5560700"/>
            <a:ext cx="1246856" cy="371531"/>
            <a:chOff x="108353" y="1665533"/>
            <a:chExt cx="1246856" cy="371531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C1D0470-1693-4B75-B926-426A8BCB7DF3}"/>
                </a:ext>
              </a:extLst>
            </p:cNvPr>
            <p:cNvSpPr/>
            <p:nvPr/>
          </p:nvSpPr>
          <p:spPr>
            <a:xfrm>
              <a:off x="489517" y="1665533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از ترم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2797A6-2510-41E3-A98C-B97A9C0A36B4}"/>
                </a:ext>
              </a:extLst>
            </p:cNvPr>
            <p:cNvCxnSpPr>
              <a:stCxn id="168" idx="3"/>
              <a:endCxn id="181" idx="2"/>
            </p:cNvCxnSpPr>
            <p:nvPr/>
          </p:nvCxnSpPr>
          <p:spPr>
            <a:xfrm>
              <a:off x="108353" y="1751042"/>
              <a:ext cx="381164" cy="1002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992D4DA-9309-483F-A07E-F6023B53335F}"/>
              </a:ext>
            </a:extLst>
          </p:cNvPr>
          <p:cNvGrpSpPr/>
          <p:nvPr/>
        </p:nvGrpSpPr>
        <p:grpSpPr>
          <a:xfrm>
            <a:off x="1054173" y="2717934"/>
            <a:ext cx="1155867" cy="806105"/>
            <a:chOff x="19433" y="1134934"/>
            <a:chExt cx="1155867" cy="806105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00BBA88-4620-475B-81B0-655178A8E98E}"/>
                </a:ext>
              </a:extLst>
            </p:cNvPr>
            <p:cNvSpPr/>
            <p:nvPr/>
          </p:nvSpPr>
          <p:spPr>
            <a:xfrm>
              <a:off x="19433" y="1134934"/>
              <a:ext cx="715448" cy="44955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مدت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2D543FA-6740-4746-9FBB-CAEC28A1E75E}"/>
                </a:ext>
              </a:extLst>
            </p:cNvPr>
            <p:cNvCxnSpPr>
              <a:cxnSpLocks/>
              <a:stCxn id="144" idx="1"/>
              <a:endCxn id="184" idx="5"/>
            </p:cNvCxnSpPr>
            <p:nvPr/>
          </p:nvCxnSpPr>
          <p:spPr>
            <a:xfrm flipH="1" flipV="1">
              <a:off x="630106" y="1518651"/>
              <a:ext cx="545194" cy="42238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7222A8C0-0D39-45FA-B1EB-033446B4946D}"/>
              </a:ext>
            </a:extLst>
          </p:cNvPr>
          <p:cNvSpPr txBox="1"/>
          <p:nvPr/>
        </p:nvSpPr>
        <p:spPr>
          <a:xfrm>
            <a:off x="3915484" y="214191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E6CEE1D-C343-4824-A1CF-BBE9BC6BE90B}"/>
              </a:ext>
            </a:extLst>
          </p:cNvPr>
          <p:cNvSpPr txBox="1"/>
          <p:nvPr/>
        </p:nvSpPr>
        <p:spPr>
          <a:xfrm>
            <a:off x="2966776" y="162328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03C15B8-2AB8-459E-ACEE-12A209CCF341}"/>
              </a:ext>
            </a:extLst>
          </p:cNvPr>
          <p:cNvSpPr txBox="1"/>
          <p:nvPr/>
        </p:nvSpPr>
        <p:spPr>
          <a:xfrm>
            <a:off x="5267566" y="176000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95FDC0-CEE2-47C4-989C-8F208CC5D567}"/>
              </a:ext>
            </a:extLst>
          </p:cNvPr>
          <p:cNvSpPr txBox="1"/>
          <p:nvPr/>
        </p:nvSpPr>
        <p:spPr>
          <a:xfrm>
            <a:off x="6782040" y="176000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A9A5C7-36CD-4977-BEFF-9A39CDC67161}"/>
              </a:ext>
            </a:extLst>
          </p:cNvPr>
          <p:cNvSpPr txBox="1"/>
          <p:nvPr/>
        </p:nvSpPr>
        <p:spPr>
          <a:xfrm>
            <a:off x="3276840" y="40460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4753041-68E2-4598-B2C2-B185CB5993AF}"/>
              </a:ext>
            </a:extLst>
          </p:cNvPr>
          <p:cNvSpPr txBox="1"/>
          <p:nvPr/>
        </p:nvSpPr>
        <p:spPr>
          <a:xfrm>
            <a:off x="3276840" y="275060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9EAEB74-D4EA-4F5A-B5E5-4C9292DD4B47}"/>
              </a:ext>
            </a:extLst>
          </p:cNvPr>
          <p:cNvSpPr txBox="1"/>
          <p:nvPr/>
        </p:nvSpPr>
        <p:spPr>
          <a:xfrm>
            <a:off x="4353166" y="282680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DB3A7DA-439F-45B9-8594-DDDC906B3EAA}"/>
              </a:ext>
            </a:extLst>
          </p:cNvPr>
          <p:cNvSpPr txBox="1"/>
          <p:nvPr/>
        </p:nvSpPr>
        <p:spPr>
          <a:xfrm>
            <a:off x="4343640" y="399761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02629BA-89C9-4DD4-9E1D-7351AA3BBFB7}"/>
              </a:ext>
            </a:extLst>
          </p:cNvPr>
          <p:cNvSpPr txBox="1"/>
          <p:nvPr/>
        </p:nvSpPr>
        <p:spPr>
          <a:xfrm>
            <a:off x="5606030" y="404600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163F3E-AECC-42DF-BB2A-861664E20A83}"/>
              </a:ext>
            </a:extLst>
          </p:cNvPr>
          <p:cNvSpPr txBox="1"/>
          <p:nvPr/>
        </p:nvSpPr>
        <p:spPr>
          <a:xfrm>
            <a:off x="5562840" y="275060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3A314D2-2A04-4C06-B0EB-30345C08BC9A}"/>
              </a:ext>
            </a:extLst>
          </p:cNvPr>
          <p:cNvSpPr txBox="1"/>
          <p:nvPr/>
        </p:nvSpPr>
        <p:spPr>
          <a:xfrm>
            <a:off x="1905240" y="503660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71260BD-04CC-413F-BD8B-7BC30CCA173A}"/>
              </a:ext>
            </a:extLst>
          </p:cNvPr>
          <p:cNvSpPr txBox="1"/>
          <p:nvPr/>
        </p:nvSpPr>
        <p:spPr>
          <a:xfrm>
            <a:off x="3286366" y="437861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73F397C-97B2-48E4-9FD8-B4BDCF9EBF60}"/>
              </a:ext>
            </a:extLst>
          </p:cNvPr>
          <p:cNvSpPr txBox="1"/>
          <p:nvPr/>
        </p:nvSpPr>
        <p:spPr>
          <a:xfrm>
            <a:off x="4317882" y="496040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60755DB-0139-4FF4-AC52-047E9693EE25}"/>
              </a:ext>
            </a:extLst>
          </p:cNvPr>
          <p:cNvSpPr txBox="1"/>
          <p:nvPr/>
        </p:nvSpPr>
        <p:spPr>
          <a:xfrm>
            <a:off x="3124440" y="536921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10A17C7-4279-4E44-A8AA-514CF6808646}"/>
              </a:ext>
            </a:extLst>
          </p:cNvPr>
          <p:cNvSpPr txBox="1"/>
          <p:nvPr/>
        </p:nvSpPr>
        <p:spPr>
          <a:xfrm>
            <a:off x="5220477" y="441124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333A80-2F69-409E-98C3-282A5C485D1B}"/>
              </a:ext>
            </a:extLst>
          </p:cNvPr>
          <p:cNvSpPr txBox="1"/>
          <p:nvPr/>
        </p:nvSpPr>
        <p:spPr>
          <a:xfrm>
            <a:off x="6547228" y="44112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019D4F5-2E93-4785-8134-533CDC0291D8}"/>
              </a:ext>
            </a:extLst>
          </p:cNvPr>
          <p:cNvSpPr txBox="1"/>
          <p:nvPr/>
        </p:nvSpPr>
        <p:spPr>
          <a:xfrm>
            <a:off x="4386830" y="19002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BD57F24-38C0-410A-9972-4BEF4ABF46A6}"/>
              </a:ext>
            </a:extLst>
          </p:cNvPr>
          <p:cNvSpPr txBox="1"/>
          <p:nvPr/>
        </p:nvSpPr>
        <p:spPr>
          <a:xfrm>
            <a:off x="5215304" y="117821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53E801E-5576-458F-9D98-2C1C74C4E73A}"/>
              </a:ext>
            </a:extLst>
          </p:cNvPr>
          <p:cNvSpPr txBox="1"/>
          <p:nvPr/>
        </p:nvSpPr>
        <p:spPr>
          <a:xfrm>
            <a:off x="3440821" y="117821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274B60C-9AD9-490D-BC75-9407719C247F}"/>
              </a:ext>
            </a:extLst>
          </p:cNvPr>
          <p:cNvGrpSpPr/>
          <p:nvPr/>
        </p:nvGrpSpPr>
        <p:grpSpPr>
          <a:xfrm>
            <a:off x="7487169" y="3273935"/>
            <a:ext cx="719607" cy="490884"/>
            <a:chOff x="457200" y="6079158"/>
            <a:chExt cx="719607" cy="490884"/>
          </a:xfrm>
        </p:grpSpPr>
        <p:sp>
          <p:nvSpPr>
            <p:cNvPr id="206" name="Rounded Rectangle 118">
              <a:extLst>
                <a:ext uri="{FF2B5EF4-FFF2-40B4-BE49-F238E27FC236}">
                  <a16:creationId xmlns:a16="http://schemas.microsoft.com/office/drawing/2014/main" id="{D3621EF3-252A-4263-9D78-6CA8CAA8C94C}"/>
                </a:ext>
              </a:extLst>
            </p:cNvPr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>
                  <a:solidFill>
                    <a:sysClr val="windowText" lastClr="000000"/>
                  </a:solidFill>
                  <a:cs typeface="B Nazanin" panose="00000400000000000000" pitchFamily="2" charset="-78"/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3BA5CC-9C3D-4D6B-A69B-5AF9BD3CBC15}"/>
                </a:ext>
              </a:extLst>
            </p:cNvPr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389D4C9-0C3D-4773-93B4-0697A91DE3FF}"/>
              </a:ext>
            </a:extLst>
          </p:cNvPr>
          <p:cNvCxnSpPr>
            <a:stCxn id="206" idx="1"/>
            <a:endCxn id="145" idx="3"/>
          </p:cNvCxnSpPr>
          <p:nvPr/>
        </p:nvCxnSpPr>
        <p:spPr>
          <a:xfrm flipH="1">
            <a:off x="6820025" y="3519377"/>
            <a:ext cx="667144" cy="466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F557E6F-70F1-49E2-B2C2-29A9E4EED3AD}"/>
              </a:ext>
            </a:extLst>
          </p:cNvPr>
          <p:cNvSpPr txBox="1"/>
          <p:nvPr/>
        </p:nvSpPr>
        <p:spPr>
          <a:xfrm>
            <a:off x="6867766" y="331181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5923457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0" grpId="0"/>
      <p:bldP spid="133" grpId="0" animBg="1"/>
      <p:bldP spid="136" grpId="0" animBg="1"/>
      <p:bldP spid="142" grpId="0" animBg="1"/>
      <p:bldP spid="143" grpId="0" animBg="1"/>
      <p:bldP spid="144" grpId="0" animBg="1"/>
      <p:bldP spid="145" grpId="0" animBg="1"/>
      <p:bldP spid="164" grpId="0" animBg="1"/>
      <p:bldP spid="165" grpId="0" animBg="1"/>
      <p:bldP spid="168" grpId="0" animBg="1"/>
      <p:bldP spid="169" grpId="0" animBg="1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مثال محیط تولید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F52019-3FB8-429D-916B-6C646597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726" y="780333"/>
            <a:ext cx="3756682" cy="248644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1600" b="1" dirty="0">
                <a:cs typeface="B Nazanin" panose="00000400000000000000" pitchFamily="2" charset="-78"/>
              </a:rPr>
              <a:t>مثال: محیط تولیدی-کارگاهی (</a:t>
            </a:r>
            <a:r>
              <a:rPr lang="en-US" sz="1600" b="1" dirty="0">
                <a:cs typeface="B Nazanin" panose="00000400000000000000" pitchFamily="2" charset="-78"/>
              </a:rPr>
              <a:t>manufacturing</a:t>
            </a:r>
            <a:r>
              <a:rPr lang="fa-IR" sz="1600" b="1" dirty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موجودیت ها :</a:t>
            </a:r>
          </a:p>
          <a:p>
            <a:pPr lvl="1" algn="r" rtl="1"/>
            <a:r>
              <a:rPr lang="en-US" sz="1600" dirty="0">
                <a:cs typeface="B Nazanin" panose="00000400000000000000" pitchFamily="2" charset="-78"/>
              </a:rPr>
              <a:t>S</a:t>
            </a:r>
            <a:r>
              <a:rPr lang="fa-IR" sz="1600" dirty="0">
                <a:cs typeface="B Nazanin" panose="00000400000000000000" pitchFamily="2" charset="-78"/>
              </a:rPr>
              <a:t> : تولیدکننده ( </a:t>
            </a:r>
            <a:r>
              <a:rPr lang="en-US" sz="1600" dirty="0">
                <a:cs typeface="B Nazanin" panose="00000400000000000000" pitchFamily="2" charset="-78"/>
              </a:rPr>
              <a:t>Supplier</a:t>
            </a:r>
            <a:r>
              <a:rPr lang="fa-IR" sz="1600" dirty="0">
                <a:cs typeface="B Nazanin" panose="00000400000000000000" pitchFamily="2" charset="-78"/>
              </a:rPr>
              <a:t> )</a:t>
            </a:r>
            <a:endParaRPr lang="en-US" sz="1600" dirty="0">
              <a:cs typeface="B Nazanin" panose="00000400000000000000" pitchFamily="2" charset="-78"/>
            </a:endParaRPr>
          </a:p>
          <a:p>
            <a:pPr lvl="1" algn="r" rtl="1"/>
            <a:r>
              <a:rPr lang="en-US" sz="1600" dirty="0">
                <a:cs typeface="B Nazanin" panose="00000400000000000000" pitchFamily="2" charset="-78"/>
              </a:rPr>
              <a:t>P</a:t>
            </a:r>
            <a:r>
              <a:rPr lang="fa-IR" sz="1600" dirty="0">
                <a:cs typeface="B Nazanin" panose="00000400000000000000" pitchFamily="2" charset="-78"/>
              </a:rPr>
              <a:t> : بخش ( </a:t>
            </a:r>
            <a:r>
              <a:rPr lang="en-US" sz="1600" dirty="0">
                <a:cs typeface="B Nazanin" panose="00000400000000000000" pitchFamily="2" charset="-78"/>
              </a:rPr>
              <a:t>Part</a:t>
            </a:r>
            <a:r>
              <a:rPr lang="fa-IR" sz="1600" dirty="0">
                <a:cs typeface="B Nazanin" panose="00000400000000000000" pitchFamily="2" charset="-78"/>
              </a:rPr>
              <a:t> )</a:t>
            </a:r>
            <a:endParaRPr lang="en-US" sz="1600" dirty="0">
              <a:cs typeface="B Nazanin" panose="00000400000000000000" pitchFamily="2" charset="-78"/>
            </a:endParaRPr>
          </a:p>
          <a:p>
            <a:pPr lvl="1" algn="r" rtl="1"/>
            <a:r>
              <a:rPr lang="en-US" sz="1600" dirty="0">
                <a:cs typeface="B Nazanin" panose="00000400000000000000" pitchFamily="2" charset="-78"/>
              </a:rPr>
              <a:t>J</a:t>
            </a:r>
            <a:r>
              <a:rPr lang="fa-IR" sz="1600" dirty="0">
                <a:cs typeface="B Nazanin" panose="00000400000000000000" pitchFamily="2" charset="-78"/>
              </a:rPr>
              <a:t> : پروژه ( </a:t>
            </a:r>
            <a:r>
              <a:rPr lang="en-US" sz="1600" dirty="0">
                <a:cs typeface="B Nazanin" panose="00000400000000000000" pitchFamily="2" charset="-78"/>
              </a:rPr>
              <a:t>Project</a:t>
            </a:r>
            <a:r>
              <a:rPr lang="fa-IR" sz="1600" dirty="0">
                <a:cs typeface="B Nazanin" panose="00000400000000000000" pitchFamily="2" charset="-78"/>
              </a:rPr>
              <a:t> )</a:t>
            </a:r>
          </a:p>
          <a:p>
            <a:pPr lvl="1" algn="r" rtl="1"/>
            <a:r>
              <a:rPr lang="en-US" sz="1600" dirty="0">
                <a:cs typeface="B Nazanin" panose="00000400000000000000" pitchFamily="2" charset="-78"/>
              </a:rPr>
              <a:t>E</a:t>
            </a:r>
            <a:r>
              <a:rPr lang="fa-IR" sz="1600" dirty="0">
                <a:cs typeface="B Nazanin" panose="00000400000000000000" pitchFamily="2" charset="-78"/>
              </a:rPr>
              <a:t> : کارمند/کارگر ( </a:t>
            </a:r>
            <a:r>
              <a:rPr lang="en-US" sz="1600" dirty="0">
                <a:cs typeface="B Nazanin" panose="00000400000000000000" pitchFamily="2" charset="-78"/>
              </a:rPr>
              <a:t>Employee</a:t>
            </a:r>
            <a:r>
              <a:rPr lang="fa-IR" sz="1600" dirty="0">
                <a:cs typeface="B Nazanin" panose="00000400000000000000" pitchFamily="2" charset="-78"/>
              </a:rPr>
              <a:t> )</a:t>
            </a:r>
            <a:endParaRPr lang="en-US" sz="1600" dirty="0">
              <a:cs typeface="B Nazanin" panose="00000400000000000000" pitchFamily="2" charset="-78"/>
            </a:endParaRPr>
          </a:p>
          <a:p>
            <a:pPr lvl="1" algn="r" rtl="1"/>
            <a:r>
              <a:rPr lang="en-US" sz="1600" dirty="0">
                <a:cs typeface="B Nazanin" panose="00000400000000000000" pitchFamily="2" charset="-78"/>
              </a:rPr>
              <a:t>C</a:t>
            </a:r>
            <a:r>
              <a:rPr lang="fa-IR" sz="1600" dirty="0">
                <a:cs typeface="B Nazanin" panose="00000400000000000000" pitchFamily="2" charset="-78"/>
              </a:rPr>
              <a:t> : شهر ( </a:t>
            </a:r>
            <a:r>
              <a:rPr lang="en-US" sz="1600" dirty="0">
                <a:cs typeface="B Nazanin" panose="00000400000000000000" pitchFamily="2" charset="-78"/>
              </a:rPr>
              <a:t>City</a:t>
            </a:r>
            <a:r>
              <a:rPr lang="fa-IR" sz="1600" dirty="0">
                <a:cs typeface="B Nazanin" panose="00000400000000000000" pitchFamily="2" charset="-78"/>
              </a:rPr>
              <a:t> )</a:t>
            </a:r>
            <a:endParaRPr lang="en-US" sz="1600" dirty="0">
              <a:cs typeface="B Nazanin" panose="00000400000000000000" pitchFamily="2" charset="-78"/>
            </a:endParaRPr>
          </a:p>
          <a:p>
            <a:pPr lvl="1" algn="r" rtl="1"/>
            <a:r>
              <a:rPr lang="en-US" sz="1600" dirty="0">
                <a:cs typeface="B Nazanin" panose="00000400000000000000" pitchFamily="2" charset="-78"/>
              </a:rPr>
              <a:t>W</a:t>
            </a:r>
            <a:r>
              <a:rPr lang="fa-IR" sz="1600" dirty="0">
                <a:cs typeface="B Nazanin" panose="00000400000000000000" pitchFamily="2" charset="-78"/>
              </a:rPr>
              <a:t> : انبار ( </a:t>
            </a:r>
            <a:r>
              <a:rPr lang="en-US" sz="1600" dirty="0">
                <a:cs typeface="B Nazanin" panose="00000400000000000000" pitchFamily="2" charset="-78"/>
              </a:rPr>
              <a:t>Warehouse</a:t>
            </a:r>
            <a:r>
              <a:rPr lang="fa-IR" sz="1600" dirty="0">
                <a:cs typeface="B Nazanin" panose="00000400000000000000" pitchFamily="2" charset="-78"/>
              </a:rPr>
              <a:t> 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0A538F0-44B0-44D9-A31B-37BEF99A5D90}"/>
              </a:ext>
            </a:extLst>
          </p:cNvPr>
          <p:cNvSpPr/>
          <p:nvPr/>
        </p:nvSpPr>
        <p:spPr>
          <a:xfrm>
            <a:off x="3501074" y="1205040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SPJ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A7EB5F-A411-4022-A4C0-4E5034D76BC6}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flipV="1">
            <a:off x="1977671" y="1498410"/>
            <a:ext cx="152340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9B6F3B-5A89-4EA9-82DC-3418ED207299}"/>
              </a:ext>
            </a:extLst>
          </p:cNvPr>
          <p:cNvGrpSpPr/>
          <p:nvPr/>
        </p:nvGrpSpPr>
        <p:grpSpPr>
          <a:xfrm>
            <a:off x="2223421" y="2054658"/>
            <a:ext cx="943897" cy="371531"/>
            <a:chOff x="-920928" y="2145520"/>
            <a:chExt cx="943897" cy="3715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E0EA07-CED7-44CD-AC6E-BCD1F5E49CD4}"/>
                </a:ext>
              </a:extLst>
            </p:cNvPr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</a:rPr>
                <a:t>S#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C01663-6055-4C43-BBAB-04C4B5BC169C}"/>
                </a:ext>
              </a:extLst>
            </p:cNvPr>
            <p:cNvCxnSpPr>
              <a:stCxn id="17" idx="3"/>
              <a:endCxn id="15" idx="2"/>
            </p:cNvCxnSpPr>
            <p:nvPr/>
          </p:nvCxnSpPr>
          <p:spPr>
            <a:xfrm flipV="1">
              <a:off x="-920928" y="2331286"/>
              <a:ext cx="406371" cy="1076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81B8F7B5-E7E8-4D1B-81EA-896E1E8A3722}"/>
              </a:ext>
            </a:extLst>
          </p:cNvPr>
          <p:cNvSpPr/>
          <p:nvPr/>
        </p:nvSpPr>
        <p:spPr>
          <a:xfrm>
            <a:off x="1731920" y="219564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B0822C81-B5C1-4980-BDE0-C2061AB953A2}"/>
              </a:ext>
            </a:extLst>
          </p:cNvPr>
          <p:cNvSpPr/>
          <p:nvPr/>
        </p:nvSpPr>
        <p:spPr>
          <a:xfrm>
            <a:off x="3751467" y="219564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</a:t>
            </a:r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928D7F37-F2D6-4597-BBA1-D156244B6EE0}"/>
              </a:ext>
            </a:extLst>
          </p:cNvPr>
          <p:cNvSpPr/>
          <p:nvPr/>
        </p:nvSpPr>
        <p:spPr>
          <a:xfrm>
            <a:off x="5774566" y="219564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J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E167453C-B843-48A2-83D4-70AF08D5582B}"/>
              </a:ext>
            </a:extLst>
          </p:cNvPr>
          <p:cNvSpPr/>
          <p:nvPr/>
        </p:nvSpPr>
        <p:spPr>
          <a:xfrm>
            <a:off x="5774566" y="417684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711B5E39-E800-4FC4-9B65-1DD11E480142}"/>
              </a:ext>
            </a:extLst>
          </p:cNvPr>
          <p:cNvSpPr/>
          <p:nvPr/>
        </p:nvSpPr>
        <p:spPr>
          <a:xfrm>
            <a:off x="3751467" y="417684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W</a:t>
            </a:r>
          </a:p>
        </p:txBody>
      </p: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D8BF26A5-4F81-4950-9082-AF01C1C2CA88}"/>
              </a:ext>
            </a:extLst>
          </p:cNvPr>
          <p:cNvSpPr/>
          <p:nvPr/>
        </p:nvSpPr>
        <p:spPr>
          <a:xfrm>
            <a:off x="1735966" y="417684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271CD-B51A-4AC8-8496-607318FA06F4}"/>
              </a:ext>
            </a:extLst>
          </p:cNvPr>
          <p:cNvGrpSpPr/>
          <p:nvPr/>
        </p:nvGrpSpPr>
        <p:grpSpPr>
          <a:xfrm>
            <a:off x="4242968" y="2079015"/>
            <a:ext cx="934655" cy="371531"/>
            <a:chOff x="-514557" y="1709935"/>
            <a:chExt cx="934655" cy="37153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C5AD9C-ACE3-4FF6-988E-9A9129C73E63}"/>
                </a:ext>
              </a:extLst>
            </p:cNvPr>
            <p:cNvSpPr/>
            <p:nvPr/>
          </p:nvSpPr>
          <p:spPr>
            <a:xfrm>
              <a:off x="-117428" y="1709935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</a:rPr>
                <a:t>P#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160B25-BEF1-4C45-B295-9A9338DB9554}"/>
                </a:ext>
              </a:extLst>
            </p:cNvPr>
            <p:cNvCxnSpPr>
              <a:cxnSpLocks/>
              <a:stCxn id="18" idx="3"/>
              <a:endCxn id="24" idx="2"/>
            </p:cNvCxnSpPr>
            <p:nvPr/>
          </p:nvCxnSpPr>
          <p:spPr>
            <a:xfrm flipV="1">
              <a:off x="-514557" y="1895701"/>
              <a:ext cx="397129" cy="8325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C4B346-B26D-4D35-B7A0-8E0C17D99880}"/>
              </a:ext>
            </a:extLst>
          </p:cNvPr>
          <p:cNvGrpSpPr/>
          <p:nvPr/>
        </p:nvGrpSpPr>
        <p:grpSpPr>
          <a:xfrm>
            <a:off x="6266067" y="2023554"/>
            <a:ext cx="964954" cy="371531"/>
            <a:chOff x="-514557" y="1669500"/>
            <a:chExt cx="964954" cy="3715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FE1668-6475-4C81-93C0-DE5AFF08BCB2}"/>
                </a:ext>
              </a:extLst>
            </p:cNvPr>
            <p:cNvSpPr/>
            <p:nvPr/>
          </p:nvSpPr>
          <p:spPr>
            <a:xfrm>
              <a:off x="-87129" y="166950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</a:rPr>
                <a:t>J#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44D22A-E5C1-4D64-9FD8-4BEB90522AFE}"/>
                </a:ext>
              </a:extLst>
            </p:cNvPr>
            <p:cNvCxnSpPr>
              <a:cxnSpLocks/>
              <a:stCxn id="19" idx="3"/>
              <a:endCxn id="27" idx="2"/>
            </p:cNvCxnSpPr>
            <p:nvPr/>
          </p:nvCxnSpPr>
          <p:spPr>
            <a:xfrm flipV="1">
              <a:off x="-514557" y="1855266"/>
              <a:ext cx="427428" cy="13872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6BB309-3850-4E2A-93BD-0DC5DFEC711A}"/>
                  </a:ext>
                </a:extLst>
              </p:cNvPr>
              <p:cNvSpPr txBox="1"/>
              <p:nvPr/>
            </p:nvSpPr>
            <p:spPr>
              <a:xfrm>
                <a:off x="2760867" y="250044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6BB309-3850-4E2A-93BD-0DC5DFEC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867" y="2500440"/>
                <a:ext cx="27122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C61DAB-F7B3-4ABE-9246-9858B6D32489}"/>
                  </a:ext>
                </a:extLst>
              </p:cNvPr>
              <p:cNvSpPr txBox="1"/>
              <p:nvPr/>
            </p:nvSpPr>
            <p:spPr>
              <a:xfrm>
                <a:off x="4775639" y="250044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C61DAB-F7B3-4ABE-9246-9858B6D3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39" y="2500440"/>
                <a:ext cx="27122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671A92-ED60-450A-80F0-31190C4ABCBC}"/>
                  </a:ext>
                </a:extLst>
              </p:cNvPr>
              <p:cNvSpPr txBox="1"/>
              <p:nvPr/>
            </p:nvSpPr>
            <p:spPr>
              <a:xfrm>
                <a:off x="6833039" y="245204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671A92-ED60-450A-80F0-31190C4AB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039" y="2452041"/>
                <a:ext cx="27122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738AEF-B2D9-493A-B3BC-7AEF888FE04B}"/>
              </a:ext>
            </a:extLst>
          </p:cNvPr>
          <p:cNvCxnSpPr>
            <a:stCxn id="18" idx="0"/>
            <a:endCxn id="11" idx="2"/>
          </p:cNvCxnSpPr>
          <p:nvPr/>
        </p:nvCxnSpPr>
        <p:spPr>
          <a:xfrm flipH="1" flipV="1">
            <a:off x="3996374" y="1791780"/>
            <a:ext cx="844" cy="4038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48B36C-2F32-49F9-873A-4EC04CFEE8A0}"/>
              </a:ext>
            </a:extLst>
          </p:cNvPr>
          <p:cNvCxnSpPr>
            <a:stCxn id="19" idx="0"/>
            <a:endCxn id="11" idx="3"/>
          </p:cNvCxnSpPr>
          <p:nvPr/>
        </p:nvCxnSpPr>
        <p:spPr>
          <a:xfrm flipH="1" flipV="1">
            <a:off x="4491674" y="1498410"/>
            <a:ext cx="152864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4C903016-C05B-4B15-A715-54422413E24E}"/>
              </a:ext>
            </a:extLst>
          </p:cNvPr>
          <p:cNvSpPr/>
          <p:nvPr/>
        </p:nvSpPr>
        <p:spPr>
          <a:xfrm>
            <a:off x="3574913" y="2751900"/>
            <a:ext cx="8865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P-P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A8DAA3-0346-4A27-9C7F-30245EA5984F}"/>
              </a:ext>
            </a:extLst>
          </p:cNvPr>
          <p:cNvCxnSpPr>
            <a:stCxn id="34" idx="1"/>
            <a:endCxn id="18" idx="1"/>
          </p:cNvCxnSpPr>
          <p:nvPr/>
        </p:nvCxnSpPr>
        <p:spPr>
          <a:xfrm flipV="1">
            <a:off x="3574913" y="2348040"/>
            <a:ext cx="1765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30682B-062E-4C48-96E4-5BD0620009C1}"/>
              </a:ext>
            </a:extLst>
          </p:cNvPr>
          <p:cNvCxnSpPr>
            <a:stCxn id="34" idx="3"/>
            <a:endCxn id="18" idx="3"/>
          </p:cNvCxnSpPr>
          <p:nvPr/>
        </p:nvCxnSpPr>
        <p:spPr>
          <a:xfrm flipH="1" flipV="1">
            <a:off x="4242968" y="2348040"/>
            <a:ext cx="2184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A3B148-B020-427C-BE20-535D590B3E51}"/>
              </a:ext>
            </a:extLst>
          </p:cNvPr>
          <p:cNvGrpSpPr/>
          <p:nvPr/>
        </p:nvGrpSpPr>
        <p:grpSpPr>
          <a:xfrm>
            <a:off x="3624453" y="3338640"/>
            <a:ext cx="894952" cy="632736"/>
            <a:chOff x="-1239393" y="1584199"/>
            <a:chExt cx="715448" cy="6327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E0EB441-B9A8-401F-8D75-DA909A39084D}"/>
                </a:ext>
              </a:extLst>
            </p:cNvPr>
            <p:cNvSpPr/>
            <p:nvPr/>
          </p:nvSpPr>
          <p:spPr>
            <a:xfrm>
              <a:off x="-1239393" y="1845404"/>
              <a:ext cx="715448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solidFill>
                    <a:sysClr val="windowText" lastClr="000000"/>
                  </a:solidFill>
                </a:rPr>
                <a:t>تعداد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EFB705-7A8C-474C-805A-410392F606F6}"/>
                </a:ext>
              </a:extLst>
            </p:cNvPr>
            <p:cNvCxnSpPr>
              <a:cxnSpLocks/>
              <a:stCxn id="34" idx="2"/>
              <a:endCxn id="38" idx="0"/>
            </p:cNvCxnSpPr>
            <p:nvPr/>
          </p:nvCxnSpPr>
          <p:spPr>
            <a:xfrm>
              <a:off x="-924647" y="1584199"/>
              <a:ext cx="42978" cy="2612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42AEE6F3-5317-4EDE-A43B-0199CA1F444F}"/>
              </a:ext>
            </a:extLst>
          </p:cNvPr>
          <p:cNvSpPr/>
          <p:nvPr/>
        </p:nvSpPr>
        <p:spPr>
          <a:xfrm>
            <a:off x="4970667" y="30567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050" b="1" dirty="0">
                <a:solidFill>
                  <a:schemeClr val="tx1"/>
                </a:solidFill>
              </a:rPr>
              <a:t>مدیریت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DAD385F6-6843-4D21-81B1-72869D14AD66}"/>
              </a:ext>
            </a:extLst>
          </p:cNvPr>
          <p:cNvSpPr/>
          <p:nvPr/>
        </p:nvSpPr>
        <p:spPr>
          <a:xfrm>
            <a:off x="6113666" y="3056700"/>
            <a:ext cx="110869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>
                <a:solidFill>
                  <a:schemeClr val="tx1"/>
                </a:solidFill>
              </a:rPr>
              <a:t>اشتغال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45F2CF-8113-4AEC-9ED2-161834E02047}"/>
              </a:ext>
            </a:extLst>
          </p:cNvPr>
          <p:cNvCxnSpPr>
            <a:stCxn id="40" idx="0"/>
            <a:endCxn id="19" idx="2"/>
          </p:cNvCxnSpPr>
          <p:nvPr/>
        </p:nvCxnSpPr>
        <p:spPr>
          <a:xfrm flipV="1">
            <a:off x="5515497" y="2500440"/>
            <a:ext cx="504820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A421C9-AD48-443B-979E-A6B4C84F6202}"/>
              </a:ext>
            </a:extLst>
          </p:cNvPr>
          <p:cNvCxnSpPr>
            <a:stCxn id="41" idx="0"/>
            <a:endCxn id="19" idx="2"/>
          </p:cNvCxnSpPr>
          <p:nvPr/>
        </p:nvCxnSpPr>
        <p:spPr>
          <a:xfrm flipH="1" flipV="1">
            <a:off x="6020317" y="2500440"/>
            <a:ext cx="647699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BA3A21-1766-4693-9D3C-326A994FF622}"/>
              </a:ext>
            </a:extLst>
          </p:cNvPr>
          <p:cNvCxnSpPr>
            <a:stCxn id="41" idx="2"/>
            <a:endCxn id="20" idx="0"/>
          </p:cNvCxnSpPr>
          <p:nvPr/>
        </p:nvCxnSpPr>
        <p:spPr>
          <a:xfrm flipH="1">
            <a:off x="6020317" y="3643440"/>
            <a:ext cx="647699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F6E1D2-0F82-4248-943F-1D575EBAA35D}"/>
              </a:ext>
            </a:extLst>
          </p:cNvPr>
          <p:cNvCxnSpPr>
            <a:stCxn id="40" idx="2"/>
            <a:endCxn id="20" idx="0"/>
          </p:cNvCxnSpPr>
          <p:nvPr/>
        </p:nvCxnSpPr>
        <p:spPr>
          <a:xfrm>
            <a:off x="5515497" y="3643440"/>
            <a:ext cx="504820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287A7315-8032-42CE-B273-77C0BDBC5A29}"/>
              </a:ext>
            </a:extLst>
          </p:cNvPr>
          <p:cNvSpPr/>
          <p:nvPr/>
        </p:nvSpPr>
        <p:spPr>
          <a:xfrm>
            <a:off x="4513467" y="4034421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>
                <a:solidFill>
                  <a:schemeClr val="tx1"/>
                </a:solidFill>
              </a:rPr>
              <a:t>کار</a:t>
            </a:r>
          </a:p>
          <a:p>
            <a:pPr algn="ctr"/>
            <a:r>
              <a:rPr lang="fa-IR" sz="1100" b="1" dirty="0">
                <a:solidFill>
                  <a:schemeClr val="tx1"/>
                </a:solidFill>
              </a:rPr>
              <a:t>کردن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54CFCC-AFD4-4BF6-B2E1-2562A62F5627}"/>
              </a:ext>
            </a:extLst>
          </p:cNvPr>
          <p:cNvCxnSpPr>
            <a:stCxn id="46" idx="1"/>
            <a:endCxn id="21" idx="3"/>
          </p:cNvCxnSpPr>
          <p:nvPr/>
        </p:nvCxnSpPr>
        <p:spPr>
          <a:xfrm flipH="1">
            <a:off x="4242968" y="432779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19A908-A3E6-4DCD-9516-27EFAC74A4B0}"/>
              </a:ext>
            </a:extLst>
          </p:cNvPr>
          <p:cNvCxnSpPr>
            <a:stCxn id="20" idx="1"/>
            <a:endCxn id="46" idx="3"/>
          </p:cNvCxnSpPr>
          <p:nvPr/>
        </p:nvCxnSpPr>
        <p:spPr>
          <a:xfrm flipH="1" flipV="1">
            <a:off x="5504067" y="432779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DEE6F7B5-9426-4749-9CE7-68C944E98F86}"/>
              </a:ext>
            </a:extLst>
          </p:cNvPr>
          <p:cNvSpPr/>
          <p:nvPr/>
        </p:nvSpPr>
        <p:spPr>
          <a:xfrm>
            <a:off x="2542994" y="402444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CW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8E86C9-D753-4841-AF33-915BB809CFDD}"/>
              </a:ext>
            </a:extLst>
          </p:cNvPr>
          <p:cNvCxnSpPr>
            <a:stCxn id="49" idx="1"/>
            <a:endCxn id="22" idx="3"/>
          </p:cNvCxnSpPr>
          <p:nvPr/>
        </p:nvCxnSpPr>
        <p:spPr>
          <a:xfrm flipH="1">
            <a:off x="2227467" y="4317810"/>
            <a:ext cx="315527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B24019-8206-4DF7-8CC1-AD21AD9BE57A}"/>
              </a:ext>
            </a:extLst>
          </p:cNvPr>
          <p:cNvCxnSpPr>
            <a:stCxn id="21" idx="1"/>
            <a:endCxn id="49" idx="3"/>
          </p:cNvCxnSpPr>
          <p:nvPr/>
        </p:nvCxnSpPr>
        <p:spPr>
          <a:xfrm flipH="1" flipV="1">
            <a:off x="3443539" y="4317810"/>
            <a:ext cx="307928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DAEBC1A5-F559-404D-B04A-1655B08E3EBD}"/>
              </a:ext>
            </a:extLst>
          </p:cNvPr>
          <p:cNvSpPr/>
          <p:nvPr/>
        </p:nvSpPr>
        <p:spPr>
          <a:xfrm>
            <a:off x="1529764" y="303384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SC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50EA78-FDDF-4F9C-8372-AECA5C601D2E}"/>
              </a:ext>
            </a:extLst>
          </p:cNvPr>
          <p:cNvCxnSpPr>
            <a:stCxn id="52" idx="2"/>
            <a:endCxn id="22" idx="0"/>
          </p:cNvCxnSpPr>
          <p:nvPr/>
        </p:nvCxnSpPr>
        <p:spPr>
          <a:xfrm>
            <a:off x="1980037" y="3620580"/>
            <a:ext cx="1680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FE05BA-2542-4184-944F-B84CF843FEF3}"/>
              </a:ext>
            </a:extLst>
          </p:cNvPr>
          <p:cNvCxnSpPr>
            <a:stCxn id="17" idx="2"/>
            <a:endCxn id="52" idx="0"/>
          </p:cNvCxnSpPr>
          <p:nvPr/>
        </p:nvCxnSpPr>
        <p:spPr>
          <a:xfrm>
            <a:off x="1977671" y="2500440"/>
            <a:ext cx="236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8E753232-D31A-4C70-A041-6DE555A5FA26}"/>
              </a:ext>
            </a:extLst>
          </p:cNvPr>
          <p:cNvSpPr/>
          <p:nvPr/>
        </p:nvSpPr>
        <p:spPr>
          <a:xfrm>
            <a:off x="2698522" y="303384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B362A4-9005-426E-A372-CD68059F4E73}"/>
              </a:ext>
            </a:extLst>
          </p:cNvPr>
          <p:cNvCxnSpPr>
            <a:stCxn id="55" idx="2"/>
            <a:endCxn id="21" idx="0"/>
          </p:cNvCxnSpPr>
          <p:nvPr/>
        </p:nvCxnSpPr>
        <p:spPr>
          <a:xfrm>
            <a:off x="3148795" y="3620580"/>
            <a:ext cx="848423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D68A8E-332A-4B6B-85CC-72103BBACF0D}"/>
              </a:ext>
            </a:extLst>
          </p:cNvPr>
          <p:cNvCxnSpPr>
            <a:stCxn id="18" idx="1"/>
            <a:endCxn id="55" idx="0"/>
          </p:cNvCxnSpPr>
          <p:nvPr/>
        </p:nvCxnSpPr>
        <p:spPr>
          <a:xfrm flipH="1">
            <a:off x="3148795" y="2348040"/>
            <a:ext cx="602672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577371-BA44-4FC6-B91B-C1BF701E51AF}"/>
              </a:ext>
            </a:extLst>
          </p:cNvPr>
          <p:cNvSpPr txBox="1"/>
          <p:nvPr/>
        </p:nvSpPr>
        <p:spPr>
          <a:xfrm>
            <a:off x="2227467" y="41006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51F511-7A75-44DA-B8F0-19CE00EC659D}"/>
              </a:ext>
            </a:extLst>
          </p:cNvPr>
          <p:cNvSpPr txBox="1"/>
          <p:nvPr/>
        </p:nvSpPr>
        <p:spPr>
          <a:xfrm>
            <a:off x="3413657" y="410064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9D8A42-8355-4FDD-9089-15B21EA6D223}"/>
              </a:ext>
            </a:extLst>
          </p:cNvPr>
          <p:cNvSpPr txBox="1"/>
          <p:nvPr/>
        </p:nvSpPr>
        <p:spPr>
          <a:xfrm>
            <a:off x="4218193" y="41006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0794DB-E031-485F-8746-2C552E7ABA28}"/>
              </a:ext>
            </a:extLst>
          </p:cNvPr>
          <p:cNvSpPr txBox="1"/>
          <p:nvPr/>
        </p:nvSpPr>
        <p:spPr>
          <a:xfrm>
            <a:off x="5471057" y="410064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3DC269-36A7-4FB4-938A-C023DB643374}"/>
              </a:ext>
            </a:extLst>
          </p:cNvPr>
          <p:cNvSpPr txBox="1"/>
          <p:nvPr/>
        </p:nvSpPr>
        <p:spPr>
          <a:xfrm>
            <a:off x="5437393" y="37474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E75B57-DCFD-4836-AFA8-4240C7C202AC}"/>
              </a:ext>
            </a:extLst>
          </p:cNvPr>
          <p:cNvSpPr txBox="1"/>
          <p:nvPr/>
        </p:nvSpPr>
        <p:spPr>
          <a:xfrm>
            <a:off x="5427867" y="25766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1E3BE9-54E4-4010-B7DF-61BE4312E8D9}"/>
              </a:ext>
            </a:extLst>
          </p:cNvPr>
          <p:cNvSpPr txBox="1"/>
          <p:nvPr/>
        </p:nvSpPr>
        <p:spPr>
          <a:xfrm>
            <a:off x="6342267" y="25766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F7A4B7-3AB4-4BB0-A4A4-11AB70D9FB28}"/>
              </a:ext>
            </a:extLst>
          </p:cNvPr>
          <p:cNvSpPr txBox="1"/>
          <p:nvPr/>
        </p:nvSpPr>
        <p:spPr>
          <a:xfrm>
            <a:off x="6418467" y="374744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D9F6E6-B4B4-4D48-89E3-0FF6FC36F0AC}"/>
              </a:ext>
            </a:extLst>
          </p:cNvPr>
          <p:cNvSpPr txBox="1"/>
          <p:nvPr/>
        </p:nvSpPr>
        <p:spPr>
          <a:xfrm>
            <a:off x="4284867" y="250044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95C215-C702-417D-A6F6-4615563C98D5}"/>
              </a:ext>
            </a:extLst>
          </p:cNvPr>
          <p:cNvSpPr txBox="1"/>
          <p:nvPr/>
        </p:nvSpPr>
        <p:spPr>
          <a:xfrm>
            <a:off x="3659145" y="250044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D5EC4-A96A-452F-B2FF-6D3862FFBE60}"/>
              </a:ext>
            </a:extLst>
          </p:cNvPr>
          <p:cNvSpPr txBox="1"/>
          <p:nvPr/>
        </p:nvSpPr>
        <p:spPr>
          <a:xfrm>
            <a:off x="3141867" y="257664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985CC4-4E7F-4FE6-BDA9-67586B99A8C3}"/>
              </a:ext>
            </a:extLst>
          </p:cNvPr>
          <p:cNvSpPr txBox="1"/>
          <p:nvPr/>
        </p:nvSpPr>
        <p:spPr>
          <a:xfrm>
            <a:off x="3141867" y="368412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F1D90A-09FF-452C-8C11-6D525597098E}"/>
              </a:ext>
            </a:extLst>
          </p:cNvPr>
          <p:cNvSpPr txBox="1"/>
          <p:nvPr/>
        </p:nvSpPr>
        <p:spPr>
          <a:xfrm>
            <a:off x="1922667" y="265284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5721B4-10F8-44A7-A848-4E1863CA9979}"/>
              </a:ext>
            </a:extLst>
          </p:cNvPr>
          <p:cNvSpPr txBox="1"/>
          <p:nvPr/>
        </p:nvSpPr>
        <p:spPr>
          <a:xfrm>
            <a:off x="1922667" y="37474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6FD4D24-ACB0-48B9-8A05-A7CC1712728E}"/>
              </a:ext>
            </a:extLst>
          </p:cNvPr>
          <p:cNvSpPr/>
          <p:nvPr/>
        </p:nvSpPr>
        <p:spPr>
          <a:xfrm>
            <a:off x="2026038" y="984627"/>
            <a:ext cx="1165820" cy="440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Quantity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1460FA7-8DB4-4049-9B2E-236238D78C71}"/>
              </a:ext>
            </a:extLst>
          </p:cNvPr>
          <p:cNvCxnSpPr>
            <a:stCxn id="11" idx="0"/>
            <a:endCxn id="72" idx="6"/>
          </p:cNvCxnSpPr>
          <p:nvPr/>
        </p:nvCxnSpPr>
        <p:spPr>
          <a:xfrm flipH="1">
            <a:off x="3191858" y="1205040"/>
            <a:ext cx="80451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A864C3-68A4-4AB6-ACB4-E0F120D9A2F0}"/>
              </a:ext>
            </a:extLst>
          </p:cNvPr>
          <p:cNvCxnSpPr/>
          <p:nvPr/>
        </p:nvCxnSpPr>
        <p:spPr>
          <a:xfrm>
            <a:off x="6820249" y="2302545"/>
            <a:ext cx="284018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9BDA6C-95C2-46CB-A94E-21E5081007A8}"/>
              </a:ext>
            </a:extLst>
          </p:cNvPr>
          <p:cNvCxnSpPr/>
          <p:nvPr/>
        </p:nvCxnSpPr>
        <p:spPr>
          <a:xfrm>
            <a:off x="4788495" y="2348040"/>
            <a:ext cx="284018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0C95F2-AF43-48E4-947B-9ED1CF4C565E}"/>
              </a:ext>
            </a:extLst>
          </p:cNvPr>
          <p:cNvCxnSpPr/>
          <p:nvPr/>
        </p:nvCxnSpPr>
        <p:spPr>
          <a:xfrm>
            <a:off x="2760867" y="2348040"/>
            <a:ext cx="284018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475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/>
      <p:bldP spid="30" grpId="0"/>
      <p:bldP spid="31" grpId="0"/>
      <p:bldP spid="34" grpId="0" animBg="1"/>
      <p:bldP spid="40" grpId="0" animBg="1"/>
      <p:bldP spid="41" grpId="0" animBg="1"/>
      <p:bldP spid="46" grpId="0" animBg="1"/>
      <p:bldP spid="49" grpId="0" animBg="1"/>
      <p:bldP spid="52" grpId="0" animBg="1"/>
      <p:bldP spid="55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انواع دام در نمودار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ER</a:t>
            </a:r>
            <a:endParaRPr lang="fa-I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A4A55-1B56-4177-8962-D7C6E4A58682}"/>
              </a:ext>
            </a:extLst>
          </p:cNvPr>
          <p:cNvSpPr txBox="1"/>
          <p:nvPr/>
        </p:nvSpPr>
        <p:spPr>
          <a:xfrm>
            <a:off x="596348" y="950358"/>
            <a:ext cx="11039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در نتیجه درک نادرست و تفسیر ناصحیح از معنای ارتباطات در مدل‌سازی داده‌ها، مشکلاتی موسوم به دام‌های پیوندی نمایان می‌گردد. </a:t>
            </a:r>
            <a:endParaRPr lang="en-US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این دام‌های پیوندی عبارتند از:</a:t>
            </a:r>
          </a:p>
        </p:txBody>
      </p:sp>
      <p:sp>
        <p:nvSpPr>
          <p:cNvPr id="11" name="Flowchart: Terminator 10">
            <a:hlinkClick r:id="rId5" action="ppaction://hlinksldjump"/>
            <a:extLst>
              <a:ext uri="{FF2B5EF4-FFF2-40B4-BE49-F238E27FC236}">
                <a16:creationId xmlns:a16="http://schemas.microsoft.com/office/drawing/2014/main" id="{3430C5EA-7CD0-42D0-934F-68B07330AF9C}"/>
              </a:ext>
            </a:extLst>
          </p:cNvPr>
          <p:cNvSpPr/>
          <p:nvPr/>
        </p:nvSpPr>
        <p:spPr>
          <a:xfrm>
            <a:off x="4444409" y="2428060"/>
            <a:ext cx="3303182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دام حلقه ای ( </a:t>
            </a:r>
            <a:r>
              <a:rPr lang="en-US" b="1" dirty="0">
                <a:cs typeface="B Nazanin" panose="00000400000000000000" pitchFamily="2" charset="-78"/>
              </a:rPr>
              <a:t>Loop Trap</a:t>
            </a:r>
            <a:r>
              <a:rPr lang="fa-IR" b="1" dirty="0">
                <a:cs typeface="B Nazanin" panose="00000400000000000000" pitchFamily="2" charset="-78"/>
              </a:rPr>
              <a:t> 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2" name="Flowchart: Terminator 11">
            <a:hlinkClick r:id="rId11" action="ppaction://hlinksldjump"/>
            <a:extLst>
              <a:ext uri="{FF2B5EF4-FFF2-40B4-BE49-F238E27FC236}">
                <a16:creationId xmlns:a16="http://schemas.microsoft.com/office/drawing/2014/main" id="{7D4CB66F-3BF0-4BC4-8E78-12F5C223B687}"/>
              </a:ext>
            </a:extLst>
          </p:cNvPr>
          <p:cNvSpPr/>
          <p:nvPr/>
        </p:nvSpPr>
        <p:spPr>
          <a:xfrm>
            <a:off x="4444409" y="3261301"/>
            <a:ext cx="3303182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دام چند شاخه ( </a:t>
            </a:r>
            <a:r>
              <a:rPr lang="en-US" b="1" dirty="0">
                <a:cs typeface="B Nazanin" panose="00000400000000000000" pitchFamily="2" charset="-78"/>
              </a:rPr>
              <a:t>Fan Trap</a:t>
            </a:r>
            <a:r>
              <a:rPr lang="fa-IR" b="1" dirty="0">
                <a:cs typeface="B Nazanin" panose="00000400000000000000" pitchFamily="2" charset="-78"/>
              </a:rPr>
              <a:t> 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4" name="Flowchart: Terminator 13">
            <a:hlinkClick r:id="rId12" action="ppaction://hlinksldjump"/>
            <a:extLst>
              <a:ext uri="{FF2B5EF4-FFF2-40B4-BE49-F238E27FC236}">
                <a16:creationId xmlns:a16="http://schemas.microsoft.com/office/drawing/2014/main" id="{8A4F4DE9-6657-4573-8A69-60DCA189C5F8}"/>
              </a:ext>
            </a:extLst>
          </p:cNvPr>
          <p:cNvSpPr/>
          <p:nvPr/>
        </p:nvSpPr>
        <p:spPr>
          <a:xfrm>
            <a:off x="4444409" y="4094542"/>
            <a:ext cx="3303182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دام شکاف یا گسل ( </a:t>
            </a:r>
            <a:r>
              <a:rPr lang="en-US" b="1" dirty="0">
                <a:cs typeface="B Nazanin" panose="00000400000000000000" pitchFamily="2" charset="-78"/>
              </a:rPr>
              <a:t>Chasm Trap</a:t>
            </a:r>
            <a:r>
              <a:rPr lang="fa-IR" b="1" dirty="0">
                <a:cs typeface="B Nazanin" panose="00000400000000000000" pitchFamily="2" charset="-78"/>
              </a:rPr>
              <a:t> )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376323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animBg="1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دام حلقه ای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Loop Trap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A4A55-1B56-4177-8962-D7C6E4A58682}"/>
              </a:ext>
            </a:extLst>
          </p:cNvPr>
          <p:cNvSpPr txBox="1"/>
          <p:nvPr/>
        </p:nvSpPr>
        <p:spPr>
          <a:xfrm>
            <a:off x="596348" y="727065"/>
            <a:ext cx="110390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این دام وقتی ایجاد می‌شود که با داشتن مثلاً سه ارتباط دو موجودیتی، وجود یک ارتباط سه موجودیتی را نتیجه‌گیری کنیم ولی این استنتاج درست نباشد.</a:t>
            </a:r>
          </a:p>
          <a:p>
            <a:pPr algn="r" rtl="1"/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مثال : فرض کنید سه رابطه دوگانی "دانشجو-درس" ، "استاد-درس" و "استاد-دانشجو" داریم و میدانیم :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دانشجوی </a:t>
            </a:r>
            <a:r>
              <a:rPr lang="en-US" sz="1600" dirty="0">
                <a:cs typeface="B Nazanin" panose="00000400000000000000" pitchFamily="2" charset="-78"/>
              </a:rPr>
              <a:t>x</a:t>
            </a:r>
            <a:r>
              <a:rPr lang="fa-IR" sz="1600" dirty="0">
                <a:cs typeface="B Nazanin" panose="00000400000000000000" pitchFamily="2" charset="-78"/>
              </a:rPr>
              <a:t> درس </a:t>
            </a:r>
            <a:r>
              <a:rPr lang="en-US" sz="1600" dirty="0">
                <a:cs typeface="B Nazanin" panose="00000400000000000000" pitchFamily="2" charset="-78"/>
              </a:rPr>
              <a:t>y</a:t>
            </a:r>
            <a:r>
              <a:rPr lang="fa-IR" sz="1600" dirty="0">
                <a:cs typeface="B Nazanin" panose="00000400000000000000" pitchFamily="2" charset="-78"/>
              </a:rPr>
              <a:t> را انتخاب کرده است. 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درس </a:t>
            </a:r>
            <a:r>
              <a:rPr lang="en-US" sz="1600" dirty="0">
                <a:cs typeface="B Nazanin" panose="00000400000000000000" pitchFamily="2" charset="-78"/>
              </a:rPr>
              <a:t>y</a:t>
            </a:r>
            <a:r>
              <a:rPr lang="fa-IR" sz="1600" dirty="0">
                <a:cs typeface="B Nazanin" panose="00000400000000000000" pitchFamily="2" charset="-78"/>
              </a:rPr>
              <a:t> توسط استاد </a:t>
            </a:r>
            <a:r>
              <a:rPr lang="en-US" sz="1600" dirty="0">
                <a:cs typeface="B Nazanin" panose="00000400000000000000" pitchFamily="2" charset="-78"/>
              </a:rPr>
              <a:t>z</a:t>
            </a:r>
            <a:r>
              <a:rPr lang="fa-IR" sz="1600" dirty="0">
                <a:cs typeface="B Nazanin" panose="00000400000000000000" pitchFamily="2" charset="-78"/>
              </a:rPr>
              <a:t> تدریس می‌شود.</a:t>
            </a:r>
          </a:p>
          <a:p>
            <a:pPr lvl="1" algn="r" rtl="1"/>
            <a:r>
              <a:rPr lang="fa-IR" sz="1600" dirty="0">
                <a:cs typeface="B Nazanin" panose="00000400000000000000" pitchFamily="2" charset="-78"/>
              </a:rPr>
              <a:t>استاد </a:t>
            </a:r>
            <a:r>
              <a:rPr lang="en-US" sz="1600" dirty="0">
                <a:cs typeface="B Nazanin" panose="00000400000000000000" pitchFamily="2" charset="-78"/>
              </a:rPr>
              <a:t>z</a:t>
            </a:r>
            <a:r>
              <a:rPr lang="fa-IR" sz="1600" dirty="0">
                <a:cs typeface="B Nazanin" panose="00000400000000000000" pitchFamily="2" charset="-78"/>
              </a:rPr>
              <a:t> به دانشجوی </a:t>
            </a:r>
            <a:r>
              <a:rPr lang="en-US" sz="1600" dirty="0">
                <a:cs typeface="B Nazanin" panose="00000400000000000000" pitchFamily="2" charset="-78"/>
              </a:rPr>
              <a:t>x</a:t>
            </a:r>
            <a:r>
              <a:rPr lang="fa-IR" sz="1600" dirty="0">
                <a:cs typeface="B Nazanin" panose="00000400000000000000" pitchFamily="2" charset="-78"/>
              </a:rPr>
              <a:t> درس می‌دهد.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از این سه نمی‌توان نتیجه گرفت که دانشجوی </a:t>
            </a:r>
            <a:r>
              <a:rPr lang="en-US" sz="1600" dirty="0">
                <a:cs typeface="B Nazanin" panose="00000400000000000000" pitchFamily="2" charset="-78"/>
              </a:rPr>
              <a:t>x</a:t>
            </a:r>
            <a:r>
              <a:rPr lang="fa-IR" sz="1600" dirty="0">
                <a:cs typeface="B Nazanin" panose="00000400000000000000" pitchFamily="2" charset="-78"/>
              </a:rPr>
              <a:t> درس </a:t>
            </a:r>
            <a:r>
              <a:rPr lang="en-US" sz="1600" dirty="0">
                <a:cs typeface="B Nazanin" panose="00000400000000000000" pitchFamily="2" charset="-78"/>
              </a:rPr>
              <a:t>y</a:t>
            </a:r>
            <a:r>
              <a:rPr lang="fa-IR" sz="1600" dirty="0">
                <a:cs typeface="B Nazanin" panose="00000400000000000000" pitchFamily="2" charset="-78"/>
              </a:rPr>
              <a:t> را با استاد </a:t>
            </a:r>
            <a:r>
              <a:rPr lang="en-US" sz="1600" dirty="0">
                <a:cs typeface="B Nazanin" panose="00000400000000000000" pitchFamily="2" charset="-78"/>
              </a:rPr>
              <a:t>z</a:t>
            </a:r>
            <a:r>
              <a:rPr lang="fa-IR" sz="1600" dirty="0">
                <a:cs typeface="B Nazanin" panose="00000400000000000000" pitchFamily="2" charset="-78"/>
              </a:rPr>
              <a:t> گرفته است.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9EDE762-78F7-419A-BDDA-E8B4AF651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43" y="2698360"/>
            <a:ext cx="4115113" cy="2803703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65622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دام چند شاخه یا چتری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Fan Trap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A4A55-1B56-4177-8962-D7C6E4A58682}"/>
              </a:ext>
            </a:extLst>
          </p:cNvPr>
          <p:cNvSpPr txBox="1"/>
          <p:nvPr/>
        </p:nvSpPr>
        <p:spPr>
          <a:xfrm>
            <a:off x="596348" y="812129"/>
            <a:ext cx="11039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این نوع دام وقتی ایجاد می‌شود که بین موجودیت </a:t>
            </a:r>
            <a:r>
              <a:rPr lang="en-US" sz="1600" dirty="0">
                <a:cs typeface="B Nazanin" panose="00000400000000000000" pitchFamily="2" charset="-78"/>
              </a:rPr>
              <a:t>E</a:t>
            </a:r>
            <a:r>
              <a:rPr lang="fa-IR" sz="1600" dirty="0">
                <a:cs typeface="B Nazanin" panose="00000400000000000000" pitchFamily="2" charset="-78"/>
              </a:rPr>
              <a:t> و موجودیت‌های </a:t>
            </a:r>
            <a:r>
              <a:rPr lang="en-US" sz="1600" dirty="0">
                <a:cs typeface="B Nazanin" panose="00000400000000000000" pitchFamily="2" charset="-78"/>
              </a:rPr>
              <a:t>F</a:t>
            </a:r>
            <a:r>
              <a:rPr lang="fa-IR" sz="1600" dirty="0">
                <a:cs typeface="B Nazanin" panose="00000400000000000000" pitchFamily="2" charset="-78"/>
              </a:rPr>
              <a:t> و </a:t>
            </a:r>
            <a:r>
              <a:rPr lang="en-US" sz="1600" dirty="0">
                <a:cs typeface="B Nazanin" panose="00000400000000000000" pitchFamily="2" charset="-78"/>
              </a:rPr>
              <a:t>G</a:t>
            </a:r>
            <a:r>
              <a:rPr lang="fa-IR" sz="1600" dirty="0">
                <a:cs typeface="B Nazanin" panose="00000400000000000000" pitchFamily="2" charset="-78"/>
              </a:rPr>
              <a:t> ارتباط </a:t>
            </a:r>
            <a:r>
              <a:rPr lang="en-US" sz="1600" dirty="0">
                <a:cs typeface="B Nazanin" panose="00000400000000000000" pitchFamily="2" charset="-78"/>
              </a:rPr>
              <a:t>N</a:t>
            </a:r>
            <a:r>
              <a:rPr lang="fa-IR" sz="1600" dirty="0">
                <a:cs typeface="B Nazanin" panose="00000400000000000000" pitchFamily="2" charset="-78"/>
              </a:rPr>
              <a:t>:</a:t>
            </a:r>
            <a:r>
              <a:rPr lang="en-US" sz="1600" dirty="0">
                <a:cs typeface="B Nazanin" panose="00000400000000000000" pitchFamily="2" charset="-78"/>
              </a:rPr>
              <a:t>1</a:t>
            </a:r>
            <a:r>
              <a:rPr lang="fa-IR" sz="1600" dirty="0">
                <a:cs typeface="B Nazanin" panose="00000400000000000000" pitchFamily="2" charset="-78"/>
              </a:rPr>
              <a:t> با مشارکت الزامی وجود داشته باشد، ولی ارتباط بین </a:t>
            </a:r>
            <a:r>
              <a:rPr lang="en-US" sz="1600" dirty="0">
                <a:cs typeface="B Nazanin" panose="00000400000000000000" pitchFamily="2" charset="-78"/>
              </a:rPr>
              <a:t>F</a:t>
            </a:r>
            <a:r>
              <a:rPr lang="fa-IR" sz="1600" dirty="0">
                <a:cs typeface="B Nazanin" panose="00000400000000000000" pitchFamily="2" charset="-78"/>
              </a:rPr>
              <a:t> و </a:t>
            </a:r>
            <a:r>
              <a:rPr lang="en-US" sz="1600" dirty="0">
                <a:cs typeface="B Nazanin" panose="00000400000000000000" pitchFamily="2" charset="-78"/>
              </a:rPr>
              <a:t>G</a:t>
            </a:r>
            <a:r>
              <a:rPr lang="fa-IR" sz="1600" dirty="0">
                <a:cs typeface="B Nazanin" panose="00000400000000000000" pitchFamily="2" charset="-78"/>
              </a:rPr>
              <a:t> دیده نشده باشد. در این صورت نمی‌توان وجود ارتباط بین </a:t>
            </a:r>
            <a:r>
              <a:rPr lang="en-US" sz="1600" dirty="0">
                <a:cs typeface="B Nazanin" panose="00000400000000000000" pitchFamily="2" charset="-78"/>
              </a:rPr>
              <a:t>F</a:t>
            </a:r>
            <a:r>
              <a:rPr lang="fa-IR" sz="1600" dirty="0">
                <a:cs typeface="B Nazanin" panose="00000400000000000000" pitchFamily="2" charset="-78"/>
              </a:rPr>
              <a:t> و </a:t>
            </a:r>
            <a:r>
              <a:rPr lang="en-US" sz="1600" dirty="0">
                <a:cs typeface="B Nazanin" panose="00000400000000000000" pitchFamily="2" charset="-78"/>
              </a:rPr>
              <a:t>G</a:t>
            </a:r>
            <a:r>
              <a:rPr lang="fa-IR" sz="1600" dirty="0">
                <a:cs typeface="B Nazanin" panose="00000400000000000000" pitchFamily="2" charset="-78"/>
              </a:rPr>
              <a:t> را بدست آورد.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EAE36-9509-45FB-A235-781D094691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95" y="1588034"/>
            <a:ext cx="4531410" cy="3557080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71A78C-5AEC-44ED-87B2-CFC36B887A6D}"/>
              </a:ext>
            </a:extLst>
          </p:cNvPr>
          <p:cNvSpPr/>
          <p:nvPr/>
        </p:nvSpPr>
        <p:spPr>
          <a:xfrm>
            <a:off x="5641138" y="2991273"/>
            <a:ext cx="97840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76963-AB42-4E88-9406-748D72D2A8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079" y="2030869"/>
            <a:ext cx="4531410" cy="2671409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3570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3582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داده‌ها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BC9436-2EB0-482D-8DD8-4161101F315E}"/>
              </a:ext>
            </a:extLst>
          </p:cNvPr>
          <p:cNvSpPr txBox="1"/>
          <p:nvPr/>
        </p:nvSpPr>
        <p:spPr>
          <a:xfrm>
            <a:off x="596347" y="710720"/>
            <a:ext cx="1103906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1600" dirty="0">
                <a:cs typeface="B Titr" panose="00000700000000000000" pitchFamily="2" charset="-78"/>
              </a:rPr>
              <a:t>داده ( </a:t>
            </a:r>
            <a:r>
              <a:rPr lang="en-US" sz="1600" b="1" dirty="0">
                <a:cs typeface="B Titr" panose="00000700000000000000" pitchFamily="2" charset="-78"/>
              </a:rPr>
              <a:t>Data</a:t>
            </a:r>
            <a:r>
              <a:rPr lang="fa-IR" sz="1600" dirty="0">
                <a:cs typeface="B Titr" panose="00000700000000000000" pitchFamily="2" charset="-78"/>
              </a:rPr>
              <a:t> ) : </a:t>
            </a:r>
          </a:p>
          <a:p>
            <a:pPr lvl="1" algn="just" rtl="1"/>
            <a:r>
              <a:rPr lang="fa-IR" sz="1600" dirty="0">
                <a:cs typeface="B Nazanin" panose="00000400000000000000" pitchFamily="2" charset="-78"/>
              </a:rPr>
              <a:t>داده عبارت است از یک کمیتی (عددی/حرفی) که معنا و مفهوم مشخصی داشته باشد.</a:t>
            </a:r>
          </a:p>
          <a:p>
            <a:pPr lvl="1" algn="just" rtl="1"/>
            <a:endParaRPr lang="fa-IR" sz="1600" dirty="0">
              <a:cs typeface="B Nazanin" panose="00000400000000000000" pitchFamily="2" charset="-78"/>
            </a:endParaRPr>
          </a:p>
          <a:p>
            <a:pPr algn="just" rtl="1"/>
            <a:r>
              <a:rPr lang="fa-IR" sz="1600" dirty="0">
                <a:cs typeface="B Titr" panose="00000700000000000000" pitchFamily="2" charset="-78"/>
              </a:rPr>
              <a:t>انواع داده‌های ذخیره شده در پایگاه داده : </a:t>
            </a:r>
          </a:p>
          <a:p>
            <a:pPr marL="742950" lvl="1" indent="-285750" algn="just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marL="742950" lvl="1" indent="-285750" algn="just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داده‌های کاربری</a:t>
            </a:r>
          </a:p>
          <a:p>
            <a:pPr marL="742950" lvl="1" indent="-285750" algn="just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marL="1200150" lvl="2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این نوع داده‌ها را داده‌های عملیاتی می‌گویند ( مانند اطلاعات دانشجویان، درس‌ها و اساتید در محیط عملیاتی دانشگاه )</a:t>
            </a:r>
          </a:p>
          <a:p>
            <a:pPr marL="1200150" lvl="2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این داده‌ها حتی پس از اجرای برنامه کاربر همچنان در سیستم ماندگار هستند.</a:t>
            </a:r>
          </a:p>
          <a:p>
            <a:pPr marL="1200150" lvl="2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لزوماً داده‌های ورودی/خروجی نیستند </a:t>
            </a:r>
          </a:p>
          <a:p>
            <a:pPr marL="1200150" lvl="2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داده موجود در پایگاه داده لزوماً ورودی نیست.</a:t>
            </a:r>
          </a:p>
          <a:p>
            <a:pPr marL="1200150" lvl="2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داده خروجی از پایگاه داده لزوماً در پایگاه ذخیره شده نیست ( مانند داده‌های محاسبه شده – مانند میانگین نمرات )</a:t>
            </a:r>
          </a:p>
          <a:p>
            <a:pPr marL="742950" lvl="1" indent="-285750" algn="just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marL="742950" lvl="1" indent="-285750" algn="just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داده‌های سیستمی </a:t>
            </a:r>
          </a:p>
          <a:p>
            <a:pPr marL="742950" lvl="1" indent="-285750" algn="just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marL="1200150" lvl="2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این داده‌ها را سیستم برای انجام وظایف خود تولید می‌کند ( مانند اطلاعات مربوط به جداول پایگاه داده و یا اطلاعات مربوط به ستون‌های موجود در جداول )</a:t>
            </a:r>
          </a:p>
        </p:txBody>
      </p:sp>
    </p:spTree>
    <p:extLst>
      <p:ext uri="{BB962C8B-B14F-4D97-AF65-F5344CB8AC3E}">
        <p14:creationId xmlns:p14="http://schemas.microsoft.com/office/powerpoint/2010/main" val="18612668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دام شکاف یا گسل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Chasm Trap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A4A55-1B56-4177-8962-D7C6E4A58682}"/>
              </a:ext>
            </a:extLst>
          </p:cNvPr>
          <p:cNvSpPr txBox="1"/>
          <p:nvPr/>
        </p:nvSpPr>
        <p:spPr>
          <a:xfrm>
            <a:off x="596348" y="790863"/>
            <a:ext cx="11039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این نوع دام وقتی ایجاد می‌شود که بین دو موجودیت </a:t>
            </a:r>
            <a:r>
              <a:rPr lang="en-US" sz="1600" dirty="0">
                <a:cs typeface="B Nazanin" panose="00000400000000000000" pitchFamily="2" charset="-78"/>
              </a:rPr>
              <a:t>E</a:t>
            </a:r>
            <a:r>
              <a:rPr lang="fa-IR" sz="1600" dirty="0">
                <a:cs typeface="B Nazanin" panose="00000400000000000000" pitchFamily="2" charset="-78"/>
              </a:rPr>
              <a:t> و </a:t>
            </a:r>
            <a:r>
              <a:rPr lang="en-US" sz="1600" dirty="0">
                <a:cs typeface="B Nazanin" panose="00000400000000000000" pitchFamily="2" charset="-78"/>
              </a:rPr>
              <a:t>F</a:t>
            </a:r>
            <a:r>
              <a:rPr lang="fa-IR" sz="1600" dirty="0">
                <a:cs typeface="B Nazanin" panose="00000400000000000000" pitchFamily="2" charset="-78"/>
              </a:rPr>
              <a:t> یک ارتباط </a:t>
            </a:r>
            <a:r>
              <a:rPr lang="en-US" sz="1600" dirty="0">
                <a:cs typeface="B Nazanin" panose="00000400000000000000" pitchFamily="2" charset="-78"/>
              </a:rPr>
              <a:t>N</a:t>
            </a:r>
            <a:r>
              <a:rPr lang="fa-IR" sz="1600" dirty="0">
                <a:cs typeface="B Nazanin" panose="00000400000000000000" pitchFamily="2" charset="-78"/>
              </a:rPr>
              <a:t>:</a:t>
            </a:r>
            <a:r>
              <a:rPr lang="en-US" sz="1600" dirty="0">
                <a:cs typeface="B Nazanin" panose="00000400000000000000" pitchFamily="2" charset="-78"/>
              </a:rPr>
              <a:t>1</a:t>
            </a:r>
            <a:r>
              <a:rPr lang="fa-IR" sz="1600" dirty="0">
                <a:cs typeface="B Nazanin" panose="00000400000000000000" pitchFamily="2" charset="-78"/>
              </a:rPr>
              <a:t> و مشارکت الزامی وجود داشته باشد، ولی </a:t>
            </a:r>
            <a:r>
              <a:rPr lang="en-US" sz="1600" dirty="0">
                <a:cs typeface="B Nazanin" panose="00000400000000000000" pitchFamily="2" charset="-78"/>
              </a:rPr>
              <a:t>F</a:t>
            </a:r>
            <a:r>
              <a:rPr lang="fa-IR" sz="1600" dirty="0">
                <a:cs typeface="B Nazanin" panose="00000400000000000000" pitchFamily="2" charset="-78"/>
              </a:rPr>
              <a:t> با موجودیت </a:t>
            </a:r>
            <a:r>
              <a:rPr lang="en-US" sz="1600" dirty="0">
                <a:cs typeface="B Nazanin" panose="00000400000000000000" pitchFamily="2" charset="-78"/>
              </a:rPr>
              <a:t>G</a:t>
            </a:r>
            <a:r>
              <a:rPr lang="fa-IR" sz="1600" dirty="0">
                <a:cs typeface="B Nazanin" panose="00000400000000000000" pitchFamily="2" charset="-78"/>
              </a:rPr>
              <a:t> ارتباط </a:t>
            </a:r>
            <a:r>
              <a:rPr lang="en-US" sz="1600" dirty="0">
                <a:cs typeface="B Nazanin" panose="00000400000000000000" pitchFamily="2" charset="-78"/>
              </a:rPr>
              <a:t>N</a:t>
            </a:r>
            <a:r>
              <a:rPr lang="fa-IR" sz="1600" dirty="0">
                <a:cs typeface="B Nazanin" panose="00000400000000000000" pitchFamily="2" charset="-78"/>
              </a:rPr>
              <a:t>:</a:t>
            </a:r>
            <a:r>
              <a:rPr lang="en-US" sz="1600" dirty="0">
                <a:cs typeface="B Nazanin" panose="00000400000000000000" pitchFamily="2" charset="-78"/>
              </a:rPr>
              <a:t>1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با مشارکت غیر الزامی داشته باشد. در این شرایط نمی‌توان تمام اطلاعات دو موجودیتی بین </a:t>
            </a:r>
            <a:r>
              <a:rPr lang="en-US" sz="1600" dirty="0">
                <a:cs typeface="B Nazanin" panose="00000400000000000000" pitchFamily="2" charset="-78"/>
              </a:rPr>
              <a:t>E</a:t>
            </a:r>
            <a:r>
              <a:rPr lang="fa-IR" sz="1600" dirty="0">
                <a:cs typeface="B Nazanin" panose="00000400000000000000" pitchFamily="2" charset="-78"/>
              </a:rPr>
              <a:t> و </a:t>
            </a:r>
            <a:r>
              <a:rPr lang="en-US" sz="1600" dirty="0">
                <a:cs typeface="B Nazanin" panose="00000400000000000000" pitchFamily="2" charset="-78"/>
              </a:rPr>
              <a:t>G</a:t>
            </a:r>
            <a:r>
              <a:rPr lang="fa-IR" sz="1600" dirty="0">
                <a:cs typeface="B Nazanin" panose="00000400000000000000" pitchFamily="2" charset="-78"/>
              </a:rPr>
              <a:t> را بدست آورد. اگر چنین فرضی در نظر گرفته شود، دچار دام گسل شده‌ایم.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829996-5FF3-47A3-9841-546E003D44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195" y="1780927"/>
            <a:ext cx="4531410" cy="3171293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F0E36D-2F6B-451F-B731-07A8AA7CDE4D}"/>
              </a:ext>
            </a:extLst>
          </p:cNvPr>
          <p:cNvSpPr/>
          <p:nvPr/>
        </p:nvSpPr>
        <p:spPr>
          <a:xfrm>
            <a:off x="5641138" y="2991273"/>
            <a:ext cx="97840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0B8CB5-4D40-49B5-8852-EBBAA7D984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4816" y="2030869"/>
            <a:ext cx="4357936" cy="2671409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23838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نمودار ارتباط موجودیت گسترش یافته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EER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902E79-752B-49FF-A5EE-3E15EE95020C}"/>
              </a:ext>
            </a:extLst>
          </p:cNvPr>
          <p:cNvSpPr txBox="1"/>
          <p:nvPr/>
        </p:nvSpPr>
        <p:spPr>
          <a:xfrm>
            <a:off x="596348" y="782338"/>
            <a:ext cx="11039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همانطور كه ميدانيم روش</a:t>
            </a:r>
            <a:r>
              <a:rPr lang="en-US" sz="1600" dirty="0">
                <a:cs typeface="B Nazanin" panose="00000400000000000000" pitchFamily="2" charset="-78"/>
              </a:rPr>
              <a:t>ER </a:t>
            </a:r>
            <a:r>
              <a:rPr lang="fa-IR" sz="1600" dirty="0">
                <a:cs typeface="B Nazanin" panose="00000400000000000000" pitchFamily="2" charset="-78"/>
              </a:rPr>
              <a:t> داراي نقاط ضعفي بود. اين نقاط ضعف بيشتر زماني نمايان ميشد كه مي‌خواستيم يك سيستم شيء گرا را مدل سازي نماييم. 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بطور كلي نقاط ضعف روش </a:t>
            </a:r>
            <a:r>
              <a:rPr lang="en-US" sz="1600" dirty="0">
                <a:cs typeface="B Nazanin" panose="00000400000000000000" pitchFamily="2" charset="-78"/>
              </a:rPr>
              <a:t>ER</a:t>
            </a:r>
            <a:r>
              <a:rPr lang="fa-IR" sz="1600" dirty="0">
                <a:cs typeface="B Nazanin" panose="00000400000000000000" pitchFamily="2" charset="-78"/>
              </a:rPr>
              <a:t> كه در روش</a:t>
            </a:r>
            <a:r>
              <a:rPr lang="en-US" sz="1600" dirty="0">
                <a:cs typeface="B Nazanin" panose="00000400000000000000" pitchFamily="2" charset="-78"/>
              </a:rPr>
              <a:t>EER </a:t>
            </a:r>
            <a:r>
              <a:rPr lang="fa-IR" sz="1600" dirty="0">
                <a:cs typeface="B Nazanin" panose="00000400000000000000" pitchFamily="2" charset="-78"/>
              </a:rPr>
              <a:t> رفع شدهاند به شرح زیر بودند :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4" name="Flowchart: Terminator 13">
            <a:hlinkClick r:id="rId5" action="ppaction://hlinksldjump"/>
            <a:extLst>
              <a:ext uri="{FF2B5EF4-FFF2-40B4-BE49-F238E27FC236}">
                <a16:creationId xmlns:a16="http://schemas.microsoft.com/office/drawing/2014/main" id="{696CA52B-6D2D-474A-B5A8-4D8F2188DC58}"/>
              </a:ext>
            </a:extLst>
          </p:cNvPr>
          <p:cNvSpPr/>
          <p:nvPr/>
        </p:nvSpPr>
        <p:spPr>
          <a:xfrm>
            <a:off x="3218121" y="1916027"/>
            <a:ext cx="5755758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تجزیه ( </a:t>
            </a:r>
            <a:r>
              <a:rPr lang="en-US" b="1" dirty="0">
                <a:cs typeface="B Nazanin" panose="00000400000000000000" pitchFamily="2" charset="-78"/>
              </a:rPr>
              <a:t>Decomposition</a:t>
            </a:r>
            <a:r>
              <a:rPr lang="fa-IR" b="1" dirty="0">
                <a:cs typeface="B Nazanin" panose="00000400000000000000" pitchFamily="2" charset="-78"/>
              </a:rPr>
              <a:t> ) و ترکیب ( </a:t>
            </a:r>
            <a:r>
              <a:rPr lang="en-US" b="1" dirty="0">
                <a:cs typeface="B Nazanin" panose="00000400000000000000" pitchFamily="2" charset="-78"/>
              </a:rPr>
              <a:t>Composition</a:t>
            </a:r>
            <a:r>
              <a:rPr lang="fa-IR" b="1" dirty="0">
                <a:cs typeface="B Nazanin" panose="00000400000000000000" pitchFamily="2" charset="-78"/>
              </a:rPr>
              <a:t> 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5" name="Flowchart: Terminator 14">
            <a:hlinkClick r:id="rId11" action="ppaction://hlinksldjump"/>
            <a:extLst>
              <a:ext uri="{FF2B5EF4-FFF2-40B4-BE49-F238E27FC236}">
                <a16:creationId xmlns:a16="http://schemas.microsoft.com/office/drawing/2014/main" id="{052791EA-DF76-4D09-A218-2FE47B6284BE}"/>
              </a:ext>
            </a:extLst>
          </p:cNvPr>
          <p:cNvSpPr/>
          <p:nvPr/>
        </p:nvSpPr>
        <p:spPr>
          <a:xfrm>
            <a:off x="3218121" y="2565394"/>
            <a:ext cx="5755758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تخصیص ( </a:t>
            </a:r>
            <a:r>
              <a:rPr lang="en-US" b="1" dirty="0">
                <a:cs typeface="B Nazanin" panose="00000400000000000000" pitchFamily="2" charset="-78"/>
              </a:rPr>
              <a:t>Specification</a:t>
            </a:r>
            <a:r>
              <a:rPr lang="fa-IR" b="1" dirty="0">
                <a:cs typeface="B Nazanin" panose="00000400000000000000" pitchFamily="2" charset="-78"/>
              </a:rPr>
              <a:t> ) و تعمیم ( </a:t>
            </a:r>
            <a:r>
              <a:rPr lang="en-US" b="1" dirty="0">
                <a:cs typeface="B Nazanin" panose="00000400000000000000" pitchFamily="2" charset="-78"/>
              </a:rPr>
              <a:t>Generalization</a:t>
            </a:r>
            <a:r>
              <a:rPr lang="fa-IR" b="1" dirty="0">
                <a:cs typeface="B Nazanin" panose="00000400000000000000" pitchFamily="2" charset="-78"/>
              </a:rPr>
              <a:t> 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6" name="Flowchart: Terminator 15">
            <a:hlinkClick r:id="rId12" action="ppaction://hlinksldjump"/>
            <a:extLst>
              <a:ext uri="{FF2B5EF4-FFF2-40B4-BE49-F238E27FC236}">
                <a16:creationId xmlns:a16="http://schemas.microsoft.com/office/drawing/2014/main" id="{C2D8EBDB-4C9F-4DC3-8C47-5610035E59C7}"/>
              </a:ext>
            </a:extLst>
          </p:cNvPr>
          <p:cNvSpPr/>
          <p:nvPr/>
        </p:nvSpPr>
        <p:spPr>
          <a:xfrm>
            <a:off x="3218121" y="3210804"/>
            <a:ext cx="5755758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همپوشا ( </a:t>
            </a:r>
            <a:r>
              <a:rPr lang="en-US" b="1" dirty="0">
                <a:cs typeface="B Nazanin" panose="00000400000000000000" pitchFamily="2" charset="-78"/>
              </a:rPr>
              <a:t>Overlap</a:t>
            </a:r>
            <a:r>
              <a:rPr lang="fa-IR" b="1" dirty="0">
                <a:cs typeface="B Nazanin" panose="00000400000000000000" pitchFamily="2" charset="-78"/>
              </a:rPr>
              <a:t> ) و مجزا ( </a:t>
            </a:r>
            <a:r>
              <a:rPr lang="en-US" b="1" dirty="0">
                <a:cs typeface="B Nazanin" panose="00000400000000000000" pitchFamily="2" charset="-78"/>
              </a:rPr>
              <a:t>Disjoint</a:t>
            </a:r>
            <a:r>
              <a:rPr lang="fa-IR" b="1" dirty="0">
                <a:cs typeface="B Nazanin" panose="00000400000000000000" pitchFamily="2" charset="-78"/>
              </a:rPr>
              <a:t> 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7" name="Flowchart: Terminator 16">
            <a:hlinkClick r:id="rId13" action="ppaction://hlinksldjump"/>
            <a:extLst>
              <a:ext uri="{FF2B5EF4-FFF2-40B4-BE49-F238E27FC236}">
                <a16:creationId xmlns:a16="http://schemas.microsoft.com/office/drawing/2014/main" id="{F0DA1373-B322-40CA-A2FF-FE3DA215E5FF}"/>
              </a:ext>
            </a:extLst>
          </p:cNvPr>
          <p:cNvSpPr/>
          <p:nvPr/>
        </p:nvSpPr>
        <p:spPr>
          <a:xfrm>
            <a:off x="3218121" y="3856214"/>
            <a:ext cx="5755758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دسته بندی (</a:t>
            </a:r>
            <a:r>
              <a:rPr lang="en-US" b="1" dirty="0">
                <a:cs typeface="B Nazanin" panose="00000400000000000000" pitchFamily="2" charset="-78"/>
              </a:rPr>
              <a:t>Categorization </a:t>
            </a:r>
            <a:r>
              <a:rPr lang="fa-IR" b="1" dirty="0">
                <a:cs typeface="B Nazanin" panose="00000400000000000000" pitchFamily="2" charset="-78"/>
              </a:rPr>
              <a:t> ) و وراثت ( </a:t>
            </a:r>
            <a:r>
              <a:rPr lang="en-US" b="1" dirty="0">
                <a:cs typeface="B Nazanin" panose="00000400000000000000" pitchFamily="2" charset="-78"/>
              </a:rPr>
              <a:t>Inheritance</a:t>
            </a:r>
            <a:r>
              <a:rPr lang="fa-IR" b="1" dirty="0">
                <a:cs typeface="B Nazanin" panose="00000400000000000000" pitchFamily="2" charset="-78"/>
              </a:rPr>
              <a:t> 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8" name="Flowchart: Terminator 17">
            <a:hlinkClick r:id="rId14" action="ppaction://hlinksldjump"/>
            <a:extLst>
              <a:ext uri="{FF2B5EF4-FFF2-40B4-BE49-F238E27FC236}">
                <a16:creationId xmlns:a16="http://schemas.microsoft.com/office/drawing/2014/main" id="{29746E7F-BB8F-470F-A6F6-1AC08711F155}"/>
              </a:ext>
            </a:extLst>
          </p:cNvPr>
          <p:cNvSpPr/>
          <p:nvPr/>
        </p:nvSpPr>
        <p:spPr>
          <a:xfrm>
            <a:off x="3218121" y="4510353"/>
            <a:ext cx="5755758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تجمیع ( </a:t>
            </a:r>
            <a:r>
              <a:rPr lang="en-US" b="1" dirty="0">
                <a:cs typeface="B Nazanin" panose="00000400000000000000" pitchFamily="2" charset="-78"/>
              </a:rPr>
              <a:t>Aggregation</a:t>
            </a:r>
            <a:r>
              <a:rPr lang="fa-IR" b="1" dirty="0">
                <a:cs typeface="B Nazanin" panose="00000400000000000000" pitchFamily="2" charset="-78"/>
              </a:rPr>
              <a:t> )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156720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تجزیه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Decomposition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 و ترکیب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Composition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902E79-752B-49FF-A5EE-3E15EE95020C}"/>
              </a:ext>
            </a:extLst>
          </p:cNvPr>
          <p:cNvSpPr txBox="1"/>
          <p:nvPr/>
        </p:nvSpPr>
        <p:spPr>
          <a:xfrm>
            <a:off x="596348" y="782338"/>
            <a:ext cx="110390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فرايند تقسيم يك شيء كل به اجزاء تشكيل دهنده آن را تجزيه گويند. بديهي است كه در فرايند تجزيه، شيء كل و اجزاء آن هر يك داراي صفات، ساختار و رفتار خاص خود مي‌باشند.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تركيب، عكس عمل تجزيه است كه در آن با داشتن تعدادي موجوديت، يك موجوديت جديد را ايجاد مي‌كنيم.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در روش </a:t>
            </a:r>
            <a:r>
              <a:rPr lang="en-US" sz="1600" dirty="0">
                <a:cs typeface="B Nazanin" panose="00000400000000000000" pitchFamily="2" charset="-78"/>
              </a:rPr>
              <a:t>ERR </a:t>
            </a:r>
            <a:r>
              <a:rPr lang="fa-IR" sz="1600" dirty="0">
                <a:cs typeface="B Nazanin" panose="00000400000000000000" pitchFamily="2" charset="-78"/>
              </a:rPr>
              <a:t> ارتباط بين شيء كل و اشياء جزء را ارتباط "جزئي است از... " ، </a:t>
            </a:r>
            <a:r>
              <a:rPr lang="en-US" sz="1600" dirty="0">
                <a:cs typeface="B Nazanin" panose="00000400000000000000" pitchFamily="2" charset="-78"/>
              </a:rPr>
              <a:t>“IS-A-PART OF”</a:t>
            </a:r>
            <a:r>
              <a:rPr lang="fa-IR" sz="1600" dirty="0">
                <a:cs typeface="B Nazanin" panose="00000400000000000000" pitchFamily="2" charset="-78"/>
              </a:rPr>
              <a:t> ، </a:t>
            </a:r>
            <a:r>
              <a:rPr lang="en-US" sz="1600" dirty="0">
                <a:cs typeface="B Nazanin" panose="00000400000000000000" pitchFamily="2" charset="-78"/>
              </a:rPr>
              <a:t>“Has-A”</a:t>
            </a:r>
            <a:r>
              <a:rPr lang="fa-IR" sz="1600" dirty="0">
                <a:cs typeface="B Nazanin" panose="00000400000000000000" pitchFamily="2" charset="-78"/>
              </a:rPr>
              <a:t> و یا </a:t>
            </a:r>
            <a:r>
              <a:rPr lang="en-US" sz="1600" dirty="0">
                <a:cs typeface="B Nazanin" panose="00000400000000000000" pitchFamily="2" charset="-78"/>
              </a:rPr>
              <a:t>“Contains”</a:t>
            </a:r>
            <a:r>
              <a:rPr lang="fa-IR" sz="1600" dirty="0">
                <a:cs typeface="B Nazanin" panose="00000400000000000000" pitchFamily="2" charset="-78"/>
              </a:rPr>
              <a:t> می‌گویند.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نماد مورد استفاده براي نمايش ارتباط موجوديت كل و موجوديت جزء به شكل زير مي‌باشد: </a:t>
            </a:r>
            <a:endParaRPr lang="en-US" sz="1600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52E23-D784-45A1-AFC5-5AF775553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2468448"/>
            <a:ext cx="2245052" cy="2829320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A392A2-A678-408C-AECD-5399A3821A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8709" y="2468448"/>
            <a:ext cx="3907701" cy="2829320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5C5B299-A30F-4293-8981-78F68BBA12CC}"/>
              </a:ext>
            </a:extLst>
          </p:cNvPr>
          <p:cNvSpPr/>
          <p:nvPr/>
        </p:nvSpPr>
        <p:spPr>
          <a:xfrm>
            <a:off x="2960700" y="3580590"/>
            <a:ext cx="538795" cy="3473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DFC393-1C10-4F21-971A-DAD344CA7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4275" y="2485372"/>
            <a:ext cx="3961133" cy="2812395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010831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تخصیص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Specification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 و تعمیم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Generalization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902E79-752B-49FF-A5EE-3E15EE95020C}"/>
              </a:ext>
            </a:extLst>
          </p:cNvPr>
          <p:cNvSpPr txBox="1"/>
          <p:nvPr/>
        </p:nvSpPr>
        <p:spPr>
          <a:xfrm>
            <a:off x="596348" y="782338"/>
            <a:ext cx="110390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تخصيص فرايندي است كه طي آن نمونه‌هاي يك موجوديت برتر را بر اساس يك يا چند صفت خاصه آن موجوديت برتر تشخيص مي‌دهيم.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يك موجوديت مي‌تواند داراي يك يا چند زير موجوديت نيز باشد. ارتباط بين موجوديت برتر و زير موجودیت‌های آن را ارتباط "گونه‌اي است از..." یا </a:t>
            </a:r>
            <a:r>
              <a:rPr lang="en-US" sz="1600" dirty="0">
                <a:cs typeface="B Nazanin" panose="00000400000000000000" pitchFamily="2" charset="-78"/>
              </a:rPr>
              <a:t>“IS-A”</a:t>
            </a:r>
            <a:r>
              <a:rPr lang="fa-IR" sz="1600" dirty="0">
                <a:cs typeface="B Nazanin" panose="00000400000000000000" pitchFamily="2" charset="-78"/>
              </a:rPr>
              <a:t> مي‌ناميم.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تعميم عكس عمل تخصيص است كه در آن با داشتن زير موجودیت‌های يك موجوديت و تعيين صفات مشترك بين آنها، يك مجموعه صفات را براي موجوديت برتر در نظر مي‌گيريم.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D4F22-4F37-4664-AA90-F32036B050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0511" y="1879065"/>
            <a:ext cx="3535156" cy="1810136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7B617-5D1C-481D-9A94-2B0FE41CD2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378" y="1879065"/>
            <a:ext cx="4640748" cy="3925370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6CBDFD-8C82-40D4-930B-1EA5D9268339}"/>
              </a:ext>
            </a:extLst>
          </p:cNvPr>
          <p:cNvSpPr/>
          <p:nvPr/>
        </p:nvSpPr>
        <p:spPr>
          <a:xfrm>
            <a:off x="5302014" y="2704704"/>
            <a:ext cx="538795" cy="3473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B1BFCF-7031-4F30-AE19-6E475423BB65}"/>
              </a:ext>
            </a:extLst>
          </p:cNvPr>
          <p:cNvGrpSpPr/>
          <p:nvPr/>
        </p:nvGrpSpPr>
        <p:grpSpPr>
          <a:xfrm>
            <a:off x="1084527" y="3971448"/>
            <a:ext cx="1996613" cy="1692556"/>
            <a:chOff x="2285035" y="1457269"/>
            <a:chExt cx="2673543" cy="244580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0906F3-B87E-47D2-9E76-ABEDACDE9ED1}"/>
                </a:ext>
              </a:extLst>
            </p:cNvPr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30" name="Rounded Rectangle 21">
                <a:extLst>
                  <a:ext uri="{FF2B5EF4-FFF2-40B4-BE49-F238E27FC236}">
                    <a16:creationId xmlns:a16="http://schemas.microsoft.com/office/drawing/2014/main" id="{ECC07CEE-74F8-4BC5-B9C0-B0212B74D579}"/>
                  </a:ext>
                </a:extLst>
              </p:cNvPr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D6EA4D6-BA52-4A31-BD07-AEA62F66D0C8}"/>
                  </a:ext>
                </a:extLst>
              </p:cNvPr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32" name="Rounded Rectangle 23">
                  <a:extLst>
                    <a:ext uri="{FF2B5EF4-FFF2-40B4-BE49-F238E27FC236}">
                      <a16:creationId xmlns:a16="http://schemas.microsoft.com/office/drawing/2014/main" id="{5826BB63-ED11-4771-9E5B-860D043F2AE9}"/>
                    </a:ext>
                  </a:extLst>
                </p:cNvPr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8AD7529-BED4-4C38-AB9C-343DFC592C26}"/>
                    </a:ext>
                  </a:extLst>
                </p:cNvPr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36B9B971-D413-4AEB-BE1A-8AAD51D4AC90}"/>
                      </a:ext>
                    </a:extLst>
                  </p:cNvPr>
                  <p:cNvCxnSpPr>
                    <a:stCxn id="30" idx="2"/>
                    <a:endCxn id="32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Arc 34">
                    <a:extLst>
                      <a:ext uri="{FF2B5EF4-FFF2-40B4-BE49-F238E27FC236}">
                        <a16:creationId xmlns:a16="http://schemas.microsoft.com/office/drawing/2014/main" id="{14C4FD29-4DC0-435C-8737-8C6162E7D69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1CB3FC-7A30-43FE-A774-886EF8BEEC0C}"/>
                </a:ext>
              </a:extLst>
            </p:cNvPr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4062119-BF65-4463-92D5-5300B8328A8C}"/>
                  </a:ext>
                </a:extLst>
              </p:cNvPr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>
                    <a:solidFill>
                      <a:sysClr val="windowText" lastClr="000000"/>
                    </a:solidFill>
                  </a:rPr>
                  <a:t>نام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8F34F8-B521-4BF8-BA34-174B098A1187}"/>
                  </a:ext>
                </a:extLst>
              </p:cNvPr>
              <p:cNvCxnSpPr>
                <a:stCxn id="30" idx="0"/>
                <a:endCxn id="28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BA4269C-BA9E-4D18-83F8-69EEA8B78EA3}"/>
                </a:ext>
              </a:extLst>
            </p:cNvPr>
            <p:cNvGrpSpPr/>
            <p:nvPr/>
          </p:nvGrpSpPr>
          <p:grpSpPr>
            <a:xfrm>
              <a:off x="2611987" y="1495669"/>
              <a:ext cx="1438183" cy="409331"/>
              <a:chOff x="-1003004" y="2268350"/>
              <a:chExt cx="1438183" cy="40933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836B8D2-9598-47D8-8C64-5A04C700D1D8}"/>
                  </a:ext>
                </a:extLst>
              </p:cNvPr>
              <p:cNvSpPr/>
              <p:nvPr/>
            </p:nvSpPr>
            <p:spPr>
              <a:xfrm>
                <a:off x="-1003004" y="2268350"/>
                <a:ext cx="105357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u="sng" dirty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2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E6390A9-8C84-4057-AE7B-174CE96904B8}"/>
                  </a:ext>
                </a:extLst>
              </p:cNvPr>
              <p:cNvCxnSpPr>
                <a:cxnSpLocks/>
                <a:stCxn id="30" idx="0"/>
                <a:endCxn id="26" idx="6"/>
              </p:cNvCxnSpPr>
              <p:nvPr/>
            </p:nvCxnSpPr>
            <p:spPr>
              <a:xfrm flipH="1" flipV="1">
                <a:off x="50573" y="2454116"/>
                <a:ext cx="384606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A55675-ACAE-4C5E-AC62-CCFA21EBAE8A}"/>
                </a:ext>
              </a:extLst>
            </p:cNvPr>
            <p:cNvGrpSpPr/>
            <p:nvPr/>
          </p:nvGrpSpPr>
          <p:grpSpPr>
            <a:xfrm>
              <a:off x="3253275" y="3286069"/>
              <a:ext cx="977582" cy="617008"/>
              <a:chOff x="-74019" y="1554858"/>
              <a:chExt cx="977582" cy="61700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E6A2EBC-6991-48A1-B345-6D4AE64A0D23}"/>
                  </a:ext>
                </a:extLst>
              </p:cNvPr>
              <p:cNvSpPr/>
              <p:nvPr/>
            </p:nvSpPr>
            <p:spPr>
              <a:xfrm>
                <a:off x="-74019" y="1800335"/>
                <a:ext cx="97758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>
                    <a:solidFill>
                      <a:sysClr val="windowText" lastClr="000000"/>
                    </a:solidFill>
                  </a:rPr>
                  <a:t>سطح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197F0AD-0A1D-43AF-9C1E-8E51287B8C97}"/>
                  </a:ext>
                </a:extLst>
              </p:cNvPr>
              <p:cNvCxnSpPr>
                <a:cxnSpLocks/>
                <a:stCxn id="32" idx="2"/>
                <a:endCxn id="24" idx="0"/>
              </p:cNvCxnSpPr>
              <p:nvPr/>
            </p:nvCxnSpPr>
            <p:spPr>
              <a:xfrm>
                <a:off x="-1987" y="1554858"/>
                <a:ext cx="416759" cy="24547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09CCEF4-8158-4E1C-ADA8-DCB5BAB24ADB}"/>
                </a:ext>
              </a:extLst>
            </p:cNvPr>
            <p:cNvGrpSpPr/>
            <p:nvPr/>
          </p:nvGrpSpPr>
          <p:grpSpPr>
            <a:xfrm>
              <a:off x="2285035" y="3286069"/>
              <a:ext cx="1040273" cy="609600"/>
              <a:chOff x="-370918" y="1566986"/>
              <a:chExt cx="1040273" cy="6096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6296551-D4A0-4158-B010-5A639FE82773}"/>
                  </a:ext>
                </a:extLst>
              </p:cNvPr>
              <p:cNvSpPr/>
              <p:nvPr/>
            </p:nvSpPr>
            <p:spPr>
              <a:xfrm>
                <a:off x="-370918" y="1805055"/>
                <a:ext cx="8050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>
                    <a:solidFill>
                      <a:sysClr val="windowText" lastClr="000000"/>
                    </a:solidFill>
                  </a:rPr>
                  <a:t>نوع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8374B13-EA10-46BE-A820-239B275972B3}"/>
                  </a:ext>
                </a:extLst>
              </p:cNvPr>
              <p:cNvCxnSpPr>
                <a:cxnSpLocks/>
                <a:stCxn id="32" idx="2"/>
                <a:endCxn id="22" idx="7"/>
              </p:cNvCxnSpPr>
              <p:nvPr/>
            </p:nvCxnSpPr>
            <p:spPr>
              <a:xfrm flipH="1">
                <a:off x="316245" y="1566986"/>
                <a:ext cx="353110" cy="29247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1F9EE1-2864-4290-BDF5-254324BC08C7}"/>
                    </a:ext>
                  </a:extLst>
                </p:cNvPr>
                <p:cNvSpPr txBox="1"/>
                <p:nvPr/>
              </p:nvSpPr>
              <p:spPr>
                <a:xfrm>
                  <a:off x="4109551" y="3427817"/>
                  <a:ext cx="481243" cy="44475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1F9EE1-2864-4290-BDF5-254324BC0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551" y="3427817"/>
                  <a:ext cx="481243" cy="4447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AD69ED-AC50-4203-8978-0DBAB7FB4BF4}"/>
              </a:ext>
            </a:extLst>
          </p:cNvPr>
          <p:cNvGrpSpPr/>
          <p:nvPr/>
        </p:nvGrpSpPr>
        <p:grpSpPr>
          <a:xfrm>
            <a:off x="3730227" y="4033499"/>
            <a:ext cx="1887935" cy="1740770"/>
            <a:chOff x="3932831" y="2526432"/>
            <a:chExt cx="1887935" cy="174077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23C2EDF-07A6-4E87-994D-182CCC993C5A}"/>
                </a:ext>
              </a:extLst>
            </p:cNvPr>
            <p:cNvGrpSpPr/>
            <p:nvPr/>
          </p:nvGrpSpPr>
          <p:grpSpPr>
            <a:xfrm>
              <a:off x="3932831" y="2526432"/>
              <a:ext cx="1887935" cy="1740770"/>
              <a:chOff x="1845754" y="3681274"/>
              <a:chExt cx="2512845" cy="2106331"/>
            </a:xfrm>
          </p:grpSpPr>
          <p:sp>
            <p:nvSpPr>
              <p:cNvPr id="40" name="Rounded Rectangle 57">
                <a:extLst>
                  <a:ext uri="{FF2B5EF4-FFF2-40B4-BE49-F238E27FC236}">
                    <a16:creationId xmlns:a16="http://schemas.microsoft.com/office/drawing/2014/main" id="{3329E219-4AE5-4FBF-BC0C-F8B0416AD6A1}"/>
                  </a:ext>
                </a:extLst>
              </p:cNvPr>
              <p:cNvSpPr/>
              <p:nvPr/>
            </p:nvSpPr>
            <p:spPr>
              <a:xfrm>
                <a:off x="2625006" y="3681274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FDEDF89-9F59-401A-93FD-7533FF70B0ED}"/>
                  </a:ext>
                </a:extLst>
              </p:cNvPr>
              <p:cNvGrpSpPr/>
              <p:nvPr/>
            </p:nvGrpSpPr>
            <p:grpSpPr>
              <a:xfrm>
                <a:off x="3151795" y="4537012"/>
                <a:ext cx="1206804" cy="1250593"/>
                <a:chOff x="3151795" y="4537012"/>
                <a:chExt cx="1206804" cy="1250593"/>
              </a:xfrm>
            </p:grpSpPr>
            <p:sp>
              <p:nvSpPr>
                <p:cNvPr id="47" name="Rounded Rectangle 64">
                  <a:extLst>
                    <a:ext uri="{FF2B5EF4-FFF2-40B4-BE49-F238E27FC236}">
                      <a16:creationId xmlns:a16="http://schemas.microsoft.com/office/drawing/2014/main" id="{893C096A-C625-4AF7-9356-FA47613F4AE8}"/>
                    </a:ext>
                  </a:extLst>
                </p:cNvPr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C4C8CA81-C758-4E0E-A84F-44910C8BBD63}"/>
                    </a:ext>
                  </a:extLst>
                </p:cNvPr>
                <p:cNvGrpSpPr/>
                <p:nvPr/>
              </p:nvGrpSpPr>
              <p:grpSpPr>
                <a:xfrm>
                  <a:off x="3151795" y="4537012"/>
                  <a:ext cx="680016" cy="710622"/>
                  <a:chOff x="3151795" y="4537012"/>
                  <a:chExt cx="680016" cy="710622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A0375C9-AEDB-4B29-9EDB-9FD63A851686}"/>
                      </a:ext>
                    </a:extLst>
                  </p:cNvPr>
                  <p:cNvCxnSpPr>
                    <a:endCxn id="47" idx="0"/>
                  </p:cNvCxnSpPr>
                  <p:nvPr/>
                </p:nvCxnSpPr>
                <p:spPr>
                  <a:xfrm>
                    <a:off x="3151795" y="4537012"/>
                    <a:ext cx="680016" cy="71062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49">
                    <a:extLst>
                      <a:ext uri="{FF2B5EF4-FFF2-40B4-BE49-F238E27FC236}">
                        <a16:creationId xmlns:a16="http://schemas.microsoft.com/office/drawing/2014/main" id="{561C1FBC-4CE3-41A4-A23F-9908A1721FAB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1106F75-4B13-4BAA-9E87-F831AAE75A2B}"/>
                  </a:ext>
                </a:extLst>
              </p:cNvPr>
              <p:cNvGrpSpPr/>
              <p:nvPr/>
            </p:nvGrpSpPr>
            <p:grpSpPr>
              <a:xfrm>
                <a:off x="1845754" y="4537012"/>
                <a:ext cx="1306129" cy="1250593"/>
                <a:chOff x="1845754" y="4537012"/>
                <a:chExt cx="1306129" cy="1250593"/>
              </a:xfrm>
            </p:grpSpPr>
            <p:sp>
              <p:nvSpPr>
                <p:cNvPr id="43" name="Rounded Rectangle 60">
                  <a:extLst>
                    <a:ext uri="{FF2B5EF4-FFF2-40B4-BE49-F238E27FC236}">
                      <a16:creationId xmlns:a16="http://schemas.microsoft.com/office/drawing/2014/main" id="{7B84E7E4-1E35-40C4-B6A3-FBC125C32281}"/>
                    </a:ext>
                  </a:extLst>
                </p:cNvPr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657EDD8-E250-4462-96D0-53E3D2D5EA57}"/>
                    </a:ext>
                  </a:extLst>
                </p:cNvPr>
                <p:cNvGrpSpPr/>
                <p:nvPr/>
              </p:nvGrpSpPr>
              <p:grpSpPr>
                <a:xfrm>
                  <a:off x="2372544" y="4537012"/>
                  <a:ext cx="779339" cy="710621"/>
                  <a:chOff x="2372544" y="4537012"/>
                  <a:chExt cx="779339" cy="710621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A63BB88E-0687-464D-A5A1-279D5FDB4CF4}"/>
                      </a:ext>
                    </a:extLst>
                  </p:cNvPr>
                  <p:cNvCxnSpPr>
                    <a:endCxn id="43" idx="0"/>
                  </p:cNvCxnSpPr>
                  <p:nvPr/>
                </p:nvCxnSpPr>
                <p:spPr>
                  <a:xfrm flipH="1">
                    <a:off x="2372544" y="4537012"/>
                    <a:ext cx="779339" cy="71062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Arc 45">
                    <a:extLst>
                      <a:ext uri="{FF2B5EF4-FFF2-40B4-BE49-F238E27FC236}">
                        <a16:creationId xmlns:a16="http://schemas.microsoft.com/office/drawing/2014/main" id="{B681E653-182D-4A02-AAF2-C8A5E161D24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3B9AD2-0432-4151-80D8-61ECFEB86FE1}"/>
                </a:ext>
              </a:extLst>
            </p:cNvPr>
            <p:cNvCxnSpPr>
              <a:stCxn id="40" idx="2"/>
            </p:cNvCxnSpPr>
            <p:nvPr/>
          </p:nvCxnSpPr>
          <p:spPr>
            <a:xfrm>
              <a:off x="4914078" y="2895240"/>
              <a:ext cx="66" cy="338414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726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همپوشا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Overlap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 و مجزا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Disjoint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902E79-752B-49FF-A5EE-3E15EE95020C}"/>
              </a:ext>
            </a:extLst>
          </p:cNvPr>
          <p:cNvSpPr txBox="1"/>
          <p:nvPr/>
        </p:nvSpPr>
        <p:spPr>
          <a:xfrm>
            <a:off x="596348" y="782338"/>
            <a:ext cx="11039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نمونه‌هاي يك موجوديت برتر بر اساس صفات خاصه مشترك و مجزا در دسته‌هاي خاص خود دسته بندي مي‌شوند.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ممكن است يك نمونه موجوديت در دو دسته قابل دسته بندي باشد، در چنين شرايطي به اين موجوديت‌ها، موجوديت‌هاي همپوشا (مشترك) گويند.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همچنین ممكن است يك موجوديت فقط در يك دسته بندي از زيرموجوديت‌ها قابل دسته بندي باشد. به اين زير موجوديت‌ها، موجوديت‌هاي مجزا مي‌گويند. </a:t>
            </a:r>
            <a:endParaRPr lang="en-US" sz="1600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FBCEC3-135B-4999-B9F9-0B3AF020C5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499" y="1785279"/>
            <a:ext cx="3967604" cy="1760107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96611F-F335-4D03-86D6-B652C424EE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1046" y="1785279"/>
            <a:ext cx="3967604" cy="1760107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8D359-6286-4767-9257-1F053E2C4A6D}"/>
              </a:ext>
            </a:extLst>
          </p:cNvPr>
          <p:cNvGrpSpPr/>
          <p:nvPr/>
        </p:nvGrpSpPr>
        <p:grpSpPr>
          <a:xfrm>
            <a:off x="2357022" y="4255088"/>
            <a:ext cx="939666" cy="470851"/>
            <a:chOff x="2023122" y="3249069"/>
            <a:chExt cx="1271239" cy="529966"/>
          </a:xfrm>
        </p:grpSpPr>
        <p:sp>
          <p:nvSpPr>
            <p:cNvPr id="16" name="Rounded Rectangle 90">
              <a:extLst>
                <a:ext uri="{FF2B5EF4-FFF2-40B4-BE49-F238E27FC236}">
                  <a16:creationId xmlns:a16="http://schemas.microsoft.com/office/drawing/2014/main" id="{AEF61505-077B-4165-B96D-7E0C9964ECB3}"/>
                </a:ext>
              </a:extLst>
            </p:cNvPr>
            <p:cNvSpPr/>
            <p:nvPr/>
          </p:nvSpPr>
          <p:spPr>
            <a:xfrm>
              <a:off x="2023122" y="3249069"/>
              <a:ext cx="760382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کامل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C5D30B-C01F-4A74-A13F-15F47B54DB56}"/>
                </a:ext>
              </a:extLst>
            </p:cNvPr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AA5122-DEDF-49B5-9D9C-EF2E6B28AA33}"/>
              </a:ext>
            </a:extLst>
          </p:cNvPr>
          <p:cNvGrpSpPr/>
          <p:nvPr/>
        </p:nvGrpSpPr>
        <p:grpSpPr>
          <a:xfrm>
            <a:off x="4267994" y="4255088"/>
            <a:ext cx="1009894" cy="470851"/>
            <a:chOff x="1928113" y="3249069"/>
            <a:chExt cx="1366248" cy="529966"/>
          </a:xfrm>
        </p:grpSpPr>
        <p:sp>
          <p:nvSpPr>
            <p:cNvPr id="19" name="Rounded Rectangle 93">
              <a:extLst>
                <a:ext uri="{FF2B5EF4-FFF2-40B4-BE49-F238E27FC236}">
                  <a16:creationId xmlns:a16="http://schemas.microsoft.com/office/drawing/2014/main" id="{F7F20B81-1536-4C74-858E-A8F6E2BB2C88}"/>
                </a:ext>
              </a:extLst>
            </p:cNvPr>
            <p:cNvSpPr/>
            <p:nvPr/>
          </p:nvSpPr>
          <p:spPr>
            <a:xfrm>
              <a:off x="1928113" y="3249069"/>
              <a:ext cx="855390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ناقص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6C1604-D6F5-489D-983D-17B908B61736}"/>
                </a:ext>
              </a:extLst>
            </p:cNvPr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704CBE-7659-4B01-9275-D96FC8300CA9}"/>
              </a:ext>
            </a:extLst>
          </p:cNvPr>
          <p:cNvGrpSpPr/>
          <p:nvPr/>
        </p:nvGrpSpPr>
        <p:grpSpPr>
          <a:xfrm>
            <a:off x="2966579" y="5093288"/>
            <a:ext cx="939444" cy="810693"/>
            <a:chOff x="1621430" y="2622408"/>
            <a:chExt cx="1270938" cy="912475"/>
          </a:xfrm>
        </p:grpSpPr>
        <p:sp>
          <p:nvSpPr>
            <p:cNvPr id="22" name="Rounded Rectangle 96">
              <a:extLst>
                <a:ext uri="{FF2B5EF4-FFF2-40B4-BE49-F238E27FC236}">
                  <a16:creationId xmlns:a16="http://schemas.microsoft.com/office/drawing/2014/main" id="{8C28A49A-46EB-49C1-AF01-8BFCB0C790C1}"/>
                </a:ext>
              </a:extLst>
            </p:cNvPr>
            <p:cNvSpPr/>
            <p:nvPr/>
          </p:nvSpPr>
          <p:spPr>
            <a:xfrm>
              <a:off x="1621430" y="3249069"/>
              <a:ext cx="1270938" cy="2858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مجزا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Disjoint</a:t>
              </a:r>
              <a:endParaRPr lang="fa-I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ABD0BF-19E0-4427-99AF-C07117617310}"/>
                </a:ext>
              </a:extLst>
            </p:cNvPr>
            <p:cNvCxnSpPr>
              <a:cxnSpLocks/>
            </p:cNvCxnSpPr>
            <p:nvPr/>
          </p:nvCxnSpPr>
          <p:spPr>
            <a:xfrm>
              <a:off x="2290252" y="2622408"/>
              <a:ext cx="0" cy="486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3309FE-01AE-41CD-9533-23B4CBF2DD47}"/>
              </a:ext>
            </a:extLst>
          </p:cNvPr>
          <p:cNvGrpSpPr/>
          <p:nvPr/>
        </p:nvGrpSpPr>
        <p:grpSpPr>
          <a:xfrm>
            <a:off x="6897256" y="5093288"/>
            <a:ext cx="1172856" cy="810693"/>
            <a:chOff x="1582830" y="2622408"/>
            <a:chExt cx="1586712" cy="912475"/>
          </a:xfrm>
        </p:grpSpPr>
        <p:sp>
          <p:nvSpPr>
            <p:cNvPr id="25" name="Rounded Rectangle 101">
              <a:extLst>
                <a:ext uri="{FF2B5EF4-FFF2-40B4-BE49-F238E27FC236}">
                  <a16:creationId xmlns:a16="http://schemas.microsoft.com/office/drawing/2014/main" id="{527212A3-3DC1-4F06-B059-5B16111C9FD6}"/>
                </a:ext>
              </a:extLst>
            </p:cNvPr>
            <p:cNvSpPr/>
            <p:nvPr/>
          </p:nvSpPr>
          <p:spPr>
            <a:xfrm>
              <a:off x="1582830" y="3249069"/>
              <a:ext cx="1586712" cy="2858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همپوشا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overlapping</a:t>
              </a:r>
              <a:endParaRPr lang="fa-I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93C403-EE7C-4E43-81BE-AF6EE9376A5A}"/>
                </a:ext>
              </a:extLst>
            </p:cNvPr>
            <p:cNvCxnSpPr>
              <a:cxnSpLocks/>
            </p:cNvCxnSpPr>
            <p:nvPr/>
          </p:nvCxnSpPr>
          <p:spPr>
            <a:xfrm>
              <a:off x="2290251" y="2622408"/>
              <a:ext cx="0" cy="486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591D79-3AAA-4CA8-B34E-2E4A9070B640}"/>
              </a:ext>
            </a:extLst>
          </p:cNvPr>
          <p:cNvGrpSpPr/>
          <p:nvPr/>
        </p:nvGrpSpPr>
        <p:grpSpPr>
          <a:xfrm>
            <a:off x="2665589" y="3882597"/>
            <a:ext cx="1179605" cy="1553513"/>
            <a:chOff x="457200" y="2065909"/>
            <a:chExt cx="1463769" cy="17485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7FE683-1392-447E-A446-A53607FD1EB0}"/>
                </a:ext>
              </a:extLst>
            </p:cNvPr>
            <p:cNvGrpSpPr/>
            <p:nvPr/>
          </p:nvGrpSpPr>
          <p:grpSpPr>
            <a:xfrm>
              <a:off x="830699" y="2065909"/>
              <a:ext cx="1090270" cy="1744091"/>
              <a:chOff x="2030109" y="2116723"/>
              <a:chExt cx="1090270" cy="174409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1482774-0227-44FE-AA2B-258ED6E4E073}"/>
                  </a:ext>
                </a:extLst>
              </p:cNvPr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D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2F5518D-A739-4532-BF7B-0EB192D96209}"/>
                  </a:ext>
                </a:extLst>
              </p:cNvPr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0E4B92B-C750-4E59-829C-5CB97080CE99}"/>
                    </a:ext>
                  </a:extLst>
                </p:cNvPr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57FE0F79-DC82-40AB-90A9-33B2DBF44AFF}"/>
                      </a:ext>
                    </a:extLst>
                  </p:cNvPr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37" name="Rounded Rectangle 18">
                      <a:extLst>
                        <a:ext uri="{FF2B5EF4-FFF2-40B4-BE49-F238E27FC236}">
                          <a16:creationId xmlns:a16="http://schemas.microsoft.com/office/drawing/2014/main" id="{9CC4FFE4-3BC2-4937-BE77-6944647F8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</p:txBody>
                </p:sp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17E58EFE-71D6-4305-9619-C8894E7FD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89A28A7C-B04F-4BB4-9CD4-927CC2C56C97}"/>
                          </a:ext>
                        </a:extLst>
                      </p:cNvPr>
                      <p:cNvCxnSpPr>
                        <a:stCxn id="37" idx="2"/>
                        <a:endCxn id="30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" name="Arc 39">
                        <a:extLst>
                          <a:ext uri="{FF2B5EF4-FFF2-40B4-BE49-F238E27FC236}">
                            <a16:creationId xmlns:a16="http://schemas.microsoft.com/office/drawing/2014/main" id="{0487CFC7-8869-4B4B-AA8E-A90C21BFAD8E}"/>
                          </a:ext>
                        </a:extLst>
                      </p:cNvPr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C3A4182-839C-4AD3-892C-691CE379EC1A}"/>
                      </a:ext>
                    </a:extLst>
                  </p:cNvPr>
                  <p:cNvCxnSpPr>
                    <a:stCxn id="30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69BDDAD-3668-4145-BC2B-E73B3D73267B}"/>
                    </a:ext>
                  </a:extLst>
                </p:cNvPr>
                <p:cNvCxnSpPr>
                  <a:stCxn id="30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AAF16CCD-A646-44BD-A5A1-878D4B9FA4B2}"/>
                    </a:ext>
                  </a:extLst>
                </p:cNvPr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6CAB07-8F16-4D4C-8606-E12EC3F1F1A4}"/>
                </a:ext>
              </a:extLst>
            </p:cNvPr>
            <p:cNvSpPr txBox="1"/>
            <p:nvPr/>
          </p:nvSpPr>
          <p:spPr>
            <a:xfrm>
              <a:off x="4572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/>
                <a:t>...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AF783F-BB0B-4974-9629-1E71D313A77F}"/>
              </a:ext>
            </a:extLst>
          </p:cNvPr>
          <p:cNvGrpSpPr/>
          <p:nvPr/>
        </p:nvGrpSpPr>
        <p:grpSpPr>
          <a:xfrm>
            <a:off x="4694043" y="3882597"/>
            <a:ext cx="1147569" cy="1553513"/>
            <a:chOff x="2485654" y="2065909"/>
            <a:chExt cx="1424016" cy="174855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6F70C4B-5BA5-4CFE-AD8A-9F6C633AEBC5}"/>
                </a:ext>
              </a:extLst>
            </p:cNvPr>
            <p:cNvGrpSpPr/>
            <p:nvPr/>
          </p:nvGrpSpPr>
          <p:grpSpPr>
            <a:xfrm>
              <a:off x="2819400" y="2065909"/>
              <a:ext cx="1090270" cy="1744091"/>
              <a:chOff x="2030109" y="2116723"/>
              <a:chExt cx="1090270" cy="1744091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6C5C915-658C-4F4D-B356-A3AAB61A00D4}"/>
                  </a:ext>
                </a:extLst>
              </p:cNvPr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D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82F2042-EC7A-4A2E-9DA3-BC06447DAFCC}"/>
                  </a:ext>
                </a:extLst>
              </p:cNvPr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22999BDF-8105-410F-A2F6-27C10923D8BE}"/>
                    </a:ext>
                  </a:extLst>
                </p:cNvPr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09206884-1305-4535-95BD-94ACDEAD866A}"/>
                      </a:ext>
                    </a:extLst>
                  </p:cNvPr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51" name="Rounded Rectangle 57">
                      <a:extLst>
                        <a:ext uri="{FF2B5EF4-FFF2-40B4-BE49-F238E27FC236}">
                          <a16:creationId xmlns:a16="http://schemas.microsoft.com/office/drawing/2014/main" id="{11FBD2C0-9402-4D5B-9420-C0C3F92D6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</p:txBody>
                </p: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E309A982-2DAD-473F-AE7F-F973C13FE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1E162E03-E703-4E79-B63A-1FF8FDD38014}"/>
                          </a:ext>
                        </a:extLst>
                      </p:cNvPr>
                      <p:cNvCxnSpPr>
                        <a:stCxn id="51" idx="2"/>
                        <a:endCxn id="44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Arc 53">
                        <a:extLst>
                          <a:ext uri="{FF2B5EF4-FFF2-40B4-BE49-F238E27FC236}">
                            <a16:creationId xmlns:a16="http://schemas.microsoft.com/office/drawing/2014/main" id="{1029B315-1331-4153-9CBD-F98ADAA5FB2E}"/>
                          </a:ext>
                        </a:extLst>
                      </p:cNvPr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6D26AC58-2CA7-4039-A15A-5CC3F244FB4E}"/>
                      </a:ext>
                    </a:extLst>
                  </p:cNvPr>
                  <p:cNvCxnSpPr>
                    <a:stCxn id="44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E4F9650-035B-46A3-B03C-A87107051197}"/>
                    </a:ext>
                  </a:extLst>
                </p:cNvPr>
                <p:cNvCxnSpPr>
                  <a:stCxn id="44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3ACE5494-BA49-4C5C-943B-C52FFE2A70D8}"/>
                    </a:ext>
                  </a:extLst>
                </p:cNvPr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4CCFBF-E154-4A6F-BF3D-B3064AF0402C}"/>
                </a:ext>
              </a:extLst>
            </p:cNvPr>
            <p:cNvSpPr txBox="1"/>
            <p:nvPr/>
          </p:nvSpPr>
          <p:spPr>
            <a:xfrm>
              <a:off x="24856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/>
                <a:t>...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929B6B-F138-4E36-BA55-D2EB50607678}"/>
              </a:ext>
            </a:extLst>
          </p:cNvPr>
          <p:cNvGrpSpPr/>
          <p:nvPr/>
        </p:nvGrpSpPr>
        <p:grpSpPr>
          <a:xfrm>
            <a:off x="6704189" y="3874088"/>
            <a:ext cx="1124242" cy="1561073"/>
            <a:chOff x="4495800" y="2057400"/>
            <a:chExt cx="1395070" cy="175706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DF5FFEE-B542-4D83-9D58-92F15239F3CC}"/>
                </a:ext>
              </a:extLst>
            </p:cNvPr>
            <p:cNvGrpSpPr/>
            <p:nvPr/>
          </p:nvGrpSpPr>
          <p:grpSpPr>
            <a:xfrm>
              <a:off x="4800600" y="2057400"/>
              <a:ext cx="1090270" cy="1744091"/>
              <a:chOff x="2030109" y="2116723"/>
              <a:chExt cx="1090270" cy="1744091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C3CA30B-156B-46DF-878E-39CD05DE4249}"/>
                  </a:ext>
                </a:extLst>
              </p:cNvPr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O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91D3D3C-90CB-42DE-B523-224D711A11D2}"/>
                  </a:ext>
                </a:extLst>
              </p:cNvPr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28A3A1B7-77AA-482D-B066-7AA892A52B15}"/>
                    </a:ext>
                  </a:extLst>
                </p:cNvPr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D34EE75F-9441-4995-AAA9-72A0BE55F3D1}"/>
                      </a:ext>
                    </a:extLst>
                  </p:cNvPr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65" name="Rounded Rectangle 69">
                      <a:extLst>
                        <a:ext uri="{FF2B5EF4-FFF2-40B4-BE49-F238E27FC236}">
                          <a16:creationId xmlns:a16="http://schemas.microsoft.com/office/drawing/2014/main" id="{A76EDEFD-B2F9-4F88-B7D7-2312B96D4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</p:txBody>
                </p:sp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2727A30E-62FC-450D-841A-38E98EBDB9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3996A079-AC44-45D1-97A4-B87CF8BD1781}"/>
                          </a:ext>
                        </a:extLst>
                      </p:cNvPr>
                      <p:cNvCxnSpPr>
                        <a:stCxn id="65" idx="2"/>
                        <a:endCxn id="58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Arc 67">
                        <a:extLst>
                          <a:ext uri="{FF2B5EF4-FFF2-40B4-BE49-F238E27FC236}">
                            <a16:creationId xmlns:a16="http://schemas.microsoft.com/office/drawing/2014/main" id="{AD55AE72-1DDF-459D-A5EB-C42F9F64CCD4}"/>
                          </a:ext>
                        </a:extLst>
                      </p:cNvPr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DB246333-BC2F-4225-A259-2261E65F2B98}"/>
                      </a:ext>
                    </a:extLst>
                  </p:cNvPr>
                  <p:cNvCxnSpPr>
                    <a:stCxn id="58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DC675B9-FE90-4296-A658-5A605B1388A2}"/>
                    </a:ext>
                  </a:extLst>
                </p:cNvPr>
                <p:cNvCxnSpPr>
                  <a:stCxn id="58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7297E85B-A05C-4177-BE17-3B51DE0B86B6}"/>
                    </a:ext>
                  </a:extLst>
                </p:cNvPr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275804-8D61-400C-AD60-9F9D237FCAB1}"/>
                </a:ext>
              </a:extLst>
            </p:cNvPr>
            <p:cNvSpPr txBox="1"/>
            <p:nvPr/>
          </p:nvSpPr>
          <p:spPr>
            <a:xfrm>
              <a:off x="44958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/>
                <a:t>...</a:t>
              </a:r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FFB1FD0-CA8A-4BFB-A7CE-BACE59A1DB7A}"/>
              </a:ext>
            </a:extLst>
          </p:cNvPr>
          <p:cNvGrpSpPr/>
          <p:nvPr/>
        </p:nvGrpSpPr>
        <p:grpSpPr>
          <a:xfrm>
            <a:off x="8656443" y="3874088"/>
            <a:ext cx="1147569" cy="1561073"/>
            <a:chOff x="6448054" y="2057400"/>
            <a:chExt cx="1424016" cy="175706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7A26C49-8395-461C-BEB5-5EA79CA584EA}"/>
                </a:ext>
              </a:extLst>
            </p:cNvPr>
            <p:cNvGrpSpPr/>
            <p:nvPr/>
          </p:nvGrpSpPr>
          <p:grpSpPr>
            <a:xfrm>
              <a:off x="6781800" y="2057400"/>
              <a:ext cx="1090270" cy="1744091"/>
              <a:chOff x="2030109" y="2116723"/>
              <a:chExt cx="1090270" cy="1744091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C1B5B73-2249-41E6-AD84-28C50F55A76D}"/>
                  </a:ext>
                </a:extLst>
              </p:cNvPr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O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C2BA901-0BA8-4E08-B150-7B35F01101F5}"/>
                  </a:ext>
                </a:extLst>
              </p:cNvPr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24516C62-129B-4CEB-9DA4-265047F2FF68}"/>
                    </a:ext>
                  </a:extLst>
                </p:cNvPr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C883F5F3-BE00-47E1-A55F-A89B82DEA8D8}"/>
                      </a:ext>
                    </a:extLst>
                  </p:cNvPr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79" name="Rounded Rectangle 81">
                      <a:extLst>
                        <a:ext uri="{FF2B5EF4-FFF2-40B4-BE49-F238E27FC236}">
                          <a16:creationId xmlns:a16="http://schemas.microsoft.com/office/drawing/2014/main" id="{CA9B30BF-E2BB-4B2A-ABB1-BE9FA35F3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</p:txBody>
                </p: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2BE033E3-0EFE-43C2-8E75-24EFBA1DE9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5C4276E-C7F1-4B34-B203-B79D13008CB7}"/>
                          </a:ext>
                        </a:extLst>
                      </p:cNvPr>
                      <p:cNvCxnSpPr>
                        <a:stCxn id="79" idx="2"/>
                        <a:endCxn id="72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Arc 81">
                        <a:extLst>
                          <a:ext uri="{FF2B5EF4-FFF2-40B4-BE49-F238E27FC236}">
                            <a16:creationId xmlns:a16="http://schemas.microsoft.com/office/drawing/2014/main" id="{55D0C713-E1E7-4FA6-825E-8EF3E994FE5D}"/>
                          </a:ext>
                        </a:extLst>
                      </p:cNvPr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41834F6D-C2C6-45EF-98BC-82CB4C29B41B}"/>
                      </a:ext>
                    </a:extLst>
                  </p:cNvPr>
                  <p:cNvCxnSpPr>
                    <a:stCxn id="72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C38F285-DF66-4DE4-AB78-850DE5EBE218}"/>
                    </a:ext>
                  </a:extLst>
                </p:cNvPr>
                <p:cNvCxnSpPr>
                  <a:stCxn id="72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Arc 75">
                  <a:extLst>
                    <a:ext uri="{FF2B5EF4-FFF2-40B4-BE49-F238E27FC236}">
                      <a16:creationId xmlns:a16="http://schemas.microsoft.com/office/drawing/2014/main" id="{4CDF710F-61C0-4ED2-9BD6-4CE916D3A9EA}"/>
                    </a:ext>
                  </a:extLst>
                </p:cNvPr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611EC1-8032-4778-996F-D9241D396E18}"/>
                </a:ext>
              </a:extLst>
            </p:cNvPr>
            <p:cNvSpPr txBox="1"/>
            <p:nvPr/>
          </p:nvSpPr>
          <p:spPr>
            <a:xfrm>
              <a:off x="64480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93189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دسته بندی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Categorization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 و وراثت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Inheritance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 )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902E79-752B-49FF-A5EE-3E15EE95020C}"/>
              </a:ext>
            </a:extLst>
          </p:cNvPr>
          <p:cNvSpPr txBox="1"/>
          <p:nvPr/>
        </p:nvSpPr>
        <p:spPr>
          <a:xfrm>
            <a:off x="596348" y="782338"/>
            <a:ext cx="110390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يك زير موجوديت مي‌تواند زير موجودیت بيش از يك موجوديت برتر باشد. كه در اين شرايط بعضي از خواص خود را از يك موجوديت برتر و بعضي ديگر از صفات خاصه خود را از يك موجوديت برتر ديگر به ارث مي‌برد.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اين موجوديت‌هاي برتر مي‌توانند از يك نوع باشند كه در اين شرايط داراي شناسه‌هاي يكسان هستند.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در شرايطي كه موجوديت‌هاي برتر از يك نوع نباشند، وراثت چندگانه رخ داده است.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به اين زير موجودیت‌ها در اصطلاح "دسته" یا "طبقه" مي‌گويند و در بعضي از كتاب‌ها به آنها اصطلاحاً نوع </a:t>
            </a:r>
            <a:r>
              <a:rPr lang="fa-IR" sz="1600" b="1" dirty="0">
                <a:cs typeface="B Nazanin" panose="00000400000000000000" pitchFamily="2" charset="-78"/>
              </a:rPr>
              <a:t>اجتماع</a:t>
            </a:r>
            <a:r>
              <a:rPr lang="fa-IR" sz="1600" dirty="0">
                <a:cs typeface="B Nazanin" panose="00000400000000000000" pitchFamily="2" charset="-78"/>
              </a:rPr>
              <a:t> مي‌گويند.</a:t>
            </a:r>
            <a:endParaRPr lang="en-US" sz="1600" dirty="0">
              <a:cs typeface="B Nazanin" panose="000004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30B11B-EEF0-4EC0-BC9A-ED7BB7DAF9EF}"/>
              </a:ext>
            </a:extLst>
          </p:cNvPr>
          <p:cNvGrpSpPr/>
          <p:nvPr/>
        </p:nvGrpSpPr>
        <p:grpSpPr>
          <a:xfrm>
            <a:off x="3921120" y="2847924"/>
            <a:ext cx="1651000" cy="2015206"/>
            <a:chOff x="1524000" y="3962400"/>
            <a:chExt cx="1651000" cy="24384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77760E-9EFA-42FD-8549-E2FEBE1D46CA}"/>
                </a:ext>
              </a:extLst>
            </p:cNvPr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79FCC0-8845-4E75-BB90-CD0DF2A47112}"/>
                  </a:ext>
                </a:extLst>
              </p:cNvPr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84821FD-19A8-485C-BD2E-9A376E8FB9C9}"/>
                  </a:ext>
                </a:extLst>
              </p:cNvPr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796310A-D9BB-4AD1-B529-AA2F51154382}"/>
                    </a:ext>
                  </a:extLst>
                </p:cNvPr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8491DEF1-2487-4D59-BF5F-BDE6D176FB8E}"/>
                      </a:ext>
                    </a:extLst>
                  </p:cNvPr>
                  <p:cNvGrpSpPr/>
                  <p:nvPr/>
                </p:nvGrpSpPr>
                <p:grpSpPr>
                  <a:xfrm>
                    <a:off x="3596436" y="1676400"/>
                    <a:ext cx="724060" cy="1873883"/>
                    <a:chOff x="2677077" y="3701687"/>
                    <a:chExt cx="724060" cy="1873883"/>
                  </a:xfrm>
                </p:grpSpPr>
                <p:sp>
                  <p:nvSpPr>
                    <p:cNvPr id="24" name="Rounded Rectangle 24">
                      <a:extLst>
                        <a:ext uri="{FF2B5EF4-FFF2-40B4-BE49-F238E27FC236}">
                          <a16:creationId xmlns:a16="http://schemas.microsoft.com/office/drawing/2014/main" id="{E312E570-5952-493C-A398-48DB31DE4C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p:txBody>
                </p: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4769073F-D6A8-4620-8E70-BADF719475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7077" y="4147945"/>
                      <a:ext cx="453735" cy="1427625"/>
                      <a:chOff x="2677077" y="4147945"/>
                      <a:chExt cx="453735" cy="1427625"/>
                    </a:xfrm>
                  </p:grpSpPr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C330F154-3B44-41AE-A7EE-D4A7D5C7CEA1}"/>
                          </a:ext>
                        </a:extLst>
                      </p:cNvPr>
                      <p:cNvCxnSpPr>
                        <a:stCxn id="24" idx="0"/>
                        <a:endCxn id="17" idx="4"/>
                      </p:cNvCxnSpPr>
                      <p:nvPr/>
                    </p:nvCxnSpPr>
                    <p:spPr>
                      <a:xfrm flipH="1">
                        <a:off x="3130811" y="4147945"/>
                        <a:ext cx="1" cy="660114"/>
                      </a:xfrm>
                      <a:prstGeom prst="line">
                        <a:avLst/>
                      </a:prstGeom>
                      <a:ln w="3175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Arc 26">
                        <a:extLst>
                          <a:ext uri="{FF2B5EF4-FFF2-40B4-BE49-F238E27FC236}">
                            <a16:creationId xmlns:a16="http://schemas.microsoft.com/office/drawing/2014/main" id="{88B4759B-DFAA-4A25-8168-8E85AAEE936F}"/>
                          </a:ext>
                        </a:extLst>
                      </p:cNvPr>
                      <p:cNvSpPr/>
                      <p:nvPr/>
                    </p:nvSpPr>
                    <p:spPr>
                      <a:xfrm rot="18840000">
                        <a:off x="2650451" y="5362518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317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F69CF22-64F2-4CA0-8A35-218BCF562960}"/>
                      </a:ext>
                    </a:extLst>
                  </p:cNvPr>
                  <p:cNvCxnSpPr>
                    <a:stCxn id="17" idx="1"/>
                    <a:endCxn id="15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31750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E40F19D-38F7-480A-ABCB-65321A948CEB}"/>
                    </a:ext>
                  </a:extLst>
                </p:cNvPr>
                <p:cNvCxnSpPr>
                  <a:stCxn id="17" idx="7"/>
                  <a:endCxn id="16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3175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377A9D4A-FD29-4D39-9712-E194C4C44633}"/>
                    </a:ext>
                  </a:extLst>
                </p:cNvPr>
                <p:cNvSpPr/>
                <p:nvPr/>
              </p:nvSpPr>
              <p:spPr>
                <a:xfrm rot="2760000" flipH="1">
                  <a:off x="2850241" y="3548954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Rounded Rectangle 33">
              <a:extLst>
                <a:ext uri="{FF2B5EF4-FFF2-40B4-BE49-F238E27FC236}">
                  <a16:creationId xmlns:a16="http://schemas.microsoft.com/office/drawing/2014/main" id="{6DB07F64-C546-4ADE-AE65-FB124487D338}"/>
                </a:ext>
              </a:extLst>
            </p:cNvPr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6" name="Rounded Rectangle 34">
              <a:extLst>
                <a:ext uri="{FF2B5EF4-FFF2-40B4-BE49-F238E27FC236}">
                  <a16:creationId xmlns:a16="http://schemas.microsoft.com/office/drawing/2014/main" id="{4C0F62D5-6C8C-4501-B2E7-8A362628A920}"/>
                </a:ext>
              </a:extLst>
            </p:cNvPr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9FF897-8952-499B-A89A-AA416D7F88B4}"/>
              </a:ext>
            </a:extLst>
          </p:cNvPr>
          <p:cNvGrpSpPr/>
          <p:nvPr/>
        </p:nvGrpSpPr>
        <p:grpSpPr>
          <a:xfrm>
            <a:off x="7096120" y="2771724"/>
            <a:ext cx="1651000" cy="2015206"/>
            <a:chOff x="1524000" y="3962400"/>
            <a:chExt cx="1651000" cy="24384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C4ACB4-AE08-461E-8447-57689DCB591C}"/>
                </a:ext>
              </a:extLst>
            </p:cNvPr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41B5840-44C6-460A-90FD-D439EC43DC91}"/>
                  </a:ext>
                </a:extLst>
              </p:cNvPr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11F3F35-8680-4AA0-AFE3-5AC15333304E}"/>
                  </a:ext>
                </a:extLst>
              </p:cNvPr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E7B9D9E-46E0-4FF5-A6CB-6D45C6368E2C}"/>
                    </a:ext>
                  </a:extLst>
                </p:cNvPr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A1BBD661-9BC6-4D04-831E-71909345C54E}"/>
                      </a:ext>
                    </a:extLst>
                  </p:cNvPr>
                  <p:cNvGrpSpPr/>
                  <p:nvPr/>
                </p:nvGrpSpPr>
                <p:grpSpPr>
                  <a:xfrm>
                    <a:off x="3596436" y="1676400"/>
                    <a:ext cx="724060" cy="1873883"/>
                    <a:chOff x="2677077" y="3701687"/>
                    <a:chExt cx="724060" cy="1873883"/>
                  </a:xfrm>
                </p:grpSpPr>
                <p:sp>
                  <p:nvSpPr>
                    <p:cNvPr id="39" name="Rounded Rectangle 49">
                      <a:extLst>
                        <a:ext uri="{FF2B5EF4-FFF2-40B4-BE49-F238E27FC236}">
                          <a16:creationId xmlns:a16="http://schemas.microsoft.com/office/drawing/2014/main" id="{1615BA7D-39D2-42A5-BA39-AF0D2816E8A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p:txBody>
                </p: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8DDBF63F-A285-4E64-BDF4-9B6453A1AE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7077" y="4147945"/>
                      <a:ext cx="453735" cy="1427625"/>
                      <a:chOff x="2677077" y="4147945"/>
                      <a:chExt cx="453735" cy="1427625"/>
                    </a:xfrm>
                  </p:grpSpPr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57202762-9AC1-462E-A5F5-8F2BE700A40D}"/>
                          </a:ext>
                        </a:extLst>
                      </p:cNvPr>
                      <p:cNvCxnSpPr>
                        <a:stCxn id="39" idx="0"/>
                        <a:endCxn id="32" idx="4"/>
                      </p:cNvCxnSpPr>
                      <p:nvPr/>
                    </p:nvCxnSpPr>
                    <p:spPr>
                      <a:xfrm flipH="1">
                        <a:off x="3130811" y="4147945"/>
                        <a:ext cx="1" cy="660114"/>
                      </a:xfrm>
                      <a:prstGeom prst="line">
                        <a:avLst/>
                      </a:prstGeom>
                      <a:ln w="31750" cmpd="sng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Arc 41">
                        <a:extLst>
                          <a:ext uri="{FF2B5EF4-FFF2-40B4-BE49-F238E27FC236}">
                            <a16:creationId xmlns:a16="http://schemas.microsoft.com/office/drawing/2014/main" id="{85C66F1B-C02A-4215-8CC4-F0DBFDE81AAB}"/>
                          </a:ext>
                        </a:extLst>
                      </p:cNvPr>
                      <p:cNvSpPr/>
                      <p:nvPr/>
                    </p:nvSpPr>
                    <p:spPr>
                      <a:xfrm rot="18840000">
                        <a:off x="2650451" y="5362518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317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F9116C7-C017-4463-AD56-F249D3C1E25A}"/>
                      </a:ext>
                    </a:extLst>
                  </p:cNvPr>
                  <p:cNvCxnSpPr>
                    <a:stCxn id="32" idx="1"/>
                    <a:endCxn id="30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31750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9BDF803-D36F-429B-9A2C-8E318D6CCFB2}"/>
                    </a:ext>
                  </a:extLst>
                </p:cNvPr>
                <p:cNvCxnSpPr>
                  <a:stCxn id="32" idx="7"/>
                  <a:endCxn id="31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3175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1CBFD9C0-C6BF-4C80-A01B-1B0AA59DDFD7}"/>
                    </a:ext>
                  </a:extLst>
                </p:cNvPr>
                <p:cNvSpPr/>
                <p:nvPr/>
              </p:nvSpPr>
              <p:spPr>
                <a:xfrm rot="2760000" flipH="1">
                  <a:off x="2850241" y="3548954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Rounded Rectangle 40">
              <a:extLst>
                <a:ext uri="{FF2B5EF4-FFF2-40B4-BE49-F238E27FC236}">
                  <a16:creationId xmlns:a16="http://schemas.microsoft.com/office/drawing/2014/main" id="{58E91454-280E-4013-8C93-7058F166E743}"/>
                </a:ext>
              </a:extLst>
            </p:cNvPr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1" name="Rounded Rectangle 41">
              <a:extLst>
                <a:ext uri="{FF2B5EF4-FFF2-40B4-BE49-F238E27FC236}">
                  <a16:creationId xmlns:a16="http://schemas.microsoft.com/office/drawing/2014/main" id="{009A3999-81E3-43E0-AA4D-040B9B9CA668}"/>
                </a:ext>
              </a:extLst>
            </p:cNvPr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43" name="Right Arrow 53">
            <a:extLst>
              <a:ext uri="{FF2B5EF4-FFF2-40B4-BE49-F238E27FC236}">
                <a16:creationId xmlns:a16="http://schemas.microsoft.com/office/drawing/2014/main" id="{23C22C6D-CF4D-4205-9FD6-83AB5A6E6116}"/>
              </a:ext>
            </a:extLst>
          </p:cNvPr>
          <p:cNvSpPr/>
          <p:nvPr/>
        </p:nvSpPr>
        <p:spPr>
          <a:xfrm>
            <a:off x="8543920" y="4069471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54">
            <a:extLst>
              <a:ext uri="{FF2B5EF4-FFF2-40B4-BE49-F238E27FC236}">
                <a16:creationId xmlns:a16="http://schemas.microsoft.com/office/drawing/2014/main" id="{3DB56177-8546-4B28-AEE9-1BE58C9CB245}"/>
              </a:ext>
            </a:extLst>
          </p:cNvPr>
          <p:cNvSpPr/>
          <p:nvPr/>
        </p:nvSpPr>
        <p:spPr>
          <a:xfrm>
            <a:off x="8810666" y="3840871"/>
            <a:ext cx="1194585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>
                <a:solidFill>
                  <a:schemeClr val="tx1"/>
                </a:solidFill>
              </a:rPr>
              <a:t>دسته ناقص</a:t>
            </a:r>
          </a:p>
        </p:txBody>
      </p:sp>
      <p:sp>
        <p:nvSpPr>
          <p:cNvPr id="45" name="Right Arrow 55">
            <a:extLst>
              <a:ext uri="{FF2B5EF4-FFF2-40B4-BE49-F238E27FC236}">
                <a16:creationId xmlns:a16="http://schemas.microsoft.com/office/drawing/2014/main" id="{5ADED84D-1331-4CD2-A736-1F4E42FF03F7}"/>
              </a:ext>
            </a:extLst>
          </p:cNvPr>
          <p:cNvSpPr/>
          <p:nvPr/>
        </p:nvSpPr>
        <p:spPr>
          <a:xfrm flipH="1">
            <a:off x="3720366" y="4140200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56">
            <a:extLst>
              <a:ext uri="{FF2B5EF4-FFF2-40B4-BE49-F238E27FC236}">
                <a16:creationId xmlns:a16="http://schemas.microsoft.com/office/drawing/2014/main" id="{AAC5C840-A015-4A94-82D0-23EBDCBD4CC8}"/>
              </a:ext>
            </a:extLst>
          </p:cNvPr>
          <p:cNvSpPr/>
          <p:nvPr/>
        </p:nvSpPr>
        <p:spPr>
          <a:xfrm>
            <a:off x="2524120" y="3872530"/>
            <a:ext cx="1175488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>
                <a:solidFill>
                  <a:schemeClr val="tx1"/>
                </a:solidFill>
              </a:rPr>
              <a:t>دسته کامل</a:t>
            </a:r>
          </a:p>
        </p:txBody>
      </p:sp>
    </p:spTree>
    <p:extLst>
      <p:ext uri="{BB962C8B-B14F-4D97-AF65-F5344CB8AC3E}">
        <p14:creationId xmlns:p14="http://schemas.microsoft.com/office/powerpoint/2010/main" val="3403684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43" grpId="0" animBg="1"/>
      <p:bldP spid="44" grpId="0"/>
      <p:bldP spid="45" grpId="0" animBg="1"/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تجمیع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Aggregation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902E79-752B-49FF-A5EE-3E15EE95020C}"/>
              </a:ext>
            </a:extLst>
          </p:cNvPr>
          <p:cNvSpPr txBox="1"/>
          <p:nvPr/>
        </p:nvSpPr>
        <p:spPr>
          <a:xfrm>
            <a:off x="596348" y="782338"/>
            <a:ext cx="11039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تجمیع بدين معنا است كه يك موجوديت جديد را بر اساس دو يا چند موجوديت مرتبط با يكديگر، به صورت يكپارچه در يك موجوديت واحد ارائه نماييم.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بديهي است كه اين نوع موجوديت واحد خود مي‌تواند با موجوديت‌هاي ديگر نيز در ارتباط باشد.</a:t>
            </a:r>
            <a:endParaRPr lang="en-US" sz="1600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8EFC6-4082-47AF-B890-402AC948B0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875" y="2005754"/>
            <a:ext cx="4315895" cy="2374075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94175E-CE80-4C01-95D8-C65DAE9EC1F6}"/>
              </a:ext>
            </a:extLst>
          </p:cNvPr>
          <p:cNvSpPr/>
          <p:nvPr/>
        </p:nvSpPr>
        <p:spPr>
          <a:xfrm>
            <a:off x="5478486" y="3164381"/>
            <a:ext cx="538795" cy="3473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CD7B4B-1AB1-4291-93A9-CEFFEA58997C}"/>
              </a:ext>
            </a:extLst>
          </p:cNvPr>
          <p:cNvGrpSpPr/>
          <p:nvPr/>
        </p:nvGrpSpPr>
        <p:grpSpPr>
          <a:xfrm>
            <a:off x="6355763" y="1634630"/>
            <a:ext cx="4137986" cy="4140679"/>
            <a:chOff x="2556021" y="2209800"/>
            <a:chExt cx="4137986" cy="39188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8AA2EC2F-FE62-494B-B5F4-65D627403563}"/>
                </a:ext>
              </a:extLst>
            </p:cNvPr>
            <p:cNvSpPr/>
            <p:nvPr/>
          </p:nvSpPr>
          <p:spPr>
            <a:xfrm>
              <a:off x="4223863" y="5671457"/>
              <a:ext cx="838412" cy="457200"/>
            </a:xfrm>
            <a:prstGeom prst="round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ysClr val="windowText" lastClr="000000"/>
                  </a:solidFill>
                </a:rPr>
                <a:t>ارزیاب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ounded Rectangle 5">
              <a:extLst>
                <a:ext uri="{FF2B5EF4-FFF2-40B4-BE49-F238E27FC236}">
                  <a16:creationId xmlns:a16="http://schemas.microsoft.com/office/drawing/2014/main" id="{76780185-E410-4826-B443-2D0A2A3ED048}"/>
                </a:ext>
              </a:extLst>
            </p:cNvPr>
            <p:cNvSpPr/>
            <p:nvPr/>
          </p:nvSpPr>
          <p:spPr>
            <a:xfrm>
              <a:off x="2556021" y="2209800"/>
              <a:ext cx="4137986" cy="1898904"/>
            </a:xfrm>
            <a:prstGeom prst="round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636A10-711D-4FCE-B590-8B6C8EFC93B0}"/>
                </a:ext>
              </a:extLst>
            </p:cNvPr>
            <p:cNvGrpSpPr/>
            <p:nvPr/>
          </p:nvGrpSpPr>
          <p:grpSpPr>
            <a:xfrm>
              <a:off x="3995476" y="4108704"/>
              <a:ext cx="1286997" cy="1562753"/>
              <a:chOff x="3995476" y="3897454"/>
              <a:chExt cx="1286997" cy="1562753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B6CFE3-5D8D-4100-9898-0C682F6E7C5B}"/>
                  </a:ext>
                </a:extLst>
              </p:cNvPr>
              <p:cNvCxnSpPr>
                <a:stCxn id="32" idx="0"/>
                <a:endCxn id="45" idx="2"/>
              </p:cNvCxnSpPr>
              <p:nvPr/>
            </p:nvCxnSpPr>
            <p:spPr>
              <a:xfrm flipH="1" flipV="1">
                <a:off x="4638975" y="4970350"/>
                <a:ext cx="4094" cy="489857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Decision 44">
                <a:extLst>
                  <a:ext uri="{FF2B5EF4-FFF2-40B4-BE49-F238E27FC236}">
                    <a16:creationId xmlns:a16="http://schemas.microsoft.com/office/drawing/2014/main" id="{3C89C62D-5F7C-4CD1-AA4C-057F98177B18}"/>
                  </a:ext>
                </a:extLst>
              </p:cNvPr>
              <p:cNvSpPr/>
              <p:nvPr/>
            </p:nvSpPr>
            <p:spPr>
              <a:xfrm>
                <a:off x="3995476" y="4284550"/>
                <a:ext cx="1286997" cy="685800"/>
              </a:xfrm>
              <a:prstGeom prst="flowChartDecision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</a:rPr>
                  <a:t>ارزیابی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C730F16-A47D-4B2C-8F63-80CA997481FA}"/>
                  </a:ext>
                </a:extLst>
              </p:cNvPr>
              <p:cNvCxnSpPr/>
              <p:nvPr/>
            </p:nvCxnSpPr>
            <p:spPr>
              <a:xfrm flipH="1">
                <a:off x="4636607" y="3897454"/>
                <a:ext cx="3842" cy="38709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E4B06B3-4B55-4DAB-A105-95D9D3562CE2}"/>
                </a:ext>
              </a:extLst>
            </p:cNvPr>
            <p:cNvGrpSpPr/>
            <p:nvPr/>
          </p:nvGrpSpPr>
          <p:grpSpPr>
            <a:xfrm>
              <a:off x="2650254" y="2714625"/>
              <a:ext cx="3990738" cy="942975"/>
              <a:chOff x="2650254" y="2714625"/>
              <a:chExt cx="3990738" cy="94297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6B0CFCC-9D8C-4CAC-9922-DA0AD38A8F42}"/>
                  </a:ext>
                </a:extLst>
              </p:cNvPr>
              <p:cNvGrpSpPr/>
              <p:nvPr/>
            </p:nvGrpSpPr>
            <p:grpSpPr>
              <a:xfrm>
                <a:off x="2650254" y="2971800"/>
                <a:ext cx="3990738" cy="685800"/>
                <a:chOff x="314561" y="4953000"/>
                <a:chExt cx="3990738" cy="685800"/>
              </a:xfrm>
            </p:grpSpPr>
            <p:sp>
              <p:nvSpPr>
                <p:cNvPr id="39" name="Rounded Rectangle 18">
                  <a:extLst>
                    <a:ext uri="{FF2B5EF4-FFF2-40B4-BE49-F238E27FC236}">
                      <a16:creationId xmlns:a16="http://schemas.microsoft.com/office/drawing/2014/main" id="{E8E4FC71-6ECA-4F59-8E75-9032B58989BA}"/>
                    </a:ext>
                  </a:extLst>
                </p:cNvPr>
                <p:cNvSpPr/>
                <p:nvPr/>
              </p:nvSpPr>
              <p:spPr>
                <a:xfrm>
                  <a:off x="314561" y="5067837"/>
                  <a:ext cx="818678" cy="457200"/>
                </a:xfrm>
                <a:prstGeom prst="roundRect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Rounded Rectangle 19">
                  <a:extLst>
                    <a:ext uri="{FF2B5EF4-FFF2-40B4-BE49-F238E27FC236}">
                      <a16:creationId xmlns:a16="http://schemas.microsoft.com/office/drawing/2014/main" id="{9CDF6603-FC34-44B3-9C52-CB6CFAE81B8D}"/>
                    </a:ext>
                  </a:extLst>
                </p:cNvPr>
                <p:cNvSpPr/>
                <p:nvPr/>
              </p:nvSpPr>
              <p:spPr>
                <a:xfrm>
                  <a:off x="3433602" y="5067837"/>
                  <a:ext cx="871697" cy="457200"/>
                </a:xfrm>
                <a:prstGeom prst="roundRect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lowchart: Decision 40">
                  <a:extLst>
                    <a:ext uri="{FF2B5EF4-FFF2-40B4-BE49-F238E27FC236}">
                      <a16:creationId xmlns:a16="http://schemas.microsoft.com/office/drawing/2014/main" id="{1DCB53C7-9DEB-47C4-B53C-E6BFC9051E22}"/>
                    </a:ext>
                  </a:extLst>
                </p:cNvPr>
                <p:cNvSpPr/>
                <p:nvPr/>
              </p:nvSpPr>
              <p:spPr>
                <a:xfrm>
                  <a:off x="1534399" y="4953000"/>
                  <a:ext cx="1528515" cy="685800"/>
                </a:xfrm>
                <a:prstGeom prst="flowChartDecision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>
                      <a:solidFill>
                        <a:schemeClr val="tx1"/>
                      </a:solidFill>
                    </a:rPr>
                    <a:t>راهنمایی پروژه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2CDBB94-CE18-4FC3-93FC-0CDBD80F6FFE}"/>
                    </a:ext>
                  </a:extLst>
                </p:cNvPr>
                <p:cNvCxnSpPr>
                  <a:stCxn id="41" idx="1"/>
                  <a:endCxn id="39" idx="3"/>
                </p:cNvCxnSpPr>
                <p:nvPr/>
              </p:nvCxnSpPr>
              <p:spPr>
                <a:xfrm flipH="1">
                  <a:off x="1133239" y="5295900"/>
                  <a:ext cx="401160" cy="537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5C0EAAB-6CDC-4E9D-B035-E556380D5D97}"/>
                    </a:ext>
                  </a:extLst>
                </p:cNvPr>
                <p:cNvCxnSpPr>
                  <a:stCxn id="40" idx="1"/>
                  <a:endCxn id="41" idx="3"/>
                </p:cNvCxnSpPr>
                <p:nvPr/>
              </p:nvCxnSpPr>
              <p:spPr>
                <a:xfrm flipH="1" flipV="1">
                  <a:off x="3062914" y="5295900"/>
                  <a:ext cx="370688" cy="537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8D76446-8E75-4EB1-93BC-88E5FDFDADF9}"/>
                  </a:ext>
                </a:extLst>
              </p:cNvPr>
              <p:cNvCxnSpPr>
                <a:stCxn id="41" idx="0"/>
                <a:endCxn id="47" idx="2"/>
              </p:cNvCxnSpPr>
              <p:nvPr/>
            </p:nvCxnSpPr>
            <p:spPr>
              <a:xfrm flipV="1">
                <a:off x="4634350" y="2714625"/>
                <a:ext cx="1489" cy="257175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D70DC1-8A7F-4F5D-BAF3-EA1AB5978CDD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4634350" y="3657600"/>
              <a:ext cx="2257" cy="451104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37">
            <a:extLst>
              <a:ext uri="{FF2B5EF4-FFF2-40B4-BE49-F238E27FC236}">
                <a16:creationId xmlns:a16="http://schemas.microsoft.com/office/drawing/2014/main" id="{98F411DF-E8D0-4371-826A-5A0DBE12FC4A}"/>
              </a:ext>
            </a:extLst>
          </p:cNvPr>
          <p:cNvSpPr/>
          <p:nvPr/>
        </p:nvSpPr>
        <p:spPr>
          <a:xfrm>
            <a:off x="8026242" y="1710830"/>
            <a:ext cx="818678" cy="457200"/>
          </a:xfrm>
          <a:prstGeom prst="roundRect">
            <a:avLst/>
          </a:prstGeom>
          <a:noFill/>
          <a:ln w="3492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ysClr val="windowText" lastClr="000000"/>
                </a:solidFill>
              </a:rPr>
              <a:t>پروژه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2936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4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مراحل روش مدل سازی معنایی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C9CD36-423C-4819-8704-DFB36253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703449"/>
            <a:ext cx="11039061" cy="2860734"/>
          </a:xfrm>
        </p:spPr>
        <p:txBody>
          <a:bodyPr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1- </a:t>
            </a:r>
            <a:r>
              <a:rPr lang="fa-IR" sz="1600" dirty="0">
                <a:cs typeface="B Nazanin" panose="00000400000000000000" pitchFamily="2" charset="-78"/>
              </a:rPr>
              <a:t>مطالعه، تحلیل و شناخت محیط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2- </a:t>
            </a:r>
            <a:r>
              <a:rPr lang="fa-IR" sz="1600" dirty="0">
                <a:cs typeface="B Nazanin" panose="00000400000000000000" pitchFamily="2" charset="-78"/>
              </a:rPr>
              <a:t>برآورد خواسته‏ها و نیازهای اطلاعاتی و پردازشی همه کاربران ذیربط محیط (مهندسی نیازها) و تشخیص محدودیت‏های معنایی و قواعد فعالیت‏های محیط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3- </a:t>
            </a:r>
            <a:r>
              <a:rPr lang="fa-IR" sz="1600" dirty="0">
                <a:cs typeface="B Nazanin" panose="00000400000000000000" pitchFamily="2" charset="-78"/>
              </a:rPr>
              <a:t>بازشناسی نوع‏موجودیت‏های مطرح و تعیین وضع هر نوع‏موجودیت (قوی یا ضعیف بودن آن)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4- </a:t>
            </a:r>
            <a:r>
              <a:rPr lang="fa-IR" sz="1600" dirty="0">
                <a:cs typeface="B Nazanin" panose="00000400000000000000" pitchFamily="2" charset="-78"/>
              </a:rPr>
              <a:t>تعیین مجموعه صفات هر نوع‏موجودیت، میدان و جنبه‏های هر صفت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5- </a:t>
            </a:r>
            <a:r>
              <a:rPr lang="fa-IR" sz="1600" dirty="0">
                <a:cs typeface="B Nazanin" panose="00000400000000000000" pitchFamily="2" charset="-78"/>
              </a:rPr>
              <a:t>بازشناسی نوع‏ارتباط‏های بین نوع‏موجودیت‏ها، تشخیص الزامی بودن یا نبودن مشارکت در آنها و تشخیص چندی هر ارتباط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6- </a:t>
            </a:r>
            <a:r>
              <a:rPr lang="fa-IR" sz="1600" dirty="0">
                <a:cs typeface="B Nazanin" panose="00000400000000000000" pitchFamily="2" charset="-78"/>
              </a:rPr>
              <a:t>رسم نمودار </a:t>
            </a:r>
            <a:r>
              <a:rPr lang="en-US" sz="1600" dirty="0">
                <a:cs typeface="B Nazanin" panose="00000400000000000000" pitchFamily="2" charset="-78"/>
              </a:rPr>
              <a:t>ER</a:t>
            </a:r>
            <a:r>
              <a:rPr lang="fa-IR" sz="1600" dirty="0">
                <a:cs typeface="B Nazanin" panose="00000400000000000000" pitchFamily="2" charset="-78"/>
              </a:rPr>
              <a:t> (یا </a:t>
            </a:r>
            <a:r>
              <a:rPr lang="en-US" sz="1600" dirty="0">
                <a:cs typeface="B Nazanin" panose="00000400000000000000" pitchFamily="2" charset="-78"/>
              </a:rPr>
              <a:t>EER</a:t>
            </a:r>
            <a:r>
              <a:rPr lang="fa-IR" sz="1600" dirty="0">
                <a:cs typeface="B Nazanin" panose="00000400000000000000" pitchFamily="2" charset="-78"/>
              </a:rPr>
              <a:t>) به صورت واضح، خوانا و حتی‏الامکان با کمترین افزونگی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7- </a:t>
            </a:r>
            <a:r>
              <a:rPr lang="fa-IR" sz="1600" dirty="0">
                <a:cs typeface="B Nazanin" panose="00000400000000000000" pitchFamily="2" charset="-78"/>
              </a:rPr>
              <a:t>فهرست کردن پرسش‏هایی که پاسخ آنها از نمودار به دست می‏آید (بر حسب گزارش‏های مورد نیاز و کلا نیازهای داده‏ای کاربران)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8- </a:t>
            </a:r>
            <a:r>
              <a:rPr lang="fa-IR" sz="1600" dirty="0">
                <a:cs typeface="B Nazanin" panose="00000400000000000000" pitchFamily="2" charset="-78"/>
              </a:rPr>
              <a:t>وارسی مدلسازی انجام شده، برای اطمینان از پاسخگو بودن به نیازهای کاربران.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69E9763-A5D4-40E1-9C91-7F977FE16A98}"/>
              </a:ext>
            </a:extLst>
          </p:cNvPr>
          <p:cNvSpPr txBox="1">
            <a:spLocks/>
          </p:cNvSpPr>
          <p:nvPr/>
        </p:nvSpPr>
        <p:spPr>
          <a:xfrm>
            <a:off x="596346" y="3551285"/>
            <a:ext cx="11039061" cy="2083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1600" dirty="0">
                <a:cs typeface="B Nazanin" panose="00000400000000000000" pitchFamily="2" charset="-78"/>
              </a:rPr>
              <a:t>گاه به علت وسعت محیط عملیاتی و تعدد کاربران آن لازم است مدلساز به ازای هر زیرمحیط و یا حتی یک کاربر نمودار </a:t>
            </a:r>
            <a:r>
              <a:rPr lang="en-US" sz="1600" dirty="0">
                <a:cs typeface="B Nazanin" panose="00000400000000000000" pitchFamily="2" charset="-78"/>
              </a:rPr>
              <a:t>ER</a:t>
            </a:r>
            <a:r>
              <a:rPr lang="fa-IR" sz="1600" dirty="0">
                <a:cs typeface="B Nazanin" panose="00000400000000000000" pitchFamily="2" charset="-78"/>
              </a:rPr>
              <a:t> رسم کند. 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در این صورت نیازمند </a:t>
            </a:r>
            <a:r>
              <a:rPr lang="fa-IR" sz="1600" b="1" dirty="0">
                <a:solidFill>
                  <a:srgbClr val="7030A0"/>
                </a:solidFill>
                <a:cs typeface="B Nazanin" panose="00000400000000000000" pitchFamily="2" charset="-78"/>
              </a:rPr>
              <a:t>ادغام و یکپارچه‏سازی نمودارهای </a:t>
            </a:r>
            <a:r>
              <a:rPr lang="en-US" sz="1600" b="1" dirty="0">
                <a:solidFill>
                  <a:srgbClr val="7030A0"/>
                </a:solidFill>
                <a:cs typeface="B Nazanin" panose="00000400000000000000" pitchFamily="2" charset="-78"/>
              </a:rPr>
              <a:t>ER</a:t>
            </a:r>
            <a:r>
              <a:rPr lang="fa-IR" sz="1600" b="1" dirty="0">
                <a:solidFill>
                  <a:srgbClr val="7030A0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هستیم. در ادغام چند نمودار </a:t>
            </a:r>
            <a:r>
              <a:rPr lang="en-US" sz="1600" dirty="0">
                <a:cs typeface="B Nazanin" panose="00000400000000000000" pitchFamily="2" charset="-78"/>
              </a:rPr>
              <a:t>ER</a:t>
            </a:r>
            <a:r>
              <a:rPr lang="fa-IR" sz="1600" dirty="0">
                <a:cs typeface="B Nazanin" panose="00000400000000000000" pitchFamily="2" charset="-78"/>
              </a:rPr>
              <a:t> باید به تعارض‏های (ماهیتا معنایی) بین نمودارها توجه کرد:</a:t>
            </a:r>
          </a:p>
          <a:p>
            <a:pPr lvl="1" algn="r" rtl="1"/>
            <a:r>
              <a:rPr lang="fa-IR" sz="1400" dirty="0">
                <a:solidFill>
                  <a:srgbClr val="000099"/>
                </a:solidFill>
                <a:cs typeface="B Nazanin" panose="00000400000000000000" pitchFamily="2" charset="-78"/>
              </a:rPr>
              <a:t>مدلهای نایکسان برای ایده واحد </a:t>
            </a:r>
          </a:p>
          <a:p>
            <a:pPr lvl="1" algn="r" rtl="1"/>
            <a:r>
              <a:rPr lang="fa-IR" sz="1400" dirty="0">
                <a:solidFill>
                  <a:srgbClr val="000099"/>
                </a:solidFill>
                <a:cs typeface="B Nazanin" panose="00000400000000000000" pitchFamily="2" charset="-78"/>
              </a:rPr>
              <a:t>تعارض در نامگذاری یک مفهوم واحد </a:t>
            </a:r>
            <a:r>
              <a:rPr lang="fa-IR" sz="1400" dirty="0">
                <a:cs typeface="B Nazanin" panose="00000400000000000000" pitchFamily="2" charset="-78"/>
              </a:rPr>
              <a:t>( دو موجودیت </a:t>
            </a:r>
            <a:r>
              <a:rPr lang="en-US" sz="1400" dirty="0">
                <a:cs typeface="B Nazanin" panose="00000400000000000000" pitchFamily="2" charset="-78"/>
              </a:rPr>
              <a:t>Car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>
                <a:cs typeface="B Nazanin" panose="00000400000000000000" pitchFamily="2" charset="-78"/>
              </a:rPr>
              <a:t>Automobile</a:t>
            </a:r>
            <a:r>
              <a:rPr lang="fa-IR" sz="1400" dirty="0">
                <a:cs typeface="B Nazanin" panose="00000400000000000000" pitchFamily="2" charset="-78"/>
              </a:rPr>
              <a:t> برای اتومبیل )</a:t>
            </a:r>
          </a:p>
          <a:p>
            <a:pPr lvl="1" algn="r" rtl="1"/>
            <a:r>
              <a:rPr lang="fa-IR" sz="1400" dirty="0">
                <a:solidFill>
                  <a:srgbClr val="000099"/>
                </a:solidFill>
                <a:cs typeface="B Nazanin" panose="00000400000000000000" pitchFamily="2" charset="-78"/>
              </a:rPr>
              <a:t>تعارض معنایی دو مفهوم ظاهرا یکسان </a:t>
            </a:r>
            <a:r>
              <a:rPr lang="fa-IR" sz="1400" dirty="0">
                <a:cs typeface="B Nazanin" panose="00000400000000000000" pitchFamily="2" charset="-78"/>
              </a:rPr>
              <a:t>( دو موجودیت با عنوان </a:t>
            </a:r>
            <a:r>
              <a:rPr lang="en-US" sz="1400" dirty="0">
                <a:cs typeface="B Nazanin" panose="00000400000000000000" pitchFamily="2" charset="-78"/>
              </a:rPr>
              <a:t>Student</a:t>
            </a:r>
            <a:r>
              <a:rPr lang="fa-IR" sz="1400" dirty="0">
                <a:cs typeface="B Nazanin" panose="00000400000000000000" pitchFamily="2" charset="-78"/>
              </a:rPr>
              <a:t> ؛ یکی به معنای دانشجو و دیگری به معنای دانش‏آموز )</a:t>
            </a:r>
          </a:p>
          <a:p>
            <a:pPr lvl="1" algn="r" rtl="1"/>
            <a:r>
              <a:rPr lang="fa-IR" sz="1400" dirty="0">
                <a:solidFill>
                  <a:srgbClr val="000099"/>
                </a:solidFill>
                <a:cs typeface="B Nazanin" panose="00000400000000000000" pitchFamily="2" charset="-78"/>
              </a:rPr>
              <a:t>تعارض در میدان صفت‏ها </a:t>
            </a:r>
          </a:p>
          <a:p>
            <a:pPr lvl="1" algn="r" rtl="1"/>
            <a:r>
              <a:rPr lang="fa-IR" sz="1400" dirty="0">
                <a:solidFill>
                  <a:srgbClr val="000099"/>
                </a:solidFill>
                <a:cs typeface="B Nazanin" panose="00000400000000000000" pitchFamily="2" charset="-78"/>
              </a:rPr>
              <a:t>تعارض در محدودیت‏ها</a:t>
            </a:r>
            <a:endParaRPr lang="fa-IR" sz="1600" dirty="0">
              <a:solidFill>
                <a:srgbClr val="000099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437983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07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2838893"/>
            <a:ext cx="12222480" cy="1288833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8687" y="2154779"/>
            <a:ext cx="6781800" cy="6848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cs typeface="B Lotus" panose="00000400000000000000" pitchFamily="2" charset="-78"/>
              </a:rPr>
              <a:t>پایان فصل دوم </a:t>
            </a:r>
            <a:endParaRPr lang="en-US" sz="2800" b="1" dirty="0">
              <a:ln w="12700">
                <a:solidFill>
                  <a:srgbClr val="0F4D78"/>
                </a:solidFill>
                <a:prstDash val="solid"/>
              </a:ln>
              <a:cs typeface="B Lotus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6" y="517480"/>
            <a:ext cx="2414408" cy="1404297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4286" y="517480"/>
            <a:ext cx="2414408" cy="140429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-2345" y="5673515"/>
            <a:ext cx="12192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1402 - 1401</a:t>
            </a:r>
            <a:endParaRPr lang="en-US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0480" y="4299258"/>
            <a:ext cx="122201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5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345" y="5012729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93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  <p:bldP spid="1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مراحل تولید سیستم‌های اطلاعاتی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69" name="Rounded Rectangle 4">
            <a:extLst>
              <a:ext uri="{FF2B5EF4-FFF2-40B4-BE49-F238E27FC236}">
                <a16:creationId xmlns:a16="http://schemas.microsoft.com/office/drawing/2014/main" id="{E238DBF1-AE9D-4F55-97AB-3FC6ABB73ACC}"/>
              </a:ext>
            </a:extLst>
          </p:cNvPr>
          <p:cNvSpPr/>
          <p:nvPr/>
        </p:nvSpPr>
        <p:spPr>
          <a:xfrm>
            <a:off x="5557459" y="911468"/>
            <a:ext cx="1524000" cy="457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شناخت محیط</a:t>
            </a:r>
            <a:endParaRPr lang="en-US" sz="1600" b="1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70" name="Rounded Rectangle 6">
            <a:extLst>
              <a:ext uri="{FF2B5EF4-FFF2-40B4-BE49-F238E27FC236}">
                <a16:creationId xmlns:a16="http://schemas.microsoft.com/office/drawing/2014/main" id="{3932456E-E147-46AC-A387-C26545C273C8}"/>
              </a:ext>
            </a:extLst>
          </p:cNvPr>
          <p:cNvSpPr/>
          <p:nvPr/>
        </p:nvSpPr>
        <p:spPr>
          <a:xfrm>
            <a:off x="5557459" y="1597268"/>
            <a:ext cx="1524000" cy="457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تحلیل نیازها</a:t>
            </a:r>
            <a:endParaRPr lang="en-US" sz="1600" b="1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91698E2C-1310-4F55-99C5-AE123BD1C8AB}"/>
              </a:ext>
            </a:extLst>
          </p:cNvPr>
          <p:cNvSpPr/>
          <p:nvPr/>
        </p:nvSpPr>
        <p:spPr>
          <a:xfrm>
            <a:off x="7164747" y="2554562"/>
            <a:ext cx="1524000" cy="609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مدلسازی معنایی داده‏ها</a:t>
            </a:r>
            <a:endParaRPr lang="en-US" sz="1600" b="1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72" name="Rounded Rectangle 8">
            <a:extLst>
              <a:ext uri="{FF2B5EF4-FFF2-40B4-BE49-F238E27FC236}">
                <a16:creationId xmlns:a16="http://schemas.microsoft.com/office/drawing/2014/main" id="{42A5CC15-15FA-41C6-AA3A-CF5DB8E621F5}"/>
              </a:ext>
            </a:extLst>
          </p:cNvPr>
          <p:cNvSpPr/>
          <p:nvPr/>
        </p:nvSpPr>
        <p:spPr>
          <a:xfrm>
            <a:off x="7157608" y="3490196"/>
            <a:ext cx="1524000" cy="609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طراحی منطقی </a:t>
            </a:r>
            <a:r>
              <a:rPr lang="en-US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DB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A167CF0E-8075-444A-A40C-9FC045AE4D55}"/>
              </a:ext>
            </a:extLst>
          </p:cNvPr>
          <p:cNvSpPr/>
          <p:nvPr/>
        </p:nvSpPr>
        <p:spPr>
          <a:xfrm>
            <a:off x="7157608" y="4404960"/>
            <a:ext cx="1524000" cy="609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طراحی فیزیکی </a:t>
            </a:r>
            <a:r>
              <a:rPr lang="en-US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DB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18F08C-75BA-483A-826D-F58455F2B089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6319459" y="1368668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6A192E-85C6-4B31-A80D-B54BA7B2DE36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6319459" y="2054468"/>
            <a:ext cx="1607288" cy="5000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A76559-EBB4-4F76-8319-4C28D34F704E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7919608" y="3164162"/>
            <a:ext cx="7139" cy="3260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2463CC-0D24-48E8-BB4B-317DEA1A5F02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7919608" y="4099796"/>
            <a:ext cx="0" cy="3051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15004EB-139E-421C-A7C4-F9010750F270}"/>
              </a:ext>
            </a:extLst>
          </p:cNvPr>
          <p:cNvSpPr/>
          <p:nvPr/>
        </p:nvSpPr>
        <p:spPr>
          <a:xfrm>
            <a:off x="3418444" y="3331054"/>
            <a:ext cx="1676400" cy="13067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طراحی برنامه‌ها و</a:t>
            </a:r>
          </a:p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تعیین تراکنش‏ها</a:t>
            </a:r>
          </a:p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و پیاده سازی</a:t>
            </a:r>
            <a:endParaRPr lang="en-US" sz="1600" b="1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80" name="Rounded Rectangle 30">
            <a:extLst>
              <a:ext uri="{FF2B5EF4-FFF2-40B4-BE49-F238E27FC236}">
                <a16:creationId xmlns:a16="http://schemas.microsoft.com/office/drawing/2014/main" id="{F3109D87-E089-4F97-9C76-DBD2C6149D5E}"/>
              </a:ext>
            </a:extLst>
          </p:cNvPr>
          <p:cNvSpPr/>
          <p:nvPr/>
        </p:nvSpPr>
        <p:spPr>
          <a:xfrm>
            <a:off x="3494644" y="2531540"/>
            <a:ext cx="1524000" cy="457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تحلیل عملکردی</a:t>
            </a:r>
            <a:endParaRPr lang="en-US" sz="1600" b="1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6F48A7-2924-4E7C-9B13-76B903B88B68}"/>
              </a:ext>
            </a:extLst>
          </p:cNvPr>
          <p:cNvCxnSpPr>
            <a:cxnSpLocks/>
            <a:stCxn id="70" idx="2"/>
            <a:endCxn id="80" idx="0"/>
          </p:cNvCxnSpPr>
          <p:nvPr/>
        </p:nvCxnSpPr>
        <p:spPr>
          <a:xfrm flipH="1">
            <a:off x="4256644" y="2054468"/>
            <a:ext cx="2062815" cy="4770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41">
            <a:extLst>
              <a:ext uri="{FF2B5EF4-FFF2-40B4-BE49-F238E27FC236}">
                <a16:creationId xmlns:a16="http://schemas.microsoft.com/office/drawing/2014/main" id="{1650C17B-89BB-4557-BA21-E309893491D3}"/>
              </a:ext>
            </a:extLst>
          </p:cNvPr>
          <p:cNvSpPr/>
          <p:nvPr/>
        </p:nvSpPr>
        <p:spPr>
          <a:xfrm>
            <a:off x="7488983" y="1939344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8CEE730-24F4-42D8-A558-DFE2D1774E0E}"/>
              </a:ext>
            </a:extLst>
          </p:cNvPr>
          <p:cNvSpPr/>
          <p:nvPr/>
        </p:nvSpPr>
        <p:spPr>
          <a:xfrm>
            <a:off x="3662885" y="1258900"/>
            <a:ext cx="1725782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0A8274-4C18-4C62-A2D3-FFF8000CBA1D}"/>
              </a:ext>
            </a:extLst>
          </p:cNvPr>
          <p:cNvCxnSpPr>
            <a:stCxn id="80" idx="2"/>
            <a:endCxn id="78" idx="0"/>
          </p:cNvCxnSpPr>
          <p:nvPr/>
        </p:nvCxnSpPr>
        <p:spPr>
          <a:xfrm>
            <a:off x="4256644" y="2988740"/>
            <a:ext cx="0" cy="34231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Magnetic Disk 88">
            <a:extLst>
              <a:ext uri="{FF2B5EF4-FFF2-40B4-BE49-F238E27FC236}">
                <a16:creationId xmlns:a16="http://schemas.microsoft.com/office/drawing/2014/main" id="{C19022DC-814E-47A6-B06F-B804AFDA69B8}"/>
              </a:ext>
            </a:extLst>
          </p:cNvPr>
          <p:cNvSpPr/>
          <p:nvPr/>
        </p:nvSpPr>
        <p:spPr>
          <a:xfrm>
            <a:off x="3748441" y="5157849"/>
            <a:ext cx="1016405" cy="791422"/>
          </a:xfrm>
          <a:prstGeom prst="flowChartMagneticDisk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2A436F-183F-4532-B0DD-E0250C35F4ED}"/>
              </a:ext>
            </a:extLst>
          </p:cNvPr>
          <p:cNvCxnSpPr>
            <a:cxnSpLocks/>
            <a:stCxn id="78" idx="2"/>
            <a:endCxn id="89" idx="1"/>
          </p:cNvCxnSpPr>
          <p:nvPr/>
        </p:nvCxnSpPr>
        <p:spPr>
          <a:xfrm>
            <a:off x="4256644" y="4637788"/>
            <a:ext cx="0" cy="520061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EBFF98-BD50-4AC2-AEB2-E2C7B27C97C6}"/>
              </a:ext>
            </a:extLst>
          </p:cNvPr>
          <p:cNvCxnSpPr>
            <a:cxnSpLocks/>
            <a:stCxn id="73" idx="1"/>
            <a:endCxn id="89" idx="4"/>
          </p:cNvCxnSpPr>
          <p:nvPr/>
        </p:nvCxnSpPr>
        <p:spPr>
          <a:xfrm flipH="1">
            <a:off x="4764846" y="4709760"/>
            <a:ext cx="2392762" cy="843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B93625E-276D-483E-B98C-07016AC01DB8}"/>
              </a:ext>
            </a:extLst>
          </p:cNvPr>
          <p:cNvCxnSpPr>
            <a:stCxn id="73" idx="2"/>
            <a:endCxn id="93" idx="0"/>
          </p:cNvCxnSpPr>
          <p:nvPr/>
        </p:nvCxnSpPr>
        <p:spPr>
          <a:xfrm>
            <a:off x="7919608" y="5014560"/>
            <a:ext cx="7138" cy="33275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32">
            <a:extLst>
              <a:ext uri="{FF2B5EF4-FFF2-40B4-BE49-F238E27FC236}">
                <a16:creationId xmlns:a16="http://schemas.microsoft.com/office/drawing/2014/main" id="{E5237A91-3491-40D8-8EFB-AA3E37DF01C1}"/>
              </a:ext>
            </a:extLst>
          </p:cNvPr>
          <p:cNvSpPr/>
          <p:nvPr/>
        </p:nvSpPr>
        <p:spPr>
          <a:xfrm>
            <a:off x="7164745" y="5347313"/>
            <a:ext cx="1524002" cy="4580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پیاده سازی</a:t>
            </a:r>
            <a:endParaRPr lang="en-US" sz="1600" b="1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446530-CF77-4B37-A607-BC7269C630A8}"/>
              </a:ext>
            </a:extLst>
          </p:cNvPr>
          <p:cNvSpPr txBox="1"/>
          <p:nvPr/>
        </p:nvSpPr>
        <p:spPr>
          <a:xfrm>
            <a:off x="3748441" y="1911582"/>
            <a:ext cx="15729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>
                <a:solidFill>
                  <a:srgbClr val="00B050"/>
                </a:solidFill>
                <a:cs typeface="B Nazanin" panose="00000400000000000000" pitchFamily="2" charset="-78"/>
              </a:rPr>
              <a:t>نیازهای پردازشی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2A60FF-0E59-4EEC-A7F3-D7184CB2B19C}"/>
              </a:ext>
            </a:extLst>
          </p:cNvPr>
          <p:cNvSpPr txBox="1"/>
          <p:nvPr/>
        </p:nvSpPr>
        <p:spPr>
          <a:xfrm>
            <a:off x="7139588" y="1932155"/>
            <a:ext cx="14380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>
                <a:solidFill>
                  <a:srgbClr val="00B050"/>
                </a:solidFill>
                <a:cs typeface="B Nazanin" panose="00000400000000000000" pitchFamily="2" charset="-78"/>
              </a:rPr>
              <a:t>نیازهای داده ای</a:t>
            </a:r>
          </a:p>
        </p:txBody>
      </p:sp>
    </p:spTree>
    <p:extLst>
      <p:ext uri="{BB962C8B-B14F-4D97-AF65-F5344CB8AC3E}">
        <p14:creationId xmlns:p14="http://schemas.microsoft.com/office/powerpoint/2010/main" val="170945863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5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25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7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5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7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80" grpId="0" animBg="1"/>
      <p:bldP spid="89" grpId="0" animBg="1"/>
      <p:bldP spid="93" grpId="0" animBg="1"/>
      <p:bldP spid="130" grpId="0"/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روش‌های مدل سازی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F4B09D-E68E-4361-9E41-AD7A1C98C2D6}"/>
              </a:ext>
            </a:extLst>
          </p:cNvPr>
          <p:cNvSpPr/>
          <p:nvPr/>
        </p:nvSpPr>
        <p:spPr>
          <a:xfrm>
            <a:off x="252248" y="810728"/>
            <a:ext cx="1145627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1600" dirty="0">
                <a:cs typeface="B Nazanin" panose="00000400000000000000" pitchFamily="2" charset="-78"/>
              </a:rPr>
              <a:t>برای مدل سازی روش های متعددی وجود دارد که متداول‌ترین آنها عبارتند از : </a:t>
            </a:r>
          </a:p>
          <a:p>
            <a:pPr algn="just" rtl="1"/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روش </a:t>
            </a:r>
            <a:r>
              <a:rPr lang="en-US" sz="1600" b="1" dirty="0">
                <a:cs typeface="B Nazanin" panose="00000400000000000000" pitchFamily="2" charset="-78"/>
              </a:rPr>
              <a:t>ER</a:t>
            </a:r>
            <a:r>
              <a:rPr lang="fa-IR" sz="1600" b="1" dirty="0">
                <a:cs typeface="B Nazanin" panose="00000400000000000000" pitchFamily="2" charset="-78"/>
              </a:rPr>
              <a:t> ( </a:t>
            </a:r>
            <a:r>
              <a:rPr lang="en-US" sz="1600" b="1" dirty="0">
                <a:cs typeface="B Nazanin" panose="00000400000000000000" pitchFamily="2" charset="-78"/>
              </a:rPr>
              <a:t>Entity Relationship</a:t>
            </a:r>
            <a:r>
              <a:rPr lang="fa-IR" sz="1600" b="1" dirty="0">
                <a:cs typeface="B Nazanin" panose="00000400000000000000" pitchFamily="2" charset="-78"/>
              </a:rPr>
              <a:t> ) :</a:t>
            </a:r>
          </a:p>
          <a:p>
            <a:pPr algn="just" rtl="1"/>
            <a:endParaRPr lang="fa-IR" sz="1600" b="1" dirty="0">
              <a:cs typeface="B Nazanin" panose="00000400000000000000" pitchFamily="2" charset="-78"/>
            </a:endParaRPr>
          </a:p>
          <a:p>
            <a:pPr lvl="1" algn="just" rtl="1"/>
            <a:r>
              <a:rPr lang="fa-IR" sz="1600" dirty="0">
                <a:cs typeface="B Nazanin" panose="00000400000000000000" pitchFamily="2" charset="-78"/>
              </a:rPr>
              <a:t>در این روش با استفاده از نمودار ارتباط موجودیت ‌ها مدل سازی انجام می‌شود. نمودار </a:t>
            </a:r>
            <a:r>
              <a:rPr lang="en-US" sz="1600" dirty="0">
                <a:cs typeface="B Nazanin" panose="00000400000000000000" pitchFamily="2" charset="-78"/>
              </a:rPr>
              <a:t>ER</a:t>
            </a:r>
            <a:r>
              <a:rPr lang="fa-IR" sz="1600" dirty="0">
                <a:cs typeface="B Nazanin" panose="00000400000000000000" pitchFamily="2" charset="-78"/>
              </a:rPr>
              <a:t> خود دو نوع مختلف دارد :</a:t>
            </a:r>
          </a:p>
          <a:p>
            <a:pPr marL="1200150" lvl="2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نمودار </a:t>
            </a:r>
            <a:r>
              <a:rPr lang="en-US" sz="1600" dirty="0">
                <a:cs typeface="B Nazanin" panose="00000400000000000000" pitchFamily="2" charset="-78"/>
              </a:rPr>
              <a:t>ER</a:t>
            </a:r>
            <a:r>
              <a:rPr lang="fa-IR" sz="1600" dirty="0">
                <a:cs typeface="B Nazanin" panose="00000400000000000000" pitchFamily="2" charset="-78"/>
              </a:rPr>
              <a:t> مبنایی</a:t>
            </a:r>
          </a:p>
          <a:p>
            <a:pPr marL="1200150" lvl="2" indent="-285750"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نمودار </a:t>
            </a:r>
            <a:r>
              <a:rPr lang="en-US" sz="1600" dirty="0">
                <a:cs typeface="B Nazanin" panose="00000400000000000000" pitchFamily="2" charset="-78"/>
              </a:rPr>
              <a:t>ER</a:t>
            </a:r>
            <a:r>
              <a:rPr lang="fa-IR" sz="1600" dirty="0">
                <a:cs typeface="B Nazanin" panose="00000400000000000000" pitchFamily="2" charset="-78"/>
              </a:rPr>
              <a:t> گسترش یافته ( </a:t>
            </a:r>
            <a:r>
              <a:rPr lang="en-US" sz="1600" dirty="0">
                <a:cs typeface="B Nazanin" panose="00000400000000000000" pitchFamily="2" charset="-78"/>
              </a:rPr>
              <a:t>EER – Extended ER</a:t>
            </a:r>
            <a:r>
              <a:rPr lang="fa-IR" sz="1600" dirty="0">
                <a:cs typeface="B Nazanin" panose="00000400000000000000" pitchFamily="2" charset="-78"/>
              </a:rPr>
              <a:t> )</a:t>
            </a:r>
          </a:p>
          <a:p>
            <a:pPr algn="just" rtl="1"/>
            <a:endParaRPr lang="fa-IR" sz="1600" b="1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روش </a:t>
            </a:r>
            <a:r>
              <a:rPr lang="en-US" sz="1600" b="1" dirty="0">
                <a:cs typeface="B Nazanin" panose="00000400000000000000" pitchFamily="2" charset="-78"/>
              </a:rPr>
              <a:t>UML</a:t>
            </a:r>
            <a:r>
              <a:rPr lang="fa-IR" sz="1600" b="1" dirty="0">
                <a:cs typeface="B Nazanin" panose="00000400000000000000" pitchFamily="2" charset="-78"/>
              </a:rPr>
              <a:t> ( </a:t>
            </a:r>
            <a:r>
              <a:rPr lang="en-US" sz="1600" b="1" dirty="0">
                <a:cs typeface="B Nazanin" panose="00000400000000000000" pitchFamily="2" charset="-78"/>
              </a:rPr>
              <a:t>Unified Modeling Language</a:t>
            </a:r>
            <a:r>
              <a:rPr lang="fa-IR" sz="1600" b="1" dirty="0">
                <a:cs typeface="B Nazanin" panose="00000400000000000000" pitchFamily="2" charset="-78"/>
              </a:rPr>
              <a:t> ) :</a:t>
            </a:r>
          </a:p>
          <a:p>
            <a:pPr algn="just" rtl="1"/>
            <a:endParaRPr lang="fa-IR" sz="1600" b="1" dirty="0">
              <a:cs typeface="B Nazanin" panose="00000400000000000000" pitchFamily="2" charset="-78"/>
            </a:endParaRPr>
          </a:p>
          <a:p>
            <a:pPr lvl="1" algn="just" rtl="1"/>
            <a:r>
              <a:rPr lang="fa-IR" sz="1600" dirty="0">
                <a:cs typeface="B Nazanin" panose="00000400000000000000" pitchFamily="2" charset="-78"/>
              </a:rPr>
              <a:t>این روش خاص مدل سازی معنایی داده‌ها نیست، بلکه برای مدل سازی  و طراحی سیستم‌های نرم افزاری بکار می‌رود. لذا با آن می‌توان پایگاه داده را نیز مدل کرد. </a:t>
            </a:r>
          </a:p>
        </p:txBody>
      </p:sp>
    </p:spTree>
    <p:extLst>
      <p:ext uri="{BB962C8B-B14F-4D97-AF65-F5344CB8AC3E}">
        <p14:creationId xmlns:p14="http://schemas.microsoft.com/office/powerpoint/2010/main" val="85838573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نمودار ارتباط موجودیت مبنایی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Flowchart: Terminator 9">
            <a:hlinkClick r:id="rId5" action="ppaction://hlinksldjump"/>
            <a:extLst>
              <a:ext uri="{FF2B5EF4-FFF2-40B4-BE49-F238E27FC236}">
                <a16:creationId xmlns:a16="http://schemas.microsoft.com/office/drawing/2014/main" id="{BF1AA195-2498-4B8C-B0BE-8F9FDF5AC7A9}"/>
              </a:ext>
            </a:extLst>
          </p:cNvPr>
          <p:cNvSpPr/>
          <p:nvPr/>
        </p:nvSpPr>
        <p:spPr>
          <a:xfrm>
            <a:off x="7001000" y="1041703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موجودیت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1" name="Flowchart: Terminator 10">
            <a:hlinkClick r:id="rId11" action="ppaction://hlinksldjump"/>
            <a:extLst>
              <a:ext uri="{FF2B5EF4-FFF2-40B4-BE49-F238E27FC236}">
                <a16:creationId xmlns:a16="http://schemas.microsoft.com/office/drawing/2014/main" id="{DF757D90-8C7B-4200-B180-80076F7B7685}"/>
              </a:ext>
            </a:extLst>
          </p:cNvPr>
          <p:cNvSpPr/>
          <p:nvPr/>
        </p:nvSpPr>
        <p:spPr>
          <a:xfrm>
            <a:off x="7001000" y="1722389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صفت 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2" name="Flowchart: Terminator 11">
            <a:hlinkClick r:id="rId12" action="ppaction://hlinksldjump"/>
            <a:extLst>
              <a:ext uri="{FF2B5EF4-FFF2-40B4-BE49-F238E27FC236}">
                <a16:creationId xmlns:a16="http://schemas.microsoft.com/office/drawing/2014/main" id="{A8A07B08-09BA-4394-98A8-B94C77990A92}"/>
              </a:ext>
            </a:extLst>
          </p:cNvPr>
          <p:cNvSpPr/>
          <p:nvPr/>
        </p:nvSpPr>
        <p:spPr>
          <a:xfrm>
            <a:off x="7000998" y="2408477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ارتباط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4" name="Flowchart: Terminator 13">
            <a:hlinkClick r:id="rId13" action="ppaction://hlinksldjump"/>
            <a:extLst>
              <a:ext uri="{FF2B5EF4-FFF2-40B4-BE49-F238E27FC236}">
                <a16:creationId xmlns:a16="http://schemas.microsoft.com/office/drawing/2014/main" id="{E0AC549B-893A-47DA-B9A2-224DCA36E0BF}"/>
              </a:ext>
            </a:extLst>
          </p:cNvPr>
          <p:cNvSpPr/>
          <p:nvPr/>
        </p:nvSpPr>
        <p:spPr>
          <a:xfrm>
            <a:off x="7000997" y="3089163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نمودار </a:t>
            </a:r>
            <a:r>
              <a:rPr lang="en-US" b="1" dirty="0">
                <a:cs typeface="B Nazanin" panose="00000400000000000000" pitchFamily="2" charset="-78"/>
              </a:rPr>
              <a:t>ER</a:t>
            </a:r>
            <a:r>
              <a:rPr lang="fa-IR" b="1" dirty="0">
                <a:cs typeface="B Nazanin" panose="00000400000000000000" pitchFamily="2" charset="-78"/>
              </a:rPr>
              <a:t> و نمادهای آن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5" name="Flowchart: Terminator 14">
            <a:hlinkClick r:id="rId14" action="ppaction://hlinksldjump"/>
            <a:extLst>
              <a:ext uri="{FF2B5EF4-FFF2-40B4-BE49-F238E27FC236}">
                <a16:creationId xmlns:a16="http://schemas.microsoft.com/office/drawing/2014/main" id="{EC9D333E-9BF8-4AF5-84F2-183FD15F1FEC}"/>
              </a:ext>
            </a:extLst>
          </p:cNvPr>
          <p:cNvSpPr/>
          <p:nvPr/>
        </p:nvSpPr>
        <p:spPr>
          <a:xfrm>
            <a:off x="2144322" y="3769849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مثال دانشگاه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7" name="Flowchart: Terminator 16">
            <a:hlinkClick r:id="rId15" action="ppaction://hlinksldjump"/>
            <a:extLst>
              <a:ext uri="{FF2B5EF4-FFF2-40B4-BE49-F238E27FC236}">
                <a16:creationId xmlns:a16="http://schemas.microsoft.com/office/drawing/2014/main" id="{256F9B4C-0D30-401E-BBB1-42CAE0C9F6A0}"/>
              </a:ext>
            </a:extLst>
          </p:cNvPr>
          <p:cNvSpPr/>
          <p:nvPr/>
        </p:nvSpPr>
        <p:spPr>
          <a:xfrm>
            <a:off x="7000997" y="3769849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انواع ارتباط در </a:t>
            </a:r>
            <a:r>
              <a:rPr lang="en-US" b="1" dirty="0">
                <a:cs typeface="B Nazanin" panose="00000400000000000000" pitchFamily="2" charset="-78"/>
              </a:rPr>
              <a:t>ER</a:t>
            </a:r>
          </a:p>
        </p:txBody>
      </p:sp>
      <p:sp>
        <p:nvSpPr>
          <p:cNvPr id="18" name="Flowchart: Terminator 17">
            <a:hlinkClick r:id="rId16" action="ppaction://hlinksldjump"/>
            <a:extLst>
              <a:ext uri="{FF2B5EF4-FFF2-40B4-BE49-F238E27FC236}">
                <a16:creationId xmlns:a16="http://schemas.microsoft.com/office/drawing/2014/main" id="{B013B24C-A4D7-4643-9D49-A5A3A2AF32B1}"/>
              </a:ext>
            </a:extLst>
          </p:cNvPr>
          <p:cNvSpPr/>
          <p:nvPr/>
        </p:nvSpPr>
        <p:spPr>
          <a:xfrm>
            <a:off x="7000997" y="4461862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کاردینالیتی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9" name="Flowchart: Terminator 18">
            <a:hlinkClick r:id="rId17" action="ppaction://hlinksldjump"/>
            <a:extLst>
              <a:ext uri="{FF2B5EF4-FFF2-40B4-BE49-F238E27FC236}">
                <a16:creationId xmlns:a16="http://schemas.microsoft.com/office/drawing/2014/main" id="{9B89A60C-DE75-4799-8FA9-40596E771154}"/>
              </a:ext>
            </a:extLst>
          </p:cNvPr>
          <p:cNvSpPr/>
          <p:nvPr/>
        </p:nvSpPr>
        <p:spPr>
          <a:xfrm>
            <a:off x="2144325" y="1722388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تغییر چندی ارتباط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0" name="Flowchart: Terminator 19">
            <a:hlinkClick r:id="rId18" action="ppaction://hlinksldjump"/>
            <a:extLst>
              <a:ext uri="{FF2B5EF4-FFF2-40B4-BE49-F238E27FC236}">
                <a16:creationId xmlns:a16="http://schemas.microsoft.com/office/drawing/2014/main" id="{E0B7D293-5A8C-4A7A-9AB6-209B42112359}"/>
              </a:ext>
            </a:extLst>
          </p:cNvPr>
          <p:cNvSpPr/>
          <p:nvPr/>
        </p:nvSpPr>
        <p:spPr>
          <a:xfrm>
            <a:off x="2144324" y="2405734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ارتباط سه موجودیت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1" name="Flowchart: Terminator 20">
            <a:hlinkClick r:id="rId19" action="ppaction://hlinksldjump"/>
            <a:extLst>
              <a:ext uri="{FF2B5EF4-FFF2-40B4-BE49-F238E27FC236}">
                <a16:creationId xmlns:a16="http://schemas.microsoft.com/office/drawing/2014/main" id="{63DA2970-F997-48C3-AB19-A4D4A0422EA2}"/>
              </a:ext>
            </a:extLst>
          </p:cNvPr>
          <p:cNvSpPr/>
          <p:nvPr/>
        </p:nvSpPr>
        <p:spPr>
          <a:xfrm>
            <a:off x="2144322" y="4461862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مثال محیط تولید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2" name="Flowchart: Terminator 21">
            <a:hlinkClick r:id="rId20" action="ppaction://hlinksldjump"/>
            <a:extLst>
              <a:ext uri="{FF2B5EF4-FFF2-40B4-BE49-F238E27FC236}">
                <a16:creationId xmlns:a16="http://schemas.microsoft.com/office/drawing/2014/main" id="{1FF11D27-3396-46BC-81E6-DCFEE2C4E92B}"/>
              </a:ext>
            </a:extLst>
          </p:cNvPr>
          <p:cNvSpPr/>
          <p:nvPr/>
        </p:nvSpPr>
        <p:spPr>
          <a:xfrm>
            <a:off x="2144323" y="3089163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موجودیت ضعیف و نکات آن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3" name="Flowchart: Terminator 22">
            <a:hlinkClick r:id="rId21" action="ppaction://hlinksldjump"/>
            <a:extLst>
              <a:ext uri="{FF2B5EF4-FFF2-40B4-BE49-F238E27FC236}">
                <a16:creationId xmlns:a16="http://schemas.microsoft.com/office/drawing/2014/main" id="{F1B10C1D-9C2E-47E2-B82E-94E35D525A00}"/>
              </a:ext>
            </a:extLst>
          </p:cNvPr>
          <p:cNvSpPr/>
          <p:nvPr/>
        </p:nvSpPr>
        <p:spPr>
          <a:xfrm>
            <a:off x="2144326" y="1041703"/>
            <a:ext cx="3046675" cy="43047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کاربرد صفت چند مقداری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57685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5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موجودیت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Entity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46B233-6430-449A-A6B9-2CF3E4850981}"/>
              </a:ext>
            </a:extLst>
          </p:cNvPr>
          <p:cNvSpPr txBox="1"/>
          <p:nvPr/>
        </p:nvSpPr>
        <p:spPr>
          <a:xfrm>
            <a:off x="596347" y="858461"/>
            <a:ext cx="110390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موجودیت شی یا فردی است که می‌خواهیم در مورد آن اطلاعاتی داشته باشیم. مثال : دانشجو، درس، استاد و ... موجودیت‌های سیستم آموزش دانشگاه هستند.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برای هر موجودیت موارد زیر مطرح می‌شود :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موجودیت نام مشخص دارد.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موجودیت معنا و مفهومی دارد.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موجودیت دارای مجموعه‌ای از صفات است.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موجودیت یک یا چند نمونه دارد.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موجودیت می‌تواند با موجویت های دیگر در ارتباط باشد.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موجودیت در دو نوع قوی ( </a:t>
            </a:r>
            <a:r>
              <a:rPr lang="en-US" sz="1600" dirty="0">
                <a:cs typeface="B Nazanin" panose="00000400000000000000" pitchFamily="2" charset="-78"/>
              </a:rPr>
              <a:t>Strong</a:t>
            </a:r>
            <a:r>
              <a:rPr lang="fa-IR" sz="1600" dirty="0">
                <a:cs typeface="B Nazanin" panose="00000400000000000000" pitchFamily="2" charset="-78"/>
              </a:rPr>
              <a:t> ) و ضعیف ( </a:t>
            </a:r>
            <a:r>
              <a:rPr lang="en-US" sz="1600" dirty="0">
                <a:cs typeface="B Nazanin" panose="00000400000000000000" pitchFamily="2" charset="-78"/>
              </a:rPr>
              <a:t>Weak</a:t>
            </a:r>
            <a:r>
              <a:rPr lang="fa-IR" sz="1600" dirty="0">
                <a:cs typeface="B Nazanin" panose="00000400000000000000" pitchFamily="2" charset="-78"/>
              </a:rPr>
              <a:t> ) مطرح می‌شود.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موجودیت قوی :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موجودیت </a:t>
            </a:r>
            <a:r>
              <a:rPr lang="en-US" sz="1600" dirty="0">
                <a:cs typeface="B Nazanin" panose="00000400000000000000" pitchFamily="2" charset="-78"/>
              </a:rPr>
              <a:t>A</a:t>
            </a:r>
            <a:r>
              <a:rPr lang="fa-IR" sz="1600" dirty="0">
                <a:cs typeface="B Nazanin" panose="00000400000000000000" pitchFamily="2" charset="-78"/>
              </a:rPr>
              <a:t> را یک موجودیت قوی می‌نامیم اگر خود به طور مستقل در محیط عملیاتی مطرح باشد.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موجودیت ضعیف :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موجودیت </a:t>
            </a:r>
            <a:r>
              <a:rPr lang="en-US" sz="1600" dirty="0">
                <a:cs typeface="B Nazanin" panose="00000400000000000000" pitchFamily="2" charset="-78"/>
              </a:rPr>
              <a:t>A</a:t>
            </a:r>
            <a:r>
              <a:rPr lang="fa-IR" sz="1600" dirty="0">
                <a:cs typeface="B Nazanin" panose="00000400000000000000" pitchFamily="2" charset="-78"/>
              </a:rPr>
              <a:t> را ضعیف موجودیت </a:t>
            </a:r>
            <a:r>
              <a:rPr lang="en-US" sz="1600" dirty="0">
                <a:cs typeface="B Nazanin" panose="00000400000000000000" pitchFamily="2" charset="-78"/>
              </a:rPr>
              <a:t>B</a:t>
            </a:r>
            <a:r>
              <a:rPr lang="fa-IR" sz="1600" dirty="0">
                <a:cs typeface="B Nazanin" panose="00000400000000000000" pitchFamily="2" charset="-78"/>
              </a:rPr>
              <a:t> می‌نامیم هر گاه به آن "وایستگی وجودی" داشته باشد.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در واقع اگر موجودیت </a:t>
            </a:r>
            <a:r>
              <a:rPr lang="en-US" sz="1600" dirty="0">
                <a:cs typeface="B Nazanin" panose="00000400000000000000" pitchFamily="2" charset="-78"/>
              </a:rPr>
              <a:t>B</a:t>
            </a:r>
            <a:r>
              <a:rPr lang="fa-IR" sz="1600" dirty="0">
                <a:cs typeface="B Nazanin" panose="00000400000000000000" pitchFamily="2" charset="-78"/>
              </a:rPr>
              <a:t> مطرح نباشد موجودیت </a:t>
            </a:r>
            <a:r>
              <a:rPr lang="en-US" sz="1600" dirty="0">
                <a:cs typeface="B Nazanin" panose="00000400000000000000" pitchFamily="2" charset="-78"/>
              </a:rPr>
              <a:t>A</a:t>
            </a:r>
            <a:r>
              <a:rPr lang="fa-IR" sz="1600" dirty="0">
                <a:cs typeface="B Nazanin" panose="00000400000000000000" pitchFamily="2" charset="-78"/>
              </a:rPr>
              <a:t> نیز بی معنی خواهد بود.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به عبارت دیگر، در مدل سازی موجودیت </a:t>
            </a:r>
            <a:r>
              <a:rPr lang="en-US" sz="1600" dirty="0">
                <a:cs typeface="B Nazanin" panose="00000400000000000000" pitchFamily="2" charset="-78"/>
              </a:rPr>
              <a:t>A</a:t>
            </a:r>
            <a:r>
              <a:rPr lang="fa-IR" sz="1600" dirty="0">
                <a:cs typeface="B Nazanin" panose="00000400000000000000" pitchFamily="2" charset="-78"/>
              </a:rPr>
              <a:t> به اعتبار موجودیت </a:t>
            </a:r>
            <a:r>
              <a:rPr lang="en-US" sz="1600" dirty="0">
                <a:cs typeface="B Nazanin" panose="00000400000000000000" pitchFamily="2" charset="-78"/>
              </a:rPr>
              <a:t>B</a:t>
            </a:r>
            <a:r>
              <a:rPr lang="fa-IR" sz="1600" dirty="0">
                <a:cs typeface="B Nazanin" panose="00000400000000000000" pitchFamily="2" charset="-78"/>
              </a:rPr>
              <a:t> دیده می‌شود.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fa-IR" sz="1600" b="1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b="1" dirty="0">
                <a:cs typeface="B Nazanin" panose="00000400000000000000" pitchFamily="2" charset="-78"/>
              </a:rPr>
              <a:t>مثال : </a:t>
            </a:r>
            <a:r>
              <a:rPr lang="fa-IR" sz="1600" dirty="0">
                <a:cs typeface="B Nazanin" panose="00000400000000000000" pitchFamily="2" charset="-78"/>
              </a:rPr>
              <a:t>فرض کنید موجودیتی به نام "کارمند" داریم که یک موجودیت قوی است. موجودیتی به نام "عضو خانواده" وابسته به موجودیت "کارمند" است.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623AFE-3F21-4D87-AAB5-0B8F8017C6A9}"/>
              </a:ext>
            </a:extLst>
          </p:cNvPr>
          <p:cNvGrpSpPr/>
          <p:nvPr/>
        </p:nvGrpSpPr>
        <p:grpSpPr>
          <a:xfrm>
            <a:off x="1495569" y="1881963"/>
            <a:ext cx="2083436" cy="2061854"/>
            <a:chOff x="3352800" y="4168140"/>
            <a:chExt cx="2400727" cy="23850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E784F5-2D36-45A3-8C13-7C854C8B2AAF}"/>
                </a:ext>
              </a:extLst>
            </p:cNvPr>
            <p:cNvGrpSpPr/>
            <p:nvPr/>
          </p:nvGrpSpPr>
          <p:grpSpPr>
            <a:xfrm>
              <a:off x="3619499" y="4168140"/>
              <a:ext cx="2134028" cy="2385060"/>
              <a:chOff x="3488564" y="1981200"/>
              <a:chExt cx="2134028" cy="2385060"/>
            </a:xfrm>
          </p:grpSpPr>
          <p:sp>
            <p:nvSpPr>
              <p:cNvPr id="22" name="Rounded Rectangle 3">
                <a:extLst>
                  <a:ext uri="{FF2B5EF4-FFF2-40B4-BE49-F238E27FC236}">
                    <a16:creationId xmlns:a16="http://schemas.microsoft.com/office/drawing/2014/main" id="{4B118E64-BB24-4BF9-81E3-CEB90CA181D3}"/>
                  </a:ext>
                </a:extLst>
              </p:cNvPr>
              <p:cNvSpPr/>
              <p:nvPr/>
            </p:nvSpPr>
            <p:spPr>
              <a:xfrm>
                <a:off x="3733800" y="1981200"/>
                <a:ext cx="15240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ysClr val="windowText" lastClr="000000"/>
                    </a:solidFill>
                  </a:rPr>
                  <a:t>کارمند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529EC0-266A-49CA-8EC6-E429B134F597}"/>
                  </a:ext>
                </a:extLst>
              </p:cNvPr>
              <p:cNvGrpSpPr/>
              <p:nvPr/>
            </p:nvGrpSpPr>
            <p:grpSpPr>
              <a:xfrm>
                <a:off x="3733800" y="3863340"/>
                <a:ext cx="1524000" cy="502920"/>
                <a:chOff x="3733800" y="3886200"/>
                <a:chExt cx="1524000" cy="457200"/>
              </a:xfrm>
            </p:grpSpPr>
            <p:sp>
              <p:nvSpPr>
                <p:cNvPr id="26" name="Rounded Rectangle 4">
                  <a:extLst>
                    <a:ext uri="{FF2B5EF4-FFF2-40B4-BE49-F238E27FC236}">
                      <a16:creationId xmlns:a16="http://schemas.microsoft.com/office/drawing/2014/main" id="{CA3C89D7-8B58-449F-97B0-49D913F29FCE}"/>
                    </a:ext>
                  </a:extLst>
                </p:cNvPr>
                <p:cNvSpPr/>
                <p:nvPr/>
              </p:nvSpPr>
              <p:spPr>
                <a:xfrm>
                  <a:off x="3733800" y="3886200"/>
                  <a:ext cx="15240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ysClr val="windowText" lastClr="000000"/>
                      </a:solidFill>
                    </a:rPr>
                    <a:t>عضو خانواده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Rounded Rectangle 5">
                  <a:extLst>
                    <a:ext uri="{FF2B5EF4-FFF2-40B4-BE49-F238E27FC236}">
                      <a16:creationId xmlns:a16="http://schemas.microsoft.com/office/drawing/2014/main" id="{75F43366-D14F-4436-B407-8DDCE81C724B}"/>
                    </a:ext>
                  </a:extLst>
                </p:cNvPr>
                <p:cNvSpPr/>
                <p:nvPr/>
              </p:nvSpPr>
              <p:spPr>
                <a:xfrm>
                  <a:off x="3814668" y="3968833"/>
                  <a:ext cx="1350360" cy="29836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5014F37-7133-413C-AEF4-6CF5F61B88FF}"/>
                  </a:ext>
                </a:extLst>
              </p:cNvPr>
              <p:cNvCxnSpPr>
                <a:stCxn id="26" idx="0"/>
                <a:endCxn id="22" idx="2"/>
              </p:cNvCxnSpPr>
              <p:nvPr/>
            </p:nvCxnSpPr>
            <p:spPr>
              <a:xfrm flipV="1">
                <a:off x="4495800" y="2438400"/>
                <a:ext cx="0" cy="14249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F9F90AFE-5899-4AFC-81F8-4EB9E0EFF3F4}"/>
                  </a:ext>
                </a:extLst>
              </p:cNvPr>
              <p:cNvSpPr/>
              <p:nvPr/>
            </p:nvSpPr>
            <p:spPr>
              <a:xfrm>
                <a:off x="3488564" y="3086380"/>
                <a:ext cx="2134028" cy="119551"/>
              </a:xfrm>
              <a:custGeom>
                <a:avLst/>
                <a:gdLst>
                  <a:gd name="connsiteX0" fmla="*/ 0 w 3271234"/>
                  <a:gd name="connsiteY0" fmla="*/ 0 h 772815"/>
                  <a:gd name="connsiteX1" fmla="*/ 1635617 w 3271234"/>
                  <a:gd name="connsiteY1" fmla="*/ 772733 h 772815"/>
                  <a:gd name="connsiteX2" fmla="*/ 3271234 w 3271234"/>
                  <a:gd name="connsiteY2" fmla="*/ 38637 h 772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1234" h="772815">
                    <a:moveTo>
                      <a:pt x="0" y="0"/>
                    </a:moveTo>
                    <a:cubicBezTo>
                      <a:pt x="545205" y="383147"/>
                      <a:pt x="1090411" y="766294"/>
                      <a:pt x="1635617" y="772733"/>
                    </a:cubicBezTo>
                    <a:cubicBezTo>
                      <a:pt x="2180823" y="779173"/>
                      <a:pt x="2726028" y="408905"/>
                      <a:pt x="3271234" y="38637"/>
                    </a:cubicBezTo>
                  </a:path>
                </a:pathLst>
              </a:cu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4C25708-8B63-498C-B54A-E3AB3D44589F}"/>
                </a:ext>
              </a:extLst>
            </p:cNvPr>
            <p:cNvGrpSpPr/>
            <p:nvPr/>
          </p:nvGrpSpPr>
          <p:grpSpPr>
            <a:xfrm>
              <a:off x="3352800" y="5395100"/>
              <a:ext cx="1233152" cy="533400"/>
              <a:chOff x="6772269" y="6157100"/>
              <a:chExt cx="1233152" cy="533400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16A3B05-69BC-403A-80FE-E2A522C35FFF}"/>
                  </a:ext>
                </a:extLst>
              </p:cNvPr>
              <p:cNvCxnSpPr/>
              <p:nvPr/>
            </p:nvCxnSpPr>
            <p:spPr>
              <a:xfrm>
                <a:off x="7305669" y="6423800"/>
                <a:ext cx="6997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13">
                <a:extLst>
                  <a:ext uri="{FF2B5EF4-FFF2-40B4-BE49-F238E27FC236}">
                    <a16:creationId xmlns:a16="http://schemas.microsoft.com/office/drawing/2014/main" id="{F0DD4089-4408-492E-9018-81D6ACAC0603}"/>
                  </a:ext>
                </a:extLst>
              </p:cNvPr>
              <p:cNvSpPr/>
              <p:nvPr/>
            </p:nvSpPr>
            <p:spPr>
              <a:xfrm>
                <a:off x="6772269" y="6157100"/>
                <a:ext cx="5334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>
                    <a:solidFill>
                      <a:schemeClr val="tx1"/>
                    </a:solidFill>
                  </a:rPr>
                  <a:t>دارد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398323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صفت یا خصیصه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Attribute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 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67174-EB6A-47C6-9D39-F67712CDE217}"/>
              </a:ext>
            </a:extLst>
          </p:cNvPr>
          <p:cNvSpPr txBox="1"/>
          <p:nvPr/>
        </p:nvSpPr>
        <p:spPr>
          <a:xfrm>
            <a:off x="596347" y="771232"/>
            <a:ext cx="110390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ویژگی‌های هر موجودیت که آن را از سایر موجودیت‌ها متمایز می‌کند، صفات خاصه آن موجودیت نامیده می‌شوند. مثال : صفات خاصه موجودیت دانشجو عبارتند از نام، نام خانوادگی، جنسیت، سن، آدرس و ... 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برای هر صفت موارد زیر مطرح می‌شود :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صفت نام مشخص است.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صفت معنا و مفهومی دارد.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صفت یک دامنه ( </a:t>
            </a:r>
            <a:r>
              <a:rPr lang="en-US" sz="1600" dirty="0">
                <a:cs typeface="B Nazanin" panose="00000400000000000000" pitchFamily="2" charset="-78"/>
              </a:rPr>
              <a:t>Domain</a:t>
            </a:r>
            <a:r>
              <a:rPr lang="fa-IR" sz="1600" dirty="0">
                <a:cs typeface="B Nazanin" panose="00000400000000000000" pitchFamily="2" charset="-78"/>
              </a:rPr>
              <a:t> ) دارد که نوع و طیف مقادیر آن را مشخص می‌کند. </a:t>
            </a:r>
          </a:p>
          <a:p>
            <a:pPr algn="r" rtl="1"/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انواع دسته بندی صفات :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صفت کلیدی: صفت کلیدی یا کلید عبارت است از یک یا چند صفت که در یک موجودیت منحصر به فرد باشد.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مثال : شماره دانشجویی و همچنین کد ملی صفات کلیدی موجودیت دانشجو هستند.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صفت تک مقداری: صفتی است که در آن واحد فقط می تواند یک مقدار داشته باشد، مانند نام و نام خانوادگی.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صفت چند مقداری: صفتی است که می تواند چندین مقدار داشته باشد، مانند مدرک تحصیلی استاد.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صفت ساده: صفتی است که امکان تجزیه آن وجود ندارد، مانند نام و نام خانوادگی.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صفت مرکب: صفتی است که قابل تجزیه به اجزای کوچکتر می باشد، مانند آدرس.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صفت مشتق: صفتی است که می توان مقدار آن را از روی صفات دیگر بدست آورد، مانند معدل.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صفت هیچ‌مقدار پذیر ( </a:t>
            </a:r>
            <a:r>
              <a:rPr lang="en-US" sz="1600" dirty="0">
                <a:cs typeface="B Nazanin" panose="00000400000000000000" pitchFamily="2" charset="-78"/>
              </a:rPr>
              <a:t>Nullable</a:t>
            </a:r>
            <a:r>
              <a:rPr lang="fa-IR" sz="1600" dirty="0">
                <a:cs typeface="B Nazanin" panose="00000400000000000000" pitchFamily="2" charset="-78"/>
              </a:rPr>
              <a:t> ) : مقدار صفت می تواند ناشناخته، ناموجود و یا تعریف نشده باشد، مانند شماره تلفن دانشجو که می‏تواند نامعلوم باشد.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صفت هیچ‌مقدار ناپذیر ( </a:t>
            </a:r>
            <a:r>
              <a:rPr lang="en-US" sz="1600" dirty="0">
                <a:cs typeface="B Nazanin" panose="00000400000000000000" pitchFamily="2" charset="-78"/>
              </a:rPr>
              <a:t>Not Nullable</a:t>
            </a:r>
            <a:r>
              <a:rPr lang="fa-IR" sz="1600" dirty="0">
                <a:cs typeface="B Nazanin" panose="00000400000000000000" pitchFamily="2" charset="-78"/>
              </a:rPr>
              <a:t> ) : باید مقدار صفت برای هر نمونه موجودیت معلوم باشد، مانند شماره درس.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42607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ارتباط (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Relationship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)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79372-CE6F-4A30-A725-CC7CB38EDDCC}"/>
              </a:ext>
            </a:extLst>
          </p:cNvPr>
          <p:cNvSpPr txBox="1"/>
          <p:nvPr/>
        </p:nvSpPr>
        <p:spPr>
          <a:xfrm>
            <a:off x="596347" y="771232"/>
            <a:ext cx="1103906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رابطه و تعامل بین یک یا چند موجودیت را ارتباط ( </a:t>
            </a:r>
            <a:r>
              <a:rPr lang="en-US" sz="1600" dirty="0">
                <a:cs typeface="B Nazanin" panose="00000400000000000000" pitchFamily="2" charset="-78"/>
              </a:rPr>
              <a:t>Relationship</a:t>
            </a:r>
            <a:r>
              <a:rPr lang="fa-IR" sz="1600" dirty="0">
                <a:cs typeface="B Nazanin" panose="00000400000000000000" pitchFamily="2" charset="-78"/>
              </a:rPr>
              <a:t> ) می‌گویند.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sz="1600" dirty="0">
                <a:cs typeface="B Nazanin" panose="00000400000000000000" pitchFamily="2" charset="-78"/>
              </a:rPr>
              <a:t>برای هر ارتباط موارد زیر مطرح می‌شود :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ارتباط نام مشخص است.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ارتباط معنا و مفهومی دارد.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هر ارتباط دارای یک یا چند شرکت کننده ( </a:t>
            </a:r>
            <a:r>
              <a:rPr lang="en-US" sz="1600" dirty="0">
                <a:cs typeface="B Nazanin" panose="00000400000000000000" pitchFamily="2" charset="-78"/>
              </a:rPr>
              <a:t>Participant</a:t>
            </a:r>
            <a:r>
              <a:rPr lang="fa-IR" sz="1600" dirty="0">
                <a:cs typeface="B Nazanin" panose="00000400000000000000" pitchFamily="2" charset="-78"/>
              </a:rPr>
              <a:t> ) می‌باشد.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 به تعداد شرکت کنندگان درجه ارتباط ( </a:t>
            </a:r>
            <a:r>
              <a:rPr lang="en-US" sz="1600" dirty="0">
                <a:cs typeface="B Nazanin" panose="00000400000000000000" pitchFamily="2" charset="-78"/>
              </a:rPr>
              <a:t>degree</a:t>
            </a:r>
            <a:r>
              <a:rPr lang="fa-IR" sz="1600" dirty="0">
                <a:cs typeface="B Nazanin" panose="00000400000000000000" pitchFamily="2" charset="-78"/>
              </a:rPr>
              <a:t> ) می‌گویند. </a:t>
            </a:r>
          </a:p>
          <a:p>
            <a:pPr marL="1200150" lvl="2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ارتباط درجه یک : رابطه درس با خودش ( رابطه پیشنیازی )</a:t>
            </a:r>
          </a:p>
          <a:p>
            <a:pPr marL="1200150" lvl="2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ارتباط درجه دو : رابطه درس با دانشجو</a:t>
            </a:r>
          </a:p>
          <a:p>
            <a:pPr marL="1200150" lvl="2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Nazanin" panose="00000400000000000000" pitchFamily="2" charset="-78"/>
              </a:rPr>
              <a:t>ارتباط درجه سه : رابطه درس، دانشجو و استاد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در عمل به ندرت ارتباط با درجه چهار یا بیشتر داریم.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دو موجودیت ممکن است بیش از یک ارتباط داشته باشند، مانند رابطه درس و دانشجو : "دانشجو درس را انتخاب می‌کند" و دانشجو درس را حذف می‌کند".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ارتباط یک موجودیت با خودش، "ارتباط با خود" یا "بازگشتی" ( </a:t>
            </a:r>
            <a:r>
              <a:rPr lang="en-US" sz="1600" dirty="0">
                <a:cs typeface="B Nazanin" panose="00000400000000000000" pitchFamily="2" charset="-78"/>
              </a:rPr>
              <a:t>Self-relationship</a:t>
            </a:r>
            <a:r>
              <a:rPr lang="fa-IR" sz="1600" dirty="0">
                <a:cs typeface="B Nazanin" panose="00000400000000000000" pitchFamily="2" charset="-78"/>
              </a:rPr>
              <a:t> ) نامیده می‌شود. برای مثال درس با خودش رابطه پیشنیازی دارد.</a:t>
            </a:r>
          </a:p>
          <a:p>
            <a:pPr algn="r" rtl="1"/>
            <a:endParaRPr lang="fa-IR" sz="1600" b="1" dirty="0"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انواع مشارکت موجودیت در ارتباط :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الزامی ( کامل ) : هر نمونه از موجودیت </a:t>
            </a:r>
            <a:r>
              <a:rPr lang="en-US" sz="1600" dirty="0">
                <a:cs typeface="B Nazanin" panose="00000400000000000000" pitchFamily="2" charset="-78"/>
              </a:rPr>
              <a:t>A</a:t>
            </a:r>
            <a:r>
              <a:rPr lang="fa-IR" sz="1600" dirty="0">
                <a:cs typeface="B Nazanin" panose="00000400000000000000" pitchFamily="2" charset="-78"/>
              </a:rPr>
              <a:t> حتما باید در رابطه </a:t>
            </a:r>
            <a:r>
              <a:rPr lang="en-US" sz="1600" dirty="0">
                <a:cs typeface="B Nazanin" panose="00000400000000000000" pitchFamily="2" charset="-78"/>
              </a:rPr>
              <a:t>R</a:t>
            </a:r>
            <a:r>
              <a:rPr lang="fa-IR" sz="1600" dirty="0">
                <a:cs typeface="B Nazanin" panose="00000400000000000000" pitchFamily="2" charset="-78"/>
              </a:rPr>
              <a:t> مشارکت داشته باشد.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غیر الزامی ( ناقص ) : حداقل یک نمونه از موجودیت </a:t>
            </a:r>
            <a:r>
              <a:rPr lang="en-US" sz="1600" dirty="0">
                <a:cs typeface="B Nazanin" panose="00000400000000000000" pitchFamily="2" charset="-78"/>
              </a:rPr>
              <a:t>A</a:t>
            </a:r>
            <a:r>
              <a:rPr lang="fa-IR" sz="1600" dirty="0">
                <a:cs typeface="B Nazanin" panose="00000400000000000000" pitchFamily="2" charset="-78"/>
              </a:rPr>
              <a:t> وجود دارد که در رابطه </a:t>
            </a:r>
            <a:r>
              <a:rPr lang="en-US" sz="1600" dirty="0">
                <a:cs typeface="B Nazanin" panose="00000400000000000000" pitchFamily="2" charset="-78"/>
              </a:rPr>
              <a:t>R</a:t>
            </a:r>
            <a:r>
              <a:rPr lang="fa-IR" sz="1600" dirty="0">
                <a:cs typeface="B Nazanin" panose="00000400000000000000" pitchFamily="2" charset="-78"/>
              </a:rPr>
              <a:t> مشارت نداشته باشد. </a:t>
            </a:r>
          </a:p>
        </p:txBody>
      </p:sp>
    </p:spTree>
    <p:extLst>
      <p:ext uri="{BB962C8B-B14F-4D97-AF65-F5344CB8AC3E}">
        <p14:creationId xmlns:p14="http://schemas.microsoft.com/office/powerpoint/2010/main" val="7408029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12511</TotalTime>
  <Words>3733</Words>
  <Application>Microsoft Office PowerPoint</Application>
  <PresentationFormat>Widescreen</PresentationFormat>
  <Paragraphs>662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 Nazanin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Goldp0W3r</dc:creator>
  <cp:lastModifiedBy>Tom</cp:lastModifiedBy>
  <cp:revision>1111</cp:revision>
  <dcterms:created xsi:type="dcterms:W3CDTF">2016-01-29T14:06:18Z</dcterms:created>
  <dcterms:modified xsi:type="dcterms:W3CDTF">2023-02-08T04:32:35Z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